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Raleway"/>
      <p:regular r:id="rId26"/>
      <p:bold r:id="rId27"/>
      <p:italic r:id="rId28"/>
      <p:boldItalic r:id="rId29"/>
    </p:embeddedFont>
    <p:embeddedFont>
      <p:font typeface="Lato"/>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aleway-regular.fntdata"/><Relationship Id="rId25" Type="http://schemas.openxmlformats.org/officeDocument/2006/relationships/slide" Target="slides/slide20.xml"/><Relationship Id="rId28" Type="http://schemas.openxmlformats.org/officeDocument/2006/relationships/font" Target="fonts/Raleway-italic.fntdata"/><Relationship Id="rId27" Type="http://schemas.openxmlformats.org/officeDocument/2006/relationships/font" Target="fonts/Raleway-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aleway-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bold.fntdata"/><Relationship Id="rId30" Type="http://schemas.openxmlformats.org/officeDocument/2006/relationships/font" Target="fonts/Lato-regular.fntdata"/><Relationship Id="rId11" Type="http://schemas.openxmlformats.org/officeDocument/2006/relationships/slide" Target="slides/slide6.xml"/><Relationship Id="rId33" Type="http://schemas.openxmlformats.org/officeDocument/2006/relationships/font" Target="fonts/Lato-boldItalic.fntdata"/><Relationship Id="rId10" Type="http://schemas.openxmlformats.org/officeDocument/2006/relationships/slide" Target="slides/slide5.xml"/><Relationship Id="rId32" Type="http://schemas.openxmlformats.org/officeDocument/2006/relationships/font" Target="fonts/Lato-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b9a0b07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b9a0b0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723630543_1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723630543_1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b698209886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b698209886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965474a9_3_37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e965474a9_3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cb9a0b074_1_12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cb9a0b074_1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d814cf7d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d814cf7d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723630543_5_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23630543_5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e965474a9_3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e965474a9_3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cb9a0b074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cb9a0b07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cb9a0b074_1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cb9a0b074_1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b698209886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b698209886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d5b15f0a3_5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d5b15f0a3_5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b698209886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b698209886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698209886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698209886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cb9a0b074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cb9a0b074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72363054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72363054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d251bb473_0_6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d251bb473_0_6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d251bb473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d251bb473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e965474a9_3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e965474a9_3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cb9a0b074_1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cb9a0b074_1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353535"/>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1000">
        <p14:gallery dir="l"/>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2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6.png"/><Relationship Id="rId5"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5.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6.png"/><Relationship Id="rId4" Type="http://schemas.openxmlformats.org/officeDocument/2006/relationships/image" Target="../media/image13.png"/><Relationship Id="rId5" Type="http://schemas.openxmlformats.org/officeDocument/2006/relationships/image" Target="../media/image18.png"/><Relationship Id="rId6"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299150" y="5938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500">
                <a:latin typeface="Georgia"/>
                <a:ea typeface="Georgia"/>
                <a:cs typeface="Georgia"/>
                <a:sym typeface="Georgia"/>
              </a:rPr>
              <a:t>Smarty Planets</a:t>
            </a:r>
            <a:endParaRPr sz="5500">
              <a:latin typeface="Georgia"/>
              <a:ea typeface="Georgia"/>
              <a:cs typeface="Georgia"/>
              <a:sym typeface="Georgia"/>
            </a:endParaRPr>
          </a:p>
        </p:txBody>
      </p:sp>
      <p:sp>
        <p:nvSpPr>
          <p:cNvPr id="73" name="Google Shape;73;p13"/>
          <p:cNvSpPr txBox="1"/>
          <p:nvPr>
            <p:ph idx="1" type="subTitle"/>
          </p:nvPr>
        </p:nvSpPr>
        <p:spPr>
          <a:xfrm>
            <a:off x="1072267" y="3334900"/>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latin typeface="Raleway"/>
                <a:ea typeface="Raleway"/>
                <a:cs typeface="Raleway"/>
                <a:sym typeface="Raleway"/>
              </a:rPr>
              <a:t>Abeer Hamadneh</a:t>
            </a:r>
            <a:br>
              <a:rPr b="1" lang="en" sz="3000">
                <a:latin typeface="Raleway"/>
                <a:ea typeface="Raleway"/>
                <a:cs typeface="Raleway"/>
                <a:sym typeface="Raleway"/>
              </a:rPr>
            </a:br>
            <a:r>
              <a:rPr b="1" lang="en" sz="3000">
                <a:latin typeface="Raleway"/>
                <a:ea typeface="Raleway"/>
                <a:cs typeface="Raleway"/>
                <a:sym typeface="Raleway"/>
              </a:rPr>
              <a:t>Sabeen Khuffash</a:t>
            </a:r>
            <a:br>
              <a:rPr b="1" lang="en" sz="3000">
                <a:latin typeface="Raleway"/>
                <a:ea typeface="Raleway"/>
                <a:cs typeface="Raleway"/>
                <a:sym typeface="Raleway"/>
              </a:rPr>
            </a:br>
            <a:r>
              <a:rPr b="1" lang="en" sz="3000">
                <a:latin typeface="Raleway"/>
                <a:ea typeface="Raleway"/>
                <a:cs typeface="Raleway"/>
                <a:sym typeface="Raleway"/>
              </a:rPr>
              <a:t>Dr. Sufyan Samara</a:t>
            </a:r>
            <a:endParaRPr b="1" sz="3000">
              <a:latin typeface="Raleway"/>
              <a:ea typeface="Raleway"/>
              <a:cs typeface="Raleway"/>
              <a:sym typeface="Raleway"/>
            </a:endParaRPr>
          </a:p>
        </p:txBody>
      </p:sp>
      <p:pic>
        <p:nvPicPr>
          <p:cNvPr id="74" name="Google Shape;74;p13"/>
          <p:cNvPicPr preferRelativeResize="0"/>
          <p:nvPr/>
        </p:nvPicPr>
        <p:blipFill>
          <a:blip r:embed="rId3">
            <a:alphaModFix/>
          </a:blip>
          <a:stretch>
            <a:fillRect/>
          </a:stretch>
        </p:blipFill>
        <p:spPr>
          <a:xfrm>
            <a:off x="5471028" y="1025078"/>
            <a:ext cx="2795900" cy="2795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4"/>
                                        </p:tgtEl>
                                        <p:attrNameLst>
                                          <p:attrName>ppt_x</p:attrName>
                                        </p:attrNameLst>
                                      </p:cBhvr>
                                      <p:tavLst>
                                        <p:tav fmla="" tm="0">
                                          <p:val>
                                            <p:strVal val="#ppt_x"/>
                                          </p:val>
                                        </p:tav>
                                        <p:tav fmla="" tm="100000">
                                          <p:val>
                                            <p:strVal val="#ppt_x+1"/>
                                          </p:val>
                                        </p:tav>
                                      </p:tavLst>
                                    </p:anim>
                                    <p:set>
                                      <p:cBhvr>
                                        <p:cTn dur="1" fill="hold">
                                          <p:stCondLst>
                                            <p:cond delay="1000"/>
                                          </p:stCondLst>
                                        </p:cTn>
                                        <p:tgtEl>
                                          <p:spTgt spid="7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0" name="Shape 130"/>
        <p:cNvGrpSpPr/>
        <p:nvPr/>
      </p:nvGrpSpPr>
      <p:grpSpPr>
        <a:xfrm>
          <a:off x="0" y="0"/>
          <a:ext cx="0" cy="0"/>
          <a:chOff x="0" y="0"/>
          <a:chExt cx="0" cy="0"/>
        </a:xfrm>
      </p:grpSpPr>
      <p:sp>
        <p:nvSpPr>
          <p:cNvPr id="131" name="Google Shape;131;p22"/>
          <p:cNvSpPr txBox="1"/>
          <p:nvPr>
            <p:ph idx="1" type="body"/>
          </p:nvPr>
        </p:nvSpPr>
        <p:spPr>
          <a:xfrm>
            <a:off x="5110200" y="931875"/>
            <a:ext cx="4033800" cy="318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500">
                <a:solidFill>
                  <a:schemeClr val="dk1"/>
                </a:solidFill>
                <a:latin typeface="Raleway"/>
                <a:ea typeface="Raleway"/>
                <a:cs typeface="Raleway"/>
                <a:sym typeface="Raleway"/>
              </a:rPr>
              <a:t>What age group of kids will use your app?</a:t>
            </a:r>
            <a:endParaRPr sz="3500">
              <a:solidFill>
                <a:schemeClr val="dk1"/>
              </a:solidFill>
              <a:latin typeface="Raleway"/>
              <a:ea typeface="Raleway"/>
              <a:cs typeface="Raleway"/>
              <a:sym typeface="Raleway"/>
            </a:endParaRPr>
          </a:p>
          <a:p>
            <a:pPr indent="0" lvl="0" marL="0" rtl="0" algn="l">
              <a:spcBef>
                <a:spcPts val="1600"/>
              </a:spcBef>
              <a:spcAft>
                <a:spcPts val="1600"/>
              </a:spcAft>
              <a:buClr>
                <a:schemeClr val="dk2"/>
              </a:buClr>
              <a:buSzPts val="1100"/>
              <a:buFont typeface="Arial"/>
              <a:buNone/>
            </a:pPr>
            <a:r>
              <a:rPr lang="en" sz="1800">
                <a:solidFill>
                  <a:srgbClr val="000000"/>
                </a:solidFill>
                <a:latin typeface="Raleway"/>
                <a:ea typeface="Raleway"/>
                <a:cs typeface="Raleway"/>
                <a:sym typeface="Raleway"/>
              </a:rPr>
              <a:t>Toddlers in this age range enjoy exploring colors, music, rhymes, and little forms of engagement, among other things.</a:t>
            </a:r>
            <a:endParaRPr sz="1800">
              <a:solidFill>
                <a:srgbClr val="000000"/>
              </a:solidFill>
              <a:latin typeface="Raleway"/>
              <a:ea typeface="Raleway"/>
              <a:cs typeface="Raleway"/>
              <a:sym typeface="Raleway"/>
            </a:endParaRPr>
          </a:p>
        </p:txBody>
      </p:sp>
      <p:pic>
        <p:nvPicPr>
          <p:cNvPr id="132" name="Google Shape;132;p22"/>
          <p:cNvPicPr preferRelativeResize="0"/>
          <p:nvPr/>
        </p:nvPicPr>
        <p:blipFill>
          <a:blip r:embed="rId3">
            <a:alphaModFix/>
          </a:blip>
          <a:stretch>
            <a:fillRect/>
          </a:stretch>
        </p:blipFill>
        <p:spPr>
          <a:xfrm>
            <a:off x="152400" y="152400"/>
            <a:ext cx="4748474" cy="48455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3"/>
          <p:cNvSpPr txBox="1"/>
          <p:nvPr>
            <p:ph type="title"/>
          </p:nvPr>
        </p:nvSpPr>
        <p:spPr>
          <a:xfrm>
            <a:off x="283100" y="712150"/>
            <a:ext cx="8620500" cy="1019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rPr>
              <a:t>Activities </a:t>
            </a:r>
            <a:endParaRPr sz="3500">
              <a:solidFill>
                <a:schemeClr val="dk1"/>
              </a:solidFill>
            </a:endParaRPr>
          </a:p>
        </p:txBody>
      </p:sp>
      <p:sp>
        <p:nvSpPr>
          <p:cNvPr id="138" name="Google Shape;138;p23"/>
          <p:cNvSpPr/>
          <p:nvPr/>
        </p:nvSpPr>
        <p:spPr>
          <a:xfrm>
            <a:off x="371775" y="1516350"/>
            <a:ext cx="3874200" cy="2717400"/>
          </a:xfrm>
          <a:prstGeom prst="wedgeRectCallout">
            <a:avLst>
              <a:gd fmla="val -20833" name="adj1"/>
              <a:gd fmla="val 6250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3"/>
          <p:cNvSpPr/>
          <p:nvPr/>
        </p:nvSpPr>
        <p:spPr>
          <a:xfrm>
            <a:off x="4804405" y="1516400"/>
            <a:ext cx="3874200" cy="2717400"/>
          </a:xfrm>
          <a:prstGeom prst="wedgeRectCallout">
            <a:avLst>
              <a:gd fmla="val -20833" name="adj1"/>
              <a:gd fmla="val 625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3"/>
          <p:cNvSpPr txBox="1"/>
          <p:nvPr>
            <p:ph type="title"/>
          </p:nvPr>
        </p:nvSpPr>
        <p:spPr>
          <a:xfrm>
            <a:off x="4925150" y="1732800"/>
            <a:ext cx="3463500" cy="228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100">
                <a:solidFill>
                  <a:srgbClr val="0B5394"/>
                </a:solidFill>
              </a:rPr>
              <a:t>quiz</a:t>
            </a:r>
            <a:endParaRPr sz="2100">
              <a:solidFill>
                <a:srgbClr val="0B5394"/>
              </a:solidFill>
            </a:endParaRPr>
          </a:p>
          <a:p>
            <a:pPr indent="0" lvl="0" marL="0" rtl="0" algn="l">
              <a:spcBef>
                <a:spcPts val="1200"/>
              </a:spcBef>
              <a:spcAft>
                <a:spcPts val="1200"/>
              </a:spcAft>
              <a:buNone/>
            </a:pPr>
            <a:r>
              <a:rPr lang="en" sz="1500"/>
              <a:t>Matching games for colors, animals and numbers</a:t>
            </a:r>
            <a:endParaRPr sz="1500"/>
          </a:p>
        </p:txBody>
      </p:sp>
      <p:sp>
        <p:nvSpPr>
          <p:cNvPr id="141" name="Google Shape;141;p23"/>
          <p:cNvSpPr txBox="1"/>
          <p:nvPr>
            <p:ph type="title"/>
          </p:nvPr>
        </p:nvSpPr>
        <p:spPr>
          <a:xfrm>
            <a:off x="529575" y="1641900"/>
            <a:ext cx="3558600" cy="246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100">
                <a:solidFill>
                  <a:srgbClr val="7F6000"/>
                </a:solidFill>
              </a:rPr>
              <a:t>   Learning and discovering</a:t>
            </a:r>
            <a:endParaRPr sz="2100">
              <a:solidFill>
                <a:srgbClr val="7F6000"/>
              </a:solidFill>
            </a:endParaRPr>
          </a:p>
          <a:p>
            <a:pPr indent="0" lvl="0" marL="0" rtl="0" algn="l">
              <a:spcBef>
                <a:spcPts val="1200"/>
              </a:spcBef>
              <a:spcAft>
                <a:spcPts val="0"/>
              </a:spcAft>
              <a:buNone/>
            </a:pPr>
            <a:r>
              <a:rPr lang="en" sz="1500"/>
              <a:t>Discover the numbers, colors, shapes, and much things with the App in a fun way with gifs and colors</a:t>
            </a:r>
            <a:endParaRPr sz="2100"/>
          </a:p>
          <a:p>
            <a:pPr indent="0" lvl="0" marL="0" rtl="0" algn="l">
              <a:spcBef>
                <a:spcPts val="1200"/>
              </a:spcBef>
              <a:spcAft>
                <a:spcPts val="1200"/>
              </a:spcAft>
              <a:buNone/>
            </a:pPr>
            <a:r>
              <a:t/>
            </a:r>
            <a:endParaRPr sz="2100"/>
          </a:p>
        </p:txBody>
      </p:sp>
      <p:pic>
        <p:nvPicPr>
          <p:cNvPr id="142" name="Google Shape;142;p23"/>
          <p:cNvPicPr preferRelativeResize="0"/>
          <p:nvPr/>
        </p:nvPicPr>
        <p:blipFill>
          <a:blip r:embed="rId3">
            <a:alphaModFix/>
          </a:blip>
          <a:stretch>
            <a:fillRect/>
          </a:stretch>
        </p:blipFill>
        <p:spPr>
          <a:xfrm>
            <a:off x="420300" y="1516400"/>
            <a:ext cx="714476" cy="714476"/>
          </a:xfrm>
          <a:prstGeom prst="rect">
            <a:avLst/>
          </a:prstGeom>
          <a:noFill/>
          <a:ln>
            <a:noFill/>
          </a:ln>
        </p:spPr>
      </p:pic>
      <p:pic>
        <p:nvPicPr>
          <p:cNvPr id="143" name="Google Shape;143;p23"/>
          <p:cNvPicPr preferRelativeResize="0"/>
          <p:nvPr/>
        </p:nvPicPr>
        <p:blipFill>
          <a:blip r:embed="rId4">
            <a:alphaModFix/>
          </a:blip>
          <a:stretch>
            <a:fillRect/>
          </a:stretch>
        </p:blipFill>
        <p:spPr>
          <a:xfrm>
            <a:off x="4804400" y="1470450"/>
            <a:ext cx="714476" cy="7144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0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1000"/>
                                        <p:tgtEl>
                                          <p:spTgt spid="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7" name="Shape 147"/>
        <p:cNvGrpSpPr/>
        <p:nvPr/>
      </p:nvGrpSpPr>
      <p:grpSpPr>
        <a:xfrm>
          <a:off x="0" y="0"/>
          <a:ext cx="0" cy="0"/>
          <a:chOff x="0" y="0"/>
          <a:chExt cx="0" cy="0"/>
        </a:xfrm>
      </p:grpSpPr>
      <p:sp>
        <p:nvSpPr>
          <p:cNvPr id="148" name="Google Shape;148;p24"/>
          <p:cNvSpPr txBox="1"/>
          <p:nvPr>
            <p:ph idx="1" type="body"/>
          </p:nvPr>
        </p:nvSpPr>
        <p:spPr>
          <a:xfrm>
            <a:off x="5110200" y="980400"/>
            <a:ext cx="4033800" cy="318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sz="3000">
              <a:solidFill>
                <a:schemeClr val="dk1"/>
              </a:solidFill>
            </a:endParaRPr>
          </a:p>
          <a:p>
            <a:pPr indent="0" lvl="0" marL="0" rtl="0" algn="l">
              <a:spcBef>
                <a:spcPts val="1600"/>
              </a:spcBef>
              <a:spcAft>
                <a:spcPts val="0"/>
              </a:spcAft>
              <a:buClr>
                <a:schemeClr val="dk2"/>
              </a:buClr>
              <a:buSzPts val="1100"/>
              <a:buFont typeface="Arial"/>
              <a:buNone/>
            </a:pPr>
            <a:r>
              <a:rPr lang="en" sz="1800">
                <a:solidFill>
                  <a:srgbClr val="000000"/>
                </a:solidFill>
                <a:latin typeface="Raleway"/>
                <a:ea typeface="Raleway"/>
                <a:cs typeface="Raleway"/>
                <a:sym typeface="Raleway"/>
              </a:rPr>
              <a:t>Before starting to play, learning will be a good way to show children how the game works and how to solve them.</a:t>
            </a:r>
            <a:endParaRPr sz="1800">
              <a:solidFill>
                <a:srgbClr val="000000"/>
              </a:solidFill>
              <a:latin typeface="Raleway"/>
              <a:ea typeface="Raleway"/>
              <a:cs typeface="Raleway"/>
              <a:sym typeface="Raleway"/>
            </a:endParaRPr>
          </a:p>
          <a:p>
            <a:pPr indent="0" lvl="0" marL="0" rtl="0" algn="l">
              <a:spcBef>
                <a:spcPts val="1600"/>
              </a:spcBef>
              <a:spcAft>
                <a:spcPts val="1600"/>
              </a:spcAft>
              <a:buClr>
                <a:schemeClr val="dk2"/>
              </a:buClr>
              <a:buSzPts val="1100"/>
              <a:buFont typeface="Arial"/>
              <a:buNone/>
            </a:pPr>
            <a:r>
              <a:t/>
            </a:r>
            <a:endParaRPr sz="1800">
              <a:solidFill>
                <a:srgbClr val="000000"/>
              </a:solidFill>
            </a:endParaRPr>
          </a:p>
        </p:txBody>
      </p:sp>
      <p:pic>
        <p:nvPicPr>
          <p:cNvPr id="149" name="Google Shape;149;p24"/>
          <p:cNvPicPr preferRelativeResize="0"/>
          <p:nvPr/>
        </p:nvPicPr>
        <p:blipFill>
          <a:blip r:embed="rId3">
            <a:alphaModFix/>
          </a:blip>
          <a:stretch>
            <a:fillRect/>
          </a:stretch>
        </p:blipFill>
        <p:spPr>
          <a:xfrm>
            <a:off x="140275" y="415863"/>
            <a:ext cx="4784875" cy="3899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10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3" name="Shape 153"/>
        <p:cNvGrpSpPr/>
        <p:nvPr/>
      </p:nvGrpSpPr>
      <p:grpSpPr>
        <a:xfrm>
          <a:off x="0" y="0"/>
          <a:ext cx="0" cy="0"/>
          <a:chOff x="0" y="0"/>
          <a:chExt cx="0" cy="0"/>
        </a:xfrm>
      </p:grpSpPr>
      <p:sp>
        <p:nvSpPr>
          <p:cNvPr id="154" name="Google Shape;154;p25"/>
          <p:cNvSpPr txBox="1"/>
          <p:nvPr>
            <p:ph idx="1" type="subTitle"/>
          </p:nvPr>
        </p:nvSpPr>
        <p:spPr>
          <a:xfrm>
            <a:off x="265500" y="653700"/>
            <a:ext cx="4045200" cy="38361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3500">
                <a:solidFill>
                  <a:schemeClr val="dk1"/>
                </a:solidFill>
                <a:latin typeface="Raleway"/>
                <a:ea typeface="Raleway"/>
                <a:cs typeface="Raleway"/>
                <a:sym typeface="Raleway"/>
              </a:rPr>
              <a:t>Colors &amp; Animations </a:t>
            </a:r>
            <a:endParaRPr b="1" sz="3500">
              <a:solidFill>
                <a:schemeClr val="dk1"/>
              </a:solidFill>
              <a:latin typeface="Raleway"/>
              <a:ea typeface="Raleway"/>
              <a:cs typeface="Raleway"/>
              <a:sym typeface="Raleway"/>
            </a:endParaRPr>
          </a:p>
          <a:p>
            <a:pPr indent="0" lvl="0" marL="0" rtl="0" algn="l">
              <a:lnSpc>
                <a:spcPct val="115000"/>
              </a:lnSpc>
              <a:spcBef>
                <a:spcPts val="1600"/>
              </a:spcBef>
              <a:spcAft>
                <a:spcPts val="1600"/>
              </a:spcAft>
              <a:buNone/>
            </a:pPr>
            <a:r>
              <a:rPr lang="en" sz="1800">
                <a:latin typeface="Raleway"/>
                <a:ea typeface="Raleway"/>
                <a:cs typeface="Raleway"/>
                <a:sym typeface="Raleway"/>
              </a:rPr>
              <a:t>Children's attention will be drawn to brightly colored and dynamic objects, yet they will be distracted if they need to concentrate on an activity.</a:t>
            </a:r>
            <a:endParaRPr sz="1800">
              <a:latin typeface="Raleway"/>
              <a:ea typeface="Raleway"/>
              <a:cs typeface="Raleway"/>
              <a:sym typeface="Raleway"/>
            </a:endParaRPr>
          </a:p>
        </p:txBody>
      </p:sp>
      <p:pic>
        <p:nvPicPr>
          <p:cNvPr id="155" name="Google Shape;155;p25"/>
          <p:cNvPicPr preferRelativeResize="0"/>
          <p:nvPr/>
        </p:nvPicPr>
        <p:blipFill>
          <a:blip r:embed="rId3">
            <a:alphaModFix/>
          </a:blip>
          <a:stretch>
            <a:fillRect/>
          </a:stretch>
        </p:blipFill>
        <p:spPr>
          <a:xfrm>
            <a:off x="4572000" y="564225"/>
            <a:ext cx="4572000" cy="307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6"/>
          <p:cNvSpPr txBox="1"/>
          <p:nvPr>
            <p:ph type="title"/>
          </p:nvPr>
        </p:nvSpPr>
        <p:spPr>
          <a:xfrm>
            <a:off x="283103" y="71214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rPr>
              <a:t>There are a lot of gestures to interact with an app  </a:t>
            </a:r>
            <a:r>
              <a:rPr lang="en" sz="3500"/>
              <a:t> </a:t>
            </a:r>
            <a:endParaRPr sz="3500"/>
          </a:p>
          <a:p>
            <a:pPr indent="-387350" lvl="0" marL="457200" rtl="0" algn="l">
              <a:spcBef>
                <a:spcPts val="0"/>
              </a:spcBef>
              <a:spcAft>
                <a:spcPts val="0"/>
              </a:spcAft>
              <a:buSzPts val="2500"/>
              <a:buChar char="●"/>
            </a:pPr>
            <a:r>
              <a:rPr lang="en" sz="2500"/>
              <a:t>For children, the most basic gesture is touch.</a:t>
            </a:r>
            <a:endParaRPr sz="2500"/>
          </a:p>
          <a:p>
            <a:pPr indent="-387350" lvl="0" marL="457200" rtl="0" algn="l">
              <a:spcBef>
                <a:spcPts val="0"/>
              </a:spcBef>
              <a:spcAft>
                <a:spcPts val="0"/>
              </a:spcAft>
              <a:buSzPts val="2500"/>
              <a:buChar char="●"/>
            </a:pPr>
            <a:r>
              <a:rPr lang="en" sz="2500"/>
              <a:t>Drag: Move an object around the screen.</a:t>
            </a:r>
            <a:endParaRPr sz="2500"/>
          </a:p>
          <a:p>
            <a:pPr indent="-387350" lvl="0" marL="457200" rtl="0" algn="l">
              <a:spcBef>
                <a:spcPts val="0"/>
              </a:spcBef>
              <a:spcAft>
                <a:spcPts val="0"/>
              </a:spcAft>
              <a:buSzPts val="2500"/>
              <a:buChar char="●"/>
            </a:pPr>
            <a:r>
              <a:rPr lang="en" sz="2500"/>
              <a:t>Slide: Like the last one, however this one is used to scroll or turn a page.</a:t>
            </a:r>
            <a:endParaRPr sz="2500"/>
          </a:p>
          <a:p>
            <a:pPr indent="0" lvl="0" marL="0" rtl="0" algn="l">
              <a:spcBef>
                <a:spcPts val="0"/>
              </a:spcBef>
              <a:spcAft>
                <a:spcPts val="0"/>
              </a:spcAft>
              <a:buNone/>
            </a:pPr>
            <a:r>
              <a:t/>
            </a:r>
            <a:endParaRPr sz="3000"/>
          </a:p>
        </p:txBody>
      </p:sp>
      <p:pic>
        <p:nvPicPr>
          <p:cNvPr id="161" name="Google Shape;161;p26"/>
          <p:cNvPicPr preferRelativeResize="0"/>
          <p:nvPr/>
        </p:nvPicPr>
        <p:blipFill>
          <a:blip r:embed="rId3">
            <a:alphaModFix/>
          </a:blip>
          <a:stretch>
            <a:fillRect/>
          </a:stretch>
        </p:blipFill>
        <p:spPr>
          <a:xfrm>
            <a:off x="6527300" y="1430138"/>
            <a:ext cx="2616701" cy="228321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5" name="Shape 165"/>
        <p:cNvGrpSpPr/>
        <p:nvPr/>
      </p:nvGrpSpPr>
      <p:grpSpPr>
        <a:xfrm>
          <a:off x="0" y="0"/>
          <a:ext cx="0" cy="0"/>
          <a:chOff x="0" y="0"/>
          <a:chExt cx="0" cy="0"/>
        </a:xfrm>
      </p:grpSpPr>
      <p:sp>
        <p:nvSpPr>
          <p:cNvPr id="166" name="Google Shape;166;p27"/>
          <p:cNvSpPr/>
          <p:nvPr/>
        </p:nvSpPr>
        <p:spPr>
          <a:xfrm>
            <a:off x="283000" y="297900"/>
            <a:ext cx="4547700" cy="4547700"/>
          </a:xfrm>
          <a:prstGeom prst="rect">
            <a:avLst/>
          </a:prstGeom>
          <a:solidFill>
            <a:srgbClr val="000000">
              <a:alpha val="76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7"/>
          <p:cNvSpPr txBox="1"/>
          <p:nvPr>
            <p:ph idx="4294967295" type="body"/>
          </p:nvPr>
        </p:nvSpPr>
        <p:spPr>
          <a:xfrm>
            <a:off x="247150" y="433225"/>
            <a:ext cx="4619400" cy="40842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3500">
                <a:solidFill>
                  <a:schemeClr val="dk1"/>
                </a:solidFill>
                <a:latin typeface="Raleway"/>
                <a:ea typeface="Raleway"/>
                <a:cs typeface="Raleway"/>
                <a:sym typeface="Raleway"/>
              </a:rPr>
              <a:t>Text and instructions </a:t>
            </a:r>
            <a:endParaRPr b="1" sz="3500">
              <a:solidFill>
                <a:schemeClr val="dk1"/>
              </a:solidFill>
              <a:latin typeface="Raleway"/>
              <a:ea typeface="Raleway"/>
              <a:cs typeface="Raleway"/>
              <a:sym typeface="Raleway"/>
            </a:endParaRPr>
          </a:p>
          <a:p>
            <a:pPr indent="0" lvl="0" marL="0" rtl="0" algn="l">
              <a:lnSpc>
                <a:spcPct val="100000"/>
              </a:lnSpc>
              <a:spcBef>
                <a:spcPts val="1600"/>
              </a:spcBef>
              <a:spcAft>
                <a:spcPts val="1600"/>
              </a:spcAft>
              <a:buNone/>
            </a:pPr>
            <a:r>
              <a:rPr lang="en" sz="2000">
                <a:solidFill>
                  <a:schemeClr val="lt1"/>
                </a:solidFill>
                <a:latin typeface="Raleway"/>
                <a:ea typeface="Raleway"/>
                <a:cs typeface="Raleway"/>
                <a:sym typeface="Raleway"/>
              </a:rPr>
              <a:t> When children begin to play, they need visual and audio instructions to understand what they have to do.</a:t>
            </a:r>
            <a:endParaRPr sz="2000">
              <a:solidFill>
                <a:schemeClr val="lt1"/>
              </a:solidFill>
              <a:latin typeface="Raleway"/>
              <a:ea typeface="Raleway"/>
              <a:cs typeface="Raleway"/>
              <a:sym typeface="Raleway"/>
            </a:endParaRPr>
          </a:p>
        </p:txBody>
      </p:sp>
      <p:grpSp>
        <p:nvGrpSpPr>
          <p:cNvPr id="168" name="Google Shape;168;p27"/>
          <p:cNvGrpSpPr/>
          <p:nvPr/>
        </p:nvGrpSpPr>
        <p:grpSpPr>
          <a:xfrm>
            <a:off x="6210694" y="861285"/>
            <a:ext cx="2782316" cy="4139746"/>
            <a:chOff x="6803275" y="395363"/>
            <a:chExt cx="2212050" cy="2537076"/>
          </a:xfrm>
        </p:grpSpPr>
        <p:pic>
          <p:nvPicPr>
            <p:cNvPr id="169" name="Google Shape;169;p27"/>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70" name="Google Shape;170;p27"/>
            <p:cNvPicPr preferRelativeResize="0"/>
            <p:nvPr/>
          </p:nvPicPr>
          <p:blipFill rotWithShape="1">
            <a:blip r:embed="rId4">
              <a:alphaModFix/>
            </a:blip>
            <a:srcRect b="10011" l="9244" r="2118" t="5926"/>
            <a:stretch/>
          </p:blipFill>
          <p:spPr>
            <a:xfrm rot="154826">
              <a:off x="7370663" y="419419"/>
              <a:ext cx="1077273" cy="382687"/>
            </a:xfrm>
            <a:prstGeom prst="rect">
              <a:avLst/>
            </a:prstGeom>
            <a:noFill/>
            <a:ln>
              <a:noFill/>
            </a:ln>
          </p:spPr>
        </p:pic>
        <p:sp>
          <p:nvSpPr>
            <p:cNvPr id="171" name="Google Shape;171;p27"/>
            <p:cNvSpPr txBox="1"/>
            <p:nvPr/>
          </p:nvSpPr>
          <p:spPr>
            <a:xfrm>
              <a:off x="6944800" y="684231"/>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500">
                  <a:solidFill>
                    <a:schemeClr val="dk1"/>
                  </a:solidFill>
                  <a:latin typeface="Raleway"/>
                  <a:ea typeface="Raleway"/>
                  <a:cs typeface="Raleway"/>
                  <a:sym typeface="Raleway"/>
                </a:rPr>
                <a:t>Interactions</a:t>
              </a:r>
              <a:endParaRPr b="1" sz="2500">
                <a:solidFill>
                  <a:schemeClr val="dk1"/>
                </a:solidFill>
                <a:latin typeface="Raleway"/>
                <a:ea typeface="Raleway"/>
                <a:cs typeface="Raleway"/>
                <a:sym typeface="Raleway"/>
              </a:endParaRPr>
            </a:p>
            <a:p>
              <a:pPr indent="0" lvl="0" marL="0" rtl="0" algn="l">
                <a:spcBef>
                  <a:spcPts val="800"/>
                </a:spcBef>
                <a:spcAft>
                  <a:spcPts val="0"/>
                </a:spcAft>
                <a:buNone/>
              </a:pPr>
              <a:r>
                <a:rPr b="1" lang="en" sz="1500">
                  <a:solidFill>
                    <a:schemeClr val="lt2"/>
                  </a:solidFill>
                  <a:latin typeface="Raleway"/>
                  <a:ea typeface="Raleway"/>
                  <a:cs typeface="Raleway"/>
                  <a:sym typeface="Raleway"/>
                </a:rPr>
                <a:t>To show that an element is interactive it can be highlighted or it</a:t>
              </a:r>
              <a:endParaRPr b="1" sz="1500">
                <a:solidFill>
                  <a:schemeClr val="lt2"/>
                </a:solidFill>
                <a:latin typeface="Raleway"/>
                <a:ea typeface="Raleway"/>
                <a:cs typeface="Raleway"/>
                <a:sym typeface="Raleway"/>
              </a:endParaRPr>
            </a:p>
            <a:p>
              <a:pPr indent="0" lvl="0" marL="0" rtl="0" algn="l">
                <a:spcBef>
                  <a:spcPts val="800"/>
                </a:spcBef>
                <a:spcAft>
                  <a:spcPts val="0"/>
                </a:spcAft>
                <a:buNone/>
              </a:pPr>
              <a:r>
                <a:rPr b="1" lang="en" sz="1500">
                  <a:solidFill>
                    <a:schemeClr val="lt2"/>
                  </a:solidFill>
                  <a:latin typeface="Raleway"/>
                  <a:ea typeface="Raleway"/>
                  <a:cs typeface="Raleway"/>
                  <a:sym typeface="Raleway"/>
                </a:rPr>
                <a:t>can shake or make a sound, so children know there is something to do with that.</a:t>
              </a:r>
              <a:endParaRPr b="1" sz="1500">
                <a:solidFill>
                  <a:schemeClr val="lt2"/>
                </a:solidFill>
                <a:latin typeface="Raleway"/>
                <a:ea typeface="Raleway"/>
                <a:cs typeface="Raleway"/>
                <a:sym typeface="Raleway"/>
              </a:endParaRPr>
            </a:p>
            <a:p>
              <a:pPr indent="0" lvl="0" marL="0" rtl="0" algn="l">
                <a:spcBef>
                  <a:spcPts val="800"/>
                </a:spcBef>
                <a:spcAft>
                  <a:spcPts val="800"/>
                </a:spcAft>
                <a:buNone/>
              </a:pPr>
              <a:r>
                <a:t/>
              </a:r>
              <a:endParaRPr b="1">
                <a:solidFill>
                  <a:schemeClr val="dk1"/>
                </a:solidFill>
                <a:latin typeface="Raleway"/>
                <a:ea typeface="Raleway"/>
                <a:cs typeface="Raleway"/>
                <a:sym typeface="Raleway"/>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8"/>
          <p:cNvSpPr txBox="1"/>
          <p:nvPr>
            <p:ph type="title"/>
          </p:nvPr>
        </p:nvSpPr>
        <p:spPr>
          <a:xfrm>
            <a:off x="283103" y="71214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rPr>
              <a:t>Sounds</a:t>
            </a:r>
            <a:endParaRPr sz="3500">
              <a:solidFill>
                <a:schemeClr val="dk1"/>
              </a:solidFill>
            </a:endParaRPr>
          </a:p>
          <a:p>
            <a:pPr indent="-361950" lvl="0" marL="457200" rtl="0" algn="l">
              <a:spcBef>
                <a:spcPts val="1000"/>
              </a:spcBef>
              <a:spcAft>
                <a:spcPts val="0"/>
              </a:spcAft>
              <a:buSzPts val="2100"/>
              <a:buChar char="●"/>
            </a:pPr>
            <a:r>
              <a:rPr lang="en" sz="2500"/>
              <a:t>Background music:</a:t>
            </a:r>
            <a:r>
              <a:rPr b="0" lang="en" sz="2100"/>
              <a:t> It can create engagement and encourage children to play but you should choose the music carefully so it should not distract them.</a:t>
            </a:r>
            <a:endParaRPr b="0" sz="2100"/>
          </a:p>
          <a:p>
            <a:pPr indent="-361950" lvl="0" marL="457200" rtl="0" algn="l">
              <a:spcBef>
                <a:spcPts val="0"/>
              </a:spcBef>
              <a:spcAft>
                <a:spcPts val="0"/>
              </a:spcAft>
              <a:buSzPts val="2100"/>
              <a:buChar char="●"/>
            </a:pPr>
            <a:r>
              <a:rPr b="0" lang="en" sz="2100"/>
              <a:t> </a:t>
            </a:r>
            <a:r>
              <a:rPr lang="en" sz="2500"/>
              <a:t>Sound effects</a:t>
            </a:r>
            <a:r>
              <a:rPr lang="en" sz="2100"/>
              <a:t>:</a:t>
            </a:r>
            <a:r>
              <a:rPr b="0" lang="en" sz="2100"/>
              <a:t> It will help to give feedback or away to interact with objects.</a:t>
            </a:r>
            <a:endParaRPr b="0" sz="2100"/>
          </a:p>
          <a:p>
            <a:pPr indent="0" lvl="0" marL="0" rtl="0" algn="l">
              <a:spcBef>
                <a:spcPts val="1000"/>
              </a:spcBef>
              <a:spcAft>
                <a:spcPts val="0"/>
              </a:spcAft>
              <a:buClr>
                <a:schemeClr val="dk2"/>
              </a:buClr>
              <a:buSzPts val="1100"/>
              <a:buFont typeface="Arial"/>
              <a:buNone/>
            </a:pPr>
            <a:r>
              <a:t/>
            </a:r>
            <a:endParaRPr b="0" sz="2100"/>
          </a:p>
          <a:p>
            <a:pPr indent="0" lvl="0" marL="0" rtl="0" algn="l">
              <a:spcBef>
                <a:spcPts val="1000"/>
              </a:spcBef>
              <a:spcAft>
                <a:spcPts val="0"/>
              </a:spcAft>
              <a:buNone/>
            </a:pPr>
            <a:r>
              <a:t/>
            </a:r>
            <a:endParaRPr b="0" sz="2100"/>
          </a:p>
          <a:p>
            <a:pPr indent="0" lvl="0" marL="0" rtl="0" algn="l">
              <a:spcBef>
                <a:spcPts val="1000"/>
              </a:spcBef>
              <a:spcAft>
                <a:spcPts val="0"/>
              </a:spcAft>
              <a:buNone/>
            </a:pPr>
            <a:r>
              <a:t/>
            </a:r>
            <a:endParaRPr sz="2100"/>
          </a:p>
          <a:p>
            <a:pPr indent="0" lvl="0" marL="0" rtl="0" algn="l">
              <a:lnSpc>
                <a:spcPct val="115000"/>
              </a:lnSpc>
              <a:spcBef>
                <a:spcPts val="1000"/>
              </a:spcBef>
              <a:spcAft>
                <a:spcPts val="1000"/>
              </a:spcAft>
              <a:buNone/>
            </a:pPr>
            <a:r>
              <a:t/>
            </a:r>
            <a:endParaRPr sz="2400" u="sng">
              <a:solidFill>
                <a:schemeClr val="accent5"/>
              </a:solidFill>
            </a:endParaRPr>
          </a:p>
        </p:txBody>
      </p:sp>
      <p:grpSp>
        <p:nvGrpSpPr>
          <p:cNvPr id="177" name="Google Shape;177;p28"/>
          <p:cNvGrpSpPr/>
          <p:nvPr/>
        </p:nvGrpSpPr>
        <p:grpSpPr>
          <a:xfrm>
            <a:off x="6781388" y="2464035"/>
            <a:ext cx="2212050" cy="2537076"/>
            <a:chOff x="6803275" y="395363"/>
            <a:chExt cx="2212050" cy="2537076"/>
          </a:xfrm>
        </p:grpSpPr>
        <p:pic>
          <p:nvPicPr>
            <p:cNvPr id="178" name="Google Shape;178;p28"/>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79" name="Google Shape;179;p28"/>
            <p:cNvPicPr preferRelativeResize="0"/>
            <p:nvPr/>
          </p:nvPicPr>
          <p:blipFill rotWithShape="1">
            <a:blip r:embed="rId4">
              <a:alphaModFix/>
            </a:blip>
            <a:srcRect b="10011" l="9244" r="2118" t="5926"/>
            <a:stretch/>
          </p:blipFill>
          <p:spPr>
            <a:xfrm rot="154826">
              <a:off x="7370663" y="419419"/>
              <a:ext cx="1077273" cy="382687"/>
            </a:xfrm>
            <a:prstGeom prst="rect">
              <a:avLst/>
            </a:prstGeom>
            <a:noFill/>
            <a:ln>
              <a:noFill/>
            </a:ln>
          </p:spPr>
        </p:pic>
        <p:sp>
          <p:nvSpPr>
            <p:cNvPr id="180" name="Google Shape;180;p28"/>
            <p:cNvSpPr txBox="1"/>
            <p:nvPr/>
          </p:nvSpPr>
          <p:spPr>
            <a:xfrm>
              <a:off x="6944800" y="684231"/>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solidFill>
                  <a:schemeClr val="dk1"/>
                </a:solidFill>
                <a:latin typeface="Raleway"/>
                <a:ea typeface="Raleway"/>
                <a:cs typeface="Raleway"/>
                <a:sym typeface="Raleway"/>
              </a:endParaRPr>
            </a:p>
            <a:p>
              <a:pPr indent="0" lvl="0" marL="0" rtl="0" algn="l">
                <a:spcBef>
                  <a:spcPts val="800"/>
                </a:spcBef>
                <a:spcAft>
                  <a:spcPts val="800"/>
                </a:spcAft>
                <a:buNone/>
              </a:pPr>
              <a:r>
                <a:rPr lang="en" sz="1200">
                  <a:solidFill>
                    <a:schemeClr val="dk2"/>
                  </a:solidFill>
                  <a:latin typeface="Raleway"/>
                  <a:ea typeface="Raleway"/>
                  <a:cs typeface="Raleway"/>
                  <a:sym typeface="Raleway"/>
                </a:rPr>
                <a:t>Stories become more credible when they use concrete details such as the specific complex moves Alberto learned through Translate and his 30 goals in 21 games performance stats.</a:t>
              </a:r>
              <a:endParaRPr b="1">
                <a:solidFill>
                  <a:schemeClr val="dk1"/>
                </a:solidFill>
                <a:latin typeface="Raleway"/>
                <a:ea typeface="Raleway"/>
                <a:cs typeface="Raleway"/>
                <a:sym typeface="Raleway"/>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9"/>
          <p:cNvSpPr txBox="1"/>
          <p:nvPr>
            <p:ph type="title"/>
          </p:nvPr>
        </p:nvSpPr>
        <p:spPr>
          <a:xfrm>
            <a:off x="283100" y="712150"/>
            <a:ext cx="8620500" cy="1019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rPr>
              <a:t>Development of the App</a:t>
            </a:r>
            <a:endParaRPr sz="3500">
              <a:solidFill>
                <a:schemeClr val="dk1"/>
              </a:solidFill>
            </a:endParaRPr>
          </a:p>
        </p:txBody>
      </p:sp>
      <p:sp>
        <p:nvSpPr>
          <p:cNvPr id="186" name="Google Shape;186;p29"/>
          <p:cNvSpPr/>
          <p:nvPr/>
        </p:nvSpPr>
        <p:spPr>
          <a:xfrm>
            <a:off x="371775" y="1988900"/>
            <a:ext cx="2629500" cy="2244900"/>
          </a:xfrm>
          <a:prstGeom prst="wedgeRectCallout">
            <a:avLst>
              <a:gd fmla="val -20833" name="adj1"/>
              <a:gd fmla="val 6250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9"/>
          <p:cNvSpPr/>
          <p:nvPr/>
        </p:nvSpPr>
        <p:spPr>
          <a:xfrm>
            <a:off x="3210432" y="1988900"/>
            <a:ext cx="2629500" cy="2244900"/>
          </a:xfrm>
          <a:prstGeom prst="wedgeRectCallout">
            <a:avLst>
              <a:gd fmla="val -20833" name="adj1"/>
              <a:gd fmla="val 62500" name="adj2"/>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9"/>
          <p:cNvSpPr/>
          <p:nvPr/>
        </p:nvSpPr>
        <p:spPr>
          <a:xfrm>
            <a:off x="6049089" y="1988900"/>
            <a:ext cx="2629500" cy="2244900"/>
          </a:xfrm>
          <a:prstGeom prst="wedgeRectCallout">
            <a:avLst>
              <a:gd fmla="val -20833" name="adj1"/>
              <a:gd fmla="val 625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9"/>
          <p:cNvSpPr txBox="1"/>
          <p:nvPr>
            <p:ph type="title"/>
          </p:nvPr>
        </p:nvSpPr>
        <p:spPr>
          <a:xfrm>
            <a:off x="6125275" y="2061900"/>
            <a:ext cx="2481600" cy="200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solidFill>
                  <a:srgbClr val="0B5394"/>
                </a:solidFill>
              </a:rPr>
              <a:t>Feedback</a:t>
            </a:r>
            <a:endParaRPr sz="2500">
              <a:solidFill>
                <a:srgbClr val="0B5394"/>
              </a:solidFill>
            </a:endParaRPr>
          </a:p>
          <a:p>
            <a:pPr indent="0" lvl="0" marL="0" rtl="0" algn="ctr">
              <a:spcBef>
                <a:spcPts val="1200"/>
              </a:spcBef>
              <a:spcAft>
                <a:spcPts val="1200"/>
              </a:spcAft>
              <a:buNone/>
            </a:pPr>
            <a:r>
              <a:rPr lang="en" sz="1500"/>
              <a:t>The data about the children is stored in the database to decide whether the children is understood or not </a:t>
            </a:r>
            <a:endParaRPr sz="1500"/>
          </a:p>
        </p:txBody>
      </p:sp>
      <p:sp>
        <p:nvSpPr>
          <p:cNvPr id="190" name="Google Shape;190;p29"/>
          <p:cNvSpPr txBox="1"/>
          <p:nvPr>
            <p:ph type="title"/>
          </p:nvPr>
        </p:nvSpPr>
        <p:spPr>
          <a:xfrm>
            <a:off x="447975" y="2061900"/>
            <a:ext cx="2481600" cy="200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solidFill>
                  <a:srgbClr val="7F6000"/>
                </a:solidFill>
              </a:rPr>
              <a:t>  App </a:t>
            </a:r>
            <a:r>
              <a:rPr lang="en" sz="2500">
                <a:solidFill>
                  <a:srgbClr val="7F6000"/>
                </a:solidFill>
              </a:rPr>
              <a:t>engine</a:t>
            </a:r>
            <a:endParaRPr sz="2500">
              <a:solidFill>
                <a:srgbClr val="7F6000"/>
              </a:solidFill>
            </a:endParaRPr>
          </a:p>
          <a:p>
            <a:pPr indent="0" lvl="0" marL="0" rtl="0" algn="ctr">
              <a:spcBef>
                <a:spcPts val="1200"/>
              </a:spcBef>
              <a:spcAft>
                <a:spcPts val="0"/>
              </a:spcAft>
              <a:buNone/>
            </a:pPr>
            <a:r>
              <a:rPr lang="en" sz="1500"/>
              <a:t>F</a:t>
            </a:r>
            <a:r>
              <a:rPr lang="en" sz="1500"/>
              <a:t>lutter </a:t>
            </a:r>
            <a:endParaRPr sz="1500"/>
          </a:p>
          <a:p>
            <a:pPr indent="0" lvl="0" marL="0" rtl="0" algn="ctr">
              <a:spcBef>
                <a:spcPts val="1200"/>
              </a:spcBef>
              <a:spcAft>
                <a:spcPts val="0"/>
              </a:spcAft>
              <a:buNone/>
            </a:pPr>
            <a:r>
              <a:rPr lang="en" sz="1500"/>
              <a:t>Dart</a:t>
            </a:r>
            <a:endParaRPr sz="1500"/>
          </a:p>
          <a:p>
            <a:pPr indent="0" lvl="0" marL="0" rtl="0" algn="ctr">
              <a:spcBef>
                <a:spcPts val="1200"/>
              </a:spcBef>
              <a:spcAft>
                <a:spcPts val="0"/>
              </a:spcAft>
              <a:buNone/>
            </a:pPr>
            <a:r>
              <a:rPr lang="en" sz="1500"/>
              <a:t>Microsoft Android studio is the IDE used for coding</a:t>
            </a:r>
            <a:r>
              <a:rPr lang="en" sz="2100"/>
              <a:t> </a:t>
            </a:r>
            <a:endParaRPr sz="2100"/>
          </a:p>
          <a:p>
            <a:pPr indent="0" lvl="0" marL="0" rtl="0" algn="l">
              <a:spcBef>
                <a:spcPts val="1200"/>
              </a:spcBef>
              <a:spcAft>
                <a:spcPts val="1200"/>
              </a:spcAft>
              <a:buNone/>
            </a:pPr>
            <a:r>
              <a:t/>
            </a:r>
            <a:endParaRPr sz="2100"/>
          </a:p>
        </p:txBody>
      </p:sp>
      <p:sp>
        <p:nvSpPr>
          <p:cNvPr id="191" name="Google Shape;191;p29"/>
          <p:cNvSpPr txBox="1"/>
          <p:nvPr>
            <p:ph type="title"/>
          </p:nvPr>
        </p:nvSpPr>
        <p:spPr>
          <a:xfrm>
            <a:off x="3286625" y="2061900"/>
            <a:ext cx="2481600" cy="200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solidFill>
                  <a:srgbClr val="CC0000"/>
                </a:solidFill>
              </a:rPr>
              <a:t>Database</a:t>
            </a:r>
            <a:endParaRPr sz="2500">
              <a:solidFill>
                <a:srgbClr val="CC0000"/>
              </a:solidFill>
            </a:endParaRPr>
          </a:p>
          <a:p>
            <a:pPr indent="0" lvl="0" marL="0" rtl="0" algn="ctr">
              <a:spcBef>
                <a:spcPts val="1200"/>
              </a:spcBef>
              <a:spcAft>
                <a:spcPts val="0"/>
              </a:spcAft>
              <a:buNone/>
            </a:pPr>
            <a:r>
              <a:rPr b="0" lang="en" sz="1400"/>
              <a:t>MySql </a:t>
            </a:r>
            <a:endParaRPr b="0" sz="1400"/>
          </a:p>
          <a:p>
            <a:pPr indent="0" lvl="0" marL="0" rtl="0" algn="l">
              <a:spcBef>
                <a:spcPts val="1200"/>
              </a:spcBef>
              <a:spcAft>
                <a:spcPts val="1200"/>
              </a:spcAft>
              <a:buNone/>
            </a:pPr>
            <a:r>
              <a:t/>
            </a:r>
            <a:endParaRPr b="0" sz="1400"/>
          </a:p>
        </p:txBody>
      </p:sp>
      <p:pic>
        <p:nvPicPr>
          <p:cNvPr id="192" name="Google Shape;192;p29"/>
          <p:cNvPicPr preferRelativeResize="0"/>
          <p:nvPr/>
        </p:nvPicPr>
        <p:blipFill>
          <a:blip r:embed="rId3">
            <a:alphaModFix/>
          </a:blip>
          <a:stretch>
            <a:fillRect/>
          </a:stretch>
        </p:blipFill>
        <p:spPr>
          <a:xfrm>
            <a:off x="371775" y="2061900"/>
            <a:ext cx="541800" cy="541800"/>
          </a:xfrm>
          <a:prstGeom prst="rect">
            <a:avLst/>
          </a:prstGeom>
          <a:noFill/>
          <a:ln>
            <a:noFill/>
          </a:ln>
        </p:spPr>
      </p:pic>
      <p:pic>
        <p:nvPicPr>
          <p:cNvPr id="193" name="Google Shape;193;p29"/>
          <p:cNvPicPr preferRelativeResize="0"/>
          <p:nvPr/>
        </p:nvPicPr>
        <p:blipFill>
          <a:blip r:embed="rId4">
            <a:alphaModFix/>
          </a:blip>
          <a:stretch>
            <a:fillRect/>
          </a:stretch>
        </p:blipFill>
        <p:spPr>
          <a:xfrm>
            <a:off x="3210425" y="1999150"/>
            <a:ext cx="667300" cy="667300"/>
          </a:xfrm>
          <a:prstGeom prst="rect">
            <a:avLst/>
          </a:prstGeom>
          <a:noFill/>
          <a:ln>
            <a:noFill/>
          </a:ln>
        </p:spPr>
      </p:pic>
      <p:pic>
        <p:nvPicPr>
          <p:cNvPr id="194" name="Google Shape;194;p29"/>
          <p:cNvPicPr preferRelativeResize="0"/>
          <p:nvPr/>
        </p:nvPicPr>
        <p:blipFill>
          <a:blip r:embed="rId5">
            <a:alphaModFix/>
          </a:blip>
          <a:stretch>
            <a:fillRect/>
          </a:stretch>
        </p:blipFill>
        <p:spPr>
          <a:xfrm>
            <a:off x="6049075" y="1999150"/>
            <a:ext cx="541800" cy="541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100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1000"/>
                                        <p:tgtEl>
                                          <p:spTgt spid="1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00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100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00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10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0"/>
          <p:cNvSpPr txBox="1"/>
          <p:nvPr>
            <p:ph type="title"/>
          </p:nvPr>
        </p:nvSpPr>
        <p:spPr>
          <a:xfrm>
            <a:off x="283099" y="712151"/>
            <a:ext cx="8390400" cy="422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rPr>
              <a:t>Feedback</a:t>
            </a:r>
            <a:endParaRPr sz="3500">
              <a:solidFill>
                <a:schemeClr val="dk1"/>
              </a:solidFill>
            </a:endParaRPr>
          </a:p>
          <a:p>
            <a:pPr indent="0" lvl="0" marL="0" rtl="0" algn="l">
              <a:spcBef>
                <a:spcPts val="1600"/>
              </a:spcBef>
              <a:spcAft>
                <a:spcPts val="0"/>
              </a:spcAft>
              <a:buNone/>
            </a:pPr>
            <a:r>
              <a:rPr lang="en" sz="1500"/>
              <a:t>It’s important for learning that children have a feedback when they make a mistake or pass the game</a:t>
            </a:r>
            <a:endParaRPr sz="1500"/>
          </a:p>
          <a:p>
            <a:pPr indent="0" lvl="0" marL="0" rtl="0" algn="l">
              <a:spcBef>
                <a:spcPts val="1000"/>
              </a:spcBef>
              <a:spcAft>
                <a:spcPts val="0"/>
              </a:spcAft>
              <a:buNone/>
            </a:pPr>
            <a:r>
              <a:rPr lang="en" sz="1500"/>
              <a:t>• </a:t>
            </a:r>
            <a:r>
              <a:rPr lang="en" sz="1500">
                <a:solidFill>
                  <a:schemeClr val="dk1"/>
                </a:solidFill>
              </a:rPr>
              <a:t>Positive Feedback:</a:t>
            </a:r>
            <a:r>
              <a:rPr lang="en" sz="1500"/>
              <a:t> Congratulate the child, this will keep him motivated, also you can use it to reinforce learning like: “Well played! This is the blue color!” </a:t>
            </a:r>
            <a:endParaRPr sz="1500"/>
          </a:p>
          <a:p>
            <a:pPr indent="0" lvl="0" marL="0" rtl="0" algn="l">
              <a:spcBef>
                <a:spcPts val="1000"/>
              </a:spcBef>
              <a:spcAft>
                <a:spcPts val="1000"/>
              </a:spcAft>
              <a:buNone/>
            </a:pPr>
            <a:r>
              <a:rPr lang="en" sz="1500"/>
              <a:t>•</a:t>
            </a:r>
            <a:r>
              <a:rPr lang="en" sz="1500">
                <a:solidFill>
                  <a:schemeClr val="dk1"/>
                </a:solidFill>
              </a:rPr>
              <a:t> Negative Feedback:</a:t>
            </a:r>
            <a:r>
              <a:rPr lang="en" sz="1500"/>
              <a:t> If the child makes a mistake, give him a feedback to encourage him to keep trying without saying that his answer was wrong or he doesn’t know the answer: “You were close! Try again!”. Also you can give him a clue to help him.</a:t>
            </a:r>
            <a:endParaRPr sz="15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1000"/>
                                        <p:tgtEl>
                                          <p:spTgt spid="1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03" name="Shape 203"/>
        <p:cNvGrpSpPr/>
        <p:nvPr/>
      </p:nvGrpSpPr>
      <p:grpSpPr>
        <a:xfrm>
          <a:off x="0" y="0"/>
          <a:ext cx="0" cy="0"/>
          <a:chOff x="0" y="0"/>
          <a:chExt cx="0" cy="0"/>
        </a:xfrm>
      </p:grpSpPr>
      <p:cxnSp>
        <p:nvCxnSpPr>
          <p:cNvPr id="204" name="Google Shape;204;p31"/>
          <p:cNvCxnSpPr/>
          <p:nvPr/>
        </p:nvCxnSpPr>
        <p:spPr>
          <a:xfrm flipH="1" rot="10800000">
            <a:off x="1326600" y="3727700"/>
            <a:ext cx="711600" cy="322800"/>
          </a:xfrm>
          <a:prstGeom prst="bentConnector3">
            <a:avLst>
              <a:gd fmla="val 50000" name="adj1"/>
            </a:avLst>
          </a:prstGeom>
          <a:noFill/>
          <a:ln cap="flat" cmpd="sng" w="9525">
            <a:solidFill>
              <a:schemeClr val="dk2"/>
            </a:solidFill>
            <a:prstDash val="solid"/>
            <a:round/>
            <a:headEnd len="med" w="med" type="none"/>
            <a:tailEnd len="med" w="med" type="none"/>
          </a:ln>
        </p:spPr>
      </p:cxnSp>
      <p:sp>
        <p:nvSpPr>
          <p:cNvPr id="205" name="Google Shape;205;p31"/>
          <p:cNvSpPr/>
          <p:nvPr/>
        </p:nvSpPr>
        <p:spPr>
          <a:xfrm>
            <a:off x="1772400" y="2722500"/>
            <a:ext cx="1281600" cy="995700"/>
          </a:xfrm>
          <a:prstGeom prst="roundRect">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1"/>
          <p:cNvSpPr/>
          <p:nvPr/>
        </p:nvSpPr>
        <p:spPr>
          <a:xfrm>
            <a:off x="211000" y="4050500"/>
            <a:ext cx="1224900" cy="995700"/>
          </a:xfrm>
          <a:prstGeom prst="roundRect">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1"/>
          <p:cNvSpPr txBox="1"/>
          <p:nvPr/>
        </p:nvSpPr>
        <p:spPr>
          <a:xfrm>
            <a:off x="169825" y="376050"/>
            <a:ext cx="28143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500">
                <a:solidFill>
                  <a:schemeClr val="lt1"/>
                </a:solidFill>
                <a:latin typeface="Raleway"/>
                <a:ea typeface="Raleway"/>
                <a:cs typeface="Raleway"/>
                <a:sym typeface="Raleway"/>
              </a:rPr>
              <a:t>Challenges </a:t>
            </a:r>
            <a:endParaRPr b="1" sz="3500">
              <a:solidFill>
                <a:schemeClr val="lt1"/>
              </a:solidFill>
              <a:latin typeface="Raleway"/>
              <a:ea typeface="Raleway"/>
              <a:cs typeface="Raleway"/>
              <a:sym typeface="Raleway"/>
            </a:endParaRPr>
          </a:p>
        </p:txBody>
      </p:sp>
      <p:sp>
        <p:nvSpPr>
          <p:cNvPr id="208" name="Google Shape;208;p31"/>
          <p:cNvSpPr txBox="1"/>
          <p:nvPr/>
        </p:nvSpPr>
        <p:spPr>
          <a:xfrm>
            <a:off x="-136550" y="4139500"/>
            <a:ext cx="192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Raleway"/>
                <a:ea typeface="Raleway"/>
                <a:cs typeface="Raleway"/>
                <a:sym typeface="Raleway"/>
              </a:rPr>
              <a:t>Language </a:t>
            </a:r>
            <a:endParaRPr b="1">
              <a:solidFill>
                <a:schemeClr val="lt1"/>
              </a:solidFill>
              <a:latin typeface="Raleway"/>
              <a:ea typeface="Raleway"/>
              <a:cs typeface="Raleway"/>
              <a:sym typeface="Raleway"/>
            </a:endParaRPr>
          </a:p>
        </p:txBody>
      </p:sp>
      <p:pic>
        <p:nvPicPr>
          <p:cNvPr id="209" name="Google Shape;209;p31"/>
          <p:cNvPicPr preferRelativeResize="0"/>
          <p:nvPr/>
        </p:nvPicPr>
        <p:blipFill>
          <a:blip r:embed="rId3">
            <a:alphaModFix/>
          </a:blip>
          <a:stretch>
            <a:fillRect/>
          </a:stretch>
        </p:blipFill>
        <p:spPr>
          <a:xfrm>
            <a:off x="699027" y="4539698"/>
            <a:ext cx="432349" cy="432349"/>
          </a:xfrm>
          <a:prstGeom prst="rect">
            <a:avLst/>
          </a:prstGeom>
          <a:noFill/>
          <a:ln>
            <a:noFill/>
          </a:ln>
        </p:spPr>
      </p:pic>
      <p:pic>
        <p:nvPicPr>
          <p:cNvPr id="210" name="Google Shape;210;p31"/>
          <p:cNvPicPr preferRelativeResize="0"/>
          <p:nvPr/>
        </p:nvPicPr>
        <p:blipFill>
          <a:blip r:embed="rId4">
            <a:alphaModFix/>
          </a:blip>
          <a:stretch>
            <a:fillRect/>
          </a:stretch>
        </p:blipFill>
        <p:spPr>
          <a:xfrm>
            <a:off x="2261350" y="3211051"/>
            <a:ext cx="432349" cy="432349"/>
          </a:xfrm>
          <a:prstGeom prst="rect">
            <a:avLst/>
          </a:prstGeom>
          <a:noFill/>
          <a:ln>
            <a:noFill/>
          </a:ln>
        </p:spPr>
      </p:pic>
      <p:sp>
        <p:nvSpPr>
          <p:cNvPr id="211" name="Google Shape;211;p31"/>
          <p:cNvSpPr txBox="1"/>
          <p:nvPr/>
        </p:nvSpPr>
        <p:spPr>
          <a:xfrm>
            <a:off x="1523850" y="2824500"/>
            <a:ext cx="16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Raleway"/>
                <a:ea typeface="Raleway"/>
                <a:cs typeface="Raleway"/>
                <a:sym typeface="Raleway"/>
              </a:rPr>
              <a:t>Sign in</a:t>
            </a:r>
            <a:endParaRPr b="1">
              <a:solidFill>
                <a:schemeClr val="lt1"/>
              </a:solidFill>
              <a:latin typeface="Raleway"/>
              <a:ea typeface="Raleway"/>
              <a:cs typeface="Raleway"/>
              <a:sym typeface="Raleway"/>
            </a:endParaRPr>
          </a:p>
        </p:txBody>
      </p:sp>
      <p:sp>
        <p:nvSpPr>
          <p:cNvPr id="212" name="Google Shape;212;p31"/>
          <p:cNvSpPr/>
          <p:nvPr/>
        </p:nvSpPr>
        <p:spPr>
          <a:xfrm>
            <a:off x="3343700" y="1454250"/>
            <a:ext cx="1224900" cy="945600"/>
          </a:xfrm>
          <a:prstGeom prst="roundRect">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3" name="Google Shape;213;p31"/>
          <p:cNvPicPr preferRelativeResize="0"/>
          <p:nvPr/>
        </p:nvPicPr>
        <p:blipFill>
          <a:blip r:embed="rId5">
            <a:alphaModFix/>
          </a:blip>
          <a:stretch>
            <a:fillRect/>
          </a:stretch>
        </p:blipFill>
        <p:spPr>
          <a:xfrm>
            <a:off x="3739975" y="1954354"/>
            <a:ext cx="432349" cy="432349"/>
          </a:xfrm>
          <a:prstGeom prst="rect">
            <a:avLst/>
          </a:prstGeom>
          <a:noFill/>
          <a:ln>
            <a:noFill/>
          </a:ln>
        </p:spPr>
      </p:pic>
      <p:sp>
        <p:nvSpPr>
          <p:cNvPr id="214" name="Google Shape;214;p31"/>
          <p:cNvSpPr txBox="1"/>
          <p:nvPr/>
        </p:nvSpPr>
        <p:spPr>
          <a:xfrm>
            <a:off x="3120350" y="1454250"/>
            <a:ext cx="16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Raleway"/>
                <a:ea typeface="Raleway"/>
                <a:cs typeface="Raleway"/>
                <a:sym typeface="Raleway"/>
              </a:rPr>
              <a:t>Sounds</a:t>
            </a:r>
            <a:endParaRPr b="1">
              <a:solidFill>
                <a:schemeClr val="lt1"/>
              </a:solidFill>
              <a:latin typeface="Raleway"/>
              <a:ea typeface="Raleway"/>
              <a:cs typeface="Raleway"/>
              <a:sym typeface="Raleway"/>
            </a:endParaRPr>
          </a:p>
        </p:txBody>
      </p:sp>
      <p:cxnSp>
        <p:nvCxnSpPr>
          <p:cNvPr id="215" name="Google Shape;215;p31"/>
          <p:cNvCxnSpPr/>
          <p:nvPr/>
        </p:nvCxnSpPr>
        <p:spPr>
          <a:xfrm flipH="1" rot="10800000">
            <a:off x="2865575" y="2399700"/>
            <a:ext cx="711600" cy="322800"/>
          </a:xfrm>
          <a:prstGeom prst="bentConnector3">
            <a:avLst>
              <a:gd fmla="val 50000" name="adj1"/>
            </a:avLst>
          </a:prstGeom>
          <a:noFill/>
          <a:ln cap="flat" cmpd="sng" w="9525">
            <a:solidFill>
              <a:schemeClr val="dk2"/>
            </a:solidFill>
            <a:prstDash val="solid"/>
            <a:round/>
            <a:headEnd len="med" w="med" type="none"/>
            <a:tailEnd len="med" w="med" type="none"/>
          </a:ln>
        </p:spPr>
      </p:cxnSp>
      <p:cxnSp>
        <p:nvCxnSpPr>
          <p:cNvPr id="216" name="Google Shape;216;p31"/>
          <p:cNvCxnSpPr/>
          <p:nvPr/>
        </p:nvCxnSpPr>
        <p:spPr>
          <a:xfrm flipH="1" rot="10800000">
            <a:off x="4260975" y="1131450"/>
            <a:ext cx="711600" cy="322800"/>
          </a:xfrm>
          <a:prstGeom prst="bentConnector3">
            <a:avLst>
              <a:gd fmla="val 50000" name="adj1"/>
            </a:avLst>
          </a:prstGeom>
          <a:noFill/>
          <a:ln cap="flat" cmpd="sng" w="9525">
            <a:solidFill>
              <a:schemeClr val="dk2"/>
            </a:solidFill>
            <a:prstDash val="solid"/>
            <a:round/>
            <a:headEnd len="med" w="med" type="none"/>
            <a:tailEnd len="med" w="med" type="none"/>
          </a:ln>
        </p:spPr>
      </p:cxnSp>
      <p:sp>
        <p:nvSpPr>
          <p:cNvPr id="217" name="Google Shape;217;p31"/>
          <p:cNvSpPr/>
          <p:nvPr/>
        </p:nvSpPr>
        <p:spPr>
          <a:xfrm>
            <a:off x="4795350" y="185850"/>
            <a:ext cx="1224900" cy="945600"/>
          </a:xfrm>
          <a:prstGeom prst="roundRect">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31"/>
          <p:cNvSpPr txBox="1"/>
          <p:nvPr/>
        </p:nvSpPr>
        <p:spPr>
          <a:xfrm>
            <a:off x="4572000" y="185850"/>
            <a:ext cx="16716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lt1"/>
                </a:solidFill>
                <a:latin typeface="Raleway"/>
                <a:ea typeface="Raleway"/>
                <a:cs typeface="Raleway"/>
                <a:sym typeface="Raleway"/>
              </a:rPr>
              <a:t>Object Detection</a:t>
            </a:r>
            <a:endParaRPr b="1" sz="1200">
              <a:solidFill>
                <a:schemeClr val="lt1"/>
              </a:solidFill>
              <a:latin typeface="Raleway"/>
              <a:ea typeface="Raleway"/>
              <a:cs typeface="Raleway"/>
              <a:sym typeface="Raleway"/>
            </a:endParaRPr>
          </a:p>
          <a:p>
            <a:pPr indent="0" lvl="0" marL="0" rtl="0" algn="ctr">
              <a:spcBef>
                <a:spcPts val="0"/>
              </a:spcBef>
              <a:spcAft>
                <a:spcPts val="0"/>
              </a:spcAft>
              <a:buNone/>
            </a:pPr>
            <a:r>
              <a:t/>
            </a:r>
            <a:endParaRPr b="1">
              <a:solidFill>
                <a:schemeClr val="lt1"/>
              </a:solidFill>
              <a:latin typeface="Raleway"/>
              <a:ea typeface="Raleway"/>
              <a:cs typeface="Raleway"/>
              <a:sym typeface="Raleway"/>
            </a:endParaRPr>
          </a:p>
        </p:txBody>
      </p:sp>
      <p:pic>
        <p:nvPicPr>
          <p:cNvPr id="219" name="Google Shape;219;p31"/>
          <p:cNvPicPr preferRelativeResize="0"/>
          <p:nvPr/>
        </p:nvPicPr>
        <p:blipFill>
          <a:blip r:embed="rId6">
            <a:alphaModFix/>
          </a:blip>
          <a:stretch>
            <a:fillRect/>
          </a:stretch>
        </p:blipFill>
        <p:spPr>
          <a:xfrm>
            <a:off x="4972575" y="1454250"/>
            <a:ext cx="3324800" cy="3324800"/>
          </a:xfrm>
          <a:prstGeom prst="rect">
            <a:avLst/>
          </a:prstGeom>
          <a:noFill/>
          <a:ln>
            <a:noFill/>
          </a:ln>
        </p:spPr>
      </p:pic>
      <p:pic>
        <p:nvPicPr>
          <p:cNvPr id="220" name="Google Shape;220;p31"/>
          <p:cNvPicPr preferRelativeResize="0"/>
          <p:nvPr/>
        </p:nvPicPr>
        <p:blipFill>
          <a:blip r:embed="rId7">
            <a:alphaModFix/>
          </a:blip>
          <a:stretch>
            <a:fillRect/>
          </a:stretch>
        </p:blipFill>
        <p:spPr>
          <a:xfrm>
            <a:off x="5164324" y="586050"/>
            <a:ext cx="486950" cy="486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0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10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1000"/>
                                        <p:tgtEl>
                                          <p:spTgt spid="2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par>
                                <p:cTn fill="hold" nodeType="with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par>
                                <p:cTn fill="hold" nodeType="with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par>
                                <p:cTn fill="hold" nodeType="with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10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4"/>
          <p:cNvSpPr txBox="1"/>
          <p:nvPr>
            <p:ph idx="4294967295" type="title"/>
          </p:nvPr>
        </p:nvSpPr>
        <p:spPr>
          <a:xfrm>
            <a:off x="535775" y="712150"/>
            <a:ext cx="5197200" cy="76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3500">
                <a:solidFill>
                  <a:schemeClr val="dk1"/>
                </a:solidFill>
              </a:rPr>
              <a:t>Why </a:t>
            </a:r>
            <a:endParaRPr sz="3500"/>
          </a:p>
        </p:txBody>
      </p:sp>
      <p:sp>
        <p:nvSpPr>
          <p:cNvPr id="80" name="Google Shape;80;p14"/>
          <p:cNvSpPr txBox="1"/>
          <p:nvPr>
            <p:ph idx="4294967295" type="title"/>
          </p:nvPr>
        </p:nvSpPr>
        <p:spPr>
          <a:xfrm>
            <a:off x="535775" y="1480150"/>
            <a:ext cx="5197200" cy="3067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b="0" lang="en" sz="1400"/>
              <a:t>Children face difficulty in learning, which is a common problem among them, so we decided to make an application in Arabic which children use and learn the basic things, especially in the first levels of their education, this application will combine education and entertainment in order to encourage the children to learn and comprehend, in addition our project contains various educational options containing levels and stages from the primary stage to the pre-kindergarten stage, each level will be arranged sequentially and gradually according to the age of the children which is between 3-5 years old</a:t>
            </a:r>
            <a:endParaRPr b="0" sz="1400"/>
          </a:p>
          <a:p>
            <a:pPr indent="0" lvl="0" marL="0" rtl="0" algn="l">
              <a:lnSpc>
                <a:spcPct val="115000"/>
              </a:lnSpc>
              <a:spcBef>
                <a:spcPts val="1600"/>
              </a:spcBef>
              <a:spcAft>
                <a:spcPts val="1600"/>
              </a:spcAft>
              <a:buNone/>
            </a:pPr>
            <a:r>
              <a:t/>
            </a:r>
            <a:endParaRPr sz="1200">
              <a:latin typeface="Lato"/>
              <a:ea typeface="Lato"/>
              <a:cs typeface="Lato"/>
              <a:sym typeface="Lato"/>
            </a:endParaRPr>
          </a:p>
        </p:txBody>
      </p:sp>
      <p:pic>
        <p:nvPicPr>
          <p:cNvPr id="81" name="Google Shape;81;p14"/>
          <p:cNvPicPr preferRelativeResize="0"/>
          <p:nvPr/>
        </p:nvPicPr>
        <p:blipFill>
          <a:blip r:embed="rId3">
            <a:alphaModFix/>
          </a:blip>
          <a:stretch>
            <a:fillRect/>
          </a:stretch>
        </p:blipFill>
        <p:spPr>
          <a:xfrm>
            <a:off x="5460600" y="152400"/>
            <a:ext cx="3531000" cy="49911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1000"/>
                                        <p:tgtEl>
                                          <p:spTgt spid="79"/>
                                        </p:tgtEl>
                                        <p:attrNameLst>
                                          <p:attrName>ppt_w</p:attrName>
                                        </p:attrNameLst>
                                      </p:cBhvr>
                                      <p:tavLst>
                                        <p:tav fmla="" tm="0">
                                          <p:val>
                                            <p:strVal val="0"/>
                                          </p:val>
                                        </p:tav>
                                        <p:tav fmla="" tm="100000">
                                          <p:val>
                                            <p:strVal val="#ppt_w"/>
                                          </p:val>
                                        </p:tav>
                                      </p:tavLst>
                                    </p:anim>
                                    <p:anim calcmode="lin" valueType="num">
                                      <p:cBhvr additive="base">
                                        <p:cTn dur="1000"/>
                                        <p:tgtEl>
                                          <p:spTgt spid="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1000"/>
                                        <p:tgtEl>
                                          <p:spTgt spid="8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2"/>
          <p:cNvSpPr txBox="1"/>
          <p:nvPr>
            <p:ph type="title"/>
          </p:nvPr>
        </p:nvSpPr>
        <p:spPr>
          <a:xfrm>
            <a:off x="0" y="760694"/>
            <a:ext cx="6304800" cy="1495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500">
                <a:solidFill>
                  <a:schemeClr val="dk1"/>
                </a:solidFill>
              </a:rPr>
              <a:t>Future work</a:t>
            </a:r>
            <a:endParaRPr sz="3500">
              <a:solidFill>
                <a:schemeClr val="dk1"/>
              </a:solidFill>
            </a:endParaRPr>
          </a:p>
          <a:p>
            <a:pPr indent="0" lvl="0" marL="0" rtl="0" algn="l">
              <a:spcBef>
                <a:spcPts val="0"/>
              </a:spcBef>
              <a:spcAft>
                <a:spcPts val="0"/>
              </a:spcAft>
              <a:buNone/>
            </a:pPr>
            <a:r>
              <a:rPr lang="en" sz="2000"/>
              <a:t>     </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226" name="Google Shape;226;p32"/>
          <p:cNvPicPr preferRelativeResize="0"/>
          <p:nvPr/>
        </p:nvPicPr>
        <p:blipFill>
          <a:blip r:embed="rId3">
            <a:alphaModFix/>
          </a:blip>
          <a:stretch>
            <a:fillRect/>
          </a:stretch>
        </p:blipFill>
        <p:spPr>
          <a:xfrm>
            <a:off x="5823699" y="1844338"/>
            <a:ext cx="3225925" cy="3225925"/>
          </a:xfrm>
          <a:prstGeom prst="rect">
            <a:avLst/>
          </a:prstGeom>
          <a:noFill/>
          <a:ln>
            <a:noFill/>
          </a:ln>
        </p:spPr>
      </p:pic>
      <p:pic>
        <p:nvPicPr>
          <p:cNvPr id="227" name="Google Shape;227;p32"/>
          <p:cNvPicPr preferRelativeResize="0"/>
          <p:nvPr/>
        </p:nvPicPr>
        <p:blipFill>
          <a:blip r:embed="rId4">
            <a:alphaModFix/>
          </a:blip>
          <a:stretch>
            <a:fillRect/>
          </a:stretch>
        </p:blipFill>
        <p:spPr>
          <a:xfrm>
            <a:off x="314650" y="1136925"/>
            <a:ext cx="591800" cy="591800"/>
          </a:xfrm>
          <a:prstGeom prst="rect">
            <a:avLst/>
          </a:prstGeom>
          <a:noFill/>
          <a:ln>
            <a:noFill/>
          </a:ln>
        </p:spPr>
      </p:pic>
      <p:sp>
        <p:nvSpPr>
          <p:cNvPr id="228" name="Google Shape;228;p32"/>
          <p:cNvSpPr txBox="1"/>
          <p:nvPr/>
        </p:nvSpPr>
        <p:spPr>
          <a:xfrm>
            <a:off x="1016300" y="760700"/>
            <a:ext cx="4877400" cy="695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lt1"/>
                </a:solidFill>
                <a:latin typeface="Raleway"/>
                <a:ea typeface="Raleway"/>
                <a:cs typeface="Raleway"/>
                <a:sym typeface="Raleway"/>
              </a:rPr>
              <a:t>Expand the </a:t>
            </a:r>
            <a:r>
              <a:rPr b="1" lang="en" sz="2000">
                <a:solidFill>
                  <a:schemeClr val="dk1"/>
                </a:solidFill>
                <a:latin typeface="Raleway"/>
                <a:ea typeface="Raleway"/>
                <a:cs typeface="Raleway"/>
                <a:sym typeface="Raleway"/>
              </a:rPr>
              <a:t>mathematical</a:t>
            </a:r>
            <a:r>
              <a:rPr b="1" lang="en" sz="2000">
                <a:solidFill>
                  <a:schemeClr val="lt1"/>
                </a:solidFill>
                <a:latin typeface="Raleway"/>
                <a:ea typeface="Raleway"/>
                <a:cs typeface="Raleway"/>
                <a:sym typeface="Raleway"/>
              </a:rPr>
              <a:t> with more                                                                                                                                             numbers, learn the mathematical operation and add more quizzes for each one</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rPr b="1" lang="en" sz="2000">
                <a:solidFill>
                  <a:schemeClr val="lt1"/>
                </a:solidFill>
                <a:latin typeface="Raleway"/>
                <a:ea typeface="Raleway"/>
                <a:cs typeface="Raleway"/>
                <a:sym typeface="Raleway"/>
              </a:rPr>
              <a:t>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rPr b="1" lang="en" sz="2000">
                <a:solidFill>
                  <a:schemeClr val="lt1"/>
                </a:solidFill>
                <a:latin typeface="Raleway"/>
                <a:ea typeface="Raleway"/>
                <a:cs typeface="Raleway"/>
                <a:sym typeface="Raleway"/>
              </a:rPr>
              <a:t>Add more </a:t>
            </a:r>
            <a:r>
              <a:rPr b="1" lang="en" sz="2000">
                <a:solidFill>
                  <a:schemeClr val="dk1"/>
                </a:solidFill>
                <a:latin typeface="Raleway"/>
                <a:ea typeface="Raleway"/>
                <a:cs typeface="Raleway"/>
                <a:sym typeface="Raleway"/>
              </a:rPr>
              <a:t>activities </a:t>
            </a:r>
            <a:r>
              <a:rPr b="1" lang="en" sz="2000">
                <a:solidFill>
                  <a:schemeClr val="lt1"/>
                </a:solidFill>
                <a:latin typeface="Raleway"/>
                <a:ea typeface="Raleway"/>
                <a:cs typeface="Raleway"/>
                <a:sym typeface="Raleway"/>
              </a:rPr>
              <a:t>for each planets in order to make the child never get bored from learning.</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rPr b="1" lang="en" sz="2000">
                <a:solidFill>
                  <a:schemeClr val="lt1"/>
                </a:solidFill>
                <a:latin typeface="Raleway"/>
                <a:ea typeface="Raleway"/>
                <a:cs typeface="Raleway"/>
                <a:sym typeface="Raleway"/>
              </a:rPr>
              <a:t>Add a new planet for learning </a:t>
            </a:r>
            <a:r>
              <a:rPr b="1" lang="en" sz="2000">
                <a:solidFill>
                  <a:schemeClr val="dk1"/>
                </a:solidFill>
                <a:latin typeface="Raleway"/>
                <a:ea typeface="Raleway"/>
                <a:cs typeface="Raleway"/>
                <a:sym typeface="Raleway"/>
              </a:rPr>
              <a:t>letters </a:t>
            </a:r>
            <a:r>
              <a:rPr b="1" lang="en" sz="2000">
                <a:solidFill>
                  <a:schemeClr val="lt1"/>
                </a:solidFill>
                <a:latin typeface="Raleway"/>
                <a:ea typeface="Raleway"/>
                <a:cs typeface="Raleway"/>
                <a:sym typeface="Raleway"/>
              </a:rPr>
              <a:t>and alphabets.</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rPr b="1" lang="en" sz="2000">
                <a:solidFill>
                  <a:schemeClr val="lt1"/>
                </a:solidFill>
                <a:latin typeface="Raleway"/>
                <a:ea typeface="Raleway"/>
                <a:cs typeface="Raleway"/>
                <a:sym typeface="Raleway"/>
              </a:rPr>
              <a:t>Add more objects for object detection method.</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None/>
            </a:pPr>
            <a:r>
              <a:t/>
            </a:r>
            <a:endParaRPr b="1" sz="2000">
              <a:solidFill>
                <a:schemeClr val="lt1"/>
              </a:solidFill>
              <a:latin typeface="Raleway"/>
              <a:ea typeface="Raleway"/>
              <a:cs typeface="Raleway"/>
              <a:sym typeface="Raleway"/>
            </a:endParaRPr>
          </a:p>
          <a:p>
            <a:pPr indent="0" lvl="0" marL="0" rtl="0" algn="l">
              <a:spcBef>
                <a:spcPts val="0"/>
              </a:spcBef>
              <a:spcAft>
                <a:spcPts val="0"/>
              </a:spcAft>
              <a:buClr>
                <a:schemeClr val="dk2"/>
              </a:buClr>
              <a:buSzPts val="1100"/>
              <a:buFont typeface="Arial"/>
              <a:buNone/>
            </a:pPr>
            <a:r>
              <a:t/>
            </a:r>
            <a:endParaRPr b="1" sz="2000">
              <a:solidFill>
                <a:schemeClr val="lt1"/>
              </a:solidFill>
              <a:latin typeface="Raleway"/>
              <a:ea typeface="Raleway"/>
              <a:cs typeface="Raleway"/>
              <a:sym typeface="Raleway"/>
            </a:endParaRPr>
          </a:p>
        </p:txBody>
      </p:sp>
      <p:pic>
        <p:nvPicPr>
          <p:cNvPr id="229" name="Google Shape;229;p32"/>
          <p:cNvPicPr preferRelativeResize="0"/>
          <p:nvPr/>
        </p:nvPicPr>
        <p:blipFill>
          <a:blip r:embed="rId5">
            <a:alphaModFix/>
          </a:blip>
          <a:stretch>
            <a:fillRect/>
          </a:stretch>
        </p:blipFill>
        <p:spPr>
          <a:xfrm>
            <a:off x="314650" y="2607000"/>
            <a:ext cx="591800" cy="591800"/>
          </a:xfrm>
          <a:prstGeom prst="rect">
            <a:avLst/>
          </a:prstGeom>
          <a:noFill/>
          <a:ln>
            <a:noFill/>
          </a:ln>
        </p:spPr>
      </p:pic>
      <p:pic>
        <p:nvPicPr>
          <p:cNvPr id="230" name="Google Shape;230;p32"/>
          <p:cNvPicPr preferRelativeResize="0"/>
          <p:nvPr/>
        </p:nvPicPr>
        <p:blipFill>
          <a:blip r:embed="rId6">
            <a:alphaModFix/>
          </a:blip>
          <a:stretch>
            <a:fillRect/>
          </a:stretch>
        </p:blipFill>
        <p:spPr>
          <a:xfrm flipH="1">
            <a:off x="314650" y="3860672"/>
            <a:ext cx="591800" cy="59178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1000"/>
                                        <p:tgtEl>
                                          <p:spTgt spid="2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1000"/>
                                        <p:tgtEl>
                                          <p:spTgt spid="2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1000"/>
                                        <p:tgtEl>
                                          <p:spTgt spid="2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000"/>
                                        <p:tgtEl>
                                          <p:spTgt spid="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5"/>
          <p:cNvSpPr txBox="1"/>
          <p:nvPr>
            <p:ph idx="4294967295" type="title"/>
          </p:nvPr>
        </p:nvSpPr>
        <p:spPr>
          <a:xfrm>
            <a:off x="214325" y="619375"/>
            <a:ext cx="4543500" cy="3928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b="0" lang="en" sz="2000"/>
              <a:t>With early learning stages in kindergartens, it is critical to develop simple items from the start.</a:t>
            </a:r>
            <a:endParaRPr b="0" sz="2000"/>
          </a:p>
          <a:p>
            <a:pPr indent="0" lvl="0" marL="0" rtl="0" algn="l">
              <a:lnSpc>
                <a:spcPct val="115000"/>
              </a:lnSpc>
              <a:spcBef>
                <a:spcPts val="1600"/>
              </a:spcBef>
              <a:spcAft>
                <a:spcPts val="0"/>
              </a:spcAft>
              <a:buClr>
                <a:schemeClr val="dk2"/>
              </a:buClr>
              <a:buSzPts val="1100"/>
              <a:buFont typeface="Arial"/>
              <a:buNone/>
            </a:pPr>
            <a:r>
              <a:rPr b="0" lang="en" sz="2000"/>
              <a:t>There are a variety of learning strategies that can be used to focus the attention of kindergarten students on a particular topic. A computer game or smartphone application is one of these ways. As a result, Smarty Planets is proposed in this study.</a:t>
            </a:r>
            <a:endParaRPr b="0" sz="2000"/>
          </a:p>
          <a:p>
            <a:pPr indent="0" lvl="0" marL="0" rtl="0" algn="l">
              <a:lnSpc>
                <a:spcPct val="115000"/>
              </a:lnSpc>
              <a:spcBef>
                <a:spcPts val="1600"/>
              </a:spcBef>
              <a:spcAft>
                <a:spcPts val="1600"/>
              </a:spcAft>
              <a:buNone/>
            </a:pPr>
            <a:r>
              <a:t/>
            </a:r>
            <a:endParaRPr b="0" sz="2000"/>
          </a:p>
        </p:txBody>
      </p:sp>
      <p:pic>
        <p:nvPicPr>
          <p:cNvPr id="87" name="Google Shape;87;p15"/>
          <p:cNvPicPr preferRelativeResize="0"/>
          <p:nvPr/>
        </p:nvPicPr>
        <p:blipFill>
          <a:blip r:embed="rId3">
            <a:alphaModFix/>
          </a:blip>
          <a:stretch>
            <a:fillRect/>
          </a:stretch>
        </p:blipFill>
        <p:spPr>
          <a:xfrm>
            <a:off x="5460600" y="152400"/>
            <a:ext cx="3531000" cy="49911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6"/>
                                        </p:tgtEl>
                                        <p:attrNameLst>
                                          <p:attrName>style.visibility</p:attrName>
                                        </p:attrNameLst>
                                      </p:cBhvr>
                                      <p:to>
                                        <p:strVal val="visible"/>
                                      </p:to>
                                    </p:set>
                                    <p:anim calcmode="lin" valueType="num">
                                      <p:cBhvr additive="base">
                                        <p:cTn dur="1000"/>
                                        <p:tgtEl>
                                          <p:spTgt spid="8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6"/>
          <p:cNvSpPr txBox="1"/>
          <p:nvPr>
            <p:ph type="title"/>
          </p:nvPr>
        </p:nvSpPr>
        <p:spPr>
          <a:xfrm>
            <a:off x="265500" y="754200"/>
            <a:ext cx="4045200" cy="363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500"/>
              <a:t>Parent Dashboard </a:t>
            </a:r>
            <a:endParaRPr sz="3500"/>
          </a:p>
          <a:p>
            <a:pPr indent="0" lvl="0" marL="0" rtl="0" algn="l">
              <a:spcBef>
                <a:spcPts val="0"/>
              </a:spcBef>
              <a:spcAft>
                <a:spcPts val="0"/>
              </a:spcAft>
              <a:buNone/>
            </a:pPr>
            <a:r>
              <a:rPr b="0" lang="en" sz="1500">
                <a:solidFill>
                  <a:schemeClr val="dk2"/>
                </a:solidFill>
              </a:rPr>
              <a:t>Keep parents informed about why your app is good for their children. • You can show them information regarding their children progress or what values have your app for them. • Be sure to include a parental gate to access</a:t>
            </a:r>
            <a:endParaRPr sz="1500">
              <a:solidFill>
                <a:schemeClr val="dk2"/>
              </a:solidFill>
            </a:endParaRPr>
          </a:p>
        </p:txBody>
      </p:sp>
      <p:pic>
        <p:nvPicPr>
          <p:cNvPr id="93" name="Google Shape;93;p16"/>
          <p:cNvPicPr preferRelativeResize="0"/>
          <p:nvPr/>
        </p:nvPicPr>
        <p:blipFill>
          <a:blip r:embed="rId3">
            <a:alphaModFix/>
          </a:blip>
          <a:stretch>
            <a:fillRect/>
          </a:stretch>
        </p:blipFill>
        <p:spPr>
          <a:xfrm>
            <a:off x="4572000" y="545900"/>
            <a:ext cx="4572000" cy="3843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1">
                                  <p:stCondLst>
                                    <p:cond delay="0"/>
                                  </p:stCondLst>
                                  <p:childTnLst>
                                    <p:anim calcmode="lin" valueType="num">
                                      <p:cBhvr additive="base">
                                        <p:cTn dur="1000"/>
                                        <p:tgtEl>
                                          <p:spTgt spid="92"/>
                                        </p:tgtEl>
                                        <p:attrNameLst>
                                          <p:attrName>ppt_y</p:attrName>
                                        </p:attrNameLst>
                                      </p:cBhvr>
                                      <p:tavLst>
                                        <p:tav fmla="" tm="0">
                                          <p:val>
                                            <p:strVal val="#ppt_y"/>
                                          </p:val>
                                        </p:tav>
                                        <p:tav fmla="" tm="100000">
                                          <p:val>
                                            <p:strVal val="#ppt_y-1"/>
                                          </p:val>
                                        </p:tav>
                                      </p:tavLst>
                                    </p:anim>
                                    <p:set>
                                      <p:cBhvr>
                                        <p:cTn dur="1" fill="hold">
                                          <p:stCondLst>
                                            <p:cond delay="1000"/>
                                          </p:stCondLst>
                                        </p:cTn>
                                        <p:tgtEl>
                                          <p:spTgt spid="9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2444700" y="162737"/>
            <a:ext cx="4254600" cy="4818038"/>
          </a:xfrm>
          <a:prstGeom prst="rect">
            <a:avLst/>
          </a:prstGeom>
          <a:noFill/>
          <a:ln>
            <a:noFill/>
          </a:ln>
        </p:spPr>
      </p:pic>
      <p:sp>
        <p:nvSpPr>
          <p:cNvPr id="99" name="Google Shape;99;p17"/>
          <p:cNvSpPr txBox="1"/>
          <p:nvPr/>
        </p:nvSpPr>
        <p:spPr>
          <a:xfrm>
            <a:off x="2855550" y="687397"/>
            <a:ext cx="34329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500">
                <a:solidFill>
                  <a:schemeClr val="dk1"/>
                </a:solidFill>
                <a:latin typeface="Raleway"/>
                <a:ea typeface="Raleway"/>
                <a:cs typeface="Raleway"/>
                <a:sym typeface="Raleway"/>
              </a:rPr>
              <a:t>Creating UI</a:t>
            </a:r>
            <a:endParaRPr b="1" sz="3500">
              <a:solidFill>
                <a:schemeClr val="dk1"/>
              </a:solidFill>
              <a:latin typeface="Raleway"/>
              <a:ea typeface="Raleway"/>
              <a:cs typeface="Raleway"/>
              <a:sym typeface="Raleway"/>
            </a:endParaRPr>
          </a:p>
        </p:txBody>
      </p:sp>
      <p:sp>
        <p:nvSpPr>
          <p:cNvPr id="100" name="Google Shape;100;p17"/>
          <p:cNvSpPr txBox="1"/>
          <p:nvPr>
            <p:ph idx="4294967295" type="body"/>
          </p:nvPr>
        </p:nvSpPr>
        <p:spPr>
          <a:xfrm>
            <a:off x="2855550" y="1377480"/>
            <a:ext cx="34329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sz="2000">
                <a:latin typeface="Raleway"/>
                <a:ea typeface="Raleway"/>
                <a:cs typeface="Raleway"/>
                <a:sym typeface="Raleway"/>
              </a:rPr>
              <a:t>For children, an explicit gaming aim is required so that they can quickly comprehend what they should perform.</a:t>
            </a:r>
            <a:endParaRPr sz="2000">
              <a:solidFill>
                <a:schemeClr val="dk2"/>
              </a:solidFill>
              <a:latin typeface="Raleway"/>
              <a:ea typeface="Raleway"/>
              <a:cs typeface="Raleway"/>
              <a:sym typeface="Ralew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1000"/>
                                        <p:tgtEl>
                                          <p:spTgt spid="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283100" y="712150"/>
            <a:ext cx="86316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a:t>Make mockups of the user interfaces before you start coding or designing your app.</a:t>
            </a:r>
            <a:endParaRPr b="0">
              <a:solidFill>
                <a:schemeClr val="accent5"/>
              </a:solidFill>
            </a:endParaRPr>
          </a:p>
        </p:txBody>
      </p:sp>
      <p:grpSp>
        <p:nvGrpSpPr>
          <p:cNvPr id="106" name="Google Shape;106;p18"/>
          <p:cNvGrpSpPr/>
          <p:nvPr/>
        </p:nvGrpSpPr>
        <p:grpSpPr>
          <a:xfrm>
            <a:off x="2914902" y="3000387"/>
            <a:ext cx="6078934" cy="2000738"/>
            <a:chOff x="6803275" y="395363"/>
            <a:chExt cx="2212050" cy="2537076"/>
          </a:xfrm>
        </p:grpSpPr>
        <p:pic>
          <p:nvPicPr>
            <p:cNvPr id="107" name="Google Shape;107;p18"/>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08" name="Google Shape;108;p18"/>
            <p:cNvPicPr preferRelativeResize="0"/>
            <p:nvPr/>
          </p:nvPicPr>
          <p:blipFill rotWithShape="1">
            <a:blip r:embed="rId4">
              <a:alphaModFix/>
            </a:blip>
            <a:srcRect b="10011" l="9244" r="2118" t="5926"/>
            <a:stretch/>
          </p:blipFill>
          <p:spPr>
            <a:xfrm rot="154826">
              <a:off x="7370663" y="419419"/>
              <a:ext cx="1077273" cy="382687"/>
            </a:xfrm>
            <a:prstGeom prst="rect">
              <a:avLst/>
            </a:prstGeom>
            <a:noFill/>
            <a:ln>
              <a:noFill/>
            </a:ln>
          </p:spPr>
        </p:pic>
        <p:sp>
          <p:nvSpPr>
            <p:cNvPr id="109" name="Google Shape;109;p18"/>
            <p:cNvSpPr txBox="1"/>
            <p:nvPr/>
          </p:nvSpPr>
          <p:spPr>
            <a:xfrm>
              <a:off x="6944800" y="684231"/>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Raleway"/>
                  <a:ea typeface="Raleway"/>
                  <a:cs typeface="Raleway"/>
                  <a:sym typeface="Raleway"/>
                </a:rPr>
                <a:t>An app for children is not the same as an app for adults; keep it as simple as possible, free of distracting components.</a:t>
              </a:r>
              <a:endParaRPr>
                <a:latin typeface="Raleway"/>
                <a:ea typeface="Raleway"/>
                <a:cs typeface="Raleway"/>
                <a:sym typeface="Raleway"/>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1000"/>
                                        <p:tgtEl>
                                          <p:spTgt spid="10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9"/>
          <p:cNvSpPr txBox="1"/>
          <p:nvPr>
            <p:ph type="title"/>
          </p:nvPr>
        </p:nvSpPr>
        <p:spPr>
          <a:xfrm>
            <a:off x="283099" y="712150"/>
            <a:ext cx="86223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sz="2400"/>
              <a:t>The primary menu should be visually appealing, intuitive to use, and well-organized. If the app has many games, they should be kept together. Buttons should be distinguishable visually so that toddlers understand they are interactive.</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1000"/>
                                        <p:tgtEl>
                                          <p:spTgt spid="1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265500" y="436700"/>
            <a:ext cx="8662800" cy="406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0" lang="en" sz="3200">
                <a:solidFill>
                  <a:schemeClr val="dk2"/>
                </a:solidFill>
              </a:rPr>
              <a:t>We can't just start designing and building an app for kids without first obtaining adequate information about them.</a:t>
            </a:r>
            <a:endParaRPr b="0" sz="24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23" name="Shape 123"/>
        <p:cNvGrpSpPr/>
        <p:nvPr/>
      </p:nvGrpSpPr>
      <p:grpSpPr>
        <a:xfrm>
          <a:off x="0" y="0"/>
          <a:ext cx="0" cy="0"/>
          <a:chOff x="0" y="0"/>
          <a:chExt cx="0" cy="0"/>
        </a:xfrm>
      </p:grpSpPr>
      <p:pic>
        <p:nvPicPr>
          <p:cNvPr id="124" name="Google Shape;124;p21"/>
          <p:cNvPicPr preferRelativeResize="0"/>
          <p:nvPr/>
        </p:nvPicPr>
        <p:blipFill>
          <a:blip r:embed="rId3">
            <a:alphaModFix/>
          </a:blip>
          <a:stretch>
            <a:fillRect/>
          </a:stretch>
        </p:blipFill>
        <p:spPr>
          <a:xfrm>
            <a:off x="2444700" y="162737"/>
            <a:ext cx="4254600" cy="4818038"/>
          </a:xfrm>
          <a:prstGeom prst="rect">
            <a:avLst/>
          </a:prstGeom>
          <a:noFill/>
          <a:ln>
            <a:noFill/>
          </a:ln>
        </p:spPr>
      </p:pic>
      <p:sp>
        <p:nvSpPr>
          <p:cNvPr id="125" name="Google Shape;125;p21"/>
          <p:cNvSpPr txBox="1"/>
          <p:nvPr/>
        </p:nvSpPr>
        <p:spPr>
          <a:xfrm>
            <a:off x="2855550" y="687397"/>
            <a:ext cx="34329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2500">
                <a:solidFill>
                  <a:schemeClr val="dk1"/>
                </a:solidFill>
                <a:latin typeface="Raleway"/>
                <a:ea typeface="Raleway"/>
                <a:cs typeface="Raleway"/>
                <a:sym typeface="Raleway"/>
              </a:rPr>
              <a:t>Understand Who will Install Your App</a:t>
            </a:r>
            <a:endParaRPr b="1" sz="2500">
              <a:solidFill>
                <a:schemeClr val="dk1"/>
              </a:solidFill>
              <a:latin typeface="Raleway"/>
              <a:ea typeface="Raleway"/>
              <a:cs typeface="Raleway"/>
              <a:sym typeface="Raleway"/>
            </a:endParaRPr>
          </a:p>
        </p:txBody>
      </p:sp>
      <p:sp>
        <p:nvSpPr>
          <p:cNvPr id="126" name="Google Shape;126;p21"/>
          <p:cNvSpPr txBox="1"/>
          <p:nvPr>
            <p:ph idx="4294967295" type="body"/>
          </p:nvPr>
        </p:nvSpPr>
        <p:spPr>
          <a:xfrm>
            <a:off x="2855550" y="1377480"/>
            <a:ext cx="34329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1500">
                <a:latin typeface="Raleway"/>
                <a:ea typeface="Raleway"/>
                <a:cs typeface="Raleway"/>
                <a:sym typeface="Raleway"/>
              </a:rPr>
              <a:t>While building a mobile app for children, we must ask ourselves the following questions:</a:t>
            </a:r>
            <a:endParaRPr sz="1500">
              <a:latin typeface="Raleway"/>
              <a:ea typeface="Raleway"/>
              <a:cs typeface="Raleway"/>
              <a:sym typeface="Raleway"/>
            </a:endParaRPr>
          </a:p>
          <a:p>
            <a:pPr indent="-317500" lvl="0" marL="457200" rtl="0" algn="l">
              <a:spcBef>
                <a:spcPts val="16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Who will download your children's app from the Play Store or the App Store?</a:t>
            </a:r>
            <a:endParaRPr b="1" sz="1400">
              <a:solidFill>
                <a:schemeClr val="dk1"/>
              </a:solidFill>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Will it be their children or their parents?</a:t>
            </a:r>
            <a:endParaRPr b="1" sz="1400">
              <a:solidFill>
                <a:schemeClr val="dk1"/>
              </a:solidFill>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Who will be the panel of judges for the apps?</a:t>
            </a:r>
            <a:endParaRPr b="1" sz="1400">
              <a:solidFill>
                <a:schemeClr val="dk1"/>
              </a:solidFill>
              <a:latin typeface="Raleway"/>
              <a:ea typeface="Raleway"/>
              <a:cs typeface="Raleway"/>
              <a:sym typeface="Raleway"/>
            </a:endParaRPr>
          </a:p>
          <a:p>
            <a:pPr indent="0" lvl="0" marL="457200" rtl="0" algn="l">
              <a:spcBef>
                <a:spcPts val="1000"/>
              </a:spcBef>
              <a:spcAft>
                <a:spcPts val="1000"/>
              </a:spcAft>
              <a:buNone/>
            </a:pPr>
            <a:r>
              <a:t/>
            </a:r>
            <a:endParaRPr b="1" sz="1400">
              <a:solidFill>
                <a:schemeClr val="dk1"/>
              </a:solidFill>
              <a:latin typeface="Raleway"/>
              <a:ea typeface="Raleway"/>
              <a:cs typeface="Raleway"/>
              <a:sym typeface="Ralew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