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31"/>
  </p:notesMasterIdLst>
  <p:sldIdLst>
    <p:sldId id="256" r:id="rId2"/>
    <p:sldId id="257" r:id="rId3"/>
    <p:sldId id="258" r:id="rId4"/>
    <p:sldId id="259" r:id="rId5"/>
    <p:sldId id="261" r:id="rId6"/>
    <p:sldId id="260" r:id="rId7"/>
    <p:sldId id="275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377" r:id="rId23"/>
    <p:sldId id="378" r:id="rId24"/>
    <p:sldId id="379" r:id="rId25"/>
    <p:sldId id="381" r:id="rId26"/>
    <p:sldId id="382" r:id="rId27"/>
    <p:sldId id="383" r:id="rId28"/>
    <p:sldId id="384" r:id="rId29"/>
    <p:sldId id="385" r:id="rId30"/>
    <p:sldId id="386" r:id="rId31"/>
    <p:sldId id="279" r:id="rId32"/>
    <p:sldId id="277" r:id="rId33"/>
    <p:sldId id="278" r:id="rId34"/>
    <p:sldId id="280" r:id="rId35"/>
    <p:sldId id="281" r:id="rId36"/>
    <p:sldId id="282" r:id="rId37"/>
    <p:sldId id="283" r:id="rId38"/>
    <p:sldId id="284" r:id="rId39"/>
    <p:sldId id="285" r:id="rId40"/>
    <p:sldId id="286" r:id="rId41"/>
    <p:sldId id="288" r:id="rId42"/>
    <p:sldId id="287" r:id="rId43"/>
    <p:sldId id="289" r:id="rId44"/>
    <p:sldId id="290" r:id="rId45"/>
    <p:sldId id="291" r:id="rId46"/>
    <p:sldId id="292" r:id="rId47"/>
    <p:sldId id="365" r:id="rId48"/>
    <p:sldId id="366" r:id="rId49"/>
    <p:sldId id="367" r:id="rId50"/>
    <p:sldId id="368" r:id="rId51"/>
    <p:sldId id="293" r:id="rId52"/>
    <p:sldId id="295" r:id="rId53"/>
    <p:sldId id="296" r:id="rId54"/>
    <p:sldId id="298" r:id="rId55"/>
    <p:sldId id="297" r:id="rId56"/>
    <p:sldId id="299" r:id="rId57"/>
    <p:sldId id="300" r:id="rId58"/>
    <p:sldId id="301" r:id="rId59"/>
    <p:sldId id="302" r:id="rId60"/>
    <p:sldId id="303" r:id="rId61"/>
    <p:sldId id="304" r:id="rId62"/>
    <p:sldId id="305" r:id="rId63"/>
    <p:sldId id="306" r:id="rId64"/>
    <p:sldId id="307" r:id="rId65"/>
    <p:sldId id="308" r:id="rId66"/>
    <p:sldId id="309" r:id="rId67"/>
    <p:sldId id="310" r:id="rId68"/>
    <p:sldId id="311" r:id="rId69"/>
    <p:sldId id="312" r:id="rId70"/>
    <p:sldId id="313" r:id="rId71"/>
    <p:sldId id="314" r:id="rId72"/>
    <p:sldId id="315" r:id="rId73"/>
    <p:sldId id="316" r:id="rId74"/>
    <p:sldId id="317" r:id="rId75"/>
    <p:sldId id="318" r:id="rId76"/>
    <p:sldId id="319" r:id="rId77"/>
    <p:sldId id="320" r:id="rId78"/>
    <p:sldId id="322" r:id="rId79"/>
    <p:sldId id="321" r:id="rId80"/>
    <p:sldId id="323" r:id="rId81"/>
    <p:sldId id="324" r:id="rId82"/>
    <p:sldId id="325" r:id="rId83"/>
    <p:sldId id="369" r:id="rId84"/>
    <p:sldId id="326" r:id="rId85"/>
    <p:sldId id="327" r:id="rId86"/>
    <p:sldId id="364" r:id="rId87"/>
    <p:sldId id="328" r:id="rId88"/>
    <p:sldId id="329" r:id="rId89"/>
    <p:sldId id="370" r:id="rId90"/>
    <p:sldId id="330" r:id="rId91"/>
    <p:sldId id="331" r:id="rId92"/>
    <p:sldId id="332" r:id="rId93"/>
    <p:sldId id="373" r:id="rId94"/>
    <p:sldId id="333" r:id="rId95"/>
    <p:sldId id="371" r:id="rId96"/>
    <p:sldId id="372" r:id="rId97"/>
    <p:sldId id="334" r:id="rId98"/>
    <p:sldId id="335" r:id="rId99"/>
    <p:sldId id="336" r:id="rId100"/>
    <p:sldId id="337" r:id="rId101"/>
    <p:sldId id="338" r:id="rId102"/>
    <p:sldId id="339" r:id="rId103"/>
    <p:sldId id="374" r:id="rId104"/>
    <p:sldId id="375" r:id="rId105"/>
    <p:sldId id="340" r:id="rId106"/>
    <p:sldId id="376" r:id="rId107"/>
    <p:sldId id="341" r:id="rId108"/>
    <p:sldId id="342" r:id="rId109"/>
    <p:sldId id="343" r:id="rId110"/>
    <p:sldId id="344" r:id="rId111"/>
    <p:sldId id="345" r:id="rId112"/>
    <p:sldId id="346" r:id="rId113"/>
    <p:sldId id="347" r:id="rId114"/>
    <p:sldId id="348" r:id="rId115"/>
    <p:sldId id="349" r:id="rId116"/>
    <p:sldId id="350" r:id="rId117"/>
    <p:sldId id="351" r:id="rId118"/>
    <p:sldId id="352" r:id="rId119"/>
    <p:sldId id="353" r:id="rId120"/>
    <p:sldId id="354" r:id="rId121"/>
    <p:sldId id="355" r:id="rId122"/>
    <p:sldId id="356" r:id="rId123"/>
    <p:sldId id="357" r:id="rId124"/>
    <p:sldId id="358" r:id="rId125"/>
    <p:sldId id="359" r:id="rId126"/>
    <p:sldId id="360" r:id="rId127"/>
    <p:sldId id="361" r:id="rId128"/>
    <p:sldId id="362" r:id="rId129"/>
    <p:sldId id="363" r:id="rId1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theme" Target="theme/theme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tableStyles" Target="tableStyle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notesMaster" Target="notesMasters/notes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presProps" Target="presProps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76A07A-9484-411F-8B7A-61C4E3FCADD8}" type="doc">
      <dgm:prSet loTypeId="urn:microsoft.com/office/officeart/2005/8/layout/venn1" loCatId="relationship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5D3CBE88-D9D6-4973-B4F7-B3B1E30832F9}">
      <dgm:prSet custT="1"/>
      <dgm:spPr/>
      <dgm:t>
        <a:bodyPr/>
        <a:lstStyle/>
        <a:p>
          <a:pPr rtl="0">
            <a:lnSpc>
              <a:spcPct val="100000"/>
            </a:lnSpc>
          </a:pP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Entrance</a:t>
          </a:r>
        </a:p>
      </dgm:t>
    </dgm:pt>
    <dgm:pt modelId="{30C47431-32AF-437C-BC36-B4CFC2C1F8BE}" type="parTrans" cxnId="{11F1CAE7-08BB-4E58-8F1E-51D84397675C}">
      <dgm:prSet/>
      <dgm:spPr/>
      <dgm:t>
        <a:bodyPr/>
        <a:lstStyle/>
        <a:p>
          <a:endParaRPr lang="en-US"/>
        </a:p>
      </dgm:t>
    </dgm:pt>
    <dgm:pt modelId="{D2BF087C-2DC5-46EF-BF29-7CBBE2F029F3}" type="sibTrans" cxnId="{11F1CAE7-08BB-4E58-8F1E-51D84397675C}">
      <dgm:prSet/>
      <dgm:spPr/>
      <dgm:t>
        <a:bodyPr/>
        <a:lstStyle/>
        <a:p>
          <a:endParaRPr lang="en-US"/>
        </a:p>
      </dgm:t>
    </dgm:pt>
    <dgm:pt modelId="{B39446D4-DBC7-4AE9-A289-7D2C36BD5BE1}">
      <dgm:prSet custT="1"/>
      <dgm:spPr/>
      <dgm:t>
        <a:bodyPr/>
        <a:lstStyle/>
        <a:p>
          <a:pPr rtl="0">
            <a:lnSpc>
              <a:spcPct val="100000"/>
            </a:lnSpc>
          </a:pP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Reception</a:t>
          </a:r>
        </a:p>
      </dgm:t>
    </dgm:pt>
    <dgm:pt modelId="{09B45836-9EBB-42AD-8133-9D48E79240B7}" type="parTrans" cxnId="{1E45EED1-A8D7-4877-AF9A-09EB59F91877}">
      <dgm:prSet/>
      <dgm:spPr/>
      <dgm:t>
        <a:bodyPr/>
        <a:lstStyle/>
        <a:p>
          <a:endParaRPr lang="en-US"/>
        </a:p>
      </dgm:t>
    </dgm:pt>
    <dgm:pt modelId="{AB3760A4-9956-44D9-A68F-C21735C12304}" type="sibTrans" cxnId="{1E45EED1-A8D7-4877-AF9A-09EB59F91877}">
      <dgm:prSet/>
      <dgm:spPr/>
      <dgm:t>
        <a:bodyPr/>
        <a:lstStyle/>
        <a:p>
          <a:endParaRPr lang="en-US"/>
        </a:p>
      </dgm:t>
    </dgm:pt>
    <dgm:pt modelId="{526E7BC2-403A-4D36-B664-7609E36B4B1F}">
      <dgm:prSet custT="1"/>
      <dgm:spPr/>
      <dgm:t>
        <a:bodyPr/>
        <a:lstStyle/>
        <a:p>
          <a:pPr rtl="0">
            <a:lnSpc>
              <a:spcPct val="100000"/>
            </a:lnSpc>
          </a:pP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Headmaster room</a:t>
          </a:r>
        </a:p>
      </dgm:t>
    </dgm:pt>
    <dgm:pt modelId="{FB1C8C91-0EBB-44AD-A816-C613011E378F}" type="parTrans" cxnId="{04CC9105-DE33-402E-B9E1-FB20D43222C3}">
      <dgm:prSet/>
      <dgm:spPr/>
      <dgm:t>
        <a:bodyPr/>
        <a:lstStyle/>
        <a:p>
          <a:endParaRPr lang="en-US"/>
        </a:p>
      </dgm:t>
    </dgm:pt>
    <dgm:pt modelId="{D3EA42B4-4F2D-49E5-A5BF-512C46C4282B}" type="sibTrans" cxnId="{04CC9105-DE33-402E-B9E1-FB20D43222C3}">
      <dgm:prSet/>
      <dgm:spPr/>
      <dgm:t>
        <a:bodyPr/>
        <a:lstStyle/>
        <a:p>
          <a:endParaRPr lang="en-US"/>
        </a:p>
      </dgm:t>
    </dgm:pt>
    <dgm:pt modelId="{AF5E94EF-0608-41E3-85A5-8BC020C5B40F}">
      <dgm:prSet custT="1"/>
      <dgm:spPr/>
      <dgm:t>
        <a:bodyPr/>
        <a:lstStyle/>
        <a:p>
          <a:pPr rtl="0">
            <a:lnSpc>
              <a:spcPct val="100000"/>
            </a:lnSpc>
          </a:pPr>
          <a:r>
            <a:rPr lang="it-IT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Social worker room</a:t>
          </a:r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75425B-7046-4658-A7C5-8B471DC25004}" type="parTrans" cxnId="{C08823EF-723F-4DC1-92D0-CBB88B8BA3B1}">
      <dgm:prSet/>
      <dgm:spPr/>
      <dgm:t>
        <a:bodyPr/>
        <a:lstStyle/>
        <a:p>
          <a:endParaRPr lang="en-US"/>
        </a:p>
      </dgm:t>
    </dgm:pt>
    <dgm:pt modelId="{67CFFDCB-B349-438A-82D5-623BC4663119}" type="sibTrans" cxnId="{C08823EF-723F-4DC1-92D0-CBB88B8BA3B1}">
      <dgm:prSet/>
      <dgm:spPr/>
      <dgm:t>
        <a:bodyPr/>
        <a:lstStyle/>
        <a:p>
          <a:endParaRPr lang="en-US"/>
        </a:p>
      </dgm:t>
    </dgm:pt>
    <dgm:pt modelId="{80F7BC5E-7125-4E6E-8FA9-B35E07C1B439}">
      <dgm:prSet custT="1"/>
      <dgm:spPr/>
      <dgm:t>
        <a:bodyPr/>
        <a:lstStyle/>
        <a:p>
          <a:pPr rtl="0">
            <a:lnSpc>
              <a:spcPct val="100000"/>
            </a:lnSpc>
          </a:pP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Clinic  </a:t>
          </a:r>
        </a:p>
      </dgm:t>
    </dgm:pt>
    <dgm:pt modelId="{CF46EC15-0B89-48B7-9F27-553370327E52}" type="parTrans" cxnId="{6FD150B6-C34C-4A90-A171-DC9499FA98AB}">
      <dgm:prSet/>
      <dgm:spPr/>
      <dgm:t>
        <a:bodyPr/>
        <a:lstStyle/>
        <a:p>
          <a:endParaRPr lang="en-US"/>
        </a:p>
      </dgm:t>
    </dgm:pt>
    <dgm:pt modelId="{17F35937-55D5-4CEF-A219-3FE7EDC384EC}" type="sibTrans" cxnId="{6FD150B6-C34C-4A90-A171-DC9499FA98AB}">
      <dgm:prSet/>
      <dgm:spPr/>
      <dgm:t>
        <a:bodyPr/>
        <a:lstStyle/>
        <a:p>
          <a:endParaRPr lang="en-US"/>
        </a:p>
      </dgm:t>
    </dgm:pt>
    <dgm:pt modelId="{CE04280E-F5D7-40ED-855A-17B13AF9453C}">
      <dgm:prSet custT="1"/>
      <dgm:spPr/>
      <dgm:t>
        <a:bodyPr/>
        <a:lstStyle/>
        <a:p>
          <a:pPr rtl="0">
            <a:lnSpc>
              <a:spcPct val="100000"/>
            </a:lnSpc>
          </a:pP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Multipurpose hall </a:t>
          </a:r>
        </a:p>
      </dgm:t>
    </dgm:pt>
    <dgm:pt modelId="{A30D22B8-F784-42EF-89AF-1FEFC8DE9CEC}" type="parTrans" cxnId="{6EB836E8-E721-451F-9990-F9ABDD005D83}">
      <dgm:prSet/>
      <dgm:spPr/>
      <dgm:t>
        <a:bodyPr/>
        <a:lstStyle/>
        <a:p>
          <a:endParaRPr lang="en-US"/>
        </a:p>
      </dgm:t>
    </dgm:pt>
    <dgm:pt modelId="{723CCC18-F4EE-43F5-91D8-F491784193CE}" type="sibTrans" cxnId="{6EB836E8-E721-451F-9990-F9ABDD005D83}">
      <dgm:prSet/>
      <dgm:spPr/>
      <dgm:t>
        <a:bodyPr/>
        <a:lstStyle/>
        <a:p>
          <a:endParaRPr lang="en-US"/>
        </a:p>
      </dgm:t>
    </dgm:pt>
    <dgm:pt modelId="{95CA7541-E6AF-42CC-81DC-BAAA894EA336}">
      <dgm:prSet custT="1"/>
      <dgm:spPr/>
      <dgm:t>
        <a:bodyPr/>
        <a:lstStyle/>
        <a:p>
          <a:pPr rtl="0">
            <a:lnSpc>
              <a:spcPct val="100000"/>
            </a:lnSpc>
          </a:pP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Classrooms</a:t>
          </a:r>
        </a:p>
      </dgm:t>
    </dgm:pt>
    <dgm:pt modelId="{CCFA2EAE-F1E1-4DD2-B464-74E48B8D7C8F}" type="parTrans" cxnId="{794099CC-4BB3-42B5-9216-D2559F67DD27}">
      <dgm:prSet/>
      <dgm:spPr/>
      <dgm:t>
        <a:bodyPr/>
        <a:lstStyle/>
        <a:p>
          <a:endParaRPr lang="en-US"/>
        </a:p>
      </dgm:t>
    </dgm:pt>
    <dgm:pt modelId="{C9A70123-A282-4A36-8FDA-5D6A58DB9171}" type="sibTrans" cxnId="{794099CC-4BB3-42B5-9216-D2559F67DD27}">
      <dgm:prSet/>
      <dgm:spPr/>
      <dgm:t>
        <a:bodyPr/>
        <a:lstStyle/>
        <a:p>
          <a:endParaRPr lang="en-US"/>
        </a:p>
      </dgm:t>
    </dgm:pt>
    <dgm:pt modelId="{F56BBDC2-B2C9-4C72-9F4A-8FF473EACCCF}">
      <dgm:prSet custT="1"/>
      <dgm:spPr/>
      <dgm:t>
        <a:bodyPr/>
        <a:lstStyle/>
        <a:p>
          <a:pPr rtl="0">
            <a:lnSpc>
              <a:spcPct val="100000"/>
            </a:lnSpc>
          </a:pP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Science lab.</a:t>
          </a:r>
        </a:p>
      </dgm:t>
    </dgm:pt>
    <dgm:pt modelId="{1B4565CE-F487-4791-BAF9-F810EA14F4EA}" type="parTrans" cxnId="{2138136A-4D6C-4CD7-B7D0-B9E2EED0D869}">
      <dgm:prSet/>
      <dgm:spPr/>
      <dgm:t>
        <a:bodyPr/>
        <a:lstStyle/>
        <a:p>
          <a:endParaRPr lang="en-US"/>
        </a:p>
      </dgm:t>
    </dgm:pt>
    <dgm:pt modelId="{B13722FE-3D7A-4490-9515-36A04E34A9FF}" type="sibTrans" cxnId="{2138136A-4D6C-4CD7-B7D0-B9E2EED0D869}">
      <dgm:prSet/>
      <dgm:spPr/>
      <dgm:t>
        <a:bodyPr/>
        <a:lstStyle/>
        <a:p>
          <a:endParaRPr lang="en-US"/>
        </a:p>
      </dgm:t>
    </dgm:pt>
    <dgm:pt modelId="{89583DF4-8CC8-4FB7-BE3B-8D16C218DCB2}">
      <dgm:prSet custT="1"/>
      <dgm:spPr/>
      <dgm:t>
        <a:bodyPr/>
        <a:lstStyle/>
        <a:p>
          <a:pPr rtl="0">
            <a:lnSpc>
              <a:spcPct val="100000"/>
            </a:lnSpc>
          </a:pP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Library</a:t>
          </a:r>
        </a:p>
      </dgm:t>
    </dgm:pt>
    <dgm:pt modelId="{A8497888-BF73-43FB-919B-84BF960413DD}" type="parTrans" cxnId="{EFA1B19E-8B82-43D3-A434-94AEA46C89D5}">
      <dgm:prSet/>
      <dgm:spPr/>
      <dgm:t>
        <a:bodyPr/>
        <a:lstStyle/>
        <a:p>
          <a:endParaRPr lang="en-US"/>
        </a:p>
      </dgm:t>
    </dgm:pt>
    <dgm:pt modelId="{772301D7-9EC1-4A4F-BB20-87D74524B4C5}" type="sibTrans" cxnId="{EFA1B19E-8B82-43D3-A434-94AEA46C89D5}">
      <dgm:prSet/>
      <dgm:spPr/>
      <dgm:t>
        <a:bodyPr/>
        <a:lstStyle/>
        <a:p>
          <a:endParaRPr lang="en-US"/>
        </a:p>
      </dgm:t>
    </dgm:pt>
    <dgm:pt modelId="{32D50CD2-9862-46DB-AF71-34AD825843C3}">
      <dgm:prSet custT="1"/>
      <dgm:spPr/>
      <dgm:t>
        <a:bodyPr/>
        <a:lstStyle/>
        <a:p>
          <a:pPr rtl="0">
            <a:lnSpc>
              <a:spcPct val="100000"/>
            </a:lnSpc>
          </a:pP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Toilets </a:t>
          </a:r>
        </a:p>
      </dgm:t>
    </dgm:pt>
    <dgm:pt modelId="{7566E676-62A0-40AC-8C46-8834576378A9}" type="parTrans" cxnId="{183A8EBC-033A-410F-8E83-2DC611808F55}">
      <dgm:prSet/>
      <dgm:spPr/>
      <dgm:t>
        <a:bodyPr/>
        <a:lstStyle/>
        <a:p>
          <a:endParaRPr lang="en-US"/>
        </a:p>
      </dgm:t>
    </dgm:pt>
    <dgm:pt modelId="{4A7C4DE4-2F83-4135-A8F7-CA58E2C03E84}" type="sibTrans" cxnId="{183A8EBC-033A-410F-8E83-2DC611808F55}">
      <dgm:prSet/>
      <dgm:spPr/>
      <dgm:t>
        <a:bodyPr/>
        <a:lstStyle/>
        <a:p>
          <a:endParaRPr lang="en-US"/>
        </a:p>
      </dgm:t>
    </dgm:pt>
    <dgm:pt modelId="{363825E8-11BD-4BDD-AC52-7BF8723C942B}">
      <dgm:prSet custT="1"/>
      <dgm:spPr/>
      <dgm:t>
        <a:bodyPr/>
        <a:lstStyle/>
        <a:p>
          <a:pPr rtl="0">
            <a:lnSpc>
              <a:spcPct val="100000"/>
            </a:lnSpc>
          </a:pP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Teachers room</a:t>
          </a:r>
        </a:p>
      </dgm:t>
    </dgm:pt>
    <dgm:pt modelId="{BD8E5F66-A5FA-426D-B1EB-C41B2416BC3B}" type="parTrans" cxnId="{940916D7-E544-407F-95F5-DB0D84F33B12}">
      <dgm:prSet/>
      <dgm:spPr/>
      <dgm:t>
        <a:bodyPr/>
        <a:lstStyle/>
        <a:p>
          <a:endParaRPr lang="en-US"/>
        </a:p>
      </dgm:t>
    </dgm:pt>
    <dgm:pt modelId="{1353C610-8264-485B-8EE8-D36567EEC9DC}" type="sibTrans" cxnId="{940916D7-E544-407F-95F5-DB0D84F33B12}">
      <dgm:prSet/>
      <dgm:spPr/>
      <dgm:t>
        <a:bodyPr/>
        <a:lstStyle/>
        <a:p>
          <a:endParaRPr lang="en-US"/>
        </a:p>
      </dgm:t>
    </dgm:pt>
    <dgm:pt modelId="{E3DF8EC5-EDB2-4151-883C-2B9D50C4F9B8}">
      <dgm:prSet custT="1"/>
      <dgm:spPr/>
      <dgm:t>
        <a:bodyPr/>
        <a:lstStyle/>
        <a:p>
          <a:pPr rtl="0">
            <a:lnSpc>
              <a:spcPct val="100000"/>
            </a:lnSpc>
          </a:pP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Secretary room</a:t>
          </a:r>
        </a:p>
      </dgm:t>
    </dgm:pt>
    <dgm:pt modelId="{D0C368DB-5840-4BBC-8CEA-46E115C32891}" type="sibTrans" cxnId="{FFCCD484-FF25-45AB-B173-3899D42C523F}">
      <dgm:prSet/>
      <dgm:spPr/>
      <dgm:t>
        <a:bodyPr/>
        <a:lstStyle/>
        <a:p>
          <a:endParaRPr lang="en-US"/>
        </a:p>
      </dgm:t>
    </dgm:pt>
    <dgm:pt modelId="{F42FBE25-2D21-47AB-8F46-D553B8F975A2}" type="parTrans" cxnId="{FFCCD484-FF25-45AB-B173-3899D42C523F}">
      <dgm:prSet/>
      <dgm:spPr/>
      <dgm:t>
        <a:bodyPr/>
        <a:lstStyle/>
        <a:p>
          <a:endParaRPr lang="en-US"/>
        </a:p>
      </dgm:t>
    </dgm:pt>
    <dgm:pt modelId="{EEB465E3-33FA-4819-BFBD-37C1BA9B77EB}">
      <dgm:prSet/>
      <dgm:spPr/>
      <dgm:t>
        <a:bodyPr/>
        <a:lstStyle/>
        <a:p>
          <a:pPr rtl="0">
            <a:lnSpc>
              <a:spcPct val="90000"/>
            </a:lnSpc>
          </a:pPr>
          <a:endParaRPr lang="en-US" sz="1800" dirty="0"/>
        </a:p>
      </dgm:t>
    </dgm:pt>
    <dgm:pt modelId="{059AB685-DA90-4BF3-9CC3-976D9331AF6E}" type="sibTrans" cxnId="{B1C4F278-2BFD-48BA-B7C5-42BD609A2F3E}">
      <dgm:prSet/>
      <dgm:spPr/>
      <dgm:t>
        <a:bodyPr/>
        <a:lstStyle/>
        <a:p>
          <a:endParaRPr lang="en-US"/>
        </a:p>
      </dgm:t>
    </dgm:pt>
    <dgm:pt modelId="{0D7E21F0-C922-4513-897D-2B75BBBE5509}" type="parTrans" cxnId="{B1C4F278-2BFD-48BA-B7C5-42BD609A2F3E}">
      <dgm:prSet/>
      <dgm:spPr/>
      <dgm:t>
        <a:bodyPr/>
        <a:lstStyle/>
        <a:p>
          <a:endParaRPr lang="en-US"/>
        </a:p>
      </dgm:t>
    </dgm:pt>
    <dgm:pt modelId="{B5A0E800-7928-4D1B-89E2-618CDE60F07D}">
      <dgm:prSet custT="1"/>
      <dgm:spPr/>
      <dgm:t>
        <a:bodyPr/>
        <a:lstStyle/>
        <a:p>
          <a:pPr rtl="0">
            <a:lnSpc>
              <a:spcPct val="100000"/>
            </a:lnSpc>
          </a:pP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Computer lab. </a:t>
          </a:r>
        </a:p>
      </dgm:t>
    </dgm:pt>
    <dgm:pt modelId="{5D128EEF-F500-4D6D-B925-2FF9660F1721}" type="parTrans" cxnId="{B937DD7B-5161-4EB1-AFCA-8FEACDB8DEEE}">
      <dgm:prSet/>
      <dgm:spPr/>
      <dgm:t>
        <a:bodyPr/>
        <a:lstStyle/>
        <a:p>
          <a:endParaRPr lang="en-US"/>
        </a:p>
      </dgm:t>
    </dgm:pt>
    <dgm:pt modelId="{0D2634C3-2385-4E6C-BCC4-3788AB61A6E6}" type="sibTrans" cxnId="{B937DD7B-5161-4EB1-AFCA-8FEACDB8DEEE}">
      <dgm:prSet/>
      <dgm:spPr/>
      <dgm:t>
        <a:bodyPr/>
        <a:lstStyle/>
        <a:p>
          <a:endParaRPr lang="en-US"/>
        </a:p>
      </dgm:t>
    </dgm:pt>
    <dgm:pt modelId="{708BF6C0-15DC-4E7B-958B-865B0D337F23}">
      <dgm:prSet/>
      <dgm:spPr/>
      <dgm:t>
        <a:bodyPr/>
        <a:lstStyle/>
        <a:p>
          <a:pPr rtl="0">
            <a:lnSpc>
              <a:spcPct val="90000"/>
            </a:lnSpc>
          </a:pPr>
          <a:endParaRPr lang="en-US" sz="1400" dirty="0"/>
        </a:p>
      </dgm:t>
    </dgm:pt>
    <dgm:pt modelId="{7B2C717E-36F5-4F46-822B-F9A324B9C993}" type="parTrans" cxnId="{C51A886C-4E20-4E6C-854C-30DBEB165BF1}">
      <dgm:prSet/>
      <dgm:spPr/>
      <dgm:t>
        <a:bodyPr/>
        <a:lstStyle/>
        <a:p>
          <a:endParaRPr lang="en-US"/>
        </a:p>
      </dgm:t>
    </dgm:pt>
    <dgm:pt modelId="{B03595E9-7547-46D0-852E-2F934262A222}" type="sibTrans" cxnId="{C51A886C-4E20-4E6C-854C-30DBEB165BF1}">
      <dgm:prSet/>
      <dgm:spPr/>
      <dgm:t>
        <a:bodyPr/>
        <a:lstStyle/>
        <a:p>
          <a:endParaRPr lang="en-US"/>
        </a:p>
      </dgm:t>
    </dgm:pt>
    <dgm:pt modelId="{FD5FFBE5-B7B0-42DB-8C42-5F90D62A4B70}">
      <dgm:prSet custT="1"/>
      <dgm:spPr/>
      <dgm:t>
        <a:bodyPr/>
        <a:lstStyle/>
        <a:p>
          <a:pPr rtl="0">
            <a:lnSpc>
              <a:spcPct val="100000"/>
            </a:lnSpc>
          </a:pP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Stores</a:t>
          </a:r>
        </a:p>
      </dgm:t>
    </dgm:pt>
    <dgm:pt modelId="{A0667457-9C7C-46EF-A2A2-C4E9097D9982}" type="parTrans" cxnId="{8C79A9F3-593B-4DF1-A378-081981F88655}">
      <dgm:prSet/>
      <dgm:spPr/>
      <dgm:t>
        <a:bodyPr/>
        <a:lstStyle/>
        <a:p>
          <a:endParaRPr lang="en-US"/>
        </a:p>
      </dgm:t>
    </dgm:pt>
    <dgm:pt modelId="{5B6549A9-2954-43B0-A223-11707890AFF7}" type="sibTrans" cxnId="{8C79A9F3-593B-4DF1-A378-081981F88655}">
      <dgm:prSet/>
      <dgm:spPr/>
      <dgm:t>
        <a:bodyPr/>
        <a:lstStyle/>
        <a:p>
          <a:endParaRPr lang="en-US"/>
        </a:p>
      </dgm:t>
    </dgm:pt>
    <dgm:pt modelId="{FD899A55-4A5C-4ECA-9DE9-338006E59182}">
      <dgm:prSet custT="1"/>
      <dgm:spPr/>
      <dgm:t>
        <a:bodyPr/>
        <a:lstStyle/>
        <a:p>
          <a:pPr rtl="0"/>
          <a:r>
            <a:rPr lang="en-US" sz="2500" dirty="0">
              <a:latin typeface="Times New Roman" panose="02020603050405020304" pitchFamily="18" charset="0"/>
              <a:cs typeface="Times New Roman" panose="02020603050405020304" pitchFamily="18" charset="0"/>
            </a:rPr>
            <a:t>New Generation secondary school  spaces</a:t>
          </a:r>
        </a:p>
      </dgm:t>
    </dgm:pt>
    <dgm:pt modelId="{6C1D767F-CAFD-4001-B330-881A9E7AA305}" type="sibTrans" cxnId="{A8BAF9FC-A96D-40AC-8858-61F16219D51C}">
      <dgm:prSet/>
      <dgm:spPr/>
      <dgm:t>
        <a:bodyPr/>
        <a:lstStyle/>
        <a:p>
          <a:endParaRPr lang="en-US"/>
        </a:p>
      </dgm:t>
    </dgm:pt>
    <dgm:pt modelId="{53A82ADC-8BD5-4554-9BEC-0FA269E7061B}" type="parTrans" cxnId="{A8BAF9FC-A96D-40AC-8858-61F16219D51C}">
      <dgm:prSet/>
      <dgm:spPr/>
      <dgm:t>
        <a:bodyPr/>
        <a:lstStyle/>
        <a:p>
          <a:endParaRPr lang="en-US"/>
        </a:p>
      </dgm:t>
    </dgm:pt>
    <dgm:pt modelId="{E49E5590-F7E0-4C8C-A72E-BB567FAE94FC}" type="pres">
      <dgm:prSet presAssocID="{1E76A07A-9484-411F-8B7A-61C4E3FCADD8}" presName="compositeShape" presStyleCnt="0">
        <dgm:presLayoutVars>
          <dgm:chMax val="7"/>
          <dgm:dir/>
          <dgm:resizeHandles val="exact"/>
        </dgm:presLayoutVars>
      </dgm:prSet>
      <dgm:spPr/>
    </dgm:pt>
    <dgm:pt modelId="{4800F7EF-13B0-423B-8701-9575881608A8}" type="pres">
      <dgm:prSet presAssocID="{FD899A55-4A5C-4ECA-9DE9-338006E59182}" presName="circ1" presStyleLbl="vennNode1" presStyleIdx="0" presStyleCnt="2"/>
      <dgm:spPr/>
    </dgm:pt>
    <dgm:pt modelId="{72EB9EB4-F016-43BD-BBA8-6F415B7B6987}" type="pres">
      <dgm:prSet presAssocID="{FD899A55-4A5C-4ECA-9DE9-338006E5918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1D4D6E4-EF1C-40AA-A132-118DF702BE07}" type="pres">
      <dgm:prSet presAssocID="{EEB465E3-33FA-4819-BFBD-37C1BA9B77EB}" presName="circ2" presStyleLbl="vennNode1" presStyleIdx="1" presStyleCnt="2"/>
      <dgm:spPr/>
    </dgm:pt>
    <dgm:pt modelId="{3040CD71-B120-465D-9335-6D95D0420D8E}" type="pres">
      <dgm:prSet presAssocID="{EEB465E3-33FA-4819-BFBD-37C1BA9B77E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04CC9105-DE33-402E-B9E1-FB20D43222C3}" srcId="{EEB465E3-33FA-4819-BFBD-37C1BA9B77EB}" destId="{526E7BC2-403A-4D36-B664-7609E36B4B1F}" srcOrd="3" destOrd="0" parTransId="{FB1C8C91-0EBB-44AD-A816-C613011E378F}" sibTransId="{D3EA42B4-4F2D-49E5-A5BF-512C46C4282B}"/>
    <dgm:cxn modelId="{089D8A08-01DB-4A01-B50D-BB8EEEB4CE9B}" type="presOf" srcId="{FD5FFBE5-B7B0-42DB-8C42-5F90D62A4B70}" destId="{3040CD71-B120-465D-9335-6D95D0420D8E}" srcOrd="1" destOrd="14" presId="urn:microsoft.com/office/officeart/2005/8/layout/venn1"/>
    <dgm:cxn modelId="{0B94230B-A34A-46C4-8CC8-8322FD00CF8D}" type="presOf" srcId="{526E7BC2-403A-4D36-B664-7609E36B4B1F}" destId="{3040CD71-B120-465D-9335-6D95D0420D8E}" srcOrd="1" destOrd="4" presId="urn:microsoft.com/office/officeart/2005/8/layout/venn1"/>
    <dgm:cxn modelId="{95C7E30F-2F0B-4EB1-A489-51BAEEE0A339}" type="presOf" srcId="{E3DF8EC5-EDB2-4151-883C-2B9D50C4F9B8}" destId="{D1D4D6E4-EF1C-40AA-A132-118DF702BE07}" srcOrd="0" destOrd="3" presId="urn:microsoft.com/office/officeart/2005/8/layout/venn1"/>
    <dgm:cxn modelId="{9CEDB814-1831-44E4-BE38-CFCF028C9222}" type="presOf" srcId="{95CA7541-E6AF-42CC-81DC-BAAA894EA336}" destId="{D1D4D6E4-EF1C-40AA-A132-118DF702BE07}" srcOrd="0" destOrd="9" presId="urn:microsoft.com/office/officeart/2005/8/layout/venn1"/>
    <dgm:cxn modelId="{13823B1E-4CD5-4DE9-AE72-12F129ABC231}" type="presOf" srcId="{5D3CBE88-D9D6-4973-B4F7-B3B1E30832F9}" destId="{3040CD71-B120-465D-9335-6D95D0420D8E}" srcOrd="1" destOrd="1" presId="urn:microsoft.com/office/officeart/2005/8/layout/venn1"/>
    <dgm:cxn modelId="{CB79B11F-4DB6-4625-999A-74715C39D756}" type="presOf" srcId="{708BF6C0-15DC-4E7B-958B-865B0D337F23}" destId="{D1D4D6E4-EF1C-40AA-A132-118DF702BE07}" srcOrd="0" destOrd="15" presId="urn:microsoft.com/office/officeart/2005/8/layout/venn1"/>
    <dgm:cxn modelId="{85161D20-E52F-4BB2-8F6D-0A81F891ACBE}" type="presOf" srcId="{32D50CD2-9862-46DB-AF71-34AD825843C3}" destId="{3040CD71-B120-465D-9335-6D95D0420D8E}" srcOrd="1" destOrd="13" presId="urn:microsoft.com/office/officeart/2005/8/layout/venn1"/>
    <dgm:cxn modelId="{36389E26-0D74-444E-9B5D-ECF74C028D1F}" type="presOf" srcId="{363825E8-11BD-4BDD-AC52-7BF8723C942B}" destId="{3040CD71-B120-465D-9335-6D95D0420D8E}" srcOrd="1" destOrd="5" presId="urn:microsoft.com/office/officeart/2005/8/layout/venn1"/>
    <dgm:cxn modelId="{8F96C430-162E-46D2-91D7-E10ABFA8B6FB}" type="presOf" srcId="{95CA7541-E6AF-42CC-81DC-BAAA894EA336}" destId="{3040CD71-B120-465D-9335-6D95D0420D8E}" srcOrd="1" destOrd="9" presId="urn:microsoft.com/office/officeart/2005/8/layout/venn1"/>
    <dgm:cxn modelId="{2138136A-4D6C-4CD7-B7D0-B9E2EED0D869}" srcId="{EEB465E3-33FA-4819-BFBD-37C1BA9B77EB}" destId="{F56BBDC2-B2C9-4C72-9F4A-8FF473EACCCF}" srcOrd="9" destOrd="0" parTransId="{1B4565CE-F487-4791-BAF9-F810EA14F4EA}" sibTransId="{B13722FE-3D7A-4490-9515-36A04E34A9FF}"/>
    <dgm:cxn modelId="{659ADC4A-3A4A-478E-9932-D2FE8D175DF1}" type="presOf" srcId="{FD899A55-4A5C-4ECA-9DE9-338006E59182}" destId="{72EB9EB4-F016-43BD-BBA8-6F415B7B6987}" srcOrd="1" destOrd="0" presId="urn:microsoft.com/office/officeart/2005/8/layout/venn1"/>
    <dgm:cxn modelId="{C51A886C-4E20-4E6C-854C-30DBEB165BF1}" srcId="{EEB465E3-33FA-4819-BFBD-37C1BA9B77EB}" destId="{708BF6C0-15DC-4E7B-958B-865B0D337F23}" srcOrd="14" destOrd="0" parTransId="{7B2C717E-36F5-4F46-822B-F9A324B9C993}" sibTransId="{B03595E9-7547-46D0-852E-2F934262A222}"/>
    <dgm:cxn modelId="{8345B14E-D808-4B73-95ED-664F1022CCB5}" type="presOf" srcId="{526E7BC2-403A-4D36-B664-7609E36B4B1F}" destId="{D1D4D6E4-EF1C-40AA-A132-118DF702BE07}" srcOrd="0" destOrd="4" presId="urn:microsoft.com/office/officeart/2005/8/layout/venn1"/>
    <dgm:cxn modelId="{A7F56B6F-B2A6-4A92-8067-E5F2B32F4608}" type="presOf" srcId="{708BF6C0-15DC-4E7B-958B-865B0D337F23}" destId="{3040CD71-B120-465D-9335-6D95D0420D8E}" srcOrd="1" destOrd="15" presId="urn:microsoft.com/office/officeart/2005/8/layout/venn1"/>
    <dgm:cxn modelId="{C68B574F-519E-42CC-B9D0-9093354B515D}" type="presOf" srcId="{B5A0E800-7928-4D1B-89E2-618CDE60F07D}" destId="{3040CD71-B120-465D-9335-6D95D0420D8E}" srcOrd="1" destOrd="11" presId="urn:microsoft.com/office/officeart/2005/8/layout/venn1"/>
    <dgm:cxn modelId="{187DB856-7CDE-4F82-BD36-CD030BB6AFA8}" type="presOf" srcId="{363825E8-11BD-4BDD-AC52-7BF8723C942B}" destId="{D1D4D6E4-EF1C-40AA-A132-118DF702BE07}" srcOrd="0" destOrd="5" presId="urn:microsoft.com/office/officeart/2005/8/layout/venn1"/>
    <dgm:cxn modelId="{B1C4F278-2BFD-48BA-B7C5-42BD609A2F3E}" srcId="{1E76A07A-9484-411F-8B7A-61C4E3FCADD8}" destId="{EEB465E3-33FA-4819-BFBD-37C1BA9B77EB}" srcOrd="1" destOrd="0" parTransId="{0D7E21F0-C922-4513-897D-2B75BBBE5509}" sibTransId="{059AB685-DA90-4BF3-9CC3-976D9331AF6E}"/>
    <dgm:cxn modelId="{6178847B-AEDB-4B6A-A0A8-89D7E9293815}" type="presOf" srcId="{EEB465E3-33FA-4819-BFBD-37C1BA9B77EB}" destId="{D1D4D6E4-EF1C-40AA-A132-118DF702BE07}" srcOrd="0" destOrd="0" presId="urn:microsoft.com/office/officeart/2005/8/layout/venn1"/>
    <dgm:cxn modelId="{B937DD7B-5161-4EB1-AFCA-8FEACDB8DEEE}" srcId="{EEB465E3-33FA-4819-BFBD-37C1BA9B77EB}" destId="{B5A0E800-7928-4D1B-89E2-618CDE60F07D}" srcOrd="10" destOrd="0" parTransId="{5D128EEF-F500-4D6D-B925-2FF9660F1721}" sibTransId="{0D2634C3-2385-4E6C-BCC4-3788AB61A6E6}"/>
    <dgm:cxn modelId="{A6FDEF83-8C6F-4ACD-AF70-F0FB87DECA95}" type="presOf" srcId="{CE04280E-F5D7-40ED-855A-17B13AF9453C}" destId="{3040CD71-B120-465D-9335-6D95D0420D8E}" srcOrd="1" destOrd="8" presId="urn:microsoft.com/office/officeart/2005/8/layout/venn1"/>
    <dgm:cxn modelId="{1E08BF84-59BF-4FC7-94D8-4850F6808BE7}" type="presOf" srcId="{89583DF4-8CC8-4FB7-BE3B-8D16C218DCB2}" destId="{3040CD71-B120-465D-9335-6D95D0420D8E}" srcOrd="1" destOrd="12" presId="urn:microsoft.com/office/officeart/2005/8/layout/venn1"/>
    <dgm:cxn modelId="{FFCCD484-FF25-45AB-B173-3899D42C523F}" srcId="{EEB465E3-33FA-4819-BFBD-37C1BA9B77EB}" destId="{E3DF8EC5-EDB2-4151-883C-2B9D50C4F9B8}" srcOrd="2" destOrd="0" parTransId="{F42FBE25-2D21-47AB-8F46-D553B8F975A2}" sibTransId="{D0C368DB-5840-4BBC-8CEA-46E115C32891}"/>
    <dgm:cxn modelId="{4EB81E91-17D4-44DD-92FF-B379B0E6D4CA}" type="presOf" srcId="{AF5E94EF-0608-41E3-85A5-8BC020C5B40F}" destId="{3040CD71-B120-465D-9335-6D95D0420D8E}" srcOrd="1" destOrd="6" presId="urn:microsoft.com/office/officeart/2005/8/layout/venn1"/>
    <dgm:cxn modelId="{9C745E97-2009-486F-96D6-41B2147204AE}" type="presOf" srcId="{32D50CD2-9862-46DB-AF71-34AD825843C3}" destId="{D1D4D6E4-EF1C-40AA-A132-118DF702BE07}" srcOrd="0" destOrd="13" presId="urn:microsoft.com/office/officeart/2005/8/layout/venn1"/>
    <dgm:cxn modelId="{EFA1B19E-8B82-43D3-A434-94AEA46C89D5}" srcId="{EEB465E3-33FA-4819-BFBD-37C1BA9B77EB}" destId="{89583DF4-8CC8-4FB7-BE3B-8D16C218DCB2}" srcOrd="11" destOrd="0" parTransId="{A8497888-BF73-43FB-919B-84BF960413DD}" sibTransId="{772301D7-9EC1-4A4F-BB20-87D74524B4C5}"/>
    <dgm:cxn modelId="{1E49439F-8F3D-4693-AE1E-D0598070E5C2}" type="presOf" srcId="{89583DF4-8CC8-4FB7-BE3B-8D16C218DCB2}" destId="{D1D4D6E4-EF1C-40AA-A132-118DF702BE07}" srcOrd="0" destOrd="12" presId="urn:microsoft.com/office/officeart/2005/8/layout/venn1"/>
    <dgm:cxn modelId="{685595A0-0981-4AC9-8633-7036BC9D730B}" type="presOf" srcId="{AF5E94EF-0608-41E3-85A5-8BC020C5B40F}" destId="{D1D4D6E4-EF1C-40AA-A132-118DF702BE07}" srcOrd="0" destOrd="6" presId="urn:microsoft.com/office/officeart/2005/8/layout/venn1"/>
    <dgm:cxn modelId="{00AE53A4-6937-4477-A342-8E268D99BBDF}" type="presOf" srcId="{1E76A07A-9484-411F-8B7A-61C4E3FCADD8}" destId="{E49E5590-F7E0-4C8C-A72E-BB567FAE94FC}" srcOrd="0" destOrd="0" presId="urn:microsoft.com/office/officeart/2005/8/layout/venn1"/>
    <dgm:cxn modelId="{6FD150B6-C34C-4A90-A171-DC9499FA98AB}" srcId="{EEB465E3-33FA-4819-BFBD-37C1BA9B77EB}" destId="{80F7BC5E-7125-4E6E-8FA9-B35E07C1B439}" srcOrd="6" destOrd="0" parTransId="{CF46EC15-0B89-48B7-9F27-553370327E52}" sibTransId="{17F35937-55D5-4CEF-A219-3FE7EDC384EC}"/>
    <dgm:cxn modelId="{23DF7EB6-CADB-480C-ADD3-49A34203371B}" type="presOf" srcId="{F56BBDC2-B2C9-4C72-9F4A-8FF473EACCCF}" destId="{3040CD71-B120-465D-9335-6D95D0420D8E}" srcOrd="1" destOrd="10" presId="urn:microsoft.com/office/officeart/2005/8/layout/venn1"/>
    <dgm:cxn modelId="{183A8EBC-033A-410F-8E83-2DC611808F55}" srcId="{EEB465E3-33FA-4819-BFBD-37C1BA9B77EB}" destId="{32D50CD2-9862-46DB-AF71-34AD825843C3}" srcOrd="12" destOrd="0" parTransId="{7566E676-62A0-40AC-8C46-8834576378A9}" sibTransId="{4A7C4DE4-2F83-4135-A8F7-CA58E2C03E84}"/>
    <dgm:cxn modelId="{5FA24EC7-E639-4150-8F82-DC21B50247EE}" type="presOf" srcId="{FD5FFBE5-B7B0-42DB-8C42-5F90D62A4B70}" destId="{D1D4D6E4-EF1C-40AA-A132-118DF702BE07}" srcOrd="0" destOrd="14" presId="urn:microsoft.com/office/officeart/2005/8/layout/venn1"/>
    <dgm:cxn modelId="{27D11CC8-A8D6-48F4-8D68-FFE794861904}" type="presOf" srcId="{F56BBDC2-B2C9-4C72-9F4A-8FF473EACCCF}" destId="{D1D4D6E4-EF1C-40AA-A132-118DF702BE07}" srcOrd="0" destOrd="10" presId="urn:microsoft.com/office/officeart/2005/8/layout/venn1"/>
    <dgm:cxn modelId="{794099CC-4BB3-42B5-9216-D2559F67DD27}" srcId="{EEB465E3-33FA-4819-BFBD-37C1BA9B77EB}" destId="{95CA7541-E6AF-42CC-81DC-BAAA894EA336}" srcOrd="8" destOrd="0" parTransId="{CCFA2EAE-F1E1-4DD2-B464-74E48B8D7C8F}" sibTransId="{C9A70123-A282-4A36-8FDA-5D6A58DB9171}"/>
    <dgm:cxn modelId="{1E45EED1-A8D7-4877-AF9A-09EB59F91877}" srcId="{EEB465E3-33FA-4819-BFBD-37C1BA9B77EB}" destId="{B39446D4-DBC7-4AE9-A289-7D2C36BD5BE1}" srcOrd="1" destOrd="0" parTransId="{09B45836-9EBB-42AD-8133-9D48E79240B7}" sibTransId="{AB3760A4-9956-44D9-A68F-C21735C12304}"/>
    <dgm:cxn modelId="{77E571D4-DA5A-400F-8C6B-0A2E73D5BEC5}" type="presOf" srcId="{B39446D4-DBC7-4AE9-A289-7D2C36BD5BE1}" destId="{D1D4D6E4-EF1C-40AA-A132-118DF702BE07}" srcOrd="0" destOrd="2" presId="urn:microsoft.com/office/officeart/2005/8/layout/venn1"/>
    <dgm:cxn modelId="{940916D7-E544-407F-95F5-DB0D84F33B12}" srcId="{EEB465E3-33FA-4819-BFBD-37C1BA9B77EB}" destId="{363825E8-11BD-4BDD-AC52-7BF8723C942B}" srcOrd="4" destOrd="0" parTransId="{BD8E5F66-A5FA-426D-B1EB-C41B2416BC3B}" sibTransId="{1353C610-8264-485B-8EE8-D36567EEC9DC}"/>
    <dgm:cxn modelId="{2D5F2FD9-5C04-494A-BEBF-C55FE9DB5523}" type="presOf" srcId="{5D3CBE88-D9D6-4973-B4F7-B3B1E30832F9}" destId="{D1D4D6E4-EF1C-40AA-A132-118DF702BE07}" srcOrd="0" destOrd="1" presId="urn:microsoft.com/office/officeart/2005/8/layout/venn1"/>
    <dgm:cxn modelId="{99C5E5DA-8045-46FF-A4E3-894E6040EDD1}" type="presOf" srcId="{B39446D4-DBC7-4AE9-A289-7D2C36BD5BE1}" destId="{3040CD71-B120-465D-9335-6D95D0420D8E}" srcOrd="1" destOrd="2" presId="urn:microsoft.com/office/officeart/2005/8/layout/venn1"/>
    <dgm:cxn modelId="{C356ADE4-53C0-4EBF-892C-BFE633A8BB88}" type="presOf" srcId="{EEB465E3-33FA-4819-BFBD-37C1BA9B77EB}" destId="{3040CD71-B120-465D-9335-6D95D0420D8E}" srcOrd="1" destOrd="0" presId="urn:microsoft.com/office/officeart/2005/8/layout/venn1"/>
    <dgm:cxn modelId="{767E49E5-B650-48CA-858D-3882C887DEB1}" type="presOf" srcId="{B5A0E800-7928-4D1B-89E2-618CDE60F07D}" destId="{D1D4D6E4-EF1C-40AA-A132-118DF702BE07}" srcOrd="0" destOrd="11" presId="urn:microsoft.com/office/officeart/2005/8/layout/venn1"/>
    <dgm:cxn modelId="{43798EE7-F643-4658-BCD5-D1225A40027C}" type="presOf" srcId="{80F7BC5E-7125-4E6E-8FA9-B35E07C1B439}" destId="{3040CD71-B120-465D-9335-6D95D0420D8E}" srcOrd="1" destOrd="7" presId="urn:microsoft.com/office/officeart/2005/8/layout/venn1"/>
    <dgm:cxn modelId="{11F1CAE7-08BB-4E58-8F1E-51D84397675C}" srcId="{EEB465E3-33FA-4819-BFBD-37C1BA9B77EB}" destId="{5D3CBE88-D9D6-4973-B4F7-B3B1E30832F9}" srcOrd="0" destOrd="0" parTransId="{30C47431-32AF-437C-BC36-B4CFC2C1F8BE}" sibTransId="{D2BF087C-2DC5-46EF-BF29-7CBBE2F029F3}"/>
    <dgm:cxn modelId="{C21233E8-1953-44EB-BB4A-76D8200D442B}" type="presOf" srcId="{CE04280E-F5D7-40ED-855A-17B13AF9453C}" destId="{D1D4D6E4-EF1C-40AA-A132-118DF702BE07}" srcOrd="0" destOrd="8" presId="urn:microsoft.com/office/officeart/2005/8/layout/venn1"/>
    <dgm:cxn modelId="{6EB836E8-E721-451F-9990-F9ABDD005D83}" srcId="{EEB465E3-33FA-4819-BFBD-37C1BA9B77EB}" destId="{CE04280E-F5D7-40ED-855A-17B13AF9453C}" srcOrd="7" destOrd="0" parTransId="{A30D22B8-F784-42EF-89AF-1FEFC8DE9CEC}" sibTransId="{723CCC18-F4EE-43F5-91D8-F491784193CE}"/>
    <dgm:cxn modelId="{C08823EF-723F-4DC1-92D0-CBB88B8BA3B1}" srcId="{EEB465E3-33FA-4819-BFBD-37C1BA9B77EB}" destId="{AF5E94EF-0608-41E3-85A5-8BC020C5B40F}" srcOrd="5" destOrd="0" parTransId="{6975425B-7046-4658-A7C5-8B471DC25004}" sibTransId="{67CFFDCB-B349-438A-82D5-623BC4663119}"/>
    <dgm:cxn modelId="{BF9786F3-E992-49A0-83F7-4F2347F7C299}" type="presOf" srcId="{80F7BC5E-7125-4E6E-8FA9-B35E07C1B439}" destId="{D1D4D6E4-EF1C-40AA-A132-118DF702BE07}" srcOrd="0" destOrd="7" presId="urn:microsoft.com/office/officeart/2005/8/layout/venn1"/>
    <dgm:cxn modelId="{8C79A9F3-593B-4DF1-A378-081981F88655}" srcId="{EEB465E3-33FA-4819-BFBD-37C1BA9B77EB}" destId="{FD5FFBE5-B7B0-42DB-8C42-5F90D62A4B70}" srcOrd="13" destOrd="0" parTransId="{A0667457-9C7C-46EF-A2A2-C4E9097D9982}" sibTransId="{5B6549A9-2954-43B0-A223-11707890AFF7}"/>
    <dgm:cxn modelId="{D36789F8-CC39-4AC1-8805-CCD5FB5FF1E4}" type="presOf" srcId="{FD899A55-4A5C-4ECA-9DE9-338006E59182}" destId="{4800F7EF-13B0-423B-8701-9575881608A8}" srcOrd="0" destOrd="0" presId="urn:microsoft.com/office/officeart/2005/8/layout/venn1"/>
    <dgm:cxn modelId="{ECE928FA-9685-4EE0-9496-DA22A8DD187B}" type="presOf" srcId="{E3DF8EC5-EDB2-4151-883C-2B9D50C4F9B8}" destId="{3040CD71-B120-465D-9335-6D95D0420D8E}" srcOrd="1" destOrd="3" presId="urn:microsoft.com/office/officeart/2005/8/layout/venn1"/>
    <dgm:cxn modelId="{A8BAF9FC-A96D-40AC-8858-61F16219D51C}" srcId="{1E76A07A-9484-411F-8B7A-61C4E3FCADD8}" destId="{FD899A55-4A5C-4ECA-9DE9-338006E59182}" srcOrd="0" destOrd="0" parTransId="{53A82ADC-8BD5-4554-9BEC-0FA269E7061B}" sibTransId="{6C1D767F-CAFD-4001-B330-881A9E7AA305}"/>
    <dgm:cxn modelId="{B28D4566-71A4-4E7F-B278-B5C64FFA3B6C}" type="presParOf" srcId="{E49E5590-F7E0-4C8C-A72E-BB567FAE94FC}" destId="{4800F7EF-13B0-423B-8701-9575881608A8}" srcOrd="0" destOrd="0" presId="urn:microsoft.com/office/officeart/2005/8/layout/venn1"/>
    <dgm:cxn modelId="{AE754CCE-A008-4DA0-9C0C-F8C793B114B9}" type="presParOf" srcId="{E49E5590-F7E0-4C8C-A72E-BB567FAE94FC}" destId="{72EB9EB4-F016-43BD-BBA8-6F415B7B6987}" srcOrd="1" destOrd="0" presId="urn:microsoft.com/office/officeart/2005/8/layout/venn1"/>
    <dgm:cxn modelId="{3624371C-B5E9-4ABA-B102-F7A70BD6A2BC}" type="presParOf" srcId="{E49E5590-F7E0-4C8C-A72E-BB567FAE94FC}" destId="{D1D4D6E4-EF1C-40AA-A132-118DF702BE07}" srcOrd="2" destOrd="0" presId="urn:microsoft.com/office/officeart/2005/8/layout/venn1"/>
    <dgm:cxn modelId="{7E6BE397-51D9-4351-B325-1D605132384E}" type="presParOf" srcId="{E49E5590-F7E0-4C8C-A72E-BB567FAE94FC}" destId="{3040CD71-B120-465D-9335-6D95D0420D8E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00F7EF-13B0-423B-8701-9575881608A8}">
      <dsp:nvSpPr>
        <dsp:cNvPr id="0" name=""/>
        <dsp:cNvSpPr/>
      </dsp:nvSpPr>
      <dsp:spPr>
        <a:xfrm>
          <a:off x="194059" y="29828"/>
          <a:ext cx="4786812" cy="4786812"/>
        </a:xfrm>
        <a:prstGeom prst="ellipse">
          <a:avLst/>
        </a:prstGeom>
        <a:solidFill>
          <a:schemeClr val="accent2">
            <a:shade val="80000"/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New Generation secondary school  spaces</a:t>
          </a:r>
        </a:p>
      </dsp:txBody>
      <dsp:txXfrm>
        <a:off x="862488" y="594296"/>
        <a:ext cx="2759964" cy="3657876"/>
      </dsp:txXfrm>
    </dsp:sp>
    <dsp:sp modelId="{D1D4D6E4-EF1C-40AA-A132-118DF702BE07}">
      <dsp:nvSpPr>
        <dsp:cNvPr id="0" name=""/>
        <dsp:cNvSpPr/>
      </dsp:nvSpPr>
      <dsp:spPr>
        <a:xfrm>
          <a:off x="3644015" y="29828"/>
          <a:ext cx="4786812" cy="4786812"/>
        </a:xfrm>
        <a:prstGeom prst="ellipse">
          <a:avLst/>
        </a:prstGeom>
        <a:solidFill>
          <a:schemeClr val="accent2">
            <a:shade val="80000"/>
            <a:alpha val="50000"/>
            <a:hueOff val="-757311"/>
            <a:satOff val="-20180"/>
            <a:lumOff val="4226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171450" lvl="1" indent="-171450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Entrance</a:t>
          </a:r>
        </a:p>
        <a:p>
          <a:pPr marL="171450" lvl="1" indent="-171450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Reception</a:t>
          </a:r>
        </a:p>
        <a:p>
          <a:pPr marL="171450" lvl="1" indent="-171450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Secretary room</a:t>
          </a:r>
        </a:p>
        <a:p>
          <a:pPr marL="171450" lvl="1" indent="-171450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Headmaster room</a:t>
          </a:r>
        </a:p>
        <a:p>
          <a:pPr marL="171450" lvl="1" indent="-171450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Teachers room</a:t>
          </a:r>
        </a:p>
        <a:p>
          <a:pPr marL="171450" lvl="1" indent="-171450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Social worker room</a:t>
          </a: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Clinic  </a:t>
          </a:r>
        </a:p>
        <a:p>
          <a:pPr marL="171450" lvl="1" indent="-171450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Multipurpose hall </a:t>
          </a:r>
        </a:p>
        <a:p>
          <a:pPr marL="171450" lvl="1" indent="-171450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Classrooms</a:t>
          </a:r>
        </a:p>
        <a:p>
          <a:pPr marL="171450" lvl="1" indent="-171450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Science lab.</a:t>
          </a:r>
        </a:p>
        <a:p>
          <a:pPr marL="171450" lvl="1" indent="-171450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Computer lab. </a:t>
          </a:r>
        </a:p>
        <a:p>
          <a:pPr marL="171450" lvl="1" indent="-171450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Library</a:t>
          </a:r>
        </a:p>
        <a:p>
          <a:pPr marL="171450" lvl="1" indent="-171450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Toilets </a:t>
          </a:r>
        </a:p>
        <a:p>
          <a:pPr marL="171450" lvl="1" indent="-171450" algn="l" defTabSz="80010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Stores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</dsp:txBody>
      <dsp:txXfrm>
        <a:off x="5002435" y="594296"/>
        <a:ext cx="2759964" cy="36578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4DC16-258F-45FC-A4D9-37774E892551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8B042-FB3A-4117-87AC-5CC3F72D8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95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5A076-F9C4-4E79-81F1-B60D23AC3B09}" type="datetime1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0936A21-E24E-4960-950B-48C30570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75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0F294-6FCF-4E93-B5C4-E9EC33CB00A1}" type="datetime1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0936A21-E24E-4960-950B-48C30570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859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67BE-9AEB-44BD-9575-A76F0E87860B}" type="datetime1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0936A21-E24E-4960-950B-48C30570183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6058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669E-29A7-4DC3-977E-DC8B5F1A2FE3}" type="datetime1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0936A21-E24E-4960-950B-48C30570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270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0E38-5598-401F-95F5-447F486733CA}" type="datetime1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0936A21-E24E-4960-950B-48C30570183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1886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BC5D-15AA-41D4-80AE-BB2F498E4DF7}" type="datetime1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0936A21-E24E-4960-950B-48C30570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4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5B60F-0650-47E4-BBC9-2D6C89A6C988}" type="datetime1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437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66F4-9720-4F06-896B-BE15704E54EB}" type="datetime1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348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09204-F2AC-47C6-8EEB-59E11D709E0F}" type="datetime1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42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6B9EE-C919-4ED6-BD46-471D738F7A07}" type="datetime1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0936A21-E24E-4960-950B-48C30570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54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F294B-F10D-45B2-A78C-483D654D689C}" type="datetime1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0936A21-E24E-4960-950B-48C30570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396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9476E-A719-4726-9377-83B67E936F00}" type="datetime1">
              <a:rPr lang="en-US" smtClean="0"/>
              <a:t>5/19/2019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0936A21-E24E-4960-950B-48C30570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151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15474-A4C2-4AA2-B0C4-98CD5F44A87D}" type="datetime1">
              <a:rPr lang="en-US" smtClean="0"/>
              <a:t>5/19/2019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10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2A63-DA55-4CC9-954D-5A63061366BE}" type="datetime1">
              <a:rPr lang="en-US" smtClean="0"/>
              <a:t>5/19/2019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150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134F-64AD-43AB-A599-FD30D1DB988D}" type="datetime1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316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6E21-48AD-401C-9599-0AC1C0AA1325}" type="datetime1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0936A21-E24E-4960-950B-48C30570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486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047E5-96AC-453A-9FB3-01BBF8C9D300}" type="datetime1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0936A21-E24E-4960-950B-48C30570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84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7" Type="http://schemas.openxmlformats.org/officeDocument/2006/relationships/image" Target="../media/image127.jp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.jpg"/><Relationship Id="rId5" Type="http://schemas.openxmlformats.org/officeDocument/2006/relationships/image" Target="../media/image125.jpg"/><Relationship Id="rId4" Type="http://schemas.openxmlformats.org/officeDocument/2006/relationships/image" Target="../media/image124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jp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63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0.png"/><Relationship Id="rId2" Type="http://schemas.openxmlformats.org/officeDocument/2006/relationships/image" Target="../media/image65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67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0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114.png"/><Relationship Id="rId7" Type="http://schemas.microsoft.com/office/2007/relationships/hdphoto" Target="../media/hdphoto3.wdp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.png"/><Relationship Id="rId5" Type="http://schemas.openxmlformats.org/officeDocument/2006/relationships/image" Target="../media/image115.jpeg"/><Relationship Id="rId4" Type="http://schemas.microsoft.com/office/2007/relationships/hdphoto" Target="../media/hdphoto2.wdp"/><Relationship Id="rId9" Type="http://schemas.microsoft.com/office/2007/relationships/hdphoto" Target="../media/hdphoto4.wdp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E3BAC30-A0FE-426C-81DD-819E386D5ED8}"/>
              </a:ext>
            </a:extLst>
          </p:cNvPr>
          <p:cNvSpPr txBox="1">
            <a:spLocks/>
          </p:cNvSpPr>
          <p:nvPr/>
        </p:nvSpPr>
        <p:spPr>
          <a:xfrm>
            <a:off x="2377003" y="2980590"/>
            <a:ext cx="7437994" cy="89681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5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New Generation Secondary School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BA78F1F-FC65-46B4-BB95-F4C0564BFA2B}"/>
              </a:ext>
            </a:extLst>
          </p:cNvPr>
          <p:cNvSpPr/>
          <p:nvPr/>
        </p:nvSpPr>
        <p:spPr>
          <a:xfrm>
            <a:off x="4812767" y="103487"/>
            <a:ext cx="2566466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Graduation Project II</a:t>
            </a:r>
            <a:endParaRPr lang="en-US" sz="1400" dirty="0">
              <a:solidFill>
                <a:schemeClr val="accent3">
                  <a:lumMod val="60000"/>
                  <a:lumOff val="4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7" name="Picture 6" descr="ABET center logo">
            <a:extLst>
              <a:ext uri="{FF2B5EF4-FFF2-40B4-BE49-F238E27FC236}">
                <a16:creationId xmlns:a16="http://schemas.microsoft.com/office/drawing/2014/main" id="{6AD72CEE-67FB-4E4F-8167-5E90321D152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228" y="566000"/>
            <a:ext cx="1609681" cy="165609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28D0339-1A65-4ED1-B085-E74618939B87}"/>
              </a:ext>
            </a:extLst>
          </p:cNvPr>
          <p:cNvSpPr/>
          <p:nvPr/>
        </p:nvSpPr>
        <p:spPr>
          <a:xfrm>
            <a:off x="3045279" y="2128100"/>
            <a:ext cx="6096000" cy="10018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Faculty of Engineering &amp; Information Technology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Department of Building Engineering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156EBF-162C-48FE-B3ED-A78A6ABF0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z="25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lang="en-US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EBDF937-02F3-451E-B46D-CFC1229B4095}"/>
              </a:ext>
            </a:extLst>
          </p:cNvPr>
          <p:cNvSpPr txBox="1">
            <a:spLocks/>
          </p:cNvSpPr>
          <p:nvPr/>
        </p:nvSpPr>
        <p:spPr>
          <a:xfrm>
            <a:off x="3321689" y="4109270"/>
            <a:ext cx="5543179" cy="15707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 : </a:t>
            </a:r>
            <a:r>
              <a:rPr lang="en-US" sz="22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Odai</a:t>
            </a:r>
            <a:r>
              <a:rPr lang="en-US" sz="2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Abo-</a:t>
            </a:r>
            <a:r>
              <a:rPr lang="en-US" sz="22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Aishe</a:t>
            </a:r>
            <a:endParaRPr lang="en-US" sz="2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2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Mostafa Al-Haj </a:t>
            </a:r>
            <a:r>
              <a:rPr lang="en-US" sz="22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Qasem</a:t>
            </a:r>
            <a:endParaRPr lang="en-US" sz="2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22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Supervisor:   Dr</a:t>
            </a:r>
            <a:r>
              <a:rPr lang="en-US" sz="22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.Mutasim</a:t>
            </a:r>
            <a:r>
              <a:rPr lang="en-US" sz="2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Baba</a:t>
            </a:r>
          </a:p>
        </p:txBody>
      </p:sp>
    </p:spTree>
    <p:extLst>
      <p:ext uri="{BB962C8B-B14F-4D97-AF65-F5344CB8AC3E}">
        <p14:creationId xmlns:p14="http://schemas.microsoft.com/office/powerpoint/2010/main" val="2877930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1C224E-7BAA-4940-81C0-7A700E81C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1CE950-C1CC-4156-A9EA-486F20F24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1742" y="124402"/>
            <a:ext cx="8681603" cy="603422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58118F2-308A-4F10-BAAF-C5C8294D12CF}"/>
              </a:ext>
            </a:extLst>
          </p:cNvPr>
          <p:cNvSpPr/>
          <p:nvPr/>
        </p:nvSpPr>
        <p:spPr>
          <a:xfrm>
            <a:off x="5500255" y="6158630"/>
            <a:ext cx="197658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  <a:endParaRPr lang="en-US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8842B9E-0A5C-4AB0-AE5F-62E47EE70F88}"/>
                  </a:ext>
                </a:extLst>
              </p:cNvPr>
              <p:cNvSpPr/>
              <p:nvPr/>
            </p:nvSpPr>
            <p:spPr>
              <a:xfrm>
                <a:off x="8363527" y="5324704"/>
                <a:ext cx="179647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Area=390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8842B9E-0A5C-4AB0-AE5F-62E47EE70F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3527" y="5324704"/>
                <a:ext cx="1796472" cy="369332"/>
              </a:xfrm>
              <a:prstGeom prst="rect">
                <a:avLst/>
              </a:prstGeom>
              <a:blipFill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1510931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338C3E-7D23-49A8-9D0E-99EB12693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100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5FD763-73C1-466A-AF64-9AF231BE6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579" y="1368821"/>
            <a:ext cx="10622685" cy="178632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453FC8D-E61E-4921-BDFE-353B11272031}"/>
              </a:ext>
            </a:extLst>
          </p:cNvPr>
          <p:cNvSpPr>
            <a:spLocks noGrp="1"/>
          </p:cNvSpPr>
          <p:nvPr/>
        </p:nvSpPr>
        <p:spPr>
          <a:xfrm>
            <a:off x="1814776" y="936993"/>
            <a:ext cx="2472849" cy="4318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Second floor: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D63191-0190-4CEB-AC92-B8AFAF7F53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5521" y="3915713"/>
            <a:ext cx="10688743" cy="251156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F63C5FDE-7F7F-4926-AEC1-21EF282374FA}"/>
              </a:ext>
            </a:extLst>
          </p:cNvPr>
          <p:cNvSpPr>
            <a:spLocks noGrp="1"/>
          </p:cNvSpPr>
          <p:nvPr/>
        </p:nvSpPr>
        <p:spPr>
          <a:xfrm>
            <a:off x="1814776" y="3429000"/>
            <a:ext cx="2472849" cy="4318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third floor:</a:t>
            </a:r>
          </a:p>
        </p:txBody>
      </p:sp>
    </p:spTree>
    <p:extLst>
      <p:ext uri="{BB962C8B-B14F-4D97-AF65-F5344CB8AC3E}">
        <p14:creationId xmlns:p14="http://schemas.microsoft.com/office/powerpoint/2010/main" val="1257784045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78220B-9DD4-4035-A1B1-860D62939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101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C396B3F-5977-4F9D-9CE0-369E2E1A579A}"/>
              </a:ext>
            </a:extLst>
          </p:cNvPr>
          <p:cNvSpPr>
            <a:spLocks noGrp="1"/>
          </p:cNvSpPr>
          <p:nvPr/>
        </p:nvSpPr>
        <p:spPr>
          <a:xfrm>
            <a:off x="1798555" y="2679120"/>
            <a:ext cx="9287366" cy="14997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72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Fire</a:t>
            </a:r>
            <a:r>
              <a:rPr lang="en-US" sz="7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fighting system</a:t>
            </a:r>
          </a:p>
        </p:txBody>
      </p:sp>
    </p:spTree>
    <p:extLst>
      <p:ext uri="{BB962C8B-B14F-4D97-AF65-F5344CB8AC3E}">
        <p14:creationId xmlns:p14="http://schemas.microsoft.com/office/powerpoint/2010/main" val="3838015428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126F96-46E1-4F79-8926-A68532DD3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102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090BB32-B7BC-4F2F-A231-04955568B6F7}"/>
              </a:ext>
            </a:extLst>
          </p:cNvPr>
          <p:cNvSpPr>
            <a:spLocks noGrp="1"/>
          </p:cNvSpPr>
          <p:nvPr/>
        </p:nvSpPr>
        <p:spPr>
          <a:xfrm>
            <a:off x="1710190" y="624102"/>
            <a:ext cx="2958946" cy="42017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extinguisher.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Hose station.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 detector.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Smoke detector.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Warning signs.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Manual alarm</a:t>
            </a:r>
            <a:r>
              <a:rPr lang="en-US" sz="2000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B784B4-2200-492A-B234-01169E8463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7747" y="547377"/>
            <a:ext cx="1722895" cy="22911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58F66F-C0A2-4143-A3D2-6C411A60E8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8717" y="624102"/>
            <a:ext cx="3028930" cy="1870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1082FB-C848-47EB-BF11-B8A18D50D8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2236" y="5118046"/>
            <a:ext cx="3211459" cy="17399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B82CF3-0A70-4F25-969E-422FF3E06F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189" y="2976512"/>
            <a:ext cx="1812893" cy="18128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D9611C-6A7E-4110-9E75-4DDAB813A26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741" y="2683047"/>
            <a:ext cx="2142811" cy="21428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BB64B6D-C106-4F6A-A0E9-A52BC4AA08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747" y="4789405"/>
            <a:ext cx="1851778" cy="185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093044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103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50" y="1553695"/>
            <a:ext cx="11010900" cy="49339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4375" y="787782"/>
            <a:ext cx="3495675" cy="216746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A5AE70B-A9FC-4837-BEA1-33889027B4D9}"/>
              </a:ext>
            </a:extLst>
          </p:cNvPr>
          <p:cNvSpPr/>
          <p:nvPr/>
        </p:nvSpPr>
        <p:spPr>
          <a:xfrm>
            <a:off x="5364686" y="6487645"/>
            <a:ext cx="29696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system for ground floor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88568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104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695" y="1489084"/>
            <a:ext cx="10656728" cy="390318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A5AE70B-A9FC-4837-BEA1-33889027B4D9}"/>
              </a:ext>
            </a:extLst>
          </p:cNvPr>
          <p:cNvSpPr/>
          <p:nvPr/>
        </p:nvSpPr>
        <p:spPr>
          <a:xfrm>
            <a:off x="5068355" y="6113877"/>
            <a:ext cx="29696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system for first floor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42834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CA6890-9459-4CB1-A538-110BE54BA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105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897CD6-1736-4073-AAD6-16D67B1F8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06" y="1650462"/>
            <a:ext cx="11568345" cy="390780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A5AE70B-A9FC-4837-BEA1-33889027B4D9}"/>
              </a:ext>
            </a:extLst>
          </p:cNvPr>
          <p:cNvSpPr/>
          <p:nvPr/>
        </p:nvSpPr>
        <p:spPr>
          <a:xfrm>
            <a:off x="4839755" y="5778824"/>
            <a:ext cx="29696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system for second floor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223268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106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579" y="787782"/>
            <a:ext cx="8543925" cy="54387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A5AE70B-A9FC-4837-BEA1-33889027B4D9}"/>
              </a:ext>
            </a:extLst>
          </p:cNvPr>
          <p:cNvSpPr/>
          <p:nvPr/>
        </p:nvSpPr>
        <p:spPr>
          <a:xfrm>
            <a:off x="4880096" y="6226557"/>
            <a:ext cx="29696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system for third floor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536082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A3F03D-57C0-4C55-A59A-4573A0351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107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E38EACE-C69A-4510-99C9-F5ED34CCF1DA}"/>
              </a:ext>
            </a:extLst>
          </p:cNvPr>
          <p:cNvSpPr>
            <a:spLocks noGrp="1"/>
          </p:cNvSpPr>
          <p:nvPr/>
        </p:nvSpPr>
        <p:spPr>
          <a:xfrm>
            <a:off x="1726394" y="783712"/>
            <a:ext cx="3448922" cy="5646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3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Emergency egress system: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61B0E2-D88F-4DFC-994A-A36CCBCEDB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576" y="1348322"/>
            <a:ext cx="7498538" cy="4977384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8944A17-3E26-40C1-9957-6B04030F3D89}"/>
              </a:ext>
            </a:extLst>
          </p:cNvPr>
          <p:cNvSpPr>
            <a:spLocks noGrp="1"/>
          </p:cNvSpPr>
          <p:nvPr/>
        </p:nvSpPr>
        <p:spPr>
          <a:xfrm>
            <a:off x="5660578" y="6325706"/>
            <a:ext cx="1681551" cy="3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</p:txBody>
      </p:sp>
    </p:spTree>
    <p:extLst>
      <p:ext uri="{BB962C8B-B14F-4D97-AF65-F5344CB8AC3E}">
        <p14:creationId xmlns:p14="http://schemas.microsoft.com/office/powerpoint/2010/main" val="4115853178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18CF8C-E483-498F-B3B2-46353C67F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108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2927F3-EF5B-40F4-86AD-70B4098E7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939" y="1152907"/>
            <a:ext cx="10576578" cy="4755069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2A1E80A-310C-4F4D-B88F-C10A44F29A41}"/>
              </a:ext>
            </a:extLst>
          </p:cNvPr>
          <p:cNvSpPr>
            <a:spLocks noGrp="1"/>
          </p:cNvSpPr>
          <p:nvPr/>
        </p:nvSpPr>
        <p:spPr>
          <a:xfrm>
            <a:off x="5660578" y="6325706"/>
            <a:ext cx="1681551" cy="3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</a:p>
        </p:txBody>
      </p:sp>
    </p:spTree>
    <p:extLst>
      <p:ext uri="{BB962C8B-B14F-4D97-AF65-F5344CB8AC3E}">
        <p14:creationId xmlns:p14="http://schemas.microsoft.com/office/powerpoint/2010/main" val="3225717294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678E94-D601-4C3D-998A-18185A49B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109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384EB2-2DD6-463B-8CD2-3F5AE8D4C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424" y="835854"/>
            <a:ext cx="10318454" cy="5186291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BB1AE3F-BD4F-4DE5-986C-79A74A35F1CA}"/>
              </a:ext>
            </a:extLst>
          </p:cNvPr>
          <p:cNvSpPr>
            <a:spLocks noGrp="1"/>
          </p:cNvSpPr>
          <p:nvPr/>
        </p:nvSpPr>
        <p:spPr>
          <a:xfrm>
            <a:off x="5660578" y="6325706"/>
            <a:ext cx="1681551" cy="3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</a:p>
        </p:txBody>
      </p:sp>
    </p:spTree>
    <p:extLst>
      <p:ext uri="{BB962C8B-B14F-4D97-AF65-F5344CB8AC3E}">
        <p14:creationId xmlns:p14="http://schemas.microsoft.com/office/powerpoint/2010/main" val="2800611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3EC893-AF47-446B-8D82-28133A510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09EACD-C80E-479E-8B26-73F5D9D09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581" y="343144"/>
            <a:ext cx="8991601" cy="583359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21D0FC8-8DF5-486F-9D12-EDE74924DBC2}"/>
              </a:ext>
            </a:extLst>
          </p:cNvPr>
          <p:cNvSpPr/>
          <p:nvPr/>
        </p:nvSpPr>
        <p:spPr>
          <a:xfrm>
            <a:off x="5500255" y="6158630"/>
            <a:ext cx="197658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Third floor</a:t>
            </a:r>
            <a:endParaRPr lang="en-US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6A98602-9319-425B-AB11-5F7ADCEAC4E5}"/>
                  </a:ext>
                </a:extLst>
              </p:cNvPr>
              <p:cNvSpPr/>
              <p:nvPr/>
            </p:nvSpPr>
            <p:spPr>
              <a:xfrm>
                <a:off x="8363527" y="5324704"/>
                <a:ext cx="179647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Area=619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6A98602-9319-425B-AB11-5F7ADCEAC4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3527" y="5324704"/>
                <a:ext cx="1796472" cy="369332"/>
              </a:xfrm>
              <a:prstGeom prst="rect">
                <a:avLst/>
              </a:prstGeom>
              <a:blipFill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3482654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4196E7-6AFF-4261-8D25-E1530874A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9F45EB-8123-4680-B9B0-D3DCDDDEE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409" y="501254"/>
            <a:ext cx="9277577" cy="5701583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58A101F-6B0E-4EC7-A0BE-97D244AFCC00}"/>
              </a:ext>
            </a:extLst>
          </p:cNvPr>
          <p:cNvSpPr>
            <a:spLocks noGrp="1"/>
          </p:cNvSpPr>
          <p:nvPr/>
        </p:nvSpPr>
        <p:spPr>
          <a:xfrm>
            <a:off x="5660578" y="6325706"/>
            <a:ext cx="1681551" cy="33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Third floor</a:t>
            </a:r>
          </a:p>
        </p:txBody>
      </p:sp>
    </p:spTree>
    <p:extLst>
      <p:ext uri="{BB962C8B-B14F-4D97-AF65-F5344CB8AC3E}">
        <p14:creationId xmlns:p14="http://schemas.microsoft.com/office/powerpoint/2010/main" val="1413407384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47F2FF-C8C2-4805-A116-A5BD69B62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111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3C0130E-3CB1-4A38-A376-EA9A455987C1}"/>
              </a:ext>
            </a:extLst>
          </p:cNvPr>
          <p:cNvSpPr>
            <a:spLocks noGrp="1"/>
          </p:cNvSpPr>
          <p:nvPr/>
        </p:nvSpPr>
        <p:spPr>
          <a:xfrm>
            <a:off x="1638300" y="1352392"/>
            <a:ext cx="8915400" cy="483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1  panorama elevator with 2500 capacity and 350 fpm 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D887EA6-C62E-42EE-A74A-6A35B40861DA}"/>
              </a:ext>
            </a:extLst>
          </p:cNvPr>
          <p:cNvSpPr>
            <a:spLocks noGrp="1"/>
          </p:cNvSpPr>
          <p:nvPr/>
        </p:nvSpPr>
        <p:spPr>
          <a:xfrm>
            <a:off x="1676008" y="787782"/>
            <a:ext cx="2113568" cy="5646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3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Elevator design: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BDFCE0-3C8E-4472-BBF2-4DA1CE88C1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772" y="1835718"/>
            <a:ext cx="4684059" cy="468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809454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ED1438-F93E-4FEF-9389-0A847152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112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3398773-FC80-4DE4-B65D-B4B26FCE0417}"/>
              </a:ext>
            </a:extLst>
          </p:cNvPr>
          <p:cNvSpPr>
            <a:spLocks noGrp="1"/>
          </p:cNvSpPr>
          <p:nvPr/>
        </p:nvSpPr>
        <p:spPr>
          <a:xfrm>
            <a:off x="2619613" y="2747755"/>
            <a:ext cx="6952773" cy="13624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72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Electrical system</a:t>
            </a:r>
          </a:p>
        </p:txBody>
      </p:sp>
    </p:spTree>
    <p:extLst>
      <p:ext uri="{BB962C8B-B14F-4D97-AF65-F5344CB8AC3E}">
        <p14:creationId xmlns:p14="http://schemas.microsoft.com/office/powerpoint/2010/main" val="3320439423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1018CE-0165-467E-8CF3-5018A7B99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113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8738730-1FC3-43D3-B8B6-0151F54362C4}"/>
              </a:ext>
            </a:extLst>
          </p:cNvPr>
          <p:cNvSpPr>
            <a:spLocks noGrp="1"/>
          </p:cNvSpPr>
          <p:nvPr/>
        </p:nvSpPr>
        <p:spPr>
          <a:xfrm>
            <a:off x="1632888" y="787782"/>
            <a:ext cx="2364077" cy="5646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3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Artificial lighting: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F9BC71F-24D1-4FBE-A0FD-97D4093281D2}"/>
              </a:ext>
            </a:extLst>
          </p:cNvPr>
          <p:cNvSpPr>
            <a:spLocks noGrp="1"/>
          </p:cNvSpPr>
          <p:nvPr/>
        </p:nvSpPr>
        <p:spPr>
          <a:xfrm>
            <a:off x="1746009" y="1152907"/>
            <a:ext cx="9754691" cy="5464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DIALux evo 8.0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software was used for design  following spaces.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Multipurpose hall.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Clinic.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 master, Secretary, Social worker, and teacher room.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Corridor.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 room.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Library.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lab, and science lab.</a:t>
            </a:r>
          </a:p>
          <a:p>
            <a:pPr marL="0" indent="0">
              <a:buNone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39688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07C03B-424C-4F68-B7A6-5F280A38F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114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91E509-C0F5-4B9C-900B-BBAFE61BC706}"/>
              </a:ext>
            </a:extLst>
          </p:cNvPr>
          <p:cNvSpPr/>
          <p:nvPr/>
        </p:nvSpPr>
        <p:spPr>
          <a:xfrm>
            <a:off x="1436016" y="1435352"/>
            <a:ext cx="638823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Five type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luminaire used for design the school:</a:t>
            </a:r>
          </a:p>
          <a:p>
            <a:pPr marL="342900" lvl="0" indent="-3429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Thorn lighting – 96535734 DUOPRF 2*28W T16 HF.</a:t>
            </a:r>
          </a:p>
          <a:p>
            <a:pPr marL="342900" lvl="0" indent="-3429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Thorn lighting - 96629737 OMEGA PRO LED4200-830.</a:t>
            </a:r>
          </a:p>
          <a:p>
            <a:pPr marL="342900" lvl="0" indent="-3429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Thorn Lighting – 96629743 OMEGA LED 3300-840 HF.</a:t>
            </a:r>
          </a:p>
          <a:p>
            <a:pPr marL="342900" lvl="0" indent="-3429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Thorn lighting – 96629747 OMEGA LED 3300-840.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2*13W PL GLOBE LIGHT.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80F1BE0-21AD-400D-88D9-A686C3E71EB8}"/>
              </a:ext>
            </a:extLst>
          </p:cNvPr>
          <p:cNvSpPr>
            <a:spLocks noGrp="1"/>
          </p:cNvSpPr>
          <p:nvPr/>
        </p:nvSpPr>
        <p:spPr>
          <a:xfrm>
            <a:off x="1632888" y="787782"/>
            <a:ext cx="2364077" cy="5646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Luminaire types: </a:t>
            </a:r>
          </a:p>
        </p:txBody>
      </p:sp>
    </p:spTree>
    <p:extLst>
      <p:ext uri="{BB962C8B-B14F-4D97-AF65-F5344CB8AC3E}">
        <p14:creationId xmlns:p14="http://schemas.microsoft.com/office/powerpoint/2010/main" val="3223862167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7F1FEF-EB90-4A61-97E3-EE56A14D0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98EE57-065C-477E-AF92-2FB6BB1FAC9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15" y="1567405"/>
            <a:ext cx="5159283" cy="17414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E2A358-19B8-48F6-A36A-5CA07E245A8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40" y="4116136"/>
            <a:ext cx="5186657" cy="16624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F8C6F0-F970-40FB-B12B-29065A5A37A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668" y="1556642"/>
            <a:ext cx="5692934" cy="17521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75D0E6B-620F-4673-9FA4-799B8119C92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668" y="4161544"/>
            <a:ext cx="5692934" cy="161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342755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1B38CC-8BCA-4574-9B87-08400B467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116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BA523F-2E99-49D2-B2B9-9ABC487810FC}"/>
              </a:ext>
            </a:extLst>
          </p:cNvPr>
          <p:cNvSpPr/>
          <p:nvPr/>
        </p:nvSpPr>
        <p:spPr>
          <a:xfrm>
            <a:off x="1571775" y="787782"/>
            <a:ext cx="4815070" cy="4462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3D rendering View for selected rooms: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0CD2CE-4525-4F4C-A86D-13492A086056}"/>
              </a:ext>
            </a:extLst>
          </p:cNvPr>
          <p:cNvSpPr/>
          <p:nvPr/>
        </p:nvSpPr>
        <p:spPr>
          <a:xfrm>
            <a:off x="2800630" y="5603454"/>
            <a:ext cx="1348786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 room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91213D-BE6D-4C9A-934C-20F7561DD56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39" y="1525659"/>
            <a:ext cx="5654406" cy="38066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7DB2F8-788F-4D2C-9428-F4863F283C1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336" y="1555423"/>
            <a:ext cx="5344997" cy="383300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6D4E458-2B89-4E30-A71B-5E6A3E22A32C}"/>
              </a:ext>
            </a:extLst>
          </p:cNvPr>
          <p:cNvSpPr/>
          <p:nvPr/>
        </p:nvSpPr>
        <p:spPr>
          <a:xfrm>
            <a:off x="8915608" y="5603454"/>
            <a:ext cx="1538718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lab</a:t>
            </a:r>
          </a:p>
        </p:txBody>
      </p:sp>
    </p:spTree>
    <p:extLst>
      <p:ext uri="{BB962C8B-B14F-4D97-AF65-F5344CB8AC3E}">
        <p14:creationId xmlns:p14="http://schemas.microsoft.com/office/powerpoint/2010/main" val="4289566714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B86438-05A0-4125-8DF7-C5ED661D0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117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2ECD366-C981-42EF-BA9D-03FB6B705C11}"/>
              </a:ext>
            </a:extLst>
          </p:cNvPr>
          <p:cNvSpPr>
            <a:spLocks noGrp="1"/>
          </p:cNvSpPr>
          <p:nvPr/>
        </p:nvSpPr>
        <p:spPr>
          <a:xfrm>
            <a:off x="1665680" y="787782"/>
            <a:ext cx="3028869" cy="6509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lighting plan: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4E8186-B888-40DD-92A4-CA4527355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8456" y="1237748"/>
            <a:ext cx="7500455" cy="5204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196482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E151FA-71D7-4FA4-B75C-1885E0131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118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C696266-8C19-423C-A7EE-FA250AB86649}"/>
              </a:ext>
            </a:extLst>
          </p:cNvPr>
          <p:cNvSpPr>
            <a:spLocks noGrp="1"/>
          </p:cNvSpPr>
          <p:nvPr/>
        </p:nvSpPr>
        <p:spPr>
          <a:xfrm>
            <a:off x="1662166" y="787782"/>
            <a:ext cx="3579138" cy="5646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socket plan: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C0748D-DB06-49C5-AB84-D42E00A3D3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874" y="1352392"/>
            <a:ext cx="9196196" cy="530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253635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FB79B1-1998-41E0-A6A6-7834670F3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119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DA93A3-F55F-4E03-B5E2-6E48F55752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587" y="1282047"/>
            <a:ext cx="8988376" cy="542983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8F8B90F-A497-4A08-A913-577777DB2E5A}"/>
              </a:ext>
            </a:extLst>
          </p:cNvPr>
          <p:cNvSpPr>
            <a:spLocks noGrp="1"/>
          </p:cNvSpPr>
          <p:nvPr/>
        </p:nvSpPr>
        <p:spPr>
          <a:xfrm>
            <a:off x="1651337" y="812635"/>
            <a:ext cx="2807542" cy="5646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 lighting plan:</a:t>
            </a:r>
          </a:p>
        </p:txBody>
      </p:sp>
    </p:spTree>
    <p:extLst>
      <p:ext uri="{BB962C8B-B14F-4D97-AF65-F5344CB8AC3E}">
        <p14:creationId xmlns:p14="http://schemas.microsoft.com/office/powerpoint/2010/main" val="2473969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7F357-5497-45FF-BF86-E774558D5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C5BEAD-C392-4C90-8CF2-70044294B1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69" y="1403927"/>
            <a:ext cx="11265937" cy="466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512795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974A4C-15FF-4869-9A31-8B02901A4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120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CA57406-A16E-4DAF-B552-A9FEB2DA3F7E}"/>
              </a:ext>
            </a:extLst>
          </p:cNvPr>
          <p:cNvSpPr>
            <a:spLocks noGrp="1"/>
          </p:cNvSpPr>
          <p:nvPr/>
        </p:nvSpPr>
        <p:spPr>
          <a:xfrm>
            <a:off x="1707696" y="774286"/>
            <a:ext cx="2666341" cy="5646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 socket plan: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B3F1B9-47C1-4404-8854-351B73013B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7696" y="1247176"/>
            <a:ext cx="9408825" cy="547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306973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BA693E-FBB1-4992-A0FE-4F024700E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121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39F57C7-0BB5-4FB2-9458-9E273C0E381D}"/>
              </a:ext>
            </a:extLst>
          </p:cNvPr>
          <p:cNvSpPr>
            <a:spLocks noGrp="1"/>
          </p:cNvSpPr>
          <p:nvPr/>
        </p:nvSpPr>
        <p:spPr>
          <a:xfrm>
            <a:off x="1624404" y="787782"/>
            <a:ext cx="3079572" cy="5646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 lighting plan: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E80793-E90F-445F-B509-BF2245F24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836" y="1352392"/>
            <a:ext cx="9007484" cy="538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56964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5588CA-94D8-480F-BC4F-C179CDA24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122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9C60840-6534-48B7-B1E9-0F66FC114D09}"/>
              </a:ext>
            </a:extLst>
          </p:cNvPr>
          <p:cNvSpPr>
            <a:spLocks noGrp="1"/>
          </p:cNvSpPr>
          <p:nvPr/>
        </p:nvSpPr>
        <p:spPr>
          <a:xfrm>
            <a:off x="1688652" y="787782"/>
            <a:ext cx="2968190" cy="4377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 socket plan: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0D259C-D831-47A3-A27B-66227F41A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100" y="1225485"/>
            <a:ext cx="7875248" cy="556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786204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AAAA51-B1BD-41AB-AF94-79D16BFA1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123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AEA4779-928E-4614-B4CD-A09A77D81F2D}"/>
              </a:ext>
            </a:extLst>
          </p:cNvPr>
          <p:cNvSpPr>
            <a:spLocks noGrp="1"/>
          </p:cNvSpPr>
          <p:nvPr/>
        </p:nvSpPr>
        <p:spPr>
          <a:xfrm>
            <a:off x="1660697" y="787782"/>
            <a:ext cx="2798182" cy="5646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floor lighting plan: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9EAF3B-93DD-44C3-B746-07C83BA25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797" y="1267551"/>
            <a:ext cx="9361782" cy="547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446974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F792F5-B097-452A-81D1-53CEEF0F4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124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2D38234-5DFC-4D61-9C47-96B4F167955B}"/>
              </a:ext>
            </a:extLst>
          </p:cNvPr>
          <p:cNvSpPr>
            <a:spLocks noGrp="1"/>
          </p:cNvSpPr>
          <p:nvPr/>
        </p:nvSpPr>
        <p:spPr>
          <a:xfrm>
            <a:off x="1664957" y="764859"/>
            <a:ext cx="2812775" cy="4606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floor socket plan: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7B383D-0F5D-4BA4-B229-5BFB73CB7C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2345" y="1225485"/>
            <a:ext cx="9405802" cy="556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173445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05504B-6358-40FC-A432-14451CF8E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125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5AC569-E585-4203-9DC6-D3002EFD5B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806" y="1715614"/>
            <a:ext cx="10912683" cy="418556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64EF82A-A1D2-405D-B9EA-4063CD738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5598" y="787782"/>
            <a:ext cx="2915829" cy="465983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board design:</a:t>
            </a:r>
          </a:p>
        </p:txBody>
      </p:sp>
    </p:spTree>
    <p:extLst>
      <p:ext uri="{BB962C8B-B14F-4D97-AF65-F5344CB8AC3E}">
        <p14:creationId xmlns:p14="http://schemas.microsoft.com/office/powerpoint/2010/main" val="3542308790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2EB47E-5EA7-45DA-B39A-BB79C10E9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126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526C734-B917-46E5-AA18-369FDED69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142" y="787782"/>
            <a:ext cx="2778870" cy="365125"/>
          </a:xfrm>
        </p:spPr>
        <p:txBody>
          <a:bodyPr>
            <a:normAutofit fontScale="90000"/>
          </a:bodyPr>
          <a:lstStyle/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distribution board: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79E0F0-66E7-4744-92E6-3EC2406D1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558" y="1498862"/>
            <a:ext cx="10841525" cy="4814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302063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6002E7-EA8E-47B7-9F7F-45A6ACDA3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127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562CA75-B280-4A1B-AB62-FC97D193C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762" y="2688067"/>
            <a:ext cx="7082476" cy="148186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</a:t>
            </a:r>
            <a:b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1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106651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18247B-39F0-44A5-B36F-E3C7C7247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128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C4F544-837B-49A0-BCF7-A13A120504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8422" y="1513800"/>
            <a:ext cx="6581847" cy="398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077694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AA12AB-55FF-4A73-A538-C02EDE8B3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129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54FBFFB-FEE0-4B6E-A845-112B455FD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552" y="2424116"/>
            <a:ext cx="8665749" cy="1987627"/>
          </a:xfrm>
        </p:spPr>
        <p:txBody>
          <a:bodyPr>
            <a:noAutofit/>
          </a:bodyPr>
          <a:lstStyle/>
          <a:p>
            <a:pPr algn="ctr"/>
            <a:r>
              <a:rPr lang="en-US" sz="11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Thank You</a:t>
            </a:r>
            <a:endParaRPr lang="en-US" sz="11000" dirty="0">
              <a:solidFill>
                <a:schemeClr val="accent1">
                  <a:lumMod val="75000"/>
                </a:schemeClr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558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84F746-DB7E-4B6C-BE24-F23A12315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429C25-28EF-493B-89D6-726669F969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705" y="1422401"/>
            <a:ext cx="10726319" cy="435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031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AC609E-163E-48B2-B7C0-F56495C0F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06464E-20E8-450B-813F-605C1BDC4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8368" y="787782"/>
            <a:ext cx="10011820" cy="5329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138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B1355D-587B-4EB9-AA6A-5AD087E52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81E0C0-D212-4274-8DF3-5AEA6BE1E5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325" y="1152907"/>
            <a:ext cx="10491301" cy="511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510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76491A-828E-40F2-988D-DE8C42A2F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485EB0-72CF-440E-BD0F-6E61DCA720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008" y="787782"/>
            <a:ext cx="10027180" cy="564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0484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40B034-6D84-4CB2-AA79-9E9AA2301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2ED591-4687-46C5-B93E-AFFAF3A2F9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0165" y="787782"/>
            <a:ext cx="9896963" cy="5627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146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118028-CC2A-4960-9DF3-DB3C7FA6E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18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581799-A94E-4F50-9968-630C38C62112}"/>
              </a:ext>
            </a:extLst>
          </p:cNvPr>
          <p:cNvSpPr/>
          <p:nvPr/>
        </p:nvSpPr>
        <p:spPr>
          <a:xfrm>
            <a:off x="5500255" y="6158630"/>
            <a:ext cx="197658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model</a:t>
            </a:r>
            <a:endParaRPr lang="en-US" sz="25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FEDE0D-21E1-44B6-8FBB-201D111B38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600" y="329241"/>
            <a:ext cx="10206182" cy="5740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9845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EA9C76-80DE-4D36-B578-DC40E7745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66F247-0828-4CB9-B6D8-2FB3B1A37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039" y="1152907"/>
            <a:ext cx="4478743" cy="53560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7FFC1E-7605-4795-A6B5-F1A04CF62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8188" y="1152907"/>
            <a:ext cx="4616413" cy="535609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D6EE9A4-6636-4BAA-8430-78587E1A70BD}"/>
              </a:ext>
            </a:extLst>
          </p:cNvPr>
          <p:cNvSpPr/>
          <p:nvPr/>
        </p:nvSpPr>
        <p:spPr>
          <a:xfrm>
            <a:off x="1765039" y="706631"/>
            <a:ext cx="1703142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spaces: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236162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B05A8-4233-40B3-B19F-50892D39B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12462"/>
            <a:ext cx="8911687" cy="1280890"/>
          </a:xfrm>
        </p:spPr>
        <p:txBody>
          <a:bodyPr/>
          <a:lstStyle/>
          <a:p>
            <a:r>
              <a:rPr lang="en-US" sz="50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8485E-3858-4C76-9198-A407549FA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0156" y="1340495"/>
            <a:ext cx="8946541" cy="519885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location.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Structural design.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Electro-Mechanical design.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and cost.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BA5967-348F-4D71-BB90-7CA2042B2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4202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2E933-3123-435A-9E99-11A32C733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278855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70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0D659E-EF2F-4078-8C41-2B5E6F651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9902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9E68B8-5FBC-4081-92BD-4579CC850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21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72F36E6-FBCC-4493-A3D0-A624DB6BF653}"/>
              </a:ext>
            </a:extLst>
          </p:cNvPr>
          <p:cNvSpPr/>
          <p:nvPr/>
        </p:nvSpPr>
        <p:spPr>
          <a:xfrm>
            <a:off x="3150663" y="5844964"/>
            <a:ext cx="16579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 layers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2C7F0FC-AEB3-4BBF-BFF4-172526F01365}"/>
              </a:ext>
            </a:extLst>
          </p:cNvPr>
          <p:cNvSpPr/>
          <p:nvPr/>
        </p:nvSpPr>
        <p:spPr>
          <a:xfrm>
            <a:off x="9052238" y="5874016"/>
            <a:ext cx="16579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wall layers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41B383-93D4-4E2B-B4FC-E38FD93F07A6}"/>
              </a:ext>
            </a:extLst>
          </p:cNvPr>
          <p:cNvSpPr/>
          <p:nvPr/>
        </p:nvSpPr>
        <p:spPr>
          <a:xfrm>
            <a:off x="1845704" y="1358638"/>
            <a:ext cx="15546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Walls layer:</a:t>
            </a:r>
            <a:endParaRPr lang="en-US" sz="2000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03D84637-5DC2-4715-BA55-EB5EDFDF9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0890" y="512462"/>
            <a:ext cx="4417474" cy="937647"/>
          </a:xfrm>
        </p:spPr>
        <p:txBody>
          <a:bodyPr/>
          <a:lstStyle/>
          <a:p>
            <a:r>
              <a:rPr lang="en-US" sz="50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design: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296" y="2066386"/>
            <a:ext cx="3658068" cy="34699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8680" y="1840234"/>
            <a:ext cx="3361485" cy="403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9402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F8FEF2-187B-4BA0-9651-746282C0B7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2169" y="1414783"/>
            <a:ext cx="7343054" cy="487718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E41B383-93D4-4E2B-B4FC-E38FD93F07A6}"/>
              </a:ext>
            </a:extLst>
          </p:cNvPr>
          <p:cNvSpPr/>
          <p:nvPr/>
        </p:nvSpPr>
        <p:spPr>
          <a:xfrm>
            <a:off x="1812455" y="787782"/>
            <a:ext cx="12863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U-values: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010428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713" y="1626667"/>
            <a:ext cx="5283835" cy="381190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348" y="1626667"/>
            <a:ext cx="5467985" cy="382651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72F36E6-FBCC-4493-A3D0-A624DB6BF653}"/>
              </a:ext>
            </a:extLst>
          </p:cNvPr>
          <p:cNvSpPr/>
          <p:nvPr/>
        </p:nvSpPr>
        <p:spPr>
          <a:xfrm>
            <a:off x="2684996" y="5679932"/>
            <a:ext cx="20732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Sun path at 21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Jan.</a:t>
            </a:r>
          </a:p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11:00am</a:t>
            </a:r>
            <a:endParaRPr lang="en-US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2F36E6-FBCC-4493-A3D0-A624DB6BF653}"/>
              </a:ext>
            </a:extLst>
          </p:cNvPr>
          <p:cNvSpPr/>
          <p:nvPr/>
        </p:nvSpPr>
        <p:spPr>
          <a:xfrm>
            <a:off x="8594730" y="5679932"/>
            <a:ext cx="20732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Sun path at 21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June</a:t>
            </a:r>
          </a:p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11:00am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502912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24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970" y="1331673"/>
            <a:ext cx="8614313" cy="516476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E41B383-93D4-4E2B-B4FC-E38FD93F07A6}"/>
              </a:ext>
            </a:extLst>
          </p:cNvPr>
          <p:cNvSpPr/>
          <p:nvPr/>
        </p:nvSpPr>
        <p:spPr>
          <a:xfrm>
            <a:off x="1737640" y="810793"/>
            <a:ext cx="2626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builder results: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446231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25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47497E-2A75-4627-B420-C8DB9D82B894}"/>
              </a:ext>
            </a:extLst>
          </p:cNvPr>
          <p:cNvSpPr/>
          <p:nvPr/>
        </p:nvSpPr>
        <p:spPr>
          <a:xfrm>
            <a:off x="1737640" y="810793"/>
            <a:ext cx="2626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builder results:</a:t>
            </a: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0FA499-5A8F-462F-AC7F-9E35BF61BC1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238" y="1440611"/>
            <a:ext cx="8162746" cy="5089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2622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26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CC7351-2025-4FB7-9D85-D56C4FA1ABF2}"/>
              </a:ext>
            </a:extLst>
          </p:cNvPr>
          <p:cNvSpPr/>
          <p:nvPr/>
        </p:nvSpPr>
        <p:spPr>
          <a:xfrm>
            <a:off x="1737640" y="810793"/>
            <a:ext cx="26265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builder results:</a:t>
            </a: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4E4B22-3EED-4350-A5B9-CFAB3C1989E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110" y="1452443"/>
            <a:ext cx="7822720" cy="4958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9757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C7763E-5B22-474F-A51E-46A8D3CC9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27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AE4F5B2-EF01-4C27-9668-3354E55B9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5999" y="616160"/>
            <a:ext cx="3586114" cy="937647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3671AC-7203-4CCD-B578-ABE18E73991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013" y="1250830"/>
            <a:ext cx="7729988" cy="499101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272DD0A-DB18-40EB-A07A-2EEBC1585153}"/>
              </a:ext>
            </a:extLst>
          </p:cNvPr>
          <p:cNvSpPr/>
          <p:nvPr/>
        </p:nvSpPr>
        <p:spPr>
          <a:xfrm>
            <a:off x="5508882" y="6241840"/>
            <a:ext cx="197658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7458887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427192-3B5B-4297-A7FA-3C3D40D93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28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41E4F2-6FD6-4A9F-975D-0701828C77D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505" y="787782"/>
            <a:ext cx="7667447" cy="499191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130D4F5-988B-48B9-9D50-08AA425923D4}"/>
              </a:ext>
            </a:extLst>
          </p:cNvPr>
          <p:cNvSpPr/>
          <p:nvPr/>
        </p:nvSpPr>
        <p:spPr>
          <a:xfrm>
            <a:off x="5508882" y="6241840"/>
            <a:ext cx="197658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2501239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95036D-0454-408C-A72D-C4F2A05C0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29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92D454-959A-4A42-B27D-2EEB68CCF7E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010" y="960383"/>
            <a:ext cx="7874480" cy="493723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241F84-31CF-4881-9140-DEF6D31CA275}"/>
              </a:ext>
            </a:extLst>
          </p:cNvPr>
          <p:cNvSpPr/>
          <p:nvPr/>
        </p:nvSpPr>
        <p:spPr>
          <a:xfrm>
            <a:off x="5508882" y="6241840"/>
            <a:ext cx="197658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22201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1C599-9DE8-47A1-A566-B3009F4D6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0126" y="512462"/>
            <a:ext cx="3982320" cy="1280890"/>
          </a:xfrm>
        </p:spPr>
        <p:txBody>
          <a:bodyPr/>
          <a:lstStyle/>
          <a:p>
            <a:r>
              <a:rPr lang="en-US" sz="50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A29063-C7A6-493F-99B8-4B8956528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B3E047-5D97-4709-B622-5C4CE5CF88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125" y="1256248"/>
            <a:ext cx="9818239" cy="5522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9569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913E7A-743B-45FD-B30D-77BF8527F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30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FC907E-7728-4427-859C-3DE97C6EC3E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120" y="878432"/>
            <a:ext cx="7831348" cy="510113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DBF70C0-0E1D-4FB9-89B5-49B5BEB83374}"/>
              </a:ext>
            </a:extLst>
          </p:cNvPr>
          <p:cNvSpPr/>
          <p:nvPr/>
        </p:nvSpPr>
        <p:spPr>
          <a:xfrm>
            <a:off x="5508882" y="6241840"/>
            <a:ext cx="197658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Third floor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820054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58D212-137F-49C3-9997-7027B35E6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31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2EA093-D244-4BDC-A26D-B7BA100F9C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4517" y="1434907"/>
            <a:ext cx="9147692" cy="45851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6928AE6-0EA6-4375-88EC-28E41F9B6418}"/>
              </a:ext>
            </a:extLst>
          </p:cNvPr>
          <p:cNvSpPr/>
          <p:nvPr/>
        </p:nvSpPr>
        <p:spPr>
          <a:xfrm>
            <a:off x="5740195" y="6004850"/>
            <a:ext cx="2056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ceiling  absorption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EBE77A6-569A-4596-A464-00EAB633E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0890" y="512462"/>
            <a:ext cx="6135438" cy="937647"/>
          </a:xfrm>
        </p:spPr>
        <p:txBody>
          <a:bodyPr/>
          <a:lstStyle/>
          <a:p>
            <a:r>
              <a:rPr lang="en-US" sz="50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analysis:</a:t>
            </a:r>
          </a:p>
        </p:txBody>
      </p:sp>
    </p:spTree>
    <p:extLst>
      <p:ext uri="{BB962C8B-B14F-4D97-AF65-F5344CB8AC3E}">
        <p14:creationId xmlns:p14="http://schemas.microsoft.com/office/powerpoint/2010/main" val="10586934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912B4F-B67C-4BE3-B827-D2E602B92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32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DDB6C5-7AE7-4D7F-8A63-9F0FB70A9E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476" y="787782"/>
            <a:ext cx="6106822" cy="28957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8DD627-16B4-4DB3-93C7-142AFE089C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477" y="3930336"/>
            <a:ext cx="6106821" cy="282404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C08B22B-82CF-4183-8A9E-6175E641CF3E}"/>
              </a:ext>
            </a:extLst>
          </p:cNvPr>
          <p:cNvSpPr/>
          <p:nvPr/>
        </p:nvSpPr>
        <p:spPr>
          <a:xfrm>
            <a:off x="7884298" y="787782"/>
            <a:ext cx="2056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Plaster absorption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955839F-5858-4FE5-9C73-9B793E520E23}"/>
              </a:ext>
            </a:extLst>
          </p:cNvPr>
          <p:cNvSpPr/>
          <p:nvPr/>
        </p:nvSpPr>
        <p:spPr>
          <a:xfrm>
            <a:off x="7753782" y="3930336"/>
            <a:ext cx="2056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Tile absorption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5758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40BC41-5A40-4252-A286-F759C4749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33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F018A7-1365-47C4-96F4-6E0F83505CAF}"/>
              </a:ext>
            </a:extLst>
          </p:cNvPr>
          <p:cNvSpPr/>
          <p:nvPr/>
        </p:nvSpPr>
        <p:spPr>
          <a:xfrm>
            <a:off x="1565358" y="1033970"/>
            <a:ext cx="2056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 master room: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99C5BD-6294-46D6-BDFA-E6120B2E302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59" y="1414053"/>
            <a:ext cx="6309896" cy="269718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6EBF205-5E6B-4904-AD9F-24787C66AC04}"/>
              </a:ext>
            </a:extLst>
          </p:cNvPr>
          <p:cNvSpPr/>
          <p:nvPr/>
        </p:nvSpPr>
        <p:spPr>
          <a:xfrm>
            <a:off x="1266422" y="4582231"/>
            <a:ext cx="4710545" cy="190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RT60 standard at 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(500- 1000) Hz = 0.5 to 0.8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Depending on Millington-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sette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curve at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(500-1000) Hz 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Rt60 = 0.67 and 0.59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which it within the required range.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A4F3F7-4877-41CD-82EF-50E1C0E994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873" y="4095357"/>
            <a:ext cx="5908019" cy="27626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26A1092-8C89-42C0-A3E8-B2945951454D}"/>
                  </a:ext>
                </a:extLst>
              </p:cNvPr>
              <p:cNvSpPr/>
              <p:nvPr/>
            </p:nvSpPr>
            <p:spPr>
              <a:xfrm>
                <a:off x="1513313" y="743000"/>
                <a:ext cx="296046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Reverberation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𝑅𝑇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60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n-US" sz="2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26A1092-8C89-42C0-A3E8-B294595145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3313" y="743000"/>
                <a:ext cx="2960460" cy="400110"/>
              </a:xfrm>
              <a:prstGeom prst="rect">
                <a:avLst/>
              </a:prstGeom>
              <a:blipFill>
                <a:blip r:embed="rId4"/>
                <a:stretch>
                  <a:fillRect t="-9091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83941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B99E02-4194-4CBA-99EE-BDE826245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34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26EFA2-13ED-4CB7-96F6-3FE5A8AC20B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59" y="1152907"/>
            <a:ext cx="6987308" cy="286491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360BC1E-2AEE-48F8-A105-1D589AE4458B}"/>
              </a:ext>
            </a:extLst>
          </p:cNvPr>
          <p:cNvSpPr/>
          <p:nvPr/>
        </p:nvSpPr>
        <p:spPr>
          <a:xfrm>
            <a:off x="1565359" y="783575"/>
            <a:ext cx="2056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Teachers room: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8707D5-42A2-4B23-BAED-8C7A2632D2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4760" y="4107469"/>
            <a:ext cx="6802585" cy="260629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27C1236-644F-42AC-98A5-06D2290914B8}"/>
              </a:ext>
            </a:extLst>
          </p:cNvPr>
          <p:cNvSpPr/>
          <p:nvPr/>
        </p:nvSpPr>
        <p:spPr>
          <a:xfrm>
            <a:off x="921695" y="4107469"/>
            <a:ext cx="4511243" cy="190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RT60 standard at 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(500- 1000) Hz = 0.4 to 0.8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Depending on Millington-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sette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curve at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(500-1000) Hz 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Rt60 = 0.46 and 0.42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which it within the required range.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1508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13D3D8-B180-4438-A0EA-ECC392EE8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35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6B6C49-0426-40D6-B423-245CF09B86C7}"/>
              </a:ext>
            </a:extLst>
          </p:cNvPr>
          <p:cNvSpPr/>
          <p:nvPr/>
        </p:nvSpPr>
        <p:spPr>
          <a:xfrm>
            <a:off x="1565359" y="787782"/>
            <a:ext cx="2056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Multipurpose hall: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37CBB5-5152-4A1F-8FAF-3FB93B013D9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59" y="1152907"/>
            <a:ext cx="6618059" cy="26801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D9B412-FEEF-4125-A653-F66FBFEB8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4264" y="3916218"/>
            <a:ext cx="6517736" cy="253076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BA4A6B9-0F61-4A06-A085-D3927266B6D2}"/>
              </a:ext>
            </a:extLst>
          </p:cNvPr>
          <p:cNvSpPr/>
          <p:nvPr/>
        </p:nvSpPr>
        <p:spPr>
          <a:xfrm>
            <a:off x="1060241" y="4160464"/>
            <a:ext cx="4527760" cy="190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RT60 standard at 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(500- 1000) Hz = 0.6 to 0.9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Depending on Millington-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sette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curve at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(500-1000) Hz 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Rt60 = 0.72 and 0.66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which it within the required range.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5646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C95BF1-E964-42EC-B7EE-75ABBFFB2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36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F4C0EE-170C-482A-B9D3-7A42F1333678}"/>
              </a:ext>
            </a:extLst>
          </p:cNvPr>
          <p:cNvSpPr/>
          <p:nvPr/>
        </p:nvSpPr>
        <p:spPr>
          <a:xfrm>
            <a:off x="1311579" y="754561"/>
            <a:ext cx="2056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Science lab.: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D94C33-E223-4D13-A2CD-6383BE6D01A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59" y="1152907"/>
            <a:ext cx="7070641" cy="28054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2C94D95-4E54-4200-BEF4-50B7AF6A0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141" y="3958308"/>
            <a:ext cx="6060103" cy="222105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EDA381-74EA-4E80-BBAD-489A01D931F1}"/>
              </a:ext>
            </a:extLst>
          </p:cNvPr>
          <p:cNvSpPr/>
          <p:nvPr/>
        </p:nvSpPr>
        <p:spPr>
          <a:xfrm>
            <a:off x="1311579" y="4269611"/>
            <a:ext cx="4527760" cy="190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RT60 standard at 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(500- 1000) Hz = 0.6 to 0.8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Depending on Millington-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sette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curve at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(500-1000) Hz 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Rt60 = 0.67 and 0.61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which it within the required range.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0715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C8C43F-5035-44F8-AB5C-8F52A26D2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37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5660DEE-D673-4244-B5BD-A50224170ECE}"/>
              </a:ext>
            </a:extLst>
          </p:cNvPr>
          <p:cNvSpPr/>
          <p:nvPr/>
        </p:nvSpPr>
        <p:spPr>
          <a:xfrm>
            <a:off x="1311579" y="754561"/>
            <a:ext cx="2056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Corridor: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9B852E-E4E5-46EB-8CA7-904CB62BCF9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854" y="1152907"/>
            <a:ext cx="6645564" cy="25139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245A7E-3D9F-42B5-9798-8FE6441F69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2107" y="3814618"/>
            <a:ext cx="6417475" cy="2513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1EC4CE6-5B0A-49DB-B082-10A710617460}"/>
              </a:ext>
            </a:extLst>
          </p:cNvPr>
          <p:cNvSpPr/>
          <p:nvPr/>
        </p:nvSpPr>
        <p:spPr>
          <a:xfrm>
            <a:off x="1311579" y="4269611"/>
            <a:ext cx="4527760" cy="190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RT60 standard at 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(500- 1000) Hz = 0.6 to 0.9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Depending on Millington-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sette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curve at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(500-1000) Hz 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Rt60 = 0. 7 and 0.65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which it within the required range.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163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774720-DD84-48DB-8A1A-4F446802B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38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9063D6-5481-4F02-98CA-ABF1500E0A08}"/>
              </a:ext>
            </a:extLst>
          </p:cNvPr>
          <p:cNvSpPr/>
          <p:nvPr/>
        </p:nvSpPr>
        <p:spPr>
          <a:xfrm>
            <a:off x="1311579" y="754561"/>
            <a:ext cx="2056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 room: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DD92F6-4A07-4777-ADEF-603C85ADD4A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579" y="1320077"/>
            <a:ext cx="6936494" cy="28270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5E5A1D-A0F2-4F68-B8E7-851721C180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7672" y="4147127"/>
            <a:ext cx="6529673" cy="247534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4EF40B7-4B1B-4CF8-96BA-1AD999F30DFF}"/>
              </a:ext>
            </a:extLst>
          </p:cNvPr>
          <p:cNvSpPr/>
          <p:nvPr/>
        </p:nvSpPr>
        <p:spPr>
          <a:xfrm>
            <a:off x="1311579" y="4269611"/>
            <a:ext cx="4527760" cy="190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RT60 standard at 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(500- 1000) Hz = 0.6 to 0.8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Depending on Millington-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sette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curve at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(500-1000) Hz 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Rt60 = 0. 65 and 0.6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which it within the required range.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8655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A36396-827A-40E7-9151-C17B64B01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39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7BAA214-2F99-40D4-8250-1AB3C56FFBE4}"/>
              </a:ext>
            </a:extLst>
          </p:cNvPr>
          <p:cNvSpPr/>
          <p:nvPr/>
        </p:nvSpPr>
        <p:spPr>
          <a:xfrm>
            <a:off x="1311579" y="754561"/>
            <a:ext cx="2056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lab.: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0A178E-84E7-4731-9914-F9061F8007C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143" y="1152907"/>
            <a:ext cx="6959600" cy="28404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C43331-4FD7-4468-B145-D1BAFEE689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3254" y="4022334"/>
            <a:ext cx="6428746" cy="239693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7D59386-A3E8-4095-8629-DE7B5178E26C}"/>
              </a:ext>
            </a:extLst>
          </p:cNvPr>
          <p:cNvSpPr/>
          <p:nvPr/>
        </p:nvSpPr>
        <p:spPr>
          <a:xfrm>
            <a:off x="1311579" y="4269611"/>
            <a:ext cx="4527760" cy="190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RT60 standard at 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(500- 1000) Hz = 0.6 to 0.8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Depending on Millington-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sette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curve at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(500-1000) Hz 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Rt60 = 0. 69 and 0.62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which it within the required range.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353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450ED-84CD-4856-95BB-44CF2DBD6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5471" y="512462"/>
            <a:ext cx="8911687" cy="1280890"/>
          </a:xfrm>
        </p:spPr>
        <p:txBody>
          <a:bodyPr/>
          <a:lstStyle/>
          <a:p>
            <a:r>
              <a:rPr lang="en-US" sz="50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location: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3104D3-C5FB-421F-831C-D54F8F3A3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6F1277-CC0E-41A4-8184-C7318493A84D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563" y="2358178"/>
            <a:ext cx="7112873" cy="439618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B46B310-ECFA-4400-A75E-F0EC30F9BB0F}"/>
              </a:ext>
            </a:extLst>
          </p:cNvPr>
          <p:cNvSpPr/>
          <p:nvPr/>
        </p:nvSpPr>
        <p:spPr>
          <a:xfrm>
            <a:off x="1564842" y="1122583"/>
            <a:ext cx="9287885" cy="1235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land located at the Al-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Ma'ajin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suburb about 3 Km west of the city center, on latitude 32.23° north and longitude 35.25° east.</a:t>
            </a:r>
          </a:p>
        </p:txBody>
      </p:sp>
    </p:spTree>
    <p:extLst>
      <p:ext uri="{BB962C8B-B14F-4D97-AF65-F5344CB8AC3E}">
        <p14:creationId xmlns:p14="http://schemas.microsoft.com/office/powerpoint/2010/main" val="6838340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CEE655-B62B-4264-A967-6D315A8FF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40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ABEF043-D172-4488-AC18-A202D9B52174}"/>
              </a:ext>
            </a:extLst>
          </p:cNvPr>
          <p:cNvSpPr/>
          <p:nvPr/>
        </p:nvSpPr>
        <p:spPr>
          <a:xfrm>
            <a:off x="1311579" y="783575"/>
            <a:ext cx="2056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Library: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C864B2-C89D-4BAC-A468-B8664F16BED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871" y="1219691"/>
            <a:ext cx="6690153" cy="2613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484F67-463C-4E5D-84FE-9CDF20A83D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9382" y="3936658"/>
            <a:ext cx="6690154" cy="253886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80C661B-0E8E-44E6-9148-7FF8D602AFC9}"/>
              </a:ext>
            </a:extLst>
          </p:cNvPr>
          <p:cNvSpPr/>
          <p:nvPr/>
        </p:nvSpPr>
        <p:spPr>
          <a:xfrm>
            <a:off x="1020907" y="4251213"/>
            <a:ext cx="4527760" cy="190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RT60 standard at 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(500- 1000) Hz = 0.6 to 0.8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Depending on Millington-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sette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curve at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(500-1000) Hz 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Rt60 = 0. 7 and 0.64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which it within the required range.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04013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7BA138-7237-4E68-8380-D3C48CCCE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41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D8275E-F6F1-4675-B31D-A316DEC440C7}"/>
              </a:ext>
            </a:extLst>
          </p:cNvPr>
          <p:cNvSpPr/>
          <p:nvPr/>
        </p:nvSpPr>
        <p:spPr>
          <a:xfrm>
            <a:off x="1635542" y="753528"/>
            <a:ext cx="470984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Sound transmission class (STC):</a:t>
            </a:r>
            <a:endParaRPr lang="en-US" sz="2600" dirty="0">
              <a:solidFill>
                <a:schemeClr val="accent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7F976E-E763-41D6-AE7D-1A99BA1145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926" y="2405785"/>
            <a:ext cx="10157283" cy="323763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9B6641F-2E64-4AEF-B81B-54F7B04E761C}"/>
              </a:ext>
            </a:extLst>
          </p:cNvPr>
          <p:cNvSpPr/>
          <p:nvPr/>
        </p:nvSpPr>
        <p:spPr>
          <a:xfrm>
            <a:off x="1635542" y="1462744"/>
            <a:ext cx="386080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Recommended values for STC:</a:t>
            </a:r>
          </a:p>
        </p:txBody>
      </p:sp>
    </p:spTree>
    <p:extLst>
      <p:ext uri="{BB962C8B-B14F-4D97-AF65-F5344CB8AC3E}">
        <p14:creationId xmlns:p14="http://schemas.microsoft.com/office/powerpoint/2010/main" val="21703817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528A95-59EC-4AD3-8FE2-4B3A3CFF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42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EB2E54-D4B0-4FE4-A531-8BDA2016BC8D}"/>
              </a:ext>
            </a:extLst>
          </p:cNvPr>
          <p:cNvSpPr/>
          <p:nvPr/>
        </p:nvSpPr>
        <p:spPr>
          <a:xfrm>
            <a:off x="1644778" y="787782"/>
            <a:ext cx="15510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 :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B6B167-B37B-4080-BF48-93DEA4026A5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505" y="1302644"/>
            <a:ext cx="4266495" cy="46659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68DDD88-DAA2-4912-BE9F-A8FE6C871C4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219" y="1404244"/>
            <a:ext cx="2453454" cy="14223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44055AB-9C00-489E-B55D-DE2E99ACC45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467" y="3777700"/>
            <a:ext cx="4101914" cy="161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08858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065D68-8960-4E6E-BDFF-FEDDB6B98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43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A0C7FE-3A47-4288-BA0B-E1FE1E335BC5}"/>
              </a:ext>
            </a:extLst>
          </p:cNvPr>
          <p:cNvSpPr/>
          <p:nvPr/>
        </p:nvSpPr>
        <p:spPr>
          <a:xfrm>
            <a:off x="1644778" y="787782"/>
            <a:ext cx="15510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wall :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1A2260-3432-43F4-81CC-04F83948DB8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778" y="1468293"/>
            <a:ext cx="4451222" cy="43967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AB9FA5-D195-4973-95C8-133E57348AF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964" y="3709958"/>
            <a:ext cx="4050321" cy="16748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BD1DD1-54A8-498F-B65E-43C718B1F04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7012" y="1671782"/>
            <a:ext cx="2240210" cy="1376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49781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4965D5-0C22-45A6-ADA8-F0845CBFE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44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6B8E8A-1E6A-47A6-AA28-AAD022A7EA37}"/>
              </a:ext>
            </a:extLst>
          </p:cNvPr>
          <p:cNvSpPr/>
          <p:nvPr/>
        </p:nvSpPr>
        <p:spPr>
          <a:xfrm>
            <a:off x="1644778" y="787782"/>
            <a:ext cx="29364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IIC for slab between floors: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212D81-B3A1-4967-8159-7EED936D796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778" y="1465825"/>
            <a:ext cx="3575483" cy="44169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61750F1-87DE-448D-8C7B-D93A21B97F4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892" y="1156182"/>
            <a:ext cx="3092999" cy="48566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36A061-51DB-4250-93A2-A7419C5A8A4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843" y="5107709"/>
            <a:ext cx="1310755" cy="111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5796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93FDB2-CEE7-4C29-BAF1-23FBCE6C7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45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A5AE70B-A9FC-4837-BEA1-33889027B4D9}"/>
              </a:ext>
            </a:extLst>
          </p:cNvPr>
          <p:cNvSpPr/>
          <p:nvPr/>
        </p:nvSpPr>
        <p:spPr>
          <a:xfrm>
            <a:off x="1635542" y="753528"/>
            <a:ext cx="231762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Loudspeakers:</a:t>
            </a:r>
            <a:endParaRPr lang="en-US" sz="2600" dirty="0">
              <a:solidFill>
                <a:schemeClr val="accent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268EEFC-1998-4FE7-80F5-6BF4744A7F7A}"/>
              </a:ext>
            </a:extLst>
          </p:cNvPr>
          <p:cNvSpPr/>
          <p:nvPr/>
        </p:nvSpPr>
        <p:spPr>
          <a:xfrm>
            <a:off x="1635541" y="1498982"/>
            <a:ext cx="23176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loudspeakers: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78F7A6-886D-4829-9CAB-F3EA1ED46FF5}"/>
              </a:ext>
            </a:extLst>
          </p:cNvPr>
          <p:cNvSpPr/>
          <p:nvPr/>
        </p:nvSpPr>
        <p:spPr>
          <a:xfrm>
            <a:off x="1635541" y="2121325"/>
            <a:ext cx="44888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JBL 8138 4PC 8 inch In-Ceiling Speakers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4154819-6743-4067-BE8C-AE3E4DA9034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119" y="2880827"/>
            <a:ext cx="3242426" cy="29103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F7A8DD6-21B3-4323-B139-077749D665D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926" y="2743668"/>
            <a:ext cx="3359727" cy="304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53054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79974B-CF35-4419-88F8-DC299F99A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46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E65450-9221-46E3-B4D6-5F5739485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3807" y="174604"/>
            <a:ext cx="7105284" cy="650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82619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47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8569" y="1152907"/>
            <a:ext cx="8124265" cy="514536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A5AE70B-A9FC-4837-BEA1-33889027B4D9}"/>
              </a:ext>
            </a:extLst>
          </p:cNvPr>
          <p:cNvSpPr/>
          <p:nvPr/>
        </p:nvSpPr>
        <p:spPr>
          <a:xfrm>
            <a:off x="1823800" y="660464"/>
            <a:ext cx="48056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Loudspeakers distribution </a:t>
            </a:r>
            <a:endParaRPr lang="en-US" sz="2600" dirty="0">
              <a:solidFill>
                <a:schemeClr val="accent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A5AE70B-A9FC-4837-BEA1-33889027B4D9}"/>
              </a:ext>
            </a:extLst>
          </p:cNvPr>
          <p:cNvSpPr/>
          <p:nvPr/>
        </p:nvSpPr>
        <p:spPr>
          <a:xfrm>
            <a:off x="5035856" y="6298275"/>
            <a:ext cx="29696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Louadspeakers distribution for Ground floor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84245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48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0399" y="1152907"/>
            <a:ext cx="7515225" cy="48672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A5AE70B-A9FC-4837-BEA1-33889027B4D9}"/>
              </a:ext>
            </a:extLst>
          </p:cNvPr>
          <p:cNvSpPr/>
          <p:nvPr/>
        </p:nvSpPr>
        <p:spPr>
          <a:xfrm>
            <a:off x="5035856" y="6298275"/>
            <a:ext cx="29696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Louadspeakers distribution for first floor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21698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49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3214" y="970344"/>
            <a:ext cx="7281022" cy="488672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A5AE70B-A9FC-4837-BEA1-33889027B4D9}"/>
              </a:ext>
            </a:extLst>
          </p:cNvPr>
          <p:cNvSpPr/>
          <p:nvPr/>
        </p:nvSpPr>
        <p:spPr>
          <a:xfrm>
            <a:off x="5062750" y="6136910"/>
            <a:ext cx="29696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Louadspeakers distribution for second floor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398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C07298-12A9-4BE6-BFCB-5E0C97CC3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35216D-C5DA-4732-A8B4-DAA6CEBAC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9451" y="852437"/>
            <a:ext cx="9890737" cy="572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1020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50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6330" y="787782"/>
            <a:ext cx="7303434" cy="49066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A5AE70B-A9FC-4837-BEA1-33889027B4D9}"/>
              </a:ext>
            </a:extLst>
          </p:cNvPr>
          <p:cNvSpPr/>
          <p:nvPr/>
        </p:nvSpPr>
        <p:spPr>
          <a:xfrm>
            <a:off x="5083202" y="6029333"/>
            <a:ext cx="29696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Louadspeakers distribution for third floor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1863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A4255B-43FB-4FA6-8CED-FD07A5FC9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51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6CD7DE-AA3C-489E-89C0-A1DF97564645}"/>
              </a:ext>
            </a:extLst>
          </p:cNvPr>
          <p:cNvSpPr/>
          <p:nvPr/>
        </p:nvSpPr>
        <p:spPr>
          <a:xfrm>
            <a:off x="1727904" y="787782"/>
            <a:ext cx="23453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loudspeakers: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A7FFD1-A440-4B11-9A42-0FD28A239A41}"/>
              </a:ext>
            </a:extLst>
          </p:cNvPr>
          <p:cNvSpPr/>
          <p:nvPr/>
        </p:nvSpPr>
        <p:spPr>
          <a:xfrm>
            <a:off x="1727904" y="1255777"/>
            <a:ext cx="8949332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Stadium Sound System Atlas Sound Paging Horn Loudspeakers and Mixer Amplifier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3B5F70-035B-42CA-849D-A427D0745B2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410" y="1853103"/>
            <a:ext cx="5281180" cy="465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7924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F1CF58-4276-4274-9152-FDC92D1B5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52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4379337-34E9-4F25-B5D8-C67FEF598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278855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72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</p:spTree>
    <p:extLst>
      <p:ext uri="{BB962C8B-B14F-4D97-AF65-F5344CB8AC3E}">
        <p14:creationId xmlns:p14="http://schemas.microsoft.com/office/powerpoint/2010/main" val="275781706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B29815-50DF-4AE7-8C13-D4C8194D1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53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3C04BC-CF52-4779-AE1D-94F75402F83B}"/>
              </a:ext>
            </a:extLst>
          </p:cNvPr>
          <p:cNvSpPr/>
          <p:nvPr/>
        </p:nvSpPr>
        <p:spPr>
          <a:xfrm>
            <a:off x="1727904" y="787782"/>
            <a:ext cx="23453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Codes &amp; Loads: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3E0D4C-F8C5-4809-9A63-5B28DC760570}"/>
              </a:ext>
            </a:extLst>
          </p:cNvPr>
          <p:cNvSpPr/>
          <p:nvPr/>
        </p:nvSpPr>
        <p:spPr>
          <a:xfrm>
            <a:off x="1727903" y="1466654"/>
            <a:ext cx="8099588" cy="1946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Codes: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 -318-14 for reinforced concrete structural design.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UBC -97 for seismic design.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ASCE for load combinations.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2349304-F3B2-40F7-BAE1-C1BE78F25E9F}"/>
                  </a:ext>
                </a:extLst>
              </p:cNvPr>
              <p:cNvSpPr/>
              <p:nvPr/>
            </p:nvSpPr>
            <p:spPr>
              <a:xfrm>
                <a:off x="1727903" y="3691783"/>
                <a:ext cx="8099588" cy="14396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Loads:</a:t>
                </a:r>
              </a:p>
              <a:p>
                <a:pPr marL="742950" lvl="1" indent="-285750">
                  <a:lnSpc>
                    <a:spcPct val="200000"/>
                  </a:lnSpc>
                  <a:buFont typeface="Wingdings" panose="05000000000000000000" pitchFamily="2" charset="2"/>
                  <a:buChar char="v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Live load = 5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742950" lvl="1" indent="-285750">
                  <a:lnSpc>
                    <a:spcPct val="200000"/>
                  </a:lnSpc>
                  <a:buFont typeface="Wingdings" panose="05000000000000000000" pitchFamily="2" charset="2"/>
                  <a:buChar char="v"/>
                </a:pP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SID = 5.5 KN/</a:t>
                </a:r>
                <a:r>
                  <a:rPr lang="en-US" dirty="0"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2349304-F3B2-40F7-BAE1-C1BE78F25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7903" y="3691783"/>
                <a:ext cx="8099588" cy="1439689"/>
              </a:xfrm>
              <a:prstGeom prst="rect">
                <a:avLst/>
              </a:prstGeom>
              <a:blipFill>
                <a:blip r:embed="rId2"/>
                <a:stretch>
                  <a:fillRect l="-602" t="-2542" b="-2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484781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22975F-CFD2-4B8E-9820-A57889999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54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627C85A-D6B4-4677-BC5C-79BFCEB75BB4}"/>
                  </a:ext>
                </a:extLst>
              </p:cNvPr>
              <p:cNvSpPr/>
              <p:nvPr/>
            </p:nvSpPr>
            <p:spPr>
              <a:xfrm>
                <a:off x="1764849" y="1347821"/>
                <a:ext cx="8099588" cy="41623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Seismic Load:</a:t>
                </a:r>
              </a:p>
              <a:p>
                <a:pPr lvl="1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city of structure is Nablus.</a:t>
                </a:r>
              </a:p>
              <a:p>
                <a:pPr lvl="1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seismic zone factor ( Z = 0.2).</a:t>
                </a:r>
              </a:p>
              <a:p>
                <a:pPr lvl="1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soil profile is type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itchFamily="18" charset="0"/>
                  </a:rPr>
                  <a:t>.</a:t>
                </a:r>
              </a:p>
              <a:p>
                <a:pPr lvl="1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itchFamily="18" charset="0"/>
                  </a:rPr>
                  <a:t>The acceleration seismic coefficient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itchFamily="18" charset="0"/>
                  </a:rPr>
                  <a:t> = 0.24</a:t>
                </a:r>
              </a:p>
              <a:p>
                <a:pPr lvl="1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itchFamily="18" charset="0"/>
                  </a:rPr>
                  <a:t>The velocity seismic coefficient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itchFamily="18" charset="0"/>
                  </a:rPr>
                  <a:t> = 0.32</a:t>
                </a:r>
              </a:p>
              <a:p>
                <a:pPr lvl="1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itchFamily="18" charset="0"/>
                  </a:rPr>
                  <a:t>The Seismic importance factor = 1.25</a:t>
                </a:r>
              </a:p>
              <a:p>
                <a:pPr lvl="1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itchFamily="18" charset="0"/>
                  </a:rPr>
                  <a:t>The structural design type is intermediate, R=5.5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627C85A-D6B4-4677-BC5C-79BFCEB75B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4849" y="1347821"/>
                <a:ext cx="8099588" cy="4162358"/>
              </a:xfrm>
              <a:prstGeom prst="rect">
                <a:avLst/>
              </a:prstGeom>
              <a:blipFill>
                <a:blip r:embed="rId2"/>
                <a:stretch>
                  <a:fillRect l="-678" t="-732" b="-14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193670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FD32EE-AE9A-4D60-BD80-40FFB19B9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55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8BAE34B-E72A-44A5-8C37-3417889CA94C}"/>
                  </a:ext>
                </a:extLst>
              </p:cNvPr>
              <p:cNvSpPr/>
              <p:nvPr/>
            </p:nvSpPr>
            <p:spPr>
              <a:xfrm>
                <a:off x="1822794" y="1226923"/>
                <a:ext cx="8099588" cy="44041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 way ribbed slab with drop beams.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Two way solid slab with drop beams.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Materials: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17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Concrete: </a:t>
                </a:r>
              </a:p>
              <a:p>
                <a:pPr>
                  <a:lnSpc>
                    <a:spcPct val="200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ˋ</m:t>
                        </m:r>
                      </m:sup>
                    </m:sSub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24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mpa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(B300)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Steel:</a:t>
                </a:r>
              </a:p>
              <a:p>
                <a:pPr>
                  <a:lnSpc>
                    <a:spcPct val="2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420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mpa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8BAE34B-E72A-44A5-8C37-3417889CA9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2794" y="1226923"/>
                <a:ext cx="8099588" cy="4404154"/>
              </a:xfrm>
              <a:prstGeom prst="rect">
                <a:avLst/>
              </a:prstGeom>
              <a:blipFill>
                <a:blip r:embed="rId2"/>
                <a:stretch>
                  <a:fillRect l="-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782319F6-E812-477C-9405-AA2848F26853}"/>
              </a:ext>
            </a:extLst>
          </p:cNvPr>
          <p:cNvSpPr/>
          <p:nvPr/>
        </p:nvSpPr>
        <p:spPr>
          <a:xfrm>
            <a:off x="1727904" y="787782"/>
            <a:ext cx="234533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system:</a:t>
            </a:r>
            <a:endParaRPr lang="en-US" sz="2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00322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763F84-20A5-4E1D-B8A0-EFE336F79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56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A71A33-DD09-4B1E-8750-906365E42212}"/>
              </a:ext>
            </a:extLst>
          </p:cNvPr>
          <p:cNvSpPr/>
          <p:nvPr/>
        </p:nvSpPr>
        <p:spPr>
          <a:xfrm>
            <a:off x="1565048" y="538828"/>
            <a:ext cx="10626952" cy="614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divided our building into 3 blocks by structural breaker because of difference in levels of building.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8FB65FC-22CF-4CD0-A5DF-392A87C6E7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023" y="1270951"/>
            <a:ext cx="7368377" cy="49750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1E7712C-B38B-4C40-9999-97F7BBD6A1FF}"/>
              </a:ext>
            </a:extLst>
          </p:cNvPr>
          <p:cNvSpPr/>
          <p:nvPr/>
        </p:nvSpPr>
        <p:spPr>
          <a:xfrm>
            <a:off x="5424375" y="6246018"/>
            <a:ext cx="25076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model-Block1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01783707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620B85-FDE8-4A3F-8D7C-8905218AE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57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3F282F-5C85-47EF-8C04-942F8CAC95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9928" y="604018"/>
            <a:ext cx="7292143" cy="564996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670E92F-FB00-4F84-BEDD-71A5B3A5637F}"/>
              </a:ext>
            </a:extLst>
          </p:cNvPr>
          <p:cNvSpPr/>
          <p:nvPr/>
        </p:nvSpPr>
        <p:spPr>
          <a:xfrm>
            <a:off x="5424375" y="6246018"/>
            <a:ext cx="25076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model-Block 2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8077671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14E4BA-3823-4F0B-AB0F-7EAC0790C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58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9AAEB4-158D-4F25-BE10-573DDD9883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269" y="346306"/>
            <a:ext cx="7204604" cy="579882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167D84E-E7B2-4EDF-85B6-4EB09EED6512}"/>
              </a:ext>
            </a:extLst>
          </p:cNvPr>
          <p:cNvSpPr/>
          <p:nvPr/>
        </p:nvSpPr>
        <p:spPr>
          <a:xfrm>
            <a:off x="5424375" y="6246018"/>
            <a:ext cx="25076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model-Block 3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9322126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27B28-4F0D-43E0-842C-24D20D384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59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AD0B27-2BD8-4832-9499-A95A0DFBE0DD}"/>
              </a:ext>
            </a:extLst>
          </p:cNvPr>
          <p:cNvSpPr/>
          <p:nvPr/>
        </p:nvSpPr>
        <p:spPr>
          <a:xfrm>
            <a:off x="1727905" y="787782"/>
            <a:ext cx="20220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checks:</a:t>
            </a:r>
            <a:endParaRPr lang="en-US" sz="2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CFA3492-49D9-46BB-9E15-C2277530A5E4}"/>
              </a:ext>
            </a:extLst>
          </p:cNvPr>
          <p:cNvSpPr/>
          <p:nvPr/>
        </p:nvSpPr>
        <p:spPr>
          <a:xfrm>
            <a:off x="1485099" y="1218669"/>
            <a:ext cx="2507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check:</a:t>
            </a:r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5A9DB2-9BA3-4184-9DD6-FC50806580D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876" y="1618779"/>
            <a:ext cx="5586469" cy="476274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6AED9F9-CECA-4692-9014-7F72E98C975A}"/>
              </a:ext>
            </a:extLst>
          </p:cNvPr>
          <p:cNvSpPr/>
          <p:nvPr/>
        </p:nvSpPr>
        <p:spPr>
          <a:xfrm>
            <a:off x="1618172" y="1865000"/>
            <a:ext cx="870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It’s 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017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08098-D623-4B84-84E5-C1F672650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4265" y="278855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70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US" sz="7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3D18CF-ADDC-4527-996F-28C67F4D6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77143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6F64B3-473C-4179-959C-9B491F974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60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FC5AA09-9B44-473C-87A3-07131B81AD56}"/>
              </a:ext>
            </a:extLst>
          </p:cNvPr>
          <p:cNvSpPr/>
          <p:nvPr/>
        </p:nvSpPr>
        <p:spPr>
          <a:xfrm>
            <a:off x="1540518" y="770289"/>
            <a:ext cx="2507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check:</a:t>
            </a:r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980383-DA52-4849-8BEC-3F5829F3D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718" y="1312224"/>
            <a:ext cx="7837717" cy="279990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B8B41F8-5309-4C26-81F3-39058A3A43E3}"/>
              </a:ext>
            </a:extLst>
          </p:cNvPr>
          <p:cNvSpPr/>
          <p:nvPr/>
        </p:nvSpPr>
        <p:spPr>
          <a:xfrm>
            <a:off x="1540518" y="4266858"/>
            <a:ext cx="2507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forces check:</a:t>
            </a:r>
            <a:endParaRPr lang="en-US" sz="2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8716DC-C01B-49F7-AC26-7AF24DC3A950}"/>
              </a:ext>
            </a:extLst>
          </p:cNvPr>
          <p:cNvSpPr/>
          <p:nvPr/>
        </p:nvSpPr>
        <p:spPr>
          <a:xfrm>
            <a:off x="1540518" y="4821700"/>
            <a:ext cx="9494966" cy="614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Done for 3 samples of slab strip, beams and columns within difference less than 10%</a:t>
            </a:r>
          </a:p>
        </p:txBody>
      </p:sp>
    </p:spTree>
    <p:extLst>
      <p:ext uri="{BB962C8B-B14F-4D97-AF65-F5344CB8AC3E}">
        <p14:creationId xmlns:p14="http://schemas.microsoft.com/office/powerpoint/2010/main" val="102822687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FF8FA-D84D-41C3-A6F9-A2C3C7C8B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61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E4EDDA-72CE-48F7-A3C4-7FF2DAB9E510}"/>
              </a:ext>
            </a:extLst>
          </p:cNvPr>
          <p:cNvSpPr/>
          <p:nvPr/>
        </p:nvSpPr>
        <p:spPr>
          <a:xfrm>
            <a:off x="1540518" y="770289"/>
            <a:ext cx="20431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Deflection check: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CC329EE-ED56-42DF-BC8F-3D3BDEA8F8C2}"/>
                  </a:ext>
                </a:extLst>
              </p:cNvPr>
              <p:cNvSpPr/>
              <p:nvPr/>
            </p:nvSpPr>
            <p:spPr>
              <a:xfrm>
                <a:off x="1263427" y="1586758"/>
                <a:ext cx="2597373" cy="10591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Limit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240</m:t>
                        </m:r>
                      </m:den>
                    </m:f>
                  </m:oMath>
                </a14:m>
                <a:endParaRPr lang="en-US" sz="2200" dirty="0"/>
              </a:p>
              <a:p>
                <a:r>
                  <a:rPr lang="en-US" sz="22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240</m:t>
                        </m:r>
                      </m:den>
                    </m:f>
                  </m:oMath>
                </a14:m>
                <a:r>
                  <a:rPr lang="en-US" sz="2200" dirty="0"/>
                  <a:t> =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43mm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CC329EE-ED56-42DF-BC8F-3D3BDEA8F8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3427" y="1586758"/>
                <a:ext cx="2597373" cy="1059136"/>
              </a:xfrm>
              <a:prstGeom prst="rect">
                <a:avLst/>
              </a:prstGeom>
              <a:blipFill>
                <a:blip r:embed="rId2"/>
                <a:stretch>
                  <a:fillRect l="-1878"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C54B1589-D170-4063-AC1F-7680B5C93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2649" y="787782"/>
            <a:ext cx="7460096" cy="551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75436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91224D-0AFE-4F34-8C12-B07314440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62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EE5534-EFF7-442B-8EFC-920FD76DD874}"/>
              </a:ext>
            </a:extLst>
          </p:cNvPr>
          <p:cNvSpPr/>
          <p:nvPr/>
        </p:nvSpPr>
        <p:spPr>
          <a:xfrm>
            <a:off x="1540518" y="770289"/>
            <a:ext cx="20431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check:</a:t>
            </a:r>
            <a:endParaRPr lang="en-US" sz="2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131CA3-A167-4001-83A2-3F3CE4E398CA}"/>
              </a:ext>
            </a:extLst>
          </p:cNvPr>
          <p:cNvSpPr/>
          <p:nvPr/>
        </p:nvSpPr>
        <p:spPr>
          <a:xfrm>
            <a:off x="1540517" y="1204388"/>
            <a:ext cx="4657083" cy="1669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from manual calculation = 0.355 second 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ETABS = 0.35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So, it’s OK.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071C9E-12A3-4F42-BB40-38C2A3961558}"/>
              </a:ext>
            </a:extLst>
          </p:cNvPr>
          <p:cNvSpPr/>
          <p:nvPr/>
        </p:nvSpPr>
        <p:spPr>
          <a:xfrm>
            <a:off x="1540517" y="3314702"/>
            <a:ext cx="228333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check:</a:t>
            </a:r>
            <a:endParaRPr lang="en-US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8C1B4D4-CB16-4EF5-A743-AD2B879ED850}"/>
                  </a:ext>
                </a:extLst>
              </p:cNvPr>
              <p:cNvSpPr/>
              <p:nvPr/>
            </p:nvSpPr>
            <p:spPr>
              <a:xfrm>
                <a:off x="1632881" y="3983668"/>
                <a:ext cx="465708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𝑚𝑎𝑛𝑢𝑎𝑙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1950.5 KN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8C1B4D4-CB16-4EF5-A743-AD2B879ED8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2881" y="3983668"/>
                <a:ext cx="4657083" cy="369332"/>
              </a:xfrm>
              <a:prstGeom prst="rect">
                <a:avLst/>
              </a:prstGeom>
              <a:blipFill>
                <a:blip r:embed="rId2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97B37CC6-1290-4BA8-A18B-14B3F014126D}"/>
                  </a:ext>
                </a:extLst>
              </p:cNvPr>
              <p:cNvSpPr/>
              <p:nvPr/>
            </p:nvSpPr>
            <p:spPr>
              <a:xfrm>
                <a:off x="1632881" y="4476781"/>
                <a:ext cx="6096000" cy="156562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 from ETABS: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 err="1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EQx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1950.75 KN&gt;</a:t>
                </a:r>
                <a:r>
                  <a:rPr lang="en-US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𝑚𝑎𝑛𝑢𝑎𝑙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 err="1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EQy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1950.54 KN&gt;</a:t>
                </a:r>
                <a:r>
                  <a:rPr lang="en-US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𝑚𝑎𝑛𝑢𝑎𝑙</m:t>
                        </m:r>
                      </m:sub>
                    </m:sSub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OK. </a:t>
                </a:r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97B37CC6-1290-4BA8-A18B-14B3F01412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2881" y="4476781"/>
                <a:ext cx="6096000" cy="1565621"/>
              </a:xfrm>
              <a:prstGeom prst="rect">
                <a:avLst/>
              </a:prstGeom>
              <a:blipFill>
                <a:blip r:embed="rId3"/>
                <a:stretch>
                  <a:fillRect l="-900" t="-1946" b="-54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491398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AD4732-3C65-4037-8BA8-C4A329B5E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63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A0EEF11-7739-461C-A742-0B1BC71C9E58}"/>
                  </a:ext>
                </a:extLst>
              </p:cNvPr>
              <p:cNvSpPr/>
              <p:nvPr/>
            </p:nvSpPr>
            <p:spPr>
              <a:xfrm>
                <a:off x="1540518" y="1361500"/>
                <a:ext cx="4703264" cy="9761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0.7* 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𝑆</m:t>
                        </m:r>
                      </m:sub>
                    </m:sSub>
                  </m:oMath>
                </a14:m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Limit = 0.025 * Height of story, T &lt; 0.7 sec.</a:t>
                </a:r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A0EEF11-7739-461C-A742-0B1BC71C9E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0518" y="1361500"/>
                <a:ext cx="4703264" cy="976165"/>
              </a:xfrm>
              <a:prstGeom prst="rect">
                <a:avLst/>
              </a:prstGeom>
              <a:blipFill>
                <a:blip r:embed="rId2"/>
                <a:stretch>
                  <a:fillRect l="-1167"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826BD570-AAB0-4016-A49A-0852B5519116}"/>
              </a:ext>
            </a:extLst>
          </p:cNvPr>
          <p:cNvSpPr/>
          <p:nvPr/>
        </p:nvSpPr>
        <p:spPr>
          <a:xfrm>
            <a:off x="1540518" y="770289"/>
            <a:ext cx="20431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Drift check:</a:t>
            </a:r>
            <a:endParaRPr lang="en-US" sz="2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C77E48-BFF4-48F2-A33A-5028B0B87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405" y="2619051"/>
            <a:ext cx="10489846" cy="190128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18AA93F-57AA-4141-A82D-2F64053418AE}"/>
              </a:ext>
            </a:extLst>
          </p:cNvPr>
          <p:cNvSpPr/>
          <p:nvPr/>
        </p:nvSpPr>
        <p:spPr>
          <a:xfrm>
            <a:off x="1540518" y="4658880"/>
            <a:ext cx="740864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OK.</a:t>
            </a:r>
          </a:p>
        </p:txBody>
      </p:sp>
    </p:spTree>
    <p:extLst>
      <p:ext uri="{BB962C8B-B14F-4D97-AF65-F5344CB8AC3E}">
        <p14:creationId xmlns:p14="http://schemas.microsoft.com/office/powerpoint/2010/main" val="366895426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B6C1F6-7464-4BDF-AD73-844818AF6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64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D9FBD0-CE71-4E78-8DDD-5A9214F119BF}"/>
              </a:ext>
            </a:extLst>
          </p:cNvPr>
          <p:cNvSpPr/>
          <p:nvPr/>
        </p:nvSpPr>
        <p:spPr>
          <a:xfrm>
            <a:off x="1727905" y="787782"/>
            <a:ext cx="25577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dimensions:</a:t>
            </a:r>
            <a:endParaRPr lang="en-US" sz="2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27E1C2-1D15-43A0-A956-0FB19A6D6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1359" y="1304026"/>
            <a:ext cx="8143586" cy="34480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5FA0E9-B242-4B11-A736-38031EC56E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8364" y="4978190"/>
            <a:ext cx="6252585" cy="115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18672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5F3200-776E-4223-9109-E737EA572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65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5F6D488-A380-4FDD-A514-FC59642477E2}"/>
              </a:ext>
            </a:extLst>
          </p:cNvPr>
          <p:cNvSpPr/>
          <p:nvPr/>
        </p:nvSpPr>
        <p:spPr>
          <a:xfrm>
            <a:off x="1727905" y="787782"/>
            <a:ext cx="19481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Reinforcement:</a:t>
            </a:r>
            <a:endParaRPr lang="en-US" sz="2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B27641-06BF-47D2-8694-D4E764F1AC0E}"/>
              </a:ext>
            </a:extLst>
          </p:cNvPr>
          <p:cNvSpPr/>
          <p:nvPr/>
        </p:nvSpPr>
        <p:spPr>
          <a:xfrm>
            <a:off x="1727905" y="1324469"/>
            <a:ext cx="22160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reinforcement:</a:t>
            </a:r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D9759B-C5DC-4EDC-B64D-7C9AFEFF67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0400" y="607141"/>
            <a:ext cx="7189788" cy="514413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F641DB2-168A-4EDF-93AD-15247496AA4D}"/>
              </a:ext>
            </a:extLst>
          </p:cNvPr>
          <p:cNvSpPr/>
          <p:nvPr/>
        </p:nvSpPr>
        <p:spPr>
          <a:xfrm>
            <a:off x="1727905" y="1830379"/>
            <a:ext cx="1541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slab: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1236005-0945-4CC3-816F-E0C8B39A34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3103" y="5850719"/>
            <a:ext cx="6074497" cy="56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64520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7B078E-B16E-4E58-82AF-755ACE6A7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66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4C3B9D6-E1B2-42B7-B71C-EFAA55B80B9E}"/>
              </a:ext>
            </a:extLst>
          </p:cNvPr>
          <p:cNvSpPr/>
          <p:nvPr/>
        </p:nvSpPr>
        <p:spPr>
          <a:xfrm>
            <a:off x="1727904" y="787782"/>
            <a:ext cx="1680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 slab: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CDCFE5-8FE8-4108-8E79-F299ED724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5806" y="688372"/>
            <a:ext cx="7238418" cy="51216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BDE55F-2204-466D-B0CF-2696D8428D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2959" y="5917650"/>
            <a:ext cx="4453659" cy="81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95955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647AB1-B87C-4BA8-B7D3-4DDC82691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67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9DC564-8E48-4A27-97F9-E0871C2027B8}"/>
              </a:ext>
            </a:extLst>
          </p:cNvPr>
          <p:cNvSpPr/>
          <p:nvPr/>
        </p:nvSpPr>
        <p:spPr>
          <a:xfrm>
            <a:off x="1635540" y="787782"/>
            <a:ext cx="27332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reinforcement:</a:t>
            </a:r>
            <a:endParaRPr lang="en-US" sz="2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A1FCB9-1A90-4B58-85EC-446AF34711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632" y="1948873"/>
            <a:ext cx="10423500" cy="370378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A6C31E2-5DBC-4222-8161-8EA0D5BF5557}"/>
              </a:ext>
            </a:extLst>
          </p:cNvPr>
          <p:cNvSpPr/>
          <p:nvPr/>
        </p:nvSpPr>
        <p:spPr>
          <a:xfrm>
            <a:off x="1718667" y="1293904"/>
            <a:ext cx="175420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beams: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205769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A8668-489F-4032-B946-FDA3DBB7D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68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84B346-5CF0-4907-B300-3B4D5791228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90" y="720437"/>
            <a:ext cx="6834088" cy="39577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472CF2-C275-4F23-B85C-73867139E4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4972" y="3540394"/>
            <a:ext cx="3011876" cy="290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5563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7757EF-6878-4E9B-A154-D80C34815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69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9A80923-3238-4D02-A69E-18AD6FE3F270}"/>
              </a:ext>
            </a:extLst>
          </p:cNvPr>
          <p:cNvSpPr/>
          <p:nvPr/>
        </p:nvSpPr>
        <p:spPr>
          <a:xfrm>
            <a:off x="1774084" y="787782"/>
            <a:ext cx="224373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 beams:</a:t>
            </a:r>
            <a:endParaRPr lang="en-US" sz="2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C3E530-C57A-496E-98B7-15DC604F79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811" y="2212266"/>
            <a:ext cx="10403956" cy="243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809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88678-9742-418B-9020-9E3A152F2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5" name="Content Placeholder 9">
            <a:extLst>
              <a:ext uri="{FF2B5EF4-FFF2-40B4-BE49-F238E27FC236}">
                <a16:creationId xmlns:a16="http://schemas.microsoft.com/office/drawing/2014/main" id="{991AAD2E-5A96-408E-A260-AE58B068B9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124067"/>
              </p:ext>
            </p:extLst>
          </p:nvPr>
        </p:nvGraphicFramePr>
        <p:xfrm>
          <a:off x="2383920" y="1499068"/>
          <a:ext cx="8624888" cy="4846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B281365B-E223-4456-9FD4-B839B7EA6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7937" y="594793"/>
            <a:ext cx="3652281" cy="721264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5533146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FE2603-BBF0-4B82-AB8E-0CF3381B3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70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CE3320-86B5-4139-A2C0-CFC716FD2AC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727" y="591128"/>
            <a:ext cx="6406429" cy="48623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AB165A-AE18-48BD-AD13-0850A243B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8283" y="3429000"/>
            <a:ext cx="3900044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57653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F7A6B9-24E6-44DC-910F-1B825F38F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71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485503-C6BE-44DE-BED5-81EF6D83D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849" y="1482148"/>
            <a:ext cx="9494278" cy="452022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6E127AE-9857-49BC-A3CD-6ACA381FF26D}"/>
              </a:ext>
            </a:extLst>
          </p:cNvPr>
          <p:cNvSpPr/>
          <p:nvPr/>
        </p:nvSpPr>
        <p:spPr>
          <a:xfrm>
            <a:off x="1635540" y="787782"/>
            <a:ext cx="299187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reinforcement: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54830369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CDDB17-DF1B-4070-A797-E44486C8C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72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CB771D-6AB7-4EC4-B9B9-47F0D7E0E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2133" y="302491"/>
            <a:ext cx="1329057" cy="64931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00C54D-24C8-403D-A6F5-F8553466B1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734" y="1210634"/>
            <a:ext cx="2859376" cy="4046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43221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7CA0DD-B6D9-49D7-B7C9-0D93572E5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73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4E55E3-6BEF-4C65-8418-63248706C05D}"/>
              </a:ext>
            </a:extLst>
          </p:cNvPr>
          <p:cNvSpPr/>
          <p:nvPr/>
        </p:nvSpPr>
        <p:spPr>
          <a:xfrm>
            <a:off x="1635540" y="787782"/>
            <a:ext cx="33428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walls reinforcement:</a:t>
            </a:r>
            <a:endParaRPr lang="en-US" sz="2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1D30AE-18AA-44DF-B1F6-1EE99AA9B5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540" y="1403927"/>
            <a:ext cx="9820348" cy="487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5472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5BCDC8-E4AC-4FB7-92C2-F6E1EEC7A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74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6C6A5E-B7A6-42F5-B9AC-503EB54759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7359" y="563419"/>
            <a:ext cx="3760859" cy="573116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6843" y="367752"/>
            <a:ext cx="3174627" cy="612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27023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7C23E3-5CF3-4C91-A1D2-1D8A5EE15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75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699B87-F713-4E97-A771-9D1AEB400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540" y="1396042"/>
            <a:ext cx="9729579" cy="467417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379E8C9-F046-43B3-8940-83BF4578A6DD}"/>
              </a:ext>
            </a:extLst>
          </p:cNvPr>
          <p:cNvSpPr/>
          <p:nvPr/>
        </p:nvSpPr>
        <p:spPr>
          <a:xfrm>
            <a:off x="1635540" y="787782"/>
            <a:ext cx="33428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Footings reinforcement: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14593389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C31962-F1BB-44AD-9D74-A38479358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76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B09118-45B0-43FD-B3F4-12E8431E8A9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542" y="530524"/>
            <a:ext cx="8451730" cy="602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0749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6D67B4-8F76-4202-AD4D-326E8A1A0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77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03C47C-F73D-4807-B06F-53D9869C2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873" y="645317"/>
            <a:ext cx="6543149" cy="584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50265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8A7E63-6012-4577-AFF7-3C34EF508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78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F53FFD-6889-4D30-AEDF-3D08DF1BB968}"/>
              </a:ext>
            </a:extLst>
          </p:cNvPr>
          <p:cNvSpPr/>
          <p:nvPr/>
        </p:nvSpPr>
        <p:spPr>
          <a:xfrm>
            <a:off x="1635539" y="787782"/>
            <a:ext cx="377696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Retaining wall reinforcement:</a:t>
            </a:r>
            <a:endParaRPr lang="en-US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41FA14D-12B6-4239-B72C-79AE2A14567A}"/>
                  </a:ext>
                </a:extLst>
              </p:cNvPr>
              <p:cNvSpPr/>
              <p:nvPr/>
            </p:nvSpPr>
            <p:spPr>
              <a:xfrm>
                <a:off x="1635539" y="1483608"/>
                <a:ext cx="3666134" cy="19965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Reinforce by minimum steel </a:t>
                </a:r>
                <a:br>
                  <a:rPr lang="en-US" i="1" dirty="0"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0.0033</a:t>
                </a:r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990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/m = 5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ø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16 /m</a:t>
                </a:r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</a:t>
                </a:r>
                <a:r>
                  <a:rPr lang="en-US" sz="2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ø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16 @ 200 mm</a:t>
                </a:r>
                <a:endParaRPr lang="en-US" dirty="0"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41FA14D-12B6-4239-B72C-79AE2A1456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5539" y="1483608"/>
                <a:ext cx="3666134" cy="1996509"/>
              </a:xfrm>
              <a:prstGeom prst="rect">
                <a:avLst/>
              </a:prstGeom>
              <a:blipFill>
                <a:blip r:embed="rId2"/>
                <a:stretch>
                  <a:fillRect l="-1329" b="-45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999060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8E308E-4DD0-48F3-8D4B-51F1F5722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79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47BAE0-0D52-4DF9-A481-047AC29E96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7257" y="1030310"/>
            <a:ext cx="4318743" cy="5479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D1EFD2B-0E90-43A4-8C50-1068C18CD5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3278" y="1321119"/>
            <a:ext cx="4610181" cy="42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152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D33E3E-B000-4498-8D7A-4CD23F18D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787938-8A7D-4E98-9A62-F710890B46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0281" y="193964"/>
            <a:ext cx="8884841" cy="582808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552AE0A-6844-488A-B2B9-767EEC8FCF5A}"/>
              </a:ext>
            </a:extLst>
          </p:cNvPr>
          <p:cNvSpPr/>
          <p:nvPr/>
        </p:nvSpPr>
        <p:spPr>
          <a:xfrm>
            <a:off x="6096000" y="6022049"/>
            <a:ext cx="197658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  <a:endParaRPr lang="en-US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C186EC1D-A8D9-47D1-A0F2-F2393D0219C5}"/>
                  </a:ext>
                </a:extLst>
              </p:cNvPr>
              <p:cNvSpPr/>
              <p:nvPr/>
            </p:nvSpPr>
            <p:spPr>
              <a:xfrm>
                <a:off x="8659091" y="5204631"/>
                <a:ext cx="179647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Area=708.5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C186EC1D-A8D9-47D1-A0F2-F2393D0219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9091" y="5204631"/>
                <a:ext cx="1796472" cy="369332"/>
              </a:xfrm>
              <a:prstGeom prst="rect">
                <a:avLst/>
              </a:prstGeom>
              <a:blipFill>
                <a:blip r:embed="rId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356260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82A93D-051A-4784-9222-AE4DF3E19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80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9D3892E-992D-4726-9C97-DDE5CC474122}"/>
              </a:ext>
            </a:extLst>
          </p:cNvPr>
          <p:cNvSpPr>
            <a:spLocks noGrp="1"/>
          </p:cNvSpPr>
          <p:nvPr/>
        </p:nvSpPr>
        <p:spPr>
          <a:xfrm>
            <a:off x="1311579" y="2254736"/>
            <a:ext cx="9757196" cy="2348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70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Electro-Mechanical System design</a:t>
            </a:r>
          </a:p>
        </p:txBody>
      </p:sp>
    </p:spTree>
    <p:extLst>
      <p:ext uri="{BB962C8B-B14F-4D97-AF65-F5344CB8AC3E}">
        <p14:creationId xmlns:p14="http://schemas.microsoft.com/office/powerpoint/2010/main" val="245157051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9B3BA7-7853-4C1D-B161-564CE6753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81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FAC1F-0676-4C80-8A26-08767C5A72AD}"/>
              </a:ext>
            </a:extLst>
          </p:cNvPr>
          <p:cNvSpPr>
            <a:spLocks noGrp="1"/>
          </p:cNvSpPr>
          <p:nvPr/>
        </p:nvSpPr>
        <p:spPr>
          <a:xfrm>
            <a:off x="1645485" y="787782"/>
            <a:ext cx="2950625" cy="5046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Water supply system:</a:t>
            </a: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40F73505-A8C0-4022-A1CF-904246458ACE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060" y="1419339"/>
            <a:ext cx="10637566" cy="294562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630F5C6-C111-4527-8D5A-FBCBD4941B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060" y="4631398"/>
            <a:ext cx="10600486" cy="1810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18266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64B8A6-4A16-4E0C-A007-7FB01EFF1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82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E44A00-4AFB-430C-88E2-08055FF799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355" y="1152907"/>
            <a:ext cx="9446656" cy="460646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A5AE70B-A9FC-4837-BEA1-33889027B4D9}"/>
              </a:ext>
            </a:extLst>
          </p:cNvPr>
          <p:cNvSpPr/>
          <p:nvPr/>
        </p:nvSpPr>
        <p:spPr>
          <a:xfrm>
            <a:off x="5054838" y="6123464"/>
            <a:ext cx="29696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Water sypply system for first floor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97541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83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7888" y="787782"/>
            <a:ext cx="7191375" cy="45339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A5AE70B-A9FC-4837-BEA1-33889027B4D9}"/>
              </a:ext>
            </a:extLst>
          </p:cNvPr>
          <p:cNvSpPr/>
          <p:nvPr/>
        </p:nvSpPr>
        <p:spPr>
          <a:xfrm>
            <a:off x="4974156" y="5625922"/>
            <a:ext cx="29696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Water sypply system for second floor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78646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942CB9-3F48-4329-A134-D5320E2FD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84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BB8942F-4CFD-4D08-BEFF-B032A1D6A914}"/>
              </a:ext>
            </a:extLst>
          </p:cNvPr>
          <p:cNvSpPr>
            <a:spLocks noGrp="1"/>
          </p:cNvSpPr>
          <p:nvPr/>
        </p:nvSpPr>
        <p:spPr>
          <a:xfrm>
            <a:off x="1653713" y="787782"/>
            <a:ext cx="2719879" cy="5046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Water consumption: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D96914-797B-49E1-BE6E-A23F3CB08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579" y="2189037"/>
            <a:ext cx="10179967" cy="118898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254E06B-3E20-4369-9266-437F6BEE520F}"/>
              </a:ext>
            </a:extLst>
          </p:cNvPr>
          <p:cNvSpPr txBox="1">
            <a:spLocks/>
          </p:cNvSpPr>
          <p:nvPr/>
        </p:nvSpPr>
        <p:spPr>
          <a:xfrm>
            <a:off x="1396976" y="4410977"/>
            <a:ext cx="9398048" cy="60157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consumption per day in school = 6300 liter/day</a:t>
            </a:r>
            <a:endParaRPr lang="en-US" sz="2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1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75927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DA45DB-4CB5-4629-AC26-76DEB37DE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85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A9E0873-649A-45FD-95E1-112D83F2BF10}"/>
              </a:ext>
            </a:extLst>
          </p:cNvPr>
          <p:cNvSpPr txBox="1">
            <a:spLocks/>
          </p:cNvSpPr>
          <p:nvPr/>
        </p:nvSpPr>
        <p:spPr>
          <a:xfrm>
            <a:off x="1697265" y="732778"/>
            <a:ext cx="2950625" cy="5046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1012C4A-6F9F-4827-8B13-38DF10FEBA77}"/>
              </a:ext>
            </a:extLst>
          </p:cNvPr>
          <p:cNvSpPr txBox="1">
            <a:spLocks/>
          </p:cNvSpPr>
          <p:nvPr/>
        </p:nvSpPr>
        <p:spPr>
          <a:xfrm>
            <a:off x="1697265" y="1505266"/>
            <a:ext cx="10291818" cy="46199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to Palestine's water problems, there is a need to design a water tank to store water</a:t>
            </a:r>
            <a:r>
              <a:rPr 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Palestinian school it is open 5 day so we need a sufficient water tank during this period </a:t>
            </a:r>
          </a:p>
          <a:p>
            <a:pPr>
              <a:lnSpc>
                <a:spcPct val="2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tank capacity = 6300 liter/day * 5day = 31500 liter.</a:t>
            </a:r>
          </a:p>
          <a:p>
            <a:pPr>
              <a:lnSpc>
                <a:spcPct val="2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our project, we relied on municipal water as a main water supply, </a:t>
            </a:r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where  it are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collected in water tanks with ( 4 * 4 * 5 )meter  dimension </a:t>
            </a:r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80 cube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547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40AF08-301E-4126-B077-BAE264833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86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96DDF01-1647-4DB4-B5CD-7F61227BBBFB}"/>
              </a:ext>
            </a:extLst>
          </p:cNvPr>
          <p:cNvSpPr>
            <a:spLocks noGrp="1"/>
          </p:cNvSpPr>
          <p:nvPr/>
        </p:nvSpPr>
        <p:spPr>
          <a:xfrm>
            <a:off x="1734278" y="974530"/>
            <a:ext cx="7858296" cy="31313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220000"/>
              </a:lnSpc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for daily consumption we use: 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For cold water 4 tanks.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For hot 2 tanks.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For recycled water 2 tanks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br>
              <a:rPr lang="en-US" sz="2200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n-US" sz="2400" dirty="0">
                <a:solidFill>
                  <a:schemeClr val="accent1">
                    <a:lumMod val="75000"/>
                  </a:schemeClr>
                </a:solidFill>
              </a:rPr>
            </a:b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49735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412DF-9B3C-4A78-9AF4-28F6748CB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87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812" y="1780054"/>
            <a:ext cx="11413387" cy="385715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A5AE70B-A9FC-4837-BEA1-33889027B4D9}"/>
              </a:ext>
            </a:extLst>
          </p:cNvPr>
          <p:cNvSpPr/>
          <p:nvPr/>
        </p:nvSpPr>
        <p:spPr>
          <a:xfrm>
            <a:off x="5963703" y="5956579"/>
            <a:ext cx="11228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Water tanks</a:t>
            </a:r>
            <a:endParaRPr lang="en-US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62691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6AA808-5912-4CC2-A34A-52F744E4E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88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0AB279-1AB6-461B-8C8B-66F649DC01FB}"/>
              </a:ext>
            </a:extLst>
          </p:cNvPr>
          <p:cNvSpPr>
            <a:spLocks noGrp="1"/>
          </p:cNvSpPr>
          <p:nvPr/>
        </p:nvSpPr>
        <p:spPr>
          <a:xfrm>
            <a:off x="1688287" y="787782"/>
            <a:ext cx="2950625" cy="50460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Water drainage system: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E8DFE5-5E70-4D98-B34E-AAA1F45EC4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287" y="2892585"/>
            <a:ext cx="10197861" cy="1768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19683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89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8240" y="1152907"/>
            <a:ext cx="9420225" cy="477202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A5AE70B-A9FC-4837-BEA1-33889027B4D9}"/>
              </a:ext>
            </a:extLst>
          </p:cNvPr>
          <p:cNvSpPr/>
          <p:nvPr/>
        </p:nvSpPr>
        <p:spPr>
          <a:xfrm>
            <a:off x="5283507" y="6127324"/>
            <a:ext cx="29696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drainage system for first floor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505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BD7593-0DF7-4684-8201-54841D861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7E6BD9-1E8F-4C8D-835B-7BC8036E4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5965" y="52668"/>
            <a:ext cx="8617526" cy="603475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FBB4889-15DD-4A0A-AAB3-A390C79DA45E}"/>
              </a:ext>
            </a:extLst>
          </p:cNvPr>
          <p:cNvSpPr/>
          <p:nvPr/>
        </p:nvSpPr>
        <p:spPr>
          <a:xfrm>
            <a:off x="5500255" y="6066996"/>
            <a:ext cx="197658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  <a:endParaRPr lang="en-US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77E53AF-7486-45A1-B170-EC7EF76F4C13}"/>
                  </a:ext>
                </a:extLst>
              </p:cNvPr>
              <p:cNvSpPr/>
              <p:nvPr/>
            </p:nvSpPr>
            <p:spPr>
              <a:xfrm>
                <a:off x="8612909" y="5204631"/>
                <a:ext cx="179647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Area=1031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77E53AF-7486-45A1-B170-EC7EF76F4C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2909" y="5204631"/>
                <a:ext cx="1796472" cy="369332"/>
              </a:xfrm>
              <a:prstGeom prst="rect">
                <a:avLst/>
              </a:prstGeom>
              <a:blipFill>
                <a:blip r:embed="rId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6740528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27397F-5E61-471B-A522-8AA6B8062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90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5B7447-3F02-4C78-A5E3-57DB529999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631" y="462922"/>
            <a:ext cx="10172700" cy="590526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A5AE70B-A9FC-4837-BEA1-33889027B4D9}"/>
              </a:ext>
            </a:extLst>
          </p:cNvPr>
          <p:cNvSpPr/>
          <p:nvPr/>
        </p:nvSpPr>
        <p:spPr>
          <a:xfrm>
            <a:off x="5735158" y="6521490"/>
            <a:ext cx="29696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drainage system for ground floor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27587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0554A5-8802-41EE-A03A-C4A290B21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91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B5D76A0-35ED-436B-B5A2-45CA725C92A2}"/>
              </a:ext>
            </a:extLst>
          </p:cNvPr>
          <p:cNvSpPr>
            <a:spLocks noGrp="1"/>
          </p:cNvSpPr>
          <p:nvPr/>
        </p:nvSpPr>
        <p:spPr>
          <a:xfrm>
            <a:off x="1649402" y="718042"/>
            <a:ext cx="3526447" cy="5046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3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Rain water drainage system: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F9A203-9C8A-47E9-A6B5-876F44630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175" y="1222645"/>
            <a:ext cx="8306601" cy="53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11935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C99E3D-5E7D-4381-BA31-C66CFE929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92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81C8188-3991-4DF5-8C11-30C4BEC00C0D}"/>
              </a:ext>
            </a:extLst>
          </p:cNvPr>
          <p:cNvSpPr>
            <a:spLocks noGrp="1"/>
          </p:cNvSpPr>
          <p:nvPr/>
        </p:nvSpPr>
        <p:spPr>
          <a:xfrm>
            <a:off x="1754009" y="1516909"/>
            <a:ext cx="8915400" cy="57041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Hot water heating system used is two - pipe reversed </a:t>
            </a:r>
            <a:r>
              <a:rPr lang="en-US" sz="24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return system in first, second and third floor.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545074A-0D5E-44EA-9A8C-07702D4A3521}"/>
              </a:ext>
            </a:extLst>
          </p:cNvPr>
          <p:cNvSpPr>
            <a:spLocks noGrp="1"/>
          </p:cNvSpPr>
          <p:nvPr/>
        </p:nvSpPr>
        <p:spPr>
          <a:xfrm>
            <a:off x="1669240" y="718042"/>
            <a:ext cx="2376549" cy="5046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3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Radiator system: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E78175-CCA1-40B1-A478-DA17861A1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326" y="2156604"/>
            <a:ext cx="10230455" cy="413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84938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93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81C8188-3991-4DF5-8C11-30C4BEC00C0D}"/>
              </a:ext>
            </a:extLst>
          </p:cNvPr>
          <p:cNvSpPr>
            <a:spLocks noGrp="1"/>
          </p:cNvSpPr>
          <p:nvPr/>
        </p:nvSpPr>
        <p:spPr>
          <a:xfrm>
            <a:off x="1861586" y="853633"/>
            <a:ext cx="8915400" cy="570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/>
              <a:t> </a:t>
            </a:r>
            <a:r>
              <a:rPr lang="en-US" sz="24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Hot water heating system in ground floor as showen in the figure.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586" y="1424044"/>
            <a:ext cx="8820695" cy="482466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A5AE70B-A9FC-4837-BEA1-33889027B4D9}"/>
              </a:ext>
            </a:extLst>
          </p:cNvPr>
          <p:cNvSpPr/>
          <p:nvPr/>
        </p:nvSpPr>
        <p:spPr>
          <a:xfrm>
            <a:off x="4982124" y="6400800"/>
            <a:ext cx="2212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Radiator system for ground floor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97558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5F6E15-F40F-4908-BA88-17EB0C48B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94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478389-D612-45CB-A039-1C6F835D3EA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558516" y="1230545"/>
            <a:ext cx="10144804" cy="49994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A5AE70B-A9FC-4837-BEA1-33889027B4D9}"/>
              </a:ext>
            </a:extLst>
          </p:cNvPr>
          <p:cNvSpPr/>
          <p:nvPr/>
        </p:nvSpPr>
        <p:spPr>
          <a:xfrm>
            <a:off x="4605606" y="6396265"/>
            <a:ext cx="29696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Radiator system for first floor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777683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95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216" y="1152907"/>
            <a:ext cx="9267825" cy="47529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A5AE70B-A9FC-4837-BEA1-33889027B4D9}"/>
              </a:ext>
            </a:extLst>
          </p:cNvPr>
          <p:cNvSpPr/>
          <p:nvPr/>
        </p:nvSpPr>
        <p:spPr>
          <a:xfrm>
            <a:off x="5049359" y="6167665"/>
            <a:ext cx="29696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Radiator system for second floor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5257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96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787782"/>
            <a:ext cx="8077200" cy="516255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A5AE70B-A9FC-4837-BEA1-33889027B4D9}"/>
              </a:ext>
            </a:extLst>
          </p:cNvPr>
          <p:cNvSpPr/>
          <p:nvPr/>
        </p:nvSpPr>
        <p:spPr>
          <a:xfrm>
            <a:off x="5068355" y="6113877"/>
            <a:ext cx="29696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Radiator system for third floor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92368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20F711-F130-47E1-A69C-9DE6EB58A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97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6B87F26-51DC-4B49-88BB-46B9546C28B0}"/>
              </a:ext>
            </a:extLst>
          </p:cNvPr>
          <p:cNvSpPr>
            <a:spLocks noGrp="1"/>
          </p:cNvSpPr>
          <p:nvPr/>
        </p:nvSpPr>
        <p:spPr>
          <a:xfrm>
            <a:off x="1822314" y="540892"/>
            <a:ext cx="8547371" cy="17585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en-US" sz="29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Type of radiator was selected from </a:t>
            </a:r>
            <a:r>
              <a:rPr lang="en-US" sz="2900" dirty="0" err="1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stelrrad</a:t>
            </a:r>
            <a:r>
              <a:rPr lang="en-US" sz="29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cast-iron radiators catalogue.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sz="29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Model name: Soft line H P+-Brag box</a:t>
            </a:r>
            <a:r>
              <a:rPr lang="en-US" sz="2900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A6EBBD-8440-4FF4-A05B-772FF2A3DA1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908" y="2545236"/>
            <a:ext cx="4088091" cy="31485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E55451-2EB5-4B82-9238-8F6D71662D1E}"/>
              </a:ext>
            </a:extLst>
          </p:cNvPr>
          <p:cNvPicPr/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265" y="2456002"/>
            <a:ext cx="4283169" cy="1461871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C91A5D-C316-468D-8F2A-7670583394A0}"/>
              </a:ext>
            </a:extLst>
          </p:cNvPr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10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960" y="4194928"/>
            <a:ext cx="3698109" cy="2241051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0458F7-C3F4-490C-8C88-C44D9E59D604}"/>
              </a:ext>
            </a:extLst>
          </p:cNvPr>
          <p:cNvPicPr/>
          <p:nvPr/>
        </p:nvPicPr>
        <p:blipFill>
          <a:blip r:embed="rId8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10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148" y="3551892"/>
            <a:ext cx="58991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53858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684D7A-B42B-430B-997B-11787C82A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98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A3B90B8-BE66-464D-A308-55482A72E51E}"/>
              </a:ext>
            </a:extLst>
          </p:cNvPr>
          <p:cNvSpPr>
            <a:spLocks noGrp="1"/>
          </p:cNvSpPr>
          <p:nvPr/>
        </p:nvSpPr>
        <p:spPr>
          <a:xfrm>
            <a:off x="1748788" y="746702"/>
            <a:ext cx="2950625" cy="5046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 of Radiators: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216734-2825-4146-BCA0-29B11AA1B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788" y="1784632"/>
            <a:ext cx="9475363" cy="4992395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EA7DC491-6682-49A1-9552-08D074CBF1F6}"/>
              </a:ext>
            </a:extLst>
          </p:cNvPr>
          <p:cNvSpPr>
            <a:spLocks noGrp="1"/>
          </p:cNvSpPr>
          <p:nvPr/>
        </p:nvSpPr>
        <p:spPr>
          <a:xfrm>
            <a:off x="1748788" y="1352804"/>
            <a:ext cx="2472849" cy="4318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ground floor:</a:t>
            </a:r>
          </a:p>
        </p:txBody>
      </p:sp>
    </p:spTree>
    <p:extLst>
      <p:ext uri="{BB962C8B-B14F-4D97-AF65-F5344CB8AC3E}">
        <p14:creationId xmlns:p14="http://schemas.microsoft.com/office/powerpoint/2010/main" val="55345937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B6F045-B96F-45C9-BE6F-63CAAB562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6A21-E24E-4960-950B-48C305701839}" type="slidenum">
              <a:rPr lang="en-US" smtClean="0"/>
              <a:t>99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9FDF3-872D-42EB-B226-B18EA390E15E}"/>
              </a:ext>
            </a:extLst>
          </p:cNvPr>
          <p:cNvSpPr>
            <a:spLocks noGrp="1"/>
          </p:cNvSpPr>
          <p:nvPr/>
        </p:nvSpPr>
        <p:spPr>
          <a:xfrm>
            <a:off x="1814776" y="936993"/>
            <a:ext cx="2472849" cy="4318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First floor: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BA2CEA-6991-4D77-910B-1FE7E088C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094" y="1444424"/>
            <a:ext cx="10906813" cy="4972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94820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4316</TotalTime>
  <Words>1528</Words>
  <Application>Microsoft Office PowerPoint</Application>
  <PresentationFormat>Widescreen</PresentationFormat>
  <Paragraphs>393</Paragraphs>
  <Slides>129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129</vt:i4>
      </vt:variant>
    </vt:vector>
  </HeadingPairs>
  <TitlesOfParts>
    <vt:vector size="138" baseType="lpstr">
      <vt:lpstr>Algerian</vt:lpstr>
      <vt:lpstr>Arial</vt:lpstr>
      <vt:lpstr>Calibri</vt:lpstr>
      <vt:lpstr>Cambria Math</vt:lpstr>
      <vt:lpstr>Century Gothic</vt:lpstr>
      <vt:lpstr>Times New Roman</vt:lpstr>
      <vt:lpstr>Wingdings</vt:lpstr>
      <vt:lpstr>Wingdings 3</vt:lpstr>
      <vt:lpstr>Wisp</vt:lpstr>
      <vt:lpstr>PowerPoint Presentation</vt:lpstr>
      <vt:lpstr>Outline:</vt:lpstr>
      <vt:lpstr>Introduction:</vt:lpstr>
      <vt:lpstr>Site location:</vt:lpstr>
      <vt:lpstr>PowerPoint Presentation</vt:lpstr>
      <vt:lpstr>Architectural design</vt:lpstr>
      <vt:lpstr>Architectural design: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Environmental design</vt:lpstr>
      <vt:lpstr>Thermal design: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Daylight factor:</vt:lpstr>
      <vt:lpstr>PowerPoint Presentation</vt:lpstr>
      <vt:lpstr>PowerPoint Presentation</vt:lpstr>
      <vt:lpstr>PowerPoint Presentation</vt:lpstr>
      <vt:lpstr>Acoustical analysis: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Distribution board design:</vt:lpstr>
      <vt:lpstr>Main distribution board: </vt:lpstr>
      <vt:lpstr>Quantity Survey 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Mostafa HajQasem</dc:creator>
  <cp:lastModifiedBy>Mostafa HajQasem</cp:lastModifiedBy>
  <cp:revision>260</cp:revision>
  <dcterms:created xsi:type="dcterms:W3CDTF">2019-05-07T06:12:13Z</dcterms:created>
  <dcterms:modified xsi:type="dcterms:W3CDTF">2019-05-20T07:53:50Z</dcterms:modified>
</cp:coreProperties>
</file>