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4"/>
  </p:sldMasterIdLst>
  <p:notesMasterIdLst>
    <p:notesMasterId r:id="rId74"/>
  </p:notesMasterIdLst>
  <p:handoutMasterIdLst>
    <p:handoutMasterId r:id="rId75"/>
  </p:handoutMasterIdLst>
  <p:sldIdLst>
    <p:sldId id="257" r:id="rId5"/>
    <p:sldId id="262" r:id="rId6"/>
    <p:sldId id="263" r:id="rId7"/>
    <p:sldId id="264" r:id="rId8"/>
    <p:sldId id="265" r:id="rId9"/>
    <p:sldId id="266" r:id="rId10"/>
    <p:sldId id="267" r:id="rId11"/>
    <p:sldId id="268" r:id="rId12"/>
    <p:sldId id="285" r:id="rId13"/>
    <p:sldId id="269" r:id="rId14"/>
    <p:sldId id="270" r:id="rId15"/>
    <p:sldId id="271" r:id="rId16"/>
    <p:sldId id="272" r:id="rId17"/>
    <p:sldId id="273" r:id="rId18"/>
    <p:sldId id="274" r:id="rId19"/>
    <p:sldId id="275" r:id="rId20"/>
    <p:sldId id="277" r:id="rId21"/>
    <p:sldId id="278" r:id="rId22"/>
    <p:sldId id="279" r:id="rId23"/>
    <p:sldId id="280" r:id="rId24"/>
    <p:sldId id="281" r:id="rId25"/>
    <p:sldId id="282" r:id="rId26"/>
    <p:sldId id="283" r:id="rId27"/>
    <p:sldId id="284"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8" r:id="rId50"/>
    <p:sldId id="309" r:id="rId51"/>
    <p:sldId id="310" r:id="rId52"/>
    <p:sldId id="311" r:id="rId53"/>
    <p:sldId id="312" r:id="rId54"/>
    <p:sldId id="313" r:id="rId55"/>
    <p:sldId id="307"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 id="326" r:id="rId69"/>
    <p:sldId id="330" r:id="rId70"/>
    <p:sldId id="328" r:id="rId71"/>
    <p:sldId id="329" r:id="rId72"/>
    <p:sldId id="331" r:id="rId7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434" autoAdjust="0"/>
  </p:normalViewPr>
  <p:slideViewPr>
    <p:cSldViewPr snapToGrid="0">
      <p:cViewPr varScale="1">
        <p:scale>
          <a:sx n="70" d="100"/>
          <a:sy n="70" d="100"/>
        </p:scale>
        <p:origin x="738" y="72"/>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978"/>
    </p:cViewPr>
  </p:sorterViewPr>
  <p:notesViewPr>
    <p:cSldViewPr snapToGrid="0" showGuides="1">
      <p:cViewPr varScale="1">
        <p:scale>
          <a:sx n="79" d="100"/>
          <a:sy n="79" d="100"/>
        </p:scale>
        <p:origin x="3198" y="96"/>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157B527-9545-4A18-82C6-985C2D673EE0}" type="datetimeFigureOut">
              <a:rPr lang="en-US" smtClean="0"/>
              <a:t>12/21/2017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06BD15E-A83F-499B-AE2F-72149146BFF5}" type="slidenum">
              <a:rPr lang="en-US" smtClean="0"/>
              <a:t>‹#›</a:t>
            </a:fld>
            <a:endParaRPr lang="en-US"/>
          </a:p>
        </p:txBody>
      </p:sp>
    </p:spTree>
    <p:extLst>
      <p:ext uri="{BB962C8B-B14F-4D97-AF65-F5344CB8AC3E}">
        <p14:creationId xmlns:p14="http://schemas.microsoft.com/office/powerpoint/2010/main" val="1528339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82A402-9AEC-46CD-BFFB-8C45353B9417}" type="datetimeFigureOut">
              <a:rPr lang="en-US" smtClean="0"/>
              <a:t>12/21/2017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D6FFF6-EFF5-46FA-B62C-F141E1274D59}" type="slidenum">
              <a:rPr lang="en-US" smtClean="0"/>
              <a:t>‹#›</a:t>
            </a:fld>
            <a:endParaRPr lang="en-US"/>
          </a:p>
        </p:txBody>
      </p:sp>
    </p:spTree>
    <p:extLst>
      <p:ext uri="{BB962C8B-B14F-4D97-AF65-F5344CB8AC3E}">
        <p14:creationId xmlns:p14="http://schemas.microsoft.com/office/powerpoint/2010/main" val="755667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BD6FFF6-EFF5-46FA-B62C-F141E1274D59}" type="slidenum">
              <a:rPr lang="en-US" smtClean="0"/>
              <a:t>1</a:t>
            </a:fld>
            <a:endParaRPr lang="en-US"/>
          </a:p>
        </p:txBody>
      </p:sp>
    </p:spTree>
    <p:extLst>
      <p:ext uri="{BB962C8B-B14F-4D97-AF65-F5344CB8AC3E}">
        <p14:creationId xmlns:p14="http://schemas.microsoft.com/office/powerpoint/2010/main" val="40052295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4" name="Title 13"/>
          <p:cNvSpPr>
            <a:spLocks noGrp="1"/>
          </p:cNvSpPr>
          <p:nvPr>
            <p:ph type="ctrTitle"/>
          </p:nvPr>
        </p:nvSpPr>
        <p:spPr>
          <a:xfrm>
            <a:off x="1910080" y="1179705"/>
            <a:ext cx="9875520" cy="1472184"/>
          </a:xfrm>
          <a:prstGeom prst="rect">
            <a:avLst/>
          </a:prstGeom>
        </p:spPr>
        <p:txBody>
          <a:bodyPr anchor="b"/>
          <a:lstStyle>
            <a:lvl1pPr algn="ctr">
              <a:defRPr/>
            </a:lvl1pPr>
            <a:extLst/>
          </a:lstStyle>
          <a:p>
            <a:r>
              <a:rPr kumimoji="0" lang="en-US" smtClean="0"/>
              <a:t>Click to edit Master title style</a:t>
            </a:r>
            <a:endParaRPr kumimoji="0" lang="en-US" dirty="0"/>
          </a:p>
        </p:txBody>
      </p:sp>
      <p:sp>
        <p:nvSpPr>
          <p:cNvPr id="22" name="Subtitle 21"/>
          <p:cNvSpPr>
            <a:spLocks noGrp="1"/>
          </p:cNvSpPr>
          <p:nvPr>
            <p:ph type="subTitle" idx="1"/>
          </p:nvPr>
        </p:nvSpPr>
        <p:spPr>
          <a:xfrm>
            <a:off x="1910080" y="2669871"/>
            <a:ext cx="9875520" cy="1752600"/>
          </a:xfrm>
          <a:prstGeom prst="rect">
            <a:avLst/>
          </a:prstGeom>
        </p:spPr>
        <p:txBody>
          <a:bodyPr tIns="0"/>
          <a:lstStyle>
            <a:lvl1pPr marL="27432" indent="0" algn="ctr">
              <a:buNone/>
              <a:defRPr sz="2600" b="1">
                <a:solidFill>
                  <a:schemeClr val="accent1">
                    <a:lumMod val="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
        <p:nvSpPr>
          <p:cNvPr id="7" name="Date Placeholder 6"/>
          <p:cNvSpPr>
            <a:spLocks noGrp="1"/>
          </p:cNvSpPr>
          <p:nvPr>
            <p:ph type="dt" sz="half" idx="10"/>
          </p:nvPr>
        </p:nvSpPr>
        <p:spPr>
          <a:xfrm>
            <a:off x="4775200" y="6305550"/>
            <a:ext cx="2844800" cy="476250"/>
          </a:xfrm>
          <a:prstGeom prst="rect">
            <a:avLst/>
          </a:prstGeom>
        </p:spPr>
        <p:txBody>
          <a:bodyPr/>
          <a:lstStyle/>
          <a:p>
            <a:fld id="{22ED8DFF-AC58-4CE1-95FC-5B760807040E}" type="datetime1">
              <a:rPr lang="en-US" smtClean="0"/>
              <a:t>12/21/2017</a:t>
            </a:fld>
            <a:endParaRPr lang="en-US"/>
          </a:p>
        </p:txBody>
      </p:sp>
      <p:sp>
        <p:nvSpPr>
          <p:cNvPr id="20" name="Footer Placeholder 19"/>
          <p:cNvSpPr>
            <a:spLocks noGrp="1"/>
          </p:cNvSpPr>
          <p:nvPr>
            <p:ph type="ftr" sz="quarter" idx="11"/>
          </p:nvPr>
        </p:nvSpPr>
        <p:spPr>
          <a:xfrm>
            <a:off x="7620000" y="6305550"/>
            <a:ext cx="3860800" cy="476250"/>
          </a:xfrm>
          <a:prstGeom prst="rect">
            <a:avLst/>
          </a:prstGeom>
        </p:spPr>
        <p:txBody>
          <a:bodyPr/>
          <a:lstStyle/>
          <a:p>
            <a:r>
              <a:rPr lang="en-US"/>
              <a:t>Add a footer</a:t>
            </a:r>
          </a:p>
        </p:txBody>
      </p:sp>
      <p:sp>
        <p:nvSpPr>
          <p:cNvPr id="10" name="Slide Number Placeholder 9"/>
          <p:cNvSpPr>
            <a:spLocks noGrp="1"/>
          </p:cNvSpPr>
          <p:nvPr>
            <p:ph type="sldNum" sz="quarter" idx="12"/>
          </p:nvPr>
        </p:nvSpPr>
        <p:spPr>
          <a:xfrm>
            <a:off x="11484864" y="6305550"/>
            <a:ext cx="609600" cy="476250"/>
          </a:xfrm>
          <a:prstGeom prst="rect">
            <a:avLst/>
          </a:prstGeom>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4072726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638"/>
            <a:ext cx="9997440" cy="1143000"/>
          </a:xfrm>
          <a:prstGeom prst="rect">
            <a:avLst/>
          </a:prstGeom>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914144" y="1447800"/>
            <a:ext cx="9997440" cy="4800600"/>
          </a:xfrm>
          <a:prstGeom prst="rect">
            <a:avLst/>
          </a:prstGeo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75200" y="6305550"/>
            <a:ext cx="2844800" cy="476250"/>
          </a:xfrm>
          <a:prstGeom prst="rect">
            <a:avLst/>
          </a:prstGeom>
        </p:spPr>
        <p:txBody>
          <a:bodyPr/>
          <a:lstStyle/>
          <a:p>
            <a:fld id="{AA3D4F3E-03CF-4020-A455-976DE93B6CFF}" type="datetime1">
              <a:rPr lang="en-US" smtClean="0"/>
              <a:t>12/21/2017</a:t>
            </a:fld>
            <a:endParaRPr lang="en-US"/>
          </a:p>
        </p:txBody>
      </p:sp>
      <p:sp>
        <p:nvSpPr>
          <p:cNvPr id="5" name="Footer Placeholder 4"/>
          <p:cNvSpPr>
            <a:spLocks noGrp="1"/>
          </p:cNvSpPr>
          <p:nvPr>
            <p:ph type="ftr" sz="quarter" idx="11"/>
          </p:nvPr>
        </p:nvSpPr>
        <p:spPr>
          <a:xfrm>
            <a:off x="7620000" y="6305550"/>
            <a:ext cx="3860800" cy="476250"/>
          </a:xfrm>
          <a:prstGeom prst="rect">
            <a:avLst/>
          </a:prstGeom>
        </p:spPr>
        <p:txBody>
          <a:bodyPr/>
          <a:lstStyle/>
          <a:p>
            <a:r>
              <a:rPr lang="en-US"/>
              <a:t>Add a footer</a:t>
            </a:r>
          </a:p>
        </p:txBody>
      </p:sp>
      <p:sp>
        <p:nvSpPr>
          <p:cNvPr id="6" name="Slide Number Placeholder 5"/>
          <p:cNvSpPr>
            <a:spLocks noGrp="1"/>
          </p:cNvSpPr>
          <p:nvPr>
            <p:ph type="sldNum" sz="quarter" idx="12"/>
          </p:nvPr>
        </p:nvSpPr>
        <p:spPr>
          <a:xfrm>
            <a:off x="11484864" y="6305550"/>
            <a:ext cx="609600" cy="476250"/>
          </a:xfrm>
          <a:prstGeom prst="rect">
            <a:avLst/>
          </a:prstGeom>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174997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274640"/>
            <a:ext cx="2438400" cy="5851525"/>
          </a:xfrm>
          <a:prstGeom prst="rect">
            <a:avLst/>
          </a:prstGeo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524000" y="274641"/>
            <a:ext cx="7416800" cy="5851525"/>
          </a:xfrm>
          <a:prstGeom prst="rect">
            <a:avLst/>
          </a:prstGeo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75200" y="6305550"/>
            <a:ext cx="2844800" cy="476250"/>
          </a:xfrm>
          <a:prstGeom prst="rect">
            <a:avLst/>
          </a:prstGeom>
        </p:spPr>
        <p:txBody>
          <a:bodyPr/>
          <a:lstStyle/>
          <a:p>
            <a:fld id="{3AB81425-5192-475F-8F5F-48429B4F668B}" type="datetime1">
              <a:rPr lang="en-US" smtClean="0"/>
              <a:t>12/21/2017</a:t>
            </a:fld>
            <a:endParaRPr lang="en-US"/>
          </a:p>
        </p:txBody>
      </p:sp>
      <p:sp>
        <p:nvSpPr>
          <p:cNvPr id="5" name="Footer Placeholder 4"/>
          <p:cNvSpPr>
            <a:spLocks noGrp="1"/>
          </p:cNvSpPr>
          <p:nvPr>
            <p:ph type="ftr" sz="quarter" idx="11"/>
          </p:nvPr>
        </p:nvSpPr>
        <p:spPr>
          <a:xfrm>
            <a:off x="7620000" y="6305550"/>
            <a:ext cx="3860800" cy="476250"/>
          </a:xfrm>
          <a:prstGeom prst="rect">
            <a:avLst/>
          </a:prstGeom>
        </p:spPr>
        <p:txBody>
          <a:bodyPr/>
          <a:lstStyle/>
          <a:p>
            <a:r>
              <a:rPr lang="en-US"/>
              <a:t>Add a footer</a:t>
            </a:r>
          </a:p>
        </p:txBody>
      </p:sp>
      <p:sp>
        <p:nvSpPr>
          <p:cNvPr id="6" name="Slide Number Placeholder 5"/>
          <p:cNvSpPr>
            <a:spLocks noGrp="1"/>
          </p:cNvSpPr>
          <p:nvPr>
            <p:ph type="sldNum" sz="quarter" idx="12"/>
          </p:nvPr>
        </p:nvSpPr>
        <p:spPr>
          <a:xfrm>
            <a:off x="11484864" y="6305550"/>
            <a:ext cx="609600" cy="476250"/>
          </a:xfrm>
          <a:prstGeom prst="rect">
            <a:avLst/>
          </a:prstGeom>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194350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638"/>
            <a:ext cx="9997440" cy="1143000"/>
          </a:xfrm>
          <a:prstGeom prst="rect">
            <a:avLst/>
          </a:prstGeo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1914144" y="1447800"/>
            <a:ext cx="9997440" cy="4800600"/>
          </a:xfrm>
          <a:prstGeom prst="rect">
            <a:avLst/>
          </a:prstGeo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75200" y="6305550"/>
            <a:ext cx="2844800" cy="476250"/>
          </a:xfrm>
          <a:prstGeom prst="rect">
            <a:avLst/>
          </a:prstGeom>
        </p:spPr>
        <p:txBody>
          <a:bodyPr/>
          <a:lstStyle/>
          <a:p>
            <a:fld id="{C83E6289-67AB-48EA-B8F2-7F8C3C839FC8}" type="datetime1">
              <a:rPr lang="en-US" smtClean="0"/>
              <a:t>12/21/2017</a:t>
            </a:fld>
            <a:endParaRPr lang="en-US"/>
          </a:p>
        </p:txBody>
      </p:sp>
      <p:sp>
        <p:nvSpPr>
          <p:cNvPr id="5" name="Footer Placeholder 4"/>
          <p:cNvSpPr>
            <a:spLocks noGrp="1"/>
          </p:cNvSpPr>
          <p:nvPr>
            <p:ph type="ftr" sz="quarter" idx="11"/>
          </p:nvPr>
        </p:nvSpPr>
        <p:spPr>
          <a:xfrm>
            <a:off x="7620000" y="6305550"/>
            <a:ext cx="3860800" cy="476250"/>
          </a:xfrm>
          <a:prstGeom prst="rect">
            <a:avLst/>
          </a:prstGeom>
        </p:spPr>
        <p:txBody>
          <a:bodyPr/>
          <a:lstStyle/>
          <a:p>
            <a:r>
              <a:rPr lang="en-US"/>
              <a:t>Add a footer</a:t>
            </a:r>
          </a:p>
        </p:txBody>
      </p:sp>
      <p:sp>
        <p:nvSpPr>
          <p:cNvPr id="6" name="Slide Number Placeholder 5"/>
          <p:cNvSpPr>
            <a:spLocks noGrp="1"/>
          </p:cNvSpPr>
          <p:nvPr>
            <p:ph type="sldNum" sz="quarter" idx="12"/>
          </p:nvPr>
        </p:nvSpPr>
        <p:spPr>
          <a:xfrm>
            <a:off x="11484864" y="6305550"/>
            <a:ext cx="609600" cy="476250"/>
          </a:xfrm>
          <a:prstGeom prst="rect">
            <a:avLst/>
          </a:prstGeom>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639988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guide id="2" pos="98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828800" y="2600325"/>
            <a:ext cx="8534400" cy="2286000"/>
          </a:xfrm>
          <a:prstGeom prst="rect">
            <a:avLst/>
          </a:prstGeo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828800" y="1066800"/>
            <a:ext cx="8534400" cy="1509712"/>
          </a:xfrm>
          <a:prstGeom prst="rect">
            <a:avLst/>
          </a:prstGeo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75200" y="6305550"/>
            <a:ext cx="2844800" cy="476250"/>
          </a:xfrm>
          <a:prstGeom prst="rect">
            <a:avLst/>
          </a:prstGeom>
        </p:spPr>
        <p:txBody>
          <a:bodyPr/>
          <a:lstStyle/>
          <a:p>
            <a:fld id="{CD27007B-A0CB-4CB0-A72F-D015643D8A50}" type="datetime1">
              <a:rPr lang="en-US" smtClean="0"/>
              <a:t>12/21/2017</a:t>
            </a:fld>
            <a:endParaRPr lang="en-US"/>
          </a:p>
        </p:txBody>
      </p:sp>
      <p:sp>
        <p:nvSpPr>
          <p:cNvPr id="5" name="Footer Placeholder 4"/>
          <p:cNvSpPr>
            <a:spLocks noGrp="1"/>
          </p:cNvSpPr>
          <p:nvPr>
            <p:ph type="ftr" sz="quarter" idx="11"/>
          </p:nvPr>
        </p:nvSpPr>
        <p:spPr>
          <a:xfrm>
            <a:off x="7620000" y="6305550"/>
            <a:ext cx="3860800" cy="476250"/>
          </a:xfrm>
          <a:prstGeom prst="rect">
            <a:avLst/>
          </a:prstGeom>
        </p:spPr>
        <p:txBody>
          <a:bodyPr/>
          <a:lstStyle/>
          <a:p>
            <a:r>
              <a:rPr lang="en-US"/>
              <a:t>Add a footer</a:t>
            </a:r>
          </a:p>
        </p:txBody>
      </p:sp>
      <p:sp>
        <p:nvSpPr>
          <p:cNvPr id="6" name="Slide Number Placeholder 5"/>
          <p:cNvSpPr>
            <a:spLocks noGrp="1"/>
          </p:cNvSpPr>
          <p:nvPr>
            <p:ph type="sldNum" sz="quarter" idx="12"/>
          </p:nvPr>
        </p:nvSpPr>
        <p:spPr>
          <a:xfrm>
            <a:off x="11484864" y="6305550"/>
            <a:ext cx="609600" cy="476250"/>
          </a:xfrm>
          <a:prstGeom prst="rect">
            <a:avLst/>
          </a:prstGeom>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4066158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a:prstGeom prst="rect">
            <a:avLst/>
          </a:prstGeo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914144" y="1524000"/>
            <a:ext cx="4876800" cy="4663440"/>
          </a:xfrm>
          <a:prstGeom prst="rect">
            <a:avLst/>
          </a:prstGeo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7034784" y="1524000"/>
            <a:ext cx="4876800" cy="4663440"/>
          </a:xfrm>
          <a:prstGeom prst="rect">
            <a:avLst/>
          </a:prstGeo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75200" y="6305550"/>
            <a:ext cx="2844800" cy="476250"/>
          </a:xfrm>
          <a:prstGeom prst="rect">
            <a:avLst/>
          </a:prstGeom>
        </p:spPr>
        <p:txBody>
          <a:bodyPr/>
          <a:lstStyle/>
          <a:p>
            <a:fld id="{7AF78760-02B0-4343-9B36-9B01060F90A6}" type="datetime1">
              <a:rPr lang="en-US" smtClean="0"/>
              <a:t>12/21/2017</a:t>
            </a:fld>
            <a:endParaRPr lang="en-US"/>
          </a:p>
        </p:txBody>
      </p:sp>
      <p:sp>
        <p:nvSpPr>
          <p:cNvPr id="6" name="Footer Placeholder 5"/>
          <p:cNvSpPr>
            <a:spLocks noGrp="1"/>
          </p:cNvSpPr>
          <p:nvPr>
            <p:ph type="ftr" sz="quarter" idx="11"/>
          </p:nvPr>
        </p:nvSpPr>
        <p:spPr>
          <a:xfrm>
            <a:off x="7620000" y="6305550"/>
            <a:ext cx="3860800" cy="476250"/>
          </a:xfrm>
          <a:prstGeom prst="rect">
            <a:avLst/>
          </a:prstGeom>
        </p:spPr>
        <p:txBody>
          <a:bodyPr/>
          <a:lstStyle/>
          <a:p>
            <a:r>
              <a:rPr lang="en-US"/>
              <a:t>Add a footer</a:t>
            </a:r>
          </a:p>
        </p:txBody>
      </p:sp>
      <p:sp>
        <p:nvSpPr>
          <p:cNvPr id="7" name="Slide Number Placeholder 6"/>
          <p:cNvSpPr>
            <a:spLocks noGrp="1"/>
          </p:cNvSpPr>
          <p:nvPr>
            <p:ph type="sldNum" sz="quarter" idx="12"/>
          </p:nvPr>
        </p:nvSpPr>
        <p:spPr>
          <a:xfrm>
            <a:off x="11484864" y="6305550"/>
            <a:ext cx="609600" cy="476250"/>
          </a:xfrm>
          <a:prstGeom prst="rect">
            <a:avLst/>
          </a:prstGeom>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078451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5160336"/>
            <a:ext cx="10972800" cy="1143000"/>
          </a:xfrm>
          <a:prstGeom prst="rect">
            <a:avLst/>
          </a:prstGeo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328278"/>
            <a:ext cx="5364480" cy="640080"/>
          </a:xfrm>
          <a:prstGeom prst="rect">
            <a:avLst/>
          </a:prstGeom>
          <a:noFill/>
          <a:ln w="10795">
            <a:solidFill>
              <a:schemeClr val="bg1"/>
            </a:solidFill>
            <a:miter lim="800000"/>
          </a:ln>
        </p:spPr>
        <p:txBody>
          <a:bodyPr anchor="ctr"/>
          <a:lstStyle>
            <a:lvl1pPr marL="64008" indent="0" algn="l">
              <a:lnSpc>
                <a:spcPct val="100000"/>
              </a:lnSpc>
              <a:spcBef>
                <a:spcPts val="100"/>
              </a:spcBef>
              <a:buNone/>
              <a:defRPr sz="1900" b="1">
                <a:solidFill>
                  <a:schemeClr val="accent1">
                    <a:lumMod val="50000"/>
                  </a:schemeClr>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969336"/>
            <a:ext cx="5364480" cy="4114800"/>
          </a:xfrm>
          <a:prstGeom prst="rect">
            <a:avLst/>
          </a:prstGeo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3"/>
          </p:nvPr>
        </p:nvSpPr>
        <p:spPr>
          <a:xfrm>
            <a:off x="6217920" y="328278"/>
            <a:ext cx="5364480" cy="640080"/>
          </a:xfrm>
          <a:prstGeom prst="rect">
            <a:avLst/>
          </a:prstGeom>
          <a:noFill/>
          <a:ln w="10795">
            <a:solidFill>
              <a:schemeClr val="bg1"/>
            </a:solidFill>
            <a:miter lim="800000"/>
          </a:ln>
        </p:spPr>
        <p:txBody>
          <a:bodyPr anchor="ctr"/>
          <a:lstStyle>
            <a:lvl1pPr marL="64008" indent="0" algn="l">
              <a:lnSpc>
                <a:spcPct val="100000"/>
              </a:lnSpc>
              <a:spcBef>
                <a:spcPts val="100"/>
              </a:spcBef>
              <a:buNone/>
              <a:defRPr sz="1900" b="1">
                <a:solidFill>
                  <a:schemeClr val="accent1">
                    <a:lumMod val="50000"/>
                  </a:schemeClr>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6217920" y="969336"/>
            <a:ext cx="5364480" cy="4114800"/>
          </a:xfrm>
          <a:prstGeom prst="rect">
            <a:avLst/>
          </a:prstGeo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75200" y="6305550"/>
            <a:ext cx="2844800" cy="476250"/>
          </a:xfrm>
          <a:prstGeom prst="rect">
            <a:avLst/>
          </a:prstGeom>
        </p:spPr>
        <p:txBody>
          <a:bodyPr/>
          <a:lstStyle/>
          <a:p>
            <a:fld id="{D6103C8C-96CC-4988-9A76-A97C68B37C96}" type="datetime1">
              <a:rPr lang="en-US" smtClean="0"/>
              <a:t>12/21/2017</a:t>
            </a:fld>
            <a:endParaRPr lang="en-US"/>
          </a:p>
        </p:txBody>
      </p:sp>
      <p:sp>
        <p:nvSpPr>
          <p:cNvPr id="8" name="Footer Placeholder 7"/>
          <p:cNvSpPr>
            <a:spLocks noGrp="1"/>
          </p:cNvSpPr>
          <p:nvPr>
            <p:ph type="ftr" sz="quarter" idx="11"/>
          </p:nvPr>
        </p:nvSpPr>
        <p:spPr>
          <a:xfrm>
            <a:off x="7620000" y="6305550"/>
            <a:ext cx="3860800" cy="476250"/>
          </a:xfrm>
          <a:prstGeom prst="rect">
            <a:avLst/>
          </a:prstGeom>
        </p:spPr>
        <p:txBody>
          <a:bodyPr/>
          <a:lstStyle/>
          <a:p>
            <a:r>
              <a:rPr lang="en-US"/>
              <a:t>Add a footer</a:t>
            </a:r>
          </a:p>
        </p:txBody>
      </p:sp>
      <p:sp>
        <p:nvSpPr>
          <p:cNvPr id="9" name="Slide Number Placeholder 8"/>
          <p:cNvSpPr>
            <a:spLocks noGrp="1"/>
          </p:cNvSpPr>
          <p:nvPr>
            <p:ph type="sldNum" sz="quarter" idx="12"/>
          </p:nvPr>
        </p:nvSpPr>
        <p:spPr>
          <a:xfrm>
            <a:off x="11484864" y="6305550"/>
            <a:ext cx="609600" cy="476250"/>
          </a:xfrm>
          <a:prstGeom prst="rect">
            <a:avLst/>
          </a:prstGeom>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2358931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a:prstGeom prst="rect">
            <a:avLst/>
          </a:prstGeom>
        </p:spPr>
        <p:txBody>
          <a:bodyPr anchor="ct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4775200" y="6305550"/>
            <a:ext cx="2844800" cy="476250"/>
          </a:xfrm>
          <a:prstGeom prst="rect">
            <a:avLst/>
          </a:prstGeom>
        </p:spPr>
        <p:txBody>
          <a:bodyPr/>
          <a:lstStyle/>
          <a:p>
            <a:fld id="{19A6AA83-E69F-4B8F-8330-2B08940C21DF}" type="datetime1">
              <a:rPr lang="en-US" smtClean="0"/>
              <a:t>12/21/2017</a:t>
            </a:fld>
            <a:endParaRPr lang="en-US"/>
          </a:p>
        </p:txBody>
      </p:sp>
      <p:sp>
        <p:nvSpPr>
          <p:cNvPr id="4" name="Footer Placeholder 3"/>
          <p:cNvSpPr>
            <a:spLocks noGrp="1"/>
          </p:cNvSpPr>
          <p:nvPr>
            <p:ph type="ftr" sz="quarter" idx="11"/>
          </p:nvPr>
        </p:nvSpPr>
        <p:spPr>
          <a:xfrm>
            <a:off x="7620000" y="6305550"/>
            <a:ext cx="3860800" cy="476250"/>
          </a:xfrm>
          <a:prstGeom prst="rect">
            <a:avLst/>
          </a:prstGeom>
        </p:spPr>
        <p:txBody>
          <a:bodyPr/>
          <a:lstStyle/>
          <a:p>
            <a:r>
              <a:rPr lang="en-US"/>
              <a:t>Add a footer</a:t>
            </a:r>
          </a:p>
        </p:txBody>
      </p:sp>
      <p:sp>
        <p:nvSpPr>
          <p:cNvPr id="5" name="Slide Number Placeholder 4"/>
          <p:cNvSpPr>
            <a:spLocks noGrp="1"/>
          </p:cNvSpPr>
          <p:nvPr>
            <p:ph type="sldNum" sz="quarter" idx="12"/>
          </p:nvPr>
        </p:nvSpPr>
        <p:spPr>
          <a:xfrm>
            <a:off x="11484864" y="6305550"/>
            <a:ext cx="609600" cy="476250"/>
          </a:xfrm>
          <a:prstGeom prst="rect">
            <a:avLst/>
          </a:prstGeom>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860658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75200" y="6305550"/>
            <a:ext cx="2844800" cy="476250"/>
          </a:xfrm>
          <a:prstGeom prst="rect">
            <a:avLst/>
          </a:prstGeom>
        </p:spPr>
        <p:txBody>
          <a:bodyPr/>
          <a:lstStyle/>
          <a:p>
            <a:fld id="{0C32B54B-DAC7-463C-B2D9-3A5324E66E07}" type="datetime1">
              <a:rPr lang="en-US" smtClean="0"/>
              <a:t>12/21/2017</a:t>
            </a:fld>
            <a:endParaRPr lang="en-US"/>
          </a:p>
        </p:txBody>
      </p:sp>
      <p:sp>
        <p:nvSpPr>
          <p:cNvPr id="3" name="Footer Placeholder 2"/>
          <p:cNvSpPr>
            <a:spLocks noGrp="1"/>
          </p:cNvSpPr>
          <p:nvPr>
            <p:ph type="ftr" sz="quarter" idx="11"/>
          </p:nvPr>
        </p:nvSpPr>
        <p:spPr>
          <a:xfrm>
            <a:off x="7620000" y="6305550"/>
            <a:ext cx="3860800" cy="476250"/>
          </a:xfrm>
          <a:prstGeom prst="rect">
            <a:avLst/>
          </a:prstGeom>
        </p:spPr>
        <p:txBody>
          <a:bodyPr/>
          <a:lstStyle/>
          <a:p>
            <a:r>
              <a:rPr lang="en-US"/>
              <a:t>Add a footer</a:t>
            </a:r>
          </a:p>
        </p:txBody>
      </p:sp>
      <p:sp>
        <p:nvSpPr>
          <p:cNvPr id="4" name="Slide Number Placeholder 3"/>
          <p:cNvSpPr>
            <a:spLocks noGrp="1"/>
          </p:cNvSpPr>
          <p:nvPr>
            <p:ph type="sldNum" sz="quarter" idx="12"/>
          </p:nvPr>
        </p:nvSpPr>
        <p:spPr>
          <a:xfrm>
            <a:off x="11484864" y="6305550"/>
            <a:ext cx="609600" cy="476250"/>
          </a:xfrm>
          <a:prstGeom prst="rect">
            <a:avLst/>
          </a:prstGeom>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860977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16778"/>
            <a:ext cx="5080000" cy="1162050"/>
          </a:xfrm>
          <a:prstGeom prst="rect">
            <a:avLst/>
          </a:prstGeo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406964"/>
            <a:ext cx="5080000" cy="698500"/>
          </a:xfrm>
          <a:prstGeom prst="rect">
            <a:avLst/>
          </a:prstGeo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609600" y="2133601"/>
            <a:ext cx="10871200" cy="3992563"/>
          </a:xfrm>
          <a:prstGeom prst="rect">
            <a:avLst/>
          </a:prstGeo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75200" y="6305550"/>
            <a:ext cx="2844800" cy="476250"/>
          </a:xfrm>
          <a:prstGeom prst="rect">
            <a:avLst/>
          </a:prstGeom>
        </p:spPr>
        <p:txBody>
          <a:bodyPr/>
          <a:lstStyle/>
          <a:p>
            <a:fld id="{FABC3EB9-8141-418F-8EFF-9A68D158E203}" type="datetime1">
              <a:rPr lang="en-US" smtClean="0"/>
              <a:t>12/21/2017</a:t>
            </a:fld>
            <a:endParaRPr lang="en-US"/>
          </a:p>
        </p:txBody>
      </p:sp>
      <p:sp>
        <p:nvSpPr>
          <p:cNvPr id="6" name="Footer Placeholder 5"/>
          <p:cNvSpPr>
            <a:spLocks noGrp="1"/>
          </p:cNvSpPr>
          <p:nvPr>
            <p:ph type="ftr" sz="quarter" idx="11"/>
          </p:nvPr>
        </p:nvSpPr>
        <p:spPr>
          <a:xfrm>
            <a:off x="7620000" y="6305550"/>
            <a:ext cx="3860800" cy="476250"/>
          </a:xfrm>
          <a:prstGeom prst="rect">
            <a:avLst/>
          </a:prstGeom>
        </p:spPr>
        <p:txBody>
          <a:bodyPr/>
          <a:lstStyle/>
          <a:p>
            <a:r>
              <a:rPr lang="en-US"/>
              <a:t>Add a footer</a:t>
            </a:r>
          </a:p>
        </p:txBody>
      </p:sp>
      <p:sp>
        <p:nvSpPr>
          <p:cNvPr id="7" name="Slide Number Placeholder 6"/>
          <p:cNvSpPr>
            <a:spLocks noGrp="1"/>
          </p:cNvSpPr>
          <p:nvPr>
            <p:ph type="sldNum" sz="quarter" idx="12"/>
          </p:nvPr>
        </p:nvSpPr>
        <p:spPr>
          <a:xfrm>
            <a:off x="11484864" y="6305550"/>
            <a:ext cx="609600" cy="476250"/>
          </a:xfrm>
          <a:prstGeom prst="rect">
            <a:avLst/>
          </a:prstGeom>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542546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849195" y="1066800"/>
            <a:ext cx="3657600" cy="1981200"/>
          </a:xfrm>
          <a:prstGeom prst="rect">
            <a:avLst/>
          </a:prstGeo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8" name="Rectangle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descr="An empty placeholder to add an image. Click on the placeholder and select the image that you wish to add"/>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marL="0" indent="0" algn="l" eaLnBrk="1" latinLnBrk="0" hangingPunct="1">
              <a:buNone/>
              <a:defRPr sz="3200"/>
            </a:lvl1pPr>
            <a:extLst/>
          </a:lstStyle>
          <a:p>
            <a:pPr marL="0" algn="l" eaLnBrk="1" latinLnBrk="0" hangingPunct="1"/>
            <a:r>
              <a:rPr kumimoji="0" lang="en-US" smtClean="0"/>
              <a:t>Click icon to add picture</a:t>
            </a:r>
            <a:endParaRPr kumimoji="0" lang="en-US" dirty="0"/>
          </a:p>
        </p:txBody>
      </p:sp>
      <p:sp>
        <p:nvSpPr>
          <p:cNvPr id="9" name="Rectangle 1"/>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2"/>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 name="Text Placeholder 3"/>
          <p:cNvSpPr>
            <a:spLocks noGrp="1"/>
          </p:cNvSpPr>
          <p:nvPr>
            <p:ph type="body" sz="half" idx="2"/>
          </p:nvPr>
        </p:nvSpPr>
        <p:spPr>
          <a:xfrm>
            <a:off x="1117600" y="4800600"/>
            <a:ext cx="5892800" cy="762000"/>
          </a:xfrm>
          <a:prstGeom prst="rect">
            <a:avLst/>
          </a:prstGeo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775200" y="6305550"/>
            <a:ext cx="2844800" cy="476250"/>
          </a:xfrm>
          <a:prstGeom prst="rect">
            <a:avLst/>
          </a:prstGeom>
        </p:spPr>
        <p:txBody>
          <a:bodyPr/>
          <a:lstStyle/>
          <a:p>
            <a:fld id="{EE203F9F-5B53-4206-BA20-257056A7933C}" type="datetime1">
              <a:rPr lang="en-US" smtClean="0"/>
              <a:t>12/21/2017</a:t>
            </a:fld>
            <a:endParaRPr lang="en-US"/>
          </a:p>
        </p:txBody>
      </p:sp>
      <p:sp>
        <p:nvSpPr>
          <p:cNvPr id="6" name="Footer Placeholder 5"/>
          <p:cNvSpPr>
            <a:spLocks noGrp="1"/>
          </p:cNvSpPr>
          <p:nvPr>
            <p:ph type="ftr" sz="quarter" idx="11"/>
          </p:nvPr>
        </p:nvSpPr>
        <p:spPr>
          <a:xfrm>
            <a:off x="7620000" y="6305550"/>
            <a:ext cx="3860800" cy="476250"/>
          </a:xfrm>
          <a:prstGeom prst="rect">
            <a:avLst/>
          </a:prstGeom>
        </p:spPr>
        <p:txBody>
          <a:bodyPr/>
          <a:lstStyle/>
          <a:p>
            <a:r>
              <a:rPr lang="en-US"/>
              <a:t>Add a footer</a:t>
            </a:r>
          </a:p>
        </p:txBody>
      </p:sp>
      <p:sp>
        <p:nvSpPr>
          <p:cNvPr id="7" name="Slide Number Placeholder 6"/>
          <p:cNvSpPr>
            <a:spLocks noGrp="1"/>
          </p:cNvSpPr>
          <p:nvPr>
            <p:ph type="sldNum" sz="quarter" idx="12"/>
          </p:nvPr>
        </p:nvSpPr>
        <p:spPr>
          <a:xfrm>
            <a:off x="11484864" y="6305550"/>
            <a:ext cx="609600" cy="476250"/>
          </a:xfrm>
          <a:prstGeom prst="rect">
            <a:avLst/>
          </a:prstGeom>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3636752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1">
        <a:schemeClr val="bg2"/>
      </p:bgRef>
    </p:bg>
    <p:spTree>
      <p:nvGrpSpPr>
        <p:cNvPr id="1" name=""/>
        <p:cNvGrpSpPr/>
        <p:nvPr/>
      </p:nvGrpSpPr>
      <p:grpSpPr>
        <a:xfrm>
          <a:off x="0" y="0"/>
          <a:ext cx="0" cy="0"/>
          <a:chOff x="0" y="0"/>
          <a:chExt cx="0" cy="0"/>
        </a:xfrm>
      </p:grpSpPr>
      <p:grpSp>
        <p:nvGrpSpPr>
          <p:cNvPr id="6" name="Group 5"/>
          <p:cNvGrpSpPr/>
          <p:nvPr/>
        </p:nvGrpSpPr>
        <p:grpSpPr>
          <a:xfrm>
            <a:off x="7148" y="-54"/>
            <a:ext cx="12188952" cy="6858054"/>
            <a:chOff x="7148" y="-54"/>
            <a:chExt cx="12188952" cy="6858054"/>
          </a:xfrm>
        </p:grpSpPr>
        <p:sp>
          <p:nvSpPr>
            <p:cNvPr id="4" name="Rectangle 3"/>
            <p:cNvSpPr/>
            <p:nvPr/>
          </p:nvSpPr>
          <p:spPr>
            <a:xfrm>
              <a:off x="7148" y="0"/>
              <a:ext cx="12188952"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bwMode="invGray">
            <a:xfrm>
              <a:off x="1473566" y="-54"/>
              <a:ext cx="96070" cy="6858054"/>
            </a:xfrm>
            <a:prstGeom prst="rect">
              <a:avLst/>
            </a:prstGeom>
            <a:solidFill>
              <a:schemeClr val="bg2">
                <a:lumMod val="10000"/>
              </a:schemeClr>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pic>
          <p:nvPicPr>
            <p:cNvPr id="3" name="Picture 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148" y="0"/>
              <a:ext cx="1495425" cy="6858000"/>
            </a:xfrm>
            <a:prstGeom prst="rect">
              <a:avLst/>
            </a:prstGeom>
          </p:spPr>
        </p:pic>
      </p:grpSp>
      <p:sp>
        <p:nvSpPr>
          <p:cNvPr id="16" name="Title Placeholder 4"/>
          <p:cNvSpPr>
            <a:spLocks noGrp="1"/>
          </p:cNvSpPr>
          <p:nvPr>
            <p:ph type="title"/>
          </p:nvPr>
        </p:nvSpPr>
        <p:spPr>
          <a:xfrm>
            <a:off x="1914144" y="274638"/>
            <a:ext cx="9997440" cy="1143000"/>
          </a:xfrm>
          <a:prstGeom prst="rect">
            <a:avLst/>
          </a:prstGeom>
        </p:spPr>
        <p:txBody>
          <a:bodyPr anchor="ctr">
            <a:normAutofit/>
          </a:bodyPr>
          <a:lstStyle/>
          <a:p>
            <a:r>
              <a:rPr kumimoji="0" lang="en-US" smtClean="0"/>
              <a:t>Click to edit Master title style</a:t>
            </a:r>
            <a:endParaRPr kumimoji="0" lang="en-US" dirty="0"/>
          </a:p>
        </p:txBody>
      </p:sp>
      <p:sp>
        <p:nvSpPr>
          <p:cNvPr id="17" name="Text Placeholder 8"/>
          <p:cNvSpPr>
            <a:spLocks noGrp="1"/>
          </p:cNvSpPr>
          <p:nvPr>
            <p:ph type="body" idx="1"/>
          </p:nvPr>
        </p:nvSpPr>
        <p:spPr>
          <a:xfrm>
            <a:off x="1914144" y="1447800"/>
            <a:ext cx="9997440" cy="48006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18" name="Date Placeholder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100">
                <a:solidFill>
                  <a:schemeClr val="tx2"/>
                </a:solidFill>
              </a:defRPr>
            </a:lvl1pPr>
            <a:extLst/>
          </a:lstStyle>
          <a:p>
            <a:fld id="{B051F468-2565-4472-9079-46A542F179AB}" type="datetime1">
              <a:rPr lang="en-US" smtClean="0"/>
              <a:pPr/>
              <a:t>12/21/2017</a:t>
            </a:fld>
            <a:endParaRPr lang="en-US"/>
          </a:p>
        </p:txBody>
      </p:sp>
      <p:sp>
        <p:nvSpPr>
          <p:cNvPr id="19" name="Footer Placeholder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100">
                <a:solidFill>
                  <a:schemeClr val="tx2"/>
                </a:solidFill>
                <a:effectLst/>
              </a:defRPr>
            </a:lvl1pPr>
            <a:extLst/>
          </a:lstStyle>
          <a:p>
            <a:r>
              <a:rPr lang="en-US"/>
              <a:t>Add a footer</a:t>
            </a:r>
            <a:endParaRPr lang="en-US" dirty="0"/>
          </a:p>
        </p:txBody>
      </p:sp>
      <p:sp>
        <p:nvSpPr>
          <p:cNvPr id="20" name="Slide Number Placeholder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100">
                <a:solidFill>
                  <a:schemeClr val="tx2"/>
                </a:solidFill>
                <a:effectLst/>
              </a:defRPr>
            </a:lvl1pPr>
            <a:extLst/>
          </a:lstStyle>
          <a:p>
            <a:fld id="{401CF334-2D5C-4859-84A6-CA7E6E43FAEB}" type="slidenum">
              <a:rPr lang="en-US" smtClean="0"/>
              <a:pPr/>
              <a:t>‹#›</a:t>
            </a:fld>
            <a:endParaRPr lang="en-US" dirty="0"/>
          </a:p>
        </p:txBody>
      </p:sp>
    </p:spTree>
    <p:extLst>
      <p:ext uri="{BB962C8B-B14F-4D97-AF65-F5344CB8AC3E}">
        <p14:creationId xmlns:p14="http://schemas.microsoft.com/office/powerpoint/2010/main" val="126003806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latinLnBrk="0" hangingPunct="1">
        <a:spcBef>
          <a:spcPct val="0"/>
        </a:spcBef>
        <a:buNone/>
        <a:defRPr kumimoji="0" sz="4300" b="1" kern="1200">
          <a:solidFill>
            <a:schemeClr val="accent2">
              <a:lumMod val="50000"/>
            </a:schemeClr>
          </a:solidFill>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lumMod val="50000"/>
          </a:schemeClr>
        </a:buClr>
        <a:buSzPct val="80000"/>
        <a:buFont typeface="Wingdings 2"/>
        <a:buChar char=""/>
        <a:defRPr kumimoji="0" sz="3200" kern="1200">
          <a:solidFill>
            <a:schemeClr val="tx2">
              <a:lumMod val="75000"/>
            </a:schemeClr>
          </a:solidFill>
          <a:latin typeface="+mn-lt"/>
          <a:ea typeface="+mn-ea"/>
          <a:cs typeface="+mn-cs"/>
        </a:defRPr>
      </a:lvl1pPr>
      <a:lvl2pPr marL="640080" indent="-237744" algn="l" rtl="0" eaLnBrk="1" latinLnBrk="0" hangingPunct="1">
        <a:lnSpc>
          <a:spcPct val="100000"/>
        </a:lnSpc>
        <a:spcBef>
          <a:spcPts val="550"/>
        </a:spcBef>
        <a:buClr>
          <a:schemeClr val="accent1">
            <a:lumMod val="50000"/>
          </a:schemeClr>
        </a:buClr>
        <a:buFont typeface="Verdana"/>
        <a:buChar char="◦"/>
        <a:defRPr kumimoji="0" sz="2800" kern="1200">
          <a:solidFill>
            <a:schemeClr val="tx2">
              <a:lumMod val="75000"/>
            </a:schemeClr>
          </a:solidFill>
          <a:latin typeface="+mn-lt"/>
          <a:ea typeface="+mn-ea"/>
          <a:cs typeface="+mn-cs"/>
        </a:defRPr>
      </a:lvl2pPr>
      <a:lvl3pPr marL="886968" indent="-228600" algn="l" rtl="0" eaLnBrk="1" latinLnBrk="0" hangingPunct="1">
        <a:lnSpc>
          <a:spcPct val="100000"/>
        </a:lnSpc>
        <a:spcBef>
          <a:spcPct val="20000"/>
        </a:spcBef>
        <a:buClr>
          <a:schemeClr val="accent2">
            <a:lumMod val="75000"/>
          </a:schemeClr>
        </a:buClr>
        <a:buFont typeface="Wingdings 2"/>
        <a:buChar char=""/>
        <a:defRPr kumimoji="0" sz="2400" kern="1200">
          <a:solidFill>
            <a:schemeClr val="tx2">
              <a:lumMod val="75000"/>
            </a:schemeClr>
          </a:solidFill>
          <a:latin typeface="+mn-lt"/>
          <a:ea typeface="+mn-ea"/>
          <a:cs typeface="+mn-cs"/>
        </a:defRPr>
      </a:lvl3pPr>
      <a:lvl4pPr marL="1097280" indent="-173736" algn="l" rtl="0" eaLnBrk="1" latinLnBrk="0" hangingPunct="1">
        <a:lnSpc>
          <a:spcPct val="100000"/>
        </a:lnSpc>
        <a:spcBef>
          <a:spcPct val="20000"/>
        </a:spcBef>
        <a:buClr>
          <a:schemeClr val="accent3">
            <a:lumMod val="75000"/>
          </a:schemeClr>
        </a:buClr>
        <a:buFont typeface="Wingdings 2"/>
        <a:buChar char=""/>
        <a:defRPr kumimoji="0" sz="2000" kern="1200">
          <a:solidFill>
            <a:schemeClr val="tx2">
              <a:lumMod val="75000"/>
            </a:schemeClr>
          </a:solidFill>
          <a:latin typeface="+mn-lt"/>
          <a:ea typeface="+mn-ea"/>
          <a:cs typeface="+mn-cs"/>
        </a:defRPr>
      </a:lvl4pPr>
      <a:lvl5pPr marL="1298448" indent="-182880" algn="l" rtl="0" eaLnBrk="1" latinLnBrk="0" hangingPunct="1">
        <a:lnSpc>
          <a:spcPct val="100000"/>
        </a:lnSpc>
        <a:spcBef>
          <a:spcPct val="20000"/>
        </a:spcBef>
        <a:buClr>
          <a:schemeClr val="accent4">
            <a:lumMod val="75000"/>
          </a:schemeClr>
        </a:buClr>
        <a:buFont typeface="Wingdings 2"/>
        <a:buChar char=""/>
        <a:defRPr kumimoji="0" sz="2000" kern="1200">
          <a:solidFill>
            <a:schemeClr val="tx2">
              <a:lumMod val="75000"/>
            </a:schemeClr>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extLst mod="1">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pos="7512" userDrawn="1">
          <p15:clr>
            <a:srgbClr val="F26B43"/>
          </p15:clr>
        </p15:guide>
        <p15:guide id="3" pos="1176" userDrawn="1">
          <p15:clr>
            <a:srgbClr val="F26B43"/>
          </p15:clr>
        </p15:guide>
        <p15:guide id="4" orient="horz" pos="3936" userDrawn="1">
          <p15:clr>
            <a:srgbClr val="F26B43"/>
          </p15:clr>
        </p15:guide>
        <p15:guide id="5" orient="horz" pos="888" userDrawn="1">
          <p15:clr>
            <a:srgbClr val="F26B43"/>
          </p15:clr>
        </p15:guide>
        <p15:guide id="6" orient="horz" pos="16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0080" y="167424"/>
            <a:ext cx="9875520" cy="3348508"/>
          </a:xfrm>
        </p:spPr>
        <p:txBody>
          <a:bodyPr>
            <a:normAutofit fontScale="90000"/>
          </a:bodyPr>
          <a:lstStyle/>
          <a:p>
            <a:r>
              <a:rPr lang="en-US" sz="4400" dirty="0">
                <a:latin typeface="Times New Roman" panose="02020603050405020304" pitchFamily="18" charset="0"/>
                <a:cs typeface="Times New Roman" panose="02020603050405020304" pitchFamily="18" charset="0"/>
              </a:rPr>
              <a:t>An-</a:t>
            </a:r>
            <a:r>
              <a:rPr lang="en-US" sz="4400" dirty="0" err="1">
                <a:latin typeface="Times New Roman" panose="02020603050405020304" pitchFamily="18" charset="0"/>
                <a:cs typeface="Times New Roman" panose="02020603050405020304" pitchFamily="18" charset="0"/>
              </a:rPr>
              <a:t>Najah</a:t>
            </a:r>
            <a:r>
              <a:rPr lang="en-US" sz="4400" dirty="0">
                <a:latin typeface="Times New Roman" panose="02020603050405020304" pitchFamily="18" charset="0"/>
                <a:cs typeface="Times New Roman" panose="02020603050405020304" pitchFamily="18" charset="0"/>
              </a:rPr>
              <a:t> National University </a:t>
            </a:r>
            <a:br>
              <a:rPr lang="en-US" sz="4400" dirty="0">
                <a:latin typeface="Times New Roman" panose="02020603050405020304" pitchFamily="18" charset="0"/>
                <a:cs typeface="Times New Roman" panose="02020603050405020304" pitchFamily="18" charset="0"/>
              </a:rPr>
            </a:br>
            <a:r>
              <a:rPr lang="en-US" sz="4400" dirty="0">
                <a:latin typeface="Times New Roman" panose="02020603050405020304" pitchFamily="18" charset="0"/>
                <a:cs typeface="Times New Roman" panose="02020603050405020304" pitchFamily="18" charset="0"/>
              </a:rPr>
              <a:t>Civil Engineering Department</a:t>
            </a:r>
            <a:r>
              <a:rPr lang="en-US" sz="4400" dirty="0"/>
              <a:t/>
            </a:r>
            <a:br>
              <a:rPr lang="en-US" sz="4400" dirty="0"/>
            </a:br>
            <a:r>
              <a:rPr lang="en-US" dirty="0" smtClean="0"/>
              <a:t/>
            </a:r>
            <a:br>
              <a:rPr lang="en-US" dirty="0" smtClean="0"/>
            </a:br>
            <a:r>
              <a:rPr lang="en-US" dirty="0">
                <a:latin typeface="Times New Roman" panose="02020603050405020304" pitchFamily="18" charset="0"/>
                <a:cs typeface="Times New Roman" panose="02020603050405020304" pitchFamily="18" charset="0"/>
              </a:rPr>
              <a:t>Analysis and Design of the </a:t>
            </a:r>
            <a:r>
              <a:rPr lang="en-US" dirty="0" err="1">
                <a:latin typeface="Times New Roman" panose="02020603050405020304" pitchFamily="18" charset="0"/>
                <a:cs typeface="Times New Roman" panose="02020603050405020304" pitchFamily="18" charset="0"/>
              </a:rPr>
              <a:t>Attil's</a:t>
            </a:r>
            <a:r>
              <a:rPr lang="en-US" dirty="0">
                <a:latin typeface="Times New Roman" panose="02020603050405020304" pitchFamily="18" charset="0"/>
                <a:cs typeface="Times New Roman" panose="02020603050405020304" pitchFamily="18" charset="0"/>
              </a:rPr>
              <a:t> Waterworks  </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910080" y="3670479"/>
            <a:ext cx="9875520" cy="2975020"/>
          </a:xfrm>
        </p:spPr>
        <p:txBody>
          <a:bodyPr>
            <a:normAutofit lnSpcReduction="10000"/>
          </a:bodyPr>
          <a:lstStyle/>
          <a:p>
            <a:r>
              <a:rPr lang="en-US" sz="2400" dirty="0">
                <a:solidFill>
                  <a:schemeClr val="accent2">
                    <a:lumMod val="50000"/>
                  </a:schemeClr>
                </a:solidFill>
                <a:latin typeface="Times New Roman" panose="02020603050405020304" pitchFamily="18" charset="0"/>
                <a:ea typeface="+mj-ea"/>
                <a:cs typeface="Times New Roman" panose="02020603050405020304" pitchFamily="18" charset="0"/>
              </a:rPr>
              <a:t>Prepared by :</a:t>
            </a:r>
          </a:p>
          <a:p>
            <a:r>
              <a:rPr lang="en-US" sz="2400" dirty="0" err="1">
                <a:solidFill>
                  <a:schemeClr val="accent2">
                    <a:lumMod val="50000"/>
                  </a:schemeClr>
                </a:solidFill>
                <a:latin typeface="Times New Roman" panose="02020603050405020304" pitchFamily="18" charset="0"/>
                <a:ea typeface="+mj-ea"/>
                <a:cs typeface="Times New Roman" panose="02020603050405020304" pitchFamily="18" charset="0"/>
              </a:rPr>
              <a:t>Ameed</a:t>
            </a:r>
            <a:r>
              <a:rPr lang="en-US" sz="2400" dirty="0">
                <a:solidFill>
                  <a:schemeClr val="accent2">
                    <a:lumMod val="50000"/>
                  </a:schemeClr>
                </a:solidFill>
                <a:latin typeface="Times New Roman" panose="02020603050405020304" pitchFamily="18" charset="0"/>
                <a:ea typeface="+mj-ea"/>
                <a:cs typeface="Times New Roman" panose="02020603050405020304" pitchFamily="18" charset="0"/>
              </a:rPr>
              <a:t> </a:t>
            </a:r>
            <a:r>
              <a:rPr lang="en-US" sz="2400" dirty="0" err="1">
                <a:solidFill>
                  <a:schemeClr val="accent2">
                    <a:lumMod val="50000"/>
                  </a:schemeClr>
                </a:solidFill>
                <a:latin typeface="Times New Roman" panose="02020603050405020304" pitchFamily="18" charset="0"/>
                <a:ea typeface="+mj-ea"/>
                <a:cs typeface="Times New Roman" panose="02020603050405020304" pitchFamily="18" charset="0"/>
              </a:rPr>
              <a:t>Heshme</a:t>
            </a:r>
            <a:endParaRPr lang="en-US" sz="2400" dirty="0">
              <a:solidFill>
                <a:schemeClr val="accent2">
                  <a:lumMod val="50000"/>
                </a:schemeClr>
              </a:solidFill>
              <a:latin typeface="Times New Roman" panose="02020603050405020304" pitchFamily="18" charset="0"/>
              <a:ea typeface="+mj-ea"/>
              <a:cs typeface="Times New Roman" panose="02020603050405020304" pitchFamily="18" charset="0"/>
            </a:endParaRPr>
          </a:p>
          <a:p>
            <a:r>
              <a:rPr lang="en-US" sz="2400" dirty="0" err="1">
                <a:solidFill>
                  <a:schemeClr val="accent2">
                    <a:lumMod val="50000"/>
                  </a:schemeClr>
                </a:solidFill>
                <a:latin typeface="Times New Roman" panose="02020603050405020304" pitchFamily="18" charset="0"/>
                <a:ea typeface="+mj-ea"/>
                <a:cs typeface="Times New Roman" panose="02020603050405020304" pitchFamily="18" charset="0"/>
              </a:rPr>
              <a:t>Hossni</a:t>
            </a:r>
            <a:r>
              <a:rPr lang="en-US" sz="2400" dirty="0">
                <a:solidFill>
                  <a:schemeClr val="accent2">
                    <a:lumMod val="50000"/>
                  </a:schemeClr>
                </a:solidFill>
                <a:latin typeface="Times New Roman" panose="02020603050405020304" pitchFamily="18" charset="0"/>
                <a:ea typeface="+mj-ea"/>
                <a:cs typeface="Times New Roman" panose="02020603050405020304" pitchFamily="18" charset="0"/>
              </a:rPr>
              <a:t> </a:t>
            </a:r>
            <a:r>
              <a:rPr lang="en-US" sz="2400" dirty="0" err="1">
                <a:solidFill>
                  <a:schemeClr val="accent2">
                    <a:lumMod val="50000"/>
                  </a:schemeClr>
                </a:solidFill>
                <a:latin typeface="Times New Roman" panose="02020603050405020304" pitchFamily="18" charset="0"/>
                <a:ea typeface="+mj-ea"/>
                <a:cs typeface="Times New Roman" panose="02020603050405020304" pitchFamily="18" charset="0"/>
              </a:rPr>
              <a:t>Jallad</a:t>
            </a:r>
            <a:endParaRPr lang="en-US" sz="2400" dirty="0">
              <a:solidFill>
                <a:schemeClr val="accent2">
                  <a:lumMod val="50000"/>
                </a:schemeClr>
              </a:solidFill>
              <a:latin typeface="Times New Roman" panose="02020603050405020304" pitchFamily="18" charset="0"/>
              <a:ea typeface="+mj-ea"/>
              <a:cs typeface="Times New Roman" panose="02020603050405020304" pitchFamily="18" charset="0"/>
            </a:endParaRPr>
          </a:p>
          <a:p>
            <a:r>
              <a:rPr lang="en-US" sz="2400" dirty="0" err="1">
                <a:solidFill>
                  <a:schemeClr val="accent2">
                    <a:lumMod val="50000"/>
                  </a:schemeClr>
                </a:solidFill>
                <a:latin typeface="Times New Roman" panose="02020603050405020304" pitchFamily="18" charset="0"/>
                <a:ea typeface="+mj-ea"/>
                <a:cs typeface="Times New Roman" panose="02020603050405020304" pitchFamily="18" charset="0"/>
              </a:rPr>
              <a:t>Hisham</a:t>
            </a:r>
            <a:r>
              <a:rPr lang="en-US" sz="2400" dirty="0">
                <a:solidFill>
                  <a:schemeClr val="accent2">
                    <a:lumMod val="50000"/>
                  </a:schemeClr>
                </a:solidFill>
                <a:latin typeface="Times New Roman" panose="02020603050405020304" pitchFamily="18" charset="0"/>
                <a:ea typeface="+mj-ea"/>
                <a:cs typeface="Times New Roman" panose="02020603050405020304" pitchFamily="18" charset="0"/>
              </a:rPr>
              <a:t> </a:t>
            </a:r>
            <a:r>
              <a:rPr lang="en-US" sz="2400" dirty="0" err="1">
                <a:solidFill>
                  <a:schemeClr val="accent2">
                    <a:lumMod val="50000"/>
                  </a:schemeClr>
                </a:solidFill>
                <a:latin typeface="Times New Roman" panose="02020603050405020304" pitchFamily="18" charset="0"/>
                <a:ea typeface="+mj-ea"/>
                <a:cs typeface="Times New Roman" panose="02020603050405020304" pitchFamily="18" charset="0"/>
              </a:rPr>
              <a:t>Hamad</a:t>
            </a:r>
            <a:endParaRPr lang="en-US" sz="2400" dirty="0">
              <a:solidFill>
                <a:schemeClr val="accent2">
                  <a:lumMod val="50000"/>
                </a:schemeClr>
              </a:solidFill>
              <a:latin typeface="Times New Roman" panose="02020603050405020304" pitchFamily="18" charset="0"/>
              <a:ea typeface="+mj-ea"/>
              <a:cs typeface="Times New Roman" panose="02020603050405020304" pitchFamily="18" charset="0"/>
            </a:endParaRPr>
          </a:p>
          <a:p>
            <a:r>
              <a:rPr lang="en-US" sz="2400" dirty="0" err="1">
                <a:solidFill>
                  <a:schemeClr val="accent2">
                    <a:lumMod val="50000"/>
                  </a:schemeClr>
                </a:solidFill>
                <a:latin typeface="Times New Roman" panose="02020603050405020304" pitchFamily="18" charset="0"/>
                <a:ea typeface="+mj-ea"/>
                <a:cs typeface="Times New Roman" panose="02020603050405020304" pitchFamily="18" charset="0"/>
              </a:rPr>
              <a:t>Alaa</a:t>
            </a:r>
            <a:r>
              <a:rPr lang="en-US" sz="2400" dirty="0">
                <a:solidFill>
                  <a:schemeClr val="accent2">
                    <a:lumMod val="50000"/>
                  </a:schemeClr>
                </a:solidFill>
                <a:latin typeface="Times New Roman" panose="02020603050405020304" pitchFamily="18" charset="0"/>
                <a:ea typeface="+mj-ea"/>
                <a:cs typeface="Times New Roman" panose="02020603050405020304" pitchFamily="18" charset="0"/>
              </a:rPr>
              <a:t> </a:t>
            </a:r>
            <a:r>
              <a:rPr lang="en-US" sz="2400" dirty="0" err="1" smtClean="0">
                <a:solidFill>
                  <a:schemeClr val="accent2">
                    <a:lumMod val="50000"/>
                  </a:schemeClr>
                </a:solidFill>
                <a:latin typeface="Times New Roman" panose="02020603050405020304" pitchFamily="18" charset="0"/>
                <a:ea typeface="+mj-ea"/>
                <a:cs typeface="Times New Roman" panose="02020603050405020304" pitchFamily="18" charset="0"/>
              </a:rPr>
              <a:t>Demide</a:t>
            </a:r>
            <a:endParaRPr lang="en-US" sz="2400" dirty="0" smtClean="0">
              <a:solidFill>
                <a:schemeClr val="accent2">
                  <a:lumMod val="50000"/>
                </a:schemeClr>
              </a:solidFill>
              <a:latin typeface="Times New Roman" panose="02020603050405020304" pitchFamily="18" charset="0"/>
              <a:ea typeface="+mj-ea"/>
              <a:cs typeface="Times New Roman" panose="02020603050405020304" pitchFamily="18" charset="0"/>
            </a:endParaRPr>
          </a:p>
          <a:p>
            <a:endParaRPr lang="en-US" sz="2400" dirty="0" smtClean="0">
              <a:solidFill>
                <a:schemeClr val="accent2">
                  <a:lumMod val="50000"/>
                </a:schemeClr>
              </a:solidFill>
              <a:latin typeface="+mj-lt"/>
              <a:ea typeface="+mj-ea"/>
              <a:cs typeface="+mj-cs"/>
            </a:endParaRPr>
          </a:p>
          <a:p>
            <a:r>
              <a:rPr lang="en-US" sz="2400" dirty="0" smtClean="0">
                <a:solidFill>
                  <a:schemeClr val="accent2">
                    <a:lumMod val="50000"/>
                  </a:schemeClr>
                </a:solidFill>
                <a:latin typeface="Times New Roman" panose="02020603050405020304" pitchFamily="18" charset="0"/>
                <a:ea typeface="+mj-ea"/>
                <a:cs typeface="Times New Roman" panose="02020603050405020304" pitchFamily="18" charset="0"/>
              </a:rPr>
              <a:t>Supervision </a:t>
            </a:r>
            <a:r>
              <a:rPr lang="en-US" sz="2400" dirty="0">
                <a:solidFill>
                  <a:schemeClr val="accent2">
                    <a:lumMod val="50000"/>
                  </a:schemeClr>
                </a:solidFill>
                <a:latin typeface="Times New Roman" panose="02020603050405020304" pitchFamily="18" charset="0"/>
                <a:ea typeface="+mj-ea"/>
                <a:cs typeface="Times New Roman" panose="02020603050405020304" pitchFamily="18" charset="0"/>
              </a:rPr>
              <a:t>: Dr. Abdel-</a:t>
            </a:r>
            <a:r>
              <a:rPr lang="en-US" sz="2400" dirty="0" err="1">
                <a:solidFill>
                  <a:schemeClr val="accent2">
                    <a:lumMod val="50000"/>
                  </a:schemeClr>
                </a:solidFill>
                <a:latin typeface="Times New Roman" panose="02020603050405020304" pitchFamily="18" charset="0"/>
                <a:ea typeface="+mj-ea"/>
                <a:cs typeface="Times New Roman" panose="02020603050405020304" pitchFamily="18" charset="0"/>
              </a:rPr>
              <a:t>fattah</a:t>
            </a:r>
            <a:r>
              <a:rPr lang="en-US" sz="2400" dirty="0">
                <a:solidFill>
                  <a:schemeClr val="accent2">
                    <a:lumMod val="50000"/>
                  </a:schemeClr>
                </a:solidFill>
                <a:latin typeface="Times New Roman" panose="02020603050405020304" pitchFamily="18" charset="0"/>
                <a:ea typeface="+mj-ea"/>
                <a:cs typeface="Times New Roman" panose="02020603050405020304" pitchFamily="18" charset="0"/>
              </a:rPr>
              <a:t> Hassan</a:t>
            </a:r>
          </a:p>
          <a:p>
            <a:endParaRPr lang="en-US" sz="2000" dirty="0">
              <a:solidFill>
                <a:schemeClr val="accent2">
                  <a:lumMod val="50000"/>
                </a:schemeClr>
              </a:solidFill>
              <a:latin typeface="+mj-lt"/>
              <a:ea typeface="+mj-ea"/>
              <a:cs typeface="+mj-cs"/>
            </a:endParaRPr>
          </a:p>
          <a:p>
            <a:endParaRPr lang="en-US" dirty="0"/>
          </a:p>
        </p:txBody>
      </p:sp>
    </p:spTree>
    <p:extLst>
      <p:ext uri="{BB962C8B-B14F-4D97-AF65-F5344CB8AC3E}">
        <p14:creationId xmlns:p14="http://schemas.microsoft.com/office/powerpoint/2010/main" val="2633904108"/>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latin typeface="Times New Roman" panose="02020603050405020304" pitchFamily="18" charset="0"/>
                <a:cs typeface="Times New Roman" panose="02020603050405020304" pitchFamily="18" charset="0"/>
              </a:rPr>
              <a:t>Part </a:t>
            </a:r>
            <a:r>
              <a:rPr lang="en-US" dirty="0">
                <a:latin typeface="Times New Roman" panose="02020603050405020304" pitchFamily="18" charset="0"/>
                <a:cs typeface="Times New Roman" panose="02020603050405020304" pitchFamily="18" charset="0"/>
              </a:rPr>
              <a:t>1: analysis of existing water distribution network (review)</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marL="82296" indent="0" rtl="1">
              <a:buNone/>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In </a:t>
            </a:r>
            <a:r>
              <a:rPr lang="en-US" dirty="0">
                <a:latin typeface="Times New Roman" panose="02020603050405020304" pitchFamily="18" charset="0"/>
                <a:cs typeface="Times New Roman" panose="02020603050405020304" pitchFamily="18" charset="0"/>
              </a:rPr>
              <a:t>the </a:t>
            </a:r>
            <a:r>
              <a:rPr lang="en-US" dirty="0" smtClean="0">
                <a:latin typeface="Times New Roman" panose="02020603050405020304" pitchFamily="18" charset="0"/>
                <a:cs typeface="Times New Roman" panose="02020603050405020304" pitchFamily="18" charset="0"/>
              </a:rPr>
              <a:t>Graduation Project 1 </a:t>
            </a:r>
            <a:r>
              <a:rPr lang="en-US" dirty="0">
                <a:latin typeface="Times New Roman" panose="02020603050405020304" pitchFamily="18" charset="0"/>
                <a:cs typeface="Times New Roman" panose="02020603050405020304" pitchFamily="18" charset="0"/>
              </a:rPr>
              <a:t>we analysis the water distribution network of </a:t>
            </a:r>
            <a:r>
              <a:rPr lang="en-US" dirty="0" err="1">
                <a:latin typeface="Times New Roman" panose="02020603050405020304" pitchFamily="18" charset="0"/>
                <a:cs typeface="Times New Roman" panose="02020603050405020304" pitchFamily="18" charset="0"/>
              </a:rPr>
              <a:t>Attil's</a:t>
            </a:r>
            <a:r>
              <a:rPr lang="en-US" dirty="0">
                <a:latin typeface="Times New Roman" panose="02020603050405020304" pitchFamily="18" charset="0"/>
                <a:cs typeface="Times New Roman" panose="02020603050405020304" pitchFamily="18" charset="0"/>
              </a:rPr>
              <a:t> town that is consist of junctions , pipes, one reservoir , one storage tank(100 m3</a:t>
            </a:r>
            <a:r>
              <a:rPr lang="en-US" dirty="0" smtClean="0">
                <a:latin typeface="Times New Roman" panose="02020603050405020304" pitchFamily="18" charset="0"/>
                <a:cs typeface="Times New Roman" panose="02020603050405020304" pitchFamily="18" charset="0"/>
              </a:rPr>
              <a:t>).</a:t>
            </a:r>
            <a:endParaRPr lang="fr-FR" dirty="0" smtClean="0">
              <a:latin typeface="Times New Roman" panose="02020603050405020304" pitchFamily="18" charset="0"/>
              <a:cs typeface="Times New Roman" panose="02020603050405020304" pitchFamily="18" charset="0"/>
            </a:endParaRPr>
          </a:p>
          <a:p>
            <a:r>
              <a:rPr lang="fr-FR" dirty="0" err="1" smtClean="0">
                <a:latin typeface="Times New Roman" panose="02020603050405020304" pitchFamily="18" charset="0"/>
                <a:cs typeface="Times New Roman" panose="02020603050405020304" pitchFamily="18" charset="0"/>
              </a:rPr>
              <a:t>It’s</a:t>
            </a:r>
            <a:r>
              <a:rPr lang="fr-FR" dirty="0" smtClean="0">
                <a:latin typeface="Times New Roman" panose="02020603050405020304" pitchFamily="18" charset="0"/>
                <a:cs typeface="Times New Roman" panose="02020603050405020304" pitchFamily="18" charset="0"/>
              </a:rPr>
              <a:t> </a:t>
            </a:r>
            <a:r>
              <a:rPr lang="fr-FR" dirty="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Combination of both Branched and Looped network.</a:t>
            </a:r>
          </a:p>
          <a:p>
            <a:r>
              <a:rPr lang="en-US" dirty="0">
                <a:latin typeface="Times New Roman" panose="02020603050405020304" pitchFamily="18" charset="0"/>
                <a:cs typeface="Times New Roman" panose="02020603050405020304" pitchFamily="18" charset="0"/>
              </a:rPr>
              <a:t>The Water peak demand =7260 </a:t>
            </a:r>
            <a:r>
              <a:rPr lang="en-US" dirty="0" smtClean="0">
                <a:latin typeface="Times New Roman" panose="02020603050405020304" pitchFamily="18" charset="0"/>
                <a:cs typeface="Times New Roman" panose="02020603050405020304" pitchFamily="18" charset="0"/>
              </a:rPr>
              <a:t>m³/Day.</a:t>
            </a:r>
            <a:endParaRPr lang="en-US" dirty="0"/>
          </a:p>
        </p:txBody>
      </p:sp>
    </p:spTree>
    <p:extLst>
      <p:ext uri="{BB962C8B-B14F-4D97-AF65-F5344CB8AC3E}">
        <p14:creationId xmlns:p14="http://schemas.microsoft.com/office/powerpoint/2010/main" val="2766366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latin typeface="Times New Roman" panose="02020603050405020304" pitchFamily="18" charset="0"/>
                <a:cs typeface="Times New Roman" panose="02020603050405020304" pitchFamily="18" charset="0"/>
              </a:rPr>
              <a:t>Modeling </a:t>
            </a:r>
            <a:r>
              <a:rPr lang="en-US" dirty="0">
                <a:latin typeface="Times New Roman" panose="02020603050405020304" pitchFamily="18" charset="0"/>
                <a:cs typeface="Times New Roman" panose="02020603050405020304" pitchFamily="18" charset="0"/>
              </a:rPr>
              <a:t>and analysis of water distribution </a:t>
            </a:r>
            <a:r>
              <a:rPr lang="en-US" dirty="0" smtClean="0">
                <a:latin typeface="Times New Roman" panose="02020603050405020304" pitchFamily="18" charset="0"/>
                <a:cs typeface="Times New Roman" panose="02020603050405020304" pitchFamily="18" charset="0"/>
              </a:rPr>
              <a:t>network </a:t>
            </a:r>
            <a:r>
              <a:rPr lang="en-US" dirty="0"/>
              <a:t/>
            </a:r>
            <a:br>
              <a:rPr lang="en-US" dirty="0"/>
            </a:br>
            <a:endParaRPr lang="en-US" dirty="0"/>
          </a:p>
        </p:txBody>
      </p:sp>
      <p:pic>
        <p:nvPicPr>
          <p:cNvPr id="4" name="Content Placeholder 3"/>
          <p:cNvPicPr>
            <a:picLocks noGrp="1" noChangeAspect="1"/>
          </p:cNvPicPr>
          <p:nvPr>
            <p:ph idx="1"/>
          </p:nvPr>
        </p:nvPicPr>
        <p:blipFill>
          <a:blip r:embed="rId2"/>
          <a:stretch>
            <a:fillRect/>
          </a:stretch>
        </p:blipFill>
        <p:spPr>
          <a:xfrm>
            <a:off x="3735108" y="1417638"/>
            <a:ext cx="5911168" cy="5275632"/>
          </a:xfrm>
          <a:prstGeom prst="rect">
            <a:avLst/>
          </a:prstGeom>
        </p:spPr>
      </p:pic>
    </p:spTree>
    <p:extLst>
      <p:ext uri="{BB962C8B-B14F-4D97-AF65-F5344CB8AC3E}">
        <p14:creationId xmlns:p14="http://schemas.microsoft.com/office/powerpoint/2010/main" val="2156280470"/>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Water Distribution Network</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2971815" y="1417638"/>
            <a:ext cx="7575981" cy="4755385"/>
          </a:xfrm>
          <a:prstGeom prst="rect">
            <a:avLst/>
          </a:prstGeom>
        </p:spPr>
      </p:pic>
    </p:spTree>
    <p:extLst>
      <p:ext uri="{BB962C8B-B14F-4D97-AF65-F5344CB8AC3E}">
        <p14:creationId xmlns:p14="http://schemas.microsoft.com/office/powerpoint/2010/main" val="1352509393"/>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Water Distribution Network</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54996091"/>
              </p:ext>
            </p:extLst>
          </p:nvPr>
        </p:nvGraphicFramePr>
        <p:xfrm>
          <a:off x="1915096" y="2671293"/>
          <a:ext cx="9996488" cy="2712075"/>
        </p:xfrm>
        <a:graphic>
          <a:graphicData uri="http://schemas.openxmlformats.org/drawingml/2006/table">
            <a:tbl>
              <a:tblPr firstRow="1" bandRow="1">
                <a:tableStyleId>{7DF18680-E054-41AD-8BC1-D1AEF772440D}</a:tableStyleId>
              </a:tblPr>
              <a:tblGrid>
                <a:gridCol w="4998244"/>
                <a:gridCol w="4998244"/>
              </a:tblGrid>
              <a:tr h="542415">
                <a:tc>
                  <a:txBody>
                    <a:bodyPr/>
                    <a:lstStyle/>
                    <a:p>
                      <a:pPr marL="0" marR="0" algn="ctr" rtl="1">
                        <a:lnSpc>
                          <a:spcPct val="115000"/>
                        </a:lnSpc>
                        <a:spcBef>
                          <a:spcPts val="0"/>
                        </a:spcBef>
                        <a:spcAft>
                          <a:spcPts val="1000"/>
                        </a:spcAft>
                        <a:tabLst>
                          <a:tab pos="977265" algn="l"/>
                          <a:tab pos="1120140" algn="l"/>
                          <a:tab pos="1248410" algn="ctr"/>
                        </a:tabLst>
                      </a:pPr>
                      <a:r>
                        <a:rPr lang="en-US" sz="20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Elements</a:t>
                      </a:r>
                    </a:p>
                  </a:txBody>
                  <a:tcPr marL="68580" marR="68580" marT="0" marB="0"/>
                </a:tc>
                <a:tc>
                  <a:txBody>
                    <a:bodyPr/>
                    <a:lstStyle/>
                    <a:p>
                      <a:pPr marL="0" marR="0" algn="ctr" rtl="1">
                        <a:lnSpc>
                          <a:spcPct val="115000"/>
                        </a:lnSpc>
                        <a:spcBef>
                          <a:spcPts val="0"/>
                        </a:spcBef>
                        <a:spcAft>
                          <a:spcPts val="1000"/>
                        </a:spcAft>
                        <a:tabLst>
                          <a:tab pos="825500" algn="l"/>
                          <a:tab pos="2496820" algn="r"/>
                        </a:tabLs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Number of the elements</a:t>
                      </a:r>
                    </a:p>
                  </a:txBody>
                  <a:tcPr marL="68580" marR="68580" marT="0" marB="0"/>
                </a:tc>
              </a:tr>
              <a:tr h="542415">
                <a:tc>
                  <a:txBody>
                    <a:bodyPr/>
                    <a:lstStyle/>
                    <a:p>
                      <a:pPr marL="0" marR="0" algn="ctr" rtl="1">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Reservoir</a:t>
                      </a:r>
                    </a:p>
                  </a:txBody>
                  <a:tcPr marL="68580" marR="68580" marT="0" marB="0"/>
                </a:tc>
                <a:tc>
                  <a:txBody>
                    <a:bodyPr/>
                    <a:lstStyle/>
                    <a:p>
                      <a:pPr marL="0" marR="0" algn="ctr" rtl="0">
                        <a:lnSpc>
                          <a:spcPct val="115000"/>
                        </a:lnSpc>
                        <a:spcBef>
                          <a:spcPts val="0"/>
                        </a:spcBef>
                        <a:spcAft>
                          <a:spcPts val="100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1</a:t>
                      </a:r>
                    </a:p>
                  </a:txBody>
                  <a:tcPr marL="68580" marR="68580" marT="0" marB="0"/>
                </a:tc>
              </a:tr>
              <a:tr h="542415">
                <a:tc>
                  <a:txBody>
                    <a:bodyPr/>
                    <a:lstStyle/>
                    <a:p>
                      <a:pPr marL="0" marR="0" algn="ctr" rtl="1">
                        <a:lnSpc>
                          <a:spcPct val="115000"/>
                        </a:lnSpc>
                        <a:spcBef>
                          <a:spcPts val="0"/>
                        </a:spcBef>
                        <a:spcAft>
                          <a:spcPts val="100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Storage tank</a:t>
                      </a:r>
                    </a:p>
                  </a:txBody>
                  <a:tcPr marL="68580" marR="68580" marT="0" marB="0"/>
                </a:tc>
                <a:tc>
                  <a:txBody>
                    <a:bodyPr/>
                    <a:lstStyle/>
                    <a:p>
                      <a:pPr marL="0" marR="0" algn="ctr" rtl="0">
                        <a:lnSpc>
                          <a:spcPct val="115000"/>
                        </a:lnSpc>
                        <a:spcBef>
                          <a:spcPts val="0"/>
                        </a:spcBef>
                        <a:spcAft>
                          <a:spcPts val="100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1</a:t>
                      </a:r>
                    </a:p>
                  </a:txBody>
                  <a:tcPr marL="68580" marR="68580" marT="0" marB="0"/>
                </a:tc>
              </a:tr>
              <a:tr h="542415">
                <a:tc>
                  <a:txBody>
                    <a:bodyPr/>
                    <a:lstStyle/>
                    <a:p>
                      <a:pPr marL="0" marR="0" algn="ctr" rtl="1">
                        <a:lnSpc>
                          <a:spcPct val="115000"/>
                        </a:lnSpc>
                        <a:spcBef>
                          <a:spcPts val="0"/>
                        </a:spcBef>
                        <a:spcAft>
                          <a:spcPts val="100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Nodes</a:t>
                      </a:r>
                    </a:p>
                  </a:txBody>
                  <a:tcPr marL="68580" marR="68580" marT="0" marB="0"/>
                </a:tc>
                <a:tc>
                  <a:txBody>
                    <a:bodyPr/>
                    <a:lstStyle/>
                    <a:p>
                      <a:pPr marL="0" marR="0" algn="ctr" rtl="1">
                        <a:lnSpc>
                          <a:spcPct val="115000"/>
                        </a:lnSpc>
                        <a:spcBef>
                          <a:spcPts val="0"/>
                        </a:spcBef>
                        <a:spcAft>
                          <a:spcPts val="1000"/>
                        </a:spcAft>
                      </a:pPr>
                      <a:r>
                        <a:rPr lang="ar-SA" sz="2000">
                          <a:effectLst/>
                          <a:latin typeface="Times New Roman" panose="02020603050405020304" pitchFamily="18" charset="0"/>
                          <a:ea typeface="Calibri" panose="020F0502020204030204" pitchFamily="34" charset="0"/>
                          <a:cs typeface="Times New Roman" panose="02020603050405020304" pitchFamily="18" charset="0"/>
                        </a:rPr>
                        <a:t>300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42415">
                <a:tc>
                  <a:txBody>
                    <a:bodyPr/>
                    <a:lstStyle/>
                    <a:p>
                      <a:pPr marL="0" marR="0" algn="ctr" rtl="1">
                        <a:lnSpc>
                          <a:spcPct val="115000"/>
                        </a:lnSpc>
                        <a:spcBef>
                          <a:spcPts val="0"/>
                        </a:spcBef>
                        <a:spcAft>
                          <a:spcPts val="100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Pipes</a:t>
                      </a:r>
                    </a:p>
                  </a:txBody>
                  <a:tcPr marL="68580" marR="68580" marT="0" marB="0"/>
                </a:tc>
                <a:tc>
                  <a:txBody>
                    <a:bodyPr/>
                    <a:lstStyle/>
                    <a:p>
                      <a:pPr marL="0" marR="0" algn="ctr" rtl="1">
                        <a:lnSpc>
                          <a:spcPct val="115000"/>
                        </a:lnSpc>
                        <a:spcBef>
                          <a:spcPts val="0"/>
                        </a:spcBef>
                        <a:spcAft>
                          <a:spcPts val="1000"/>
                        </a:spcAft>
                      </a:pPr>
                      <a:r>
                        <a:rPr lang="ar-SA" sz="2000" dirty="0">
                          <a:effectLst/>
                          <a:latin typeface="Times New Roman" panose="02020603050405020304" pitchFamily="18" charset="0"/>
                          <a:ea typeface="Calibri" panose="020F0502020204030204" pitchFamily="34" charset="0"/>
                          <a:cs typeface="Times New Roman" panose="02020603050405020304" pitchFamily="18" charset="0"/>
                        </a:rPr>
                        <a:t>329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25660251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Water Distribution Network</a:t>
            </a:r>
          </a:p>
        </p:txBody>
      </p:sp>
      <p:sp>
        <p:nvSpPr>
          <p:cNvPr id="3" name="Content Placeholder 2"/>
          <p:cNvSpPr>
            <a:spLocks noGrp="1"/>
          </p:cNvSpPr>
          <p:nvPr>
            <p:ph idx="1"/>
          </p:nvPr>
        </p:nvSpPr>
        <p:spPr/>
        <p:txBody>
          <a:bodyPr/>
          <a:lstStyle/>
          <a:p>
            <a:pPr marL="82296" indent="0">
              <a:buNone/>
            </a:pPr>
            <a:endParaRPr lang="en-US" dirty="0" smtClean="0">
              <a:latin typeface="Times New Roman" panose="02020603050405020304" pitchFamily="18" charset="0"/>
              <a:cs typeface="Times New Roman" panose="02020603050405020304" pitchFamily="18" charset="0"/>
            </a:endParaRPr>
          </a:p>
          <a:p>
            <a:pPr marL="82296" indent="0">
              <a:buNone/>
            </a:pPr>
            <a:r>
              <a:rPr lang="en-US" dirty="0" smtClean="0">
                <a:latin typeface="Times New Roman" panose="02020603050405020304" pitchFamily="18" charset="0"/>
                <a:cs typeface="Times New Roman" panose="02020603050405020304" pitchFamily="18" charset="0"/>
              </a:rPr>
              <a:t>Design constraints</a:t>
            </a:r>
            <a:endParaRPr lang="en-US" dirty="0">
              <a:latin typeface="Times New Roman" panose="02020603050405020304" pitchFamily="18" charset="0"/>
              <a:cs typeface="Times New Roman" panose="02020603050405020304" pitchFamily="18" charset="0"/>
            </a:endParaRPr>
          </a:p>
          <a:p>
            <a:pPr marL="82296" indent="0">
              <a:buNone/>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Velocity </a:t>
            </a:r>
            <a:r>
              <a:rPr lang="en-US" dirty="0">
                <a:latin typeface="Times New Roman" panose="02020603050405020304" pitchFamily="18" charset="0"/>
                <a:cs typeface="Times New Roman" panose="02020603050405020304" pitchFamily="18" charset="0"/>
              </a:rPr>
              <a:t>in pipes (0.3 – 3) m/s. </a:t>
            </a:r>
          </a:p>
          <a:p>
            <a:pPr marL="82296" indent="0">
              <a:buNone/>
            </a:pP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Pressure at junctions  </a:t>
            </a:r>
            <a:r>
              <a:rPr lang="en-US" dirty="0">
                <a:latin typeface="Times New Roman" panose="02020603050405020304" pitchFamily="18" charset="0"/>
                <a:cs typeface="Times New Roman" panose="02020603050405020304" pitchFamily="18" charset="0"/>
              </a:rPr>
              <a:t>(20-100) mH20. </a:t>
            </a:r>
          </a:p>
          <a:p>
            <a:endParaRPr lang="en-US" dirty="0"/>
          </a:p>
        </p:txBody>
      </p:sp>
    </p:spTree>
    <p:extLst>
      <p:ext uri="{BB962C8B-B14F-4D97-AF65-F5344CB8AC3E}">
        <p14:creationId xmlns:p14="http://schemas.microsoft.com/office/powerpoint/2010/main" val="95425935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Results of modeling: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82296" indent="0" rtl="1">
              <a:buNone/>
            </a:pPr>
            <a:r>
              <a:rPr lang="en-US" dirty="0">
                <a:latin typeface="Times New Roman" panose="02020603050405020304" pitchFamily="18" charset="0"/>
                <a:cs typeface="Times New Roman" panose="02020603050405020304" pitchFamily="18" charset="0"/>
              </a:rPr>
              <a:t>After run the model we get the following results: </a:t>
            </a:r>
          </a:p>
          <a:p>
            <a:pPr marL="82296" indent="0">
              <a:buNone/>
            </a:pPr>
            <a:endParaRPr lang="ar-SA" dirty="0" smtClean="0"/>
          </a:p>
          <a:p>
            <a:r>
              <a:rPr lang="en-US" dirty="0" smtClean="0">
                <a:latin typeface="Times New Roman" panose="02020603050405020304" pitchFamily="18" charset="0"/>
                <a:cs typeface="Times New Roman" panose="02020603050405020304" pitchFamily="18" charset="0"/>
              </a:rPr>
              <a:t>Pressure </a:t>
            </a:r>
            <a:r>
              <a:rPr lang="en-US" dirty="0">
                <a:latin typeface="Times New Roman" panose="02020603050405020304" pitchFamily="18" charset="0"/>
                <a:cs typeface="Times New Roman" panose="02020603050405020304" pitchFamily="18" charset="0"/>
              </a:rPr>
              <a:t>at </a:t>
            </a:r>
            <a:r>
              <a:rPr lang="en-US" dirty="0" smtClean="0">
                <a:latin typeface="Times New Roman" panose="02020603050405020304" pitchFamily="18" charset="0"/>
                <a:cs typeface="Times New Roman" panose="02020603050405020304" pitchFamily="18" charset="0"/>
              </a:rPr>
              <a:t>nodes </a:t>
            </a:r>
            <a:r>
              <a:rPr lang="en-US" dirty="0">
                <a:latin typeface="Times New Roman" panose="02020603050405020304" pitchFamily="18" charset="0"/>
                <a:cs typeface="Times New Roman" panose="02020603050405020304" pitchFamily="18" charset="0"/>
              </a:rPr>
              <a:t>(m </a:t>
            </a:r>
            <a:r>
              <a:rPr lang="en-US" dirty="0" smtClean="0">
                <a:latin typeface="Times New Roman" panose="02020603050405020304" pitchFamily="18" charset="0"/>
                <a:cs typeface="Times New Roman" panose="02020603050405020304" pitchFamily="18" charset="0"/>
              </a:rPr>
              <a:t>H2O</a:t>
            </a:r>
            <a:r>
              <a:rPr lang="ar-SA" dirty="0" smtClean="0">
                <a:latin typeface="Times New Roman" panose="02020603050405020304" pitchFamily="18" charset="0"/>
                <a:cs typeface="Times New Roman" panose="02020603050405020304" pitchFamily="18" charset="0"/>
              </a:rPr>
              <a:t>(</a:t>
            </a:r>
          </a:p>
          <a:p>
            <a:endParaRPr lang="en-US" dirty="0"/>
          </a:p>
        </p:txBody>
      </p:sp>
      <p:pic>
        <p:nvPicPr>
          <p:cNvPr id="4" name="Picture 3" descr="C:\Users\Hossni Khalil Jallad\Desktop\CDFDC.PNG"/>
          <p:cNvPicPr/>
          <p:nvPr/>
        </p:nvPicPr>
        <p:blipFill>
          <a:blip r:embed="rId2">
            <a:extLst>
              <a:ext uri="{28A0092B-C50C-407E-A947-70E740481C1C}">
                <a14:useLocalDpi xmlns:a14="http://schemas.microsoft.com/office/drawing/2010/main" val="0"/>
              </a:ext>
            </a:extLst>
          </a:blip>
          <a:srcRect/>
          <a:stretch>
            <a:fillRect/>
          </a:stretch>
        </p:blipFill>
        <p:spPr bwMode="auto">
          <a:xfrm>
            <a:off x="3609506" y="3432872"/>
            <a:ext cx="6606715" cy="3154783"/>
          </a:xfrm>
          <a:prstGeom prst="rect">
            <a:avLst/>
          </a:prstGeom>
          <a:noFill/>
          <a:ln>
            <a:noFill/>
          </a:ln>
        </p:spPr>
      </p:pic>
    </p:spTree>
    <p:extLst>
      <p:ext uri="{BB962C8B-B14F-4D97-AF65-F5344CB8AC3E}">
        <p14:creationId xmlns:p14="http://schemas.microsoft.com/office/powerpoint/2010/main" val="668986775"/>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Results of modeling: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Velocity in pipes (m/s</a:t>
            </a:r>
            <a:r>
              <a:rPr lang="en-US" dirty="0" smtClean="0">
                <a:latin typeface="Times New Roman" panose="02020603050405020304" pitchFamily="18" charset="0"/>
                <a:cs typeface="Times New Roman" panose="02020603050405020304" pitchFamily="18" charset="0"/>
              </a:rPr>
              <a:t>)</a:t>
            </a:r>
            <a:endParaRPr lang="ar-SA" dirty="0" smtClean="0">
              <a:latin typeface="Times New Roman" panose="02020603050405020304" pitchFamily="18" charset="0"/>
              <a:cs typeface="Times New Roman" panose="02020603050405020304" pitchFamily="18" charset="0"/>
            </a:endParaRPr>
          </a:p>
          <a:p>
            <a:pPr marL="82296" indent="0">
              <a:buNone/>
            </a:pPr>
            <a:r>
              <a:rPr lang="en-US" dirty="0" smtClean="0"/>
              <a:t> </a:t>
            </a:r>
            <a:endParaRPr lang="en-US" dirty="0"/>
          </a:p>
        </p:txBody>
      </p:sp>
      <p:pic>
        <p:nvPicPr>
          <p:cNvPr id="4" name="Picture 3"/>
          <p:cNvPicPr>
            <a:picLocks noChangeAspect="1"/>
          </p:cNvPicPr>
          <p:nvPr/>
        </p:nvPicPr>
        <p:blipFill>
          <a:blip r:embed="rId2"/>
          <a:stretch>
            <a:fillRect/>
          </a:stretch>
        </p:blipFill>
        <p:spPr>
          <a:xfrm>
            <a:off x="3182546" y="2633765"/>
            <a:ext cx="6837217" cy="3396999"/>
          </a:xfrm>
          <a:prstGeom prst="rect">
            <a:avLst/>
          </a:prstGeom>
        </p:spPr>
      </p:pic>
    </p:spTree>
    <p:extLst>
      <p:ext uri="{BB962C8B-B14F-4D97-AF65-F5344CB8AC3E}">
        <p14:creationId xmlns:p14="http://schemas.microsoft.com/office/powerpoint/2010/main" val="2885592653"/>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144" y="313275"/>
            <a:ext cx="9997440" cy="1143000"/>
          </a:xfrm>
        </p:spPr>
        <p:txBody>
          <a:bodyPr>
            <a:normAutofit fontScale="90000"/>
          </a:bodyPr>
          <a:lstStyle/>
          <a:p>
            <a:r>
              <a:rPr lang="en-US" dirty="0">
                <a:latin typeface="Times New Roman" panose="02020603050405020304" pitchFamily="18" charset="0"/>
                <a:cs typeface="Times New Roman" panose="02020603050405020304" pitchFamily="18" charset="0"/>
              </a:rPr>
              <a:t>Part 2: </a:t>
            </a:r>
            <a:r>
              <a:rPr lang="en-US" dirty="0" smtClean="0">
                <a:latin typeface="Times New Roman" panose="02020603050405020304" pitchFamily="18" charset="0"/>
                <a:cs typeface="Times New Roman" panose="02020603050405020304" pitchFamily="18" charset="0"/>
              </a:rPr>
              <a:t>Design </a:t>
            </a:r>
            <a:r>
              <a:rPr lang="en-US" dirty="0">
                <a:latin typeface="Times New Roman" panose="02020603050405020304" pitchFamily="18" charset="0"/>
                <a:cs typeface="Times New Roman" panose="02020603050405020304" pitchFamily="18" charset="0"/>
              </a:rPr>
              <a:t>of Wastewater </a:t>
            </a:r>
            <a:r>
              <a:rPr lang="en-US" dirty="0" smtClean="0">
                <a:latin typeface="Times New Roman" panose="02020603050405020304" pitchFamily="18" charset="0"/>
                <a:cs typeface="Times New Roman" panose="02020603050405020304" pitchFamily="18" charset="0"/>
              </a:rPr>
              <a:t>Collection Network</a:t>
            </a:r>
            <a:endParaRPr lang="en-US" dirty="0">
              <a:latin typeface="Times New Roman" panose="02020603050405020304" pitchFamily="18" charset="0"/>
              <a:cs typeface="Times New Roman" panose="02020603050405020304" pitchFamily="18" charset="0"/>
            </a:endParaRPr>
          </a:p>
        </p:txBody>
      </p:sp>
      <p:pic>
        <p:nvPicPr>
          <p:cNvPr id="4" name="صورة 5" descr="10-04-11-sewer-cover-istock_000008151923xsmall.jpg"/>
          <p:cNvPicPr>
            <a:picLocks noGrp="1"/>
          </p:cNvPicPr>
          <p:nvPr>
            <p:ph idx="1"/>
          </p:nvPr>
        </p:nvPicPr>
        <p:blipFill>
          <a:blip r:embed="rId2" cstate="print"/>
          <a:stretch>
            <a:fillRect/>
          </a:stretch>
        </p:blipFill>
        <p:spPr>
          <a:xfrm>
            <a:off x="3347354" y="1649457"/>
            <a:ext cx="6950716" cy="4753575"/>
          </a:xfrm>
          <a:prstGeom prst="rect">
            <a:avLst/>
          </a:prstGeom>
        </p:spPr>
      </p:pic>
    </p:spTree>
    <p:extLst>
      <p:ext uri="{BB962C8B-B14F-4D97-AF65-F5344CB8AC3E}">
        <p14:creationId xmlns:p14="http://schemas.microsoft.com/office/powerpoint/2010/main" val="11768309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anose="02020603050405020304" pitchFamily="18" charset="0"/>
                <a:cs typeface="Times New Roman" panose="02020603050405020304" pitchFamily="18" charset="0"/>
              </a:rPr>
              <a:t>Waste Water Network Components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Manholes </a:t>
            </a:r>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Conduits</a:t>
            </a:r>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Outfall</a:t>
            </a:r>
            <a:endParaRPr lang="en-US" dirty="0">
              <a:latin typeface="Times New Roman" panose="02020603050405020304" pitchFamily="18" charset="0"/>
              <a:cs typeface="Times New Roman" panose="02020603050405020304" pitchFamily="18" charset="0"/>
            </a:endParaRPr>
          </a:p>
          <a:p>
            <a:endParaRPr lang="en-US" dirty="0"/>
          </a:p>
        </p:txBody>
      </p:sp>
      <p:pic>
        <p:nvPicPr>
          <p:cNvPr id="4" name="Picture 3"/>
          <p:cNvPicPr>
            <a:picLocks noChangeAspect="1"/>
          </p:cNvPicPr>
          <p:nvPr/>
        </p:nvPicPr>
        <p:blipFill>
          <a:blip r:embed="rId2"/>
          <a:stretch>
            <a:fillRect/>
          </a:stretch>
        </p:blipFill>
        <p:spPr>
          <a:xfrm>
            <a:off x="6051198" y="3096503"/>
            <a:ext cx="5860386" cy="3519233"/>
          </a:xfrm>
          <a:prstGeom prst="rect">
            <a:avLst/>
          </a:prstGeom>
        </p:spPr>
      </p:pic>
    </p:spTree>
    <p:extLst>
      <p:ext uri="{BB962C8B-B14F-4D97-AF65-F5344CB8AC3E}">
        <p14:creationId xmlns:p14="http://schemas.microsoft.com/office/powerpoint/2010/main" val="172305880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Waste Water Network Components </a:t>
            </a:r>
            <a:br>
              <a:rPr lang="en-US" dirty="0">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a:xfrm>
            <a:off x="1914144" y="1177345"/>
            <a:ext cx="9997440" cy="3587838"/>
          </a:xfrm>
        </p:spPr>
        <p:txBody>
          <a:bodyPr>
            <a:normAutofit fontScale="85000" lnSpcReduction="20000"/>
          </a:bodyPr>
          <a:lstStyle/>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Manholes</a:t>
            </a:r>
          </a:p>
          <a:p>
            <a:endParaRPr lang="en-US" dirty="0"/>
          </a:p>
          <a:p>
            <a:pPr>
              <a:buFont typeface="Wingdings" panose="05000000000000000000" pitchFamily="2" charset="2"/>
              <a:buChar char="ü"/>
            </a:pPr>
            <a:r>
              <a:rPr lang="en-US" sz="3300" dirty="0">
                <a:latin typeface="Times New Roman" panose="02020603050405020304" pitchFamily="18" charset="0"/>
                <a:cs typeface="Times New Roman" panose="02020603050405020304" pitchFamily="18" charset="0"/>
              </a:rPr>
              <a:t>Manholes are used for making connections, performing maintenance on underground and buried public utility including sewers and storm drains, and for inspection</a:t>
            </a:r>
            <a:r>
              <a:rPr lang="en-US" sz="33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endParaRPr lang="en-US" sz="33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3300" dirty="0">
                <a:latin typeface="Times New Roman" panose="02020603050405020304" pitchFamily="18" charset="0"/>
                <a:cs typeface="Times New Roman" panose="02020603050405020304" pitchFamily="18" charset="0"/>
              </a:rPr>
              <a:t>Distance between manholes varies with 30-50 </a:t>
            </a:r>
            <a:r>
              <a:rPr lang="en-US" sz="3300" dirty="0" smtClean="0">
                <a:latin typeface="Times New Roman" panose="02020603050405020304" pitchFamily="18" charset="0"/>
                <a:cs typeface="Times New Roman" panose="02020603050405020304" pitchFamily="18" charset="0"/>
              </a:rPr>
              <a:t>m</a:t>
            </a:r>
          </a:p>
          <a:p>
            <a:pPr>
              <a:buFont typeface="Wingdings" panose="05000000000000000000" pitchFamily="2" charset="2"/>
              <a:buChar char="ü"/>
            </a:pPr>
            <a:endParaRPr lang="en-US" sz="3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Made </a:t>
            </a:r>
            <a:r>
              <a:rPr lang="en-US" dirty="0">
                <a:latin typeface="Times New Roman" panose="02020603050405020304" pitchFamily="18" charset="0"/>
                <a:cs typeface="Times New Roman" panose="02020603050405020304" pitchFamily="18" charset="0"/>
              </a:rPr>
              <a:t>of </a:t>
            </a:r>
            <a:r>
              <a:rPr lang="en-US" sz="3300" dirty="0" smtClean="0">
                <a:latin typeface="Times New Roman" panose="02020603050405020304" pitchFamily="18" charset="0"/>
                <a:cs typeface="Times New Roman" panose="02020603050405020304" pitchFamily="18" charset="0"/>
              </a:rPr>
              <a:t>Concrete </a:t>
            </a:r>
            <a:r>
              <a:rPr lang="en-US" sz="3300" dirty="0">
                <a:latin typeface="Times New Roman" panose="02020603050405020304" pitchFamily="18" charset="0"/>
                <a:cs typeface="Times New Roman" panose="02020603050405020304" pitchFamily="18" charset="0"/>
              </a:rPr>
              <a:t>material</a:t>
            </a:r>
          </a:p>
          <a:p>
            <a:endParaRPr lang="en-US" dirty="0"/>
          </a:p>
        </p:txBody>
      </p:sp>
      <p:pic>
        <p:nvPicPr>
          <p:cNvPr id="4" name="Picture 3"/>
          <p:cNvPicPr>
            <a:picLocks noChangeAspect="1"/>
          </p:cNvPicPr>
          <p:nvPr/>
        </p:nvPicPr>
        <p:blipFill>
          <a:blip r:embed="rId2"/>
          <a:stretch>
            <a:fillRect/>
          </a:stretch>
        </p:blipFill>
        <p:spPr>
          <a:xfrm>
            <a:off x="7585656" y="3949112"/>
            <a:ext cx="4606344" cy="2908888"/>
          </a:xfrm>
          <a:prstGeom prst="rect">
            <a:avLst/>
          </a:prstGeom>
        </p:spPr>
      </p:pic>
    </p:spTree>
    <p:extLst>
      <p:ext uri="{BB962C8B-B14F-4D97-AF65-F5344CB8AC3E}">
        <p14:creationId xmlns:p14="http://schemas.microsoft.com/office/powerpoint/2010/main" val="1941302177"/>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1914144" y="1272989"/>
            <a:ext cx="9997440" cy="5342964"/>
          </a:xfrm>
        </p:spPr>
        <p:txBody>
          <a:bodyPr>
            <a:noAutofit/>
          </a:bodyPr>
          <a:lstStyle/>
          <a:p>
            <a:pPr>
              <a:buFont typeface="Wingdings" panose="05000000000000000000" pitchFamily="2" charset="2"/>
              <a:buChar char="v"/>
            </a:pPr>
            <a:endParaRPr lang="en-US" sz="2800"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Introduction</a:t>
            </a:r>
          </a:p>
          <a:p>
            <a:pP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Objectives</a:t>
            </a:r>
          </a:p>
          <a:p>
            <a:pP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Description of study area</a:t>
            </a:r>
          </a:p>
          <a:p>
            <a:pP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Methodology</a:t>
            </a:r>
          </a:p>
          <a:p>
            <a:pP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Software programs</a:t>
            </a:r>
          </a:p>
          <a:p>
            <a:pP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analysis of existing water distribution network (</a:t>
            </a:r>
            <a:r>
              <a:rPr lang="en-US" sz="2800" b="1" dirty="0" smtClean="0">
                <a:latin typeface="Times New Roman" panose="02020603050405020304" pitchFamily="18" charset="0"/>
                <a:cs typeface="Times New Roman" panose="02020603050405020304" pitchFamily="18" charset="0"/>
              </a:rPr>
              <a:t>review)</a:t>
            </a:r>
          </a:p>
          <a:p>
            <a:pP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Design of Wastewater Collection </a:t>
            </a:r>
            <a:r>
              <a:rPr lang="en-US" sz="2800" b="1" dirty="0" smtClean="0">
                <a:latin typeface="Times New Roman" panose="02020603050405020304" pitchFamily="18" charset="0"/>
                <a:cs typeface="Times New Roman" panose="02020603050405020304" pitchFamily="18" charset="0"/>
              </a:rPr>
              <a:t>Network</a:t>
            </a:r>
          </a:p>
          <a:p>
            <a:pP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Design of waste water treatment </a:t>
            </a:r>
            <a:r>
              <a:rPr lang="en-US" sz="2800" b="1" dirty="0" smtClean="0">
                <a:latin typeface="Times New Roman" panose="02020603050405020304" pitchFamily="18" charset="0"/>
                <a:cs typeface="Times New Roman" panose="02020603050405020304" pitchFamily="18" charset="0"/>
              </a:rPr>
              <a:t>plant</a:t>
            </a:r>
          </a:p>
          <a:p>
            <a:pP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Results</a:t>
            </a:r>
            <a:r>
              <a:rPr lang="en-US" sz="2000" dirty="0"/>
              <a:t/>
            </a:r>
            <a:br>
              <a:rPr lang="en-US" sz="2000" dirty="0"/>
            </a:br>
            <a:endParaRPr lang="en-US" sz="2000" dirty="0" smtClean="0"/>
          </a:p>
          <a:p>
            <a:pPr>
              <a:buFont typeface="Wingdings" panose="05000000000000000000" pitchFamily="2" charset="2"/>
              <a:buChar char="v"/>
            </a:pPr>
            <a:endParaRPr lang="en-US" sz="2000" dirty="0" smtClean="0"/>
          </a:p>
          <a:p>
            <a:pPr>
              <a:buFont typeface="Wingdings" panose="05000000000000000000" pitchFamily="2" charset="2"/>
              <a:buChar char="v"/>
            </a:pPr>
            <a:endParaRPr lang="en-US" sz="2000" dirty="0"/>
          </a:p>
        </p:txBody>
      </p:sp>
    </p:spTree>
    <p:extLst>
      <p:ext uri="{BB962C8B-B14F-4D97-AF65-F5344CB8AC3E}">
        <p14:creationId xmlns:p14="http://schemas.microsoft.com/office/powerpoint/2010/main" val="1024556669"/>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Waste Water Network Components </a:t>
            </a:r>
            <a:br>
              <a:rPr lang="en-US" dirty="0"/>
            </a:br>
            <a:endParaRPr lang="en-US" dirty="0"/>
          </a:p>
        </p:txBody>
      </p:sp>
      <p:sp>
        <p:nvSpPr>
          <p:cNvPr id="3" name="Content Placeholder 2"/>
          <p:cNvSpPr>
            <a:spLocks noGrp="1"/>
          </p:cNvSpPr>
          <p:nvPr>
            <p:ph idx="1"/>
          </p:nvPr>
        </p:nvSpPr>
        <p:spPr/>
        <p:txBody>
          <a:bodyPr/>
          <a:lstStyle/>
          <a:p>
            <a:r>
              <a:rPr lang="en-US" dirty="0"/>
              <a:t> </a:t>
            </a:r>
            <a:r>
              <a:rPr lang="en-US" dirty="0">
                <a:latin typeface="Times New Roman" panose="02020603050405020304" pitchFamily="18" charset="0"/>
                <a:cs typeface="Times New Roman" panose="02020603050405020304" pitchFamily="18" charset="0"/>
              </a:rPr>
              <a:t>Conduits </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Sewage</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82296" indent="0">
              <a:buNone/>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2800" dirty="0">
                <a:latin typeface="Times New Roman" panose="02020603050405020304" pitchFamily="18" charset="0"/>
                <a:cs typeface="Times New Roman" panose="02020603050405020304" pitchFamily="18" charset="0"/>
              </a:rPr>
              <a:t>Sewage: the liquid waste conveyed by a sewer and may include domestic and industrial discharges as well as storm sewage and infiltration. </a:t>
            </a:r>
          </a:p>
          <a:p>
            <a:pPr marL="82296" indent="0">
              <a:buNone/>
            </a:pPr>
            <a:endParaRPr lang="en-US" sz="28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2800" dirty="0">
                <a:latin typeface="Times New Roman" panose="02020603050405020304" pitchFamily="18" charset="0"/>
                <a:cs typeface="Times New Roman" panose="02020603050405020304" pitchFamily="18" charset="0"/>
              </a:rPr>
              <a:t>Made of </a:t>
            </a:r>
            <a:r>
              <a:rPr lang="en-US" sz="2800" dirty="0" smtClean="0">
                <a:latin typeface="Times New Roman" panose="02020603050405020304" pitchFamily="18" charset="0"/>
                <a:cs typeface="Times New Roman" panose="02020603050405020304" pitchFamily="18" charset="0"/>
              </a:rPr>
              <a:t>PVC material.</a:t>
            </a:r>
            <a:endParaRPr lang="en-US" sz="2800" dirty="0">
              <a:latin typeface="Times New Roman" panose="02020603050405020304" pitchFamily="18" charset="0"/>
              <a:cs typeface="Times New Roman" panose="02020603050405020304" pitchFamily="18" charset="0"/>
            </a:endParaRPr>
          </a:p>
          <a:p>
            <a:endParaRPr lang="en-US" dirty="0"/>
          </a:p>
        </p:txBody>
      </p:sp>
      <p:pic>
        <p:nvPicPr>
          <p:cNvPr id="4" name="Picture 3" descr="صورة ذات صلة"/>
          <p:cNvPicPr/>
          <p:nvPr/>
        </p:nvPicPr>
        <p:blipFill>
          <a:blip r:embed="rId2">
            <a:extLst>
              <a:ext uri="{28A0092B-C50C-407E-A947-70E740481C1C}">
                <a14:useLocalDpi xmlns:a14="http://schemas.microsoft.com/office/drawing/2010/main" val="0"/>
              </a:ext>
            </a:extLst>
          </a:blip>
          <a:srcRect/>
          <a:stretch>
            <a:fillRect/>
          </a:stretch>
        </p:blipFill>
        <p:spPr bwMode="auto">
          <a:xfrm>
            <a:off x="7765961" y="4018209"/>
            <a:ext cx="4426039" cy="2839792"/>
          </a:xfrm>
          <a:prstGeom prst="rect">
            <a:avLst/>
          </a:prstGeom>
          <a:noFill/>
          <a:ln>
            <a:noFill/>
          </a:ln>
        </p:spPr>
      </p:pic>
    </p:spTree>
    <p:extLst>
      <p:ext uri="{BB962C8B-B14F-4D97-AF65-F5344CB8AC3E}">
        <p14:creationId xmlns:p14="http://schemas.microsoft.com/office/powerpoint/2010/main" val="2733731782"/>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638"/>
            <a:ext cx="9997440" cy="1013249"/>
          </a:xfrm>
        </p:spPr>
        <p:txBody>
          <a:bodyPr>
            <a:normAutofit fontScale="90000"/>
          </a:bodyPr>
          <a:lstStyle/>
          <a:p>
            <a:r>
              <a:rPr lang="en-US" dirty="0"/>
              <a:t>Waste Water Network Components </a:t>
            </a:r>
            <a:br>
              <a:rPr lang="en-US" dirty="0"/>
            </a:br>
            <a:endParaRPr lang="en-US" dirty="0"/>
          </a:p>
        </p:txBody>
      </p:sp>
      <p:pic>
        <p:nvPicPr>
          <p:cNvPr id="4" name="Content Placeholder 3" descr="C:\Users\EX4T\Desktop\Graduation project\Report\WWCN\Why We choose PVC.bmp"/>
          <p:cNvPicPr>
            <a:picLocks noGrp="1"/>
          </p:cNvPicPr>
          <p:nvPr>
            <p:ph idx="1"/>
          </p:nvPr>
        </p:nvPicPr>
        <p:blipFill>
          <a:blip r:embed="rId2"/>
          <a:srcRect/>
          <a:stretch>
            <a:fillRect/>
          </a:stretch>
        </p:blipFill>
        <p:spPr bwMode="auto">
          <a:xfrm>
            <a:off x="2159889" y="2116470"/>
            <a:ext cx="9505950" cy="4099640"/>
          </a:xfrm>
          <a:prstGeom prst="rect">
            <a:avLst/>
          </a:prstGeom>
          <a:noFill/>
          <a:ln w="9525">
            <a:noFill/>
            <a:miter lim="800000"/>
            <a:headEnd/>
            <a:tailEnd/>
          </a:ln>
        </p:spPr>
      </p:pic>
      <p:sp>
        <p:nvSpPr>
          <p:cNvPr id="5" name="TextBox 4"/>
          <p:cNvSpPr txBox="1"/>
          <p:nvPr/>
        </p:nvSpPr>
        <p:spPr>
          <a:xfrm>
            <a:off x="2159889" y="1103221"/>
            <a:ext cx="7112900"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Why was the PVC material </a:t>
            </a:r>
            <a:r>
              <a:rPr lang="en-US" sz="2800" dirty="0" smtClean="0">
                <a:latin typeface="Times New Roman" panose="02020603050405020304" pitchFamily="18" charset="0"/>
                <a:cs typeface="Times New Roman" panose="02020603050405020304" pitchFamily="18" charset="0"/>
              </a:rPr>
              <a:t>selected</a:t>
            </a:r>
            <a:r>
              <a:rPr lang="en-US" sz="2800" dirty="0" smtClean="0">
                <a:solidFill>
                  <a:schemeClr val="tx2">
                    <a:lumMod val="75000"/>
                  </a:schemeClr>
                </a:solidFill>
                <a:latin typeface="Times New Roman" panose="02020603050405020304" pitchFamily="18" charset="0"/>
                <a:cs typeface="Times New Roman" panose="02020603050405020304" pitchFamily="18" charset="0"/>
              </a:rPr>
              <a:t>? </a:t>
            </a:r>
            <a:endParaRPr lang="ar-SA" sz="2800" dirty="0">
              <a:solidFill>
                <a:schemeClr val="tx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37711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Outfall </a:t>
            </a:r>
            <a:br>
              <a:rPr lang="en-US" dirty="0"/>
            </a:br>
            <a:endParaRPr lang="en-US" dirty="0"/>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Point where wastewater discharges out of particular area usually being at   lowest elevation, with looking forward a good position to construct treatment plant</a:t>
            </a:r>
            <a:r>
              <a:rPr lang="en-US" dirty="0"/>
              <a:t>.</a:t>
            </a:r>
          </a:p>
          <a:p>
            <a:endParaRPr lang="en-US" dirty="0"/>
          </a:p>
        </p:txBody>
      </p:sp>
      <p:pic>
        <p:nvPicPr>
          <p:cNvPr id="4" name="Picture 3"/>
          <p:cNvPicPr>
            <a:picLocks noChangeAspect="1"/>
          </p:cNvPicPr>
          <p:nvPr/>
        </p:nvPicPr>
        <p:blipFill>
          <a:blip r:embed="rId2"/>
          <a:stretch>
            <a:fillRect/>
          </a:stretch>
        </p:blipFill>
        <p:spPr>
          <a:xfrm>
            <a:off x="2988435" y="3155324"/>
            <a:ext cx="7848857" cy="3541640"/>
          </a:xfrm>
          <a:prstGeom prst="rect">
            <a:avLst/>
          </a:prstGeom>
        </p:spPr>
      </p:pic>
    </p:spTree>
    <p:extLst>
      <p:ext uri="{BB962C8B-B14F-4D97-AF65-F5344CB8AC3E}">
        <p14:creationId xmlns:p14="http://schemas.microsoft.com/office/powerpoint/2010/main" val="3508391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en-US" dirty="0" smtClean="0">
                <a:latin typeface="Times New Roman" panose="02020603050405020304" pitchFamily="18" charset="0"/>
                <a:cs typeface="Times New Roman" panose="02020603050405020304" pitchFamily="18" charset="0"/>
              </a:rPr>
              <a:t>Population prediction Formulas</a:t>
            </a:r>
            <a:endParaRPr 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914144" y="1447800"/>
                <a:ext cx="9997440" cy="5410200"/>
              </a:xfrm>
            </p:spPr>
            <p:txBody>
              <a:bodyPr>
                <a:normAutofit lnSpcReduction="10000"/>
              </a:bodyPr>
              <a:lstStyle/>
              <a:p>
                <a:r>
                  <a:rPr lang="en-US" dirty="0" smtClean="0">
                    <a:latin typeface="Times New Roman" panose="02020603050405020304" pitchFamily="18" charset="0"/>
                    <a:cs typeface="Times New Roman" panose="02020603050405020304" pitchFamily="18" charset="0"/>
                  </a:rPr>
                  <a:t>Growth </a:t>
                </a:r>
                <a:r>
                  <a:rPr lang="en-US" dirty="0">
                    <a:latin typeface="Times New Roman" panose="02020603050405020304" pitchFamily="18" charset="0"/>
                    <a:cs typeface="Times New Roman" panose="02020603050405020304" pitchFamily="18" charset="0"/>
                  </a:rPr>
                  <a:t>rate  </a:t>
                </a:r>
                <a:r>
                  <a:rPr lang="en-US"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sym typeface="Wingdings" panose="05000000000000000000" pitchFamily="2" charset="2"/>
                  </a:rPr>
                  <a:t></a:t>
                </a:r>
                <a:r>
                  <a:rPr lang="en-US" dirty="0" smtClean="0">
                    <a:latin typeface="Times New Roman" panose="02020603050405020304" pitchFamily="18" charset="0"/>
                    <a:cs typeface="Times New Roman" panose="02020603050405020304" pitchFamily="18" charset="0"/>
                  </a:rPr>
                  <a:t>P=P</a:t>
                </a:r>
                <a:r>
                  <a:rPr lang="en-US" sz="1600" dirty="0" smtClean="0">
                    <a:latin typeface="Times New Roman" panose="02020603050405020304" pitchFamily="18" charset="0"/>
                    <a:cs typeface="Times New Roman" panose="02020603050405020304" pitchFamily="18" charset="0"/>
                  </a:rPr>
                  <a:t>0</a:t>
                </a:r>
                <a14:m>
                  <m:oMath xmlns:m="http://schemas.openxmlformats.org/officeDocument/2006/math">
                    <m:sSup>
                      <m:sSupPr>
                        <m:ctrlPr>
                          <a:rPr lang="en-US" i="1" smtClean="0">
                            <a:latin typeface="Cambria Math" panose="02040503050406030204" pitchFamily="18" charset="0"/>
                            <a:cs typeface="Times New Roman" panose="02020603050405020304" pitchFamily="18" charset="0"/>
                          </a:rPr>
                        </m:ctrlPr>
                      </m:sSupPr>
                      <m:e>
                        <m:r>
                          <a:rPr lang="en-US" b="0" i="1" smtClean="0">
                            <a:latin typeface="Cambria Math" panose="02040503050406030204" pitchFamily="18" charset="0"/>
                            <a:cs typeface="Times New Roman" panose="02020603050405020304" pitchFamily="18" charset="0"/>
                          </a:rPr>
                          <m:t>(</m:t>
                        </m:r>
                        <m:r>
                          <a:rPr lang="en-US" b="0" i="1" smtClean="0">
                            <a:latin typeface="Cambria Math" panose="02040503050406030204" pitchFamily="18" charset="0"/>
                            <a:cs typeface="Times New Roman" panose="02020603050405020304" pitchFamily="18" charset="0"/>
                          </a:rPr>
                          <m:t>1</m:t>
                        </m:r>
                        <m:r>
                          <a:rPr lang="en-US" b="0" i="1" smtClean="0">
                            <a:latin typeface="Cambria Math" panose="02040503050406030204" pitchFamily="18" charset="0"/>
                            <a:cs typeface="Times New Roman" panose="02020603050405020304" pitchFamily="18" charset="0"/>
                          </a:rPr>
                          <m:t>+</m:t>
                        </m:r>
                        <m:r>
                          <a:rPr lang="en-US" b="0" i="1" smtClean="0">
                            <a:latin typeface="Cambria Math" panose="02040503050406030204" pitchFamily="18" charset="0"/>
                            <a:cs typeface="Times New Roman" panose="02020603050405020304" pitchFamily="18" charset="0"/>
                          </a:rPr>
                          <m:t>𝑟</m:t>
                        </m:r>
                        <m:r>
                          <a:rPr lang="en-US" b="0" i="1" smtClean="0">
                            <a:latin typeface="Cambria Math" panose="02040503050406030204" pitchFamily="18" charset="0"/>
                            <a:cs typeface="Times New Roman" panose="02020603050405020304" pitchFamily="18" charset="0"/>
                          </a:rPr>
                          <m:t>)</m:t>
                        </m:r>
                      </m:e>
                      <m:sup>
                        <m:r>
                          <a:rPr lang="en-US" b="0" i="1" smtClean="0">
                            <a:latin typeface="Cambria Math" panose="02040503050406030204" pitchFamily="18" charset="0"/>
                            <a:cs typeface="Times New Roman" panose="02020603050405020304" pitchFamily="18" charset="0"/>
                          </a:rPr>
                          <m:t>𝑛</m:t>
                        </m:r>
                      </m:sup>
                    </m:sSup>
                  </m:oMath>
                </a14:m>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Geometric growth rate  </a:t>
                </a:r>
                <a:r>
                  <a:rPr lang="en-US"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sym typeface="Wingdings" panose="05000000000000000000" pitchFamily="2" charset="2"/>
                  </a:rPr>
                  <a:t></a:t>
                </a:r>
                <a:r>
                  <a:rPr lang="en-US" dirty="0" smtClean="0">
                    <a:latin typeface="Times New Roman" panose="02020603050405020304" pitchFamily="18" charset="0"/>
                    <a:cs typeface="Times New Roman" panose="02020603050405020304" pitchFamily="18" charset="0"/>
                  </a:rPr>
                  <a:t>P=P</a:t>
                </a:r>
                <a:r>
                  <a:rPr lang="en-US" sz="1600" dirty="0" smtClean="0">
                    <a:latin typeface="Times New Roman" panose="02020603050405020304" pitchFamily="18" charset="0"/>
                    <a:cs typeface="Times New Roman" panose="02020603050405020304" pitchFamily="18" charset="0"/>
                  </a:rPr>
                  <a:t>0 </a:t>
                </a:r>
                <a14:m>
                  <m:oMath xmlns:m="http://schemas.openxmlformats.org/officeDocument/2006/math">
                    <m:sSup>
                      <m:sSupPr>
                        <m:ctrlPr>
                          <a:rPr lang="en-US" sz="2800" i="1" smtClean="0">
                            <a:latin typeface="Cambria Math" panose="02040503050406030204" pitchFamily="18" charset="0"/>
                            <a:cs typeface="Times New Roman" panose="02020603050405020304" pitchFamily="18" charset="0"/>
                          </a:rPr>
                        </m:ctrlPr>
                      </m:sSupPr>
                      <m:e>
                        <m:r>
                          <a:rPr lang="en-US" sz="2800" b="0" i="1" smtClean="0">
                            <a:latin typeface="Cambria Math" panose="02040503050406030204" pitchFamily="18" charset="0"/>
                            <a:cs typeface="Times New Roman" panose="02020603050405020304" pitchFamily="18" charset="0"/>
                          </a:rPr>
                          <m:t>𝑒</m:t>
                        </m:r>
                      </m:e>
                      <m:sup>
                        <m:r>
                          <m:rPr>
                            <m:nor/>
                          </m:rPr>
                          <a:rPr lang="en-US" sz="2800" dirty="0">
                            <a:latin typeface="Times New Roman" panose="02020603050405020304" pitchFamily="18" charset="0"/>
                            <a:cs typeface="Times New Roman" panose="02020603050405020304" pitchFamily="18" charset="0"/>
                          </a:rPr>
                          <m:t>−</m:t>
                        </m:r>
                        <m:r>
                          <m:rPr>
                            <m:nor/>
                          </m:rPr>
                          <a:rPr lang="en-US" sz="2800" dirty="0">
                            <a:latin typeface="Times New Roman" panose="02020603050405020304" pitchFamily="18" charset="0"/>
                            <a:cs typeface="Times New Roman" panose="02020603050405020304" pitchFamily="18" charset="0"/>
                          </a:rPr>
                          <m:t>kt</m:t>
                        </m:r>
                        <m:r>
                          <m:rPr>
                            <m:nor/>
                          </m:rPr>
                          <a:rPr lang="en-US" sz="2800" dirty="0">
                            <a:latin typeface="Times New Roman" panose="02020603050405020304" pitchFamily="18" charset="0"/>
                            <a:cs typeface="Times New Roman" panose="02020603050405020304" pitchFamily="18" charset="0"/>
                          </a:rPr>
                          <m:t> </m:t>
                        </m:r>
                      </m:sup>
                    </m:sSup>
                  </m:oMath>
                </a14:m>
                <a:endParaRPr lang="en-US" sz="2800"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Arithmetic </a:t>
                </a:r>
                <a:r>
                  <a:rPr lang="en-US" dirty="0">
                    <a:latin typeface="Times New Roman" panose="02020603050405020304" pitchFamily="18" charset="0"/>
                    <a:cs typeface="Times New Roman" panose="02020603050405020304" pitchFamily="18" charset="0"/>
                  </a:rPr>
                  <a:t>growth </a:t>
                </a:r>
                <a:r>
                  <a:rPr lang="en-US" dirty="0" smtClean="0">
                    <a:latin typeface="Times New Roman" panose="02020603050405020304" pitchFamily="18" charset="0"/>
                    <a:cs typeface="Times New Roman" panose="02020603050405020304" pitchFamily="18" charset="0"/>
                  </a:rPr>
                  <a:t>rate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sym typeface="Wingdings" panose="05000000000000000000" pitchFamily="2" charset="2"/>
                  </a:rPr>
                  <a:t></a:t>
                </a:r>
                <a:r>
                  <a:rPr lang="en-US" dirty="0" smtClean="0">
                    <a:latin typeface="Times New Roman" panose="02020603050405020304" pitchFamily="18" charset="0"/>
                    <a:cs typeface="Times New Roman" panose="02020603050405020304" pitchFamily="18" charset="0"/>
                  </a:rPr>
                  <a:t>P=P</a:t>
                </a:r>
                <a:r>
                  <a:rPr lang="en-US" sz="1600" dirty="0" smtClean="0">
                    <a:latin typeface="Times New Roman" panose="02020603050405020304" pitchFamily="18" charset="0"/>
                    <a:cs typeface="Times New Roman" panose="02020603050405020304" pitchFamily="18" charset="0"/>
                  </a:rPr>
                  <a:t>0</a:t>
                </a:r>
                <a:r>
                  <a:rPr lang="en-US" dirty="0" smtClean="0">
                    <a:latin typeface="Times New Roman" panose="02020603050405020304" pitchFamily="18" charset="0"/>
                    <a:cs typeface="Times New Roman" panose="02020603050405020304" pitchFamily="18" charset="0"/>
                  </a:rPr>
                  <a:t>+kt</a:t>
                </a:r>
              </a:p>
              <a:p>
                <a:endParaRPr lang="en-US" dirty="0"/>
              </a:p>
              <a:p>
                <a:endParaRPr lang="en-US" dirty="0" smtClean="0"/>
              </a:p>
              <a:p>
                <a:endParaRPr lang="en-US" dirty="0"/>
              </a:p>
              <a:p>
                <a:endParaRPr lang="en-US" dirty="0" smtClean="0"/>
              </a:p>
              <a:p>
                <a:pPr marL="82296" indent="0">
                  <a:buNone/>
                </a:pPr>
                <a:endParaRPr lang="en-US" dirty="0" smtClean="0"/>
              </a:p>
              <a:p>
                <a:pPr marL="82296" indent="0">
                  <a:buNone/>
                </a:pPr>
                <a:r>
                  <a:rPr lang="en-US" dirty="0" smtClean="0"/>
                  <a:t> </a:t>
                </a:r>
                <a:r>
                  <a:rPr lang="en-US" dirty="0">
                    <a:latin typeface="Times New Roman" panose="02020603050405020304" pitchFamily="18" charset="0"/>
                    <a:cs typeface="Times New Roman" panose="02020603050405020304" pitchFamily="18" charset="0"/>
                  </a:rPr>
                  <a:t>In our project we consider that number of population is equal to 25000 capita .</a:t>
                </a:r>
              </a:p>
              <a:p>
                <a:pPr marL="82296" indent="0">
                  <a:buNone/>
                </a:pP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914144" y="1447800"/>
                <a:ext cx="9997440" cy="5410200"/>
              </a:xfrm>
              <a:blipFill rotWithShape="0">
                <a:blip r:embed="rId2"/>
                <a:stretch>
                  <a:fillRect l="-671" t="-2480"/>
                </a:stretch>
              </a:blipFill>
            </p:spPr>
            <p:txBody>
              <a:bodyPr/>
              <a:lstStyle/>
              <a:p>
                <a:r>
                  <a:rPr lang="en-US">
                    <a:noFill/>
                  </a:rPr>
                  <a:t> </a:t>
                </a:r>
              </a:p>
            </p:txBody>
          </p:sp>
        </mc:Fallback>
      </mc:AlternateContent>
      <p:graphicFrame>
        <p:nvGraphicFramePr>
          <p:cNvPr id="4" name="Table 3"/>
          <p:cNvGraphicFramePr>
            <a:graphicFrameLocks noGrp="1"/>
          </p:cNvGraphicFramePr>
          <p:nvPr>
            <p:extLst>
              <p:ext uri="{D42A27DB-BD31-4B8C-83A1-F6EECF244321}">
                <p14:modId xmlns:p14="http://schemas.microsoft.com/office/powerpoint/2010/main" val="3057534105"/>
              </p:ext>
            </p:extLst>
          </p:nvPr>
        </p:nvGraphicFramePr>
        <p:xfrm>
          <a:off x="2560034" y="3411352"/>
          <a:ext cx="8128000" cy="1997776"/>
        </p:xfrm>
        <a:graphic>
          <a:graphicData uri="http://schemas.openxmlformats.org/drawingml/2006/table">
            <a:tbl>
              <a:tblPr firstRow="1" bandRow="1">
                <a:tableStyleId>{7DF18680-E054-41AD-8BC1-D1AEF772440D}</a:tableStyleId>
              </a:tblPr>
              <a:tblGrid>
                <a:gridCol w="4064000"/>
                <a:gridCol w="4064000"/>
              </a:tblGrid>
              <a:tr h="499444">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cs typeface="Times New Roman" panose="02020603050405020304" pitchFamily="18" charset="0"/>
                        </a:rPr>
                        <a:t>method used </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1016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a:t>
                      </a:r>
                      <a:r>
                        <a:rPr lang="en-US" sz="2000" b="1">
                          <a:effectLst/>
                          <a:latin typeface="Times New Roman" panose="02020603050405020304" pitchFamily="18" charset="0"/>
                          <a:ea typeface="Calibri" panose="020F0502020204030204" pitchFamily="34" charset="0"/>
                          <a:cs typeface="Times New Roman" panose="02020603050405020304" pitchFamily="18" charset="0"/>
                        </a:rPr>
                        <a:t>capita </a:t>
                      </a:r>
                      <a:r>
                        <a:rPr lang="ar-SA" sz="2000" b="1">
                          <a:effectLst/>
                          <a:latin typeface="Times New Roman" panose="02020603050405020304" pitchFamily="18" charset="0"/>
                          <a:ea typeface="Calibri" panose="020F0502020204030204" pitchFamily="34" charset="0"/>
                          <a:cs typeface="Times New Roman" panose="02020603050405020304" pitchFamily="18" charset="0"/>
                        </a:rPr>
                        <a:t>) </a:t>
                      </a:r>
                      <a:r>
                        <a:rPr lang="en-US" sz="2000" b="1">
                          <a:effectLst/>
                          <a:latin typeface="Times New Roman" panose="02020603050405020304" pitchFamily="18" charset="0"/>
                          <a:ea typeface="Calibri" panose="020F0502020204030204" pitchFamily="34" charset="0"/>
                          <a:cs typeface="Times New Roman" panose="02020603050405020304" pitchFamily="18" charset="0"/>
                        </a:rPr>
                        <a:t>Number of population</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10160" marB="0"/>
                </a:tc>
              </a:tr>
              <a:tr h="499444">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cs typeface="Times New Roman" panose="02020603050405020304" pitchFamily="18" charset="0"/>
                        </a:rPr>
                        <a:t>Growth  rate </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10160" marB="0"/>
                </a:tc>
                <a:tc>
                  <a:txBody>
                    <a:bodyPr/>
                    <a:lstStyle/>
                    <a:p>
                      <a:pPr marL="0" marR="0" algn="ctr" rtl="1">
                        <a:lnSpc>
                          <a:spcPct val="115000"/>
                        </a:lnSpc>
                        <a:spcBef>
                          <a:spcPts val="0"/>
                        </a:spcBef>
                        <a:spcAft>
                          <a:spcPts val="1000"/>
                        </a:spcAft>
                      </a:pPr>
                      <a:r>
                        <a:rPr lang="en-US" sz="2000" b="1">
                          <a:effectLst/>
                          <a:latin typeface="Times New Roman" panose="02020603050405020304" pitchFamily="18" charset="0"/>
                          <a:ea typeface="Calibri" panose="020F0502020204030204" pitchFamily="34" charset="0"/>
                          <a:cs typeface="Times New Roman" panose="02020603050405020304" pitchFamily="18" charset="0"/>
                        </a:rPr>
                        <a:t>24036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10160" marB="0"/>
                </a:tc>
              </a:tr>
              <a:tr h="499444">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cs typeface="Times New Roman" panose="02020603050405020304" pitchFamily="18" charset="0"/>
                        </a:rPr>
                        <a:t>Geometric growth</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10160" marB="0"/>
                </a:tc>
                <a:tc>
                  <a:txBody>
                    <a:bodyPr/>
                    <a:lstStyle/>
                    <a:p>
                      <a:pPr marL="0" marR="0" algn="ctr" rtl="1">
                        <a:lnSpc>
                          <a:spcPct val="115000"/>
                        </a:lnSpc>
                        <a:spcBef>
                          <a:spcPts val="0"/>
                        </a:spcBef>
                        <a:spcAft>
                          <a:spcPts val="1000"/>
                        </a:spcAft>
                      </a:pPr>
                      <a:r>
                        <a:rPr lang="en-US" sz="2000" b="1">
                          <a:effectLst/>
                          <a:latin typeface="Times New Roman" panose="02020603050405020304" pitchFamily="18" charset="0"/>
                          <a:ea typeface="Calibri" panose="020F0502020204030204" pitchFamily="34" charset="0"/>
                          <a:cs typeface="Times New Roman" panose="02020603050405020304" pitchFamily="18" charset="0"/>
                        </a:rPr>
                        <a:t>16810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10160" marB="0"/>
                </a:tc>
              </a:tr>
              <a:tr h="499444">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cs typeface="Times New Roman" panose="02020603050405020304" pitchFamily="18" charset="0"/>
                        </a:rPr>
                        <a:t>Arithmetic growth </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10160" marB="0"/>
                </a:tc>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14245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10160" marB="0"/>
                </a:tc>
              </a:tr>
            </a:tbl>
          </a:graphicData>
        </a:graphic>
      </p:graphicFrame>
    </p:spTree>
    <p:extLst>
      <p:ext uri="{BB962C8B-B14F-4D97-AF65-F5344CB8AC3E}">
        <p14:creationId xmlns:p14="http://schemas.microsoft.com/office/powerpoint/2010/main" val="94589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Load calculation</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914144" y="1447799"/>
                <a:ext cx="9997440" cy="5287851"/>
              </a:xfrm>
            </p:spPr>
            <p:txBody>
              <a:bodyPr>
                <a:normAutofit fontScale="92500" lnSpcReduction="10000"/>
              </a:bodyPr>
              <a:lstStyle/>
              <a:p>
                <a:pPr marL="82296" indent="0">
                  <a:buNone/>
                </a:pPr>
                <a:r>
                  <a:rPr lang="en-US" dirty="0">
                    <a:latin typeface="Times New Roman" panose="02020603050405020304" pitchFamily="18" charset="0"/>
                    <a:cs typeface="Times New Roman" panose="02020603050405020304" pitchFamily="18" charset="0"/>
                  </a:rPr>
                  <a:t>We calculated the manholes loads by preparing excel sheet after counting and estimating the number of houses expected to be present in the town in the future </a:t>
                </a:r>
                <a:r>
                  <a:rPr lang="en-US" dirty="0" smtClean="0">
                    <a:latin typeface="Times New Roman" panose="02020603050405020304" pitchFamily="18" charset="0"/>
                    <a:cs typeface="Times New Roman" panose="02020603050405020304" pitchFamily="18" charset="0"/>
                  </a:rPr>
                  <a:t>period.</a:t>
                </a:r>
              </a:p>
              <a:p>
                <a:pPr marL="82296" indent="0">
                  <a:buNone/>
                </a:pPr>
                <a:endParaRPr lang="en-US" dirty="0">
                  <a:latin typeface="Times New Roman" panose="02020603050405020304" pitchFamily="18" charset="0"/>
                  <a:cs typeface="Times New Roman" panose="02020603050405020304" pitchFamily="18" charset="0"/>
                </a:endParaRPr>
              </a:p>
              <a:p>
                <a:pPr marL="82296" indent="0">
                  <a:buNone/>
                </a:pPr>
                <a:endParaRPr lang="en-US" dirty="0" smtClean="0">
                  <a:latin typeface="Times New Roman" panose="02020603050405020304" pitchFamily="18" charset="0"/>
                  <a:cs typeface="Times New Roman" panose="02020603050405020304" pitchFamily="18" charset="0"/>
                </a:endParaRPr>
              </a:p>
              <a:p>
                <a:pPr marL="82296" indent="0">
                  <a:buNone/>
                </a:pPr>
                <a:endParaRPr lang="en-US" dirty="0">
                  <a:latin typeface="Times New Roman" panose="02020603050405020304" pitchFamily="18" charset="0"/>
                  <a:cs typeface="Times New Roman" panose="02020603050405020304" pitchFamily="18" charset="0"/>
                </a:endParaRPr>
              </a:p>
              <a:p>
                <a:pPr marL="82296" indent="0">
                  <a:buNone/>
                </a:pPr>
                <a:endParaRPr lang="en-US" dirty="0" smtClean="0">
                  <a:latin typeface="Times New Roman" panose="02020603050405020304" pitchFamily="18" charset="0"/>
                  <a:cs typeface="Times New Roman" panose="02020603050405020304" pitchFamily="18" charset="0"/>
                </a:endParaRPr>
              </a:p>
              <a:p>
                <a:endParaRPr lang="en-US" sz="2200" dirty="0" smtClean="0">
                  <a:latin typeface="Times New Roman" panose="02020603050405020304" pitchFamily="18" charset="0"/>
                  <a:cs typeface="Times New Roman" panose="02020603050405020304" pitchFamily="18" charset="0"/>
                </a:endParaRPr>
              </a:p>
              <a:p>
                <a:endParaRPr lang="en-US" sz="2200" dirty="0">
                  <a:latin typeface="Times New Roman" panose="02020603050405020304" pitchFamily="18" charset="0"/>
                  <a:cs typeface="Times New Roman" panose="02020603050405020304" pitchFamily="18" charset="0"/>
                </a:endParaRPr>
              </a:p>
              <a:p>
                <a:pPr marL="82296" indent="0">
                  <a:buNone/>
                </a:pPr>
                <a:r>
                  <a:rPr lang="en-US" sz="2200" dirty="0" smtClean="0">
                    <a:latin typeface="Times New Roman" panose="02020603050405020304" pitchFamily="18" charset="0"/>
                    <a:cs typeface="Times New Roman" panose="02020603050405020304" pitchFamily="18" charset="0"/>
                  </a:rPr>
                  <a:t>Total </a:t>
                </a:r>
                <a:r>
                  <a:rPr lang="en-US" sz="2200" dirty="0">
                    <a:latin typeface="Times New Roman" panose="02020603050405020304" pitchFamily="18" charset="0"/>
                    <a:cs typeface="Times New Roman" panose="02020603050405020304" pitchFamily="18" charset="0"/>
                  </a:rPr>
                  <a:t>load  (</a:t>
                </a:r>
                <a14:m>
                  <m:oMath xmlns:m="http://schemas.openxmlformats.org/officeDocument/2006/math">
                    <m:sSub>
                      <m:sSubPr>
                        <m:ctrlPr>
                          <a:rPr lang="en-US" sz="2200" i="1">
                            <a:latin typeface="Cambria Math" panose="02040503050406030204" pitchFamily="18" charset="0"/>
                          </a:rPr>
                        </m:ctrlPr>
                      </m:sSubPr>
                      <m:e>
                        <m:r>
                          <a:rPr lang="en-US" sz="2200" i="1">
                            <a:latin typeface="Cambria Math" panose="02040503050406030204" pitchFamily="18" charset="0"/>
                          </a:rPr>
                          <m:t>𝑄</m:t>
                        </m:r>
                      </m:e>
                      <m:sub>
                        <m:r>
                          <a:rPr lang="en-US" sz="2200" i="1">
                            <a:latin typeface="Cambria Math" panose="02040503050406030204" pitchFamily="18" charset="0"/>
                          </a:rPr>
                          <m:t>𝑑𝑒𝑠𝑖𝑔𝑛</m:t>
                        </m:r>
                      </m:sub>
                    </m:sSub>
                    <m:r>
                      <a:rPr lang="en-US" sz="2200" i="1">
                        <a:latin typeface="Cambria Math" panose="02040503050406030204" pitchFamily="18" charset="0"/>
                      </a:rPr>
                      <m:t>)=</m:t>
                    </m:r>
                    <m:r>
                      <a:rPr lang="en-US" sz="2200" i="1">
                        <a:latin typeface="Cambria Math" panose="02040503050406030204" pitchFamily="18" charset="0"/>
                      </a:rPr>
                      <m:t>𝑠𝑎𝑛𝑖𝑡𝑎𝑟𝑦</m:t>
                    </m:r>
                    <m:r>
                      <a:rPr lang="en-US" sz="2200" i="1">
                        <a:latin typeface="Cambria Math" panose="02040503050406030204" pitchFamily="18" charset="0"/>
                      </a:rPr>
                      <m:t> </m:t>
                    </m:r>
                    <m:r>
                      <a:rPr lang="en-US" sz="2200" i="1">
                        <a:latin typeface="Cambria Math" panose="02040503050406030204" pitchFamily="18" charset="0"/>
                      </a:rPr>
                      <m:t>𝑙𝑜𝑎𝑑</m:t>
                    </m:r>
                    <m:r>
                      <a:rPr lang="en-US" sz="2200" i="1">
                        <a:latin typeface="Cambria Math" panose="02040503050406030204" pitchFamily="18" charset="0"/>
                      </a:rPr>
                      <m:t>+</m:t>
                    </m:r>
                    <m:r>
                      <a:rPr lang="en-US" sz="2200" i="1">
                        <a:latin typeface="Cambria Math" panose="02040503050406030204" pitchFamily="18" charset="0"/>
                      </a:rPr>
                      <m:t>𝑖𝑛𝑓𝑖𝑙𝑡𝑟𝑎𝑡𝑖𝑜𝑛</m:t>
                    </m:r>
                    <m:r>
                      <a:rPr lang="en-US" sz="2200" i="1">
                        <a:latin typeface="Cambria Math" panose="02040503050406030204" pitchFamily="18" charset="0"/>
                      </a:rPr>
                      <m:t> </m:t>
                    </m:r>
                    <m:r>
                      <a:rPr lang="en-US" sz="2200" i="1">
                        <a:latin typeface="Cambria Math" panose="02040503050406030204" pitchFamily="18" charset="0"/>
                      </a:rPr>
                      <m:t>𝑙𝑜𝑎𝑑</m:t>
                    </m:r>
                  </m:oMath>
                </a14:m>
                <a:endParaRPr lang="en-US" sz="2200" dirty="0">
                  <a:latin typeface="Times New Roman" panose="02020603050405020304" pitchFamily="18" charset="0"/>
                  <a:cs typeface="Times New Roman" panose="02020603050405020304" pitchFamily="18" charset="0"/>
                </a:endParaRPr>
              </a:p>
              <a:p>
                <a:pPr marL="82296" indent="0">
                  <a:buNone/>
                </a:pPr>
                <a:r>
                  <a:rPr lang="en-US" sz="2200" dirty="0">
                    <a:latin typeface="Times New Roman" panose="02020603050405020304" pitchFamily="18" charset="0"/>
                    <a:cs typeface="Times New Roman" panose="02020603050405020304" pitchFamily="18" charset="0"/>
                  </a:rPr>
                  <a:t>= </a:t>
                </a:r>
                <a14:m>
                  <m:oMath xmlns:m="http://schemas.openxmlformats.org/officeDocument/2006/math">
                    <m:r>
                      <a:rPr lang="en-US" sz="2200" i="1">
                        <a:latin typeface="Cambria Math" panose="02040503050406030204" pitchFamily="18" charset="0"/>
                      </a:rPr>
                      <m:t>25000</m:t>
                    </m:r>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120</m:t>
                        </m:r>
                      </m:num>
                      <m:den>
                        <m:r>
                          <a:rPr lang="en-US" sz="2200" i="1">
                            <a:latin typeface="Cambria Math" panose="02040503050406030204" pitchFamily="18" charset="0"/>
                          </a:rPr>
                          <m:t>1000</m:t>
                        </m:r>
                      </m:den>
                    </m:f>
                    <m:r>
                      <a:rPr lang="en-US" sz="2200" i="1">
                        <a:latin typeface="Cambria Math" panose="02040503050406030204" pitchFamily="18" charset="0"/>
                      </a:rPr>
                      <m:t>∗</m:t>
                    </m:r>
                    <m:r>
                      <a:rPr lang="en-US" sz="2200" i="1">
                        <a:latin typeface="Cambria Math" panose="02040503050406030204" pitchFamily="18" charset="0"/>
                      </a:rPr>
                      <m:t>0</m:t>
                    </m:r>
                    <m:r>
                      <a:rPr lang="en-US" sz="2200" i="1">
                        <a:latin typeface="Cambria Math" panose="02040503050406030204" pitchFamily="18" charset="0"/>
                      </a:rPr>
                      <m:t>.</m:t>
                    </m:r>
                    <m:r>
                      <a:rPr lang="en-US" sz="2200" i="1">
                        <a:latin typeface="Cambria Math" panose="02040503050406030204" pitchFamily="18" charset="0"/>
                      </a:rPr>
                      <m:t>85</m:t>
                    </m:r>
                    <m:r>
                      <a:rPr lang="en-US" sz="2200" i="1">
                        <a:latin typeface="Cambria Math" panose="02040503050406030204" pitchFamily="18" charset="0"/>
                      </a:rPr>
                      <m:t>∗</m:t>
                    </m:r>
                    <m:r>
                      <a:rPr lang="en-US" sz="2200" i="1">
                        <a:latin typeface="Cambria Math" panose="02040503050406030204" pitchFamily="18" charset="0"/>
                      </a:rPr>
                      <m:t>3</m:t>
                    </m:r>
                    <m:r>
                      <a:rPr lang="en-US" sz="2200" i="1">
                        <a:latin typeface="Cambria Math" panose="02040503050406030204" pitchFamily="18" charset="0"/>
                      </a:rPr>
                      <m:t>+</m:t>
                    </m:r>
                    <m:r>
                      <a:rPr lang="en-US" sz="2200" i="1">
                        <a:latin typeface="Cambria Math" panose="02040503050406030204" pitchFamily="18" charset="0"/>
                      </a:rPr>
                      <m:t>0</m:t>
                    </m:r>
                    <m:r>
                      <a:rPr lang="en-US" sz="2200" i="1">
                        <a:latin typeface="Cambria Math" panose="02040503050406030204" pitchFamily="18" charset="0"/>
                      </a:rPr>
                      <m:t>.</m:t>
                    </m:r>
                    <m:r>
                      <a:rPr lang="en-US" sz="2200" i="1">
                        <a:latin typeface="Cambria Math" panose="02040503050406030204" pitchFamily="18" charset="0"/>
                      </a:rPr>
                      <m:t>2</m:t>
                    </m:r>
                    <m:r>
                      <a:rPr lang="en-US" sz="2200" i="1">
                        <a:latin typeface="Cambria Math" panose="02040503050406030204" pitchFamily="18" charset="0"/>
                      </a:rPr>
                      <m:t>∗( </m:t>
                    </m:r>
                    <m:r>
                      <a:rPr lang="en-US" sz="2200" i="1">
                        <a:latin typeface="Cambria Math" panose="02040503050406030204" pitchFamily="18" charset="0"/>
                      </a:rPr>
                      <m:t>25000</m:t>
                    </m:r>
                    <m:r>
                      <a:rPr lang="en-US" sz="2200" i="1">
                        <a:latin typeface="Cambria Math" panose="02040503050406030204" pitchFamily="18" charset="0"/>
                      </a:rPr>
                      <m:t>∗</m:t>
                    </m:r>
                    <m:f>
                      <m:fPr>
                        <m:ctrlPr>
                          <a:rPr lang="en-US" sz="2200" i="1">
                            <a:latin typeface="Cambria Math" panose="02040503050406030204" pitchFamily="18" charset="0"/>
                          </a:rPr>
                        </m:ctrlPr>
                      </m:fPr>
                      <m:num>
                        <m:r>
                          <a:rPr lang="en-US" sz="2200" i="1">
                            <a:latin typeface="Cambria Math" panose="02040503050406030204" pitchFamily="18" charset="0"/>
                          </a:rPr>
                          <m:t>120</m:t>
                        </m:r>
                      </m:num>
                      <m:den>
                        <m:r>
                          <a:rPr lang="en-US" sz="2200" i="1">
                            <a:latin typeface="Cambria Math" panose="02040503050406030204" pitchFamily="18" charset="0"/>
                          </a:rPr>
                          <m:t>1000</m:t>
                        </m:r>
                      </m:den>
                    </m:f>
                  </m:oMath>
                </a14:m>
                <a:r>
                  <a:rPr lang="en-US" sz="2200" dirty="0">
                    <a:latin typeface="Times New Roman" panose="02020603050405020304" pitchFamily="18" charset="0"/>
                    <a:cs typeface="Times New Roman" panose="02020603050405020304" pitchFamily="18" charset="0"/>
                  </a:rPr>
                  <a:t>* </a:t>
                </a:r>
                <a:r>
                  <a:rPr lang="en-US" sz="2200" dirty="0" smtClean="0">
                    <a:latin typeface="Times New Roman" panose="02020603050405020304" pitchFamily="18" charset="0"/>
                    <a:cs typeface="Times New Roman" panose="02020603050405020304" pitchFamily="18" charset="0"/>
                  </a:rPr>
                  <a:t>0.85)  </a:t>
                </a:r>
                <a:r>
                  <a:rPr lang="en-US" sz="2200" dirty="0">
                    <a:latin typeface="Times New Roman" panose="02020603050405020304" pitchFamily="18" charset="0"/>
                    <a:cs typeface="Times New Roman" panose="02020603050405020304" pitchFamily="18" charset="0"/>
                  </a:rPr>
                  <a:t>= 8160 </a:t>
                </a:r>
                <a14:m>
                  <m:oMath xmlns:m="http://schemas.openxmlformats.org/officeDocument/2006/math">
                    <m:r>
                      <a:rPr lang="en-US" sz="2200" i="1">
                        <a:latin typeface="Cambria Math" panose="02040503050406030204" pitchFamily="18" charset="0"/>
                      </a:rPr>
                      <m:t> </m:t>
                    </m:r>
                    <m:f>
                      <m:fPr>
                        <m:ctrlPr>
                          <a:rPr lang="en-US" sz="2200" i="1">
                            <a:latin typeface="Cambria Math" panose="02040503050406030204" pitchFamily="18" charset="0"/>
                          </a:rPr>
                        </m:ctrlPr>
                      </m:fPr>
                      <m:num>
                        <m:sSup>
                          <m:sSupPr>
                            <m:ctrlPr>
                              <a:rPr lang="en-US" sz="2200" i="1">
                                <a:latin typeface="Cambria Math" panose="02040503050406030204" pitchFamily="18" charset="0"/>
                              </a:rPr>
                            </m:ctrlPr>
                          </m:sSupPr>
                          <m:e>
                            <m:r>
                              <a:rPr lang="en-US" sz="2200" i="1">
                                <a:latin typeface="Cambria Math" panose="02040503050406030204" pitchFamily="18" charset="0"/>
                              </a:rPr>
                              <m:t>𝑚</m:t>
                            </m:r>
                          </m:e>
                          <m:sup>
                            <m:r>
                              <a:rPr lang="en-US" sz="2200" i="1">
                                <a:latin typeface="Cambria Math" panose="02040503050406030204" pitchFamily="18" charset="0"/>
                              </a:rPr>
                              <m:t>3</m:t>
                            </m:r>
                          </m:sup>
                        </m:sSup>
                      </m:num>
                      <m:den>
                        <m:r>
                          <a:rPr lang="en-US" sz="2200" i="1">
                            <a:latin typeface="Cambria Math" panose="02040503050406030204" pitchFamily="18" charset="0"/>
                          </a:rPr>
                          <m:t>𝑑𝑎𝑦</m:t>
                        </m:r>
                      </m:den>
                    </m:f>
                  </m:oMath>
                </a14:m>
                <a:endParaRPr lang="en-US" sz="2200" dirty="0" smtClean="0">
                  <a:latin typeface="Times New Roman" panose="02020603050405020304" pitchFamily="18" charset="0"/>
                  <a:cs typeface="Times New Roman" panose="02020603050405020304" pitchFamily="18" charset="0"/>
                </a:endParaRPr>
              </a:p>
              <a:p>
                <a:pPr marL="82296" indent="0">
                  <a:buNone/>
                </a:pPr>
                <a:endParaRPr lang="en-US"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914144" y="1447799"/>
                <a:ext cx="9997440" cy="5287851"/>
              </a:xfrm>
              <a:blipFill rotWithShape="0">
                <a:blip r:embed="rId2"/>
                <a:stretch>
                  <a:fillRect l="-549" t="-2189" r="-1829"/>
                </a:stretch>
              </a:blipFill>
            </p:spPr>
            <p:txBody>
              <a:bodyPr/>
              <a:lstStyle/>
              <a:p>
                <a:r>
                  <a:rPr lang="en-US">
                    <a:noFill/>
                  </a:rPr>
                  <a:t> </a:t>
                </a:r>
              </a:p>
            </p:txBody>
          </p:sp>
        </mc:Fallback>
      </mc:AlternateContent>
      <p:graphicFrame>
        <p:nvGraphicFramePr>
          <p:cNvPr id="5" name="Table 4"/>
          <p:cNvGraphicFramePr>
            <a:graphicFrameLocks noGrp="1"/>
          </p:cNvGraphicFramePr>
          <p:nvPr>
            <p:extLst>
              <p:ext uri="{D42A27DB-BD31-4B8C-83A1-F6EECF244321}">
                <p14:modId xmlns:p14="http://schemas.microsoft.com/office/powerpoint/2010/main" val="2294552432"/>
              </p:ext>
            </p:extLst>
          </p:nvPr>
        </p:nvGraphicFramePr>
        <p:xfrm>
          <a:off x="2534276" y="3037863"/>
          <a:ext cx="8128000" cy="1854200"/>
        </p:xfrm>
        <a:graphic>
          <a:graphicData uri="http://schemas.openxmlformats.org/drawingml/2006/table">
            <a:tbl>
              <a:tblPr firstRow="1" bandRow="1">
                <a:tableStyleId>{7DF18680-E054-41AD-8BC1-D1AEF772440D}</a:tableStyleId>
              </a:tblPr>
              <a:tblGrid>
                <a:gridCol w="4064000"/>
                <a:gridCol w="4064000"/>
              </a:tblGrid>
              <a:tr h="370840">
                <a:tc>
                  <a:txBody>
                    <a:bodyPr/>
                    <a:lstStyle/>
                    <a:p>
                      <a:pPr marL="0" marR="0" algn="ctr" rtl="1">
                        <a:lnSpc>
                          <a:spcPct val="115000"/>
                        </a:lnSpc>
                        <a:spcBef>
                          <a:spcPts val="0"/>
                        </a:spcBef>
                        <a:spcAft>
                          <a:spcPts val="1000"/>
                        </a:spcAft>
                      </a:pPr>
                      <a:r>
                        <a:rPr lang="en-US" sz="2000" b="1">
                          <a:effectLst/>
                          <a:latin typeface="Times New Roman" panose="02020603050405020304" pitchFamily="18" charset="0"/>
                          <a:ea typeface="Calibri" panose="020F0502020204030204" pitchFamily="34" charset="0"/>
                          <a:cs typeface="Times New Roman" panose="02020603050405020304" pitchFamily="18" charset="0"/>
                        </a:rPr>
                        <a:t>water consumption</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tc>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120 L/</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C.d</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70840">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wastewater generation</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tc>
                <a:tc>
                  <a:txBody>
                    <a:bodyPr/>
                    <a:lstStyle/>
                    <a:p>
                      <a:pPr marL="0" marR="0" algn="ctr" rtl="0">
                        <a:lnSpc>
                          <a:spcPct val="115000"/>
                        </a:lnSpc>
                        <a:spcBef>
                          <a:spcPts val="0"/>
                        </a:spcBef>
                        <a:spcAft>
                          <a:spcPts val="1000"/>
                        </a:spcAft>
                        <a:tabLst>
                          <a:tab pos="2270125" algn="l"/>
                          <a:tab pos="2637155" algn="ctr"/>
                        </a:tabLs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85%</a:t>
                      </a:r>
                    </a:p>
                  </a:txBody>
                  <a:tcPr marL="68580" marR="68580" marT="0" marB="0"/>
                </a:tc>
              </a:tr>
              <a:tr h="370840">
                <a:tc>
                  <a:txBody>
                    <a:bodyPr/>
                    <a:lstStyle/>
                    <a:p>
                      <a:pPr marL="0" marR="0" algn="ctr" rtl="1">
                        <a:lnSpc>
                          <a:spcPct val="115000"/>
                        </a:lnSpc>
                        <a:spcBef>
                          <a:spcPts val="0"/>
                        </a:spcBef>
                        <a:spcAft>
                          <a:spcPts val="1000"/>
                        </a:spcAft>
                      </a:pPr>
                      <a:r>
                        <a:rPr lang="en-US" sz="2000" b="1">
                          <a:effectLst/>
                          <a:latin typeface="Times New Roman" panose="02020603050405020304" pitchFamily="18" charset="0"/>
                          <a:ea typeface="Calibri" panose="020F0502020204030204" pitchFamily="34" charset="0"/>
                          <a:cs typeface="Times New Roman" panose="02020603050405020304" pitchFamily="18" charset="0"/>
                        </a:rPr>
                        <a:t>infiltration rate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tc>
                <a:tc>
                  <a:txBody>
                    <a:bodyPr/>
                    <a:lstStyle/>
                    <a:p>
                      <a:pPr marL="0" marR="0" algn="ctr" rtl="0">
                        <a:lnSpc>
                          <a:spcPct val="115000"/>
                        </a:lnSpc>
                        <a:spcBef>
                          <a:spcPts val="0"/>
                        </a:spcBef>
                        <a:spcAft>
                          <a:spcPts val="1000"/>
                        </a:spcAft>
                        <a:tabLst>
                          <a:tab pos="2270125" algn="l"/>
                          <a:tab pos="2637155" algn="ctr"/>
                        </a:tabLs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20%</a:t>
                      </a:r>
                    </a:p>
                  </a:txBody>
                  <a:tcPr marL="68580" marR="68580" marT="0" marB="0"/>
                </a:tc>
              </a:tr>
              <a:tr h="370840">
                <a:tc>
                  <a:txBody>
                    <a:bodyPr/>
                    <a:lstStyle/>
                    <a:p>
                      <a:pPr marL="0" marR="0" algn="ctr" rtl="1">
                        <a:lnSpc>
                          <a:spcPct val="115000"/>
                        </a:lnSpc>
                        <a:spcBef>
                          <a:spcPts val="0"/>
                        </a:spcBef>
                        <a:spcAft>
                          <a:spcPts val="1000"/>
                        </a:spcAft>
                      </a:pPr>
                      <a:r>
                        <a:rPr lang="en-US" sz="2000" b="1">
                          <a:effectLst/>
                          <a:latin typeface="Times New Roman" panose="02020603050405020304" pitchFamily="18" charset="0"/>
                          <a:ea typeface="Calibri" panose="020F0502020204030204" pitchFamily="34" charset="0"/>
                          <a:cs typeface="Times New Roman" panose="02020603050405020304" pitchFamily="18" charset="0"/>
                        </a:rPr>
                        <a:t>Maximum hourly factor</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tc>
                <a:tc>
                  <a:txBody>
                    <a:bodyPr/>
                    <a:lstStyle/>
                    <a:p>
                      <a:pPr marL="0" marR="0" algn="ctr" rtl="1">
                        <a:lnSpc>
                          <a:spcPct val="115000"/>
                        </a:lnSpc>
                        <a:spcBef>
                          <a:spcPts val="0"/>
                        </a:spcBef>
                        <a:spcAft>
                          <a:spcPts val="1000"/>
                        </a:spcAft>
                      </a:pPr>
                      <a:r>
                        <a:rPr lang="ar-SA" sz="2000" b="1" dirty="0">
                          <a:effectLst/>
                          <a:latin typeface="Times New Roman" panose="02020603050405020304" pitchFamily="18" charset="0"/>
                          <a:ea typeface="Calibri" panose="020F0502020204030204" pitchFamily="34" charset="0"/>
                          <a:cs typeface="Times New Roman" panose="02020603050405020304" pitchFamily="18" charset="0"/>
                        </a:rPr>
                        <a:t>3</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70840">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design period</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9525" marB="0"/>
                </a:tc>
                <a:tc>
                  <a:txBody>
                    <a:bodyPr/>
                    <a:lstStyle/>
                    <a:p>
                      <a:pPr marL="0" marR="0" algn="ctr" rtl="0">
                        <a:lnSpc>
                          <a:spcPct val="115000"/>
                        </a:lnSpc>
                        <a:spcBef>
                          <a:spcPts val="0"/>
                        </a:spcBef>
                        <a:spcAft>
                          <a:spcPts val="1000"/>
                        </a:spcAft>
                        <a:tabLst>
                          <a:tab pos="2270125" algn="l"/>
                          <a:tab pos="2637155" algn="ctr"/>
                        </a:tabLs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30 years</a:t>
                      </a:r>
                    </a:p>
                  </a:txBody>
                  <a:tcPr marL="68580" marR="68580" marT="0" marB="0"/>
                </a:tc>
              </a:tr>
            </a:tbl>
          </a:graphicData>
        </a:graphic>
      </p:graphicFrame>
    </p:spTree>
    <p:extLst>
      <p:ext uri="{BB962C8B-B14F-4D97-AF65-F5344CB8AC3E}">
        <p14:creationId xmlns:p14="http://schemas.microsoft.com/office/powerpoint/2010/main" val="1898876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Hydraulic </a:t>
            </a:r>
            <a:r>
              <a:rPr lang="en-US" dirty="0" smtClean="0">
                <a:latin typeface="Times New Roman" panose="02020603050405020304" pitchFamily="18" charset="0"/>
                <a:cs typeface="Times New Roman" panose="02020603050405020304" pitchFamily="18" charset="0"/>
              </a:rPr>
              <a:t>equations</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914144" y="1447800"/>
                <a:ext cx="9997440" cy="5017394"/>
              </a:xfrm>
            </p:spPr>
            <p:txBody>
              <a:bodyPr>
                <a:normAutofit/>
              </a:bodyPr>
              <a:lstStyle/>
              <a:p>
                <a:pPr marL="82296" indent="0">
                  <a:buNone/>
                </a:pPr>
                <a:r>
                  <a:rPr lang="en-US" dirty="0" smtClean="0">
                    <a:latin typeface="Times New Roman" panose="02020603050405020304" pitchFamily="18" charset="0"/>
                    <a:cs typeface="Times New Roman" panose="02020603050405020304" pitchFamily="18" charset="0"/>
                  </a:rPr>
                  <a:t>In our project, we used the Manning formula in designing gravity sewer lines, which is defined as</a:t>
                </a:r>
                <a:r>
                  <a:rPr lang="ar-SA"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82296" indent="0">
                  <a:buNone/>
                </a:pPr>
                <a:endParaRPr lang="en-US" dirty="0" smtClean="0">
                  <a:latin typeface="Times New Roman" panose="02020603050405020304" pitchFamily="18" charset="0"/>
                  <a:cs typeface="Times New Roman" panose="02020603050405020304" pitchFamily="18" charset="0"/>
                </a:endParaRPr>
              </a:p>
              <a:p>
                <a:pPr marL="82296" indent="0">
                  <a:buNone/>
                </a:pPr>
                <a:r>
                  <a:rPr lang="en-US" dirty="0" smtClean="0">
                    <a:latin typeface="Times New Roman" panose="02020603050405020304" pitchFamily="18" charset="0"/>
                    <a:cs typeface="Times New Roman" panose="02020603050405020304" pitchFamily="18" charset="0"/>
                  </a:rPr>
                  <a:t>Q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(1/n</a:t>
                </a:r>
                <a14:m>
                  <m:oMath xmlns:m="http://schemas.openxmlformats.org/officeDocument/2006/math">
                    <m:sSup>
                      <m:sSupPr>
                        <m:ctrlPr>
                          <a:rPr lang="en-US" i="1" smtClean="0">
                            <a:latin typeface="Cambria Math" panose="02040503050406030204" pitchFamily="18" charset="0"/>
                            <a:cs typeface="Times New Roman" panose="02020603050405020304" pitchFamily="18" charset="0"/>
                          </a:rPr>
                        </m:ctrlPr>
                      </m:sSupPr>
                      <m:e>
                        <m:r>
                          <a:rPr lang="en-US" b="0" i="1" smtClean="0">
                            <a:latin typeface="Cambria Math" panose="02040503050406030204" pitchFamily="18" charset="0"/>
                            <a:cs typeface="Times New Roman" panose="02020603050405020304" pitchFamily="18" charset="0"/>
                          </a:rPr>
                          <m:t>)</m:t>
                        </m:r>
                        <m:r>
                          <a:rPr lang="en-US" b="0" i="1" smtClean="0">
                            <a:latin typeface="Cambria Math" panose="02040503050406030204" pitchFamily="18" charset="0"/>
                            <a:cs typeface="Times New Roman" panose="02020603050405020304" pitchFamily="18" charset="0"/>
                          </a:rPr>
                          <m:t>𝐴𝑅</m:t>
                        </m:r>
                      </m:e>
                      <m:sup>
                        <m:r>
                          <a:rPr lang="en-US" b="0" i="1" smtClean="0">
                            <a:latin typeface="Cambria Math" panose="02040503050406030204" pitchFamily="18" charset="0"/>
                            <a:cs typeface="Times New Roman" panose="02020603050405020304" pitchFamily="18" charset="0"/>
                          </a:rPr>
                          <m:t>2</m:t>
                        </m:r>
                        <m:r>
                          <a:rPr lang="en-US" b="0" i="1" smtClean="0">
                            <a:latin typeface="Cambria Math" panose="02040503050406030204" pitchFamily="18" charset="0"/>
                            <a:cs typeface="Times New Roman" panose="02020603050405020304" pitchFamily="18" charset="0"/>
                          </a:rPr>
                          <m:t>/</m:t>
                        </m:r>
                        <m:r>
                          <a:rPr lang="en-US" b="0" i="1" smtClean="0">
                            <a:latin typeface="Cambria Math" panose="02040503050406030204" pitchFamily="18" charset="0"/>
                            <a:cs typeface="Times New Roman" panose="02020603050405020304" pitchFamily="18" charset="0"/>
                          </a:rPr>
                          <m:t>3</m:t>
                        </m:r>
                      </m:sup>
                    </m:sSup>
                  </m:oMath>
                </a14:m>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a:t>
                </a:r>
              </a:p>
              <a:p>
                <a:pPr marL="82296" indent="0">
                  <a:buNone/>
                </a:pPr>
                <a:r>
                  <a:rPr lang="en-US" sz="2400" dirty="0">
                    <a:latin typeface="Times New Roman" panose="02020603050405020304" pitchFamily="18" charset="0"/>
                    <a:cs typeface="Times New Roman" panose="02020603050405020304" pitchFamily="18" charset="0"/>
                  </a:rPr>
                  <a:t>Where</a:t>
                </a:r>
                <a:r>
                  <a:rPr lang="ar-SA" sz="2400" dirty="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marL="82296" indent="0">
                  <a:buNone/>
                </a:pPr>
                <a:r>
                  <a:rPr lang="en-US" sz="2400" dirty="0">
                    <a:latin typeface="Times New Roman" panose="02020603050405020304" pitchFamily="18" charset="0"/>
                    <a:cs typeface="Times New Roman" panose="02020603050405020304" pitchFamily="18" charset="0"/>
                  </a:rPr>
                  <a:t>Q = Flow rate in m3/s</a:t>
                </a:r>
              </a:p>
              <a:p>
                <a:pPr marL="82296" indent="0">
                  <a:buNone/>
                </a:pPr>
                <a:r>
                  <a:rPr lang="en-US" sz="2400" dirty="0">
                    <a:latin typeface="Times New Roman" panose="02020603050405020304" pitchFamily="18" charset="0"/>
                    <a:cs typeface="Times New Roman" panose="02020603050405020304" pitchFamily="18" charset="0"/>
                  </a:rPr>
                  <a:t>A = Cross sectional area of the pipe in m2</a:t>
                </a:r>
              </a:p>
              <a:p>
                <a:pPr marL="82296" indent="0">
                  <a:buNone/>
                </a:pPr>
                <a:r>
                  <a:rPr lang="en-US" sz="2400" dirty="0">
                    <a:latin typeface="Times New Roman" panose="02020603050405020304" pitchFamily="18" charset="0"/>
                    <a:cs typeface="Times New Roman" panose="02020603050405020304" pitchFamily="18" charset="0"/>
                  </a:rPr>
                  <a:t>R = Hydraulic Radius of the pipe in m (Area/ wetted perimeter)</a:t>
                </a:r>
              </a:p>
              <a:p>
                <a:pPr marL="82296" indent="0">
                  <a:buNone/>
                </a:pPr>
                <a:r>
                  <a:rPr lang="en-US" sz="2400" dirty="0">
                    <a:latin typeface="Times New Roman" panose="02020603050405020304" pitchFamily="18" charset="0"/>
                    <a:cs typeface="Times New Roman" panose="02020603050405020304" pitchFamily="18" charset="0"/>
                  </a:rPr>
                  <a:t>S = Slope of conduit</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914144" y="1447800"/>
                <a:ext cx="9997440" cy="5017394"/>
              </a:xfrm>
              <a:blipFill rotWithShape="0">
                <a:blip r:embed="rId3"/>
                <a:stretch>
                  <a:fillRect l="-671" t="-1701"/>
                </a:stretch>
              </a:blipFill>
            </p:spPr>
            <p:txBody>
              <a:bodyPr/>
              <a:lstStyle/>
              <a:p>
                <a:r>
                  <a:rPr lang="en-US">
                    <a:noFill/>
                  </a:rPr>
                  <a:t> </a:t>
                </a:r>
              </a:p>
            </p:txBody>
          </p:sp>
        </mc:Fallback>
      </mc:AlternateContent>
    </p:spTree>
    <p:extLst>
      <p:ext uri="{BB962C8B-B14F-4D97-AF65-F5344CB8AC3E}">
        <p14:creationId xmlns:p14="http://schemas.microsoft.com/office/powerpoint/2010/main" val="2913340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Design Constrains for sewerage networks </a:t>
            </a:r>
          </a:p>
        </p:txBody>
      </p:sp>
      <p:sp>
        <p:nvSpPr>
          <p:cNvPr id="3" name="Content Placeholder 2"/>
          <p:cNvSpPr>
            <a:spLocks noGrp="1"/>
          </p:cNvSpPr>
          <p:nvPr>
            <p:ph idx="1"/>
          </p:nvPr>
        </p:nvSpPr>
        <p:spPr/>
        <p:txBody>
          <a:bodyPr/>
          <a:lstStyle/>
          <a:p>
            <a:pPr marL="82296" indent="0">
              <a:buNone/>
            </a:pPr>
            <a:r>
              <a:rPr lang="en-US" dirty="0" smtClean="0"/>
              <a:t> </a:t>
            </a:r>
            <a:endParaRPr lang="en-US" dirty="0"/>
          </a:p>
          <a:p>
            <a:r>
              <a:rPr lang="en-US" dirty="0">
                <a:latin typeface="Times New Roman" panose="02020603050405020304" pitchFamily="18" charset="0"/>
                <a:cs typeface="Times New Roman" panose="02020603050405020304" pitchFamily="18" charset="0"/>
              </a:rPr>
              <a:t>Velocity  :the velocity range is between  (0.6-3) m/s</a:t>
            </a:r>
          </a:p>
          <a:p>
            <a:pPr marL="82296" indent="0">
              <a:buNone/>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Slope </a:t>
            </a:r>
            <a:r>
              <a:rPr lang="en-US" dirty="0">
                <a:latin typeface="Times New Roman" panose="02020603050405020304" pitchFamily="18" charset="0"/>
                <a:cs typeface="Times New Roman" panose="02020603050405020304" pitchFamily="18" charset="0"/>
              </a:rPr>
              <a:t>: the slope range is between  (1-12)%</a:t>
            </a:r>
          </a:p>
          <a:p>
            <a:pPr marL="82296" indent="0">
              <a:buNone/>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Cover depth </a:t>
            </a:r>
            <a:r>
              <a:rPr lang="en-US" dirty="0">
                <a:latin typeface="Times New Roman" panose="02020603050405020304" pitchFamily="18" charset="0"/>
                <a:cs typeface="Times New Roman" panose="02020603050405020304" pitchFamily="18" charset="0"/>
              </a:rPr>
              <a:t>: the cover range is between  (1-5) m</a:t>
            </a:r>
          </a:p>
          <a:p>
            <a:endParaRPr lang="en-US" dirty="0"/>
          </a:p>
        </p:txBody>
      </p:sp>
    </p:spTree>
    <p:extLst>
      <p:ext uri="{BB962C8B-B14F-4D97-AF65-F5344CB8AC3E}">
        <p14:creationId xmlns:p14="http://schemas.microsoft.com/office/powerpoint/2010/main" val="330941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sewerage network layout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4" name="صورة 0" descr="بدون عنوان.png"/>
          <p:cNvPicPr>
            <a:picLocks noGrp="1"/>
          </p:cNvPicPr>
          <p:nvPr>
            <p:ph idx="1"/>
          </p:nvPr>
        </p:nvPicPr>
        <p:blipFill>
          <a:blip r:embed="rId2" cstate="print"/>
          <a:stretch>
            <a:fillRect/>
          </a:stretch>
        </p:blipFill>
        <p:spPr>
          <a:xfrm>
            <a:off x="4041056" y="1138706"/>
            <a:ext cx="5193095" cy="5281412"/>
          </a:xfrm>
          <a:prstGeom prst="rect">
            <a:avLst/>
          </a:prstGeom>
        </p:spPr>
      </p:pic>
    </p:spTree>
    <p:extLst>
      <p:ext uri="{BB962C8B-B14F-4D97-AF65-F5344CB8AC3E}">
        <p14:creationId xmlns:p14="http://schemas.microsoft.com/office/powerpoint/2010/main" val="3919368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General results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After </a:t>
            </a:r>
            <a:r>
              <a:rPr lang="en-US" dirty="0">
                <a:latin typeface="Times New Roman" panose="02020603050405020304" pitchFamily="18" charset="0"/>
                <a:cs typeface="Times New Roman" panose="02020603050405020304" pitchFamily="18" charset="0"/>
              </a:rPr>
              <a:t>we adjusted the network in </a:t>
            </a:r>
            <a:r>
              <a:rPr lang="en-US" dirty="0" err="1">
                <a:latin typeface="Times New Roman" panose="02020603050405020304" pitchFamily="18" charset="0"/>
                <a:cs typeface="Times New Roman" panose="02020603050405020304" pitchFamily="18" charset="0"/>
              </a:rPr>
              <a:t>SewerCAD</a:t>
            </a:r>
            <a:r>
              <a:rPr lang="en-US" dirty="0">
                <a:latin typeface="Times New Roman" panose="02020603050405020304" pitchFamily="18" charset="0"/>
                <a:cs typeface="Times New Roman" panose="02020603050405020304" pitchFamily="18" charset="0"/>
              </a:rPr>
              <a:t> informed that the calculations were successful. That means that the design of the network was </a:t>
            </a:r>
            <a:r>
              <a:rPr lang="en-US" dirty="0" smtClean="0">
                <a:latin typeface="Times New Roman" panose="02020603050405020304" pitchFamily="18" charset="0"/>
                <a:cs typeface="Times New Roman" panose="02020603050405020304" pitchFamily="18" charset="0"/>
              </a:rPr>
              <a:t>logical.</a:t>
            </a:r>
            <a:endParaRPr lang="en-US" dirty="0">
              <a:latin typeface="Times New Roman" panose="02020603050405020304" pitchFamily="18" charset="0"/>
              <a:cs typeface="Times New Roman" panose="02020603050405020304" pitchFamily="18" charset="0"/>
            </a:endParaRPr>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758189535"/>
              </p:ext>
            </p:extLst>
          </p:nvPr>
        </p:nvGraphicFramePr>
        <p:xfrm>
          <a:off x="2418365" y="3578776"/>
          <a:ext cx="8902166" cy="1933382"/>
        </p:xfrm>
        <a:graphic>
          <a:graphicData uri="http://schemas.openxmlformats.org/drawingml/2006/table">
            <a:tbl>
              <a:tblPr firstRow="1" bandRow="1">
                <a:tableStyleId>{5C22544A-7EE6-4342-B048-85BDC9FD1C3A}</a:tableStyleId>
              </a:tblPr>
              <a:tblGrid>
                <a:gridCol w="1271738"/>
                <a:gridCol w="1271738"/>
                <a:gridCol w="1271738"/>
                <a:gridCol w="1271738"/>
                <a:gridCol w="1271738"/>
                <a:gridCol w="1271738"/>
                <a:gridCol w="1271738"/>
              </a:tblGrid>
              <a:tr h="1035530">
                <a:tc>
                  <a:txBody>
                    <a:bodyPr/>
                    <a:lstStyle/>
                    <a:p>
                      <a:pPr algn="ctr"/>
                      <a:r>
                        <a:rPr lang="en-US" dirty="0" smtClean="0">
                          <a:solidFill>
                            <a:schemeClr val="tx1"/>
                          </a:solidFill>
                          <a:latin typeface="Times New Roman" panose="02020603050405020304" pitchFamily="18" charset="0"/>
                          <a:cs typeface="Times New Roman" panose="02020603050405020304" pitchFamily="18" charset="0"/>
                        </a:rPr>
                        <a:t>Number of manholes</a:t>
                      </a:r>
                      <a:endParaRPr 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algn="ctr" rtl="0">
                        <a:lnSpc>
                          <a:spcPct val="115000"/>
                        </a:lnSpc>
                        <a:spcBef>
                          <a:spcPts val="0"/>
                        </a:spcBef>
                        <a:spcAft>
                          <a:spcPts val="600"/>
                        </a:spcAft>
                      </a:pPr>
                      <a:r>
                        <a:rPr lang="en-US" dirty="0">
                          <a:solidFill>
                            <a:schemeClr val="tx1"/>
                          </a:solidFill>
                          <a:latin typeface="Times New Roman" panose="02020603050405020304" pitchFamily="18" charset="0"/>
                          <a:cs typeface="Times New Roman" panose="02020603050405020304" pitchFamily="18" charset="0"/>
                        </a:rPr>
                        <a:t>Number of conduits</a:t>
                      </a:r>
                    </a:p>
                  </a:txBody>
                  <a:tcPr marL="68580" marR="68580" marT="0" marB="0"/>
                </a:tc>
                <a:tc>
                  <a:txBody>
                    <a:bodyPr/>
                    <a:lstStyle/>
                    <a:p>
                      <a:pPr marL="0" marR="0" algn="ctr" rtl="0">
                        <a:lnSpc>
                          <a:spcPct val="115000"/>
                        </a:lnSpc>
                        <a:spcBef>
                          <a:spcPts val="0"/>
                        </a:spcBef>
                        <a:spcAft>
                          <a:spcPts val="600"/>
                        </a:spcAft>
                      </a:pPr>
                      <a:r>
                        <a:rPr lang="en-US" dirty="0">
                          <a:solidFill>
                            <a:schemeClr val="tx1"/>
                          </a:solidFill>
                          <a:latin typeface="Times New Roman" panose="02020603050405020304" pitchFamily="18" charset="0"/>
                          <a:cs typeface="Times New Roman" panose="02020603050405020304" pitchFamily="18" charset="0"/>
                        </a:rPr>
                        <a:t>Number of outfall</a:t>
                      </a:r>
                    </a:p>
                  </a:txBody>
                  <a:tcPr marL="68580" marR="68580" marT="0" marB="0"/>
                </a:tc>
                <a:tc>
                  <a:txBody>
                    <a:bodyPr/>
                    <a:lstStyle/>
                    <a:p>
                      <a:pPr algn="ctr"/>
                      <a:r>
                        <a:rPr lang="en-US" dirty="0" smtClean="0">
                          <a:solidFill>
                            <a:schemeClr val="tx1"/>
                          </a:solidFill>
                          <a:latin typeface="Times New Roman" panose="02020603050405020304" pitchFamily="18" charset="0"/>
                          <a:cs typeface="Times New Roman" panose="02020603050405020304" pitchFamily="18" charset="0"/>
                        </a:rPr>
                        <a:t>Total length of conduits</a:t>
                      </a:r>
                      <a:endParaRPr 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algn="ctr" rtl="0">
                        <a:lnSpc>
                          <a:spcPct val="115000"/>
                        </a:lnSpc>
                        <a:spcBef>
                          <a:spcPts val="0"/>
                        </a:spcBef>
                        <a:spcAft>
                          <a:spcPts val="600"/>
                        </a:spcAft>
                      </a:pPr>
                      <a:r>
                        <a:rPr lang="en-US" dirty="0">
                          <a:solidFill>
                            <a:schemeClr val="tx1"/>
                          </a:solidFill>
                          <a:latin typeface="Times New Roman" panose="02020603050405020304" pitchFamily="18" charset="0"/>
                          <a:cs typeface="Times New Roman" panose="02020603050405020304" pitchFamily="18" charset="0"/>
                        </a:rPr>
                        <a:t>Diameters of pipes</a:t>
                      </a:r>
                    </a:p>
                  </a:txBody>
                  <a:tcPr marL="68580" marR="68580" marT="0" marB="0"/>
                </a:tc>
                <a:tc>
                  <a:txBody>
                    <a:bodyPr/>
                    <a:lstStyle/>
                    <a:p>
                      <a:pPr marL="0" marR="0" algn="ctr" rtl="0">
                        <a:lnSpc>
                          <a:spcPct val="115000"/>
                        </a:lnSpc>
                        <a:spcBef>
                          <a:spcPts val="0"/>
                        </a:spcBef>
                        <a:spcAft>
                          <a:spcPts val="600"/>
                        </a:spcAft>
                      </a:pPr>
                      <a:r>
                        <a:rPr lang="en-US" dirty="0">
                          <a:solidFill>
                            <a:schemeClr val="tx1"/>
                          </a:solidFill>
                          <a:latin typeface="Times New Roman" panose="02020603050405020304" pitchFamily="18" charset="0"/>
                          <a:cs typeface="Times New Roman" panose="02020603050405020304" pitchFamily="18" charset="0"/>
                        </a:rPr>
                        <a:t>Lowest elevation</a:t>
                      </a:r>
                    </a:p>
                  </a:txBody>
                  <a:tcPr marL="68580" marR="68580" marT="0" marB="0"/>
                </a:tc>
                <a:tc>
                  <a:txBody>
                    <a:bodyPr/>
                    <a:lstStyle/>
                    <a:p>
                      <a:pPr marL="0" marR="0" algn="ctr" rtl="0">
                        <a:lnSpc>
                          <a:spcPct val="115000"/>
                        </a:lnSpc>
                        <a:spcBef>
                          <a:spcPts val="0"/>
                        </a:spcBef>
                        <a:spcAft>
                          <a:spcPts val="600"/>
                        </a:spcAft>
                      </a:pPr>
                      <a:r>
                        <a:rPr lang="en-US" dirty="0">
                          <a:solidFill>
                            <a:schemeClr val="tx1"/>
                          </a:solidFill>
                          <a:latin typeface="Times New Roman" panose="02020603050405020304" pitchFamily="18" charset="0"/>
                          <a:cs typeface="Times New Roman" panose="02020603050405020304" pitchFamily="18" charset="0"/>
                        </a:rPr>
                        <a:t>Highest elevation</a:t>
                      </a:r>
                    </a:p>
                  </a:txBody>
                  <a:tcPr marL="68580" marR="68580" marT="0" marB="0"/>
                </a:tc>
              </a:tr>
              <a:tr h="897852">
                <a:tc>
                  <a:txBody>
                    <a:bodyPr/>
                    <a:lstStyle/>
                    <a:p>
                      <a:pPr algn="ctr"/>
                      <a:r>
                        <a:rPr kumimoji="0" lang="en-US" sz="1800" kern="1200" dirty="0" smtClean="0">
                          <a:solidFill>
                            <a:schemeClr val="dk1"/>
                          </a:solidFill>
                          <a:effectLst/>
                          <a:latin typeface="Times New Roman" panose="02020603050405020304" pitchFamily="18" charset="0"/>
                          <a:ea typeface="+mn-ea"/>
                          <a:cs typeface="Times New Roman" panose="02020603050405020304" pitchFamily="18" charset="0"/>
                        </a:rPr>
                        <a:t>820</a:t>
                      </a:r>
                      <a:endParaRPr lang="en-US" dirty="0">
                        <a:latin typeface="Times New Roman" panose="02020603050405020304" pitchFamily="18" charset="0"/>
                        <a:cs typeface="Times New Roman" panose="02020603050405020304" pitchFamily="18" charset="0"/>
                      </a:endParaRPr>
                    </a:p>
                  </a:txBody>
                  <a:tcPr/>
                </a:tc>
                <a:tc>
                  <a:txBody>
                    <a:bodyPr/>
                    <a:lstStyle/>
                    <a:p>
                      <a:pPr algn="ctr"/>
                      <a:r>
                        <a:rPr kumimoji="0" lang="en-US" sz="1800" kern="1200" dirty="0" smtClean="0">
                          <a:solidFill>
                            <a:schemeClr val="dk1"/>
                          </a:solidFill>
                          <a:effectLst/>
                          <a:latin typeface="Times New Roman" panose="02020603050405020304" pitchFamily="18" charset="0"/>
                          <a:ea typeface="+mn-ea"/>
                          <a:cs typeface="Times New Roman" panose="02020603050405020304" pitchFamily="18" charset="0"/>
                        </a:rPr>
                        <a:t>820</a:t>
                      </a:r>
                      <a:endParaRPr lang="en-US" dirty="0">
                        <a:latin typeface="Times New Roman" panose="02020603050405020304" pitchFamily="18" charset="0"/>
                        <a:cs typeface="Times New Roman" panose="02020603050405020304" pitchFamily="18" charset="0"/>
                      </a:endParaRPr>
                    </a:p>
                  </a:txBody>
                  <a:tcPr/>
                </a:tc>
                <a:tc>
                  <a:txBody>
                    <a:bodyPr/>
                    <a:lstStyle/>
                    <a:p>
                      <a:pPr algn="ctr"/>
                      <a:r>
                        <a:rPr kumimoji="0" lang="en-US" sz="1800" kern="1200" dirty="0" smtClean="0">
                          <a:solidFill>
                            <a:schemeClr val="dk1"/>
                          </a:solidFill>
                          <a:effectLst/>
                          <a:latin typeface="Times New Roman" panose="02020603050405020304" pitchFamily="18" charset="0"/>
                          <a:ea typeface="+mn-ea"/>
                          <a:cs typeface="Times New Roman" panose="02020603050405020304" pitchFamily="18" charset="0"/>
                        </a:rPr>
                        <a:t>1</a:t>
                      </a:r>
                      <a:endParaRPr lang="en-US" dirty="0">
                        <a:latin typeface="Times New Roman" panose="02020603050405020304" pitchFamily="18" charset="0"/>
                        <a:cs typeface="Times New Roman" panose="02020603050405020304" pitchFamily="18" charset="0"/>
                      </a:endParaRPr>
                    </a:p>
                  </a:txBody>
                  <a:tcPr/>
                </a:tc>
                <a:tc>
                  <a:txBody>
                    <a:bodyPr/>
                    <a:lstStyle/>
                    <a:p>
                      <a:pPr algn="ctr"/>
                      <a:r>
                        <a:rPr kumimoji="0" lang="en-US" sz="1800" kern="1200" dirty="0" smtClean="0">
                          <a:solidFill>
                            <a:schemeClr val="dk1"/>
                          </a:solidFill>
                          <a:effectLst/>
                          <a:latin typeface="Times New Roman" panose="02020603050405020304" pitchFamily="18" charset="0"/>
                          <a:ea typeface="+mn-ea"/>
                          <a:cs typeface="Times New Roman" panose="02020603050405020304" pitchFamily="18" charset="0"/>
                        </a:rPr>
                        <a:t>29,507  m</a:t>
                      </a:r>
                      <a:endParaRPr lang="en-US" dirty="0">
                        <a:latin typeface="Times New Roman" panose="02020603050405020304" pitchFamily="18" charset="0"/>
                        <a:cs typeface="Times New Roman" panose="02020603050405020304" pitchFamily="18" charset="0"/>
                      </a:endParaRPr>
                    </a:p>
                  </a:txBody>
                  <a:tcPr/>
                </a:tc>
                <a:tc>
                  <a:txBody>
                    <a:bodyPr/>
                    <a:lstStyle/>
                    <a:p>
                      <a:pPr algn="ctr"/>
                      <a:r>
                        <a:rPr kumimoji="0" lang="en-US" sz="1800" kern="1200" dirty="0" smtClean="0">
                          <a:solidFill>
                            <a:schemeClr val="dk1"/>
                          </a:solidFill>
                          <a:effectLst/>
                          <a:latin typeface="Times New Roman" panose="02020603050405020304" pitchFamily="18" charset="0"/>
                          <a:ea typeface="+mn-ea"/>
                          <a:cs typeface="Times New Roman" panose="02020603050405020304" pitchFamily="18" charset="0"/>
                        </a:rPr>
                        <a:t>8,10,12,15 inch</a:t>
                      </a:r>
                      <a:endParaRPr lang="en-US" dirty="0">
                        <a:latin typeface="Times New Roman" panose="02020603050405020304" pitchFamily="18" charset="0"/>
                        <a:cs typeface="Times New Roman" panose="02020603050405020304" pitchFamily="18" charset="0"/>
                      </a:endParaRPr>
                    </a:p>
                  </a:txBody>
                  <a:tcPr/>
                </a:tc>
                <a:tc>
                  <a:txBody>
                    <a:bodyPr/>
                    <a:lstStyle/>
                    <a:p>
                      <a:pPr algn="ctr"/>
                      <a:r>
                        <a:rPr kumimoji="0" lang="en-US" sz="1800" kern="1200" dirty="0" smtClean="0">
                          <a:solidFill>
                            <a:schemeClr val="dk1"/>
                          </a:solidFill>
                          <a:effectLst/>
                          <a:latin typeface="Times New Roman" panose="02020603050405020304" pitchFamily="18" charset="0"/>
                          <a:ea typeface="+mn-ea"/>
                          <a:cs typeface="Times New Roman" panose="02020603050405020304" pitchFamily="18" charset="0"/>
                        </a:rPr>
                        <a:t>70 m</a:t>
                      </a:r>
                      <a:endParaRPr lang="en-US" dirty="0">
                        <a:latin typeface="Times New Roman" panose="02020603050405020304" pitchFamily="18" charset="0"/>
                        <a:cs typeface="Times New Roman" panose="02020603050405020304" pitchFamily="18" charset="0"/>
                      </a:endParaRPr>
                    </a:p>
                  </a:txBody>
                  <a:tcPr/>
                </a:tc>
                <a:tc>
                  <a:txBody>
                    <a:bodyPr/>
                    <a:lstStyle/>
                    <a:p>
                      <a:pPr algn="ctr"/>
                      <a:r>
                        <a:rPr kumimoji="0" lang="en-US" sz="1800" kern="1200" dirty="0" smtClean="0">
                          <a:solidFill>
                            <a:schemeClr val="dk1"/>
                          </a:solidFill>
                          <a:effectLst/>
                          <a:latin typeface="Times New Roman" panose="02020603050405020304" pitchFamily="18" charset="0"/>
                          <a:ea typeface="+mn-ea"/>
                          <a:cs typeface="Times New Roman" panose="02020603050405020304" pitchFamily="18" charset="0"/>
                        </a:rPr>
                        <a:t>152.09 m</a:t>
                      </a:r>
                      <a:endParaRPr lang="en-US"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168958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anose="02020603050405020304" pitchFamily="18" charset="0"/>
                <a:cs typeface="Times New Roman" panose="02020603050405020304" pitchFamily="18" charset="0"/>
              </a:rPr>
              <a:t>Results </a:t>
            </a:r>
            <a:r>
              <a:rPr lang="en-US" dirty="0">
                <a:latin typeface="Times New Roman" panose="02020603050405020304" pitchFamily="18" charset="0"/>
                <a:cs typeface="Times New Roman" panose="02020603050405020304" pitchFamily="18" charset="0"/>
              </a:rPr>
              <a:t>of velocities in conduits (m/s</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The figure below show that all velocities were within range and it's acceptable .</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endParaRPr lang="en-US" dirty="0"/>
          </a:p>
        </p:txBody>
      </p:sp>
      <p:pic>
        <p:nvPicPr>
          <p:cNvPr id="4" name="Picture 3" descr="C:\Users\Hossni Khalil Jallad\Desktop\sewer\velocity.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76742" y="2751675"/>
            <a:ext cx="6449838" cy="3496725"/>
          </a:xfrm>
          <a:prstGeom prst="rect">
            <a:avLst/>
          </a:prstGeom>
          <a:noFill/>
          <a:ln>
            <a:noFill/>
          </a:ln>
        </p:spPr>
      </p:pic>
    </p:spTree>
    <p:extLst>
      <p:ext uri="{BB962C8B-B14F-4D97-AF65-F5344CB8AC3E}">
        <p14:creationId xmlns:p14="http://schemas.microsoft.com/office/powerpoint/2010/main" val="1629785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Introduction</a:t>
            </a:r>
            <a:r>
              <a:rPr lang="en-US" dirty="0"/>
              <a:t/>
            </a:r>
            <a:br>
              <a:rPr lang="en-US" dirty="0"/>
            </a:br>
            <a:endParaRPr lang="en-US" dirty="0"/>
          </a:p>
        </p:txBody>
      </p:sp>
      <p:sp>
        <p:nvSpPr>
          <p:cNvPr id="3" name="Content Placeholder 2"/>
          <p:cNvSpPr>
            <a:spLocks noGrp="1"/>
          </p:cNvSpPr>
          <p:nvPr>
            <p:ph idx="1"/>
          </p:nvPr>
        </p:nvSpPr>
        <p:spPr/>
        <p:txBody>
          <a:bodyPr/>
          <a:lstStyle/>
          <a:p>
            <a:pPr marL="82296" indent="0">
              <a:buNone/>
            </a:pPr>
            <a:r>
              <a:rPr lang="en-US" dirty="0">
                <a:latin typeface="Times New Roman" panose="02020603050405020304" pitchFamily="18" charset="0"/>
                <a:cs typeface="Times New Roman" panose="02020603050405020304" pitchFamily="18" charset="0"/>
              </a:rPr>
              <a:t>Water take a great importance to humans in everyday life most of the activities we do need water. So that demand is continuously increasing, this means increasing the wastewater production, where wastewater constitutes about </a:t>
            </a:r>
            <a:r>
              <a:rPr lang="en-US"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80%-</a:t>
            </a:r>
            <a:r>
              <a:rPr lang="en-US" dirty="0" smtClean="0">
                <a:latin typeface="Times New Roman" panose="02020603050405020304" pitchFamily="18" charset="0"/>
                <a:cs typeface="Times New Roman" panose="02020603050405020304" pitchFamily="18" charset="0"/>
              </a:rPr>
              <a:t>90%) </a:t>
            </a:r>
            <a:r>
              <a:rPr lang="en-US" dirty="0">
                <a:latin typeface="Times New Roman" panose="02020603050405020304" pitchFamily="18" charset="0"/>
                <a:cs typeface="Times New Roman" panose="02020603050405020304" pitchFamily="18" charset="0"/>
              </a:rPr>
              <a:t>of water demand</a:t>
            </a:r>
          </a:p>
        </p:txBody>
      </p:sp>
    </p:spTree>
    <p:extLst>
      <p:ext uri="{BB962C8B-B14F-4D97-AF65-F5344CB8AC3E}">
        <p14:creationId xmlns:p14="http://schemas.microsoft.com/office/powerpoint/2010/main" val="401536896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Results of Slope in conduits </a:t>
            </a:r>
            <a:r>
              <a:rPr lang="en-US" dirty="0" smtClean="0"/>
              <a:t>(%)</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The figure below show that all </a:t>
            </a:r>
            <a:r>
              <a:rPr lang="en-US" dirty="0" smtClean="0">
                <a:latin typeface="Times New Roman" panose="02020603050405020304" pitchFamily="18" charset="0"/>
                <a:cs typeface="Times New Roman" panose="02020603050405020304" pitchFamily="18" charset="0"/>
              </a:rPr>
              <a:t>values </a:t>
            </a:r>
            <a:r>
              <a:rPr lang="en-US" dirty="0">
                <a:latin typeface="Times New Roman" panose="02020603050405020304" pitchFamily="18" charset="0"/>
                <a:cs typeface="Times New Roman" panose="02020603050405020304" pitchFamily="18" charset="0"/>
              </a:rPr>
              <a:t>of </a:t>
            </a:r>
            <a:r>
              <a:rPr lang="en-US" dirty="0" smtClean="0">
                <a:latin typeface="Times New Roman" panose="02020603050405020304" pitchFamily="18" charset="0"/>
                <a:cs typeface="Times New Roman" panose="02020603050405020304" pitchFamily="18" charset="0"/>
              </a:rPr>
              <a:t>slope  </a:t>
            </a:r>
            <a:r>
              <a:rPr lang="en-US" dirty="0">
                <a:latin typeface="Times New Roman" panose="02020603050405020304" pitchFamily="18" charset="0"/>
                <a:cs typeface="Times New Roman" panose="02020603050405020304" pitchFamily="18" charset="0"/>
              </a:rPr>
              <a:t>were within range and it's acceptable too . </a:t>
            </a:r>
          </a:p>
        </p:txBody>
      </p:sp>
      <p:pic>
        <p:nvPicPr>
          <p:cNvPr id="4" name="Picture 3" descr="C:\Users\Hossni Khalil Jallad\Desktop\sewer\slop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2233" y="2807595"/>
            <a:ext cx="6638894" cy="3735821"/>
          </a:xfrm>
          <a:prstGeom prst="rect">
            <a:avLst/>
          </a:prstGeom>
          <a:noFill/>
          <a:ln>
            <a:noFill/>
          </a:ln>
        </p:spPr>
      </p:pic>
    </p:spTree>
    <p:extLst>
      <p:ext uri="{BB962C8B-B14F-4D97-AF65-F5344CB8AC3E}">
        <p14:creationId xmlns:p14="http://schemas.microsoft.com/office/powerpoint/2010/main" val="3066102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en-US" dirty="0"/>
              <a:t>Results </a:t>
            </a:r>
            <a:r>
              <a:rPr lang="en-US" dirty="0" smtClean="0"/>
              <a:t>of</a:t>
            </a:r>
            <a:r>
              <a:rPr lang="en-US" dirty="0"/>
              <a:t> </a:t>
            </a:r>
            <a:r>
              <a:rPr lang="en-US" dirty="0" smtClean="0"/>
              <a:t>Cover </a:t>
            </a:r>
            <a:r>
              <a:rPr lang="en-US" dirty="0"/>
              <a:t>depth in conduits (m)</a:t>
            </a:r>
            <a:br>
              <a:rPr lang="en-US" dirty="0"/>
            </a:br>
            <a:endParaRPr lang="en-US" dirty="0"/>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problem that we faced is some conduits have cover depth more than 5m at the outfall point and it's acceptable in reality </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endParaRPr lang="en-US" dirty="0"/>
          </a:p>
        </p:txBody>
      </p:sp>
      <p:pic>
        <p:nvPicPr>
          <p:cNvPr id="4" name="Picture 3" descr="C:\Users\Hossni Khalil Jallad\Desktop\sewer\cover.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68591" y="3232598"/>
            <a:ext cx="6184502" cy="3307146"/>
          </a:xfrm>
          <a:prstGeom prst="rect">
            <a:avLst/>
          </a:prstGeom>
          <a:noFill/>
          <a:ln>
            <a:noFill/>
          </a:ln>
        </p:spPr>
      </p:pic>
    </p:spTree>
    <p:extLst>
      <p:ext uri="{BB962C8B-B14F-4D97-AF65-F5344CB8AC3E}">
        <p14:creationId xmlns:p14="http://schemas.microsoft.com/office/powerpoint/2010/main" val="2886067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Outfall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the amount of flow out that will be discharged from the sewerage network is 8181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3</m:t>
                        </m:r>
                      </m:sup>
                    </m:sSup>
                    <m:r>
                      <a:rPr lang="en-US" i="1">
                        <a:latin typeface="Cambria Math" panose="02040503050406030204" pitchFamily="18" charset="0"/>
                      </a:rPr>
                      <m:t>/</m:t>
                    </m:r>
                    <m:r>
                      <a:rPr lang="en-US" i="1">
                        <a:latin typeface="Cambria Math" panose="02040503050406030204" pitchFamily="18" charset="0"/>
                      </a:rPr>
                      <m:t>𝑑𝑎𝑦</m:t>
                    </m:r>
                  </m:oMath>
                </a14:m>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t="-1779"/>
                </a:stretch>
              </a:blipFill>
            </p:spPr>
            <p:txBody>
              <a:bodyPr/>
              <a:lstStyle/>
              <a:p>
                <a:r>
                  <a:rPr lang="en-US">
                    <a:noFill/>
                  </a:rPr>
                  <a:t> </a:t>
                </a:r>
              </a:p>
            </p:txBody>
          </p:sp>
        </mc:Fallback>
      </mc:AlternateContent>
      <p:pic>
        <p:nvPicPr>
          <p:cNvPr id="4" name="صورة 3" descr="https://scontent.fjrs2-1.fna.fbcdn.net/v/t35.0-12/25198837_1931989650445138_185419784_o.png?oh=dd9e45e75717458226296c697fc80058&amp;oe=5A304EAF"/>
          <p:cNvPicPr/>
          <p:nvPr/>
        </p:nvPicPr>
        <p:blipFill>
          <a:blip r:embed="rId3" cstate="print"/>
          <a:srcRect/>
          <a:stretch>
            <a:fillRect/>
          </a:stretch>
        </p:blipFill>
        <p:spPr bwMode="auto">
          <a:xfrm>
            <a:off x="2286866" y="2846231"/>
            <a:ext cx="9188210" cy="3177191"/>
          </a:xfrm>
          <a:prstGeom prst="rect">
            <a:avLst/>
          </a:prstGeom>
          <a:noFill/>
          <a:ln w="9525">
            <a:noFill/>
            <a:miter lim="800000"/>
            <a:headEnd/>
            <a:tailEnd/>
          </a:ln>
        </p:spPr>
      </p:pic>
    </p:spTree>
    <p:extLst>
      <p:ext uri="{BB962C8B-B14F-4D97-AF65-F5344CB8AC3E}">
        <p14:creationId xmlns:p14="http://schemas.microsoft.com/office/powerpoint/2010/main" val="2695992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Waste water treatment plant </a:t>
            </a:r>
            <a:r>
              <a:rPr lang="en-US" dirty="0" smtClean="0">
                <a:latin typeface="Times New Roman" panose="02020603050405020304" pitchFamily="18" charset="0"/>
                <a:cs typeface="Times New Roman" panose="02020603050405020304" pitchFamily="18" charset="0"/>
              </a:rPr>
              <a:t>location</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14144" y="1087191"/>
            <a:ext cx="9997440" cy="4800600"/>
          </a:xfrm>
        </p:spPr>
        <p:txBody>
          <a:bodyPr/>
          <a:lstStyle/>
          <a:p>
            <a:pPr marL="82296" indent="0" rtl="1">
              <a:buNone/>
            </a:pPr>
            <a:r>
              <a:rPr lang="en-US" dirty="0" smtClean="0">
                <a:latin typeface="Times New Roman" panose="02020603050405020304" pitchFamily="18" charset="0"/>
                <a:cs typeface="Times New Roman" panose="02020603050405020304" pitchFamily="18" charset="0"/>
              </a:rPr>
              <a:t>Proposed </a:t>
            </a:r>
            <a:r>
              <a:rPr lang="en-US" dirty="0">
                <a:latin typeface="Times New Roman" panose="02020603050405020304" pitchFamily="18" charset="0"/>
                <a:cs typeface="Times New Roman" panose="02020603050405020304" pitchFamily="18" charset="0"/>
              </a:rPr>
              <a:t>locations to construct the treatment plant</a:t>
            </a:r>
          </a:p>
          <a:p>
            <a:endParaRPr lang="en-US" dirty="0"/>
          </a:p>
        </p:txBody>
      </p:sp>
      <p:pic>
        <p:nvPicPr>
          <p:cNvPr id="4" name="صورة 5" descr="aaaaa.png"/>
          <p:cNvPicPr/>
          <p:nvPr/>
        </p:nvPicPr>
        <p:blipFill>
          <a:blip r:embed="rId2" cstate="print">
            <a:extLst>
              <a:ext uri="{28A0092B-C50C-407E-A947-70E740481C1C}">
                <a14:useLocalDpi xmlns:a14="http://schemas.microsoft.com/office/drawing/2010/main" val="0"/>
              </a:ext>
            </a:extLst>
          </a:blip>
          <a:stretch>
            <a:fillRect/>
          </a:stretch>
        </p:blipFill>
        <p:spPr>
          <a:xfrm>
            <a:off x="2975917" y="1666064"/>
            <a:ext cx="7873893" cy="5034280"/>
          </a:xfrm>
          <a:prstGeom prst="rect">
            <a:avLst/>
          </a:prstGeom>
        </p:spPr>
      </p:pic>
    </p:spTree>
    <p:extLst>
      <p:ext uri="{BB962C8B-B14F-4D97-AF65-F5344CB8AC3E}">
        <p14:creationId xmlns:p14="http://schemas.microsoft.com/office/powerpoint/2010/main" val="555722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Waste water treatment plant </a:t>
            </a:r>
            <a:r>
              <a:rPr lang="en-US" dirty="0" smtClean="0">
                <a:latin typeface="Times New Roman" panose="02020603050405020304" pitchFamily="18" charset="0"/>
                <a:cs typeface="Times New Roman" panose="02020603050405020304" pitchFamily="18" charset="0"/>
              </a:rPr>
              <a:t>location</a:t>
            </a:r>
            <a:r>
              <a:rPr lang="en-US" dirty="0"/>
              <a:t/>
            </a:r>
            <a:br>
              <a:rPr lang="en-US" dirty="0"/>
            </a:br>
            <a:endParaRPr lang="en-US" dirty="0"/>
          </a:p>
        </p:txBody>
      </p:sp>
      <p:sp>
        <p:nvSpPr>
          <p:cNvPr id="3" name="Content Placeholder 2"/>
          <p:cNvSpPr>
            <a:spLocks noGrp="1"/>
          </p:cNvSpPr>
          <p:nvPr>
            <p:ph idx="1"/>
          </p:nvPr>
        </p:nvSpPr>
        <p:spPr>
          <a:xfrm>
            <a:off x="1914144" y="997040"/>
            <a:ext cx="9997440" cy="4800600"/>
          </a:xfrm>
        </p:spPr>
        <p:txBody>
          <a:bodyPr/>
          <a:lstStyle/>
          <a:p>
            <a:r>
              <a:rPr lang="en-US" dirty="0">
                <a:latin typeface="Times New Roman" panose="02020603050405020304" pitchFamily="18" charset="0"/>
                <a:cs typeface="Times New Roman" panose="02020603050405020304" pitchFamily="18" charset="0"/>
              </a:rPr>
              <a:t>Criteria for selection the site for wastewater treatment plant</a:t>
            </a:r>
          </a:p>
        </p:txBody>
      </p:sp>
      <p:pic>
        <p:nvPicPr>
          <p:cNvPr id="4" name="Picture 3" descr="C:\Users\Hossni Khalil Jallad\Desktop\dxdx.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43117" y="1893194"/>
            <a:ext cx="6637253" cy="4848896"/>
          </a:xfrm>
          <a:prstGeom prst="rect">
            <a:avLst/>
          </a:prstGeom>
          <a:noFill/>
          <a:ln>
            <a:noFill/>
          </a:ln>
        </p:spPr>
      </p:pic>
    </p:spTree>
    <p:extLst>
      <p:ext uri="{BB962C8B-B14F-4D97-AF65-F5344CB8AC3E}">
        <p14:creationId xmlns:p14="http://schemas.microsoft.com/office/powerpoint/2010/main" val="2451544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144" y="0"/>
            <a:ext cx="9997440" cy="1143000"/>
          </a:xfrm>
        </p:spPr>
        <p:txBody>
          <a:bodyPr>
            <a:normAutofit/>
          </a:bodyPr>
          <a:lstStyle/>
          <a:p>
            <a:r>
              <a:rPr lang="en-US" sz="3900" dirty="0">
                <a:latin typeface="Times New Roman" panose="02020603050405020304" pitchFamily="18" charset="0"/>
                <a:cs typeface="Times New Roman" panose="02020603050405020304" pitchFamily="18" charset="0"/>
              </a:rPr>
              <a:t>Waste water treatment plant location</a:t>
            </a:r>
          </a:p>
        </p:txBody>
      </p:sp>
      <p:sp>
        <p:nvSpPr>
          <p:cNvPr id="3" name="Content Placeholder 2"/>
          <p:cNvSpPr>
            <a:spLocks noGrp="1"/>
          </p:cNvSpPr>
          <p:nvPr>
            <p:ph idx="1"/>
          </p:nvPr>
        </p:nvSpPr>
        <p:spPr>
          <a:xfrm>
            <a:off x="1914144" y="1447800"/>
            <a:ext cx="9997440" cy="5313608"/>
          </a:xfrm>
        </p:spPr>
        <p:txBody>
          <a:bodyPr>
            <a:normAutofit/>
          </a:bodyPr>
          <a:lstStyle/>
          <a:p>
            <a:pPr marL="82296" indent="0">
              <a:buNone/>
            </a:pPr>
            <a:r>
              <a:rPr lang="en-US" sz="2800" dirty="0" smtClean="0">
                <a:latin typeface="Times New Roman" panose="02020603050405020304" pitchFamily="18" charset="0"/>
                <a:cs typeface="Times New Roman" panose="02020603050405020304" pitchFamily="18" charset="0"/>
              </a:rPr>
              <a:t>After </a:t>
            </a:r>
            <a:r>
              <a:rPr lang="en-US" sz="2800" dirty="0">
                <a:latin typeface="Times New Roman" panose="02020603050405020304" pitchFamily="18" charset="0"/>
                <a:cs typeface="Times New Roman" panose="02020603050405020304" pitchFamily="18" charset="0"/>
              </a:rPr>
              <a:t>studying the suggested two sites  it is expected to set up plant  on the western side of the town (location 2 ) , for several important </a:t>
            </a:r>
            <a:r>
              <a:rPr lang="en-US" sz="2800" dirty="0" smtClean="0">
                <a:latin typeface="Times New Roman" panose="02020603050405020304" pitchFamily="18" charset="0"/>
                <a:cs typeface="Times New Roman" panose="02020603050405020304" pitchFamily="18" charset="0"/>
              </a:rPr>
              <a:t>reasons </a:t>
            </a:r>
            <a:r>
              <a:rPr lang="en-US" sz="2800" dirty="0">
                <a:latin typeface="Times New Roman" panose="02020603050405020304" pitchFamily="18" charset="0"/>
                <a:cs typeface="Times New Roman" panose="02020603050405020304" pitchFamily="18" charset="0"/>
              </a:rPr>
              <a:t>:</a:t>
            </a:r>
          </a:p>
          <a:p>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lower </a:t>
            </a:r>
            <a:r>
              <a:rPr lang="en-US" sz="2800" dirty="0">
                <a:latin typeface="Times New Roman" panose="02020603050405020304" pitchFamily="18" charset="0"/>
                <a:cs typeface="Times New Roman" panose="02020603050405020304" pitchFamily="18" charset="0"/>
              </a:rPr>
              <a:t>of the  zone About mean sea level </a:t>
            </a:r>
          </a:p>
          <a:p>
            <a:r>
              <a:rPr lang="en-US" sz="2800" dirty="0">
                <a:latin typeface="Times New Roman" panose="02020603050405020304" pitchFamily="18" charset="0"/>
                <a:cs typeface="Times New Roman" panose="02020603050405020304" pitchFamily="18" charset="0"/>
              </a:rPr>
              <a:t>Stay away from the center of the city and to avoid happen any flooding</a:t>
            </a:r>
          </a:p>
          <a:p>
            <a:r>
              <a:rPr lang="en-US" sz="2800" dirty="0" smtClean="0">
                <a:latin typeface="Times New Roman" panose="02020603050405020304" pitchFamily="18" charset="0"/>
                <a:cs typeface="Times New Roman" panose="02020603050405020304" pitchFamily="18" charset="0"/>
              </a:rPr>
              <a:t>proximity </a:t>
            </a:r>
            <a:r>
              <a:rPr lang="en-US" sz="2800" dirty="0">
                <a:latin typeface="Times New Roman" panose="02020603050405020304" pitchFamily="18" charset="0"/>
                <a:cs typeface="Times New Roman" panose="02020603050405020304" pitchFamily="18" charset="0"/>
              </a:rPr>
              <a:t>as much as possible from the outfall of  water drainage network </a:t>
            </a:r>
          </a:p>
          <a:p>
            <a:r>
              <a:rPr lang="en-US" sz="2800" dirty="0">
                <a:latin typeface="Times New Roman" panose="02020603050405020304" pitchFamily="18" charset="0"/>
                <a:cs typeface="Times New Roman" panose="02020603050405020304" pitchFamily="18" charset="0"/>
              </a:rPr>
              <a:t>proximity the location from the valley Which passes from the town.</a:t>
            </a:r>
          </a:p>
          <a:p>
            <a:endParaRPr lang="en-US" dirty="0"/>
          </a:p>
        </p:txBody>
      </p:sp>
    </p:spTree>
    <p:extLst>
      <p:ext uri="{BB962C8B-B14F-4D97-AF65-F5344CB8AC3E}">
        <p14:creationId xmlns:p14="http://schemas.microsoft.com/office/powerpoint/2010/main" val="76998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144" y="0"/>
            <a:ext cx="9997440" cy="1143000"/>
          </a:xfrm>
        </p:spPr>
        <p:txBody>
          <a:bodyPr>
            <a:normAutofit/>
          </a:bodyPr>
          <a:lstStyle/>
          <a:p>
            <a:r>
              <a:rPr lang="en-US" sz="3900" dirty="0">
                <a:latin typeface="Times New Roman" panose="02020603050405020304" pitchFamily="18" charset="0"/>
                <a:cs typeface="Times New Roman" panose="02020603050405020304" pitchFamily="18" charset="0"/>
              </a:rPr>
              <a:t>Waste water treatment plant location</a:t>
            </a:r>
          </a:p>
        </p:txBody>
      </p:sp>
      <p:sp>
        <p:nvSpPr>
          <p:cNvPr id="3" name="Content Placeholder 2"/>
          <p:cNvSpPr>
            <a:spLocks noGrp="1"/>
          </p:cNvSpPr>
          <p:nvPr>
            <p:ph idx="1"/>
          </p:nvPr>
        </p:nvSpPr>
        <p:spPr>
          <a:xfrm>
            <a:off x="1914144" y="1293253"/>
            <a:ext cx="9997440" cy="4800600"/>
          </a:xfrm>
        </p:spPr>
        <p:txBody>
          <a:bodyPr/>
          <a:lstStyle/>
          <a:p>
            <a:pPr marL="82296" indent="0">
              <a:buNone/>
            </a:pPr>
            <a:r>
              <a:rPr lang="en-US" dirty="0">
                <a:latin typeface="Times New Roman" panose="02020603050405020304" pitchFamily="18" charset="0"/>
                <a:cs typeface="Times New Roman" panose="02020603050405020304" pitchFamily="18" charset="0"/>
              </a:rPr>
              <a:t>WWTP location by contour map</a:t>
            </a:r>
          </a:p>
          <a:p>
            <a:endParaRPr lang="en-US" dirty="0"/>
          </a:p>
        </p:txBody>
      </p:sp>
      <p:pic>
        <p:nvPicPr>
          <p:cNvPr id="4" name="صورة 7" descr="q.png"/>
          <p:cNvPicPr/>
          <p:nvPr/>
        </p:nvPicPr>
        <p:blipFill>
          <a:blip r:embed="rId2" cstate="print"/>
          <a:stretch>
            <a:fillRect/>
          </a:stretch>
        </p:blipFill>
        <p:spPr>
          <a:xfrm>
            <a:off x="3653817" y="1911328"/>
            <a:ext cx="6005338" cy="4830762"/>
          </a:xfrm>
          <a:prstGeom prst="rect">
            <a:avLst/>
          </a:prstGeom>
        </p:spPr>
      </p:pic>
    </p:spTree>
    <p:extLst>
      <p:ext uri="{BB962C8B-B14F-4D97-AF65-F5344CB8AC3E}">
        <p14:creationId xmlns:p14="http://schemas.microsoft.com/office/powerpoint/2010/main" val="1519591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144" y="0"/>
            <a:ext cx="9997440" cy="1143000"/>
          </a:xfrm>
        </p:spPr>
        <p:txBody>
          <a:bodyPr>
            <a:normAutofit/>
          </a:bodyPr>
          <a:lstStyle/>
          <a:p>
            <a:r>
              <a:rPr lang="en-US" sz="3900" dirty="0">
                <a:latin typeface="Times New Roman" panose="02020603050405020304" pitchFamily="18" charset="0"/>
                <a:cs typeface="Times New Roman" panose="02020603050405020304" pitchFamily="18" charset="0"/>
              </a:rPr>
              <a:t>Waste water treatment plant location</a:t>
            </a:r>
            <a:endParaRPr lang="en-US" sz="3900" dirty="0"/>
          </a:p>
        </p:txBody>
      </p:sp>
      <p:sp>
        <p:nvSpPr>
          <p:cNvPr id="3" name="Content Placeholder 2"/>
          <p:cNvSpPr>
            <a:spLocks noGrp="1"/>
          </p:cNvSpPr>
          <p:nvPr>
            <p:ph idx="1"/>
          </p:nvPr>
        </p:nvSpPr>
        <p:spPr/>
        <p:txBody>
          <a:bodyPr/>
          <a:lstStyle/>
          <a:p>
            <a:pPr marL="82296" indent="0">
              <a:buNone/>
            </a:pPr>
            <a:r>
              <a:rPr lang="en-US" dirty="0">
                <a:latin typeface="Times New Roman" panose="02020603050405020304" pitchFamily="18" charset="0"/>
                <a:cs typeface="Times New Roman" panose="02020603050405020304" pitchFamily="18" charset="0"/>
              </a:rPr>
              <a:t>WWTP location by satellite</a:t>
            </a:r>
          </a:p>
          <a:p>
            <a:endParaRPr lang="en-US" dirty="0"/>
          </a:p>
        </p:txBody>
      </p:sp>
      <p:pic>
        <p:nvPicPr>
          <p:cNvPr id="4" name="صورة 3" descr="wwtp2.png"/>
          <p:cNvPicPr/>
          <p:nvPr/>
        </p:nvPicPr>
        <p:blipFill>
          <a:blip r:embed="rId2" cstate="print"/>
          <a:stretch>
            <a:fillRect/>
          </a:stretch>
        </p:blipFill>
        <p:spPr>
          <a:xfrm>
            <a:off x="3550378" y="2163651"/>
            <a:ext cx="6636810" cy="4518338"/>
          </a:xfrm>
          <a:prstGeom prst="rect">
            <a:avLst/>
          </a:prstGeom>
        </p:spPr>
      </p:pic>
    </p:spTree>
    <p:extLst>
      <p:ext uri="{BB962C8B-B14F-4D97-AF65-F5344CB8AC3E}">
        <p14:creationId xmlns:p14="http://schemas.microsoft.com/office/powerpoint/2010/main" val="138727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anose="02020603050405020304" pitchFamily="18" charset="0"/>
                <a:cs typeface="Times New Roman" panose="02020603050405020304" pitchFamily="18" charset="0"/>
              </a:rPr>
              <a:t>Part 3 : </a:t>
            </a:r>
            <a:r>
              <a:rPr lang="en-US" dirty="0">
                <a:latin typeface="Times New Roman" panose="02020603050405020304" pitchFamily="18" charset="0"/>
                <a:cs typeface="Times New Roman" panose="02020603050405020304" pitchFamily="18" charset="0"/>
              </a:rPr>
              <a:t>Design of waste water treatment plant</a:t>
            </a:r>
            <a:r>
              <a:rPr lang="en-US" dirty="0"/>
              <a:t/>
            </a:r>
            <a:br>
              <a:rPr lang="en-US" dirty="0"/>
            </a:br>
            <a:endParaRPr lang="en-US" dirty="0"/>
          </a:p>
        </p:txBody>
      </p:sp>
      <p:sp>
        <p:nvSpPr>
          <p:cNvPr id="3" name="Content Placeholder 2"/>
          <p:cNvSpPr>
            <a:spLocks noGrp="1"/>
          </p:cNvSpPr>
          <p:nvPr>
            <p:ph idx="1"/>
          </p:nvPr>
        </p:nvSpPr>
        <p:spPr/>
        <p:txBody>
          <a:bodyPr/>
          <a:lstStyle/>
          <a:p>
            <a:endParaRPr lang="en-US"/>
          </a:p>
        </p:txBody>
      </p:sp>
      <p:pic>
        <p:nvPicPr>
          <p:cNvPr id="4" name="Content Placeholder 3"/>
          <p:cNvPicPr/>
          <p:nvPr/>
        </p:nvPicPr>
        <p:blipFill>
          <a:blip r:embed="rId2" cstate="print"/>
          <a:stretch>
            <a:fillRect/>
          </a:stretch>
        </p:blipFill>
        <p:spPr>
          <a:xfrm>
            <a:off x="2570000" y="1561532"/>
            <a:ext cx="8685727" cy="4573136"/>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254012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a:t>
            </a:r>
            <a:r>
              <a:rPr lang="en-US" dirty="0"/>
              <a:t/>
            </a:r>
            <a:br>
              <a:rPr lang="en-US" dirty="0"/>
            </a:br>
            <a:endParaRPr lang="en-US" dirty="0"/>
          </a:p>
        </p:txBody>
      </p:sp>
      <p:sp>
        <p:nvSpPr>
          <p:cNvPr id="3" name="Content Placeholder 2"/>
          <p:cNvSpPr>
            <a:spLocks noGrp="1"/>
          </p:cNvSpPr>
          <p:nvPr>
            <p:ph idx="1"/>
          </p:nvPr>
        </p:nvSpPr>
        <p:spPr>
          <a:xfrm>
            <a:off x="1914144" y="1203101"/>
            <a:ext cx="9997440" cy="4800600"/>
          </a:xfrm>
        </p:spPr>
        <p:txBody>
          <a:bodyPr>
            <a:normAutofit/>
          </a:bodyPr>
          <a:lstStyle/>
          <a:p>
            <a:pPr marL="82296" indent="0">
              <a:buNone/>
            </a:pPr>
            <a:endParaRPr lang="en-US" dirty="0"/>
          </a:p>
          <a:p>
            <a:pPr marL="82296" indent="0">
              <a:buNone/>
            </a:pPr>
            <a:r>
              <a:rPr lang="en-US" dirty="0" smtClean="0">
                <a:latin typeface="Times New Roman" panose="02020603050405020304" pitchFamily="18" charset="0"/>
                <a:cs typeface="Times New Roman" panose="02020603050405020304" pitchFamily="18" charset="0"/>
              </a:rPr>
              <a:t>After </a:t>
            </a:r>
            <a:r>
              <a:rPr lang="en-US" dirty="0">
                <a:latin typeface="Times New Roman" panose="02020603050405020304" pitchFamily="18" charset="0"/>
                <a:cs typeface="Times New Roman" panose="02020603050405020304" pitchFamily="18" charset="0"/>
              </a:rPr>
              <a:t>Analysis and design stage were done for </a:t>
            </a:r>
            <a:r>
              <a:rPr lang="en-US" dirty="0" err="1">
                <a:latin typeface="Times New Roman" panose="02020603050405020304" pitchFamily="18" charset="0"/>
                <a:cs typeface="Times New Roman" panose="02020603050405020304" pitchFamily="18" charset="0"/>
              </a:rPr>
              <a:t>Attil</a:t>
            </a:r>
            <a:r>
              <a:rPr lang="en-US" dirty="0">
                <a:latin typeface="Times New Roman" panose="02020603050405020304" pitchFamily="18" charset="0"/>
                <a:cs typeface="Times New Roman" panose="02020603050405020304" pitchFamily="18" charset="0"/>
              </a:rPr>
              <a:t> networks , and because of use water in domestic residences, commercial properties, and agriculture, this produces a huge amount of wastewater and this wastewater contains a wide range of contaminants so the ideal solution to dispose from these contaminants is to collect and treat it</a:t>
            </a:r>
          </a:p>
        </p:txBody>
      </p:sp>
    </p:spTree>
    <p:extLst>
      <p:ext uri="{BB962C8B-B14F-4D97-AF65-F5344CB8AC3E}">
        <p14:creationId xmlns:p14="http://schemas.microsoft.com/office/powerpoint/2010/main" val="1912728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Objectives</a:t>
            </a: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 Analysis </a:t>
            </a:r>
            <a:r>
              <a:rPr lang="en-US" dirty="0">
                <a:latin typeface="Times New Roman" panose="02020603050405020304" pitchFamily="18" charset="0"/>
                <a:cs typeface="Times New Roman" panose="02020603050405020304" pitchFamily="18" charset="0"/>
              </a:rPr>
              <a:t>and redesign of existing water distribution </a:t>
            </a:r>
            <a:r>
              <a:rPr lang="en-US" dirty="0" smtClean="0">
                <a:latin typeface="Times New Roman" panose="02020603050405020304" pitchFamily="18" charset="0"/>
                <a:cs typeface="Times New Roman" panose="02020603050405020304" pitchFamily="18" charset="0"/>
              </a:rPr>
              <a:t> network.</a:t>
            </a:r>
            <a:endParaRPr lang="en-US" dirty="0">
              <a:latin typeface="Times New Roman" panose="02020603050405020304" pitchFamily="18" charset="0"/>
              <a:cs typeface="Times New Roman" panose="02020603050405020304" pitchFamily="18" charset="0"/>
            </a:endParaRPr>
          </a:p>
          <a:p>
            <a:pPr marL="82296" indent="0">
              <a:buNone/>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Design </a:t>
            </a:r>
            <a:r>
              <a:rPr lang="en-US" dirty="0">
                <a:latin typeface="Times New Roman" panose="02020603050405020304" pitchFamily="18" charset="0"/>
                <a:cs typeface="Times New Roman" panose="02020603050405020304" pitchFamily="18" charset="0"/>
              </a:rPr>
              <a:t>of Wastewater collection network that have life period of 30 years.</a:t>
            </a:r>
          </a:p>
          <a:p>
            <a:pPr marL="82296" indent="0">
              <a:buNone/>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Design </a:t>
            </a:r>
            <a:r>
              <a:rPr lang="en-US" dirty="0">
                <a:latin typeface="Times New Roman" panose="02020603050405020304" pitchFamily="18" charset="0"/>
                <a:cs typeface="Times New Roman" panose="02020603050405020304" pitchFamily="18" charset="0"/>
              </a:rPr>
              <a:t>of </a:t>
            </a:r>
            <a:r>
              <a:rPr lang="en-US" dirty="0" smtClean="0">
                <a:latin typeface="Times New Roman" panose="02020603050405020304" pitchFamily="18" charset="0"/>
                <a:cs typeface="Times New Roman" panose="02020603050405020304" pitchFamily="18" charset="0"/>
              </a:rPr>
              <a:t>waste water treatment </a:t>
            </a:r>
            <a:r>
              <a:rPr lang="en-US" dirty="0" err="1" smtClean="0">
                <a:latin typeface="Times New Roman" panose="02020603050405020304" pitchFamily="18" charset="0"/>
                <a:cs typeface="Times New Roman" panose="02020603050405020304" pitchFamily="18" charset="0"/>
              </a:rPr>
              <a:t>plante</a:t>
            </a:r>
            <a:r>
              <a:rPr lang="en-US" dirty="0" smtClean="0">
                <a:latin typeface="Times New Roman" panose="02020603050405020304" pitchFamily="18" charset="0"/>
                <a:cs typeface="Times New Roman" panose="02020603050405020304" pitchFamily="18" charset="0"/>
              </a:rPr>
              <a:t> that </a:t>
            </a:r>
            <a:r>
              <a:rPr lang="en-US" dirty="0">
                <a:latin typeface="Times New Roman" panose="02020603050405020304" pitchFamily="18" charset="0"/>
                <a:cs typeface="Times New Roman" panose="02020603050405020304" pitchFamily="18" charset="0"/>
              </a:rPr>
              <a:t>have life period of 30 years. </a:t>
            </a:r>
          </a:p>
          <a:p>
            <a:endParaRPr lang="en-US" dirty="0"/>
          </a:p>
        </p:txBody>
      </p:sp>
    </p:spTree>
    <p:extLst>
      <p:ext uri="{BB962C8B-B14F-4D97-AF65-F5344CB8AC3E}">
        <p14:creationId xmlns:p14="http://schemas.microsoft.com/office/powerpoint/2010/main" val="381607253"/>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900" dirty="0" smtClean="0">
                <a:latin typeface="Times New Roman" panose="02020603050405020304" pitchFamily="18" charset="0"/>
                <a:cs typeface="Times New Roman" panose="02020603050405020304" pitchFamily="18" charset="0"/>
              </a:rPr>
              <a:t>Calculation of influent flow</a:t>
            </a:r>
            <a:endParaRPr lang="en-US" sz="39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914144" y="1447800"/>
                <a:ext cx="9997440" cy="5313608"/>
              </a:xfrm>
            </p:spPr>
            <p:txBody>
              <a:bodyPr>
                <a:normAutofit/>
              </a:bodyPr>
              <a:lstStyle/>
              <a:p>
                <a:r>
                  <a:rPr lang="en-US" dirty="0">
                    <a:latin typeface="Times New Roman" panose="02020603050405020304" pitchFamily="18" charset="0"/>
                    <a:cs typeface="Times New Roman" panose="02020603050405020304" pitchFamily="18" charset="0"/>
                  </a:rPr>
                  <a:t>The amount of wastewater that discharged from the outfall is the amount of flow that will be processed within the </a:t>
                </a:r>
                <a:r>
                  <a:rPr lang="en-US" dirty="0" smtClean="0">
                    <a:latin typeface="Times New Roman" panose="02020603050405020304" pitchFamily="18" charset="0"/>
                    <a:cs typeface="Times New Roman" panose="02020603050405020304" pitchFamily="18" charset="0"/>
                  </a:rPr>
                  <a:t>plant .</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82296" indent="0">
                  <a:buNone/>
                </a:pPr>
                <a:r>
                  <a:rPr lang="en-US" sz="2600" dirty="0">
                    <a:latin typeface="Times New Roman" panose="02020603050405020304" pitchFamily="18" charset="0"/>
                    <a:cs typeface="Times New Roman" panose="02020603050405020304" pitchFamily="18" charset="0"/>
                  </a:rPr>
                  <a:t>Total load  (</a:t>
                </a:r>
                <a14:m>
                  <m:oMath xmlns:m="http://schemas.openxmlformats.org/officeDocument/2006/math">
                    <m:sSub>
                      <m:sSubPr>
                        <m:ctrlPr>
                          <a:rPr lang="en-US" sz="2600" i="1">
                            <a:latin typeface="Cambria Math" panose="02040503050406030204" pitchFamily="18" charset="0"/>
                          </a:rPr>
                        </m:ctrlPr>
                      </m:sSubPr>
                      <m:e>
                        <m:r>
                          <a:rPr lang="en-US" sz="2600" i="1">
                            <a:latin typeface="Cambria Math" panose="02040503050406030204" pitchFamily="18" charset="0"/>
                          </a:rPr>
                          <m:t>𝑄</m:t>
                        </m:r>
                      </m:e>
                      <m:sub>
                        <m:r>
                          <a:rPr lang="en-US" sz="2600" i="1">
                            <a:latin typeface="Cambria Math" panose="02040503050406030204" pitchFamily="18" charset="0"/>
                          </a:rPr>
                          <m:t>𝑑𝑒𝑠𝑖𝑔𝑛</m:t>
                        </m:r>
                      </m:sub>
                    </m:sSub>
                    <m:r>
                      <a:rPr lang="en-US" sz="2600" i="1">
                        <a:latin typeface="Cambria Math" panose="02040503050406030204" pitchFamily="18" charset="0"/>
                      </a:rPr>
                      <m:t>)=</m:t>
                    </m:r>
                    <m:r>
                      <a:rPr lang="en-US" sz="2600" i="1">
                        <a:latin typeface="Cambria Math" panose="02040503050406030204" pitchFamily="18" charset="0"/>
                      </a:rPr>
                      <m:t>𝑠𝑎𝑛𝑖𝑡𝑎𝑟𝑦</m:t>
                    </m:r>
                    <m:r>
                      <a:rPr lang="en-US" sz="2600" i="1">
                        <a:latin typeface="Cambria Math" panose="02040503050406030204" pitchFamily="18" charset="0"/>
                      </a:rPr>
                      <m:t> </m:t>
                    </m:r>
                    <m:r>
                      <a:rPr lang="en-US" sz="2600" i="1">
                        <a:latin typeface="Cambria Math" panose="02040503050406030204" pitchFamily="18" charset="0"/>
                      </a:rPr>
                      <m:t>𝑙𝑜𝑎𝑑</m:t>
                    </m:r>
                    <m:r>
                      <a:rPr lang="en-US" sz="2600" i="1">
                        <a:latin typeface="Cambria Math" panose="02040503050406030204" pitchFamily="18" charset="0"/>
                      </a:rPr>
                      <m:t>+</m:t>
                    </m:r>
                    <m:r>
                      <a:rPr lang="en-US" sz="2600" i="1">
                        <a:latin typeface="Cambria Math" panose="02040503050406030204" pitchFamily="18" charset="0"/>
                      </a:rPr>
                      <m:t>𝑖𝑛𝑓𝑖𝑙𝑡𝑟𝑎𝑡𝑖𝑜𝑛</m:t>
                    </m:r>
                    <m:r>
                      <a:rPr lang="en-US" sz="2600" i="1">
                        <a:latin typeface="Cambria Math" panose="02040503050406030204" pitchFamily="18" charset="0"/>
                      </a:rPr>
                      <m:t> </m:t>
                    </m:r>
                    <m:r>
                      <a:rPr lang="en-US" sz="2600" i="1">
                        <a:latin typeface="Cambria Math" panose="02040503050406030204" pitchFamily="18" charset="0"/>
                      </a:rPr>
                      <m:t>𝑙𝑜𝑎𝑑</m:t>
                    </m:r>
                  </m:oMath>
                </a14:m>
                <a:endParaRPr lang="en-US" sz="2600" dirty="0">
                  <a:latin typeface="Times New Roman" panose="02020603050405020304" pitchFamily="18" charset="0"/>
                  <a:cs typeface="Times New Roman" panose="02020603050405020304" pitchFamily="18" charset="0"/>
                </a:endParaRPr>
              </a:p>
              <a:p>
                <a:pPr marL="82296" indent="0">
                  <a:buNone/>
                </a:pPr>
                <a:r>
                  <a:rPr lang="en-US" sz="2600" dirty="0">
                    <a:latin typeface="Times New Roman" panose="02020603050405020304" pitchFamily="18" charset="0"/>
                    <a:cs typeface="Times New Roman" panose="02020603050405020304" pitchFamily="18" charset="0"/>
                  </a:rPr>
                  <a:t>= </a:t>
                </a:r>
                <a14:m>
                  <m:oMath xmlns:m="http://schemas.openxmlformats.org/officeDocument/2006/math">
                    <m:r>
                      <a:rPr lang="en-US" sz="2600" i="1">
                        <a:latin typeface="Cambria Math" panose="02040503050406030204" pitchFamily="18" charset="0"/>
                      </a:rPr>
                      <m:t>25000∗</m:t>
                    </m:r>
                    <m:f>
                      <m:fPr>
                        <m:ctrlPr>
                          <a:rPr lang="en-US" sz="2600" i="1">
                            <a:latin typeface="Cambria Math" panose="02040503050406030204" pitchFamily="18" charset="0"/>
                          </a:rPr>
                        </m:ctrlPr>
                      </m:fPr>
                      <m:num>
                        <m:r>
                          <a:rPr lang="en-US" sz="2600" i="1">
                            <a:latin typeface="Cambria Math" panose="02040503050406030204" pitchFamily="18" charset="0"/>
                          </a:rPr>
                          <m:t>120</m:t>
                        </m:r>
                      </m:num>
                      <m:den>
                        <m:r>
                          <a:rPr lang="en-US" sz="2600" i="1">
                            <a:latin typeface="Cambria Math" panose="02040503050406030204" pitchFamily="18" charset="0"/>
                          </a:rPr>
                          <m:t>1000</m:t>
                        </m:r>
                      </m:den>
                    </m:f>
                    <m:r>
                      <a:rPr lang="en-US" sz="2600" i="1">
                        <a:latin typeface="Cambria Math" panose="02040503050406030204" pitchFamily="18" charset="0"/>
                      </a:rPr>
                      <m:t>∗0.85∗3+0.2∗( 25000∗</m:t>
                    </m:r>
                    <m:f>
                      <m:fPr>
                        <m:ctrlPr>
                          <a:rPr lang="en-US" sz="2600" i="1">
                            <a:latin typeface="Cambria Math" panose="02040503050406030204" pitchFamily="18" charset="0"/>
                          </a:rPr>
                        </m:ctrlPr>
                      </m:fPr>
                      <m:num>
                        <m:r>
                          <a:rPr lang="en-US" sz="2600" i="1">
                            <a:latin typeface="Cambria Math" panose="02040503050406030204" pitchFamily="18" charset="0"/>
                          </a:rPr>
                          <m:t>120</m:t>
                        </m:r>
                      </m:num>
                      <m:den>
                        <m:r>
                          <a:rPr lang="en-US" sz="2600" i="1">
                            <a:latin typeface="Cambria Math" panose="02040503050406030204" pitchFamily="18" charset="0"/>
                          </a:rPr>
                          <m:t>1000</m:t>
                        </m:r>
                      </m:den>
                    </m:f>
                  </m:oMath>
                </a14:m>
                <a:r>
                  <a:rPr lang="en-US" sz="2600" dirty="0">
                    <a:latin typeface="Times New Roman" panose="02020603050405020304" pitchFamily="18" charset="0"/>
                    <a:cs typeface="Times New Roman" panose="02020603050405020304" pitchFamily="18" charset="0"/>
                  </a:rPr>
                  <a:t>* 0.85 ) = 8160 </a:t>
                </a:r>
                <a14:m>
                  <m:oMath xmlns:m="http://schemas.openxmlformats.org/officeDocument/2006/math">
                    <m:r>
                      <a:rPr lang="en-US" sz="2600" i="1">
                        <a:latin typeface="Cambria Math" panose="02040503050406030204" pitchFamily="18" charset="0"/>
                      </a:rPr>
                      <m:t> </m:t>
                    </m:r>
                    <m:f>
                      <m:fPr>
                        <m:ctrlPr>
                          <a:rPr lang="en-US" sz="2600" i="1">
                            <a:latin typeface="Cambria Math" panose="02040503050406030204" pitchFamily="18" charset="0"/>
                          </a:rPr>
                        </m:ctrlPr>
                      </m:fPr>
                      <m:num>
                        <m:sSup>
                          <m:sSupPr>
                            <m:ctrlPr>
                              <a:rPr lang="en-US" sz="2600" i="1">
                                <a:latin typeface="Cambria Math" panose="02040503050406030204" pitchFamily="18" charset="0"/>
                              </a:rPr>
                            </m:ctrlPr>
                          </m:sSupPr>
                          <m:e>
                            <m:r>
                              <a:rPr lang="en-US" sz="2600" i="1">
                                <a:latin typeface="Cambria Math" panose="02040503050406030204" pitchFamily="18" charset="0"/>
                              </a:rPr>
                              <m:t>𝑚</m:t>
                            </m:r>
                          </m:e>
                          <m:sup>
                            <m:r>
                              <a:rPr lang="en-US" sz="2600" i="1">
                                <a:latin typeface="Cambria Math" panose="02040503050406030204" pitchFamily="18" charset="0"/>
                              </a:rPr>
                              <m:t>3</m:t>
                            </m:r>
                          </m:sup>
                        </m:sSup>
                      </m:num>
                      <m:den>
                        <m:r>
                          <a:rPr lang="en-US" sz="2600" i="1">
                            <a:latin typeface="Cambria Math" panose="02040503050406030204" pitchFamily="18" charset="0"/>
                          </a:rPr>
                          <m:t>𝑑𝑎𝑦</m:t>
                        </m:r>
                        <m:r>
                          <a:rPr lang="en-US" sz="2600" i="1">
                            <a:latin typeface="Cambria Math" panose="02040503050406030204" pitchFamily="18" charset="0"/>
                          </a:rPr>
                          <m:t> </m:t>
                        </m:r>
                      </m:den>
                    </m:f>
                  </m:oMath>
                </a14:m>
                <a:endParaRPr lang="en-US" sz="2600" dirty="0">
                  <a:latin typeface="Times New Roman" panose="02020603050405020304" pitchFamily="18" charset="0"/>
                  <a:cs typeface="Times New Roman" panose="02020603050405020304" pitchFamily="18" charset="0"/>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914144" y="1447800"/>
                <a:ext cx="9997440" cy="5313608"/>
              </a:xfrm>
              <a:blipFill rotWithShape="0">
                <a:blip r:embed="rId2"/>
                <a:stretch>
                  <a:fillRect l="-244" t="-1607" r="-2195"/>
                </a:stretch>
              </a:blipFill>
            </p:spPr>
            <p:txBody>
              <a:bodyPr/>
              <a:lstStyle/>
              <a:p>
                <a:r>
                  <a:rPr lang="en-US">
                    <a:noFill/>
                  </a:rPr>
                  <a:t> </a:t>
                </a:r>
              </a:p>
            </p:txBody>
          </p:sp>
        </mc:Fallback>
      </mc:AlternateContent>
      <p:graphicFrame>
        <p:nvGraphicFramePr>
          <p:cNvPr id="4" name="Table 3"/>
          <p:cNvGraphicFramePr>
            <a:graphicFrameLocks noGrp="1"/>
          </p:cNvGraphicFramePr>
          <p:nvPr>
            <p:extLst>
              <p:ext uri="{D42A27DB-BD31-4B8C-83A1-F6EECF244321}">
                <p14:modId xmlns:p14="http://schemas.microsoft.com/office/powerpoint/2010/main" val="1999638879"/>
              </p:ext>
            </p:extLst>
          </p:nvPr>
        </p:nvGraphicFramePr>
        <p:xfrm>
          <a:off x="2946398" y="3050742"/>
          <a:ext cx="8155190" cy="1933384"/>
        </p:xfrm>
        <a:graphic>
          <a:graphicData uri="http://schemas.openxmlformats.org/drawingml/2006/table">
            <a:tbl>
              <a:tblPr firstRow="1" bandRow="1">
                <a:tableStyleId>{7DF18680-E054-41AD-8BC1-D1AEF772440D}</a:tableStyleId>
              </a:tblPr>
              <a:tblGrid>
                <a:gridCol w="4077595"/>
                <a:gridCol w="4077595"/>
              </a:tblGrid>
              <a:tr h="483346">
                <a:tc>
                  <a:txBody>
                    <a:bodyPr/>
                    <a:lstStyle/>
                    <a:p>
                      <a:pPr marL="228600" marR="0" algn="ctr" rtl="0">
                        <a:lnSpc>
                          <a:spcPct val="150000"/>
                        </a:lnSpc>
                        <a:spcBef>
                          <a:spcPts val="0"/>
                        </a:spcBef>
                        <a:spcAft>
                          <a:spcPts val="600"/>
                        </a:spcAft>
                      </a:pPr>
                      <a:r>
                        <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Future water consumption</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120 L/c.d</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83346">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Wastewater generation</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85 %</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83346">
                <a:tc>
                  <a:txBody>
                    <a:bodyPr/>
                    <a:lstStyle/>
                    <a:p>
                      <a:pPr marL="228600" marR="0" algn="ctr" rtl="0">
                        <a:lnSpc>
                          <a:spcPct val="150000"/>
                        </a:lnSpc>
                        <a:spcBef>
                          <a:spcPts val="0"/>
                        </a:spcBef>
                        <a:spcAft>
                          <a:spcPts val="600"/>
                        </a:spcAft>
                        <a:tabLst>
                          <a:tab pos="2809240" algn="r"/>
                        </a:tabLst>
                      </a:pPr>
                      <a:r>
                        <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Maximum hourly factor	</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83346">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Infiltration</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20 %</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59485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900" dirty="0">
                <a:latin typeface="Times New Roman" panose="02020603050405020304" pitchFamily="18" charset="0"/>
                <a:cs typeface="Times New Roman" panose="02020603050405020304" pitchFamily="18" charset="0"/>
              </a:rPr>
              <a:t>Characteristics of the plant’s </a:t>
            </a:r>
            <a:r>
              <a:rPr lang="en-US" sz="3900" dirty="0" smtClean="0">
                <a:latin typeface="Times New Roman" panose="02020603050405020304" pitchFamily="18" charset="0"/>
                <a:cs typeface="Times New Roman" panose="02020603050405020304" pitchFamily="18" charset="0"/>
              </a:rPr>
              <a:t>influent</a:t>
            </a:r>
            <a:endParaRPr lang="en-US" sz="39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Assumptions </a:t>
            </a:r>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843276278"/>
              </p:ext>
            </p:extLst>
          </p:nvPr>
        </p:nvGraphicFramePr>
        <p:xfrm>
          <a:off x="2418366" y="2200736"/>
          <a:ext cx="8593071" cy="3259907"/>
        </p:xfrm>
        <a:graphic>
          <a:graphicData uri="http://schemas.openxmlformats.org/drawingml/2006/table">
            <a:tbl>
              <a:tblPr firstRow="1" bandRow="1">
                <a:tableStyleId>{7DF18680-E054-41AD-8BC1-D1AEF772440D}</a:tableStyleId>
              </a:tblPr>
              <a:tblGrid>
                <a:gridCol w="2864357"/>
                <a:gridCol w="2864357"/>
                <a:gridCol w="2864357"/>
              </a:tblGrid>
              <a:tr h="465701">
                <a:tc>
                  <a:txBody>
                    <a:bodyPr/>
                    <a:lstStyle/>
                    <a:p>
                      <a:pPr marL="228600" marR="0" algn="ctr" rtl="0">
                        <a:lnSpc>
                          <a:spcPct val="150000"/>
                        </a:lnSpc>
                        <a:spcBef>
                          <a:spcPts val="0"/>
                        </a:spcBef>
                        <a:spcAft>
                          <a:spcPts val="600"/>
                        </a:spcAft>
                      </a:pPr>
                      <a:r>
                        <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Characteristic</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Value in (g/c.d)</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Value in (mg/liter)</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65701">
                <a:tc>
                  <a:txBody>
                    <a:bodyPr/>
                    <a:lstStyle/>
                    <a:p>
                      <a:pPr marL="228600" marR="0" algn="ctr" rtl="0">
                        <a:lnSpc>
                          <a:spcPct val="150000"/>
                        </a:lnSpc>
                        <a:spcBef>
                          <a:spcPts val="0"/>
                        </a:spcBef>
                        <a:spcAft>
                          <a:spcPts val="600"/>
                        </a:spcAft>
                      </a:pPr>
                      <a:r>
                        <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BOD</a:t>
                      </a:r>
                      <a:r>
                        <a:rPr lang="en-US" sz="2000" b="1" baseline="-250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a:t>
                      </a:r>
                      <a:r>
                        <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1">
                        <a:lnSpc>
                          <a:spcPct val="150000"/>
                        </a:lnSpc>
                        <a:spcBef>
                          <a:spcPts val="0"/>
                        </a:spcBef>
                        <a:spcAft>
                          <a:spcPts val="600"/>
                        </a:spcAft>
                      </a:pPr>
                      <a:r>
                        <a:rPr lang="ar-SA" sz="2000" b="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490</a:t>
                      </a:r>
                      <a:r>
                        <a:rPr lang="en-US" sz="2000" b="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65701">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COD </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1">
                        <a:lnSpc>
                          <a:spcPct val="150000"/>
                        </a:lnSpc>
                        <a:spcBef>
                          <a:spcPts val="0"/>
                        </a:spcBef>
                        <a:spcAft>
                          <a:spcPts val="600"/>
                        </a:spcAft>
                      </a:pPr>
                      <a:r>
                        <a:rPr lang="ar-SA" sz="2000" b="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60</a:t>
                      </a:r>
                      <a:r>
                        <a:rPr lang="en-US" sz="2000" b="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1">
                        <a:lnSpc>
                          <a:spcPct val="150000"/>
                        </a:lnSpc>
                        <a:spcBef>
                          <a:spcPts val="0"/>
                        </a:spcBef>
                        <a:spcAft>
                          <a:spcPts val="600"/>
                        </a:spcAft>
                      </a:pPr>
                      <a:r>
                        <a:rPr lang="ar-SA" sz="2000" b="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588</a:t>
                      </a:r>
                      <a:r>
                        <a:rPr lang="en-US" sz="2000" b="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65701">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COD/BOD</a:t>
                      </a:r>
                      <a:r>
                        <a:rPr lang="en-US" sz="2000" b="1" baseline="-25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1.2</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65701">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TSS </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60</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1">
                        <a:lnSpc>
                          <a:spcPct val="150000"/>
                        </a:lnSpc>
                        <a:spcBef>
                          <a:spcPts val="0"/>
                        </a:spcBef>
                        <a:spcAft>
                          <a:spcPts val="600"/>
                        </a:spcAft>
                      </a:pPr>
                      <a:r>
                        <a:rPr lang="ar-SA" sz="2000" b="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588</a:t>
                      </a:r>
                      <a:r>
                        <a:rPr lang="en-US" sz="2000" b="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65701">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TKN </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6</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59</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65701">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NH</a:t>
                      </a:r>
                      <a:r>
                        <a:rPr lang="en-US" sz="2000" b="1" baseline="-2500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3 </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4.5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marR="0" algn="ctr" rtl="0">
                        <a:lnSpc>
                          <a:spcPct val="150000"/>
                        </a:lnSpc>
                        <a:spcBef>
                          <a:spcPts val="0"/>
                        </a:spcBef>
                        <a:spcAft>
                          <a:spcPts val="600"/>
                        </a:spcAft>
                      </a:pPr>
                      <a:r>
                        <a:rPr lang="en-US" sz="2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44</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384481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900" dirty="0">
                <a:latin typeface="Times New Roman" panose="02020603050405020304" pitchFamily="18" charset="0"/>
                <a:cs typeface="Times New Roman" panose="02020603050405020304" pitchFamily="18" charset="0"/>
              </a:rPr>
              <a:t>Characteristics of the plant’s influent</a:t>
            </a:r>
            <a:endParaRPr lang="en-US" sz="39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We </a:t>
                </a:r>
                <a:r>
                  <a:rPr lang="en-US" dirty="0">
                    <a:latin typeface="Times New Roman" panose="02020603050405020304" pitchFamily="18" charset="0"/>
                    <a:cs typeface="Times New Roman" panose="02020603050405020304" pitchFamily="18" charset="0"/>
                  </a:rPr>
                  <a:t>converting the previous values as follow :</a:t>
                </a: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Characteristic </a:t>
                </a:r>
                <a:r>
                  <a:rPr lang="en-US" dirty="0">
                    <a:latin typeface="Times New Roman" panose="02020603050405020304" pitchFamily="18" charset="0"/>
                    <a:cs typeface="Times New Roman" panose="02020603050405020304" pitchFamily="18" charset="0"/>
                  </a:rPr>
                  <a:t>(mg/l) = </a:t>
                </a:r>
                <a14:m>
                  <m:oMath xmlns:m="http://schemas.openxmlformats.org/officeDocument/2006/math">
                    <m:f>
                      <m:fPr>
                        <m:ctrlPr>
                          <a:rPr lang="en-US" i="1">
                            <a:latin typeface="Cambria Math" panose="02040503050406030204" pitchFamily="18" charset="0"/>
                          </a:rPr>
                        </m:ctrlPr>
                      </m:fPr>
                      <m:num>
                        <m:r>
                          <m:rPr>
                            <m:sty m:val="p"/>
                          </m:rPr>
                          <a:rPr lang="en-US">
                            <a:latin typeface="Cambria Math" panose="02040503050406030204" pitchFamily="18" charset="0"/>
                          </a:rPr>
                          <m:t>Characteristic</m:t>
                        </m:r>
                        <m:r>
                          <a:rPr lang="en-US">
                            <a:latin typeface="Cambria Math" panose="02040503050406030204" pitchFamily="18" charset="0"/>
                          </a:rPr>
                          <m:t> (</m:t>
                        </m:r>
                        <m:r>
                          <m:rPr>
                            <m:sty m:val="p"/>
                          </m:rPr>
                          <a:rPr lang="en-US">
                            <a:latin typeface="Cambria Math" panose="02040503050406030204" pitchFamily="18" charset="0"/>
                          </a:rPr>
                          <m:t>g</m:t>
                        </m:r>
                        <m:r>
                          <a:rPr lang="en-US">
                            <a:latin typeface="Cambria Math" panose="02040503050406030204" pitchFamily="18" charset="0"/>
                          </a:rPr>
                          <m:t>/</m:t>
                        </m:r>
                        <m:r>
                          <m:rPr>
                            <m:sty m:val="p"/>
                          </m:rPr>
                          <a:rPr lang="en-US">
                            <a:latin typeface="Cambria Math" panose="02040503050406030204" pitchFamily="18" charset="0"/>
                          </a:rPr>
                          <m:t>c</m:t>
                        </m:r>
                        <m:r>
                          <a:rPr lang="en-US">
                            <a:latin typeface="Cambria Math" panose="02040503050406030204" pitchFamily="18" charset="0"/>
                          </a:rPr>
                          <m:t>.</m:t>
                        </m:r>
                        <m:r>
                          <m:rPr>
                            <m:sty m:val="p"/>
                          </m:rPr>
                          <a:rPr lang="en-US">
                            <a:latin typeface="Cambria Math" panose="02040503050406030204" pitchFamily="18" charset="0"/>
                          </a:rPr>
                          <m:t>d</m:t>
                        </m:r>
                        <m:r>
                          <a:rPr lang="en-US">
                            <a:latin typeface="Cambria Math" panose="02040503050406030204" pitchFamily="18" charset="0"/>
                          </a:rPr>
                          <m:t>) </m:t>
                        </m:r>
                        <m:r>
                          <a:rPr lang="en-US" i="1">
                            <a:latin typeface="Cambria Math" panose="02040503050406030204" pitchFamily="18" charset="0"/>
                          </a:rPr>
                          <m:t>∗</m:t>
                        </m:r>
                        <m:r>
                          <m:rPr>
                            <m:sty m:val="p"/>
                          </m:rPr>
                          <a:rPr lang="en-US">
                            <a:latin typeface="Cambria Math" panose="02040503050406030204" pitchFamily="18" charset="0"/>
                          </a:rPr>
                          <m:t>population</m:t>
                        </m:r>
                        <m:r>
                          <a:rPr lang="en-US">
                            <a:latin typeface="Cambria Math" panose="02040503050406030204" pitchFamily="18" charset="0"/>
                          </a:rPr>
                          <m:t> </m:t>
                        </m:r>
                      </m:num>
                      <m:den>
                        <m:r>
                          <a:rPr lang="en-US" i="1">
                            <a:latin typeface="Cambria Math" panose="02040503050406030204" pitchFamily="18" charset="0"/>
                          </a:rPr>
                          <m:t>𝑡𝑜𝑡𝑎𝑙</m:t>
                        </m:r>
                        <m:r>
                          <a:rPr lang="en-US" i="1">
                            <a:latin typeface="Cambria Math" panose="02040503050406030204" pitchFamily="18" charset="0"/>
                          </a:rPr>
                          <m:t> </m:t>
                        </m:r>
                        <m:r>
                          <a:rPr lang="en-US" i="1">
                            <a:latin typeface="Cambria Math" panose="02040503050406030204" pitchFamily="18" charset="0"/>
                          </a:rPr>
                          <m:t>𝑎𝑣𝑒𝑟𝑎𝑔𝑒</m:t>
                        </m:r>
                        <m:r>
                          <a:rPr lang="en-US" i="1">
                            <a:latin typeface="Cambria Math" panose="02040503050406030204" pitchFamily="18" charset="0"/>
                          </a:rPr>
                          <m:t> </m:t>
                        </m:r>
                        <m:r>
                          <a:rPr lang="en-US" i="1">
                            <a:latin typeface="Cambria Math" panose="02040503050406030204" pitchFamily="18" charset="0"/>
                          </a:rPr>
                          <m:t>𝑓𝑙𝑜𝑤</m:t>
                        </m:r>
                        <m:r>
                          <a:rPr lang="en-US" i="1">
                            <a:latin typeface="Cambria Math" panose="02040503050406030204" pitchFamily="18" charset="0"/>
                          </a:rPr>
                          <m:t> </m:t>
                        </m:r>
                      </m:den>
                    </m:f>
                  </m:oMath>
                </a14:m>
                <a:endParaRPr lang="en-US" dirty="0">
                  <a:latin typeface="Times New Roman" panose="02020603050405020304" pitchFamily="18" charset="0"/>
                  <a:cs typeface="Times New Roman" panose="02020603050405020304" pitchFamily="18" charset="0"/>
                </a:endParaRPr>
              </a:p>
              <a:p>
                <a:endParaRPr lang="en-US" b="1"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Total </a:t>
                </a:r>
                <a:r>
                  <a:rPr lang="en-US" b="1" dirty="0">
                    <a:latin typeface="Times New Roman" panose="02020603050405020304" pitchFamily="18" charset="0"/>
                    <a:cs typeface="Times New Roman" panose="02020603050405020304" pitchFamily="18" charset="0"/>
                  </a:rPr>
                  <a:t>average flow = population*consumption* waste water generation </a:t>
                </a:r>
                <a:endParaRPr lang="en-US" dirty="0">
                  <a:latin typeface="Times New Roman" panose="02020603050405020304" pitchFamily="18" charset="0"/>
                  <a:cs typeface="Times New Roman" panose="02020603050405020304" pitchFamily="18" charset="0"/>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t="-1779" r="-183"/>
                </a:stretch>
              </a:blipFill>
            </p:spPr>
            <p:txBody>
              <a:bodyPr/>
              <a:lstStyle/>
              <a:p>
                <a:r>
                  <a:rPr lang="en-US">
                    <a:noFill/>
                  </a:rPr>
                  <a:t> </a:t>
                </a:r>
              </a:p>
            </p:txBody>
          </p:sp>
        </mc:Fallback>
      </mc:AlternateContent>
    </p:spTree>
    <p:extLst>
      <p:ext uri="{BB962C8B-B14F-4D97-AF65-F5344CB8AC3E}">
        <p14:creationId xmlns:p14="http://schemas.microsoft.com/office/powerpoint/2010/main" val="3990077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WWTP </a:t>
            </a:r>
            <a:r>
              <a:rPr lang="en-US" dirty="0">
                <a:latin typeface="Times New Roman" panose="02020603050405020304" pitchFamily="18" charset="0"/>
                <a:cs typeface="Times New Roman" panose="02020603050405020304" pitchFamily="18" charset="0"/>
              </a:rPr>
              <a:t>Elements and </a:t>
            </a:r>
            <a:r>
              <a:rPr lang="en-US" dirty="0" smtClean="0">
                <a:latin typeface="Times New Roman" panose="02020603050405020304" pitchFamily="18" charset="0"/>
                <a:cs typeface="Times New Roman" panose="02020603050405020304" pitchFamily="18" charset="0"/>
              </a:rPr>
              <a:t>Processes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Preliminary Treatment</a:t>
            </a:r>
          </a:p>
          <a:p>
            <a:pPr marL="82296" indent="0">
              <a:buNone/>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Primary </a:t>
            </a:r>
            <a:r>
              <a:rPr lang="en-US" dirty="0">
                <a:latin typeface="Times New Roman" panose="02020603050405020304" pitchFamily="18" charset="0"/>
                <a:cs typeface="Times New Roman" panose="02020603050405020304" pitchFamily="18" charset="0"/>
              </a:rPr>
              <a:t>Treatment</a:t>
            </a:r>
          </a:p>
          <a:p>
            <a:pPr marL="82296" indent="0">
              <a:buNone/>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Secondary </a:t>
            </a:r>
            <a:r>
              <a:rPr lang="en-US" dirty="0">
                <a:latin typeface="Times New Roman" panose="02020603050405020304" pitchFamily="18" charset="0"/>
                <a:cs typeface="Times New Roman" panose="02020603050405020304" pitchFamily="18" charset="0"/>
              </a:rPr>
              <a:t>Treatment</a:t>
            </a:r>
          </a:p>
          <a:p>
            <a:endParaRPr lang="en-US" dirty="0"/>
          </a:p>
        </p:txBody>
      </p:sp>
    </p:spTree>
    <p:extLst>
      <p:ext uri="{BB962C8B-B14F-4D97-AF65-F5344CB8AC3E}">
        <p14:creationId xmlns:p14="http://schemas.microsoft.com/office/powerpoint/2010/main" val="1059127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WWTP Elements and Processes </a:t>
            </a:r>
            <a:br>
              <a:rPr lang="en-US" dirty="0">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p:txBody>
          <a:bodyPr/>
          <a:lstStyle/>
          <a:p>
            <a:endParaRPr lang="en-US"/>
          </a:p>
        </p:txBody>
      </p:sp>
      <p:pic>
        <p:nvPicPr>
          <p:cNvPr id="4" name="صورة 1" descr="C:\ABC\EBIO\105F01\179387.jpg"/>
          <p:cNvPicPr/>
          <p:nvPr/>
        </p:nvPicPr>
        <p:blipFill>
          <a:blip r:embed="rId2" cstate="print"/>
          <a:srcRect l="2000" t="3265" r="2000" b="6013"/>
          <a:stretch>
            <a:fillRect/>
          </a:stretch>
        </p:blipFill>
        <p:spPr bwMode="auto">
          <a:xfrm>
            <a:off x="2734614" y="1550831"/>
            <a:ext cx="7967730" cy="4923217"/>
          </a:xfrm>
          <a:prstGeom prst="rect">
            <a:avLst/>
          </a:prstGeom>
          <a:noFill/>
        </p:spPr>
      </p:pic>
    </p:spTree>
    <p:extLst>
      <p:ext uri="{BB962C8B-B14F-4D97-AF65-F5344CB8AC3E}">
        <p14:creationId xmlns:p14="http://schemas.microsoft.com/office/powerpoint/2010/main" val="2350798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 plant layout </a:t>
            </a:r>
          </a:p>
        </p:txBody>
      </p:sp>
      <p:sp>
        <p:nvSpPr>
          <p:cNvPr id="3" name="Content Placeholder 2"/>
          <p:cNvSpPr>
            <a:spLocks noGrp="1"/>
          </p:cNvSpPr>
          <p:nvPr>
            <p:ph idx="1"/>
          </p:nvPr>
        </p:nvSpPr>
        <p:spPr/>
        <p:txBody>
          <a:bodyPr/>
          <a:lstStyle/>
          <a:p>
            <a:endParaRPr lang="en-US"/>
          </a:p>
        </p:txBody>
      </p:sp>
      <p:pic>
        <p:nvPicPr>
          <p:cNvPr id="4" name="صورة 0" descr="aaaaaaaaaaaaaaaaaa.png"/>
          <p:cNvPicPr/>
          <p:nvPr/>
        </p:nvPicPr>
        <p:blipFill>
          <a:blip r:embed="rId2" cstate="print">
            <a:extLst>
              <a:ext uri="{28A0092B-C50C-407E-A947-70E740481C1C}">
                <a14:useLocalDpi xmlns:a14="http://schemas.microsoft.com/office/drawing/2010/main" val="0"/>
              </a:ext>
            </a:extLst>
          </a:blip>
          <a:stretch>
            <a:fillRect/>
          </a:stretch>
        </p:blipFill>
        <p:spPr>
          <a:xfrm>
            <a:off x="1914144" y="2080689"/>
            <a:ext cx="9706650" cy="3534822"/>
          </a:xfrm>
          <a:prstGeom prst="rect">
            <a:avLst/>
          </a:prstGeom>
        </p:spPr>
      </p:pic>
    </p:spTree>
    <p:extLst>
      <p:ext uri="{BB962C8B-B14F-4D97-AF65-F5344CB8AC3E}">
        <p14:creationId xmlns:p14="http://schemas.microsoft.com/office/powerpoint/2010/main" val="1134874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Preliminary Treatment </a:t>
            </a: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At most plants preliminary treatment is used to protect pumping equipment and facilitate subsequent treatment processes </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pic>
        <p:nvPicPr>
          <p:cNvPr id="4" name="صورة 2" descr="C:\ABC\EBIO\105F01\FG18_11A.jpg"/>
          <p:cNvPicPr/>
          <p:nvPr/>
        </p:nvPicPr>
        <p:blipFill>
          <a:blip r:embed="rId2" cstate="print"/>
          <a:srcRect t="13333" b="46666"/>
          <a:stretch>
            <a:fillRect/>
          </a:stretch>
        </p:blipFill>
        <p:spPr bwMode="auto">
          <a:xfrm>
            <a:off x="2786130" y="3271234"/>
            <a:ext cx="8160912" cy="2576338"/>
          </a:xfrm>
          <a:prstGeom prst="rect">
            <a:avLst/>
          </a:prstGeom>
          <a:noFill/>
        </p:spPr>
      </p:pic>
    </p:spTree>
    <p:extLst>
      <p:ext uri="{BB962C8B-B14F-4D97-AF65-F5344CB8AC3E}">
        <p14:creationId xmlns:p14="http://schemas.microsoft.com/office/powerpoint/2010/main" val="3449563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Preliminary Treatment </a:t>
            </a:r>
            <a:endParaRPr lang="en-US" dirty="0"/>
          </a:p>
        </p:txBody>
      </p:sp>
      <p:sp>
        <p:nvSpPr>
          <p:cNvPr id="3" name="Content Placeholder 2"/>
          <p:cNvSpPr>
            <a:spLocks noGrp="1"/>
          </p:cNvSpPr>
          <p:nvPr>
            <p:ph idx="1"/>
          </p:nvPr>
        </p:nvSpPr>
        <p:spPr/>
        <p:txBody>
          <a:bodyPr/>
          <a:lstStyle/>
          <a:p>
            <a:r>
              <a:rPr lang="en-US" dirty="0"/>
              <a:t>Preliminary </a:t>
            </a:r>
            <a:r>
              <a:rPr lang="en-US" dirty="0" smtClean="0"/>
              <a:t>devices</a:t>
            </a:r>
          </a:p>
          <a:p>
            <a:pPr marL="82296" indent="0" rtl="1">
              <a:buNone/>
            </a:pP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Coarse </a:t>
            </a:r>
            <a:r>
              <a:rPr lang="en-US" dirty="0">
                <a:latin typeface="Times New Roman" panose="02020603050405020304" pitchFamily="18" charset="0"/>
                <a:cs typeface="Times New Roman" panose="02020603050405020304" pitchFamily="18" charset="0"/>
              </a:rPr>
              <a:t>screens  </a:t>
            </a:r>
          </a:p>
          <a:p>
            <a:pPr rtl="1">
              <a:buFont typeface="Wingdings" panose="05000000000000000000" pitchFamily="2" charset="2"/>
              <a:buChar char="ü"/>
            </a:pP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Fine screens</a:t>
            </a:r>
          </a:p>
          <a:p>
            <a:pPr>
              <a:buFont typeface="Wingdings" panose="05000000000000000000" pitchFamily="2" charset="2"/>
              <a:buChar char="ü"/>
            </a:pP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Grit </a:t>
            </a:r>
            <a:r>
              <a:rPr lang="en-US" dirty="0">
                <a:latin typeface="Times New Roman" panose="02020603050405020304" pitchFamily="18" charset="0"/>
                <a:cs typeface="Times New Roman" panose="02020603050405020304" pitchFamily="18" charset="0"/>
              </a:rPr>
              <a:t>chamber</a:t>
            </a:r>
            <a:r>
              <a:rPr lang="en-US" dirty="0" smtClean="0">
                <a:latin typeface="Times New Roman" panose="02020603050405020304" pitchFamily="18" charset="0"/>
                <a:cs typeface="Times New Roman" panose="02020603050405020304" pitchFamily="18" charset="0"/>
              </a:rPr>
              <a:t> </a:t>
            </a:r>
            <a:r>
              <a:rPr lang="en-US" dirty="0"/>
              <a:t/>
            </a:r>
            <a:br>
              <a:rPr lang="en-US" dirty="0"/>
            </a:br>
            <a:endParaRPr lang="en-US" dirty="0"/>
          </a:p>
        </p:txBody>
      </p:sp>
    </p:spTree>
    <p:extLst>
      <p:ext uri="{BB962C8B-B14F-4D97-AF65-F5344CB8AC3E}">
        <p14:creationId xmlns:p14="http://schemas.microsoft.com/office/powerpoint/2010/main" val="2585346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Preliminary Treatment </a:t>
            </a:r>
            <a:endParaRPr lang="en-US" dirty="0"/>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Bar screens </a:t>
            </a:r>
            <a:endParaRPr lang="en-US" dirty="0" smtClean="0">
              <a:latin typeface="Times New Roman" panose="02020603050405020304" pitchFamily="18" charset="0"/>
              <a:cs typeface="Times New Roman" panose="02020603050405020304" pitchFamily="18" charset="0"/>
            </a:endParaRPr>
          </a:p>
          <a:p>
            <a:pPr marL="82296" indent="0">
              <a:buNone/>
            </a:pPr>
            <a:r>
              <a:rPr lang="en-US" dirty="0">
                <a:latin typeface="Times New Roman" panose="02020603050405020304" pitchFamily="18" charset="0"/>
                <a:cs typeface="Times New Roman" panose="02020603050405020304" pitchFamily="18" charset="0"/>
              </a:rPr>
              <a:t>Bar screens are used to retain solids found in the influent wastewater to the treatment plant. The principal role of screening is to remove coarse materials from the flow stream.  </a:t>
            </a:r>
          </a:p>
          <a:p>
            <a:endParaRPr lang="en-US" dirty="0"/>
          </a:p>
          <a:p>
            <a:endParaRPr lang="en-US" dirty="0"/>
          </a:p>
        </p:txBody>
      </p:sp>
      <p:pic>
        <p:nvPicPr>
          <p:cNvPr id="4" name="Picture 3" descr="C:\Users\Hossni Khalil Jallad\Downloads\tru-rake-0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90326" y="3757295"/>
            <a:ext cx="5045075" cy="3100705"/>
          </a:xfrm>
          <a:prstGeom prst="rect">
            <a:avLst/>
          </a:prstGeom>
          <a:noFill/>
          <a:ln>
            <a:noFill/>
          </a:ln>
        </p:spPr>
      </p:pic>
    </p:spTree>
    <p:extLst>
      <p:ext uri="{BB962C8B-B14F-4D97-AF65-F5344CB8AC3E}">
        <p14:creationId xmlns:p14="http://schemas.microsoft.com/office/powerpoint/2010/main" val="2420958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Preliminary Treatment </a:t>
            </a: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Grit </a:t>
            </a:r>
            <a:r>
              <a:rPr lang="en-US" dirty="0" smtClean="0">
                <a:latin typeface="Times New Roman" panose="02020603050405020304" pitchFamily="18" charset="0"/>
                <a:cs typeface="Times New Roman" panose="02020603050405020304" pitchFamily="18" charset="0"/>
              </a:rPr>
              <a:t>chamber</a:t>
            </a:r>
          </a:p>
          <a:p>
            <a:pPr marL="82296" indent="0">
              <a:buNone/>
            </a:pPr>
            <a:r>
              <a:rPr lang="en-US" sz="2800" dirty="0">
                <a:latin typeface="Times New Roman" panose="02020603050405020304" pitchFamily="18" charset="0"/>
                <a:cs typeface="Times New Roman" panose="02020603050405020304" pitchFamily="18" charset="0"/>
              </a:rPr>
              <a:t>Grit chambers are long narrow tanks that are designed to slow down the flow so that solids such as sand, coffee grounds, and eggshells will settle out of the water. Grit causes excessive wear and tear on pumps and other plant equipment.</a:t>
            </a:r>
          </a:p>
          <a:p>
            <a:pPr marL="82296" indent="0">
              <a:buNone/>
            </a:pP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93501" y="3848100"/>
            <a:ext cx="5038725" cy="2981325"/>
          </a:xfrm>
          <a:prstGeom prst="rect">
            <a:avLst/>
          </a:prstGeom>
          <a:noFill/>
          <a:ln>
            <a:noFill/>
          </a:ln>
        </p:spPr>
      </p:pic>
    </p:spTree>
    <p:extLst>
      <p:ext uri="{BB962C8B-B14F-4D97-AF65-F5344CB8AC3E}">
        <p14:creationId xmlns:p14="http://schemas.microsoft.com/office/powerpoint/2010/main" val="222364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Significance of the work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To supply water in the future at an adequate pressure and flow</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To get rid of wastewater in safe and healthy ways instead of cesspits.</a:t>
            </a:r>
          </a:p>
          <a:p>
            <a:r>
              <a:rPr lang="en-US" dirty="0">
                <a:latin typeface="Times New Roman" panose="02020603050405020304" pitchFamily="18" charset="0"/>
                <a:cs typeface="Times New Roman" panose="02020603050405020304" pitchFamily="18" charset="0"/>
              </a:rPr>
              <a:t>To benefit from treated water and reuse in the field of agriculture </a:t>
            </a:r>
          </a:p>
          <a:p>
            <a:r>
              <a:rPr lang="en-US" dirty="0">
                <a:latin typeface="Times New Roman" panose="02020603050405020304" pitchFamily="18" charset="0"/>
                <a:cs typeface="Times New Roman" panose="02020603050405020304" pitchFamily="18" charset="0"/>
              </a:rPr>
              <a:t>To have an economic design as possible for all networks</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137033019"/>
      </p:ext>
    </p:extLst>
  </p:cSld>
  <p:clrMapOvr>
    <a:masterClrMapping/>
  </p:clrMapOvr>
  <p:transition spd="med">
    <p:pull/>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dirty="0" smtClean="0">
                <a:latin typeface="Times New Roman" panose="02020603050405020304" pitchFamily="18" charset="0"/>
                <a:cs typeface="Times New Roman" panose="02020603050405020304" pitchFamily="18" charset="0"/>
              </a:rPr>
              <a:t/>
            </a:r>
            <a:br>
              <a:rPr lang="en-US" sz="3900" dirty="0" smtClean="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Primary Treatment </a:t>
            </a:r>
            <a:r>
              <a:rPr lang="en-US" sz="3900" dirty="0">
                <a:latin typeface="Times New Roman" panose="02020603050405020304" pitchFamily="18" charset="0"/>
                <a:cs typeface="Times New Roman" panose="02020603050405020304" pitchFamily="18" charset="0"/>
              </a:rPr>
              <a:t/>
            </a:r>
            <a:br>
              <a:rPr lang="en-US" sz="3900" dirty="0">
                <a:latin typeface="Times New Roman" panose="02020603050405020304" pitchFamily="18" charset="0"/>
                <a:cs typeface="Times New Roman" panose="02020603050405020304" pitchFamily="18" charset="0"/>
              </a:rPr>
            </a:br>
            <a:endParaRPr lang="en-US" sz="39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physical </a:t>
            </a:r>
            <a:r>
              <a:rPr lang="en-US" dirty="0" smtClean="0">
                <a:latin typeface="Times New Roman" panose="02020603050405020304" pitchFamily="18" charset="0"/>
                <a:cs typeface="Times New Roman" panose="02020603050405020304" pitchFamily="18" charset="0"/>
              </a:rPr>
              <a:t>process.</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Wastewater </a:t>
            </a:r>
            <a:r>
              <a:rPr lang="en-US" dirty="0">
                <a:latin typeface="Times New Roman" panose="02020603050405020304" pitchFamily="18" charset="0"/>
                <a:cs typeface="Times New Roman" panose="02020603050405020304" pitchFamily="18" charset="0"/>
              </a:rPr>
              <a:t>flow is slowed down and suspended solids settle to the bottom by </a:t>
            </a:r>
            <a:r>
              <a:rPr lang="en-US" dirty="0" smtClean="0">
                <a:latin typeface="Times New Roman" panose="02020603050405020304" pitchFamily="18" charset="0"/>
                <a:cs typeface="Times New Roman" panose="02020603050405020304" pitchFamily="18" charset="0"/>
              </a:rPr>
              <a:t>gravity.</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 The </a:t>
            </a:r>
            <a:r>
              <a:rPr lang="en-US" dirty="0">
                <a:latin typeface="Times New Roman" panose="02020603050405020304" pitchFamily="18" charset="0"/>
                <a:cs typeface="Times New Roman" panose="02020603050405020304" pitchFamily="18" charset="0"/>
              </a:rPr>
              <a:t>material that settles is called </a:t>
            </a:r>
            <a:r>
              <a:rPr lang="en-US" dirty="0" smtClean="0">
                <a:latin typeface="Times New Roman" panose="02020603050405020304" pitchFamily="18" charset="0"/>
                <a:cs typeface="Times New Roman" panose="02020603050405020304" pitchFamily="18" charset="0"/>
              </a:rPr>
              <a:t>sludge.</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Sludge from the primary sedimentation tanks is pumped to the sludge thickener.</a:t>
            </a:r>
          </a:p>
        </p:txBody>
      </p:sp>
    </p:spTree>
    <p:extLst>
      <p:ext uri="{BB962C8B-B14F-4D97-AF65-F5344CB8AC3E}">
        <p14:creationId xmlns:p14="http://schemas.microsoft.com/office/powerpoint/2010/main" val="4264308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sz="4800" dirty="0">
                <a:latin typeface="Times New Roman" panose="02020603050405020304" pitchFamily="18" charset="0"/>
                <a:cs typeface="Times New Roman" panose="02020603050405020304" pitchFamily="18" charset="0"/>
              </a:rPr>
              <a:t>Primary Treatment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p:txBody>
          <a:bodyPr>
            <a:normAutofit/>
          </a:bodyPr>
          <a:lstStyle/>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7332" y="1725768"/>
            <a:ext cx="8930317" cy="4404575"/>
          </a:xfrm>
          <a:prstGeom prst="rect">
            <a:avLst/>
          </a:prstGeom>
          <a:noFill/>
          <a:ln>
            <a:noFill/>
          </a:ln>
        </p:spPr>
      </p:pic>
    </p:spTree>
    <p:extLst>
      <p:ext uri="{BB962C8B-B14F-4D97-AF65-F5344CB8AC3E}">
        <p14:creationId xmlns:p14="http://schemas.microsoft.com/office/powerpoint/2010/main" val="418682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sz="4800" dirty="0">
                <a:latin typeface="Times New Roman" panose="02020603050405020304" pitchFamily="18" charset="0"/>
                <a:cs typeface="Times New Roman" panose="02020603050405020304" pitchFamily="18" charset="0"/>
              </a:rPr>
              <a:t>Primary Treatment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The efficiency of COD/BOD removal in primary sedimentation tank is between 30~50 % while TSS removal between 50~70</a:t>
            </a:r>
            <a:r>
              <a:rPr lang="en-US" dirty="0" smtClean="0">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Criteria and </a:t>
            </a:r>
            <a:r>
              <a:rPr lang="en-US" dirty="0" smtClean="0">
                <a:latin typeface="Times New Roman" panose="02020603050405020304" pitchFamily="18" charset="0"/>
                <a:cs typeface="Times New Roman" panose="02020603050405020304" pitchFamily="18" charset="0"/>
              </a:rPr>
              <a:t>standards</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p>
        </p:txBody>
      </p:sp>
      <mc:AlternateContent xmlns:mc="http://schemas.openxmlformats.org/markup-compatibility/2006">
        <mc:Choice xmlns:a14="http://schemas.microsoft.com/office/drawing/2010/main" Requires="a14">
          <p:graphicFrame>
            <p:nvGraphicFramePr>
              <p:cNvPr id="4" name="Table 3"/>
              <p:cNvGraphicFramePr>
                <a:graphicFrameLocks noGrp="1"/>
              </p:cNvGraphicFramePr>
              <p:nvPr>
                <p:extLst>
                  <p:ext uri="{D42A27DB-BD31-4B8C-83A1-F6EECF244321}">
                    <p14:modId xmlns:p14="http://schemas.microsoft.com/office/powerpoint/2010/main" val="3272652705"/>
                  </p:ext>
                </p:extLst>
              </p:nvPr>
            </p:nvGraphicFramePr>
            <p:xfrm>
              <a:off x="3023673" y="4610636"/>
              <a:ext cx="8128000" cy="1867091"/>
            </p:xfrm>
            <a:graphic>
              <a:graphicData uri="http://schemas.openxmlformats.org/drawingml/2006/table">
                <a:tbl>
                  <a:tblPr firstRow="1" bandRow="1">
                    <a:tableStyleId>{7DF18680-E054-41AD-8BC1-D1AEF772440D}</a:tableStyleId>
                  </a:tblPr>
                  <a:tblGrid>
                    <a:gridCol w="4064000"/>
                    <a:gridCol w="4064000"/>
                  </a:tblGrid>
                  <a:tr h="550369">
                    <a:tc>
                      <a:txBody>
                        <a:bodyPr/>
                        <a:lstStyle/>
                        <a:p>
                          <a:pPr marL="0" marR="0" algn="ctr" rtl="1">
                            <a:lnSpc>
                              <a:spcPct val="150000"/>
                            </a:lnSpc>
                            <a:spcBef>
                              <a:spcPts val="0"/>
                            </a:spcBef>
                            <a:spcAft>
                              <a:spcPts val="1000"/>
                            </a:spcAft>
                            <a:tabLst>
                              <a:tab pos="2407285" algn="l"/>
                              <a:tab pos="4178935" algn="l"/>
                              <a:tab pos="5274310" algn="r"/>
                            </a:tabLst>
                          </a:pPr>
                          <a:r>
                            <a:rPr lang="en-US" b="1" dirty="0">
                              <a:solidFill>
                                <a:schemeClr val="tx1"/>
                              </a:solidFill>
                            </a:rPr>
                            <a:t>Overflow </a:t>
                          </a:r>
                          <a:r>
                            <a:rPr lang="en-US" b="1" dirty="0" smtClean="0">
                              <a:solidFill>
                                <a:schemeClr val="tx1"/>
                              </a:solidFill>
                            </a:rPr>
                            <a:t>rate </a:t>
                          </a:r>
                          <a:r>
                            <a:rPr kumimoji="0" lang="en-US" sz="1800" b="1" kern="1200" dirty="0" smtClean="0">
                              <a:solidFill>
                                <a:schemeClr val="tx1"/>
                              </a:solidFill>
                              <a:effectLst/>
                            </a:rPr>
                            <a:t>(V</a:t>
                          </a:r>
                          <a:r>
                            <a:rPr kumimoji="0" lang="en-US" sz="1200" b="1" kern="1200" dirty="0" smtClean="0">
                              <a:solidFill>
                                <a:schemeClr val="tx1"/>
                              </a:solidFill>
                              <a:effectLst/>
                            </a:rPr>
                            <a:t>0</a:t>
                          </a:r>
                          <a:r>
                            <a:rPr kumimoji="0" lang="en-US" sz="1800" b="1" kern="1200" dirty="0" smtClean="0">
                              <a:solidFill>
                                <a:schemeClr val="tx1"/>
                              </a:solidFill>
                              <a:effectLst/>
                            </a:rPr>
                            <a:t>) </a:t>
                          </a:r>
                          <a:r>
                            <a:rPr lang="en-US" b="1" dirty="0" smtClean="0">
                              <a:solidFill>
                                <a:schemeClr val="tx1"/>
                              </a:solidFill>
                            </a:rPr>
                            <a:t> </a:t>
                          </a:r>
                          <a:r>
                            <a:rPr lang="en-US" b="1" dirty="0">
                              <a:solidFill>
                                <a:schemeClr val="tx1"/>
                              </a:solidFill>
                            </a:rPr>
                            <a:t/>
                          </a:r>
                          <a:br>
                            <a:rPr lang="en-US" b="1" dirty="0">
                              <a:solidFill>
                                <a:schemeClr val="tx1"/>
                              </a:solidFill>
                            </a:rPr>
                          </a:br>
                          <a:endParaRPr lang="en-US" b="1" dirty="0">
                            <a:solidFill>
                              <a:schemeClr val="tx1"/>
                            </a:solidFill>
                          </a:endParaRPr>
                        </a:p>
                      </a:txBody>
                      <a:tcPr marL="68580" marR="68580" marT="0" marB="0"/>
                    </a:tc>
                    <a:tc>
                      <a:txBody>
                        <a:bodyPr/>
                        <a:lstStyle/>
                        <a:p>
                          <a:pPr algn="ctr"/>
                          <a:r>
                            <a:rPr lang="en-US" b="1" dirty="0" smtClean="0">
                              <a:solidFill>
                                <a:schemeClr val="tx1"/>
                              </a:solidFill>
                            </a:rPr>
                            <a:t>(30-50) </a:t>
                          </a:r>
                          <a:r>
                            <a:rPr lang="en-US" b="1" dirty="0">
                              <a:solidFill>
                                <a:schemeClr val="tx1"/>
                              </a:solidFill>
                            </a:rPr>
                            <a:t/>
                          </a:r>
                          <a:br>
                            <a:rPr lang="en-US" b="1" dirty="0">
                              <a:solidFill>
                                <a:schemeClr val="tx1"/>
                              </a:solidFill>
                            </a:rPr>
                          </a:br>
                          <a14:m>
                            <m:oMathPara xmlns:m="http://schemas.openxmlformats.org/officeDocument/2006/math">
                              <m:oMathParaPr>
                                <m:jc m:val="centerGroup"/>
                              </m:oMathParaPr>
                              <m:oMath xmlns:m="http://schemas.openxmlformats.org/officeDocument/2006/math">
                                <m:f>
                                  <m:fPr>
                                    <m:ctrlPr>
                                      <a:rPr lang="en-US" b="1" i="1">
                                        <a:solidFill>
                                          <a:schemeClr val="tx1"/>
                                        </a:solidFill>
                                        <a:latin typeface="Cambria Math" panose="02040503050406030204" pitchFamily="18" charset="0"/>
                                      </a:rPr>
                                    </m:ctrlPr>
                                  </m:fPr>
                                  <m:num>
                                    <m:sSup>
                                      <m:sSupPr>
                                        <m:ctrlPr>
                                          <a:rPr lang="en-US" b="1" i="1">
                                            <a:solidFill>
                                              <a:schemeClr val="tx1"/>
                                            </a:solidFill>
                                            <a:latin typeface="Cambria Math" panose="02040503050406030204" pitchFamily="18" charset="0"/>
                                          </a:rPr>
                                        </m:ctrlPr>
                                      </m:sSupPr>
                                      <m:e>
                                        <m:r>
                                          <a:rPr lang="en-US" b="1" i="1">
                                            <a:solidFill>
                                              <a:schemeClr val="tx1"/>
                                            </a:solidFill>
                                            <a:latin typeface="Cambria Math" panose="02040503050406030204" pitchFamily="18" charset="0"/>
                                          </a:rPr>
                                          <m:t>𝐦</m:t>
                                        </m:r>
                                      </m:e>
                                      <m:sup>
                                        <m:r>
                                          <a:rPr lang="en-US" b="1" i="1">
                                            <a:solidFill>
                                              <a:schemeClr val="tx1"/>
                                            </a:solidFill>
                                            <a:latin typeface="Cambria Math" panose="02040503050406030204" pitchFamily="18" charset="0"/>
                                          </a:rPr>
                                          <m:t>𝟑</m:t>
                                        </m:r>
                                      </m:sup>
                                    </m:sSup>
                                  </m:num>
                                  <m:den>
                                    <m:sSup>
                                      <m:sSupPr>
                                        <m:ctrlPr>
                                          <a:rPr lang="en-US" b="1" i="1">
                                            <a:solidFill>
                                              <a:schemeClr val="tx1"/>
                                            </a:solidFill>
                                            <a:latin typeface="Cambria Math" panose="02040503050406030204" pitchFamily="18" charset="0"/>
                                          </a:rPr>
                                        </m:ctrlPr>
                                      </m:sSupPr>
                                      <m:e>
                                        <m:r>
                                          <a:rPr lang="en-US" b="1" i="1">
                                            <a:solidFill>
                                              <a:schemeClr val="tx1"/>
                                            </a:solidFill>
                                            <a:latin typeface="Cambria Math" panose="02040503050406030204" pitchFamily="18" charset="0"/>
                                          </a:rPr>
                                          <m:t>𝐦</m:t>
                                        </m:r>
                                      </m:e>
                                      <m:sup>
                                        <m:r>
                                          <a:rPr lang="en-US" b="1" i="1">
                                            <a:solidFill>
                                              <a:schemeClr val="tx1"/>
                                            </a:solidFill>
                                            <a:latin typeface="Cambria Math" panose="02040503050406030204" pitchFamily="18" charset="0"/>
                                          </a:rPr>
                                          <m:t>𝟐</m:t>
                                        </m:r>
                                      </m:sup>
                                    </m:sSup>
                                    <m:r>
                                      <a:rPr lang="en-US" b="1">
                                        <a:solidFill>
                                          <a:schemeClr val="tx1"/>
                                        </a:solidFill>
                                        <a:latin typeface="Cambria Math" panose="02040503050406030204" pitchFamily="18" charset="0"/>
                                      </a:rPr>
                                      <m:t>.</m:t>
                                    </m:r>
                                    <m:r>
                                      <a:rPr lang="en-US" b="1" i="1">
                                        <a:solidFill>
                                          <a:schemeClr val="tx1"/>
                                        </a:solidFill>
                                        <a:latin typeface="Cambria Math" panose="02040503050406030204" pitchFamily="18" charset="0"/>
                                      </a:rPr>
                                      <m:t>𝐝𝐚𝐲</m:t>
                                    </m:r>
                                  </m:den>
                                </m:f>
                              </m:oMath>
                            </m:oMathPara>
                          </a14:m>
                          <a:endParaRPr lang="en-US" b="1" dirty="0">
                            <a:solidFill>
                              <a:schemeClr val="tx1"/>
                            </a:solidFill>
                          </a:endParaRPr>
                        </a:p>
                      </a:txBody>
                      <a:tcPr/>
                    </a:tc>
                  </a:tr>
                  <a:tr h="550369">
                    <a:tc>
                      <a:txBody>
                        <a:bodyPr/>
                        <a:lstStyle/>
                        <a:p>
                          <a:pPr marL="0" marR="0" indent="0" algn="ctr" defTabSz="914400" rtl="1" eaLnBrk="1" fontAlgn="auto" latinLnBrk="0" hangingPunct="1">
                            <a:lnSpc>
                              <a:spcPct val="150000"/>
                            </a:lnSpc>
                            <a:spcBef>
                              <a:spcPts val="0"/>
                            </a:spcBef>
                            <a:spcAft>
                              <a:spcPts val="1000"/>
                            </a:spcAft>
                            <a:buClrTx/>
                            <a:buSzTx/>
                            <a:buFontTx/>
                            <a:buNone/>
                            <a:tabLst>
                              <a:tab pos="2407285" algn="l"/>
                              <a:tab pos="4178935" algn="l"/>
                              <a:tab pos="5274310" algn="r"/>
                            </a:tabLst>
                            <a:defRPr/>
                          </a:pPr>
                          <a:r>
                            <a:rPr lang="en-US" b="1" dirty="0"/>
                            <a:t>Detention </a:t>
                          </a:r>
                          <a:r>
                            <a:rPr lang="en-US" b="1" dirty="0" smtClean="0"/>
                            <a:t>time </a:t>
                          </a:r>
                          <a:r>
                            <a:rPr kumimoji="0" lang="en-US" sz="1800" b="1" kern="1200" dirty="0" smtClean="0">
                              <a:effectLst/>
                            </a:rPr>
                            <a:t>(</a:t>
                          </a:r>
                          <a:r>
                            <a:rPr kumimoji="0" lang="en-US" sz="1800" b="1" kern="1200" dirty="0" err="1" smtClean="0">
                              <a:effectLst/>
                            </a:rPr>
                            <a:t>Hr</a:t>
                          </a:r>
                          <a:r>
                            <a:rPr kumimoji="0" lang="en-US" sz="1800" b="1" kern="1200" dirty="0" smtClean="0">
                              <a:effectLst/>
                            </a:rPr>
                            <a:t>)</a:t>
                          </a:r>
                          <a:endParaRPr lang="en-US" b="1" dirty="0" smtClean="0"/>
                        </a:p>
                        <a:p>
                          <a:pPr marL="0" marR="0" algn="ctr" rtl="1">
                            <a:lnSpc>
                              <a:spcPct val="150000"/>
                            </a:lnSpc>
                            <a:spcBef>
                              <a:spcPts val="0"/>
                            </a:spcBef>
                            <a:spcAft>
                              <a:spcPts val="1000"/>
                            </a:spcAft>
                            <a:tabLst>
                              <a:tab pos="2407285" algn="l"/>
                              <a:tab pos="4178935" algn="l"/>
                              <a:tab pos="5274310" algn="r"/>
                            </a:tabLst>
                          </a:pPr>
                          <a:endParaRPr lang="en-US" b="1" dirty="0"/>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(1-3) hour</a:t>
                          </a:r>
                        </a:p>
                        <a:p>
                          <a:pPr algn="ctr"/>
                          <a:endParaRPr lang="en-US" b="1" dirty="0"/>
                        </a:p>
                      </a:txBody>
                      <a:tcPr/>
                    </a:tc>
                  </a:tr>
                </a:tbl>
              </a:graphicData>
            </a:graphic>
          </p:graphicFrame>
        </mc:Choice>
        <mc:Fallback>
          <p:graphicFrame>
            <p:nvGraphicFramePr>
              <p:cNvPr id="4" name="Table 3"/>
              <p:cNvGraphicFramePr>
                <a:graphicFrameLocks noGrp="1"/>
              </p:cNvGraphicFramePr>
              <p:nvPr>
                <p:extLst>
                  <p:ext uri="{D42A27DB-BD31-4B8C-83A1-F6EECF244321}">
                    <p14:modId xmlns:p14="http://schemas.microsoft.com/office/powerpoint/2010/main" val="3272652705"/>
                  </p:ext>
                </p:extLst>
              </p:nvPr>
            </p:nvGraphicFramePr>
            <p:xfrm>
              <a:off x="3023673" y="4610636"/>
              <a:ext cx="8128000" cy="1867091"/>
            </p:xfrm>
            <a:graphic>
              <a:graphicData uri="http://schemas.openxmlformats.org/drawingml/2006/table">
                <a:tbl>
                  <a:tblPr firstRow="1" bandRow="1">
                    <a:tableStyleId>{7DF18680-E054-41AD-8BC1-D1AEF772440D}</a:tableStyleId>
                  </a:tblPr>
                  <a:tblGrid>
                    <a:gridCol w="4064000"/>
                    <a:gridCol w="4064000"/>
                  </a:tblGrid>
                  <a:tr h="970153">
                    <a:tc>
                      <a:txBody>
                        <a:bodyPr/>
                        <a:lstStyle/>
                        <a:p>
                          <a:pPr marL="0" marR="0" algn="ctr" rtl="1">
                            <a:lnSpc>
                              <a:spcPct val="150000"/>
                            </a:lnSpc>
                            <a:spcBef>
                              <a:spcPts val="0"/>
                            </a:spcBef>
                            <a:spcAft>
                              <a:spcPts val="1000"/>
                            </a:spcAft>
                            <a:tabLst>
                              <a:tab pos="2407285" algn="l"/>
                              <a:tab pos="4178935" algn="l"/>
                              <a:tab pos="5274310" algn="r"/>
                            </a:tabLst>
                          </a:pPr>
                          <a:r>
                            <a:rPr lang="en-US" b="1" dirty="0">
                              <a:solidFill>
                                <a:schemeClr val="tx1"/>
                              </a:solidFill>
                            </a:rPr>
                            <a:t>Overflow </a:t>
                          </a:r>
                          <a:r>
                            <a:rPr lang="en-US" b="1" dirty="0" smtClean="0">
                              <a:solidFill>
                                <a:schemeClr val="tx1"/>
                              </a:solidFill>
                            </a:rPr>
                            <a:t>rate </a:t>
                          </a:r>
                          <a:r>
                            <a:rPr kumimoji="0" lang="en-US" sz="1800" b="1" kern="1200" dirty="0" smtClean="0">
                              <a:solidFill>
                                <a:schemeClr val="tx1"/>
                              </a:solidFill>
                              <a:effectLst/>
                            </a:rPr>
                            <a:t>(V</a:t>
                          </a:r>
                          <a:r>
                            <a:rPr kumimoji="0" lang="en-US" sz="1200" b="1" kern="1200" dirty="0" smtClean="0">
                              <a:solidFill>
                                <a:schemeClr val="tx1"/>
                              </a:solidFill>
                              <a:effectLst/>
                            </a:rPr>
                            <a:t>0</a:t>
                          </a:r>
                          <a:r>
                            <a:rPr kumimoji="0" lang="en-US" sz="1800" b="1" kern="1200" dirty="0" smtClean="0">
                              <a:solidFill>
                                <a:schemeClr val="tx1"/>
                              </a:solidFill>
                              <a:effectLst/>
                            </a:rPr>
                            <a:t>) </a:t>
                          </a:r>
                          <a:r>
                            <a:rPr lang="en-US" b="1" dirty="0" smtClean="0">
                              <a:solidFill>
                                <a:schemeClr val="tx1"/>
                              </a:solidFill>
                            </a:rPr>
                            <a:t> </a:t>
                          </a:r>
                          <a:r>
                            <a:rPr lang="en-US" b="1" dirty="0">
                              <a:solidFill>
                                <a:schemeClr val="tx1"/>
                              </a:solidFill>
                            </a:rPr>
                            <a:t/>
                          </a:r>
                          <a:br>
                            <a:rPr lang="en-US" b="1" dirty="0">
                              <a:solidFill>
                                <a:schemeClr val="tx1"/>
                              </a:solidFill>
                            </a:rPr>
                          </a:br>
                          <a:endParaRPr lang="en-US" b="1" dirty="0">
                            <a:solidFill>
                              <a:schemeClr val="tx1"/>
                            </a:solidFill>
                          </a:endParaRPr>
                        </a:p>
                      </a:txBody>
                      <a:tcPr marL="68580" marR="68580" marT="0" marB="0"/>
                    </a:tc>
                    <a:tc>
                      <a:txBody>
                        <a:bodyPr/>
                        <a:lstStyle/>
                        <a:p>
                          <a:endParaRPr lang="en-US"/>
                        </a:p>
                      </a:txBody>
                      <a:tcPr>
                        <a:blipFill rotWithShape="0">
                          <a:blip r:embed="rId2"/>
                          <a:stretch>
                            <a:fillRect l="-100300" t="-3125" r="-600" b="-93125"/>
                          </a:stretch>
                        </a:blipFill>
                      </a:tcPr>
                    </a:tc>
                  </a:tr>
                  <a:tr h="896938">
                    <a:tc>
                      <a:txBody>
                        <a:bodyPr/>
                        <a:lstStyle/>
                        <a:p>
                          <a:pPr marL="0" marR="0" indent="0" algn="ctr" defTabSz="914400" rtl="1" eaLnBrk="1" fontAlgn="auto" latinLnBrk="0" hangingPunct="1">
                            <a:lnSpc>
                              <a:spcPct val="150000"/>
                            </a:lnSpc>
                            <a:spcBef>
                              <a:spcPts val="0"/>
                            </a:spcBef>
                            <a:spcAft>
                              <a:spcPts val="1000"/>
                            </a:spcAft>
                            <a:buClrTx/>
                            <a:buSzTx/>
                            <a:buFontTx/>
                            <a:buNone/>
                            <a:tabLst>
                              <a:tab pos="2407285" algn="l"/>
                              <a:tab pos="4178935" algn="l"/>
                              <a:tab pos="5274310" algn="r"/>
                            </a:tabLst>
                            <a:defRPr/>
                          </a:pPr>
                          <a:r>
                            <a:rPr lang="en-US" b="1" dirty="0"/>
                            <a:t>Detention </a:t>
                          </a:r>
                          <a:r>
                            <a:rPr lang="en-US" b="1" dirty="0" smtClean="0"/>
                            <a:t>time </a:t>
                          </a:r>
                          <a:r>
                            <a:rPr kumimoji="0" lang="en-US" sz="1800" b="1" kern="1200" dirty="0" smtClean="0">
                              <a:effectLst/>
                            </a:rPr>
                            <a:t>(</a:t>
                          </a:r>
                          <a:r>
                            <a:rPr kumimoji="0" lang="en-US" sz="1800" b="1" kern="1200" dirty="0" err="1" smtClean="0">
                              <a:effectLst/>
                            </a:rPr>
                            <a:t>Hr</a:t>
                          </a:r>
                          <a:r>
                            <a:rPr kumimoji="0" lang="en-US" sz="1800" b="1" kern="1200" dirty="0" smtClean="0">
                              <a:effectLst/>
                            </a:rPr>
                            <a:t>)</a:t>
                          </a:r>
                          <a:endParaRPr lang="en-US" b="1" dirty="0" smtClean="0"/>
                        </a:p>
                        <a:p>
                          <a:pPr marL="0" marR="0" algn="ctr" rtl="1">
                            <a:lnSpc>
                              <a:spcPct val="150000"/>
                            </a:lnSpc>
                            <a:spcBef>
                              <a:spcPts val="0"/>
                            </a:spcBef>
                            <a:spcAft>
                              <a:spcPts val="1000"/>
                            </a:spcAft>
                            <a:tabLst>
                              <a:tab pos="2407285" algn="l"/>
                              <a:tab pos="4178935" algn="l"/>
                              <a:tab pos="5274310" algn="r"/>
                            </a:tabLst>
                          </a:pPr>
                          <a:endParaRPr lang="en-US" b="1" dirty="0"/>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(1-3) hour</a:t>
                          </a:r>
                        </a:p>
                        <a:p>
                          <a:pPr algn="ctr"/>
                          <a:endParaRPr lang="en-US" b="1" dirty="0"/>
                        </a:p>
                      </a:txBody>
                      <a:tcPr/>
                    </a:tc>
                  </a:tr>
                </a:tbl>
              </a:graphicData>
            </a:graphic>
          </p:graphicFrame>
        </mc:Fallback>
      </mc:AlternateContent>
    </p:spTree>
    <p:extLst>
      <p:ext uri="{BB962C8B-B14F-4D97-AF65-F5344CB8AC3E}">
        <p14:creationId xmlns:p14="http://schemas.microsoft.com/office/powerpoint/2010/main" val="3349729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Secondary </a:t>
            </a:r>
            <a:r>
              <a:rPr lang="en-US" dirty="0" smtClean="0">
                <a:latin typeface="Times New Roman" panose="02020603050405020304" pitchFamily="18" charset="0"/>
                <a:cs typeface="Times New Roman" panose="02020603050405020304" pitchFamily="18" charset="0"/>
              </a:rPr>
              <a:t>Treatment</a:t>
            </a:r>
            <a:endParaRPr lang="en-US" dirty="0"/>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Secondary treatment is a biological </a:t>
            </a:r>
            <a:r>
              <a:rPr lang="en-US" dirty="0" smtClean="0">
                <a:latin typeface="Times New Roman" panose="02020603050405020304" pitchFamily="18" charset="0"/>
                <a:cs typeface="Times New Roman" panose="02020603050405020304" pitchFamily="18" charset="0"/>
              </a:rPr>
              <a:t>process</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Utilizes bacteria and algae to metabolize organic matter in the wastewater</a:t>
            </a:r>
          </a:p>
          <a:p>
            <a:endParaRPr lang="en-US" dirty="0"/>
          </a:p>
        </p:txBody>
      </p:sp>
    </p:spTree>
    <p:extLst>
      <p:ext uri="{BB962C8B-B14F-4D97-AF65-F5344CB8AC3E}">
        <p14:creationId xmlns:p14="http://schemas.microsoft.com/office/powerpoint/2010/main" val="886253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Secondary Treatment</a:t>
            </a:r>
            <a:endParaRPr lang="en-US" dirty="0"/>
          </a:p>
        </p:txBody>
      </p:sp>
      <p:sp>
        <p:nvSpPr>
          <p:cNvPr id="3" name="Content Placeholder 2"/>
          <p:cNvSpPr>
            <a:spLocks noGrp="1"/>
          </p:cNvSpPr>
          <p:nvPr>
            <p:ph idx="1"/>
          </p:nvPr>
        </p:nvSpPr>
        <p:spPr/>
        <p:txBody>
          <a:bodyPr/>
          <a:lstStyle/>
          <a:p>
            <a:pPr lvl="0"/>
            <a:r>
              <a:rPr lang="en-US" dirty="0">
                <a:latin typeface="Times New Roman" panose="02020603050405020304" pitchFamily="18" charset="0"/>
                <a:cs typeface="Times New Roman" panose="02020603050405020304" pitchFamily="18" charset="0"/>
              </a:rPr>
              <a:t>Anoxic tank </a:t>
            </a:r>
          </a:p>
          <a:p>
            <a:pPr lvl="0"/>
            <a:endParaRPr lang="en-US" dirty="0" smtClean="0">
              <a:latin typeface="Times New Roman" panose="02020603050405020304" pitchFamily="18" charset="0"/>
              <a:cs typeface="Times New Roman" panose="02020603050405020304" pitchFamily="18" charset="0"/>
            </a:endParaRPr>
          </a:p>
          <a:p>
            <a:pPr lvl="0"/>
            <a:r>
              <a:rPr lang="en-US" dirty="0" smtClean="0">
                <a:latin typeface="Times New Roman" panose="02020603050405020304" pitchFamily="18" charset="0"/>
                <a:cs typeface="Times New Roman" panose="02020603050405020304" pitchFamily="18" charset="0"/>
              </a:rPr>
              <a:t>Aeration </a:t>
            </a:r>
            <a:r>
              <a:rPr lang="en-US" dirty="0">
                <a:latin typeface="Times New Roman" panose="02020603050405020304" pitchFamily="18" charset="0"/>
                <a:cs typeface="Times New Roman" panose="02020603050405020304" pitchFamily="18" charset="0"/>
              </a:rPr>
              <a:t>tank </a:t>
            </a:r>
          </a:p>
          <a:p>
            <a:pPr lvl="0"/>
            <a:endParaRPr lang="en-US" dirty="0" smtClean="0">
              <a:latin typeface="Times New Roman" panose="02020603050405020304" pitchFamily="18" charset="0"/>
              <a:cs typeface="Times New Roman" panose="02020603050405020304" pitchFamily="18" charset="0"/>
            </a:endParaRPr>
          </a:p>
          <a:p>
            <a:pPr lvl="0"/>
            <a:r>
              <a:rPr lang="en-US" dirty="0" smtClean="0">
                <a:latin typeface="Times New Roman" panose="02020603050405020304" pitchFamily="18" charset="0"/>
                <a:cs typeface="Times New Roman" panose="02020603050405020304" pitchFamily="18" charset="0"/>
              </a:rPr>
              <a:t>Secondary </a:t>
            </a:r>
            <a:r>
              <a:rPr lang="en-US" dirty="0">
                <a:latin typeface="Times New Roman" panose="02020603050405020304" pitchFamily="18" charset="0"/>
                <a:cs typeface="Times New Roman" panose="02020603050405020304" pitchFamily="18" charset="0"/>
              </a:rPr>
              <a:t>sedimentation tank </a:t>
            </a:r>
          </a:p>
          <a:p>
            <a:endParaRPr lang="en-US" dirty="0"/>
          </a:p>
        </p:txBody>
      </p:sp>
    </p:spTree>
    <p:extLst>
      <p:ext uri="{BB962C8B-B14F-4D97-AF65-F5344CB8AC3E}">
        <p14:creationId xmlns:p14="http://schemas.microsoft.com/office/powerpoint/2010/main" val="4117533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Secondary Treatment</a:t>
            </a:r>
            <a:endParaRPr lang="en-US" dirty="0"/>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Anoxic </a:t>
            </a:r>
            <a:r>
              <a:rPr lang="en-US" dirty="0" smtClean="0">
                <a:latin typeface="Times New Roman" panose="02020603050405020304" pitchFamily="18" charset="0"/>
                <a:cs typeface="Times New Roman" panose="02020603050405020304" pitchFamily="18" charset="0"/>
              </a:rPr>
              <a:t>Tank </a:t>
            </a:r>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Anoxic mixers </a:t>
            </a:r>
            <a:r>
              <a:rPr lang="en-US" dirty="0">
                <a:latin typeface="Times New Roman" panose="02020603050405020304" pitchFamily="18" charset="0"/>
                <a:cs typeface="Times New Roman" panose="02020603050405020304" pitchFamily="18" charset="0"/>
              </a:rPr>
              <a:t>are used as de-nitrification basins in waste water treatment plants </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Anoxic tank breaks down the nitrate in the waste to use as an oxygen source (energy source</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The oxygen is consumed by the bacteria and the nitrogen gas releases to the </a:t>
            </a:r>
            <a:r>
              <a:rPr lang="en-US" dirty="0" smtClean="0">
                <a:latin typeface="Times New Roman" panose="02020603050405020304" pitchFamily="18" charset="0"/>
                <a:cs typeface="Times New Roman" panose="02020603050405020304" pitchFamily="18" charset="0"/>
              </a:rPr>
              <a:t>atmosphere.</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593418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Secondary Treatment</a:t>
            </a:r>
            <a:endParaRPr lang="en-US" dirty="0"/>
          </a:p>
        </p:txBody>
      </p:sp>
      <p:sp>
        <p:nvSpPr>
          <p:cNvPr id="3" name="Content Placeholder 2"/>
          <p:cNvSpPr>
            <a:spLocks noGrp="1"/>
          </p:cNvSpPr>
          <p:nvPr>
            <p:ph idx="1"/>
          </p:nvPr>
        </p:nvSpPr>
        <p:spPr/>
        <p:txBody>
          <a:bodyPr/>
          <a:lstStyle/>
          <a:p>
            <a:endParaRPr lang="en-US" dirty="0"/>
          </a:p>
        </p:txBody>
      </p:sp>
      <p:pic>
        <p:nvPicPr>
          <p:cNvPr id="4" name="Picture 3" descr="P101010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73104" y="1622738"/>
            <a:ext cx="8103482" cy="4655824"/>
          </a:xfrm>
          <a:prstGeom prst="rect">
            <a:avLst/>
          </a:prstGeom>
          <a:noFill/>
          <a:ln>
            <a:noFill/>
          </a:ln>
        </p:spPr>
      </p:pic>
    </p:spTree>
    <p:extLst>
      <p:ext uri="{BB962C8B-B14F-4D97-AF65-F5344CB8AC3E}">
        <p14:creationId xmlns:p14="http://schemas.microsoft.com/office/powerpoint/2010/main" val="3392916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Secondary Treatment</a:t>
            </a:r>
            <a:endParaRPr lang="en-US" dirty="0"/>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Aeration tank: (Activated Sludge</a:t>
            </a:r>
            <a:r>
              <a:rPr lang="en-US"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main purpose from activated sludge process is to oxidizing carbonaceous biological matter, oxidizing nitrogenous matter: mainly ammonium  and nitrogen in biological matter, removing  nutrients.</a:t>
            </a:r>
          </a:p>
          <a:p>
            <a:endParaRPr lang="en-US" dirty="0"/>
          </a:p>
        </p:txBody>
      </p:sp>
      <p:pic>
        <p:nvPicPr>
          <p:cNvPr id="4" name="Picture 3" descr="Aeration-Tank"/>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6008" y="4051573"/>
            <a:ext cx="4265576" cy="2581047"/>
          </a:xfrm>
          <a:prstGeom prst="rect">
            <a:avLst/>
          </a:prstGeom>
          <a:noFill/>
          <a:ln>
            <a:noFill/>
          </a:ln>
        </p:spPr>
      </p:pic>
    </p:spTree>
    <p:extLst>
      <p:ext uri="{BB962C8B-B14F-4D97-AF65-F5344CB8AC3E}">
        <p14:creationId xmlns:p14="http://schemas.microsoft.com/office/powerpoint/2010/main" val="1206107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Secondary Treatment</a:t>
            </a:r>
            <a:endParaRPr lang="en-US" dirty="0"/>
          </a:p>
        </p:txBody>
      </p:sp>
      <p:sp>
        <p:nvSpPr>
          <p:cNvPr id="3" name="Content Placeholder 2"/>
          <p:cNvSpPr>
            <a:spLocks noGrp="1"/>
          </p:cNvSpPr>
          <p:nvPr>
            <p:ph idx="1"/>
          </p:nvPr>
        </p:nvSpPr>
        <p:spPr/>
        <p:txBody>
          <a:bodyPr/>
          <a:lstStyle/>
          <a:p>
            <a:pPr marL="82296" indent="0">
              <a:buNone/>
            </a:pPr>
            <a:r>
              <a:rPr lang="en-US" dirty="0">
                <a:latin typeface="Times New Roman" panose="02020603050405020304" pitchFamily="18" charset="0"/>
                <a:cs typeface="Times New Roman" panose="02020603050405020304" pitchFamily="18" charset="0"/>
              </a:rPr>
              <a:t>Criteria and standards </a:t>
            </a:r>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878281089"/>
              </p:ext>
            </p:extLst>
          </p:nvPr>
        </p:nvGraphicFramePr>
        <p:xfrm>
          <a:off x="2135031" y="2393919"/>
          <a:ext cx="8837770" cy="1734916"/>
        </p:xfrm>
        <a:graphic>
          <a:graphicData uri="http://schemas.openxmlformats.org/drawingml/2006/table">
            <a:tbl>
              <a:tblPr firstRow="1" bandRow="1">
                <a:tableStyleId>{7DF18680-E054-41AD-8BC1-D1AEF772440D}</a:tableStyleId>
              </a:tblPr>
              <a:tblGrid>
                <a:gridCol w="1767554"/>
                <a:gridCol w="1767554"/>
                <a:gridCol w="1767554"/>
                <a:gridCol w="1767554"/>
                <a:gridCol w="1767554"/>
              </a:tblGrid>
              <a:tr h="683356">
                <a:tc>
                  <a:txBody>
                    <a:bodyPr/>
                    <a:lstStyle/>
                    <a:p>
                      <a:pPr marL="0" marR="0" algn="ctr" rtl="0">
                        <a:lnSpc>
                          <a:spcPct val="115000"/>
                        </a:lnSpc>
                        <a:spcBef>
                          <a:spcPts val="0"/>
                        </a:spcBef>
                        <a:spcAft>
                          <a:spcPts val="1000"/>
                        </a:spcAft>
                      </a:pPr>
                      <a:r>
                        <a:rPr kumimoji="0" lang="en-US" sz="1800" b="1" kern="1200" dirty="0" smtClean="0">
                          <a:solidFill>
                            <a:schemeClr val="lt1"/>
                          </a:solidFill>
                          <a:effectLst/>
                          <a:latin typeface="+mn-lt"/>
                          <a:ea typeface="+mn-ea"/>
                          <a:cs typeface="+mn-cs"/>
                        </a:rPr>
                        <a:t>process</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15000"/>
                        </a:lnSpc>
                        <a:spcBef>
                          <a:spcPts val="0"/>
                        </a:spcBef>
                        <a:spcAft>
                          <a:spcPts val="1000"/>
                        </a:spcAft>
                      </a:pPr>
                      <a:r>
                        <a:rPr lang="en-US" sz="2000" b="1" dirty="0">
                          <a:effectLst/>
                          <a:latin typeface="Times New Roman" panose="02020603050405020304" pitchFamily="18" charset="0"/>
                          <a:cs typeface="Times New Roman" panose="02020603050405020304" pitchFamily="18" charset="0"/>
                        </a:rPr>
                        <a:t>BOD Loading (</a:t>
                      </a:r>
                      <a:r>
                        <a:rPr lang="en-US" sz="2000" b="1" dirty="0" err="1">
                          <a:effectLst/>
                          <a:latin typeface="Times New Roman" panose="02020603050405020304" pitchFamily="18" charset="0"/>
                          <a:cs typeface="Times New Roman" panose="02020603050405020304" pitchFamily="18" charset="0"/>
                        </a:rPr>
                        <a:t>gBOD</a:t>
                      </a:r>
                      <a:r>
                        <a:rPr lang="en-US" sz="2000" b="1" dirty="0">
                          <a:effectLst/>
                          <a:latin typeface="Times New Roman" panose="02020603050405020304" pitchFamily="18" charset="0"/>
                          <a:cs typeface="Times New Roman" panose="02020603050405020304" pitchFamily="18" charset="0"/>
                        </a:rPr>
                        <a:t>/m3.d)</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15000"/>
                        </a:lnSpc>
                        <a:spcBef>
                          <a:spcPts val="0"/>
                        </a:spcBef>
                        <a:spcAft>
                          <a:spcPts val="1000"/>
                        </a:spcAft>
                        <a:tabLst>
                          <a:tab pos="1927860" algn="l"/>
                          <a:tab pos="2831465" algn="r"/>
                        </a:tabLst>
                      </a:pPr>
                      <a:r>
                        <a:rPr lang="en-US" sz="2000" b="1" smtClean="0">
                          <a:effectLst/>
                          <a:latin typeface="Times New Roman" panose="02020603050405020304" pitchFamily="18" charset="0"/>
                          <a:cs typeface="Times New Roman" panose="02020603050405020304" pitchFamily="18" charset="0"/>
                        </a:rPr>
                        <a:t>MLSS </a:t>
                      </a:r>
                      <a:r>
                        <a:rPr lang="en-US" sz="2000" b="1" dirty="0">
                          <a:effectLst/>
                          <a:latin typeface="Times New Roman" panose="02020603050405020304" pitchFamily="18" charset="0"/>
                          <a:cs typeface="Times New Roman" panose="02020603050405020304" pitchFamily="18" charset="0"/>
                        </a:rPr>
                        <a:t>(mg/l)</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F/M Ratio (</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gBOD</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gMLSS.d</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tc>
                <a:tc>
                  <a:txBody>
                    <a:bodyPr/>
                    <a:lstStyle/>
                    <a:p>
                      <a:pPr marL="0" marR="0" algn="ctr" rtl="0">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Aeration Period (</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hr</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tc>
              </a:tr>
              <a:tr h="683356">
                <a:tc>
                  <a:txBody>
                    <a:bodyPr/>
                    <a:lstStyle/>
                    <a:p>
                      <a:pPr marL="0" marR="0" algn="ctr" rtl="0">
                        <a:lnSpc>
                          <a:spcPct val="115000"/>
                        </a:lnSpc>
                        <a:spcBef>
                          <a:spcPts val="0"/>
                        </a:spcBef>
                        <a:spcAft>
                          <a:spcPts val="1000"/>
                        </a:spcAft>
                      </a:pPr>
                      <a:r>
                        <a:rPr kumimoji="0" lang="en-US" sz="1800" b="1" kern="1200" dirty="0" smtClean="0">
                          <a:solidFill>
                            <a:schemeClr val="dk1"/>
                          </a:solidFill>
                          <a:effectLst/>
                          <a:latin typeface="+mn-lt"/>
                          <a:ea typeface="+mn-ea"/>
                          <a:cs typeface="+mn-cs"/>
                        </a:rPr>
                        <a:t>extended aeration</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15000"/>
                        </a:lnSpc>
                        <a:spcBef>
                          <a:spcPts val="0"/>
                        </a:spcBef>
                        <a:spcAft>
                          <a:spcPts val="1000"/>
                        </a:spcAft>
                      </a:pPr>
                      <a:r>
                        <a:rPr lang="ar-SA" sz="2000" b="1" dirty="0">
                          <a:effectLst/>
                          <a:latin typeface="Times New Roman" panose="02020603050405020304" pitchFamily="18" charset="0"/>
                          <a:ea typeface="Calibri" panose="020F0502020204030204" pitchFamily="34" charset="0"/>
                          <a:cs typeface="Times New Roman" panose="02020603050405020304" pitchFamily="18" charset="0"/>
                        </a:rPr>
                        <a:t>320-160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2000-8000</a:t>
                      </a:r>
                    </a:p>
                  </a:txBody>
                  <a:tcPr marL="68580" marR="68580" marT="0" marB="0"/>
                </a:tc>
                <a:tc>
                  <a:txBody>
                    <a:bodyPr/>
                    <a:lstStyle/>
                    <a:p>
                      <a:pPr marL="0" marR="0" algn="ctr" rtl="0">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0.05-0.2</a:t>
                      </a:r>
                    </a:p>
                  </a:txBody>
                  <a:tcPr marL="68580" marR="68580" marT="0" marB="0"/>
                </a:tc>
                <a:tc>
                  <a:txBody>
                    <a:bodyPr/>
                    <a:lstStyle/>
                    <a:p>
                      <a:pPr marL="0" marR="0" algn="ctr" rtl="0">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20-30</a:t>
                      </a:r>
                    </a:p>
                  </a:txBody>
                  <a:tcPr marL="68580" marR="68580" marT="0" marB="0"/>
                </a:tc>
              </a:tr>
            </a:tbl>
          </a:graphicData>
        </a:graphic>
      </p:graphicFrame>
    </p:spTree>
    <p:extLst>
      <p:ext uri="{BB962C8B-B14F-4D97-AF65-F5344CB8AC3E}">
        <p14:creationId xmlns:p14="http://schemas.microsoft.com/office/powerpoint/2010/main" val="1004818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Secondary Treatment</a:t>
            </a:r>
            <a:endParaRPr lang="en-US" dirty="0"/>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Secondary sedimentation tank</a:t>
            </a:r>
          </a:p>
          <a:p>
            <a:pPr marL="82296" indent="0">
              <a:buNone/>
            </a:pPr>
            <a:r>
              <a:rPr lang="en-US" sz="2800" dirty="0" smtClean="0">
                <a:latin typeface="Times New Roman" panose="02020603050405020304" pitchFamily="18" charset="0"/>
                <a:cs typeface="Times New Roman" panose="02020603050405020304" pitchFamily="18" charset="0"/>
              </a:rPr>
              <a:t>Secondary </a:t>
            </a:r>
            <a:r>
              <a:rPr lang="en-US" sz="2800" dirty="0">
                <a:latin typeface="Times New Roman" panose="02020603050405020304" pitchFamily="18" charset="0"/>
                <a:cs typeface="Times New Roman" panose="02020603050405020304" pitchFamily="18" charset="0"/>
              </a:rPr>
              <a:t>treatment is a treatment process for wastewater  to achieve a certain degree of effluent quality , At this stage the BOD may be reduced to approximately (80 – 85)% of the influent level and (90-95)% suspended solids are removed .</a:t>
            </a:r>
          </a:p>
        </p:txBody>
      </p:sp>
      <p:pic>
        <p:nvPicPr>
          <p:cNvPr id="4" name="Picture 3" descr="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4292" y="3850783"/>
            <a:ext cx="4567707" cy="3007217"/>
          </a:xfrm>
          <a:prstGeom prst="rect">
            <a:avLst/>
          </a:prstGeom>
          <a:noFill/>
          <a:ln>
            <a:noFill/>
          </a:ln>
        </p:spPr>
      </p:pic>
    </p:spTree>
    <p:extLst>
      <p:ext uri="{BB962C8B-B14F-4D97-AF65-F5344CB8AC3E}">
        <p14:creationId xmlns:p14="http://schemas.microsoft.com/office/powerpoint/2010/main" val="2326925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Study </a:t>
            </a:r>
            <a:r>
              <a:rPr lang="en-US" dirty="0" smtClean="0">
                <a:latin typeface="Times New Roman" panose="02020603050405020304" pitchFamily="18" charset="0"/>
                <a:cs typeface="Times New Roman" panose="02020603050405020304" pitchFamily="18" charset="0"/>
              </a:rPr>
              <a:t>Area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4" name="صورة 18" descr="بدون عنوان.png"/>
          <p:cNvPicPr>
            <a:picLocks noGrp="1"/>
          </p:cNvPicPr>
          <p:nvPr>
            <p:ph idx="1"/>
          </p:nvPr>
        </p:nvPicPr>
        <p:blipFill>
          <a:blip r:embed="rId2" cstate="print"/>
          <a:stretch>
            <a:fillRect/>
          </a:stretch>
        </p:blipFill>
        <p:spPr>
          <a:xfrm>
            <a:off x="2682024" y="1447800"/>
            <a:ext cx="8461489" cy="4800600"/>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030001803"/>
      </p:ext>
    </p:extLst>
  </p:cSld>
  <p:clrMapOvr>
    <a:masterClrMapping/>
  </p:clrMapOvr>
  <p:transition spd="slow">
    <p:wip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Secondary Treatment</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914144" y="1447799"/>
                <a:ext cx="9997440" cy="5410201"/>
              </a:xfrm>
            </p:spPr>
            <p:txBody>
              <a:bodyPr>
                <a:normAutofit fontScale="92500" lnSpcReduction="10000"/>
              </a:bodyPr>
              <a:lstStyle/>
              <a:p>
                <a:pPr marL="82296" indent="0">
                  <a:buNone/>
                </a:pPr>
                <a:r>
                  <a:rPr lang="en-US" dirty="0" smtClean="0">
                    <a:latin typeface="Times New Roman" panose="02020603050405020304" pitchFamily="18" charset="0"/>
                    <a:cs typeface="Times New Roman" panose="02020603050405020304" pitchFamily="18" charset="0"/>
                  </a:rPr>
                  <a:t>Criteria and standards  </a:t>
                </a:r>
              </a:p>
              <a:p>
                <a:endParaRPr lang="en-US" dirty="0" smtClean="0"/>
              </a:p>
              <a:p>
                <a:endParaRPr lang="en-US" dirty="0"/>
              </a:p>
              <a:p>
                <a:endParaRPr lang="en-US" dirty="0" smtClean="0"/>
              </a:p>
              <a:p>
                <a:endParaRPr lang="en-US" dirty="0"/>
              </a:p>
              <a:p>
                <a:pPr marL="82296" indent="0">
                  <a:buNone/>
                </a:pPr>
                <a:endParaRPr lang="en-US" dirty="0" smtClean="0">
                  <a:latin typeface="Times New Roman" panose="02020603050405020304" pitchFamily="18" charset="0"/>
                  <a:cs typeface="Times New Roman" panose="02020603050405020304" pitchFamily="18" charset="0"/>
                </a:endParaRPr>
              </a:p>
              <a:p>
                <a:pPr marL="82296" indent="0">
                  <a:buNone/>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amount of flow that is pumped back to the end of primary tank is taken proportionally from flow that contained in the secondary  tank and this percentage is between (80%-100%)  .</a:t>
                </a:r>
              </a:p>
              <a:p>
                <a:pPr marL="82296" indent="0">
                  <a:buNone/>
                </a:pPr>
                <a:r>
                  <a:rPr lang="en-US" dirty="0" smtClean="0">
                    <a:latin typeface="Times New Roman" panose="02020603050405020304" pitchFamily="18" charset="0"/>
                    <a:cs typeface="Times New Roman" panose="02020603050405020304" pitchFamily="18" charset="0"/>
                  </a:rPr>
                  <a:t> Recycle activated sludge (RAS</a:t>
                </a:r>
                <a:r>
                  <a:rPr lang="en-US" dirty="0">
                    <a:latin typeface="Times New Roman" panose="02020603050405020304" pitchFamily="18" charset="0"/>
                    <a:cs typeface="Times New Roman" panose="02020603050405020304" pitchFamily="18" charset="0"/>
                  </a:rPr>
                  <a:t>) = 0.8 *8200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6560 </a:t>
                </a:r>
                <a14:m>
                  <m:oMath xmlns:m="http://schemas.openxmlformats.org/officeDocument/2006/math">
                    <m:f>
                      <m:fPr>
                        <m:ctrlPr>
                          <a:rPr lang="en-US" i="1">
                            <a:latin typeface="Cambria Math" panose="02040503050406030204" pitchFamily="18" charset="0"/>
                          </a:rPr>
                        </m:ctrlPr>
                      </m:fPr>
                      <m:num>
                        <m:sSup>
                          <m:sSupPr>
                            <m:ctrlPr>
                              <a:rPr lang="en-US" i="1">
                                <a:latin typeface="Cambria Math" panose="02040503050406030204" pitchFamily="18" charset="0"/>
                              </a:rPr>
                            </m:ctrlPr>
                          </m:sSupPr>
                          <m:e>
                            <m:r>
                              <m:rPr>
                                <m:sty m:val="p"/>
                              </m:rPr>
                              <a:rPr lang="en-US">
                                <a:latin typeface="Cambria Math" panose="02040503050406030204" pitchFamily="18" charset="0"/>
                              </a:rPr>
                              <m:t>m</m:t>
                            </m:r>
                          </m:e>
                          <m:sup>
                            <m:r>
                              <a:rPr lang="en-US">
                                <a:latin typeface="Cambria Math" panose="02040503050406030204" pitchFamily="18" charset="0"/>
                              </a:rPr>
                              <m:t>3</m:t>
                            </m:r>
                          </m:sup>
                        </m:sSup>
                      </m:num>
                      <m:den>
                        <m:r>
                          <m:rPr>
                            <m:sty m:val="p"/>
                          </m:rPr>
                          <a:rPr lang="en-US">
                            <a:latin typeface="Cambria Math" panose="02040503050406030204" pitchFamily="18" charset="0"/>
                          </a:rPr>
                          <m:t>da</m:t>
                        </m:r>
                        <m:r>
                          <a:rPr lang="en-US" b="0" i="1" smtClean="0">
                            <a:latin typeface="Cambria Math" panose="02040503050406030204" pitchFamily="18" charset="0"/>
                          </a:rPr>
                          <m:t>𝑦</m:t>
                        </m:r>
                      </m:den>
                    </m:f>
                  </m:oMath>
                </a14:m>
                <a:endParaRPr lang="en-US" dirty="0">
                  <a:latin typeface="Times New Roman" panose="02020603050405020304" pitchFamily="18" charset="0"/>
                  <a:cs typeface="Times New Roman" panose="02020603050405020304" pitchFamily="18" charset="0"/>
                </a:endParaRP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914144" y="1447799"/>
                <a:ext cx="9997440" cy="5410201"/>
              </a:xfrm>
              <a:blipFill rotWithShape="0">
                <a:blip r:embed="rId2"/>
                <a:stretch>
                  <a:fillRect l="-549" t="-2140" r="-18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5" name="Table 4"/>
              <p:cNvGraphicFramePr>
                <a:graphicFrameLocks noGrp="1"/>
              </p:cNvGraphicFramePr>
              <p:nvPr>
                <p:extLst>
                  <p:ext uri="{D42A27DB-BD31-4B8C-83A1-F6EECF244321}">
                    <p14:modId xmlns:p14="http://schemas.microsoft.com/office/powerpoint/2010/main" val="4008454313"/>
                  </p:ext>
                </p:extLst>
              </p:nvPr>
            </p:nvGraphicFramePr>
            <p:xfrm>
              <a:off x="2315336" y="2162100"/>
              <a:ext cx="8128000" cy="1614872"/>
            </p:xfrm>
            <a:graphic>
              <a:graphicData uri="http://schemas.openxmlformats.org/drawingml/2006/table">
                <a:tbl>
                  <a:tblPr firstRow="1" bandRow="1">
                    <a:tableStyleId>{7DF18680-E054-41AD-8BC1-D1AEF772440D}</a:tableStyleId>
                  </a:tblPr>
                  <a:tblGrid>
                    <a:gridCol w="4064000"/>
                    <a:gridCol w="4064000"/>
                  </a:tblGrid>
                  <a:tr h="644719">
                    <a:tc>
                      <a:txBody>
                        <a:bodyPr/>
                        <a:lstStyle/>
                        <a:p>
                          <a:pPr algn="ctr"/>
                          <a:r>
                            <a:rPr kumimoji="0" lang="en-US" sz="1800" b="1" kern="1200" dirty="0" smtClean="0">
                              <a:effectLst/>
                            </a:rPr>
                            <a:t>Overflow rate </a:t>
                          </a:r>
                          <a:r>
                            <a:rPr kumimoji="0" lang="en-US" sz="1800" b="1" kern="1200" dirty="0" smtClean="0">
                              <a:effectLst/>
                            </a:rPr>
                            <a:t>(V</a:t>
                          </a:r>
                          <a:r>
                            <a:rPr kumimoji="0" lang="en-US" sz="1200" b="1" kern="1200" dirty="0" smtClean="0">
                              <a:effectLst/>
                            </a:rPr>
                            <a:t>0</a:t>
                          </a:r>
                          <a:r>
                            <a:rPr kumimoji="0" lang="en-US" sz="1800" b="1" kern="1200" dirty="0" smtClean="0">
                              <a:effectLst/>
                            </a:rPr>
                            <a:t>) </a:t>
                          </a:r>
                          <a:r>
                            <a:rPr kumimoji="0" lang="en-US" sz="1800" b="1" kern="1200" dirty="0">
                              <a:effectLst/>
                            </a:rPr>
                            <a:t/>
                          </a:r>
                          <a:br>
                            <a:rPr kumimoji="0" lang="en-US" sz="1800" b="1" kern="1200" dirty="0">
                              <a:effectLst/>
                            </a:rPr>
                          </a:br>
                          <a14:m>
                            <m:oMathPara xmlns:m="http://schemas.openxmlformats.org/officeDocument/2006/math">
                              <m:oMathParaPr>
                                <m:jc m:val="centerGroup"/>
                              </m:oMathParaPr>
                              <m:oMath xmlns:m="http://schemas.openxmlformats.org/officeDocument/2006/math">
                                <m:f>
                                  <m:fPr>
                                    <m:ctrlPr>
                                      <a:rPr kumimoji="0" lang="en-US" b="1" i="1" kern="1200">
                                        <a:effectLst/>
                                        <a:latin typeface="Cambria Math" panose="02040503050406030204" pitchFamily="18" charset="0"/>
                                      </a:rPr>
                                    </m:ctrlPr>
                                  </m:fPr>
                                  <m:num>
                                    <m:sSup>
                                      <m:sSupPr>
                                        <m:ctrlPr>
                                          <a:rPr kumimoji="0" lang="en-US" b="1" i="1" kern="1200">
                                            <a:effectLst/>
                                            <a:latin typeface="Cambria Math" panose="02040503050406030204" pitchFamily="18" charset="0"/>
                                          </a:rPr>
                                        </m:ctrlPr>
                                      </m:sSupPr>
                                      <m:e>
                                        <m:r>
                                          <a:rPr kumimoji="0" lang="en-US" sz="1800" b="1" i="1" kern="1200">
                                            <a:effectLst/>
                                            <a:latin typeface="Cambria Math" panose="02040503050406030204" pitchFamily="18" charset="0"/>
                                          </a:rPr>
                                          <m:t>𝐦</m:t>
                                        </m:r>
                                      </m:e>
                                      <m:sup>
                                        <m:r>
                                          <a:rPr kumimoji="0" lang="en-US" sz="1800" b="1" i="1" kern="1200">
                                            <a:effectLst/>
                                            <a:latin typeface="Cambria Math" panose="02040503050406030204" pitchFamily="18" charset="0"/>
                                          </a:rPr>
                                          <m:t>𝟑</m:t>
                                        </m:r>
                                      </m:sup>
                                    </m:sSup>
                                  </m:num>
                                  <m:den>
                                    <m:sSup>
                                      <m:sSupPr>
                                        <m:ctrlPr>
                                          <a:rPr kumimoji="0" lang="en-US" b="1" i="1" kern="1200">
                                            <a:effectLst/>
                                            <a:latin typeface="Cambria Math" panose="02040503050406030204" pitchFamily="18" charset="0"/>
                                          </a:rPr>
                                        </m:ctrlPr>
                                      </m:sSupPr>
                                      <m:e>
                                        <m:r>
                                          <a:rPr kumimoji="0" lang="en-US" sz="1800" b="1" i="1" kern="1200">
                                            <a:effectLst/>
                                            <a:latin typeface="Cambria Math" panose="02040503050406030204" pitchFamily="18" charset="0"/>
                                          </a:rPr>
                                          <m:t>𝐦</m:t>
                                        </m:r>
                                      </m:e>
                                      <m:sup>
                                        <m:r>
                                          <a:rPr kumimoji="0" lang="en-US" sz="1800" b="1" i="1" kern="1200">
                                            <a:effectLst/>
                                            <a:latin typeface="Cambria Math" panose="02040503050406030204" pitchFamily="18" charset="0"/>
                                          </a:rPr>
                                          <m:t>𝟐</m:t>
                                        </m:r>
                                      </m:sup>
                                    </m:sSup>
                                    <m:r>
                                      <a:rPr kumimoji="0" lang="en-US" sz="1800" b="1" kern="1200">
                                        <a:effectLst/>
                                        <a:latin typeface="Cambria Math" panose="02040503050406030204" pitchFamily="18" charset="0"/>
                                      </a:rPr>
                                      <m:t>.</m:t>
                                    </m:r>
                                    <m:r>
                                      <a:rPr kumimoji="0" lang="en-US" sz="1800" b="1" i="1" kern="1200">
                                        <a:effectLst/>
                                        <a:latin typeface="Cambria Math" panose="02040503050406030204" pitchFamily="18" charset="0"/>
                                      </a:rPr>
                                      <m:t>𝐝𝐚𝐲</m:t>
                                    </m:r>
                                  </m:den>
                                </m:f>
                              </m:oMath>
                            </m:oMathPara>
                          </a14:m>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kern="1200" dirty="0" smtClean="0">
                              <a:effectLst/>
                            </a:rPr>
                            <a:t>15-32</a:t>
                          </a:r>
                        </a:p>
                        <a:p>
                          <a:pPr algn="ctr"/>
                          <a:endParaRPr lang="en-US" b="1" dirty="0"/>
                        </a:p>
                      </a:txBody>
                      <a:tcPr/>
                    </a:tc>
                  </a:tr>
                  <a:tr h="644719">
                    <a:tc>
                      <a:txBody>
                        <a:bodyPr/>
                        <a:lstStyle/>
                        <a:p>
                          <a:pPr algn="ctr"/>
                          <a:r>
                            <a:rPr kumimoji="0" lang="en-US" sz="1800" b="1" kern="1200" dirty="0" smtClean="0">
                              <a:effectLst/>
                            </a:rPr>
                            <a:t>Detention time ( </a:t>
                          </a:r>
                          <a:r>
                            <a:rPr kumimoji="0" lang="en-US" sz="1800" b="1" kern="1200" dirty="0" err="1" smtClean="0">
                              <a:effectLst/>
                            </a:rPr>
                            <a:t>Hr</a:t>
                          </a:r>
                          <a:r>
                            <a:rPr kumimoji="0" lang="en-US" sz="1800" b="1" kern="1200" dirty="0" smtClean="0">
                              <a:effectLst/>
                            </a:rPr>
                            <a:t>)</a:t>
                          </a:r>
                          <a:endParaRPr lang="en-US" b="1" dirty="0"/>
                        </a:p>
                      </a:txBody>
                      <a:tcPr/>
                    </a:tc>
                    <a:tc>
                      <a:txBody>
                        <a:bodyPr/>
                        <a:lstStyle/>
                        <a:p>
                          <a:pPr algn="ctr"/>
                          <a:r>
                            <a:rPr kumimoji="0" lang="en-US" sz="1800" b="1" kern="1200" dirty="0" smtClean="0">
                              <a:effectLst/>
                            </a:rPr>
                            <a:t>2-4</a:t>
                          </a:r>
                          <a:endParaRPr lang="en-US" b="1" dirty="0"/>
                        </a:p>
                      </a:txBody>
                      <a:tcPr/>
                    </a:tc>
                  </a:tr>
                </a:tbl>
              </a:graphicData>
            </a:graphic>
          </p:graphicFrame>
        </mc:Choice>
        <mc:Fallback>
          <p:graphicFrame>
            <p:nvGraphicFramePr>
              <p:cNvPr id="5" name="Table 4"/>
              <p:cNvGraphicFramePr>
                <a:graphicFrameLocks noGrp="1"/>
              </p:cNvGraphicFramePr>
              <p:nvPr>
                <p:extLst>
                  <p:ext uri="{D42A27DB-BD31-4B8C-83A1-F6EECF244321}">
                    <p14:modId xmlns:p14="http://schemas.microsoft.com/office/powerpoint/2010/main" val="4008454313"/>
                  </p:ext>
                </p:extLst>
              </p:nvPr>
            </p:nvGraphicFramePr>
            <p:xfrm>
              <a:off x="2315336" y="2162100"/>
              <a:ext cx="8128000" cy="1614872"/>
            </p:xfrm>
            <a:graphic>
              <a:graphicData uri="http://schemas.openxmlformats.org/drawingml/2006/table">
                <a:tbl>
                  <a:tblPr firstRow="1" bandRow="1">
                    <a:tableStyleId>{7DF18680-E054-41AD-8BC1-D1AEF772440D}</a:tableStyleId>
                  </a:tblPr>
                  <a:tblGrid>
                    <a:gridCol w="4064000"/>
                    <a:gridCol w="4064000"/>
                  </a:tblGrid>
                  <a:tr h="970153">
                    <a:tc>
                      <a:txBody>
                        <a:bodyPr/>
                        <a:lstStyle/>
                        <a:p>
                          <a:endParaRPr lang="en-US"/>
                        </a:p>
                      </a:txBody>
                      <a:tcPr>
                        <a:blipFill rotWithShape="0">
                          <a:blip r:embed="rId3"/>
                          <a:stretch>
                            <a:fillRect l="-150" t="-3125" r="-100449" b="-67500"/>
                          </a:stretch>
                        </a:blip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kern="1200" dirty="0" smtClean="0">
                              <a:effectLst/>
                            </a:rPr>
                            <a:t>15-32</a:t>
                          </a:r>
                        </a:p>
                        <a:p>
                          <a:pPr algn="ctr"/>
                          <a:endParaRPr lang="en-US" b="1" dirty="0"/>
                        </a:p>
                      </a:txBody>
                      <a:tcPr/>
                    </a:tc>
                  </a:tr>
                  <a:tr h="644719">
                    <a:tc>
                      <a:txBody>
                        <a:bodyPr/>
                        <a:lstStyle/>
                        <a:p>
                          <a:pPr algn="ctr"/>
                          <a:r>
                            <a:rPr kumimoji="0" lang="en-US" sz="1800" b="1" kern="1200" dirty="0" smtClean="0">
                              <a:effectLst/>
                            </a:rPr>
                            <a:t>Detention time ( </a:t>
                          </a:r>
                          <a:r>
                            <a:rPr kumimoji="0" lang="en-US" sz="1800" b="1" kern="1200" dirty="0" err="1" smtClean="0">
                              <a:effectLst/>
                            </a:rPr>
                            <a:t>Hr</a:t>
                          </a:r>
                          <a:r>
                            <a:rPr kumimoji="0" lang="en-US" sz="1800" b="1" kern="1200" dirty="0" smtClean="0">
                              <a:effectLst/>
                            </a:rPr>
                            <a:t>)</a:t>
                          </a:r>
                          <a:endParaRPr lang="en-US" b="1" dirty="0"/>
                        </a:p>
                      </a:txBody>
                      <a:tcPr/>
                    </a:tc>
                    <a:tc>
                      <a:txBody>
                        <a:bodyPr/>
                        <a:lstStyle/>
                        <a:p>
                          <a:pPr algn="ctr"/>
                          <a:r>
                            <a:rPr kumimoji="0" lang="en-US" sz="1800" b="1" kern="1200" dirty="0" smtClean="0">
                              <a:effectLst/>
                            </a:rPr>
                            <a:t>2-4</a:t>
                          </a:r>
                          <a:endParaRPr lang="en-US" b="1" dirty="0"/>
                        </a:p>
                      </a:txBody>
                      <a:tcPr/>
                    </a:tc>
                  </a:tr>
                </a:tbl>
              </a:graphicData>
            </a:graphic>
          </p:graphicFrame>
        </mc:Fallback>
      </mc:AlternateContent>
    </p:spTree>
    <p:extLst>
      <p:ext uri="{BB962C8B-B14F-4D97-AF65-F5344CB8AC3E}">
        <p14:creationId xmlns:p14="http://schemas.microsoft.com/office/powerpoint/2010/main" val="1469336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Secondary Treatment</a:t>
            </a:r>
            <a:endParaRPr lang="en-US"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059572" y="1725769"/>
            <a:ext cx="7706583" cy="4900797"/>
          </a:xfrm>
          <a:prstGeom prst="rect">
            <a:avLst/>
          </a:prstGeom>
          <a:noFill/>
          <a:ln>
            <a:noFill/>
          </a:ln>
        </p:spPr>
      </p:pic>
    </p:spTree>
    <p:extLst>
      <p:ext uri="{BB962C8B-B14F-4D97-AF65-F5344CB8AC3E}">
        <p14:creationId xmlns:p14="http://schemas.microsoft.com/office/powerpoint/2010/main" val="2600819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Secondary Treatment</a:t>
            </a:r>
            <a:endParaRPr lang="en-US" dirty="0"/>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Sludge disposal </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2800" dirty="0" smtClean="0">
                <a:latin typeface="Times New Roman" panose="02020603050405020304" pitchFamily="18" charset="0"/>
                <a:cs typeface="Times New Roman" panose="02020603050405020304" pitchFamily="18" charset="0"/>
              </a:rPr>
              <a:t>Sludge </a:t>
            </a:r>
            <a:r>
              <a:rPr lang="en-US" sz="2800" dirty="0">
                <a:latin typeface="Times New Roman" panose="02020603050405020304" pitchFamily="18" charset="0"/>
                <a:cs typeface="Times New Roman" panose="02020603050405020304" pitchFamily="18" charset="0"/>
              </a:rPr>
              <a:t>is mostly water with lesser amounts of solid </a:t>
            </a:r>
            <a:r>
              <a:rPr lang="en-US" sz="2800" dirty="0" smtClean="0">
                <a:latin typeface="Times New Roman" panose="02020603050405020304" pitchFamily="18" charset="0"/>
                <a:cs typeface="Times New Roman" panose="02020603050405020304" pitchFamily="18" charset="0"/>
              </a:rPr>
              <a:t>material.</a:t>
            </a:r>
            <a:endParaRPr lang="en-US" sz="2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2800" dirty="0">
                <a:latin typeface="Times New Roman" panose="02020603050405020304" pitchFamily="18" charset="0"/>
                <a:cs typeface="Times New Roman" panose="02020603050405020304" pitchFamily="18" charset="0"/>
              </a:rPr>
              <a:t>Sludge treatment is focused on reducing sludge weight and volume to reduce disposal costs and reducing potential health risks of disposal </a:t>
            </a:r>
            <a:r>
              <a:rPr lang="en-US" sz="2800" dirty="0" smtClean="0">
                <a:latin typeface="Times New Roman" panose="02020603050405020304" pitchFamily="18" charset="0"/>
                <a:cs typeface="Times New Roman" panose="02020603050405020304" pitchFamily="18" charset="0"/>
              </a:rPr>
              <a:t>options.</a:t>
            </a:r>
            <a:endParaRPr lang="en-US" sz="2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2800" dirty="0">
                <a:latin typeface="Times New Roman" panose="02020603050405020304" pitchFamily="18" charset="0"/>
                <a:cs typeface="Times New Roman" panose="02020603050405020304" pitchFamily="18" charset="0"/>
              </a:rPr>
              <a:t>The choice of a sludge treatment method depends on the volume of sludge </a:t>
            </a:r>
            <a:r>
              <a:rPr lang="en-US" sz="2800" dirty="0" smtClean="0">
                <a:latin typeface="Times New Roman" panose="02020603050405020304" pitchFamily="18" charset="0"/>
                <a:cs typeface="Times New Roman" panose="02020603050405020304" pitchFamily="18" charset="0"/>
              </a:rPr>
              <a:t>generated.</a:t>
            </a:r>
            <a:endParaRPr lang="en-US" sz="28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6827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Secondary Treatment</a:t>
            </a:r>
            <a:endParaRPr lang="en-US" dirty="0"/>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Drying beds </a:t>
            </a: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2800" dirty="0" smtClean="0">
                <a:latin typeface="Times New Roman" panose="02020603050405020304" pitchFamily="18" charset="0"/>
                <a:cs typeface="Times New Roman" panose="02020603050405020304" pitchFamily="18" charset="0"/>
              </a:rPr>
              <a:t>Drying </a:t>
            </a:r>
            <a:r>
              <a:rPr lang="en-US" sz="2800" dirty="0">
                <a:latin typeface="Times New Roman" panose="02020603050405020304" pitchFamily="18" charset="0"/>
                <a:cs typeface="Times New Roman" panose="02020603050405020304" pitchFamily="18" charset="0"/>
              </a:rPr>
              <a:t>beds is suitable for rural communities, while limited land availability</a:t>
            </a:r>
          </a:p>
          <a:p>
            <a:pPr>
              <a:buFont typeface="Wingdings" panose="05000000000000000000" pitchFamily="2" charset="2"/>
              <a:buChar char="ü"/>
            </a:pPr>
            <a:r>
              <a:rPr lang="en-US" sz="2800" dirty="0">
                <a:latin typeface="Times New Roman" panose="02020603050405020304" pitchFamily="18" charset="0"/>
                <a:cs typeface="Times New Roman" panose="02020603050405020304" pitchFamily="18" charset="0"/>
              </a:rPr>
              <a:t>Most widely used method for sludge dewatering.</a:t>
            </a:r>
          </a:p>
          <a:p>
            <a:pPr>
              <a:buFont typeface="Wingdings" panose="05000000000000000000" pitchFamily="2" charset="2"/>
              <a:buChar char="ü"/>
            </a:pPr>
            <a:r>
              <a:rPr lang="en-US" sz="2800" dirty="0" smtClean="0">
                <a:latin typeface="Times New Roman" panose="02020603050405020304" pitchFamily="18" charset="0"/>
                <a:cs typeface="Times New Roman" panose="02020603050405020304" pitchFamily="18" charset="0"/>
              </a:rPr>
              <a:t>Cheap </a:t>
            </a:r>
            <a:r>
              <a:rPr lang="en-US" sz="2800" dirty="0">
                <a:latin typeface="Times New Roman" panose="02020603050405020304" pitchFamily="18" charset="0"/>
                <a:cs typeface="Times New Roman" panose="02020603050405020304" pitchFamily="18" charset="0"/>
              </a:rPr>
              <a:t>and simple method to dispose from sludge </a:t>
            </a:r>
          </a:p>
          <a:p>
            <a:endParaRPr lang="en-US" dirty="0"/>
          </a:p>
        </p:txBody>
      </p:sp>
      <p:pic>
        <p:nvPicPr>
          <p:cNvPr id="4" name="Picture 3" descr=" TILLEY et al. (2014)"/>
          <p:cNvPicPr/>
          <p:nvPr/>
        </p:nvPicPr>
        <p:blipFill>
          <a:blip r:embed="rId2" cstate="print"/>
          <a:srcRect/>
          <a:stretch>
            <a:fillRect/>
          </a:stretch>
        </p:blipFill>
        <p:spPr bwMode="auto">
          <a:xfrm>
            <a:off x="3519153" y="4056844"/>
            <a:ext cx="6101365" cy="2877355"/>
          </a:xfrm>
          <a:prstGeom prst="rect">
            <a:avLst/>
          </a:prstGeom>
          <a:noFill/>
          <a:ln w="9525">
            <a:noFill/>
            <a:miter lim="800000"/>
            <a:headEnd/>
            <a:tailEnd/>
          </a:ln>
        </p:spPr>
      </p:pic>
    </p:spTree>
    <p:extLst>
      <p:ext uri="{BB962C8B-B14F-4D97-AF65-F5344CB8AC3E}">
        <p14:creationId xmlns:p14="http://schemas.microsoft.com/office/powerpoint/2010/main" val="3924589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Secondary Treatment</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914144" y="1255595"/>
                <a:ext cx="9997440" cy="5480056"/>
              </a:xfrm>
            </p:spPr>
            <p:txBody>
              <a:bodyPr>
                <a:normAutofit fontScale="85000" lnSpcReduction="10000"/>
              </a:bodyPr>
              <a:lstStyle/>
              <a:p>
                <a:r>
                  <a:rPr lang="en-US" dirty="0">
                    <a:latin typeface="Times New Roman" panose="02020603050405020304" pitchFamily="18" charset="0"/>
                    <a:cs typeface="Times New Roman" panose="02020603050405020304" pitchFamily="18" charset="0"/>
                  </a:rPr>
                  <a:t>Calculations of sludge production </a:t>
                </a:r>
              </a:p>
              <a:p>
                <a:pPr marL="82296" indent="0">
                  <a:buNone/>
                </a:pPr>
                <a:endParaRPr lang="en-US" dirty="0" smtClean="0">
                  <a:latin typeface="Times New Roman" panose="02020603050405020304" pitchFamily="18" charset="0"/>
                  <a:cs typeface="Times New Roman" panose="02020603050405020304" pitchFamily="18" charset="0"/>
                </a:endParaRPr>
              </a:p>
              <a:p>
                <a:pPr marL="82296" indent="0">
                  <a:buNone/>
                </a:pPr>
                <a:r>
                  <a:rPr lang="en-US" dirty="0" smtClean="0">
                    <a:latin typeface="Times New Roman" panose="02020603050405020304" pitchFamily="18" charset="0"/>
                    <a:cs typeface="Times New Roman" panose="02020603050405020304" pitchFamily="18" charset="0"/>
                  </a:rPr>
                  <a:t>Amount </a:t>
                </a:r>
                <a:r>
                  <a:rPr lang="en-US" dirty="0">
                    <a:latin typeface="Times New Roman" panose="02020603050405020304" pitchFamily="18" charset="0"/>
                    <a:cs typeface="Times New Roman" panose="02020603050405020304" pitchFamily="18" charset="0"/>
                  </a:rPr>
                  <a:t>of sludge from P.S.T = 82 * 0.79 =64.78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3</m:t>
                        </m:r>
                      </m:sup>
                    </m:sSup>
                  </m:oMath>
                </a14:m>
                <a:r>
                  <a:rPr lang="en-US" dirty="0">
                    <a:latin typeface="Times New Roman" panose="02020603050405020304" pitchFamily="18" charset="0"/>
                    <a:cs typeface="Times New Roman" panose="02020603050405020304" pitchFamily="18" charset="0"/>
                  </a:rPr>
                  <a:t>/day</a:t>
                </a:r>
              </a:p>
              <a:p>
                <a:pPr marL="82296" indent="0">
                  <a:buNone/>
                </a:pPr>
                <a:r>
                  <a:rPr lang="en-US" dirty="0">
                    <a:latin typeface="Times New Roman" panose="02020603050405020304" pitchFamily="18" charset="0"/>
                    <a:cs typeface="Times New Roman" panose="02020603050405020304" pitchFamily="18" charset="0"/>
                  </a:rPr>
                  <a:t>Amount of sludge from S.S.T = 6560 * 0.98 = 6428.8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3</m:t>
                        </m:r>
                      </m:sup>
                    </m:sSup>
                  </m:oMath>
                </a14:m>
                <a:r>
                  <a:rPr lang="en-US" dirty="0">
                    <a:latin typeface="Times New Roman" panose="02020603050405020304" pitchFamily="18" charset="0"/>
                    <a:cs typeface="Times New Roman" panose="02020603050405020304" pitchFamily="18" charset="0"/>
                  </a:rPr>
                  <a:t>/day</a:t>
                </a:r>
              </a:p>
              <a:p>
                <a:pPr marL="82296" indent="0">
                  <a:buNone/>
                </a:pPr>
                <a:r>
                  <a:rPr lang="en-US" dirty="0">
                    <a:latin typeface="Times New Roman" panose="02020603050405020304" pitchFamily="18" charset="0"/>
                    <a:cs typeface="Times New Roman" panose="02020603050405020304" pitchFamily="18" charset="0"/>
                  </a:rPr>
                  <a:t>Total sludge = 64.78 + 6428.8 = 6493.58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3</m:t>
                        </m:r>
                      </m:sup>
                    </m:sSup>
                  </m:oMath>
                </a14:m>
                <a:r>
                  <a:rPr lang="en-US" dirty="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day</a:t>
                </a:r>
              </a:p>
              <a:p>
                <a:pPr marL="82296" indent="0">
                  <a:buNone/>
                </a:pPr>
                <a:endParaRPr lang="en-US" dirty="0">
                  <a:latin typeface="Times New Roman" panose="02020603050405020304" pitchFamily="18" charset="0"/>
                  <a:cs typeface="Times New Roman" panose="02020603050405020304" pitchFamily="18" charset="0"/>
                </a:endParaRPr>
              </a:p>
              <a:p>
                <a:pPr marL="82296" indent="0">
                  <a:buNone/>
                </a:pPr>
                <a:r>
                  <a:rPr lang="en-US" dirty="0" smtClean="0">
                    <a:latin typeface="Times New Roman" panose="02020603050405020304" pitchFamily="18" charset="0"/>
                    <a:cs typeface="Times New Roman" panose="02020603050405020304" pitchFamily="18" charset="0"/>
                  </a:rPr>
                  <a:t>Assuming </a:t>
                </a:r>
                <a:r>
                  <a:rPr lang="en-US" dirty="0">
                    <a:latin typeface="Times New Roman" panose="02020603050405020304" pitchFamily="18" charset="0"/>
                    <a:cs typeface="Times New Roman" panose="02020603050405020304" pitchFamily="18" charset="0"/>
                  </a:rPr>
                  <a:t>that the thickness of sludge layer in the drying bed = 20 cm</a:t>
                </a:r>
              </a:p>
              <a:p>
                <a:pPr marL="82296" indent="0">
                  <a:buNone/>
                </a:pPr>
                <a:r>
                  <a:rPr lang="en-US" dirty="0">
                    <a:latin typeface="Times New Roman" panose="02020603050405020304" pitchFamily="18" charset="0"/>
                    <a:cs typeface="Times New Roman" panose="02020603050405020304" pitchFamily="18" charset="0"/>
                  </a:rPr>
                  <a:t>Surface area of drying bed = 6493.58 / 0.2 = 32467.9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2</m:t>
                        </m:r>
                      </m:sup>
                    </m:sSup>
                    <m:r>
                      <a:rPr lang="en-US" i="1">
                        <a:latin typeface="Cambria Math" panose="02040503050406030204" pitchFamily="18" charset="0"/>
                      </a:rPr>
                      <m:t>/</m:t>
                    </m:r>
                    <m:r>
                      <a:rPr lang="en-US" i="1">
                        <a:latin typeface="Cambria Math" panose="02040503050406030204" pitchFamily="18" charset="0"/>
                      </a:rPr>
                      <m:t>𝑑𝑎𝑦</m:t>
                    </m:r>
                  </m:oMath>
                </a14:m>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82296" indent="0">
                  <a:buNone/>
                </a:pPr>
                <a:endParaRPr lang="en-US" dirty="0">
                  <a:latin typeface="Times New Roman" panose="02020603050405020304" pitchFamily="18" charset="0"/>
                  <a:cs typeface="Times New Roman" panose="02020603050405020304" pitchFamily="18" charset="0"/>
                </a:endParaRPr>
              </a:p>
              <a:p>
                <a:pPr marL="82296" indent="0">
                  <a:buNone/>
                </a:pPr>
                <a:r>
                  <a:rPr lang="en-US" dirty="0">
                    <a:latin typeface="Times New Roman" panose="02020603050405020304" pitchFamily="18" charset="0"/>
                    <a:cs typeface="Times New Roman" panose="02020603050405020304" pitchFamily="18" charset="0"/>
                  </a:rPr>
                  <a:t>On average the sludge needs to five days to dry and collect them until they are transferred for using in other fields such as plant fertilizer .</a:t>
                </a:r>
              </a:p>
              <a:p>
                <a:pPr marL="82296" indent="0">
                  <a:buNone/>
                </a:pPr>
                <a:r>
                  <a:rPr lang="en-US" dirty="0">
                    <a:latin typeface="Times New Roman" panose="02020603050405020304" pitchFamily="18" charset="0"/>
                    <a:cs typeface="Times New Roman" panose="02020603050405020304" pitchFamily="18" charset="0"/>
                  </a:rPr>
                  <a:t>Total area = 32467.9*5=162339.5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2</m:t>
                        </m:r>
                      </m:sup>
                    </m:sSup>
                  </m:oMath>
                </a14:m>
                <a:r>
                  <a:rPr lang="en-US" dirty="0">
                    <a:latin typeface="Times New Roman" panose="02020603050405020304" pitchFamily="18" charset="0"/>
                    <a:cs typeface="Times New Roman" panose="02020603050405020304" pitchFamily="18" charset="0"/>
                  </a:rPr>
                  <a:t> </a:t>
                </a: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162</m:t>
                    </m:r>
                    <m:r>
                      <a:rPr lang="en-US" i="1">
                        <a:latin typeface="Cambria Math" panose="02040503050406030204" pitchFamily="18" charset="0"/>
                      </a:rPr>
                      <m:t> </m:t>
                    </m:r>
                    <m:r>
                      <a:rPr lang="en-US" i="1">
                        <a:latin typeface="Cambria Math" panose="02040503050406030204" pitchFamily="18" charset="0"/>
                      </a:rPr>
                      <m:t>𝑑𝑜𝑛𝑢𝑚</m:t>
                    </m:r>
                  </m:oMath>
                </a14:m>
                <a:endParaRPr lang="en-US" dirty="0">
                  <a:latin typeface="Times New Roman" panose="02020603050405020304" pitchFamily="18" charset="0"/>
                  <a:cs typeface="Times New Roman" panose="02020603050405020304" pitchFamily="18" charset="0"/>
                </a:endParaRP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914144" y="1255595"/>
                <a:ext cx="9997440" cy="5480056"/>
              </a:xfrm>
              <a:blipFill rotWithShape="0">
                <a:blip r:embed="rId2"/>
                <a:stretch>
                  <a:fillRect l="-305" t="-1780" r="-427"/>
                </a:stretch>
              </a:blipFill>
            </p:spPr>
            <p:txBody>
              <a:bodyPr/>
              <a:lstStyle/>
              <a:p>
                <a:r>
                  <a:rPr lang="en-US">
                    <a:noFill/>
                  </a:rPr>
                  <a:t> </a:t>
                </a:r>
              </a:p>
            </p:txBody>
          </p:sp>
        </mc:Fallback>
      </mc:AlternateContent>
    </p:spTree>
    <p:extLst>
      <p:ext uri="{BB962C8B-B14F-4D97-AF65-F5344CB8AC3E}">
        <p14:creationId xmlns:p14="http://schemas.microsoft.com/office/powerpoint/2010/main" val="2229674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anose="02020603050405020304" pitchFamily="18" charset="0"/>
                <a:cs typeface="Times New Roman" panose="02020603050405020304" pitchFamily="18" charset="0"/>
              </a:rPr>
              <a:t>Results </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57137" y="1417638"/>
            <a:ext cx="5511453" cy="5091799"/>
          </a:xfrm>
        </p:spPr>
      </p:pic>
    </p:spTree>
    <p:extLst>
      <p:ext uri="{BB962C8B-B14F-4D97-AF65-F5344CB8AC3E}">
        <p14:creationId xmlns:p14="http://schemas.microsoft.com/office/powerpoint/2010/main" val="343445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en-US" dirty="0" smtClean="0"/>
              <a:t>Effectiveness </a:t>
            </a:r>
            <a:r>
              <a:rPr lang="en-US" dirty="0"/>
              <a:t>of removing  contaminants</a:t>
            </a:r>
          </a:p>
        </p:txBody>
      </p:sp>
      <mc:AlternateContent xmlns:mc="http://schemas.openxmlformats.org/markup-compatibility/2006" xmlns:a14="http://schemas.microsoft.com/office/drawing/2010/main">
        <mc:Choice Requires="a14">
          <p:graphicFrame>
            <p:nvGraphicFramePr>
              <p:cNvPr id="4" name="Content Placeholder 3"/>
              <p:cNvGraphicFramePr>
                <a:graphicFrameLocks noGrp="1"/>
              </p:cNvGraphicFramePr>
              <p:nvPr>
                <p:ph idx="1"/>
                <p:extLst>
                  <p:ext uri="{D42A27DB-BD31-4B8C-83A1-F6EECF244321}">
                    <p14:modId xmlns:p14="http://schemas.microsoft.com/office/powerpoint/2010/main" val="1299049197"/>
                  </p:ext>
                </p:extLst>
              </p:nvPr>
            </p:nvGraphicFramePr>
            <p:xfrm>
              <a:off x="1747099" y="2877355"/>
              <a:ext cx="9996488" cy="1960880"/>
            </p:xfrm>
            <a:graphic>
              <a:graphicData uri="http://schemas.openxmlformats.org/drawingml/2006/table">
                <a:tbl>
                  <a:tblPr firstRow="1" bandRow="1">
                    <a:tableStyleId>{5C22544A-7EE6-4342-B048-85BDC9FD1C3A}</a:tableStyleId>
                  </a:tblPr>
                  <a:tblGrid>
                    <a:gridCol w="2499122"/>
                    <a:gridCol w="2499122"/>
                    <a:gridCol w="2499122"/>
                    <a:gridCol w="2499122"/>
                  </a:tblGrid>
                  <a:tr h="370840">
                    <a:tc>
                      <a:txBody>
                        <a:bodyPr/>
                        <a:lstStyle/>
                        <a:p>
                          <a:pPr marL="0" marR="0" algn="ctr" rtl="0">
                            <a:lnSpc>
                              <a:spcPct val="115000"/>
                            </a:lnSpc>
                            <a:spcBef>
                              <a:spcPts val="0"/>
                            </a:spcBef>
                            <a:spcAft>
                              <a:spcPts val="1000"/>
                            </a:spcAft>
                          </a:pPr>
                          <a:r>
                            <a:rPr kumimoji="0" lang="en-US" sz="2000" b="1" kern="1200" dirty="0" smtClean="0">
                              <a:solidFill>
                                <a:schemeClr val="lt1"/>
                              </a:solidFill>
                              <a:effectLst/>
                              <a:latin typeface="Times New Roman" panose="02020603050405020304" pitchFamily="18" charset="0"/>
                              <a:ea typeface="+mn-ea"/>
                              <a:cs typeface="Times New Roman" panose="02020603050405020304" pitchFamily="18" charset="0"/>
                            </a:rPr>
                            <a:t>Characteristic</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Influent (mg/l)</a:t>
                          </a:r>
                        </a:p>
                      </a:txBody>
                      <a:tcPr marL="68580" marR="68580" marT="0" marB="0"/>
                    </a:tc>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Effluent (mg/l)</a:t>
                          </a:r>
                        </a:p>
                      </a:txBody>
                      <a:tcPr marL="68580" marR="68580" marT="0" marB="0"/>
                    </a:tc>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Efficiency %</a:t>
                          </a:r>
                        </a:p>
                      </a:txBody>
                      <a:tcPr marL="68580" marR="68580" marT="0" marB="0"/>
                    </a:tc>
                  </a:tr>
                  <a:tr h="370840">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TSS</a:t>
                          </a: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588</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26.79</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95.4</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70840">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COD</a:t>
                          </a: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588</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42.66</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92.7</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70840">
                    <a:tc>
                      <a:txBody>
                        <a:bodyPr/>
                        <a:lstStyle/>
                        <a:p>
                          <a:pPr marL="0" marR="0" algn="ctr" rtl="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sSub>
                                  <m:sSubPr>
                                    <m:ctrlPr>
                                      <a:rPr lang="en-US" sz="2000" b="1" i="1" smtClean="0">
                                        <a:effectLst/>
                                        <a:latin typeface="Cambria Math" panose="02040503050406030204" pitchFamily="18" charset="0"/>
                                        <a:ea typeface="Calibri" panose="020F0502020204030204" pitchFamily="34" charset="0"/>
                                        <a:cs typeface="Arial" panose="020B0604020202020204" pitchFamily="34" charset="0"/>
                                      </a:rPr>
                                    </m:ctrlPr>
                                  </m:sSubPr>
                                  <m:e>
                                    <m:r>
                                      <a:rPr lang="en-US" sz="2000" b="1" i="1">
                                        <a:effectLst/>
                                        <a:latin typeface="Cambria Math" panose="02040503050406030204" pitchFamily="18" charset="0"/>
                                        <a:ea typeface="Calibri" panose="020F0502020204030204" pitchFamily="34" charset="0"/>
                                        <a:cs typeface="Arial" panose="020B0604020202020204" pitchFamily="34" charset="0"/>
                                      </a:rPr>
                                      <m:t>𝑩𝑶𝑫</m:t>
                                    </m:r>
                                  </m:e>
                                  <m:sub>
                                    <m:r>
                                      <a:rPr lang="en-US" sz="2000" b="1" i="1">
                                        <a:effectLst/>
                                        <a:latin typeface="Cambria Math" panose="02040503050406030204" pitchFamily="18" charset="0"/>
                                        <a:ea typeface="Calibri" panose="020F0502020204030204" pitchFamily="34" charset="0"/>
                                        <a:cs typeface="Arial" panose="020B0604020202020204" pitchFamily="34" charset="0"/>
                                      </a:rPr>
                                      <m:t>𝟓</m:t>
                                    </m:r>
                                  </m:sub>
                                </m:sSub>
                              </m:oMath>
                            </m:oMathPara>
                          </a14:m>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490</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3.61</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99.2</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70840">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TKN</a:t>
                          </a:r>
                        </a:p>
                      </a:txBody>
                      <a:tcPr marL="68580" marR="68580" marT="0" marB="0"/>
                    </a:tc>
                    <a:tc>
                      <a:txBody>
                        <a:bodyPr/>
                        <a:lstStyle/>
                        <a:p>
                          <a:pPr marL="0" marR="0" algn="ctr" rtl="1">
                            <a:lnSpc>
                              <a:spcPct val="115000"/>
                            </a:lnSpc>
                            <a:spcBef>
                              <a:spcPts val="0"/>
                            </a:spcBef>
                            <a:spcAft>
                              <a:spcPts val="1000"/>
                            </a:spcAft>
                          </a:pPr>
                          <a:r>
                            <a:rPr lang="ar-SA" sz="2000" b="1" dirty="0">
                              <a:effectLst/>
                              <a:latin typeface="Times New Roman" panose="02020603050405020304" pitchFamily="18" charset="0"/>
                              <a:ea typeface="Calibri" panose="020F0502020204030204" pitchFamily="34" charset="0"/>
                              <a:cs typeface="Times New Roman" panose="02020603050405020304" pitchFamily="18" charset="0"/>
                            </a:rPr>
                            <a:t>59</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dirty="0">
                              <a:effectLst/>
                              <a:latin typeface="Times New Roman" panose="02020603050405020304" pitchFamily="18" charset="0"/>
                              <a:ea typeface="Calibri" panose="020F0502020204030204" pitchFamily="34" charset="0"/>
                              <a:cs typeface="Times New Roman" panose="02020603050405020304" pitchFamily="18" charset="0"/>
                            </a:rPr>
                            <a:t>1.46</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dirty="0">
                              <a:effectLst/>
                              <a:latin typeface="Times New Roman" panose="02020603050405020304" pitchFamily="18" charset="0"/>
                              <a:ea typeface="Calibri" panose="020F0502020204030204" pitchFamily="34" charset="0"/>
                              <a:cs typeface="Times New Roman" panose="02020603050405020304" pitchFamily="18" charset="0"/>
                            </a:rPr>
                            <a:t>97.5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mc:Choice>
        <mc:Fallback xmlns="">
          <p:graphicFrame>
            <p:nvGraphicFramePr>
              <p:cNvPr id="4" name="Content Placeholder 3"/>
              <p:cNvGraphicFramePr>
                <a:graphicFrameLocks noGrp="1"/>
              </p:cNvGraphicFramePr>
              <p:nvPr>
                <p:ph idx="1"/>
                <p:extLst>
                  <p:ext uri="{D42A27DB-BD31-4B8C-83A1-F6EECF244321}">
                    <p14:modId xmlns:p14="http://schemas.microsoft.com/office/powerpoint/2010/main" val="1299049197"/>
                  </p:ext>
                </p:extLst>
              </p:nvPr>
            </p:nvGraphicFramePr>
            <p:xfrm>
              <a:off x="1747099" y="2877355"/>
              <a:ext cx="9996488" cy="1960880"/>
            </p:xfrm>
            <a:graphic>
              <a:graphicData uri="http://schemas.openxmlformats.org/drawingml/2006/table">
                <a:tbl>
                  <a:tblPr firstRow="1" bandRow="1">
                    <a:tableStyleId>{5C22544A-7EE6-4342-B048-85BDC9FD1C3A}</a:tableStyleId>
                  </a:tblPr>
                  <a:tblGrid>
                    <a:gridCol w="2499122"/>
                    <a:gridCol w="2499122"/>
                    <a:gridCol w="2499122"/>
                    <a:gridCol w="2499122"/>
                  </a:tblGrid>
                  <a:tr h="370840">
                    <a:tc>
                      <a:txBody>
                        <a:bodyPr/>
                        <a:lstStyle/>
                        <a:p>
                          <a:pPr marL="0" marR="0" algn="ctr" rtl="0">
                            <a:lnSpc>
                              <a:spcPct val="115000"/>
                            </a:lnSpc>
                            <a:spcBef>
                              <a:spcPts val="0"/>
                            </a:spcBef>
                            <a:spcAft>
                              <a:spcPts val="1000"/>
                            </a:spcAft>
                          </a:pPr>
                          <a:r>
                            <a:rPr kumimoji="0" lang="en-US" sz="2000" b="1" kern="1200" dirty="0" smtClean="0">
                              <a:solidFill>
                                <a:schemeClr val="lt1"/>
                              </a:solidFill>
                              <a:effectLst/>
                              <a:latin typeface="Times New Roman" panose="02020603050405020304" pitchFamily="18" charset="0"/>
                              <a:ea typeface="+mn-ea"/>
                              <a:cs typeface="Times New Roman" panose="02020603050405020304" pitchFamily="18" charset="0"/>
                            </a:rPr>
                            <a:t>Characteristic</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Influent (mg/l)</a:t>
                          </a:r>
                        </a:p>
                      </a:txBody>
                      <a:tcPr marL="68580" marR="68580" marT="0" marB="0"/>
                    </a:tc>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Effluent (mg/l)</a:t>
                          </a:r>
                        </a:p>
                      </a:txBody>
                      <a:tcPr marL="68580" marR="68580" marT="0" marB="0"/>
                    </a:tc>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Efficiency %</a:t>
                          </a:r>
                        </a:p>
                      </a:txBody>
                      <a:tcPr marL="68580" marR="68580" marT="0" marB="0"/>
                    </a:tc>
                  </a:tr>
                  <a:tr h="370840">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TSS</a:t>
                          </a: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588</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26.79</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95.4</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70840">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COD</a:t>
                          </a: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588</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42.66</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92.7</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477520">
                    <a:tc>
                      <a:txBody>
                        <a:bodyPr/>
                        <a:lstStyle/>
                        <a:p>
                          <a:endParaRPr lang="en-US"/>
                        </a:p>
                      </a:txBody>
                      <a:tcPr marL="68580" marR="68580" marT="0" marB="0">
                        <a:blipFill rotWithShape="0">
                          <a:blip r:embed="rId3"/>
                          <a:stretch>
                            <a:fillRect l="-244" t="-247436" r="-301220" b="-100000"/>
                          </a:stretch>
                        </a:blipFill>
                      </a:tcPr>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490</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3.61</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a:effectLst/>
                              <a:latin typeface="Times New Roman" panose="02020603050405020304" pitchFamily="18" charset="0"/>
                              <a:ea typeface="Calibri" panose="020F0502020204030204" pitchFamily="34" charset="0"/>
                              <a:cs typeface="Times New Roman" panose="02020603050405020304" pitchFamily="18" charset="0"/>
                            </a:rPr>
                            <a:t>99.2</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70840">
                    <a:tc>
                      <a:txBody>
                        <a:bodyPr/>
                        <a:lstStyle/>
                        <a:p>
                          <a:pPr marL="0" marR="0" algn="ctr" rtl="1">
                            <a:lnSpc>
                              <a:spcPct val="115000"/>
                            </a:lnSpc>
                            <a:spcBef>
                              <a:spcPts val="0"/>
                            </a:spcBef>
                            <a:spcAft>
                              <a:spcPts val="100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TKN</a:t>
                          </a:r>
                        </a:p>
                      </a:txBody>
                      <a:tcPr marL="68580" marR="68580" marT="0" marB="0"/>
                    </a:tc>
                    <a:tc>
                      <a:txBody>
                        <a:bodyPr/>
                        <a:lstStyle/>
                        <a:p>
                          <a:pPr marL="0" marR="0" algn="ctr" rtl="1">
                            <a:lnSpc>
                              <a:spcPct val="115000"/>
                            </a:lnSpc>
                            <a:spcBef>
                              <a:spcPts val="0"/>
                            </a:spcBef>
                            <a:spcAft>
                              <a:spcPts val="1000"/>
                            </a:spcAft>
                          </a:pPr>
                          <a:r>
                            <a:rPr lang="ar-SA" sz="2000" b="1" dirty="0">
                              <a:effectLst/>
                              <a:latin typeface="Times New Roman" panose="02020603050405020304" pitchFamily="18" charset="0"/>
                              <a:ea typeface="Calibri" panose="020F0502020204030204" pitchFamily="34" charset="0"/>
                              <a:cs typeface="Times New Roman" panose="02020603050405020304" pitchFamily="18" charset="0"/>
                            </a:rPr>
                            <a:t>59</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dirty="0">
                              <a:effectLst/>
                              <a:latin typeface="Times New Roman" panose="02020603050405020304" pitchFamily="18" charset="0"/>
                              <a:ea typeface="Calibri" panose="020F0502020204030204" pitchFamily="34" charset="0"/>
                              <a:cs typeface="Times New Roman" panose="02020603050405020304" pitchFamily="18" charset="0"/>
                            </a:rPr>
                            <a:t>1.46</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ar-SA" sz="2000" b="1" dirty="0">
                              <a:effectLst/>
                              <a:latin typeface="Times New Roman" panose="02020603050405020304" pitchFamily="18" charset="0"/>
                              <a:ea typeface="Calibri" panose="020F0502020204030204" pitchFamily="34" charset="0"/>
                              <a:cs typeface="Times New Roman" panose="02020603050405020304" pitchFamily="18" charset="0"/>
                            </a:rPr>
                            <a:t>97.5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mc:Fallback>
      </mc:AlternateContent>
    </p:spTree>
    <p:extLst>
      <p:ext uri="{BB962C8B-B14F-4D97-AF65-F5344CB8AC3E}">
        <p14:creationId xmlns:p14="http://schemas.microsoft.com/office/powerpoint/2010/main" val="22180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Palestinian standard and specification for water (TR34-2012</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cstate="print"/>
          <a:srcRect/>
          <a:stretch>
            <a:fillRect/>
          </a:stretch>
        </p:blipFill>
        <p:spPr bwMode="auto">
          <a:xfrm>
            <a:off x="4002121" y="1625421"/>
            <a:ext cx="5821486" cy="4814015"/>
          </a:xfrm>
          <a:prstGeom prst="rect">
            <a:avLst/>
          </a:prstGeom>
          <a:noFill/>
          <a:ln w="9525">
            <a:noFill/>
            <a:miter lim="800000"/>
            <a:headEnd/>
            <a:tailEnd/>
          </a:ln>
        </p:spPr>
      </p:pic>
    </p:spTree>
    <p:extLst>
      <p:ext uri="{BB962C8B-B14F-4D97-AF65-F5344CB8AC3E}">
        <p14:creationId xmlns:p14="http://schemas.microsoft.com/office/powerpoint/2010/main" val="1134484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anose="02020603050405020304" pitchFamily="18" charset="0"/>
                <a:cs typeface="Times New Roman" panose="02020603050405020304" pitchFamily="18" charset="0"/>
              </a:rPr>
              <a:t>Comparing </a:t>
            </a:r>
            <a:r>
              <a:rPr lang="en-US" dirty="0">
                <a:latin typeface="Times New Roman" panose="02020603050405020304" pitchFamily="18" charset="0"/>
                <a:cs typeface="Times New Roman" panose="02020603050405020304" pitchFamily="18" charset="0"/>
              </a:rPr>
              <a:t>finally results with specification </a:t>
            </a:r>
          </a:p>
        </p:txBody>
      </p:sp>
      <p:sp>
        <p:nvSpPr>
          <p:cNvPr id="3" name="Content Placeholder 2"/>
          <p:cNvSpPr>
            <a:spLocks noGrp="1"/>
          </p:cNvSpPr>
          <p:nvPr>
            <p:ph idx="1"/>
          </p:nvPr>
        </p:nvSpPr>
        <p:spPr/>
        <p:txBody>
          <a:bodyPr/>
          <a:lstStyle/>
          <a:p>
            <a:endParaRPr lang="en-US"/>
          </a:p>
        </p:txBody>
      </p:sp>
      <p:pic>
        <p:nvPicPr>
          <p:cNvPr id="4" name="صورة 2" descr="https://scontent.fjrs2-1.fna.fbcdn.net/v/t34.0-12/24726845_1929338130710290_880786984_n.png?oh=5b9c82de4ba9143f2374b5925d66b299&amp;oe=5A2B9AE1"/>
          <p:cNvPicPr/>
          <p:nvPr/>
        </p:nvPicPr>
        <p:blipFill>
          <a:blip r:embed="rId2" cstate="print"/>
          <a:srcRect/>
          <a:stretch>
            <a:fillRect/>
          </a:stretch>
        </p:blipFill>
        <p:spPr bwMode="auto">
          <a:xfrm>
            <a:off x="2583081" y="1620010"/>
            <a:ext cx="8106383" cy="4456179"/>
          </a:xfrm>
          <a:prstGeom prst="rect">
            <a:avLst/>
          </a:prstGeom>
          <a:noFill/>
          <a:ln w="9525">
            <a:noFill/>
            <a:miter lim="800000"/>
            <a:headEnd/>
            <a:tailEnd/>
          </a:ln>
        </p:spPr>
      </p:pic>
    </p:spTree>
    <p:extLst>
      <p:ext uri="{BB962C8B-B14F-4D97-AF65-F5344CB8AC3E}">
        <p14:creationId xmlns:p14="http://schemas.microsoft.com/office/powerpoint/2010/main" val="2176620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012903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Area </a:t>
            </a:r>
            <a:r>
              <a:rPr lang="en-US" dirty="0" smtClean="0"/>
              <a:t>Description </a:t>
            </a:r>
            <a:r>
              <a:rPr lang="en-US" dirty="0"/>
              <a:t/>
            </a:r>
            <a:br>
              <a:rPr lang="en-US"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9104753"/>
              </p:ext>
            </p:extLst>
          </p:nvPr>
        </p:nvGraphicFramePr>
        <p:xfrm>
          <a:off x="1914144" y="2156137"/>
          <a:ext cx="9996488" cy="2840865"/>
        </p:xfrm>
        <a:graphic>
          <a:graphicData uri="http://schemas.openxmlformats.org/drawingml/2006/table">
            <a:tbl>
              <a:tblPr firstRow="1" bandRow="1">
                <a:tableStyleId>{7DF18680-E054-41AD-8BC1-D1AEF772440D}</a:tableStyleId>
              </a:tblPr>
              <a:tblGrid>
                <a:gridCol w="4998244"/>
                <a:gridCol w="4998244"/>
              </a:tblGrid>
              <a:tr h="568173">
                <a:tc>
                  <a:txBody>
                    <a:bodyPr/>
                    <a:lstStyle/>
                    <a:p>
                      <a:pPr marL="0" marR="0" algn="ctr" rtl="1">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Study area</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en-US" sz="2000" dirty="0" err="1">
                          <a:effectLst/>
                          <a:latin typeface="Times New Roman" panose="02020603050405020304" pitchFamily="18" charset="0"/>
                          <a:cs typeface="Times New Roman" panose="02020603050405020304" pitchFamily="18" charset="0"/>
                        </a:rPr>
                        <a:t>Attil's</a:t>
                      </a:r>
                      <a:r>
                        <a:rPr lang="en-US" sz="2000" dirty="0">
                          <a:effectLst/>
                          <a:latin typeface="Times New Roman" panose="02020603050405020304" pitchFamily="18" charset="0"/>
                          <a:cs typeface="Times New Roman" panose="02020603050405020304" pitchFamily="18" charset="0"/>
                        </a:rPr>
                        <a:t> town in the </a:t>
                      </a:r>
                      <a:r>
                        <a:rPr lang="en-US" sz="2000" dirty="0" err="1" smtClean="0">
                          <a:effectLst/>
                          <a:latin typeface="Times New Roman" panose="02020603050405020304" pitchFamily="18" charset="0"/>
                          <a:cs typeface="Times New Roman" panose="02020603050405020304" pitchFamily="18" charset="0"/>
                        </a:rPr>
                        <a:t>Tulkarm</a:t>
                      </a:r>
                      <a:r>
                        <a:rPr lang="en-US" sz="2000" dirty="0" smtClean="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government</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68173">
                <a:tc>
                  <a:txBody>
                    <a:bodyPr/>
                    <a:lstStyle/>
                    <a:p>
                      <a:pPr marL="0" marR="0" algn="ctr" rtl="1">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Area</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7337 </a:t>
                      </a:r>
                      <a:r>
                        <a:rPr lang="en-US" sz="2000" dirty="0" err="1">
                          <a:effectLst/>
                          <a:latin typeface="Times New Roman" panose="02020603050405020304" pitchFamily="18" charset="0"/>
                          <a:cs typeface="Times New Roman" panose="02020603050405020304" pitchFamily="18" charset="0"/>
                        </a:rPr>
                        <a:t>dunams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68173">
                <a:tc>
                  <a:txBody>
                    <a:bodyPr/>
                    <a:lstStyle/>
                    <a:p>
                      <a:pPr marL="0" marR="0" algn="ctr" rtl="1">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Current population</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12000 capita</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68173">
                <a:tc>
                  <a:txBody>
                    <a:bodyPr/>
                    <a:lstStyle/>
                    <a:p>
                      <a:pPr marL="0" marR="0" algn="ctr" rtl="1">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Topography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100 m above mean sea level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68173">
                <a:tc>
                  <a:txBody>
                    <a:bodyPr/>
                    <a:lstStyle/>
                    <a:p>
                      <a:pPr marL="0" marR="0" algn="ctr" rtl="1">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Water recourses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rtl="1">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Abu </a:t>
                      </a:r>
                      <a:r>
                        <a:rPr lang="en-US" sz="2000" dirty="0" err="1">
                          <a:effectLst/>
                          <a:latin typeface="Times New Roman" panose="02020603050405020304" pitchFamily="18" charset="0"/>
                          <a:cs typeface="Times New Roman" panose="02020603050405020304" pitchFamily="18" charset="0"/>
                        </a:rPr>
                        <a:t>sabha</a:t>
                      </a:r>
                      <a:r>
                        <a:rPr lang="en-US" sz="2000" dirty="0">
                          <a:effectLst/>
                          <a:latin typeface="Times New Roman" panose="02020603050405020304" pitchFamily="18" charset="0"/>
                          <a:cs typeface="Times New Roman" panose="02020603050405020304" pitchFamily="18" charset="0"/>
                        </a:rPr>
                        <a:t> well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536146845"/>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Methodology</a:t>
            </a:r>
            <a:r>
              <a:rPr lang="en-US" dirty="0"/>
              <a:t/>
            </a:r>
            <a:br>
              <a:rPr lang="en-US" dirty="0"/>
            </a:br>
            <a:endParaRPr lang="en-US" dirty="0"/>
          </a:p>
        </p:txBody>
      </p:sp>
      <p:sp>
        <p:nvSpPr>
          <p:cNvPr id="3" name="Content Placeholder 2"/>
          <p:cNvSpPr>
            <a:spLocks noGrp="1"/>
          </p:cNvSpPr>
          <p:nvPr>
            <p:ph idx="1"/>
          </p:nvPr>
        </p:nvSpPr>
        <p:spPr/>
        <p:txBody>
          <a:bodyPr>
            <a:normAutofit/>
          </a:bodyPr>
          <a:lstStyle/>
          <a:p>
            <a:endParaRPr lang="en-US" dirty="0">
              <a:latin typeface="Times New Roman" panose="02020603050405020304" pitchFamily="18" charset="0"/>
              <a:cs typeface="Times New Roman" panose="02020603050405020304" pitchFamily="18" charset="0"/>
            </a:endParaRPr>
          </a:p>
          <a:p>
            <a:pPr marL="82296" indent="0">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9451" y="1143000"/>
            <a:ext cx="8886825" cy="5105400"/>
          </a:xfrm>
          <a:prstGeom prst="rect">
            <a:avLst/>
          </a:prstGeom>
        </p:spPr>
      </p:pic>
    </p:spTree>
    <p:extLst>
      <p:ext uri="{BB962C8B-B14F-4D97-AF65-F5344CB8AC3E}">
        <p14:creationId xmlns:p14="http://schemas.microsoft.com/office/powerpoint/2010/main" val="2622505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Software program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We </a:t>
            </a:r>
            <a:r>
              <a:rPr lang="en-US" dirty="0">
                <a:latin typeface="Times New Roman" panose="02020603050405020304" pitchFamily="18" charset="0"/>
                <a:cs typeface="Times New Roman" panose="02020603050405020304" pitchFamily="18" charset="0"/>
              </a:rPr>
              <a:t>conducted  the analysis of water net work by using a software program is (Water CAD) , which used in graduation project 1 .</a:t>
            </a:r>
          </a:p>
          <a:p>
            <a:pPr marL="82296" indent="0">
              <a:buNone/>
            </a:pPr>
            <a:endParaRPr lang="ar-SA"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We </a:t>
            </a:r>
            <a:r>
              <a:rPr lang="en-US" dirty="0">
                <a:latin typeface="Times New Roman" panose="02020603050405020304" pitchFamily="18" charset="0"/>
                <a:cs typeface="Times New Roman" panose="02020603050405020304" pitchFamily="18" charset="0"/>
              </a:rPr>
              <a:t>conducted the design of sewerage network by using a software program is (Sewer CAD) , and the GPS-X for mathematical modeling, simulation, optimization and management of wastewater treatment plant</a:t>
            </a:r>
          </a:p>
          <a:p>
            <a:endParaRPr lang="en-US" dirty="0"/>
          </a:p>
        </p:txBody>
      </p:sp>
    </p:spTree>
    <p:extLst>
      <p:ext uri="{BB962C8B-B14F-4D97-AF65-F5344CB8AC3E}">
        <p14:creationId xmlns:p14="http://schemas.microsoft.com/office/powerpoint/2010/main" val="3624800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sed Leaves design templat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Pressed leaves design slides.potx" id="{52E147E3-7E0E-44E0-9BD6-25CC694BF887}" vid="{C1468303-3FD2-4BA9-848D-643974E470D9}"/>
    </a:ext>
  </a:extLst>
</a:theme>
</file>

<file path=ppt/theme/theme2.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EFED04C-AD43-4E06-AD63-36D8B5E83787}">
  <ds:schemaRefs>
    <ds:schemaRef ds:uri="http://purl.org/dc/elements/1.1/"/>
    <ds:schemaRef ds:uri="40262f94-9f35-4ac3-9a90-690165a166b7"/>
    <ds:schemaRef ds:uri="http://schemas.microsoft.com/office/infopath/2007/PartnerControls"/>
    <ds:schemaRef ds:uri="http://www.w3.org/XML/1998/namespace"/>
    <ds:schemaRef ds:uri="http://schemas.microsoft.com/office/2006/documentManagement/types"/>
    <ds:schemaRef ds:uri="http://schemas.microsoft.com/office/2006/metadata/properties"/>
    <ds:schemaRef ds:uri="http://purl.org/dc/terms/"/>
    <ds:schemaRef ds:uri="http://purl.org/dc/dcmitype/"/>
    <ds:schemaRef ds:uri="http://schemas.openxmlformats.org/package/2006/metadata/core-properties"/>
    <ds:schemaRef ds:uri="a4f35948-e619-41b3-aa29-22878b09cfd2"/>
  </ds:schemaRefs>
</ds:datastoreItem>
</file>

<file path=customXml/itemProps2.xml><?xml version="1.0" encoding="utf-8"?>
<ds:datastoreItem xmlns:ds="http://schemas.openxmlformats.org/officeDocument/2006/customXml" ds:itemID="{B0710C29-A897-44AD-9F83-BE5F874C2A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EB5BEE-6806-4BF1-A9A7-4B4A72C0C6E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Pressed leaves design slides</Template>
  <TotalTime>582</TotalTime>
  <Words>1637</Words>
  <Application>Microsoft Office PowerPoint</Application>
  <PresentationFormat>Widescreen</PresentationFormat>
  <Paragraphs>390</Paragraphs>
  <Slides>69</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69</vt:i4>
      </vt:variant>
    </vt:vector>
  </HeadingPairs>
  <TitlesOfParts>
    <vt:vector size="79" baseType="lpstr">
      <vt:lpstr>Arial</vt:lpstr>
      <vt:lpstr>Calibri</vt:lpstr>
      <vt:lpstr>Cambria Math</vt:lpstr>
      <vt:lpstr>Century Gothic</vt:lpstr>
      <vt:lpstr>Tahoma</vt:lpstr>
      <vt:lpstr>Times New Roman</vt:lpstr>
      <vt:lpstr>Verdana</vt:lpstr>
      <vt:lpstr>Wingdings</vt:lpstr>
      <vt:lpstr>Wingdings 2</vt:lpstr>
      <vt:lpstr>Pressed Leaves design template</vt:lpstr>
      <vt:lpstr>An-Najah National University  Civil Engineering Department  Analysis and Design of the Attil's Waterworks    </vt:lpstr>
      <vt:lpstr>outline</vt:lpstr>
      <vt:lpstr>Introduction </vt:lpstr>
      <vt:lpstr>Objectives </vt:lpstr>
      <vt:lpstr>Significance of the work  </vt:lpstr>
      <vt:lpstr>Study Area   </vt:lpstr>
      <vt:lpstr>Area Description  </vt:lpstr>
      <vt:lpstr>Methodology </vt:lpstr>
      <vt:lpstr>Software program          </vt:lpstr>
      <vt:lpstr> Part 1: analysis of existing water distribution network (review) </vt:lpstr>
      <vt:lpstr> Modeling and analysis of water distribution network  </vt:lpstr>
      <vt:lpstr>Water Distribution Network</vt:lpstr>
      <vt:lpstr>Water Distribution Network</vt:lpstr>
      <vt:lpstr>Water Distribution Network</vt:lpstr>
      <vt:lpstr>Results of modeling:  </vt:lpstr>
      <vt:lpstr>Results of modeling:  </vt:lpstr>
      <vt:lpstr>Part 2: Design of Wastewater Collection Network</vt:lpstr>
      <vt:lpstr>Waste Water Network Components  </vt:lpstr>
      <vt:lpstr>Waste Water Network Components  </vt:lpstr>
      <vt:lpstr>Waste Water Network Components  </vt:lpstr>
      <vt:lpstr>Waste Water Network Components  </vt:lpstr>
      <vt:lpstr>Outfall  </vt:lpstr>
      <vt:lpstr>Population prediction Formulas</vt:lpstr>
      <vt:lpstr>Load calculation </vt:lpstr>
      <vt:lpstr>Hydraulic equations </vt:lpstr>
      <vt:lpstr>Design Constrains for sewerage networks </vt:lpstr>
      <vt:lpstr>sewerage network layout   </vt:lpstr>
      <vt:lpstr>General results  </vt:lpstr>
      <vt:lpstr>Results of velocities in conduits (m/s)</vt:lpstr>
      <vt:lpstr>Results of Slope in conduits (%) </vt:lpstr>
      <vt:lpstr>Results of Cover depth in conduits (m) </vt:lpstr>
      <vt:lpstr>Outfall  </vt:lpstr>
      <vt:lpstr>Waste water treatment plant location </vt:lpstr>
      <vt:lpstr>Waste water treatment plant location </vt:lpstr>
      <vt:lpstr>Waste water treatment plant location</vt:lpstr>
      <vt:lpstr>Waste water treatment plant location</vt:lpstr>
      <vt:lpstr>Waste water treatment plant location</vt:lpstr>
      <vt:lpstr>Part 3 : Design of waste water treatment plant </vt:lpstr>
      <vt:lpstr>Introduction </vt:lpstr>
      <vt:lpstr>Calculation of influent flow</vt:lpstr>
      <vt:lpstr>Characteristics of the plant’s influent</vt:lpstr>
      <vt:lpstr>Characteristics of the plant’s influent</vt:lpstr>
      <vt:lpstr> WWTP Elements and Processes  </vt:lpstr>
      <vt:lpstr> WWTP Elements and Processes  </vt:lpstr>
      <vt:lpstr> plant layout </vt:lpstr>
      <vt:lpstr>Preliminary Treatment </vt:lpstr>
      <vt:lpstr>Preliminary Treatment </vt:lpstr>
      <vt:lpstr>Preliminary Treatment </vt:lpstr>
      <vt:lpstr>Preliminary Treatment </vt:lpstr>
      <vt:lpstr> Primary Treatment  </vt:lpstr>
      <vt:lpstr> Primary Treatment  </vt:lpstr>
      <vt:lpstr> Primary Treatment  </vt:lpstr>
      <vt:lpstr>Secondary Treatment</vt:lpstr>
      <vt:lpstr>Secondary Treatment</vt:lpstr>
      <vt:lpstr>Secondary Treatment</vt:lpstr>
      <vt:lpstr>Secondary Treatment</vt:lpstr>
      <vt:lpstr>Secondary Treatment</vt:lpstr>
      <vt:lpstr>Secondary Treatment</vt:lpstr>
      <vt:lpstr>Secondary Treatment</vt:lpstr>
      <vt:lpstr>Secondary Treatment</vt:lpstr>
      <vt:lpstr>Secondary Treatment</vt:lpstr>
      <vt:lpstr>Secondary Treatment</vt:lpstr>
      <vt:lpstr>Secondary Treatment</vt:lpstr>
      <vt:lpstr>Secondary Treatment</vt:lpstr>
      <vt:lpstr>Results </vt:lpstr>
      <vt:lpstr>Effectiveness of removing  contaminants</vt:lpstr>
      <vt:lpstr>Palestinian standard and specification for water (TR34-2012)</vt:lpstr>
      <vt:lpstr>Comparing finally results with specification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Civil Engineering Department  Analysis and Design of the Attil's Waterworks</dc:title>
  <dc:creator>Windows User</dc:creator>
  <cp:lastModifiedBy>Windows User</cp:lastModifiedBy>
  <cp:revision>37</cp:revision>
  <dcterms:created xsi:type="dcterms:W3CDTF">2017-12-20T14:54:52Z</dcterms:created>
  <dcterms:modified xsi:type="dcterms:W3CDTF">2017-12-21T00:42:21Z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74065700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