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51"/>
  </p:notesMasterIdLst>
  <p:sldIdLst>
    <p:sldId id="261" r:id="rId3"/>
    <p:sldId id="260" r:id="rId4"/>
    <p:sldId id="264" r:id="rId5"/>
    <p:sldId id="263" r:id="rId6"/>
    <p:sldId id="265" r:id="rId7"/>
    <p:sldId id="267" r:id="rId8"/>
    <p:sldId id="271" r:id="rId9"/>
    <p:sldId id="266" r:id="rId10"/>
    <p:sldId id="268" r:id="rId11"/>
    <p:sldId id="269" r:id="rId12"/>
    <p:sldId id="270" r:id="rId13"/>
    <p:sldId id="272" r:id="rId14"/>
    <p:sldId id="273" r:id="rId15"/>
    <p:sldId id="278" r:id="rId16"/>
    <p:sldId id="302" r:id="rId17"/>
    <p:sldId id="301" r:id="rId18"/>
    <p:sldId id="279" r:id="rId19"/>
    <p:sldId id="280" r:id="rId20"/>
    <p:sldId id="282" r:id="rId21"/>
    <p:sldId id="283" r:id="rId22"/>
    <p:sldId id="284" r:id="rId23"/>
    <p:sldId id="285" r:id="rId24"/>
    <p:sldId id="286" r:id="rId25"/>
    <p:sldId id="289" r:id="rId26"/>
    <p:sldId id="290" r:id="rId27"/>
    <p:sldId id="291" r:id="rId28"/>
    <p:sldId id="296" r:id="rId29"/>
    <p:sldId id="298" r:id="rId30"/>
    <p:sldId id="299" r:id="rId31"/>
    <p:sldId id="304" r:id="rId32"/>
    <p:sldId id="305" r:id="rId33"/>
    <p:sldId id="306" r:id="rId34"/>
    <p:sldId id="307" r:id="rId35"/>
    <p:sldId id="324" r:id="rId36"/>
    <p:sldId id="325" r:id="rId37"/>
    <p:sldId id="326" r:id="rId38"/>
    <p:sldId id="327" r:id="rId39"/>
    <p:sldId id="309" r:id="rId40"/>
    <p:sldId id="310" r:id="rId41"/>
    <p:sldId id="311" r:id="rId42"/>
    <p:sldId id="312" r:id="rId43"/>
    <p:sldId id="313" r:id="rId44"/>
    <p:sldId id="316" r:id="rId45"/>
    <p:sldId id="319" r:id="rId46"/>
    <p:sldId id="320" r:id="rId47"/>
    <p:sldId id="321" r:id="rId48"/>
    <p:sldId id="322" r:id="rId49"/>
    <p:sldId id="328" r:id="rId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87" d="100"/>
          <a:sy n="87" d="100"/>
        </p:scale>
        <p:origin x="-528" y="-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3CDEF-608E-495E-BD54-0366927DB52C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08C34-E904-431D-83C4-154155EE8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14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08C34-E904-431D-83C4-154155EE8D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154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112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677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967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2462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035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115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787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70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0847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7433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75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3205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7928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1365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00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4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17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36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559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984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401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624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663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123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097294" y="1447800"/>
            <a:ext cx="6588714" cy="2611187"/>
            <a:chOff x="-379707" y="-1219329"/>
            <a:chExt cx="13177428" cy="5222374"/>
          </a:xfrm>
        </p:grpSpPr>
        <p:sp>
          <p:nvSpPr>
            <p:cNvPr id="4" name="TextBox 4"/>
            <p:cNvSpPr txBox="1"/>
            <p:nvPr/>
          </p:nvSpPr>
          <p:spPr>
            <a:xfrm>
              <a:off x="2259307" y="3387491"/>
              <a:ext cx="10538414" cy="61555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427"/>
                </a:lnSpc>
              </a:pPr>
              <a:r>
                <a:rPr lang="ar-SA" sz="2133" b="1" spc="35" dirty="0">
                  <a:solidFill>
                    <a:prstClr val="black"/>
                  </a:solidFill>
                  <a:latin typeface="Aileron"/>
                </a:rPr>
                <a:t>معرض سالم للفرش المنزلي</a:t>
              </a:r>
              <a:endParaRPr lang="en-US" sz="2133" b="1" spc="35" dirty="0">
                <a:solidFill>
                  <a:prstClr val="black"/>
                </a:solidFill>
                <a:latin typeface="Aileron"/>
              </a:endParaRP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-379707" y="-1219329"/>
              <a:ext cx="10538414" cy="14875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5760"/>
                </a:lnSpc>
              </a:pPr>
              <a:endParaRPr lang="en-US" sz="4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7" name="AutoShape 7"/>
          <p:cNvSpPr/>
          <p:nvPr/>
        </p:nvSpPr>
        <p:spPr>
          <a:xfrm rot="-5400000">
            <a:off x="-3333750" y="3397250"/>
            <a:ext cx="6794500" cy="0"/>
          </a:xfrm>
          <a:prstGeom prst="line">
            <a:avLst/>
          </a:prstGeom>
          <a:ln w="190500" cap="flat">
            <a:solidFill>
              <a:srgbClr val="3CBDBB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8" name="AutoShape 8"/>
          <p:cNvSpPr/>
          <p:nvPr/>
        </p:nvSpPr>
        <p:spPr>
          <a:xfrm rot="-5400000">
            <a:off x="1963028" y="3415712"/>
            <a:ext cx="6884576" cy="0"/>
          </a:xfrm>
          <a:prstGeom prst="line">
            <a:avLst/>
          </a:prstGeom>
          <a:ln w="190500" cap="flat">
            <a:solidFill>
              <a:srgbClr val="3CBDBB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9" name="AutoShape 9"/>
          <p:cNvSpPr/>
          <p:nvPr/>
        </p:nvSpPr>
        <p:spPr>
          <a:xfrm rot="-5400000" flipV="1">
            <a:off x="8718426" y="3384426"/>
            <a:ext cx="6794500" cy="25648"/>
          </a:xfrm>
          <a:prstGeom prst="line">
            <a:avLst/>
          </a:prstGeom>
          <a:ln w="190500" cap="flat">
            <a:solidFill>
              <a:srgbClr val="3CBDBB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0" name="TextBox 9"/>
          <p:cNvSpPr txBox="1"/>
          <p:nvPr/>
        </p:nvSpPr>
        <p:spPr>
          <a:xfrm>
            <a:off x="5883008" y="2602925"/>
            <a:ext cx="6219844" cy="913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334" b="1" dirty="0">
                <a:solidFill>
                  <a:prstClr val="black"/>
                </a:solidFill>
              </a:rPr>
              <a:t>Website &amp; Marketing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21" y="0"/>
            <a:ext cx="5145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49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88" y="3296991"/>
            <a:ext cx="9340527" cy="34197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4616" y="0"/>
            <a:ext cx="9687384" cy="3200677"/>
          </a:xfrm>
          <a:prstGeom prst="rect">
            <a:avLst/>
          </a:prstGeom>
        </p:spPr>
      </p:pic>
      <p:sp>
        <p:nvSpPr>
          <p:cNvPr id="4" name="Down Arrow 3"/>
          <p:cNvSpPr/>
          <p:nvPr/>
        </p:nvSpPr>
        <p:spPr>
          <a:xfrm>
            <a:off x="3839626" y="2396481"/>
            <a:ext cx="384643" cy="120836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5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769"/>
            <a:ext cx="12192000" cy="659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8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31" y="566670"/>
            <a:ext cx="11686606" cy="582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08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6566"/>
            <a:ext cx="10058400" cy="23014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0"/>
            <a:ext cx="10058400" cy="431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12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C1C2929-8C08-5A0D-2CAF-00FB7CEED1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844" y="904092"/>
            <a:ext cx="12267844" cy="59539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7A3A46E-39F9-6584-1F5B-703A17619703}"/>
              </a:ext>
            </a:extLst>
          </p:cNvPr>
          <p:cNvSpPr txBox="1"/>
          <p:nvPr/>
        </p:nvSpPr>
        <p:spPr>
          <a:xfrm>
            <a:off x="4474320" y="35047"/>
            <a:ext cx="3120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Purchase </a:t>
            </a:r>
            <a:r>
              <a:rPr lang="en-US" sz="3200" b="1" dirty="0" smtClean="0"/>
              <a:t>module</a:t>
            </a:r>
            <a:endParaRPr lang="en-US" sz="3200" b="1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A5B6E8FB-1246-C636-2E0F-701665E71809}"/>
              </a:ext>
            </a:extLst>
          </p:cNvPr>
          <p:cNvSpPr/>
          <p:nvPr/>
        </p:nvSpPr>
        <p:spPr>
          <a:xfrm>
            <a:off x="3365664" y="715463"/>
            <a:ext cx="1108656" cy="107474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34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9954"/>
            <a:ext cx="12192000" cy="634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5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055"/>
            <a:ext cx="12192000" cy="6690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3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1" y="0"/>
            <a:ext cx="9879816" cy="35453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45380"/>
            <a:ext cx="11333285" cy="328042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6991082" y="5692462"/>
            <a:ext cx="2446986" cy="4636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079005" y="6243777"/>
            <a:ext cx="2446986" cy="4765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97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5177"/>
            <a:ext cx="12191999" cy="662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05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4593873" y="5002"/>
            <a:ext cx="27847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Sales</a:t>
            </a:r>
            <a:r>
              <a:rPr lang="en-US" sz="54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</a:rPr>
              <a:t>module</a:t>
            </a:r>
            <a:endParaRPr lang="ar-JO" sz="3600" b="1" dirty="0">
              <a:solidFill>
                <a:srgbClr val="C00000"/>
              </a:solidFill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5449"/>
            <a:ext cx="12192001" cy="590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62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841046"/>
              </p:ext>
            </p:extLst>
          </p:nvPr>
        </p:nvGraphicFramePr>
        <p:xfrm>
          <a:off x="6343422" y="685800"/>
          <a:ext cx="5137378" cy="5486400"/>
        </p:xfrm>
        <a:graphic>
          <a:graphicData uri="http://schemas.openxmlformats.org/drawingml/2006/table">
            <a:tbl>
              <a:tblPr/>
              <a:tblGrid>
                <a:gridCol w="5137378"/>
              </a:tblGrid>
              <a:tr h="1097280">
                <a:tc>
                  <a:txBody>
                    <a:bodyPr/>
                    <a:lstStyle/>
                    <a:p>
                      <a:pPr algn="ctr">
                        <a:lnSpc>
                          <a:spcPts val="3079"/>
                        </a:lnSpc>
                      </a:pPr>
                      <a:r>
                        <a:rPr lang="en-US" sz="2100" b="1" dirty="0" smtClean="0">
                          <a:solidFill>
                            <a:srgbClr val="FFFFFF"/>
                          </a:solidFill>
                          <a:latin typeface="+mj-lt"/>
                        </a:rPr>
                        <a:t>Introduction</a:t>
                      </a:r>
                      <a:endParaRPr lang="en-US" sz="1500" b="1" dirty="0">
                        <a:solidFill>
                          <a:srgbClr val="FFFFFF"/>
                        </a:solidFill>
                        <a:latin typeface="+mj-lt"/>
                      </a:endParaRPr>
                    </a:p>
                  </a:txBody>
                  <a:tcPr marL="127000" marR="127000" marT="127000" marB="127000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538A"/>
                    </a:solidFill>
                  </a:tcPr>
                </a:tc>
              </a:tr>
              <a:tr h="1097280">
                <a:tc>
                  <a:txBody>
                    <a:bodyPr/>
                    <a:lstStyle/>
                    <a:p>
                      <a:pPr algn="ctr">
                        <a:lnSpc>
                          <a:spcPts val="3079"/>
                        </a:lnSpc>
                      </a:pPr>
                      <a:r>
                        <a:rPr lang="en-US" sz="2100" b="1" kern="1200" dirty="0" smtClean="0">
                          <a:solidFill>
                            <a:srgbClr val="FFFFFF"/>
                          </a:solidFill>
                          <a:latin typeface="+mj-lt"/>
                          <a:ea typeface="+mn-ea"/>
                          <a:cs typeface="+mn-cs"/>
                        </a:rPr>
                        <a:t>Website</a:t>
                      </a:r>
                      <a:endParaRPr lang="en-US" sz="2100" b="1" kern="1200" dirty="0">
                        <a:solidFill>
                          <a:srgbClr val="FFFFFF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27000" marR="127000" marT="127000" marB="127000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8CCB"/>
                    </a:solidFill>
                  </a:tcPr>
                </a:tc>
              </a:tr>
              <a:tr h="1097280">
                <a:tc>
                  <a:txBody>
                    <a:bodyPr/>
                    <a:lstStyle/>
                    <a:p>
                      <a:pPr algn="ctr">
                        <a:lnSpc>
                          <a:spcPts val="3079"/>
                        </a:lnSpc>
                      </a:pPr>
                      <a:r>
                        <a:rPr lang="en-US" sz="2100" b="1" kern="1200" dirty="0" smtClean="0">
                          <a:solidFill>
                            <a:srgbClr val="FFFFFF"/>
                          </a:solidFill>
                          <a:latin typeface="+mj-lt"/>
                          <a:ea typeface="+mn-ea"/>
                          <a:cs typeface="+mn-cs"/>
                        </a:rPr>
                        <a:t>Inventory</a:t>
                      </a:r>
                      <a:endParaRPr lang="en-US" sz="2100" b="1" kern="1200" dirty="0">
                        <a:solidFill>
                          <a:srgbClr val="FFFFFF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27000" marR="127000" marT="127000" marB="127000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B7DA"/>
                    </a:solidFill>
                  </a:tcPr>
                </a:tc>
              </a:tr>
              <a:tr h="1097280">
                <a:tc>
                  <a:txBody>
                    <a:bodyPr/>
                    <a:lstStyle/>
                    <a:p>
                      <a:pPr algn="ctr">
                        <a:lnSpc>
                          <a:spcPts val="3079"/>
                        </a:lnSpc>
                      </a:pPr>
                      <a:r>
                        <a:rPr lang="en-US" sz="2100" b="1" kern="1200" dirty="0" smtClean="0">
                          <a:solidFill>
                            <a:srgbClr val="FFFFFF"/>
                          </a:solidFill>
                          <a:latin typeface="+mj-lt"/>
                          <a:ea typeface="+mn-ea"/>
                          <a:cs typeface="+mn-cs"/>
                        </a:rPr>
                        <a:t>Marketing</a:t>
                      </a:r>
                      <a:endParaRPr lang="en-US" sz="2100" b="1" kern="1200" dirty="0">
                        <a:solidFill>
                          <a:srgbClr val="FFFFFF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27000" marR="127000" marT="127000" marB="127000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BDBB"/>
                    </a:solidFill>
                  </a:tcPr>
                </a:tc>
              </a:tr>
              <a:tr h="1097280">
                <a:tc>
                  <a:txBody>
                    <a:bodyPr/>
                    <a:lstStyle/>
                    <a:p>
                      <a:pPr algn="ctr">
                        <a:lnSpc>
                          <a:spcPts val="3079"/>
                        </a:lnSpc>
                      </a:pPr>
                      <a:r>
                        <a:rPr lang="en-US" sz="2100" b="1" kern="1200" dirty="0" smtClean="0">
                          <a:solidFill>
                            <a:srgbClr val="FFFFFF"/>
                          </a:solidFill>
                          <a:latin typeface="+mj-lt"/>
                          <a:ea typeface="+mn-ea"/>
                          <a:cs typeface="+mn-cs"/>
                        </a:rPr>
                        <a:t>Conclusion</a:t>
                      </a:r>
                      <a:endParaRPr lang="en-US" sz="2100" b="1" kern="1200" dirty="0">
                        <a:solidFill>
                          <a:srgbClr val="FFFFFF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27000" marR="127000" marT="127000" marB="127000" anchor="ctr">
                    <a:lnL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CDCC"/>
                    </a:solidFill>
                  </a:tcPr>
                </a:tc>
              </a:tr>
            </a:tbl>
          </a:graphicData>
        </a:graphic>
      </p:graphicFrame>
      <p:grpSp>
        <p:nvGrpSpPr>
          <p:cNvPr id="3" name="Group 3"/>
          <p:cNvGrpSpPr/>
          <p:nvPr/>
        </p:nvGrpSpPr>
        <p:grpSpPr>
          <a:xfrm>
            <a:off x="5909378" y="702113"/>
            <a:ext cx="848841" cy="987743"/>
            <a:chOff x="0" y="0"/>
            <a:chExt cx="1697682" cy="1975485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1697682" cy="1975485"/>
              <a:chOff x="0" y="0"/>
              <a:chExt cx="698500" cy="8128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6985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98500" h="812800">
                    <a:moveTo>
                      <a:pt x="349250" y="0"/>
                    </a:moveTo>
                    <a:lnTo>
                      <a:pt x="698500" y="203200"/>
                    </a:lnTo>
                    <a:lnTo>
                      <a:pt x="698500" y="609600"/>
                    </a:lnTo>
                    <a:lnTo>
                      <a:pt x="349250" y="812800"/>
                    </a:lnTo>
                    <a:lnTo>
                      <a:pt x="0" y="609600"/>
                    </a:lnTo>
                    <a:lnTo>
                      <a:pt x="0" y="203200"/>
                    </a:lnTo>
                    <a:lnTo>
                      <a:pt x="349250" y="0"/>
                    </a:ln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</p:spPr>
          </p:sp>
          <p:sp>
            <p:nvSpPr>
              <p:cNvPr id="6" name="TextBox 6"/>
              <p:cNvSpPr txBox="1"/>
              <p:nvPr/>
            </p:nvSpPr>
            <p:spPr>
              <a:xfrm>
                <a:off x="0" y="82550"/>
                <a:ext cx="698500" cy="590550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99"/>
                  </a:lnSpc>
                </a:pPr>
                <a:endParaRPr sz="12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9" name="TextBox 9"/>
            <p:cNvSpPr txBox="1"/>
            <p:nvPr/>
          </p:nvSpPr>
          <p:spPr>
            <a:xfrm>
              <a:off x="146612" y="336584"/>
              <a:ext cx="1404458" cy="1187406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199"/>
                </a:lnSpc>
              </a:pPr>
              <a:endParaRPr sz="1200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5919002" y="1810465"/>
            <a:ext cx="848841" cy="987743"/>
            <a:chOff x="0" y="0"/>
            <a:chExt cx="1697682" cy="1975485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697682" cy="1975485"/>
              <a:chOff x="0" y="0"/>
              <a:chExt cx="6985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6985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98500" h="812800">
                    <a:moveTo>
                      <a:pt x="349250" y="0"/>
                    </a:moveTo>
                    <a:lnTo>
                      <a:pt x="698500" y="203200"/>
                    </a:lnTo>
                    <a:lnTo>
                      <a:pt x="698500" y="609600"/>
                    </a:lnTo>
                    <a:lnTo>
                      <a:pt x="349250" y="812800"/>
                    </a:lnTo>
                    <a:lnTo>
                      <a:pt x="0" y="609600"/>
                    </a:lnTo>
                    <a:lnTo>
                      <a:pt x="0" y="203200"/>
                    </a:lnTo>
                    <a:lnTo>
                      <a:pt x="349250" y="0"/>
                    </a:ln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0" y="82550"/>
                <a:ext cx="698500" cy="590550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99"/>
                  </a:lnSpc>
                </a:pPr>
                <a:endParaRPr sz="12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146612" y="170603"/>
              <a:ext cx="1404458" cy="1634279"/>
              <a:chOff x="0" y="0"/>
              <a:chExt cx="698500" cy="8128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6985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98500" h="812800">
                    <a:moveTo>
                      <a:pt x="349250" y="0"/>
                    </a:moveTo>
                    <a:lnTo>
                      <a:pt x="698500" y="203200"/>
                    </a:lnTo>
                    <a:lnTo>
                      <a:pt x="698500" y="609600"/>
                    </a:lnTo>
                    <a:lnTo>
                      <a:pt x="349250" y="812800"/>
                    </a:lnTo>
                    <a:lnTo>
                      <a:pt x="0" y="609600"/>
                    </a:lnTo>
                    <a:lnTo>
                      <a:pt x="0" y="203200"/>
                    </a:lnTo>
                    <a:lnTo>
                      <a:pt x="34925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17" name="TextBox 17"/>
              <p:cNvSpPr txBox="1"/>
              <p:nvPr/>
            </p:nvSpPr>
            <p:spPr>
              <a:xfrm>
                <a:off x="0" y="82550"/>
                <a:ext cx="698500" cy="590550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99"/>
                  </a:lnSpc>
                </a:pPr>
                <a:endParaRPr sz="1200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9" name="Group 19"/>
          <p:cNvGrpSpPr/>
          <p:nvPr/>
        </p:nvGrpSpPr>
        <p:grpSpPr>
          <a:xfrm>
            <a:off x="5919002" y="4086595"/>
            <a:ext cx="848841" cy="987743"/>
            <a:chOff x="0" y="0"/>
            <a:chExt cx="1697682" cy="1975485"/>
          </a:xfrm>
        </p:grpSpPr>
        <p:grpSp>
          <p:nvGrpSpPr>
            <p:cNvPr id="20" name="Group 20"/>
            <p:cNvGrpSpPr/>
            <p:nvPr/>
          </p:nvGrpSpPr>
          <p:grpSpPr>
            <a:xfrm>
              <a:off x="0" y="0"/>
              <a:ext cx="1697682" cy="1975485"/>
              <a:chOff x="0" y="0"/>
              <a:chExt cx="698500" cy="81280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0"/>
                <a:ext cx="6985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98500" h="812800">
                    <a:moveTo>
                      <a:pt x="349250" y="0"/>
                    </a:moveTo>
                    <a:lnTo>
                      <a:pt x="698500" y="203200"/>
                    </a:lnTo>
                    <a:lnTo>
                      <a:pt x="698500" y="609600"/>
                    </a:lnTo>
                    <a:lnTo>
                      <a:pt x="349250" y="812800"/>
                    </a:lnTo>
                    <a:lnTo>
                      <a:pt x="0" y="609600"/>
                    </a:lnTo>
                    <a:lnTo>
                      <a:pt x="0" y="203200"/>
                    </a:lnTo>
                    <a:lnTo>
                      <a:pt x="349250" y="0"/>
                    </a:ln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</p:spPr>
          </p:sp>
          <p:sp>
            <p:nvSpPr>
              <p:cNvPr id="22" name="TextBox 22"/>
              <p:cNvSpPr txBox="1"/>
              <p:nvPr/>
            </p:nvSpPr>
            <p:spPr>
              <a:xfrm>
                <a:off x="0" y="82550"/>
                <a:ext cx="698500" cy="590550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99"/>
                  </a:lnSpc>
                </a:pPr>
                <a:endParaRPr sz="12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>
              <a:off x="146612" y="170603"/>
              <a:ext cx="1404458" cy="1634279"/>
              <a:chOff x="0" y="0"/>
              <a:chExt cx="698500" cy="8128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0"/>
                <a:ext cx="6985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98500" h="812800">
                    <a:moveTo>
                      <a:pt x="349250" y="0"/>
                    </a:moveTo>
                    <a:lnTo>
                      <a:pt x="698500" y="203200"/>
                    </a:lnTo>
                    <a:lnTo>
                      <a:pt x="698500" y="609600"/>
                    </a:lnTo>
                    <a:lnTo>
                      <a:pt x="349250" y="812800"/>
                    </a:lnTo>
                    <a:lnTo>
                      <a:pt x="0" y="609600"/>
                    </a:lnTo>
                    <a:lnTo>
                      <a:pt x="0" y="203200"/>
                    </a:lnTo>
                    <a:lnTo>
                      <a:pt x="34925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25" name="TextBox 25"/>
              <p:cNvSpPr txBox="1"/>
              <p:nvPr/>
            </p:nvSpPr>
            <p:spPr>
              <a:xfrm>
                <a:off x="0" y="82550"/>
                <a:ext cx="698500" cy="590550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99"/>
                  </a:lnSpc>
                </a:pPr>
                <a:endParaRPr sz="12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7" name="Group 27"/>
          <p:cNvGrpSpPr/>
          <p:nvPr/>
        </p:nvGrpSpPr>
        <p:grpSpPr>
          <a:xfrm>
            <a:off x="5919002" y="5184457"/>
            <a:ext cx="848841" cy="987743"/>
            <a:chOff x="0" y="0"/>
            <a:chExt cx="1697682" cy="1975485"/>
          </a:xfrm>
        </p:grpSpPr>
        <p:grpSp>
          <p:nvGrpSpPr>
            <p:cNvPr id="28" name="Group 28"/>
            <p:cNvGrpSpPr/>
            <p:nvPr/>
          </p:nvGrpSpPr>
          <p:grpSpPr>
            <a:xfrm>
              <a:off x="0" y="0"/>
              <a:ext cx="1697682" cy="1975485"/>
              <a:chOff x="0" y="0"/>
              <a:chExt cx="698500" cy="812800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0" y="0"/>
                <a:ext cx="6985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98500" h="812800">
                    <a:moveTo>
                      <a:pt x="349250" y="0"/>
                    </a:moveTo>
                    <a:lnTo>
                      <a:pt x="698500" y="203200"/>
                    </a:lnTo>
                    <a:lnTo>
                      <a:pt x="698500" y="609600"/>
                    </a:lnTo>
                    <a:lnTo>
                      <a:pt x="349250" y="812800"/>
                    </a:lnTo>
                    <a:lnTo>
                      <a:pt x="0" y="609600"/>
                    </a:lnTo>
                    <a:lnTo>
                      <a:pt x="0" y="203200"/>
                    </a:lnTo>
                    <a:lnTo>
                      <a:pt x="349250" y="0"/>
                    </a:ln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</p:spPr>
          </p:sp>
          <p:sp>
            <p:nvSpPr>
              <p:cNvPr id="30" name="TextBox 30"/>
              <p:cNvSpPr txBox="1"/>
              <p:nvPr/>
            </p:nvSpPr>
            <p:spPr>
              <a:xfrm>
                <a:off x="0" y="82550"/>
                <a:ext cx="698500" cy="590550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99"/>
                  </a:lnSpc>
                </a:pPr>
                <a:endParaRPr sz="12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>
              <a:off x="146612" y="170603"/>
              <a:ext cx="1404458" cy="1634279"/>
              <a:chOff x="0" y="0"/>
              <a:chExt cx="698500" cy="8128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6985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98500" h="812800">
                    <a:moveTo>
                      <a:pt x="349250" y="0"/>
                    </a:moveTo>
                    <a:lnTo>
                      <a:pt x="698500" y="203200"/>
                    </a:lnTo>
                    <a:lnTo>
                      <a:pt x="698500" y="609600"/>
                    </a:lnTo>
                    <a:lnTo>
                      <a:pt x="349250" y="812800"/>
                    </a:lnTo>
                    <a:lnTo>
                      <a:pt x="0" y="609600"/>
                    </a:lnTo>
                    <a:lnTo>
                      <a:pt x="0" y="203200"/>
                    </a:lnTo>
                    <a:lnTo>
                      <a:pt x="34925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33" name="TextBox 33"/>
              <p:cNvSpPr txBox="1"/>
              <p:nvPr/>
            </p:nvSpPr>
            <p:spPr>
              <a:xfrm>
                <a:off x="0" y="82550"/>
                <a:ext cx="698500" cy="590550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99"/>
                  </a:lnSpc>
                </a:pPr>
                <a:endParaRPr sz="12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5" name="Group 35"/>
          <p:cNvGrpSpPr/>
          <p:nvPr/>
        </p:nvGrpSpPr>
        <p:grpSpPr>
          <a:xfrm>
            <a:off x="685800" y="2614320"/>
            <a:ext cx="4635018" cy="1619214"/>
            <a:chOff x="0" y="-57149"/>
            <a:chExt cx="9270037" cy="3238428"/>
          </a:xfrm>
        </p:grpSpPr>
        <p:sp>
          <p:nvSpPr>
            <p:cNvPr id="36" name="TextBox 36"/>
            <p:cNvSpPr txBox="1"/>
            <p:nvPr/>
          </p:nvSpPr>
          <p:spPr>
            <a:xfrm>
              <a:off x="0" y="-57149"/>
              <a:ext cx="9270037" cy="125675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854"/>
                </a:lnSpc>
              </a:pPr>
              <a:r>
                <a:rPr lang="en-US" sz="3600" b="1" spc="112" dirty="0">
                  <a:solidFill>
                    <a:prstClr val="black"/>
                  </a:solidFill>
                </a:rPr>
                <a:t>Table Of Content</a:t>
              </a:r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0" y="2565725"/>
              <a:ext cx="9270037" cy="61555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27"/>
                </a:lnSpc>
              </a:pPr>
              <a:endParaRPr lang="en-US" sz="1733" spc="35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8" name="Group 38"/>
          <p:cNvGrpSpPr/>
          <p:nvPr/>
        </p:nvGrpSpPr>
        <p:grpSpPr>
          <a:xfrm>
            <a:off x="5919002" y="2935129"/>
            <a:ext cx="848841" cy="987743"/>
            <a:chOff x="0" y="0"/>
            <a:chExt cx="1697682" cy="1975485"/>
          </a:xfrm>
        </p:grpSpPr>
        <p:grpSp>
          <p:nvGrpSpPr>
            <p:cNvPr id="39" name="Group 39"/>
            <p:cNvGrpSpPr/>
            <p:nvPr/>
          </p:nvGrpSpPr>
          <p:grpSpPr>
            <a:xfrm>
              <a:off x="0" y="0"/>
              <a:ext cx="1697682" cy="1975485"/>
              <a:chOff x="0" y="0"/>
              <a:chExt cx="698500" cy="8128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6985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98500" h="812800">
                    <a:moveTo>
                      <a:pt x="349250" y="0"/>
                    </a:moveTo>
                    <a:lnTo>
                      <a:pt x="698500" y="203200"/>
                    </a:lnTo>
                    <a:lnTo>
                      <a:pt x="698500" y="609600"/>
                    </a:lnTo>
                    <a:lnTo>
                      <a:pt x="349250" y="812800"/>
                    </a:lnTo>
                    <a:lnTo>
                      <a:pt x="0" y="609600"/>
                    </a:lnTo>
                    <a:lnTo>
                      <a:pt x="0" y="203200"/>
                    </a:lnTo>
                    <a:lnTo>
                      <a:pt x="349250" y="0"/>
                    </a:ln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</p:spPr>
          </p:sp>
          <p:sp>
            <p:nvSpPr>
              <p:cNvPr id="41" name="TextBox 41"/>
              <p:cNvSpPr txBox="1"/>
              <p:nvPr/>
            </p:nvSpPr>
            <p:spPr>
              <a:xfrm>
                <a:off x="0" y="82550"/>
                <a:ext cx="698500" cy="590550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99"/>
                  </a:lnSpc>
                </a:pPr>
                <a:endParaRPr sz="12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2" name="Group 42"/>
            <p:cNvGrpSpPr/>
            <p:nvPr/>
          </p:nvGrpSpPr>
          <p:grpSpPr>
            <a:xfrm>
              <a:off x="146612" y="170603"/>
              <a:ext cx="1404458" cy="1634279"/>
              <a:chOff x="0" y="0"/>
              <a:chExt cx="698500" cy="812800"/>
            </a:xfrm>
          </p:grpSpPr>
          <p:sp>
            <p:nvSpPr>
              <p:cNvPr id="43" name="Freeform 43"/>
              <p:cNvSpPr/>
              <p:nvPr/>
            </p:nvSpPr>
            <p:spPr>
              <a:xfrm>
                <a:off x="0" y="0"/>
                <a:ext cx="6985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698500" h="812800">
                    <a:moveTo>
                      <a:pt x="349250" y="0"/>
                    </a:moveTo>
                    <a:lnTo>
                      <a:pt x="698500" y="203200"/>
                    </a:lnTo>
                    <a:lnTo>
                      <a:pt x="698500" y="609600"/>
                    </a:lnTo>
                    <a:lnTo>
                      <a:pt x="349250" y="812800"/>
                    </a:lnTo>
                    <a:lnTo>
                      <a:pt x="0" y="609600"/>
                    </a:lnTo>
                    <a:lnTo>
                      <a:pt x="0" y="203200"/>
                    </a:lnTo>
                    <a:lnTo>
                      <a:pt x="34925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44" name="TextBox 44"/>
              <p:cNvSpPr txBox="1"/>
              <p:nvPr/>
            </p:nvSpPr>
            <p:spPr>
              <a:xfrm>
                <a:off x="0" y="82550"/>
                <a:ext cx="698500" cy="590550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2199"/>
                  </a:lnSpc>
                </a:pPr>
                <a:endParaRPr sz="120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46" name="Rectangle 45"/>
          <p:cNvSpPr/>
          <p:nvPr/>
        </p:nvSpPr>
        <p:spPr>
          <a:xfrm>
            <a:off x="5961187" y="3218686"/>
            <a:ext cx="269626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800"/>
              </a:lnSpc>
              <a:defRPr/>
            </a:pPr>
            <a:r>
              <a:rPr lang="en-US" sz="1200" dirty="0">
                <a:solidFill>
                  <a:srgbClr val="FFFFFF"/>
                </a:solidFill>
                <a:latin typeface="Aileron Bold"/>
              </a:rPr>
              <a:t>1</a:t>
            </a:r>
            <a:endParaRPr lang="en-US" sz="533" dirty="0">
              <a:solidFill>
                <a:prstClr val="black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137270" y="1085714"/>
            <a:ext cx="393056" cy="470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800"/>
              </a:lnSpc>
              <a:defRPr/>
            </a:pPr>
            <a:r>
              <a:rPr lang="en-US" sz="3200" dirty="0" smtClean="0">
                <a:solidFill>
                  <a:prstClr val="black"/>
                </a:solidFill>
              </a:rPr>
              <a:t>1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081020" y="2084440"/>
            <a:ext cx="412292" cy="4667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800"/>
              </a:lnSpc>
              <a:defRPr/>
            </a:pPr>
            <a:r>
              <a:rPr lang="ar-JO" sz="3200" dirty="0" smtClean="0">
                <a:solidFill>
                  <a:prstClr val="black"/>
                </a:solidFill>
                <a:latin typeface="Aileron Bold"/>
              </a:rPr>
              <a:t>2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137276" y="3264398"/>
            <a:ext cx="412292" cy="4667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800"/>
              </a:lnSpc>
              <a:defRPr/>
            </a:pPr>
            <a:r>
              <a:rPr lang="ar-JO" sz="3200" dirty="0">
                <a:solidFill>
                  <a:prstClr val="black"/>
                </a:solidFill>
                <a:latin typeface="Aileron Bold"/>
              </a:rPr>
              <a:t>3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137276" y="4386084"/>
            <a:ext cx="412292" cy="4667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800"/>
              </a:lnSpc>
              <a:defRPr/>
            </a:pPr>
            <a:r>
              <a:rPr lang="ar-JO" sz="3200" dirty="0" smtClean="0">
                <a:solidFill>
                  <a:prstClr val="black"/>
                </a:solidFill>
              </a:rPr>
              <a:t>4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090637" y="5433289"/>
            <a:ext cx="393056" cy="470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800"/>
              </a:lnSpc>
              <a:defRPr/>
            </a:pPr>
            <a:r>
              <a:rPr lang="en-US" sz="3200" dirty="0" smtClean="0">
                <a:solidFill>
                  <a:prstClr val="black"/>
                </a:solidFill>
              </a:rPr>
              <a:t>5</a:t>
            </a: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76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03494" y="312482"/>
            <a:ext cx="28135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Sales</a:t>
            </a:r>
            <a:r>
              <a:rPr lang="en-US" sz="5400" b="1" dirty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</a:rPr>
              <a:t>Module</a:t>
            </a:r>
            <a:endParaRPr lang="ar-JO" sz="3600" b="1" dirty="0">
              <a:solidFill>
                <a:srgbClr val="C00000"/>
              </a:solidFill>
            </a:endParaRPr>
          </a:p>
        </p:txBody>
      </p:sp>
      <p:pic>
        <p:nvPicPr>
          <p:cNvPr id="15" name="صورة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075" y="274382"/>
            <a:ext cx="7810500" cy="4181475"/>
          </a:xfrm>
          <a:prstGeom prst="rect">
            <a:avLst/>
          </a:prstGeom>
        </p:spPr>
      </p:pic>
      <p:sp>
        <p:nvSpPr>
          <p:cNvPr id="16" name="شكل بيضاوي 15"/>
          <p:cNvSpPr/>
          <p:nvPr/>
        </p:nvSpPr>
        <p:spPr>
          <a:xfrm>
            <a:off x="5667375" y="152400"/>
            <a:ext cx="1228725" cy="504825"/>
          </a:xfrm>
          <a:prstGeom prst="ellipse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17" name="صورة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19" y="4824650"/>
            <a:ext cx="11600208" cy="1684980"/>
          </a:xfrm>
          <a:prstGeom prst="rect">
            <a:avLst/>
          </a:prstGeom>
        </p:spPr>
      </p:pic>
      <p:sp>
        <p:nvSpPr>
          <p:cNvPr id="19" name="شكل بيضاوي 18"/>
          <p:cNvSpPr/>
          <p:nvPr/>
        </p:nvSpPr>
        <p:spPr>
          <a:xfrm>
            <a:off x="6281736" y="5010150"/>
            <a:ext cx="3538537" cy="1657349"/>
          </a:xfrm>
          <a:prstGeom prst="ellipse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995121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صورة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75" y="38441"/>
            <a:ext cx="5762624" cy="3531612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75" y="3612004"/>
            <a:ext cx="5762624" cy="3287947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" y="38441"/>
            <a:ext cx="6276974" cy="6696075"/>
          </a:xfrm>
          <a:prstGeom prst="rect">
            <a:avLst/>
          </a:prstGeom>
        </p:spPr>
      </p:pic>
      <p:sp>
        <p:nvSpPr>
          <p:cNvPr id="14" name="شكل بيضاوي 13"/>
          <p:cNvSpPr/>
          <p:nvPr/>
        </p:nvSpPr>
        <p:spPr>
          <a:xfrm>
            <a:off x="6705600" y="-80963"/>
            <a:ext cx="1228725" cy="504825"/>
          </a:xfrm>
          <a:prstGeom prst="ellipse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6291262" y="3707254"/>
            <a:ext cx="1228725" cy="688533"/>
          </a:xfrm>
          <a:prstGeom prst="ellipse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773241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999" y="0"/>
            <a:ext cx="5625001" cy="3880706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433056" cy="3880706"/>
          </a:xfrm>
          <a:prstGeom prst="rect">
            <a:avLst/>
          </a:prstGeom>
        </p:spPr>
      </p:pic>
      <p:sp>
        <p:nvSpPr>
          <p:cNvPr id="4" name="شكل بيضاوي 3"/>
          <p:cNvSpPr/>
          <p:nvPr/>
        </p:nvSpPr>
        <p:spPr>
          <a:xfrm>
            <a:off x="-180975" y="3385406"/>
            <a:ext cx="1457325" cy="605569"/>
          </a:xfrm>
          <a:prstGeom prst="ellipse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350" y="3962400"/>
            <a:ext cx="8286750" cy="2841581"/>
          </a:xfrm>
          <a:prstGeom prst="rect">
            <a:avLst/>
          </a:prstGeom>
        </p:spPr>
      </p:pic>
      <p:sp>
        <p:nvSpPr>
          <p:cNvPr id="6" name="شكل بيضاوي 5"/>
          <p:cNvSpPr/>
          <p:nvPr/>
        </p:nvSpPr>
        <p:spPr>
          <a:xfrm>
            <a:off x="4048125" y="5295900"/>
            <a:ext cx="6353175" cy="1068365"/>
          </a:xfrm>
          <a:prstGeom prst="ellipse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38039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00" y="0"/>
            <a:ext cx="6134100" cy="68580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5915025" cy="6858000"/>
          </a:xfrm>
          <a:prstGeom prst="rect">
            <a:avLst/>
          </a:prstGeom>
        </p:spPr>
      </p:pic>
      <p:sp>
        <p:nvSpPr>
          <p:cNvPr id="4" name="شكل بيضاوي 3"/>
          <p:cNvSpPr/>
          <p:nvPr/>
        </p:nvSpPr>
        <p:spPr>
          <a:xfrm>
            <a:off x="-85727" y="6357206"/>
            <a:ext cx="1457325" cy="605569"/>
          </a:xfrm>
          <a:prstGeom prst="ellipse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42884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7B5D8C7-768C-B53F-0877-34965EA474B2}"/>
              </a:ext>
            </a:extLst>
          </p:cNvPr>
          <p:cNvSpPr txBox="1"/>
          <p:nvPr/>
        </p:nvSpPr>
        <p:spPr>
          <a:xfrm>
            <a:off x="905521" y="397564"/>
            <a:ext cx="2080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Marketing tool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xmlns="" id="{15EF6627-8FFC-6ECD-D906-DF31EBC3D58C}"/>
              </a:ext>
            </a:extLst>
          </p:cNvPr>
          <p:cNvSpPr/>
          <p:nvPr/>
        </p:nvSpPr>
        <p:spPr>
          <a:xfrm>
            <a:off x="3299791" y="475998"/>
            <a:ext cx="978408" cy="30479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A7A30D8-3340-1E44-8CFB-BCD45E9EFA4A}"/>
              </a:ext>
            </a:extLst>
          </p:cNvPr>
          <p:cNvSpPr txBox="1"/>
          <p:nvPr/>
        </p:nvSpPr>
        <p:spPr>
          <a:xfrm>
            <a:off x="4591878" y="397564"/>
            <a:ext cx="1504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buffer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9710"/>
            <a:ext cx="12192000" cy="578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23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7A22BE7-4CAC-428E-1271-B7C57FDD89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5" y="509954"/>
            <a:ext cx="12159035" cy="6348046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68C7DB46-8738-8F9D-69BE-2659F14FA219}"/>
              </a:ext>
            </a:extLst>
          </p:cNvPr>
          <p:cNvCxnSpPr/>
          <p:nvPr/>
        </p:nvCxnSpPr>
        <p:spPr>
          <a:xfrm>
            <a:off x="5215022" y="2896024"/>
            <a:ext cx="914400" cy="914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B722D460-B8DA-E9A5-8304-388A041799F7}"/>
              </a:ext>
            </a:extLst>
          </p:cNvPr>
          <p:cNvCxnSpPr/>
          <p:nvPr/>
        </p:nvCxnSpPr>
        <p:spPr>
          <a:xfrm>
            <a:off x="6512711" y="509954"/>
            <a:ext cx="914400" cy="914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81634E25-C33C-297B-0480-E76CC1ECF784}"/>
              </a:ext>
            </a:extLst>
          </p:cNvPr>
          <p:cNvCxnSpPr/>
          <p:nvPr/>
        </p:nvCxnSpPr>
        <p:spPr>
          <a:xfrm>
            <a:off x="9008451" y="1565623"/>
            <a:ext cx="457200" cy="9787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8783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6EBD9D4-47A5-6AFE-1CBD-394CF130EA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137"/>
            <a:ext cx="12191999" cy="6728863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0236209F-41B7-2D1C-EC32-41C42A35FD76}"/>
              </a:ext>
            </a:extLst>
          </p:cNvPr>
          <p:cNvCxnSpPr/>
          <p:nvPr/>
        </p:nvCxnSpPr>
        <p:spPr>
          <a:xfrm>
            <a:off x="2863999" y="1732721"/>
            <a:ext cx="914400" cy="914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87463E46-38B3-ABB5-71A3-58D8D951C326}"/>
              </a:ext>
            </a:extLst>
          </p:cNvPr>
          <p:cNvCxnSpPr/>
          <p:nvPr/>
        </p:nvCxnSpPr>
        <p:spPr>
          <a:xfrm>
            <a:off x="2988395" y="4655886"/>
            <a:ext cx="914400" cy="914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57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1DD53E9-3C76-E8B4-F2CF-F2A097B473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938"/>
            <a:ext cx="12192000" cy="655906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C2594FF4-0300-DCD4-096A-CD9B365E5A3C}"/>
              </a:ext>
            </a:extLst>
          </p:cNvPr>
          <p:cNvCxnSpPr/>
          <p:nvPr/>
        </p:nvCxnSpPr>
        <p:spPr>
          <a:xfrm>
            <a:off x="3816626" y="808383"/>
            <a:ext cx="834887" cy="8216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6410369E-DFDA-B640-6D1F-93AE8D7E4644}"/>
              </a:ext>
            </a:extLst>
          </p:cNvPr>
          <p:cNvCxnSpPr>
            <a:cxnSpLocks/>
          </p:cNvCxnSpPr>
          <p:nvPr/>
        </p:nvCxnSpPr>
        <p:spPr>
          <a:xfrm>
            <a:off x="4234069" y="3886200"/>
            <a:ext cx="133184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457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42002" y="324433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	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300"/>
          <a:stretch/>
        </p:blipFill>
        <p:spPr>
          <a:xfrm>
            <a:off x="4314424" y="1353425"/>
            <a:ext cx="7877576" cy="48295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1782"/>
            <a:ext cx="4210638" cy="550621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622264" y="301179"/>
            <a:ext cx="46309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Purchase Module </a:t>
            </a:r>
            <a:r>
              <a:rPr lang="en-US" sz="3200" b="1" dirty="0">
                <a:solidFill>
                  <a:srgbClr val="C00000"/>
                </a:solidFill>
              </a:rPr>
              <a:t>Analysis</a:t>
            </a:r>
            <a:endParaRPr lang="ar-JO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38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9350"/>
          <a:stretch/>
        </p:blipFill>
        <p:spPr>
          <a:xfrm>
            <a:off x="4172755" y="0"/>
            <a:ext cx="7929093" cy="32068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9871"/>
            <a:ext cx="7804597" cy="354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99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213113" y="1692054"/>
            <a:ext cx="4978887" cy="4979607"/>
            <a:chOff x="183839" y="666184"/>
            <a:chExt cx="7692385" cy="17055064"/>
          </a:xfrm>
        </p:grpSpPr>
        <p:sp>
          <p:nvSpPr>
            <p:cNvPr id="3" name="TextBox 3"/>
            <p:cNvSpPr txBox="1"/>
            <p:nvPr/>
          </p:nvSpPr>
          <p:spPr>
            <a:xfrm>
              <a:off x="183839" y="666184"/>
              <a:ext cx="7493000" cy="9662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239"/>
                </a:lnSpc>
              </a:pPr>
              <a:endParaRPr lang="en-US" sz="1866" b="1" spc="186" dirty="0">
                <a:solidFill>
                  <a:srgbClr val="C00000"/>
                </a:solidFill>
                <a:latin typeface="Aileron Bold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383224" y="1909312"/>
              <a:ext cx="7493000" cy="158119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2400" spc="35" dirty="0"/>
                <a:t>Difficulty processing </a:t>
              </a:r>
              <a:r>
                <a:rPr lang="en-US" sz="2400" spc="35" dirty="0" smtClean="0"/>
                <a:t>transactions.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2400" spc="35" dirty="0"/>
                <a:t>Difficulty managing </a:t>
              </a:r>
              <a:r>
                <a:rPr lang="en-US" sz="2400" spc="35" dirty="0" smtClean="0"/>
                <a:t>clients.</a:t>
              </a:r>
              <a:endParaRPr lang="ar-SA" sz="2400" spc="35" dirty="0" smtClean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spc="35" dirty="0"/>
                <a:t>Difficulty displaying all products in the </a:t>
              </a:r>
              <a:r>
                <a:rPr lang="en-US" sz="2400" spc="35" dirty="0" smtClean="0"/>
                <a:t>store.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2400" spc="35" dirty="0"/>
                <a:t>Data </a:t>
              </a:r>
              <a:r>
                <a:rPr lang="en-US" sz="2400" spc="35" dirty="0" smtClean="0"/>
                <a:t>loss.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spc="35" dirty="0"/>
                <a:t>Difficulty in reaching all sectors of </a:t>
              </a:r>
              <a:r>
                <a:rPr lang="en-US" sz="2400" spc="35" dirty="0" smtClean="0"/>
                <a:t>interest.</a:t>
              </a:r>
              <a:endParaRPr lang="ar-SA" sz="2400" spc="35" dirty="0" smtClean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spc="35" dirty="0"/>
                <a:t>Difficulty managing </a:t>
              </a:r>
              <a:r>
                <a:rPr lang="en-US" sz="2400" spc="35" dirty="0" smtClean="0"/>
                <a:t>inventory.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sz="2400" spc="35" dirty="0" smtClean="0"/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sz="2400" spc="35" dirty="0"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2797481" y="1184060"/>
            <a:ext cx="4138818" cy="19082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spc="35" dirty="0"/>
              <a:t>A store offering a variety of home furnishings, carpets and </a:t>
            </a:r>
            <a:r>
              <a:rPr lang="en-US" sz="2800" spc="35" dirty="0" smtClean="0"/>
              <a:t>curtains</a:t>
            </a:r>
          </a:p>
          <a:p>
            <a:pPr>
              <a:lnSpc>
                <a:spcPts val="2427"/>
              </a:lnSpc>
            </a:pPr>
            <a:endParaRPr lang="en-US" sz="2800" spc="35" dirty="0" smtClean="0"/>
          </a:p>
          <a:p>
            <a:pPr marL="457200" indent="-457200">
              <a:lnSpc>
                <a:spcPts val="2427"/>
              </a:lnSpc>
              <a:buFont typeface="Arial" panose="020B0604020202020204" pitchFamily="34" charset="0"/>
              <a:buChar char="•"/>
            </a:pPr>
            <a:r>
              <a:rPr lang="en-US" sz="2800" spc="35" dirty="0"/>
              <a:t>Located in Nablus</a:t>
            </a:r>
          </a:p>
        </p:txBody>
      </p:sp>
      <p:sp>
        <p:nvSpPr>
          <p:cNvPr id="19" name="AutoShape 19"/>
          <p:cNvSpPr/>
          <p:nvPr/>
        </p:nvSpPr>
        <p:spPr>
          <a:xfrm rot="-5400000">
            <a:off x="-3321294" y="3444875"/>
            <a:ext cx="6826250" cy="0"/>
          </a:xfrm>
          <a:prstGeom prst="line">
            <a:avLst/>
          </a:prstGeom>
          <a:ln w="190500" cap="flat">
            <a:solidFill>
              <a:srgbClr val="3CBDBB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0" name="AutoShape 20"/>
          <p:cNvSpPr/>
          <p:nvPr/>
        </p:nvSpPr>
        <p:spPr>
          <a:xfrm rot="-5400000">
            <a:off x="-1103190" y="3413125"/>
            <a:ext cx="6889750" cy="0"/>
          </a:xfrm>
          <a:prstGeom prst="line">
            <a:avLst/>
          </a:prstGeom>
          <a:ln w="190500" cap="flat">
            <a:solidFill>
              <a:srgbClr val="3CBDBB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1" name="AutoShape 21"/>
          <p:cNvSpPr/>
          <p:nvPr/>
        </p:nvSpPr>
        <p:spPr>
          <a:xfrm rot="-5400000">
            <a:off x="1489910" y="1656322"/>
            <a:ext cx="2251651" cy="0"/>
          </a:xfrm>
          <a:prstGeom prst="line">
            <a:avLst/>
          </a:prstGeom>
          <a:ln w="190500" cap="flat">
            <a:solidFill>
              <a:srgbClr val="3CBDBB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3" name="AutoShape 23"/>
          <p:cNvSpPr/>
          <p:nvPr/>
        </p:nvSpPr>
        <p:spPr>
          <a:xfrm rot="-5400000">
            <a:off x="6049820" y="2791503"/>
            <a:ext cx="2251651" cy="0"/>
          </a:xfrm>
          <a:prstGeom prst="line">
            <a:avLst/>
          </a:prstGeom>
          <a:ln w="190500" cap="flat">
            <a:solidFill>
              <a:srgbClr val="3CBDBB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5" name="Rectangle 24"/>
          <p:cNvSpPr/>
          <p:nvPr/>
        </p:nvSpPr>
        <p:spPr>
          <a:xfrm>
            <a:off x="5691494" y="99080"/>
            <a:ext cx="20983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spc="35" dirty="0" smtClean="0">
                <a:latin typeface="+mj-lt"/>
              </a:rPr>
              <a:t>Introduction</a:t>
            </a:r>
            <a:endParaRPr lang="en-US" sz="2800" b="1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01811" y="637931"/>
            <a:ext cx="23439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About The Place:</a:t>
            </a:r>
          </a:p>
        </p:txBody>
      </p:sp>
      <p:sp>
        <p:nvSpPr>
          <p:cNvPr id="6" name="Rectangle 5"/>
          <p:cNvSpPr/>
          <p:nvPr/>
        </p:nvSpPr>
        <p:spPr>
          <a:xfrm>
            <a:off x="7482049" y="1401346"/>
            <a:ext cx="15877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Problems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92" y="0"/>
            <a:ext cx="20576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84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46394" y="630828"/>
            <a:ext cx="34861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Sales </a:t>
            </a:r>
            <a:r>
              <a:rPr lang="en-US" sz="2800" b="1" dirty="0" smtClean="0">
                <a:solidFill>
                  <a:srgbClr val="C00000"/>
                </a:solidFill>
              </a:rPr>
              <a:t>Module </a:t>
            </a:r>
            <a:r>
              <a:rPr lang="en-US" sz="2800" b="1" dirty="0">
                <a:solidFill>
                  <a:srgbClr val="C00000"/>
                </a:solidFill>
              </a:rPr>
              <a:t>Analysis</a:t>
            </a:r>
            <a:endParaRPr lang="ar-JO" sz="2800" b="1" dirty="0">
              <a:solidFill>
                <a:srgbClr val="C00000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781300"/>
            <a:ext cx="7365172" cy="407670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900" y="0"/>
            <a:ext cx="7658101" cy="3438660"/>
          </a:xfrm>
          <a:prstGeom prst="rect">
            <a:avLst/>
          </a:prstGeom>
        </p:spPr>
      </p:pic>
      <p:sp>
        <p:nvSpPr>
          <p:cNvPr id="7" name="سهم إلى اليمين 6"/>
          <p:cNvSpPr/>
          <p:nvPr/>
        </p:nvSpPr>
        <p:spPr>
          <a:xfrm rot="1198862">
            <a:off x="10179010" y="278537"/>
            <a:ext cx="681019" cy="303507"/>
          </a:xfrm>
          <a:prstGeom prst="rightArrow">
            <a:avLst>
              <a:gd name="adj1" fmla="val 2625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8" name="سهم إلى اليمين 7"/>
          <p:cNvSpPr/>
          <p:nvPr/>
        </p:nvSpPr>
        <p:spPr>
          <a:xfrm rot="1198862">
            <a:off x="7578685" y="127799"/>
            <a:ext cx="681019" cy="303507"/>
          </a:xfrm>
          <a:prstGeom prst="rightArrow">
            <a:avLst>
              <a:gd name="adj1" fmla="val 2625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86536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476" y="0"/>
            <a:ext cx="8772524" cy="351472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6538"/>
            <a:ext cx="8648699" cy="3251462"/>
          </a:xfrm>
          <a:prstGeom prst="rect">
            <a:avLst/>
          </a:prstGeom>
        </p:spPr>
      </p:pic>
      <p:sp>
        <p:nvSpPr>
          <p:cNvPr id="6" name="سهم إلى اليمين 5"/>
          <p:cNvSpPr/>
          <p:nvPr/>
        </p:nvSpPr>
        <p:spPr>
          <a:xfrm rot="1198862">
            <a:off x="8778621" y="89858"/>
            <a:ext cx="570683" cy="254035"/>
          </a:xfrm>
          <a:prstGeom prst="rightArrow">
            <a:avLst>
              <a:gd name="adj1" fmla="val 2625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7" name="سهم إلى اليمين 6"/>
          <p:cNvSpPr/>
          <p:nvPr/>
        </p:nvSpPr>
        <p:spPr>
          <a:xfrm rot="1198862">
            <a:off x="5149596" y="3696396"/>
            <a:ext cx="570683" cy="254035"/>
          </a:xfrm>
          <a:prstGeom prst="rightArrow">
            <a:avLst>
              <a:gd name="adj1" fmla="val 2625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26923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450" y="1"/>
            <a:ext cx="9734549" cy="3691047"/>
          </a:xfrm>
          <a:prstGeom prst="rect">
            <a:avLst/>
          </a:prstGeom>
        </p:spPr>
      </p:pic>
      <p:sp>
        <p:nvSpPr>
          <p:cNvPr id="8" name="سهم إلى اليمين 7"/>
          <p:cNvSpPr/>
          <p:nvPr/>
        </p:nvSpPr>
        <p:spPr>
          <a:xfrm rot="1198862">
            <a:off x="8359522" y="495996"/>
            <a:ext cx="570683" cy="254035"/>
          </a:xfrm>
          <a:prstGeom prst="rightArrow">
            <a:avLst>
              <a:gd name="adj1" fmla="val 2625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4215"/>
            <a:ext cx="6257925" cy="335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24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" t="2043" r="7794" b="3548"/>
          <a:stretch/>
        </p:blipFill>
        <p:spPr>
          <a:xfrm>
            <a:off x="6410325" y="0"/>
            <a:ext cx="5781675" cy="3617459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73009" cy="3610479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958" y="3829051"/>
            <a:ext cx="6036028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594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1D49C60-DD82-08BA-B5F6-59D553BE98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18" y="135198"/>
            <a:ext cx="6718852" cy="3760941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9E71A5B0-FB9D-953C-A444-E6D1A5C52F79}"/>
              </a:ext>
            </a:extLst>
          </p:cNvPr>
          <p:cNvCxnSpPr/>
          <p:nvPr/>
        </p:nvCxnSpPr>
        <p:spPr>
          <a:xfrm>
            <a:off x="742123" y="-457200"/>
            <a:ext cx="914400" cy="914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B4A28ADF-80F8-B3CD-8A51-E561CBF10AF6}"/>
              </a:ext>
            </a:extLst>
          </p:cNvPr>
          <p:cNvCxnSpPr/>
          <p:nvPr/>
        </p:nvCxnSpPr>
        <p:spPr>
          <a:xfrm>
            <a:off x="1199323" y="801756"/>
            <a:ext cx="914400" cy="914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D649771-707D-20A7-D3FD-479173EE6A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434" y="1740532"/>
            <a:ext cx="7154590" cy="498227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25552F8E-3968-32C9-A37C-8DBFA952D8DE}"/>
              </a:ext>
            </a:extLst>
          </p:cNvPr>
          <p:cNvCxnSpPr>
            <a:cxnSpLocks/>
          </p:cNvCxnSpPr>
          <p:nvPr/>
        </p:nvCxnSpPr>
        <p:spPr>
          <a:xfrm>
            <a:off x="2372139" y="4810539"/>
            <a:ext cx="245165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مستطيل 1"/>
          <p:cNvSpPr/>
          <p:nvPr/>
        </p:nvSpPr>
        <p:spPr>
          <a:xfrm>
            <a:off x="8220808" y="272534"/>
            <a:ext cx="3108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Marketing Analysis</a:t>
            </a:r>
            <a:endParaRPr lang="ar-JO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86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E371E19-DC47-E29B-EB3D-139EC1B49E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62" y="-10483"/>
            <a:ext cx="8078327" cy="17147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ABFBEC3-3F12-063D-4BCB-318D135DA0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115" y="2034550"/>
            <a:ext cx="8701177" cy="439938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807153ED-3482-6885-B88F-F09A8B52B122}"/>
              </a:ext>
            </a:extLst>
          </p:cNvPr>
          <p:cNvCxnSpPr/>
          <p:nvPr/>
        </p:nvCxnSpPr>
        <p:spPr>
          <a:xfrm>
            <a:off x="2835965" y="1247056"/>
            <a:ext cx="914400" cy="914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502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405D8BD-D08E-483D-8068-3109EC0F96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746" y="1245704"/>
            <a:ext cx="10222509" cy="520810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DD2021CF-055B-C2FE-8240-1D3C8E04AD4C}"/>
              </a:ext>
            </a:extLst>
          </p:cNvPr>
          <p:cNvCxnSpPr/>
          <p:nvPr/>
        </p:nvCxnSpPr>
        <p:spPr>
          <a:xfrm>
            <a:off x="2849218" y="530086"/>
            <a:ext cx="914400" cy="914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965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E05E7F5-C7B6-B651-CD47-BCE95A9EE3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87" y="1032450"/>
            <a:ext cx="11183100" cy="5520766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1B16B17B-9B41-4621-30B8-CB2BCC8251A3}"/>
              </a:ext>
            </a:extLst>
          </p:cNvPr>
          <p:cNvCxnSpPr/>
          <p:nvPr/>
        </p:nvCxnSpPr>
        <p:spPr>
          <a:xfrm>
            <a:off x="3114260" y="575250"/>
            <a:ext cx="914400" cy="9144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3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8682"/>
            <a:ext cx="12167957" cy="5695017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4600757" y="367784"/>
            <a:ext cx="28380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Website Analytics</a:t>
            </a:r>
            <a:endParaRPr lang="ar-JO" sz="2800" b="1" dirty="0">
              <a:solidFill>
                <a:srgbClr val="C00000"/>
              </a:solidFill>
            </a:endParaRPr>
          </a:p>
        </p:txBody>
      </p:sp>
      <p:sp>
        <p:nvSpPr>
          <p:cNvPr id="4" name="سهم إلى اليمين 3"/>
          <p:cNvSpPr/>
          <p:nvPr/>
        </p:nvSpPr>
        <p:spPr>
          <a:xfrm rot="1198862" flipV="1">
            <a:off x="600439" y="2175811"/>
            <a:ext cx="772104" cy="364568"/>
          </a:xfrm>
          <a:prstGeom prst="rightArrow">
            <a:avLst>
              <a:gd name="adj1" fmla="val 2625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798361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975"/>
            <a:ext cx="12191999" cy="6694025"/>
          </a:xfrm>
          <a:prstGeom prst="rect">
            <a:avLst/>
          </a:prstGeom>
        </p:spPr>
      </p:pic>
      <p:sp>
        <p:nvSpPr>
          <p:cNvPr id="3" name="سهم إلى اليمين 2"/>
          <p:cNvSpPr/>
          <p:nvPr/>
        </p:nvSpPr>
        <p:spPr>
          <a:xfrm rot="1588515" flipV="1">
            <a:off x="1760739" y="1051205"/>
            <a:ext cx="927734" cy="327340"/>
          </a:xfrm>
          <a:prstGeom prst="rightArrow">
            <a:avLst>
              <a:gd name="adj1" fmla="val 2625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50921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0"/>
          <p:cNvSpPr txBox="1"/>
          <p:nvPr/>
        </p:nvSpPr>
        <p:spPr>
          <a:xfrm>
            <a:off x="3499732" y="1586240"/>
            <a:ext cx="9635261" cy="40010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ts val="2427"/>
              </a:lnSpc>
              <a:buFont typeface="Arial" panose="020B0604020202020204" pitchFamily="34" charset="0"/>
              <a:buChar char="•"/>
            </a:pPr>
            <a:r>
              <a:rPr lang="en-US" sz="2800" spc="35" dirty="0"/>
              <a:t>Facilitating the buying and selling </a:t>
            </a:r>
            <a:r>
              <a:rPr lang="en-US" sz="2800" spc="35" dirty="0" smtClean="0"/>
              <a:t>process.</a:t>
            </a:r>
          </a:p>
          <a:p>
            <a:pPr>
              <a:lnSpc>
                <a:spcPts val="2427"/>
              </a:lnSpc>
            </a:pPr>
            <a:endParaRPr lang="ar-SA" sz="2800" spc="35" dirty="0" smtClean="0"/>
          </a:p>
          <a:p>
            <a:pPr marL="285750" indent="-285750">
              <a:lnSpc>
                <a:spcPts val="2427"/>
              </a:lnSpc>
              <a:buFont typeface="Arial" panose="020B0604020202020204" pitchFamily="34" charset="0"/>
              <a:buChar char="•"/>
            </a:pPr>
            <a:r>
              <a:rPr lang="en-US" sz="2800" spc="35" dirty="0" smtClean="0"/>
              <a:t>Improve </a:t>
            </a:r>
            <a:r>
              <a:rPr lang="en-US" sz="2800" spc="35" dirty="0"/>
              <a:t>analysis and decision-making </a:t>
            </a:r>
            <a:r>
              <a:rPr lang="en-US" sz="2800" spc="35" dirty="0" smtClean="0"/>
              <a:t>ability.</a:t>
            </a:r>
          </a:p>
          <a:p>
            <a:pPr>
              <a:lnSpc>
                <a:spcPts val="2427"/>
              </a:lnSpc>
            </a:pPr>
            <a:endParaRPr lang="en-US" sz="2800" spc="35" dirty="0" smtClean="0"/>
          </a:p>
          <a:p>
            <a:pPr marL="285750" indent="-285750">
              <a:lnSpc>
                <a:spcPts val="2427"/>
              </a:lnSpc>
              <a:buFont typeface="Arial" panose="020B0604020202020204" pitchFamily="34" charset="0"/>
              <a:buChar char="•"/>
            </a:pPr>
            <a:r>
              <a:rPr lang="en-US" sz="2800" spc="35" dirty="0" smtClean="0"/>
              <a:t>Reaching </a:t>
            </a:r>
            <a:r>
              <a:rPr lang="en-US" sz="2800" spc="35" dirty="0"/>
              <a:t>the largest segment of </a:t>
            </a:r>
            <a:r>
              <a:rPr lang="en-US" sz="2800" spc="35" dirty="0" smtClean="0"/>
              <a:t>customers.</a:t>
            </a:r>
          </a:p>
          <a:p>
            <a:pPr>
              <a:lnSpc>
                <a:spcPts val="2427"/>
              </a:lnSpc>
            </a:pPr>
            <a:endParaRPr lang="en-US" sz="2800" spc="35" dirty="0" smtClean="0"/>
          </a:p>
          <a:p>
            <a:pPr marL="285750" indent="-285750">
              <a:lnSpc>
                <a:spcPts val="2427"/>
              </a:lnSpc>
              <a:buFont typeface="Arial" panose="020B0604020202020204" pitchFamily="34" charset="0"/>
              <a:buChar char="•"/>
            </a:pPr>
            <a:r>
              <a:rPr lang="en-US" sz="2800" spc="35" dirty="0" smtClean="0"/>
              <a:t>Create </a:t>
            </a:r>
            <a:r>
              <a:rPr lang="en-US" sz="2800" spc="35" dirty="0"/>
              <a:t>an integrated </a:t>
            </a:r>
            <a:r>
              <a:rPr lang="en-US" sz="2800" spc="35" dirty="0" smtClean="0"/>
              <a:t>website.</a:t>
            </a:r>
          </a:p>
          <a:p>
            <a:pPr>
              <a:lnSpc>
                <a:spcPts val="2427"/>
              </a:lnSpc>
            </a:pPr>
            <a:endParaRPr lang="en-US" sz="2800" spc="35" dirty="0" smtClean="0"/>
          </a:p>
          <a:p>
            <a:pPr marL="285750" indent="-285750">
              <a:lnSpc>
                <a:spcPts val="2427"/>
              </a:lnSpc>
              <a:buFont typeface="Arial" panose="020B0604020202020204" pitchFamily="34" charset="0"/>
              <a:buChar char="•"/>
            </a:pPr>
            <a:r>
              <a:rPr lang="en-US" sz="2800" spc="35" dirty="0"/>
              <a:t>Integrating the inventory management system with </a:t>
            </a:r>
            <a:r>
              <a:rPr lang="en-US" sz="2800" spc="35" dirty="0" smtClean="0"/>
              <a:t>the website</a:t>
            </a:r>
            <a:r>
              <a:rPr lang="en-US" sz="2800" spc="35" dirty="0"/>
              <a:t>.</a:t>
            </a:r>
            <a:endParaRPr lang="en-US" sz="2800" spc="35" dirty="0" smtClean="0"/>
          </a:p>
          <a:p>
            <a:pPr>
              <a:lnSpc>
                <a:spcPts val="2427"/>
              </a:lnSpc>
            </a:pPr>
            <a:endParaRPr lang="en-US" sz="2800" spc="35" dirty="0"/>
          </a:p>
          <a:p>
            <a:pPr marL="285750" indent="-285750">
              <a:lnSpc>
                <a:spcPts val="2427"/>
              </a:lnSpc>
              <a:buFont typeface="Arial" panose="020B0604020202020204" pitchFamily="34" charset="0"/>
              <a:buChar char="•"/>
            </a:pPr>
            <a:r>
              <a:rPr lang="en-US" sz="2800" spc="35" dirty="0" smtClean="0"/>
              <a:t>Create </a:t>
            </a:r>
            <a:r>
              <a:rPr lang="en-US" sz="2800" spc="35" dirty="0"/>
              <a:t>reports and </a:t>
            </a:r>
            <a:r>
              <a:rPr lang="en-US" sz="2800" spc="35" dirty="0" smtClean="0"/>
              <a:t>statistics.</a:t>
            </a:r>
          </a:p>
          <a:p>
            <a:pPr marL="285750" indent="-285750">
              <a:lnSpc>
                <a:spcPts val="2427"/>
              </a:lnSpc>
              <a:buFont typeface="Arial" panose="020B0604020202020204" pitchFamily="34" charset="0"/>
              <a:buChar char="•"/>
            </a:pPr>
            <a:endParaRPr lang="en-US" sz="2800" spc="35" dirty="0"/>
          </a:p>
        </p:txBody>
      </p:sp>
      <p:sp>
        <p:nvSpPr>
          <p:cNvPr id="19" name="AutoShape 19"/>
          <p:cNvSpPr/>
          <p:nvPr/>
        </p:nvSpPr>
        <p:spPr>
          <a:xfrm rot="-5400000">
            <a:off x="-3333750" y="3397250"/>
            <a:ext cx="6794500" cy="0"/>
          </a:xfrm>
          <a:prstGeom prst="line">
            <a:avLst/>
          </a:prstGeom>
          <a:ln w="190500" cap="flat">
            <a:solidFill>
              <a:srgbClr val="3CBDBB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0" name="AutoShape 20"/>
          <p:cNvSpPr/>
          <p:nvPr/>
        </p:nvSpPr>
        <p:spPr>
          <a:xfrm rot="-5400000" flipV="1">
            <a:off x="-730401" y="3444875"/>
            <a:ext cx="6826250" cy="1"/>
          </a:xfrm>
          <a:prstGeom prst="line">
            <a:avLst/>
          </a:prstGeom>
          <a:ln w="190500" cap="flat">
            <a:solidFill>
              <a:srgbClr val="3CBDBB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1" name="AutoShape 21"/>
          <p:cNvSpPr/>
          <p:nvPr/>
        </p:nvSpPr>
        <p:spPr>
          <a:xfrm rot="-5400000">
            <a:off x="2235603" y="1942294"/>
            <a:ext cx="2251651" cy="0"/>
          </a:xfrm>
          <a:prstGeom prst="line">
            <a:avLst/>
          </a:prstGeom>
          <a:ln w="190500" cap="flat">
            <a:solidFill>
              <a:srgbClr val="3CBDBB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5" name="Rectangle 24"/>
          <p:cNvSpPr/>
          <p:nvPr/>
        </p:nvSpPr>
        <p:spPr>
          <a:xfrm>
            <a:off x="5691494" y="99080"/>
            <a:ext cx="20983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spc="35" dirty="0" smtClean="0"/>
              <a:t>Introduction</a:t>
            </a:r>
            <a:endParaRPr lang="en-US" sz="2800" b="1" dirty="0"/>
          </a:p>
        </p:txBody>
      </p:sp>
      <p:sp>
        <p:nvSpPr>
          <p:cNvPr id="2" name="Rectangle 1"/>
          <p:cNvSpPr/>
          <p:nvPr/>
        </p:nvSpPr>
        <p:spPr>
          <a:xfrm>
            <a:off x="3846245" y="816469"/>
            <a:ext cx="18452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Objectives:</a:t>
            </a: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85" y="-31750"/>
            <a:ext cx="24367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"/>
            <a:ext cx="12214630" cy="5905500"/>
          </a:xfrm>
          <a:prstGeom prst="rect">
            <a:avLst/>
          </a:prstGeom>
        </p:spPr>
      </p:pic>
      <p:sp>
        <p:nvSpPr>
          <p:cNvPr id="3" name="سهم إلى اليمين 2"/>
          <p:cNvSpPr/>
          <p:nvPr/>
        </p:nvSpPr>
        <p:spPr>
          <a:xfrm rot="2107769">
            <a:off x="3067644" y="1121698"/>
            <a:ext cx="838864" cy="406246"/>
          </a:xfrm>
          <a:prstGeom prst="rightArrow">
            <a:avLst>
              <a:gd name="adj1" fmla="val 2625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409836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2426"/>
            <a:ext cx="12192000" cy="6124574"/>
          </a:xfrm>
          <a:prstGeom prst="rect">
            <a:avLst/>
          </a:prstGeom>
        </p:spPr>
      </p:pic>
      <p:sp>
        <p:nvSpPr>
          <p:cNvPr id="3" name="سهم إلى اليمين 2"/>
          <p:cNvSpPr/>
          <p:nvPr/>
        </p:nvSpPr>
        <p:spPr>
          <a:xfrm rot="1981885">
            <a:off x="4652361" y="1169204"/>
            <a:ext cx="686776" cy="254035"/>
          </a:xfrm>
          <a:prstGeom prst="rightArrow">
            <a:avLst>
              <a:gd name="adj1" fmla="val 5013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40336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161" y="0"/>
            <a:ext cx="5786839" cy="3781425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104775"/>
            <a:ext cx="5730150" cy="344832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114800"/>
            <a:ext cx="10058400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10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729FFB1-7574-59F6-81D1-F23AE83D7B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139" y="47772"/>
            <a:ext cx="10405861" cy="3135541"/>
          </a:xfrm>
          <a:prstGeom prst="rect">
            <a:avLst/>
          </a:prstGeom>
        </p:spPr>
      </p:pic>
      <p:pic>
        <p:nvPicPr>
          <p:cNvPr id="4" name="Picture 1">
            <a:extLst>
              <a:ext uri="{FF2B5EF4-FFF2-40B4-BE49-F238E27FC236}">
                <a16:creationId xmlns:a16="http://schemas.microsoft.com/office/drawing/2014/main" xmlns="" id="{9F8ED943-8635-C4DF-A9E6-248071EF4B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9063"/>
            <a:ext cx="9337431" cy="426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140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A7271F8-DCCC-CA41-4F6A-40A7BD0B951F}"/>
              </a:ext>
            </a:extLst>
          </p:cNvPr>
          <p:cNvSpPr txBox="1"/>
          <p:nvPr/>
        </p:nvSpPr>
        <p:spPr>
          <a:xfrm>
            <a:off x="905521" y="397564"/>
            <a:ext cx="2080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Marketing tool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xmlns="" id="{70DC697F-2D20-EE77-D1BE-BC3F022559E0}"/>
              </a:ext>
            </a:extLst>
          </p:cNvPr>
          <p:cNvSpPr/>
          <p:nvPr/>
        </p:nvSpPr>
        <p:spPr>
          <a:xfrm>
            <a:off x="3127513" y="475996"/>
            <a:ext cx="978408" cy="30479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203B653-BF75-FE6C-69BA-4D2E241DB3E7}"/>
              </a:ext>
            </a:extLst>
          </p:cNvPr>
          <p:cNvSpPr txBox="1"/>
          <p:nvPr/>
        </p:nvSpPr>
        <p:spPr>
          <a:xfrm>
            <a:off x="4386469" y="397564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google keywords planner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970880C5-E8D4-B1D3-14F2-C969DBD5FD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48" y="1177410"/>
            <a:ext cx="11608904" cy="5283026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17EF561D-11FB-280F-E221-E601C6282B8F}"/>
              </a:ext>
            </a:extLst>
          </p:cNvPr>
          <p:cNvCxnSpPr/>
          <p:nvPr/>
        </p:nvCxnSpPr>
        <p:spPr>
          <a:xfrm>
            <a:off x="7579117" y="2637183"/>
            <a:ext cx="914400" cy="914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938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C9F7B3A3-94A9-8E27-FDD0-64C3EA8E72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643" y="789652"/>
            <a:ext cx="9223513" cy="5278696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A928D481-BB95-0DA3-9465-57083D90270F}"/>
              </a:ext>
            </a:extLst>
          </p:cNvPr>
          <p:cNvCxnSpPr/>
          <p:nvPr/>
        </p:nvCxnSpPr>
        <p:spPr>
          <a:xfrm>
            <a:off x="7500731" y="1664295"/>
            <a:ext cx="914400" cy="9144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80154261-79BF-109C-AD9B-69FE5A3D3D6B}"/>
              </a:ext>
            </a:extLst>
          </p:cNvPr>
          <p:cNvCxnSpPr>
            <a:cxnSpLocks/>
          </p:cNvCxnSpPr>
          <p:nvPr/>
        </p:nvCxnSpPr>
        <p:spPr>
          <a:xfrm flipV="1">
            <a:off x="8189843" y="3942521"/>
            <a:ext cx="377688" cy="56321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6045B4B3-5BDE-0C0E-3F38-3C674CDF9A37}"/>
              </a:ext>
            </a:extLst>
          </p:cNvPr>
          <p:cNvCxnSpPr>
            <a:cxnSpLocks/>
          </p:cNvCxnSpPr>
          <p:nvPr/>
        </p:nvCxnSpPr>
        <p:spPr>
          <a:xfrm flipV="1">
            <a:off x="8998226" y="3942521"/>
            <a:ext cx="483705" cy="74874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649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C4DAC17-7A41-3158-F40A-5DD58664C3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55" y="581940"/>
            <a:ext cx="10052179" cy="461431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3A11382E-4EC9-0708-E27E-0E3C141060BE}"/>
              </a:ext>
            </a:extLst>
          </p:cNvPr>
          <p:cNvCxnSpPr/>
          <p:nvPr/>
        </p:nvCxnSpPr>
        <p:spPr>
          <a:xfrm>
            <a:off x="6948854" y="2889097"/>
            <a:ext cx="914400" cy="914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678B6540-9126-14FB-A0FC-064A0E0572BE}"/>
              </a:ext>
            </a:extLst>
          </p:cNvPr>
          <p:cNvCxnSpPr/>
          <p:nvPr/>
        </p:nvCxnSpPr>
        <p:spPr>
          <a:xfrm>
            <a:off x="4249426" y="2889097"/>
            <a:ext cx="914400" cy="914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Arrow: Down 6">
            <a:extLst>
              <a:ext uri="{FF2B5EF4-FFF2-40B4-BE49-F238E27FC236}">
                <a16:creationId xmlns:a16="http://schemas.microsoft.com/office/drawing/2014/main" xmlns="" id="{6163E2D8-53A3-1C87-F1C9-13E082E46BB0}"/>
              </a:ext>
            </a:extLst>
          </p:cNvPr>
          <p:cNvSpPr/>
          <p:nvPr/>
        </p:nvSpPr>
        <p:spPr>
          <a:xfrm>
            <a:off x="10462082" y="4563208"/>
            <a:ext cx="484632" cy="204389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82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0F2B4F0-DE53-C634-1AE9-C72541C34A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44" y="1614766"/>
            <a:ext cx="10905392" cy="4680526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C76A48A0-62BF-5705-A06F-C2BFE2A1FE89}"/>
              </a:ext>
            </a:extLst>
          </p:cNvPr>
          <p:cNvCxnSpPr>
            <a:cxnSpLocks/>
          </p:cNvCxnSpPr>
          <p:nvPr/>
        </p:nvCxnSpPr>
        <p:spPr>
          <a:xfrm flipH="1">
            <a:off x="11184836" y="2102326"/>
            <a:ext cx="100716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9D58C6F8-9FC4-F5CE-F02F-60D4BAB4B468}"/>
              </a:ext>
            </a:extLst>
          </p:cNvPr>
          <p:cNvCxnSpPr/>
          <p:nvPr/>
        </p:nvCxnSpPr>
        <p:spPr>
          <a:xfrm>
            <a:off x="7625850" y="700366"/>
            <a:ext cx="914400" cy="914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F6740078-E98A-0678-96EB-3231C0898B7F}"/>
              </a:ext>
            </a:extLst>
          </p:cNvPr>
          <p:cNvCxnSpPr/>
          <p:nvPr/>
        </p:nvCxnSpPr>
        <p:spPr>
          <a:xfrm>
            <a:off x="4002921" y="762040"/>
            <a:ext cx="914400" cy="914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731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641" y="3652619"/>
            <a:ext cx="7825154" cy="2847629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694590" y="923191"/>
            <a:ext cx="965395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Supervised By: </a:t>
            </a:r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Dr.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Najwan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Deleq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 , </a:t>
            </a:r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Dr.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 Maher Arafat</a:t>
            </a:r>
            <a:endParaRPr lang="ar-JO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782009" y="1846356"/>
            <a:ext cx="530420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Created By : </a:t>
            </a:r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Raghad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Odeh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 ,</a:t>
            </a:r>
          </a:p>
          <a:p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</a:t>
            </a:r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Maysam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 Nasser , </a:t>
            </a:r>
          </a:p>
          <a:p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</a:t>
            </a:r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Shaima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’ </a:t>
            </a:r>
            <a:r>
              <a:rPr lang="en-GB" sz="3200" b="1" dirty="0" err="1" smtClean="0">
                <a:solidFill>
                  <a:schemeClr val="accent2">
                    <a:lumMod val="75000"/>
                  </a:schemeClr>
                </a:solidFill>
              </a:rPr>
              <a:t>Hisham</a:t>
            </a:r>
            <a:r>
              <a:rPr lang="en-GB" sz="3200" b="1" dirty="0" smtClean="0">
                <a:solidFill>
                  <a:schemeClr val="accent2">
                    <a:lumMod val="75000"/>
                  </a:schemeClr>
                </a:solidFill>
              </a:rPr>
              <a:t> .</a:t>
            </a:r>
            <a:endParaRPr lang="ar-JO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453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3019329" y="2124355"/>
            <a:ext cx="9540991" cy="25853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2400" spc="35" dirty="0" smtClean="0"/>
              <a:t>To </a:t>
            </a:r>
            <a:r>
              <a:rPr lang="en-US" sz="2400" spc="35" dirty="0"/>
              <a:t>be the first destination for customers looking for high-quality and elegant </a:t>
            </a:r>
            <a:r>
              <a:rPr lang="en-US" sz="2400" spc="35" dirty="0" smtClean="0"/>
              <a:t>furniture.</a:t>
            </a:r>
          </a:p>
          <a:p>
            <a:endParaRPr lang="en-US" sz="2400" spc="35" dirty="0" smtClean="0"/>
          </a:p>
          <a:p>
            <a:endParaRPr lang="en-US" sz="2400" spc="35" dirty="0"/>
          </a:p>
          <a:p>
            <a:r>
              <a:rPr lang="en-US" sz="2400" spc="35" dirty="0" smtClean="0"/>
              <a:t>To </a:t>
            </a:r>
            <a:r>
              <a:rPr lang="en-US" sz="2400" spc="35" dirty="0"/>
              <a:t>provide a distinctive and innovative shopping experience </a:t>
            </a:r>
            <a:r>
              <a:rPr lang="en-US" sz="2400" spc="35" dirty="0" smtClean="0"/>
              <a:t>by</a:t>
            </a:r>
          </a:p>
          <a:p>
            <a:r>
              <a:rPr lang="en-US" sz="2400" spc="35" dirty="0" smtClean="0"/>
              <a:t> </a:t>
            </a:r>
            <a:r>
              <a:rPr lang="en-US" sz="2400" spc="35" dirty="0"/>
              <a:t>converting the work system from paper to computerized to </a:t>
            </a:r>
            <a:r>
              <a:rPr lang="en-US" sz="2400" spc="35" dirty="0" smtClean="0"/>
              <a:t>better</a:t>
            </a:r>
          </a:p>
          <a:p>
            <a:r>
              <a:rPr lang="en-US" sz="2400" spc="35" dirty="0" smtClean="0"/>
              <a:t> </a:t>
            </a:r>
            <a:r>
              <a:rPr lang="en-US" sz="2400" spc="35" dirty="0"/>
              <a:t>meet the needs of our </a:t>
            </a:r>
            <a:r>
              <a:rPr lang="en-US" sz="2400" spc="35" dirty="0" smtClean="0"/>
              <a:t>customers.</a:t>
            </a:r>
            <a:endParaRPr lang="en-US" sz="2400" spc="35" dirty="0"/>
          </a:p>
        </p:txBody>
      </p:sp>
      <p:sp>
        <p:nvSpPr>
          <p:cNvPr id="19" name="AutoShape 19"/>
          <p:cNvSpPr/>
          <p:nvPr/>
        </p:nvSpPr>
        <p:spPr>
          <a:xfrm rot="-5400000">
            <a:off x="-3333750" y="3397250"/>
            <a:ext cx="6794500" cy="0"/>
          </a:xfrm>
          <a:prstGeom prst="line">
            <a:avLst/>
          </a:prstGeom>
          <a:ln w="190500" cap="flat">
            <a:solidFill>
              <a:srgbClr val="3CBDBB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0" name="AutoShape 20"/>
          <p:cNvSpPr/>
          <p:nvPr/>
        </p:nvSpPr>
        <p:spPr>
          <a:xfrm rot="-5400000">
            <a:off x="-904661" y="3423008"/>
            <a:ext cx="6846016" cy="0"/>
          </a:xfrm>
          <a:prstGeom prst="line">
            <a:avLst/>
          </a:prstGeom>
          <a:ln w="190500" cap="flat">
            <a:solidFill>
              <a:srgbClr val="3CBDBB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3" name="AutoShape 23"/>
          <p:cNvSpPr/>
          <p:nvPr/>
        </p:nvSpPr>
        <p:spPr>
          <a:xfrm rot="-5400000">
            <a:off x="1713698" y="1866803"/>
            <a:ext cx="2251651" cy="0"/>
          </a:xfrm>
          <a:prstGeom prst="line">
            <a:avLst/>
          </a:prstGeom>
          <a:ln w="190500" cap="flat">
            <a:solidFill>
              <a:srgbClr val="3CBDBB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5" name="Rectangle 24"/>
          <p:cNvSpPr/>
          <p:nvPr/>
        </p:nvSpPr>
        <p:spPr>
          <a:xfrm>
            <a:off x="5691494" y="99080"/>
            <a:ext cx="20983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spc="35" dirty="0" smtClean="0">
                <a:latin typeface="+mj-lt"/>
              </a:rPr>
              <a:t>Introduction</a:t>
            </a:r>
            <a:endParaRPr lang="en-US" sz="2800" b="1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66027" y="622300"/>
            <a:ext cx="26773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Vision &amp; Mission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3205328" y="1477102"/>
            <a:ext cx="11993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Vision:</a:t>
            </a:r>
          </a:p>
        </p:txBody>
      </p:sp>
      <p:sp>
        <p:nvSpPr>
          <p:cNvPr id="3" name="Rectangle 2"/>
          <p:cNvSpPr/>
          <p:nvPr/>
        </p:nvSpPr>
        <p:spPr>
          <a:xfrm>
            <a:off x="3082698" y="2992629"/>
            <a:ext cx="14446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Mission:</a:t>
            </a: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69" y="-11984"/>
            <a:ext cx="22929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63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2177"/>
            <a:ext cx="12192000" cy="6145823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5170963" y="8765"/>
            <a:ext cx="27157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Website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41196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"/>
            <a:ext cx="12192000" cy="651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75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308" y="141668"/>
            <a:ext cx="7862999" cy="33060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23" y="3549537"/>
            <a:ext cx="9350617" cy="3315304"/>
          </a:xfrm>
          <a:prstGeom prst="rect">
            <a:avLst/>
          </a:prstGeom>
        </p:spPr>
      </p:pic>
      <p:sp>
        <p:nvSpPr>
          <p:cNvPr id="12" name="Down Arrow 11"/>
          <p:cNvSpPr/>
          <p:nvPr/>
        </p:nvSpPr>
        <p:spPr>
          <a:xfrm rot="1720136">
            <a:off x="4009662" y="550049"/>
            <a:ext cx="421290" cy="2979199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 rot="1874925">
            <a:off x="4912948" y="2828859"/>
            <a:ext cx="386366" cy="811632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195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9615"/>
            <a:ext cx="12192000" cy="641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2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218</Words>
  <Application>Microsoft Office PowerPoint</Application>
  <PresentationFormat>مخصص</PresentationFormat>
  <Paragraphs>67</Paragraphs>
  <Slides>48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48</vt:i4>
      </vt:variant>
    </vt:vector>
  </HeadingPairs>
  <TitlesOfParts>
    <vt:vector size="50" baseType="lpstr">
      <vt:lpstr>1_Office Theme</vt:lpstr>
      <vt:lpstr>2_Office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 Mouath</dc:creator>
  <cp:lastModifiedBy>49176</cp:lastModifiedBy>
  <cp:revision>63</cp:revision>
  <dcterms:created xsi:type="dcterms:W3CDTF">2024-06-11T07:31:04Z</dcterms:created>
  <dcterms:modified xsi:type="dcterms:W3CDTF">2024-06-28T22:18:06Z</dcterms:modified>
</cp:coreProperties>
</file>