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48"/>
  </p:notesMasterIdLst>
  <p:sldIdLst>
    <p:sldId id="256" r:id="rId2"/>
    <p:sldId id="257" r:id="rId3"/>
    <p:sldId id="258" r:id="rId4"/>
    <p:sldId id="259" r:id="rId5"/>
    <p:sldId id="260" r:id="rId6"/>
    <p:sldId id="262" r:id="rId7"/>
    <p:sldId id="265" r:id="rId8"/>
    <p:sldId id="266" r:id="rId9"/>
    <p:sldId id="267" r:id="rId10"/>
    <p:sldId id="268" r:id="rId11"/>
    <p:sldId id="271" r:id="rId12"/>
    <p:sldId id="272" r:id="rId13"/>
    <p:sldId id="301" r:id="rId14"/>
    <p:sldId id="302" r:id="rId15"/>
    <p:sldId id="274" r:id="rId16"/>
    <p:sldId id="282" r:id="rId17"/>
    <p:sldId id="273" r:id="rId18"/>
    <p:sldId id="303" r:id="rId19"/>
    <p:sldId id="275" r:id="rId20"/>
    <p:sldId id="276" r:id="rId21"/>
    <p:sldId id="277" r:id="rId22"/>
    <p:sldId id="278" r:id="rId23"/>
    <p:sldId id="279" r:id="rId24"/>
    <p:sldId id="280" r:id="rId25"/>
    <p:sldId id="281" r:id="rId26"/>
    <p:sldId id="283" r:id="rId27"/>
    <p:sldId id="284" r:id="rId28"/>
    <p:sldId id="286" r:id="rId29"/>
    <p:sldId id="285"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269" r:id="rId45"/>
    <p:sldId id="270" r:id="rId46"/>
    <p:sldId id="304" r:id="rId47"/>
  </p:sldIdLst>
  <p:sldSz cx="9144000" cy="6858000" type="screen4x3"/>
  <p:notesSz cx="6858000" cy="9144000"/>
  <p:defaultTextStyle>
    <a:defPPr>
      <a:defRPr lang="ar-Q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نمط فاتح 2 - تميي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نمط فاتح 3 - تميي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2838BEF-8BB2-4498-84A7-C5851F593DF1}" styleName="نمط متوسط 4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973" autoAdjust="0"/>
    <p:restoredTop sz="94660"/>
  </p:normalViewPr>
  <p:slideViewPr>
    <p:cSldViewPr>
      <p:cViewPr varScale="1">
        <p:scale>
          <a:sx n="74" d="100"/>
          <a:sy n="74" d="100"/>
        </p:scale>
        <p:origin x="116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2.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2B98DF-FC89-4E2E-AEFC-2343325064EE}" type="doc">
      <dgm:prSet loTypeId="urn:microsoft.com/office/officeart/2009/layout/CircleArrowProcess" loCatId="process" qsTypeId="urn:microsoft.com/office/officeart/2005/8/quickstyle/3d1" qsCatId="3D" csTypeId="urn:microsoft.com/office/officeart/2005/8/colors/accent1_2" csCatId="accent1" phldr="1"/>
      <dgm:spPr/>
      <dgm:t>
        <a:bodyPr/>
        <a:lstStyle/>
        <a:p>
          <a:endParaRPr lang="en-US"/>
        </a:p>
      </dgm:t>
    </dgm:pt>
    <dgm:pt modelId="{72F74B89-759F-4DB0-AD23-70DDF861F937}">
      <dgm:prSet phldrT="[Text]" custT="1"/>
      <dgm:spPr/>
      <dgm:t>
        <a:bodyPr/>
        <a:lstStyle/>
        <a:p>
          <a:r>
            <a:rPr lang="en-US" sz="2000" b="0" dirty="0"/>
            <a:t>Environmental problems</a:t>
          </a:r>
        </a:p>
      </dgm:t>
    </dgm:pt>
    <dgm:pt modelId="{29050657-C344-463D-AEFB-361175EC60B2}" type="parTrans" cxnId="{F13F9A42-D1AB-4245-A82A-DEC00DE21C6A}">
      <dgm:prSet/>
      <dgm:spPr/>
      <dgm:t>
        <a:bodyPr/>
        <a:lstStyle/>
        <a:p>
          <a:endParaRPr lang="en-US"/>
        </a:p>
      </dgm:t>
    </dgm:pt>
    <dgm:pt modelId="{28CBE818-570D-4853-B7FB-53EFC4A6DD90}" type="sibTrans" cxnId="{F13F9A42-D1AB-4245-A82A-DEC00DE21C6A}">
      <dgm:prSet/>
      <dgm:spPr/>
      <dgm:t>
        <a:bodyPr/>
        <a:lstStyle/>
        <a:p>
          <a:endParaRPr lang="en-US"/>
        </a:p>
      </dgm:t>
    </dgm:pt>
    <dgm:pt modelId="{266B8633-3FE7-4C67-87EC-F00F2B90B04D}">
      <dgm:prSet phldrT="[Text]"/>
      <dgm:spPr/>
      <dgm:t>
        <a:bodyPr/>
        <a:lstStyle/>
        <a:p>
          <a:r>
            <a:rPr lang="en-US" dirty="0"/>
            <a:t>Economic problems</a:t>
          </a:r>
        </a:p>
      </dgm:t>
    </dgm:pt>
    <dgm:pt modelId="{05932CF4-7E98-47F8-8875-4F625765AECA}" type="parTrans" cxnId="{02ACAFA8-0D73-481E-A31A-8E1AF056EA0E}">
      <dgm:prSet/>
      <dgm:spPr/>
      <dgm:t>
        <a:bodyPr/>
        <a:lstStyle/>
        <a:p>
          <a:endParaRPr lang="en-US"/>
        </a:p>
      </dgm:t>
    </dgm:pt>
    <dgm:pt modelId="{1113EA2F-43AB-44C6-A818-A20F73C7CF90}" type="sibTrans" cxnId="{02ACAFA8-0D73-481E-A31A-8E1AF056EA0E}">
      <dgm:prSet/>
      <dgm:spPr/>
      <dgm:t>
        <a:bodyPr/>
        <a:lstStyle/>
        <a:p>
          <a:endParaRPr lang="en-US"/>
        </a:p>
      </dgm:t>
    </dgm:pt>
    <dgm:pt modelId="{72AD539B-879D-42B1-A12D-09EA7944D13D}">
      <dgm:prSet phldrT="[Text]"/>
      <dgm:spPr/>
      <dgm:t>
        <a:bodyPr/>
        <a:lstStyle/>
        <a:p>
          <a:r>
            <a:rPr lang="en-US" dirty="0"/>
            <a:t>Social problems</a:t>
          </a:r>
        </a:p>
      </dgm:t>
    </dgm:pt>
    <dgm:pt modelId="{70D89653-4FBB-4533-B94F-169B087EB431}" type="parTrans" cxnId="{65C400E7-78E3-4CA2-9D11-87790A24036D}">
      <dgm:prSet/>
      <dgm:spPr/>
      <dgm:t>
        <a:bodyPr/>
        <a:lstStyle/>
        <a:p>
          <a:endParaRPr lang="en-US"/>
        </a:p>
      </dgm:t>
    </dgm:pt>
    <dgm:pt modelId="{8BB630BD-D74A-4D04-B79E-7DB0C22DEF68}" type="sibTrans" cxnId="{65C400E7-78E3-4CA2-9D11-87790A24036D}">
      <dgm:prSet/>
      <dgm:spPr/>
      <dgm:t>
        <a:bodyPr/>
        <a:lstStyle/>
        <a:p>
          <a:endParaRPr lang="en-US"/>
        </a:p>
      </dgm:t>
    </dgm:pt>
    <dgm:pt modelId="{584493F3-3AFB-4015-8621-F4F94541D06F}" type="pres">
      <dgm:prSet presAssocID="{8B2B98DF-FC89-4E2E-AEFC-2343325064EE}" presName="Name0" presStyleCnt="0">
        <dgm:presLayoutVars>
          <dgm:chMax val="7"/>
          <dgm:chPref val="7"/>
          <dgm:dir/>
          <dgm:animLvl val="lvl"/>
        </dgm:presLayoutVars>
      </dgm:prSet>
      <dgm:spPr/>
      <dgm:t>
        <a:bodyPr/>
        <a:lstStyle/>
        <a:p>
          <a:endParaRPr lang="en-US"/>
        </a:p>
      </dgm:t>
    </dgm:pt>
    <dgm:pt modelId="{705D71B3-76CD-44B8-A96C-269933A75E77}" type="pres">
      <dgm:prSet presAssocID="{72F74B89-759F-4DB0-AD23-70DDF861F937}" presName="Accent1" presStyleCnt="0"/>
      <dgm:spPr/>
    </dgm:pt>
    <dgm:pt modelId="{BDC3C671-3F1A-445E-8541-6087974914D3}" type="pres">
      <dgm:prSet presAssocID="{72F74B89-759F-4DB0-AD23-70DDF861F937}" presName="Accent" presStyleLbl="node1" presStyleIdx="0" presStyleCnt="3" custScaleX="129654"/>
      <dgm:spPr>
        <a:solidFill>
          <a:schemeClr val="tx2">
            <a:lumMod val="60000"/>
            <a:lumOff val="40000"/>
          </a:schemeClr>
        </a:solidFill>
      </dgm:spPr>
    </dgm:pt>
    <dgm:pt modelId="{CB885F0E-4A19-4897-9054-B1F98708E323}" type="pres">
      <dgm:prSet presAssocID="{72F74B89-759F-4DB0-AD23-70DDF861F937}" presName="Parent1" presStyleLbl="revTx" presStyleIdx="0" presStyleCnt="3" custScaleX="130993" custLinFactNeighborX="0" custLinFactNeighborY="-9356">
        <dgm:presLayoutVars>
          <dgm:chMax val="1"/>
          <dgm:chPref val="1"/>
          <dgm:bulletEnabled val="1"/>
        </dgm:presLayoutVars>
      </dgm:prSet>
      <dgm:spPr/>
      <dgm:t>
        <a:bodyPr/>
        <a:lstStyle/>
        <a:p>
          <a:endParaRPr lang="en-US"/>
        </a:p>
      </dgm:t>
    </dgm:pt>
    <dgm:pt modelId="{D337CE51-0A09-40D9-B57B-CDF4C4963046}" type="pres">
      <dgm:prSet presAssocID="{266B8633-3FE7-4C67-87EC-F00F2B90B04D}" presName="Accent2" presStyleCnt="0"/>
      <dgm:spPr/>
    </dgm:pt>
    <dgm:pt modelId="{71AC963F-4DBC-4D7F-A955-62A976CB5491}" type="pres">
      <dgm:prSet presAssocID="{266B8633-3FE7-4C67-87EC-F00F2B90B04D}" presName="Accent" presStyleLbl="node1" presStyleIdx="1" presStyleCnt="3" custScaleX="144803" custScaleY="107701"/>
      <dgm:spPr>
        <a:solidFill>
          <a:schemeClr val="tx2">
            <a:lumMod val="60000"/>
            <a:lumOff val="40000"/>
          </a:schemeClr>
        </a:solidFill>
      </dgm:spPr>
    </dgm:pt>
    <dgm:pt modelId="{213909B0-D063-4D67-A587-C071458D8BE7}" type="pres">
      <dgm:prSet presAssocID="{266B8633-3FE7-4C67-87EC-F00F2B90B04D}" presName="Parent2" presStyleLbl="revTx" presStyleIdx="1" presStyleCnt="3" custLinFactNeighborX="-13959" custLinFactNeighborY="-289">
        <dgm:presLayoutVars>
          <dgm:chMax val="1"/>
          <dgm:chPref val="1"/>
          <dgm:bulletEnabled val="1"/>
        </dgm:presLayoutVars>
      </dgm:prSet>
      <dgm:spPr/>
      <dgm:t>
        <a:bodyPr/>
        <a:lstStyle/>
        <a:p>
          <a:endParaRPr lang="en-US"/>
        </a:p>
      </dgm:t>
    </dgm:pt>
    <dgm:pt modelId="{32588989-FA1B-44DA-8D97-2320C6D8F57F}" type="pres">
      <dgm:prSet presAssocID="{72AD539B-879D-42B1-A12D-09EA7944D13D}" presName="Accent3" presStyleCnt="0"/>
      <dgm:spPr/>
    </dgm:pt>
    <dgm:pt modelId="{BF672A7F-4CC2-4CDA-9DB5-3AE5691D29E0}" type="pres">
      <dgm:prSet presAssocID="{72AD539B-879D-42B1-A12D-09EA7944D13D}" presName="Accent" presStyleLbl="node1" presStyleIdx="2" presStyleCnt="3" custScaleX="148857"/>
      <dgm:spPr>
        <a:solidFill>
          <a:schemeClr val="tx2">
            <a:lumMod val="60000"/>
            <a:lumOff val="40000"/>
          </a:schemeClr>
        </a:solidFill>
      </dgm:spPr>
    </dgm:pt>
    <dgm:pt modelId="{801E4B26-3DCE-4290-8A29-A2F1B349D1E5}" type="pres">
      <dgm:prSet presAssocID="{72AD539B-879D-42B1-A12D-09EA7944D13D}" presName="Parent3" presStyleLbl="revTx" presStyleIdx="2" presStyleCnt="3">
        <dgm:presLayoutVars>
          <dgm:chMax val="1"/>
          <dgm:chPref val="1"/>
          <dgm:bulletEnabled val="1"/>
        </dgm:presLayoutVars>
      </dgm:prSet>
      <dgm:spPr/>
      <dgm:t>
        <a:bodyPr/>
        <a:lstStyle/>
        <a:p>
          <a:endParaRPr lang="en-US"/>
        </a:p>
      </dgm:t>
    </dgm:pt>
  </dgm:ptLst>
  <dgm:cxnLst>
    <dgm:cxn modelId="{512B6EB2-28C1-4560-A6A1-1471A5994F99}" type="presOf" srcId="{72F74B89-759F-4DB0-AD23-70DDF861F937}" destId="{CB885F0E-4A19-4897-9054-B1F98708E323}" srcOrd="0" destOrd="0" presId="urn:microsoft.com/office/officeart/2009/layout/CircleArrowProcess"/>
    <dgm:cxn modelId="{F13F9A42-D1AB-4245-A82A-DEC00DE21C6A}" srcId="{8B2B98DF-FC89-4E2E-AEFC-2343325064EE}" destId="{72F74B89-759F-4DB0-AD23-70DDF861F937}" srcOrd="0" destOrd="0" parTransId="{29050657-C344-463D-AEFB-361175EC60B2}" sibTransId="{28CBE818-570D-4853-B7FB-53EFC4A6DD90}"/>
    <dgm:cxn modelId="{02ACAFA8-0D73-481E-A31A-8E1AF056EA0E}" srcId="{8B2B98DF-FC89-4E2E-AEFC-2343325064EE}" destId="{266B8633-3FE7-4C67-87EC-F00F2B90B04D}" srcOrd="1" destOrd="0" parTransId="{05932CF4-7E98-47F8-8875-4F625765AECA}" sibTransId="{1113EA2F-43AB-44C6-A818-A20F73C7CF90}"/>
    <dgm:cxn modelId="{347E6E8B-5626-4DC0-B9F9-7B8E614A0B34}" type="presOf" srcId="{72AD539B-879D-42B1-A12D-09EA7944D13D}" destId="{801E4B26-3DCE-4290-8A29-A2F1B349D1E5}" srcOrd="0" destOrd="0" presId="urn:microsoft.com/office/officeart/2009/layout/CircleArrowProcess"/>
    <dgm:cxn modelId="{65C400E7-78E3-4CA2-9D11-87790A24036D}" srcId="{8B2B98DF-FC89-4E2E-AEFC-2343325064EE}" destId="{72AD539B-879D-42B1-A12D-09EA7944D13D}" srcOrd="2" destOrd="0" parTransId="{70D89653-4FBB-4533-B94F-169B087EB431}" sibTransId="{8BB630BD-D74A-4D04-B79E-7DB0C22DEF68}"/>
    <dgm:cxn modelId="{C2F854F8-BC39-4E69-9CF7-F428143EE752}" type="presOf" srcId="{8B2B98DF-FC89-4E2E-AEFC-2343325064EE}" destId="{584493F3-3AFB-4015-8621-F4F94541D06F}" srcOrd="0" destOrd="0" presId="urn:microsoft.com/office/officeart/2009/layout/CircleArrowProcess"/>
    <dgm:cxn modelId="{E22FDF91-C34D-4F06-81CA-E55D54B867E3}" type="presOf" srcId="{266B8633-3FE7-4C67-87EC-F00F2B90B04D}" destId="{213909B0-D063-4D67-A587-C071458D8BE7}" srcOrd="0" destOrd="0" presId="urn:microsoft.com/office/officeart/2009/layout/CircleArrowProcess"/>
    <dgm:cxn modelId="{EEB38F05-B3FF-472D-84C1-9B930DF809D6}" type="presParOf" srcId="{584493F3-3AFB-4015-8621-F4F94541D06F}" destId="{705D71B3-76CD-44B8-A96C-269933A75E77}" srcOrd="0" destOrd="0" presId="urn:microsoft.com/office/officeart/2009/layout/CircleArrowProcess"/>
    <dgm:cxn modelId="{C938EF12-C625-4C3B-8BC6-D7718788EC64}" type="presParOf" srcId="{705D71B3-76CD-44B8-A96C-269933A75E77}" destId="{BDC3C671-3F1A-445E-8541-6087974914D3}" srcOrd="0" destOrd="0" presId="urn:microsoft.com/office/officeart/2009/layout/CircleArrowProcess"/>
    <dgm:cxn modelId="{DB77D135-E279-418F-9D53-DB83EBA8D7C4}" type="presParOf" srcId="{584493F3-3AFB-4015-8621-F4F94541D06F}" destId="{CB885F0E-4A19-4897-9054-B1F98708E323}" srcOrd="1" destOrd="0" presId="urn:microsoft.com/office/officeart/2009/layout/CircleArrowProcess"/>
    <dgm:cxn modelId="{19DA9297-4BF7-450F-9A49-86B58246ED5D}" type="presParOf" srcId="{584493F3-3AFB-4015-8621-F4F94541D06F}" destId="{D337CE51-0A09-40D9-B57B-CDF4C4963046}" srcOrd="2" destOrd="0" presId="urn:microsoft.com/office/officeart/2009/layout/CircleArrowProcess"/>
    <dgm:cxn modelId="{677CF988-D4D0-4B4A-8A3A-38C39BC131AF}" type="presParOf" srcId="{D337CE51-0A09-40D9-B57B-CDF4C4963046}" destId="{71AC963F-4DBC-4D7F-A955-62A976CB5491}" srcOrd="0" destOrd="0" presId="urn:microsoft.com/office/officeart/2009/layout/CircleArrowProcess"/>
    <dgm:cxn modelId="{68F9C5A7-3A11-4CEA-ACCE-9C0D4034CBE8}" type="presParOf" srcId="{584493F3-3AFB-4015-8621-F4F94541D06F}" destId="{213909B0-D063-4D67-A587-C071458D8BE7}" srcOrd="3" destOrd="0" presId="urn:microsoft.com/office/officeart/2009/layout/CircleArrowProcess"/>
    <dgm:cxn modelId="{A0D3F5D1-184E-4FE4-8080-ABD006D7B848}" type="presParOf" srcId="{584493F3-3AFB-4015-8621-F4F94541D06F}" destId="{32588989-FA1B-44DA-8D97-2320C6D8F57F}" srcOrd="4" destOrd="0" presId="urn:microsoft.com/office/officeart/2009/layout/CircleArrowProcess"/>
    <dgm:cxn modelId="{014DD7DD-B9E0-458E-9130-C8901C5855B9}" type="presParOf" srcId="{32588989-FA1B-44DA-8D97-2320C6D8F57F}" destId="{BF672A7F-4CC2-4CDA-9DB5-3AE5691D29E0}" srcOrd="0" destOrd="0" presId="urn:microsoft.com/office/officeart/2009/layout/CircleArrowProcess"/>
    <dgm:cxn modelId="{B56E298E-CE4E-4AA7-901A-75AF7C111313}" type="presParOf" srcId="{584493F3-3AFB-4015-8621-F4F94541D06F}" destId="{801E4B26-3DCE-4290-8A29-A2F1B349D1E5}"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DD8021-63BC-4D8E-A064-2E242DE2A67B}" type="doc">
      <dgm:prSet loTypeId="urn:microsoft.com/office/officeart/2005/8/layout/list1" loCatId="list" qsTypeId="urn:microsoft.com/office/officeart/2005/8/quickstyle/simple5" qsCatId="simple" csTypeId="urn:microsoft.com/office/officeart/2005/8/colors/accent2_1" csCatId="accent2" phldr="1"/>
      <dgm:spPr/>
      <dgm:t>
        <a:bodyPr/>
        <a:lstStyle/>
        <a:p>
          <a:endParaRPr lang="en-US"/>
        </a:p>
      </dgm:t>
    </dgm:pt>
    <dgm:pt modelId="{6D354ED1-449F-4A6F-9090-183D1F9F0DD1}">
      <dgm:prSet phldrT="[Text]" custT="1"/>
      <dgm:spPr/>
      <dgm:t>
        <a:bodyPr/>
        <a:lstStyle/>
        <a:p>
          <a:pPr algn="ctr"/>
          <a:r>
            <a:rPr lang="en-US" sz="1600" dirty="0"/>
            <a:t> Discuss the problems and challenges that facing the ready-mix concrete industry and provide solutions to these problems. </a:t>
          </a:r>
        </a:p>
      </dgm:t>
    </dgm:pt>
    <dgm:pt modelId="{AD0CA62D-6E69-4ECD-94E0-CA31B38C281C}" type="parTrans" cxnId="{3E0A6638-ED8B-469B-9B84-ABEA3A854CEF}">
      <dgm:prSet/>
      <dgm:spPr/>
      <dgm:t>
        <a:bodyPr/>
        <a:lstStyle/>
        <a:p>
          <a:endParaRPr lang="en-US"/>
        </a:p>
      </dgm:t>
    </dgm:pt>
    <dgm:pt modelId="{BD90B403-5C58-46CD-8D3E-6E721F326339}" type="sibTrans" cxnId="{3E0A6638-ED8B-469B-9B84-ABEA3A854CEF}">
      <dgm:prSet/>
      <dgm:spPr/>
      <dgm:t>
        <a:bodyPr/>
        <a:lstStyle/>
        <a:p>
          <a:endParaRPr lang="en-US"/>
        </a:p>
      </dgm:t>
    </dgm:pt>
    <dgm:pt modelId="{A51FF5EF-B400-4DF7-9785-4C90D5A5AF73}">
      <dgm:prSet phldrT="[Text]" custT="1"/>
      <dgm:spPr/>
      <dgm:t>
        <a:bodyPr/>
        <a:lstStyle/>
        <a:p>
          <a:pPr algn="ctr"/>
          <a:r>
            <a:rPr lang="en-US" sz="1600" b="0" dirty="0"/>
            <a:t>Develop an assessment tool (questionnaire) to detect the gaps in this industry and to collect the data with the aim of assessment the extent of application of sustainability requirements, in order achieve a preliminary conceptualization of the sustainability framework of the ready-mix concrete industry in the northern west bank.</a:t>
          </a:r>
        </a:p>
      </dgm:t>
    </dgm:pt>
    <dgm:pt modelId="{1CF247A9-B72C-46F7-9AFA-C0A043AECD90}" type="sibTrans" cxnId="{45D5F3B9-0FC1-418D-B8E3-BFE042105F8D}">
      <dgm:prSet/>
      <dgm:spPr/>
      <dgm:t>
        <a:bodyPr/>
        <a:lstStyle/>
        <a:p>
          <a:endParaRPr lang="en-US"/>
        </a:p>
      </dgm:t>
    </dgm:pt>
    <dgm:pt modelId="{E55E0614-EBFE-4A23-A8AA-05EDB91FA5F7}" type="parTrans" cxnId="{45D5F3B9-0FC1-418D-B8E3-BFE042105F8D}">
      <dgm:prSet/>
      <dgm:spPr/>
      <dgm:t>
        <a:bodyPr/>
        <a:lstStyle/>
        <a:p>
          <a:endParaRPr lang="en-US"/>
        </a:p>
      </dgm:t>
    </dgm:pt>
    <dgm:pt modelId="{A945F065-3CB1-432B-9B15-24A1AD1683E9}">
      <dgm:prSet phldrT="[Text]" custT="1"/>
      <dgm:spPr/>
      <dgm:t>
        <a:bodyPr/>
        <a:lstStyle/>
        <a:p>
          <a:pPr algn="ctr"/>
          <a:r>
            <a:rPr lang="en-US" sz="1600" dirty="0"/>
            <a:t>Sustainability practices in ready-mixed concrete provide some recommendations that contribute to application of the plants. </a:t>
          </a:r>
        </a:p>
      </dgm:t>
    </dgm:pt>
    <dgm:pt modelId="{CFE31A17-B3AE-440D-98C6-82F377C0500F}" type="sibTrans" cxnId="{E8E3B2C0-3A19-41C8-8F35-7065A3673D3C}">
      <dgm:prSet/>
      <dgm:spPr/>
      <dgm:t>
        <a:bodyPr/>
        <a:lstStyle/>
        <a:p>
          <a:endParaRPr lang="en-US"/>
        </a:p>
      </dgm:t>
    </dgm:pt>
    <dgm:pt modelId="{75C6B954-99B5-4C82-906C-F2A2803D33E7}" type="parTrans" cxnId="{E8E3B2C0-3A19-41C8-8F35-7065A3673D3C}">
      <dgm:prSet/>
      <dgm:spPr/>
      <dgm:t>
        <a:bodyPr/>
        <a:lstStyle/>
        <a:p>
          <a:endParaRPr lang="en-US"/>
        </a:p>
      </dgm:t>
    </dgm:pt>
    <dgm:pt modelId="{45116A75-6BF7-4ABF-B157-02224528712F}">
      <dgm:prSet phldrT="[Text]" custT="1"/>
      <dgm:spPr/>
      <dgm:t>
        <a:bodyPr/>
        <a:lstStyle/>
        <a:p>
          <a:pPr algn="ctr"/>
          <a:r>
            <a:rPr lang="en-US" sz="1600" dirty="0"/>
            <a:t>Provide some recommendations that contribute to application of the sustainability practices in ready-mixed concrete plants. </a:t>
          </a:r>
        </a:p>
        <a:p>
          <a:pPr algn="ctr"/>
          <a:endParaRPr lang="en-US" sz="1600" dirty="0"/>
        </a:p>
      </dgm:t>
    </dgm:pt>
    <dgm:pt modelId="{AD8A4E4C-30AF-4A4E-A63E-E108B35EE374}" type="parTrans" cxnId="{32EBFF77-760A-4932-9236-C7F7609600DB}">
      <dgm:prSet/>
      <dgm:spPr/>
      <dgm:t>
        <a:bodyPr/>
        <a:lstStyle/>
        <a:p>
          <a:endParaRPr lang="en-US"/>
        </a:p>
      </dgm:t>
    </dgm:pt>
    <dgm:pt modelId="{10D34207-16AA-4197-B611-5998C9C8AE7B}" type="sibTrans" cxnId="{32EBFF77-760A-4932-9236-C7F7609600DB}">
      <dgm:prSet/>
      <dgm:spPr/>
      <dgm:t>
        <a:bodyPr/>
        <a:lstStyle/>
        <a:p>
          <a:endParaRPr lang="en-US"/>
        </a:p>
      </dgm:t>
    </dgm:pt>
    <dgm:pt modelId="{1283C5E7-B497-4015-A9F0-005ADAE51ED9}" type="pres">
      <dgm:prSet presAssocID="{2CDD8021-63BC-4D8E-A064-2E242DE2A67B}" presName="linear" presStyleCnt="0">
        <dgm:presLayoutVars>
          <dgm:dir/>
          <dgm:animLvl val="lvl"/>
          <dgm:resizeHandles val="exact"/>
        </dgm:presLayoutVars>
      </dgm:prSet>
      <dgm:spPr/>
      <dgm:t>
        <a:bodyPr/>
        <a:lstStyle/>
        <a:p>
          <a:endParaRPr lang="en-US"/>
        </a:p>
      </dgm:t>
    </dgm:pt>
    <dgm:pt modelId="{EC2D3EA2-949B-47B8-8CDD-C336E51D11D6}" type="pres">
      <dgm:prSet presAssocID="{6D354ED1-449F-4A6F-9090-183D1F9F0DD1}" presName="parentLin" presStyleCnt="0"/>
      <dgm:spPr/>
    </dgm:pt>
    <dgm:pt modelId="{B29931E3-044D-41A1-BF22-6771B5F5ACC3}" type="pres">
      <dgm:prSet presAssocID="{6D354ED1-449F-4A6F-9090-183D1F9F0DD1}" presName="parentLeftMargin" presStyleLbl="node1" presStyleIdx="0" presStyleCnt="4"/>
      <dgm:spPr/>
      <dgm:t>
        <a:bodyPr/>
        <a:lstStyle/>
        <a:p>
          <a:endParaRPr lang="en-US"/>
        </a:p>
      </dgm:t>
    </dgm:pt>
    <dgm:pt modelId="{178D8D7F-8163-40FD-BC29-D50CBEAFB8A8}" type="pres">
      <dgm:prSet presAssocID="{6D354ED1-449F-4A6F-9090-183D1F9F0DD1}" presName="parentText" presStyleLbl="node1" presStyleIdx="0" presStyleCnt="4" custScaleX="108444" custScaleY="574589" custLinFactX="2964" custLinFactY="69687" custLinFactNeighborX="100000" custLinFactNeighborY="100000">
        <dgm:presLayoutVars>
          <dgm:chMax val="0"/>
          <dgm:bulletEnabled val="1"/>
        </dgm:presLayoutVars>
      </dgm:prSet>
      <dgm:spPr/>
      <dgm:t>
        <a:bodyPr/>
        <a:lstStyle/>
        <a:p>
          <a:endParaRPr lang="en-US"/>
        </a:p>
      </dgm:t>
    </dgm:pt>
    <dgm:pt modelId="{309810C6-B572-4210-8455-0C41D3FAEC0A}" type="pres">
      <dgm:prSet presAssocID="{6D354ED1-449F-4A6F-9090-183D1F9F0DD1}" presName="negativeSpace" presStyleCnt="0"/>
      <dgm:spPr/>
    </dgm:pt>
    <dgm:pt modelId="{35C086AD-126A-4255-86EF-E0477F5EA59C}" type="pres">
      <dgm:prSet presAssocID="{6D354ED1-449F-4A6F-9090-183D1F9F0DD1}" presName="childText" presStyleLbl="conFgAcc1" presStyleIdx="0" presStyleCnt="4" custScaleY="632530" custLinFactY="-237159" custLinFactNeighborX="541" custLinFactNeighborY="-300000">
        <dgm:presLayoutVars>
          <dgm:bulletEnabled val="1"/>
        </dgm:presLayoutVars>
      </dgm:prSet>
      <dgm:spPr>
        <a:blipFill rotWithShape="0">
          <a:blip xmlns:r="http://schemas.openxmlformats.org/officeDocument/2006/relationships" r:embed="rId1"/>
          <a:stretch>
            <a:fillRect/>
          </a:stretch>
        </a:blipFill>
      </dgm:spPr>
    </dgm:pt>
    <dgm:pt modelId="{5D622833-1F68-4438-9D6B-69680A17B5DB}" type="pres">
      <dgm:prSet presAssocID="{BD90B403-5C58-46CD-8D3E-6E721F326339}" presName="spaceBetweenRectangles" presStyleCnt="0"/>
      <dgm:spPr/>
    </dgm:pt>
    <dgm:pt modelId="{2A34A7A6-6C62-4D30-8F80-50510ED67BD3}" type="pres">
      <dgm:prSet presAssocID="{A51FF5EF-B400-4DF7-9785-4C90D5A5AF73}" presName="parentLin" presStyleCnt="0"/>
      <dgm:spPr/>
    </dgm:pt>
    <dgm:pt modelId="{249F15B8-9449-46B2-9E27-7AD6B520DA6C}" type="pres">
      <dgm:prSet presAssocID="{A51FF5EF-B400-4DF7-9785-4C90D5A5AF73}" presName="parentLeftMargin" presStyleLbl="node1" presStyleIdx="0" presStyleCnt="4"/>
      <dgm:spPr/>
      <dgm:t>
        <a:bodyPr/>
        <a:lstStyle/>
        <a:p>
          <a:endParaRPr lang="en-US"/>
        </a:p>
      </dgm:t>
    </dgm:pt>
    <dgm:pt modelId="{A05B711D-E6C2-40D9-85E5-C478B1041393}" type="pres">
      <dgm:prSet presAssocID="{A51FF5EF-B400-4DF7-9785-4C90D5A5AF73}" presName="parentText" presStyleLbl="node1" presStyleIdx="1" presStyleCnt="4" custScaleX="136095" custScaleY="781549" custLinFactNeighborX="-44881" custLinFactNeighborY="-83800">
        <dgm:presLayoutVars>
          <dgm:chMax val="0"/>
          <dgm:bulletEnabled val="1"/>
        </dgm:presLayoutVars>
      </dgm:prSet>
      <dgm:spPr/>
      <dgm:t>
        <a:bodyPr/>
        <a:lstStyle/>
        <a:p>
          <a:endParaRPr lang="en-US"/>
        </a:p>
      </dgm:t>
    </dgm:pt>
    <dgm:pt modelId="{D3C40325-62E5-47B5-ADD5-DC9CD470F711}" type="pres">
      <dgm:prSet presAssocID="{A51FF5EF-B400-4DF7-9785-4C90D5A5AF73}" presName="negativeSpace" presStyleCnt="0"/>
      <dgm:spPr/>
    </dgm:pt>
    <dgm:pt modelId="{DB95FA93-E827-4D6E-B020-6E490C7613DD}" type="pres">
      <dgm:prSet presAssocID="{A51FF5EF-B400-4DF7-9785-4C90D5A5AF73}" presName="childText" presStyleLbl="conFgAcc1" presStyleIdx="1" presStyleCnt="4" custScaleY="625792" custLinFactY="-630825" custLinFactNeighborX="1501" custLinFactNeighborY="-700000">
        <dgm:presLayoutVars>
          <dgm:bulletEnabled val="1"/>
        </dgm:presLayoutVars>
      </dgm:prSet>
      <dgm:spPr/>
    </dgm:pt>
    <dgm:pt modelId="{EA01DE39-9267-4C45-AAF3-9EABD5314FC0}" type="pres">
      <dgm:prSet presAssocID="{1CF247A9-B72C-46F7-9AFA-C0A043AECD90}" presName="spaceBetweenRectangles" presStyleCnt="0"/>
      <dgm:spPr/>
    </dgm:pt>
    <dgm:pt modelId="{406D6C97-927D-4EB0-B1A2-C3BB2DAAC3A8}" type="pres">
      <dgm:prSet presAssocID="{A945F065-3CB1-432B-9B15-24A1AD1683E9}" presName="parentLin" presStyleCnt="0"/>
      <dgm:spPr/>
    </dgm:pt>
    <dgm:pt modelId="{63E15E4D-3CF1-4A0C-89E6-CEA6BFFAD36F}" type="pres">
      <dgm:prSet presAssocID="{A945F065-3CB1-432B-9B15-24A1AD1683E9}" presName="parentLeftMargin" presStyleLbl="node1" presStyleIdx="1" presStyleCnt="4"/>
      <dgm:spPr/>
      <dgm:t>
        <a:bodyPr/>
        <a:lstStyle/>
        <a:p>
          <a:endParaRPr lang="en-US"/>
        </a:p>
      </dgm:t>
    </dgm:pt>
    <dgm:pt modelId="{2E08036E-6359-4592-9B62-D2EEB3EEAABE}" type="pres">
      <dgm:prSet presAssocID="{A945F065-3CB1-432B-9B15-24A1AD1683E9}" presName="parentText" presStyleLbl="node1" presStyleIdx="2" presStyleCnt="4" custScaleX="105957" custScaleY="413004" custLinFactX="5710" custLinFactY="-143350" custLinFactNeighborX="100000" custLinFactNeighborY="-200000">
        <dgm:presLayoutVars>
          <dgm:chMax val="0"/>
          <dgm:bulletEnabled val="1"/>
        </dgm:presLayoutVars>
      </dgm:prSet>
      <dgm:spPr/>
      <dgm:t>
        <a:bodyPr/>
        <a:lstStyle/>
        <a:p>
          <a:endParaRPr lang="en-US"/>
        </a:p>
      </dgm:t>
    </dgm:pt>
    <dgm:pt modelId="{9376CAC6-9C2E-4188-8CAB-40FA0C3C7577}" type="pres">
      <dgm:prSet presAssocID="{A945F065-3CB1-432B-9B15-24A1AD1683E9}" presName="negativeSpace" presStyleCnt="0"/>
      <dgm:spPr/>
    </dgm:pt>
    <dgm:pt modelId="{17E6127F-D8FE-4D60-8284-678242F98066}" type="pres">
      <dgm:prSet presAssocID="{A945F065-3CB1-432B-9B15-24A1AD1683E9}" presName="childText" presStyleLbl="conFgAcc1" presStyleIdx="2" presStyleCnt="4" custScaleY="544802" custLinFactY="-677443" custLinFactNeighborX="-419" custLinFactNeighborY="-700000">
        <dgm:presLayoutVars>
          <dgm:bulletEnabled val="1"/>
        </dgm:presLayoutVars>
      </dgm:prSet>
      <dgm:spPr/>
    </dgm:pt>
    <dgm:pt modelId="{892C2A4D-E761-4704-8FB5-5568092528BE}" type="pres">
      <dgm:prSet presAssocID="{CFE31A17-B3AE-440D-98C6-82F377C0500F}" presName="spaceBetweenRectangles" presStyleCnt="0"/>
      <dgm:spPr/>
    </dgm:pt>
    <dgm:pt modelId="{004FD4EA-2D31-4B87-AF8D-74E79D3E7A79}" type="pres">
      <dgm:prSet presAssocID="{45116A75-6BF7-4ABF-B157-02224528712F}" presName="parentLin" presStyleCnt="0"/>
      <dgm:spPr/>
    </dgm:pt>
    <dgm:pt modelId="{85956B4A-8F5D-4312-A22B-1ED6655237D1}" type="pres">
      <dgm:prSet presAssocID="{45116A75-6BF7-4ABF-B157-02224528712F}" presName="parentLeftMargin" presStyleLbl="node1" presStyleIdx="2" presStyleCnt="4"/>
      <dgm:spPr/>
      <dgm:t>
        <a:bodyPr/>
        <a:lstStyle/>
        <a:p>
          <a:endParaRPr lang="en-US"/>
        </a:p>
      </dgm:t>
    </dgm:pt>
    <dgm:pt modelId="{677BC7A2-EAC4-4AAE-96D2-58311EF2ECDB}" type="pres">
      <dgm:prSet presAssocID="{45116A75-6BF7-4ABF-B157-02224528712F}" presName="parentText" presStyleLbl="node1" presStyleIdx="3" presStyleCnt="4" custScaleX="108702" custScaleY="387859" custLinFactX="4337" custLinFactY="-160361" custLinFactNeighborX="100000" custLinFactNeighborY="-200000">
        <dgm:presLayoutVars>
          <dgm:chMax val="0"/>
          <dgm:bulletEnabled val="1"/>
        </dgm:presLayoutVars>
      </dgm:prSet>
      <dgm:spPr/>
      <dgm:t>
        <a:bodyPr/>
        <a:lstStyle/>
        <a:p>
          <a:endParaRPr lang="en-US"/>
        </a:p>
      </dgm:t>
    </dgm:pt>
    <dgm:pt modelId="{468C8EAA-009D-4EA3-B0AC-2250192E6320}" type="pres">
      <dgm:prSet presAssocID="{45116A75-6BF7-4ABF-B157-02224528712F}" presName="negativeSpace" presStyleCnt="0"/>
      <dgm:spPr/>
    </dgm:pt>
    <dgm:pt modelId="{98D52CE6-AF33-4DDE-912C-964BEB00C417}" type="pres">
      <dgm:prSet presAssocID="{45116A75-6BF7-4ABF-B157-02224528712F}" presName="childText" presStyleLbl="conFgAcc1" presStyleIdx="3" presStyleCnt="4" custScaleY="418271" custLinFactY="-410759" custLinFactNeighborX="541" custLinFactNeighborY="-500000">
        <dgm:presLayoutVars>
          <dgm:bulletEnabled val="1"/>
        </dgm:presLayoutVars>
      </dgm:prSet>
      <dgm:spPr/>
    </dgm:pt>
  </dgm:ptLst>
  <dgm:cxnLst>
    <dgm:cxn modelId="{5BD28C2A-A797-4558-8408-BDE3C0DCE1EA}" type="presOf" srcId="{A945F065-3CB1-432B-9B15-24A1AD1683E9}" destId="{63E15E4D-3CF1-4A0C-89E6-CEA6BFFAD36F}" srcOrd="0" destOrd="0" presId="urn:microsoft.com/office/officeart/2005/8/layout/list1"/>
    <dgm:cxn modelId="{D33BFFF6-365E-4867-8DF8-471CD40A2FA6}" type="presOf" srcId="{A945F065-3CB1-432B-9B15-24A1AD1683E9}" destId="{2E08036E-6359-4592-9B62-D2EEB3EEAABE}" srcOrd="1" destOrd="0" presId="urn:microsoft.com/office/officeart/2005/8/layout/list1"/>
    <dgm:cxn modelId="{BD8D9C12-1B5F-4404-847E-D4CB9D32722F}" type="presOf" srcId="{A51FF5EF-B400-4DF7-9785-4C90D5A5AF73}" destId="{249F15B8-9449-46B2-9E27-7AD6B520DA6C}" srcOrd="0" destOrd="0" presId="urn:microsoft.com/office/officeart/2005/8/layout/list1"/>
    <dgm:cxn modelId="{E8E3B2C0-3A19-41C8-8F35-7065A3673D3C}" srcId="{2CDD8021-63BC-4D8E-A064-2E242DE2A67B}" destId="{A945F065-3CB1-432B-9B15-24A1AD1683E9}" srcOrd="2" destOrd="0" parTransId="{75C6B954-99B5-4C82-906C-F2A2803D33E7}" sibTransId="{CFE31A17-B3AE-440D-98C6-82F377C0500F}"/>
    <dgm:cxn modelId="{61D6003D-1CC4-442D-A9F6-B2B2374076F5}" type="presOf" srcId="{45116A75-6BF7-4ABF-B157-02224528712F}" destId="{677BC7A2-EAC4-4AAE-96D2-58311EF2ECDB}" srcOrd="1" destOrd="0" presId="urn:microsoft.com/office/officeart/2005/8/layout/list1"/>
    <dgm:cxn modelId="{35C9E45C-389C-43C5-9EEC-CCADA514F8BF}" type="presOf" srcId="{A51FF5EF-B400-4DF7-9785-4C90D5A5AF73}" destId="{A05B711D-E6C2-40D9-85E5-C478B1041393}" srcOrd="1" destOrd="0" presId="urn:microsoft.com/office/officeart/2005/8/layout/list1"/>
    <dgm:cxn modelId="{F7505C34-BA05-4833-8ABC-D3F572BD4D15}" type="presOf" srcId="{6D354ED1-449F-4A6F-9090-183D1F9F0DD1}" destId="{178D8D7F-8163-40FD-BC29-D50CBEAFB8A8}" srcOrd="1" destOrd="0" presId="urn:microsoft.com/office/officeart/2005/8/layout/list1"/>
    <dgm:cxn modelId="{32EBFF77-760A-4932-9236-C7F7609600DB}" srcId="{2CDD8021-63BC-4D8E-A064-2E242DE2A67B}" destId="{45116A75-6BF7-4ABF-B157-02224528712F}" srcOrd="3" destOrd="0" parTransId="{AD8A4E4C-30AF-4A4E-A63E-E108B35EE374}" sibTransId="{10D34207-16AA-4197-B611-5998C9C8AE7B}"/>
    <dgm:cxn modelId="{2BE00529-FA0D-4FBF-83E8-8FF06557EFF5}" type="presOf" srcId="{45116A75-6BF7-4ABF-B157-02224528712F}" destId="{85956B4A-8F5D-4312-A22B-1ED6655237D1}" srcOrd="0" destOrd="0" presId="urn:microsoft.com/office/officeart/2005/8/layout/list1"/>
    <dgm:cxn modelId="{FD899302-4F90-43E3-8A6C-E617C6B70F72}" type="presOf" srcId="{6D354ED1-449F-4A6F-9090-183D1F9F0DD1}" destId="{B29931E3-044D-41A1-BF22-6771B5F5ACC3}" srcOrd="0" destOrd="0" presId="urn:microsoft.com/office/officeart/2005/8/layout/list1"/>
    <dgm:cxn modelId="{3E0A6638-ED8B-469B-9B84-ABEA3A854CEF}" srcId="{2CDD8021-63BC-4D8E-A064-2E242DE2A67B}" destId="{6D354ED1-449F-4A6F-9090-183D1F9F0DD1}" srcOrd="0" destOrd="0" parTransId="{AD0CA62D-6E69-4ECD-94E0-CA31B38C281C}" sibTransId="{BD90B403-5C58-46CD-8D3E-6E721F326339}"/>
    <dgm:cxn modelId="{3C7DE588-6D8E-4007-BBDF-8C3E1D60BE8A}" type="presOf" srcId="{2CDD8021-63BC-4D8E-A064-2E242DE2A67B}" destId="{1283C5E7-B497-4015-A9F0-005ADAE51ED9}" srcOrd="0" destOrd="0" presId="urn:microsoft.com/office/officeart/2005/8/layout/list1"/>
    <dgm:cxn modelId="{45D5F3B9-0FC1-418D-B8E3-BFE042105F8D}" srcId="{2CDD8021-63BC-4D8E-A064-2E242DE2A67B}" destId="{A51FF5EF-B400-4DF7-9785-4C90D5A5AF73}" srcOrd="1" destOrd="0" parTransId="{E55E0614-EBFE-4A23-A8AA-05EDB91FA5F7}" sibTransId="{1CF247A9-B72C-46F7-9AFA-C0A043AECD90}"/>
    <dgm:cxn modelId="{8BBCB9C6-BA92-48D5-AF80-FE5DA5D439E5}" type="presParOf" srcId="{1283C5E7-B497-4015-A9F0-005ADAE51ED9}" destId="{EC2D3EA2-949B-47B8-8CDD-C336E51D11D6}" srcOrd="0" destOrd="0" presId="urn:microsoft.com/office/officeart/2005/8/layout/list1"/>
    <dgm:cxn modelId="{64605B62-A8B7-4A1D-B80A-2680982F1168}" type="presParOf" srcId="{EC2D3EA2-949B-47B8-8CDD-C336E51D11D6}" destId="{B29931E3-044D-41A1-BF22-6771B5F5ACC3}" srcOrd="0" destOrd="0" presId="urn:microsoft.com/office/officeart/2005/8/layout/list1"/>
    <dgm:cxn modelId="{D5156569-89D3-4A5C-B6F7-DC4A4A04C8EA}" type="presParOf" srcId="{EC2D3EA2-949B-47B8-8CDD-C336E51D11D6}" destId="{178D8D7F-8163-40FD-BC29-D50CBEAFB8A8}" srcOrd="1" destOrd="0" presId="urn:microsoft.com/office/officeart/2005/8/layout/list1"/>
    <dgm:cxn modelId="{1E2AB973-812C-49A1-8517-6FEE926BF9B2}" type="presParOf" srcId="{1283C5E7-B497-4015-A9F0-005ADAE51ED9}" destId="{309810C6-B572-4210-8455-0C41D3FAEC0A}" srcOrd="1" destOrd="0" presId="urn:microsoft.com/office/officeart/2005/8/layout/list1"/>
    <dgm:cxn modelId="{32D20093-DA28-4B6A-9A98-F06366EB8C0D}" type="presParOf" srcId="{1283C5E7-B497-4015-A9F0-005ADAE51ED9}" destId="{35C086AD-126A-4255-86EF-E0477F5EA59C}" srcOrd="2" destOrd="0" presId="urn:microsoft.com/office/officeart/2005/8/layout/list1"/>
    <dgm:cxn modelId="{B3712472-CA9C-4EB7-9474-B5DA4F32DEE8}" type="presParOf" srcId="{1283C5E7-B497-4015-A9F0-005ADAE51ED9}" destId="{5D622833-1F68-4438-9D6B-69680A17B5DB}" srcOrd="3" destOrd="0" presId="urn:microsoft.com/office/officeart/2005/8/layout/list1"/>
    <dgm:cxn modelId="{2025BF32-DEBE-434E-8299-64C52F1725B0}" type="presParOf" srcId="{1283C5E7-B497-4015-A9F0-005ADAE51ED9}" destId="{2A34A7A6-6C62-4D30-8F80-50510ED67BD3}" srcOrd="4" destOrd="0" presId="urn:microsoft.com/office/officeart/2005/8/layout/list1"/>
    <dgm:cxn modelId="{9446ADAC-1DDB-42BC-AC1F-E8A49D972B86}" type="presParOf" srcId="{2A34A7A6-6C62-4D30-8F80-50510ED67BD3}" destId="{249F15B8-9449-46B2-9E27-7AD6B520DA6C}" srcOrd="0" destOrd="0" presId="urn:microsoft.com/office/officeart/2005/8/layout/list1"/>
    <dgm:cxn modelId="{1D63CA66-4F06-4B95-BCB6-02BB5E1E4ADC}" type="presParOf" srcId="{2A34A7A6-6C62-4D30-8F80-50510ED67BD3}" destId="{A05B711D-E6C2-40D9-85E5-C478B1041393}" srcOrd="1" destOrd="0" presId="urn:microsoft.com/office/officeart/2005/8/layout/list1"/>
    <dgm:cxn modelId="{194BD441-5AA9-4ED7-A418-1A319DDEBDCC}" type="presParOf" srcId="{1283C5E7-B497-4015-A9F0-005ADAE51ED9}" destId="{D3C40325-62E5-47B5-ADD5-DC9CD470F711}" srcOrd="5" destOrd="0" presId="urn:microsoft.com/office/officeart/2005/8/layout/list1"/>
    <dgm:cxn modelId="{4944F98F-310C-48A0-B8D4-3FB15D9BEE23}" type="presParOf" srcId="{1283C5E7-B497-4015-A9F0-005ADAE51ED9}" destId="{DB95FA93-E827-4D6E-B020-6E490C7613DD}" srcOrd="6" destOrd="0" presId="urn:microsoft.com/office/officeart/2005/8/layout/list1"/>
    <dgm:cxn modelId="{3AA1BC2F-B945-4536-9FBD-C5201DA76E6A}" type="presParOf" srcId="{1283C5E7-B497-4015-A9F0-005ADAE51ED9}" destId="{EA01DE39-9267-4C45-AAF3-9EABD5314FC0}" srcOrd="7" destOrd="0" presId="urn:microsoft.com/office/officeart/2005/8/layout/list1"/>
    <dgm:cxn modelId="{845F0232-A05B-4F0C-B26A-DA067E4625E8}" type="presParOf" srcId="{1283C5E7-B497-4015-A9F0-005ADAE51ED9}" destId="{406D6C97-927D-4EB0-B1A2-C3BB2DAAC3A8}" srcOrd="8" destOrd="0" presId="urn:microsoft.com/office/officeart/2005/8/layout/list1"/>
    <dgm:cxn modelId="{6C01D2C0-5168-4C63-8DB1-8471237FF1E2}" type="presParOf" srcId="{406D6C97-927D-4EB0-B1A2-C3BB2DAAC3A8}" destId="{63E15E4D-3CF1-4A0C-89E6-CEA6BFFAD36F}" srcOrd="0" destOrd="0" presId="urn:microsoft.com/office/officeart/2005/8/layout/list1"/>
    <dgm:cxn modelId="{10624F2C-47F8-4D82-90CA-35B3ECFF814B}" type="presParOf" srcId="{406D6C97-927D-4EB0-B1A2-C3BB2DAAC3A8}" destId="{2E08036E-6359-4592-9B62-D2EEB3EEAABE}" srcOrd="1" destOrd="0" presId="urn:microsoft.com/office/officeart/2005/8/layout/list1"/>
    <dgm:cxn modelId="{74D430E5-A631-429A-B8D9-69D21E3792C7}" type="presParOf" srcId="{1283C5E7-B497-4015-A9F0-005ADAE51ED9}" destId="{9376CAC6-9C2E-4188-8CAB-40FA0C3C7577}" srcOrd="9" destOrd="0" presId="urn:microsoft.com/office/officeart/2005/8/layout/list1"/>
    <dgm:cxn modelId="{BF677319-73CB-464E-A8B6-D63A3E4EF19C}" type="presParOf" srcId="{1283C5E7-B497-4015-A9F0-005ADAE51ED9}" destId="{17E6127F-D8FE-4D60-8284-678242F98066}" srcOrd="10" destOrd="0" presId="urn:microsoft.com/office/officeart/2005/8/layout/list1"/>
    <dgm:cxn modelId="{9372ED14-9140-4D0B-8DF5-A297899687C9}" type="presParOf" srcId="{1283C5E7-B497-4015-A9F0-005ADAE51ED9}" destId="{892C2A4D-E761-4704-8FB5-5568092528BE}" srcOrd="11" destOrd="0" presId="urn:microsoft.com/office/officeart/2005/8/layout/list1"/>
    <dgm:cxn modelId="{6E015CEE-E3F9-4D08-BE9A-E72E5068C36F}" type="presParOf" srcId="{1283C5E7-B497-4015-A9F0-005ADAE51ED9}" destId="{004FD4EA-2D31-4B87-AF8D-74E79D3E7A79}" srcOrd="12" destOrd="0" presId="urn:microsoft.com/office/officeart/2005/8/layout/list1"/>
    <dgm:cxn modelId="{D59E4D04-D0A0-4A8B-80E3-45F46984D8CA}" type="presParOf" srcId="{004FD4EA-2D31-4B87-AF8D-74E79D3E7A79}" destId="{85956B4A-8F5D-4312-A22B-1ED6655237D1}" srcOrd="0" destOrd="0" presId="urn:microsoft.com/office/officeart/2005/8/layout/list1"/>
    <dgm:cxn modelId="{10CDA210-82A5-4E8C-80DB-B102E6E7DC95}" type="presParOf" srcId="{004FD4EA-2D31-4B87-AF8D-74E79D3E7A79}" destId="{677BC7A2-EAC4-4AAE-96D2-58311EF2ECDB}" srcOrd="1" destOrd="0" presId="urn:microsoft.com/office/officeart/2005/8/layout/list1"/>
    <dgm:cxn modelId="{CDFC92B7-B8A0-4E12-BA05-299910AD45BE}" type="presParOf" srcId="{1283C5E7-B497-4015-A9F0-005ADAE51ED9}" destId="{468C8EAA-009D-4EA3-B0AC-2250192E6320}" srcOrd="13" destOrd="0" presId="urn:microsoft.com/office/officeart/2005/8/layout/list1"/>
    <dgm:cxn modelId="{D7F377F3-FC9B-48DA-B2DE-B4D4F7F480AC}" type="presParOf" srcId="{1283C5E7-B497-4015-A9F0-005ADAE51ED9}" destId="{98D52CE6-AF33-4DDE-912C-964BEB00C41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3226376-50FB-46D5-A237-EF1DDB3E0C47}" type="doc">
      <dgm:prSet loTypeId="urn:microsoft.com/office/officeart/2005/8/layout/process2" loCatId="process" qsTypeId="urn:microsoft.com/office/officeart/2005/8/quickstyle/3d1" qsCatId="3D" csTypeId="urn:microsoft.com/office/officeart/2005/8/colors/accent3_1" csCatId="accent3" phldr="1"/>
      <dgm:spPr/>
      <dgm:t>
        <a:bodyPr/>
        <a:lstStyle/>
        <a:p>
          <a:endParaRPr lang="en-US"/>
        </a:p>
      </dgm:t>
    </dgm:pt>
    <dgm:pt modelId="{DE3D9613-3002-4777-A516-243B71DF09D0}">
      <dgm:prSet phldrT="[Text]"/>
      <dgm:spPr/>
      <dgm:t>
        <a:bodyPr/>
        <a:lstStyle/>
        <a:p>
          <a:r>
            <a:rPr lang="en-US" dirty="0"/>
            <a:t>Study tool</a:t>
          </a:r>
        </a:p>
        <a:p>
          <a:r>
            <a:rPr lang="en-US" dirty="0"/>
            <a:t>(Questionnaire)</a:t>
          </a:r>
        </a:p>
      </dgm:t>
    </dgm:pt>
    <dgm:pt modelId="{79041E03-7534-4F8D-9792-DF33A412B033}" type="parTrans" cxnId="{EA8AB1C7-A04D-4734-8490-708A5211AC87}">
      <dgm:prSet/>
      <dgm:spPr/>
      <dgm:t>
        <a:bodyPr/>
        <a:lstStyle/>
        <a:p>
          <a:endParaRPr lang="en-US"/>
        </a:p>
      </dgm:t>
    </dgm:pt>
    <dgm:pt modelId="{CA3FCF77-08A7-4FDA-A62C-FCD88D8BC53C}" type="sibTrans" cxnId="{EA8AB1C7-A04D-4734-8490-708A5211AC87}">
      <dgm:prSet/>
      <dgm:spPr/>
      <dgm:t>
        <a:bodyPr/>
        <a:lstStyle/>
        <a:p>
          <a:endParaRPr lang="en-US"/>
        </a:p>
      </dgm:t>
    </dgm:pt>
    <dgm:pt modelId="{64FE76BD-0FDA-417A-B8FE-11D32D36256E}">
      <dgm:prSet phldrT="[Text]"/>
      <dgm:spPr/>
      <dgm:t>
        <a:bodyPr/>
        <a:lstStyle/>
        <a:p>
          <a:r>
            <a:rPr lang="en-US" dirty="0"/>
            <a:t>Collecting data</a:t>
          </a:r>
        </a:p>
      </dgm:t>
    </dgm:pt>
    <dgm:pt modelId="{6C704B2A-CC02-4FF4-986A-677C9ED3FF8B}" type="parTrans" cxnId="{FABEB8BA-35E0-4E65-85DF-7CEEB1877E50}">
      <dgm:prSet/>
      <dgm:spPr/>
      <dgm:t>
        <a:bodyPr/>
        <a:lstStyle/>
        <a:p>
          <a:endParaRPr lang="en-US"/>
        </a:p>
      </dgm:t>
    </dgm:pt>
    <dgm:pt modelId="{9837FFE2-1CE2-45DC-8E5C-4C8EC6D58C18}" type="sibTrans" cxnId="{FABEB8BA-35E0-4E65-85DF-7CEEB1877E50}">
      <dgm:prSet/>
      <dgm:spPr/>
      <dgm:t>
        <a:bodyPr/>
        <a:lstStyle/>
        <a:p>
          <a:endParaRPr lang="en-US"/>
        </a:p>
      </dgm:t>
    </dgm:pt>
    <dgm:pt modelId="{0242D4BE-6D13-487E-AEAC-6F144ED43A31}">
      <dgm:prSet/>
      <dgm:spPr/>
      <dgm:t>
        <a:bodyPr/>
        <a:lstStyle/>
        <a:p>
          <a:r>
            <a:rPr lang="en-US" dirty="0"/>
            <a:t>Analysis of data</a:t>
          </a:r>
        </a:p>
      </dgm:t>
    </dgm:pt>
    <dgm:pt modelId="{F6AE3B9B-0DE9-4B5B-8F40-085A3C4BD02D}" type="parTrans" cxnId="{ACAB6EF0-50E3-4036-BE6A-1DD8AE5387DC}">
      <dgm:prSet/>
      <dgm:spPr/>
      <dgm:t>
        <a:bodyPr/>
        <a:lstStyle/>
        <a:p>
          <a:endParaRPr lang="en-US"/>
        </a:p>
      </dgm:t>
    </dgm:pt>
    <dgm:pt modelId="{1A5F76A7-3800-41C3-9498-B89B7B558CE2}" type="sibTrans" cxnId="{ACAB6EF0-50E3-4036-BE6A-1DD8AE5387DC}">
      <dgm:prSet/>
      <dgm:spPr/>
      <dgm:t>
        <a:bodyPr/>
        <a:lstStyle/>
        <a:p>
          <a:endParaRPr lang="en-US"/>
        </a:p>
      </dgm:t>
    </dgm:pt>
    <dgm:pt modelId="{39B636E4-4ABD-438D-B21F-1E5840473C83}" type="pres">
      <dgm:prSet presAssocID="{D3226376-50FB-46D5-A237-EF1DDB3E0C47}" presName="linearFlow" presStyleCnt="0">
        <dgm:presLayoutVars>
          <dgm:resizeHandles val="exact"/>
        </dgm:presLayoutVars>
      </dgm:prSet>
      <dgm:spPr/>
      <dgm:t>
        <a:bodyPr/>
        <a:lstStyle/>
        <a:p>
          <a:endParaRPr lang="en-US"/>
        </a:p>
      </dgm:t>
    </dgm:pt>
    <dgm:pt modelId="{2599A9C6-FDFE-4B5E-BAD7-2D3D61E596D8}" type="pres">
      <dgm:prSet presAssocID="{DE3D9613-3002-4777-A516-243B71DF09D0}" presName="node" presStyleLbl="node1" presStyleIdx="0" presStyleCnt="3">
        <dgm:presLayoutVars>
          <dgm:bulletEnabled val="1"/>
        </dgm:presLayoutVars>
      </dgm:prSet>
      <dgm:spPr/>
      <dgm:t>
        <a:bodyPr/>
        <a:lstStyle/>
        <a:p>
          <a:endParaRPr lang="en-US"/>
        </a:p>
      </dgm:t>
    </dgm:pt>
    <dgm:pt modelId="{1AD726BF-F1D1-4590-87AE-3F130637AFC7}" type="pres">
      <dgm:prSet presAssocID="{CA3FCF77-08A7-4FDA-A62C-FCD88D8BC53C}" presName="sibTrans" presStyleLbl="sibTrans2D1" presStyleIdx="0" presStyleCnt="2"/>
      <dgm:spPr/>
      <dgm:t>
        <a:bodyPr/>
        <a:lstStyle/>
        <a:p>
          <a:endParaRPr lang="en-US"/>
        </a:p>
      </dgm:t>
    </dgm:pt>
    <dgm:pt modelId="{7AC3F69B-96CE-4067-9B14-0A0850922B42}" type="pres">
      <dgm:prSet presAssocID="{CA3FCF77-08A7-4FDA-A62C-FCD88D8BC53C}" presName="connectorText" presStyleLbl="sibTrans2D1" presStyleIdx="0" presStyleCnt="2"/>
      <dgm:spPr/>
      <dgm:t>
        <a:bodyPr/>
        <a:lstStyle/>
        <a:p>
          <a:endParaRPr lang="en-US"/>
        </a:p>
      </dgm:t>
    </dgm:pt>
    <dgm:pt modelId="{7F1D5D17-CD1B-4256-9F04-75037E80506D}" type="pres">
      <dgm:prSet presAssocID="{64FE76BD-0FDA-417A-B8FE-11D32D36256E}" presName="node" presStyleLbl="node1" presStyleIdx="1" presStyleCnt="3">
        <dgm:presLayoutVars>
          <dgm:bulletEnabled val="1"/>
        </dgm:presLayoutVars>
      </dgm:prSet>
      <dgm:spPr/>
      <dgm:t>
        <a:bodyPr/>
        <a:lstStyle/>
        <a:p>
          <a:endParaRPr lang="en-US"/>
        </a:p>
      </dgm:t>
    </dgm:pt>
    <dgm:pt modelId="{0908FC55-F6ED-401B-B6FC-ED211B7F0853}" type="pres">
      <dgm:prSet presAssocID="{9837FFE2-1CE2-45DC-8E5C-4C8EC6D58C18}" presName="sibTrans" presStyleLbl="sibTrans2D1" presStyleIdx="1" presStyleCnt="2"/>
      <dgm:spPr/>
      <dgm:t>
        <a:bodyPr/>
        <a:lstStyle/>
        <a:p>
          <a:endParaRPr lang="en-US"/>
        </a:p>
      </dgm:t>
    </dgm:pt>
    <dgm:pt modelId="{DDE0FFCA-4756-49A4-B7E6-7EBC5E8D6D47}" type="pres">
      <dgm:prSet presAssocID="{9837FFE2-1CE2-45DC-8E5C-4C8EC6D58C18}" presName="connectorText" presStyleLbl="sibTrans2D1" presStyleIdx="1" presStyleCnt="2"/>
      <dgm:spPr/>
      <dgm:t>
        <a:bodyPr/>
        <a:lstStyle/>
        <a:p>
          <a:endParaRPr lang="en-US"/>
        </a:p>
      </dgm:t>
    </dgm:pt>
    <dgm:pt modelId="{A32DE2A7-0499-49EA-BFEC-E5E2539D3B83}" type="pres">
      <dgm:prSet presAssocID="{0242D4BE-6D13-487E-AEAC-6F144ED43A31}" presName="node" presStyleLbl="node1" presStyleIdx="2" presStyleCnt="3">
        <dgm:presLayoutVars>
          <dgm:bulletEnabled val="1"/>
        </dgm:presLayoutVars>
      </dgm:prSet>
      <dgm:spPr/>
      <dgm:t>
        <a:bodyPr/>
        <a:lstStyle/>
        <a:p>
          <a:endParaRPr lang="en-US"/>
        </a:p>
      </dgm:t>
    </dgm:pt>
  </dgm:ptLst>
  <dgm:cxnLst>
    <dgm:cxn modelId="{EA8AB1C7-A04D-4734-8490-708A5211AC87}" srcId="{D3226376-50FB-46D5-A237-EF1DDB3E0C47}" destId="{DE3D9613-3002-4777-A516-243B71DF09D0}" srcOrd="0" destOrd="0" parTransId="{79041E03-7534-4F8D-9792-DF33A412B033}" sibTransId="{CA3FCF77-08A7-4FDA-A62C-FCD88D8BC53C}"/>
    <dgm:cxn modelId="{CF58E38A-0179-46DE-BE81-BA507C903DA8}" type="presOf" srcId="{D3226376-50FB-46D5-A237-EF1DDB3E0C47}" destId="{39B636E4-4ABD-438D-B21F-1E5840473C83}" srcOrd="0" destOrd="0" presId="urn:microsoft.com/office/officeart/2005/8/layout/process2"/>
    <dgm:cxn modelId="{ACAB6EF0-50E3-4036-BE6A-1DD8AE5387DC}" srcId="{D3226376-50FB-46D5-A237-EF1DDB3E0C47}" destId="{0242D4BE-6D13-487E-AEAC-6F144ED43A31}" srcOrd="2" destOrd="0" parTransId="{F6AE3B9B-0DE9-4B5B-8F40-085A3C4BD02D}" sibTransId="{1A5F76A7-3800-41C3-9498-B89B7B558CE2}"/>
    <dgm:cxn modelId="{C27C6203-764C-4C25-BD40-E8B4765C052E}" type="presOf" srcId="{9837FFE2-1CE2-45DC-8E5C-4C8EC6D58C18}" destId="{0908FC55-F6ED-401B-B6FC-ED211B7F0853}" srcOrd="0" destOrd="0" presId="urn:microsoft.com/office/officeart/2005/8/layout/process2"/>
    <dgm:cxn modelId="{B6AAFE78-7AA3-4AAC-A373-A3043487388D}" type="presOf" srcId="{64FE76BD-0FDA-417A-B8FE-11D32D36256E}" destId="{7F1D5D17-CD1B-4256-9F04-75037E80506D}" srcOrd="0" destOrd="0" presId="urn:microsoft.com/office/officeart/2005/8/layout/process2"/>
    <dgm:cxn modelId="{14618CB6-905F-40F3-9F70-C77F7736B6D7}" type="presOf" srcId="{DE3D9613-3002-4777-A516-243B71DF09D0}" destId="{2599A9C6-FDFE-4B5E-BAD7-2D3D61E596D8}" srcOrd="0" destOrd="0" presId="urn:microsoft.com/office/officeart/2005/8/layout/process2"/>
    <dgm:cxn modelId="{85AECF83-5E33-40E1-9423-5768B353C9D3}" type="presOf" srcId="{9837FFE2-1CE2-45DC-8E5C-4C8EC6D58C18}" destId="{DDE0FFCA-4756-49A4-B7E6-7EBC5E8D6D47}" srcOrd="1" destOrd="0" presId="urn:microsoft.com/office/officeart/2005/8/layout/process2"/>
    <dgm:cxn modelId="{F014B4A0-41FB-45DC-B430-98972AC37222}" type="presOf" srcId="{CA3FCF77-08A7-4FDA-A62C-FCD88D8BC53C}" destId="{7AC3F69B-96CE-4067-9B14-0A0850922B42}" srcOrd="1" destOrd="0" presId="urn:microsoft.com/office/officeart/2005/8/layout/process2"/>
    <dgm:cxn modelId="{6782FC91-8F4B-4E57-A0B3-10EB337E2202}" type="presOf" srcId="{CA3FCF77-08A7-4FDA-A62C-FCD88D8BC53C}" destId="{1AD726BF-F1D1-4590-87AE-3F130637AFC7}" srcOrd="0" destOrd="0" presId="urn:microsoft.com/office/officeart/2005/8/layout/process2"/>
    <dgm:cxn modelId="{11DBA678-7845-432D-8170-C72F5E6BE121}" type="presOf" srcId="{0242D4BE-6D13-487E-AEAC-6F144ED43A31}" destId="{A32DE2A7-0499-49EA-BFEC-E5E2539D3B83}" srcOrd="0" destOrd="0" presId="urn:microsoft.com/office/officeart/2005/8/layout/process2"/>
    <dgm:cxn modelId="{FABEB8BA-35E0-4E65-85DF-7CEEB1877E50}" srcId="{D3226376-50FB-46D5-A237-EF1DDB3E0C47}" destId="{64FE76BD-0FDA-417A-B8FE-11D32D36256E}" srcOrd="1" destOrd="0" parTransId="{6C704B2A-CC02-4FF4-986A-677C9ED3FF8B}" sibTransId="{9837FFE2-1CE2-45DC-8E5C-4C8EC6D58C18}"/>
    <dgm:cxn modelId="{1CCA3C04-D2E1-4DE6-B2EF-842025DD057D}" type="presParOf" srcId="{39B636E4-4ABD-438D-B21F-1E5840473C83}" destId="{2599A9C6-FDFE-4B5E-BAD7-2D3D61E596D8}" srcOrd="0" destOrd="0" presId="urn:microsoft.com/office/officeart/2005/8/layout/process2"/>
    <dgm:cxn modelId="{F981169E-03AD-478E-A315-EC12121E5FBE}" type="presParOf" srcId="{39B636E4-4ABD-438D-B21F-1E5840473C83}" destId="{1AD726BF-F1D1-4590-87AE-3F130637AFC7}" srcOrd="1" destOrd="0" presId="urn:microsoft.com/office/officeart/2005/8/layout/process2"/>
    <dgm:cxn modelId="{8C470C6A-BD92-4C55-B571-2C3D97D1CA5C}" type="presParOf" srcId="{1AD726BF-F1D1-4590-87AE-3F130637AFC7}" destId="{7AC3F69B-96CE-4067-9B14-0A0850922B42}" srcOrd="0" destOrd="0" presId="urn:microsoft.com/office/officeart/2005/8/layout/process2"/>
    <dgm:cxn modelId="{FB207D71-7E47-464D-8CAB-4FD6EE1A0C00}" type="presParOf" srcId="{39B636E4-4ABD-438D-B21F-1E5840473C83}" destId="{7F1D5D17-CD1B-4256-9F04-75037E80506D}" srcOrd="2" destOrd="0" presId="urn:microsoft.com/office/officeart/2005/8/layout/process2"/>
    <dgm:cxn modelId="{65785B57-68FD-4607-B4F4-6B51B72828BC}" type="presParOf" srcId="{39B636E4-4ABD-438D-B21F-1E5840473C83}" destId="{0908FC55-F6ED-401B-B6FC-ED211B7F0853}" srcOrd="3" destOrd="0" presId="urn:microsoft.com/office/officeart/2005/8/layout/process2"/>
    <dgm:cxn modelId="{B31D4FA9-552D-428D-B720-DD7436A030D0}" type="presParOf" srcId="{0908FC55-F6ED-401B-B6FC-ED211B7F0853}" destId="{DDE0FFCA-4756-49A4-B7E6-7EBC5E8D6D47}" srcOrd="0" destOrd="0" presId="urn:microsoft.com/office/officeart/2005/8/layout/process2"/>
    <dgm:cxn modelId="{FCA22FDC-1974-4002-87BD-8A61193F122C}" type="presParOf" srcId="{39B636E4-4ABD-438D-B21F-1E5840473C83}" destId="{A32DE2A7-0499-49EA-BFEC-E5E2539D3B83}"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9DD605-8AC5-4DA5-BA60-79A42B67FA74}" type="doc">
      <dgm:prSet loTypeId="urn:microsoft.com/office/officeart/2005/8/layout/list1" loCatId="list" qsTypeId="urn:microsoft.com/office/officeart/2005/8/quickstyle/3d1" qsCatId="3D" csTypeId="urn:microsoft.com/office/officeart/2005/8/colors/accent3_1" csCatId="accent3" phldr="1"/>
      <dgm:spPr/>
      <dgm:t>
        <a:bodyPr/>
        <a:lstStyle/>
        <a:p>
          <a:endParaRPr lang="en-US"/>
        </a:p>
      </dgm:t>
    </dgm:pt>
    <dgm:pt modelId="{28B46891-2B74-4AD3-BA54-B9EF96B671CB}">
      <dgm:prSet phldrT="[Text]" custT="1"/>
      <dgm:spPr/>
      <dgm:t>
        <a:bodyPr/>
        <a:lstStyle/>
        <a:p>
          <a:pPr algn="ctr"/>
          <a:r>
            <a:rPr lang="en-US" sz="1400" dirty="0"/>
            <a:t>The difficulty of collecting data and finding sources or references about the problems facing factories</a:t>
          </a:r>
        </a:p>
      </dgm:t>
    </dgm:pt>
    <dgm:pt modelId="{790DDDAB-3D0B-4E74-B3EE-445B7443D691}" type="parTrans" cxnId="{683382BA-08AF-49DC-AEE4-DDC32B8FA486}">
      <dgm:prSet/>
      <dgm:spPr/>
      <dgm:t>
        <a:bodyPr/>
        <a:lstStyle/>
        <a:p>
          <a:endParaRPr lang="en-US"/>
        </a:p>
      </dgm:t>
    </dgm:pt>
    <dgm:pt modelId="{9B94FF9B-2999-4481-965C-FB55BBF63D6B}" type="sibTrans" cxnId="{683382BA-08AF-49DC-AEE4-DDC32B8FA486}">
      <dgm:prSet/>
      <dgm:spPr/>
      <dgm:t>
        <a:bodyPr/>
        <a:lstStyle/>
        <a:p>
          <a:endParaRPr lang="en-US"/>
        </a:p>
      </dgm:t>
    </dgm:pt>
    <dgm:pt modelId="{FC926332-A87C-4777-92C8-6A817364FAF7}">
      <dgm:prSet phldrT="[Text]" custT="1"/>
      <dgm:spPr/>
      <dgm:t>
        <a:bodyPr/>
        <a:lstStyle/>
        <a:p>
          <a:pPr algn="ctr"/>
          <a:r>
            <a:rPr lang="en-US" sz="1400" dirty="0"/>
            <a:t>We faced difficulty in making face-to-face meetings between us and the project supervisor due to the current situation due to the Corona virus</a:t>
          </a:r>
        </a:p>
      </dgm:t>
    </dgm:pt>
    <dgm:pt modelId="{16BDD804-76F7-4AC5-8FFA-F3663F1B4503}" type="parTrans" cxnId="{F9B9E71D-977E-410E-82D8-BE0A73FDA03C}">
      <dgm:prSet/>
      <dgm:spPr/>
      <dgm:t>
        <a:bodyPr/>
        <a:lstStyle/>
        <a:p>
          <a:endParaRPr lang="en-US"/>
        </a:p>
      </dgm:t>
    </dgm:pt>
    <dgm:pt modelId="{47573FD7-5700-4AF3-AED9-EF85715FB9EE}" type="sibTrans" cxnId="{F9B9E71D-977E-410E-82D8-BE0A73FDA03C}">
      <dgm:prSet/>
      <dgm:spPr/>
      <dgm:t>
        <a:bodyPr/>
        <a:lstStyle/>
        <a:p>
          <a:endParaRPr lang="en-US"/>
        </a:p>
      </dgm:t>
    </dgm:pt>
    <dgm:pt modelId="{82119272-78F3-4C4D-9859-10FE7349B904}">
      <dgm:prSet phldrT="[Text]" custT="1"/>
      <dgm:spPr/>
      <dgm:t>
        <a:bodyPr/>
        <a:lstStyle/>
        <a:p>
          <a:pPr algn="ctr"/>
          <a:r>
            <a:rPr lang="en-US" sz="1400" dirty="0"/>
            <a:t>The difficulty to reach the ready-mixed concrete factories to fill out the questionnaire and the difficulty of conducting interviews with the owners of factories due to the epidemic crisis (Virus Corona). We contacted with the factories owners and sent the questionnaire electronically via e-mail</a:t>
          </a:r>
        </a:p>
      </dgm:t>
    </dgm:pt>
    <dgm:pt modelId="{083C24D6-02B2-4CD5-BF43-479113BF58AE}" type="sibTrans" cxnId="{DD46A3EA-7A07-489C-B3B3-5AF56ECB1AEA}">
      <dgm:prSet/>
      <dgm:spPr/>
      <dgm:t>
        <a:bodyPr/>
        <a:lstStyle/>
        <a:p>
          <a:endParaRPr lang="en-US"/>
        </a:p>
      </dgm:t>
    </dgm:pt>
    <dgm:pt modelId="{B7CCE8ED-E865-4740-9BD2-D64877062906}" type="parTrans" cxnId="{DD46A3EA-7A07-489C-B3B3-5AF56ECB1AEA}">
      <dgm:prSet/>
      <dgm:spPr/>
      <dgm:t>
        <a:bodyPr/>
        <a:lstStyle/>
        <a:p>
          <a:endParaRPr lang="en-US"/>
        </a:p>
      </dgm:t>
    </dgm:pt>
    <dgm:pt modelId="{6BD5197E-0B03-477B-8C05-25D4B3618523}">
      <dgm:prSet phldrT="[Text]" custT="1"/>
      <dgm:spPr/>
      <dgm:t>
        <a:bodyPr/>
        <a:lstStyle/>
        <a:p>
          <a:pPr algn="ctr" rtl="0"/>
          <a:r>
            <a:rPr lang="en-US" sz="1400" dirty="0"/>
            <a:t>Time, but we have been able to overcome this obstacle by working hard, divided tasks among team members, organizing and scheduling time in an ideal way, and taking advantage of all free time to work on the project and deliver it on time.</a:t>
          </a:r>
        </a:p>
      </dgm:t>
    </dgm:pt>
    <dgm:pt modelId="{03A99ECA-3578-4CFA-AC84-AB292881A266}" type="parTrans" cxnId="{2C88A605-41E6-492B-894C-190F69AF27E5}">
      <dgm:prSet/>
      <dgm:spPr/>
      <dgm:t>
        <a:bodyPr/>
        <a:lstStyle/>
        <a:p>
          <a:endParaRPr lang="en-US"/>
        </a:p>
      </dgm:t>
    </dgm:pt>
    <dgm:pt modelId="{87F19C1A-D35D-4EE9-8133-60CE4252963A}" type="sibTrans" cxnId="{2C88A605-41E6-492B-894C-190F69AF27E5}">
      <dgm:prSet/>
      <dgm:spPr/>
      <dgm:t>
        <a:bodyPr/>
        <a:lstStyle/>
        <a:p>
          <a:endParaRPr lang="en-US"/>
        </a:p>
      </dgm:t>
    </dgm:pt>
    <dgm:pt modelId="{FCC120F6-5EA2-4B59-A70E-C452B27DDDFE}">
      <dgm:prSet/>
      <dgm:spPr/>
      <dgm:t>
        <a:bodyPr/>
        <a:lstStyle/>
        <a:p>
          <a:pPr algn="ctr"/>
          <a:endParaRPr lang="en-US"/>
        </a:p>
      </dgm:t>
    </dgm:pt>
    <dgm:pt modelId="{52145BBB-8F7A-4492-BF6A-66619010277C}" type="parTrans" cxnId="{559C8091-2190-42FE-864D-075E4BF41AC7}">
      <dgm:prSet/>
      <dgm:spPr/>
      <dgm:t>
        <a:bodyPr/>
        <a:lstStyle/>
        <a:p>
          <a:endParaRPr lang="en-US"/>
        </a:p>
      </dgm:t>
    </dgm:pt>
    <dgm:pt modelId="{72D9813E-D571-4341-9889-BE20F4B16BB2}" type="sibTrans" cxnId="{559C8091-2190-42FE-864D-075E4BF41AC7}">
      <dgm:prSet/>
      <dgm:spPr/>
      <dgm:t>
        <a:bodyPr/>
        <a:lstStyle/>
        <a:p>
          <a:endParaRPr lang="en-US"/>
        </a:p>
      </dgm:t>
    </dgm:pt>
    <dgm:pt modelId="{FF0FB6C1-C595-4E66-8147-F2BB95E1AA44}" type="pres">
      <dgm:prSet presAssocID="{9F9DD605-8AC5-4DA5-BA60-79A42B67FA74}" presName="linear" presStyleCnt="0">
        <dgm:presLayoutVars>
          <dgm:dir/>
          <dgm:animLvl val="lvl"/>
          <dgm:resizeHandles val="exact"/>
        </dgm:presLayoutVars>
      </dgm:prSet>
      <dgm:spPr/>
      <dgm:t>
        <a:bodyPr/>
        <a:lstStyle/>
        <a:p>
          <a:endParaRPr lang="en-US"/>
        </a:p>
      </dgm:t>
    </dgm:pt>
    <dgm:pt modelId="{E5E9CA3E-57A7-43C3-8414-A0DF8D31E267}" type="pres">
      <dgm:prSet presAssocID="{28B46891-2B74-4AD3-BA54-B9EF96B671CB}" presName="parentLin" presStyleCnt="0"/>
      <dgm:spPr/>
    </dgm:pt>
    <dgm:pt modelId="{6DB88B01-7F2C-42A6-BB65-1A55A786DB06}" type="pres">
      <dgm:prSet presAssocID="{28B46891-2B74-4AD3-BA54-B9EF96B671CB}" presName="parentLeftMargin" presStyleLbl="node1" presStyleIdx="0" presStyleCnt="4"/>
      <dgm:spPr/>
      <dgm:t>
        <a:bodyPr/>
        <a:lstStyle/>
        <a:p>
          <a:endParaRPr lang="en-US"/>
        </a:p>
      </dgm:t>
    </dgm:pt>
    <dgm:pt modelId="{B75A05EA-B47C-4509-AB80-6EBE7C0CD9B4}" type="pres">
      <dgm:prSet presAssocID="{28B46891-2B74-4AD3-BA54-B9EF96B671CB}" presName="parentText" presStyleLbl="node1" presStyleIdx="0" presStyleCnt="4" custScaleY="186440" custLinFactX="7062" custLinFactNeighborX="100000" custLinFactNeighborY="21477">
        <dgm:presLayoutVars>
          <dgm:chMax val="0"/>
          <dgm:bulletEnabled val="1"/>
        </dgm:presLayoutVars>
      </dgm:prSet>
      <dgm:spPr/>
      <dgm:t>
        <a:bodyPr/>
        <a:lstStyle/>
        <a:p>
          <a:endParaRPr lang="en-US"/>
        </a:p>
      </dgm:t>
    </dgm:pt>
    <dgm:pt modelId="{1FBF6009-90C2-4835-A814-B651EDE0CE53}" type="pres">
      <dgm:prSet presAssocID="{28B46891-2B74-4AD3-BA54-B9EF96B671CB}" presName="negativeSpace" presStyleCnt="0"/>
      <dgm:spPr/>
    </dgm:pt>
    <dgm:pt modelId="{CD073367-57CF-420B-8CDB-6F4FE9E8A526}" type="pres">
      <dgm:prSet presAssocID="{28B46891-2B74-4AD3-BA54-B9EF96B671CB}" presName="childText" presStyleLbl="conFgAcc1" presStyleIdx="0" presStyleCnt="4">
        <dgm:presLayoutVars>
          <dgm:bulletEnabled val="1"/>
        </dgm:presLayoutVars>
      </dgm:prSet>
      <dgm:spPr/>
    </dgm:pt>
    <dgm:pt modelId="{84F3C562-3215-4559-91CD-D65A9EF286BE}" type="pres">
      <dgm:prSet presAssocID="{9B94FF9B-2999-4481-965C-FB55BBF63D6B}" presName="spaceBetweenRectangles" presStyleCnt="0"/>
      <dgm:spPr/>
    </dgm:pt>
    <dgm:pt modelId="{C163E98C-8CFD-4624-A73F-0CCFEDC73D31}" type="pres">
      <dgm:prSet presAssocID="{FC926332-A87C-4777-92C8-6A817364FAF7}" presName="parentLin" presStyleCnt="0"/>
      <dgm:spPr/>
    </dgm:pt>
    <dgm:pt modelId="{2D2F8767-DF4F-4052-8DDC-78509FD90058}" type="pres">
      <dgm:prSet presAssocID="{FC926332-A87C-4777-92C8-6A817364FAF7}" presName="parentLeftMargin" presStyleLbl="node1" presStyleIdx="0" presStyleCnt="4"/>
      <dgm:spPr/>
      <dgm:t>
        <a:bodyPr/>
        <a:lstStyle/>
        <a:p>
          <a:endParaRPr lang="en-US"/>
        </a:p>
      </dgm:t>
    </dgm:pt>
    <dgm:pt modelId="{4A89DEA0-EBF0-43E1-8ADB-0C9CB89B3480}" type="pres">
      <dgm:prSet presAssocID="{FC926332-A87C-4777-92C8-6A817364FAF7}" presName="parentText" presStyleLbl="node1" presStyleIdx="1" presStyleCnt="4" custScaleY="172798" custLinFactX="7140" custLinFactNeighborX="100000" custLinFactNeighborY="17772">
        <dgm:presLayoutVars>
          <dgm:chMax val="0"/>
          <dgm:bulletEnabled val="1"/>
        </dgm:presLayoutVars>
      </dgm:prSet>
      <dgm:spPr/>
      <dgm:t>
        <a:bodyPr/>
        <a:lstStyle/>
        <a:p>
          <a:endParaRPr lang="en-US"/>
        </a:p>
      </dgm:t>
    </dgm:pt>
    <dgm:pt modelId="{ECEEA230-3AF1-41E9-936F-7B04D603C438}" type="pres">
      <dgm:prSet presAssocID="{FC926332-A87C-4777-92C8-6A817364FAF7}" presName="negativeSpace" presStyleCnt="0"/>
      <dgm:spPr/>
    </dgm:pt>
    <dgm:pt modelId="{8CC19E16-D87A-41EE-AC92-92C8E819FB60}" type="pres">
      <dgm:prSet presAssocID="{FC926332-A87C-4777-92C8-6A817364FAF7}" presName="childText" presStyleLbl="conFgAcc1" presStyleIdx="1" presStyleCnt="4">
        <dgm:presLayoutVars>
          <dgm:bulletEnabled val="1"/>
        </dgm:presLayoutVars>
      </dgm:prSet>
      <dgm:spPr/>
    </dgm:pt>
    <dgm:pt modelId="{CAA94644-2F80-4E25-8EDD-824414CF443F}" type="pres">
      <dgm:prSet presAssocID="{47573FD7-5700-4AF3-AED9-EF85715FB9EE}" presName="spaceBetweenRectangles" presStyleCnt="0"/>
      <dgm:spPr/>
    </dgm:pt>
    <dgm:pt modelId="{56702F92-86F1-4451-A469-531DFC7356FB}" type="pres">
      <dgm:prSet presAssocID="{6BD5197E-0B03-477B-8C05-25D4B3618523}" presName="parentLin" presStyleCnt="0"/>
      <dgm:spPr/>
    </dgm:pt>
    <dgm:pt modelId="{50783A20-40AE-4B83-BEB1-D9361E6F0279}" type="pres">
      <dgm:prSet presAssocID="{6BD5197E-0B03-477B-8C05-25D4B3618523}" presName="parentLeftMargin" presStyleLbl="node1" presStyleIdx="1" presStyleCnt="4"/>
      <dgm:spPr/>
      <dgm:t>
        <a:bodyPr/>
        <a:lstStyle/>
        <a:p>
          <a:endParaRPr lang="en-US"/>
        </a:p>
      </dgm:t>
    </dgm:pt>
    <dgm:pt modelId="{8C9CE296-EAD7-486A-9568-09AAE2875FD7}" type="pres">
      <dgm:prSet presAssocID="{6BD5197E-0B03-477B-8C05-25D4B3618523}" presName="parentText" presStyleLbl="node1" presStyleIdx="2" presStyleCnt="4" custScaleY="174689" custLinFactX="7062" custLinFactNeighborX="100000" custLinFactNeighborY="5280">
        <dgm:presLayoutVars>
          <dgm:chMax val="0"/>
          <dgm:bulletEnabled val="1"/>
        </dgm:presLayoutVars>
      </dgm:prSet>
      <dgm:spPr/>
      <dgm:t>
        <a:bodyPr/>
        <a:lstStyle/>
        <a:p>
          <a:endParaRPr lang="en-US"/>
        </a:p>
      </dgm:t>
    </dgm:pt>
    <dgm:pt modelId="{BF29C903-03FC-4249-A267-A9173F329817}" type="pres">
      <dgm:prSet presAssocID="{6BD5197E-0B03-477B-8C05-25D4B3618523}" presName="negativeSpace" presStyleCnt="0"/>
      <dgm:spPr/>
    </dgm:pt>
    <dgm:pt modelId="{58C9D80E-BCFE-4432-8538-69CBA2D16CBD}" type="pres">
      <dgm:prSet presAssocID="{6BD5197E-0B03-477B-8C05-25D4B3618523}" presName="childText" presStyleLbl="conFgAcc1" presStyleIdx="2" presStyleCnt="4">
        <dgm:presLayoutVars>
          <dgm:bulletEnabled val="1"/>
        </dgm:presLayoutVars>
      </dgm:prSet>
      <dgm:spPr/>
      <dgm:t>
        <a:bodyPr/>
        <a:lstStyle/>
        <a:p>
          <a:endParaRPr lang="en-US"/>
        </a:p>
      </dgm:t>
    </dgm:pt>
    <dgm:pt modelId="{C3E00C22-5CB0-4944-BA74-242C24CC610D}" type="pres">
      <dgm:prSet presAssocID="{87F19C1A-D35D-4EE9-8133-60CE4252963A}" presName="spaceBetweenRectangles" presStyleCnt="0"/>
      <dgm:spPr/>
    </dgm:pt>
    <dgm:pt modelId="{7A951A3C-59EA-4978-B4B5-72ACFD05B450}" type="pres">
      <dgm:prSet presAssocID="{82119272-78F3-4C4D-9859-10FE7349B904}" presName="parentLin" presStyleCnt="0"/>
      <dgm:spPr/>
    </dgm:pt>
    <dgm:pt modelId="{4F20A99E-8B9B-4874-9704-FFC168156BA1}" type="pres">
      <dgm:prSet presAssocID="{82119272-78F3-4C4D-9859-10FE7349B904}" presName="parentLeftMargin" presStyleLbl="node1" presStyleIdx="2" presStyleCnt="4"/>
      <dgm:spPr/>
      <dgm:t>
        <a:bodyPr/>
        <a:lstStyle/>
        <a:p>
          <a:endParaRPr lang="en-US"/>
        </a:p>
      </dgm:t>
    </dgm:pt>
    <dgm:pt modelId="{B143FBDE-13E5-4CBD-9040-81EE2E3903E4}" type="pres">
      <dgm:prSet presAssocID="{82119272-78F3-4C4D-9859-10FE7349B904}" presName="parentText" presStyleLbl="node1" presStyleIdx="3" presStyleCnt="4" custScaleY="240090" custLinFactX="5691" custLinFactNeighborX="100000" custLinFactNeighborY="9247">
        <dgm:presLayoutVars>
          <dgm:chMax val="0"/>
          <dgm:bulletEnabled val="1"/>
        </dgm:presLayoutVars>
      </dgm:prSet>
      <dgm:spPr/>
      <dgm:t>
        <a:bodyPr/>
        <a:lstStyle/>
        <a:p>
          <a:endParaRPr lang="en-US"/>
        </a:p>
      </dgm:t>
    </dgm:pt>
    <dgm:pt modelId="{405074FB-136C-4841-A270-53E005406EDE}" type="pres">
      <dgm:prSet presAssocID="{82119272-78F3-4C4D-9859-10FE7349B904}" presName="negativeSpace" presStyleCnt="0"/>
      <dgm:spPr/>
    </dgm:pt>
    <dgm:pt modelId="{88691110-20C0-4775-A1E6-560DF9016A87}" type="pres">
      <dgm:prSet presAssocID="{82119272-78F3-4C4D-9859-10FE7349B904}" presName="childText" presStyleLbl="conFgAcc1" presStyleIdx="3" presStyleCnt="4">
        <dgm:presLayoutVars>
          <dgm:bulletEnabled val="1"/>
        </dgm:presLayoutVars>
      </dgm:prSet>
      <dgm:spPr/>
    </dgm:pt>
  </dgm:ptLst>
  <dgm:cxnLst>
    <dgm:cxn modelId="{559C8091-2190-42FE-864D-075E4BF41AC7}" srcId="{6BD5197E-0B03-477B-8C05-25D4B3618523}" destId="{FCC120F6-5EA2-4B59-A70E-C452B27DDDFE}" srcOrd="0" destOrd="0" parTransId="{52145BBB-8F7A-4492-BF6A-66619010277C}" sibTransId="{72D9813E-D571-4341-9889-BE20F4B16BB2}"/>
    <dgm:cxn modelId="{4A1DD484-177E-4A76-B1FF-0217856225F3}" type="presOf" srcId="{FCC120F6-5EA2-4B59-A70E-C452B27DDDFE}" destId="{58C9D80E-BCFE-4432-8538-69CBA2D16CBD}" srcOrd="0" destOrd="0" presId="urn:microsoft.com/office/officeart/2005/8/layout/list1"/>
    <dgm:cxn modelId="{B2813EE0-6E25-4B6C-B235-AC571E0CCF47}" type="presOf" srcId="{FC926332-A87C-4777-92C8-6A817364FAF7}" destId="{4A89DEA0-EBF0-43E1-8ADB-0C9CB89B3480}" srcOrd="1" destOrd="0" presId="urn:microsoft.com/office/officeart/2005/8/layout/list1"/>
    <dgm:cxn modelId="{DD46A3EA-7A07-489C-B3B3-5AF56ECB1AEA}" srcId="{9F9DD605-8AC5-4DA5-BA60-79A42B67FA74}" destId="{82119272-78F3-4C4D-9859-10FE7349B904}" srcOrd="3" destOrd="0" parTransId="{B7CCE8ED-E865-4740-9BD2-D64877062906}" sibTransId="{083C24D6-02B2-4CD5-BF43-479113BF58AE}"/>
    <dgm:cxn modelId="{5B172AE4-C78B-4707-AD28-C04F9BBBC5B4}" type="presOf" srcId="{28B46891-2B74-4AD3-BA54-B9EF96B671CB}" destId="{B75A05EA-B47C-4509-AB80-6EBE7C0CD9B4}" srcOrd="1" destOrd="0" presId="urn:microsoft.com/office/officeart/2005/8/layout/list1"/>
    <dgm:cxn modelId="{A583A624-0E2A-417B-AD99-F3770799BF7D}" type="presOf" srcId="{82119272-78F3-4C4D-9859-10FE7349B904}" destId="{B143FBDE-13E5-4CBD-9040-81EE2E3903E4}" srcOrd="1" destOrd="0" presId="urn:microsoft.com/office/officeart/2005/8/layout/list1"/>
    <dgm:cxn modelId="{5007E413-B224-4237-B3CF-55E3EAE73EEB}" type="presOf" srcId="{28B46891-2B74-4AD3-BA54-B9EF96B671CB}" destId="{6DB88B01-7F2C-42A6-BB65-1A55A786DB06}" srcOrd="0" destOrd="0" presId="urn:microsoft.com/office/officeart/2005/8/layout/list1"/>
    <dgm:cxn modelId="{F1FBE31D-7D21-411A-97AC-7C8FBABF7C2F}" type="presOf" srcId="{82119272-78F3-4C4D-9859-10FE7349B904}" destId="{4F20A99E-8B9B-4874-9704-FFC168156BA1}" srcOrd="0" destOrd="0" presId="urn:microsoft.com/office/officeart/2005/8/layout/list1"/>
    <dgm:cxn modelId="{683382BA-08AF-49DC-AEE4-DDC32B8FA486}" srcId="{9F9DD605-8AC5-4DA5-BA60-79A42B67FA74}" destId="{28B46891-2B74-4AD3-BA54-B9EF96B671CB}" srcOrd="0" destOrd="0" parTransId="{790DDDAB-3D0B-4E74-B3EE-445B7443D691}" sibTransId="{9B94FF9B-2999-4481-965C-FB55BBF63D6B}"/>
    <dgm:cxn modelId="{F4E0033D-7E67-46BD-AAE0-695B1AF7C1FB}" type="presOf" srcId="{6BD5197E-0B03-477B-8C05-25D4B3618523}" destId="{8C9CE296-EAD7-486A-9568-09AAE2875FD7}" srcOrd="1" destOrd="0" presId="urn:microsoft.com/office/officeart/2005/8/layout/list1"/>
    <dgm:cxn modelId="{7038C4C1-8927-4E00-B12C-DFC7FC7A6E6A}" type="presOf" srcId="{6BD5197E-0B03-477B-8C05-25D4B3618523}" destId="{50783A20-40AE-4B83-BEB1-D9361E6F0279}" srcOrd="0" destOrd="0" presId="urn:microsoft.com/office/officeart/2005/8/layout/list1"/>
    <dgm:cxn modelId="{2E19DA88-1FA5-4B8B-9C88-698D1FC04888}" type="presOf" srcId="{FC926332-A87C-4777-92C8-6A817364FAF7}" destId="{2D2F8767-DF4F-4052-8DDC-78509FD90058}" srcOrd="0" destOrd="0" presId="urn:microsoft.com/office/officeart/2005/8/layout/list1"/>
    <dgm:cxn modelId="{F9B9E71D-977E-410E-82D8-BE0A73FDA03C}" srcId="{9F9DD605-8AC5-4DA5-BA60-79A42B67FA74}" destId="{FC926332-A87C-4777-92C8-6A817364FAF7}" srcOrd="1" destOrd="0" parTransId="{16BDD804-76F7-4AC5-8FFA-F3663F1B4503}" sibTransId="{47573FD7-5700-4AF3-AED9-EF85715FB9EE}"/>
    <dgm:cxn modelId="{2C88A605-41E6-492B-894C-190F69AF27E5}" srcId="{9F9DD605-8AC5-4DA5-BA60-79A42B67FA74}" destId="{6BD5197E-0B03-477B-8C05-25D4B3618523}" srcOrd="2" destOrd="0" parTransId="{03A99ECA-3578-4CFA-AC84-AB292881A266}" sibTransId="{87F19C1A-D35D-4EE9-8133-60CE4252963A}"/>
    <dgm:cxn modelId="{AC5BC59E-B6E4-478A-8551-F4BAAF2A190C}" type="presOf" srcId="{9F9DD605-8AC5-4DA5-BA60-79A42B67FA74}" destId="{FF0FB6C1-C595-4E66-8147-F2BB95E1AA44}" srcOrd="0" destOrd="0" presId="urn:microsoft.com/office/officeart/2005/8/layout/list1"/>
    <dgm:cxn modelId="{01CE69C5-1ECD-43CE-9292-D972A43FC488}" type="presParOf" srcId="{FF0FB6C1-C595-4E66-8147-F2BB95E1AA44}" destId="{E5E9CA3E-57A7-43C3-8414-A0DF8D31E267}" srcOrd="0" destOrd="0" presId="urn:microsoft.com/office/officeart/2005/8/layout/list1"/>
    <dgm:cxn modelId="{94A256A1-4F75-47DA-8BA2-ADE731B6F6F5}" type="presParOf" srcId="{E5E9CA3E-57A7-43C3-8414-A0DF8D31E267}" destId="{6DB88B01-7F2C-42A6-BB65-1A55A786DB06}" srcOrd="0" destOrd="0" presId="urn:microsoft.com/office/officeart/2005/8/layout/list1"/>
    <dgm:cxn modelId="{074F1E6B-D42F-4590-8CC1-9329FC7622D4}" type="presParOf" srcId="{E5E9CA3E-57A7-43C3-8414-A0DF8D31E267}" destId="{B75A05EA-B47C-4509-AB80-6EBE7C0CD9B4}" srcOrd="1" destOrd="0" presId="urn:microsoft.com/office/officeart/2005/8/layout/list1"/>
    <dgm:cxn modelId="{28BA2FAC-FC6B-428D-A0C8-11D4B594B4C8}" type="presParOf" srcId="{FF0FB6C1-C595-4E66-8147-F2BB95E1AA44}" destId="{1FBF6009-90C2-4835-A814-B651EDE0CE53}" srcOrd="1" destOrd="0" presId="urn:microsoft.com/office/officeart/2005/8/layout/list1"/>
    <dgm:cxn modelId="{19F7ED07-C00C-4052-AD59-16025C0E2152}" type="presParOf" srcId="{FF0FB6C1-C595-4E66-8147-F2BB95E1AA44}" destId="{CD073367-57CF-420B-8CDB-6F4FE9E8A526}" srcOrd="2" destOrd="0" presId="urn:microsoft.com/office/officeart/2005/8/layout/list1"/>
    <dgm:cxn modelId="{B08CA1C3-73BD-4126-A457-E201A12836D0}" type="presParOf" srcId="{FF0FB6C1-C595-4E66-8147-F2BB95E1AA44}" destId="{84F3C562-3215-4559-91CD-D65A9EF286BE}" srcOrd="3" destOrd="0" presId="urn:microsoft.com/office/officeart/2005/8/layout/list1"/>
    <dgm:cxn modelId="{004ED669-5383-4840-B802-2334943EEDFD}" type="presParOf" srcId="{FF0FB6C1-C595-4E66-8147-F2BB95E1AA44}" destId="{C163E98C-8CFD-4624-A73F-0CCFEDC73D31}" srcOrd="4" destOrd="0" presId="urn:microsoft.com/office/officeart/2005/8/layout/list1"/>
    <dgm:cxn modelId="{CFA02FB7-B4D6-4CF5-958F-D8CF169EF3BB}" type="presParOf" srcId="{C163E98C-8CFD-4624-A73F-0CCFEDC73D31}" destId="{2D2F8767-DF4F-4052-8DDC-78509FD90058}" srcOrd="0" destOrd="0" presId="urn:microsoft.com/office/officeart/2005/8/layout/list1"/>
    <dgm:cxn modelId="{91479F18-E87D-41BB-9196-A2CDEC3382DE}" type="presParOf" srcId="{C163E98C-8CFD-4624-A73F-0CCFEDC73D31}" destId="{4A89DEA0-EBF0-43E1-8ADB-0C9CB89B3480}" srcOrd="1" destOrd="0" presId="urn:microsoft.com/office/officeart/2005/8/layout/list1"/>
    <dgm:cxn modelId="{2D017231-8AC5-4EF8-A113-95DCB66FA237}" type="presParOf" srcId="{FF0FB6C1-C595-4E66-8147-F2BB95E1AA44}" destId="{ECEEA230-3AF1-41E9-936F-7B04D603C438}" srcOrd="5" destOrd="0" presId="urn:microsoft.com/office/officeart/2005/8/layout/list1"/>
    <dgm:cxn modelId="{38B72E81-D673-4C25-848C-0071D8A9444B}" type="presParOf" srcId="{FF0FB6C1-C595-4E66-8147-F2BB95E1AA44}" destId="{8CC19E16-D87A-41EE-AC92-92C8E819FB60}" srcOrd="6" destOrd="0" presId="urn:microsoft.com/office/officeart/2005/8/layout/list1"/>
    <dgm:cxn modelId="{DF97F28A-E7FD-4617-8639-B3CBE46B07E6}" type="presParOf" srcId="{FF0FB6C1-C595-4E66-8147-F2BB95E1AA44}" destId="{CAA94644-2F80-4E25-8EDD-824414CF443F}" srcOrd="7" destOrd="0" presId="urn:microsoft.com/office/officeart/2005/8/layout/list1"/>
    <dgm:cxn modelId="{2BB5C1F2-B3B9-4E7E-92C1-A9D758EE9178}" type="presParOf" srcId="{FF0FB6C1-C595-4E66-8147-F2BB95E1AA44}" destId="{56702F92-86F1-4451-A469-531DFC7356FB}" srcOrd="8" destOrd="0" presId="urn:microsoft.com/office/officeart/2005/8/layout/list1"/>
    <dgm:cxn modelId="{9164A784-D3A4-475D-8317-2C7C20C1B923}" type="presParOf" srcId="{56702F92-86F1-4451-A469-531DFC7356FB}" destId="{50783A20-40AE-4B83-BEB1-D9361E6F0279}" srcOrd="0" destOrd="0" presId="urn:microsoft.com/office/officeart/2005/8/layout/list1"/>
    <dgm:cxn modelId="{BA59A1A9-4FE2-4822-A743-8A30C911DA58}" type="presParOf" srcId="{56702F92-86F1-4451-A469-531DFC7356FB}" destId="{8C9CE296-EAD7-486A-9568-09AAE2875FD7}" srcOrd="1" destOrd="0" presId="urn:microsoft.com/office/officeart/2005/8/layout/list1"/>
    <dgm:cxn modelId="{924F7D9D-433A-457C-AC36-38573BF5AE09}" type="presParOf" srcId="{FF0FB6C1-C595-4E66-8147-F2BB95E1AA44}" destId="{BF29C903-03FC-4249-A267-A9173F329817}" srcOrd="9" destOrd="0" presId="urn:microsoft.com/office/officeart/2005/8/layout/list1"/>
    <dgm:cxn modelId="{D3ED8CF2-0371-4D50-BB37-E9161E02582D}" type="presParOf" srcId="{FF0FB6C1-C595-4E66-8147-F2BB95E1AA44}" destId="{58C9D80E-BCFE-4432-8538-69CBA2D16CBD}" srcOrd="10" destOrd="0" presId="urn:microsoft.com/office/officeart/2005/8/layout/list1"/>
    <dgm:cxn modelId="{E61B6D1D-B42F-4A7E-BAAD-4DFDEE57FC35}" type="presParOf" srcId="{FF0FB6C1-C595-4E66-8147-F2BB95E1AA44}" destId="{C3E00C22-5CB0-4944-BA74-242C24CC610D}" srcOrd="11" destOrd="0" presId="urn:microsoft.com/office/officeart/2005/8/layout/list1"/>
    <dgm:cxn modelId="{8B3B4F78-A9BE-455C-85BD-F8FF99454C2F}" type="presParOf" srcId="{FF0FB6C1-C595-4E66-8147-F2BB95E1AA44}" destId="{7A951A3C-59EA-4978-B4B5-72ACFD05B450}" srcOrd="12" destOrd="0" presId="urn:microsoft.com/office/officeart/2005/8/layout/list1"/>
    <dgm:cxn modelId="{00A1AFA6-177F-4676-B5A3-5573633B84DE}" type="presParOf" srcId="{7A951A3C-59EA-4978-B4B5-72ACFD05B450}" destId="{4F20A99E-8B9B-4874-9704-FFC168156BA1}" srcOrd="0" destOrd="0" presId="urn:microsoft.com/office/officeart/2005/8/layout/list1"/>
    <dgm:cxn modelId="{AD08DB81-0D79-4CFC-8C83-5C0E878EFBDE}" type="presParOf" srcId="{7A951A3C-59EA-4978-B4B5-72ACFD05B450}" destId="{B143FBDE-13E5-4CBD-9040-81EE2E3903E4}" srcOrd="1" destOrd="0" presId="urn:microsoft.com/office/officeart/2005/8/layout/list1"/>
    <dgm:cxn modelId="{C33F8D43-C9F2-4C57-B8E6-A15D87ABC2CB}" type="presParOf" srcId="{FF0FB6C1-C595-4E66-8147-F2BB95E1AA44}" destId="{405074FB-136C-4841-A270-53E005406EDE}" srcOrd="13" destOrd="0" presId="urn:microsoft.com/office/officeart/2005/8/layout/list1"/>
    <dgm:cxn modelId="{1A0DA35A-FBA6-44DF-8720-602A0BAC462B}" type="presParOf" srcId="{FF0FB6C1-C595-4E66-8147-F2BB95E1AA44}" destId="{88691110-20C0-4775-A1E6-560DF9016A8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42A6291-6B67-4EB4-AA77-82E42D7076EE}" type="doc">
      <dgm:prSet loTypeId="urn:microsoft.com/office/officeart/2005/8/layout/process2" loCatId="process" qsTypeId="urn:microsoft.com/office/officeart/2005/8/quickstyle/3d1" qsCatId="3D" csTypeId="urn:microsoft.com/office/officeart/2005/8/colors/accent3_1" csCatId="accent3" phldr="1"/>
      <dgm:spPr/>
      <dgm:t>
        <a:bodyPr/>
        <a:lstStyle/>
        <a:p>
          <a:endParaRPr lang="en-US"/>
        </a:p>
      </dgm:t>
    </dgm:pt>
    <dgm:pt modelId="{4893CA2B-652A-44B8-AD88-6C261D898D7D}">
      <dgm:prSet phldrT="[Text]"/>
      <dgm:spPr/>
      <dgm:t>
        <a:bodyPr/>
        <a:lstStyle/>
        <a:p>
          <a:r>
            <a:rPr lang="en-US" dirty="0"/>
            <a:t>This study includes the West Bank without the Gaza Strip. </a:t>
          </a:r>
        </a:p>
      </dgm:t>
    </dgm:pt>
    <dgm:pt modelId="{819CA02F-E3B5-4F39-82F7-290AB4911423}" type="parTrans" cxnId="{B79AD584-FDEF-4ABE-9B0F-F92E1258EDAE}">
      <dgm:prSet/>
      <dgm:spPr/>
      <dgm:t>
        <a:bodyPr/>
        <a:lstStyle/>
        <a:p>
          <a:endParaRPr lang="en-US"/>
        </a:p>
      </dgm:t>
    </dgm:pt>
    <dgm:pt modelId="{C4844D18-9E62-4758-A89D-94B95BBD70C8}" type="sibTrans" cxnId="{B79AD584-FDEF-4ABE-9B0F-F92E1258EDAE}">
      <dgm:prSet/>
      <dgm:spPr/>
      <dgm:t>
        <a:bodyPr/>
        <a:lstStyle/>
        <a:p>
          <a:endParaRPr lang="en-US"/>
        </a:p>
      </dgm:t>
    </dgm:pt>
    <dgm:pt modelId="{35C9BE98-20CD-4C20-9A5B-1EE477B49D99}">
      <dgm:prSet phldrT="[Text]"/>
      <dgm:spPr/>
      <dgm:t>
        <a:bodyPr/>
        <a:lstStyle/>
        <a:p>
          <a:r>
            <a:rPr lang="en-US" dirty="0"/>
            <a:t>This study includes only licensed factories.</a:t>
          </a:r>
        </a:p>
      </dgm:t>
    </dgm:pt>
    <dgm:pt modelId="{53B79F25-30CB-416F-A411-997BCD447B4E}" type="parTrans" cxnId="{1EFA08CD-B685-475E-8182-00C3EC6F96D2}">
      <dgm:prSet/>
      <dgm:spPr/>
      <dgm:t>
        <a:bodyPr/>
        <a:lstStyle/>
        <a:p>
          <a:endParaRPr lang="en-US"/>
        </a:p>
      </dgm:t>
    </dgm:pt>
    <dgm:pt modelId="{DF09EA0A-4AFC-4A03-B736-F31BCDF52B01}" type="sibTrans" cxnId="{1EFA08CD-B685-475E-8182-00C3EC6F96D2}">
      <dgm:prSet/>
      <dgm:spPr/>
      <dgm:t>
        <a:bodyPr/>
        <a:lstStyle/>
        <a:p>
          <a:endParaRPr lang="en-US"/>
        </a:p>
      </dgm:t>
    </dgm:pt>
    <dgm:pt modelId="{B4B622F3-8F77-4ACA-B2A9-6897C645D850}">
      <dgm:prSet phldrT="[Text]"/>
      <dgm:spPr/>
      <dgm:t>
        <a:bodyPr/>
        <a:lstStyle/>
        <a:p>
          <a:r>
            <a:rPr lang="en-US" dirty="0"/>
            <a:t> This study contains a random sample, not all factories. </a:t>
          </a:r>
        </a:p>
      </dgm:t>
    </dgm:pt>
    <dgm:pt modelId="{99C15E3D-BB9B-476B-AB7A-F20EE91C902C}" type="parTrans" cxnId="{C9FDE414-81D1-4EEB-9955-702A44CBC1A7}">
      <dgm:prSet/>
      <dgm:spPr/>
      <dgm:t>
        <a:bodyPr/>
        <a:lstStyle/>
        <a:p>
          <a:endParaRPr lang="en-US"/>
        </a:p>
      </dgm:t>
    </dgm:pt>
    <dgm:pt modelId="{8045D118-BC0D-4403-B1C2-A31B6A92E429}" type="sibTrans" cxnId="{C9FDE414-81D1-4EEB-9955-702A44CBC1A7}">
      <dgm:prSet/>
      <dgm:spPr/>
      <dgm:t>
        <a:bodyPr/>
        <a:lstStyle/>
        <a:p>
          <a:endParaRPr lang="en-US"/>
        </a:p>
      </dgm:t>
    </dgm:pt>
    <dgm:pt modelId="{A636E395-164E-435A-AE39-BCBB139F957D}">
      <dgm:prSet/>
      <dgm:spPr/>
      <dgm:t>
        <a:bodyPr/>
        <a:lstStyle/>
        <a:p>
          <a:r>
            <a:rPr lang="en-US"/>
            <a:t> This study does not include the impact of the cement industry, because cement is imported from abroad. </a:t>
          </a:r>
        </a:p>
      </dgm:t>
    </dgm:pt>
    <dgm:pt modelId="{559C59C0-B2B7-4ECD-A5C6-12CDD39BF87A}" type="parTrans" cxnId="{EF8061C8-47E1-46DB-8556-8B22F4BCDB82}">
      <dgm:prSet/>
      <dgm:spPr/>
      <dgm:t>
        <a:bodyPr/>
        <a:lstStyle/>
        <a:p>
          <a:endParaRPr lang="en-US"/>
        </a:p>
      </dgm:t>
    </dgm:pt>
    <dgm:pt modelId="{6E46EBAC-23B5-43C4-A8FC-BB4E283A5D43}" type="sibTrans" cxnId="{EF8061C8-47E1-46DB-8556-8B22F4BCDB82}">
      <dgm:prSet/>
      <dgm:spPr/>
      <dgm:t>
        <a:bodyPr/>
        <a:lstStyle/>
        <a:p>
          <a:endParaRPr lang="en-US"/>
        </a:p>
      </dgm:t>
    </dgm:pt>
    <dgm:pt modelId="{BFCA6014-C079-4499-AA1A-513CBFD71E64}" type="pres">
      <dgm:prSet presAssocID="{A42A6291-6B67-4EB4-AA77-82E42D7076EE}" presName="linearFlow" presStyleCnt="0">
        <dgm:presLayoutVars>
          <dgm:resizeHandles val="exact"/>
        </dgm:presLayoutVars>
      </dgm:prSet>
      <dgm:spPr/>
      <dgm:t>
        <a:bodyPr/>
        <a:lstStyle/>
        <a:p>
          <a:endParaRPr lang="en-US"/>
        </a:p>
      </dgm:t>
    </dgm:pt>
    <dgm:pt modelId="{FD16FC73-7550-446A-9F06-1405136EF920}" type="pres">
      <dgm:prSet presAssocID="{4893CA2B-652A-44B8-AD88-6C261D898D7D}" presName="node" presStyleLbl="node1" presStyleIdx="0" presStyleCnt="4">
        <dgm:presLayoutVars>
          <dgm:bulletEnabled val="1"/>
        </dgm:presLayoutVars>
      </dgm:prSet>
      <dgm:spPr/>
      <dgm:t>
        <a:bodyPr/>
        <a:lstStyle/>
        <a:p>
          <a:endParaRPr lang="en-US"/>
        </a:p>
      </dgm:t>
    </dgm:pt>
    <dgm:pt modelId="{30D802F7-4AFF-4BA6-8E77-2BFB5D753902}" type="pres">
      <dgm:prSet presAssocID="{C4844D18-9E62-4758-A89D-94B95BBD70C8}" presName="sibTrans" presStyleLbl="sibTrans2D1" presStyleIdx="0" presStyleCnt="3"/>
      <dgm:spPr/>
      <dgm:t>
        <a:bodyPr/>
        <a:lstStyle/>
        <a:p>
          <a:endParaRPr lang="en-US"/>
        </a:p>
      </dgm:t>
    </dgm:pt>
    <dgm:pt modelId="{6F4D8637-731D-41EC-B028-EC06AC807240}" type="pres">
      <dgm:prSet presAssocID="{C4844D18-9E62-4758-A89D-94B95BBD70C8}" presName="connectorText" presStyleLbl="sibTrans2D1" presStyleIdx="0" presStyleCnt="3"/>
      <dgm:spPr/>
      <dgm:t>
        <a:bodyPr/>
        <a:lstStyle/>
        <a:p>
          <a:endParaRPr lang="en-US"/>
        </a:p>
      </dgm:t>
    </dgm:pt>
    <dgm:pt modelId="{3901254E-C82D-4321-8FCE-5BE94365CB3B}" type="pres">
      <dgm:prSet presAssocID="{35C9BE98-20CD-4C20-9A5B-1EE477B49D99}" presName="node" presStyleLbl="node1" presStyleIdx="1" presStyleCnt="4">
        <dgm:presLayoutVars>
          <dgm:bulletEnabled val="1"/>
        </dgm:presLayoutVars>
      </dgm:prSet>
      <dgm:spPr/>
      <dgm:t>
        <a:bodyPr/>
        <a:lstStyle/>
        <a:p>
          <a:endParaRPr lang="en-US"/>
        </a:p>
      </dgm:t>
    </dgm:pt>
    <dgm:pt modelId="{7FD64F7E-7735-4366-B825-F10224ECEA4E}" type="pres">
      <dgm:prSet presAssocID="{DF09EA0A-4AFC-4A03-B736-F31BCDF52B01}" presName="sibTrans" presStyleLbl="sibTrans2D1" presStyleIdx="1" presStyleCnt="3"/>
      <dgm:spPr/>
      <dgm:t>
        <a:bodyPr/>
        <a:lstStyle/>
        <a:p>
          <a:endParaRPr lang="en-US"/>
        </a:p>
      </dgm:t>
    </dgm:pt>
    <dgm:pt modelId="{FB9303C0-8043-4DDE-98B8-BF201D8B099D}" type="pres">
      <dgm:prSet presAssocID="{DF09EA0A-4AFC-4A03-B736-F31BCDF52B01}" presName="connectorText" presStyleLbl="sibTrans2D1" presStyleIdx="1" presStyleCnt="3"/>
      <dgm:spPr/>
      <dgm:t>
        <a:bodyPr/>
        <a:lstStyle/>
        <a:p>
          <a:endParaRPr lang="en-US"/>
        </a:p>
      </dgm:t>
    </dgm:pt>
    <dgm:pt modelId="{A40A5F15-E9FC-4168-A6D8-F190683ED822}" type="pres">
      <dgm:prSet presAssocID="{B4B622F3-8F77-4ACA-B2A9-6897C645D850}" presName="node" presStyleLbl="node1" presStyleIdx="2" presStyleCnt="4">
        <dgm:presLayoutVars>
          <dgm:bulletEnabled val="1"/>
        </dgm:presLayoutVars>
      </dgm:prSet>
      <dgm:spPr/>
      <dgm:t>
        <a:bodyPr/>
        <a:lstStyle/>
        <a:p>
          <a:endParaRPr lang="en-US"/>
        </a:p>
      </dgm:t>
    </dgm:pt>
    <dgm:pt modelId="{8886E550-0CDE-4176-ACD6-00B353B1BB87}" type="pres">
      <dgm:prSet presAssocID="{8045D118-BC0D-4403-B1C2-A31B6A92E429}" presName="sibTrans" presStyleLbl="sibTrans2D1" presStyleIdx="2" presStyleCnt="3"/>
      <dgm:spPr/>
      <dgm:t>
        <a:bodyPr/>
        <a:lstStyle/>
        <a:p>
          <a:endParaRPr lang="en-US"/>
        </a:p>
      </dgm:t>
    </dgm:pt>
    <dgm:pt modelId="{D836746C-72AC-4CCF-8440-E367CC4ECD48}" type="pres">
      <dgm:prSet presAssocID="{8045D118-BC0D-4403-B1C2-A31B6A92E429}" presName="connectorText" presStyleLbl="sibTrans2D1" presStyleIdx="2" presStyleCnt="3"/>
      <dgm:spPr/>
      <dgm:t>
        <a:bodyPr/>
        <a:lstStyle/>
        <a:p>
          <a:endParaRPr lang="en-US"/>
        </a:p>
      </dgm:t>
    </dgm:pt>
    <dgm:pt modelId="{221D1B6A-828E-4B02-AA88-EBC5D01E4E3C}" type="pres">
      <dgm:prSet presAssocID="{A636E395-164E-435A-AE39-BCBB139F957D}" presName="node" presStyleLbl="node1" presStyleIdx="3" presStyleCnt="4">
        <dgm:presLayoutVars>
          <dgm:bulletEnabled val="1"/>
        </dgm:presLayoutVars>
      </dgm:prSet>
      <dgm:spPr/>
      <dgm:t>
        <a:bodyPr/>
        <a:lstStyle/>
        <a:p>
          <a:endParaRPr lang="en-US"/>
        </a:p>
      </dgm:t>
    </dgm:pt>
  </dgm:ptLst>
  <dgm:cxnLst>
    <dgm:cxn modelId="{C9FDE414-81D1-4EEB-9955-702A44CBC1A7}" srcId="{A42A6291-6B67-4EB4-AA77-82E42D7076EE}" destId="{B4B622F3-8F77-4ACA-B2A9-6897C645D850}" srcOrd="2" destOrd="0" parTransId="{99C15E3D-BB9B-476B-AB7A-F20EE91C902C}" sibTransId="{8045D118-BC0D-4403-B1C2-A31B6A92E429}"/>
    <dgm:cxn modelId="{1EFA08CD-B685-475E-8182-00C3EC6F96D2}" srcId="{A42A6291-6B67-4EB4-AA77-82E42D7076EE}" destId="{35C9BE98-20CD-4C20-9A5B-1EE477B49D99}" srcOrd="1" destOrd="0" parTransId="{53B79F25-30CB-416F-A411-997BCD447B4E}" sibTransId="{DF09EA0A-4AFC-4A03-B736-F31BCDF52B01}"/>
    <dgm:cxn modelId="{BB50E90C-3789-42EB-84A9-D6B0CA7D88D8}" type="presOf" srcId="{DF09EA0A-4AFC-4A03-B736-F31BCDF52B01}" destId="{7FD64F7E-7735-4366-B825-F10224ECEA4E}" srcOrd="0" destOrd="0" presId="urn:microsoft.com/office/officeart/2005/8/layout/process2"/>
    <dgm:cxn modelId="{812AFA23-4F6F-4256-A6C7-6C7592AB6A78}" type="presOf" srcId="{4893CA2B-652A-44B8-AD88-6C261D898D7D}" destId="{FD16FC73-7550-446A-9F06-1405136EF920}" srcOrd="0" destOrd="0" presId="urn:microsoft.com/office/officeart/2005/8/layout/process2"/>
    <dgm:cxn modelId="{7B5FA658-062F-4632-92F2-B62FA44D5226}" type="presOf" srcId="{A636E395-164E-435A-AE39-BCBB139F957D}" destId="{221D1B6A-828E-4B02-AA88-EBC5D01E4E3C}" srcOrd="0" destOrd="0" presId="urn:microsoft.com/office/officeart/2005/8/layout/process2"/>
    <dgm:cxn modelId="{EFED5DD9-66DD-4BE2-A7AA-E5AF317DF0BB}" type="presOf" srcId="{DF09EA0A-4AFC-4A03-B736-F31BCDF52B01}" destId="{FB9303C0-8043-4DDE-98B8-BF201D8B099D}" srcOrd="1" destOrd="0" presId="urn:microsoft.com/office/officeart/2005/8/layout/process2"/>
    <dgm:cxn modelId="{3A3A3868-2A9E-4EA4-9C12-30C6E23D2B24}" type="presOf" srcId="{B4B622F3-8F77-4ACA-B2A9-6897C645D850}" destId="{A40A5F15-E9FC-4168-A6D8-F190683ED822}" srcOrd="0" destOrd="0" presId="urn:microsoft.com/office/officeart/2005/8/layout/process2"/>
    <dgm:cxn modelId="{B79AD584-FDEF-4ABE-9B0F-F92E1258EDAE}" srcId="{A42A6291-6B67-4EB4-AA77-82E42D7076EE}" destId="{4893CA2B-652A-44B8-AD88-6C261D898D7D}" srcOrd="0" destOrd="0" parTransId="{819CA02F-E3B5-4F39-82F7-290AB4911423}" sibTransId="{C4844D18-9E62-4758-A89D-94B95BBD70C8}"/>
    <dgm:cxn modelId="{68B16A8C-F803-4750-8E34-D49333B7C0DB}" type="presOf" srcId="{8045D118-BC0D-4403-B1C2-A31B6A92E429}" destId="{8886E550-0CDE-4176-ACD6-00B353B1BB87}" srcOrd="0" destOrd="0" presId="urn:microsoft.com/office/officeart/2005/8/layout/process2"/>
    <dgm:cxn modelId="{0D312FED-36D0-4553-B87F-DE085D5C7C16}" type="presOf" srcId="{8045D118-BC0D-4403-B1C2-A31B6A92E429}" destId="{D836746C-72AC-4CCF-8440-E367CC4ECD48}" srcOrd="1" destOrd="0" presId="urn:microsoft.com/office/officeart/2005/8/layout/process2"/>
    <dgm:cxn modelId="{67594979-D0E5-4182-9698-9088502B511E}" type="presOf" srcId="{35C9BE98-20CD-4C20-9A5B-1EE477B49D99}" destId="{3901254E-C82D-4321-8FCE-5BE94365CB3B}" srcOrd="0" destOrd="0" presId="urn:microsoft.com/office/officeart/2005/8/layout/process2"/>
    <dgm:cxn modelId="{EF8061C8-47E1-46DB-8556-8B22F4BCDB82}" srcId="{A42A6291-6B67-4EB4-AA77-82E42D7076EE}" destId="{A636E395-164E-435A-AE39-BCBB139F957D}" srcOrd="3" destOrd="0" parTransId="{559C59C0-B2B7-4ECD-A5C6-12CDD39BF87A}" sibTransId="{6E46EBAC-23B5-43C4-A8FC-BB4E283A5D43}"/>
    <dgm:cxn modelId="{E5DBF056-FC7B-400C-A669-67C5DAB7947A}" type="presOf" srcId="{A42A6291-6B67-4EB4-AA77-82E42D7076EE}" destId="{BFCA6014-C079-4499-AA1A-513CBFD71E64}" srcOrd="0" destOrd="0" presId="urn:microsoft.com/office/officeart/2005/8/layout/process2"/>
    <dgm:cxn modelId="{1BC6003A-40EF-48F8-BF08-D34634F732DE}" type="presOf" srcId="{C4844D18-9E62-4758-A89D-94B95BBD70C8}" destId="{30D802F7-4AFF-4BA6-8E77-2BFB5D753902}" srcOrd="0" destOrd="0" presId="urn:microsoft.com/office/officeart/2005/8/layout/process2"/>
    <dgm:cxn modelId="{9814FA57-C8DE-4840-8340-DCB33105667C}" type="presOf" srcId="{C4844D18-9E62-4758-A89D-94B95BBD70C8}" destId="{6F4D8637-731D-41EC-B028-EC06AC807240}" srcOrd="1" destOrd="0" presId="urn:microsoft.com/office/officeart/2005/8/layout/process2"/>
    <dgm:cxn modelId="{99A2874D-B433-49DC-B4D6-D1C1527EF648}" type="presParOf" srcId="{BFCA6014-C079-4499-AA1A-513CBFD71E64}" destId="{FD16FC73-7550-446A-9F06-1405136EF920}" srcOrd="0" destOrd="0" presId="urn:microsoft.com/office/officeart/2005/8/layout/process2"/>
    <dgm:cxn modelId="{2588867D-23D3-43DC-904F-AA600252E94F}" type="presParOf" srcId="{BFCA6014-C079-4499-AA1A-513CBFD71E64}" destId="{30D802F7-4AFF-4BA6-8E77-2BFB5D753902}" srcOrd="1" destOrd="0" presId="urn:microsoft.com/office/officeart/2005/8/layout/process2"/>
    <dgm:cxn modelId="{B2EE9464-5128-4458-8DB1-D922E7D38D29}" type="presParOf" srcId="{30D802F7-4AFF-4BA6-8E77-2BFB5D753902}" destId="{6F4D8637-731D-41EC-B028-EC06AC807240}" srcOrd="0" destOrd="0" presId="urn:microsoft.com/office/officeart/2005/8/layout/process2"/>
    <dgm:cxn modelId="{93EBFF60-54E7-48C1-A523-53FBBB79BC4A}" type="presParOf" srcId="{BFCA6014-C079-4499-AA1A-513CBFD71E64}" destId="{3901254E-C82D-4321-8FCE-5BE94365CB3B}" srcOrd="2" destOrd="0" presId="urn:microsoft.com/office/officeart/2005/8/layout/process2"/>
    <dgm:cxn modelId="{66420BA2-E000-4195-A307-0E332567A8C4}" type="presParOf" srcId="{BFCA6014-C079-4499-AA1A-513CBFD71E64}" destId="{7FD64F7E-7735-4366-B825-F10224ECEA4E}" srcOrd="3" destOrd="0" presId="urn:microsoft.com/office/officeart/2005/8/layout/process2"/>
    <dgm:cxn modelId="{F2548F77-691F-4E4C-91C8-B962A2E16E85}" type="presParOf" srcId="{7FD64F7E-7735-4366-B825-F10224ECEA4E}" destId="{FB9303C0-8043-4DDE-98B8-BF201D8B099D}" srcOrd="0" destOrd="0" presId="urn:microsoft.com/office/officeart/2005/8/layout/process2"/>
    <dgm:cxn modelId="{048890AE-BE55-4A88-B534-C6C0210E8416}" type="presParOf" srcId="{BFCA6014-C079-4499-AA1A-513CBFD71E64}" destId="{A40A5F15-E9FC-4168-A6D8-F190683ED822}" srcOrd="4" destOrd="0" presId="urn:microsoft.com/office/officeart/2005/8/layout/process2"/>
    <dgm:cxn modelId="{93E8FA81-08EE-43D4-B69A-1C75DCBEB282}" type="presParOf" srcId="{BFCA6014-C079-4499-AA1A-513CBFD71E64}" destId="{8886E550-0CDE-4176-ACD6-00B353B1BB87}" srcOrd="5" destOrd="0" presId="urn:microsoft.com/office/officeart/2005/8/layout/process2"/>
    <dgm:cxn modelId="{C7C91D85-E995-4A44-B0E0-E23ACD100369}" type="presParOf" srcId="{8886E550-0CDE-4176-ACD6-00B353B1BB87}" destId="{D836746C-72AC-4CCF-8440-E367CC4ECD48}" srcOrd="0" destOrd="0" presId="urn:microsoft.com/office/officeart/2005/8/layout/process2"/>
    <dgm:cxn modelId="{3644EE65-A8A6-44A6-BDE8-CAB9F0C06A16}" type="presParOf" srcId="{BFCA6014-C079-4499-AA1A-513CBFD71E64}" destId="{221D1B6A-828E-4B02-AA88-EBC5D01E4E3C}"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05BCA6-E2CC-4874-A9E3-ED9B39317210}" type="doc">
      <dgm:prSet loTypeId="urn:microsoft.com/office/officeart/2005/8/layout/arrow3" loCatId="relationship" qsTypeId="urn:microsoft.com/office/officeart/2005/8/quickstyle/3d1" qsCatId="3D" csTypeId="urn:microsoft.com/office/officeart/2005/8/colors/accent3_1" csCatId="accent3" phldr="1"/>
      <dgm:spPr/>
      <dgm:t>
        <a:bodyPr/>
        <a:lstStyle/>
        <a:p>
          <a:endParaRPr lang="en-US"/>
        </a:p>
      </dgm:t>
    </dgm:pt>
    <dgm:pt modelId="{C5A99728-443A-4778-AC34-61DBED89F801}">
      <dgm:prSet phldrT="[Text]" custT="1"/>
      <dgm:spPr/>
      <dgm:t>
        <a:bodyPr/>
        <a:lstStyle/>
        <a:p>
          <a:r>
            <a:rPr lang="en-US" sz="4000" dirty="0"/>
            <a:t>OECD</a:t>
          </a:r>
        </a:p>
      </dgm:t>
    </dgm:pt>
    <dgm:pt modelId="{A9AF2507-74DA-4D75-B965-BB78A3680600}" type="parTrans" cxnId="{A77C3058-2F18-484D-AA4B-9A25089F7F81}">
      <dgm:prSet/>
      <dgm:spPr/>
      <dgm:t>
        <a:bodyPr/>
        <a:lstStyle/>
        <a:p>
          <a:endParaRPr lang="en-US"/>
        </a:p>
      </dgm:t>
    </dgm:pt>
    <dgm:pt modelId="{04AD018C-C57D-4A33-A20E-6D3FC54D0ADC}" type="sibTrans" cxnId="{A77C3058-2F18-484D-AA4B-9A25089F7F81}">
      <dgm:prSet/>
      <dgm:spPr/>
      <dgm:t>
        <a:bodyPr/>
        <a:lstStyle/>
        <a:p>
          <a:endParaRPr lang="en-US"/>
        </a:p>
      </dgm:t>
    </dgm:pt>
    <dgm:pt modelId="{A6E19856-0640-428D-BFF9-280422C94762}">
      <dgm:prSet phldrT="[Text]"/>
      <dgm:spPr/>
      <dgm:t>
        <a:bodyPr/>
        <a:lstStyle/>
        <a:p>
          <a:r>
            <a:rPr lang="en-US" dirty="0"/>
            <a:t> Palestinian laws relating to the protection of the environment and safety</a:t>
          </a:r>
        </a:p>
      </dgm:t>
    </dgm:pt>
    <dgm:pt modelId="{3F6BCCE1-6449-44D0-91CF-3C6DCA278CC6}" type="parTrans" cxnId="{6F907B6F-F9F6-4599-ACA4-DC4DA661F614}">
      <dgm:prSet/>
      <dgm:spPr/>
      <dgm:t>
        <a:bodyPr/>
        <a:lstStyle/>
        <a:p>
          <a:endParaRPr lang="en-US"/>
        </a:p>
      </dgm:t>
    </dgm:pt>
    <dgm:pt modelId="{EF5C4C54-3846-4DD6-B665-D95BC51171E6}" type="sibTrans" cxnId="{6F907B6F-F9F6-4599-ACA4-DC4DA661F614}">
      <dgm:prSet/>
      <dgm:spPr/>
      <dgm:t>
        <a:bodyPr/>
        <a:lstStyle/>
        <a:p>
          <a:endParaRPr lang="en-US"/>
        </a:p>
      </dgm:t>
    </dgm:pt>
    <dgm:pt modelId="{BC6188FF-DB3C-4480-A08B-D0FA62045383}" type="pres">
      <dgm:prSet presAssocID="{8C05BCA6-E2CC-4874-A9E3-ED9B39317210}" presName="compositeShape" presStyleCnt="0">
        <dgm:presLayoutVars>
          <dgm:chMax val="2"/>
          <dgm:dir/>
          <dgm:resizeHandles val="exact"/>
        </dgm:presLayoutVars>
      </dgm:prSet>
      <dgm:spPr/>
      <dgm:t>
        <a:bodyPr/>
        <a:lstStyle/>
        <a:p>
          <a:endParaRPr lang="en-US"/>
        </a:p>
      </dgm:t>
    </dgm:pt>
    <dgm:pt modelId="{28F68065-B382-4F3F-AA4B-11DB10659558}" type="pres">
      <dgm:prSet presAssocID="{8C05BCA6-E2CC-4874-A9E3-ED9B39317210}" presName="divider" presStyleLbl="fgShp" presStyleIdx="0" presStyleCnt="1"/>
      <dgm:spPr>
        <a:solidFill>
          <a:schemeClr val="accent5">
            <a:lumMod val="20000"/>
            <a:lumOff val="80000"/>
          </a:schemeClr>
        </a:solidFill>
      </dgm:spPr>
    </dgm:pt>
    <dgm:pt modelId="{BFE119C3-FA11-4FAF-893C-6F58E2DC9D70}" type="pres">
      <dgm:prSet presAssocID="{C5A99728-443A-4778-AC34-61DBED89F801}" presName="downArrow" presStyleLbl="node1" presStyleIdx="0" presStyleCnt="2"/>
      <dgm:spPr/>
    </dgm:pt>
    <dgm:pt modelId="{93C680F4-AFE5-42FB-80FC-0043A059B0A8}" type="pres">
      <dgm:prSet presAssocID="{C5A99728-443A-4778-AC34-61DBED89F801}" presName="downArrowText" presStyleLbl="revTx" presStyleIdx="0" presStyleCnt="2">
        <dgm:presLayoutVars>
          <dgm:bulletEnabled val="1"/>
        </dgm:presLayoutVars>
      </dgm:prSet>
      <dgm:spPr/>
      <dgm:t>
        <a:bodyPr/>
        <a:lstStyle/>
        <a:p>
          <a:endParaRPr lang="en-US"/>
        </a:p>
      </dgm:t>
    </dgm:pt>
    <dgm:pt modelId="{2E482AEF-CCF4-45A0-B755-29BB01A1AEE5}" type="pres">
      <dgm:prSet presAssocID="{A6E19856-0640-428D-BFF9-280422C94762}" presName="upArrow" presStyleLbl="node1" presStyleIdx="1" presStyleCnt="2"/>
      <dgm:spPr/>
    </dgm:pt>
    <dgm:pt modelId="{637970C0-79DA-4647-ADBC-BCBB528E358D}" type="pres">
      <dgm:prSet presAssocID="{A6E19856-0640-428D-BFF9-280422C94762}" presName="upArrowText" presStyleLbl="revTx" presStyleIdx="1" presStyleCnt="2" custScaleX="127693">
        <dgm:presLayoutVars>
          <dgm:bulletEnabled val="1"/>
        </dgm:presLayoutVars>
      </dgm:prSet>
      <dgm:spPr/>
      <dgm:t>
        <a:bodyPr/>
        <a:lstStyle/>
        <a:p>
          <a:endParaRPr lang="en-US"/>
        </a:p>
      </dgm:t>
    </dgm:pt>
  </dgm:ptLst>
  <dgm:cxnLst>
    <dgm:cxn modelId="{92830A63-B54F-4CE8-A4CD-F533774E9C7B}" type="presOf" srcId="{C5A99728-443A-4778-AC34-61DBED89F801}" destId="{93C680F4-AFE5-42FB-80FC-0043A059B0A8}" srcOrd="0" destOrd="0" presId="urn:microsoft.com/office/officeart/2005/8/layout/arrow3"/>
    <dgm:cxn modelId="{6F907B6F-F9F6-4599-ACA4-DC4DA661F614}" srcId="{8C05BCA6-E2CC-4874-A9E3-ED9B39317210}" destId="{A6E19856-0640-428D-BFF9-280422C94762}" srcOrd="1" destOrd="0" parTransId="{3F6BCCE1-6449-44D0-91CF-3C6DCA278CC6}" sibTransId="{EF5C4C54-3846-4DD6-B665-D95BC51171E6}"/>
    <dgm:cxn modelId="{A77C3058-2F18-484D-AA4B-9A25089F7F81}" srcId="{8C05BCA6-E2CC-4874-A9E3-ED9B39317210}" destId="{C5A99728-443A-4778-AC34-61DBED89F801}" srcOrd="0" destOrd="0" parTransId="{A9AF2507-74DA-4D75-B965-BB78A3680600}" sibTransId="{04AD018C-C57D-4A33-A20E-6D3FC54D0ADC}"/>
    <dgm:cxn modelId="{5E97FA02-7990-4DCE-B66E-6BAC1F8E2178}" type="presOf" srcId="{A6E19856-0640-428D-BFF9-280422C94762}" destId="{637970C0-79DA-4647-ADBC-BCBB528E358D}" srcOrd="0" destOrd="0" presId="urn:microsoft.com/office/officeart/2005/8/layout/arrow3"/>
    <dgm:cxn modelId="{C6791DCE-F300-4B80-86EF-B5B1883A9C27}" type="presOf" srcId="{8C05BCA6-E2CC-4874-A9E3-ED9B39317210}" destId="{BC6188FF-DB3C-4480-A08B-D0FA62045383}" srcOrd="0" destOrd="0" presId="urn:microsoft.com/office/officeart/2005/8/layout/arrow3"/>
    <dgm:cxn modelId="{7B635F95-011C-4FA0-AEA9-3D87D28E97D5}" type="presParOf" srcId="{BC6188FF-DB3C-4480-A08B-D0FA62045383}" destId="{28F68065-B382-4F3F-AA4B-11DB10659558}" srcOrd="0" destOrd="0" presId="urn:microsoft.com/office/officeart/2005/8/layout/arrow3"/>
    <dgm:cxn modelId="{6B3FFB48-0512-4403-B74E-E1819AD61B32}" type="presParOf" srcId="{BC6188FF-DB3C-4480-A08B-D0FA62045383}" destId="{BFE119C3-FA11-4FAF-893C-6F58E2DC9D70}" srcOrd="1" destOrd="0" presId="urn:microsoft.com/office/officeart/2005/8/layout/arrow3"/>
    <dgm:cxn modelId="{6FCE8F3F-F191-4996-981E-BFB9FD78C79A}" type="presParOf" srcId="{BC6188FF-DB3C-4480-A08B-D0FA62045383}" destId="{93C680F4-AFE5-42FB-80FC-0043A059B0A8}" srcOrd="2" destOrd="0" presId="urn:microsoft.com/office/officeart/2005/8/layout/arrow3"/>
    <dgm:cxn modelId="{DDDA78C3-EFB0-4D1A-BCF7-B4EEBA3FEA55}" type="presParOf" srcId="{BC6188FF-DB3C-4480-A08B-D0FA62045383}" destId="{2E482AEF-CCF4-45A0-B755-29BB01A1AEE5}" srcOrd="3" destOrd="0" presId="urn:microsoft.com/office/officeart/2005/8/layout/arrow3"/>
    <dgm:cxn modelId="{ED686D8D-236D-4DA6-AF60-7186C9483601}" type="presParOf" srcId="{BC6188FF-DB3C-4480-A08B-D0FA62045383}" destId="{637970C0-79DA-4647-ADBC-BCBB528E358D}"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E9F1600-9FF4-49B0-B30A-73FF4F13B5DD}" type="doc">
      <dgm:prSet loTypeId="urn:microsoft.com/office/officeart/2005/8/layout/chevron2" loCatId="list" qsTypeId="urn:microsoft.com/office/officeart/2005/8/quickstyle/3d1" qsCatId="3D" csTypeId="urn:microsoft.com/office/officeart/2005/8/colors/accent0_3" csCatId="mainScheme" phldr="1"/>
      <dgm:spPr/>
      <dgm:t>
        <a:bodyPr/>
        <a:lstStyle/>
        <a:p>
          <a:endParaRPr lang="en-US"/>
        </a:p>
      </dgm:t>
    </dgm:pt>
    <dgm:pt modelId="{3ACAE539-F7D7-4B8D-A040-3A93FE4D7606}">
      <dgm:prSet phldrT="[Text]"/>
      <dgm:spPr/>
      <dgm:t>
        <a:bodyPr/>
        <a:lstStyle/>
        <a:p>
          <a:r>
            <a:rPr lang="en-US" dirty="0" smtClean="0"/>
            <a:t>1</a:t>
          </a:r>
          <a:endParaRPr lang="en-US" dirty="0"/>
        </a:p>
      </dgm:t>
    </dgm:pt>
    <dgm:pt modelId="{41402055-BA67-4DC5-9809-1487B175063C}" type="parTrans" cxnId="{FB1A8742-C0AC-43B3-9DE6-60DC3138476E}">
      <dgm:prSet/>
      <dgm:spPr/>
      <dgm:t>
        <a:bodyPr/>
        <a:lstStyle/>
        <a:p>
          <a:endParaRPr lang="en-US"/>
        </a:p>
      </dgm:t>
    </dgm:pt>
    <dgm:pt modelId="{A2EDE57A-CB17-4C28-BF3C-43B54E54D116}" type="sibTrans" cxnId="{FB1A8742-C0AC-43B3-9DE6-60DC3138476E}">
      <dgm:prSet/>
      <dgm:spPr/>
      <dgm:t>
        <a:bodyPr/>
        <a:lstStyle/>
        <a:p>
          <a:endParaRPr lang="en-US"/>
        </a:p>
      </dgm:t>
    </dgm:pt>
    <dgm:pt modelId="{083381C0-5D45-431D-BD68-CA9FACE9E6F7}">
      <dgm:prSet phldrT="[Text]"/>
      <dgm:spPr/>
      <dgm:t>
        <a:bodyPr/>
        <a:lstStyle/>
        <a:p>
          <a:r>
            <a:rPr lang="en-US" dirty="0" smtClean="0"/>
            <a:t>the degree of evaluation of the level of awareness of the ready-mixed concrete sector with the concept of sustainability is very high.</a:t>
          </a:r>
          <a:endParaRPr lang="en-US" dirty="0"/>
        </a:p>
      </dgm:t>
    </dgm:pt>
    <dgm:pt modelId="{C234F842-139D-472D-B816-843C09A75A5A}" type="parTrans" cxnId="{664B1CBF-C908-447E-A95B-6D979542B46C}">
      <dgm:prSet/>
      <dgm:spPr/>
      <dgm:t>
        <a:bodyPr/>
        <a:lstStyle/>
        <a:p>
          <a:endParaRPr lang="en-US"/>
        </a:p>
      </dgm:t>
    </dgm:pt>
    <dgm:pt modelId="{18834DBA-79FE-4058-B99F-AEE1F6F43F29}" type="sibTrans" cxnId="{664B1CBF-C908-447E-A95B-6D979542B46C}">
      <dgm:prSet/>
      <dgm:spPr/>
      <dgm:t>
        <a:bodyPr/>
        <a:lstStyle/>
        <a:p>
          <a:endParaRPr lang="en-US"/>
        </a:p>
      </dgm:t>
    </dgm:pt>
    <dgm:pt modelId="{CC7A4A08-9767-46BA-A038-6CE5EDC1BDEB}">
      <dgm:prSet phldrT="[Text]"/>
      <dgm:spPr/>
      <dgm:t>
        <a:bodyPr/>
        <a:lstStyle/>
        <a:p>
          <a:r>
            <a:rPr lang="en-US" dirty="0" smtClean="0"/>
            <a:t>2</a:t>
          </a:r>
          <a:endParaRPr lang="en-US" dirty="0"/>
        </a:p>
      </dgm:t>
    </dgm:pt>
    <dgm:pt modelId="{CB23E494-2602-4E40-9961-4A9343EF5EBF}" type="parTrans" cxnId="{9BBEFC57-52E5-47FD-BD51-E1D735EC97F9}">
      <dgm:prSet/>
      <dgm:spPr/>
      <dgm:t>
        <a:bodyPr/>
        <a:lstStyle/>
        <a:p>
          <a:endParaRPr lang="en-US"/>
        </a:p>
      </dgm:t>
    </dgm:pt>
    <dgm:pt modelId="{300645DD-2DEE-4B49-9B61-28E3FCB91E4B}" type="sibTrans" cxnId="{9BBEFC57-52E5-47FD-BD51-E1D735EC97F9}">
      <dgm:prSet/>
      <dgm:spPr/>
      <dgm:t>
        <a:bodyPr/>
        <a:lstStyle/>
        <a:p>
          <a:endParaRPr lang="en-US"/>
        </a:p>
      </dgm:t>
    </dgm:pt>
    <dgm:pt modelId="{5A3FEE73-6B92-458A-A97C-C4F66766A6DC}">
      <dgm:prSet phldrT="[Text]"/>
      <dgm:spPr/>
      <dgm:t>
        <a:bodyPr/>
        <a:lstStyle/>
        <a:p>
          <a:r>
            <a:rPr lang="en-US" dirty="0" smtClean="0"/>
            <a:t>the highest evaluated paragraphs refer to the facility's commitment to safety and public health with an average of 4.74</a:t>
          </a:r>
          <a:endParaRPr lang="en-US" dirty="0"/>
        </a:p>
      </dgm:t>
    </dgm:pt>
    <dgm:pt modelId="{D7FC53E6-B97A-413F-BEC1-87C09C49680E}" type="parTrans" cxnId="{458F6131-E6F6-4557-B326-41C95F4A9463}">
      <dgm:prSet/>
      <dgm:spPr/>
      <dgm:t>
        <a:bodyPr/>
        <a:lstStyle/>
        <a:p>
          <a:endParaRPr lang="en-US"/>
        </a:p>
      </dgm:t>
    </dgm:pt>
    <dgm:pt modelId="{5912EA7F-0A98-4841-BC83-22D7688CE3E1}" type="sibTrans" cxnId="{458F6131-E6F6-4557-B326-41C95F4A9463}">
      <dgm:prSet/>
      <dgm:spPr/>
      <dgm:t>
        <a:bodyPr/>
        <a:lstStyle/>
        <a:p>
          <a:endParaRPr lang="en-US"/>
        </a:p>
      </dgm:t>
    </dgm:pt>
    <dgm:pt modelId="{C5F94BC5-DAFC-4DBE-B4BD-3834EDA44BCD}">
      <dgm:prSet phldrT="[Text]"/>
      <dgm:spPr/>
      <dgm:t>
        <a:bodyPr/>
        <a:lstStyle/>
        <a:p>
          <a:r>
            <a:rPr lang="en-US" dirty="0" smtClean="0"/>
            <a:t>3</a:t>
          </a:r>
          <a:endParaRPr lang="en-US" dirty="0"/>
        </a:p>
      </dgm:t>
    </dgm:pt>
    <dgm:pt modelId="{0B3DCF86-6E98-4975-99A6-674436FBBF28}" type="parTrans" cxnId="{98E47C66-303E-4EFD-B04E-D2E6B48199A8}">
      <dgm:prSet/>
      <dgm:spPr/>
      <dgm:t>
        <a:bodyPr/>
        <a:lstStyle/>
        <a:p>
          <a:endParaRPr lang="en-US"/>
        </a:p>
      </dgm:t>
    </dgm:pt>
    <dgm:pt modelId="{3BD01B3D-4C6C-445A-866D-6309365BA069}" type="sibTrans" cxnId="{98E47C66-303E-4EFD-B04E-D2E6B48199A8}">
      <dgm:prSet/>
      <dgm:spPr/>
      <dgm:t>
        <a:bodyPr/>
        <a:lstStyle/>
        <a:p>
          <a:endParaRPr lang="en-US"/>
        </a:p>
      </dgm:t>
    </dgm:pt>
    <dgm:pt modelId="{978F3067-28D9-4834-832A-12234F0A244C}">
      <dgm:prSet phldrT="[Text]"/>
      <dgm:spPr/>
      <dgm:t>
        <a:bodyPr/>
        <a:lstStyle/>
        <a:p>
          <a:r>
            <a:rPr lang="en-US" dirty="0" smtClean="0"/>
            <a:t>the least evaluated paragraphs refers to the paragraph related to following measures to reduce costs by reducing waste with an average amount 4.07. </a:t>
          </a:r>
          <a:endParaRPr lang="en-US" dirty="0"/>
        </a:p>
      </dgm:t>
    </dgm:pt>
    <dgm:pt modelId="{ECDC1DBF-B415-4A0F-8ADB-6DA2EB11805A}" type="parTrans" cxnId="{6987A40F-8F82-4B33-9204-79395BFE4DEB}">
      <dgm:prSet/>
      <dgm:spPr/>
      <dgm:t>
        <a:bodyPr/>
        <a:lstStyle/>
        <a:p>
          <a:endParaRPr lang="en-US"/>
        </a:p>
      </dgm:t>
    </dgm:pt>
    <dgm:pt modelId="{D491CCD5-8E39-4331-9EEB-4C743B65FC1F}" type="sibTrans" cxnId="{6987A40F-8F82-4B33-9204-79395BFE4DEB}">
      <dgm:prSet/>
      <dgm:spPr/>
      <dgm:t>
        <a:bodyPr/>
        <a:lstStyle/>
        <a:p>
          <a:endParaRPr lang="en-US"/>
        </a:p>
      </dgm:t>
    </dgm:pt>
    <dgm:pt modelId="{1352FF0E-9318-4EA9-A758-D220FF6A88D9}">
      <dgm:prSet phldrT="[Text]"/>
      <dgm:spPr/>
      <dgm:t>
        <a:bodyPr/>
        <a:lstStyle/>
        <a:p>
          <a:r>
            <a:rPr lang="en-US" dirty="0" smtClean="0"/>
            <a:t>followed by that paragraph that indicates the establishment's commitment to implementing government procedures and regulations related to environmental protection with an average of 4.67</a:t>
          </a:r>
          <a:endParaRPr lang="en-US" dirty="0"/>
        </a:p>
      </dgm:t>
    </dgm:pt>
    <dgm:pt modelId="{AD686539-90D7-4819-ACED-E17CD07F52DE}" type="parTrans" cxnId="{50C7F0DD-F609-4B59-A72E-385B3574CFA6}">
      <dgm:prSet/>
      <dgm:spPr/>
      <dgm:t>
        <a:bodyPr/>
        <a:lstStyle/>
        <a:p>
          <a:endParaRPr lang="en-US"/>
        </a:p>
      </dgm:t>
    </dgm:pt>
    <dgm:pt modelId="{4078C391-9D10-4605-A652-ACBADAEEC286}" type="sibTrans" cxnId="{50C7F0DD-F609-4B59-A72E-385B3574CFA6}">
      <dgm:prSet/>
      <dgm:spPr/>
      <dgm:t>
        <a:bodyPr/>
        <a:lstStyle/>
        <a:p>
          <a:endParaRPr lang="en-US"/>
        </a:p>
      </dgm:t>
    </dgm:pt>
    <dgm:pt modelId="{1622CCDA-0BE1-4F2F-9D02-42B388150AE7}">
      <dgm:prSet phldrT="[Text]"/>
      <dgm:spPr/>
      <dgm:t>
        <a:bodyPr/>
        <a:lstStyle/>
        <a:p>
          <a:r>
            <a:rPr lang="en-US" dirty="0" smtClean="0"/>
            <a:t> and comes in the eleventh place the paragraph related to the previous participation of employees in workshops related to the environment and pollution, with an average of about 4.</a:t>
          </a:r>
          <a:endParaRPr lang="en-US" dirty="0"/>
        </a:p>
      </dgm:t>
    </dgm:pt>
    <dgm:pt modelId="{4CF9F26B-9B6A-4872-8D8D-AAFEFDDE4F1D}" type="parTrans" cxnId="{FFD0F7DB-AFDA-4E19-843D-B26C5B2E85D7}">
      <dgm:prSet/>
      <dgm:spPr/>
    </dgm:pt>
    <dgm:pt modelId="{5CE223F1-B091-474E-BC05-2DC65945C396}" type="sibTrans" cxnId="{FFD0F7DB-AFDA-4E19-843D-B26C5B2E85D7}">
      <dgm:prSet/>
      <dgm:spPr/>
    </dgm:pt>
    <dgm:pt modelId="{9320C50E-1DD0-49E0-B869-7516F06F74B7}" type="pres">
      <dgm:prSet presAssocID="{6E9F1600-9FF4-49B0-B30A-73FF4F13B5DD}" presName="linearFlow" presStyleCnt="0">
        <dgm:presLayoutVars>
          <dgm:dir/>
          <dgm:animLvl val="lvl"/>
          <dgm:resizeHandles val="exact"/>
        </dgm:presLayoutVars>
      </dgm:prSet>
      <dgm:spPr/>
      <dgm:t>
        <a:bodyPr/>
        <a:lstStyle/>
        <a:p>
          <a:endParaRPr lang="en-US"/>
        </a:p>
      </dgm:t>
    </dgm:pt>
    <dgm:pt modelId="{72CB3039-2BB7-4BD6-B5BD-1192EB610E75}" type="pres">
      <dgm:prSet presAssocID="{3ACAE539-F7D7-4B8D-A040-3A93FE4D7606}" presName="composite" presStyleCnt="0"/>
      <dgm:spPr/>
    </dgm:pt>
    <dgm:pt modelId="{ECAA6E78-FC6B-4EAE-A1C0-3F8C1FA86334}" type="pres">
      <dgm:prSet presAssocID="{3ACAE539-F7D7-4B8D-A040-3A93FE4D7606}" presName="parentText" presStyleLbl="alignNode1" presStyleIdx="0" presStyleCnt="3">
        <dgm:presLayoutVars>
          <dgm:chMax val="1"/>
          <dgm:bulletEnabled val="1"/>
        </dgm:presLayoutVars>
      </dgm:prSet>
      <dgm:spPr/>
      <dgm:t>
        <a:bodyPr/>
        <a:lstStyle/>
        <a:p>
          <a:endParaRPr lang="en-US"/>
        </a:p>
      </dgm:t>
    </dgm:pt>
    <dgm:pt modelId="{29C54588-CC48-4361-826A-CEA97F17C85D}" type="pres">
      <dgm:prSet presAssocID="{3ACAE539-F7D7-4B8D-A040-3A93FE4D7606}" presName="descendantText" presStyleLbl="alignAcc1" presStyleIdx="0" presStyleCnt="3">
        <dgm:presLayoutVars>
          <dgm:bulletEnabled val="1"/>
        </dgm:presLayoutVars>
      </dgm:prSet>
      <dgm:spPr/>
      <dgm:t>
        <a:bodyPr/>
        <a:lstStyle/>
        <a:p>
          <a:endParaRPr lang="en-US"/>
        </a:p>
      </dgm:t>
    </dgm:pt>
    <dgm:pt modelId="{8716A613-03D8-41C8-A99D-481479C32BB8}" type="pres">
      <dgm:prSet presAssocID="{A2EDE57A-CB17-4C28-BF3C-43B54E54D116}" presName="sp" presStyleCnt="0"/>
      <dgm:spPr/>
    </dgm:pt>
    <dgm:pt modelId="{1B9F820E-8972-4934-B42E-2EB319E91B1B}" type="pres">
      <dgm:prSet presAssocID="{CC7A4A08-9767-46BA-A038-6CE5EDC1BDEB}" presName="composite" presStyleCnt="0"/>
      <dgm:spPr/>
    </dgm:pt>
    <dgm:pt modelId="{80AAEDDE-9407-415A-959F-09DABCF3E05B}" type="pres">
      <dgm:prSet presAssocID="{CC7A4A08-9767-46BA-A038-6CE5EDC1BDEB}" presName="parentText" presStyleLbl="alignNode1" presStyleIdx="1" presStyleCnt="3">
        <dgm:presLayoutVars>
          <dgm:chMax val="1"/>
          <dgm:bulletEnabled val="1"/>
        </dgm:presLayoutVars>
      </dgm:prSet>
      <dgm:spPr/>
      <dgm:t>
        <a:bodyPr/>
        <a:lstStyle/>
        <a:p>
          <a:endParaRPr lang="en-US"/>
        </a:p>
      </dgm:t>
    </dgm:pt>
    <dgm:pt modelId="{5642E7FD-364C-4034-89C5-3005309473C8}" type="pres">
      <dgm:prSet presAssocID="{CC7A4A08-9767-46BA-A038-6CE5EDC1BDEB}" presName="descendantText" presStyleLbl="alignAcc1" presStyleIdx="1" presStyleCnt="3">
        <dgm:presLayoutVars>
          <dgm:bulletEnabled val="1"/>
        </dgm:presLayoutVars>
      </dgm:prSet>
      <dgm:spPr/>
      <dgm:t>
        <a:bodyPr/>
        <a:lstStyle/>
        <a:p>
          <a:endParaRPr lang="en-US"/>
        </a:p>
      </dgm:t>
    </dgm:pt>
    <dgm:pt modelId="{87A8F99C-8C7C-4B5F-946F-B67B25E96836}" type="pres">
      <dgm:prSet presAssocID="{300645DD-2DEE-4B49-9B61-28E3FCB91E4B}" presName="sp" presStyleCnt="0"/>
      <dgm:spPr/>
    </dgm:pt>
    <dgm:pt modelId="{B7C3D7D8-0228-4DF3-B4EE-C3D05267A84E}" type="pres">
      <dgm:prSet presAssocID="{C5F94BC5-DAFC-4DBE-B4BD-3834EDA44BCD}" presName="composite" presStyleCnt="0"/>
      <dgm:spPr/>
    </dgm:pt>
    <dgm:pt modelId="{812F0BB1-7AF3-4180-8004-914125F644BC}" type="pres">
      <dgm:prSet presAssocID="{C5F94BC5-DAFC-4DBE-B4BD-3834EDA44BCD}" presName="parentText" presStyleLbl="alignNode1" presStyleIdx="2" presStyleCnt="3">
        <dgm:presLayoutVars>
          <dgm:chMax val="1"/>
          <dgm:bulletEnabled val="1"/>
        </dgm:presLayoutVars>
      </dgm:prSet>
      <dgm:spPr/>
      <dgm:t>
        <a:bodyPr/>
        <a:lstStyle/>
        <a:p>
          <a:endParaRPr lang="en-US"/>
        </a:p>
      </dgm:t>
    </dgm:pt>
    <dgm:pt modelId="{3C5889EE-79C8-48E3-B496-B50EB75AAA69}" type="pres">
      <dgm:prSet presAssocID="{C5F94BC5-DAFC-4DBE-B4BD-3834EDA44BCD}" presName="descendantText" presStyleLbl="alignAcc1" presStyleIdx="2" presStyleCnt="3" custLinFactNeighborX="-12" custLinFactNeighborY="-7302">
        <dgm:presLayoutVars>
          <dgm:bulletEnabled val="1"/>
        </dgm:presLayoutVars>
      </dgm:prSet>
      <dgm:spPr/>
      <dgm:t>
        <a:bodyPr/>
        <a:lstStyle/>
        <a:p>
          <a:endParaRPr lang="en-US"/>
        </a:p>
      </dgm:t>
    </dgm:pt>
  </dgm:ptLst>
  <dgm:cxnLst>
    <dgm:cxn modelId="{458F6131-E6F6-4557-B326-41C95F4A9463}" srcId="{CC7A4A08-9767-46BA-A038-6CE5EDC1BDEB}" destId="{5A3FEE73-6B92-458A-A97C-C4F66766A6DC}" srcOrd="0" destOrd="0" parTransId="{D7FC53E6-B97A-413F-BEC1-87C09C49680E}" sibTransId="{5912EA7F-0A98-4841-BC83-22D7688CE3E1}"/>
    <dgm:cxn modelId="{9BBEFC57-52E5-47FD-BD51-E1D735EC97F9}" srcId="{6E9F1600-9FF4-49B0-B30A-73FF4F13B5DD}" destId="{CC7A4A08-9767-46BA-A038-6CE5EDC1BDEB}" srcOrd="1" destOrd="0" parTransId="{CB23E494-2602-4E40-9961-4A9343EF5EBF}" sibTransId="{300645DD-2DEE-4B49-9B61-28E3FCB91E4B}"/>
    <dgm:cxn modelId="{664B1CBF-C908-447E-A95B-6D979542B46C}" srcId="{3ACAE539-F7D7-4B8D-A040-3A93FE4D7606}" destId="{083381C0-5D45-431D-BD68-CA9FACE9E6F7}" srcOrd="0" destOrd="0" parTransId="{C234F842-139D-472D-B816-843C09A75A5A}" sibTransId="{18834DBA-79FE-4058-B99F-AEE1F6F43F29}"/>
    <dgm:cxn modelId="{8F83DF29-7A37-4B32-8320-CA54F4517180}" type="presOf" srcId="{1622CCDA-0BE1-4F2F-9D02-42B388150AE7}" destId="{3C5889EE-79C8-48E3-B496-B50EB75AAA69}" srcOrd="0" destOrd="1" presId="urn:microsoft.com/office/officeart/2005/8/layout/chevron2"/>
    <dgm:cxn modelId="{268E25FB-64F3-414C-9443-FE97686F3FFA}" type="presOf" srcId="{6E9F1600-9FF4-49B0-B30A-73FF4F13B5DD}" destId="{9320C50E-1DD0-49E0-B869-7516F06F74B7}" srcOrd="0" destOrd="0" presId="urn:microsoft.com/office/officeart/2005/8/layout/chevron2"/>
    <dgm:cxn modelId="{81BF7603-C2DC-40D9-97D2-86D4221BEBAA}" type="presOf" srcId="{083381C0-5D45-431D-BD68-CA9FACE9E6F7}" destId="{29C54588-CC48-4361-826A-CEA97F17C85D}" srcOrd="0" destOrd="0" presId="urn:microsoft.com/office/officeart/2005/8/layout/chevron2"/>
    <dgm:cxn modelId="{FFD0F7DB-AFDA-4E19-843D-B26C5B2E85D7}" srcId="{C5F94BC5-DAFC-4DBE-B4BD-3834EDA44BCD}" destId="{1622CCDA-0BE1-4F2F-9D02-42B388150AE7}" srcOrd="1" destOrd="0" parTransId="{4CF9F26B-9B6A-4872-8D8D-AAFEFDDE4F1D}" sibTransId="{5CE223F1-B091-474E-BC05-2DC65945C396}"/>
    <dgm:cxn modelId="{98E47C66-303E-4EFD-B04E-D2E6B48199A8}" srcId="{6E9F1600-9FF4-49B0-B30A-73FF4F13B5DD}" destId="{C5F94BC5-DAFC-4DBE-B4BD-3834EDA44BCD}" srcOrd="2" destOrd="0" parTransId="{0B3DCF86-6E98-4975-99A6-674436FBBF28}" sibTransId="{3BD01B3D-4C6C-445A-866D-6309365BA069}"/>
    <dgm:cxn modelId="{50C7F0DD-F609-4B59-A72E-385B3574CFA6}" srcId="{CC7A4A08-9767-46BA-A038-6CE5EDC1BDEB}" destId="{1352FF0E-9318-4EA9-A758-D220FF6A88D9}" srcOrd="1" destOrd="0" parTransId="{AD686539-90D7-4819-ACED-E17CD07F52DE}" sibTransId="{4078C391-9D10-4605-A652-ACBADAEEC286}"/>
    <dgm:cxn modelId="{27D162AC-EA72-4F0F-8A25-E8A08EC7615F}" type="presOf" srcId="{5A3FEE73-6B92-458A-A97C-C4F66766A6DC}" destId="{5642E7FD-364C-4034-89C5-3005309473C8}" srcOrd="0" destOrd="0" presId="urn:microsoft.com/office/officeart/2005/8/layout/chevron2"/>
    <dgm:cxn modelId="{6E2E7083-09F5-4F7A-A46F-9BAE9ECF7052}" type="presOf" srcId="{1352FF0E-9318-4EA9-A758-D220FF6A88D9}" destId="{5642E7FD-364C-4034-89C5-3005309473C8}" srcOrd="0" destOrd="1" presId="urn:microsoft.com/office/officeart/2005/8/layout/chevron2"/>
    <dgm:cxn modelId="{184C8765-EE13-425E-8500-6A250FAB2749}" type="presOf" srcId="{978F3067-28D9-4834-832A-12234F0A244C}" destId="{3C5889EE-79C8-48E3-B496-B50EB75AAA69}" srcOrd="0" destOrd="0" presId="urn:microsoft.com/office/officeart/2005/8/layout/chevron2"/>
    <dgm:cxn modelId="{E2662F94-C6CF-4A4D-B46F-492E59123D64}" type="presOf" srcId="{C5F94BC5-DAFC-4DBE-B4BD-3834EDA44BCD}" destId="{812F0BB1-7AF3-4180-8004-914125F644BC}" srcOrd="0" destOrd="0" presId="urn:microsoft.com/office/officeart/2005/8/layout/chevron2"/>
    <dgm:cxn modelId="{2C4F8143-EE77-47ED-87F3-23C97FC40821}" type="presOf" srcId="{CC7A4A08-9767-46BA-A038-6CE5EDC1BDEB}" destId="{80AAEDDE-9407-415A-959F-09DABCF3E05B}" srcOrd="0" destOrd="0" presId="urn:microsoft.com/office/officeart/2005/8/layout/chevron2"/>
    <dgm:cxn modelId="{6987A40F-8F82-4B33-9204-79395BFE4DEB}" srcId="{C5F94BC5-DAFC-4DBE-B4BD-3834EDA44BCD}" destId="{978F3067-28D9-4834-832A-12234F0A244C}" srcOrd="0" destOrd="0" parTransId="{ECDC1DBF-B415-4A0F-8ADB-6DA2EB11805A}" sibTransId="{D491CCD5-8E39-4331-9EEB-4C743B65FC1F}"/>
    <dgm:cxn modelId="{A4F5A158-4AFA-4E4C-8086-17EC50120E57}" type="presOf" srcId="{3ACAE539-F7D7-4B8D-A040-3A93FE4D7606}" destId="{ECAA6E78-FC6B-4EAE-A1C0-3F8C1FA86334}" srcOrd="0" destOrd="0" presId="urn:microsoft.com/office/officeart/2005/8/layout/chevron2"/>
    <dgm:cxn modelId="{FB1A8742-C0AC-43B3-9DE6-60DC3138476E}" srcId="{6E9F1600-9FF4-49B0-B30A-73FF4F13B5DD}" destId="{3ACAE539-F7D7-4B8D-A040-3A93FE4D7606}" srcOrd="0" destOrd="0" parTransId="{41402055-BA67-4DC5-9809-1487B175063C}" sibTransId="{A2EDE57A-CB17-4C28-BF3C-43B54E54D116}"/>
    <dgm:cxn modelId="{B3DDE2B0-F822-4F11-8BA9-7033313675B8}" type="presParOf" srcId="{9320C50E-1DD0-49E0-B869-7516F06F74B7}" destId="{72CB3039-2BB7-4BD6-B5BD-1192EB610E75}" srcOrd="0" destOrd="0" presId="urn:microsoft.com/office/officeart/2005/8/layout/chevron2"/>
    <dgm:cxn modelId="{EFE3188D-3A65-47DF-B638-ACE3F64FFB13}" type="presParOf" srcId="{72CB3039-2BB7-4BD6-B5BD-1192EB610E75}" destId="{ECAA6E78-FC6B-4EAE-A1C0-3F8C1FA86334}" srcOrd="0" destOrd="0" presId="urn:microsoft.com/office/officeart/2005/8/layout/chevron2"/>
    <dgm:cxn modelId="{21DA2EBF-2416-41EE-98A9-793FA9FA2A1A}" type="presParOf" srcId="{72CB3039-2BB7-4BD6-B5BD-1192EB610E75}" destId="{29C54588-CC48-4361-826A-CEA97F17C85D}" srcOrd="1" destOrd="0" presId="urn:microsoft.com/office/officeart/2005/8/layout/chevron2"/>
    <dgm:cxn modelId="{C13F9CFC-8C78-4015-BD6E-A84F45D8F12D}" type="presParOf" srcId="{9320C50E-1DD0-49E0-B869-7516F06F74B7}" destId="{8716A613-03D8-41C8-A99D-481479C32BB8}" srcOrd="1" destOrd="0" presId="urn:microsoft.com/office/officeart/2005/8/layout/chevron2"/>
    <dgm:cxn modelId="{1B73B0BC-C08C-497E-8F1E-56CEB675C2EE}" type="presParOf" srcId="{9320C50E-1DD0-49E0-B869-7516F06F74B7}" destId="{1B9F820E-8972-4934-B42E-2EB319E91B1B}" srcOrd="2" destOrd="0" presId="urn:microsoft.com/office/officeart/2005/8/layout/chevron2"/>
    <dgm:cxn modelId="{73D9E3EA-A005-4BFD-9463-AA8501732274}" type="presParOf" srcId="{1B9F820E-8972-4934-B42E-2EB319E91B1B}" destId="{80AAEDDE-9407-415A-959F-09DABCF3E05B}" srcOrd="0" destOrd="0" presId="urn:microsoft.com/office/officeart/2005/8/layout/chevron2"/>
    <dgm:cxn modelId="{68041A0B-1FE9-4506-A022-51B2DF09EABE}" type="presParOf" srcId="{1B9F820E-8972-4934-B42E-2EB319E91B1B}" destId="{5642E7FD-364C-4034-89C5-3005309473C8}" srcOrd="1" destOrd="0" presId="urn:microsoft.com/office/officeart/2005/8/layout/chevron2"/>
    <dgm:cxn modelId="{4ED7496D-E1F1-4D06-8B2F-3F8284702BD2}" type="presParOf" srcId="{9320C50E-1DD0-49E0-B869-7516F06F74B7}" destId="{87A8F99C-8C7C-4B5F-946F-B67B25E96836}" srcOrd="3" destOrd="0" presId="urn:microsoft.com/office/officeart/2005/8/layout/chevron2"/>
    <dgm:cxn modelId="{79D300C6-5CA5-44F7-9432-94E3CBFA06C7}" type="presParOf" srcId="{9320C50E-1DD0-49E0-B869-7516F06F74B7}" destId="{B7C3D7D8-0228-4DF3-B4EE-C3D05267A84E}" srcOrd="4" destOrd="0" presId="urn:microsoft.com/office/officeart/2005/8/layout/chevron2"/>
    <dgm:cxn modelId="{7C13B9D7-A4C4-4047-B8B9-1F464B68E0E3}" type="presParOf" srcId="{B7C3D7D8-0228-4DF3-B4EE-C3D05267A84E}" destId="{812F0BB1-7AF3-4180-8004-914125F644BC}" srcOrd="0" destOrd="0" presId="urn:microsoft.com/office/officeart/2005/8/layout/chevron2"/>
    <dgm:cxn modelId="{66A54D91-F5A1-484C-9298-1F6244B0F566}" type="presParOf" srcId="{B7C3D7D8-0228-4DF3-B4EE-C3D05267A84E}" destId="{3C5889EE-79C8-48E3-B496-B50EB75AAA6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098CE8-F790-4306-B417-3FC0661C75B9}" type="doc">
      <dgm:prSet loTypeId="urn:microsoft.com/office/officeart/2005/8/layout/chevron2" loCatId="list" qsTypeId="urn:microsoft.com/office/officeart/2005/8/quickstyle/3d1" qsCatId="3D" csTypeId="urn:microsoft.com/office/officeart/2005/8/colors/accent2_1" csCatId="accent2" phldr="1"/>
      <dgm:spPr/>
      <dgm:t>
        <a:bodyPr/>
        <a:lstStyle/>
        <a:p>
          <a:endParaRPr lang="en-US"/>
        </a:p>
      </dgm:t>
    </dgm:pt>
    <dgm:pt modelId="{A1FB0F3A-E75E-4ECE-9E3B-D5B97E86C1E1}">
      <dgm:prSet phldrT="[Text]"/>
      <dgm:spPr/>
      <dgm:t>
        <a:bodyPr/>
        <a:lstStyle/>
        <a:p>
          <a:r>
            <a:rPr lang="en-US" dirty="0" smtClean="0"/>
            <a:t>1</a:t>
          </a:r>
          <a:endParaRPr lang="en-US" dirty="0"/>
        </a:p>
      </dgm:t>
    </dgm:pt>
    <dgm:pt modelId="{6061734E-E69E-497B-AEB1-5F4106C76722}" type="parTrans" cxnId="{D4BD4433-A4E6-4F3D-8899-22A61F8C169B}">
      <dgm:prSet/>
      <dgm:spPr/>
      <dgm:t>
        <a:bodyPr/>
        <a:lstStyle/>
        <a:p>
          <a:endParaRPr lang="en-US"/>
        </a:p>
      </dgm:t>
    </dgm:pt>
    <dgm:pt modelId="{7AB6C1F7-93DF-4227-B574-87EF278576A2}" type="sibTrans" cxnId="{D4BD4433-A4E6-4F3D-8899-22A61F8C169B}">
      <dgm:prSet/>
      <dgm:spPr/>
      <dgm:t>
        <a:bodyPr/>
        <a:lstStyle/>
        <a:p>
          <a:endParaRPr lang="en-US"/>
        </a:p>
      </dgm:t>
    </dgm:pt>
    <dgm:pt modelId="{E876246F-26EE-4526-92DC-EB4A3209BBA8}">
      <dgm:prSet phldrT="[Text]"/>
      <dgm:spPr/>
      <dgm:t>
        <a:bodyPr/>
        <a:lstStyle/>
        <a:p>
          <a:r>
            <a:rPr lang="en-US" dirty="0" smtClean="0"/>
            <a:t>Concrete factories' awareness of the concept of concrete was very high</a:t>
          </a:r>
          <a:endParaRPr lang="en-US" dirty="0"/>
        </a:p>
      </dgm:t>
    </dgm:pt>
    <dgm:pt modelId="{26CC1044-1E84-4137-AD95-D3AD1E4CC62B}" type="parTrans" cxnId="{6D00210E-6C27-4F9E-9F68-95D10C797F14}">
      <dgm:prSet/>
      <dgm:spPr/>
      <dgm:t>
        <a:bodyPr/>
        <a:lstStyle/>
        <a:p>
          <a:endParaRPr lang="en-US"/>
        </a:p>
      </dgm:t>
    </dgm:pt>
    <dgm:pt modelId="{E42F98A2-0880-42F1-9604-8E74D225964D}" type="sibTrans" cxnId="{6D00210E-6C27-4F9E-9F68-95D10C797F14}">
      <dgm:prSet/>
      <dgm:spPr/>
      <dgm:t>
        <a:bodyPr/>
        <a:lstStyle/>
        <a:p>
          <a:endParaRPr lang="en-US"/>
        </a:p>
      </dgm:t>
    </dgm:pt>
    <dgm:pt modelId="{CCAA6257-A505-44B2-807F-5281AD4E5086}">
      <dgm:prSet phldrT="[Text]"/>
      <dgm:spPr/>
      <dgm:t>
        <a:bodyPr/>
        <a:lstStyle/>
        <a:p>
          <a:r>
            <a:rPr lang="en-US" dirty="0" smtClean="0"/>
            <a:t>2</a:t>
          </a:r>
          <a:endParaRPr lang="en-US" dirty="0"/>
        </a:p>
      </dgm:t>
    </dgm:pt>
    <dgm:pt modelId="{6C3B731A-83A3-418A-865B-42EFC90E39A3}" type="parTrans" cxnId="{B208CD71-33FB-4B7C-B90A-16C1B01FFE06}">
      <dgm:prSet/>
      <dgm:spPr/>
      <dgm:t>
        <a:bodyPr/>
        <a:lstStyle/>
        <a:p>
          <a:endParaRPr lang="en-US"/>
        </a:p>
      </dgm:t>
    </dgm:pt>
    <dgm:pt modelId="{220BCC32-F9F9-43F6-90AA-023A9DD67817}" type="sibTrans" cxnId="{B208CD71-33FB-4B7C-B90A-16C1B01FFE06}">
      <dgm:prSet/>
      <dgm:spPr/>
      <dgm:t>
        <a:bodyPr/>
        <a:lstStyle/>
        <a:p>
          <a:endParaRPr lang="en-US"/>
        </a:p>
      </dgm:t>
    </dgm:pt>
    <dgm:pt modelId="{2EDD2993-1F7E-4CD1-BF02-2E6889CBEF52}">
      <dgm:prSet phldrT="[Text]"/>
      <dgm:spPr/>
      <dgm:t>
        <a:bodyPr/>
        <a:lstStyle/>
        <a:p>
          <a:r>
            <a:rPr lang="en-US" dirty="0" smtClean="0"/>
            <a:t>Awareness of factories has not been positively reflected on factories' evaluation of social, environmental and economic practices</a:t>
          </a:r>
          <a:endParaRPr lang="en-US" dirty="0"/>
        </a:p>
      </dgm:t>
    </dgm:pt>
    <dgm:pt modelId="{C333B3F4-ED71-4E2F-8922-1D543D90F072}" type="parTrans" cxnId="{D1D92681-36E8-4096-89DA-BC06C44018C7}">
      <dgm:prSet/>
      <dgm:spPr/>
      <dgm:t>
        <a:bodyPr/>
        <a:lstStyle/>
        <a:p>
          <a:endParaRPr lang="en-US"/>
        </a:p>
      </dgm:t>
    </dgm:pt>
    <dgm:pt modelId="{B17E3439-4078-4551-A8BC-1862EDE24EC3}" type="sibTrans" cxnId="{D1D92681-36E8-4096-89DA-BC06C44018C7}">
      <dgm:prSet/>
      <dgm:spPr/>
      <dgm:t>
        <a:bodyPr/>
        <a:lstStyle/>
        <a:p>
          <a:endParaRPr lang="en-US"/>
        </a:p>
      </dgm:t>
    </dgm:pt>
    <dgm:pt modelId="{A1AF9251-3FCE-45D6-8E4F-3B43E8AAC5EC}">
      <dgm:prSet phldrT="[Text]"/>
      <dgm:spPr/>
      <dgm:t>
        <a:bodyPr/>
        <a:lstStyle/>
        <a:p>
          <a:r>
            <a:rPr lang="en-US" dirty="0" smtClean="0"/>
            <a:t>3</a:t>
          </a:r>
          <a:endParaRPr lang="en-US" dirty="0"/>
        </a:p>
      </dgm:t>
    </dgm:pt>
    <dgm:pt modelId="{143C6CC9-32D9-4BF8-8C90-8D3E8EBC932F}" type="parTrans" cxnId="{D6DA6965-41FC-4D9F-ACDD-B7CE8AAEAC6A}">
      <dgm:prSet/>
      <dgm:spPr/>
      <dgm:t>
        <a:bodyPr/>
        <a:lstStyle/>
        <a:p>
          <a:endParaRPr lang="en-US"/>
        </a:p>
      </dgm:t>
    </dgm:pt>
    <dgm:pt modelId="{92D1A282-C1A2-428A-9186-11BEDE8D3571}" type="sibTrans" cxnId="{D6DA6965-41FC-4D9F-ACDD-B7CE8AAEAC6A}">
      <dgm:prSet/>
      <dgm:spPr/>
      <dgm:t>
        <a:bodyPr/>
        <a:lstStyle/>
        <a:p>
          <a:endParaRPr lang="en-US"/>
        </a:p>
      </dgm:t>
    </dgm:pt>
    <dgm:pt modelId="{9F0CB4A8-6906-47DB-A23F-FC4382D87D06}">
      <dgm:prSet phldrT="[Text]"/>
      <dgm:spPr/>
      <dgm:t>
        <a:bodyPr/>
        <a:lstStyle/>
        <a:p>
          <a:r>
            <a:rPr lang="en-US" dirty="0" smtClean="0"/>
            <a:t> There was a clear gap between the current situation of ready-mix concrete factories and the requirements of sustainability</a:t>
          </a:r>
          <a:endParaRPr lang="en-US" dirty="0"/>
        </a:p>
      </dgm:t>
    </dgm:pt>
    <dgm:pt modelId="{36C76E3B-D288-4FF3-A584-8075AB6943B1}" type="parTrans" cxnId="{0F9EDBCC-D4A5-442E-B1A3-7F911409FA4B}">
      <dgm:prSet/>
      <dgm:spPr/>
      <dgm:t>
        <a:bodyPr/>
        <a:lstStyle/>
        <a:p>
          <a:endParaRPr lang="en-US"/>
        </a:p>
      </dgm:t>
    </dgm:pt>
    <dgm:pt modelId="{983AC139-18E4-4E79-96CA-B8B39A3C9E2B}" type="sibTrans" cxnId="{0F9EDBCC-D4A5-442E-B1A3-7F911409FA4B}">
      <dgm:prSet/>
      <dgm:spPr/>
      <dgm:t>
        <a:bodyPr/>
        <a:lstStyle/>
        <a:p>
          <a:endParaRPr lang="en-US"/>
        </a:p>
      </dgm:t>
    </dgm:pt>
    <dgm:pt modelId="{75F03D43-7DC0-4FD1-A9D8-3766FD1319A5}" type="pres">
      <dgm:prSet presAssocID="{5D098CE8-F790-4306-B417-3FC0661C75B9}" presName="linearFlow" presStyleCnt="0">
        <dgm:presLayoutVars>
          <dgm:dir/>
          <dgm:animLvl val="lvl"/>
          <dgm:resizeHandles val="exact"/>
        </dgm:presLayoutVars>
      </dgm:prSet>
      <dgm:spPr/>
      <dgm:t>
        <a:bodyPr/>
        <a:lstStyle/>
        <a:p>
          <a:endParaRPr lang="en-US"/>
        </a:p>
      </dgm:t>
    </dgm:pt>
    <dgm:pt modelId="{8FEFAEB5-86B3-410D-B7EB-C19E31736CC0}" type="pres">
      <dgm:prSet presAssocID="{A1FB0F3A-E75E-4ECE-9E3B-D5B97E86C1E1}" presName="composite" presStyleCnt="0"/>
      <dgm:spPr/>
    </dgm:pt>
    <dgm:pt modelId="{71383637-0F80-48B8-808B-12E5502BE69F}" type="pres">
      <dgm:prSet presAssocID="{A1FB0F3A-E75E-4ECE-9E3B-D5B97E86C1E1}" presName="parentText" presStyleLbl="alignNode1" presStyleIdx="0" presStyleCnt="3">
        <dgm:presLayoutVars>
          <dgm:chMax val="1"/>
          <dgm:bulletEnabled val="1"/>
        </dgm:presLayoutVars>
      </dgm:prSet>
      <dgm:spPr/>
      <dgm:t>
        <a:bodyPr/>
        <a:lstStyle/>
        <a:p>
          <a:endParaRPr lang="en-US"/>
        </a:p>
      </dgm:t>
    </dgm:pt>
    <dgm:pt modelId="{FE6637C1-8E9C-46A3-8600-F0F422B3D2B5}" type="pres">
      <dgm:prSet presAssocID="{A1FB0F3A-E75E-4ECE-9E3B-D5B97E86C1E1}" presName="descendantText" presStyleLbl="alignAcc1" presStyleIdx="0" presStyleCnt="3">
        <dgm:presLayoutVars>
          <dgm:bulletEnabled val="1"/>
        </dgm:presLayoutVars>
      </dgm:prSet>
      <dgm:spPr/>
      <dgm:t>
        <a:bodyPr/>
        <a:lstStyle/>
        <a:p>
          <a:endParaRPr lang="en-US"/>
        </a:p>
      </dgm:t>
    </dgm:pt>
    <dgm:pt modelId="{5360546F-4B92-4623-B1BD-404F9217927E}" type="pres">
      <dgm:prSet presAssocID="{7AB6C1F7-93DF-4227-B574-87EF278576A2}" presName="sp" presStyleCnt="0"/>
      <dgm:spPr/>
    </dgm:pt>
    <dgm:pt modelId="{C89ADBF5-9769-4112-9E9E-735B6E39855B}" type="pres">
      <dgm:prSet presAssocID="{CCAA6257-A505-44B2-807F-5281AD4E5086}" presName="composite" presStyleCnt="0"/>
      <dgm:spPr/>
    </dgm:pt>
    <dgm:pt modelId="{32F7ACD5-14E0-40D7-9E99-41A30FF93C66}" type="pres">
      <dgm:prSet presAssocID="{CCAA6257-A505-44B2-807F-5281AD4E5086}" presName="parentText" presStyleLbl="alignNode1" presStyleIdx="1" presStyleCnt="3">
        <dgm:presLayoutVars>
          <dgm:chMax val="1"/>
          <dgm:bulletEnabled val="1"/>
        </dgm:presLayoutVars>
      </dgm:prSet>
      <dgm:spPr/>
      <dgm:t>
        <a:bodyPr/>
        <a:lstStyle/>
        <a:p>
          <a:endParaRPr lang="en-US"/>
        </a:p>
      </dgm:t>
    </dgm:pt>
    <dgm:pt modelId="{EE7597A4-AA77-4A5D-AD8B-1788DB86880C}" type="pres">
      <dgm:prSet presAssocID="{CCAA6257-A505-44B2-807F-5281AD4E5086}" presName="descendantText" presStyleLbl="alignAcc1" presStyleIdx="1" presStyleCnt="3">
        <dgm:presLayoutVars>
          <dgm:bulletEnabled val="1"/>
        </dgm:presLayoutVars>
      </dgm:prSet>
      <dgm:spPr/>
      <dgm:t>
        <a:bodyPr/>
        <a:lstStyle/>
        <a:p>
          <a:endParaRPr lang="en-US"/>
        </a:p>
      </dgm:t>
    </dgm:pt>
    <dgm:pt modelId="{C4F2F956-77D0-44A6-AE91-0457884DFB93}" type="pres">
      <dgm:prSet presAssocID="{220BCC32-F9F9-43F6-90AA-023A9DD67817}" presName="sp" presStyleCnt="0"/>
      <dgm:spPr/>
    </dgm:pt>
    <dgm:pt modelId="{B52A6857-F71B-4B94-8842-4A9EB803E436}" type="pres">
      <dgm:prSet presAssocID="{A1AF9251-3FCE-45D6-8E4F-3B43E8AAC5EC}" presName="composite" presStyleCnt="0"/>
      <dgm:spPr/>
    </dgm:pt>
    <dgm:pt modelId="{2052CD65-479F-4F58-B97B-FAFDD899CDD0}" type="pres">
      <dgm:prSet presAssocID="{A1AF9251-3FCE-45D6-8E4F-3B43E8AAC5EC}" presName="parentText" presStyleLbl="alignNode1" presStyleIdx="2" presStyleCnt="3">
        <dgm:presLayoutVars>
          <dgm:chMax val="1"/>
          <dgm:bulletEnabled val="1"/>
        </dgm:presLayoutVars>
      </dgm:prSet>
      <dgm:spPr/>
      <dgm:t>
        <a:bodyPr/>
        <a:lstStyle/>
        <a:p>
          <a:endParaRPr lang="en-US"/>
        </a:p>
      </dgm:t>
    </dgm:pt>
    <dgm:pt modelId="{0BC8E41D-44B8-491C-B90A-5C54D8E8E8AC}" type="pres">
      <dgm:prSet presAssocID="{A1AF9251-3FCE-45D6-8E4F-3B43E8AAC5EC}" presName="descendantText" presStyleLbl="alignAcc1" presStyleIdx="2" presStyleCnt="3">
        <dgm:presLayoutVars>
          <dgm:bulletEnabled val="1"/>
        </dgm:presLayoutVars>
      </dgm:prSet>
      <dgm:spPr/>
      <dgm:t>
        <a:bodyPr/>
        <a:lstStyle/>
        <a:p>
          <a:endParaRPr lang="en-US"/>
        </a:p>
      </dgm:t>
    </dgm:pt>
  </dgm:ptLst>
  <dgm:cxnLst>
    <dgm:cxn modelId="{D4BD4433-A4E6-4F3D-8899-22A61F8C169B}" srcId="{5D098CE8-F790-4306-B417-3FC0661C75B9}" destId="{A1FB0F3A-E75E-4ECE-9E3B-D5B97E86C1E1}" srcOrd="0" destOrd="0" parTransId="{6061734E-E69E-497B-AEB1-5F4106C76722}" sibTransId="{7AB6C1F7-93DF-4227-B574-87EF278576A2}"/>
    <dgm:cxn modelId="{CC2CE16B-0773-4634-A6BF-CA4A717BF45A}" type="presOf" srcId="{E876246F-26EE-4526-92DC-EB4A3209BBA8}" destId="{FE6637C1-8E9C-46A3-8600-F0F422B3D2B5}" srcOrd="0" destOrd="0" presId="urn:microsoft.com/office/officeart/2005/8/layout/chevron2"/>
    <dgm:cxn modelId="{E3838898-2C77-4702-A7DD-516F4D71E4F7}" type="presOf" srcId="{9F0CB4A8-6906-47DB-A23F-FC4382D87D06}" destId="{0BC8E41D-44B8-491C-B90A-5C54D8E8E8AC}" srcOrd="0" destOrd="0" presId="urn:microsoft.com/office/officeart/2005/8/layout/chevron2"/>
    <dgm:cxn modelId="{0F9EDBCC-D4A5-442E-B1A3-7F911409FA4B}" srcId="{A1AF9251-3FCE-45D6-8E4F-3B43E8AAC5EC}" destId="{9F0CB4A8-6906-47DB-A23F-FC4382D87D06}" srcOrd="0" destOrd="0" parTransId="{36C76E3B-D288-4FF3-A584-8075AB6943B1}" sibTransId="{983AC139-18E4-4E79-96CA-B8B39A3C9E2B}"/>
    <dgm:cxn modelId="{0F2F8A8E-AC1D-429C-BFEE-0D64C31DF976}" type="presOf" srcId="{CCAA6257-A505-44B2-807F-5281AD4E5086}" destId="{32F7ACD5-14E0-40D7-9E99-41A30FF93C66}" srcOrd="0" destOrd="0" presId="urn:microsoft.com/office/officeart/2005/8/layout/chevron2"/>
    <dgm:cxn modelId="{6D00210E-6C27-4F9E-9F68-95D10C797F14}" srcId="{A1FB0F3A-E75E-4ECE-9E3B-D5B97E86C1E1}" destId="{E876246F-26EE-4526-92DC-EB4A3209BBA8}" srcOrd="0" destOrd="0" parTransId="{26CC1044-1E84-4137-AD95-D3AD1E4CC62B}" sibTransId="{E42F98A2-0880-42F1-9604-8E74D225964D}"/>
    <dgm:cxn modelId="{D1D92681-36E8-4096-89DA-BC06C44018C7}" srcId="{CCAA6257-A505-44B2-807F-5281AD4E5086}" destId="{2EDD2993-1F7E-4CD1-BF02-2E6889CBEF52}" srcOrd="0" destOrd="0" parTransId="{C333B3F4-ED71-4E2F-8922-1D543D90F072}" sibTransId="{B17E3439-4078-4551-A8BC-1862EDE24EC3}"/>
    <dgm:cxn modelId="{38A5C170-A14E-4129-A13F-4ACFC9035D9A}" type="presOf" srcId="{A1FB0F3A-E75E-4ECE-9E3B-D5B97E86C1E1}" destId="{71383637-0F80-48B8-808B-12E5502BE69F}" srcOrd="0" destOrd="0" presId="urn:microsoft.com/office/officeart/2005/8/layout/chevron2"/>
    <dgm:cxn modelId="{109E03AB-8E85-4F82-A39E-725EB665118C}" type="presOf" srcId="{5D098CE8-F790-4306-B417-3FC0661C75B9}" destId="{75F03D43-7DC0-4FD1-A9D8-3766FD1319A5}" srcOrd="0" destOrd="0" presId="urn:microsoft.com/office/officeart/2005/8/layout/chevron2"/>
    <dgm:cxn modelId="{1292ABE9-4B95-4CFD-8344-E6505853F353}" type="presOf" srcId="{A1AF9251-3FCE-45D6-8E4F-3B43E8AAC5EC}" destId="{2052CD65-479F-4F58-B97B-FAFDD899CDD0}" srcOrd="0" destOrd="0" presId="urn:microsoft.com/office/officeart/2005/8/layout/chevron2"/>
    <dgm:cxn modelId="{0219539C-B506-4B7A-9EB8-AE5AA7E8E73F}" type="presOf" srcId="{2EDD2993-1F7E-4CD1-BF02-2E6889CBEF52}" destId="{EE7597A4-AA77-4A5D-AD8B-1788DB86880C}" srcOrd="0" destOrd="0" presId="urn:microsoft.com/office/officeart/2005/8/layout/chevron2"/>
    <dgm:cxn modelId="{B208CD71-33FB-4B7C-B90A-16C1B01FFE06}" srcId="{5D098CE8-F790-4306-B417-3FC0661C75B9}" destId="{CCAA6257-A505-44B2-807F-5281AD4E5086}" srcOrd="1" destOrd="0" parTransId="{6C3B731A-83A3-418A-865B-42EFC90E39A3}" sibTransId="{220BCC32-F9F9-43F6-90AA-023A9DD67817}"/>
    <dgm:cxn modelId="{D6DA6965-41FC-4D9F-ACDD-B7CE8AAEAC6A}" srcId="{5D098CE8-F790-4306-B417-3FC0661C75B9}" destId="{A1AF9251-3FCE-45D6-8E4F-3B43E8AAC5EC}" srcOrd="2" destOrd="0" parTransId="{143C6CC9-32D9-4BF8-8C90-8D3E8EBC932F}" sibTransId="{92D1A282-C1A2-428A-9186-11BEDE8D3571}"/>
    <dgm:cxn modelId="{FEBD2BFB-1439-4E6D-88A8-27DD1C0B4045}" type="presParOf" srcId="{75F03D43-7DC0-4FD1-A9D8-3766FD1319A5}" destId="{8FEFAEB5-86B3-410D-B7EB-C19E31736CC0}" srcOrd="0" destOrd="0" presId="urn:microsoft.com/office/officeart/2005/8/layout/chevron2"/>
    <dgm:cxn modelId="{ABD7632E-A45E-4160-AB11-701E502FD2A7}" type="presParOf" srcId="{8FEFAEB5-86B3-410D-B7EB-C19E31736CC0}" destId="{71383637-0F80-48B8-808B-12E5502BE69F}" srcOrd="0" destOrd="0" presId="urn:microsoft.com/office/officeart/2005/8/layout/chevron2"/>
    <dgm:cxn modelId="{C83F9716-DC80-41E6-8244-0C91451D9C8A}" type="presParOf" srcId="{8FEFAEB5-86B3-410D-B7EB-C19E31736CC0}" destId="{FE6637C1-8E9C-46A3-8600-F0F422B3D2B5}" srcOrd="1" destOrd="0" presId="urn:microsoft.com/office/officeart/2005/8/layout/chevron2"/>
    <dgm:cxn modelId="{7D7BF54F-B042-45AC-A690-0E2C56961D30}" type="presParOf" srcId="{75F03D43-7DC0-4FD1-A9D8-3766FD1319A5}" destId="{5360546F-4B92-4623-B1BD-404F9217927E}" srcOrd="1" destOrd="0" presId="urn:microsoft.com/office/officeart/2005/8/layout/chevron2"/>
    <dgm:cxn modelId="{8A2D168B-ABE7-4327-A59F-8E3E3056E17C}" type="presParOf" srcId="{75F03D43-7DC0-4FD1-A9D8-3766FD1319A5}" destId="{C89ADBF5-9769-4112-9E9E-735B6E39855B}" srcOrd="2" destOrd="0" presId="urn:microsoft.com/office/officeart/2005/8/layout/chevron2"/>
    <dgm:cxn modelId="{CD5F6BEA-FF33-4D2E-9958-50A3D0A17267}" type="presParOf" srcId="{C89ADBF5-9769-4112-9E9E-735B6E39855B}" destId="{32F7ACD5-14E0-40D7-9E99-41A30FF93C66}" srcOrd="0" destOrd="0" presId="urn:microsoft.com/office/officeart/2005/8/layout/chevron2"/>
    <dgm:cxn modelId="{C5771554-8C55-491E-93A2-AAE2F11A28BF}" type="presParOf" srcId="{C89ADBF5-9769-4112-9E9E-735B6E39855B}" destId="{EE7597A4-AA77-4A5D-AD8B-1788DB86880C}" srcOrd="1" destOrd="0" presId="urn:microsoft.com/office/officeart/2005/8/layout/chevron2"/>
    <dgm:cxn modelId="{8F2D4A34-2B57-42E0-AD08-6E70584E02F3}" type="presParOf" srcId="{75F03D43-7DC0-4FD1-A9D8-3766FD1319A5}" destId="{C4F2F956-77D0-44A6-AE91-0457884DFB93}" srcOrd="3" destOrd="0" presId="urn:microsoft.com/office/officeart/2005/8/layout/chevron2"/>
    <dgm:cxn modelId="{21CFADB6-B8E7-4C1F-8C67-AE51A24A6FC7}" type="presParOf" srcId="{75F03D43-7DC0-4FD1-A9D8-3766FD1319A5}" destId="{B52A6857-F71B-4B94-8842-4A9EB803E436}" srcOrd="4" destOrd="0" presId="urn:microsoft.com/office/officeart/2005/8/layout/chevron2"/>
    <dgm:cxn modelId="{66C9A2E4-A210-4FDB-9C49-E427E9FCBFB2}" type="presParOf" srcId="{B52A6857-F71B-4B94-8842-4A9EB803E436}" destId="{2052CD65-479F-4F58-B97B-FAFDD899CDD0}" srcOrd="0" destOrd="0" presId="urn:microsoft.com/office/officeart/2005/8/layout/chevron2"/>
    <dgm:cxn modelId="{5704621A-0260-4AFE-90A2-EFCC25EAE813}" type="presParOf" srcId="{B52A6857-F71B-4B94-8842-4A9EB803E436}" destId="{0BC8E41D-44B8-491C-B90A-5C54D8E8E8A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D381AB55-3689-464C-94EF-B17CCD802EB8}" type="datetimeFigureOut">
              <a:rPr lang="en-US" smtClean="0"/>
              <a:t>23-06-2021</a:t>
            </a:fld>
            <a:endParaRPr lang="en-US"/>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19FD28A0-708A-4554-B302-7D845B451195}" type="slidenum">
              <a:rPr lang="en-US" smtClean="0"/>
              <a:t>‹#›</a:t>
            </a:fld>
            <a:endParaRPr lang="en-US"/>
          </a:p>
        </p:txBody>
      </p:sp>
    </p:spTree>
    <p:extLst>
      <p:ext uri="{BB962C8B-B14F-4D97-AF65-F5344CB8AC3E}">
        <p14:creationId xmlns:p14="http://schemas.microsoft.com/office/powerpoint/2010/main" val="345985083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5"/>
          </p:nvPr>
        </p:nvSpPr>
        <p:spPr/>
        <p:txBody>
          <a:bodyPr/>
          <a:lstStyle/>
          <a:p>
            <a:fld id="{19FD28A0-708A-4554-B302-7D845B451195}" type="slidenum">
              <a:rPr lang="en-US" smtClean="0"/>
              <a:t>23</a:t>
            </a:fld>
            <a:endParaRPr lang="en-US"/>
          </a:p>
        </p:txBody>
      </p:sp>
    </p:spTree>
    <p:extLst>
      <p:ext uri="{BB962C8B-B14F-4D97-AF65-F5344CB8AC3E}">
        <p14:creationId xmlns:p14="http://schemas.microsoft.com/office/powerpoint/2010/main" val="1889478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p>
            <a:fld id="{3BC780A0-D7EC-4287-A8BF-A13742267707}" type="datetimeFigureOut">
              <a:rPr lang="ar-QA" smtClean="0"/>
              <a:t>14/11/1442</a:t>
            </a:fld>
            <a:endParaRPr lang="ar-QA"/>
          </a:p>
        </p:txBody>
      </p:sp>
      <p:sp>
        <p:nvSpPr>
          <p:cNvPr id="20" name="عنصر نائب للتذييل 19"/>
          <p:cNvSpPr>
            <a:spLocks noGrp="1"/>
          </p:cNvSpPr>
          <p:nvPr>
            <p:ph type="ftr" sz="quarter" idx="11"/>
          </p:nvPr>
        </p:nvSpPr>
        <p:spPr/>
        <p:txBody>
          <a:bodyPr/>
          <a:lstStyle/>
          <a:p>
            <a:endParaRPr lang="ar-QA"/>
          </a:p>
        </p:txBody>
      </p:sp>
      <p:sp>
        <p:nvSpPr>
          <p:cNvPr id="10" name="عنصر نائب لرقم الشريحة 9"/>
          <p:cNvSpPr>
            <a:spLocks noGrp="1"/>
          </p:cNvSpPr>
          <p:nvPr>
            <p:ph type="sldNum" sz="quarter" idx="12"/>
          </p:nvPr>
        </p:nvSpPr>
        <p:spPr/>
        <p:txBody>
          <a:bodyPr/>
          <a:lstStyle/>
          <a:p>
            <a:fld id="{E2C356F1-2195-45FE-B863-73A8E7A02B1E}" type="slidenum">
              <a:rPr lang="ar-QA" smtClean="0"/>
              <a:t>‹#›</a:t>
            </a:fld>
            <a:endParaRPr lang="ar-Q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3BC780A0-D7EC-4287-A8BF-A13742267707}" type="datetimeFigureOut">
              <a:rPr lang="ar-QA" smtClean="0"/>
              <a:t>14/11/1442</a:t>
            </a:fld>
            <a:endParaRPr lang="ar-QA"/>
          </a:p>
        </p:txBody>
      </p:sp>
      <p:sp>
        <p:nvSpPr>
          <p:cNvPr id="5" name="عنصر نائب للتذييل 4"/>
          <p:cNvSpPr>
            <a:spLocks noGrp="1"/>
          </p:cNvSpPr>
          <p:nvPr>
            <p:ph type="ftr" sz="quarter" idx="11"/>
          </p:nvPr>
        </p:nvSpPr>
        <p:spPr/>
        <p:txBody>
          <a:bodyPr/>
          <a:lstStyle/>
          <a:p>
            <a:endParaRPr lang="ar-QA"/>
          </a:p>
        </p:txBody>
      </p:sp>
      <p:sp>
        <p:nvSpPr>
          <p:cNvPr id="6" name="عنصر نائب لرقم الشريحة 5"/>
          <p:cNvSpPr>
            <a:spLocks noGrp="1"/>
          </p:cNvSpPr>
          <p:nvPr>
            <p:ph type="sldNum" sz="quarter" idx="12"/>
          </p:nvPr>
        </p:nvSpPr>
        <p:spPr/>
        <p:txBody>
          <a:bodyPr/>
          <a:lstStyle/>
          <a:p>
            <a:fld id="{E2C356F1-2195-45FE-B863-73A8E7A02B1E}" type="slidenum">
              <a:rPr lang="ar-QA" smtClean="0"/>
              <a:t>‹#›</a:t>
            </a:fld>
            <a:endParaRPr lang="ar-Q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3BC780A0-D7EC-4287-A8BF-A13742267707}" type="datetimeFigureOut">
              <a:rPr lang="ar-QA" smtClean="0"/>
              <a:t>14/11/1442</a:t>
            </a:fld>
            <a:endParaRPr lang="ar-QA"/>
          </a:p>
        </p:txBody>
      </p:sp>
      <p:sp>
        <p:nvSpPr>
          <p:cNvPr id="5" name="عنصر نائب للتذييل 4"/>
          <p:cNvSpPr>
            <a:spLocks noGrp="1"/>
          </p:cNvSpPr>
          <p:nvPr>
            <p:ph type="ftr" sz="quarter" idx="11"/>
          </p:nvPr>
        </p:nvSpPr>
        <p:spPr/>
        <p:txBody>
          <a:bodyPr/>
          <a:lstStyle/>
          <a:p>
            <a:endParaRPr lang="ar-QA"/>
          </a:p>
        </p:txBody>
      </p:sp>
      <p:sp>
        <p:nvSpPr>
          <p:cNvPr id="6" name="عنصر نائب لرقم الشريحة 5"/>
          <p:cNvSpPr>
            <a:spLocks noGrp="1"/>
          </p:cNvSpPr>
          <p:nvPr>
            <p:ph type="sldNum" sz="quarter" idx="12"/>
          </p:nvPr>
        </p:nvSpPr>
        <p:spPr/>
        <p:txBody>
          <a:bodyPr/>
          <a:lstStyle/>
          <a:p>
            <a:fld id="{E2C356F1-2195-45FE-B863-73A8E7A02B1E}" type="slidenum">
              <a:rPr lang="ar-QA" smtClean="0"/>
              <a:t>‹#›</a:t>
            </a:fld>
            <a:endParaRPr lang="ar-Q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3BC780A0-D7EC-4287-A8BF-A13742267707}" type="datetimeFigureOut">
              <a:rPr lang="ar-QA" smtClean="0"/>
              <a:t>14/11/1442</a:t>
            </a:fld>
            <a:endParaRPr lang="ar-QA"/>
          </a:p>
        </p:txBody>
      </p:sp>
      <p:sp>
        <p:nvSpPr>
          <p:cNvPr id="5" name="عنصر نائب للتذييل 4"/>
          <p:cNvSpPr>
            <a:spLocks noGrp="1"/>
          </p:cNvSpPr>
          <p:nvPr>
            <p:ph type="ftr" sz="quarter" idx="11"/>
          </p:nvPr>
        </p:nvSpPr>
        <p:spPr/>
        <p:txBody>
          <a:bodyPr/>
          <a:lstStyle/>
          <a:p>
            <a:endParaRPr lang="ar-QA"/>
          </a:p>
        </p:txBody>
      </p:sp>
      <p:sp>
        <p:nvSpPr>
          <p:cNvPr id="6" name="عنصر نائب لرقم الشريحة 5"/>
          <p:cNvSpPr>
            <a:spLocks noGrp="1"/>
          </p:cNvSpPr>
          <p:nvPr>
            <p:ph type="sldNum" sz="quarter" idx="12"/>
          </p:nvPr>
        </p:nvSpPr>
        <p:spPr/>
        <p:txBody>
          <a:bodyPr/>
          <a:lstStyle/>
          <a:p>
            <a:fld id="{E2C356F1-2195-45FE-B863-73A8E7A02B1E}" type="slidenum">
              <a:rPr lang="ar-QA" smtClean="0"/>
              <a:t>‹#›</a:t>
            </a:fld>
            <a:endParaRPr lang="ar-Q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3BC780A0-D7EC-4287-A8BF-A13742267707}" type="datetimeFigureOut">
              <a:rPr lang="ar-QA" smtClean="0"/>
              <a:t>14/11/1442</a:t>
            </a:fld>
            <a:endParaRPr lang="ar-QA"/>
          </a:p>
        </p:txBody>
      </p:sp>
      <p:sp>
        <p:nvSpPr>
          <p:cNvPr id="5" name="عنصر نائب للتذييل 4"/>
          <p:cNvSpPr>
            <a:spLocks noGrp="1"/>
          </p:cNvSpPr>
          <p:nvPr>
            <p:ph type="ftr" sz="quarter" idx="11"/>
          </p:nvPr>
        </p:nvSpPr>
        <p:spPr/>
        <p:txBody>
          <a:bodyPr/>
          <a:lstStyle/>
          <a:p>
            <a:endParaRPr lang="ar-QA"/>
          </a:p>
        </p:txBody>
      </p:sp>
      <p:sp>
        <p:nvSpPr>
          <p:cNvPr id="6" name="عنصر نائب لرقم الشريحة 5"/>
          <p:cNvSpPr>
            <a:spLocks noGrp="1"/>
          </p:cNvSpPr>
          <p:nvPr>
            <p:ph type="sldNum" sz="quarter" idx="12"/>
          </p:nvPr>
        </p:nvSpPr>
        <p:spPr/>
        <p:txBody>
          <a:bodyPr/>
          <a:lstStyle/>
          <a:p>
            <a:fld id="{E2C356F1-2195-45FE-B863-73A8E7A02B1E}" type="slidenum">
              <a:rPr lang="ar-QA" smtClean="0"/>
              <a:t>‹#›</a:t>
            </a:fld>
            <a:endParaRPr lang="ar-Q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3BC780A0-D7EC-4287-A8BF-A13742267707}" type="datetimeFigureOut">
              <a:rPr lang="ar-QA" smtClean="0"/>
              <a:t>14/11/1442</a:t>
            </a:fld>
            <a:endParaRPr lang="ar-QA"/>
          </a:p>
        </p:txBody>
      </p:sp>
      <p:sp>
        <p:nvSpPr>
          <p:cNvPr id="6" name="عنصر نائب للتذييل 5"/>
          <p:cNvSpPr>
            <a:spLocks noGrp="1"/>
          </p:cNvSpPr>
          <p:nvPr>
            <p:ph type="ftr" sz="quarter" idx="11"/>
          </p:nvPr>
        </p:nvSpPr>
        <p:spPr/>
        <p:txBody>
          <a:bodyPr/>
          <a:lstStyle/>
          <a:p>
            <a:endParaRPr lang="ar-QA"/>
          </a:p>
        </p:txBody>
      </p:sp>
      <p:sp>
        <p:nvSpPr>
          <p:cNvPr id="7" name="عنصر نائب لرقم الشريحة 6"/>
          <p:cNvSpPr>
            <a:spLocks noGrp="1"/>
          </p:cNvSpPr>
          <p:nvPr>
            <p:ph type="sldNum" sz="quarter" idx="12"/>
          </p:nvPr>
        </p:nvSpPr>
        <p:spPr/>
        <p:txBody>
          <a:bodyPr/>
          <a:lstStyle/>
          <a:p>
            <a:fld id="{E2C356F1-2195-45FE-B863-73A8E7A02B1E}" type="slidenum">
              <a:rPr lang="ar-QA" smtClean="0"/>
              <a:t>‹#›</a:t>
            </a:fld>
            <a:endParaRPr lang="ar-Q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0"/>
          </p:nvPr>
        </p:nvSpPr>
        <p:spPr/>
        <p:txBody>
          <a:bodyPr/>
          <a:lstStyle/>
          <a:p>
            <a:fld id="{3BC780A0-D7EC-4287-A8BF-A13742267707}" type="datetimeFigureOut">
              <a:rPr lang="ar-QA" smtClean="0"/>
              <a:t>14/11/1442</a:t>
            </a:fld>
            <a:endParaRPr lang="ar-QA"/>
          </a:p>
        </p:txBody>
      </p:sp>
      <p:sp>
        <p:nvSpPr>
          <p:cNvPr id="8" name="عنصر نائب للتذييل 7"/>
          <p:cNvSpPr>
            <a:spLocks noGrp="1"/>
          </p:cNvSpPr>
          <p:nvPr>
            <p:ph type="ftr" sz="quarter" idx="11"/>
          </p:nvPr>
        </p:nvSpPr>
        <p:spPr/>
        <p:txBody>
          <a:bodyPr/>
          <a:lstStyle/>
          <a:p>
            <a:endParaRPr lang="ar-QA"/>
          </a:p>
        </p:txBody>
      </p:sp>
      <p:sp>
        <p:nvSpPr>
          <p:cNvPr id="9" name="عنصر نائب لرقم الشريحة 8"/>
          <p:cNvSpPr>
            <a:spLocks noGrp="1"/>
          </p:cNvSpPr>
          <p:nvPr>
            <p:ph type="sldNum" sz="quarter" idx="12"/>
          </p:nvPr>
        </p:nvSpPr>
        <p:spPr/>
        <p:txBody>
          <a:bodyPr/>
          <a:lstStyle/>
          <a:p>
            <a:fld id="{E2C356F1-2195-45FE-B863-73A8E7A02B1E}" type="slidenum">
              <a:rPr lang="ar-QA" smtClean="0"/>
              <a:t>‹#›</a:t>
            </a:fld>
            <a:endParaRPr lang="ar-Q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3BC780A0-D7EC-4287-A8BF-A13742267707}" type="datetimeFigureOut">
              <a:rPr lang="ar-QA" smtClean="0"/>
              <a:t>14/11/1442</a:t>
            </a:fld>
            <a:endParaRPr lang="ar-QA"/>
          </a:p>
        </p:txBody>
      </p:sp>
      <p:sp>
        <p:nvSpPr>
          <p:cNvPr id="4" name="عنصر نائب للتذييل 3"/>
          <p:cNvSpPr>
            <a:spLocks noGrp="1"/>
          </p:cNvSpPr>
          <p:nvPr>
            <p:ph type="ftr" sz="quarter" idx="11"/>
          </p:nvPr>
        </p:nvSpPr>
        <p:spPr/>
        <p:txBody>
          <a:bodyPr/>
          <a:lstStyle/>
          <a:p>
            <a:endParaRPr lang="ar-QA"/>
          </a:p>
        </p:txBody>
      </p:sp>
      <p:sp>
        <p:nvSpPr>
          <p:cNvPr id="5" name="عنصر نائب لرقم الشريحة 4"/>
          <p:cNvSpPr>
            <a:spLocks noGrp="1"/>
          </p:cNvSpPr>
          <p:nvPr>
            <p:ph type="sldNum" sz="quarter" idx="12"/>
          </p:nvPr>
        </p:nvSpPr>
        <p:spPr/>
        <p:txBody>
          <a:bodyPr/>
          <a:lstStyle/>
          <a:p>
            <a:fld id="{E2C356F1-2195-45FE-B863-73A8E7A02B1E}" type="slidenum">
              <a:rPr lang="ar-QA" smtClean="0"/>
              <a:t>‹#›</a:t>
            </a:fld>
            <a:endParaRPr lang="ar-Q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p>
            <a:fld id="{3BC780A0-D7EC-4287-A8BF-A13742267707}" type="datetimeFigureOut">
              <a:rPr lang="ar-QA" smtClean="0"/>
              <a:t>14/11/1442</a:t>
            </a:fld>
            <a:endParaRPr lang="ar-QA"/>
          </a:p>
        </p:txBody>
      </p:sp>
      <p:sp>
        <p:nvSpPr>
          <p:cNvPr id="3" name="عنصر نائب للتذييل 2"/>
          <p:cNvSpPr>
            <a:spLocks noGrp="1"/>
          </p:cNvSpPr>
          <p:nvPr>
            <p:ph type="ftr" sz="quarter" idx="11"/>
          </p:nvPr>
        </p:nvSpPr>
        <p:spPr/>
        <p:txBody>
          <a:bodyPr/>
          <a:lstStyle/>
          <a:p>
            <a:endParaRPr lang="ar-QA"/>
          </a:p>
        </p:txBody>
      </p:sp>
      <p:sp>
        <p:nvSpPr>
          <p:cNvPr id="4" name="عنصر نائب لرقم الشريحة 3"/>
          <p:cNvSpPr>
            <a:spLocks noGrp="1"/>
          </p:cNvSpPr>
          <p:nvPr>
            <p:ph type="sldNum" sz="quarter" idx="12"/>
          </p:nvPr>
        </p:nvSpPr>
        <p:spPr/>
        <p:txBody>
          <a:bodyPr/>
          <a:lstStyle/>
          <a:p>
            <a:fld id="{E2C356F1-2195-45FE-B863-73A8E7A02B1E}" type="slidenum">
              <a:rPr lang="ar-QA" smtClean="0"/>
              <a:t>‹#›</a:t>
            </a:fld>
            <a:endParaRPr lang="ar-Q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3BC780A0-D7EC-4287-A8BF-A13742267707}" type="datetimeFigureOut">
              <a:rPr lang="ar-QA" smtClean="0"/>
              <a:t>14/11/1442</a:t>
            </a:fld>
            <a:endParaRPr lang="ar-QA"/>
          </a:p>
        </p:txBody>
      </p:sp>
      <p:sp>
        <p:nvSpPr>
          <p:cNvPr id="6" name="عنصر نائب للتذييل 5"/>
          <p:cNvSpPr>
            <a:spLocks noGrp="1"/>
          </p:cNvSpPr>
          <p:nvPr>
            <p:ph type="ftr" sz="quarter" idx="11"/>
          </p:nvPr>
        </p:nvSpPr>
        <p:spPr/>
        <p:txBody>
          <a:bodyPr/>
          <a:lstStyle/>
          <a:p>
            <a:endParaRPr lang="ar-QA"/>
          </a:p>
        </p:txBody>
      </p:sp>
      <p:sp>
        <p:nvSpPr>
          <p:cNvPr id="7" name="عنصر نائب لرقم الشريحة 6"/>
          <p:cNvSpPr>
            <a:spLocks noGrp="1"/>
          </p:cNvSpPr>
          <p:nvPr>
            <p:ph type="sldNum" sz="quarter" idx="12"/>
          </p:nvPr>
        </p:nvSpPr>
        <p:spPr/>
        <p:txBody>
          <a:bodyPr/>
          <a:lstStyle/>
          <a:p>
            <a:fld id="{E2C356F1-2195-45FE-B863-73A8E7A02B1E}" type="slidenum">
              <a:rPr lang="ar-QA" smtClean="0"/>
              <a:t>‹#›</a:t>
            </a:fld>
            <a:endParaRPr lang="ar-Q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3BC780A0-D7EC-4287-A8BF-A13742267707}" type="datetimeFigureOut">
              <a:rPr lang="ar-QA" smtClean="0"/>
              <a:t>14/11/1442</a:t>
            </a:fld>
            <a:endParaRPr lang="ar-QA"/>
          </a:p>
        </p:txBody>
      </p:sp>
      <p:sp>
        <p:nvSpPr>
          <p:cNvPr id="6" name="عنصر نائب للتذييل 5"/>
          <p:cNvSpPr>
            <a:spLocks noGrp="1"/>
          </p:cNvSpPr>
          <p:nvPr>
            <p:ph type="ftr" sz="quarter" idx="11"/>
          </p:nvPr>
        </p:nvSpPr>
        <p:spPr/>
        <p:txBody>
          <a:bodyPr/>
          <a:lstStyle/>
          <a:p>
            <a:endParaRPr lang="ar-QA"/>
          </a:p>
        </p:txBody>
      </p:sp>
      <p:sp>
        <p:nvSpPr>
          <p:cNvPr id="7" name="عنصر نائب لرقم الشريحة 6"/>
          <p:cNvSpPr>
            <a:spLocks noGrp="1"/>
          </p:cNvSpPr>
          <p:nvPr>
            <p:ph type="sldNum" sz="quarter" idx="12"/>
          </p:nvPr>
        </p:nvSpPr>
        <p:spPr/>
        <p:txBody>
          <a:bodyPr/>
          <a:lstStyle/>
          <a:p>
            <a:fld id="{E2C356F1-2195-45FE-B863-73A8E7A02B1E}" type="slidenum">
              <a:rPr lang="ar-QA" smtClean="0"/>
              <a:t>‹#›</a:t>
            </a:fld>
            <a:endParaRPr lang="ar-Q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p>
            <a:r>
              <a:rPr kumimoji="0" lang="ar-SA"/>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BC780A0-D7EC-4287-A8BF-A13742267707}" type="datetimeFigureOut">
              <a:rPr lang="ar-QA" smtClean="0"/>
              <a:t>14/11/1442</a:t>
            </a:fld>
            <a:endParaRPr lang="ar-Q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Q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2C356F1-2195-45FE-B863-73A8E7A02B1E}" type="slidenum">
              <a:rPr lang="ar-QA" smtClean="0"/>
              <a:t>‹#›</a:t>
            </a:fld>
            <a:endParaRPr lang="ar-Q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a:t/>
            </a:r>
            <a:br>
              <a:rPr lang="en-US" dirty="0"/>
            </a:br>
            <a:r>
              <a:rPr lang="en-US" dirty="0"/>
              <a:t/>
            </a:r>
            <a:br>
              <a:rPr lang="en-US" dirty="0"/>
            </a:br>
            <a:endParaRPr lang="ar-QA" dirty="0"/>
          </a:p>
        </p:txBody>
      </p:sp>
      <p:sp>
        <p:nvSpPr>
          <p:cNvPr id="3" name="عنوان فرعي 2"/>
          <p:cNvSpPr>
            <a:spLocks noGrp="1"/>
          </p:cNvSpPr>
          <p:nvPr>
            <p:ph type="subTitle" idx="1"/>
          </p:nvPr>
        </p:nvSpPr>
        <p:spPr>
          <a:xfrm>
            <a:off x="1432560" y="1916832"/>
            <a:ext cx="7406640" cy="6048672"/>
          </a:xfrm>
        </p:spPr>
        <p:txBody>
          <a:bodyPr>
            <a:normAutofit/>
          </a:bodyPr>
          <a:lstStyle/>
          <a:p>
            <a:pPr algn="ctr"/>
            <a:r>
              <a:rPr lang="en-US" sz="2000" b="1" dirty="0">
                <a:solidFill>
                  <a:schemeClr val="tx1"/>
                </a:solidFill>
              </a:rPr>
              <a:t>An-</a:t>
            </a:r>
            <a:r>
              <a:rPr lang="en-US" sz="2000" b="1" dirty="0" err="1">
                <a:solidFill>
                  <a:schemeClr val="tx1"/>
                </a:solidFill>
              </a:rPr>
              <a:t>Najah</a:t>
            </a:r>
            <a:r>
              <a:rPr lang="en-US" sz="2000" b="1" dirty="0">
                <a:solidFill>
                  <a:schemeClr val="tx1"/>
                </a:solidFill>
              </a:rPr>
              <a:t> National University </a:t>
            </a:r>
          </a:p>
          <a:p>
            <a:pPr algn="ctr"/>
            <a:r>
              <a:rPr lang="en-US" sz="2000" b="1" dirty="0">
                <a:solidFill>
                  <a:schemeClr val="tx1"/>
                </a:solidFill>
              </a:rPr>
              <a:t>Faculty of Engineering and Information Technology</a:t>
            </a:r>
          </a:p>
          <a:p>
            <a:pPr algn="ctr"/>
            <a:r>
              <a:rPr lang="en-US" sz="2000" b="1" dirty="0">
                <a:solidFill>
                  <a:schemeClr val="tx1"/>
                </a:solidFill>
              </a:rPr>
              <a:t> Industrial Engineering Department</a:t>
            </a:r>
          </a:p>
          <a:p>
            <a:pPr algn="ctr"/>
            <a:endParaRPr lang="en-US" dirty="0"/>
          </a:p>
          <a:p>
            <a:pPr algn="ctr"/>
            <a:r>
              <a:rPr lang="en-US" sz="2800" b="1" dirty="0">
                <a:solidFill>
                  <a:schemeClr val="tx1"/>
                </a:solidFill>
              </a:rPr>
              <a:t>Graduation Project (2) </a:t>
            </a:r>
          </a:p>
          <a:p>
            <a:pPr algn="ctr"/>
            <a:endParaRPr lang="en-US" sz="2800" b="1" dirty="0">
              <a:solidFill>
                <a:schemeClr val="tx1"/>
              </a:solidFill>
            </a:endParaRPr>
          </a:p>
          <a:p>
            <a:pPr algn="ctr"/>
            <a:r>
              <a:rPr lang="en-US" sz="2800" b="1" dirty="0">
                <a:solidFill>
                  <a:schemeClr val="tx1"/>
                </a:solidFill>
              </a:rPr>
              <a:t>Sustainability Assessment of the Palestinian Ready-Mixed Concrete Industry</a:t>
            </a:r>
          </a:p>
          <a:p>
            <a:pPr algn="ctr"/>
            <a:endParaRPr lang="ar-QA" sz="2800" b="1" dirty="0">
              <a:solidFill>
                <a:schemeClr val="accent5">
                  <a:lumMod val="50000"/>
                </a:schemeClr>
              </a:solidFill>
            </a:endParaRPr>
          </a:p>
        </p:txBody>
      </p:sp>
      <p:pic>
        <p:nvPicPr>
          <p:cNvPr id="4" name="Picture 0" descr="جامعة النجاح.jpg"/>
          <p:cNvPicPr/>
          <p:nvPr/>
        </p:nvPicPr>
        <p:blipFill>
          <a:blip r:embed="rId2" cstate="print"/>
          <a:stretch>
            <a:fillRect/>
          </a:stretch>
        </p:blipFill>
        <p:spPr>
          <a:xfrm>
            <a:off x="3707904" y="116632"/>
            <a:ext cx="2448272" cy="1656184"/>
          </a:xfrm>
          <a:prstGeom prst="rect">
            <a:avLst/>
          </a:prstGeom>
        </p:spPr>
      </p:pic>
    </p:spTree>
    <p:extLst>
      <p:ext uri="{BB962C8B-B14F-4D97-AF65-F5344CB8AC3E}">
        <p14:creationId xmlns:p14="http://schemas.microsoft.com/office/powerpoint/2010/main" val="4067244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 Standards </a:t>
            </a:r>
          </a:p>
        </p:txBody>
      </p:sp>
      <p:graphicFrame>
        <p:nvGraphicFramePr>
          <p:cNvPr id="11" name="Content Placeholder 10"/>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0563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2D512C4-A344-402F-9295-D072724F25DC}"/>
              </a:ext>
            </a:extLst>
          </p:cNvPr>
          <p:cNvSpPr>
            <a:spLocks noGrp="1"/>
          </p:cNvSpPr>
          <p:nvPr>
            <p:ph type="title"/>
          </p:nvPr>
        </p:nvSpPr>
        <p:spPr>
          <a:xfrm>
            <a:off x="1255008" y="116632"/>
            <a:ext cx="7498080" cy="1143000"/>
          </a:xfrm>
        </p:spPr>
        <p:txBody>
          <a:bodyPr>
            <a:normAutofit/>
          </a:bodyPr>
          <a:lstStyle/>
          <a:p>
            <a:r>
              <a:rPr lang="en-US" dirty="0">
                <a:effectLst/>
                <a:latin typeface="+mn-lt"/>
                <a:ea typeface="Times New Roman" panose="02020603050405020304" pitchFamily="18" charset="0"/>
                <a:cs typeface="Arial" panose="020B0604020202020204" pitchFamily="34" charset="0"/>
              </a:rPr>
              <a:t>Results and Analysis</a:t>
            </a:r>
            <a:endParaRPr lang="en-US" dirty="0">
              <a:latin typeface="+mn-lt"/>
            </a:endParaRPr>
          </a:p>
        </p:txBody>
      </p:sp>
      <p:sp>
        <p:nvSpPr>
          <p:cNvPr id="5" name="مربع نص 4">
            <a:extLst>
              <a:ext uri="{FF2B5EF4-FFF2-40B4-BE49-F238E27FC236}">
                <a16:creationId xmlns:a16="http://schemas.microsoft.com/office/drawing/2014/main" xmlns="" id="{146E5251-8F87-4D63-BB58-2C2F285EBE62}"/>
              </a:ext>
            </a:extLst>
          </p:cNvPr>
          <p:cNvSpPr txBox="1"/>
          <p:nvPr/>
        </p:nvSpPr>
        <p:spPr>
          <a:xfrm>
            <a:off x="1331640" y="1196752"/>
            <a:ext cx="4578016" cy="646331"/>
          </a:xfrm>
          <a:prstGeom prst="rect">
            <a:avLst/>
          </a:prstGeom>
          <a:noFill/>
        </p:spPr>
        <p:txBody>
          <a:bodyPr wrap="square">
            <a:spAutoFit/>
          </a:bodyPr>
          <a:lstStyle/>
          <a:p>
            <a:pPr algn="l"/>
            <a:r>
              <a:rPr lang="en-US" sz="1800" dirty="0">
                <a:effectLst/>
                <a:latin typeface="Times New Roman" panose="02020603050405020304" pitchFamily="18" charset="0"/>
                <a:ea typeface="Calibri" panose="020F0502020204030204" pitchFamily="34" charset="0"/>
                <a:cs typeface="Arial" panose="020B0604020202020204" pitchFamily="34" charset="0"/>
              </a:rPr>
              <a:t>Demographic data: </a:t>
            </a:r>
          </a:p>
          <a:p>
            <a:pPr algn="l"/>
            <a:endParaRPr lang="en-US" dirty="0"/>
          </a:p>
        </p:txBody>
      </p:sp>
      <p:pic>
        <p:nvPicPr>
          <p:cNvPr id="8" name="Picture 11">
            <a:extLst>
              <a:ext uri="{FF2B5EF4-FFF2-40B4-BE49-F238E27FC236}">
                <a16:creationId xmlns:a16="http://schemas.microsoft.com/office/drawing/2014/main" xmlns="" id="{7C0B37FD-5AED-47E8-9CB5-8CA6CDB89D44}"/>
              </a:ext>
            </a:extLst>
          </p:cNvPr>
          <p:cNvPicPr/>
          <p:nvPr/>
        </p:nvPicPr>
        <p:blipFill>
          <a:blip r:embed="rId2">
            <a:extLst>
              <a:ext uri="{28A0092B-C50C-407E-A947-70E740481C1C}">
                <a14:useLocalDpi xmlns:a14="http://schemas.microsoft.com/office/drawing/2010/main" val="0"/>
              </a:ext>
            </a:extLst>
          </a:blip>
          <a:stretch>
            <a:fillRect/>
          </a:stretch>
        </p:blipFill>
        <p:spPr>
          <a:xfrm>
            <a:off x="1187624" y="1822830"/>
            <a:ext cx="3816424" cy="2378225"/>
          </a:xfrm>
          <a:prstGeom prst="rect">
            <a:avLst/>
          </a:prstGeom>
          <a:ln>
            <a:solidFill>
              <a:schemeClr val="tx1"/>
            </a:solidFill>
          </a:ln>
        </p:spPr>
      </p:pic>
      <p:pic>
        <p:nvPicPr>
          <p:cNvPr id="9" name="Picture 10">
            <a:extLst>
              <a:ext uri="{FF2B5EF4-FFF2-40B4-BE49-F238E27FC236}">
                <a16:creationId xmlns:a16="http://schemas.microsoft.com/office/drawing/2014/main" xmlns="" id="{26E58A8A-2BA2-499A-B22B-1647221122FF}"/>
              </a:ext>
            </a:extLst>
          </p:cNvPr>
          <p:cNvPicPr/>
          <p:nvPr/>
        </p:nvPicPr>
        <p:blipFill>
          <a:blip r:embed="rId3">
            <a:extLst>
              <a:ext uri="{28A0092B-C50C-407E-A947-70E740481C1C}">
                <a14:useLocalDpi xmlns:a14="http://schemas.microsoft.com/office/drawing/2010/main" val="0"/>
              </a:ext>
            </a:extLst>
          </a:blip>
          <a:stretch>
            <a:fillRect/>
          </a:stretch>
        </p:blipFill>
        <p:spPr>
          <a:xfrm>
            <a:off x="5148064" y="1843083"/>
            <a:ext cx="3816425" cy="2378225"/>
          </a:xfrm>
          <a:prstGeom prst="rect">
            <a:avLst/>
          </a:prstGeom>
          <a:ln>
            <a:solidFill>
              <a:schemeClr val="tx1"/>
            </a:solidFill>
          </a:ln>
        </p:spPr>
      </p:pic>
      <p:pic>
        <p:nvPicPr>
          <p:cNvPr id="10" name="Picture 6">
            <a:extLst>
              <a:ext uri="{FF2B5EF4-FFF2-40B4-BE49-F238E27FC236}">
                <a16:creationId xmlns:a16="http://schemas.microsoft.com/office/drawing/2014/main" xmlns="" id="{83486BAB-343B-4A55-8019-4A566954A141}"/>
              </a:ext>
            </a:extLst>
          </p:cNvPr>
          <p:cNvPicPr/>
          <p:nvPr/>
        </p:nvPicPr>
        <p:blipFill>
          <a:blip r:embed="rId4">
            <a:extLst>
              <a:ext uri="{28A0092B-C50C-407E-A947-70E740481C1C}">
                <a14:useLocalDpi xmlns:a14="http://schemas.microsoft.com/office/drawing/2010/main" val="0"/>
              </a:ext>
            </a:extLst>
          </a:blip>
          <a:stretch>
            <a:fillRect/>
          </a:stretch>
        </p:blipFill>
        <p:spPr>
          <a:xfrm>
            <a:off x="1122910" y="4479775"/>
            <a:ext cx="3881138" cy="2378225"/>
          </a:xfrm>
          <a:prstGeom prst="rect">
            <a:avLst/>
          </a:prstGeom>
          <a:ln>
            <a:solidFill>
              <a:schemeClr val="tx1"/>
            </a:solidFill>
          </a:ln>
        </p:spPr>
      </p:pic>
      <p:pic>
        <p:nvPicPr>
          <p:cNvPr id="11" name="Picture 12">
            <a:extLst>
              <a:ext uri="{FF2B5EF4-FFF2-40B4-BE49-F238E27FC236}">
                <a16:creationId xmlns:a16="http://schemas.microsoft.com/office/drawing/2014/main" xmlns="" id="{DFDF916F-4D08-4620-B591-601D73E224BC}"/>
              </a:ext>
            </a:extLst>
          </p:cNvPr>
          <p:cNvPicPr/>
          <p:nvPr/>
        </p:nvPicPr>
        <p:blipFill>
          <a:blip r:embed="rId5">
            <a:extLst>
              <a:ext uri="{28A0092B-C50C-407E-A947-70E740481C1C}">
                <a14:useLocalDpi xmlns:a14="http://schemas.microsoft.com/office/drawing/2010/main" val="0"/>
              </a:ext>
            </a:extLst>
          </a:blip>
          <a:stretch>
            <a:fillRect/>
          </a:stretch>
        </p:blipFill>
        <p:spPr>
          <a:xfrm>
            <a:off x="5148064" y="4502004"/>
            <a:ext cx="3881138" cy="2355995"/>
          </a:xfrm>
          <a:prstGeom prst="rect">
            <a:avLst/>
          </a:prstGeom>
          <a:ln>
            <a:solidFill>
              <a:schemeClr val="tx1"/>
            </a:solidFill>
          </a:ln>
        </p:spPr>
      </p:pic>
    </p:spTree>
    <p:extLst>
      <p:ext uri="{BB962C8B-B14F-4D97-AF65-F5344CB8AC3E}">
        <p14:creationId xmlns:p14="http://schemas.microsoft.com/office/powerpoint/2010/main" val="3671278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356CA893-108E-4189-91BC-8A34EAEDB172}"/>
              </a:ext>
            </a:extLst>
          </p:cNvPr>
          <p:cNvSpPr>
            <a:spLocks noGrp="1"/>
          </p:cNvSpPr>
          <p:nvPr>
            <p:ph type="title"/>
          </p:nvPr>
        </p:nvSpPr>
        <p:spPr>
          <a:xfrm>
            <a:off x="1115616" y="245331"/>
            <a:ext cx="7498080" cy="922114"/>
          </a:xfrm>
        </p:spPr>
        <p:txBody>
          <a:bodyPr/>
          <a:lstStyle/>
          <a:p>
            <a:r>
              <a:rPr lang="en-US" dirty="0"/>
              <a:t>Cont. </a:t>
            </a:r>
          </a:p>
        </p:txBody>
      </p:sp>
      <p:pic>
        <p:nvPicPr>
          <p:cNvPr id="4" name="Picture 13">
            <a:extLst>
              <a:ext uri="{FF2B5EF4-FFF2-40B4-BE49-F238E27FC236}">
                <a16:creationId xmlns:a16="http://schemas.microsoft.com/office/drawing/2014/main" xmlns="" id="{E2F5C32F-2E42-40F4-8EAC-FB74C8393327}"/>
              </a:ext>
            </a:extLst>
          </p:cNvPr>
          <p:cNvPicPr/>
          <p:nvPr/>
        </p:nvPicPr>
        <p:blipFill>
          <a:blip r:embed="rId2">
            <a:extLst>
              <a:ext uri="{28A0092B-C50C-407E-A947-70E740481C1C}">
                <a14:useLocalDpi xmlns:a14="http://schemas.microsoft.com/office/drawing/2010/main" val="0"/>
              </a:ext>
            </a:extLst>
          </a:blip>
          <a:stretch>
            <a:fillRect/>
          </a:stretch>
        </p:blipFill>
        <p:spPr>
          <a:xfrm>
            <a:off x="1115616" y="1547654"/>
            <a:ext cx="3899004" cy="2312720"/>
          </a:xfrm>
          <a:prstGeom prst="rect">
            <a:avLst/>
          </a:prstGeom>
          <a:ln>
            <a:solidFill>
              <a:schemeClr val="tx1"/>
            </a:solidFill>
          </a:ln>
        </p:spPr>
      </p:pic>
      <p:pic>
        <p:nvPicPr>
          <p:cNvPr id="5" name="Picture 14">
            <a:extLst>
              <a:ext uri="{FF2B5EF4-FFF2-40B4-BE49-F238E27FC236}">
                <a16:creationId xmlns:a16="http://schemas.microsoft.com/office/drawing/2014/main" xmlns="" id="{8E1C2690-3964-47C0-8E61-98C5939E7FE8}"/>
              </a:ext>
            </a:extLst>
          </p:cNvPr>
          <p:cNvPicPr/>
          <p:nvPr/>
        </p:nvPicPr>
        <p:blipFill>
          <a:blip r:embed="rId3">
            <a:extLst>
              <a:ext uri="{28A0092B-C50C-407E-A947-70E740481C1C}">
                <a14:useLocalDpi xmlns:a14="http://schemas.microsoft.com/office/drawing/2010/main" val="0"/>
              </a:ext>
            </a:extLst>
          </a:blip>
          <a:stretch>
            <a:fillRect/>
          </a:stretch>
        </p:blipFill>
        <p:spPr>
          <a:xfrm>
            <a:off x="5181800" y="1548198"/>
            <a:ext cx="3995936" cy="2312720"/>
          </a:xfrm>
          <a:prstGeom prst="rect">
            <a:avLst/>
          </a:prstGeom>
          <a:ln>
            <a:solidFill>
              <a:schemeClr val="tx1"/>
            </a:solidFill>
          </a:ln>
        </p:spPr>
      </p:pic>
      <p:pic>
        <p:nvPicPr>
          <p:cNvPr id="6" name="Picture 15">
            <a:extLst>
              <a:ext uri="{FF2B5EF4-FFF2-40B4-BE49-F238E27FC236}">
                <a16:creationId xmlns:a16="http://schemas.microsoft.com/office/drawing/2014/main" xmlns="" id="{A1DCE42A-0486-4C84-B42E-0B13F941E4A7}"/>
              </a:ext>
            </a:extLst>
          </p:cNvPr>
          <p:cNvPicPr/>
          <p:nvPr/>
        </p:nvPicPr>
        <p:blipFill>
          <a:blip r:embed="rId4">
            <a:extLst>
              <a:ext uri="{28A0092B-C50C-407E-A947-70E740481C1C}">
                <a14:useLocalDpi xmlns:a14="http://schemas.microsoft.com/office/drawing/2010/main" val="0"/>
              </a:ext>
            </a:extLst>
          </a:blip>
          <a:stretch>
            <a:fillRect/>
          </a:stretch>
        </p:blipFill>
        <p:spPr>
          <a:xfrm>
            <a:off x="3057564" y="4240583"/>
            <a:ext cx="4248472" cy="2312720"/>
          </a:xfrm>
          <a:prstGeom prst="rect">
            <a:avLst/>
          </a:prstGeom>
          <a:ln>
            <a:solidFill>
              <a:schemeClr val="tx1"/>
            </a:solidFill>
          </a:ln>
        </p:spPr>
      </p:pic>
    </p:spTree>
    <p:extLst>
      <p:ext uri="{BB962C8B-B14F-4D97-AF65-F5344CB8AC3E}">
        <p14:creationId xmlns:p14="http://schemas.microsoft.com/office/powerpoint/2010/main" val="35369102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6590" y="620688"/>
            <a:ext cx="7498080" cy="1143000"/>
          </a:xfrm>
        </p:spPr>
        <p:txBody>
          <a:bodyPr>
            <a:noAutofit/>
          </a:bodyPr>
          <a:lstStyle/>
          <a:p>
            <a:r>
              <a:rPr lang="en-US" sz="2400" dirty="0">
                <a:effectLst/>
              </a:rPr>
              <a:t>Distribution of concrete plants according to the number of employees.</a:t>
            </a:r>
            <a:endParaRPr lang="en-US" sz="2400" i="1" dirty="0">
              <a:effectLst/>
            </a:endParaRPr>
          </a:p>
        </p:txBody>
      </p:sp>
      <p:graphicFrame>
        <p:nvGraphicFramePr>
          <p:cNvPr id="5" name="Table 4"/>
          <p:cNvGraphicFramePr>
            <a:graphicFrameLocks noGrp="1"/>
          </p:cNvGraphicFramePr>
          <p:nvPr>
            <p:extLst>
              <p:ext uri="{D42A27DB-BD31-4B8C-83A1-F6EECF244321}">
                <p14:modId xmlns:p14="http://schemas.microsoft.com/office/powerpoint/2010/main" val="3810913872"/>
              </p:ext>
            </p:extLst>
          </p:nvPr>
        </p:nvGraphicFramePr>
        <p:xfrm>
          <a:off x="1403648" y="2276871"/>
          <a:ext cx="7331021" cy="2304257"/>
        </p:xfrm>
        <a:graphic>
          <a:graphicData uri="http://schemas.openxmlformats.org/drawingml/2006/table">
            <a:tbl>
              <a:tblPr firstRow="1" firstCol="1" bandRow="1">
                <a:tableStyleId>{BDBED569-4797-4DF1-A0F4-6AAB3CD982D8}</a:tableStyleId>
              </a:tblPr>
              <a:tblGrid>
                <a:gridCol w="1470373"/>
                <a:gridCol w="842266"/>
                <a:gridCol w="662602"/>
                <a:gridCol w="992465"/>
                <a:gridCol w="992465"/>
                <a:gridCol w="992465"/>
                <a:gridCol w="1378385"/>
              </a:tblGrid>
              <a:tr h="1288171">
                <a:tc>
                  <a:txBody>
                    <a:bodyPr/>
                    <a:lstStyle/>
                    <a:p>
                      <a:pPr marL="0" marR="0" algn="ctr">
                        <a:lnSpc>
                          <a:spcPct val="107000"/>
                        </a:lnSpc>
                        <a:spcBef>
                          <a:spcPts val="0"/>
                        </a:spcBef>
                        <a:spcAft>
                          <a:spcPts val="0"/>
                        </a:spcAft>
                      </a:pPr>
                      <a:r>
                        <a:rPr lang="en-US" sz="1200" dirty="0">
                          <a:effectLst/>
                        </a:rPr>
                        <a:t> </a:t>
                      </a:r>
                      <a:endParaRPr lang="en-US"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Number of factories</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Less value</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Highest value</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Mean </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Standard deviation</a:t>
                      </a:r>
                      <a:endParaRPr lang="en-US" sz="1100">
                        <a:effectLst/>
                      </a:endParaRPr>
                    </a:p>
                    <a:p>
                      <a:pPr marL="0" marR="0" algn="ctr">
                        <a:lnSpc>
                          <a:spcPct val="107000"/>
                        </a:lnSpc>
                        <a:spcBef>
                          <a:spcPts val="0"/>
                        </a:spcBef>
                        <a:spcAft>
                          <a:spcPts val="0"/>
                        </a:spcAft>
                      </a:pPr>
                      <a:r>
                        <a:rPr lang="en-US" sz="1200">
                          <a:effectLst/>
                        </a:rPr>
                        <a:t> </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Total number of employees</a:t>
                      </a:r>
                      <a:endParaRPr lang="en-US" sz="1100">
                        <a:effectLst/>
                      </a:endParaRPr>
                    </a:p>
                    <a:p>
                      <a:pPr marL="0" marR="0" algn="ctr">
                        <a:lnSpc>
                          <a:spcPct val="107000"/>
                        </a:lnSpc>
                        <a:spcBef>
                          <a:spcPts val="0"/>
                        </a:spcBef>
                        <a:spcAft>
                          <a:spcPts val="0"/>
                        </a:spcAft>
                      </a:pPr>
                      <a:r>
                        <a:rPr lang="en-US" sz="1200">
                          <a:effectLst/>
                        </a:rPr>
                        <a:t> </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016086">
                <a:tc>
                  <a:txBody>
                    <a:bodyPr/>
                    <a:lstStyle/>
                    <a:p>
                      <a:pPr marL="0" marR="0" algn="ctr">
                        <a:lnSpc>
                          <a:spcPct val="107000"/>
                        </a:lnSpc>
                        <a:spcBef>
                          <a:spcPts val="0"/>
                        </a:spcBef>
                        <a:spcAft>
                          <a:spcPts val="0"/>
                        </a:spcAft>
                      </a:pPr>
                      <a:r>
                        <a:rPr lang="en-US" sz="1200">
                          <a:effectLst/>
                        </a:rPr>
                        <a:t>The number of employees in the facility</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27</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13</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55</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28.22</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10.718</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200" dirty="0">
                          <a:effectLst/>
                        </a:rPr>
                        <a:t>762</a:t>
                      </a:r>
                      <a:endParaRPr lang="en-US"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3322482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ffectLst/>
              </a:rPr>
              <a:t>The five Likert scale correction switch.</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717528082"/>
              </p:ext>
            </p:extLst>
          </p:nvPr>
        </p:nvGraphicFramePr>
        <p:xfrm>
          <a:off x="2339752" y="2276868"/>
          <a:ext cx="5616623" cy="3384379"/>
        </p:xfrm>
        <a:graphic>
          <a:graphicData uri="http://schemas.openxmlformats.org/drawingml/2006/table">
            <a:tbl>
              <a:tblPr firstRow="1" firstCol="1" bandRow="1">
                <a:tableStyleId>{BDBED569-4797-4DF1-A0F4-6AAB3CD982D8}</a:tableStyleId>
              </a:tblPr>
              <a:tblGrid>
                <a:gridCol w="2732254"/>
                <a:gridCol w="2884369"/>
              </a:tblGrid>
              <a:tr h="966964">
                <a:tc>
                  <a:txBody>
                    <a:bodyPr/>
                    <a:lstStyle/>
                    <a:p>
                      <a:pPr marL="0" marR="0" algn="ctr">
                        <a:lnSpc>
                          <a:spcPct val="107000"/>
                        </a:lnSpc>
                        <a:spcBef>
                          <a:spcPts val="0"/>
                        </a:spcBef>
                        <a:spcAft>
                          <a:spcPts val="0"/>
                        </a:spcAft>
                      </a:pPr>
                      <a:r>
                        <a:rPr lang="en-US" sz="1200">
                          <a:effectLst/>
                        </a:rPr>
                        <a:t>The arithmetic</a:t>
                      </a:r>
                      <a:endParaRPr lang="en-US" sz="1100">
                        <a:effectLst/>
                      </a:endParaRPr>
                    </a:p>
                    <a:p>
                      <a:pPr marL="0" marR="0" algn="ctr">
                        <a:lnSpc>
                          <a:spcPct val="107000"/>
                        </a:lnSpc>
                        <a:spcBef>
                          <a:spcPts val="0"/>
                        </a:spcBef>
                        <a:spcAft>
                          <a:spcPts val="0"/>
                        </a:spcAft>
                      </a:pPr>
                      <a:r>
                        <a:rPr lang="en-US" sz="1200">
                          <a:effectLst/>
                        </a:rPr>
                        <a:t>Mean</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Degree</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3483">
                <a:tc>
                  <a:txBody>
                    <a:bodyPr/>
                    <a:lstStyle/>
                    <a:p>
                      <a:pPr marL="0" marR="0" algn="ctr">
                        <a:lnSpc>
                          <a:spcPct val="107000"/>
                        </a:lnSpc>
                        <a:spcBef>
                          <a:spcPts val="0"/>
                        </a:spcBef>
                        <a:spcAft>
                          <a:spcPts val="0"/>
                        </a:spcAft>
                      </a:pPr>
                      <a:r>
                        <a:rPr lang="en-US" sz="1200">
                          <a:effectLst/>
                        </a:rPr>
                        <a:t>1.00-1.80</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Very low</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3483">
                <a:tc>
                  <a:txBody>
                    <a:bodyPr/>
                    <a:lstStyle/>
                    <a:p>
                      <a:pPr marL="0" marR="0" algn="ctr">
                        <a:lnSpc>
                          <a:spcPct val="107000"/>
                        </a:lnSpc>
                        <a:spcBef>
                          <a:spcPts val="0"/>
                        </a:spcBef>
                        <a:spcAft>
                          <a:spcPts val="0"/>
                        </a:spcAft>
                      </a:pPr>
                      <a:r>
                        <a:rPr lang="en-US" sz="1200">
                          <a:effectLst/>
                        </a:rPr>
                        <a:t>1.81-2.60</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low</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3483">
                <a:tc>
                  <a:txBody>
                    <a:bodyPr/>
                    <a:lstStyle/>
                    <a:p>
                      <a:pPr marL="0" marR="0" algn="ctr">
                        <a:lnSpc>
                          <a:spcPct val="107000"/>
                        </a:lnSpc>
                        <a:spcBef>
                          <a:spcPts val="0"/>
                        </a:spcBef>
                        <a:spcAft>
                          <a:spcPts val="0"/>
                        </a:spcAft>
                      </a:pPr>
                      <a:r>
                        <a:rPr lang="en-US" sz="1200">
                          <a:effectLst/>
                        </a:rPr>
                        <a:t>2.61-3.40</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medium</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3483">
                <a:tc>
                  <a:txBody>
                    <a:bodyPr/>
                    <a:lstStyle/>
                    <a:p>
                      <a:pPr marL="0" marR="0" algn="ctr">
                        <a:lnSpc>
                          <a:spcPct val="107000"/>
                        </a:lnSpc>
                        <a:spcBef>
                          <a:spcPts val="0"/>
                        </a:spcBef>
                        <a:spcAft>
                          <a:spcPts val="0"/>
                        </a:spcAft>
                      </a:pPr>
                      <a:r>
                        <a:rPr lang="en-US" sz="1200">
                          <a:effectLst/>
                        </a:rPr>
                        <a:t>3.41-4.20</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high</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83483">
                <a:tc>
                  <a:txBody>
                    <a:bodyPr/>
                    <a:lstStyle/>
                    <a:p>
                      <a:pPr marL="0" marR="0" algn="ctr">
                        <a:lnSpc>
                          <a:spcPct val="107000"/>
                        </a:lnSpc>
                        <a:spcBef>
                          <a:spcPts val="0"/>
                        </a:spcBef>
                        <a:spcAft>
                          <a:spcPts val="0"/>
                        </a:spcAft>
                      </a:pPr>
                      <a:r>
                        <a:rPr lang="en-US" sz="1200">
                          <a:effectLst/>
                        </a:rPr>
                        <a:t>4.21-5.00</a:t>
                      </a:r>
                      <a:endParaRPr lang="en-US" sz="110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Very high</a:t>
                      </a:r>
                      <a:endParaRPr lang="en-US"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8123058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124744"/>
            <a:ext cx="8028384" cy="5589240"/>
          </a:xfrm>
          <a:prstGeom prst="rect">
            <a:avLst/>
          </a:prstGeom>
        </p:spPr>
      </p:pic>
      <p:sp>
        <p:nvSpPr>
          <p:cNvPr id="3" name="عنوان 1">
            <a:extLst>
              <a:ext uri="{FF2B5EF4-FFF2-40B4-BE49-F238E27FC236}">
                <a16:creationId xmlns:a16="http://schemas.microsoft.com/office/drawing/2014/main" xmlns="" id="{8DA5E6DE-17DF-40AD-99C9-38294CE08C04}"/>
              </a:ext>
            </a:extLst>
          </p:cNvPr>
          <p:cNvSpPr>
            <a:spLocks noGrp="1"/>
          </p:cNvSpPr>
          <p:nvPr>
            <p:ph type="title"/>
          </p:nvPr>
        </p:nvSpPr>
        <p:spPr>
          <a:xfrm>
            <a:off x="1043608" y="188640"/>
            <a:ext cx="8100392" cy="1143000"/>
          </a:xfrm>
        </p:spPr>
        <p:txBody>
          <a:bodyPr>
            <a:noAutofit/>
          </a:bodyPr>
          <a:lstStyle/>
          <a:p>
            <a:pPr rtl="0"/>
            <a:r>
              <a:rPr lang="en-US" sz="3600" dirty="0">
                <a:solidFill>
                  <a:schemeClr val="tx2"/>
                </a:solidFill>
                <a:effectLst/>
                <a:latin typeface="+mn-lt"/>
                <a:ea typeface="Calibri" panose="020F0502020204030204" pitchFamily="34" charset="0"/>
              </a:rPr>
              <a:t>awareness of the concept of sustainability</a:t>
            </a:r>
            <a:endParaRPr lang="en-US" sz="3600" dirty="0">
              <a:solidFill>
                <a:schemeClr val="tx2"/>
              </a:solidFill>
              <a:latin typeface="+mn-lt"/>
            </a:endParaRPr>
          </a:p>
        </p:txBody>
      </p:sp>
    </p:spTree>
    <p:extLst>
      <p:ext uri="{BB962C8B-B14F-4D97-AF65-F5344CB8AC3E}">
        <p14:creationId xmlns:p14="http://schemas.microsoft.com/office/powerpoint/2010/main" val="1180175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 of awareness assessment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03653059"/>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61226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xmlns="" id="{6C728341-A886-4B91-B461-6821B5DB9D77}"/>
              </a:ext>
            </a:extLst>
          </p:cNvPr>
          <p:cNvSpPr txBox="1"/>
          <p:nvPr/>
        </p:nvSpPr>
        <p:spPr>
          <a:xfrm>
            <a:off x="1079610" y="1340768"/>
            <a:ext cx="7524837" cy="707886"/>
          </a:xfrm>
          <a:prstGeom prst="rect">
            <a:avLst/>
          </a:prstGeom>
          <a:noFill/>
        </p:spPr>
        <p:txBody>
          <a:bodyPr wrap="square">
            <a:spAutoFit/>
          </a:bodyPr>
          <a:lstStyle/>
          <a:p>
            <a:pPr algn="l"/>
            <a:r>
              <a:rPr lang="en-US" sz="2000" dirty="0">
                <a:effectLst/>
                <a:latin typeface="Times New Roman" panose="02020603050405020304" pitchFamily="18" charset="0"/>
                <a:ea typeface="Calibri" panose="020F0502020204030204" pitchFamily="34" charset="0"/>
              </a:rPr>
              <a:t>Results of the Cronbach alpha coefficient of reliability of the study tool: </a:t>
            </a:r>
            <a:endParaRPr lang="en-US" sz="2000" dirty="0"/>
          </a:p>
        </p:txBody>
      </p:sp>
      <p:graphicFrame>
        <p:nvGraphicFramePr>
          <p:cNvPr id="6" name="جدول 5">
            <a:extLst>
              <a:ext uri="{FF2B5EF4-FFF2-40B4-BE49-F238E27FC236}">
                <a16:creationId xmlns:a16="http://schemas.microsoft.com/office/drawing/2014/main" xmlns="" id="{034B8A06-D9A9-4A8B-8765-3BD60D2DF96B}"/>
              </a:ext>
            </a:extLst>
          </p:cNvPr>
          <p:cNvGraphicFramePr>
            <a:graphicFrameLocks noGrp="1"/>
          </p:cNvGraphicFramePr>
          <p:nvPr>
            <p:extLst>
              <p:ext uri="{D42A27DB-BD31-4B8C-83A1-F6EECF244321}">
                <p14:modId xmlns:p14="http://schemas.microsoft.com/office/powerpoint/2010/main" val="4288795240"/>
              </p:ext>
            </p:extLst>
          </p:nvPr>
        </p:nvGraphicFramePr>
        <p:xfrm>
          <a:off x="1403645" y="2420888"/>
          <a:ext cx="6696746" cy="1800200"/>
        </p:xfrm>
        <a:graphic>
          <a:graphicData uri="http://schemas.openxmlformats.org/drawingml/2006/table">
            <a:tbl>
              <a:tblPr firstRow="1" firstCol="1" bandRow="1">
                <a:tableStyleId>{BDBED569-4797-4DF1-A0F4-6AAB3CD982D8}</a:tableStyleId>
              </a:tblPr>
              <a:tblGrid>
                <a:gridCol w="2302953">
                  <a:extLst>
                    <a:ext uri="{9D8B030D-6E8A-4147-A177-3AD203B41FA5}">
                      <a16:colId xmlns:a16="http://schemas.microsoft.com/office/drawing/2014/main" xmlns="" val="4133060702"/>
                    </a:ext>
                  </a:extLst>
                </a:gridCol>
                <a:gridCol w="1632089">
                  <a:extLst>
                    <a:ext uri="{9D8B030D-6E8A-4147-A177-3AD203B41FA5}">
                      <a16:colId xmlns:a16="http://schemas.microsoft.com/office/drawing/2014/main" xmlns="" val="2119985064"/>
                    </a:ext>
                  </a:extLst>
                </a:gridCol>
                <a:gridCol w="2761704">
                  <a:extLst>
                    <a:ext uri="{9D8B030D-6E8A-4147-A177-3AD203B41FA5}">
                      <a16:colId xmlns:a16="http://schemas.microsoft.com/office/drawing/2014/main" xmlns="" val="1639774325"/>
                    </a:ext>
                  </a:extLst>
                </a:gridCol>
              </a:tblGrid>
              <a:tr h="741784">
                <a:tc>
                  <a:txBody>
                    <a:bodyPr/>
                    <a:lstStyle/>
                    <a:p>
                      <a:pPr algn="ctr">
                        <a:lnSpc>
                          <a:spcPct val="150000"/>
                        </a:lnSpc>
                        <a:spcAft>
                          <a:spcPts val="800"/>
                        </a:spcAft>
                      </a:pPr>
                      <a:r>
                        <a:rPr lang="en-US" sz="1200" dirty="0">
                          <a:solidFill>
                            <a:schemeClr val="tx1"/>
                          </a:solidFill>
                          <a:effectLst/>
                        </a:rPr>
                        <a:t>Domain</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dirty="0">
                          <a:solidFill>
                            <a:schemeClr val="tx1"/>
                          </a:solidFill>
                          <a:effectLst/>
                        </a:rPr>
                        <a:t>Number of paragraphs</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50000"/>
                        </a:lnSpc>
                        <a:spcAft>
                          <a:spcPts val="800"/>
                        </a:spcAft>
                      </a:pPr>
                      <a:r>
                        <a:rPr lang="en-US" sz="1200" dirty="0">
                          <a:solidFill>
                            <a:schemeClr val="tx1"/>
                          </a:solidFill>
                          <a:effectLst/>
                        </a:rPr>
                        <a:t>Stability coefficient Cronbach alpha</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199715399"/>
                  </a:ext>
                </a:extLst>
              </a:tr>
              <a:tr h="1058416">
                <a:tc>
                  <a:txBody>
                    <a:bodyPr/>
                    <a:lstStyle/>
                    <a:p>
                      <a:pPr algn="ctr">
                        <a:lnSpc>
                          <a:spcPct val="107000"/>
                        </a:lnSpc>
                        <a:spcAft>
                          <a:spcPts val="800"/>
                        </a:spcAft>
                      </a:pPr>
                      <a:r>
                        <a:rPr lang="en-US" sz="1200" dirty="0">
                          <a:solidFill>
                            <a:schemeClr val="tx1"/>
                          </a:solidFill>
                          <a:effectLst/>
                        </a:rPr>
                        <a:t>The level of awareness of the ready-mixed concrete sector of the concept of sustainability</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50000"/>
                        </a:lnSpc>
                        <a:spcAft>
                          <a:spcPts val="800"/>
                        </a:spcAft>
                      </a:pPr>
                      <a:r>
                        <a:rPr lang="en-US" sz="1200" dirty="0">
                          <a:effectLst/>
                        </a:rPr>
                        <a:t>12</a:t>
                      </a:r>
                      <a:endParaRPr lang="en-US"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50000"/>
                        </a:lnSpc>
                        <a:spcAft>
                          <a:spcPts val="800"/>
                        </a:spcAft>
                      </a:pPr>
                      <a:r>
                        <a:rPr lang="en-US" sz="1200" dirty="0">
                          <a:effectLst/>
                        </a:rPr>
                        <a:t>0.826</a:t>
                      </a:r>
                      <a:endParaRPr lang="en-US" sz="1100" dirty="0">
                        <a:effectLst/>
                      </a:endParaRPr>
                    </a:p>
                    <a:p>
                      <a:pPr algn="ctr">
                        <a:lnSpc>
                          <a:spcPct val="107000"/>
                        </a:lnSpc>
                        <a:spcAft>
                          <a:spcPts val="800"/>
                        </a:spcAft>
                      </a:pPr>
                      <a:r>
                        <a:rPr lang="en-US" sz="1200" dirty="0">
                          <a:effectLst/>
                        </a:rPr>
                        <a:t> </a:t>
                      </a:r>
                      <a:endParaRPr lang="en-US" sz="1100" dirty="0">
                        <a:solidFill>
                          <a:srgbClr val="2F5496"/>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41899664"/>
                  </a:ext>
                </a:extLst>
              </a:tr>
            </a:tbl>
          </a:graphicData>
        </a:graphic>
      </p:graphicFrame>
    </p:spTree>
    <p:extLst>
      <p:ext uri="{BB962C8B-B14F-4D97-AF65-F5344CB8AC3E}">
        <p14:creationId xmlns:p14="http://schemas.microsoft.com/office/powerpoint/2010/main" val="29458097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9024" y="620688"/>
            <a:ext cx="7498080" cy="1143000"/>
          </a:xfrm>
        </p:spPr>
        <p:txBody>
          <a:bodyPr>
            <a:normAutofit fontScale="90000"/>
          </a:bodyPr>
          <a:lstStyle/>
          <a:p>
            <a:r>
              <a:rPr lang="en-US" sz="2000" dirty="0">
                <a:effectLst/>
              </a:rPr>
              <a:t>The five Likert scale correction </a:t>
            </a:r>
            <a:r>
              <a:rPr lang="en-US" sz="2000" dirty="0" smtClean="0">
                <a:effectLst/>
              </a:rPr>
              <a:t>switch to </a:t>
            </a:r>
            <a:r>
              <a:rPr lang="en-US" sz="2000" dirty="0">
                <a:effectLst/>
              </a:rPr>
              <a:t>the </a:t>
            </a:r>
            <a:r>
              <a:rPr lang="en-US" sz="2000" dirty="0" smtClean="0">
                <a:effectLst/>
              </a:rPr>
              <a:t>Environmental, economical and social </a:t>
            </a:r>
            <a:r>
              <a:rPr lang="en-US" sz="2000" dirty="0">
                <a:effectLst/>
              </a:rPr>
              <a:t>Practices </a:t>
            </a:r>
            <a:r>
              <a:rPr lang="en-US" sz="2000" dirty="0" smtClean="0">
                <a:effectLst/>
              </a:rPr>
              <a:t>Assessment.</a:t>
            </a:r>
            <a:r>
              <a:rPr lang="en-US" i="1" dirty="0">
                <a:effectLst/>
              </a:rPr>
              <a:t/>
            </a:r>
            <a:br>
              <a:rPr lang="en-US" i="1" dirty="0">
                <a:effectLst/>
              </a:rPr>
            </a:b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595490696"/>
              </p:ext>
            </p:extLst>
          </p:nvPr>
        </p:nvGraphicFramePr>
        <p:xfrm>
          <a:off x="1907704" y="2204866"/>
          <a:ext cx="6480720" cy="3744412"/>
        </p:xfrm>
        <a:graphic>
          <a:graphicData uri="http://schemas.openxmlformats.org/drawingml/2006/table">
            <a:tbl>
              <a:tblPr rtl="1">
                <a:tableStyleId>{BDBED569-4797-4DF1-A0F4-6AAB3CD982D8}</a:tableStyleId>
              </a:tblPr>
              <a:tblGrid>
                <a:gridCol w="3164879"/>
                <a:gridCol w="3315841"/>
              </a:tblGrid>
              <a:tr h="786042">
                <a:tc>
                  <a:txBody>
                    <a:bodyPr/>
                    <a:lstStyle/>
                    <a:p>
                      <a:pPr marL="0" marR="0" algn="ctr" rtl="1">
                        <a:lnSpc>
                          <a:spcPct val="115000"/>
                        </a:lnSpc>
                        <a:spcBef>
                          <a:spcPts val="0"/>
                        </a:spcBef>
                        <a:spcAft>
                          <a:spcPts val="800"/>
                        </a:spcAft>
                      </a:pPr>
                      <a:r>
                        <a:rPr lang="en-US" sz="1200" dirty="0">
                          <a:effectLst/>
                        </a:rPr>
                        <a:t>Degree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800"/>
                        </a:spcAft>
                      </a:pPr>
                      <a:r>
                        <a:rPr lang="en-US" sz="1200" dirty="0">
                          <a:effectLst/>
                        </a:rPr>
                        <a:t>Arithmetic mean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1674">
                <a:tc>
                  <a:txBody>
                    <a:bodyPr/>
                    <a:lstStyle/>
                    <a:p>
                      <a:pPr marL="0" marR="0" algn="ctr" rtl="1">
                        <a:lnSpc>
                          <a:spcPct val="115000"/>
                        </a:lnSpc>
                        <a:spcBef>
                          <a:spcPts val="0"/>
                        </a:spcBef>
                        <a:spcAft>
                          <a:spcPts val="800"/>
                        </a:spcAft>
                        <a:tabLst>
                          <a:tab pos="497205" algn="ctr"/>
                        </a:tabLst>
                      </a:pPr>
                      <a:r>
                        <a:rPr lang="en-US" sz="1200">
                          <a:effectLst/>
                        </a:rPr>
                        <a:t>very 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800"/>
                        </a:spcAft>
                        <a:tabLst>
                          <a:tab pos="803275" algn="r"/>
                        </a:tabLst>
                      </a:pPr>
                      <a:r>
                        <a:rPr lang="en-US" sz="1200">
                          <a:effectLst/>
                        </a:rPr>
                        <a:t>1.00-3.60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1674">
                <a:tc>
                  <a:txBody>
                    <a:bodyPr/>
                    <a:lstStyle/>
                    <a:p>
                      <a:pPr marL="0" marR="0" algn="ctr" rtl="1">
                        <a:lnSpc>
                          <a:spcPct val="115000"/>
                        </a:lnSpc>
                        <a:spcBef>
                          <a:spcPts val="0"/>
                        </a:spcBef>
                        <a:spcAft>
                          <a:spcPts val="80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800"/>
                        </a:spcAft>
                      </a:pPr>
                      <a:r>
                        <a:rPr lang="en-US" sz="1200">
                          <a:effectLst/>
                        </a:rPr>
                        <a:t>3.61-5.20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1674">
                <a:tc>
                  <a:txBody>
                    <a:bodyPr/>
                    <a:lstStyle/>
                    <a:p>
                      <a:pPr marL="0" marR="0" algn="ctr" rtl="1">
                        <a:lnSpc>
                          <a:spcPct val="115000"/>
                        </a:lnSpc>
                        <a:spcBef>
                          <a:spcPts val="0"/>
                        </a:spcBef>
                        <a:spcAft>
                          <a:spcPts val="800"/>
                        </a:spcAft>
                      </a:pPr>
                      <a:r>
                        <a:rPr lang="en-US" sz="1200">
                          <a:effectLst/>
                        </a:rPr>
                        <a:t>Medium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800"/>
                        </a:spcAft>
                        <a:tabLst>
                          <a:tab pos="803275" algn="r"/>
                        </a:tabLst>
                      </a:pPr>
                      <a:r>
                        <a:rPr lang="en-US" sz="1200">
                          <a:effectLst/>
                        </a:rPr>
                        <a:t>5.61-6.80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1674">
                <a:tc>
                  <a:txBody>
                    <a:bodyPr/>
                    <a:lstStyle/>
                    <a:p>
                      <a:pPr marL="0" marR="0" algn="ctr" rtl="1">
                        <a:lnSpc>
                          <a:spcPct val="115000"/>
                        </a:lnSpc>
                        <a:spcBef>
                          <a:spcPts val="0"/>
                        </a:spcBef>
                        <a:spcAft>
                          <a:spcPts val="800"/>
                        </a:spcAft>
                      </a:pPr>
                      <a:r>
                        <a:rPr lang="en-US" sz="1200">
                          <a:effectLst/>
                        </a:rPr>
                        <a:t>High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800"/>
                        </a:spcAft>
                      </a:pPr>
                      <a:r>
                        <a:rPr lang="en-US" sz="1200">
                          <a:effectLst/>
                        </a:rPr>
                        <a:t>6.81-8.40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1674">
                <a:tc>
                  <a:txBody>
                    <a:bodyPr/>
                    <a:lstStyle/>
                    <a:p>
                      <a:pPr marL="0" marR="0" algn="ctr" rtl="1">
                        <a:lnSpc>
                          <a:spcPct val="115000"/>
                        </a:lnSpc>
                        <a:spcBef>
                          <a:spcPts val="0"/>
                        </a:spcBef>
                        <a:spcAft>
                          <a:spcPts val="800"/>
                        </a:spcAft>
                      </a:pPr>
                      <a:r>
                        <a:rPr lang="en-US" sz="1200">
                          <a:effectLst/>
                        </a:rPr>
                        <a:t>Very High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800"/>
                        </a:spcAft>
                      </a:pPr>
                      <a:r>
                        <a:rPr lang="en-US" sz="1200" dirty="0">
                          <a:effectLst/>
                        </a:rPr>
                        <a:t>8.41-10.0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0493709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FA20C68-54AF-4C7B-AD24-C8D0F91B133D}"/>
              </a:ext>
            </a:extLst>
          </p:cNvPr>
          <p:cNvSpPr>
            <a:spLocks noGrp="1"/>
          </p:cNvSpPr>
          <p:nvPr>
            <p:ph type="title"/>
          </p:nvPr>
        </p:nvSpPr>
        <p:spPr/>
        <p:txBody>
          <a:bodyPr>
            <a:noAutofit/>
          </a:bodyPr>
          <a:lstStyle/>
          <a:p>
            <a:r>
              <a:rPr lang="en-US" dirty="0">
                <a:solidFill>
                  <a:schemeClr val="tx2"/>
                </a:solidFill>
                <a:effectLst/>
                <a:latin typeface="+mn-lt"/>
                <a:ea typeface="Calibri" panose="020F0502020204030204" pitchFamily="34" charset="0"/>
                <a:cs typeface="Arial" panose="020B0604020202020204" pitchFamily="34" charset="0"/>
              </a:rPr>
              <a:t>Environmental Practices Assessment</a:t>
            </a:r>
            <a:endParaRPr lang="en-US" dirty="0">
              <a:solidFill>
                <a:schemeClr val="tx2"/>
              </a:solidFill>
              <a:latin typeface="+mn-lt"/>
            </a:endParaRPr>
          </a:p>
        </p:txBody>
      </p:sp>
      <p:sp>
        <p:nvSpPr>
          <p:cNvPr id="5" name="مربع نص 4">
            <a:extLst>
              <a:ext uri="{FF2B5EF4-FFF2-40B4-BE49-F238E27FC236}">
                <a16:creationId xmlns:a16="http://schemas.microsoft.com/office/drawing/2014/main" xmlns="" id="{0923F6D7-6024-45F8-8B30-5BB827131762}"/>
              </a:ext>
            </a:extLst>
          </p:cNvPr>
          <p:cNvSpPr txBox="1"/>
          <p:nvPr/>
        </p:nvSpPr>
        <p:spPr>
          <a:xfrm>
            <a:off x="1331640" y="1772816"/>
            <a:ext cx="5823416" cy="646331"/>
          </a:xfrm>
          <a:prstGeom prst="rect">
            <a:avLst/>
          </a:prstGeom>
          <a:noFill/>
        </p:spPr>
        <p:txBody>
          <a:bodyPr wrap="square">
            <a:spAutoFit/>
          </a:bodyPr>
          <a:lstStyle/>
          <a:p>
            <a:pPr algn="l"/>
            <a:r>
              <a:rPr lang="en-US" sz="1800" dirty="0">
                <a:effectLst/>
                <a:latin typeface="Times New Roman" panose="02020603050405020304" pitchFamily="18" charset="0"/>
                <a:ea typeface="Calibri" panose="020F0502020204030204" pitchFamily="34" charset="0"/>
              </a:rPr>
              <a:t>Results of the Cronbach alpha coefficient for consistency of environmental practices assessment: </a:t>
            </a:r>
            <a:endParaRPr lang="en-US" dirty="0"/>
          </a:p>
        </p:txBody>
      </p:sp>
      <p:graphicFrame>
        <p:nvGraphicFramePr>
          <p:cNvPr id="6" name="جدول 5">
            <a:extLst>
              <a:ext uri="{FF2B5EF4-FFF2-40B4-BE49-F238E27FC236}">
                <a16:creationId xmlns:a16="http://schemas.microsoft.com/office/drawing/2014/main" xmlns="" id="{DC58B7FE-BA17-467C-8F8F-CB0910097A55}"/>
              </a:ext>
            </a:extLst>
          </p:cNvPr>
          <p:cNvGraphicFramePr>
            <a:graphicFrameLocks noGrp="1"/>
          </p:cNvGraphicFramePr>
          <p:nvPr>
            <p:extLst>
              <p:ext uri="{D42A27DB-BD31-4B8C-83A1-F6EECF244321}">
                <p14:modId xmlns:p14="http://schemas.microsoft.com/office/powerpoint/2010/main" val="282145125"/>
              </p:ext>
            </p:extLst>
          </p:nvPr>
        </p:nvGraphicFramePr>
        <p:xfrm>
          <a:off x="1619672" y="2774325"/>
          <a:ext cx="6519693" cy="2348484"/>
        </p:xfrm>
        <a:graphic>
          <a:graphicData uri="http://schemas.openxmlformats.org/drawingml/2006/table">
            <a:tbl>
              <a:tblPr rtl="1" firstRow="1" firstCol="1" bandRow="1">
                <a:tableStyleId>{BDBED569-4797-4DF1-A0F4-6AAB3CD982D8}</a:tableStyleId>
              </a:tblPr>
              <a:tblGrid>
                <a:gridCol w="2499783">
                  <a:extLst>
                    <a:ext uri="{9D8B030D-6E8A-4147-A177-3AD203B41FA5}">
                      <a16:colId xmlns:a16="http://schemas.microsoft.com/office/drawing/2014/main" xmlns="" val="2166411421"/>
                    </a:ext>
                  </a:extLst>
                </a:gridCol>
                <a:gridCol w="2499783">
                  <a:extLst>
                    <a:ext uri="{9D8B030D-6E8A-4147-A177-3AD203B41FA5}">
                      <a16:colId xmlns:a16="http://schemas.microsoft.com/office/drawing/2014/main" xmlns="" val="1701343153"/>
                    </a:ext>
                  </a:extLst>
                </a:gridCol>
                <a:gridCol w="1520127">
                  <a:extLst>
                    <a:ext uri="{9D8B030D-6E8A-4147-A177-3AD203B41FA5}">
                      <a16:colId xmlns:a16="http://schemas.microsoft.com/office/drawing/2014/main" xmlns="" val="804039977"/>
                    </a:ext>
                  </a:extLst>
                </a:gridCol>
              </a:tblGrid>
              <a:tr h="0">
                <a:tc>
                  <a:txBody>
                    <a:bodyPr/>
                    <a:lstStyle/>
                    <a:p>
                      <a:pPr algn="ctr" rtl="1">
                        <a:lnSpc>
                          <a:spcPct val="107000"/>
                        </a:lnSpc>
                        <a:spcAft>
                          <a:spcPts val="800"/>
                        </a:spcAft>
                      </a:pPr>
                      <a:r>
                        <a:rPr lang="en-US" sz="1200" dirty="0">
                          <a:effectLst/>
                        </a:rPr>
                        <a:t>Reliability factor Cronbach alpha</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Number of paragraphs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dirty="0">
                          <a:effectLst/>
                        </a:rPr>
                        <a:t>Domain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222409484"/>
                  </a:ext>
                </a:extLst>
              </a:tr>
              <a:tr h="0">
                <a:tc>
                  <a:txBody>
                    <a:bodyPr/>
                    <a:lstStyle/>
                    <a:p>
                      <a:pPr algn="ctr" rtl="1">
                        <a:lnSpc>
                          <a:spcPct val="107000"/>
                        </a:lnSpc>
                        <a:spcAft>
                          <a:spcPts val="800"/>
                        </a:spcAft>
                      </a:pPr>
                      <a:r>
                        <a:rPr lang="ar-SA" sz="1200">
                          <a:effectLst/>
                        </a:rPr>
                        <a:t>0.755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Materials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657160760"/>
                  </a:ext>
                </a:extLst>
              </a:tr>
              <a:tr h="0">
                <a:tc>
                  <a:txBody>
                    <a:bodyPr/>
                    <a:lstStyle/>
                    <a:p>
                      <a:pPr algn="ctr" rtl="1">
                        <a:lnSpc>
                          <a:spcPct val="107000"/>
                        </a:lnSpc>
                        <a:spcAft>
                          <a:spcPts val="800"/>
                        </a:spcAft>
                      </a:pPr>
                      <a:r>
                        <a:rPr lang="ar-SA" sz="1200">
                          <a:effectLst/>
                        </a:rPr>
                        <a:t>0.762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Water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627055739"/>
                  </a:ext>
                </a:extLst>
              </a:tr>
              <a:tr h="0">
                <a:tc>
                  <a:txBody>
                    <a:bodyPr/>
                    <a:lstStyle/>
                    <a:p>
                      <a:pPr algn="ctr" rtl="1">
                        <a:lnSpc>
                          <a:spcPct val="107000"/>
                        </a:lnSpc>
                        <a:spcAft>
                          <a:spcPts val="800"/>
                        </a:spcAft>
                      </a:pPr>
                      <a:r>
                        <a:rPr lang="ar-SA" sz="1200">
                          <a:effectLst/>
                        </a:rPr>
                        <a:t>0.820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ar-SA"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Energy consumption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413549716"/>
                  </a:ext>
                </a:extLst>
              </a:tr>
              <a:tr h="0">
                <a:tc>
                  <a:txBody>
                    <a:bodyPr/>
                    <a:lstStyle/>
                    <a:p>
                      <a:pPr algn="ctr" rtl="0">
                        <a:lnSpc>
                          <a:spcPct val="107000"/>
                        </a:lnSpc>
                        <a:spcAft>
                          <a:spcPts val="800"/>
                        </a:spcAft>
                        <a:tabLst>
                          <a:tab pos="1031240" algn="ctr"/>
                        </a:tabLst>
                      </a:pPr>
                      <a:r>
                        <a:rPr lang="en-US" sz="1200" dirty="0" smtClean="0">
                          <a:effectLst/>
                        </a:rPr>
                        <a:t>0.848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dirty="0">
                          <a:effectLst/>
                        </a:rPr>
                        <a:t>Emissions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456699376"/>
                  </a:ext>
                </a:extLst>
              </a:tr>
              <a:tr h="0">
                <a:tc>
                  <a:txBody>
                    <a:bodyPr/>
                    <a:lstStyle/>
                    <a:p>
                      <a:pPr algn="ctr" rtl="1">
                        <a:lnSpc>
                          <a:spcPct val="107000"/>
                        </a:lnSpc>
                        <a:spcAft>
                          <a:spcPts val="800"/>
                        </a:spcAft>
                      </a:pPr>
                      <a:r>
                        <a:rPr lang="en-US" sz="1200">
                          <a:effectLst/>
                        </a:rPr>
                        <a:t>0.748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Waste Management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768151211"/>
                  </a:ext>
                </a:extLst>
              </a:tr>
              <a:tr h="0">
                <a:tc>
                  <a:txBody>
                    <a:bodyPr/>
                    <a:lstStyle/>
                    <a:p>
                      <a:pPr algn="ctr" rtl="1">
                        <a:lnSpc>
                          <a:spcPct val="107000"/>
                        </a:lnSpc>
                        <a:spcAft>
                          <a:spcPts val="800"/>
                        </a:spcAft>
                      </a:pPr>
                      <a:r>
                        <a:rPr lang="en-US" sz="1200">
                          <a:effectLst/>
                        </a:rPr>
                        <a:t>It does not apply to one paragraph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Transportation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110676704"/>
                  </a:ext>
                </a:extLst>
              </a:tr>
              <a:tr h="0">
                <a:tc>
                  <a:txBody>
                    <a:bodyPr/>
                    <a:lstStyle/>
                    <a:p>
                      <a:pPr algn="ctr" rtl="1">
                        <a:lnSpc>
                          <a:spcPct val="107000"/>
                        </a:lnSpc>
                        <a:spcAft>
                          <a:spcPts val="800"/>
                        </a:spcAft>
                      </a:pPr>
                      <a:r>
                        <a:rPr lang="en-US" sz="1200">
                          <a:effectLst/>
                        </a:rPr>
                        <a:t>It does not apply to one paragraph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environmental system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352381241"/>
                  </a:ext>
                </a:extLst>
              </a:tr>
              <a:tr h="0">
                <a:tc>
                  <a:txBody>
                    <a:bodyPr/>
                    <a:lstStyle/>
                    <a:p>
                      <a:pPr algn="ctr" rtl="1">
                        <a:lnSpc>
                          <a:spcPct val="107000"/>
                        </a:lnSpc>
                        <a:spcAft>
                          <a:spcPts val="800"/>
                        </a:spcAft>
                      </a:pPr>
                      <a:r>
                        <a:rPr lang="ar-SA" sz="1200">
                          <a:effectLst/>
                        </a:rPr>
                        <a:t>0.703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ar-SA"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Site Administration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70269103"/>
                  </a:ext>
                </a:extLst>
              </a:tr>
              <a:tr h="0">
                <a:tc>
                  <a:txBody>
                    <a:bodyPr/>
                    <a:lstStyle/>
                    <a:p>
                      <a:pPr algn="ctr" rtl="1">
                        <a:lnSpc>
                          <a:spcPct val="107000"/>
                        </a:lnSpc>
                        <a:spcAft>
                          <a:spcPts val="800"/>
                        </a:spcAft>
                      </a:pPr>
                      <a:r>
                        <a:rPr lang="ar-SA" sz="1200" dirty="0">
                          <a:effectLst/>
                        </a:rPr>
                        <a:t>0.952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ar-SA" sz="1200" dirty="0">
                          <a:effectLst/>
                        </a:rPr>
                        <a:t>18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dirty="0">
                          <a:effectLst/>
                        </a:rPr>
                        <a:t>All paragraphs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512014949"/>
                  </a:ext>
                </a:extLst>
              </a:tr>
            </a:tbl>
          </a:graphicData>
        </a:graphic>
      </p:graphicFrame>
    </p:spTree>
    <p:extLst>
      <p:ext uri="{BB962C8B-B14F-4D97-AF65-F5344CB8AC3E}">
        <p14:creationId xmlns:p14="http://schemas.microsoft.com/office/powerpoint/2010/main" val="2570908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
            </a:r>
            <a:br>
              <a:rPr lang="en-US" dirty="0"/>
            </a:br>
            <a:r>
              <a:rPr lang="en-US" dirty="0"/>
              <a:t/>
            </a:r>
            <a:br>
              <a:rPr lang="en-US" dirty="0"/>
            </a:br>
            <a:r>
              <a:rPr lang="en-US" dirty="0"/>
              <a:t/>
            </a:r>
            <a:br>
              <a:rPr lang="en-US" dirty="0"/>
            </a:br>
            <a:endParaRPr lang="ar-QA" dirty="0"/>
          </a:p>
        </p:txBody>
      </p:sp>
      <p:sp>
        <p:nvSpPr>
          <p:cNvPr id="3" name="عنصر نائب للمحتوى 2"/>
          <p:cNvSpPr>
            <a:spLocks noGrp="1"/>
          </p:cNvSpPr>
          <p:nvPr>
            <p:ph idx="1"/>
          </p:nvPr>
        </p:nvSpPr>
        <p:spPr>
          <a:xfrm>
            <a:off x="1435608" y="0"/>
            <a:ext cx="7498080" cy="6248400"/>
          </a:xfrm>
        </p:spPr>
        <p:txBody>
          <a:bodyPr/>
          <a:lstStyle/>
          <a:p>
            <a:pPr marL="82296" indent="0" algn="ctr">
              <a:buNone/>
            </a:pPr>
            <a:endParaRPr lang="en-US" b="1" dirty="0"/>
          </a:p>
          <a:p>
            <a:pPr marL="82296" indent="0" algn="ctr" rtl="0">
              <a:buNone/>
            </a:pPr>
            <a:r>
              <a:rPr lang="en-US" b="1" dirty="0"/>
              <a:t>Prepared by:</a:t>
            </a:r>
            <a:endParaRPr lang="en-US" dirty="0"/>
          </a:p>
          <a:p>
            <a:pPr marL="82296" indent="0" algn="ctr" rtl="0">
              <a:buNone/>
            </a:pPr>
            <a:r>
              <a:rPr lang="en-US" dirty="0" err="1"/>
              <a:t>Marah</a:t>
            </a:r>
            <a:r>
              <a:rPr lang="en-US" dirty="0"/>
              <a:t> </a:t>
            </a:r>
            <a:r>
              <a:rPr lang="en-US" dirty="0" err="1"/>
              <a:t>Raee</a:t>
            </a:r>
            <a:endParaRPr lang="en-US" dirty="0"/>
          </a:p>
          <a:p>
            <a:pPr marL="82296" indent="0" algn="ctr" rtl="0">
              <a:buNone/>
            </a:pPr>
            <a:r>
              <a:rPr lang="en-US" dirty="0"/>
              <a:t>Noor</a:t>
            </a:r>
            <a:r>
              <a:rPr lang="en-US" b="1" dirty="0"/>
              <a:t> </a:t>
            </a:r>
            <a:r>
              <a:rPr lang="en-US" dirty="0" err="1"/>
              <a:t>Shami</a:t>
            </a:r>
            <a:endParaRPr lang="en-US" dirty="0"/>
          </a:p>
          <a:p>
            <a:pPr marL="82296" indent="0" algn="ctr" rtl="0">
              <a:buNone/>
            </a:pPr>
            <a:r>
              <a:rPr lang="en-US" dirty="0" err="1"/>
              <a:t>Raghad</a:t>
            </a:r>
            <a:r>
              <a:rPr lang="en-US" b="1" dirty="0"/>
              <a:t> </a:t>
            </a:r>
            <a:r>
              <a:rPr lang="en-US" dirty="0" err="1"/>
              <a:t>Jadi</a:t>
            </a:r>
            <a:endParaRPr lang="en-US" dirty="0"/>
          </a:p>
          <a:p>
            <a:pPr marL="82296" indent="0" algn="ctr" rtl="0">
              <a:buNone/>
            </a:pPr>
            <a:r>
              <a:rPr lang="ar-QA" dirty="0"/>
              <a:t> </a:t>
            </a:r>
            <a:r>
              <a:rPr lang="en-US" dirty="0" err="1"/>
              <a:t>Shatha</a:t>
            </a:r>
            <a:r>
              <a:rPr lang="en-US" dirty="0"/>
              <a:t> Amer</a:t>
            </a:r>
          </a:p>
          <a:p>
            <a:pPr marL="82296" indent="0" algn="ctr" rtl="0">
              <a:buNone/>
            </a:pPr>
            <a:endParaRPr lang="en-US" dirty="0"/>
          </a:p>
          <a:p>
            <a:pPr algn="ctr" rtl="0">
              <a:buNone/>
            </a:pPr>
            <a:r>
              <a:rPr lang="en-US" b="1" dirty="0"/>
              <a:t>Supervised by:</a:t>
            </a:r>
            <a:endParaRPr lang="en-US" dirty="0"/>
          </a:p>
          <a:p>
            <a:pPr algn="ctr" rtl="0">
              <a:buNone/>
            </a:pPr>
            <a:r>
              <a:rPr lang="en-US" dirty="0"/>
              <a:t>Dr. Ahmad Al-</a:t>
            </a:r>
            <a:r>
              <a:rPr lang="en-US" dirty="0" err="1"/>
              <a:t>Ramahi</a:t>
            </a:r>
            <a:endParaRPr lang="ar-QA" dirty="0"/>
          </a:p>
        </p:txBody>
      </p:sp>
    </p:spTree>
    <p:extLst>
      <p:ext uri="{BB962C8B-B14F-4D97-AF65-F5344CB8AC3E}">
        <p14:creationId xmlns:p14="http://schemas.microsoft.com/office/powerpoint/2010/main" val="1424253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58394143-939B-4B43-8BAC-E92AABAA5A1F}"/>
              </a:ext>
            </a:extLst>
          </p:cNvPr>
          <p:cNvSpPr>
            <a:spLocks noGrp="1"/>
          </p:cNvSpPr>
          <p:nvPr>
            <p:ph type="title"/>
          </p:nvPr>
        </p:nvSpPr>
        <p:spPr/>
        <p:txBody>
          <a:bodyPr/>
          <a:lstStyle/>
          <a:p>
            <a:r>
              <a:rPr lang="en-US" dirty="0"/>
              <a:t>Cont. </a:t>
            </a:r>
          </a:p>
        </p:txBody>
      </p:sp>
      <p:sp>
        <p:nvSpPr>
          <p:cNvPr id="5" name="مربع نص 4">
            <a:extLst>
              <a:ext uri="{FF2B5EF4-FFF2-40B4-BE49-F238E27FC236}">
                <a16:creationId xmlns:a16="http://schemas.microsoft.com/office/drawing/2014/main" xmlns="" id="{71534863-7C5C-431B-A92A-77350C0D9586}"/>
              </a:ext>
            </a:extLst>
          </p:cNvPr>
          <p:cNvSpPr txBox="1"/>
          <p:nvPr/>
        </p:nvSpPr>
        <p:spPr>
          <a:xfrm>
            <a:off x="1331640" y="1430395"/>
            <a:ext cx="5967432" cy="646331"/>
          </a:xfrm>
          <a:prstGeom prst="rect">
            <a:avLst/>
          </a:prstGeom>
          <a:noFill/>
        </p:spPr>
        <p:txBody>
          <a:bodyPr wrap="square">
            <a:spAutoFit/>
          </a:bodyPr>
          <a:lstStyle/>
          <a:p>
            <a:pPr algn="l"/>
            <a:r>
              <a:rPr lang="en-US" sz="1800" dirty="0">
                <a:effectLst/>
                <a:latin typeface="Times New Roman" panose="02020603050405020304" pitchFamily="18" charset="0"/>
                <a:ea typeface="Calibri" panose="020F0502020204030204" pitchFamily="34" charset="0"/>
              </a:rPr>
              <a:t>Assessment of the range of </a:t>
            </a:r>
            <a:r>
              <a:rPr lang="en-US" sz="1800" b="1" dirty="0">
                <a:effectLst/>
                <a:latin typeface="Times New Roman" panose="02020603050405020304" pitchFamily="18" charset="0"/>
                <a:ea typeface="Calibri" panose="020F0502020204030204" pitchFamily="34" charset="0"/>
              </a:rPr>
              <a:t>materials</a:t>
            </a:r>
            <a:r>
              <a:rPr lang="en-US" sz="1800" dirty="0">
                <a:effectLst/>
                <a:latin typeface="Times New Roman" panose="02020603050405020304" pitchFamily="18" charset="0"/>
                <a:ea typeface="Calibri" panose="020F0502020204030204" pitchFamily="34" charset="0"/>
              </a:rPr>
              <a:t> within environmental practices:</a:t>
            </a:r>
            <a:endParaRPr lang="en-US" dirty="0"/>
          </a:p>
        </p:txBody>
      </p:sp>
      <p:graphicFrame>
        <p:nvGraphicFramePr>
          <p:cNvPr id="6" name="جدول 5">
            <a:extLst>
              <a:ext uri="{FF2B5EF4-FFF2-40B4-BE49-F238E27FC236}">
                <a16:creationId xmlns:a16="http://schemas.microsoft.com/office/drawing/2014/main" xmlns="" id="{54FBCF5F-1A75-4CA9-BBDE-78D3E9F902A0}"/>
              </a:ext>
            </a:extLst>
          </p:cNvPr>
          <p:cNvGraphicFramePr>
            <a:graphicFrameLocks noGrp="1"/>
          </p:cNvGraphicFramePr>
          <p:nvPr>
            <p:extLst>
              <p:ext uri="{D42A27DB-BD31-4B8C-83A1-F6EECF244321}">
                <p14:modId xmlns:p14="http://schemas.microsoft.com/office/powerpoint/2010/main" val="541337176"/>
              </p:ext>
            </p:extLst>
          </p:nvPr>
        </p:nvGraphicFramePr>
        <p:xfrm>
          <a:off x="1547664" y="2276872"/>
          <a:ext cx="6819389" cy="3522726"/>
        </p:xfrm>
        <a:graphic>
          <a:graphicData uri="http://schemas.openxmlformats.org/drawingml/2006/table">
            <a:tbl>
              <a:tblPr firstRow="1" firstCol="1" bandRow="1">
                <a:tableStyleId>{BDBED569-4797-4DF1-A0F4-6AAB3CD982D8}</a:tableStyleId>
              </a:tblPr>
              <a:tblGrid>
                <a:gridCol w="2117493">
                  <a:extLst>
                    <a:ext uri="{9D8B030D-6E8A-4147-A177-3AD203B41FA5}">
                      <a16:colId xmlns:a16="http://schemas.microsoft.com/office/drawing/2014/main" xmlns="" val="3326546531"/>
                    </a:ext>
                  </a:extLst>
                </a:gridCol>
                <a:gridCol w="825619">
                  <a:extLst>
                    <a:ext uri="{9D8B030D-6E8A-4147-A177-3AD203B41FA5}">
                      <a16:colId xmlns:a16="http://schemas.microsoft.com/office/drawing/2014/main" xmlns="" val="3966476117"/>
                    </a:ext>
                  </a:extLst>
                </a:gridCol>
                <a:gridCol w="858408">
                  <a:extLst>
                    <a:ext uri="{9D8B030D-6E8A-4147-A177-3AD203B41FA5}">
                      <a16:colId xmlns:a16="http://schemas.microsoft.com/office/drawing/2014/main" xmlns="" val="1090490307"/>
                    </a:ext>
                  </a:extLst>
                </a:gridCol>
                <a:gridCol w="671512">
                  <a:extLst>
                    <a:ext uri="{9D8B030D-6E8A-4147-A177-3AD203B41FA5}">
                      <a16:colId xmlns:a16="http://schemas.microsoft.com/office/drawing/2014/main" xmlns="" val="3971628314"/>
                    </a:ext>
                  </a:extLst>
                </a:gridCol>
                <a:gridCol w="873490">
                  <a:extLst>
                    <a:ext uri="{9D8B030D-6E8A-4147-A177-3AD203B41FA5}">
                      <a16:colId xmlns:a16="http://schemas.microsoft.com/office/drawing/2014/main" xmlns="" val="273915060"/>
                    </a:ext>
                  </a:extLst>
                </a:gridCol>
                <a:gridCol w="613148">
                  <a:extLst>
                    <a:ext uri="{9D8B030D-6E8A-4147-A177-3AD203B41FA5}">
                      <a16:colId xmlns:a16="http://schemas.microsoft.com/office/drawing/2014/main" xmlns="" val="274262182"/>
                    </a:ext>
                  </a:extLst>
                </a:gridCol>
                <a:gridCol w="859719">
                  <a:extLst>
                    <a:ext uri="{9D8B030D-6E8A-4147-A177-3AD203B41FA5}">
                      <a16:colId xmlns:a16="http://schemas.microsoft.com/office/drawing/2014/main" xmlns="" val="1365135993"/>
                    </a:ext>
                  </a:extLst>
                </a:gridCol>
              </a:tblGrid>
              <a:tr h="219075">
                <a:tc>
                  <a:txBody>
                    <a:bodyPr/>
                    <a:lstStyle/>
                    <a:p>
                      <a:pPr algn="ctr" rtl="1">
                        <a:lnSpc>
                          <a:spcPct val="107000"/>
                        </a:lnSpc>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dirty="0">
                          <a:effectLst/>
                        </a:rPr>
                        <a:t>Std. deviation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Null hypothesis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893448174"/>
                  </a:ext>
                </a:extLst>
              </a:tr>
              <a:tr h="1036955">
                <a:tc>
                  <a:txBody>
                    <a:bodyPr/>
                    <a:lstStyle/>
                    <a:p>
                      <a:pPr algn="ctr">
                        <a:lnSpc>
                          <a:spcPct val="107000"/>
                        </a:lnSpc>
                        <a:spcAft>
                          <a:spcPts val="800"/>
                        </a:spcAft>
                      </a:pPr>
                      <a:r>
                        <a:rPr lang="en-US" sz="1200">
                          <a:effectLst/>
                        </a:rPr>
                        <a:t>The extent to which your facility uses non-renewable materials (sand, gravel) compared to the total amount of materials used in mixing concrete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a:effectLst/>
                        </a:rPr>
                        <a:t>5.48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Medium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a:effectLst/>
                        </a:rPr>
                        <a:t>1.995</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Acceptance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212227113"/>
                  </a:ext>
                </a:extLst>
              </a:tr>
              <a:tr h="1202690">
                <a:tc>
                  <a:txBody>
                    <a:bodyPr/>
                    <a:lstStyle/>
                    <a:p>
                      <a:pPr algn="ctr">
                        <a:lnSpc>
                          <a:spcPct val="107000"/>
                        </a:lnSpc>
                        <a:spcAft>
                          <a:spcPts val="800"/>
                        </a:spcAft>
                      </a:pPr>
                      <a:r>
                        <a:rPr lang="en-US" sz="1200">
                          <a:effectLst/>
                        </a:rPr>
                        <a:t>The extent to which your facility uses recycled / reused materials as input to the concrete mixing process compared to the total amount of materials used in mixing concrete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4.15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a:effectLst/>
                        </a:rPr>
                        <a:t>4.249</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94655691"/>
                  </a:ext>
                </a:extLst>
              </a:tr>
            </a:tbl>
          </a:graphicData>
        </a:graphic>
      </p:graphicFrame>
    </p:spTree>
    <p:extLst>
      <p:ext uri="{BB962C8B-B14F-4D97-AF65-F5344CB8AC3E}">
        <p14:creationId xmlns:p14="http://schemas.microsoft.com/office/powerpoint/2010/main" val="27669077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18F1111-5CB5-48D4-9B00-8CE9FBE9B074}"/>
              </a:ext>
            </a:extLst>
          </p:cNvPr>
          <p:cNvSpPr>
            <a:spLocks noGrp="1"/>
          </p:cNvSpPr>
          <p:nvPr>
            <p:ph type="title"/>
          </p:nvPr>
        </p:nvSpPr>
        <p:spPr>
          <a:xfrm>
            <a:off x="1043608" y="260648"/>
            <a:ext cx="7498080" cy="850106"/>
          </a:xfrm>
        </p:spPr>
        <p:txBody>
          <a:bodyPr/>
          <a:lstStyle/>
          <a:p>
            <a:r>
              <a:rPr lang="en-US" sz="1800" dirty="0">
                <a:solidFill>
                  <a:schemeClr val="tx1"/>
                </a:solidFill>
                <a:effectLst/>
                <a:latin typeface="Times New Roman" panose="02020603050405020304" pitchFamily="18" charset="0"/>
                <a:ea typeface="Calibri" panose="020F0502020204030204" pitchFamily="34" charset="0"/>
              </a:rPr>
              <a:t>Assessment of the </a:t>
            </a:r>
            <a:r>
              <a:rPr lang="en-US" sz="1800" b="1" dirty="0">
                <a:solidFill>
                  <a:schemeClr val="tx1"/>
                </a:solidFill>
                <a:effectLst/>
                <a:latin typeface="Times New Roman" panose="02020603050405020304" pitchFamily="18" charset="0"/>
                <a:ea typeface="Calibri" panose="020F0502020204030204" pitchFamily="34" charset="0"/>
              </a:rPr>
              <a:t>water</a:t>
            </a:r>
            <a:r>
              <a:rPr lang="en-US" sz="1800" dirty="0">
                <a:solidFill>
                  <a:schemeClr val="tx1"/>
                </a:solidFill>
                <a:effectLst/>
                <a:latin typeface="Times New Roman" panose="02020603050405020304" pitchFamily="18" charset="0"/>
                <a:ea typeface="Calibri" panose="020F0502020204030204" pitchFamily="34" charset="0"/>
              </a:rPr>
              <a:t> field within environmental practices:</a:t>
            </a:r>
            <a:endParaRPr lang="en-US" dirty="0">
              <a:solidFill>
                <a:schemeClr val="tx1"/>
              </a:solidFill>
            </a:endParaRPr>
          </a:p>
        </p:txBody>
      </p:sp>
      <p:graphicFrame>
        <p:nvGraphicFramePr>
          <p:cNvPr id="4" name="جدول 3">
            <a:extLst>
              <a:ext uri="{FF2B5EF4-FFF2-40B4-BE49-F238E27FC236}">
                <a16:creationId xmlns:a16="http://schemas.microsoft.com/office/drawing/2014/main" xmlns="" id="{A6A54435-D7C7-4C29-9894-F91BDFD7E96A}"/>
              </a:ext>
            </a:extLst>
          </p:cNvPr>
          <p:cNvGraphicFramePr>
            <a:graphicFrameLocks noGrp="1"/>
          </p:cNvGraphicFramePr>
          <p:nvPr>
            <p:extLst>
              <p:ext uri="{D42A27DB-BD31-4B8C-83A1-F6EECF244321}">
                <p14:modId xmlns:p14="http://schemas.microsoft.com/office/powerpoint/2010/main" val="1904176367"/>
              </p:ext>
            </p:extLst>
          </p:nvPr>
        </p:nvGraphicFramePr>
        <p:xfrm>
          <a:off x="1187624" y="1110754"/>
          <a:ext cx="7560841" cy="4766691"/>
        </p:xfrm>
        <a:graphic>
          <a:graphicData uri="http://schemas.openxmlformats.org/drawingml/2006/table">
            <a:tbl>
              <a:tblPr firstRow="1" firstCol="1" bandRow="1">
                <a:tableStyleId>{BDBED569-4797-4DF1-A0F4-6AAB3CD982D8}</a:tableStyleId>
              </a:tblPr>
              <a:tblGrid>
                <a:gridCol w="2217635">
                  <a:extLst>
                    <a:ext uri="{9D8B030D-6E8A-4147-A177-3AD203B41FA5}">
                      <a16:colId xmlns:a16="http://schemas.microsoft.com/office/drawing/2014/main" xmlns="" val="2636272181"/>
                    </a:ext>
                  </a:extLst>
                </a:gridCol>
                <a:gridCol w="1110858">
                  <a:extLst>
                    <a:ext uri="{9D8B030D-6E8A-4147-A177-3AD203B41FA5}">
                      <a16:colId xmlns:a16="http://schemas.microsoft.com/office/drawing/2014/main" xmlns="" val="2280935348"/>
                    </a:ext>
                  </a:extLst>
                </a:gridCol>
                <a:gridCol w="675441">
                  <a:extLst>
                    <a:ext uri="{9D8B030D-6E8A-4147-A177-3AD203B41FA5}">
                      <a16:colId xmlns:a16="http://schemas.microsoft.com/office/drawing/2014/main" xmlns="" val="340313182"/>
                    </a:ext>
                  </a:extLst>
                </a:gridCol>
                <a:gridCol w="844301">
                  <a:extLst>
                    <a:ext uri="{9D8B030D-6E8A-4147-A177-3AD203B41FA5}">
                      <a16:colId xmlns:a16="http://schemas.microsoft.com/office/drawing/2014/main" xmlns="" val="3537172118"/>
                    </a:ext>
                  </a:extLst>
                </a:gridCol>
                <a:gridCol w="903365">
                  <a:extLst>
                    <a:ext uri="{9D8B030D-6E8A-4147-A177-3AD203B41FA5}">
                      <a16:colId xmlns:a16="http://schemas.microsoft.com/office/drawing/2014/main" xmlns="" val="2262848577"/>
                    </a:ext>
                  </a:extLst>
                </a:gridCol>
                <a:gridCol w="670089">
                  <a:extLst>
                    <a:ext uri="{9D8B030D-6E8A-4147-A177-3AD203B41FA5}">
                      <a16:colId xmlns:a16="http://schemas.microsoft.com/office/drawing/2014/main" xmlns="" val="93004334"/>
                    </a:ext>
                  </a:extLst>
                </a:gridCol>
                <a:gridCol w="1139152">
                  <a:extLst>
                    <a:ext uri="{9D8B030D-6E8A-4147-A177-3AD203B41FA5}">
                      <a16:colId xmlns:a16="http://schemas.microsoft.com/office/drawing/2014/main" xmlns="" val="3671294964"/>
                    </a:ext>
                  </a:extLst>
                </a:gridCol>
              </a:tblGrid>
              <a:tr h="222250">
                <a:tc>
                  <a:txBody>
                    <a:bodyPr/>
                    <a:lstStyle/>
                    <a:p>
                      <a:pPr algn="ctr" rtl="1">
                        <a:lnSpc>
                          <a:spcPct val="107000"/>
                        </a:lnSpc>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dirty="0">
                          <a:effectLst/>
                        </a:rPr>
                        <a:t>arithmetic mean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dirty="0">
                          <a:effectLst/>
                        </a:rPr>
                        <a:t>Std. deviation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411126827"/>
                  </a:ext>
                </a:extLst>
              </a:tr>
              <a:tr h="1166495">
                <a:tc>
                  <a:txBody>
                    <a:bodyPr/>
                    <a:lstStyle/>
                    <a:p>
                      <a:pPr algn="ctr">
                        <a:lnSpc>
                          <a:spcPct val="107000"/>
                        </a:lnSpc>
                        <a:spcAft>
                          <a:spcPts val="800"/>
                        </a:spcAft>
                      </a:pPr>
                      <a:r>
                        <a:rPr lang="en-US" sz="1200" dirty="0">
                          <a:effectLst/>
                        </a:rPr>
                        <a:t>The extent to which your facility uses drinking water to mix concrete compared to the total amount of water consumed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a:effectLst/>
                        </a:rPr>
                        <a:t>5.37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dirty="0">
                          <a:effectLst/>
                        </a:rPr>
                        <a:t>Medium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dirty="0">
                          <a:effectLst/>
                        </a:rPr>
                        <a:t>2.247</a:t>
                      </a: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dirty="0" smtClean="0">
                          <a:effectLst/>
                        </a:rPr>
                        <a:t>Acceptance</a:t>
                      </a:r>
                      <a:endParaRPr lang="en-US" sz="1100" dirty="0">
                        <a:effectLst/>
                      </a:endParaRPr>
                    </a:p>
                  </a:txBody>
                  <a:tcPr marL="68580" marR="68580" marT="0" marB="0" anchor="ctr"/>
                </a:tc>
                <a:extLst>
                  <a:ext uri="{0D108BD9-81ED-4DB2-BD59-A6C34878D82A}">
                    <a16:rowId xmlns:a16="http://schemas.microsoft.com/office/drawing/2014/main" xmlns="" val="31581448"/>
                  </a:ext>
                </a:extLst>
              </a:tr>
              <a:tr h="1626235">
                <a:tc>
                  <a:txBody>
                    <a:bodyPr/>
                    <a:lstStyle/>
                    <a:p>
                      <a:pPr algn="ctr">
                        <a:lnSpc>
                          <a:spcPct val="107000"/>
                        </a:lnSpc>
                        <a:spcAft>
                          <a:spcPts val="800"/>
                        </a:spcAft>
                      </a:pPr>
                      <a:r>
                        <a:rPr lang="en-US" sz="1200" dirty="0">
                          <a:effectLst/>
                        </a:rPr>
                        <a:t>The extent to which your facility uses treated water as an input to the concrete mixing process compared to the total amount of water consumed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a:effectLst/>
                        </a:rPr>
                        <a:t>4.33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dirty="0">
                          <a:effectLst/>
                        </a:rPr>
                        <a:t>M &lt;=6.8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a:effectLst/>
                        </a:rPr>
                        <a:t>4.133</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rtl="0">
                        <a:lnSpc>
                          <a:spcPct val="107000"/>
                        </a:lnSpc>
                        <a:spcAft>
                          <a:spcPts val="800"/>
                        </a:spcAft>
                      </a:pPr>
                      <a:r>
                        <a:rPr lang="ar-SA" sz="1200" dirty="0">
                          <a:effectLst/>
                        </a:rPr>
                        <a:t> </a:t>
                      </a:r>
                      <a:endParaRPr lang="en-US" sz="1100" dirty="0">
                        <a:effectLst/>
                      </a:endParaRPr>
                    </a:p>
                    <a:p>
                      <a:pPr algn="ctr" rtl="0">
                        <a:lnSpc>
                          <a:spcPct val="107000"/>
                        </a:lnSpc>
                        <a:spcAft>
                          <a:spcPts val="800"/>
                        </a:spcAft>
                      </a:pPr>
                      <a:r>
                        <a:rPr lang="ar-SA" sz="1200" dirty="0">
                          <a:effectLst/>
                        </a:rPr>
                        <a:t> </a:t>
                      </a:r>
                      <a:r>
                        <a:rPr lang="en-US" sz="1200" dirty="0" smtClean="0">
                          <a:effectLst/>
                        </a:rPr>
                        <a:t>Acceptance</a:t>
                      </a:r>
                      <a:endParaRPr lang="en-US" sz="1100" dirty="0">
                        <a:effectLst/>
                      </a:endParaRPr>
                    </a:p>
                    <a:p>
                      <a:pPr indent="457200" algn="ctr" rtl="0">
                        <a:lnSpc>
                          <a:spcPct val="107000"/>
                        </a:lnSpc>
                        <a:spcAft>
                          <a:spcPts val="800"/>
                        </a:spcAft>
                      </a:pPr>
                      <a:r>
                        <a:rPr lang="ar-SA"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1979340954"/>
                  </a:ext>
                </a:extLst>
              </a:tr>
              <a:tr h="1386840">
                <a:tc>
                  <a:txBody>
                    <a:bodyPr/>
                    <a:lstStyle/>
                    <a:p>
                      <a:pPr algn="ctr">
                        <a:lnSpc>
                          <a:spcPct val="107000"/>
                        </a:lnSpc>
                        <a:spcAft>
                          <a:spcPts val="800"/>
                        </a:spcAft>
                      </a:pPr>
                      <a:r>
                        <a:rPr lang="en-US" sz="1200" dirty="0">
                          <a:effectLst/>
                        </a:rPr>
                        <a:t>The extent to which your facility collects rainwater for use in mixing concrete compared to the total amount of water consumed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a:effectLst/>
                        </a:rPr>
                        <a:t>4.74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a:effectLst/>
                        </a:rPr>
                        <a:t>-3.456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dirty="0" smtClean="0">
                          <a:effectLst/>
                        </a:rPr>
                        <a:t>Acceptance</a:t>
                      </a:r>
                      <a:endParaRPr lang="en-US" sz="1100" dirty="0">
                        <a:effectLst/>
                      </a:endParaRPr>
                    </a:p>
                  </a:txBody>
                  <a:tcPr marL="68580" marR="68580" marT="0" marB="0" anchor="ctr"/>
                </a:tc>
                <a:extLst>
                  <a:ext uri="{0D108BD9-81ED-4DB2-BD59-A6C34878D82A}">
                    <a16:rowId xmlns:a16="http://schemas.microsoft.com/office/drawing/2014/main" xmlns="" val="4028587765"/>
                  </a:ext>
                </a:extLst>
              </a:tr>
            </a:tbl>
          </a:graphicData>
        </a:graphic>
      </p:graphicFrame>
    </p:spTree>
    <p:extLst>
      <p:ext uri="{BB962C8B-B14F-4D97-AF65-F5344CB8AC3E}">
        <p14:creationId xmlns:p14="http://schemas.microsoft.com/office/powerpoint/2010/main" val="17253232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C183EFAC-35F2-4B4C-AC64-51C331A12C93}"/>
              </a:ext>
            </a:extLst>
          </p:cNvPr>
          <p:cNvSpPr>
            <a:spLocks noGrp="1"/>
          </p:cNvSpPr>
          <p:nvPr>
            <p:ph type="title"/>
          </p:nvPr>
        </p:nvSpPr>
        <p:spPr>
          <a:xfrm>
            <a:off x="1161974" y="260648"/>
            <a:ext cx="7734815" cy="922114"/>
          </a:xfrm>
        </p:spPr>
        <p:txBody>
          <a:bodyPr/>
          <a:lstStyle/>
          <a:p>
            <a:r>
              <a:rPr lang="en-US" sz="1800" dirty="0">
                <a:solidFill>
                  <a:schemeClr val="tx1"/>
                </a:solidFill>
                <a:effectLst/>
                <a:latin typeface="Times New Roman" panose="02020603050405020304" pitchFamily="18" charset="0"/>
                <a:ea typeface="Calibri" panose="020F0502020204030204" pitchFamily="34" charset="0"/>
              </a:rPr>
              <a:t>Assessment of the field of </a:t>
            </a:r>
            <a:r>
              <a:rPr lang="en-US" sz="1800" b="1" dirty="0">
                <a:solidFill>
                  <a:schemeClr val="tx1"/>
                </a:solidFill>
                <a:effectLst/>
                <a:latin typeface="Times New Roman" panose="02020603050405020304" pitchFamily="18" charset="0"/>
                <a:ea typeface="Calibri" panose="020F0502020204030204" pitchFamily="34" charset="0"/>
              </a:rPr>
              <a:t>energy</a:t>
            </a:r>
            <a:r>
              <a:rPr lang="en-US" sz="1800" dirty="0">
                <a:solidFill>
                  <a:schemeClr val="tx1"/>
                </a:solidFill>
                <a:effectLst/>
                <a:latin typeface="Times New Roman" panose="02020603050405020304" pitchFamily="18" charset="0"/>
                <a:ea typeface="Calibri" panose="020F0502020204030204" pitchFamily="34" charset="0"/>
              </a:rPr>
              <a:t> consumption within environmental practices: </a:t>
            </a:r>
            <a:endParaRPr lang="en-US" dirty="0">
              <a:solidFill>
                <a:schemeClr val="tx1"/>
              </a:solidFill>
            </a:endParaRPr>
          </a:p>
        </p:txBody>
      </p:sp>
      <p:graphicFrame>
        <p:nvGraphicFramePr>
          <p:cNvPr id="4" name="جدول 3">
            <a:extLst>
              <a:ext uri="{FF2B5EF4-FFF2-40B4-BE49-F238E27FC236}">
                <a16:creationId xmlns:a16="http://schemas.microsoft.com/office/drawing/2014/main" xmlns="" id="{D267EDC3-0FE1-4995-B2C9-683CEAF294AD}"/>
              </a:ext>
            </a:extLst>
          </p:cNvPr>
          <p:cNvGraphicFramePr>
            <a:graphicFrameLocks noGrp="1"/>
          </p:cNvGraphicFramePr>
          <p:nvPr>
            <p:extLst>
              <p:ext uri="{D42A27DB-BD31-4B8C-83A1-F6EECF244321}">
                <p14:modId xmlns:p14="http://schemas.microsoft.com/office/powerpoint/2010/main" val="2534560525"/>
              </p:ext>
            </p:extLst>
          </p:nvPr>
        </p:nvGraphicFramePr>
        <p:xfrm>
          <a:off x="1043608" y="1340768"/>
          <a:ext cx="7971549" cy="4827261"/>
        </p:xfrm>
        <a:graphic>
          <a:graphicData uri="http://schemas.openxmlformats.org/drawingml/2006/table">
            <a:tbl>
              <a:tblPr firstRow="1" firstCol="1" bandRow="1">
                <a:tableStyleId>{BDBED569-4797-4DF1-A0F4-6AAB3CD982D8}</a:tableStyleId>
              </a:tblPr>
              <a:tblGrid>
                <a:gridCol w="2689093">
                  <a:extLst>
                    <a:ext uri="{9D8B030D-6E8A-4147-A177-3AD203B41FA5}">
                      <a16:colId xmlns:a16="http://schemas.microsoft.com/office/drawing/2014/main" xmlns="" val="2008434230"/>
                    </a:ext>
                  </a:extLst>
                </a:gridCol>
                <a:gridCol w="915441">
                  <a:extLst>
                    <a:ext uri="{9D8B030D-6E8A-4147-A177-3AD203B41FA5}">
                      <a16:colId xmlns:a16="http://schemas.microsoft.com/office/drawing/2014/main" xmlns="" val="1759619711"/>
                    </a:ext>
                  </a:extLst>
                </a:gridCol>
                <a:gridCol w="839154">
                  <a:extLst>
                    <a:ext uri="{9D8B030D-6E8A-4147-A177-3AD203B41FA5}">
                      <a16:colId xmlns:a16="http://schemas.microsoft.com/office/drawing/2014/main" xmlns="" val="1559142376"/>
                    </a:ext>
                  </a:extLst>
                </a:gridCol>
                <a:gridCol w="737882">
                  <a:extLst>
                    <a:ext uri="{9D8B030D-6E8A-4147-A177-3AD203B41FA5}">
                      <a16:colId xmlns:a16="http://schemas.microsoft.com/office/drawing/2014/main" xmlns="" val="3500119923"/>
                    </a:ext>
                  </a:extLst>
                </a:gridCol>
                <a:gridCol w="762867">
                  <a:extLst>
                    <a:ext uri="{9D8B030D-6E8A-4147-A177-3AD203B41FA5}">
                      <a16:colId xmlns:a16="http://schemas.microsoft.com/office/drawing/2014/main" xmlns="" val="2237178443"/>
                    </a:ext>
                  </a:extLst>
                </a:gridCol>
                <a:gridCol w="686581">
                  <a:extLst>
                    <a:ext uri="{9D8B030D-6E8A-4147-A177-3AD203B41FA5}">
                      <a16:colId xmlns:a16="http://schemas.microsoft.com/office/drawing/2014/main" xmlns="" val="2003790658"/>
                    </a:ext>
                  </a:extLst>
                </a:gridCol>
                <a:gridCol w="1340531">
                  <a:extLst>
                    <a:ext uri="{9D8B030D-6E8A-4147-A177-3AD203B41FA5}">
                      <a16:colId xmlns:a16="http://schemas.microsoft.com/office/drawing/2014/main" xmlns="" val="1253793883"/>
                    </a:ext>
                  </a:extLst>
                </a:gridCol>
              </a:tblGrid>
              <a:tr h="951873">
                <a:tc>
                  <a:txBody>
                    <a:bodyPr/>
                    <a:lstStyle/>
                    <a:p>
                      <a:pPr algn="ctr" rtl="1">
                        <a:lnSpc>
                          <a:spcPct val="107000"/>
                        </a:lnSpc>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1">
                        <a:lnSpc>
                          <a:spcPct val="107000"/>
                        </a:lnSpc>
                        <a:spcAft>
                          <a:spcPts val="800"/>
                        </a:spcAft>
                      </a:pPr>
                      <a:r>
                        <a:rPr lang="en-US" sz="1200" dirty="0">
                          <a:effectLst/>
                        </a:rPr>
                        <a:t>arithmetic mean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1">
                        <a:lnSpc>
                          <a:spcPct val="107000"/>
                        </a:lnSpc>
                        <a:spcAft>
                          <a:spcPts val="800"/>
                        </a:spcAft>
                      </a:pPr>
                      <a:r>
                        <a:rPr lang="en-US" sz="1200" dirty="0">
                          <a:effectLst/>
                        </a:rPr>
                        <a:t>Std. deviation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1">
                        <a:lnSpc>
                          <a:spcPct val="107000"/>
                        </a:lnSpc>
                        <a:spcAft>
                          <a:spcPts val="800"/>
                        </a:spcAft>
                      </a:pPr>
                      <a:r>
                        <a:rPr lang="en-US" sz="1200" dirty="0">
                          <a:effectLst/>
                        </a:rPr>
                        <a:t>Rating score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1">
                        <a:lnSpc>
                          <a:spcPct val="107000"/>
                        </a:lnSpc>
                        <a:spcAft>
                          <a:spcPts val="800"/>
                        </a:spcAft>
                      </a:pPr>
                      <a:r>
                        <a:rPr lang="en-US" sz="1200" dirty="0">
                          <a:effectLst/>
                        </a:rPr>
                        <a:t>Null hypothesis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1">
                        <a:lnSpc>
                          <a:spcPct val="107000"/>
                        </a:lnSpc>
                        <a:spcAft>
                          <a:spcPts val="800"/>
                        </a:spcAft>
                      </a:pPr>
                      <a:r>
                        <a:rPr lang="en-US" sz="1200" dirty="0">
                          <a:effectLst/>
                        </a:rPr>
                        <a:t>T test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1">
                        <a:lnSpc>
                          <a:spcPct val="107000"/>
                        </a:lnSpc>
                        <a:spcAft>
                          <a:spcPts val="800"/>
                        </a:spcAft>
                      </a:pPr>
                      <a:r>
                        <a:rPr lang="en-US" sz="1200" dirty="0">
                          <a:effectLst/>
                        </a:rPr>
                        <a:t>The result of the null hypothesis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extLst>
                  <a:ext uri="{0D108BD9-81ED-4DB2-BD59-A6C34878D82A}">
                    <a16:rowId xmlns:a16="http://schemas.microsoft.com/office/drawing/2014/main" xmlns="" val="1442583011"/>
                  </a:ext>
                </a:extLst>
              </a:tr>
              <a:tr h="951873">
                <a:tc>
                  <a:txBody>
                    <a:bodyPr/>
                    <a:lstStyle/>
                    <a:p>
                      <a:pPr algn="ctr">
                        <a:lnSpc>
                          <a:spcPct val="107000"/>
                        </a:lnSpc>
                        <a:spcAft>
                          <a:spcPts val="800"/>
                        </a:spcAft>
                      </a:pPr>
                      <a:r>
                        <a:rPr lang="en-US" sz="1200" dirty="0">
                          <a:effectLst/>
                        </a:rPr>
                        <a:t>The extent to which your facility consumes electrical energy annually compared to the total annual energy consumption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5.22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3.02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medium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0">
                        <a:lnSpc>
                          <a:spcPct val="107000"/>
                        </a:lnSpc>
                        <a:spcAft>
                          <a:spcPts val="800"/>
                        </a:spcAft>
                      </a:pPr>
                      <a:r>
                        <a:rPr lang="en-US" sz="1200" dirty="0">
                          <a:effectLst/>
                        </a:rPr>
                        <a:t>-2.717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marL="457200" algn="ctr" rtl="1">
                        <a:lnSpc>
                          <a:spcPct val="107000"/>
                        </a:lnSpc>
                        <a:spcAft>
                          <a:spcPts val="800"/>
                        </a:spcAft>
                      </a:pPr>
                      <a:r>
                        <a:rPr lang="en-US" sz="1200" dirty="0" smtClean="0">
                          <a:effectLst/>
                        </a:rPr>
                        <a:t> 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extLst>
                  <a:ext uri="{0D108BD9-81ED-4DB2-BD59-A6C34878D82A}">
                    <a16:rowId xmlns:a16="http://schemas.microsoft.com/office/drawing/2014/main" xmlns="" val="490754712"/>
                  </a:ext>
                </a:extLst>
              </a:tr>
              <a:tr h="951873">
                <a:tc>
                  <a:txBody>
                    <a:bodyPr/>
                    <a:lstStyle/>
                    <a:p>
                      <a:pPr algn="ctr">
                        <a:lnSpc>
                          <a:spcPct val="107000"/>
                        </a:lnSpc>
                        <a:spcAft>
                          <a:spcPts val="800"/>
                        </a:spcAft>
                      </a:pPr>
                      <a:r>
                        <a:rPr lang="en-US" sz="1200" dirty="0">
                          <a:effectLst/>
                        </a:rPr>
                        <a:t>The extent to which your facility uses renewable energy in its production processes compared to the total electricity consumption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dirty="0">
                          <a:effectLst/>
                        </a:rPr>
                        <a:t>3.63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3.05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1">
                        <a:lnSpc>
                          <a:spcPct val="107000"/>
                        </a:lnSpc>
                        <a:spcAft>
                          <a:spcPts val="800"/>
                        </a:spcAft>
                      </a:pPr>
                      <a:r>
                        <a:rPr lang="ar-SA" sz="1200">
                          <a:effectLst/>
                        </a:rPr>
                        <a:t>5.396</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marL="457200" algn="ctr" rtl="1">
                        <a:lnSpc>
                          <a:spcPct val="107000"/>
                        </a:lnSpc>
                        <a:spcAft>
                          <a:spcPts val="800"/>
                        </a:spcAft>
                      </a:pPr>
                      <a:r>
                        <a:rPr lang="en-US" sz="1200" dirty="0" smtClean="0">
                          <a:effectLst/>
                        </a:rPr>
                        <a:t> 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extLst>
                  <a:ext uri="{0D108BD9-81ED-4DB2-BD59-A6C34878D82A}">
                    <a16:rowId xmlns:a16="http://schemas.microsoft.com/office/drawing/2014/main" xmlns="" val="1542697163"/>
                  </a:ext>
                </a:extLst>
              </a:tr>
              <a:tr h="993107">
                <a:tc>
                  <a:txBody>
                    <a:bodyPr/>
                    <a:lstStyle/>
                    <a:p>
                      <a:pPr algn="ctr">
                        <a:lnSpc>
                          <a:spcPct val="107000"/>
                        </a:lnSpc>
                        <a:spcAft>
                          <a:spcPts val="800"/>
                        </a:spcAft>
                      </a:pPr>
                      <a:r>
                        <a:rPr lang="en-US" sz="1200" dirty="0">
                          <a:effectLst/>
                        </a:rPr>
                        <a:t>The extent to which principles of optimal use of energy resources (such as the sun) are taken into account throughout the design of the factory building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3.59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2.90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dirty="0">
                          <a:effectLst/>
                        </a:rPr>
                        <a:t>low</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M &lt;=6.8</a:t>
                      </a:r>
                      <a:endParaRPr lang="en-US" sz="1100">
                        <a:effectLst/>
                      </a:endParaRPr>
                    </a:p>
                    <a:p>
                      <a:pPr algn="ctr">
                        <a:lnSpc>
                          <a:spcPct val="107000"/>
                        </a:lnSpc>
                        <a:spcAft>
                          <a:spcPts val="800"/>
                        </a:spcAft>
                      </a:pPr>
                      <a:r>
                        <a:rPr lang="ar-SA"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0">
                        <a:lnSpc>
                          <a:spcPct val="107000"/>
                        </a:lnSpc>
                        <a:spcAft>
                          <a:spcPts val="800"/>
                        </a:spcAft>
                      </a:pPr>
                      <a:r>
                        <a:rPr lang="en-US" sz="1200">
                          <a:effectLst/>
                        </a:rPr>
                        <a:t>-5.749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marL="457200" algn="ctr" rtl="1">
                        <a:lnSpc>
                          <a:spcPct val="107000"/>
                        </a:lnSpc>
                        <a:spcAft>
                          <a:spcPts val="80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extLst>
                  <a:ext uri="{0D108BD9-81ED-4DB2-BD59-A6C34878D82A}">
                    <a16:rowId xmlns:a16="http://schemas.microsoft.com/office/drawing/2014/main" xmlns="" val="557781173"/>
                  </a:ext>
                </a:extLst>
              </a:tr>
              <a:tr h="951873">
                <a:tc>
                  <a:txBody>
                    <a:bodyPr/>
                    <a:lstStyle/>
                    <a:p>
                      <a:pPr algn="ctr">
                        <a:lnSpc>
                          <a:spcPct val="107000"/>
                        </a:lnSpc>
                        <a:spcAft>
                          <a:spcPts val="800"/>
                        </a:spcAft>
                      </a:pPr>
                      <a:r>
                        <a:rPr lang="en-US" sz="1200" dirty="0">
                          <a:effectLst/>
                        </a:rPr>
                        <a:t>To what extent your facility uses an energy consumption monitoring and management system (monitoring energy consumption and using it to manage data)</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3.20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algn="ctr" rtl="0">
                        <a:lnSpc>
                          <a:spcPct val="107000"/>
                        </a:lnSpc>
                        <a:spcAft>
                          <a:spcPts val="800"/>
                        </a:spcAft>
                      </a:pPr>
                      <a:r>
                        <a:rPr lang="en-US" sz="1200">
                          <a:effectLst/>
                        </a:rPr>
                        <a:t>-2.924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tc>
                  <a:txBody>
                    <a:bodyPr/>
                    <a:lstStyle/>
                    <a:p>
                      <a:pPr marL="457200" algn="ctr" rtl="1">
                        <a:lnSpc>
                          <a:spcPct val="107000"/>
                        </a:lnSpc>
                        <a:spcAft>
                          <a:spcPts val="80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372" marR="67372" marT="0" marB="0" anchor="ctr"/>
                </a:tc>
                <a:extLst>
                  <a:ext uri="{0D108BD9-81ED-4DB2-BD59-A6C34878D82A}">
                    <a16:rowId xmlns:a16="http://schemas.microsoft.com/office/drawing/2014/main" xmlns="" val="3095994068"/>
                  </a:ext>
                </a:extLst>
              </a:tr>
            </a:tbl>
          </a:graphicData>
        </a:graphic>
      </p:graphicFrame>
    </p:spTree>
    <p:extLst>
      <p:ext uri="{BB962C8B-B14F-4D97-AF65-F5344CB8AC3E}">
        <p14:creationId xmlns:p14="http://schemas.microsoft.com/office/powerpoint/2010/main" val="35029156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5C560615-14FA-43C4-B124-BC7D7345B7E5}"/>
              </a:ext>
            </a:extLst>
          </p:cNvPr>
          <p:cNvSpPr>
            <a:spLocks noGrp="1"/>
          </p:cNvSpPr>
          <p:nvPr>
            <p:ph type="title"/>
          </p:nvPr>
        </p:nvSpPr>
        <p:spPr>
          <a:xfrm>
            <a:off x="1043609" y="332656"/>
            <a:ext cx="7498080" cy="1143000"/>
          </a:xfrm>
        </p:spPr>
        <p:txBody>
          <a:bodyPr/>
          <a:lstStyle/>
          <a:p>
            <a:r>
              <a:rPr lang="en-US" sz="1800" dirty="0">
                <a:solidFill>
                  <a:schemeClr val="tx1"/>
                </a:solidFill>
                <a:effectLst/>
                <a:latin typeface="Times New Roman" panose="02020603050405020304" pitchFamily="18" charset="0"/>
                <a:ea typeface="Calibri" panose="020F0502020204030204" pitchFamily="34" charset="0"/>
              </a:rPr>
              <a:t>Assessment of the range of </a:t>
            </a:r>
            <a:r>
              <a:rPr lang="en-US" sz="1800" b="1" dirty="0">
                <a:solidFill>
                  <a:schemeClr val="tx1"/>
                </a:solidFill>
                <a:effectLst/>
                <a:latin typeface="Times New Roman" panose="02020603050405020304" pitchFamily="18" charset="0"/>
                <a:ea typeface="Calibri" panose="020F0502020204030204" pitchFamily="34" charset="0"/>
              </a:rPr>
              <a:t>emissions</a:t>
            </a:r>
            <a:r>
              <a:rPr lang="en-US" sz="1800" dirty="0">
                <a:solidFill>
                  <a:schemeClr val="tx1"/>
                </a:solidFill>
                <a:effectLst/>
                <a:latin typeface="Times New Roman" panose="02020603050405020304" pitchFamily="18" charset="0"/>
                <a:ea typeface="Calibri" panose="020F0502020204030204" pitchFamily="34" charset="0"/>
              </a:rPr>
              <a:t> within environmental practices: </a:t>
            </a:r>
            <a:endParaRPr lang="en-US" dirty="0">
              <a:solidFill>
                <a:schemeClr val="tx1"/>
              </a:solidFill>
            </a:endParaRPr>
          </a:p>
        </p:txBody>
      </p:sp>
      <p:graphicFrame>
        <p:nvGraphicFramePr>
          <p:cNvPr id="4" name="جدول 3">
            <a:extLst>
              <a:ext uri="{FF2B5EF4-FFF2-40B4-BE49-F238E27FC236}">
                <a16:creationId xmlns:a16="http://schemas.microsoft.com/office/drawing/2014/main" xmlns="" id="{2C708BE9-1DC5-4B15-A2ED-71B6BAFC47BB}"/>
              </a:ext>
            </a:extLst>
          </p:cNvPr>
          <p:cNvGraphicFramePr>
            <a:graphicFrameLocks noGrp="1"/>
          </p:cNvGraphicFramePr>
          <p:nvPr>
            <p:extLst>
              <p:ext uri="{D42A27DB-BD31-4B8C-83A1-F6EECF244321}">
                <p14:modId xmlns:p14="http://schemas.microsoft.com/office/powerpoint/2010/main" val="2246439850"/>
              </p:ext>
            </p:extLst>
          </p:nvPr>
        </p:nvGraphicFramePr>
        <p:xfrm>
          <a:off x="1043609" y="1628801"/>
          <a:ext cx="8064895" cy="4104457"/>
        </p:xfrm>
        <a:graphic>
          <a:graphicData uri="http://schemas.openxmlformats.org/drawingml/2006/table">
            <a:tbl>
              <a:tblPr firstRow="1" firstCol="1" bandRow="1">
                <a:tableStyleId>{BDBED569-4797-4DF1-A0F4-6AAB3CD982D8}</a:tableStyleId>
              </a:tblPr>
              <a:tblGrid>
                <a:gridCol w="2174604">
                  <a:extLst>
                    <a:ext uri="{9D8B030D-6E8A-4147-A177-3AD203B41FA5}">
                      <a16:colId xmlns:a16="http://schemas.microsoft.com/office/drawing/2014/main" xmlns="" val="129404123"/>
                    </a:ext>
                  </a:extLst>
                </a:gridCol>
                <a:gridCol w="1040537">
                  <a:extLst>
                    <a:ext uri="{9D8B030D-6E8A-4147-A177-3AD203B41FA5}">
                      <a16:colId xmlns:a16="http://schemas.microsoft.com/office/drawing/2014/main" xmlns="" val="1243832622"/>
                    </a:ext>
                  </a:extLst>
                </a:gridCol>
                <a:gridCol w="982079">
                  <a:extLst>
                    <a:ext uri="{9D8B030D-6E8A-4147-A177-3AD203B41FA5}">
                      <a16:colId xmlns:a16="http://schemas.microsoft.com/office/drawing/2014/main" xmlns="" val="4214399317"/>
                    </a:ext>
                  </a:extLst>
                </a:gridCol>
                <a:gridCol w="771633">
                  <a:extLst>
                    <a:ext uri="{9D8B030D-6E8A-4147-A177-3AD203B41FA5}">
                      <a16:colId xmlns:a16="http://schemas.microsoft.com/office/drawing/2014/main" xmlns="" val="3482416685"/>
                    </a:ext>
                  </a:extLst>
                </a:gridCol>
                <a:gridCol w="1052228">
                  <a:extLst>
                    <a:ext uri="{9D8B030D-6E8A-4147-A177-3AD203B41FA5}">
                      <a16:colId xmlns:a16="http://schemas.microsoft.com/office/drawing/2014/main" xmlns="" val="4196680589"/>
                    </a:ext>
                  </a:extLst>
                </a:gridCol>
                <a:gridCol w="701485">
                  <a:extLst>
                    <a:ext uri="{9D8B030D-6E8A-4147-A177-3AD203B41FA5}">
                      <a16:colId xmlns:a16="http://schemas.microsoft.com/office/drawing/2014/main" xmlns="" val="2291644018"/>
                    </a:ext>
                  </a:extLst>
                </a:gridCol>
                <a:gridCol w="1342329">
                  <a:extLst>
                    <a:ext uri="{9D8B030D-6E8A-4147-A177-3AD203B41FA5}">
                      <a16:colId xmlns:a16="http://schemas.microsoft.com/office/drawing/2014/main" xmlns="" val="3900158001"/>
                    </a:ext>
                  </a:extLst>
                </a:gridCol>
              </a:tblGrid>
              <a:tr h="1216315">
                <a:tc>
                  <a:txBody>
                    <a:bodyPr/>
                    <a:lstStyle/>
                    <a:p>
                      <a:pPr algn="ctr" rtl="1">
                        <a:lnSpc>
                          <a:spcPct val="107000"/>
                        </a:lnSpc>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573864223"/>
                  </a:ext>
                </a:extLst>
              </a:tr>
              <a:tr h="1444071">
                <a:tc>
                  <a:txBody>
                    <a:bodyPr/>
                    <a:lstStyle/>
                    <a:p>
                      <a:pPr algn="ctr">
                        <a:lnSpc>
                          <a:spcPct val="107000"/>
                        </a:lnSpc>
                        <a:spcAft>
                          <a:spcPts val="800"/>
                        </a:spcAft>
                      </a:pPr>
                      <a:r>
                        <a:rPr lang="en-US" sz="1200" dirty="0">
                          <a:effectLst/>
                        </a:rPr>
                        <a:t>The extent to which your facility sprinkles materials (sand and gravel) with water compared to the full spray needed to completely prevent dust emissions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4.44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a:effectLst/>
                        </a:rPr>
                        <a:t>3.958</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rtl="1">
                        <a:lnSpc>
                          <a:spcPct val="107000"/>
                        </a:lnSpc>
                        <a:spcAft>
                          <a:spcPts val="800"/>
                        </a:spcAft>
                      </a:pPr>
                      <a:r>
                        <a:rPr lang="en-US" sz="1200">
                          <a:effectLst/>
                        </a:rPr>
                        <a:t>Acceptance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307078692"/>
                  </a:ext>
                </a:extLst>
              </a:tr>
              <a:tr h="1444071">
                <a:tc>
                  <a:txBody>
                    <a:bodyPr/>
                    <a:lstStyle/>
                    <a:p>
                      <a:pPr algn="ctr">
                        <a:lnSpc>
                          <a:spcPct val="107000"/>
                        </a:lnSpc>
                        <a:spcAft>
                          <a:spcPts val="800"/>
                        </a:spcAft>
                      </a:pPr>
                      <a:r>
                        <a:rPr lang="en-US" sz="1200" dirty="0">
                          <a:effectLst/>
                        </a:rPr>
                        <a:t>The extent to which your facility uses filters to reduce emissions compared to the total number of filters needed to completely prevent dust emissions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4.89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a:effectLst/>
                        </a:rPr>
                        <a:t>2.891</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rtl="1">
                        <a:lnSpc>
                          <a:spcPct val="107000"/>
                        </a:lnSpc>
                        <a:spcAft>
                          <a:spcPts val="80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78685081"/>
                  </a:ext>
                </a:extLst>
              </a:tr>
            </a:tbl>
          </a:graphicData>
        </a:graphic>
      </p:graphicFrame>
    </p:spTree>
    <p:extLst>
      <p:ext uri="{BB962C8B-B14F-4D97-AF65-F5344CB8AC3E}">
        <p14:creationId xmlns:p14="http://schemas.microsoft.com/office/powerpoint/2010/main" val="31878769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D26B39E-E4F1-48D7-AE81-E2FCE0CE2FAA}"/>
              </a:ext>
            </a:extLst>
          </p:cNvPr>
          <p:cNvSpPr>
            <a:spLocks noGrp="1"/>
          </p:cNvSpPr>
          <p:nvPr>
            <p:ph type="title"/>
          </p:nvPr>
        </p:nvSpPr>
        <p:spPr/>
        <p:txBody>
          <a:bodyPr/>
          <a:lstStyle/>
          <a:p>
            <a:r>
              <a:rPr lang="en-US" sz="1800" dirty="0">
                <a:solidFill>
                  <a:schemeClr val="tx1"/>
                </a:solidFill>
                <a:effectLst/>
                <a:latin typeface="Times New Roman" panose="02020603050405020304" pitchFamily="18" charset="0"/>
                <a:ea typeface="Calibri" panose="020F0502020204030204" pitchFamily="34" charset="0"/>
              </a:rPr>
              <a:t>Assessment of the field of </a:t>
            </a:r>
            <a:r>
              <a:rPr lang="en-US" sz="1800" b="1" dirty="0">
                <a:solidFill>
                  <a:schemeClr val="tx1"/>
                </a:solidFill>
                <a:effectLst/>
                <a:latin typeface="Times New Roman" panose="02020603050405020304" pitchFamily="18" charset="0"/>
                <a:ea typeface="Calibri" panose="020F0502020204030204" pitchFamily="34" charset="0"/>
              </a:rPr>
              <a:t>waste</a:t>
            </a:r>
            <a:r>
              <a:rPr lang="en-US" sz="1800" dirty="0">
                <a:solidFill>
                  <a:schemeClr val="tx1"/>
                </a:solidFill>
                <a:effectLst/>
                <a:latin typeface="Times New Roman" panose="02020603050405020304" pitchFamily="18" charset="0"/>
                <a:ea typeface="Calibri" panose="020F0502020204030204" pitchFamily="34" charset="0"/>
              </a:rPr>
              <a:t> management within environmental practices:  </a:t>
            </a:r>
            <a:endParaRPr lang="en-US" dirty="0">
              <a:solidFill>
                <a:schemeClr val="tx1"/>
              </a:solidFill>
            </a:endParaRPr>
          </a:p>
        </p:txBody>
      </p:sp>
      <p:graphicFrame>
        <p:nvGraphicFramePr>
          <p:cNvPr id="4" name="جدول 3">
            <a:extLst>
              <a:ext uri="{FF2B5EF4-FFF2-40B4-BE49-F238E27FC236}">
                <a16:creationId xmlns:a16="http://schemas.microsoft.com/office/drawing/2014/main" xmlns="" id="{B4D068B7-A470-4649-9048-3B23BEC63B3E}"/>
              </a:ext>
            </a:extLst>
          </p:cNvPr>
          <p:cNvGraphicFramePr>
            <a:graphicFrameLocks noGrp="1"/>
          </p:cNvGraphicFramePr>
          <p:nvPr>
            <p:extLst>
              <p:ext uri="{D42A27DB-BD31-4B8C-83A1-F6EECF244321}">
                <p14:modId xmlns:p14="http://schemas.microsoft.com/office/powerpoint/2010/main" val="189475476"/>
              </p:ext>
            </p:extLst>
          </p:nvPr>
        </p:nvGraphicFramePr>
        <p:xfrm>
          <a:off x="1115616" y="1196752"/>
          <a:ext cx="7818074" cy="2629986"/>
        </p:xfrm>
        <a:graphic>
          <a:graphicData uri="http://schemas.openxmlformats.org/drawingml/2006/table">
            <a:tbl>
              <a:tblPr firstRow="1" firstCol="1" bandRow="1">
                <a:tableStyleId>{BDBED569-4797-4DF1-A0F4-6AAB3CD982D8}</a:tableStyleId>
              </a:tblPr>
              <a:tblGrid>
                <a:gridCol w="2175906">
                  <a:extLst>
                    <a:ext uri="{9D8B030D-6E8A-4147-A177-3AD203B41FA5}">
                      <a16:colId xmlns:a16="http://schemas.microsoft.com/office/drawing/2014/main" xmlns="" val="2207403684"/>
                    </a:ext>
                  </a:extLst>
                </a:gridCol>
                <a:gridCol w="1061724">
                  <a:extLst>
                    <a:ext uri="{9D8B030D-6E8A-4147-A177-3AD203B41FA5}">
                      <a16:colId xmlns:a16="http://schemas.microsoft.com/office/drawing/2014/main" xmlns="" val="811015308"/>
                    </a:ext>
                  </a:extLst>
                </a:gridCol>
                <a:gridCol w="916089">
                  <a:extLst>
                    <a:ext uri="{9D8B030D-6E8A-4147-A177-3AD203B41FA5}">
                      <a16:colId xmlns:a16="http://schemas.microsoft.com/office/drawing/2014/main" xmlns="" val="3686150846"/>
                    </a:ext>
                  </a:extLst>
                </a:gridCol>
                <a:gridCol w="775153">
                  <a:extLst>
                    <a:ext uri="{9D8B030D-6E8A-4147-A177-3AD203B41FA5}">
                      <a16:colId xmlns:a16="http://schemas.microsoft.com/office/drawing/2014/main" xmlns="" val="1214982232"/>
                    </a:ext>
                  </a:extLst>
                </a:gridCol>
                <a:gridCol w="1057024">
                  <a:extLst>
                    <a:ext uri="{9D8B030D-6E8A-4147-A177-3AD203B41FA5}">
                      <a16:colId xmlns:a16="http://schemas.microsoft.com/office/drawing/2014/main" xmlns="" val="993513300"/>
                    </a:ext>
                  </a:extLst>
                </a:gridCol>
                <a:gridCol w="704683">
                  <a:extLst>
                    <a:ext uri="{9D8B030D-6E8A-4147-A177-3AD203B41FA5}">
                      <a16:colId xmlns:a16="http://schemas.microsoft.com/office/drawing/2014/main" xmlns="" val="1360266037"/>
                    </a:ext>
                  </a:extLst>
                </a:gridCol>
                <a:gridCol w="1127495">
                  <a:extLst>
                    <a:ext uri="{9D8B030D-6E8A-4147-A177-3AD203B41FA5}">
                      <a16:colId xmlns:a16="http://schemas.microsoft.com/office/drawing/2014/main" xmlns="" val="729927163"/>
                    </a:ext>
                  </a:extLst>
                </a:gridCol>
              </a:tblGrid>
              <a:tr h="645348">
                <a:tc>
                  <a:txBody>
                    <a:bodyPr/>
                    <a:lstStyle/>
                    <a:p>
                      <a:pPr algn="ctr" rtl="1">
                        <a:lnSpc>
                          <a:spcPct val="107000"/>
                        </a:lnSpc>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178324120"/>
                  </a:ext>
                </a:extLst>
              </a:tr>
              <a:tr h="992319">
                <a:tc>
                  <a:txBody>
                    <a:bodyPr/>
                    <a:lstStyle/>
                    <a:p>
                      <a:pPr algn="ctr">
                        <a:lnSpc>
                          <a:spcPct val="107000"/>
                        </a:lnSpc>
                        <a:spcAft>
                          <a:spcPts val="800"/>
                        </a:spcAft>
                      </a:pPr>
                      <a:r>
                        <a:rPr lang="en-US" sz="1100">
                          <a:effectLst/>
                        </a:rPr>
                        <a:t>The extent to which your facility recycles waste compared to the total amount of waste produced by the facility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1100">
                          <a:effectLst/>
                        </a:rPr>
                        <a:t>4.48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100" dirty="0">
                          <a:effectLst/>
                        </a:rPr>
                        <a:t>3.14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1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1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100">
                          <a:effectLst/>
                        </a:rPr>
                        <a:t>3.834</a:t>
                      </a: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dirty="0" smtClean="0">
                          <a:effectLst/>
                        </a:rPr>
                        <a:t>Acceptance</a:t>
                      </a:r>
                      <a:endParaRPr lang="en-US" sz="1100" dirty="0">
                        <a:effectLst/>
                      </a:endParaRPr>
                    </a:p>
                  </a:txBody>
                  <a:tcPr marL="68580" marR="68580" marT="0" marB="0" anchor="ctr"/>
                </a:tc>
                <a:extLst>
                  <a:ext uri="{0D108BD9-81ED-4DB2-BD59-A6C34878D82A}">
                    <a16:rowId xmlns:a16="http://schemas.microsoft.com/office/drawing/2014/main" xmlns="" val="4096179925"/>
                  </a:ext>
                </a:extLst>
              </a:tr>
              <a:tr h="992319">
                <a:tc>
                  <a:txBody>
                    <a:bodyPr/>
                    <a:lstStyle/>
                    <a:p>
                      <a:pPr algn="ctr">
                        <a:lnSpc>
                          <a:spcPct val="107000"/>
                        </a:lnSpc>
                        <a:spcAft>
                          <a:spcPts val="800"/>
                        </a:spcAft>
                      </a:pPr>
                      <a:r>
                        <a:rPr lang="en-US" sz="1100">
                          <a:effectLst/>
                        </a:rPr>
                        <a:t>The extent to which wastewater is treated before discharge compared to the total amount of wastewater produced by the facility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1100">
                          <a:effectLst/>
                        </a:rPr>
                        <a:t>4.96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100">
                          <a:effectLst/>
                        </a:rPr>
                        <a:t>3.46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1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1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100">
                          <a:effectLst/>
                        </a:rPr>
                        <a:t>2.760</a:t>
                      </a: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dirty="0" smtClean="0">
                          <a:effectLst/>
                        </a:rPr>
                        <a:t>Acceptance</a:t>
                      </a:r>
                      <a:endParaRPr lang="en-US" sz="1100" dirty="0">
                        <a:effectLst/>
                      </a:endParaRPr>
                    </a:p>
                  </a:txBody>
                  <a:tcPr marL="68580" marR="68580" marT="0" marB="0" anchor="ctr"/>
                </a:tc>
                <a:extLst>
                  <a:ext uri="{0D108BD9-81ED-4DB2-BD59-A6C34878D82A}">
                    <a16:rowId xmlns:a16="http://schemas.microsoft.com/office/drawing/2014/main" xmlns="" val="964163126"/>
                  </a:ext>
                </a:extLst>
              </a:tr>
            </a:tbl>
          </a:graphicData>
        </a:graphic>
      </p:graphicFrame>
      <p:sp>
        <p:nvSpPr>
          <p:cNvPr id="6" name="مربع نص 5">
            <a:extLst>
              <a:ext uri="{FF2B5EF4-FFF2-40B4-BE49-F238E27FC236}">
                <a16:creationId xmlns:a16="http://schemas.microsoft.com/office/drawing/2014/main" xmlns="" id="{5107E446-3E96-40BF-A2E5-B5D9A7587C70}"/>
              </a:ext>
            </a:extLst>
          </p:cNvPr>
          <p:cNvSpPr txBox="1"/>
          <p:nvPr/>
        </p:nvSpPr>
        <p:spPr>
          <a:xfrm>
            <a:off x="1466930" y="4005064"/>
            <a:ext cx="7281534" cy="369332"/>
          </a:xfrm>
          <a:prstGeom prst="rect">
            <a:avLst/>
          </a:prstGeom>
          <a:noFill/>
        </p:spPr>
        <p:txBody>
          <a:bodyPr wrap="square">
            <a:spAutoFit/>
          </a:bodyPr>
          <a:lstStyle/>
          <a:p>
            <a:pPr algn="l"/>
            <a:r>
              <a:rPr lang="en-US" sz="1800" dirty="0">
                <a:effectLst/>
                <a:latin typeface="Times New Roman" panose="02020603050405020304" pitchFamily="18" charset="0"/>
                <a:ea typeface="Calibri" panose="020F0502020204030204" pitchFamily="34" charset="0"/>
              </a:rPr>
              <a:t>Assessment of the field of </a:t>
            </a:r>
            <a:r>
              <a:rPr lang="en-US" sz="1800" b="1" dirty="0">
                <a:effectLst/>
                <a:latin typeface="Times New Roman" panose="02020603050405020304" pitchFamily="18" charset="0"/>
                <a:ea typeface="Calibri" panose="020F0502020204030204" pitchFamily="34" charset="0"/>
              </a:rPr>
              <a:t>transportation</a:t>
            </a:r>
            <a:r>
              <a:rPr lang="en-US" sz="1800" dirty="0">
                <a:effectLst/>
                <a:latin typeface="Times New Roman" panose="02020603050405020304" pitchFamily="18" charset="0"/>
                <a:ea typeface="Calibri" panose="020F0502020204030204" pitchFamily="34" charset="0"/>
              </a:rPr>
              <a:t> within environmental practices: </a:t>
            </a:r>
            <a:endParaRPr lang="en-US" dirty="0"/>
          </a:p>
        </p:txBody>
      </p:sp>
      <p:graphicFrame>
        <p:nvGraphicFramePr>
          <p:cNvPr id="7" name="جدول 6">
            <a:extLst>
              <a:ext uri="{FF2B5EF4-FFF2-40B4-BE49-F238E27FC236}">
                <a16:creationId xmlns:a16="http://schemas.microsoft.com/office/drawing/2014/main" xmlns="" id="{1FD8CE78-C73F-4E06-8656-B4237BFF6037}"/>
              </a:ext>
            </a:extLst>
          </p:cNvPr>
          <p:cNvGraphicFramePr>
            <a:graphicFrameLocks noGrp="1"/>
          </p:cNvGraphicFramePr>
          <p:nvPr>
            <p:extLst>
              <p:ext uri="{D42A27DB-BD31-4B8C-83A1-F6EECF244321}">
                <p14:modId xmlns:p14="http://schemas.microsoft.com/office/powerpoint/2010/main" val="278093204"/>
              </p:ext>
            </p:extLst>
          </p:nvPr>
        </p:nvGraphicFramePr>
        <p:xfrm>
          <a:off x="1115616" y="4552722"/>
          <a:ext cx="7818073" cy="2012104"/>
        </p:xfrm>
        <a:graphic>
          <a:graphicData uri="http://schemas.openxmlformats.org/drawingml/2006/table">
            <a:tbl>
              <a:tblPr firstRow="1" firstCol="1" bandRow="1">
                <a:tableStyleId>{BDBED569-4797-4DF1-A0F4-6AAB3CD982D8}</a:tableStyleId>
              </a:tblPr>
              <a:tblGrid>
                <a:gridCol w="2131483">
                  <a:extLst>
                    <a:ext uri="{9D8B030D-6E8A-4147-A177-3AD203B41FA5}">
                      <a16:colId xmlns:a16="http://schemas.microsoft.com/office/drawing/2014/main" xmlns="" val="1708536806"/>
                    </a:ext>
                  </a:extLst>
                </a:gridCol>
                <a:gridCol w="1059809">
                  <a:extLst>
                    <a:ext uri="{9D8B030D-6E8A-4147-A177-3AD203B41FA5}">
                      <a16:colId xmlns:a16="http://schemas.microsoft.com/office/drawing/2014/main" xmlns="" val="4154187603"/>
                    </a:ext>
                  </a:extLst>
                </a:gridCol>
                <a:gridCol w="996538">
                  <a:extLst>
                    <a:ext uri="{9D8B030D-6E8A-4147-A177-3AD203B41FA5}">
                      <a16:colId xmlns:a16="http://schemas.microsoft.com/office/drawing/2014/main" xmlns="" val="3079993527"/>
                    </a:ext>
                  </a:extLst>
                </a:gridCol>
                <a:gridCol w="782994">
                  <a:extLst>
                    <a:ext uri="{9D8B030D-6E8A-4147-A177-3AD203B41FA5}">
                      <a16:colId xmlns:a16="http://schemas.microsoft.com/office/drawing/2014/main" xmlns="" val="2181631"/>
                    </a:ext>
                  </a:extLst>
                </a:gridCol>
                <a:gridCol w="1067719">
                  <a:extLst>
                    <a:ext uri="{9D8B030D-6E8A-4147-A177-3AD203B41FA5}">
                      <a16:colId xmlns:a16="http://schemas.microsoft.com/office/drawing/2014/main" xmlns="" val="2807522169"/>
                    </a:ext>
                  </a:extLst>
                </a:gridCol>
                <a:gridCol w="640631">
                  <a:extLst>
                    <a:ext uri="{9D8B030D-6E8A-4147-A177-3AD203B41FA5}">
                      <a16:colId xmlns:a16="http://schemas.microsoft.com/office/drawing/2014/main" xmlns="" val="1882518853"/>
                    </a:ext>
                  </a:extLst>
                </a:gridCol>
                <a:gridCol w="1138899">
                  <a:extLst>
                    <a:ext uri="{9D8B030D-6E8A-4147-A177-3AD203B41FA5}">
                      <a16:colId xmlns:a16="http://schemas.microsoft.com/office/drawing/2014/main" xmlns="" val="1829749817"/>
                    </a:ext>
                  </a:extLst>
                </a:gridCol>
              </a:tblGrid>
              <a:tr h="640049">
                <a:tc>
                  <a:txBody>
                    <a:bodyPr/>
                    <a:lstStyle/>
                    <a:p>
                      <a:pPr algn="ctr" rtl="1">
                        <a:lnSpc>
                          <a:spcPct val="107000"/>
                        </a:lnSpc>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Null hypothesis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849060546"/>
                  </a:ext>
                </a:extLst>
              </a:tr>
              <a:tr h="586646">
                <a:tc>
                  <a:txBody>
                    <a:bodyPr/>
                    <a:lstStyle/>
                    <a:p>
                      <a:pPr algn="ctr" rtl="1">
                        <a:lnSpc>
                          <a:spcPct val="107000"/>
                        </a:lnSpc>
                        <a:spcAft>
                          <a:spcPts val="800"/>
                        </a:spcAft>
                      </a:pPr>
                      <a:r>
                        <a:rPr lang="en-US" sz="1100" dirty="0">
                          <a:effectLst/>
                        </a:rPr>
                        <a:t>Monthly diesel expenses paid for transport and logistical purposes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100">
                          <a:effectLst/>
                        </a:rPr>
                        <a:t>181,250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100">
                          <a:effectLst/>
                        </a:rPr>
                        <a:t>139,123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457200" algn="ctr" rtl="0">
                        <a:lnSpc>
                          <a:spcPct val="107000"/>
                        </a:lnSpc>
                        <a:spcAft>
                          <a:spcPts val="800"/>
                        </a:spcAft>
                      </a:pPr>
                      <a:r>
                        <a:rPr lang="en-US" sz="11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4000713269"/>
                  </a:ext>
                </a:extLst>
              </a:tr>
              <a:tr h="785409">
                <a:tc>
                  <a:txBody>
                    <a:bodyPr/>
                    <a:lstStyle/>
                    <a:p>
                      <a:pPr algn="ctr">
                        <a:lnSpc>
                          <a:spcPct val="107000"/>
                        </a:lnSpc>
                        <a:spcAft>
                          <a:spcPts val="800"/>
                        </a:spcAft>
                      </a:pPr>
                      <a:r>
                        <a:rPr lang="en-US" sz="1100" dirty="0">
                          <a:effectLst/>
                        </a:rPr>
                        <a:t>Proportion of truck mixers that use a stopper to prevent concrete spillage during transport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100">
                          <a:effectLst/>
                        </a:rPr>
                        <a:t>5.15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100">
                          <a:effectLst/>
                        </a:rPr>
                        <a:t>3.30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100">
                          <a:effectLst/>
                        </a:rPr>
                        <a:t>Low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1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100">
                          <a:effectLst/>
                        </a:rPr>
                        <a:t>-2.600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100" dirty="0" smtClean="0">
                          <a:effectLst/>
                        </a:rPr>
                        <a:t>Acceptance</a:t>
                      </a:r>
                      <a:endParaRPr lang="en-US" sz="1050" dirty="0">
                        <a:effectLst/>
                      </a:endParaRPr>
                    </a:p>
                  </a:txBody>
                  <a:tcPr marL="68580" marR="68580" marT="0" marB="0" anchor="ctr"/>
                </a:tc>
                <a:extLst>
                  <a:ext uri="{0D108BD9-81ED-4DB2-BD59-A6C34878D82A}">
                    <a16:rowId xmlns:a16="http://schemas.microsoft.com/office/drawing/2014/main" xmlns="" val="921342469"/>
                  </a:ext>
                </a:extLst>
              </a:tr>
            </a:tbl>
          </a:graphicData>
        </a:graphic>
      </p:graphicFrame>
    </p:spTree>
    <p:extLst>
      <p:ext uri="{BB962C8B-B14F-4D97-AF65-F5344CB8AC3E}">
        <p14:creationId xmlns:p14="http://schemas.microsoft.com/office/powerpoint/2010/main" val="972894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2F10500-895F-4D52-99B9-F638D3145487}"/>
              </a:ext>
            </a:extLst>
          </p:cNvPr>
          <p:cNvSpPr>
            <a:spLocks noGrp="1"/>
          </p:cNvSpPr>
          <p:nvPr>
            <p:ph type="title"/>
          </p:nvPr>
        </p:nvSpPr>
        <p:spPr/>
        <p:txBody>
          <a:bodyPr/>
          <a:lstStyle/>
          <a:p>
            <a:r>
              <a:rPr lang="en-US" sz="1800" dirty="0">
                <a:solidFill>
                  <a:schemeClr val="tx1"/>
                </a:solidFill>
                <a:effectLst/>
                <a:latin typeface="Times New Roman" panose="02020603050405020304" pitchFamily="18" charset="0"/>
                <a:ea typeface="Calibri" panose="020F0502020204030204" pitchFamily="34" charset="0"/>
              </a:rPr>
              <a:t>Assessment of the </a:t>
            </a:r>
            <a:r>
              <a:rPr lang="en-US" sz="1800" b="1" dirty="0">
                <a:solidFill>
                  <a:schemeClr val="tx1"/>
                </a:solidFill>
                <a:effectLst/>
                <a:latin typeface="Times New Roman" panose="02020603050405020304" pitchFamily="18" charset="0"/>
                <a:ea typeface="Calibri" panose="020F0502020204030204" pitchFamily="34" charset="0"/>
              </a:rPr>
              <a:t>ecosystem domain </a:t>
            </a:r>
            <a:r>
              <a:rPr lang="en-US" sz="1800" dirty="0">
                <a:solidFill>
                  <a:schemeClr val="tx1"/>
                </a:solidFill>
                <a:effectLst/>
                <a:latin typeface="Times New Roman" panose="02020603050405020304" pitchFamily="18" charset="0"/>
                <a:ea typeface="Calibri" panose="020F0502020204030204" pitchFamily="34" charset="0"/>
              </a:rPr>
              <a:t>within environmental practices: </a:t>
            </a:r>
            <a:endParaRPr lang="en-US" dirty="0">
              <a:solidFill>
                <a:schemeClr val="tx1"/>
              </a:solidFill>
            </a:endParaRPr>
          </a:p>
        </p:txBody>
      </p:sp>
      <p:graphicFrame>
        <p:nvGraphicFramePr>
          <p:cNvPr id="4" name="جدول 3">
            <a:extLst>
              <a:ext uri="{FF2B5EF4-FFF2-40B4-BE49-F238E27FC236}">
                <a16:creationId xmlns:a16="http://schemas.microsoft.com/office/drawing/2014/main" xmlns="" id="{62283D75-245B-4D7B-8938-801BE87F657E}"/>
              </a:ext>
            </a:extLst>
          </p:cNvPr>
          <p:cNvGraphicFramePr>
            <a:graphicFrameLocks noGrp="1"/>
          </p:cNvGraphicFramePr>
          <p:nvPr>
            <p:extLst>
              <p:ext uri="{D42A27DB-BD31-4B8C-83A1-F6EECF244321}">
                <p14:modId xmlns:p14="http://schemas.microsoft.com/office/powerpoint/2010/main" val="999198903"/>
              </p:ext>
            </p:extLst>
          </p:nvPr>
        </p:nvGraphicFramePr>
        <p:xfrm>
          <a:off x="1115615" y="1124744"/>
          <a:ext cx="7920882" cy="1761363"/>
        </p:xfrm>
        <a:graphic>
          <a:graphicData uri="http://schemas.openxmlformats.org/drawingml/2006/table">
            <a:tbl>
              <a:tblPr firstRow="1" firstCol="1" bandRow="1">
                <a:tableStyleId>{BDBED569-4797-4DF1-A0F4-6AAB3CD982D8}</a:tableStyleId>
              </a:tblPr>
              <a:tblGrid>
                <a:gridCol w="2085734">
                  <a:extLst>
                    <a:ext uri="{9D8B030D-6E8A-4147-A177-3AD203B41FA5}">
                      <a16:colId xmlns:a16="http://schemas.microsoft.com/office/drawing/2014/main" xmlns="" val="1483277320"/>
                    </a:ext>
                  </a:extLst>
                </a:gridCol>
                <a:gridCol w="116448">
                  <a:extLst>
                    <a:ext uri="{9D8B030D-6E8A-4147-A177-3AD203B41FA5}">
                      <a16:colId xmlns:a16="http://schemas.microsoft.com/office/drawing/2014/main" xmlns="" val="1119256971"/>
                    </a:ext>
                  </a:extLst>
                </a:gridCol>
                <a:gridCol w="1039763">
                  <a:extLst>
                    <a:ext uri="{9D8B030D-6E8A-4147-A177-3AD203B41FA5}">
                      <a16:colId xmlns:a16="http://schemas.microsoft.com/office/drawing/2014/main" xmlns="" val="3577419556"/>
                    </a:ext>
                  </a:extLst>
                </a:gridCol>
                <a:gridCol w="1047523">
                  <a:extLst>
                    <a:ext uri="{9D8B030D-6E8A-4147-A177-3AD203B41FA5}">
                      <a16:colId xmlns:a16="http://schemas.microsoft.com/office/drawing/2014/main" xmlns="" val="1697124650"/>
                    </a:ext>
                  </a:extLst>
                </a:gridCol>
                <a:gridCol w="768184">
                  <a:extLst>
                    <a:ext uri="{9D8B030D-6E8A-4147-A177-3AD203B41FA5}">
                      <a16:colId xmlns:a16="http://schemas.microsoft.com/office/drawing/2014/main" xmlns="" val="4010744290"/>
                    </a:ext>
                  </a:extLst>
                </a:gridCol>
                <a:gridCol w="1047523">
                  <a:extLst>
                    <a:ext uri="{9D8B030D-6E8A-4147-A177-3AD203B41FA5}">
                      <a16:colId xmlns:a16="http://schemas.microsoft.com/office/drawing/2014/main" xmlns="" val="1775224414"/>
                    </a:ext>
                  </a:extLst>
                </a:gridCol>
                <a:gridCol w="768184">
                  <a:extLst>
                    <a:ext uri="{9D8B030D-6E8A-4147-A177-3AD203B41FA5}">
                      <a16:colId xmlns:a16="http://schemas.microsoft.com/office/drawing/2014/main" xmlns="" val="2110079173"/>
                    </a:ext>
                  </a:extLst>
                </a:gridCol>
                <a:gridCol w="1047523">
                  <a:extLst>
                    <a:ext uri="{9D8B030D-6E8A-4147-A177-3AD203B41FA5}">
                      <a16:colId xmlns:a16="http://schemas.microsoft.com/office/drawing/2014/main" xmlns="" val="3550520530"/>
                    </a:ext>
                  </a:extLst>
                </a:gridCol>
              </a:tblGrid>
              <a:tr h="222250">
                <a:tc>
                  <a:txBody>
                    <a:bodyPr/>
                    <a:lstStyle/>
                    <a:p>
                      <a:pPr algn="ctr" rtl="1">
                        <a:lnSpc>
                          <a:spcPct val="107000"/>
                        </a:lnSpc>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ctr" rtl="1">
                        <a:lnSpc>
                          <a:spcPct val="107000"/>
                        </a:lnSpc>
                        <a:spcAft>
                          <a:spcPts val="80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algn="ctr" rtl="1">
                        <a:lnSpc>
                          <a:spcPct val="107000"/>
                        </a:lnSpc>
                        <a:spcAft>
                          <a:spcPts val="80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1124745414"/>
                  </a:ext>
                </a:extLst>
              </a:tr>
              <a:tr h="0">
                <a:tc gridSpan="2">
                  <a:txBody>
                    <a:bodyPr/>
                    <a:lstStyle/>
                    <a:p>
                      <a:pPr algn="ctr">
                        <a:lnSpc>
                          <a:spcPct val="107000"/>
                        </a:lnSpc>
                        <a:spcAft>
                          <a:spcPts val="800"/>
                        </a:spcAft>
                      </a:pPr>
                      <a:r>
                        <a:rPr lang="en-US" sz="1200" dirty="0">
                          <a:effectLst/>
                        </a:rPr>
                        <a:t>The impact (%) of the facility's activities and products on biological diversity (agriculture and animals) in the surrounding environment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a:txBody>
                    <a:bodyPr/>
                    <a:lstStyle/>
                    <a:p>
                      <a:pPr algn="ctr" rtl="0">
                        <a:lnSpc>
                          <a:spcPct val="107000"/>
                        </a:lnSpc>
                        <a:spcAft>
                          <a:spcPts val="800"/>
                        </a:spcAft>
                      </a:pPr>
                      <a:r>
                        <a:rPr lang="en-US" sz="1200">
                          <a:effectLst/>
                        </a:rPr>
                        <a:t>3.00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a:effectLst/>
                        </a:rPr>
                        <a:t>1.54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Very 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a:effectLst/>
                        </a:rPr>
                        <a:t>12.787</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dirty="0" smtClean="0">
                          <a:effectLst/>
                        </a:rPr>
                        <a:t>Acceptance</a:t>
                      </a:r>
                      <a:endParaRPr lang="en-US" sz="1100" dirty="0">
                        <a:effectLst/>
                      </a:endParaRPr>
                    </a:p>
                  </a:txBody>
                  <a:tcPr marL="68580" marR="68580" marT="0" marB="0" anchor="ctr"/>
                </a:tc>
                <a:extLst>
                  <a:ext uri="{0D108BD9-81ED-4DB2-BD59-A6C34878D82A}">
                    <a16:rowId xmlns:a16="http://schemas.microsoft.com/office/drawing/2014/main" xmlns="" val="2635558964"/>
                  </a:ext>
                </a:extLst>
              </a:tr>
            </a:tbl>
          </a:graphicData>
        </a:graphic>
      </p:graphicFrame>
      <p:sp>
        <p:nvSpPr>
          <p:cNvPr id="6" name="مربع نص 5">
            <a:extLst>
              <a:ext uri="{FF2B5EF4-FFF2-40B4-BE49-F238E27FC236}">
                <a16:creationId xmlns:a16="http://schemas.microsoft.com/office/drawing/2014/main" xmlns="" id="{32F14D68-856B-4BF8-85A1-1BA6C12D5B8E}"/>
              </a:ext>
            </a:extLst>
          </p:cNvPr>
          <p:cNvSpPr txBox="1"/>
          <p:nvPr/>
        </p:nvSpPr>
        <p:spPr>
          <a:xfrm>
            <a:off x="1259632" y="3059668"/>
            <a:ext cx="7488832" cy="369332"/>
          </a:xfrm>
          <a:prstGeom prst="rect">
            <a:avLst/>
          </a:prstGeom>
          <a:noFill/>
        </p:spPr>
        <p:txBody>
          <a:bodyPr wrap="square">
            <a:spAutoFit/>
          </a:bodyPr>
          <a:lstStyle/>
          <a:p>
            <a:pPr algn="l"/>
            <a:r>
              <a:rPr lang="en-US" sz="1800" dirty="0">
                <a:effectLst/>
                <a:latin typeface="Times New Roman" panose="02020603050405020304" pitchFamily="18" charset="0"/>
                <a:ea typeface="Calibri" panose="020F0502020204030204" pitchFamily="34" charset="0"/>
              </a:rPr>
              <a:t>Evaluation of the </a:t>
            </a:r>
            <a:r>
              <a:rPr lang="en-US" sz="1800" b="1" dirty="0">
                <a:effectLst/>
                <a:latin typeface="Times New Roman" panose="02020603050405020304" pitchFamily="18" charset="0"/>
                <a:ea typeface="Calibri" panose="020F0502020204030204" pitchFamily="34" charset="0"/>
              </a:rPr>
              <a:t>scope of site management </a:t>
            </a:r>
            <a:r>
              <a:rPr lang="en-US" sz="1800" dirty="0">
                <a:effectLst/>
                <a:latin typeface="Times New Roman" panose="02020603050405020304" pitchFamily="18" charset="0"/>
                <a:ea typeface="Calibri" panose="020F0502020204030204" pitchFamily="34" charset="0"/>
              </a:rPr>
              <a:t>within environmental practices: </a:t>
            </a:r>
            <a:endParaRPr lang="en-US" dirty="0"/>
          </a:p>
        </p:txBody>
      </p:sp>
      <p:graphicFrame>
        <p:nvGraphicFramePr>
          <p:cNvPr id="7" name="جدول 6">
            <a:extLst>
              <a:ext uri="{FF2B5EF4-FFF2-40B4-BE49-F238E27FC236}">
                <a16:creationId xmlns:a16="http://schemas.microsoft.com/office/drawing/2014/main" xmlns="" id="{36300A6D-C237-4155-B6FF-2D8E13C73C4C}"/>
              </a:ext>
            </a:extLst>
          </p:cNvPr>
          <p:cNvGraphicFramePr>
            <a:graphicFrameLocks noGrp="1"/>
          </p:cNvGraphicFramePr>
          <p:nvPr>
            <p:extLst>
              <p:ext uri="{D42A27DB-BD31-4B8C-83A1-F6EECF244321}">
                <p14:modId xmlns:p14="http://schemas.microsoft.com/office/powerpoint/2010/main" val="1074356035"/>
              </p:ext>
            </p:extLst>
          </p:nvPr>
        </p:nvGraphicFramePr>
        <p:xfrm>
          <a:off x="1115615" y="3630374"/>
          <a:ext cx="7920881" cy="2201609"/>
        </p:xfrm>
        <a:graphic>
          <a:graphicData uri="http://schemas.openxmlformats.org/drawingml/2006/table">
            <a:tbl>
              <a:tblPr firstRow="1" firstCol="1" bandRow="1">
                <a:tableStyleId>{BDBED569-4797-4DF1-A0F4-6AAB3CD982D8}</a:tableStyleId>
              </a:tblPr>
              <a:tblGrid>
                <a:gridCol w="2310419">
                  <a:extLst>
                    <a:ext uri="{9D8B030D-6E8A-4147-A177-3AD203B41FA5}">
                      <a16:colId xmlns:a16="http://schemas.microsoft.com/office/drawing/2014/main" xmlns="" val="4083719427"/>
                    </a:ext>
                  </a:extLst>
                </a:gridCol>
                <a:gridCol w="1051961">
                  <a:extLst>
                    <a:ext uri="{9D8B030D-6E8A-4147-A177-3AD203B41FA5}">
                      <a16:colId xmlns:a16="http://schemas.microsoft.com/office/drawing/2014/main" xmlns="" val="673479012"/>
                    </a:ext>
                  </a:extLst>
                </a:gridCol>
                <a:gridCol w="981832">
                  <a:extLst>
                    <a:ext uri="{9D8B030D-6E8A-4147-A177-3AD203B41FA5}">
                      <a16:colId xmlns:a16="http://schemas.microsoft.com/office/drawing/2014/main" xmlns="" val="1401461319"/>
                    </a:ext>
                  </a:extLst>
                </a:gridCol>
                <a:gridCol w="833776">
                  <a:extLst>
                    <a:ext uri="{9D8B030D-6E8A-4147-A177-3AD203B41FA5}">
                      <a16:colId xmlns:a16="http://schemas.microsoft.com/office/drawing/2014/main" xmlns="" val="3401042918"/>
                    </a:ext>
                  </a:extLst>
                </a:gridCol>
                <a:gridCol w="989624">
                  <a:extLst>
                    <a:ext uri="{9D8B030D-6E8A-4147-A177-3AD203B41FA5}">
                      <a16:colId xmlns:a16="http://schemas.microsoft.com/office/drawing/2014/main" xmlns="" val="1297841634"/>
                    </a:ext>
                  </a:extLst>
                </a:gridCol>
                <a:gridCol w="701308">
                  <a:extLst>
                    <a:ext uri="{9D8B030D-6E8A-4147-A177-3AD203B41FA5}">
                      <a16:colId xmlns:a16="http://schemas.microsoft.com/office/drawing/2014/main" xmlns="" val="1365715550"/>
                    </a:ext>
                  </a:extLst>
                </a:gridCol>
                <a:gridCol w="1051961">
                  <a:extLst>
                    <a:ext uri="{9D8B030D-6E8A-4147-A177-3AD203B41FA5}">
                      <a16:colId xmlns:a16="http://schemas.microsoft.com/office/drawing/2014/main" xmlns="" val="460316130"/>
                    </a:ext>
                  </a:extLst>
                </a:gridCol>
              </a:tblGrid>
              <a:tr h="222250">
                <a:tc>
                  <a:txBody>
                    <a:bodyPr/>
                    <a:lstStyle/>
                    <a:p>
                      <a:pPr algn="ctr" rtl="1">
                        <a:lnSpc>
                          <a:spcPct val="107000"/>
                        </a:lnSpc>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dirty="0">
                          <a:effectLst/>
                        </a:rPr>
                        <a:t>arithmetic mean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Null hypothesis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800"/>
                        </a:spcAft>
                      </a:pPr>
                      <a:r>
                        <a:rPr lang="en-US" sz="1200" dirty="0">
                          <a:effectLst/>
                        </a:rPr>
                        <a:t>The result of the null hypothesis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35176750"/>
                  </a:ext>
                </a:extLst>
              </a:tr>
              <a:tr h="250825">
                <a:tc>
                  <a:txBody>
                    <a:bodyPr/>
                    <a:lstStyle/>
                    <a:p>
                      <a:pPr algn="ctr">
                        <a:lnSpc>
                          <a:spcPct val="107000"/>
                        </a:lnSpc>
                        <a:spcAft>
                          <a:spcPts val="800"/>
                        </a:spcAft>
                      </a:pPr>
                      <a:r>
                        <a:rPr lang="en-US" sz="1100" dirty="0">
                          <a:effectLst/>
                        </a:rPr>
                        <a:t>How easy it is to reach the site so that it is linked by easy and paved transportation methods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5.81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Medium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a:effectLst/>
                        </a:rPr>
                        <a:t>1.497</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smtClean="0">
                          <a:effectLst/>
                        </a:rPr>
                        <a:t>Acceptance</a:t>
                      </a:r>
                      <a:endParaRPr lang="en-US" sz="1100" dirty="0">
                        <a:effectLst/>
                      </a:endParaRPr>
                    </a:p>
                  </a:txBody>
                  <a:tcPr marL="68580" marR="68580" marT="0" marB="0" anchor="ctr"/>
                </a:tc>
                <a:extLst>
                  <a:ext uri="{0D108BD9-81ED-4DB2-BD59-A6C34878D82A}">
                    <a16:rowId xmlns:a16="http://schemas.microsoft.com/office/drawing/2014/main" xmlns="" val="3422544011"/>
                  </a:ext>
                </a:extLst>
              </a:tr>
              <a:tr h="0">
                <a:tc>
                  <a:txBody>
                    <a:bodyPr/>
                    <a:lstStyle/>
                    <a:p>
                      <a:pPr algn="ctr">
                        <a:lnSpc>
                          <a:spcPct val="107000"/>
                        </a:lnSpc>
                        <a:spcAft>
                          <a:spcPts val="800"/>
                        </a:spcAft>
                      </a:pPr>
                      <a:r>
                        <a:rPr lang="en-US" sz="1100" dirty="0">
                          <a:effectLst/>
                        </a:rPr>
                        <a:t>How far is the facility from residential areas (kilometers)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3.81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2.91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Low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a:effectLst/>
                        </a:rPr>
                        <a:t>5.332</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smtClean="0">
                          <a:effectLst/>
                        </a:rPr>
                        <a:t>Acceptance</a:t>
                      </a:r>
                      <a:endParaRPr lang="en-US" sz="1100" dirty="0">
                        <a:effectLst/>
                      </a:endParaRPr>
                    </a:p>
                  </a:txBody>
                  <a:tcPr marL="68580" marR="68580" marT="0" marB="0" anchor="ctr"/>
                </a:tc>
                <a:extLst>
                  <a:ext uri="{0D108BD9-81ED-4DB2-BD59-A6C34878D82A}">
                    <a16:rowId xmlns:a16="http://schemas.microsoft.com/office/drawing/2014/main" xmlns="" val="2649646060"/>
                  </a:ext>
                </a:extLst>
              </a:tr>
              <a:tr h="136525">
                <a:tc>
                  <a:txBody>
                    <a:bodyPr/>
                    <a:lstStyle/>
                    <a:p>
                      <a:pPr algn="ctr">
                        <a:lnSpc>
                          <a:spcPct val="107000"/>
                        </a:lnSpc>
                        <a:spcAft>
                          <a:spcPts val="800"/>
                        </a:spcAft>
                      </a:pPr>
                      <a:r>
                        <a:rPr lang="en-US" sz="1100" dirty="0">
                          <a:effectLst/>
                        </a:rPr>
                        <a:t>The percentage of natural green cover surrounding the facility compared to the facility's available area for greening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4.85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3.02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80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07000"/>
                        </a:lnSpc>
                        <a:spcAft>
                          <a:spcPts val="800"/>
                        </a:spcAft>
                      </a:pPr>
                      <a:r>
                        <a:rPr lang="ar-SA" sz="1200">
                          <a:effectLst/>
                        </a:rPr>
                        <a:t>3.350</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07000"/>
                        </a:lnSpc>
                        <a:spcAft>
                          <a:spcPts val="800"/>
                        </a:spcAft>
                      </a:pPr>
                      <a:r>
                        <a:rPr lang="en-US" sz="1200" dirty="0" smtClean="0">
                          <a:effectLst/>
                        </a:rPr>
                        <a:t>Acceptance</a:t>
                      </a:r>
                      <a:endParaRPr lang="en-US" sz="1100" dirty="0">
                        <a:effectLst/>
                      </a:endParaRPr>
                    </a:p>
                  </a:txBody>
                  <a:tcPr marL="68580" marR="68580" marT="0" marB="0" anchor="ctr"/>
                </a:tc>
                <a:extLst>
                  <a:ext uri="{0D108BD9-81ED-4DB2-BD59-A6C34878D82A}">
                    <a16:rowId xmlns:a16="http://schemas.microsoft.com/office/drawing/2014/main" xmlns="" val="3199188805"/>
                  </a:ext>
                </a:extLst>
              </a:tr>
            </a:tbl>
          </a:graphicData>
        </a:graphic>
      </p:graphicFrame>
    </p:spTree>
    <p:extLst>
      <p:ext uri="{BB962C8B-B14F-4D97-AF65-F5344CB8AC3E}">
        <p14:creationId xmlns:p14="http://schemas.microsoft.com/office/powerpoint/2010/main" val="34396893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solidFill>
                <a:effectLst/>
                <a:ea typeface="Calibri" panose="020F0502020204030204" pitchFamily="34" charset="0"/>
                <a:cs typeface="Arial" panose="020B0604020202020204" pitchFamily="34" charset="0"/>
              </a:rPr>
              <a:t>Economical </a:t>
            </a:r>
            <a:r>
              <a:rPr lang="en-US" dirty="0">
                <a:solidFill>
                  <a:schemeClr val="tx2"/>
                </a:solidFill>
                <a:effectLst/>
                <a:ea typeface="Calibri" panose="020F0502020204030204" pitchFamily="34" charset="0"/>
                <a:cs typeface="Arial" panose="020B0604020202020204" pitchFamily="34" charset="0"/>
              </a:rPr>
              <a:t>Practices Assessment</a:t>
            </a:r>
            <a:endParaRPr lang="en-US" dirty="0"/>
          </a:p>
        </p:txBody>
      </p:sp>
      <p:sp>
        <p:nvSpPr>
          <p:cNvPr id="7" name="Content Placeholder 6"/>
          <p:cNvSpPr>
            <a:spLocks noGrp="1"/>
          </p:cNvSpPr>
          <p:nvPr>
            <p:ph idx="1"/>
          </p:nvPr>
        </p:nvSpPr>
        <p:spPr/>
        <p:txBody>
          <a:bodyPr/>
          <a:lstStyle/>
          <a:p>
            <a:pPr algn="l" rtl="0"/>
            <a:r>
              <a:rPr lang="en-US" sz="2400" dirty="0">
                <a:latin typeface="Times New Roman" panose="02020603050405020304" pitchFamily="18" charset="0"/>
                <a:ea typeface="Calibri" panose="020F0502020204030204" pitchFamily="34" charset="0"/>
              </a:rPr>
              <a:t>Results of the Cronbach alpha coefficient of reliability of the study tool: </a:t>
            </a:r>
            <a:endParaRPr lang="en-US" sz="2400" dirty="0"/>
          </a:p>
          <a:p>
            <a:pPr algn="l" rtl="0"/>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1122505082"/>
              </p:ext>
            </p:extLst>
          </p:nvPr>
        </p:nvGraphicFramePr>
        <p:xfrm>
          <a:off x="1435101" y="2492897"/>
          <a:ext cx="7499349" cy="2664294"/>
        </p:xfrm>
        <a:graphic>
          <a:graphicData uri="http://schemas.openxmlformats.org/drawingml/2006/table">
            <a:tbl>
              <a:tblPr rtl="1" firstRow="1" firstCol="1" bandRow="1">
                <a:tableStyleId>{BDBED569-4797-4DF1-A0F4-6AAB3CD982D8}</a:tableStyleId>
              </a:tblPr>
              <a:tblGrid>
                <a:gridCol w="2499783"/>
                <a:gridCol w="2499783"/>
                <a:gridCol w="2499783"/>
              </a:tblGrid>
              <a:tr h="328860">
                <a:tc>
                  <a:txBody>
                    <a:bodyPr/>
                    <a:lstStyle/>
                    <a:p>
                      <a:pPr marL="0" marR="0" algn="ctr" rtl="1">
                        <a:lnSpc>
                          <a:spcPct val="107000"/>
                        </a:lnSpc>
                        <a:spcBef>
                          <a:spcPts val="0"/>
                        </a:spcBef>
                        <a:spcAft>
                          <a:spcPts val="800"/>
                        </a:spcAft>
                      </a:pPr>
                      <a:r>
                        <a:rPr lang="en-US" sz="1200">
                          <a:effectLst/>
                        </a:rPr>
                        <a:t>Reliability factor Cronbach alpha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800"/>
                        </a:spcAft>
                      </a:pPr>
                      <a:r>
                        <a:rPr lang="en-US" sz="1200">
                          <a:effectLst/>
                        </a:rPr>
                        <a:t>Number of paragraphs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800"/>
                        </a:spcAft>
                      </a:pPr>
                      <a:r>
                        <a:rPr lang="en-US" sz="1200">
                          <a:effectLst/>
                        </a:rPr>
                        <a:t>Domain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28860">
                <a:tc>
                  <a:txBody>
                    <a:bodyPr/>
                    <a:lstStyle/>
                    <a:p>
                      <a:pPr marL="0" marR="0" algn="ctr" rtl="1">
                        <a:lnSpc>
                          <a:spcPct val="107000"/>
                        </a:lnSpc>
                        <a:spcBef>
                          <a:spcPts val="0"/>
                        </a:spcBef>
                        <a:spcAft>
                          <a:spcPts val="800"/>
                        </a:spcAft>
                      </a:pPr>
                      <a:r>
                        <a:rPr lang="en-US" sz="1200">
                          <a:effectLst/>
                        </a:rPr>
                        <a:t>0.70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80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800"/>
                        </a:spcAft>
                      </a:pPr>
                      <a:r>
                        <a:rPr lang="en-US" sz="1200">
                          <a:effectLst/>
                        </a:rPr>
                        <a:t>Financial performance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74427">
                <a:tc>
                  <a:txBody>
                    <a:bodyPr/>
                    <a:lstStyle/>
                    <a:p>
                      <a:pPr marL="0" marR="0" algn="ctr" rtl="1">
                        <a:lnSpc>
                          <a:spcPct val="107000"/>
                        </a:lnSpc>
                        <a:spcBef>
                          <a:spcPts val="0"/>
                        </a:spcBef>
                        <a:spcAft>
                          <a:spcPts val="800"/>
                        </a:spcAft>
                      </a:pPr>
                      <a:r>
                        <a:rPr lang="en-US" sz="1200">
                          <a:effectLst/>
                        </a:rPr>
                        <a:t>It does not apply to one paragraph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80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800"/>
                        </a:spcAft>
                      </a:pPr>
                      <a:r>
                        <a:rPr lang="en-US" sz="1200">
                          <a:effectLst/>
                        </a:rPr>
                        <a:t>Investment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74427">
                <a:tc>
                  <a:txBody>
                    <a:bodyPr/>
                    <a:lstStyle/>
                    <a:p>
                      <a:pPr marL="0" marR="0" algn="ctr" rtl="1">
                        <a:lnSpc>
                          <a:spcPct val="107000"/>
                        </a:lnSpc>
                        <a:spcBef>
                          <a:spcPts val="0"/>
                        </a:spcBef>
                        <a:spcAft>
                          <a:spcPts val="800"/>
                        </a:spcAft>
                      </a:pPr>
                      <a:r>
                        <a:rPr lang="en-US" sz="1200">
                          <a:effectLst/>
                        </a:rPr>
                        <a:t>It does not apply to one paragraph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80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800"/>
                        </a:spcAft>
                      </a:pPr>
                      <a:r>
                        <a:rPr lang="en-US" sz="1200">
                          <a:effectLst/>
                        </a:rPr>
                        <a:t>Risk Management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28860">
                <a:tc>
                  <a:txBody>
                    <a:bodyPr/>
                    <a:lstStyle/>
                    <a:p>
                      <a:pPr marL="0" marR="0" algn="ctr" rtl="1">
                        <a:lnSpc>
                          <a:spcPct val="107000"/>
                        </a:lnSpc>
                        <a:spcBef>
                          <a:spcPts val="0"/>
                        </a:spcBef>
                        <a:spcAft>
                          <a:spcPts val="800"/>
                        </a:spcAft>
                        <a:tabLst>
                          <a:tab pos="1031240" algn="ctr"/>
                        </a:tabLst>
                      </a:pPr>
                      <a:r>
                        <a:rPr lang="en-US" sz="1200" dirty="0" smtClean="0">
                          <a:effectLst/>
                        </a:rPr>
                        <a:t>0.64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800"/>
                        </a:spcAft>
                      </a:pPr>
                      <a:r>
                        <a:rPr lang="ar-SA"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800"/>
                        </a:spcAft>
                      </a:pPr>
                      <a:r>
                        <a:rPr lang="en-US" sz="1200">
                          <a:effectLst/>
                        </a:rPr>
                        <a:t>Quality assessment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28860">
                <a:tc>
                  <a:txBody>
                    <a:bodyPr/>
                    <a:lstStyle/>
                    <a:p>
                      <a:pPr marL="0" marR="0" algn="ctr" rtl="1">
                        <a:lnSpc>
                          <a:spcPct val="107000"/>
                        </a:lnSpc>
                        <a:spcBef>
                          <a:spcPts val="0"/>
                        </a:spcBef>
                        <a:spcAft>
                          <a:spcPts val="800"/>
                        </a:spcAft>
                      </a:pPr>
                      <a:r>
                        <a:rPr lang="en-US" sz="1200">
                          <a:effectLst/>
                        </a:rPr>
                        <a:t>0.72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800"/>
                        </a:spcAft>
                      </a:pPr>
                      <a:r>
                        <a:rPr lang="en-US" sz="12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800"/>
                        </a:spcAft>
                      </a:pPr>
                      <a:r>
                        <a:rPr lang="en-US" sz="1200" dirty="0">
                          <a:effectLst/>
                        </a:rPr>
                        <a:t>All paragraphs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34684459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74638"/>
            <a:ext cx="7674056" cy="1143000"/>
          </a:xfrm>
        </p:spPr>
        <p:txBody>
          <a:bodyPr>
            <a:normAutofit/>
          </a:bodyPr>
          <a:lstStyle/>
          <a:p>
            <a:r>
              <a:rPr lang="en-US" sz="2000" dirty="0"/>
              <a:t>Evaluation of the field of financial performance within economic practices.</a:t>
            </a:r>
          </a:p>
        </p:txBody>
      </p:sp>
      <p:graphicFrame>
        <p:nvGraphicFramePr>
          <p:cNvPr id="5" name="Table 4"/>
          <p:cNvGraphicFramePr>
            <a:graphicFrameLocks noGrp="1"/>
          </p:cNvGraphicFramePr>
          <p:nvPr>
            <p:extLst>
              <p:ext uri="{D42A27DB-BD31-4B8C-83A1-F6EECF244321}">
                <p14:modId xmlns:p14="http://schemas.microsoft.com/office/powerpoint/2010/main" val="58089505"/>
              </p:ext>
            </p:extLst>
          </p:nvPr>
        </p:nvGraphicFramePr>
        <p:xfrm>
          <a:off x="1259632" y="1556792"/>
          <a:ext cx="7458032" cy="3805495"/>
        </p:xfrm>
        <a:graphic>
          <a:graphicData uri="http://schemas.openxmlformats.org/drawingml/2006/table">
            <a:tbl>
              <a:tblPr firstRow="1" firstCol="1" bandRow="1">
                <a:tableStyleId>{BDBED569-4797-4DF1-A0F4-6AAB3CD982D8}</a:tableStyleId>
              </a:tblPr>
              <a:tblGrid>
                <a:gridCol w="2282091"/>
                <a:gridCol w="920151"/>
                <a:gridCol w="935929"/>
                <a:gridCol w="738703"/>
                <a:gridCol w="954576"/>
                <a:gridCol w="668419"/>
                <a:gridCol w="958163"/>
              </a:tblGrid>
              <a:tr h="624053">
                <a:tc>
                  <a:txBody>
                    <a:bodyPr/>
                    <a:lstStyle/>
                    <a:p>
                      <a:pPr marL="0" marR="0" algn="ctr" rtl="1">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dirty="0">
                          <a:effectLst/>
                        </a:rPr>
                        <a:t>arithmetic mean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26456">
                <a:tc>
                  <a:txBody>
                    <a:bodyPr/>
                    <a:lstStyle/>
                    <a:p>
                      <a:pPr marL="0" marR="0">
                        <a:lnSpc>
                          <a:spcPct val="107000"/>
                        </a:lnSpc>
                        <a:spcBef>
                          <a:spcPts val="0"/>
                        </a:spcBef>
                        <a:spcAft>
                          <a:spcPts val="0"/>
                        </a:spcAft>
                      </a:pPr>
                      <a:r>
                        <a:rPr lang="en-US" sz="1200">
                          <a:effectLst/>
                        </a:rPr>
                        <a:t>The percentage of annual profit in sales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dirty="0">
                          <a:effectLst/>
                        </a:rPr>
                        <a:t>3.96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2.81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-5.250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Acceptance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24053">
                <a:tc>
                  <a:txBody>
                    <a:bodyPr/>
                    <a:lstStyle/>
                    <a:p>
                      <a:pPr marL="0" marR="0">
                        <a:lnSpc>
                          <a:spcPct val="107000"/>
                        </a:lnSpc>
                        <a:spcBef>
                          <a:spcPts val="0"/>
                        </a:spcBef>
                        <a:spcAft>
                          <a:spcPts val="0"/>
                        </a:spcAft>
                      </a:pPr>
                      <a:r>
                        <a:rPr lang="en-US" sz="1200">
                          <a:effectLst/>
                        </a:rPr>
                        <a:t>The ratio of the cost of materials, goods and services compared to the total unit cost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5.07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2.92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-3.070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Acceptance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832070">
                <a:tc>
                  <a:txBody>
                    <a:bodyPr/>
                    <a:lstStyle/>
                    <a:p>
                      <a:pPr marL="0" marR="0">
                        <a:lnSpc>
                          <a:spcPct val="107000"/>
                        </a:lnSpc>
                        <a:spcBef>
                          <a:spcPts val="0"/>
                        </a:spcBef>
                        <a:spcAft>
                          <a:spcPts val="0"/>
                        </a:spcAft>
                      </a:pPr>
                      <a:r>
                        <a:rPr lang="en-US" sz="1200" dirty="0">
                          <a:effectLst/>
                        </a:rPr>
                        <a:t>The percentage of annual bonuses in salaries and benefits, including wages, pensions, and other benefits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4.30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2.69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-4.843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Acceptance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040088">
                <a:tc>
                  <a:txBody>
                    <a:bodyPr/>
                    <a:lstStyle/>
                    <a:p>
                      <a:pPr marL="0" marR="0">
                        <a:lnSpc>
                          <a:spcPct val="107000"/>
                        </a:lnSpc>
                        <a:spcBef>
                          <a:spcPts val="0"/>
                        </a:spcBef>
                        <a:spcAft>
                          <a:spcPts val="0"/>
                        </a:spcAft>
                      </a:pPr>
                      <a:r>
                        <a:rPr lang="en-US" sz="1200" dirty="0">
                          <a:effectLst/>
                        </a:rPr>
                        <a:t>The percentage of the fine borne by the facility for violating environmental standards compared to the total penalty payments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2.56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2.42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Very 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-9.838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0355858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692696"/>
            <a:ext cx="7498080" cy="1143000"/>
          </a:xfrm>
        </p:spPr>
        <p:txBody>
          <a:bodyPr>
            <a:normAutofit fontScale="90000"/>
          </a:bodyPr>
          <a:lstStyle/>
          <a:p>
            <a:r>
              <a:rPr lang="en-US" sz="2200" dirty="0">
                <a:effectLst/>
              </a:rPr>
              <a:t>Evaluation of the field of quality assessment within economic practices.</a:t>
            </a:r>
            <a:r>
              <a:rPr lang="en-US" i="1" dirty="0">
                <a:effectLst/>
              </a:rPr>
              <a:t/>
            </a:r>
            <a:br>
              <a:rPr lang="en-US" i="1" dirty="0">
                <a:effectLst/>
              </a:rPr>
            </a:b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14491446"/>
              </p:ext>
            </p:extLst>
          </p:nvPr>
        </p:nvGraphicFramePr>
        <p:xfrm>
          <a:off x="1187624" y="1988840"/>
          <a:ext cx="7746064" cy="2601455"/>
        </p:xfrm>
        <a:graphic>
          <a:graphicData uri="http://schemas.openxmlformats.org/drawingml/2006/table">
            <a:tbl>
              <a:tblPr firstRow="1" firstCol="1" bandRow="1">
                <a:tableStyleId>{BDBED569-4797-4DF1-A0F4-6AAB3CD982D8}</a:tableStyleId>
              </a:tblPr>
              <a:tblGrid>
                <a:gridCol w="2370226"/>
                <a:gridCol w="955688"/>
                <a:gridCol w="886414"/>
                <a:gridCol w="737437"/>
                <a:gridCol w="1005596"/>
                <a:gridCol w="795537"/>
                <a:gridCol w="995166"/>
              </a:tblGrid>
              <a:tr h="650364">
                <a:tc>
                  <a:txBody>
                    <a:bodyPr/>
                    <a:lstStyle/>
                    <a:p>
                      <a:pPr marL="0" marR="0" algn="ctr" rtl="1">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50364">
                <a:tc>
                  <a:txBody>
                    <a:bodyPr/>
                    <a:lstStyle/>
                    <a:p>
                      <a:pPr marL="0" marR="0" algn="ctr">
                        <a:lnSpc>
                          <a:spcPct val="107000"/>
                        </a:lnSpc>
                        <a:spcBef>
                          <a:spcPts val="0"/>
                        </a:spcBef>
                        <a:spcAft>
                          <a:spcPts val="0"/>
                        </a:spcAft>
                      </a:pPr>
                      <a:r>
                        <a:rPr lang="en-US" sz="1200">
                          <a:effectLst/>
                        </a:rPr>
                        <a:t>Number of complaints endorsed by concrete quality supervision regulators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2.07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1.90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Very low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-12.925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Acceptance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300727">
                <a:tc>
                  <a:txBody>
                    <a:bodyPr/>
                    <a:lstStyle/>
                    <a:p>
                      <a:pPr marL="0" marR="0" algn="ctr">
                        <a:lnSpc>
                          <a:spcPct val="107000"/>
                        </a:lnSpc>
                        <a:spcBef>
                          <a:spcPts val="0"/>
                        </a:spcBef>
                        <a:spcAft>
                          <a:spcPts val="0"/>
                        </a:spcAft>
                      </a:pPr>
                      <a:r>
                        <a:rPr lang="en-US" sz="1200" dirty="0">
                          <a:effectLst/>
                        </a:rPr>
                        <a:t>The percentage of cases of non-conformity with the Palestinian standard for ready-mixed concrete compared to the number of corresponding tests conducted annually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1.84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Very 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-13.557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0556791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effectLst/>
              </a:rPr>
              <a:t>Evaluation of the investment field within economic practices.</a:t>
            </a: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906204800"/>
              </p:ext>
            </p:extLst>
          </p:nvPr>
        </p:nvGraphicFramePr>
        <p:xfrm>
          <a:off x="1331640" y="1393320"/>
          <a:ext cx="7312855" cy="1761363"/>
        </p:xfrm>
        <a:graphic>
          <a:graphicData uri="http://schemas.openxmlformats.org/drawingml/2006/table">
            <a:tbl>
              <a:tblPr firstRow="1" firstCol="1" bandRow="1">
                <a:tableStyleId>{BDBED569-4797-4DF1-A0F4-6AAB3CD982D8}</a:tableStyleId>
              </a:tblPr>
              <a:tblGrid>
                <a:gridCol w="2237668"/>
                <a:gridCol w="902240"/>
                <a:gridCol w="917711"/>
                <a:gridCol w="724323"/>
                <a:gridCol w="935995"/>
                <a:gridCol w="655407"/>
                <a:gridCol w="939511"/>
              </a:tblGrid>
              <a:tr h="219075">
                <a:tc>
                  <a:txBody>
                    <a:bodyPr/>
                    <a:lstStyle/>
                    <a:p>
                      <a:pPr marL="0" marR="0" algn="ctr" rtl="1">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95300">
                <a:tc>
                  <a:txBody>
                    <a:bodyPr/>
                    <a:lstStyle/>
                    <a:p>
                      <a:pPr marL="0" marR="0">
                        <a:lnSpc>
                          <a:spcPct val="107000"/>
                        </a:lnSpc>
                        <a:spcBef>
                          <a:spcPts val="0"/>
                        </a:spcBef>
                        <a:spcAft>
                          <a:spcPts val="0"/>
                        </a:spcAft>
                      </a:pPr>
                      <a:r>
                        <a:rPr lang="en-US" sz="1200" dirty="0">
                          <a:effectLst/>
                        </a:rPr>
                        <a:t>To what extent the facility achieves financial returns as a result of investing in environmental aspects (using alternative energy, recycling waste, or reusing wastewater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100">
                          <a:effectLst/>
                        </a:rPr>
                        <a:t>3.48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2.</a:t>
                      </a:r>
                      <a:r>
                        <a:rPr lang="en-US" sz="1100">
                          <a:effectLst/>
                        </a:rPr>
                        <a:t>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Very low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-6.469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
        <p:nvSpPr>
          <p:cNvPr id="5" name="Title 1"/>
          <p:cNvSpPr txBox="1">
            <a:spLocks/>
          </p:cNvSpPr>
          <p:nvPr/>
        </p:nvSpPr>
        <p:spPr>
          <a:xfrm>
            <a:off x="1435608" y="3284984"/>
            <a:ext cx="7498080" cy="1143000"/>
          </a:xfrm>
          <a:prstGeom prst="rect">
            <a:avLst/>
          </a:prstGeom>
        </p:spPr>
        <p:txBody>
          <a:bodyPr anchor="ctr">
            <a:normAutofit/>
          </a:bodyPr>
          <a:lst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sz="2000" dirty="0">
                <a:effectLst/>
              </a:rPr>
              <a:t>Evaluation of the risk management field within economic practices.</a:t>
            </a:r>
            <a:endParaRPr lang="en-US" sz="2000" dirty="0"/>
          </a:p>
        </p:txBody>
      </p:sp>
      <p:graphicFrame>
        <p:nvGraphicFramePr>
          <p:cNvPr id="7" name="Table 6"/>
          <p:cNvGraphicFramePr>
            <a:graphicFrameLocks noGrp="1"/>
          </p:cNvGraphicFramePr>
          <p:nvPr>
            <p:extLst>
              <p:ext uri="{D42A27DB-BD31-4B8C-83A1-F6EECF244321}">
                <p14:modId xmlns:p14="http://schemas.microsoft.com/office/powerpoint/2010/main" val="4153690255"/>
              </p:ext>
            </p:extLst>
          </p:nvPr>
        </p:nvGraphicFramePr>
        <p:xfrm>
          <a:off x="1331641" y="4395542"/>
          <a:ext cx="7312854" cy="1706038"/>
        </p:xfrm>
        <a:graphic>
          <a:graphicData uri="http://schemas.openxmlformats.org/drawingml/2006/table">
            <a:tbl>
              <a:tblPr firstRow="1" firstCol="1" bandRow="1">
                <a:tableStyleId>{BDBED569-4797-4DF1-A0F4-6AAB3CD982D8}</a:tableStyleId>
              </a:tblPr>
              <a:tblGrid>
                <a:gridCol w="2237667"/>
                <a:gridCol w="902240"/>
                <a:gridCol w="917711"/>
                <a:gridCol w="724323"/>
                <a:gridCol w="935995"/>
                <a:gridCol w="655407"/>
                <a:gridCol w="939511"/>
              </a:tblGrid>
              <a:tr h="853019">
                <a:tc>
                  <a:txBody>
                    <a:bodyPr/>
                    <a:lstStyle/>
                    <a:p>
                      <a:pPr marL="0" marR="0" algn="ctr" rtl="1">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853019">
                <a:tc>
                  <a:txBody>
                    <a:bodyPr/>
                    <a:lstStyle/>
                    <a:p>
                      <a:pPr marL="0" marR="0">
                        <a:lnSpc>
                          <a:spcPct val="107000"/>
                        </a:lnSpc>
                        <a:spcBef>
                          <a:spcPts val="0"/>
                        </a:spcBef>
                        <a:spcAft>
                          <a:spcPts val="0"/>
                        </a:spcAft>
                      </a:pPr>
                      <a:r>
                        <a:rPr lang="en-US" sz="1200" dirty="0">
                          <a:effectLst/>
                        </a:rPr>
                        <a:t>To what extent managers make plans to study potential risks and determine mitigation measures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100">
                          <a:effectLst/>
                        </a:rPr>
                        <a:t>5.15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Low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-2.637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4223343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a:t>OUTLINE: </a:t>
            </a:r>
            <a:endParaRPr lang="ar-QA" dirty="0"/>
          </a:p>
        </p:txBody>
      </p:sp>
      <p:sp>
        <p:nvSpPr>
          <p:cNvPr id="3" name="عنصر نائب للمحتوى 2"/>
          <p:cNvSpPr>
            <a:spLocks noGrp="1"/>
          </p:cNvSpPr>
          <p:nvPr>
            <p:ph idx="1"/>
          </p:nvPr>
        </p:nvSpPr>
        <p:spPr/>
        <p:txBody>
          <a:bodyPr/>
          <a:lstStyle/>
          <a:p>
            <a:pPr algn="l" rtl="0"/>
            <a:r>
              <a:rPr lang="en-US" dirty="0"/>
              <a:t>Introduction</a:t>
            </a:r>
          </a:p>
          <a:p>
            <a:pPr algn="l" rtl="0"/>
            <a:r>
              <a:rPr lang="en-US" dirty="0"/>
              <a:t>Problem statement </a:t>
            </a:r>
          </a:p>
          <a:p>
            <a:pPr algn="l" rtl="0"/>
            <a:r>
              <a:rPr lang="en-US" dirty="0"/>
              <a:t>Objectives</a:t>
            </a:r>
            <a:endParaRPr lang="ar-SA" dirty="0"/>
          </a:p>
          <a:p>
            <a:pPr algn="l" rtl="0"/>
            <a:r>
              <a:rPr lang="en-US" sz="3200" dirty="0">
                <a:solidFill>
                  <a:schemeClr val="tx1"/>
                </a:solidFill>
              </a:rPr>
              <a:t>Methodology</a:t>
            </a:r>
          </a:p>
          <a:p>
            <a:pPr algn="l" rtl="0"/>
            <a:r>
              <a:rPr lang="en-US" dirty="0" smtClean="0"/>
              <a:t>Result &amp; analysis</a:t>
            </a:r>
          </a:p>
          <a:p>
            <a:pPr algn="l" rtl="0"/>
            <a:r>
              <a:rPr lang="en-US" dirty="0" smtClean="0"/>
              <a:t>Conclusion</a:t>
            </a:r>
          </a:p>
          <a:p>
            <a:pPr algn="l" rtl="0"/>
            <a:r>
              <a:rPr lang="en-US" dirty="0" smtClean="0"/>
              <a:t>Recommendations </a:t>
            </a:r>
            <a:endParaRPr lang="en-US" dirty="0"/>
          </a:p>
        </p:txBody>
      </p:sp>
    </p:spTree>
    <p:extLst>
      <p:ext uri="{BB962C8B-B14F-4D97-AF65-F5344CB8AC3E}">
        <p14:creationId xmlns:p14="http://schemas.microsoft.com/office/powerpoint/2010/main" val="10887712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solidFill>
                <a:effectLst/>
                <a:ea typeface="Calibri" panose="020F0502020204030204" pitchFamily="34" charset="0"/>
                <a:cs typeface="Arial" panose="020B0604020202020204" pitchFamily="34" charset="0"/>
              </a:rPr>
              <a:t>Social </a:t>
            </a:r>
            <a:r>
              <a:rPr lang="en-US" dirty="0">
                <a:solidFill>
                  <a:schemeClr val="tx2"/>
                </a:solidFill>
                <a:effectLst/>
                <a:ea typeface="Calibri" panose="020F0502020204030204" pitchFamily="34" charset="0"/>
                <a:cs typeface="Arial" panose="020B0604020202020204" pitchFamily="34" charset="0"/>
              </a:rPr>
              <a:t>Practices Assessment</a:t>
            </a:r>
            <a:endParaRPr lang="en-US" dirty="0"/>
          </a:p>
        </p:txBody>
      </p:sp>
      <p:sp>
        <p:nvSpPr>
          <p:cNvPr id="4" name="Rectangle 3"/>
          <p:cNvSpPr/>
          <p:nvPr/>
        </p:nvSpPr>
        <p:spPr>
          <a:xfrm>
            <a:off x="1421024" y="1628800"/>
            <a:ext cx="6967549" cy="369332"/>
          </a:xfrm>
          <a:prstGeom prst="rect">
            <a:avLst/>
          </a:prstGeom>
        </p:spPr>
        <p:txBody>
          <a:bodyPr wrap="square">
            <a:spAutoFit/>
          </a:bodyPr>
          <a:lstStyle/>
          <a:p>
            <a:pPr algn="l" rtl="0"/>
            <a:r>
              <a:rPr lang="en-US" dirty="0">
                <a:latin typeface="Times New Roman" panose="02020603050405020304" pitchFamily="18" charset="0"/>
                <a:ea typeface="Calibri" panose="020F0502020204030204" pitchFamily="34" charset="0"/>
              </a:rPr>
              <a:t>Results of the Cronbach alpha coefficient of reliability of the study tool: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154280649"/>
              </p:ext>
            </p:extLst>
          </p:nvPr>
        </p:nvGraphicFramePr>
        <p:xfrm>
          <a:off x="1435101" y="2492891"/>
          <a:ext cx="7499349" cy="2448276"/>
        </p:xfrm>
        <a:graphic>
          <a:graphicData uri="http://schemas.openxmlformats.org/drawingml/2006/table">
            <a:tbl>
              <a:tblPr rtl="1" firstRow="1" firstCol="1" bandRow="1">
                <a:tableStyleId>{BDBED569-4797-4DF1-A0F4-6AAB3CD982D8}</a:tableStyleId>
              </a:tblPr>
              <a:tblGrid>
                <a:gridCol w="2499783"/>
                <a:gridCol w="2499783"/>
                <a:gridCol w="2499783"/>
              </a:tblGrid>
              <a:tr h="408046">
                <a:tc>
                  <a:txBody>
                    <a:bodyPr/>
                    <a:lstStyle/>
                    <a:p>
                      <a:pPr marL="0" marR="0" algn="ctr" rtl="1">
                        <a:lnSpc>
                          <a:spcPct val="107000"/>
                        </a:lnSpc>
                        <a:spcBef>
                          <a:spcPts val="0"/>
                        </a:spcBef>
                        <a:spcAft>
                          <a:spcPts val="800"/>
                        </a:spcAft>
                      </a:pPr>
                      <a:r>
                        <a:rPr lang="en-US" sz="1200">
                          <a:effectLst/>
                        </a:rPr>
                        <a:t>Reliability factor Cronbach alpha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200">
                          <a:effectLst/>
                        </a:rPr>
                        <a:t>Number of paragraphs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200">
                          <a:effectLst/>
                        </a:rPr>
                        <a:t>Domain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8046">
                <a:tc>
                  <a:txBody>
                    <a:bodyPr/>
                    <a:lstStyle/>
                    <a:p>
                      <a:pPr marL="0" marR="0" algn="ctr" rtl="1">
                        <a:lnSpc>
                          <a:spcPct val="107000"/>
                        </a:lnSpc>
                        <a:spcBef>
                          <a:spcPts val="0"/>
                        </a:spcBef>
                        <a:spcAft>
                          <a:spcPts val="800"/>
                        </a:spcAft>
                      </a:pPr>
                      <a:r>
                        <a:rPr lang="en-US" sz="1200">
                          <a:effectLst/>
                        </a:rPr>
                        <a:t>0.77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ar-SA"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200">
                          <a:effectLst/>
                        </a:rPr>
                        <a:t>Health and safety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8046">
                <a:tc>
                  <a:txBody>
                    <a:bodyPr/>
                    <a:lstStyle/>
                    <a:p>
                      <a:pPr marL="0" marR="0" algn="ctr" rtl="1">
                        <a:lnSpc>
                          <a:spcPct val="107000"/>
                        </a:lnSpc>
                        <a:spcBef>
                          <a:spcPts val="0"/>
                        </a:spcBef>
                        <a:spcAft>
                          <a:spcPts val="800"/>
                        </a:spcAft>
                      </a:pPr>
                      <a:r>
                        <a:rPr lang="en-US" sz="1200">
                          <a:effectLst/>
                        </a:rPr>
                        <a:t>It does not apply to one paragraph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200">
                          <a:effectLst/>
                        </a:rPr>
                        <a:t>Training and education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8046">
                <a:tc>
                  <a:txBody>
                    <a:bodyPr/>
                    <a:lstStyle/>
                    <a:p>
                      <a:pPr marL="0" marR="0" algn="ctr" rtl="1">
                        <a:lnSpc>
                          <a:spcPct val="107000"/>
                        </a:lnSpc>
                        <a:spcBef>
                          <a:spcPts val="0"/>
                        </a:spcBef>
                        <a:spcAft>
                          <a:spcPts val="800"/>
                        </a:spcAft>
                      </a:pPr>
                      <a:r>
                        <a:rPr lang="en-US" sz="1200">
                          <a:effectLst/>
                        </a:rPr>
                        <a:t>It does not apply to one paragraph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200">
                          <a:effectLst/>
                        </a:rPr>
                        <a:t>Human rights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8046">
                <a:tc>
                  <a:txBody>
                    <a:bodyPr/>
                    <a:lstStyle/>
                    <a:p>
                      <a:pPr marL="0" marR="0" algn="ctr" rtl="1">
                        <a:lnSpc>
                          <a:spcPct val="107000"/>
                        </a:lnSpc>
                        <a:spcBef>
                          <a:spcPts val="0"/>
                        </a:spcBef>
                        <a:spcAft>
                          <a:spcPts val="800"/>
                        </a:spcAft>
                      </a:pPr>
                      <a:r>
                        <a:rPr lang="en-US" sz="1200">
                          <a:effectLst/>
                        </a:rPr>
                        <a:t>It does not apply to one paragraph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ar-SA"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200">
                          <a:effectLst/>
                        </a:rPr>
                        <a:t>Child labor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08046">
                <a:tc>
                  <a:txBody>
                    <a:bodyPr/>
                    <a:lstStyle/>
                    <a:p>
                      <a:pPr marL="0" marR="0" algn="ctr" rtl="1">
                        <a:lnSpc>
                          <a:spcPct val="107000"/>
                        </a:lnSpc>
                        <a:spcBef>
                          <a:spcPts val="0"/>
                        </a:spcBef>
                        <a:spcAft>
                          <a:spcPts val="800"/>
                        </a:spcAft>
                      </a:pPr>
                      <a:r>
                        <a:rPr lang="en-US" sz="1200">
                          <a:effectLst/>
                        </a:rPr>
                        <a:t>0.76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ar-SA" sz="12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800"/>
                        </a:spcAft>
                      </a:pPr>
                      <a:r>
                        <a:rPr lang="en-US" sz="1200" dirty="0">
                          <a:effectLst/>
                        </a:rPr>
                        <a:t>All paragraphs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9445506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effectLst/>
              </a:rPr>
              <a:t>Evaluation of the field of health and safety assessment within social practices</a:t>
            </a: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793121454"/>
              </p:ext>
            </p:extLst>
          </p:nvPr>
        </p:nvGraphicFramePr>
        <p:xfrm>
          <a:off x="1187625" y="1417640"/>
          <a:ext cx="7761171" cy="4456547"/>
        </p:xfrm>
        <a:graphic>
          <a:graphicData uri="http://schemas.openxmlformats.org/drawingml/2006/table">
            <a:tbl>
              <a:tblPr firstRow="1" firstCol="1" bandRow="1">
                <a:tableStyleId>{BDBED569-4797-4DF1-A0F4-6AAB3CD982D8}</a:tableStyleId>
              </a:tblPr>
              <a:tblGrid>
                <a:gridCol w="2317497"/>
                <a:gridCol w="934428"/>
                <a:gridCol w="950450"/>
                <a:gridCol w="750164"/>
                <a:gridCol w="1089268"/>
                <a:gridCol w="736139"/>
                <a:gridCol w="983225"/>
              </a:tblGrid>
              <a:tr h="651832">
                <a:tc>
                  <a:txBody>
                    <a:bodyPr/>
                    <a:lstStyle/>
                    <a:p>
                      <a:pPr marL="0" marR="0" algn="ctr" rtl="1">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dirty="0">
                          <a:effectLst/>
                        </a:rPr>
                        <a:t>T test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869110">
                <a:tc>
                  <a:txBody>
                    <a:bodyPr/>
                    <a:lstStyle/>
                    <a:p>
                      <a:pPr marL="0" marR="0" algn="ctr">
                        <a:lnSpc>
                          <a:spcPct val="107000"/>
                        </a:lnSpc>
                        <a:spcBef>
                          <a:spcPts val="0"/>
                        </a:spcBef>
                        <a:spcAft>
                          <a:spcPts val="0"/>
                        </a:spcAft>
                      </a:pPr>
                      <a:r>
                        <a:rPr lang="en-US" sz="1200" dirty="0">
                          <a:effectLst/>
                        </a:rPr>
                        <a:t>The extent to which the facility adheres to the procedures for monitoring and documenting accidents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dirty="0">
                          <a:effectLst/>
                        </a:rPr>
                        <a:t>6.15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3.86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Medium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-0.877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Acceptance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51832">
                <a:tc>
                  <a:txBody>
                    <a:bodyPr/>
                    <a:lstStyle/>
                    <a:p>
                      <a:pPr marL="0" marR="0" algn="ctr">
                        <a:lnSpc>
                          <a:spcPct val="107000"/>
                        </a:lnSpc>
                        <a:spcBef>
                          <a:spcPts val="0"/>
                        </a:spcBef>
                        <a:spcAft>
                          <a:spcPts val="0"/>
                        </a:spcAft>
                      </a:pPr>
                      <a:r>
                        <a:rPr lang="en-US" sz="1200">
                          <a:effectLst/>
                        </a:rPr>
                        <a:t>Percentage of workers covered by health insurance compared to total facility employees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6.48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dirty="0">
                          <a:effectLst/>
                        </a:rPr>
                        <a:t>3.98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Medium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-0.415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Acceptance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1520942">
                <a:tc>
                  <a:txBody>
                    <a:bodyPr/>
                    <a:lstStyle/>
                    <a:p>
                      <a:pPr marL="0" marR="0" algn="ctr">
                        <a:lnSpc>
                          <a:spcPct val="107000"/>
                        </a:lnSpc>
                        <a:spcBef>
                          <a:spcPts val="0"/>
                        </a:spcBef>
                        <a:spcAft>
                          <a:spcPts val="0"/>
                        </a:spcAft>
                      </a:pPr>
                      <a:r>
                        <a:rPr lang="en-US" sz="1200" dirty="0">
                          <a:effectLst/>
                        </a:rPr>
                        <a:t>The extent to which safety conditions (such as safety signs and alarms) are provided to workers and to ensure compliance with safety procedures that are in line with official (government) requirements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6.67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3.78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Medium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M &lt;=6.8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-0.183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Acceptance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49891">
                <a:tc>
                  <a:txBody>
                    <a:bodyPr/>
                    <a:lstStyle/>
                    <a:p>
                      <a:pPr marL="0" marR="0" algn="ctr">
                        <a:lnSpc>
                          <a:spcPct val="107000"/>
                        </a:lnSpc>
                        <a:spcBef>
                          <a:spcPts val="0"/>
                        </a:spcBef>
                        <a:spcAft>
                          <a:spcPts val="0"/>
                        </a:spcAft>
                      </a:pPr>
                      <a:r>
                        <a:rPr lang="en-US" sz="1200">
                          <a:effectLst/>
                        </a:rPr>
                        <a:t>The number of work accidents that have occurred in the last 3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2.96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1.65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Very low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-12.068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2180637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607" y="54881"/>
            <a:ext cx="7746064" cy="932867"/>
          </a:xfrm>
        </p:spPr>
        <p:txBody>
          <a:bodyPr>
            <a:normAutofit/>
          </a:bodyPr>
          <a:lstStyle/>
          <a:p>
            <a:r>
              <a:rPr lang="en-US" sz="2000" dirty="0">
                <a:effectLst/>
              </a:rPr>
              <a:t>Evaluation of the field of evaluation of training and education within social practices.</a:t>
            </a: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2829547809"/>
              </p:ext>
            </p:extLst>
          </p:nvPr>
        </p:nvGraphicFramePr>
        <p:xfrm>
          <a:off x="1163607" y="912539"/>
          <a:ext cx="7602047" cy="1453036"/>
        </p:xfrm>
        <a:graphic>
          <a:graphicData uri="http://schemas.openxmlformats.org/drawingml/2006/table">
            <a:tbl>
              <a:tblPr firstRow="1" firstCol="1" bandRow="1">
                <a:tableStyleId>{BDBED569-4797-4DF1-A0F4-6AAB3CD982D8}</a:tableStyleId>
              </a:tblPr>
              <a:tblGrid>
                <a:gridCol w="2326158"/>
                <a:gridCol w="937920"/>
                <a:gridCol w="954002"/>
                <a:gridCol w="752967"/>
                <a:gridCol w="973009"/>
                <a:gridCol w="681326"/>
                <a:gridCol w="976665"/>
              </a:tblGrid>
              <a:tr h="670208">
                <a:tc>
                  <a:txBody>
                    <a:bodyPr/>
                    <a:lstStyle/>
                    <a:p>
                      <a:pPr marL="0" marR="0" algn="ctr" rtl="1">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85712">
                <a:tc>
                  <a:txBody>
                    <a:bodyPr/>
                    <a:lstStyle/>
                    <a:p>
                      <a:pPr marL="0" marR="0" algn="ctr">
                        <a:lnSpc>
                          <a:spcPct val="107000"/>
                        </a:lnSpc>
                        <a:spcBef>
                          <a:spcPts val="0"/>
                        </a:spcBef>
                        <a:spcAft>
                          <a:spcPts val="0"/>
                        </a:spcAft>
                      </a:pPr>
                      <a:r>
                        <a:rPr lang="en-US" sz="1200">
                          <a:effectLst/>
                        </a:rPr>
                        <a:t>Annual number of training courses on policies and practices related to sustainability aspects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100">
                          <a:effectLst/>
                        </a:rPr>
                        <a:t>3.81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2.82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Low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-5.510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
        <p:nvSpPr>
          <p:cNvPr id="5" name="Title 1"/>
          <p:cNvSpPr txBox="1">
            <a:spLocks/>
          </p:cNvSpPr>
          <p:nvPr/>
        </p:nvSpPr>
        <p:spPr>
          <a:xfrm>
            <a:off x="1131941" y="2232776"/>
            <a:ext cx="7956376" cy="843359"/>
          </a:xfrm>
          <a:prstGeom prst="rect">
            <a:avLst/>
          </a:prstGeom>
        </p:spPr>
        <p:txBody>
          <a:bodyPr anchor="ctr">
            <a:normAutofit/>
          </a:bodyPr>
          <a:lst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sz="2000" dirty="0">
                <a:effectLst/>
              </a:rPr>
              <a:t>Evaluation of the field of evaluation of human rights within social practices. </a:t>
            </a:r>
            <a:endParaRPr lang="en-US" sz="2000" dirty="0"/>
          </a:p>
        </p:txBody>
      </p:sp>
      <p:graphicFrame>
        <p:nvGraphicFramePr>
          <p:cNvPr id="6" name="Table 5"/>
          <p:cNvGraphicFramePr>
            <a:graphicFrameLocks noGrp="1"/>
          </p:cNvGraphicFramePr>
          <p:nvPr>
            <p:extLst>
              <p:ext uri="{D42A27DB-BD31-4B8C-83A1-F6EECF244321}">
                <p14:modId xmlns:p14="http://schemas.microsoft.com/office/powerpoint/2010/main" val="3096714765"/>
              </p:ext>
            </p:extLst>
          </p:nvPr>
        </p:nvGraphicFramePr>
        <p:xfrm>
          <a:off x="1170318" y="2956470"/>
          <a:ext cx="7602047" cy="1584175"/>
        </p:xfrm>
        <a:graphic>
          <a:graphicData uri="http://schemas.openxmlformats.org/drawingml/2006/table">
            <a:tbl>
              <a:tblPr firstRow="1" firstCol="1" bandRow="1">
                <a:tableStyleId>{BDBED569-4797-4DF1-A0F4-6AAB3CD982D8}</a:tableStyleId>
              </a:tblPr>
              <a:tblGrid>
                <a:gridCol w="2326158"/>
                <a:gridCol w="937920"/>
                <a:gridCol w="954002"/>
                <a:gridCol w="752968"/>
                <a:gridCol w="973009"/>
                <a:gridCol w="681326"/>
                <a:gridCol w="976664"/>
              </a:tblGrid>
              <a:tr h="780750">
                <a:tc>
                  <a:txBody>
                    <a:bodyPr/>
                    <a:lstStyle/>
                    <a:p>
                      <a:pPr marL="0" marR="0" algn="ctr" rtl="1">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803425">
                <a:tc>
                  <a:txBody>
                    <a:bodyPr/>
                    <a:lstStyle/>
                    <a:p>
                      <a:pPr marL="0" marR="0" algn="ctr">
                        <a:lnSpc>
                          <a:spcPct val="107000"/>
                        </a:lnSpc>
                        <a:spcBef>
                          <a:spcPts val="0"/>
                        </a:spcBef>
                        <a:spcAft>
                          <a:spcPts val="0"/>
                        </a:spcAft>
                      </a:pPr>
                      <a:r>
                        <a:rPr lang="en-US" sz="1200" dirty="0">
                          <a:effectLst/>
                        </a:rPr>
                        <a:t>To what extent does the establishment deal with workers in accordance with the labor law</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dirty="0">
                          <a:effectLst/>
                        </a:rPr>
                        <a:t>6.93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100">
                          <a:effectLst/>
                        </a:rPr>
                        <a:t>3.89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High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0.168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
        <p:nvSpPr>
          <p:cNvPr id="7" name="Title 1"/>
          <p:cNvSpPr txBox="1">
            <a:spLocks/>
          </p:cNvSpPr>
          <p:nvPr/>
        </p:nvSpPr>
        <p:spPr>
          <a:xfrm>
            <a:off x="1163607" y="4420980"/>
            <a:ext cx="7956376" cy="843359"/>
          </a:xfrm>
          <a:prstGeom prst="rect">
            <a:avLst/>
          </a:prstGeom>
        </p:spPr>
        <p:txBody>
          <a:bodyPr anchor="ctr">
            <a:normAutofit/>
          </a:bodyPr>
          <a:lst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sz="2000" dirty="0">
                <a:effectLst/>
              </a:rPr>
              <a:t>Evaluation of the field of assessing child labor within social practices.</a:t>
            </a:r>
            <a:endParaRPr lang="en-US" sz="2000" dirty="0"/>
          </a:p>
        </p:txBody>
      </p:sp>
      <p:graphicFrame>
        <p:nvGraphicFramePr>
          <p:cNvPr id="9" name="Table 8"/>
          <p:cNvGraphicFramePr>
            <a:graphicFrameLocks noGrp="1"/>
          </p:cNvGraphicFramePr>
          <p:nvPr>
            <p:extLst>
              <p:ext uri="{D42A27DB-BD31-4B8C-83A1-F6EECF244321}">
                <p14:modId xmlns:p14="http://schemas.microsoft.com/office/powerpoint/2010/main" val="2895568773"/>
              </p:ext>
            </p:extLst>
          </p:nvPr>
        </p:nvGraphicFramePr>
        <p:xfrm>
          <a:off x="1163607" y="5225415"/>
          <a:ext cx="7617497" cy="1320150"/>
        </p:xfrm>
        <a:graphic>
          <a:graphicData uri="http://schemas.openxmlformats.org/drawingml/2006/table">
            <a:tbl>
              <a:tblPr firstRow="1" firstCol="1" bandRow="1">
                <a:tableStyleId>{BDBED569-4797-4DF1-A0F4-6AAB3CD982D8}</a:tableStyleId>
              </a:tblPr>
              <a:tblGrid>
                <a:gridCol w="2330885"/>
                <a:gridCol w="939826"/>
                <a:gridCol w="871701"/>
                <a:gridCol w="791124"/>
                <a:gridCol w="950081"/>
                <a:gridCol w="755230"/>
                <a:gridCol w="978650"/>
              </a:tblGrid>
              <a:tr h="660075">
                <a:tc>
                  <a:txBody>
                    <a:bodyPr/>
                    <a:lstStyle/>
                    <a:p>
                      <a:pPr marL="0" marR="0" algn="ctr" rtl="1">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arithmetic 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Rating score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 test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en-US" sz="1200">
                          <a:effectLst/>
                        </a:rPr>
                        <a:t>The result of the null hypothesis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660075">
                <a:tc>
                  <a:txBody>
                    <a:bodyPr/>
                    <a:lstStyle/>
                    <a:p>
                      <a:pPr marL="0" marR="0" algn="ctr">
                        <a:lnSpc>
                          <a:spcPct val="107000"/>
                        </a:lnSpc>
                        <a:spcBef>
                          <a:spcPts val="0"/>
                        </a:spcBef>
                        <a:spcAft>
                          <a:spcPts val="0"/>
                        </a:spcAft>
                      </a:pPr>
                      <a:r>
                        <a:rPr lang="en-US" sz="1200" dirty="0">
                          <a:effectLst/>
                        </a:rPr>
                        <a:t>The percentage of child labor compared to the total number of workers in the factory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en-US" sz="1100">
                          <a:effectLst/>
                        </a:rPr>
                        <a:t>2.30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Very low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M &lt;=6.8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-10.732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Acceptance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6311763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Hypothesis testing</a:t>
            </a:r>
            <a:endParaRPr lang="en-US" dirty="0"/>
          </a:p>
        </p:txBody>
      </p:sp>
      <p:sp>
        <p:nvSpPr>
          <p:cNvPr id="4" name="Rectangle 3"/>
          <p:cNvSpPr/>
          <p:nvPr/>
        </p:nvSpPr>
        <p:spPr>
          <a:xfrm>
            <a:off x="1225296" y="1556792"/>
            <a:ext cx="7708392" cy="1754326"/>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1- There is a positive impact of the factory’s commitment to safety conditions and procedures consistent with official government requirements (such as safety signs, alarms, and warning signs for workers) on reducing the number of accidents in the factory.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225296" y="3456409"/>
            <a:ext cx="7708392" cy="646331"/>
          </a:xfrm>
          <a:prstGeom prst="rect">
            <a:avLst/>
          </a:prstGeom>
        </p:spPr>
        <p:txBody>
          <a:bodyPr wrap="square">
            <a:spAutoFit/>
          </a:bodyPr>
          <a:lstStyle/>
          <a:p>
            <a:pPr algn="l" rtl="0"/>
            <a:r>
              <a:rPr lang="en-US" b="1" dirty="0">
                <a:solidFill>
                  <a:schemeClr val="tx2">
                    <a:lumMod val="60000"/>
                    <a:lumOff val="40000"/>
                  </a:schemeClr>
                </a:solidFill>
                <a:latin typeface="Times New Roman" panose="02020603050405020304" pitchFamily="18" charset="0"/>
                <a:ea typeface="Calibri" panose="020F0502020204030204" pitchFamily="34" charset="0"/>
              </a:rPr>
              <a:t>Pearson coefficient test between the availability of safety conditions and the number of work accidents.</a:t>
            </a:r>
            <a:endParaRPr lang="en-US" sz="2800" b="1" dirty="0">
              <a:solidFill>
                <a:schemeClr val="tx2">
                  <a:lumMod val="60000"/>
                  <a:lumOff val="40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818780070"/>
              </p:ext>
            </p:extLst>
          </p:nvPr>
        </p:nvGraphicFramePr>
        <p:xfrm>
          <a:off x="1225296" y="4365104"/>
          <a:ext cx="7708392" cy="1872209"/>
        </p:xfrm>
        <a:graphic>
          <a:graphicData uri="http://schemas.openxmlformats.org/drawingml/2006/table">
            <a:tbl>
              <a:tblPr>
                <a:tableStyleId>{BDBED569-4797-4DF1-A0F4-6AAB3CD982D8}</a:tableStyleId>
              </a:tblPr>
              <a:tblGrid>
                <a:gridCol w="2569464"/>
                <a:gridCol w="2569464"/>
                <a:gridCol w="2569464"/>
              </a:tblGrid>
              <a:tr h="748883">
                <a:tc gridSpan="2">
                  <a:txBody>
                    <a:bodyPr/>
                    <a:lstStyle/>
                    <a:p>
                      <a:pPr marL="0" marR="0" algn="r" rtl="1">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38100" marR="38100" algn="ctr" rtl="1">
                        <a:lnSpc>
                          <a:spcPts val="1600"/>
                        </a:lnSpc>
                        <a:spcBef>
                          <a:spcPts val="0"/>
                        </a:spcBef>
                        <a:spcAft>
                          <a:spcPts val="0"/>
                        </a:spcAft>
                      </a:pPr>
                      <a:r>
                        <a:rPr lang="en-US" sz="1200">
                          <a:effectLst/>
                        </a:rPr>
                        <a:t>The number of work accidents that have occurred in the last 3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442">
                <a:tc rowSpan="3">
                  <a:txBody>
                    <a:bodyPr/>
                    <a:lstStyle/>
                    <a:p>
                      <a:pPr marL="38100" marR="38100" algn="l" rtl="1">
                        <a:lnSpc>
                          <a:spcPts val="1600"/>
                        </a:lnSpc>
                        <a:spcBef>
                          <a:spcPts val="0"/>
                        </a:spcBef>
                        <a:spcAft>
                          <a:spcPts val="0"/>
                        </a:spcAft>
                      </a:pPr>
                      <a:r>
                        <a:rPr lang="en-US" sz="1200">
                          <a:effectLst/>
                        </a:rPr>
                        <a:t>Availability of safety conditions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rtl="1">
                        <a:lnSpc>
                          <a:spcPts val="1600"/>
                        </a:lnSpc>
                        <a:spcBef>
                          <a:spcPts val="0"/>
                        </a:spcBef>
                        <a:spcAft>
                          <a:spcPts val="0"/>
                        </a:spcAft>
                      </a:pPr>
                      <a:r>
                        <a:rPr lang="en-US" sz="1200">
                          <a:effectLst/>
                        </a:rPr>
                        <a:t>Pearson Correlation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rtl="1">
                        <a:lnSpc>
                          <a:spcPts val="1600"/>
                        </a:lnSpc>
                        <a:spcBef>
                          <a:spcPts val="0"/>
                        </a:spcBef>
                        <a:spcAft>
                          <a:spcPts val="0"/>
                        </a:spcAft>
                      </a:pPr>
                      <a:r>
                        <a:rPr lang="en-US" sz="1200">
                          <a:effectLst/>
                        </a:rPr>
                        <a:t>.010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442">
                <a:tc vMerge="1">
                  <a:txBody>
                    <a:bodyPr/>
                    <a:lstStyle/>
                    <a:p>
                      <a:endParaRPr lang="en-US"/>
                    </a:p>
                  </a:txBody>
                  <a:tcPr/>
                </a:tc>
                <a:tc>
                  <a:txBody>
                    <a:bodyPr/>
                    <a:lstStyle/>
                    <a:p>
                      <a:pPr marL="38100" marR="38100" algn="ctr">
                        <a:lnSpc>
                          <a:spcPts val="1600"/>
                        </a:lnSpc>
                        <a:spcBef>
                          <a:spcPts val="0"/>
                        </a:spcBef>
                        <a:spcAft>
                          <a:spcPts val="0"/>
                        </a:spcAft>
                      </a:pPr>
                      <a:r>
                        <a:rPr lang="en-US" sz="1200">
                          <a:effectLst/>
                        </a:rPr>
                        <a:t>Sig. (2-tailed)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.960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442">
                <a:tc vMerge="1">
                  <a:txBody>
                    <a:bodyPr/>
                    <a:lstStyle/>
                    <a:p>
                      <a:endParaRPr lang="en-US"/>
                    </a:p>
                  </a:txBody>
                  <a:tcPr/>
                </a:tc>
                <a:tc>
                  <a:txBody>
                    <a:bodyPr/>
                    <a:lstStyle/>
                    <a:p>
                      <a:pPr marL="38100" marR="38100" algn="ctr">
                        <a:lnSpc>
                          <a:spcPts val="1600"/>
                        </a:lnSpc>
                        <a:spcBef>
                          <a:spcPts val="0"/>
                        </a:spcBef>
                        <a:spcAft>
                          <a:spcPts val="0"/>
                        </a:spcAft>
                      </a:pPr>
                      <a:r>
                        <a:rPr lang="en-US" sz="1200">
                          <a:effectLst/>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dirty="0">
                          <a:effectLst/>
                        </a:rPr>
                        <a:t>27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6571424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7624" y="260648"/>
            <a:ext cx="7848872" cy="1338828"/>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2- Investing in environmental aspects (using alternative energy, recycling waste, or reusing wastewater) positively affects the profit of the factory (that is, it reduces costs).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115616" y="1988840"/>
            <a:ext cx="7992888" cy="646331"/>
          </a:xfrm>
          <a:prstGeom prst="rect">
            <a:avLst/>
          </a:prstGeom>
        </p:spPr>
        <p:txBody>
          <a:bodyPr wrap="square">
            <a:spAutoFit/>
          </a:bodyPr>
          <a:lstStyle/>
          <a:p>
            <a:pPr algn="l" rtl="0"/>
            <a:r>
              <a:rPr lang="en-US" dirty="0">
                <a:solidFill>
                  <a:schemeClr val="tx2">
                    <a:lumMod val="60000"/>
                    <a:lumOff val="40000"/>
                  </a:schemeClr>
                </a:solidFill>
                <a:latin typeface="Times New Roman" panose="02020603050405020304" pitchFamily="18" charset="0"/>
                <a:ea typeface="Calibri" panose="020F0502020204030204" pitchFamily="34" charset="0"/>
              </a:rPr>
              <a:t>Pearson Coefficient Test between Investment in Environmental Aspects and Cost Ratio of Materials, Goods and Services.</a:t>
            </a:r>
            <a:endParaRPr lang="en-US" dirty="0">
              <a:solidFill>
                <a:schemeClr val="tx2">
                  <a:lumMod val="60000"/>
                  <a:lumOff val="4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019110748"/>
              </p:ext>
            </p:extLst>
          </p:nvPr>
        </p:nvGraphicFramePr>
        <p:xfrm>
          <a:off x="1115616" y="3024535"/>
          <a:ext cx="7920880" cy="1800201"/>
        </p:xfrm>
        <a:graphic>
          <a:graphicData uri="http://schemas.openxmlformats.org/drawingml/2006/table">
            <a:tbl>
              <a:tblPr>
                <a:tableStyleId>{BDBED569-4797-4DF1-A0F4-6AAB3CD982D8}</a:tableStyleId>
              </a:tblPr>
              <a:tblGrid>
                <a:gridCol w="4198165"/>
                <a:gridCol w="2714990"/>
                <a:gridCol w="1007725"/>
              </a:tblGrid>
              <a:tr h="925998">
                <a:tc gridSpan="2">
                  <a:txBody>
                    <a:bodyPr/>
                    <a:lstStyle/>
                    <a:p>
                      <a:pPr marL="0" marR="0">
                        <a:lnSpc>
                          <a:spcPct val="107000"/>
                        </a:lnSpc>
                        <a:spcBef>
                          <a:spcPts val="0"/>
                        </a:spcBef>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38100" marR="38100" algn="ctr" rtl="1">
                        <a:lnSpc>
                          <a:spcPts val="1600"/>
                        </a:lnSpc>
                        <a:spcBef>
                          <a:spcPts val="0"/>
                        </a:spcBef>
                        <a:spcAft>
                          <a:spcPts val="800"/>
                        </a:spcAft>
                      </a:pPr>
                      <a:r>
                        <a:rPr lang="en-US" sz="1200">
                          <a:effectLst/>
                        </a:rPr>
                        <a:t>Investing in the environment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1401">
                <a:tc rowSpan="3">
                  <a:txBody>
                    <a:bodyPr/>
                    <a:lstStyle/>
                    <a:p>
                      <a:pPr marL="38100" marR="38100" algn="l" rtl="1">
                        <a:lnSpc>
                          <a:spcPts val="1600"/>
                        </a:lnSpc>
                        <a:spcBef>
                          <a:spcPts val="0"/>
                        </a:spcBef>
                        <a:spcAft>
                          <a:spcPts val="800"/>
                        </a:spcAft>
                      </a:pPr>
                      <a:r>
                        <a:rPr lang="en-US" sz="1200" dirty="0">
                          <a:effectLst/>
                        </a:rPr>
                        <a:t>The ratio of the cost of materials, goods and services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Pearson Correlation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.262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1401">
                <a:tc vMerge="1">
                  <a:txBody>
                    <a:bodyPr/>
                    <a:lstStyle/>
                    <a:p>
                      <a:endParaRPr lang="en-US"/>
                    </a:p>
                  </a:txBody>
                  <a:tcPr/>
                </a:tc>
                <a:tc>
                  <a:txBody>
                    <a:bodyPr/>
                    <a:lstStyle/>
                    <a:p>
                      <a:pPr marL="38100" marR="38100" algn="ctr">
                        <a:lnSpc>
                          <a:spcPts val="1600"/>
                        </a:lnSpc>
                        <a:spcBef>
                          <a:spcPts val="0"/>
                        </a:spcBef>
                        <a:spcAft>
                          <a:spcPts val="800"/>
                        </a:spcAft>
                      </a:pPr>
                      <a:r>
                        <a:rPr lang="en-US" sz="1200">
                          <a:effectLst/>
                        </a:rPr>
                        <a:t>Sig. (2-tailed)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.187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1401">
                <a:tc vMerge="1">
                  <a:txBody>
                    <a:bodyPr/>
                    <a:lstStyle/>
                    <a:p>
                      <a:endParaRPr lang="en-US"/>
                    </a:p>
                  </a:txBody>
                  <a:tcPr/>
                </a:tc>
                <a:tc>
                  <a:txBody>
                    <a:bodyPr/>
                    <a:lstStyle/>
                    <a:p>
                      <a:pPr marL="38100" marR="38100" algn="ctr">
                        <a:lnSpc>
                          <a:spcPts val="1600"/>
                        </a:lnSpc>
                        <a:spcBef>
                          <a:spcPts val="0"/>
                        </a:spcBef>
                        <a:spcAft>
                          <a:spcPts val="800"/>
                        </a:spcAft>
                      </a:pPr>
                      <a:r>
                        <a:rPr lang="en-US" sz="1200">
                          <a:effectLst/>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dirty="0">
                          <a:effectLst/>
                        </a:rPr>
                        <a:t>27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9596830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21374" y="200680"/>
            <a:ext cx="7776864" cy="1338828"/>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3- There is a positive effect between the quality certificates obtained by the factory and the number of complaints supported by the regulatory authorities to supervise the quality of concrete.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069066" y="1539508"/>
            <a:ext cx="7843113" cy="584775"/>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One way ANOVA test between the quality certificates obtained by the manufacturer with the number of complaints supported by the regulatory authorities.</a:t>
            </a:r>
            <a:endParaRPr lang="en-US" sz="1600" dirty="0">
              <a:solidFill>
                <a:schemeClr val="tx2">
                  <a:lumMod val="60000"/>
                  <a:lumOff val="40000"/>
                </a:schemeClr>
              </a:solidFill>
            </a:endParaRPr>
          </a:p>
        </p:txBody>
      </p:sp>
      <p:sp>
        <p:nvSpPr>
          <p:cNvPr id="11" name="Rectangle 10"/>
          <p:cNvSpPr/>
          <p:nvPr/>
        </p:nvSpPr>
        <p:spPr>
          <a:xfrm>
            <a:off x="1135317" y="3905960"/>
            <a:ext cx="7776862" cy="584775"/>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The average percentage of the number of complaints according to the quality certificates obtained by the factory.</a:t>
            </a:r>
            <a:endParaRPr lang="en-US" sz="1600" dirty="0">
              <a:solidFill>
                <a:schemeClr val="tx2">
                  <a:lumMod val="60000"/>
                  <a:lumOff val="40000"/>
                </a:schemeClr>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194876667"/>
              </p:ext>
            </p:extLst>
          </p:nvPr>
        </p:nvGraphicFramePr>
        <p:xfrm>
          <a:off x="2123728" y="4676358"/>
          <a:ext cx="5394689" cy="1848984"/>
        </p:xfrm>
        <a:graphic>
          <a:graphicData uri="http://schemas.openxmlformats.org/drawingml/2006/table">
            <a:tbl>
              <a:tblPr>
                <a:tableStyleId>{BDBED569-4797-4DF1-A0F4-6AAB3CD982D8}</a:tableStyleId>
              </a:tblPr>
              <a:tblGrid>
                <a:gridCol w="2333210"/>
                <a:gridCol w="836364"/>
                <a:gridCol w="907817"/>
                <a:gridCol w="1317298"/>
              </a:tblGrid>
              <a:tr h="308164">
                <a:tc>
                  <a:txBody>
                    <a:bodyPr/>
                    <a:lstStyle/>
                    <a:p>
                      <a:pPr marL="38100" marR="38100" algn="ctr">
                        <a:lnSpc>
                          <a:spcPts val="1600"/>
                        </a:lnSpc>
                        <a:spcBef>
                          <a:spcPts val="0"/>
                        </a:spcBef>
                        <a:spcAft>
                          <a:spcPts val="800"/>
                        </a:spcAft>
                      </a:pPr>
                      <a:r>
                        <a:rPr lang="en-US" sz="1200">
                          <a:effectLst/>
                        </a:rPr>
                        <a:t>Quality certificates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8164">
                <a:tc>
                  <a:txBody>
                    <a:bodyPr/>
                    <a:lstStyle/>
                    <a:p>
                      <a:pPr marL="38100" marR="38100">
                        <a:lnSpc>
                          <a:spcPts val="1600"/>
                        </a:lnSpc>
                        <a:spcBef>
                          <a:spcPts val="0"/>
                        </a:spcBef>
                        <a:spcAft>
                          <a:spcPts val="800"/>
                        </a:spcAft>
                      </a:pPr>
                      <a:r>
                        <a:rPr lang="en-US" sz="1200">
                          <a:effectLst/>
                        </a:rPr>
                        <a:t>PS, ISO 9001, OSHA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8164">
                <a:tc>
                  <a:txBody>
                    <a:bodyPr/>
                    <a:lstStyle/>
                    <a:p>
                      <a:pPr marL="38100" marR="38100">
                        <a:lnSpc>
                          <a:spcPts val="1600"/>
                        </a:lnSpc>
                        <a:spcBef>
                          <a:spcPts val="0"/>
                        </a:spcBef>
                        <a:spcAft>
                          <a:spcPts val="800"/>
                        </a:spcAft>
                      </a:pPr>
                      <a:r>
                        <a:rPr lang="en-US" sz="1200">
                          <a:effectLst/>
                        </a:rPr>
                        <a:t>There is no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8164">
                <a:tc>
                  <a:txBody>
                    <a:bodyPr/>
                    <a:lstStyle/>
                    <a:p>
                      <a:pPr marL="38100" marR="38100">
                        <a:lnSpc>
                          <a:spcPts val="1600"/>
                        </a:lnSpc>
                        <a:spcBef>
                          <a:spcPts val="0"/>
                        </a:spcBef>
                        <a:spcAft>
                          <a:spcPts val="800"/>
                        </a:spcAft>
                      </a:pPr>
                      <a:r>
                        <a:rPr lang="en-US" sz="1200">
                          <a:effectLst/>
                        </a:rPr>
                        <a:t>ISO 9001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8164">
                <a:tc>
                  <a:txBody>
                    <a:bodyPr/>
                    <a:lstStyle/>
                    <a:p>
                      <a:pPr marL="38100" marR="38100">
                        <a:lnSpc>
                          <a:spcPts val="1600"/>
                        </a:lnSpc>
                        <a:spcBef>
                          <a:spcPts val="0"/>
                        </a:spcBef>
                        <a:spcAft>
                          <a:spcPts val="800"/>
                        </a:spcAft>
                      </a:pPr>
                      <a:r>
                        <a:rPr lang="en-US" sz="1200">
                          <a:effectLst/>
                        </a:rPr>
                        <a:t>PS (Palestinian Standard)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2.33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2.082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8164">
                <a:tc>
                  <a:txBody>
                    <a:bodyPr/>
                    <a:lstStyle/>
                    <a:p>
                      <a:pPr marL="38100" marR="38100">
                        <a:lnSpc>
                          <a:spcPts val="1600"/>
                        </a:lnSpc>
                        <a:spcBef>
                          <a:spcPts val="0"/>
                        </a:spcBef>
                        <a:spcAft>
                          <a:spcPts val="80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2.07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a:effectLst/>
                        </a:rPr>
                        <a:t>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800"/>
                        </a:spcAft>
                      </a:pPr>
                      <a:r>
                        <a:rPr lang="en-US" sz="1200" dirty="0">
                          <a:effectLst/>
                        </a:rPr>
                        <a:t>1.900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443837471"/>
              </p:ext>
            </p:extLst>
          </p:nvPr>
        </p:nvGraphicFramePr>
        <p:xfrm>
          <a:off x="1342225" y="2233143"/>
          <a:ext cx="7296794" cy="1477765"/>
        </p:xfrm>
        <a:graphic>
          <a:graphicData uri="http://schemas.openxmlformats.org/drawingml/2006/table">
            <a:tbl>
              <a:tblPr>
                <a:tableStyleId>{BDBED569-4797-4DF1-A0F4-6AAB3CD982D8}</a:tableStyleId>
              </a:tblPr>
              <a:tblGrid>
                <a:gridCol w="3350688"/>
                <a:gridCol w="1176243"/>
                <a:gridCol w="499101"/>
                <a:gridCol w="1062414"/>
                <a:gridCol w="604174"/>
                <a:gridCol w="604174"/>
              </a:tblGrid>
              <a:tr h="295553">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Sum of Squares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df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Mean Square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Sig.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1106">
                <a:tc>
                  <a:txBody>
                    <a:bodyPr/>
                    <a:lstStyle/>
                    <a:p>
                      <a:pPr marL="38100" marR="38100" algn="ctr">
                        <a:lnSpc>
                          <a:spcPts val="1600"/>
                        </a:lnSpc>
                        <a:spcBef>
                          <a:spcPts val="0"/>
                        </a:spcBef>
                        <a:spcAft>
                          <a:spcPts val="0"/>
                        </a:spcAft>
                      </a:pPr>
                      <a:r>
                        <a:rPr lang="en-US" sz="1200">
                          <a:effectLst/>
                        </a:rPr>
                        <a:t>Between Groups</a:t>
                      </a:r>
                      <a:endParaRPr lang="en-US" sz="1100">
                        <a:effectLst/>
                      </a:endParaRPr>
                    </a:p>
                    <a:p>
                      <a:pPr marL="38100" marR="38100" algn="ctr">
                        <a:lnSpc>
                          <a:spcPts val="1600"/>
                        </a:lnSpc>
                        <a:spcBef>
                          <a:spcPts val="0"/>
                        </a:spcBef>
                        <a:spcAft>
                          <a:spcPts val="0"/>
                        </a:spcAft>
                      </a:pPr>
                      <a:r>
                        <a:rPr lang="en-US" sz="1200">
                          <a:effectLst/>
                        </a:rPr>
                        <a:t>(Combined)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7.185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2.395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.636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.600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5553">
                <a:tc>
                  <a:txBody>
                    <a:bodyPr/>
                    <a:lstStyle/>
                    <a:p>
                      <a:pPr marL="38100" marR="38100" algn="ctr">
                        <a:lnSpc>
                          <a:spcPts val="1600"/>
                        </a:lnSpc>
                        <a:spcBef>
                          <a:spcPts val="0"/>
                        </a:spcBef>
                        <a:spcAft>
                          <a:spcPts val="0"/>
                        </a:spcAft>
                      </a:pPr>
                      <a:r>
                        <a:rPr lang="en-US" sz="1200">
                          <a:effectLst/>
                        </a:rPr>
                        <a:t>Within Groups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86.667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3.768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5553">
                <a:tc>
                  <a:txBody>
                    <a:bodyPr/>
                    <a:lstStyle/>
                    <a:p>
                      <a:pPr marL="38100" marR="38100" algn="ctr">
                        <a:lnSpc>
                          <a:spcPts val="1600"/>
                        </a:lnSpc>
                        <a:spcBef>
                          <a:spcPts val="0"/>
                        </a:spcBef>
                        <a:spcAft>
                          <a:spcPts val="0"/>
                        </a:spcAft>
                      </a:pPr>
                      <a:r>
                        <a:rPr lang="en-US" sz="1200" dirty="0">
                          <a:effectLst/>
                        </a:rPr>
                        <a:t>Total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93.852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290303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3459" y="188640"/>
            <a:ext cx="7704856" cy="923330"/>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4- There is a significant relationship between the location of the factory and the level of rainwater collection in the factory.</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186981" y="1118600"/>
            <a:ext cx="7677812" cy="584775"/>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One way ANOVA test between the factory site and the rainwater harvesting level in the factory.</a:t>
            </a:r>
            <a:endParaRPr lang="en-US" sz="1600" dirty="0">
              <a:solidFill>
                <a:schemeClr val="tx2">
                  <a:lumMod val="60000"/>
                  <a:lumOff val="40000"/>
                </a:schemeClr>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1319396294"/>
              </p:ext>
            </p:extLst>
          </p:nvPr>
        </p:nvGraphicFramePr>
        <p:xfrm>
          <a:off x="1238324" y="1844824"/>
          <a:ext cx="7639991" cy="1383542"/>
        </p:xfrm>
        <a:graphic>
          <a:graphicData uri="http://schemas.openxmlformats.org/drawingml/2006/table">
            <a:tbl>
              <a:tblPr>
                <a:tableStyleId>{BDBED569-4797-4DF1-A0F4-6AAB3CD982D8}</a:tableStyleId>
              </a:tblPr>
              <a:tblGrid>
                <a:gridCol w="2963360"/>
                <a:gridCol w="1613931"/>
                <a:gridCol w="767258"/>
                <a:gridCol w="1117909"/>
                <a:gridCol w="534494"/>
                <a:gridCol w="643039"/>
              </a:tblGrid>
              <a:tr h="200362">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Sum of Squares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df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Mean Square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Sig.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r>
              <a:tr h="773942">
                <a:tc>
                  <a:txBody>
                    <a:bodyPr/>
                    <a:lstStyle/>
                    <a:p>
                      <a:pPr marL="38100" marR="38100" algn="ctr">
                        <a:lnSpc>
                          <a:spcPts val="1600"/>
                        </a:lnSpc>
                        <a:spcBef>
                          <a:spcPts val="0"/>
                        </a:spcBef>
                        <a:spcAft>
                          <a:spcPts val="0"/>
                        </a:spcAft>
                      </a:pPr>
                      <a:r>
                        <a:rPr lang="en-US" sz="1200" dirty="0">
                          <a:effectLst/>
                        </a:rPr>
                        <a:t>Between Groups</a:t>
                      </a:r>
                      <a:endParaRPr lang="en-US" sz="1100" dirty="0">
                        <a:effectLst/>
                      </a:endParaRPr>
                    </a:p>
                    <a:p>
                      <a:pPr marL="38100" marR="38100" algn="ctr">
                        <a:lnSpc>
                          <a:spcPts val="1600"/>
                        </a:lnSpc>
                        <a:spcBef>
                          <a:spcPts val="0"/>
                        </a:spcBef>
                        <a:spcAft>
                          <a:spcPts val="0"/>
                        </a:spcAft>
                      </a:pPr>
                      <a:r>
                        <a:rPr lang="en-US" sz="1200" dirty="0">
                          <a:effectLst/>
                        </a:rPr>
                        <a:t>(Combined)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.685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.343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.033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.967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r>
              <a:tr h="193485">
                <a:tc>
                  <a:txBody>
                    <a:bodyPr/>
                    <a:lstStyle/>
                    <a:p>
                      <a:pPr marL="38100" marR="38100" algn="ctr">
                        <a:lnSpc>
                          <a:spcPts val="1600"/>
                        </a:lnSpc>
                        <a:spcBef>
                          <a:spcPts val="0"/>
                        </a:spcBef>
                        <a:spcAft>
                          <a:spcPts val="0"/>
                        </a:spcAft>
                      </a:pPr>
                      <a:r>
                        <a:rPr lang="en-US" sz="1200">
                          <a:effectLst/>
                        </a:rPr>
                        <a:t>Within Groups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248.500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10.354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r>
              <a:tr h="200362">
                <a:tc>
                  <a:txBody>
                    <a:bodyPr/>
                    <a:lstStyle/>
                    <a:p>
                      <a:pPr marL="38100" marR="38100" algn="ctr">
                        <a:lnSpc>
                          <a:spcPts val="1600"/>
                        </a:lnSpc>
                        <a:spcBef>
                          <a:spcPts val="0"/>
                        </a:spcBef>
                        <a:spcAft>
                          <a:spcPts val="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249.185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38100" marR="38100" algn="ctr">
                        <a:lnSpc>
                          <a:spcPts val="1600"/>
                        </a:lnSpc>
                        <a:spcBef>
                          <a:spcPts val="0"/>
                        </a:spcBef>
                        <a:spcAft>
                          <a:spcPts val="0"/>
                        </a:spcAft>
                      </a:pPr>
                      <a:r>
                        <a:rPr lang="en-US" sz="1200">
                          <a:effectLst/>
                        </a:rPr>
                        <a:t>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7235" marR="67235" marT="0" marB="0"/>
                </a:tc>
              </a:tr>
            </a:tbl>
          </a:graphicData>
        </a:graphic>
      </p:graphicFrame>
      <p:sp>
        <p:nvSpPr>
          <p:cNvPr id="10" name="Rectangle 9"/>
          <p:cNvSpPr/>
          <p:nvPr/>
        </p:nvSpPr>
        <p:spPr>
          <a:xfrm>
            <a:off x="1238324" y="3380648"/>
            <a:ext cx="6784301" cy="338554"/>
          </a:xfrm>
          <a:prstGeom prst="rect">
            <a:avLst/>
          </a:prstGeom>
        </p:spPr>
        <p:txBody>
          <a:bodyPr wrap="square">
            <a:spAutoFit/>
          </a:bodyPr>
          <a:lstStyle/>
          <a:p>
            <a:pPr algn="l">
              <a:spcAft>
                <a:spcPts val="1000"/>
              </a:spcAft>
            </a:pPr>
            <a:r>
              <a:rPr lang="en-US" sz="1600" dirty="0">
                <a:solidFill>
                  <a:schemeClr val="tx2">
                    <a:lumMod val="60000"/>
                    <a:lumOff val="40000"/>
                  </a:schemeClr>
                </a:solidFill>
                <a:latin typeface="Times New Roman" panose="02020603050405020304" pitchFamily="18" charset="0"/>
                <a:ea typeface="Calibri" panose="020F0502020204030204" pitchFamily="34" charset="0"/>
                <a:cs typeface="Arial" panose="020B0604020202020204" pitchFamily="34" charset="0"/>
              </a:rPr>
              <a:t>Average level of rainwater harvesting by location of the plant.</a:t>
            </a:r>
            <a:endParaRPr lang="en-US" sz="1050" i="1" dirty="0">
              <a:solidFill>
                <a:schemeClr val="tx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4033259167"/>
              </p:ext>
            </p:extLst>
          </p:nvPr>
        </p:nvGraphicFramePr>
        <p:xfrm>
          <a:off x="2627784" y="3961220"/>
          <a:ext cx="4752528" cy="2637685"/>
        </p:xfrm>
        <a:graphic>
          <a:graphicData uri="http://schemas.openxmlformats.org/drawingml/2006/table">
            <a:tbl>
              <a:tblPr>
                <a:tableStyleId>{BDBED569-4797-4DF1-A0F4-6AAB3CD982D8}</a:tableStyleId>
              </a:tblPr>
              <a:tblGrid>
                <a:gridCol w="2413124"/>
                <a:gridCol w="667418"/>
                <a:gridCol w="418734"/>
                <a:gridCol w="1253252"/>
              </a:tblGrid>
              <a:tr h="908776">
                <a:tc>
                  <a:txBody>
                    <a:bodyPr/>
                    <a:lstStyle/>
                    <a:p>
                      <a:pPr marL="0" marR="0" algn="ctr">
                        <a:lnSpc>
                          <a:spcPct val="107000"/>
                        </a:lnSpc>
                        <a:spcBef>
                          <a:spcPts val="0"/>
                        </a:spcBef>
                        <a:spcAft>
                          <a:spcPts val="800"/>
                        </a:spcAft>
                      </a:pPr>
                      <a:r>
                        <a:rPr lang="en-US" sz="1200" dirty="0">
                          <a:effectLst/>
                        </a:rPr>
                        <a:t> </a:t>
                      </a:r>
                      <a:endParaRPr lang="en-US" sz="1100" dirty="0">
                        <a:effectLst/>
                      </a:endParaRPr>
                    </a:p>
                    <a:p>
                      <a:pPr marL="0" marR="0" algn="ctr">
                        <a:lnSpc>
                          <a:spcPct val="107000"/>
                        </a:lnSpc>
                        <a:spcBef>
                          <a:spcPts val="0"/>
                        </a:spcBef>
                        <a:spcAft>
                          <a:spcPts val="800"/>
                        </a:spcAft>
                      </a:pPr>
                      <a:r>
                        <a:rPr lang="en-US" sz="1200" dirty="0">
                          <a:effectLst/>
                        </a:rPr>
                        <a:t>The factory is located at</a:t>
                      </a:r>
                      <a:endParaRPr lang="en-US" sz="1100" dirty="0">
                        <a:effectLst/>
                      </a:endParaRPr>
                    </a:p>
                    <a:p>
                      <a:pPr marL="0" marR="0" algn="ctr">
                        <a:lnSpc>
                          <a:spcPct val="107000"/>
                        </a:lnSpc>
                        <a:spcBef>
                          <a:spcPts val="0"/>
                        </a:spcBef>
                        <a:spcAft>
                          <a:spcPts val="8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566908">
                <a:tc>
                  <a:txBody>
                    <a:bodyPr/>
                    <a:lstStyle/>
                    <a:p>
                      <a:pPr marL="0" marR="0" algn="ctr">
                        <a:lnSpc>
                          <a:spcPct val="107000"/>
                        </a:lnSpc>
                        <a:spcBef>
                          <a:spcPts val="0"/>
                        </a:spcBef>
                        <a:spcAft>
                          <a:spcPts val="800"/>
                        </a:spcAft>
                      </a:pPr>
                      <a:r>
                        <a:rPr lang="en-US" sz="1200">
                          <a:effectLst/>
                        </a:rPr>
                        <a:t>Agricultural area</a:t>
                      </a:r>
                      <a:endParaRPr lang="en-US" sz="1100">
                        <a:effectLst/>
                      </a:endParaRPr>
                    </a:p>
                    <a:p>
                      <a:pPr marL="0" marR="0" algn="ctr">
                        <a:lnSpc>
                          <a:spcPct val="107000"/>
                        </a:lnSpc>
                        <a:spcBef>
                          <a:spcPts val="0"/>
                        </a:spcBef>
                        <a:spcAft>
                          <a:spcPts val="80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4.243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566908">
                <a:tc>
                  <a:txBody>
                    <a:bodyPr/>
                    <a:lstStyle/>
                    <a:p>
                      <a:pPr marL="0" marR="0" algn="ctr">
                        <a:lnSpc>
                          <a:spcPct val="107000"/>
                        </a:lnSpc>
                        <a:spcBef>
                          <a:spcPts val="0"/>
                        </a:spcBef>
                        <a:spcAft>
                          <a:spcPts val="800"/>
                        </a:spcAft>
                      </a:pPr>
                      <a:r>
                        <a:rPr lang="en-US" sz="1200">
                          <a:effectLst/>
                        </a:rPr>
                        <a:t>Residential area</a:t>
                      </a:r>
                      <a:endParaRPr lang="en-US" sz="1100">
                        <a:effectLst/>
                      </a:endParaRPr>
                    </a:p>
                    <a:p>
                      <a:pPr marL="0" marR="0" algn="ctr">
                        <a:lnSpc>
                          <a:spcPct val="107000"/>
                        </a:lnSpc>
                        <a:spcBef>
                          <a:spcPts val="0"/>
                        </a:spcBef>
                        <a:spcAft>
                          <a:spcPts val="80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4.00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03753">
                <a:tc>
                  <a:txBody>
                    <a:bodyPr/>
                    <a:lstStyle/>
                    <a:p>
                      <a:pPr marL="0" marR="0" algn="ctr">
                        <a:lnSpc>
                          <a:spcPct val="107000"/>
                        </a:lnSpc>
                        <a:spcBef>
                          <a:spcPts val="0"/>
                        </a:spcBef>
                        <a:spcAft>
                          <a:spcPts val="800"/>
                        </a:spcAft>
                      </a:pPr>
                      <a:r>
                        <a:rPr lang="en-US" sz="1200">
                          <a:effectLst/>
                        </a:rPr>
                        <a:t>Industrial area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4.75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3.166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291340">
                <a:tc>
                  <a:txBody>
                    <a:bodyPr/>
                    <a:lstStyle/>
                    <a:p>
                      <a:pPr marL="0" marR="0" algn="ctr">
                        <a:lnSpc>
                          <a:spcPct val="107000"/>
                        </a:lnSpc>
                        <a:spcBef>
                          <a:spcPts val="0"/>
                        </a:spcBef>
                        <a:spcAft>
                          <a:spcPts val="800"/>
                        </a:spcAft>
                      </a:pPr>
                      <a:r>
                        <a:rPr lang="en-US" sz="1200" dirty="0">
                          <a:effectLst/>
                        </a:rPr>
                        <a:t>Total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4.74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a:effectLst/>
                        </a:rPr>
                        <a:t>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0" marR="0" algn="ctr">
                        <a:lnSpc>
                          <a:spcPct val="107000"/>
                        </a:lnSpc>
                        <a:spcBef>
                          <a:spcPts val="0"/>
                        </a:spcBef>
                        <a:spcAft>
                          <a:spcPts val="800"/>
                        </a:spcAft>
                      </a:pPr>
                      <a:r>
                        <a:rPr lang="en-US" sz="1200" dirty="0">
                          <a:effectLst/>
                        </a:rPr>
                        <a:t>3.096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bl>
          </a:graphicData>
        </a:graphic>
      </p:graphicFrame>
    </p:spTree>
    <p:extLst>
      <p:ext uri="{BB962C8B-B14F-4D97-AF65-F5344CB8AC3E}">
        <p14:creationId xmlns:p14="http://schemas.microsoft.com/office/powerpoint/2010/main" val="25121425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7624" y="548680"/>
            <a:ext cx="7632848" cy="923330"/>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5- There is a significant relationship between the educational level of the factory workers and the level of awareness of the factory.</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115616" y="1700808"/>
            <a:ext cx="7632848" cy="646331"/>
          </a:xfrm>
          <a:prstGeom prst="rect">
            <a:avLst/>
          </a:prstGeom>
        </p:spPr>
        <p:txBody>
          <a:bodyPr wrap="square">
            <a:spAutoFit/>
          </a:bodyPr>
          <a:lstStyle/>
          <a:p>
            <a:pPr algn="l"/>
            <a:r>
              <a:rPr lang="en-US" dirty="0">
                <a:solidFill>
                  <a:schemeClr val="tx2">
                    <a:lumMod val="60000"/>
                    <a:lumOff val="40000"/>
                  </a:schemeClr>
                </a:solidFill>
                <a:latin typeface="Times New Roman" panose="02020603050405020304" pitchFamily="18" charset="0"/>
                <a:ea typeface="Calibri" panose="020F0502020204030204" pitchFamily="34" charset="0"/>
              </a:rPr>
              <a:t>Pearson coefficient test between the educational level of factory employees and the level of factory awareness.</a:t>
            </a:r>
            <a:endParaRPr lang="en-US" dirty="0">
              <a:solidFill>
                <a:schemeClr val="tx2">
                  <a:lumMod val="60000"/>
                  <a:lumOff val="4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567351296"/>
              </p:ext>
            </p:extLst>
          </p:nvPr>
        </p:nvGraphicFramePr>
        <p:xfrm>
          <a:off x="1192740" y="2708920"/>
          <a:ext cx="7555724" cy="1791444"/>
        </p:xfrm>
        <a:graphic>
          <a:graphicData uri="http://schemas.openxmlformats.org/drawingml/2006/table">
            <a:tbl>
              <a:tblPr>
                <a:tableStyleId>{BDBED569-4797-4DF1-A0F4-6AAB3CD982D8}</a:tableStyleId>
              </a:tblPr>
              <a:tblGrid>
                <a:gridCol w="1309232"/>
                <a:gridCol w="1309232"/>
                <a:gridCol w="4937260"/>
              </a:tblGrid>
              <a:tr h="511841">
                <a:tc gridSpan="2">
                  <a:txBody>
                    <a:bodyPr/>
                    <a:lstStyle/>
                    <a:p>
                      <a:pPr marL="0" marR="0" algn="ctr">
                        <a:lnSpc>
                          <a:spcPct val="107000"/>
                        </a:lnSpc>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a:txBody>
                    <a:bodyPr/>
                    <a:lstStyle/>
                    <a:p>
                      <a:pPr marL="38100" marR="38100" algn="ctr" rtl="1">
                        <a:lnSpc>
                          <a:spcPts val="1600"/>
                        </a:lnSpc>
                        <a:spcBef>
                          <a:spcPts val="0"/>
                        </a:spcBef>
                        <a:spcAft>
                          <a:spcPts val="0"/>
                        </a:spcAft>
                      </a:pPr>
                      <a:r>
                        <a:rPr lang="en-US" sz="1200" dirty="0">
                          <a:effectLst/>
                        </a:rPr>
                        <a:t>Percentage of holders of a Bachelor's degree out of total employees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511841">
                <a:tc rowSpan="3">
                  <a:txBody>
                    <a:bodyPr/>
                    <a:lstStyle/>
                    <a:p>
                      <a:pPr marL="38100" marR="38100" algn="ctr">
                        <a:lnSpc>
                          <a:spcPts val="1600"/>
                        </a:lnSpc>
                        <a:spcBef>
                          <a:spcPts val="0"/>
                        </a:spcBef>
                        <a:spcAft>
                          <a:spcPts val="0"/>
                        </a:spcAft>
                      </a:pPr>
                      <a:r>
                        <a:rPr lang="en-US" sz="1200" dirty="0">
                          <a:effectLst/>
                        </a:rPr>
                        <a:t>awareness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dirty="0">
                          <a:effectLst/>
                        </a:rPr>
                        <a:t>Pearson Correlation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dirty="0">
                          <a:effectLst/>
                        </a:rPr>
                        <a:t>.604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511841">
                <a:tc vMerge="1">
                  <a:txBody>
                    <a:bodyPr/>
                    <a:lstStyle/>
                    <a:p>
                      <a:endParaRPr lang="en-US"/>
                    </a:p>
                  </a:txBody>
                  <a:tcPr/>
                </a:tc>
                <a:tc>
                  <a:txBody>
                    <a:bodyPr/>
                    <a:lstStyle/>
                    <a:p>
                      <a:pPr marL="38100" marR="38100" algn="ctr">
                        <a:lnSpc>
                          <a:spcPts val="1600"/>
                        </a:lnSpc>
                        <a:spcBef>
                          <a:spcPts val="0"/>
                        </a:spcBef>
                        <a:spcAft>
                          <a:spcPts val="0"/>
                        </a:spcAft>
                      </a:pPr>
                      <a:r>
                        <a:rPr lang="en-US" sz="1200">
                          <a:effectLst/>
                        </a:rPr>
                        <a:t>Sig. (2-tailed)</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dirty="0">
                          <a:effectLst/>
                        </a:rPr>
                        <a:t>.001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255921">
                <a:tc vMerge="1">
                  <a:txBody>
                    <a:bodyPr/>
                    <a:lstStyle/>
                    <a:p>
                      <a:endParaRPr lang="en-US"/>
                    </a:p>
                  </a:txBody>
                  <a:tcPr/>
                </a:tc>
                <a:tc>
                  <a:txBody>
                    <a:bodyPr/>
                    <a:lstStyle/>
                    <a:p>
                      <a:pPr marL="38100" marR="38100" algn="ctr">
                        <a:lnSpc>
                          <a:spcPts val="1600"/>
                        </a:lnSpc>
                        <a:spcBef>
                          <a:spcPts val="0"/>
                        </a:spcBef>
                        <a:spcAft>
                          <a:spcPts val="0"/>
                        </a:spcAft>
                      </a:pPr>
                      <a:r>
                        <a:rPr lang="en-US" sz="1200">
                          <a:effectLst/>
                        </a:rPr>
                        <a:t>N</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dirty="0">
                          <a:effectLst/>
                        </a:rPr>
                        <a:t>27</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bl>
          </a:graphicData>
        </a:graphic>
      </p:graphicFrame>
    </p:spTree>
    <p:extLst>
      <p:ext uri="{BB962C8B-B14F-4D97-AF65-F5344CB8AC3E}">
        <p14:creationId xmlns:p14="http://schemas.microsoft.com/office/powerpoint/2010/main" val="12155223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59632" y="188640"/>
            <a:ext cx="7560840" cy="923330"/>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6- There is a significant relationship between the certificates obtained by the factory and the level of awareness of the factory.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043608" y="1255986"/>
            <a:ext cx="7560840" cy="584775"/>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One way ANOVA test between the certificates obtained by the factory and the level of awareness of the factory.</a:t>
            </a:r>
            <a:endParaRPr lang="en-US" sz="1600" dirty="0">
              <a:solidFill>
                <a:schemeClr val="tx2">
                  <a:lumMod val="60000"/>
                  <a:lumOff val="4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572074275"/>
              </p:ext>
            </p:extLst>
          </p:nvPr>
        </p:nvGraphicFramePr>
        <p:xfrm>
          <a:off x="1048799" y="1984777"/>
          <a:ext cx="7848872" cy="1296144"/>
        </p:xfrm>
        <a:graphic>
          <a:graphicData uri="http://schemas.openxmlformats.org/drawingml/2006/table">
            <a:tbl>
              <a:tblPr>
                <a:tableStyleId>{BDBED569-4797-4DF1-A0F4-6AAB3CD982D8}</a:tableStyleId>
              </a:tblPr>
              <a:tblGrid>
                <a:gridCol w="2336185"/>
                <a:gridCol w="1837562"/>
                <a:gridCol w="1071911"/>
                <a:gridCol w="1071911"/>
                <a:gridCol w="842216"/>
                <a:gridCol w="595107"/>
                <a:gridCol w="93980"/>
              </a:tblGrid>
              <a:tr h="397892">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dirty="0">
                          <a:effectLst/>
                        </a:rPr>
                        <a:t>Sum of Squares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dirty="0" err="1">
                          <a:effectLst/>
                        </a:rPr>
                        <a:t>df</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dirty="0">
                          <a:effectLst/>
                        </a:rPr>
                        <a:t>Mean Square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dirty="0">
                          <a:effectLst/>
                        </a:rPr>
                        <a:t>F</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marL="38100" marR="38100" algn="ctr">
                        <a:lnSpc>
                          <a:spcPts val="1600"/>
                        </a:lnSpc>
                        <a:spcBef>
                          <a:spcPts val="0"/>
                        </a:spcBef>
                        <a:spcAft>
                          <a:spcPts val="0"/>
                        </a:spcAft>
                      </a:pPr>
                      <a:r>
                        <a:rPr lang="en-US" sz="1200" dirty="0">
                          <a:effectLst/>
                        </a:rPr>
                        <a:t>Sig.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r>
              <a:tr h="449126">
                <a:tc>
                  <a:txBody>
                    <a:bodyPr/>
                    <a:lstStyle/>
                    <a:p>
                      <a:pPr marL="38100" marR="38100" algn="ctr">
                        <a:lnSpc>
                          <a:spcPts val="1600"/>
                        </a:lnSpc>
                        <a:spcBef>
                          <a:spcPts val="0"/>
                        </a:spcBef>
                        <a:spcAft>
                          <a:spcPts val="0"/>
                        </a:spcAft>
                      </a:pPr>
                      <a:r>
                        <a:rPr lang="en-US" sz="1200">
                          <a:effectLst/>
                        </a:rPr>
                        <a:t>Between Groups</a:t>
                      </a:r>
                      <a:endParaRPr lang="en-US" sz="1100">
                        <a:effectLst/>
                      </a:endParaRPr>
                    </a:p>
                    <a:p>
                      <a:pPr marL="38100" marR="38100" algn="ctr">
                        <a:lnSpc>
                          <a:spcPts val="1600"/>
                        </a:lnSpc>
                        <a:spcBef>
                          <a:spcPts val="0"/>
                        </a:spcBef>
                        <a:spcAft>
                          <a:spcPts val="0"/>
                        </a:spcAft>
                      </a:pPr>
                      <a:r>
                        <a:rPr lang="en-US" sz="1200">
                          <a:effectLst/>
                        </a:rPr>
                        <a:t>(Combined)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1.790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.597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2.786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dirty="0">
                          <a:effectLst/>
                        </a:rPr>
                        <a:t>.064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80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224563">
                <a:tc>
                  <a:txBody>
                    <a:bodyPr/>
                    <a:lstStyle/>
                    <a:p>
                      <a:pPr marL="38100" marR="38100" algn="ctr">
                        <a:lnSpc>
                          <a:spcPts val="1600"/>
                        </a:lnSpc>
                        <a:spcBef>
                          <a:spcPts val="0"/>
                        </a:spcBef>
                        <a:spcAft>
                          <a:spcPts val="0"/>
                        </a:spcAft>
                      </a:pPr>
                      <a:r>
                        <a:rPr lang="en-US" sz="1200">
                          <a:effectLst/>
                        </a:rPr>
                        <a:t>Within Groups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dirty="0">
                          <a:effectLst/>
                        </a:rPr>
                        <a:t>4.925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.214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80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224563">
                <a:tc>
                  <a:txBody>
                    <a:bodyPr/>
                    <a:lstStyle/>
                    <a:p>
                      <a:pPr marL="38100" marR="38100" algn="ctr">
                        <a:lnSpc>
                          <a:spcPts val="1600"/>
                        </a:lnSpc>
                        <a:spcBef>
                          <a:spcPts val="0"/>
                        </a:spcBef>
                        <a:spcAft>
                          <a:spcPts val="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dirty="0">
                          <a:effectLst/>
                        </a:rPr>
                        <a:t>6.715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800"/>
                        </a:spcAft>
                      </a:pPr>
                      <a:r>
                        <a:rPr lang="en-US"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bl>
          </a:graphicData>
        </a:graphic>
      </p:graphicFrame>
      <p:sp>
        <p:nvSpPr>
          <p:cNvPr id="7" name="Rectangle 6"/>
          <p:cNvSpPr/>
          <p:nvPr/>
        </p:nvSpPr>
        <p:spPr>
          <a:xfrm>
            <a:off x="1251944" y="3458611"/>
            <a:ext cx="7064472" cy="338554"/>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The average level of awareness according to the certificates obtained by the factory.</a:t>
            </a:r>
            <a:endParaRPr lang="en-US" sz="1600" dirty="0">
              <a:solidFill>
                <a:schemeClr val="tx2">
                  <a:lumMod val="60000"/>
                  <a:lumOff val="40000"/>
                </a:schemeClr>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423133688"/>
              </p:ext>
            </p:extLst>
          </p:nvPr>
        </p:nvGraphicFramePr>
        <p:xfrm>
          <a:off x="2123728" y="3958149"/>
          <a:ext cx="5976664" cy="2423178"/>
        </p:xfrm>
        <a:graphic>
          <a:graphicData uri="http://schemas.openxmlformats.org/drawingml/2006/table">
            <a:tbl>
              <a:tblPr>
                <a:tableStyleId>{BDBED569-4797-4DF1-A0F4-6AAB3CD982D8}</a:tableStyleId>
              </a:tblPr>
              <a:tblGrid>
                <a:gridCol w="2436742"/>
                <a:gridCol w="1040258"/>
                <a:gridCol w="1040258"/>
                <a:gridCol w="1459406"/>
              </a:tblGrid>
              <a:tr h="403863">
                <a:tc>
                  <a:txBody>
                    <a:bodyPr/>
                    <a:lstStyle/>
                    <a:p>
                      <a:pPr marL="38100" marR="38100" algn="ctr" rtl="1">
                        <a:lnSpc>
                          <a:spcPts val="1600"/>
                        </a:lnSpc>
                        <a:spcBef>
                          <a:spcPts val="0"/>
                        </a:spcBef>
                        <a:spcAft>
                          <a:spcPts val="0"/>
                        </a:spcAft>
                      </a:pPr>
                      <a:r>
                        <a:rPr lang="en-US" sz="1200">
                          <a:effectLst/>
                        </a:rPr>
                        <a:t>Factory quality certificates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403863">
                <a:tc>
                  <a:txBody>
                    <a:bodyPr/>
                    <a:lstStyle/>
                    <a:p>
                      <a:pPr marL="38100" marR="38100" algn="ctr" rtl="1">
                        <a:lnSpc>
                          <a:spcPts val="1600"/>
                        </a:lnSpc>
                        <a:spcBef>
                          <a:spcPts val="0"/>
                        </a:spcBef>
                        <a:spcAft>
                          <a:spcPts val="0"/>
                        </a:spcAft>
                      </a:pPr>
                      <a:r>
                        <a:rPr lang="en-US" sz="1200">
                          <a:effectLst/>
                        </a:rPr>
                        <a:t>PS, ISO 9001, OSHA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4.8333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.33333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403863">
                <a:tc>
                  <a:txBody>
                    <a:bodyPr/>
                    <a:lstStyle/>
                    <a:p>
                      <a:pPr marL="38100" marR="38100" algn="ctr" rtl="1">
                        <a:lnSpc>
                          <a:spcPts val="1600"/>
                        </a:lnSpc>
                        <a:spcBef>
                          <a:spcPts val="0"/>
                        </a:spcBef>
                        <a:spcAft>
                          <a:spcPts val="0"/>
                        </a:spcAft>
                      </a:pPr>
                      <a:r>
                        <a:rPr lang="en-US" sz="1200">
                          <a:effectLst/>
                        </a:rPr>
                        <a:t>There is 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4.4167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403863">
                <a:tc>
                  <a:txBody>
                    <a:bodyPr/>
                    <a:lstStyle/>
                    <a:p>
                      <a:pPr marL="38100" marR="38100" algn="ctr" rtl="1">
                        <a:lnSpc>
                          <a:spcPts val="1600"/>
                        </a:lnSpc>
                        <a:spcBef>
                          <a:spcPts val="0"/>
                        </a:spcBef>
                        <a:spcAft>
                          <a:spcPts val="0"/>
                        </a:spcAft>
                      </a:pPr>
                      <a:r>
                        <a:rPr lang="en-US" sz="1200">
                          <a:effectLst/>
                        </a:rPr>
                        <a:t>ISO 9001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5.0000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403863">
                <a:tc>
                  <a:txBody>
                    <a:bodyPr/>
                    <a:lstStyle/>
                    <a:p>
                      <a:pPr marL="38100" marR="38100" algn="ctr" rtl="1">
                        <a:lnSpc>
                          <a:spcPts val="1600"/>
                        </a:lnSpc>
                        <a:spcBef>
                          <a:spcPts val="0"/>
                        </a:spcBef>
                        <a:spcAft>
                          <a:spcPts val="0"/>
                        </a:spcAft>
                      </a:pPr>
                      <a:r>
                        <a:rPr lang="en-US" sz="1200">
                          <a:effectLst/>
                        </a:rPr>
                        <a:t>PS (Palestinian Standard)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4.2063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.47916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403863">
                <a:tc>
                  <a:txBody>
                    <a:bodyPr/>
                    <a:lstStyle/>
                    <a:p>
                      <a:pPr marL="38100" marR="38100" algn="ctr">
                        <a:lnSpc>
                          <a:spcPts val="1600"/>
                        </a:lnSpc>
                        <a:spcBef>
                          <a:spcPts val="0"/>
                        </a:spcBef>
                        <a:spcAft>
                          <a:spcPts val="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4.3364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dirty="0">
                          <a:effectLst/>
                        </a:rPr>
                        <a:t>.50820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bl>
          </a:graphicData>
        </a:graphic>
      </p:graphicFrame>
    </p:spTree>
    <p:extLst>
      <p:ext uri="{BB962C8B-B14F-4D97-AF65-F5344CB8AC3E}">
        <p14:creationId xmlns:p14="http://schemas.microsoft.com/office/powerpoint/2010/main" val="19170592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7624" y="332656"/>
            <a:ext cx="7704856" cy="923330"/>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7- There is a significant relationship between the certificates obtained by the factory and its commitment to implementing sustainability practices.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157887" y="1412776"/>
            <a:ext cx="7704856" cy="584775"/>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 One way ANOVA test between the certifications obtained by the manufacturer and the commitment to apply sustainability practices.</a:t>
            </a:r>
            <a:endParaRPr lang="en-US" sz="1600" dirty="0">
              <a:solidFill>
                <a:schemeClr val="tx2">
                  <a:lumMod val="60000"/>
                  <a:lumOff val="40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653282919"/>
              </p:ext>
            </p:extLst>
          </p:nvPr>
        </p:nvGraphicFramePr>
        <p:xfrm>
          <a:off x="1195729" y="2276872"/>
          <a:ext cx="7696750" cy="1440160"/>
        </p:xfrm>
        <a:graphic>
          <a:graphicData uri="http://schemas.openxmlformats.org/drawingml/2006/table">
            <a:tbl>
              <a:tblPr>
                <a:tableStyleId>{BDBED569-4797-4DF1-A0F4-6AAB3CD982D8}</a:tableStyleId>
              </a:tblPr>
              <a:tblGrid>
                <a:gridCol w="2917068"/>
                <a:gridCol w="1577834"/>
                <a:gridCol w="486435"/>
                <a:gridCol w="1339235"/>
                <a:gridCol w="738888"/>
                <a:gridCol w="637290"/>
              </a:tblGrid>
              <a:tr h="284659">
                <a:tc>
                  <a:txBody>
                    <a:bodyPr/>
                    <a:lstStyle/>
                    <a:p>
                      <a:pPr marL="0" marR="0">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Sum of Squares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df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Mean Square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a:lnSpc>
                          <a:spcPts val="1600"/>
                        </a:lnSpc>
                        <a:spcBef>
                          <a:spcPts val="0"/>
                        </a:spcBef>
                        <a:spcAft>
                          <a:spcPts val="0"/>
                        </a:spcAft>
                      </a:pPr>
                      <a:r>
                        <a:rPr lang="en-US" sz="1200">
                          <a:effectLst/>
                        </a:rPr>
                        <a:t>Sig.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86183">
                <a:tc>
                  <a:txBody>
                    <a:bodyPr/>
                    <a:lstStyle/>
                    <a:p>
                      <a:pPr marL="38100" marR="38100" algn="ctr">
                        <a:lnSpc>
                          <a:spcPts val="1600"/>
                        </a:lnSpc>
                        <a:spcBef>
                          <a:spcPts val="0"/>
                        </a:spcBef>
                        <a:spcAft>
                          <a:spcPts val="0"/>
                        </a:spcAft>
                      </a:pPr>
                      <a:r>
                        <a:rPr lang="en-US" sz="1200">
                          <a:effectLst/>
                        </a:rPr>
                        <a:t>Between Groups</a:t>
                      </a:r>
                      <a:endParaRPr lang="en-US" sz="1100">
                        <a:effectLst/>
                      </a:endParaRPr>
                    </a:p>
                    <a:p>
                      <a:pPr marL="38100" marR="38100">
                        <a:lnSpc>
                          <a:spcPts val="1600"/>
                        </a:lnSpc>
                        <a:spcBef>
                          <a:spcPts val="0"/>
                        </a:spcBef>
                        <a:spcAft>
                          <a:spcPts val="0"/>
                        </a:spcAft>
                      </a:pPr>
                      <a:r>
                        <a:rPr lang="en-US" sz="1200">
                          <a:effectLst/>
                        </a:rPr>
                        <a:t>                 (Combined)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1.580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.527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2.646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.073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84659">
                <a:tc>
                  <a:txBody>
                    <a:bodyPr/>
                    <a:lstStyle/>
                    <a:p>
                      <a:pPr marL="38100" marR="38100" algn="ctr">
                        <a:lnSpc>
                          <a:spcPts val="1600"/>
                        </a:lnSpc>
                        <a:spcBef>
                          <a:spcPts val="0"/>
                        </a:spcBef>
                        <a:spcAft>
                          <a:spcPts val="0"/>
                        </a:spcAft>
                      </a:pPr>
                      <a:r>
                        <a:rPr lang="en-US" sz="1200">
                          <a:effectLst/>
                        </a:rPr>
                        <a:t>Within Groups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4.577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.199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84659">
                <a:tc>
                  <a:txBody>
                    <a:bodyPr/>
                    <a:lstStyle/>
                    <a:p>
                      <a:pPr marL="38100" marR="38100" algn="ctr">
                        <a:lnSpc>
                          <a:spcPts val="1600"/>
                        </a:lnSpc>
                        <a:spcBef>
                          <a:spcPts val="0"/>
                        </a:spcBef>
                        <a:spcAft>
                          <a:spcPts val="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6.157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r">
                        <a:lnSpc>
                          <a:spcPts val="1600"/>
                        </a:lnSpc>
                        <a:spcBef>
                          <a:spcPts val="0"/>
                        </a:spcBef>
                        <a:spcAft>
                          <a:spcPts val="0"/>
                        </a:spcAft>
                      </a:pPr>
                      <a:r>
                        <a:rPr lang="en-US" sz="1200">
                          <a:effectLst/>
                        </a:rPr>
                        <a:t>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6" name="Rectangle 5"/>
          <p:cNvSpPr/>
          <p:nvPr/>
        </p:nvSpPr>
        <p:spPr>
          <a:xfrm>
            <a:off x="1157887" y="3996353"/>
            <a:ext cx="7696750" cy="584775"/>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The average level of commitment to implementing sustainability practices according to the certificates obtained by the factory.</a:t>
            </a:r>
            <a:endParaRPr lang="en-US" sz="1600" dirty="0">
              <a:solidFill>
                <a:schemeClr val="tx2">
                  <a:lumMod val="60000"/>
                  <a:lumOff val="40000"/>
                </a:schemeClr>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249457858"/>
              </p:ext>
            </p:extLst>
          </p:nvPr>
        </p:nvGraphicFramePr>
        <p:xfrm>
          <a:off x="1355289" y="4737917"/>
          <a:ext cx="7499348" cy="1842012"/>
        </p:xfrm>
        <a:graphic>
          <a:graphicData uri="http://schemas.openxmlformats.org/drawingml/2006/table">
            <a:tbl>
              <a:tblPr>
                <a:tableStyleId>{BDBED569-4797-4DF1-A0F4-6AAB3CD982D8}</a:tableStyleId>
              </a:tblPr>
              <a:tblGrid>
                <a:gridCol w="1874837"/>
                <a:gridCol w="1874837"/>
                <a:gridCol w="1874837"/>
                <a:gridCol w="1874837"/>
              </a:tblGrid>
              <a:tr h="307002">
                <a:tc>
                  <a:txBody>
                    <a:bodyPr/>
                    <a:lstStyle/>
                    <a:p>
                      <a:pPr marL="38100" marR="38100" algn="ctr" rtl="1">
                        <a:lnSpc>
                          <a:spcPts val="1600"/>
                        </a:lnSpc>
                        <a:spcBef>
                          <a:spcPts val="0"/>
                        </a:spcBef>
                        <a:spcAft>
                          <a:spcPts val="0"/>
                        </a:spcAft>
                      </a:pPr>
                      <a:r>
                        <a:rPr lang="en-US" sz="1200">
                          <a:effectLst/>
                        </a:rPr>
                        <a:t>Factory quality certificates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07002">
                <a:tc>
                  <a:txBody>
                    <a:bodyPr/>
                    <a:lstStyle/>
                    <a:p>
                      <a:pPr marL="38100" marR="38100" algn="ctr" rtl="1">
                        <a:lnSpc>
                          <a:spcPts val="1600"/>
                        </a:lnSpc>
                        <a:spcBef>
                          <a:spcPts val="0"/>
                        </a:spcBef>
                        <a:spcAft>
                          <a:spcPts val="0"/>
                        </a:spcAft>
                      </a:pPr>
                      <a:r>
                        <a:rPr lang="en-US" sz="1200">
                          <a:effectLst/>
                        </a:rPr>
                        <a:t>PS, ISO 9001, OSHA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5.0000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.00000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07002">
                <a:tc>
                  <a:txBody>
                    <a:bodyPr/>
                    <a:lstStyle/>
                    <a:p>
                      <a:pPr marL="38100" marR="38100" algn="ctr" rtl="1">
                        <a:lnSpc>
                          <a:spcPts val="1600"/>
                        </a:lnSpc>
                        <a:spcBef>
                          <a:spcPts val="0"/>
                        </a:spcBef>
                        <a:spcAft>
                          <a:spcPts val="0"/>
                        </a:spcAft>
                      </a:pPr>
                      <a:r>
                        <a:rPr lang="en-US" sz="1200">
                          <a:effectLst/>
                        </a:rPr>
                        <a:t>There is no</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3.7500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07002">
                <a:tc>
                  <a:txBody>
                    <a:bodyPr/>
                    <a:lstStyle/>
                    <a:p>
                      <a:pPr marL="38100" marR="38100" algn="ctr" rtl="1">
                        <a:lnSpc>
                          <a:spcPts val="1600"/>
                        </a:lnSpc>
                        <a:spcBef>
                          <a:spcPts val="0"/>
                        </a:spcBef>
                        <a:spcAft>
                          <a:spcPts val="0"/>
                        </a:spcAft>
                      </a:pPr>
                      <a:r>
                        <a:rPr lang="en-US" sz="1200">
                          <a:effectLst/>
                        </a:rPr>
                        <a:t>ISO 9001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5.0000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07002">
                <a:tc>
                  <a:txBody>
                    <a:bodyPr/>
                    <a:lstStyle/>
                    <a:p>
                      <a:pPr marL="38100" marR="38100" algn="ctr" rtl="1">
                        <a:lnSpc>
                          <a:spcPts val="1600"/>
                        </a:lnSpc>
                        <a:spcBef>
                          <a:spcPts val="0"/>
                        </a:spcBef>
                        <a:spcAft>
                          <a:spcPts val="0"/>
                        </a:spcAft>
                      </a:pPr>
                      <a:r>
                        <a:rPr lang="en-US" sz="1200">
                          <a:effectLst/>
                        </a:rPr>
                        <a:t>PS (Palestinian Standard)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4.5476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.47840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07002">
                <a:tc>
                  <a:txBody>
                    <a:bodyPr/>
                    <a:lstStyle/>
                    <a:p>
                      <a:pPr marL="38100" marR="38100" algn="ctr" rtl="1">
                        <a:lnSpc>
                          <a:spcPts val="1600"/>
                        </a:lnSpc>
                        <a:spcBef>
                          <a:spcPts val="0"/>
                        </a:spcBef>
                        <a:spcAft>
                          <a:spcPts val="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4.6019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dirty="0">
                          <a:effectLst/>
                        </a:rPr>
                        <a:t>.48665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bl>
          </a:graphicData>
        </a:graphic>
      </p:graphicFrame>
    </p:spTree>
    <p:extLst>
      <p:ext uri="{BB962C8B-B14F-4D97-AF65-F5344CB8AC3E}">
        <p14:creationId xmlns:p14="http://schemas.microsoft.com/office/powerpoint/2010/main" val="308568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Introduction </a:t>
            </a:r>
            <a:endParaRPr lang="ar-QA" dirty="0"/>
          </a:p>
        </p:txBody>
      </p:sp>
      <p:sp>
        <p:nvSpPr>
          <p:cNvPr id="3" name="عنصر نائب للمحتوى 2"/>
          <p:cNvSpPr>
            <a:spLocks noGrp="1"/>
          </p:cNvSpPr>
          <p:nvPr>
            <p:ph idx="1"/>
          </p:nvPr>
        </p:nvSpPr>
        <p:spPr>
          <a:xfrm>
            <a:off x="1435608" y="1268760"/>
            <a:ext cx="7498080" cy="4979640"/>
          </a:xfrm>
        </p:spPr>
        <p:txBody>
          <a:bodyPr>
            <a:normAutofit fontScale="70000" lnSpcReduction="20000"/>
          </a:bodyPr>
          <a:lstStyle/>
          <a:p>
            <a:pPr algn="l" rtl="0"/>
            <a:r>
              <a:rPr lang="en-US" dirty="0" smtClean="0">
                <a:effectLst/>
                <a:ea typeface="Calibri" panose="020F0502020204030204" pitchFamily="34" charset="0"/>
                <a:cs typeface="Arial" panose="020B0604020202020204" pitchFamily="34" charset="0"/>
              </a:rPr>
              <a:t>The </a:t>
            </a:r>
            <a:r>
              <a:rPr lang="en-US" dirty="0">
                <a:effectLst/>
                <a:ea typeface="Calibri" panose="020F0502020204030204" pitchFamily="34" charset="0"/>
                <a:cs typeface="Arial" panose="020B0604020202020204" pitchFamily="34" charset="0"/>
              </a:rPr>
              <a:t>concept of sustainability emphasizes reducing environmental pollution and large amounts of waste and recycling it, as well as rationalizing the consumption of materials and reusing them in an environmentally friendly way to make products more sustainable, and this also includes packaging and distribution processes, as sustainability reduces the cost of raw materials and increases the quality of production.</a:t>
            </a:r>
          </a:p>
          <a:p>
            <a:pPr algn="l" rtl="0"/>
            <a:r>
              <a:rPr lang="en-US" dirty="0"/>
              <a:t>This project aims to assess the current situation of ready-mix concrete plants in the northern West Bank. To achieve this goal, we developed a methodology and followed it, which we will talk about later. We developed several hypotheses and tested them using the SPSS statistical program. Some of these hypotheses were accepted and others were rejected.</a:t>
            </a:r>
          </a:p>
          <a:p>
            <a:pPr algn="l" rtl="0"/>
            <a:endParaRPr lang="en-US" dirty="0"/>
          </a:p>
          <a:p>
            <a:pPr marL="82296" indent="0" algn="l" rtl="0">
              <a:buNone/>
            </a:pPr>
            <a:endParaRPr lang="en-US" dirty="0"/>
          </a:p>
          <a:p>
            <a:pPr marL="82296" indent="0" algn="l" rtl="0">
              <a:buNone/>
            </a:pPr>
            <a:endParaRPr lang="en-US" dirty="0"/>
          </a:p>
          <a:p>
            <a:pPr marL="82296" indent="0" algn="l" rtl="0">
              <a:buNone/>
            </a:pPr>
            <a:endParaRPr lang="ar-QA" dirty="0"/>
          </a:p>
        </p:txBody>
      </p:sp>
    </p:spTree>
    <p:extLst>
      <p:ext uri="{BB962C8B-B14F-4D97-AF65-F5344CB8AC3E}">
        <p14:creationId xmlns:p14="http://schemas.microsoft.com/office/powerpoint/2010/main" val="36455636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15616" y="260648"/>
            <a:ext cx="7920880" cy="923330"/>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8- There is a significant relationship between the age of the factory and the level of awareness of the factory.</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115616" y="1340768"/>
            <a:ext cx="7632848" cy="338554"/>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One way ANOVA test between the age of the plant and the level of awareness of the plant.</a:t>
            </a:r>
            <a:endParaRPr lang="en-US" sz="1600" dirty="0">
              <a:solidFill>
                <a:schemeClr val="tx2">
                  <a:lumMod val="60000"/>
                  <a:lumOff val="4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042149118"/>
              </p:ext>
            </p:extLst>
          </p:nvPr>
        </p:nvGraphicFramePr>
        <p:xfrm>
          <a:off x="1511660" y="1836112"/>
          <a:ext cx="6840760" cy="1875656"/>
        </p:xfrm>
        <a:graphic>
          <a:graphicData uri="http://schemas.openxmlformats.org/drawingml/2006/table">
            <a:tbl>
              <a:tblPr>
                <a:tableStyleId>{BDBED569-4797-4DF1-A0F4-6AAB3CD982D8}</a:tableStyleId>
              </a:tblPr>
              <a:tblGrid>
                <a:gridCol w="855340"/>
                <a:gridCol w="855340"/>
                <a:gridCol w="736890"/>
                <a:gridCol w="2402567"/>
                <a:gridCol w="974842"/>
                <a:gridCol w="1015781"/>
              </a:tblGrid>
              <a:tr h="379884">
                <a:tc>
                  <a:txBody>
                    <a:bodyPr/>
                    <a:lstStyle/>
                    <a:p>
                      <a:pPr marL="0" marR="0">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Sum of Squares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df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Mean Square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F</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Sig.</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r>
              <a:tr h="495637">
                <a:tc>
                  <a:txBody>
                    <a:bodyPr/>
                    <a:lstStyle/>
                    <a:p>
                      <a:pPr marL="38100" marR="38100" algn="ctr">
                        <a:lnSpc>
                          <a:spcPts val="1600"/>
                        </a:lnSpc>
                        <a:spcBef>
                          <a:spcPts val="0"/>
                        </a:spcBef>
                        <a:spcAft>
                          <a:spcPts val="0"/>
                        </a:spcAft>
                      </a:pPr>
                      <a:r>
                        <a:rPr lang="en-US" sz="1000" dirty="0">
                          <a:effectLst/>
                        </a:rPr>
                        <a:t>Between </a:t>
                      </a:r>
                      <a:r>
                        <a:rPr lang="en-US" sz="1000" dirty="0" smtClean="0">
                          <a:effectLst/>
                        </a:rPr>
                        <a:t>Groups    </a:t>
                      </a:r>
                      <a:r>
                        <a:rPr lang="en-US" sz="1000" dirty="0">
                          <a:effectLst/>
                        </a:rPr>
                        <a:t>(Combined) </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.403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.101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.351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.840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r>
              <a:tr h="504056">
                <a:tc>
                  <a:txBody>
                    <a:bodyPr/>
                    <a:lstStyle/>
                    <a:p>
                      <a:pPr marL="38100" marR="38100" algn="ctr">
                        <a:lnSpc>
                          <a:spcPts val="1600"/>
                        </a:lnSpc>
                        <a:spcBef>
                          <a:spcPts val="0"/>
                        </a:spcBef>
                        <a:spcAft>
                          <a:spcPts val="0"/>
                        </a:spcAft>
                      </a:pPr>
                      <a:r>
                        <a:rPr lang="en-US" sz="1000">
                          <a:effectLst/>
                        </a:rPr>
                        <a:t>Within Groups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6.312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22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.287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0" marR="0" algn="ctr">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0" marR="0" algn="ctr">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r>
              <a:tr h="355600">
                <a:tc>
                  <a:txBody>
                    <a:bodyPr/>
                    <a:lstStyle/>
                    <a:p>
                      <a:pPr marL="38100" marR="38100" algn="ctr">
                        <a:lnSpc>
                          <a:spcPts val="1600"/>
                        </a:lnSpc>
                        <a:spcBef>
                          <a:spcPts val="0"/>
                        </a:spcBef>
                        <a:spcAft>
                          <a:spcPts val="0"/>
                        </a:spcAft>
                      </a:pPr>
                      <a:r>
                        <a:rPr lang="en-US" sz="1000">
                          <a:effectLst/>
                        </a:rPr>
                        <a:t>Total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6.715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38100" marR="38100" algn="ctr">
                        <a:lnSpc>
                          <a:spcPts val="1600"/>
                        </a:lnSpc>
                        <a:spcBef>
                          <a:spcPts val="0"/>
                        </a:spcBef>
                        <a:spcAft>
                          <a:spcPts val="0"/>
                        </a:spcAft>
                      </a:pPr>
                      <a:r>
                        <a:rPr lang="en-US" sz="1000">
                          <a:effectLst/>
                        </a:rPr>
                        <a:t>26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0" marR="0" algn="ctr">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0" marR="0" algn="ctr">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c>
                  <a:txBody>
                    <a:bodyPr/>
                    <a:lstStyle/>
                    <a:p>
                      <a:pPr marL="0" marR="0" algn="ctr">
                        <a:lnSpc>
                          <a:spcPct val="107000"/>
                        </a:lnSpc>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0007" marR="60007" marT="0" marB="0"/>
                </a:tc>
              </a:tr>
            </a:tbl>
          </a:graphicData>
        </a:graphic>
      </p:graphicFrame>
      <p:sp>
        <p:nvSpPr>
          <p:cNvPr id="7" name="Rectangle 6"/>
          <p:cNvSpPr/>
          <p:nvPr/>
        </p:nvSpPr>
        <p:spPr>
          <a:xfrm>
            <a:off x="1331640" y="3832618"/>
            <a:ext cx="7272808" cy="338554"/>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The average level of awareness of the factory according to the age of the factory.</a:t>
            </a:r>
            <a:endParaRPr lang="en-US" sz="1600" dirty="0">
              <a:solidFill>
                <a:schemeClr val="tx2">
                  <a:lumMod val="60000"/>
                  <a:lumOff val="40000"/>
                </a:schemeClr>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889684275"/>
              </p:ext>
            </p:extLst>
          </p:nvPr>
        </p:nvGraphicFramePr>
        <p:xfrm>
          <a:off x="2051720" y="4329402"/>
          <a:ext cx="5976665" cy="2267952"/>
        </p:xfrm>
        <a:graphic>
          <a:graphicData uri="http://schemas.openxmlformats.org/drawingml/2006/table">
            <a:tbl>
              <a:tblPr>
                <a:tableStyleId>{BDBED569-4797-4DF1-A0F4-6AAB3CD982D8}</a:tableStyleId>
              </a:tblPr>
              <a:tblGrid>
                <a:gridCol w="1781567"/>
                <a:gridCol w="1100601"/>
                <a:gridCol w="1287804"/>
                <a:gridCol w="1806693"/>
              </a:tblGrid>
              <a:tr h="512176">
                <a:tc>
                  <a:txBody>
                    <a:bodyPr/>
                    <a:lstStyle/>
                    <a:p>
                      <a:pPr marL="38100" marR="38100" algn="ctr" rtl="1">
                        <a:lnSpc>
                          <a:spcPts val="1600"/>
                        </a:lnSpc>
                        <a:spcBef>
                          <a:spcPts val="0"/>
                        </a:spcBef>
                        <a:spcAft>
                          <a:spcPts val="0"/>
                        </a:spcAft>
                      </a:pPr>
                      <a:r>
                        <a:rPr lang="en-US" sz="1200">
                          <a:effectLst/>
                        </a:rPr>
                        <a:t>Age of the plant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b"/>
                </a:tc>
                <a:tc>
                  <a:txBody>
                    <a:bodyPr/>
                    <a:lstStyle/>
                    <a:p>
                      <a:pPr marL="38100" marR="38100" algn="ctr">
                        <a:lnSpc>
                          <a:spcPts val="1600"/>
                        </a:lnSpc>
                        <a:spcBef>
                          <a:spcPts val="0"/>
                        </a:spcBef>
                        <a:spcAft>
                          <a:spcPts val="0"/>
                        </a:spcAft>
                      </a:pPr>
                      <a:r>
                        <a:rPr lang="en-US" sz="1200">
                          <a:effectLst/>
                        </a:rPr>
                        <a:t>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b"/>
                </a:tc>
                <a:tc>
                  <a:txBody>
                    <a:bodyPr/>
                    <a:lstStyle/>
                    <a:p>
                      <a:pPr marL="38100" marR="38100" algn="ctr">
                        <a:lnSpc>
                          <a:spcPts val="1600"/>
                        </a:lnSpc>
                        <a:spcBef>
                          <a:spcPts val="0"/>
                        </a:spcBef>
                        <a:spcAft>
                          <a:spcPts val="0"/>
                        </a:spcAft>
                      </a:pPr>
                      <a:r>
                        <a:rPr lang="en-US" sz="1200">
                          <a:effectLst/>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b"/>
                </a:tc>
                <a:tc>
                  <a:txBody>
                    <a:bodyPr/>
                    <a:lstStyle/>
                    <a:p>
                      <a:pPr marL="38100" marR="38100" algn="ctr">
                        <a:lnSpc>
                          <a:spcPts val="16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b"/>
                </a:tc>
              </a:tr>
              <a:tr h="248720">
                <a:tc>
                  <a:txBody>
                    <a:bodyPr/>
                    <a:lstStyle/>
                    <a:p>
                      <a:pPr marL="38100" marR="38100" algn="ctr" rtl="1">
                        <a:lnSpc>
                          <a:spcPts val="1600"/>
                        </a:lnSpc>
                        <a:spcBef>
                          <a:spcPts val="0"/>
                        </a:spcBef>
                        <a:spcAft>
                          <a:spcPts val="0"/>
                        </a:spcAft>
                      </a:pPr>
                      <a:r>
                        <a:rPr lang="en-US" sz="1200">
                          <a:effectLst/>
                        </a:rPr>
                        <a:t>1-5 years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4.1667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r>
              <a:tr h="248720">
                <a:tc>
                  <a:txBody>
                    <a:bodyPr/>
                    <a:lstStyle/>
                    <a:p>
                      <a:pPr marL="38100" marR="38100" algn="ctr" rtl="1">
                        <a:lnSpc>
                          <a:spcPts val="1600"/>
                        </a:lnSpc>
                        <a:spcBef>
                          <a:spcPts val="0"/>
                        </a:spcBef>
                        <a:spcAft>
                          <a:spcPts val="0"/>
                        </a:spcAft>
                      </a:pPr>
                      <a:r>
                        <a:rPr lang="en-US" sz="1200">
                          <a:effectLst/>
                        </a:rPr>
                        <a:t>10-15 years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4.3500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.59628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r>
              <a:tr h="248720">
                <a:tc>
                  <a:txBody>
                    <a:bodyPr/>
                    <a:lstStyle/>
                    <a:p>
                      <a:pPr marL="38100" marR="38100" algn="ctr" rtl="1">
                        <a:lnSpc>
                          <a:spcPts val="1600"/>
                        </a:lnSpc>
                        <a:spcBef>
                          <a:spcPts val="0"/>
                        </a:spcBef>
                        <a:spcAft>
                          <a:spcPts val="0"/>
                        </a:spcAft>
                      </a:pPr>
                      <a:r>
                        <a:rPr lang="en-US" sz="1200">
                          <a:effectLst/>
                        </a:rPr>
                        <a:t>15-20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4.5500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.62249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r>
              <a:tr h="248720">
                <a:tc>
                  <a:txBody>
                    <a:bodyPr/>
                    <a:lstStyle/>
                    <a:p>
                      <a:pPr marL="38100" marR="38100" algn="ctr" rtl="1">
                        <a:lnSpc>
                          <a:spcPts val="1600"/>
                        </a:lnSpc>
                        <a:spcBef>
                          <a:spcPts val="0"/>
                        </a:spcBef>
                        <a:spcAft>
                          <a:spcPts val="0"/>
                        </a:spcAft>
                      </a:pPr>
                      <a:r>
                        <a:rPr lang="en-US" sz="1200">
                          <a:effectLst/>
                        </a:rPr>
                        <a:t>5-10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4.1667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.33850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r>
              <a:tr h="512176">
                <a:tc>
                  <a:txBody>
                    <a:bodyPr/>
                    <a:lstStyle/>
                    <a:p>
                      <a:pPr marL="38100" marR="38100" algn="ctr" rtl="1">
                        <a:lnSpc>
                          <a:spcPts val="1600"/>
                        </a:lnSpc>
                        <a:spcBef>
                          <a:spcPts val="0"/>
                        </a:spcBef>
                        <a:spcAft>
                          <a:spcPts val="0"/>
                        </a:spcAft>
                      </a:pPr>
                      <a:r>
                        <a:rPr lang="en-US" sz="1200">
                          <a:effectLst/>
                        </a:rPr>
                        <a:t>More than 20 years old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4.3258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.53678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r>
              <a:tr h="248720">
                <a:tc>
                  <a:txBody>
                    <a:bodyPr/>
                    <a:lstStyle/>
                    <a:p>
                      <a:pPr marL="38100" marR="38100" algn="ctr" rtl="1">
                        <a:lnSpc>
                          <a:spcPts val="1600"/>
                        </a:lnSpc>
                        <a:spcBef>
                          <a:spcPts val="0"/>
                        </a:spcBef>
                        <a:spcAft>
                          <a:spcPts val="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4.3364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a:effectLst/>
                        </a:rPr>
                        <a:t>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c>
                  <a:txBody>
                    <a:bodyPr/>
                    <a:lstStyle/>
                    <a:p>
                      <a:pPr marL="38100" marR="38100" algn="ctr">
                        <a:lnSpc>
                          <a:spcPts val="1600"/>
                        </a:lnSpc>
                        <a:spcBef>
                          <a:spcPts val="0"/>
                        </a:spcBef>
                        <a:spcAft>
                          <a:spcPts val="0"/>
                        </a:spcAft>
                      </a:pPr>
                      <a:r>
                        <a:rPr lang="en-US" sz="1200" dirty="0">
                          <a:effectLst/>
                        </a:rPr>
                        <a:t>.50820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tc>
              </a:tr>
            </a:tbl>
          </a:graphicData>
        </a:graphic>
      </p:graphicFrame>
    </p:spTree>
    <p:extLst>
      <p:ext uri="{BB962C8B-B14F-4D97-AF65-F5344CB8AC3E}">
        <p14:creationId xmlns:p14="http://schemas.microsoft.com/office/powerpoint/2010/main" val="6885062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7624" y="188640"/>
            <a:ext cx="7704856" cy="923330"/>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9- There is a significant relationship between the age of the factory and its commitment to implementing sustainability practices.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164708" y="1196752"/>
            <a:ext cx="7727771" cy="584775"/>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One way ANOVA test between the plant’s age and its commitment to implementing sustainability practices. </a:t>
            </a:r>
            <a:endParaRPr lang="en-US" sz="1600" dirty="0">
              <a:solidFill>
                <a:schemeClr val="tx2">
                  <a:lumMod val="60000"/>
                  <a:lumOff val="40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033375712"/>
              </p:ext>
            </p:extLst>
          </p:nvPr>
        </p:nvGraphicFramePr>
        <p:xfrm>
          <a:off x="1195731" y="1900552"/>
          <a:ext cx="7696748" cy="1456441"/>
        </p:xfrm>
        <a:graphic>
          <a:graphicData uri="http://schemas.openxmlformats.org/drawingml/2006/table">
            <a:tbl>
              <a:tblPr>
                <a:tableStyleId>{BDBED569-4797-4DF1-A0F4-6AAB3CD982D8}</a:tableStyleId>
              </a:tblPr>
              <a:tblGrid>
                <a:gridCol w="2917068"/>
                <a:gridCol w="1577833"/>
                <a:gridCol w="486435"/>
                <a:gridCol w="1339234"/>
                <a:gridCol w="738888"/>
                <a:gridCol w="637290"/>
              </a:tblGrid>
              <a:tr h="287877">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Sum of Squares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df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Mean Square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Sig.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592810">
                <a:tc>
                  <a:txBody>
                    <a:bodyPr/>
                    <a:lstStyle/>
                    <a:p>
                      <a:pPr marL="38100" marR="38100" algn="ctr">
                        <a:lnSpc>
                          <a:spcPts val="1600"/>
                        </a:lnSpc>
                        <a:spcBef>
                          <a:spcPts val="0"/>
                        </a:spcBef>
                        <a:spcAft>
                          <a:spcPts val="0"/>
                        </a:spcAft>
                      </a:pPr>
                      <a:r>
                        <a:rPr lang="en-US" sz="1200" dirty="0">
                          <a:effectLst/>
                        </a:rPr>
                        <a:t>Between </a:t>
                      </a:r>
                      <a:r>
                        <a:rPr lang="en-US" sz="1200" dirty="0" smtClean="0">
                          <a:effectLst/>
                        </a:rPr>
                        <a:t>Groups</a:t>
                      </a:r>
                    </a:p>
                    <a:p>
                      <a:pPr marL="38100" marR="38100" algn="ctr">
                        <a:lnSpc>
                          <a:spcPts val="1600"/>
                        </a:lnSpc>
                        <a:spcBef>
                          <a:spcPts val="0"/>
                        </a:spcBef>
                        <a:spcAft>
                          <a:spcPts val="0"/>
                        </a:spcAft>
                      </a:pPr>
                      <a:r>
                        <a:rPr lang="en-US" sz="1200" dirty="0" smtClean="0">
                          <a:effectLst/>
                        </a:rPr>
                        <a:t>(Combined)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1.001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.250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1.067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.396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87877">
                <a:tc>
                  <a:txBody>
                    <a:bodyPr/>
                    <a:lstStyle/>
                    <a:p>
                      <a:pPr marL="38100" marR="38100" algn="ctr">
                        <a:lnSpc>
                          <a:spcPts val="1600"/>
                        </a:lnSpc>
                        <a:spcBef>
                          <a:spcPts val="0"/>
                        </a:spcBef>
                        <a:spcAft>
                          <a:spcPts val="0"/>
                        </a:spcAft>
                      </a:pPr>
                      <a:r>
                        <a:rPr lang="en-US" sz="1200">
                          <a:effectLst/>
                        </a:rPr>
                        <a:t>Within Groups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5.157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.234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87877">
                <a:tc>
                  <a:txBody>
                    <a:bodyPr/>
                    <a:lstStyle/>
                    <a:p>
                      <a:pPr marL="38100" marR="38100" algn="ctr">
                        <a:lnSpc>
                          <a:spcPts val="1600"/>
                        </a:lnSpc>
                        <a:spcBef>
                          <a:spcPts val="0"/>
                        </a:spcBef>
                        <a:spcAft>
                          <a:spcPts val="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dirty="0">
                          <a:effectLst/>
                        </a:rPr>
                        <a:t>6.157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8100" marR="38100" algn="ctr">
                        <a:lnSpc>
                          <a:spcPts val="1600"/>
                        </a:lnSpc>
                        <a:spcBef>
                          <a:spcPts val="0"/>
                        </a:spcBef>
                        <a:spcAft>
                          <a:spcPts val="0"/>
                        </a:spcAft>
                      </a:pPr>
                      <a:r>
                        <a:rPr lang="en-US" sz="1200">
                          <a:effectLst/>
                        </a:rPr>
                        <a:t>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
        <p:nvSpPr>
          <p:cNvPr id="6" name="Rectangle 5"/>
          <p:cNvSpPr/>
          <p:nvPr/>
        </p:nvSpPr>
        <p:spPr>
          <a:xfrm>
            <a:off x="1164708" y="3573016"/>
            <a:ext cx="6552728" cy="338554"/>
          </a:xfrm>
          <a:prstGeom prst="rect">
            <a:avLst/>
          </a:prstGeom>
        </p:spPr>
        <p:txBody>
          <a:bodyPr wrap="square">
            <a:spAutoFit/>
          </a:bodyPr>
          <a:lstStyle/>
          <a:p>
            <a:pPr algn="l">
              <a:spcAft>
                <a:spcPts val="1000"/>
              </a:spcAft>
            </a:pPr>
            <a:r>
              <a:rPr lang="en-US" sz="1600" dirty="0">
                <a:solidFill>
                  <a:schemeClr val="tx2">
                    <a:lumMod val="60000"/>
                    <a:lumOff val="40000"/>
                  </a:schemeClr>
                </a:solidFill>
                <a:latin typeface="Times New Roman" panose="02020603050405020304" pitchFamily="18" charset="0"/>
                <a:ea typeface="Calibri" panose="020F0502020204030204" pitchFamily="34" charset="0"/>
                <a:cs typeface="Arial" panose="020B0604020202020204" pitchFamily="34" charset="0"/>
              </a:rPr>
              <a:t>Average commitment to applying sustainability practices by plant age. </a:t>
            </a:r>
            <a:endParaRPr lang="en-US" sz="1050" i="1" dirty="0">
              <a:solidFill>
                <a:schemeClr val="tx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672679550"/>
              </p:ext>
            </p:extLst>
          </p:nvPr>
        </p:nvGraphicFramePr>
        <p:xfrm>
          <a:off x="2051720" y="4127589"/>
          <a:ext cx="5665716" cy="2469762"/>
        </p:xfrm>
        <a:graphic>
          <a:graphicData uri="http://schemas.openxmlformats.org/drawingml/2006/table">
            <a:tbl>
              <a:tblPr>
                <a:tableStyleId>{BDBED569-4797-4DF1-A0F4-6AAB3CD982D8}</a:tableStyleId>
              </a:tblPr>
              <a:tblGrid>
                <a:gridCol w="1786641"/>
                <a:gridCol w="1118943"/>
                <a:gridCol w="895611"/>
                <a:gridCol w="1864521"/>
              </a:tblGrid>
              <a:tr h="557751">
                <a:tc>
                  <a:txBody>
                    <a:bodyPr/>
                    <a:lstStyle/>
                    <a:p>
                      <a:pPr marL="38100" marR="38100" algn="ctr" rtl="1">
                        <a:lnSpc>
                          <a:spcPts val="1600"/>
                        </a:lnSpc>
                        <a:spcBef>
                          <a:spcPts val="0"/>
                        </a:spcBef>
                        <a:spcAft>
                          <a:spcPts val="0"/>
                        </a:spcAft>
                      </a:pPr>
                      <a:r>
                        <a:rPr lang="en-US" sz="1200">
                          <a:effectLst/>
                        </a:rPr>
                        <a:t>Age of the plant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Mean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Std. Deviation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270852">
                <a:tc>
                  <a:txBody>
                    <a:bodyPr/>
                    <a:lstStyle/>
                    <a:p>
                      <a:pPr marL="38100" marR="38100" algn="ctr" rtl="1">
                        <a:lnSpc>
                          <a:spcPts val="1600"/>
                        </a:lnSpc>
                        <a:spcBef>
                          <a:spcPts val="0"/>
                        </a:spcBef>
                        <a:spcAft>
                          <a:spcPts val="0"/>
                        </a:spcAft>
                      </a:pPr>
                      <a:r>
                        <a:rPr lang="en-US" sz="1200">
                          <a:effectLst/>
                        </a:rPr>
                        <a:t>1-5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5.0000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270852">
                <a:tc>
                  <a:txBody>
                    <a:bodyPr/>
                    <a:lstStyle/>
                    <a:p>
                      <a:pPr marL="38100" marR="38100" algn="ctr" rtl="1">
                        <a:lnSpc>
                          <a:spcPts val="1600"/>
                        </a:lnSpc>
                        <a:spcBef>
                          <a:spcPts val="0"/>
                        </a:spcBef>
                        <a:spcAft>
                          <a:spcPts val="0"/>
                        </a:spcAft>
                      </a:pPr>
                      <a:r>
                        <a:rPr lang="en-US" sz="1200">
                          <a:effectLst/>
                        </a:rPr>
                        <a:t>10-15 Year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4.5000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.58630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270852">
                <a:tc>
                  <a:txBody>
                    <a:bodyPr/>
                    <a:lstStyle/>
                    <a:p>
                      <a:pPr marL="38100" marR="38100" algn="ctr" rtl="1">
                        <a:lnSpc>
                          <a:spcPts val="1600"/>
                        </a:lnSpc>
                        <a:spcBef>
                          <a:spcPts val="0"/>
                        </a:spcBef>
                        <a:spcAft>
                          <a:spcPts val="0"/>
                        </a:spcAft>
                      </a:pPr>
                      <a:r>
                        <a:rPr lang="en-US" sz="1200">
                          <a:effectLst/>
                        </a:rPr>
                        <a:t>15-20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4.9500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.11180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270852">
                <a:tc>
                  <a:txBody>
                    <a:bodyPr/>
                    <a:lstStyle/>
                    <a:p>
                      <a:pPr marL="38100" marR="38100" algn="ctr" rtl="1">
                        <a:lnSpc>
                          <a:spcPts val="1600"/>
                        </a:lnSpc>
                        <a:spcBef>
                          <a:spcPts val="0"/>
                        </a:spcBef>
                        <a:spcAft>
                          <a:spcPts val="0"/>
                        </a:spcAft>
                      </a:pPr>
                      <a:r>
                        <a:rPr lang="en-US" sz="1200">
                          <a:effectLst/>
                        </a:rPr>
                        <a:t>5-10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4.4500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.44721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557751">
                <a:tc>
                  <a:txBody>
                    <a:bodyPr/>
                    <a:lstStyle/>
                    <a:p>
                      <a:pPr marL="38100" marR="38100" algn="ctr" rtl="1">
                        <a:lnSpc>
                          <a:spcPts val="1600"/>
                        </a:lnSpc>
                        <a:spcBef>
                          <a:spcPts val="0"/>
                        </a:spcBef>
                        <a:spcAft>
                          <a:spcPts val="0"/>
                        </a:spcAft>
                      </a:pPr>
                      <a:r>
                        <a:rPr lang="en-US" sz="1200">
                          <a:effectLst/>
                        </a:rPr>
                        <a:t>More than 20 years old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4.5227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.54146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270852">
                <a:tc>
                  <a:txBody>
                    <a:bodyPr/>
                    <a:lstStyle/>
                    <a:p>
                      <a:pPr marL="38100" marR="38100" algn="ctr" rtl="1">
                        <a:lnSpc>
                          <a:spcPts val="1600"/>
                        </a:lnSpc>
                        <a:spcBef>
                          <a:spcPts val="0"/>
                        </a:spcBef>
                        <a:spcAft>
                          <a:spcPts val="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4.6019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dirty="0">
                          <a:effectLst/>
                        </a:rPr>
                        <a:t>.48665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bl>
          </a:graphicData>
        </a:graphic>
      </p:graphicFrame>
    </p:spTree>
    <p:extLst>
      <p:ext uri="{BB962C8B-B14F-4D97-AF65-F5344CB8AC3E}">
        <p14:creationId xmlns:p14="http://schemas.microsoft.com/office/powerpoint/2010/main" val="35153067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7624" y="260648"/>
            <a:ext cx="7848872" cy="1338828"/>
          </a:xfrm>
          <a:prstGeom prst="rect">
            <a:avLst/>
          </a:prstGeom>
        </p:spPr>
        <p:txBody>
          <a:bodyPr wrap="square">
            <a:spAutoFit/>
          </a:bodyPr>
          <a:lstStyle/>
          <a:p>
            <a:pPr algn="l">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10- There is a positive impact of the distance of the facility from residential areas in kilometers on the application of environmental sustainability practices.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158530" y="1844824"/>
            <a:ext cx="7632848" cy="584775"/>
          </a:xfrm>
          <a:prstGeom prst="rect">
            <a:avLst/>
          </a:prstGeom>
        </p:spPr>
        <p:txBody>
          <a:bodyPr wrap="square">
            <a:spAutoFit/>
          </a:bodyPr>
          <a:lstStyle/>
          <a:p>
            <a:pPr algn="l"/>
            <a:r>
              <a:rPr lang="en-US" sz="1600" dirty="0">
                <a:solidFill>
                  <a:schemeClr val="tx2">
                    <a:lumMod val="60000"/>
                    <a:lumOff val="40000"/>
                  </a:schemeClr>
                </a:solidFill>
                <a:latin typeface="Times New Roman" panose="02020603050405020304" pitchFamily="18" charset="0"/>
                <a:ea typeface="Calibri" panose="020F0502020204030204" pitchFamily="34" charset="0"/>
              </a:rPr>
              <a:t>Pearson coefficient test between the distance of the facility from residential areas in km and the application of environmental sustainability practices. </a:t>
            </a:r>
            <a:endParaRPr lang="en-US" sz="1600" dirty="0">
              <a:solidFill>
                <a:schemeClr val="tx2">
                  <a:lumMod val="60000"/>
                  <a:lumOff val="4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748772045"/>
              </p:ext>
            </p:extLst>
          </p:nvPr>
        </p:nvGraphicFramePr>
        <p:xfrm>
          <a:off x="1187624" y="2924944"/>
          <a:ext cx="7776864" cy="1800201"/>
        </p:xfrm>
        <a:graphic>
          <a:graphicData uri="http://schemas.openxmlformats.org/drawingml/2006/table">
            <a:tbl>
              <a:tblPr>
                <a:tableStyleId>{BDBED569-4797-4DF1-A0F4-6AAB3CD982D8}</a:tableStyleId>
              </a:tblPr>
              <a:tblGrid>
                <a:gridCol w="2592288"/>
                <a:gridCol w="2592288"/>
                <a:gridCol w="2592288"/>
              </a:tblGrid>
              <a:tr h="732729">
                <a:tc gridSpan="2">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a:txBody>
                    <a:bodyPr/>
                    <a:lstStyle/>
                    <a:p>
                      <a:pPr marL="38100" marR="38100" algn="ctr" rtl="1">
                        <a:lnSpc>
                          <a:spcPts val="1600"/>
                        </a:lnSpc>
                        <a:spcBef>
                          <a:spcPts val="0"/>
                        </a:spcBef>
                        <a:spcAft>
                          <a:spcPts val="0"/>
                        </a:spcAft>
                      </a:pPr>
                      <a:r>
                        <a:rPr lang="en-US" sz="1200">
                          <a:effectLst/>
                        </a:rPr>
                        <a:t>Distance of the facility from residential areas in kilometers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55824">
                <a:tc rowSpan="3">
                  <a:txBody>
                    <a:bodyPr/>
                    <a:lstStyle/>
                    <a:p>
                      <a:pPr marL="38100" marR="38100" algn="ctr" rtl="1">
                        <a:lnSpc>
                          <a:spcPts val="1600"/>
                        </a:lnSpc>
                        <a:spcBef>
                          <a:spcPts val="0"/>
                        </a:spcBef>
                        <a:spcAft>
                          <a:spcPts val="0"/>
                        </a:spcAft>
                      </a:pPr>
                      <a:r>
                        <a:rPr lang="en-US" sz="1200">
                          <a:effectLst/>
                        </a:rPr>
                        <a:t>Implementing environmental sustainability practices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Pearson Correlation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.175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55824">
                <a:tc vMerge="1">
                  <a:txBody>
                    <a:bodyPr/>
                    <a:lstStyle/>
                    <a:p>
                      <a:endParaRPr lang="en-US"/>
                    </a:p>
                  </a:txBody>
                  <a:tcPr/>
                </a:tc>
                <a:tc>
                  <a:txBody>
                    <a:bodyPr/>
                    <a:lstStyle/>
                    <a:p>
                      <a:pPr marL="38100" marR="38100" algn="ctr">
                        <a:lnSpc>
                          <a:spcPts val="1600"/>
                        </a:lnSpc>
                        <a:spcBef>
                          <a:spcPts val="0"/>
                        </a:spcBef>
                        <a:spcAft>
                          <a:spcPts val="0"/>
                        </a:spcAft>
                      </a:pPr>
                      <a:r>
                        <a:rPr lang="en-US" sz="1200">
                          <a:effectLst/>
                        </a:rPr>
                        <a:t>Sig. (2-tailed)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.383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55824">
                <a:tc vMerge="1">
                  <a:txBody>
                    <a:bodyPr/>
                    <a:lstStyle/>
                    <a:p>
                      <a:endParaRPr lang="en-US"/>
                    </a:p>
                  </a:txBody>
                  <a:tcPr/>
                </a:tc>
                <a:tc>
                  <a:txBody>
                    <a:bodyPr/>
                    <a:lstStyle/>
                    <a:p>
                      <a:pPr marL="38100" marR="38100" algn="ctr">
                        <a:lnSpc>
                          <a:spcPts val="1600"/>
                        </a:lnSpc>
                        <a:spcBef>
                          <a:spcPts val="0"/>
                        </a:spcBef>
                        <a:spcAft>
                          <a:spcPts val="0"/>
                        </a:spcAft>
                      </a:pPr>
                      <a:r>
                        <a:rPr lang="en-US" sz="1200">
                          <a:effectLst/>
                        </a:rPr>
                        <a:t>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dirty="0">
                          <a:effectLst/>
                        </a:rPr>
                        <a:t>27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bl>
          </a:graphicData>
        </a:graphic>
      </p:graphicFrame>
    </p:spTree>
    <p:extLst>
      <p:ext uri="{BB962C8B-B14F-4D97-AF65-F5344CB8AC3E}">
        <p14:creationId xmlns:p14="http://schemas.microsoft.com/office/powerpoint/2010/main" val="22556395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15616" y="476672"/>
            <a:ext cx="7488832" cy="754758"/>
          </a:xfrm>
          <a:prstGeom prst="rect">
            <a:avLst/>
          </a:prstGeom>
        </p:spPr>
        <p:txBody>
          <a:bodyPr wrap="square">
            <a:spAutoFit/>
          </a:bodyPr>
          <a:lstStyle/>
          <a:p>
            <a:pPr algn="just" rtl="0">
              <a:lnSpc>
                <a:spcPct val="107000"/>
              </a:lnSpc>
              <a:spcAft>
                <a:spcPts val="800"/>
              </a:spcAft>
            </a:pPr>
            <a:r>
              <a:rPr lang="en-US" b="1" dirty="0"/>
              <a:t>11- The factory has awareness about the concepts of sustainability.</a:t>
            </a:r>
            <a:endParaRPr lang="en-US" dirty="0"/>
          </a:p>
          <a:p>
            <a:pPr algn="l" rtl="0">
              <a:lnSpc>
                <a:spcPct val="107000"/>
              </a:lnSpc>
              <a:spcAft>
                <a:spcPts val="80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1259632" y="1231430"/>
            <a:ext cx="6264696" cy="338554"/>
          </a:xfrm>
          <a:prstGeom prst="rect">
            <a:avLst/>
          </a:prstGeom>
        </p:spPr>
        <p:txBody>
          <a:bodyPr wrap="square">
            <a:spAutoFit/>
          </a:bodyPr>
          <a:lstStyle/>
          <a:p>
            <a:pPr algn="l">
              <a:spcAft>
                <a:spcPts val="1000"/>
              </a:spcAft>
            </a:pPr>
            <a:r>
              <a:rPr lang="en-US" sz="1600" dirty="0">
                <a:solidFill>
                  <a:schemeClr val="tx2">
                    <a:lumMod val="60000"/>
                    <a:lumOff val="40000"/>
                  </a:schemeClr>
                </a:solidFill>
                <a:latin typeface="Times New Roman" panose="02020603050405020304" pitchFamily="18" charset="0"/>
                <a:ea typeface="Calibri" panose="020F0502020204030204" pitchFamily="34" charset="0"/>
                <a:cs typeface="Arial" panose="020B0604020202020204" pitchFamily="34" charset="0"/>
              </a:rPr>
              <a:t>One sample t test for having a high awareness of sustainability concepts.</a:t>
            </a:r>
            <a:endParaRPr lang="en-US" sz="1050" i="1" dirty="0">
              <a:solidFill>
                <a:schemeClr val="tx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505067904"/>
              </p:ext>
            </p:extLst>
          </p:nvPr>
        </p:nvGraphicFramePr>
        <p:xfrm>
          <a:off x="1259632" y="2132856"/>
          <a:ext cx="7499349" cy="2011411"/>
        </p:xfrm>
        <a:graphic>
          <a:graphicData uri="http://schemas.openxmlformats.org/drawingml/2006/table">
            <a:tbl>
              <a:tblPr>
                <a:tableStyleId>{BDBED569-4797-4DF1-A0F4-6AAB3CD982D8}</a:tableStyleId>
              </a:tblPr>
              <a:tblGrid>
                <a:gridCol w="1451874"/>
                <a:gridCol w="625446"/>
                <a:gridCol w="915564"/>
                <a:gridCol w="936104"/>
                <a:gridCol w="1296144"/>
                <a:gridCol w="1512168"/>
                <a:gridCol w="762049"/>
              </a:tblGrid>
              <a:tr h="397571">
                <a:tc rowSpan="3">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gridSpan="6">
                  <a:txBody>
                    <a:bodyPr/>
                    <a:lstStyle/>
                    <a:p>
                      <a:pPr marL="38100" marR="38100" algn="ctr">
                        <a:lnSpc>
                          <a:spcPts val="1600"/>
                        </a:lnSpc>
                        <a:spcBef>
                          <a:spcPts val="0"/>
                        </a:spcBef>
                        <a:spcAft>
                          <a:spcPts val="0"/>
                        </a:spcAft>
                      </a:pPr>
                      <a:r>
                        <a:rPr lang="en-US" sz="1200">
                          <a:effectLst/>
                        </a:rPr>
                        <a:t>Test Value = 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18698">
                <a:tc vMerge="1">
                  <a:txBody>
                    <a:bodyPr/>
                    <a:lstStyle/>
                    <a:p>
                      <a:endParaRPr lang="en-US"/>
                    </a:p>
                  </a:txBody>
                  <a:tcPr/>
                </a:tc>
                <a:tc rowSpan="2">
                  <a:txBody>
                    <a:bodyPr/>
                    <a:lstStyle/>
                    <a:p>
                      <a:pPr marL="38100" marR="38100" algn="ctr">
                        <a:lnSpc>
                          <a:spcPts val="1600"/>
                        </a:lnSpc>
                        <a:spcBef>
                          <a:spcPts val="0"/>
                        </a:spcBef>
                        <a:spcAft>
                          <a:spcPts val="0"/>
                        </a:spcAft>
                      </a:pPr>
                      <a:r>
                        <a:rPr lang="en-US" sz="1200">
                          <a:effectLst/>
                        </a:rPr>
                        <a:t>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rowSpan="2">
                  <a:txBody>
                    <a:bodyPr/>
                    <a:lstStyle/>
                    <a:p>
                      <a:pPr marL="38100" marR="38100" algn="ctr">
                        <a:lnSpc>
                          <a:spcPts val="1600"/>
                        </a:lnSpc>
                        <a:spcBef>
                          <a:spcPts val="0"/>
                        </a:spcBef>
                        <a:spcAft>
                          <a:spcPts val="0"/>
                        </a:spcAft>
                      </a:pPr>
                      <a:r>
                        <a:rPr lang="en-US" sz="1200">
                          <a:effectLst/>
                        </a:rPr>
                        <a:t>df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rowSpan="2">
                  <a:txBody>
                    <a:bodyPr/>
                    <a:lstStyle/>
                    <a:p>
                      <a:pPr marL="38100" marR="38100" algn="ctr">
                        <a:lnSpc>
                          <a:spcPts val="1600"/>
                        </a:lnSpc>
                        <a:spcBef>
                          <a:spcPts val="0"/>
                        </a:spcBef>
                        <a:spcAft>
                          <a:spcPts val="0"/>
                        </a:spcAft>
                      </a:pPr>
                      <a:r>
                        <a:rPr lang="en-US" sz="1200">
                          <a:effectLst/>
                        </a:rPr>
                        <a:t>Sig. (2-tailed)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rowSpan="2">
                  <a:txBody>
                    <a:bodyPr/>
                    <a:lstStyle/>
                    <a:p>
                      <a:pPr marL="38100" marR="38100" algn="ctr">
                        <a:lnSpc>
                          <a:spcPts val="1600"/>
                        </a:lnSpc>
                        <a:spcBef>
                          <a:spcPts val="0"/>
                        </a:spcBef>
                        <a:spcAft>
                          <a:spcPts val="0"/>
                        </a:spcAft>
                      </a:pPr>
                      <a:r>
                        <a:rPr lang="en-US" sz="1200">
                          <a:effectLst/>
                        </a:rPr>
                        <a:t>Mean Difference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gridSpan="2">
                  <a:txBody>
                    <a:bodyPr/>
                    <a:lstStyle/>
                    <a:p>
                      <a:pPr marL="38100" marR="38100" algn="ctr">
                        <a:lnSpc>
                          <a:spcPts val="1600"/>
                        </a:lnSpc>
                        <a:spcBef>
                          <a:spcPts val="0"/>
                        </a:spcBef>
                        <a:spcAft>
                          <a:spcPts val="0"/>
                        </a:spcAft>
                      </a:pPr>
                      <a:r>
                        <a:rPr lang="en-US" sz="1200">
                          <a:effectLst/>
                        </a:rPr>
                        <a:t>95% Confidence Interval of the Difference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endParaRPr lang="en-US"/>
                    </a:p>
                  </a:txBody>
                  <a:tcPr/>
                </a:tc>
              </a:tr>
              <a:tr h="39757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8100" marR="38100" algn="ctr">
                        <a:lnSpc>
                          <a:spcPts val="1600"/>
                        </a:lnSpc>
                        <a:spcBef>
                          <a:spcPts val="0"/>
                        </a:spcBef>
                        <a:spcAft>
                          <a:spcPts val="0"/>
                        </a:spcAft>
                      </a:pPr>
                      <a:r>
                        <a:rPr lang="en-US" sz="1200">
                          <a:effectLst/>
                        </a:rPr>
                        <a:t>Lower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Upper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r h="397571">
                <a:tc>
                  <a:txBody>
                    <a:bodyPr/>
                    <a:lstStyle/>
                    <a:p>
                      <a:pPr marL="38100" marR="38100" algn="ctr">
                        <a:lnSpc>
                          <a:spcPts val="1600"/>
                        </a:lnSpc>
                        <a:spcBef>
                          <a:spcPts val="0"/>
                        </a:spcBef>
                        <a:spcAft>
                          <a:spcPts val="0"/>
                        </a:spcAft>
                      </a:pPr>
                      <a:r>
                        <a:rPr lang="en-US" sz="1200">
                          <a:effectLst/>
                        </a:rPr>
                        <a:t>awareness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9.574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.93642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a:effectLst/>
                        </a:rPr>
                        <a:t>.7354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marL="38100" marR="38100" algn="ctr">
                        <a:lnSpc>
                          <a:spcPts val="1600"/>
                        </a:lnSpc>
                        <a:spcBef>
                          <a:spcPts val="0"/>
                        </a:spcBef>
                        <a:spcAft>
                          <a:spcPts val="0"/>
                        </a:spcAft>
                      </a:pPr>
                      <a:r>
                        <a:rPr lang="en-US" sz="1200" dirty="0">
                          <a:effectLst/>
                        </a:rPr>
                        <a:t>1.1375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r>
            </a:tbl>
          </a:graphicData>
        </a:graphic>
      </p:graphicFrame>
    </p:spTree>
    <p:extLst>
      <p:ext uri="{BB962C8B-B14F-4D97-AF65-F5344CB8AC3E}">
        <p14:creationId xmlns:p14="http://schemas.microsoft.com/office/powerpoint/2010/main" val="36288949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a:t>Conclusions</a:t>
            </a:r>
            <a:endParaRPr lang="ar-Q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6340858"/>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92426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Recommendations </a:t>
            </a:r>
            <a:endParaRPr lang="en-US" dirty="0"/>
          </a:p>
        </p:txBody>
      </p:sp>
      <p:sp>
        <p:nvSpPr>
          <p:cNvPr id="3" name="Content Placeholder 2"/>
          <p:cNvSpPr>
            <a:spLocks noGrp="1"/>
          </p:cNvSpPr>
          <p:nvPr>
            <p:ph idx="1"/>
          </p:nvPr>
        </p:nvSpPr>
        <p:spPr/>
        <p:txBody>
          <a:bodyPr>
            <a:normAutofit fontScale="47500" lnSpcReduction="20000"/>
          </a:bodyPr>
          <a:lstStyle/>
          <a:p>
            <a:pPr lvl="0" algn="just" rtl="0"/>
            <a:r>
              <a:rPr lang="en-US" dirty="0"/>
              <a:t>Attention to workers training on the application of sustainability practices and educating them more about the concept of sustainability.</a:t>
            </a:r>
            <a:r>
              <a:rPr lang="ar-SA" dirty="0"/>
              <a:t>  </a:t>
            </a:r>
            <a:endParaRPr lang="en-US" dirty="0"/>
          </a:p>
          <a:p>
            <a:pPr lvl="0" algn="just" rtl="0"/>
            <a:r>
              <a:rPr lang="en-US" dirty="0"/>
              <a:t>Develop water conservation systems that collect rainwater and decrease waste in the water used in the cleaning process by re-collecting it for use in the manufacturing process. And the possibility of setting awareness programs to raise the percentage of rainwater collection.</a:t>
            </a:r>
          </a:p>
          <a:p>
            <a:pPr lvl="0" algn="just" rtl="0"/>
            <a:r>
              <a:rPr lang="en-US" dirty="0"/>
              <a:t>Pay attention to the activities and methods that seek to reduce the environmental effect of dust caused by industrial operations such as paving roads for the plants as well as plants floor, covering materials, planting trees, etc.</a:t>
            </a:r>
          </a:p>
          <a:p>
            <a:pPr lvl="0" algn="just" rtl="0"/>
            <a:r>
              <a:rPr lang="en-US" dirty="0"/>
              <a:t>The provision of safety equipment (workers' obligation to wear helmets, protective glasses, shoes, gloves, and protective glasses at work), warning signs, and instructions should all be followed.</a:t>
            </a:r>
          </a:p>
          <a:p>
            <a:pPr lvl="0" algn="just" rtl="0"/>
            <a:r>
              <a:rPr lang="en-US" dirty="0"/>
              <a:t>The requirement for an integrated system that contributes in the reduction of main energy usage (solar cell systems). </a:t>
            </a:r>
          </a:p>
          <a:p>
            <a:pPr lvl="0" algn="just" rtl="0"/>
            <a:r>
              <a:rPr lang="en-US" dirty="0"/>
              <a:t>Create an approved system at the plants for documenting any accidents both inside and outside the plants, and commit to compensate workers in the event of an accident.</a:t>
            </a:r>
          </a:p>
          <a:p>
            <a:pPr lvl="0" algn="just" rtl="0"/>
            <a:r>
              <a:rPr lang="en-US" dirty="0"/>
              <a:t>Providing a system for the disposal of excess concrete within the plants, as well as a system for the disposal of industrial waste and periodic cleaning of the surrounding area of the plants. </a:t>
            </a:r>
          </a:p>
          <a:p>
            <a:pPr lvl="0" algn="just" rtl="0"/>
            <a:r>
              <a:rPr lang="en-US" dirty="0"/>
              <a:t>Work to bring new vehicles that are both fuel efficient and environmentally friendly, as well as the necessity to perform periodic maintenance and merge chemical materials with the fuel used in these vehicles to decrease emissions. </a:t>
            </a:r>
          </a:p>
          <a:p>
            <a:pPr algn="l" rtl="0"/>
            <a:endParaRPr lang="en-US" dirty="0"/>
          </a:p>
        </p:txBody>
      </p:sp>
    </p:spTree>
    <p:extLst>
      <p:ext uri="{BB962C8B-B14F-4D97-AF65-F5344CB8AC3E}">
        <p14:creationId xmlns:p14="http://schemas.microsoft.com/office/powerpoint/2010/main" val="30312680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duotone>
              <a:schemeClr val="accent5">
                <a:shade val="45000"/>
                <a:satMod val="135000"/>
              </a:schemeClr>
              <a:prstClr val="white"/>
            </a:duotone>
          </a:blip>
          <a:srcRect t="10101"/>
          <a:stretch/>
        </p:blipFill>
        <p:spPr>
          <a:xfrm>
            <a:off x="0" y="0"/>
            <a:ext cx="9144000" cy="6858000"/>
          </a:xfrm>
          <a:prstGeom prst="rect">
            <a:avLst/>
          </a:prstGeom>
        </p:spPr>
      </p:pic>
    </p:spTree>
    <p:extLst>
      <p:ext uri="{BB962C8B-B14F-4D97-AF65-F5344CB8AC3E}">
        <p14:creationId xmlns:p14="http://schemas.microsoft.com/office/powerpoint/2010/main" val="2421149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27501"/>
            <a:ext cx="7498080" cy="1143000"/>
          </a:xfrm>
        </p:spPr>
        <p:txBody>
          <a:bodyPr/>
          <a:lstStyle/>
          <a:p>
            <a:r>
              <a:rPr lang="en-US" dirty="0"/>
              <a:t>Problem statement:</a:t>
            </a:r>
          </a:p>
        </p:txBody>
      </p:sp>
      <p:sp>
        <p:nvSpPr>
          <p:cNvPr id="9" name="TextBox 8"/>
          <p:cNvSpPr txBox="1"/>
          <p:nvPr/>
        </p:nvSpPr>
        <p:spPr>
          <a:xfrm>
            <a:off x="1655748" y="1124744"/>
            <a:ext cx="7056784" cy="646331"/>
          </a:xfrm>
          <a:prstGeom prst="rect">
            <a:avLst/>
          </a:prstGeom>
          <a:noFill/>
        </p:spPr>
        <p:txBody>
          <a:bodyPr wrap="square" rtlCol="0">
            <a:spAutoFit/>
          </a:bodyPr>
          <a:lstStyle/>
          <a:p>
            <a:pPr algn="l" rtl="0"/>
            <a:r>
              <a:rPr lang="en-US" dirty="0"/>
              <a:t>Despite the fact that the ready-mixed concrete industry is extremely important, it causes environmental, economic and social problems. </a:t>
            </a: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538920077"/>
              </p:ext>
            </p:extLst>
          </p:nvPr>
        </p:nvGraphicFramePr>
        <p:xfrm>
          <a:off x="1435100" y="1916832"/>
          <a:ext cx="749935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9515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0"/>
            <a:ext cx="7498080" cy="908720"/>
          </a:xfrm>
        </p:spPr>
        <p:txBody>
          <a:bodyPr/>
          <a:lstStyle/>
          <a:p>
            <a:r>
              <a:rPr lang="en-US" dirty="0"/>
              <a:t>Project Objectives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3079137"/>
              </p:ext>
            </p:extLst>
          </p:nvPr>
        </p:nvGraphicFramePr>
        <p:xfrm>
          <a:off x="1435100" y="803082"/>
          <a:ext cx="7499350" cy="60549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65254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16632"/>
            <a:ext cx="7498080" cy="1143000"/>
          </a:xfrm>
        </p:spPr>
        <p:txBody>
          <a:bodyPr/>
          <a:lstStyle/>
          <a:p>
            <a:r>
              <a:rPr lang="en-US" sz="4000" dirty="0">
                <a:solidFill>
                  <a:schemeClr val="tx1"/>
                </a:solidFill>
              </a:rPr>
              <a:t>METHODOLGY</a:t>
            </a:r>
            <a:endParaRPr lang="en-US" dirty="0"/>
          </a:p>
        </p:txBody>
      </p:sp>
      <p:sp>
        <p:nvSpPr>
          <p:cNvPr id="7" name="TextBox 6"/>
          <p:cNvSpPr txBox="1"/>
          <p:nvPr/>
        </p:nvSpPr>
        <p:spPr>
          <a:xfrm>
            <a:off x="1475656" y="1259632"/>
            <a:ext cx="7066032" cy="1754326"/>
          </a:xfrm>
          <a:prstGeom prst="rect">
            <a:avLst/>
          </a:prstGeom>
          <a:noFill/>
        </p:spPr>
        <p:txBody>
          <a:bodyPr wrap="square" rtlCol="0">
            <a:spAutoFit/>
          </a:bodyPr>
          <a:lstStyle/>
          <a:p>
            <a:pPr algn="l" rtl="0"/>
            <a:r>
              <a:rPr lang="en-US" dirty="0"/>
              <a:t>By following this methodology, the data will be able to collect, analyze, and predict the results in principle.</a:t>
            </a:r>
          </a:p>
          <a:p>
            <a:pPr algn="l" rtl="0"/>
            <a:endParaRPr lang="en-US" dirty="0"/>
          </a:p>
          <a:p>
            <a:pPr algn="l" rtl="0"/>
            <a:endParaRPr lang="en-US" dirty="0"/>
          </a:p>
          <a:p>
            <a:pPr algn="l" rtl="0"/>
            <a:endParaRPr lang="en-US" dirty="0"/>
          </a:p>
          <a:p>
            <a:pPr algn="l" rtl="0"/>
            <a:endParaRPr lang="en-US" dirty="0"/>
          </a:p>
        </p:txBody>
      </p:sp>
      <p:graphicFrame>
        <p:nvGraphicFramePr>
          <p:cNvPr id="8" name="Diagram 7"/>
          <p:cNvGraphicFramePr/>
          <p:nvPr/>
        </p:nvGraphicFramePr>
        <p:xfrm>
          <a:off x="1763688" y="2157498"/>
          <a:ext cx="6096000" cy="44398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656602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a:t>Difficulties :</a:t>
            </a:r>
          </a:p>
        </p:txBody>
      </p:sp>
      <p:graphicFrame>
        <p:nvGraphicFramePr>
          <p:cNvPr id="4" name="Content Placeholder 3"/>
          <p:cNvGraphicFramePr>
            <a:graphicFrameLocks noGrp="1"/>
          </p:cNvGraphicFramePr>
          <p:nvPr>
            <p:ph idx="1"/>
          </p:nvPr>
        </p:nvGraphicFramePr>
        <p:xfrm>
          <a:off x="1435100" y="1447800"/>
          <a:ext cx="7499350" cy="5149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63818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Study Constraints</a:t>
            </a:r>
          </a:p>
        </p:txBody>
      </p:sp>
      <p:graphicFrame>
        <p:nvGraphicFramePr>
          <p:cNvPr id="4" name="Content Placeholder 3"/>
          <p:cNvGraphicFramePr>
            <a:graphicFrameLocks noGrp="1"/>
          </p:cNvGraphicFramePr>
          <p:nvPr>
            <p:ph idx="1"/>
          </p:nvPr>
        </p:nvGraphicFramePr>
        <p:xfrm>
          <a:off x="1435100" y="1447800"/>
          <a:ext cx="7499350" cy="4861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306853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2844</TotalTime>
  <Words>3858</Words>
  <Application>Microsoft Office PowerPoint</Application>
  <PresentationFormat>On-screen Show (4:3)</PresentationFormat>
  <Paragraphs>971</Paragraphs>
  <Slides>46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vt:lpstr>
      <vt:lpstr>Calibri</vt:lpstr>
      <vt:lpstr>Gill Sans MT</vt:lpstr>
      <vt:lpstr>Majalla UI</vt:lpstr>
      <vt:lpstr>Times New Roman</vt:lpstr>
      <vt:lpstr>Verdana</vt:lpstr>
      <vt:lpstr>Wingdings 2</vt:lpstr>
      <vt:lpstr>انقلاب</vt:lpstr>
      <vt:lpstr>  </vt:lpstr>
      <vt:lpstr>   </vt:lpstr>
      <vt:lpstr>OUTLINE: </vt:lpstr>
      <vt:lpstr>Introduction </vt:lpstr>
      <vt:lpstr>Problem statement:</vt:lpstr>
      <vt:lpstr>Project Objectives :</vt:lpstr>
      <vt:lpstr>METHODOLGY</vt:lpstr>
      <vt:lpstr>Difficulties :</vt:lpstr>
      <vt:lpstr> Study Constraints</vt:lpstr>
      <vt:lpstr> Standards </vt:lpstr>
      <vt:lpstr>Results and Analysis</vt:lpstr>
      <vt:lpstr>Cont. </vt:lpstr>
      <vt:lpstr>Distribution of concrete plants according to the number of employees.</vt:lpstr>
      <vt:lpstr>The five Likert scale correction switch.</vt:lpstr>
      <vt:lpstr>awareness of the concept of sustainability</vt:lpstr>
      <vt:lpstr>Result of awareness assessment</vt:lpstr>
      <vt:lpstr>PowerPoint Presentation</vt:lpstr>
      <vt:lpstr>The five Likert scale correction switch to the Environmental, economical and social Practices Assessment. </vt:lpstr>
      <vt:lpstr>Environmental Practices Assessment</vt:lpstr>
      <vt:lpstr>Cont. </vt:lpstr>
      <vt:lpstr>Assessment of the water field within environmental practices:</vt:lpstr>
      <vt:lpstr>Assessment of the field of energy consumption within environmental practices: </vt:lpstr>
      <vt:lpstr>Assessment of the range of emissions within environmental practices: </vt:lpstr>
      <vt:lpstr>Assessment of the field of waste management within environmental practices:  </vt:lpstr>
      <vt:lpstr>Assessment of the ecosystem domain within environmental practices: </vt:lpstr>
      <vt:lpstr>Economical Practices Assessment</vt:lpstr>
      <vt:lpstr>Evaluation of the field of financial performance within economic practices.</vt:lpstr>
      <vt:lpstr>Evaluation of the field of quality assessment within economic practices. </vt:lpstr>
      <vt:lpstr>Evaluation of the investment field within economic practices.</vt:lpstr>
      <vt:lpstr>Social Practices Assessment</vt:lpstr>
      <vt:lpstr>Evaluation of the field of health and safety assessment within social practices</vt:lpstr>
      <vt:lpstr>Evaluation of the field of evaluation of training and education within social practices.</vt:lpstr>
      <vt:lpstr>Hypothesis testing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lpstr>Recommendations </vt:lpstr>
      <vt:lpstr>PowerPoint Presentation</vt:lpstr>
    </vt:vector>
  </TitlesOfParts>
  <Company>Ahmed-Under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Esoft</dc:creator>
  <cp:lastModifiedBy>hp</cp:lastModifiedBy>
  <cp:revision>74</cp:revision>
  <dcterms:created xsi:type="dcterms:W3CDTF">2020-12-28T20:36:43Z</dcterms:created>
  <dcterms:modified xsi:type="dcterms:W3CDTF">2021-06-23T03:59:36Z</dcterms:modified>
</cp:coreProperties>
</file>