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62" r:id="rId12"/>
    <p:sldId id="265" r:id="rId13"/>
    <p:sldId id="263" r:id="rId14"/>
    <p:sldId id="28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dal\Documents\Gp%20serve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dal\Documents\Gp%20serve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dal\Documents\Gp%20serve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dal\Documents\Gp%20serve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og"/>
            <c:dispRSqr val="0"/>
            <c:dispEq val="0"/>
          </c:trendline>
          <c:xVal>
            <c:numRef>
              <c:f>Sheet1!$B$3:$B$29</c:f>
              <c:numCache>
                <c:formatCode>General</c:formatCode>
                <c:ptCount val="27"/>
                <c:pt idx="0">
                  <c:v>8</c:v>
                </c:pt>
                <c:pt idx="1">
                  <c:v>7</c:v>
                </c:pt>
                <c:pt idx="2">
                  <c:v>5</c:v>
                </c:pt>
                <c:pt idx="3">
                  <c:v>2</c:v>
                </c:pt>
                <c:pt idx="4">
                  <c:v>10</c:v>
                </c:pt>
                <c:pt idx="5">
                  <c:v>7</c:v>
                </c:pt>
                <c:pt idx="6">
                  <c:v>2</c:v>
                </c:pt>
                <c:pt idx="7">
                  <c:v>8</c:v>
                </c:pt>
                <c:pt idx="8">
                  <c:v>5</c:v>
                </c:pt>
                <c:pt idx="9">
                  <c:v>5</c:v>
                </c:pt>
                <c:pt idx="10">
                  <c:v>11</c:v>
                </c:pt>
                <c:pt idx="11">
                  <c:v>2</c:v>
                </c:pt>
                <c:pt idx="12">
                  <c:v>9</c:v>
                </c:pt>
                <c:pt idx="13">
                  <c:v>5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4</c:v>
                </c:pt>
                <c:pt idx="18">
                  <c:v>9</c:v>
                </c:pt>
                <c:pt idx="19">
                  <c:v>6</c:v>
                </c:pt>
                <c:pt idx="20">
                  <c:v>6</c:v>
                </c:pt>
                <c:pt idx="21">
                  <c:v>5</c:v>
                </c:pt>
                <c:pt idx="22">
                  <c:v>1</c:v>
                </c:pt>
                <c:pt idx="23">
                  <c:v>5</c:v>
                </c:pt>
                <c:pt idx="24">
                  <c:v>6</c:v>
                </c:pt>
                <c:pt idx="25">
                  <c:v>10</c:v>
                </c:pt>
                <c:pt idx="26">
                  <c:v>8</c:v>
                </c:pt>
              </c:numCache>
            </c:numRef>
          </c:xVal>
          <c:yVal>
            <c:numRef>
              <c:f>Sheet1!$C$3:$C$29</c:f>
              <c:numCache>
                <c:formatCode>0.00</c:formatCode>
                <c:ptCount val="27"/>
                <c:pt idx="0">
                  <c:v>54.166666666666664</c:v>
                </c:pt>
                <c:pt idx="1">
                  <c:v>61.904761904761905</c:v>
                </c:pt>
                <c:pt idx="2">
                  <c:v>66.666666666666671</c:v>
                </c:pt>
                <c:pt idx="3">
                  <c:v>83.333333333333329</c:v>
                </c:pt>
                <c:pt idx="4">
                  <c:v>16.666666666666668</c:v>
                </c:pt>
                <c:pt idx="5">
                  <c:v>47.61904761904762</c:v>
                </c:pt>
                <c:pt idx="6">
                  <c:v>166.66666666666666</c:v>
                </c:pt>
                <c:pt idx="7">
                  <c:v>125</c:v>
                </c:pt>
                <c:pt idx="8">
                  <c:v>133.33333333333334</c:v>
                </c:pt>
                <c:pt idx="9">
                  <c:v>53.333333333333336</c:v>
                </c:pt>
                <c:pt idx="10">
                  <c:v>60.606060606060602</c:v>
                </c:pt>
                <c:pt idx="11">
                  <c:v>83.333333333333329</c:v>
                </c:pt>
                <c:pt idx="12">
                  <c:v>74.074074074074076</c:v>
                </c:pt>
                <c:pt idx="13">
                  <c:v>60</c:v>
                </c:pt>
                <c:pt idx="14">
                  <c:v>80.952380952380949</c:v>
                </c:pt>
                <c:pt idx="15">
                  <c:v>71.428571428571416</c:v>
                </c:pt>
                <c:pt idx="16">
                  <c:v>95.833333333333329</c:v>
                </c:pt>
                <c:pt idx="17">
                  <c:v>166.66666666666666</c:v>
                </c:pt>
                <c:pt idx="18">
                  <c:v>74.074074074074076</c:v>
                </c:pt>
                <c:pt idx="19">
                  <c:v>83.333333333333329</c:v>
                </c:pt>
                <c:pt idx="20">
                  <c:v>27.777777777777779</c:v>
                </c:pt>
                <c:pt idx="21">
                  <c:v>120</c:v>
                </c:pt>
                <c:pt idx="22">
                  <c:v>166.66666666666666</c:v>
                </c:pt>
                <c:pt idx="23">
                  <c:v>80</c:v>
                </c:pt>
                <c:pt idx="24">
                  <c:v>38.888888888888893</c:v>
                </c:pt>
                <c:pt idx="25">
                  <c:v>150</c:v>
                </c:pt>
                <c:pt idx="26">
                  <c:v>41.666666666666664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66304"/>
        <c:axId val="82468224"/>
      </c:scatterChart>
      <c:valAx>
        <c:axId val="8246630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400"/>
                  <a:t>No. Of residents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2468224"/>
        <c:crosses val="autoZero"/>
        <c:crossBetween val="midCat"/>
      </c:valAx>
      <c:valAx>
        <c:axId val="8246822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400"/>
                  <a:t>Avg.</a:t>
                </a:r>
                <a:r>
                  <a:rPr lang="en-US" sz="2400" baseline="0"/>
                  <a:t> Consumption (L/C.D)</a:t>
                </a:r>
                <a:endParaRPr lang="en-US" sz="2400"/>
              </a:p>
            </c:rich>
          </c:tx>
          <c:layout>
            <c:manualLayout>
              <c:xMode val="edge"/>
              <c:yMode val="edge"/>
              <c:x val="3.0054561918814438E-2"/>
              <c:y val="1.5172844248127523E-2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82466304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Sheet1!$K$54:$O$54</c:f>
              <c:strCache>
                <c:ptCount val="5"/>
                <c:pt idx="0">
                  <c:v>Exellent</c:v>
                </c:pt>
                <c:pt idx="1">
                  <c:v>V.good</c:v>
                </c:pt>
                <c:pt idx="2">
                  <c:v>Good</c:v>
                </c:pt>
                <c:pt idx="3">
                  <c:v>bad</c:v>
                </c:pt>
                <c:pt idx="4">
                  <c:v>V.bad</c:v>
                </c:pt>
              </c:strCache>
            </c:strRef>
          </c:cat>
          <c:val>
            <c:numRef>
              <c:f>Sheet1!$K$55:$O$55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6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Sheet1!$M$113:$Q$113</c:f>
              <c:strCache>
                <c:ptCount val="5"/>
                <c:pt idx="0">
                  <c:v>Exellent</c:v>
                </c:pt>
                <c:pt idx="1">
                  <c:v>V.good</c:v>
                </c:pt>
                <c:pt idx="2">
                  <c:v>Good</c:v>
                </c:pt>
                <c:pt idx="3">
                  <c:v>bad</c:v>
                </c:pt>
                <c:pt idx="4">
                  <c:v>V.bad</c:v>
                </c:pt>
              </c:strCache>
            </c:strRef>
          </c:cat>
          <c:val>
            <c:numRef>
              <c:f>Sheet1!$M$115:$Q$115</c:f>
              <c:numCache>
                <c:formatCode>General</c:formatCode>
                <c:ptCount val="5"/>
                <c:pt idx="0">
                  <c:v>33</c:v>
                </c:pt>
                <c:pt idx="1">
                  <c:v>22</c:v>
                </c:pt>
                <c:pt idx="2">
                  <c:v>26</c:v>
                </c:pt>
                <c:pt idx="3">
                  <c:v>15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Sheet1!$K$54:$O$54</c:f>
              <c:strCache>
                <c:ptCount val="5"/>
                <c:pt idx="0">
                  <c:v>Exellent</c:v>
                </c:pt>
                <c:pt idx="1">
                  <c:v>V.good</c:v>
                </c:pt>
                <c:pt idx="2">
                  <c:v>Good</c:v>
                </c:pt>
                <c:pt idx="3">
                  <c:v>bad</c:v>
                </c:pt>
                <c:pt idx="4">
                  <c:v>V.bad</c:v>
                </c:pt>
              </c:strCache>
            </c:strRef>
          </c:cat>
          <c:val>
            <c:numRef>
              <c:f>Sheet1!$K$56:$O$56</c:f>
              <c:numCache>
                <c:formatCode>General</c:formatCode>
                <c:ptCount val="5"/>
                <c:pt idx="0">
                  <c:v>11</c:v>
                </c:pt>
                <c:pt idx="1">
                  <c:v>7</c:v>
                </c:pt>
                <c:pt idx="2">
                  <c:v>22</c:v>
                </c:pt>
                <c:pt idx="3">
                  <c:v>30</c:v>
                </c:pt>
                <c:pt idx="4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DD35F-F35E-4F00-8E63-404256F5FD14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65F47-A464-4991-9319-4A2286800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04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65F47-A464-4991-9319-4A228680021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0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2C0E10F-D13B-40A1-B3FB-98877E51A38C}" type="datetimeFigureOut">
              <a:rPr lang="en-US" smtClean="0"/>
              <a:t>1/6/2013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3D607A-CD89-41CD-880B-01AFAE4F16A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3891" y="0"/>
            <a:ext cx="7772400" cy="1470025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de-DE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 An-Najah National   University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19200"/>
            <a:ext cx="6400800" cy="5029200"/>
          </a:xfrm>
        </p:spPr>
        <p:txBody>
          <a:bodyPr>
            <a:normAutofit lnSpcReduction="10000"/>
          </a:bodyPr>
          <a:lstStyle/>
          <a:p>
            <a:pPr algn="l"/>
            <a:r>
              <a:rPr lang="de-DE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Faculty of Engineering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Civil Engineering Department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Graduation Project 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Analysis  and redisgn of Zawata 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Water distribution 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network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Prepeared by: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Nidal Safarini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Supervisor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algn="l"/>
            <a:r>
              <a:rPr lang="de-D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itchFamily="18" charset="-78"/>
                <a:cs typeface="Andalus" pitchFamily="18" charset="-78"/>
              </a:rPr>
              <a:t>Dr. Anan Jayyousi</a:t>
            </a:r>
          </a:p>
        </p:txBody>
      </p:sp>
      <p:pic>
        <p:nvPicPr>
          <p:cNvPr id="1026" name="Picture 2" descr="C:\Users\Nidal\Desktop\an-najah-logo-e13313268683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-62345"/>
            <a:ext cx="169164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8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83428664"/>
              </p:ext>
            </p:extLst>
          </p:nvPr>
        </p:nvGraphicFramePr>
        <p:xfrm>
          <a:off x="1524000" y="533400"/>
          <a:ext cx="5715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2590800" y="4419600"/>
            <a:ext cx="324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Satisfaction of water price (%)</a:t>
            </a:r>
          </a:p>
        </p:txBody>
      </p:sp>
    </p:spTree>
    <p:extLst>
      <p:ext uri="{BB962C8B-B14F-4D97-AF65-F5344CB8AC3E}">
        <p14:creationId xmlns:p14="http://schemas.microsoft.com/office/powerpoint/2010/main" val="220298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143000"/>
          </a:xfrm>
        </p:spPr>
        <p:txBody>
          <a:bodyPr/>
          <a:lstStyle/>
          <a:p>
            <a:r>
              <a:rPr lang="de-DE" dirty="0"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characteristics: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7467600" cy="4525963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Source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Nablus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municipality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Pipe material 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cast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iron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The network is old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 reservoire is built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Fed twice weekly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Population density 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3.92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Capita/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dunum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14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Network map: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Nidal\Desktop\Netw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5811061" cy="475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19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/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Calculations: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467600" cy="4525963"/>
          </a:xfrm>
        </p:spPr>
        <p:txBody>
          <a:bodyPr/>
          <a:lstStyle/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AUTOCAD map.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Numbering nodes.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Numbering pipes.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Deviding area.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Assign node contribution on each area.</a:t>
            </a:r>
            <a:endParaRPr lang="de-DE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Calculate demand on each node.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Building a model on EPANET program.</a:t>
            </a:r>
          </a:p>
          <a:p>
            <a:pPr marL="36576" indent="0">
              <a:buNone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1797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EPANET program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modeling program.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Reservoirs.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Tanks.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Junctions (Nodes).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Pipes.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Pumps.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Valves.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304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Steady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tate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pressure head is 129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pressure head is 193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speed is 0 m/s.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speed is 0.37 m/s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28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Unsteady state analysis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Pattern multiplier is 3.6.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pressure head is 31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pressure head is 102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velocity is 0.01 m/s.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velocity is 1.41 m/s.</a:t>
            </a:r>
          </a:p>
          <a:p>
            <a:pPr marL="3657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133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network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Growth rate 2%.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population in 2040 will be           3623 capita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population density 8 capita/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dunum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demand 100 l/c.d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7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on the existing network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pressure head is -91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pressure head is -4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velocity is 0.01 m/s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velocity is 3.35 m/s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79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Results after changing pipe diameters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pressure is 4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pressure is 65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velocity 0.11 m/s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velocity 1.93 m/s.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of the modified network is 309000 JD.</a:t>
            </a:r>
          </a:p>
          <a:p>
            <a:pPr marL="36576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1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Introduction: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nacdnet.org/stewardship/2008/downloads/images/waterislifeNACDnoD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571500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93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Designing a new network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old network is worn out.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Doesn´t represent the reality.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Doesn´t cover the future inhabited areas.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is need to redesign a new network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78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network map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6481763" cy="5038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690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 of the new network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pressure head 2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pressure head 119 m.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velocity 0.08 m/s.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Maximum velocity 1.86 m/s.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Cost of the new network will be 542500 JD.</a:t>
            </a:r>
          </a:p>
          <a:p>
            <a:pPr marL="3657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5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2362200"/>
            <a:ext cx="6934200" cy="2301240"/>
          </a:xfrm>
        </p:spPr>
        <p:txBody>
          <a:bodyPr/>
          <a:lstStyle/>
          <a:p>
            <a:pPr algn="l"/>
            <a:r>
              <a:rPr lang="en-US" dirty="0" smtClean="0"/>
              <a:t>Thank you for </a:t>
            </a:r>
            <a:br>
              <a:rPr lang="en-US" dirty="0" smtClean="0"/>
            </a:br>
            <a:r>
              <a:rPr lang="en-US" dirty="0" smtClean="0"/>
              <a:t>listening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3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Facts: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Recomended consumption 100 L/C.d</a:t>
            </a:r>
          </a:p>
          <a:p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Avrage Palestenian consumption is 70 L/C.d</a:t>
            </a:r>
          </a:p>
          <a:p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Water recources are decreasing as people numbers incresing</a:t>
            </a:r>
          </a:p>
          <a:p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Increase in demand</a:t>
            </a:r>
          </a:p>
          <a:p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Lack of 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accessibility to clean water recources</a:t>
            </a:r>
          </a:p>
          <a:p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High losses</a:t>
            </a:r>
          </a:p>
          <a:p>
            <a:endParaRPr lang="de-DE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16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Objectives: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6673"/>
            <a:ext cx="7467600" cy="4525963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Analyse the existing network by collecting data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Build a model for it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Redisgn it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5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Study area: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Nidal\Desktop\Zawa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49" y="1447800"/>
            <a:ext cx="6948751" cy="497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35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Study area: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467600" cy="4525963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Number of residents 2000 in 2010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Temprature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9.4 in January and 26.5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August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Humidity is about 50% in may minimum and 71% maximum in january and february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Avrage rainfall is 658mm </a:t>
            </a:r>
          </a:p>
          <a:p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Avrage consumption 77 L/C.d</a:t>
            </a:r>
          </a:p>
          <a:p>
            <a:pPr marL="36576" indent="0">
              <a:buNone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24997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90543938"/>
              </p:ext>
            </p:extLst>
          </p:nvPr>
        </p:nvGraphicFramePr>
        <p:xfrm>
          <a:off x="914400" y="457200"/>
          <a:ext cx="6629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0" y="4724400"/>
            <a:ext cx="4027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Average consumption with family size</a:t>
            </a:r>
          </a:p>
        </p:txBody>
      </p:sp>
    </p:spTree>
    <p:extLst>
      <p:ext uri="{BB962C8B-B14F-4D97-AF65-F5344CB8AC3E}">
        <p14:creationId xmlns:p14="http://schemas.microsoft.com/office/powerpoint/2010/main" val="247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34693557"/>
              </p:ext>
            </p:extLst>
          </p:nvPr>
        </p:nvGraphicFramePr>
        <p:xfrm>
          <a:off x="1828800" y="457200"/>
          <a:ext cx="5105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2133600" y="4419600"/>
            <a:ext cx="4442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Satisfaction </a:t>
            </a:r>
            <a:r>
              <a:rPr lang="en-US" dirty="0"/>
              <a:t>of water quantities supplied </a:t>
            </a:r>
          </a:p>
        </p:txBody>
      </p:sp>
    </p:spTree>
    <p:extLst>
      <p:ext uri="{BB962C8B-B14F-4D97-AF65-F5344CB8AC3E}">
        <p14:creationId xmlns:p14="http://schemas.microsoft.com/office/powerpoint/2010/main" val="360828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333020413"/>
              </p:ext>
            </p:extLst>
          </p:nvPr>
        </p:nvGraphicFramePr>
        <p:xfrm>
          <a:off x="1600200" y="304800"/>
          <a:ext cx="5638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905000" y="4419600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Satisfaction of the quality of water provided (%)</a:t>
            </a:r>
          </a:p>
        </p:txBody>
      </p:sp>
    </p:spTree>
    <p:extLst>
      <p:ext uri="{BB962C8B-B14F-4D97-AF65-F5344CB8AC3E}">
        <p14:creationId xmlns:p14="http://schemas.microsoft.com/office/powerpoint/2010/main" val="169549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360</TotalTime>
  <Words>474</Words>
  <Application>Microsoft Office PowerPoint</Application>
  <PresentationFormat>On-screen Show (4:3)</PresentationFormat>
  <Paragraphs>103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Technic</vt:lpstr>
      <vt:lpstr> An-Najah National   University</vt:lpstr>
      <vt:lpstr>Introduction:</vt:lpstr>
      <vt:lpstr>Facts:</vt:lpstr>
      <vt:lpstr>Objectives:</vt:lpstr>
      <vt:lpstr>Study area:</vt:lpstr>
      <vt:lpstr>Study area:</vt:lpstr>
      <vt:lpstr>PowerPoint Presentation</vt:lpstr>
      <vt:lpstr>PowerPoint Presentation</vt:lpstr>
      <vt:lpstr>PowerPoint Presentation</vt:lpstr>
      <vt:lpstr>PowerPoint Presentation</vt:lpstr>
      <vt:lpstr>Network characteristics:</vt:lpstr>
      <vt:lpstr>Network map:</vt:lpstr>
      <vt:lpstr>Calculations:</vt:lpstr>
      <vt:lpstr>EPANET program</vt:lpstr>
      <vt:lpstr>Steady state analysis</vt:lpstr>
      <vt:lpstr>Unsteady state analysis</vt:lpstr>
      <vt:lpstr>Future network design</vt:lpstr>
      <vt:lpstr>Results on the existing network</vt:lpstr>
      <vt:lpstr>Results after changing pipe diameters</vt:lpstr>
      <vt:lpstr>Designing a new network</vt:lpstr>
      <vt:lpstr>New network map</vt:lpstr>
      <vt:lpstr>Results of the new network</vt:lpstr>
      <vt:lpstr>Thank you for  listening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</dc:title>
  <dc:creator>Nidal</dc:creator>
  <cp:lastModifiedBy>Nidal</cp:lastModifiedBy>
  <cp:revision>35</cp:revision>
  <dcterms:created xsi:type="dcterms:W3CDTF">2012-05-22T06:16:08Z</dcterms:created>
  <dcterms:modified xsi:type="dcterms:W3CDTF">2013-01-06T09:48:27Z</dcterms:modified>
</cp:coreProperties>
</file>