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792" r:id="rId1"/>
  </p:sldMasterIdLst>
  <p:sldIdLst>
    <p:sldId id="279" r:id="rId2"/>
    <p:sldId id="281" r:id="rId3"/>
    <p:sldId id="257" r:id="rId4"/>
    <p:sldId id="258" r:id="rId5"/>
    <p:sldId id="259" r:id="rId6"/>
    <p:sldId id="260" r:id="rId7"/>
    <p:sldId id="262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8" r:id="rId18"/>
    <p:sldId id="273" r:id="rId19"/>
    <p:sldId id="274" r:id="rId20"/>
    <p:sldId id="275" r:id="rId21"/>
    <p:sldId id="277" r:id="rId22"/>
    <p:sldId id="276" r:id="rId2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109" d="100"/>
          <a:sy n="109" d="100"/>
        </p:scale>
        <p:origin x="-167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عنوان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17" name="عنوان فرعي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ar-SA" smtClean="0"/>
              <a:t>انقر لتحرير نمط العنوان الثانوي الرئيسي</a:t>
            </a:r>
            <a:endParaRPr kumimoji="0" lang="en-US"/>
          </a:p>
        </p:txBody>
      </p:sp>
      <p:sp>
        <p:nvSpPr>
          <p:cNvPr id="30" name="عنصر نائب للتاريخ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4DF6-C284-414E-A166-340D1A21C56B}" type="datetimeFigureOut">
              <a:rPr lang="ar-SA" smtClean="0"/>
              <a:pPr/>
              <a:t>09/08/37</a:t>
            </a:fld>
            <a:endParaRPr lang="ar-SA"/>
          </a:p>
        </p:txBody>
      </p:sp>
      <p:sp>
        <p:nvSpPr>
          <p:cNvPr id="19" name="عنصر نائب للتذييل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عنصر نائب لرقم الشريحة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7C53-58CA-45A8-A241-397581D7A8F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4DF6-C284-414E-A166-340D1A21C56B}" type="datetimeFigureOut">
              <a:rPr lang="ar-SA" smtClean="0"/>
              <a:pPr/>
              <a:t>09/08/37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7C53-58CA-45A8-A241-397581D7A8F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4DF6-C284-414E-A166-340D1A21C56B}" type="datetimeFigureOut">
              <a:rPr lang="ar-SA" smtClean="0"/>
              <a:pPr/>
              <a:t>09/08/37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7C53-58CA-45A8-A241-397581D7A8F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4DF6-C284-414E-A166-340D1A21C56B}" type="datetimeFigureOut">
              <a:rPr lang="ar-SA" smtClean="0"/>
              <a:pPr/>
              <a:t>09/08/37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7C53-58CA-45A8-A241-397581D7A8F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4DF6-C284-414E-A166-340D1A21C56B}" type="datetimeFigureOut">
              <a:rPr lang="ar-SA" smtClean="0"/>
              <a:pPr/>
              <a:t>09/08/37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7C53-58CA-45A8-A241-397581D7A8F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4DF6-C284-414E-A166-340D1A21C56B}" type="datetimeFigureOut">
              <a:rPr lang="ar-SA" smtClean="0"/>
              <a:pPr/>
              <a:t>09/08/37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7C53-58CA-45A8-A241-397581D7A8F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4DF6-C284-414E-A166-340D1A21C56B}" type="datetimeFigureOut">
              <a:rPr lang="ar-SA" smtClean="0"/>
              <a:pPr/>
              <a:t>09/08/37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7C53-58CA-45A8-A241-397581D7A8F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4DF6-C284-414E-A166-340D1A21C56B}" type="datetimeFigureOut">
              <a:rPr lang="ar-SA" smtClean="0"/>
              <a:pPr/>
              <a:t>09/08/37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7C53-58CA-45A8-A241-397581D7A8F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4DF6-C284-414E-A166-340D1A21C56B}" type="datetimeFigureOut">
              <a:rPr lang="ar-SA" smtClean="0"/>
              <a:pPr/>
              <a:t>09/08/37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7C53-58CA-45A8-A241-397581D7A8F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ar-SA" smtClean="0"/>
              <a:t>انقر لتحرير أنماط النص الرئيسي</a:t>
            </a:r>
          </a:p>
          <a:p>
            <a:pPr lvl="1" eaLnBrk="1" latinLnBrk="0" hangingPunct="1"/>
            <a:r>
              <a:rPr lang="ar-SA" smtClean="0"/>
              <a:t>المستوى الثاني</a:t>
            </a:r>
          </a:p>
          <a:p>
            <a:pPr lvl="2" eaLnBrk="1" latinLnBrk="0" hangingPunct="1"/>
            <a:r>
              <a:rPr lang="ar-SA" smtClean="0"/>
              <a:t>المستوى الثالث</a:t>
            </a:r>
          </a:p>
          <a:p>
            <a:pPr lvl="3" eaLnBrk="1" latinLnBrk="0" hangingPunct="1"/>
            <a:r>
              <a:rPr lang="ar-SA" smtClean="0"/>
              <a:t>المستوى الرابع</a:t>
            </a:r>
          </a:p>
          <a:p>
            <a:pPr lvl="4" eaLnBrk="1" latinLnBrk="0" hangingPunct="1"/>
            <a:r>
              <a:rPr lang="ar-SA" smtClean="0"/>
              <a:t>المستوى الخامس</a:t>
            </a:r>
            <a:endParaRPr kumimoji="0"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4DF6-C284-414E-A166-340D1A21C56B}" type="datetimeFigureOut">
              <a:rPr lang="ar-SA" smtClean="0"/>
              <a:pPr/>
              <a:t>09/08/37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317C53-58CA-45A8-A241-397581D7A8F1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مستطيل ذو زاوية واحدة مخدوشة ودائرية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مثلث قائم الزاوية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A4DF6-C284-414E-A166-340D1A21C56B}" type="datetimeFigureOut">
              <a:rPr lang="ar-SA" smtClean="0"/>
              <a:pPr/>
              <a:t>09/08/37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C5317C53-58CA-45A8-A241-397581D7A8F1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ar-SA" smtClean="0"/>
              <a:t>انقر فوق الرمز لإضافة صورة</a:t>
            </a:r>
            <a:endParaRPr kumimoji="0" lang="en-US" dirty="0"/>
          </a:p>
        </p:txBody>
      </p:sp>
      <p:sp>
        <p:nvSpPr>
          <p:cNvPr id="10" name="شكل حر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شكل حر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شكل حر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شكل حر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عنصر نائب للعنوان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ar-SA" smtClean="0"/>
              <a:t>انقر لتحرير نمط العنوان الرئيسي</a:t>
            </a:r>
            <a:endParaRPr kumimoji="0" lang="en-US"/>
          </a:p>
        </p:txBody>
      </p:sp>
      <p:sp>
        <p:nvSpPr>
          <p:cNvPr id="30" name="عنصر نائب للنص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ar-SA" smtClean="0"/>
              <a:t>انقر لتحرير أنماط النص الرئيسي</a:t>
            </a:r>
          </a:p>
          <a:p>
            <a:pPr lvl="1" eaLnBrk="1" latinLnBrk="0" hangingPunct="1"/>
            <a:r>
              <a:rPr kumimoji="0" lang="ar-SA" smtClean="0"/>
              <a:t>المستوى الثاني</a:t>
            </a:r>
          </a:p>
          <a:p>
            <a:pPr lvl="2" eaLnBrk="1" latinLnBrk="0" hangingPunct="1"/>
            <a:r>
              <a:rPr kumimoji="0" lang="ar-SA" smtClean="0"/>
              <a:t>المستوى الثالث</a:t>
            </a:r>
          </a:p>
          <a:p>
            <a:pPr lvl="3" eaLnBrk="1" latinLnBrk="0" hangingPunct="1"/>
            <a:r>
              <a:rPr kumimoji="0" lang="ar-SA" smtClean="0"/>
              <a:t>المستوى الرابع</a:t>
            </a:r>
          </a:p>
          <a:p>
            <a:pPr lvl="4" eaLnBrk="1" latinLnBrk="0" hangingPunct="1"/>
            <a:r>
              <a:rPr kumimoji="0" lang="ar-SA" smtClean="0"/>
              <a:t>المستوى الخامس</a:t>
            </a:r>
            <a:endParaRPr kumimoji="0" lang="en-US"/>
          </a:p>
        </p:txBody>
      </p:sp>
      <p:sp>
        <p:nvSpPr>
          <p:cNvPr id="10" name="عنصر نائب للتاريخ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EAA4DF6-C284-414E-A166-340D1A21C56B}" type="datetimeFigureOut">
              <a:rPr lang="ar-SA" smtClean="0"/>
              <a:pPr/>
              <a:t>09/08/37</a:t>
            </a:fld>
            <a:endParaRPr lang="ar-SA"/>
          </a:p>
        </p:txBody>
      </p:sp>
      <p:sp>
        <p:nvSpPr>
          <p:cNvPr id="22" name="عنصر نائب للتذييل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عنصر نائب لرقم الشريحة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5317C53-58CA-45A8-A241-397581D7A8F1}" type="slidenum">
              <a:rPr lang="ar-SA" smtClean="0"/>
              <a:pPr/>
              <a:t>‹#›</a:t>
            </a:fld>
            <a:endParaRPr lang="ar-SA"/>
          </a:p>
        </p:txBody>
      </p:sp>
      <p:grpSp>
        <p:nvGrpSpPr>
          <p:cNvPr id="2" name="مجموعة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شكل حر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شكل حر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txStyles>
    <p:titleStyle>
      <a:lvl1pPr algn="l" rtl="1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r" rtl="1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r" rtl="1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r" rtl="1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r" rtl="1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r" rtl="1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r" rtl="1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r" rtl="1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r" rtl="1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r" rtl="1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laptop%20city\Downloads\IMG_5520.MOV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5122" name="Picture 2" descr="C:\Users\laptop city\Downloads\maxresdefaultL2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000109"/>
            <a:ext cx="9144000" cy="53244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rtl="0"/>
            <a:r>
              <a:rPr lang="en-US" sz="4800" b="1" dirty="0" smtClean="0"/>
              <a:t>Controlling</a:t>
            </a:r>
            <a:endParaRPr lang="ar-SA" b="1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357158" y="1785926"/>
            <a:ext cx="8572560" cy="4538674"/>
          </a:xfrm>
        </p:spPr>
        <p:txBody>
          <a:bodyPr/>
          <a:lstStyle/>
          <a:p>
            <a:pPr algn="l" rtl="0">
              <a:buNone/>
            </a:pPr>
            <a:r>
              <a:rPr lang="en-US" b="1" dirty="0" smtClean="0"/>
              <a:t>1-</a:t>
            </a:r>
            <a:r>
              <a:rPr lang="en-US" dirty="0" smtClean="0"/>
              <a:t> </a:t>
            </a:r>
            <a:r>
              <a:rPr lang="en-US" b="1" dirty="0" smtClean="0"/>
              <a:t>Oxygen sensor.</a:t>
            </a:r>
          </a:p>
          <a:p>
            <a:pPr algn="l" rtl="0">
              <a:buFont typeface="Arial" pitchFamily="34" charset="0"/>
              <a:buChar char="•"/>
            </a:pPr>
            <a:r>
              <a:rPr lang="en-US" b="1" dirty="0" smtClean="0"/>
              <a:t>HHO EFIE for O2 sensor </a:t>
            </a:r>
            <a:r>
              <a:rPr lang="en-US" dirty="0" smtClean="0"/>
              <a:t>(Electronic Fuel Injection Enhancer )</a:t>
            </a:r>
          </a:p>
          <a:p>
            <a:pPr algn="l" rtl="0">
              <a:buFont typeface="Arial" pitchFamily="34" charset="0"/>
              <a:buChar char="•"/>
            </a:pPr>
            <a:r>
              <a:rPr lang="en-US" b="1" dirty="0" smtClean="0"/>
              <a:t>The principle of his work??</a:t>
            </a:r>
          </a:p>
          <a:p>
            <a:pPr algn="l" rtl="0">
              <a:buNone/>
            </a:pPr>
            <a:endParaRPr lang="ar-SA" dirty="0"/>
          </a:p>
        </p:txBody>
      </p:sp>
      <p:pic>
        <p:nvPicPr>
          <p:cNvPr id="6" name="pic_53" descr="oxygen sensor output schematic"/>
          <p:cNvPicPr/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7356" y="3286124"/>
            <a:ext cx="5328592" cy="30963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rtl="0"/>
            <a:r>
              <a:rPr lang="en-US" sz="4800" b="1" dirty="0" smtClean="0"/>
              <a:t>Controlling</a:t>
            </a:r>
            <a:endParaRPr lang="ar-SA" b="1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rtl="0"/>
            <a:r>
              <a:rPr lang="en-US" sz="4800" b="1" dirty="0" smtClean="0"/>
              <a:t>Controlling</a:t>
            </a:r>
            <a:endParaRPr lang="ar-SA" b="1" dirty="0"/>
          </a:p>
        </p:txBody>
      </p:sp>
      <p:pic>
        <p:nvPicPr>
          <p:cNvPr id="4" name="Picture 2" descr="C:\Users\Bisan Co\Desktop\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44" y="1571612"/>
            <a:ext cx="5857916" cy="307183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C:\Users\Bisan Co\Desktop\EFI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60" y="4786322"/>
            <a:ext cx="2857488" cy="192722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rtl="0"/>
            <a:r>
              <a:rPr lang="en-US" sz="4800" b="1" dirty="0" smtClean="0"/>
              <a:t>Controlling</a:t>
            </a:r>
            <a:endParaRPr lang="ar-SA" b="1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457200" y="1785926"/>
            <a:ext cx="8229600" cy="4538674"/>
          </a:xfrm>
        </p:spPr>
        <p:txBody>
          <a:bodyPr/>
          <a:lstStyle/>
          <a:p>
            <a:pPr algn="l" rtl="0">
              <a:buNone/>
            </a:pPr>
            <a:r>
              <a:rPr lang="en-US" b="1" dirty="0" smtClean="0"/>
              <a:t>2- MAP sensor.</a:t>
            </a:r>
          </a:p>
          <a:p>
            <a:pPr algn="l" rtl="0">
              <a:buFont typeface="Arial" pitchFamily="34" charset="0"/>
              <a:buChar char="•"/>
            </a:pPr>
            <a:r>
              <a:rPr lang="en-US" b="1" dirty="0" smtClean="0"/>
              <a:t>MAP Sensor Enhancer </a:t>
            </a:r>
            <a:r>
              <a:rPr lang="en-US" dirty="0" smtClean="0"/>
              <a:t>(Manifold Absolute Pressure ) .</a:t>
            </a:r>
          </a:p>
          <a:p>
            <a:pPr algn="l" rtl="0">
              <a:buFont typeface="Arial" pitchFamily="34" charset="0"/>
              <a:buChar char="•"/>
            </a:pPr>
            <a:r>
              <a:rPr lang="en-US" b="1" dirty="0" smtClean="0"/>
              <a:t>The principle of his work??</a:t>
            </a:r>
          </a:p>
          <a:p>
            <a:pPr algn="l" rtl="0">
              <a:buFont typeface="Arial" pitchFamily="34" charset="0"/>
              <a:buChar char="•"/>
            </a:pPr>
            <a:endParaRPr lang="en-US" dirty="0" smtClean="0"/>
          </a:p>
          <a:p>
            <a:pPr algn="l" rtl="0">
              <a:buFont typeface="Arial" pitchFamily="34" charset="0"/>
              <a:buChar char="•"/>
            </a:pPr>
            <a:endParaRPr lang="en-US" dirty="0" smtClean="0"/>
          </a:p>
          <a:p>
            <a:pPr algn="l" rtl="0">
              <a:buNone/>
            </a:pPr>
            <a:endParaRPr lang="ar-SA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10" y="3357562"/>
            <a:ext cx="7643866" cy="3076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rtl="0"/>
            <a:r>
              <a:rPr lang="en-US" sz="4800" b="1" dirty="0" smtClean="0"/>
              <a:t>Installing</a:t>
            </a:r>
            <a:endParaRPr lang="ar-SA" b="1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Installing through a mechanical connection.</a:t>
            </a:r>
          </a:p>
          <a:p>
            <a:pPr algn="l" rtl="0"/>
            <a:r>
              <a:rPr lang="en-US" dirty="0" smtClean="0"/>
              <a:t> It is then insert into the system, </a:t>
            </a:r>
            <a:r>
              <a:rPr lang="en-US" u="sng" dirty="0" smtClean="0"/>
              <a:t>after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the air filtering system</a:t>
            </a:r>
            <a:r>
              <a:rPr lang="en-US" dirty="0" smtClean="0"/>
              <a:t> and </a:t>
            </a:r>
            <a:r>
              <a:rPr lang="en-US" u="sng" dirty="0" smtClean="0"/>
              <a:t>before</a:t>
            </a:r>
            <a:r>
              <a:rPr lang="en-US" dirty="0" smtClean="0"/>
              <a:t> </a:t>
            </a:r>
            <a:r>
              <a:rPr lang="en-US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the engine</a:t>
            </a:r>
            <a:r>
              <a:rPr lang="en-US" dirty="0" smtClean="0"/>
              <a:t>, the system has taken from the car.</a:t>
            </a:r>
          </a:p>
          <a:p>
            <a:pPr algn="l" rtl="0">
              <a:buNone/>
            </a:pPr>
            <a:endParaRPr lang="ar-SA" dirty="0"/>
          </a:p>
        </p:txBody>
      </p:sp>
      <p:pic>
        <p:nvPicPr>
          <p:cNvPr id="6" name="صورة 5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500438"/>
            <a:ext cx="5500726" cy="27860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rtl="0"/>
            <a:r>
              <a:rPr lang="en-US" sz="4800" b="1" dirty="0" smtClean="0"/>
              <a:t>Installing</a:t>
            </a:r>
            <a:endParaRPr lang="ar-SA" b="1" dirty="0"/>
          </a:p>
        </p:txBody>
      </p:sp>
      <p:pic>
        <p:nvPicPr>
          <p:cNvPr id="4" name="عنصر نائب للمحتوى 3" descr="hho-intake-diagram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929058" y="1785926"/>
            <a:ext cx="3357586" cy="2607487"/>
          </a:xfrm>
          <a:prstGeom prst="rect">
            <a:avLst/>
          </a:prstGeom>
        </p:spPr>
      </p:pic>
      <p:pic>
        <p:nvPicPr>
          <p:cNvPr id="6" name="صورة 5" descr="C:\Users\laptop city\Downloads\IMG_5586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3504" y="4214818"/>
            <a:ext cx="4000496" cy="26431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صورة 6" descr="C:\Users\laptop city\Downloads\IMG_5523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571744"/>
            <a:ext cx="3500430" cy="4286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rtl="0"/>
            <a:r>
              <a:rPr lang="en-US" sz="4800" b="1" dirty="0" smtClean="0"/>
              <a:t>Installing</a:t>
            </a:r>
            <a:endParaRPr lang="ar-SA" b="1" dirty="0"/>
          </a:p>
        </p:txBody>
      </p:sp>
      <p:sp>
        <p:nvSpPr>
          <p:cNvPr id="8" name="عنصر نائب للمحتوى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/>
            <a:r>
              <a:rPr lang="en-US" dirty="0" smtClean="0"/>
              <a:t>Installing through electrical conductivity (</a:t>
            </a:r>
            <a:r>
              <a:rPr lang="en-US" b="1" dirty="0" smtClean="0"/>
              <a:t>Relay</a:t>
            </a:r>
            <a:r>
              <a:rPr lang="en-US" dirty="0" smtClean="0"/>
              <a:t>).</a:t>
            </a:r>
            <a:endParaRPr lang="ar-SA" dirty="0"/>
          </a:p>
        </p:txBody>
      </p:sp>
      <p:pic>
        <p:nvPicPr>
          <p:cNvPr id="9" name="صورة 8" descr="C:\Users\laptop city\Downloads\IMG_549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57752" y="2786058"/>
            <a:ext cx="3763296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صورة 9" descr="C:\Users\Bisan Co\Desktop\Graduation Project (2)\مجلد جديد\5.png"/>
          <p:cNvPicPr/>
          <p:nvPr/>
        </p:nvPicPr>
        <p:blipFill>
          <a:blip r:embed="rId3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857224" y="2786058"/>
            <a:ext cx="3500462" cy="34290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rtl="0"/>
            <a:r>
              <a:rPr lang="en-US" sz="4800" b="1" dirty="0" smtClean="0"/>
              <a:t>Installing</a:t>
            </a:r>
            <a:endParaRPr lang="ar-SA" b="1" dirty="0"/>
          </a:p>
        </p:txBody>
      </p:sp>
      <p:pic>
        <p:nvPicPr>
          <p:cNvPr id="9" name="IMG_5520.MOV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rtl="0"/>
            <a:r>
              <a:rPr lang="en-US" sz="4800" b="1" dirty="0" smtClean="0"/>
              <a:t>Results</a:t>
            </a:r>
            <a:endParaRPr lang="ar-SA" b="1" dirty="0"/>
          </a:p>
        </p:txBody>
      </p:sp>
      <p:sp>
        <p:nvSpPr>
          <p:cNvPr id="8" name="عنصر نائب للمحتوى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None/>
            </a:pPr>
            <a:r>
              <a:rPr lang="en-US" b="1" dirty="0" smtClean="0"/>
              <a:t>1) Mechanical Performance result: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/>
              <a:t>decrease in Specific fuel consumption </a:t>
            </a:r>
            <a:r>
              <a:rPr lang="en-US" b="1" dirty="0" smtClean="0"/>
              <a:t>S.F.C</a:t>
            </a:r>
            <a:r>
              <a:rPr lang="en-US" dirty="0" smtClean="0"/>
              <a:t> of up to about 7.5%.</a:t>
            </a:r>
            <a:endParaRPr lang="ar-SA" dirty="0"/>
          </a:p>
        </p:txBody>
      </p:sp>
      <p:pic>
        <p:nvPicPr>
          <p:cNvPr id="3074" name="Picture 2" descr="C:\Users\laptop city\Downloads\IMG_55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3209874" y="3790994"/>
            <a:ext cx="3139416" cy="2558304"/>
          </a:xfrm>
          <a:prstGeom prst="rect">
            <a:avLst/>
          </a:prstGeom>
          <a:noFill/>
        </p:spPr>
      </p:pic>
      <p:pic>
        <p:nvPicPr>
          <p:cNvPr id="3075" name="Picture 3" descr="C:\Users\laptop city\Downloads\IMG_558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3500438"/>
            <a:ext cx="2520000" cy="3159570"/>
          </a:xfrm>
          <a:prstGeom prst="rect">
            <a:avLst/>
          </a:prstGeom>
          <a:noFill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420167" y="3794619"/>
            <a:ext cx="3160131" cy="2571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rtl="0"/>
            <a:r>
              <a:rPr lang="en-US" sz="4800" b="1" dirty="0" smtClean="0"/>
              <a:t>Results</a:t>
            </a:r>
            <a:endParaRPr lang="ar-SA" b="1" dirty="0"/>
          </a:p>
        </p:txBody>
      </p:sp>
      <p:sp>
        <p:nvSpPr>
          <p:cNvPr id="8" name="عنصر نائب للمحتوى 7"/>
          <p:cNvSpPr>
            <a:spLocks noGrp="1"/>
          </p:cNvSpPr>
          <p:nvPr>
            <p:ph idx="1"/>
          </p:nvPr>
        </p:nvSpPr>
        <p:spPr>
          <a:xfrm>
            <a:off x="457200" y="1643050"/>
            <a:ext cx="8229600" cy="4681550"/>
          </a:xfrm>
        </p:spPr>
        <p:txBody>
          <a:bodyPr/>
          <a:lstStyle/>
          <a:p>
            <a:pPr algn="l" rtl="0">
              <a:buNone/>
            </a:pPr>
            <a:r>
              <a:rPr lang="en-US" b="1" dirty="0" smtClean="0"/>
              <a:t>2) Emission Performance result:</a:t>
            </a:r>
          </a:p>
          <a:p>
            <a:pPr marL="571500" indent="-571500" algn="l" rtl="0">
              <a:buFont typeface="+mj-lt"/>
              <a:buAutoNum type="romanUcPeriod"/>
            </a:pPr>
            <a:r>
              <a:rPr lang="en-US" dirty="0" smtClean="0"/>
              <a:t>decreases in the amount of gas </a:t>
            </a:r>
            <a:r>
              <a:rPr lang="en-US" b="1" dirty="0" smtClean="0"/>
              <a:t>CO </a:t>
            </a:r>
            <a:r>
              <a:rPr lang="en-US" dirty="0" smtClean="0"/>
              <a:t>about 71%.</a:t>
            </a:r>
          </a:p>
          <a:p>
            <a:pPr marL="571500" indent="-571500" algn="l" rtl="0">
              <a:buFont typeface="+mj-lt"/>
              <a:buAutoNum type="romanUcPeriod"/>
            </a:pPr>
            <a:r>
              <a:rPr lang="en-US" dirty="0" smtClean="0"/>
              <a:t>drop in the amount of </a:t>
            </a:r>
            <a:r>
              <a:rPr lang="en-US" b="1" dirty="0" smtClean="0"/>
              <a:t>HC</a:t>
            </a:r>
            <a:r>
              <a:rPr lang="en-US" dirty="0" smtClean="0"/>
              <a:t>  to about 67.5 % .</a:t>
            </a:r>
            <a:endParaRPr lang="en-US" b="1" dirty="0" smtClean="0"/>
          </a:p>
          <a:p>
            <a:pPr algn="l" rtl="0">
              <a:buNone/>
            </a:pPr>
            <a:endParaRPr lang="ar-SA" dirty="0"/>
          </a:p>
        </p:txBody>
      </p:sp>
      <p:sp>
        <p:nvSpPr>
          <p:cNvPr id="5" name="عنصر نائب للنص 2"/>
          <p:cNvSpPr txBox="1">
            <a:spLocks/>
          </p:cNvSpPr>
          <p:nvPr/>
        </p:nvSpPr>
        <p:spPr>
          <a:xfrm>
            <a:off x="428596" y="3000372"/>
            <a:ext cx="4040188" cy="6593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Ø"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 Emission</a:t>
            </a:r>
            <a:endParaRPr kumimoji="0" lang="ar-SA" sz="2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عنصر نائب للنص 3"/>
          <p:cNvSpPr txBox="1">
            <a:spLocks/>
          </p:cNvSpPr>
          <p:nvPr/>
        </p:nvSpPr>
        <p:spPr>
          <a:xfrm>
            <a:off x="4643438" y="3000372"/>
            <a:ext cx="4041775" cy="654843"/>
          </a:xfrm>
          <a:prstGeom prst="rect">
            <a:avLst/>
          </a:prstGeom>
        </p:spPr>
        <p:txBody>
          <a:bodyPr anchor="ctr"/>
          <a:lstStyle/>
          <a:p>
            <a:pPr marL="274320" marR="0" lvl="0" indent="-27432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buFont typeface="Wingdings" pitchFamily="2" charset="2"/>
              <a:buChar char="Ø"/>
              <a:tabLst/>
              <a:defRPr/>
            </a:pP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HC Emission</a:t>
            </a:r>
            <a:endParaRPr kumimoji="0" lang="ar-SA" sz="26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7" name="عنصر نائب للمحتوى 6" descr="untitled.jpg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214282" y="3500438"/>
            <a:ext cx="4283106" cy="3071834"/>
          </a:xfrm>
          <a:prstGeom prst="rect">
            <a:avLst/>
          </a:prstGeom>
        </p:spPr>
      </p:pic>
      <p:pic>
        <p:nvPicPr>
          <p:cNvPr id="9" name="عنصر نائب للمحتوى 7" descr="untitled fig.jpg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0" y="3643314"/>
            <a:ext cx="4214842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28596" y="1071546"/>
            <a:ext cx="8229600" cy="1143000"/>
          </a:xfrm>
          <a:solidFill>
            <a:schemeClr val="accent3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rtl="0"/>
            <a:r>
              <a:rPr lang="en-US" sz="5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HHO Generator Kit For Car</a:t>
            </a:r>
            <a:endParaRPr lang="en-US" sz="5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عنصر نائب للمحتوى 4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 algn="ctr">
              <a:buNone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by</a:t>
            </a:r>
          </a:p>
          <a:p>
            <a:pPr algn="ctr" rtl="0">
              <a:buNone/>
            </a:pPr>
            <a:r>
              <a:rPr lang="en-US" b="1" dirty="0" smtClean="0"/>
              <a:t>Mohammad Qanadilo</a:t>
            </a:r>
            <a:endParaRPr lang="en-US" dirty="0" smtClean="0"/>
          </a:p>
          <a:p>
            <a:pPr algn="ctr" rtl="0">
              <a:buNone/>
            </a:pPr>
            <a:r>
              <a:rPr lang="en-US" b="1" dirty="0" smtClean="0"/>
              <a:t>Mohammad Al-Bzoor</a:t>
            </a:r>
            <a:endParaRPr lang="en-US" dirty="0" smtClean="0"/>
          </a:p>
          <a:p>
            <a:pPr algn="ctr" rtl="0">
              <a:buNone/>
            </a:pPr>
            <a:r>
              <a:rPr lang="en-US" b="1" dirty="0" smtClean="0"/>
              <a:t>Lo'ai Khayyat</a:t>
            </a:r>
            <a:endParaRPr lang="en-US" dirty="0" smtClean="0"/>
          </a:p>
          <a:p>
            <a:pPr algn="ctr" rtl="0">
              <a:buNone/>
            </a:pPr>
            <a:r>
              <a:rPr lang="en-US" b="1" dirty="0" smtClean="0"/>
              <a:t>Ameer Alaswad</a:t>
            </a:r>
            <a:endParaRPr lang="en-US" dirty="0" smtClean="0"/>
          </a:p>
          <a:p>
            <a:pPr algn="ctr" rtl="0">
              <a:buNone/>
            </a:pPr>
            <a:r>
              <a:rPr lang="en-US" b="1" dirty="0" smtClean="0"/>
              <a:t>"Mohammad Yassin" Tanbour</a:t>
            </a:r>
            <a:endParaRPr lang="en-US" dirty="0" smtClean="0"/>
          </a:p>
          <a:p>
            <a:endParaRPr lang="ar-SA" dirty="0"/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algn="ctr" rtl="0">
              <a:buNone/>
            </a:pPr>
            <a:r>
              <a:rPr lang="en-US" b="1" dirty="0" smtClean="0">
                <a:solidFill>
                  <a:schemeClr val="accent1">
                    <a:lumMod val="50000"/>
                  </a:schemeClr>
                </a:solidFill>
              </a:rPr>
              <a:t>Supervision</a:t>
            </a:r>
          </a:p>
          <a:p>
            <a:pPr algn="ctr" rtl="0">
              <a:buNone/>
            </a:pPr>
            <a:r>
              <a:rPr lang="en-US" b="1" dirty="0" smtClean="0"/>
              <a:t>Dr. Ramez Al-khaledi</a:t>
            </a:r>
            <a:endParaRPr lang="en-US" dirty="0" smtClean="0"/>
          </a:p>
          <a:p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rtl="0"/>
            <a:r>
              <a:rPr lang="en-US" sz="4800" b="1" dirty="0" smtClean="0"/>
              <a:t>Results</a:t>
            </a:r>
            <a:endParaRPr lang="ar-SA" b="1" dirty="0"/>
          </a:p>
        </p:txBody>
      </p:sp>
      <p:pic>
        <p:nvPicPr>
          <p:cNvPr id="4" name="عنصر نائب للمحتوى 3" descr="IMG_5625.JPG"/>
          <p:cNvPicPr>
            <a:picLocks noGrp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1604" y="1500174"/>
            <a:ext cx="4431206" cy="1930884"/>
          </a:xfrm>
          <a:prstGeom prst="rect">
            <a:avLst/>
          </a:prstGeom>
        </p:spPr>
      </p:pic>
      <p:pic>
        <p:nvPicPr>
          <p:cNvPr id="2052" name="Picture 4" descr="C:\Users\laptop city\Downloads\IMG_54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5645419" y="2927086"/>
            <a:ext cx="4143405" cy="2146840"/>
          </a:xfrm>
          <a:prstGeom prst="rect">
            <a:avLst/>
          </a:prstGeom>
          <a:noFill/>
        </p:spPr>
      </p:pic>
      <p:pic>
        <p:nvPicPr>
          <p:cNvPr id="2053" name="Picture 5" descr="C:\Users\laptop city\Downloads\IMG_549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5400000">
            <a:off x="1732783" y="2053375"/>
            <a:ext cx="3178104" cy="60722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rtl="0"/>
            <a:r>
              <a:rPr lang="en-US" b="1" dirty="0" smtClean="0"/>
              <a:t>Challenges</a:t>
            </a:r>
            <a:endParaRPr lang="ar-SA" b="1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>
          <a:xfrm>
            <a:off x="457200" y="1935480"/>
            <a:ext cx="8186766" cy="4389120"/>
          </a:xfrm>
        </p:spPr>
        <p:txBody>
          <a:bodyPr/>
          <a:lstStyle/>
          <a:p>
            <a:pPr marL="514350" indent="-514350" algn="l" rtl="0">
              <a:buFont typeface="+mj-lt"/>
              <a:buAutoNum type="arabicParenR"/>
            </a:pPr>
            <a:r>
              <a:rPr lang="en-US" dirty="0" smtClean="0"/>
              <a:t>Finding the car for the application of the project.</a:t>
            </a:r>
          </a:p>
          <a:p>
            <a:pPr marL="514350" indent="-514350" algn="l" rtl="0">
              <a:buFont typeface="+mj-lt"/>
              <a:buAutoNum type="arabicParenR"/>
            </a:pPr>
            <a:r>
              <a:rPr lang="en-US" dirty="0" smtClean="0"/>
              <a:t>The process of entering into hydrogen combustion engine room.</a:t>
            </a:r>
          </a:p>
          <a:p>
            <a:pPr marL="514350" indent="-514350" algn="l" rtl="0">
              <a:buFont typeface="+mj-lt"/>
              <a:buAutoNum type="arabicParenR"/>
            </a:pPr>
            <a:r>
              <a:rPr lang="en-US" dirty="0" smtClean="0"/>
              <a:t>Choose the filtered stone or cotton instead back spark.</a:t>
            </a:r>
          </a:p>
          <a:p>
            <a:pPr marL="514350" indent="-514350" algn="l" rtl="0">
              <a:buFont typeface="+mj-lt"/>
              <a:buAutoNum type="arabicParenR"/>
            </a:pPr>
            <a:r>
              <a:rPr lang="en-US" dirty="0" smtClean="0"/>
              <a:t>For a cell to become his rival in terms of cost and sustainability.</a:t>
            </a:r>
          </a:p>
          <a:p>
            <a:pPr marL="514350" indent="-514350" algn="l" rtl="0">
              <a:buFont typeface="+mj-lt"/>
              <a:buAutoNum type="arabicParenR"/>
            </a:pPr>
            <a:r>
              <a:rPr lang="en-US" dirty="0" smtClean="0"/>
              <a:t>How to measure consumer gasoline.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/>
          </a:bodyPr>
          <a:lstStyle/>
          <a:p>
            <a:pPr rtl="0"/>
            <a:r>
              <a:rPr lang="en-US" sz="4800" b="1" dirty="0" smtClean="0"/>
              <a:t>Conclusion</a:t>
            </a:r>
            <a:endParaRPr lang="ar-SA" b="1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 rtl="0">
              <a:buFont typeface="Wingdings" pitchFamily="2" charset="2"/>
              <a:buChar char="q"/>
            </a:pPr>
            <a:r>
              <a:rPr lang="en-US" sz="2400" dirty="0" smtClean="0"/>
              <a:t>In this work, FC for HHO gas generation was designed, manufactured and tested. The generated HHO gas was introduced to engine , and the Petrol engine performance and emission analysis are conducted with Petrol + HHO and petrol respectively.</a:t>
            </a:r>
          </a:p>
          <a:p>
            <a:pPr algn="l" rtl="0"/>
            <a:endParaRPr lang="en-US" sz="2400" dirty="0" smtClean="0"/>
          </a:p>
          <a:p>
            <a:pPr algn="l" rtl="0">
              <a:buNone/>
            </a:pPr>
            <a:r>
              <a:rPr lang="en-US" sz="2400" dirty="0" smtClean="0"/>
              <a:t>1) The use of HHO in gasoline engines enhances combustion efficiency, consequently reducing fuel consumption and thereby decreasing pollution.</a:t>
            </a:r>
          </a:p>
          <a:p>
            <a:pPr algn="l" rtl="0">
              <a:buNone/>
            </a:pPr>
            <a:endParaRPr lang="en-US" sz="2400" dirty="0" smtClean="0"/>
          </a:p>
          <a:p>
            <a:pPr algn="l" rtl="0">
              <a:buNone/>
            </a:pPr>
            <a:r>
              <a:rPr lang="en-US" sz="2400" dirty="0" smtClean="0"/>
              <a:t>2) The FC which can be used is simple, easily constructed, and easily integrated with existing engines at low cost (approximately 60 US dollars for each cylinder).</a:t>
            </a:r>
          </a:p>
          <a:p>
            <a:pPr algn="l" rtl="0"/>
            <a:endParaRPr lang="ar-SA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rtl="0"/>
            <a:r>
              <a:rPr lang="en-US" dirty="0" smtClean="0"/>
              <a:t>OUT LINE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 rtl="0">
              <a:buFont typeface="Wingdings" pitchFamily="2" charset="2"/>
              <a:buChar char="v"/>
            </a:pPr>
            <a:r>
              <a:rPr lang="en-US" sz="2800" b="1" dirty="0" smtClean="0"/>
              <a:t>CELL DESIGN</a:t>
            </a:r>
          </a:p>
          <a:p>
            <a:pPr algn="l" rtl="0">
              <a:buFont typeface="Wingdings" pitchFamily="2" charset="2"/>
              <a:buChar char="v"/>
            </a:pPr>
            <a:r>
              <a:rPr lang="en-US" sz="2800" b="1" dirty="0" smtClean="0"/>
              <a:t>Safety system </a:t>
            </a:r>
          </a:p>
          <a:p>
            <a:pPr algn="l" rtl="0">
              <a:buFont typeface="Wingdings" pitchFamily="2" charset="2"/>
              <a:buChar char="v"/>
            </a:pPr>
            <a:r>
              <a:rPr lang="en-US" sz="2800" b="1" dirty="0" smtClean="0"/>
              <a:t>Controlling </a:t>
            </a:r>
          </a:p>
          <a:p>
            <a:pPr algn="l" rtl="0">
              <a:buFont typeface="Wingdings" pitchFamily="2" charset="2"/>
              <a:buChar char="v"/>
            </a:pPr>
            <a:r>
              <a:rPr lang="en-US" sz="2800" b="1" dirty="0" smtClean="0"/>
              <a:t>Installing</a:t>
            </a:r>
          </a:p>
          <a:p>
            <a:pPr algn="l" rtl="0">
              <a:buFont typeface="Wingdings" pitchFamily="2" charset="2"/>
              <a:buChar char="v"/>
            </a:pPr>
            <a:r>
              <a:rPr lang="en-US" sz="2800" b="1" dirty="0" smtClean="0"/>
              <a:t>Results</a:t>
            </a:r>
          </a:p>
          <a:p>
            <a:pPr algn="l" rtl="0">
              <a:buFont typeface="Wingdings" pitchFamily="2" charset="2"/>
              <a:buChar char="v"/>
            </a:pPr>
            <a:r>
              <a:rPr lang="en-US" sz="2800" b="1" dirty="0" smtClean="0"/>
              <a:t>Challenges</a:t>
            </a:r>
          </a:p>
          <a:p>
            <a:pPr algn="l" rtl="0">
              <a:buFont typeface="Wingdings" pitchFamily="2" charset="2"/>
              <a:buChar char="v"/>
            </a:pPr>
            <a:r>
              <a:rPr lang="en-US" sz="2800" b="1" dirty="0" smtClean="0"/>
              <a:t>Conclusion</a:t>
            </a:r>
            <a:r>
              <a:rPr lang="en-US" sz="2800" dirty="0" smtClean="0"/>
              <a:t/>
            </a:r>
            <a:br>
              <a:rPr lang="en-US" sz="2800" dirty="0" smtClean="0"/>
            </a:b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rtl="0"/>
            <a:r>
              <a:rPr lang="en-US" b="1" dirty="0"/>
              <a:t>CELL DESIGN</a:t>
            </a:r>
            <a:r>
              <a:rPr lang="en-US" dirty="0"/>
              <a:t/>
            </a:r>
            <a:br>
              <a:rPr lang="en-US" dirty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824426"/>
          </a:xfrm>
        </p:spPr>
        <p:txBody>
          <a:bodyPr>
            <a:normAutofit fontScale="92500" lnSpcReduction="20000"/>
          </a:bodyPr>
          <a:lstStyle/>
          <a:p>
            <a:pPr algn="l" rtl="0">
              <a:buFont typeface="Wingdings" pitchFamily="2" charset="2"/>
              <a:buChar char="§"/>
            </a:pPr>
            <a:r>
              <a:rPr lang="en-US" b="1" dirty="0" smtClean="0"/>
              <a:t>Specification Plates:</a:t>
            </a:r>
          </a:p>
          <a:p>
            <a:pPr algn="l" rtl="0">
              <a:buNone/>
            </a:pPr>
            <a:r>
              <a:rPr lang="en-US" dirty="0" smtClean="0"/>
              <a:t>  - 16 metal plate from material Stainless steel plate 316.</a:t>
            </a:r>
          </a:p>
          <a:p>
            <a:pPr algn="l" rtl="0">
              <a:buNone/>
            </a:pPr>
            <a:r>
              <a:rPr lang="en-US" dirty="0" smtClean="0"/>
              <a:t>  - Dimensions (11.5 cm x 7 cm). </a:t>
            </a:r>
          </a:p>
          <a:p>
            <a:pPr algn="l" rtl="0">
              <a:buNone/>
            </a:pPr>
            <a:r>
              <a:rPr lang="en-US" dirty="0" smtClean="0"/>
              <a:t>  - Thickness of 1.9 mm per sheet.</a:t>
            </a:r>
          </a:p>
          <a:p>
            <a:pPr algn="l" rtl="0">
              <a:buFont typeface="Arial" pitchFamily="34" charset="0"/>
              <a:buChar char="•"/>
            </a:pPr>
            <a:endParaRPr lang="en-US" b="1" dirty="0" smtClean="0"/>
          </a:p>
          <a:p>
            <a:pPr algn="l" rtl="0">
              <a:buFont typeface="Wingdings" pitchFamily="2" charset="2"/>
              <a:buChar char="§"/>
            </a:pPr>
            <a:r>
              <a:rPr lang="en-US" b="1" dirty="0" smtClean="0"/>
              <a:t>Composition Cell:</a:t>
            </a:r>
          </a:p>
          <a:p>
            <a:pPr algn="l" rtl="0">
              <a:buNone/>
            </a:pPr>
            <a:r>
              <a:rPr lang="en-US" dirty="0" smtClean="0"/>
              <a:t>  - Tube a diameter of 6" and 2 covers.</a:t>
            </a:r>
          </a:p>
          <a:p>
            <a:pPr algn="l" rtl="0">
              <a:buNone/>
            </a:pPr>
            <a:r>
              <a:rPr lang="en-US" dirty="0" smtClean="0"/>
              <a:t>  - Screw 8 mm plastic length of 11.5 cm.</a:t>
            </a:r>
          </a:p>
          <a:p>
            <a:pPr algn="l" rtl="0">
              <a:buNone/>
            </a:pPr>
            <a:r>
              <a:rPr lang="en-US" dirty="0" smtClean="0"/>
              <a:t>  - Two Screws 8 mm Stainless Steel length of 5 cm.</a:t>
            </a:r>
          </a:p>
          <a:p>
            <a:pPr algn="l" rtl="0">
              <a:buNone/>
            </a:pPr>
            <a:r>
              <a:rPr lang="en-US" dirty="0" smtClean="0"/>
              <a:t>  - The number of nuts Stainless steel, plastic washers.</a:t>
            </a:r>
          </a:p>
          <a:p>
            <a:pPr algn="l" rtl="0">
              <a:buNone/>
            </a:pPr>
            <a:r>
              <a:rPr lang="en-US" dirty="0" smtClean="0"/>
              <a:t>  - Hose Different sizes, elbow.</a:t>
            </a:r>
          </a:p>
          <a:p>
            <a:pPr algn="l" rtl="0">
              <a:buNone/>
            </a:pPr>
            <a:r>
              <a:rPr lang="en-US" dirty="0" smtClean="0"/>
              <a:t>  -One way valve, Bubbler.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en-US" dirty="0" smtClean="0"/>
          </a:p>
          <a:p>
            <a:pPr algn="l" rtl="0">
              <a:buFont typeface="Arial" pitchFamily="34" charset="0"/>
              <a:buChar char="•"/>
            </a:pPr>
            <a:endParaRPr lang="en-US" dirty="0" smtClean="0"/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rtl="0"/>
            <a:r>
              <a:rPr lang="en-US" b="1" dirty="0" smtClean="0"/>
              <a:t>CELL DESIGN</a:t>
            </a:r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pic>
        <p:nvPicPr>
          <p:cNvPr id="4" name="عنصر نائب للمحتوى 3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>
            <a:off x="500034" y="1935163"/>
            <a:ext cx="8072494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>
                <a:solidFill>
                  <a:schemeClr val="accent1"/>
                </a:solidFill>
              </a14:hiddenFill>
            </a:ext>
            <a:ext uri="{91240B29-F687-4F45-9708-019B960494DF}">
              <a14:hiddenLine xmlns:lc="http://schemas.openxmlformats.org/drawingml/2006/lockedCanvas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:pic="http://schemas.openxmlformats.org/drawingml/2006/picture" xmlns:o="urn:schemas-microsoft-com:office:office" xmlns:v="urn:schemas-microsoft-com:vml" xmlns:w10="urn:schemas-microsoft-com:office:word" xmlns:w="http://schemas.openxmlformats.org/wordprocessingml/2006/main" xmlns="" xmlns:a14="http://schemas.microsoft.com/office/drawing/2010/main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rtl="0"/>
            <a:r>
              <a:rPr lang="en-US" b="1" dirty="0" smtClean="0"/>
              <a:t>CELL DESIGN</a:t>
            </a:r>
            <a:r>
              <a:rPr lang="en-US" dirty="0" smtClean="0"/>
              <a:t/>
            </a:r>
            <a:br>
              <a:rPr lang="en-US" dirty="0" smtClean="0"/>
            </a:b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 algn="l" rtl="0">
              <a:buFont typeface="Wingdings" pitchFamily="2" charset="2"/>
              <a:buChar char="§"/>
            </a:pPr>
            <a:r>
              <a:rPr lang="en-US" b="1" dirty="0" smtClean="0"/>
              <a:t>Catalysts for interaction:</a:t>
            </a:r>
          </a:p>
          <a:p>
            <a:pPr algn="l" rtl="0"/>
            <a:endParaRPr lang="en-US" sz="1000" dirty="0" smtClean="0"/>
          </a:p>
          <a:p>
            <a:pPr algn="l" rtl="0">
              <a:buNone/>
            </a:pPr>
            <a:r>
              <a:rPr lang="en-US" dirty="0" smtClean="0"/>
              <a:t>   Distilled water is mixed with a certain amount of sodium hydroxide so that the amounts of 20 grams of hydroxide per liter of distilled water.</a:t>
            </a:r>
          </a:p>
          <a:p>
            <a:pPr algn="l" rtl="0">
              <a:buNone/>
            </a:pP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rtl="0"/>
            <a:r>
              <a:rPr lang="en-US" sz="4800" b="1" dirty="0" smtClean="0"/>
              <a:t>Safety system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57200" y="1935480"/>
            <a:ext cx="8472518" cy="4389120"/>
          </a:xfrm>
        </p:spPr>
        <p:txBody>
          <a:bodyPr>
            <a:normAutofit/>
          </a:bodyPr>
          <a:lstStyle/>
          <a:p>
            <a:pPr algn="l" rtl="0">
              <a:buFont typeface="Wingdings" pitchFamily="2" charset="2"/>
              <a:buChar char="§"/>
            </a:pPr>
            <a:r>
              <a:rPr lang="en-US" sz="2400" b="1" dirty="0" smtClean="0"/>
              <a:t>Safety devices in the kits:</a:t>
            </a:r>
          </a:p>
          <a:p>
            <a:pPr marL="457200" indent="-457200" algn="l" rtl="0">
              <a:buFont typeface="Wingdings" pitchFamily="2" charset="2"/>
              <a:buChar char="q"/>
            </a:pPr>
            <a:r>
              <a:rPr lang="en-US" sz="2400" dirty="0" smtClean="0"/>
              <a:t>Bubbler: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400" dirty="0" smtClean="0"/>
              <a:t>Components.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400" dirty="0" smtClean="0"/>
              <a:t>It works on filtering the resulting gases.</a:t>
            </a:r>
          </a:p>
          <a:p>
            <a:pPr marL="457200" indent="-457200" algn="l" rtl="0">
              <a:buFont typeface="Arial" pitchFamily="34" charset="0"/>
              <a:buChar char="•"/>
            </a:pPr>
            <a:r>
              <a:rPr lang="en-US" sz="2400" dirty="0" smtClean="0"/>
              <a:t>Prevent backfire to cell</a:t>
            </a:r>
          </a:p>
          <a:p>
            <a:pPr marL="457200" indent="-457200" algn="l" rtl="0">
              <a:buFont typeface="Arial" pitchFamily="34" charset="0"/>
              <a:buChar char="•"/>
            </a:pPr>
            <a:endParaRPr lang="en-US" sz="2400" dirty="0" smtClean="0"/>
          </a:p>
          <a:p>
            <a:pPr algn="l" rtl="0">
              <a:buFont typeface="Wingdings" pitchFamily="2" charset="2"/>
              <a:buChar char="q"/>
            </a:pPr>
            <a:r>
              <a:rPr lang="en-US" sz="2400" dirty="0" smtClean="0"/>
              <a:t>  The plastic cap of the water trap: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400" dirty="0" smtClean="0"/>
              <a:t>  Prevent flame out.</a:t>
            </a:r>
          </a:p>
          <a:p>
            <a:pPr algn="l" rtl="0">
              <a:buNone/>
            </a:pPr>
            <a:r>
              <a:rPr lang="en-US" sz="2400" dirty="0" smtClean="0"/>
              <a:t> </a:t>
            </a:r>
          </a:p>
          <a:p>
            <a:pPr algn="l" rtl="0">
              <a:buNone/>
            </a:pPr>
            <a:endParaRPr lang="en-US" dirty="0" smtClean="0"/>
          </a:p>
          <a:p>
            <a:pPr algn="l" rtl="0">
              <a:buNone/>
            </a:pPr>
            <a:endParaRPr lang="ar-SA" dirty="0"/>
          </a:p>
        </p:txBody>
      </p:sp>
      <p:pic>
        <p:nvPicPr>
          <p:cNvPr id="4" name="Picture 2" descr="http://i.stack.imgur.com/F2Pcj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2643182"/>
            <a:ext cx="2971800" cy="13716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rtl="0"/>
            <a:r>
              <a:rPr lang="en-US" sz="4800" b="1" dirty="0" smtClean="0"/>
              <a:t>Safety system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ar-SA" b="1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428596" y="1928802"/>
            <a:ext cx="8229600" cy="4389120"/>
          </a:xfrm>
        </p:spPr>
        <p:txBody>
          <a:bodyPr>
            <a:normAutofit lnSpcReduction="10000"/>
          </a:bodyPr>
          <a:lstStyle/>
          <a:p>
            <a:pPr algn="l" rtl="0">
              <a:buFont typeface="Wingdings" pitchFamily="2" charset="2"/>
              <a:buChar char="q"/>
            </a:pPr>
            <a:r>
              <a:rPr lang="en-US" sz="2400" dirty="0" smtClean="0"/>
              <a:t> One-way valve: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400" dirty="0" smtClean="0"/>
              <a:t>Dehumidify.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400" dirty="0" smtClean="0"/>
              <a:t>Prevent backfire to bubbler.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400" dirty="0" smtClean="0"/>
              <a:t>Prevent water being drawn into the </a:t>
            </a:r>
          </a:p>
          <a:p>
            <a:pPr algn="l" rtl="0">
              <a:buNone/>
            </a:pPr>
            <a:r>
              <a:rPr lang="en-US" sz="2400" dirty="0" smtClean="0"/>
              <a:t>     hydrogen generator .</a:t>
            </a:r>
          </a:p>
          <a:p>
            <a:pPr algn="l" rtl="0">
              <a:buNone/>
            </a:pPr>
            <a:endParaRPr lang="en-US" sz="2400" dirty="0" smtClean="0"/>
          </a:p>
          <a:p>
            <a:pPr algn="l" rtl="0">
              <a:buFont typeface="Wingdings" pitchFamily="2" charset="2"/>
              <a:buChar char="q"/>
            </a:pPr>
            <a:r>
              <a:rPr lang="en-US" sz="2400" dirty="0" smtClean="0"/>
              <a:t> Check your wires and connectors regularly: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400" dirty="0" smtClean="0"/>
              <a:t>Connect the wires properly.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400" dirty="0" smtClean="0"/>
              <a:t>Selection of resistant wire for 30 A.</a:t>
            </a:r>
          </a:p>
          <a:p>
            <a:pPr algn="l" rtl="0">
              <a:buFont typeface="Arial" pitchFamily="34" charset="0"/>
              <a:buChar char="•"/>
            </a:pPr>
            <a:r>
              <a:rPr lang="en-US" sz="2400" dirty="0" smtClean="0"/>
              <a:t>Distribution wires are installed so that the power 20 -30 A. </a:t>
            </a:r>
          </a:p>
          <a:p>
            <a:pPr algn="l" rtl="0">
              <a:buNone/>
            </a:pPr>
            <a:endParaRPr lang="ar-SA" dirty="0"/>
          </a:p>
        </p:txBody>
      </p:sp>
      <p:pic>
        <p:nvPicPr>
          <p:cNvPr id="6" name="Picture 2" descr="http://www.free-energy-info.co.uk/Ch10/Fig29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2428868"/>
            <a:ext cx="2000264" cy="1714500"/>
          </a:xfrm>
          <a:prstGeom prst="rect">
            <a:avLst/>
          </a:prstGeom>
          <a:noFill/>
        </p:spPr>
      </p:pic>
      <p:pic>
        <p:nvPicPr>
          <p:cNvPr id="7" name="Picture 2" descr="C:\Users\laptop city\Downloads\SAF-Hot-Aquarium-Fish-Oxygen-CylInder-Air-Stone-3cm-Length-5-pcs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43702" y="1643050"/>
            <a:ext cx="1905000" cy="14049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 anchor="t">
            <a:normAutofit fontScale="90000"/>
          </a:bodyPr>
          <a:lstStyle/>
          <a:p>
            <a:pPr rtl="0"/>
            <a:r>
              <a:rPr lang="en-US" sz="4800" b="1" dirty="0" smtClean="0"/>
              <a:t>Safety system</a:t>
            </a:r>
            <a:r>
              <a:rPr lang="en-US" sz="4800" dirty="0" smtClean="0"/>
              <a:t/>
            </a:r>
            <a:br>
              <a:rPr lang="en-US" sz="4800" dirty="0" smtClean="0"/>
            </a:br>
            <a:endParaRPr lang="ar-SA" b="1" dirty="0"/>
          </a:p>
        </p:txBody>
      </p:sp>
      <p:pic>
        <p:nvPicPr>
          <p:cNvPr id="7" name="Picture 2" descr="C:\Users\laptop city\Downloads\SAF-Hot-Aquarium-Fish-Oxygen-CylInder-Air-Stone-3cm-Length-5-pc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643702" y="1643050"/>
            <a:ext cx="1905000" cy="1404934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1785926"/>
            <a:ext cx="8001056" cy="457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تدفق">
  <a:themeElements>
    <a:clrScheme name="حركة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تدفق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2168</TotalTime>
  <Words>560</Words>
  <Application>Microsoft Office PowerPoint</Application>
  <PresentationFormat>عرض على الشاشة (3:4)‏</PresentationFormat>
  <Paragraphs>99</Paragraphs>
  <Slides>22</Slides>
  <Notes>0</Notes>
  <HiddenSlides>0</HiddenSlides>
  <MMClips>1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22</vt:i4>
      </vt:variant>
    </vt:vector>
  </HeadingPairs>
  <TitlesOfParts>
    <vt:vector size="23" baseType="lpstr">
      <vt:lpstr>تدفق</vt:lpstr>
      <vt:lpstr>الشريحة 1</vt:lpstr>
      <vt:lpstr>HHO Generator Kit For Car</vt:lpstr>
      <vt:lpstr>OUT LINE </vt:lpstr>
      <vt:lpstr>CELL DESIGN </vt:lpstr>
      <vt:lpstr>CELL DESIGN </vt:lpstr>
      <vt:lpstr>CELL DESIGN </vt:lpstr>
      <vt:lpstr>Safety system </vt:lpstr>
      <vt:lpstr>Safety system </vt:lpstr>
      <vt:lpstr>Safety system </vt:lpstr>
      <vt:lpstr>Controlling</vt:lpstr>
      <vt:lpstr>Controlling</vt:lpstr>
      <vt:lpstr>Controlling</vt:lpstr>
      <vt:lpstr>Controlling</vt:lpstr>
      <vt:lpstr>Installing</vt:lpstr>
      <vt:lpstr>Installing</vt:lpstr>
      <vt:lpstr>Installing</vt:lpstr>
      <vt:lpstr>Installing</vt:lpstr>
      <vt:lpstr>Results</vt:lpstr>
      <vt:lpstr>Results</vt:lpstr>
      <vt:lpstr>Results</vt:lpstr>
      <vt:lpstr>Challenges</vt:lpstr>
      <vt:lpstr>Conclusion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laptop city</dc:creator>
  <cp:lastModifiedBy>laptop city</cp:lastModifiedBy>
  <cp:revision>36</cp:revision>
  <dcterms:created xsi:type="dcterms:W3CDTF">2016-05-14T14:08:54Z</dcterms:created>
  <dcterms:modified xsi:type="dcterms:W3CDTF">2016-05-16T02:17:53Z</dcterms:modified>
</cp:coreProperties>
</file>