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6" r:id="rId3"/>
    <p:sldId id="257" r:id="rId4"/>
    <p:sldId id="275" r:id="rId5"/>
    <p:sldId id="258" r:id="rId6"/>
    <p:sldId id="259" r:id="rId7"/>
    <p:sldId id="260" r:id="rId8"/>
    <p:sldId id="264" r:id="rId9"/>
    <p:sldId id="262" r:id="rId10"/>
    <p:sldId id="266" r:id="rId11"/>
    <p:sldId id="277" r:id="rId12"/>
    <p:sldId id="278" r:id="rId13"/>
    <p:sldId id="265" r:id="rId14"/>
    <p:sldId id="269" r:id="rId15"/>
    <p:sldId id="270" r:id="rId16"/>
    <p:sldId id="271" r:id="rId17"/>
    <p:sldId id="279" r:id="rId18"/>
    <p:sldId id="281" r:id="rId19"/>
    <p:sldId id="280" r:id="rId20"/>
    <p:sldId id="272" r:id="rId21"/>
    <p:sldId id="282" r:id="rId22"/>
    <p:sldId id="28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-82" y="-9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D56D3-E54E-4A74-8CDD-515DEC98AF6B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3691AEFE-FCD1-457D-8CB9-EF96A95ECC70}">
      <dgm:prSet phldrT="[Text]"/>
      <dgm:spPr/>
      <dgm:t>
        <a:bodyPr/>
        <a:lstStyle/>
        <a:p>
          <a:r>
            <a:rPr lang="en-GB" dirty="0" smtClean="0"/>
            <a:t>EXTRACT PURE COPPER IN AN ENVIRONMENTALLY FRIENDLY WAY</a:t>
          </a:r>
          <a:endParaRPr lang="en-GB" dirty="0"/>
        </a:p>
      </dgm:t>
    </dgm:pt>
    <dgm:pt modelId="{EBA8CB54-59D3-4E74-BCD4-D56CD1D64CF0}" type="parTrans" cxnId="{2E2D3760-0ACF-4883-8077-22B95B828EAE}">
      <dgm:prSet/>
      <dgm:spPr/>
      <dgm:t>
        <a:bodyPr/>
        <a:lstStyle/>
        <a:p>
          <a:endParaRPr lang="en-GB"/>
        </a:p>
      </dgm:t>
    </dgm:pt>
    <dgm:pt modelId="{CE4B6736-8EBB-43A3-BF94-37C187CEF30C}" type="sibTrans" cxnId="{2E2D3760-0ACF-4883-8077-22B95B828EAE}">
      <dgm:prSet/>
      <dgm:spPr/>
      <dgm:t>
        <a:bodyPr/>
        <a:lstStyle/>
        <a:p>
          <a:endParaRPr lang="en-GB"/>
        </a:p>
      </dgm:t>
    </dgm:pt>
    <dgm:pt modelId="{B00A5551-EF74-4413-A65B-7EA70C2E4485}">
      <dgm:prSet phldrT="[Text]"/>
      <dgm:spPr/>
      <dgm:t>
        <a:bodyPr/>
        <a:lstStyle/>
        <a:p>
          <a:r>
            <a:rPr lang="en-GB" dirty="0" smtClean="0"/>
            <a:t>PROPER UTILIZATION OF PALESTINE’S LANDFILLS</a:t>
          </a:r>
          <a:endParaRPr lang="en-GB" dirty="0"/>
        </a:p>
      </dgm:t>
    </dgm:pt>
    <dgm:pt modelId="{BC113237-86D8-43B6-8DFA-D491CA4A4215}" type="parTrans" cxnId="{5011A495-5B75-4E1B-A46B-EE3F5D1C667D}">
      <dgm:prSet/>
      <dgm:spPr/>
      <dgm:t>
        <a:bodyPr/>
        <a:lstStyle/>
        <a:p>
          <a:endParaRPr lang="en-GB"/>
        </a:p>
      </dgm:t>
    </dgm:pt>
    <dgm:pt modelId="{FB1CEA07-83E4-42C9-B106-8FFA55C913A9}" type="sibTrans" cxnId="{5011A495-5B75-4E1B-A46B-EE3F5D1C667D}">
      <dgm:prSet/>
      <dgm:spPr/>
      <dgm:t>
        <a:bodyPr/>
        <a:lstStyle/>
        <a:p>
          <a:endParaRPr lang="en-GB"/>
        </a:p>
      </dgm:t>
    </dgm:pt>
    <dgm:pt modelId="{74CF52BD-E408-4449-9360-89E69B7CEF5B}">
      <dgm:prSet phldrT="[Text]"/>
      <dgm:spPr/>
      <dgm:t>
        <a:bodyPr/>
        <a:lstStyle/>
        <a:p>
          <a:r>
            <a:rPr lang="en-GB" dirty="0" smtClean="0"/>
            <a:t>UTILIZATION OF OIL PRODUCED</a:t>
          </a:r>
          <a:endParaRPr lang="en-GB" dirty="0"/>
        </a:p>
      </dgm:t>
    </dgm:pt>
    <dgm:pt modelId="{39EE28D2-F2D6-4F69-A807-FFF8F9950E5D}" type="parTrans" cxnId="{0864E132-2F4B-4684-996A-CC16DCADBFBB}">
      <dgm:prSet/>
      <dgm:spPr/>
      <dgm:t>
        <a:bodyPr/>
        <a:lstStyle/>
        <a:p>
          <a:endParaRPr lang="en-GB"/>
        </a:p>
      </dgm:t>
    </dgm:pt>
    <dgm:pt modelId="{7B5121F1-6B13-42AB-A7C5-41FBD8F18915}" type="sibTrans" cxnId="{0864E132-2F4B-4684-996A-CC16DCADBFBB}">
      <dgm:prSet/>
      <dgm:spPr/>
      <dgm:t>
        <a:bodyPr/>
        <a:lstStyle/>
        <a:p>
          <a:endParaRPr lang="en-GB"/>
        </a:p>
      </dgm:t>
    </dgm:pt>
    <dgm:pt modelId="{542AE2C7-36B1-4FD8-B27A-249ABA3032E7}" type="pres">
      <dgm:prSet presAssocID="{C81D56D3-E54E-4A74-8CDD-515DEC98AF6B}" presName="diagram" presStyleCnt="0">
        <dgm:presLayoutVars>
          <dgm:dir/>
          <dgm:animLvl val="lvl"/>
          <dgm:resizeHandles val="exact"/>
        </dgm:presLayoutVars>
      </dgm:prSet>
      <dgm:spPr/>
    </dgm:pt>
    <dgm:pt modelId="{4421B7D0-53FD-4FF1-B0BE-F65F96ECC3E2}" type="pres">
      <dgm:prSet presAssocID="{3691AEFE-FCD1-457D-8CB9-EF96A95ECC70}" presName="compNode" presStyleCnt="0"/>
      <dgm:spPr/>
    </dgm:pt>
    <dgm:pt modelId="{FA09A4A8-64EF-4C9E-B8C9-054B55A5C1D6}" type="pres">
      <dgm:prSet presAssocID="{3691AEFE-FCD1-457D-8CB9-EF96A95ECC70}" presName="childRect" presStyleLbl="bgAcc1" presStyleIdx="0" presStyleCnt="3">
        <dgm:presLayoutVars>
          <dgm:bulletEnabled val="1"/>
        </dgm:presLayoutVars>
      </dgm:prSet>
      <dgm:spPr/>
    </dgm:pt>
    <dgm:pt modelId="{27F6A610-80A6-445C-8AD9-54AC79398DB1}" type="pres">
      <dgm:prSet presAssocID="{3691AEFE-FCD1-457D-8CB9-EF96A95ECC7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E06E22-3618-4A3D-AB66-DAB25FEDA13F}" type="pres">
      <dgm:prSet presAssocID="{3691AEFE-FCD1-457D-8CB9-EF96A95ECC70}" presName="parentRect" presStyleLbl="alignNode1" presStyleIdx="0" presStyleCnt="3"/>
      <dgm:spPr/>
      <dgm:t>
        <a:bodyPr/>
        <a:lstStyle/>
        <a:p>
          <a:endParaRPr lang="en-GB"/>
        </a:p>
      </dgm:t>
    </dgm:pt>
    <dgm:pt modelId="{8A0F5929-F28E-4156-A759-3321478D4A7E}" type="pres">
      <dgm:prSet presAssocID="{3691AEFE-FCD1-457D-8CB9-EF96A95ECC70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A1F40E6C-C259-4C2B-824C-8F326B013DDE}" type="pres">
      <dgm:prSet presAssocID="{CE4B6736-8EBB-43A3-BF94-37C187CEF30C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B82BBB1A-7FF8-40E3-B20D-B37CD8582011}" type="pres">
      <dgm:prSet presAssocID="{B00A5551-EF74-4413-A65B-7EA70C2E4485}" presName="compNode" presStyleCnt="0"/>
      <dgm:spPr/>
    </dgm:pt>
    <dgm:pt modelId="{F4DB8986-4BF2-4BA8-BF56-E442B36B0D12}" type="pres">
      <dgm:prSet presAssocID="{B00A5551-EF74-4413-A65B-7EA70C2E4485}" presName="childRect" presStyleLbl="bgAcc1" presStyleIdx="1" presStyleCnt="3">
        <dgm:presLayoutVars>
          <dgm:bulletEnabled val="1"/>
        </dgm:presLayoutVars>
      </dgm:prSet>
      <dgm:spPr/>
    </dgm:pt>
    <dgm:pt modelId="{71FBEF5E-4A6D-456A-808E-E97B9F99ED26}" type="pres">
      <dgm:prSet presAssocID="{B00A5551-EF74-4413-A65B-7EA70C2E44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766710-D6FF-4667-891F-BFCB00FFA20E}" type="pres">
      <dgm:prSet presAssocID="{B00A5551-EF74-4413-A65B-7EA70C2E4485}" presName="parentRect" presStyleLbl="alignNode1" presStyleIdx="1" presStyleCnt="3"/>
      <dgm:spPr/>
      <dgm:t>
        <a:bodyPr/>
        <a:lstStyle/>
        <a:p>
          <a:endParaRPr lang="en-GB"/>
        </a:p>
      </dgm:t>
    </dgm:pt>
    <dgm:pt modelId="{C92EB16F-B040-4B3B-B8EC-4CE21DE2691D}" type="pres">
      <dgm:prSet presAssocID="{B00A5551-EF74-4413-A65B-7EA70C2E4485}" presName="adorn" presStyleLbl="fgAccFollow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115E97B-9871-4FB7-AD1F-F468B15C500C}" type="pres">
      <dgm:prSet presAssocID="{FB1CEA07-83E4-42C9-B106-8FFA55C913A9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A5E559B7-6E26-458C-B3B4-00D7A7FB647B}" type="pres">
      <dgm:prSet presAssocID="{74CF52BD-E408-4449-9360-89E69B7CEF5B}" presName="compNode" presStyleCnt="0"/>
      <dgm:spPr/>
    </dgm:pt>
    <dgm:pt modelId="{E252F1D2-2E24-44B8-B5BE-C3C53BDF5D76}" type="pres">
      <dgm:prSet presAssocID="{74CF52BD-E408-4449-9360-89E69B7CEF5B}" presName="childRect" presStyleLbl="bgAcc1" presStyleIdx="2" presStyleCnt="3">
        <dgm:presLayoutVars>
          <dgm:bulletEnabled val="1"/>
        </dgm:presLayoutVars>
      </dgm:prSet>
      <dgm:spPr/>
    </dgm:pt>
    <dgm:pt modelId="{93586433-593F-4D61-A3D7-4FCCC3F2A1A8}" type="pres">
      <dgm:prSet presAssocID="{74CF52BD-E408-4449-9360-89E69B7CEF5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3BC059-7C72-4772-A235-907091B6F2D7}" type="pres">
      <dgm:prSet presAssocID="{74CF52BD-E408-4449-9360-89E69B7CEF5B}" presName="parentRect" presStyleLbl="alignNode1" presStyleIdx="2" presStyleCnt="3"/>
      <dgm:spPr/>
      <dgm:t>
        <a:bodyPr/>
        <a:lstStyle/>
        <a:p>
          <a:endParaRPr lang="en-GB"/>
        </a:p>
      </dgm:t>
    </dgm:pt>
    <dgm:pt modelId="{8CF67397-F212-49E6-A6EB-2DDDE29E212A}" type="pres">
      <dgm:prSet presAssocID="{74CF52BD-E408-4449-9360-89E69B7CEF5B}" presName="adorn" presStyleLbl="fgAccFollow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en-GB"/>
        </a:p>
      </dgm:t>
    </dgm:pt>
  </dgm:ptLst>
  <dgm:cxnLst>
    <dgm:cxn modelId="{2E2D3760-0ACF-4883-8077-22B95B828EAE}" srcId="{C81D56D3-E54E-4A74-8CDD-515DEC98AF6B}" destId="{3691AEFE-FCD1-457D-8CB9-EF96A95ECC70}" srcOrd="0" destOrd="0" parTransId="{EBA8CB54-59D3-4E74-BCD4-D56CD1D64CF0}" sibTransId="{CE4B6736-8EBB-43A3-BF94-37C187CEF30C}"/>
    <dgm:cxn modelId="{DEB0A177-8C58-4F1E-8BFF-5E53F1F9E2B4}" type="presOf" srcId="{74CF52BD-E408-4449-9360-89E69B7CEF5B}" destId="{93586433-593F-4D61-A3D7-4FCCC3F2A1A8}" srcOrd="0" destOrd="0" presId="urn:microsoft.com/office/officeart/2005/8/layout/bList2"/>
    <dgm:cxn modelId="{27829136-5005-452F-82CA-F8C8C036EE5D}" type="presOf" srcId="{FB1CEA07-83E4-42C9-B106-8FFA55C913A9}" destId="{0115E97B-9871-4FB7-AD1F-F468B15C500C}" srcOrd="0" destOrd="0" presId="urn:microsoft.com/office/officeart/2005/8/layout/bList2"/>
    <dgm:cxn modelId="{76DAA7FA-9DB5-4C39-996F-135F748A387D}" type="presOf" srcId="{B00A5551-EF74-4413-A65B-7EA70C2E4485}" destId="{FC766710-D6FF-4667-891F-BFCB00FFA20E}" srcOrd="1" destOrd="0" presId="urn:microsoft.com/office/officeart/2005/8/layout/bList2"/>
    <dgm:cxn modelId="{0864E132-2F4B-4684-996A-CC16DCADBFBB}" srcId="{C81D56D3-E54E-4A74-8CDD-515DEC98AF6B}" destId="{74CF52BD-E408-4449-9360-89E69B7CEF5B}" srcOrd="2" destOrd="0" parTransId="{39EE28D2-F2D6-4F69-A807-FFF8F9950E5D}" sibTransId="{7B5121F1-6B13-42AB-A7C5-41FBD8F18915}"/>
    <dgm:cxn modelId="{6B8ED862-DD66-4E53-A649-F4039C5750E8}" type="presOf" srcId="{B00A5551-EF74-4413-A65B-7EA70C2E4485}" destId="{71FBEF5E-4A6D-456A-808E-E97B9F99ED26}" srcOrd="0" destOrd="0" presId="urn:microsoft.com/office/officeart/2005/8/layout/bList2"/>
    <dgm:cxn modelId="{5011A495-5B75-4E1B-A46B-EE3F5D1C667D}" srcId="{C81D56D3-E54E-4A74-8CDD-515DEC98AF6B}" destId="{B00A5551-EF74-4413-A65B-7EA70C2E4485}" srcOrd="1" destOrd="0" parTransId="{BC113237-86D8-43B6-8DFA-D491CA4A4215}" sibTransId="{FB1CEA07-83E4-42C9-B106-8FFA55C913A9}"/>
    <dgm:cxn modelId="{91C61D14-9194-4DE0-AEFF-73D4E8FCD258}" type="presOf" srcId="{C81D56D3-E54E-4A74-8CDD-515DEC98AF6B}" destId="{542AE2C7-36B1-4FD8-B27A-249ABA3032E7}" srcOrd="0" destOrd="0" presId="urn:microsoft.com/office/officeart/2005/8/layout/bList2"/>
    <dgm:cxn modelId="{13E0F29D-9051-4977-931E-0B8266C86245}" type="presOf" srcId="{3691AEFE-FCD1-457D-8CB9-EF96A95ECC70}" destId="{40E06E22-3618-4A3D-AB66-DAB25FEDA13F}" srcOrd="1" destOrd="0" presId="urn:microsoft.com/office/officeart/2005/8/layout/bList2"/>
    <dgm:cxn modelId="{AF34DFFB-985E-4775-A7DF-7BE4C5BFC8B0}" type="presOf" srcId="{3691AEFE-FCD1-457D-8CB9-EF96A95ECC70}" destId="{27F6A610-80A6-445C-8AD9-54AC79398DB1}" srcOrd="0" destOrd="0" presId="urn:microsoft.com/office/officeart/2005/8/layout/bList2"/>
    <dgm:cxn modelId="{2D9701DD-66C5-4F8E-BA44-52B45D027AE2}" type="presOf" srcId="{CE4B6736-8EBB-43A3-BF94-37C187CEF30C}" destId="{A1F40E6C-C259-4C2B-824C-8F326B013DDE}" srcOrd="0" destOrd="0" presId="urn:microsoft.com/office/officeart/2005/8/layout/bList2"/>
    <dgm:cxn modelId="{F0654B1B-8340-4274-9FB2-A07D91A44DA2}" type="presOf" srcId="{74CF52BD-E408-4449-9360-89E69B7CEF5B}" destId="{3B3BC059-7C72-4772-A235-907091B6F2D7}" srcOrd="1" destOrd="0" presId="urn:microsoft.com/office/officeart/2005/8/layout/bList2"/>
    <dgm:cxn modelId="{DC4C8878-AE50-46AC-81CA-8876292517FF}" type="presParOf" srcId="{542AE2C7-36B1-4FD8-B27A-249ABA3032E7}" destId="{4421B7D0-53FD-4FF1-B0BE-F65F96ECC3E2}" srcOrd="0" destOrd="0" presId="urn:microsoft.com/office/officeart/2005/8/layout/bList2"/>
    <dgm:cxn modelId="{DF43F408-E1D0-43AC-AB36-D28F86485856}" type="presParOf" srcId="{4421B7D0-53FD-4FF1-B0BE-F65F96ECC3E2}" destId="{FA09A4A8-64EF-4C9E-B8C9-054B55A5C1D6}" srcOrd="0" destOrd="0" presId="urn:microsoft.com/office/officeart/2005/8/layout/bList2"/>
    <dgm:cxn modelId="{9019E631-5709-4ADF-A1D5-95350358B6D4}" type="presParOf" srcId="{4421B7D0-53FD-4FF1-B0BE-F65F96ECC3E2}" destId="{27F6A610-80A6-445C-8AD9-54AC79398DB1}" srcOrd="1" destOrd="0" presId="urn:microsoft.com/office/officeart/2005/8/layout/bList2"/>
    <dgm:cxn modelId="{2E503350-3CF4-4534-9BA1-1EA54C8CFAD7}" type="presParOf" srcId="{4421B7D0-53FD-4FF1-B0BE-F65F96ECC3E2}" destId="{40E06E22-3618-4A3D-AB66-DAB25FEDA13F}" srcOrd="2" destOrd="0" presId="urn:microsoft.com/office/officeart/2005/8/layout/bList2"/>
    <dgm:cxn modelId="{7527C675-C86F-4C13-90E2-B507AF9B0FD5}" type="presParOf" srcId="{4421B7D0-53FD-4FF1-B0BE-F65F96ECC3E2}" destId="{8A0F5929-F28E-4156-A759-3321478D4A7E}" srcOrd="3" destOrd="0" presId="urn:microsoft.com/office/officeart/2005/8/layout/bList2"/>
    <dgm:cxn modelId="{126F344A-478B-4012-96FF-4346B2F7AE96}" type="presParOf" srcId="{542AE2C7-36B1-4FD8-B27A-249ABA3032E7}" destId="{A1F40E6C-C259-4C2B-824C-8F326B013DDE}" srcOrd="1" destOrd="0" presId="urn:microsoft.com/office/officeart/2005/8/layout/bList2"/>
    <dgm:cxn modelId="{4417C1E4-934D-4A5C-A52B-02EF4C8F271C}" type="presParOf" srcId="{542AE2C7-36B1-4FD8-B27A-249ABA3032E7}" destId="{B82BBB1A-7FF8-40E3-B20D-B37CD8582011}" srcOrd="2" destOrd="0" presId="urn:microsoft.com/office/officeart/2005/8/layout/bList2"/>
    <dgm:cxn modelId="{CD97AAA3-21E0-4C32-BF5F-F9ABCA468650}" type="presParOf" srcId="{B82BBB1A-7FF8-40E3-B20D-B37CD8582011}" destId="{F4DB8986-4BF2-4BA8-BF56-E442B36B0D12}" srcOrd="0" destOrd="0" presId="urn:microsoft.com/office/officeart/2005/8/layout/bList2"/>
    <dgm:cxn modelId="{8B4A3242-C2DE-4EFE-AAD5-9F9BA54A4103}" type="presParOf" srcId="{B82BBB1A-7FF8-40E3-B20D-B37CD8582011}" destId="{71FBEF5E-4A6D-456A-808E-E97B9F99ED26}" srcOrd="1" destOrd="0" presId="urn:microsoft.com/office/officeart/2005/8/layout/bList2"/>
    <dgm:cxn modelId="{63DDFAF2-15F2-41DB-9022-B6BCCAC20EB2}" type="presParOf" srcId="{B82BBB1A-7FF8-40E3-B20D-B37CD8582011}" destId="{FC766710-D6FF-4667-891F-BFCB00FFA20E}" srcOrd="2" destOrd="0" presId="urn:microsoft.com/office/officeart/2005/8/layout/bList2"/>
    <dgm:cxn modelId="{7C2D7611-1A3D-400A-A147-665175BDD814}" type="presParOf" srcId="{B82BBB1A-7FF8-40E3-B20D-B37CD8582011}" destId="{C92EB16F-B040-4B3B-B8EC-4CE21DE2691D}" srcOrd="3" destOrd="0" presId="urn:microsoft.com/office/officeart/2005/8/layout/bList2"/>
    <dgm:cxn modelId="{946FCE07-EE9C-4F4F-8779-A3720C4EFFE2}" type="presParOf" srcId="{542AE2C7-36B1-4FD8-B27A-249ABA3032E7}" destId="{0115E97B-9871-4FB7-AD1F-F468B15C500C}" srcOrd="3" destOrd="0" presId="urn:microsoft.com/office/officeart/2005/8/layout/bList2"/>
    <dgm:cxn modelId="{F1C895D7-E88D-4C41-BAA2-0DEC1A4A68F0}" type="presParOf" srcId="{542AE2C7-36B1-4FD8-B27A-249ABA3032E7}" destId="{A5E559B7-6E26-458C-B3B4-00D7A7FB647B}" srcOrd="4" destOrd="0" presId="urn:microsoft.com/office/officeart/2005/8/layout/bList2"/>
    <dgm:cxn modelId="{02E317BB-34AA-40FF-9BF7-1816287334AF}" type="presParOf" srcId="{A5E559B7-6E26-458C-B3B4-00D7A7FB647B}" destId="{E252F1D2-2E24-44B8-B5BE-C3C53BDF5D76}" srcOrd="0" destOrd="0" presId="urn:microsoft.com/office/officeart/2005/8/layout/bList2"/>
    <dgm:cxn modelId="{A08F2D91-E314-41E8-9A6B-0939947F0316}" type="presParOf" srcId="{A5E559B7-6E26-458C-B3B4-00D7A7FB647B}" destId="{93586433-593F-4D61-A3D7-4FCCC3F2A1A8}" srcOrd="1" destOrd="0" presId="urn:microsoft.com/office/officeart/2005/8/layout/bList2"/>
    <dgm:cxn modelId="{1DA45B8E-612B-4BB9-8DAD-6124FB009DB4}" type="presParOf" srcId="{A5E559B7-6E26-458C-B3B4-00D7A7FB647B}" destId="{3B3BC059-7C72-4772-A235-907091B6F2D7}" srcOrd="2" destOrd="0" presId="urn:microsoft.com/office/officeart/2005/8/layout/bList2"/>
    <dgm:cxn modelId="{1DF6F44F-2127-41B5-A47F-8BEB6B8865ED}" type="presParOf" srcId="{A5E559B7-6E26-458C-B3B4-00D7A7FB647B}" destId="{8CF67397-F212-49E6-A6EB-2DDDE29E212A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9A4A8-64EF-4C9E-B8C9-054B55A5C1D6}">
      <dsp:nvSpPr>
        <dsp:cNvPr id="0" name=""/>
        <dsp:cNvSpPr/>
      </dsp:nvSpPr>
      <dsp:spPr>
        <a:xfrm>
          <a:off x="6047" y="599375"/>
          <a:ext cx="2611854" cy="19496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E06E22-3618-4A3D-AB66-DAB25FEDA13F}">
      <dsp:nvSpPr>
        <dsp:cNvPr id="0" name=""/>
        <dsp:cNvSpPr/>
      </dsp:nvSpPr>
      <dsp:spPr>
        <a:xfrm>
          <a:off x="6047" y="2549070"/>
          <a:ext cx="2611854" cy="838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EXTRACT PURE COPPER IN AN ENVIRONMENTALLY FRIENDLY WAY</a:t>
          </a:r>
          <a:endParaRPr lang="en-GB" sz="1400" kern="1200" dirty="0"/>
        </a:p>
      </dsp:txBody>
      <dsp:txXfrm>
        <a:off x="6047" y="2549070"/>
        <a:ext cx="1839334" cy="838368"/>
      </dsp:txXfrm>
    </dsp:sp>
    <dsp:sp modelId="{8A0F5929-F28E-4156-A759-3321478D4A7E}">
      <dsp:nvSpPr>
        <dsp:cNvPr id="0" name=""/>
        <dsp:cNvSpPr/>
      </dsp:nvSpPr>
      <dsp:spPr>
        <a:xfrm>
          <a:off x="1919266" y="2682237"/>
          <a:ext cx="914149" cy="9141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B8986-4BF2-4BA8-BF56-E442B36B0D12}">
      <dsp:nvSpPr>
        <dsp:cNvPr id="0" name=""/>
        <dsp:cNvSpPr/>
      </dsp:nvSpPr>
      <dsp:spPr>
        <a:xfrm>
          <a:off x="3059890" y="599375"/>
          <a:ext cx="2611854" cy="19496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766710-D6FF-4667-891F-BFCB00FFA20E}">
      <dsp:nvSpPr>
        <dsp:cNvPr id="0" name=""/>
        <dsp:cNvSpPr/>
      </dsp:nvSpPr>
      <dsp:spPr>
        <a:xfrm>
          <a:off x="3059890" y="2549070"/>
          <a:ext cx="2611854" cy="838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PROPER UTILIZATION OF PALESTINE’S LANDFILLS</a:t>
          </a:r>
          <a:endParaRPr lang="en-GB" sz="1400" kern="1200" dirty="0"/>
        </a:p>
      </dsp:txBody>
      <dsp:txXfrm>
        <a:off x="3059890" y="2549070"/>
        <a:ext cx="1839334" cy="838368"/>
      </dsp:txXfrm>
    </dsp:sp>
    <dsp:sp modelId="{C92EB16F-B040-4B3B-B8EC-4CE21DE2691D}">
      <dsp:nvSpPr>
        <dsp:cNvPr id="0" name=""/>
        <dsp:cNvSpPr/>
      </dsp:nvSpPr>
      <dsp:spPr>
        <a:xfrm>
          <a:off x="4973110" y="2682237"/>
          <a:ext cx="914149" cy="91414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52F1D2-2E24-44B8-B5BE-C3C53BDF5D76}">
      <dsp:nvSpPr>
        <dsp:cNvPr id="0" name=""/>
        <dsp:cNvSpPr/>
      </dsp:nvSpPr>
      <dsp:spPr>
        <a:xfrm>
          <a:off x="6113734" y="599375"/>
          <a:ext cx="2611854" cy="19496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3BC059-7C72-4772-A235-907091B6F2D7}">
      <dsp:nvSpPr>
        <dsp:cNvPr id="0" name=""/>
        <dsp:cNvSpPr/>
      </dsp:nvSpPr>
      <dsp:spPr>
        <a:xfrm>
          <a:off x="6113734" y="2549070"/>
          <a:ext cx="2611854" cy="838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UTILIZATION OF OIL PRODUCED</a:t>
          </a:r>
          <a:endParaRPr lang="en-GB" sz="1400" kern="1200" dirty="0"/>
        </a:p>
      </dsp:txBody>
      <dsp:txXfrm>
        <a:off x="6113734" y="2549070"/>
        <a:ext cx="1839334" cy="838368"/>
      </dsp:txXfrm>
    </dsp:sp>
    <dsp:sp modelId="{8CF67397-F212-49E6-A6EB-2DDDE29E212A}">
      <dsp:nvSpPr>
        <dsp:cNvPr id="0" name=""/>
        <dsp:cNvSpPr/>
      </dsp:nvSpPr>
      <dsp:spPr>
        <a:xfrm>
          <a:off x="8026953" y="2682237"/>
          <a:ext cx="914149" cy="91414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1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9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77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9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1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1958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998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1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1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1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613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3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1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1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435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98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3" y="430215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78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088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0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029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508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007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4708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37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8499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828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870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944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4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2861735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557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7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59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6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5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9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2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4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16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1" y="2669687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1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2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1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29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1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047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6CBCB-9B39-43A7-A115-10E92E38406A}" type="datetimeFigureOut">
              <a:rPr lang="en-GB" smtClean="0"/>
              <a:t>23/12/2018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84ECC-568A-426A-A0C1-8857FDB3B3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47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9" y="1155369"/>
            <a:ext cx="1905004" cy="190500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847088" y="3225"/>
            <a:ext cx="8497824" cy="2304288"/>
          </a:xfrm>
        </p:spPr>
        <p:txBody>
          <a:bodyPr>
            <a:normAutofit fontScale="90000"/>
          </a:bodyPr>
          <a:lstStyle/>
          <a:p>
            <a:r>
              <a:rPr lang="en-GB" sz="3300" dirty="0" smtClean="0">
                <a:latin typeface="BankGothic Lt BT" panose="020B0607020203060204" pitchFamily="34" charset="0"/>
              </a:rPr>
              <a:t>Faculty of Engineering</a:t>
            </a:r>
            <a:br>
              <a:rPr lang="en-GB" sz="3300" dirty="0" smtClean="0">
                <a:latin typeface="BankGothic Lt BT" panose="020B0607020203060204" pitchFamily="34" charset="0"/>
              </a:rPr>
            </a:br>
            <a:r>
              <a:rPr lang="en-GB" sz="3300" dirty="0" smtClean="0">
                <a:latin typeface="BankGothic Lt BT" panose="020B0607020203060204" pitchFamily="34" charset="0"/>
              </a:rPr>
              <a:t>Mechanical Engineering Department</a:t>
            </a:r>
            <a:r>
              <a:rPr lang="en-GB" sz="4000" dirty="0" smtClean="0">
                <a:latin typeface="BankGothic Lt BT" panose="020B0607020203060204" pitchFamily="34" charset="0"/>
              </a:rPr>
              <a:t/>
            </a:r>
            <a:br>
              <a:rPr lang="en-GB" sz="4000" dirty="0" smtClean="0">
                <a:latin typeface="BankGothic Lt BT" panose="020B0607020203060204" pitchFamily="34" charset="0"/>
              </a:rPr>
            </a:br>
            <a:r>
              <a:rPr lang="en-GB" sz="4400" dirty="0" smtClean="0">
                <a:latin typeface="BankGothic Lt BT" panose="020B0607020203060204" pitchFamily="34" charset="0"/>
              </a:rPr>
              <a:t/>
            </a:r>
            <a:br>
              <a:rPr lang="en-GB" sz="4400" dirty="0" smtClean="0">
                <a:latin typeface="BankGothic Lt BT" panose="020B0607020203060204" pitchFamily="34" charset="0"/>
              </a:rPr>
            </a:br>
            <a:endParaRPr lang="en-GB" sz="4000" dirty="0">
              <a:latin typeface="BankGothic Lt BT" panose="020B0607020203060204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0" y="4751486"/>
            <a:ext cx="9144000" cy="165576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  <a:latin typeface="BankGothic Lt BT" panose="020B0607020203060204" pitchFamily="34" charset="0"/>
              </a:rPr>
              <a:t>Presented by:                                              Advisor:</a:t>
            </a:r>
          </a:p>
          <a:p>
            <a:pPr algn="l"/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Allan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Shaar</a:t>
            </a:r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                                               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eng.</a:t>
            </a:r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Ramez</a:t>
            </a:r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khaldi</a:t>
            </a:r>
            <a:endParaRPr lang="en-GB" b="1" dirty="0" smtClean="0">
              <a:solidFill>
                <a:schemeClr val="tx1"/>
              </a:solidFill>
              <a:latin typeface="BankGothic Lt BT" panose="020B0607020203060204" pitchFamily="34" charset="0"/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Al-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Motasem</a:t>
            </a:r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 Abu-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Halimi</a:t>
            </a:r>
            <a:endParaRPr lang="en-GB" b="1" dirty="0" smtClean="0">
              <a:solidFill>
                <a:schemeClr val="tx1"/>
              </a:solidFill>
              <a:latin typeface="BankGothic Lt BT" panose="020B0607020203060204" pitchFamily="34" charset="0"/>
            </a:endParaRPr>
          </a:p>
          <a:p>
            <a:pPr algn="l"/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Mohannad</a:t>
            </a:r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Shakhshir</a:t>
            </a:r>
            <a:endParaRPr lang="en-GB" b="1" dirty="0" smtClean="0">
              <a:solidFill>
                <a:schemeClr val="tx1"/>
              </a:solidFill>
              <a:latin typeface="BankGothic Lt BT" panose="020B0607020203060204" pitchFamily="34" charset="0"/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Mohammad </a:t>
            </a:r>
            <a:r>
              <a:rPr lang="en-GB" b="1" dirty="0" err="1" smtClean="0">
                <a:solidFill>
                  <a:schemeClr val="tx1"/>
                </a:solidFill>
                <a:latin typeface="BankGothic Lt BT" panose="020B0607020203060204" pitchFamily="34" charset="0"/>
              </a:rPr>
              <a:t>Jaber</a:t>
            </a:r>
            <a:endParaRPr lang="en-GB" b="1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7088" y="3459657"/>
            <a:ext cx="944720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>
                <a:latin typeface="BankGothic Lt BT" panose="020B0607020203060204" pitchFamily="34" charset="0"/>
              </a:rPr>
              <a:t>                Design of a Cooling System </a:t>
            </a:r>
          </a:p>
          <a:p>
            <a:r>
              <a:rPr lang="en-GB" sz="2500" dirty="0" smtClean="0">
                <a:latin typeface="BankGothic Lt BT" panose="020B0607020203060204" pitchFamily="34" charset="0"/>
              </a:rPr>
              <a:t>for Recycling Copper Wires Using Pyrolysis Process</a:t>
            </a:r>
            <a:endParaRPr lang="en-GB" sz="2500" dirty="0"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3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sz="4400" dirty="0"/>
              <a:t>Pyrolysis of PVC</a:t>
            </a:r>
            <a:br>
              <a:rPr lang="en-GB" altLang="zh-CN" sz="4400" dirty="0"/>
            </a:b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37" y="1681445"/>
            <a:ext cx="8946541" cy="4195481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PVC = 57% chlorine + 43% Hydrocarbons</a:t>
            </a:r>
          </a:p>
          <a:p>
            <a:endParaRPr lang="en-US" altLang="zh-CN" sz="2800" dirty="0"/>
          </a:p>
          <a:p>
            <a:pPr marL="0" indent="0">
              <a:buNone/>
            </a:pPr>
            <a:r>
              <a:rPr lang="en-US" altLang="zh-CN" sz="2800" dirty="0" smtClean="0"/>
              <a:t>Producing high HCL acid </a:t>
            </a:r>
          </a:p>
          <a:p>
            <a:endParaRPr lang="zh-CN" alt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94" y="2594917"/>
            <a:ext cx="4612539" cy="3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sz="4400" dirty="0"/>
              <a:t>De-chlorination </a:t>
            </a:r>
            <a:br>
              <a:rPr lang="en-GB" altLang="zh-CN" sz="4400" dirty="0"/>
            </a:b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262" y="1652870"/>
            <a:ext cx="8946541" cy="419548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Calcium </a:t>
            </a:r>
            <a:r>
              <a:rPr lang="en-US" altLang="zh-CN" sz="2800" dirty="0" smtClean="0"/>
              <a:t>carbonate (CaCO3)</a:t>
            </a:r>
          </a:p>
          <a:p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Sodium bicarbonate (NaHCO3)</a:t>
            </a:r>
          </a:p>
        </p:txBody>
      </p:sp>
      <p:pic>
        <p:nvPicPr>
          <p:cNvPr id="2050" name="Picture 2" descr="C:\Users\lenovo\Desktop\ghghg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475" y="160972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enovo\Desktop\5d39de6bae50a469d1e68d459b2071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4132263"/>
            <a:ext cx="5738812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lenovo\Desktop\1cdd904a8336ff5172069fd8db9246d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2252662"/>
            <a:ext cx="5594350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27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2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000" dirty="0" smtClean="0">
                <a:latin typeface="Century Gothic" panose="020B0502020202020204" pitchFamily="34" charset="0"/>
              </a:rPr>
              <a:t>Design of </a:t>
            </a:r>
            <a:r>
              <a:rPr lang="en-GB" sz="5000" dirty="0" smtClean="0">
                <a:latin typeface="Century Gothic" panose="020B0502020202020204" pitchFamily="34" charset="0"/>
              </a:rPr>
              <a:t>Cooling System</a:t>
            </a:r>
            <a:endParaRPr lang="en-GB" sz="50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4" y="1285875"/>
            <a:ext cx="8372475" cy="53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does it work?</a:t>
            </a:r>
            <a:endParaRPr lang="en-GB" dirty="0"/>
          </a:p>
        </p:txBody>
      </p:sp>
      <p:pic>
        <p:nvPicPr>
          <p:cNvPr id="4099" name="Picture 3" descr="C:\Users\lenovo\Desktop\132963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67"/>
          <a:stretch/>
        </p:blipFill>
        <p:spPr bwMode="auto">
          <a:xfrm>
            <a:off x="2852737" y="1247775"/>
            <a:ext cx="6062663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2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37" y="243168"/>
            <a:ext cx="9404723" cy="1400530"/>
          </a:xfrm>
        </p:spPr>
        <p:txBody>
          <a:bodyPr/>
          <a:lstStyle/>
          <a:p>
            <a:r>
              <a:rPr lang="en-GB" dirty="0" smtClean="0"/>
              <a:t>Real-life Footage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1220885"/>
            <a:ext cx="9096375" cy="530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22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7" y="395568"/>
            <a:ext cx="9404723" cy="937932"/>
          </a:xfrm>
        </p:spPr>
        <p:txBody>
          <a:bodyPr/>
          <a:lstStyle/>
          <a:p>
            <a:r>
              <a:rPr lang="en-US" altLang="zh-CN" dirty="0" smtClean="0"/>
              <a:t>Thermal Simulation 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593447"/>
              </p:ext>
            </p:extLst>
          </p:nvPr>
        </p:nvGraphicFramePr>
        <p:xfrm>
          <a:off x="285750" y="1768910"/>
          <a:ext cx="3343276" cy="1020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1638"/>
                <a:gridCol w="1671638"/>
              </a:tblGrid>
              <a:tr h="380252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Tin 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Tout </a:t>
                      </a:r>
                      <a:r>
                        <a:rPr lang="en-US" altLang="zh-CN" dirty="0" smtClean="0"/>
                        <a:t>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</a:tr>
              <a:tr h="371412"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350˚C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186.54˚C to 209.96˚C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73882"/>
              </p:ext>
            </p:extLst>
          </p:nvPr>
        </p:nvGraphicFramePr>
        <p:xfrm>
          <a:off x="266700" y="4429125"/>
          <a:ext cx="3343276" cy="1020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1638"/>
                <a:gridCol w="1671638"/>
              </a:tblGrid>
              <a:tr h="380252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Tin 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Tout </a:t>
                      </a:r>
                      <a:r>
                        <a:rPr lang="en-US" altLang="zh-CN" dirty="0" smtClean="0"/>
                        <a:t>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</a:tr>
              <a:tr h="371412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22.6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116.3˚C to 139.71˚C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0049" y="3544370"/>
            <a:ext cx="3343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Water Temperature</a:t>
            </a:r>
          </a:p>
          <a:p>
            <a:r>
              <a:rPr lang="en-US" altLang="zh-CN" dirty="0"/>
              <a:t>(Phase one)</a:t>
            </a:r>
            <a:endParaRPr lang="zh-CN" altLang="en-US" dirty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0047" y="1076324"/>
            <a:ext cx="3343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Gas Temperature </a:t>
            </a:r>
            <a:endParaRPr lang="zh-CN" altLang="en-US" dirty="0"/>
          </a:p>
          <a:p>
            <a:r>
              <a:rPr lang="en-US" altLang="zh-CN" dirty="0" smtClean="0"/>
              <a:t>(Phase one)</a:t>
            </a:r>
            <a:endParaRPr lang="zh-CN" altLang="en-US" dirty="0"/>
          </a:p>
        </p:txBody>
      </p:sp>
      <p:pic>
        <p:nvPicPr>
          <p:cNvPr id="10" name="Picture 9" descr="C:\Users\ؤهفغؤخةح\Desktop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4" y="1152525"/>
            <a:ext cx="7781926" cy="48618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189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7" y="395568"/>
            <a:ext cx="9404723" cy="937932"/>
          </a:xfrm>
        </p:spPr>
        <p:txBody>
          <a:bodyPr/>
          <a:lstStyle/>
          <a:p>
            <a:r>
              <a:rPr lang="en-US" altLang="zh-CN" dirty="0" smtClean="0"/>
              <a:t>Thermal Simulation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048409"/>
              </p:ext>
            </p:extLst>
          </p:nvPr>
        </p:nvGraphicFramePr>
        <p:xfrm>
          <a:off x="257175" y="1766487"/>
          <a:ext cx="3343276" cy="1020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1638"/>
                <a:gridCol w="1671638"/>
              </a:tblGrid>
              <a:tr h="380252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Tin 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Tout </a:t>
                      </a:r>
                      <a:r>
                        <a:rPr lang="en-US" altLang="zh-CN" dirty="0" smtClean="0"/>
                        <a:t>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180˚C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113 ˚C to 90.602 ˚C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468064"/>
              </p:ext>
            </p:extLst>
          </p:nvPr>
        </p:nvGraphicFramePr>
        <p:xfrm>
          <a:off x="285750" y="4448175"/>
          <a:ext cx="3343276" cy="1020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1638"/>
                <a:gridCol w="1671638"/>
              </a:tblGrid>
              <a:tr h="380252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Tin 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Tout </a:t>
                      </a:r>
                      <a:r>
                        <a:rPr lang="en-US" altLang="zh-CN" dirty="0" smtClean="0"/>
                        <a:t>(C</a:t>
                      </a:r>
                      <a:r>
                        <a:rPr lang="en-US" altLang="zh-CN" dirty="0" smtClean="0">
                          <a:latin typeface="SimSun"/>
                          <a:ea typeface="SimSun"/>
                        </a:rPr>
                        <a:t>º</a:t>
                      </a:r>
                      <a:r>
                        <a:rPr lang="en-US" altLang="zh-CN" dirty="0" smtClean="0"/>
                        <a:t>) </a:t>
                      </a:r>
                      <a:endParaRPr lang="zh-CN" altLang="en-US" dirty="0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23.4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68.203˚C to 79.403˚C 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0049" y="3544370"/>
            <a:ext cx="3343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Water Temperature </a:t>
            </a:r>
          </a:p>
          <a:p>
            <a:r>
              <a:rPr lang="en-US" altLang="zh-CN" dirty="0"/>
              <a:t>(Phase </a:t>
            </a:r>
            <a:r>
              <a:rPr lang="en-US" altLang="zh-CN" dirty="0" smtClean="0"/>
              <a:t>two)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0047" y="1076324"/>
            <a:ext cx="3343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Gas Temperature </a:t>
            </a:r>
          </a:p>
          <a:p>
            <a:r>
              <a:rPr lang="en-US" altLang="zh-CN" dirty="0"/>
              <a:t>(Phase </a:t>
            </a:r>
            <a:r>
              <a:rPr lang="en-US" altLang="zh-CN" dirty="0" smtClean="0"/>
              <a:t>two)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10" name="Picture 9" descr="C:\Users\ؤهفغؤخةح\Desktop\Capture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1" y="1162050"/>
            <a:ext cx="7829553" cy="4870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3991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7" y="161925"/>
            <a:ext cx="9404723" cy="1400530"/>
          </a:xfrm>
        </p:spPr>
        <p:txBody>
          <a:bodyPr/>
          <a:lstStyle/>
          <a:p>
            <a:r>
              <a:rPr lang="en-US" altLang="zh-CN" dirty="0" smtClean="0"/>
              <a:t>Applications</a:t>
            </a:r>
            <a:endParaRPr lang="zh-CN" altLang="en-US" dirty="0"/>
          </a:p>
        </p:txBody>
      </p:sp>
      <p:pic>
        <p:nvPicPr>
          <p:cNvPr id="6146" name="Picture 2" descr="C:\Users\lenovo\Desktop\GRAD PROJECT PRESENTATION\Direct Injection Injector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99" y="921278"/>
            <a:ext cx="3824825" cy="249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enovo\Desktop\GRAD PROJECT PRESENTATION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3762375"/>
            <a:ext cx="38248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enovo\Desktop\GRAD PROJECT PRESENTATION\coperion_rohre_706x7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921278"/>
            <a:ext cx="3543300" cy="254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lenovo\Desktop\GRAD PROJECT PRESENTATION\gfoi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762375"/>
            <a:ext cx="3566541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3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8313" y="605117"/>
            <a:ext cx="2925762" cy="5557557"/>
          </a:xfrm>
        </p:spPr>
        <p:txBody>
          <a:bodyPr/>
          <a:lstStyle/>
          <a:p>
            <a:r>
              <a:rPr lang="en-GB" dirty="0" smtClean="0"/>
              <a:t>    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98512" y="605117"/>
            <a:ext cx="4306887" cy="55575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   </a:t>
            </a:r>
            <a:r>
              <a:rPr lang="en-GB" b="1" dirty="0" smtClean="0"/>
              <a:t>Benefits?</a:t>
            </a:r>
          </a:p>
          <a:p>
            <a:endParaRPr lang="en-GB" sz="2500" dirty="0"/>
          </a:p>
          <a:p>
            <a:pPr marL="342900" indent="-342900">
              <a:buFont typeface="Wingdings"/>
              <a:buChar char="Ø"/>
            </a:pPr>
            <a:r>
              <a:rPr lang="en-GB" sz="2500" dirty="0" smtClean="0"/>
              <a:t>Relatively clean</a:t>
            </a:r>
          </a:p>
          <a:p>
            <a:endParaRPr lang="en-GB" sz="2500" dirty="0" smtClean="0"/>
          </a:p>
          <a:p>
            <a:pPr marL="342900" indent="-342900">
              <a:buFont typeface="Wingdings"/>
              <a:buChar char="Ø"/>
            </a:pPr>
            <a:r>
              <a:rPr lang="en-GB" sz="2500" dirty="0" smtClean="0"/>
              <a:t>Various applications</a:t>
            </a:r>
          </a:p>
          <a:p>
            <a:r>
              <a:rPr lang="en-GB" sz="2500" dirty="0" smtClean="0"/>
              <a:t> </a:t>
            </a:r>
          </a:p>
          <a:p>
            <a:pPr marL="342900" indent="-342900">
              <a:buFont typeface="Wingdings"/>
              <a:buChar char="Ø"/>
            </a:pPr>
            <a:r>
              <a:rPr lang="en-GB" sz="2500" dirty="0" smtClean="0"/>
              <a:t>Beneficial for Palestine</a:t>
            </a:r>
          </a:p>
          <a:p>
            <a:pPr marL="342900" indent="-342900">
              <a:buFont typeface="Wingdings"/>
              <a:buChar char="Ø"/>
            </a:pPr>
            <a:endParaRPr lang="en-GB" sz="2500" dirty="0" smtClean="0"/>
          </a:p>
          <a:p>
            <a:pPr marL="342900" indent="-342900">
              <a:buFont typeface="Wingdings"/>
              <a:buChar char="Ø"/>
            </a:pPr>
            <a:r>
              <a:rPr lang="en-GB" sz="2500" dirty="0" smtClean="0"/>
              <a:t>Pure copper production</a:t>
            </a:r>
          </a:p>
          <a:p>
            <a:r>
              <a:rPr lang="en-GB" dirty="0" smtClean="0"/>
              <a:t>	</a:t>
            </a:r>
            <a:r>
              <a:rPr lang="en-GB" sz="3700" dirty="0" smtClean="0"/>
              <a:t/>
            </a:r>
            <a:br>
              <a:rPr lang="en-GB" sz="3700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273" y="2838726"/>
            <a:ext cx="2929467" cy="1647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274" y="4740867"/>
            <a:ext cx="2929467" cy="1583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272" y="1019960"/>
            <a:ext cx="2929467" cy="15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173" y="0"/>
            <a:ext cx="1232717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287" y="366993"/>
            <a:ext cx="9404723" cy="1128432"/>
          </a:xfrm>
        </p:spPr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pic>
        <p:nvPicPr>
          <p:cNvPr id="7172" name="Picture 4" descr="C:\Users\lenovo\Desktop\GRAD PROJECT PRESENTATION\palestinenature flag transparen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1" r="3421" b="4565"/>
          <a:stretch/>
        </p:blipFill>
        <p:spPr bwMode="auto">
          <a:xfrm>
            <a:off x="5546725" y="1447799"/>
            <a:ext cx="6069195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lenovo\Desktop\GRAD PROJECT PRESENTATION\https___s3-us-west-2.amazona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5" y="1447800"/>
            <a:ext cx="4823535" cy="421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ovo\Desktop\GRAD PROJECT PRESENTATION\32976997_1712645662138246_3656845678207827968_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0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Outline</a:t>
            </a:r>
            <a:endParaRPr lang="en-GB" sz="5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662" y="1319495"/>
            <a:ext cx="8946541" cy="4195481"/>
          </a:xfrm>
        </p:spPr>
        <p:txBody>
          <a:bodyPr/>
          <a:lstStyle/>
          <a:p>
            <a:r>
              <a:rPr lang="en-GB" sz="3000" dirty="0" smtClean="0"/>
              <a:t>Goals</a:t>
            </a:r>
          </a:p>
          <a:p>
            <a:r>
              <a:rPr lang="en-GB" sz="3000" dirty="0" smtClean="0"/>
              <a:t>Introduction</a:t>
            </a:r>
          </a:p>
          <a:p>
            <a:r>
              <a:rPr lang="en-GB" sz="3000" dirty="0" smtClean="0"/>
              <a:t>Literature Review</a:t>
            </a:r>
          </a:p>
          <a:p>
            <a:r>
              <a:rPr lang="en-GB" sz="3000" dirty="0" smtClean="0"/>
              <a:t>Methodology</a:t>
            </a:r>
          </a:p>
          <a:p>
            <a:r>
              <a:rPr lang="en-GB" sz="3000" dirty="0" smtClean="0"/>
              <a:t>Applications</a:t>
            </a:r>
            <a:endParaRPr lang="en-GB" sz="3000" dirty="0" smtClean="0"/>
          </a:p>
          <a:p>
            <a:r>
              <a:rPr lang="en-GB" sz="3000" dirty="0" smtClean="0"/>
              <a:t>Benefits</a:t>
            </a:r>
            <a:endParaRPr lang="en-GB" sz="3000" dirty="0" smtClean="0"/>
          </a:p>
          <a:p>
            <a:r>
              <a:rPr lang="en-GB" sz="3000" dirty="0" smtClean="0"/>
              <a:t>Conclusion</a:t>
            </a:r>
            <a:endParaRPr lang="en-GB" sz="30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9206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endParaRPr lang="en-GB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4128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32" y="2594919"/>
            <a:ext cx="2636109" cy="2010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69" y="2594919"/>
            <a:ext cx="2644347" cy="20100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345" y="2594919"/>
            <a:ext cx="2619632" cy="201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000" dirty="0" smtClean="0">
                <a:cs typeface="Times New Roman" panose="02020603050405020304" pitchFamily="18" charset="0"/>
              </a:rPr>
              <a:t>What is Pyrolysis?</a:t>
            </a:r>
            <a:endParaRPr lang="en-GB" sz="50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2052920"/>
            <a:ext cx="8946541" cy="419548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300" dirty="0" smtClean="0">
                <a:cs typeface="Times New Roman" panose="02020603050405020304" pitchFamily="18" charset="0"/>
              </a:rPr>
              <a:t>Heating with the absence of Oxygen</a:t>
            </a:r>
            <a:endParaRPr lang="en-GB" sz="2300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691" y="2052918"/>
            <a:ext cx="2418240" cy="381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5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9802813" cy="1400530"/>
          </a:xfrm>
        </p:spPr>
        <p:txBody>
          <a:bodyPr/>
          <a:lstStyle/>
          <a:p>
            <a:r>
              <a:rPr lang="en-GB" sz="4800" dirty="0" smtClean="0">
                <a:cs typeface="Times New Roman" panose="02020603050405020304" pitchFamily="18" charset="0"/>
              </a:rPr>
              <a:t>Shell </a:t>
            </a:r>
            <a:r>
              <a:rPr lang="en-GB" sz="4800" dirty="0" smtClean="0">
                <a:cs typeface="Times New Roman" panose="02020603050405020304" pitchFamily="18" charset="0"/>
              </a:rPr>
              <a:t>And </a:t>
            </a:r>
            <a:r>
              <a:rPr lang="en-GB" sz="4800" dirty="0" smtClean="0">
                <a:cs typeface="Times New Roman" panose="02020603050405020304" pitchFamily="18" charset="0"/>
              </a:rPr>
              <a:t>Tube </a:t>
            </a:r>
            <a:r>
              <a:rPr lang="en-GB" sz="4800" dirty="0" smtClean="0">
                <a:cs typeface="Times New Roman" panose="02020603050405020304" pitchFamily="18" charset="0"/>
              </a:rPr>
              <a:t>Heat Exchanger</a:t>
            </a:r>
            <a:endParaRPr lang="en-GB" sz="4800" dirty="0">
              <a:cs typeface="Times New Roman" panose="02020603050405020304" pitchFamily="18" charset="0"/>
            </a:endParaRP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56" y="1275120"/>
            <a:ext cx="3824635" cy="54032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63827" y="1919416"/>
            <a:ext cx="285029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Cheap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Effective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Easy to construct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Simple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000" dirty="0" smtClean="0"/>
              <a:t>Literature Review</a:t>
            </a:r>
            <a:endParaRPr lang="en-GB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 smtClean="0"/>
              <a:t>Pyrolysis of PVC</a:t>
            </a:r>
          </a:p>
          <a:p>
            <a:r>
              <a:rPr lang="en-GB" sz="3000" dirty="0" smtClean="0"/>
              <a:t>De-chlorination </a:t>
            </a:r>
            <a:endParaRPr lang="en-GB" sz="3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80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</TotalTime>
  <Words>239</Words>
  <Application>Microsoft Office PowerPoint</Application>
  <PresentationFormat>Custom</PresentationFormat>
  <Paragraphs>85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Ion</vt:lpstr>
      <vt:lpstr>Office Theme</vt:lpstr>
      <vt:lpstr>Faculty of Engineering Mechanical Engineering Department  </vt:lpstr>
      <vt:lpstr>PowerPoint Presentation</vt:lpstr>
      <vt:lpstr>Outline</vt:lpstr>
      <vt:lpstr>GOALS</vt:lpstr>
      <vt:lpstr>PowerPoint Presentation</vt:lpstr>
      <vt:lpstr>PowerPoint Presentation</vt:lpstr>
      <vt:lpstr>What is Pyrolysis?</vt:lpstr>
      <vt:lpstr>Shell And Tube Heat Exchanger</vt:lpstr>
      <vt:lpstr>Literature Review</vt:lpstr>
      <vt:lpstr>Pyrolysis of PVC </vt:lpstr>
      <vt:lpstr>De-chlorination  </vt:lpstr>
      <vt:lpstr>PowerPoint Presentation</vt:lpstr>
      <vt:lpstr>Design of Cooling System</vt:lpstr>
      <vt:lpstr>How does it work?</vt:lpstr>
      <vt:lpstr>Real-life Footage  </vt:lpstr>
      <vt:lpstr>Thermal Simulation </vt:lpstr>
      <vt:lpstr>Thermal Simulation</vt:lpstr>
      <vt:lpstr>Applications</vt:lpstr>
      <vt:lpstr>      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Cooling System for Recycling Copper Wires Using Pyrolysis Process</dc:title>
  <dc:creator>Windows User</dc:creator>
  <cp:lastModifiedBy>Windows 用户</cp:lastModifiedBy>
  <cp:revision>91</cp:revision>
  <dcterms:created xsi:type="dcterms:W3CDTF">2018-05-12T19:14:58Z</dcterms:created>
  <dcterms:modified xsi:type="dcterms:W3CDTF">2018-12-23T22:56:49Z</dcterms:modified>
</cp:coreProperties>
</file>