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58" autoAdjust="0"/>
    <p:restoredTop sz="94660"/>
  </p:normalViewPr>
  <p:slideViewPr>
    <p:cSldViewPr>
      <p:cViewPr varScale="1">
        <p:scale>
          <a:sx n="69" d="100"/>
          <a:sy n="69" d="100"/>
        </p:scale>
        <p:origin x="-12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87F80-46E7-4DB2-8C21-33411CD6BB50}" type="datetimeFigureOut">
              <a:rPr lang="en-US" smtClean="0"/>
              <a:pPr/>
              <a:t>5/15/2009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F963-F1E5-4079-A1A9-EC08558DD76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87F80-46E7-4DB2-8C21-33411CD6BB50}" type="datetimeFigureOut">
              <a:rPr lang="en-US" smtClean="0"/>
              <a:pPr/>
              <a:t>5/15/2009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F963-F1E5-4079-A1A9-EC08558DD76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87F80-46E7-4DB2-8C21-33411CD6BB50}" type="datetimeFigureOut">
              <a:rPr lang="en-US" smtClean="0"/>
              <a:pPr/>
              <a:t>5/15/2009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F963-F1E5-4079-A1A9-EC08558DD76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87F80-46E7-4DB2-8C21-33411CD6BB50}" type="datetimeFigureOut">
              <a:rPr lang="en-US" smtClean="0"/>
              <a:pPr/>
              <a:t>5/15/2009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F963-F1E5-4079-A1A9-EC08558DD76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87F80-46E7-4DB2-8C21-33411CD6BB50}" type="datetimeFigureOut">
              <a:rPr lang="en-US" smtClean="0"/>
              <a:pPr/>
              <a:t>5/15/2009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F963-F1E5-4079-A1A9-EC08558DD76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87F80-46E7-4DB2-8C21-33411CD6BB50}" type="datetimeFigureOut">
              <a:rPr lang="en-US" smtClean="0"/>
              <a:pPr/>
              <a:t>5/15/2009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F963-F1E5-4079-A1A9-EC08558DD76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87F80-46E7-4DB2-8C21-33411CD6BB50}" type="datetimeFigureOut">
              <a:rPr lang="en-US" smtClean="0"/>
              <a:pPr/>
              <a:t>5/15/2009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F963-F1E5-4079-A1A9-EC08558DD76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87F80-46E7-4DB2-8C21-33411CD6BB50}" type="datetimeFigureOut">
              <a:rPr lang="en-US" smtClean="0"/>
              <a:pPr/>
              <a:t>5/15/2009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F963-F1E5-4079-A1A9-EC08558DD76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87F80-46E7-4DB2-8C21-33411CD6BB50}" type="datetimeFigureOut">
              <a:rPr lang="en-US" smtClean="0"/>
              <a:pPr/>
              <a:t>5/15/2009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F963-F1E5-4079-A1A9-EC08558DD76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87F80-46E7-4DB2-8C21-33411CD6BB50}" type="datetimeFigureOut">
              <a:rPr lang="en-US" smtClean="0"/>
              <a:pPr/>
              <a:t>5/15/2009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F963-F1E5-4079-A1A9-EC08558DD76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87F80-46E7-4DB2-8C21-33411CD6BB50}" type="datetimeFigureOut">
              <a:rPr lang="en-US" smtClean="0"/>
              <a:pPr/>
              <a:t>5/15/2009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F963-F1E5-4079-A1A9-EC08558DD76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87F80-46E7-4DB2-8C21-33411CD6BB50}" type="datetimeFigureOut">
              <a:rPr lang="en-US" smtClean="0"/>
              <a:pPr/>
              <a:t>5/15/2009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ADF963-F1E5-4079-A1A9-EC08558DD76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google.com/imgres?imgurl=http://www.sulzerchemtech.com/en/Portaldata/11/Resources/mixingreaction/food/0605_2706_07.jpg&amp;imgrefurl=http://www.sulzerchemtech.com/en/etracker.aspx/linkid-194/&amp;usg=__Ju3mgJBunXIqPoVSO4DWK6KEP0E=&amp;h=1478&amp;w=2362&amp;sz=635&amp;hl=en&amp;start=10&amp;tbnid=jeHRGYW0zfsVtM:&amp;tbnh=94&amp;tbnw=150&amp;prev=/images?q=heat+exchangers&amp;gbv=2&amp;hl=en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and construction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We need to seek a design that Achieve the goal of the project</a:t>
            </a:r>
          </a:p>
          <a:p>
            <a:r>
              <a:rPr lang="en-US" dirty="0" smtClean="0"/>
              <a:t> which should be :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compact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effective</a:t>
            </a:r>
          </a:p>
          <a:p>
            <a:pPr>
              <a:buNone/>
            </a:pP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So we need to know types of heat exchangers</a:t>
            </a:r>
          </a:p>
          <a:p>
            <a:endParaRPr lang="en-US" dirty="0"/>
          </a:p>
        </p:txBody>
      </p:sp>
      <p:pic>
        <p:nvPicPr>
          <p:cNvPr id="4" name="Picture 3" descr="images[2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57600" y="4572000"/>
            <a:ext cx="1409700" cy="1057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As the mass flow rate was for water we just calculate inside heat transfer </a:t>
            </a:r>
            <a:r>
              <a:rPr lang="en-US" dirty="0" smtClean="0"/>
              <a:t>coefficient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 repeating the previous steps for air we will find outside heat transfer coefficient </a:t>
            </a:r>
          </a:p>
          <a:p>
            <a:r>
              <a:rPr lang="en-US" dirty="0" smtClean="0"/>
              <a:t>But 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62200" y="3233696"/>
            <a:ext cx="2514600" cy="481054"/>
          </a:xfrm>
          <a:prstGeom prst="rect">
            <a:avLst/>
          </a:prstGeom>
          <a:noFill/>
        </p:spPr>
      </p:pic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4600" y="4114800"/>
            <a:ext cx="1838325" cy="371475"/>
          </a:xfrm>
          <a:prstGeom prst="rect">
            <a:avLst/>
          </a:prstGeom>
          <a:noFill/>
        </p:spPr>
      </p:pic>
      <p:pic>
        <p:nvPicPr>
          <p:cNvPr id="10" name="Picture 9" descr="99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514600" y="4953000"/>
            <a:ext cx="1600200" cy="809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Sd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The Nusslets number for outside heat transfer coefficient=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Substitute in over all heat transfer coefficient and with trial and error method the resulted surface area was 28.25 meter square 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71600" y="457200"/>
            <a:ext cx="1524000" cy="528320"/>
          </a:xfrm>
          <a:prstGeom prst="rect">
            <a:avLst/>
          </a:prstGeom>
          <a:noFill/>
        </p:spPr>
      </p:pic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558800"/>
            <a:ext cx="266700" cy="488950"/>
          </a:xfrm>
          <a:prstGeom prst="rect">
            <a:avLst/>
          </a:prstGeom>
          <a:noFill/>
        </p:spPr>
      </p:pic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1295400"/>
            <a:ext cx="2514600" cy="1056132"/>
          </a:xfrm>
          <a:prstGeom prst="rect">
            <a:avLst/>
          </a:prstGeom>
          <a:noFill/>
        </p:spPr>
      </p:pic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5607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0" y="3601690"/>
            <a:ext cx="4191000" cy="896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The resulted surface area was unsuitable for the construction so another design is proposed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Water -Water  system </a:t>
            </a:r>
          </a:p>
          <a:p>
            <a:r>
              <a:rPr lang="en-US" dirty="0" smtClean="0"/>
              <a:t>This design based on empirical equations </a:t>
            </a:r>
          </a:p>
          <a:p>
            <a:r>
              <a:rPr lang="en-US" dirty="0" smtClean="0"/>
              <a:t>All of the values related to temperature </a:t>
            </a:r>
          </a:p>
          <a:p>
            <a:r>
              <a:rPr lang="en-US" dirty="0" smtClean="0"/>
              <a:t>Same principle of the previous system but not the same evaluation </a:t>
            </a:r>
            <a:endParaRPr lang="en-US" dirty="0"/>
          </a:p>
        </p:txBody>
      </p:sp>
      <p:pic>
        <p:nvPicPr>
          <p:cNvPr id="4" name="Picture 3" descr="shell_tube_heat_exchanger_1_Image5[1]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4419600"/>
            <a:ext cx="5486400" cy="23279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Cycle </a:t>
            </a:r>
            <a:endParaRPr lang="en-US" dirty="0"/>
          </a:p>
        </p:txBody>
      </p:sp>
      <p:pic>
        <p:nvPicPr>
          <p:cNvPr id="4" name="Content Placeholder 3" descr="C:\Users\hp\Documents\12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1" y="1447800"/>
            <a:ext cx="6522508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en-US" dirty="0" smtClean="0"/>
              <a:t>Equations </a:t>
            </a:r>
            <a:endParaRPr lang="en-US" dirty="0"/>
          </a:p>
        </p:txBody>
      </p:sp>
      <p:pic>
        <p:nvPicPr>
          <p:cNvPr id="4" name="Content Placeholder 3" descr="equations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553200" y="304800"/>
            <a:ext cx="1267968" cy="1033272"/>
          </a:xfrm>
        </p:spPr>
      </p:pic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0" y="876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5" name="Rectangle 11"/>
          <p:cNvSpPr>
            <a:spLocks noChangeArrowheads="1"/>
          </p:cNvSpPr>
          <p:nvPr/>
        </p:nvSpPr>
        <p:spPr bwMode="auto">
          <a:xfrm>
            <a:off x="0" y="1085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0" y="1295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7" name="Rectangle 13"/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8" name="Rectangle 14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9" name="Rectangle 15"/>
          <p:cNvSpPr>
            <a:spLocks noChangeArrowheads="1"/>
          </p:cNvSpPr>
          <p:nvPr/>
        </p:nvSpPr>
        <p:spPr bwMode="auto">
          <a:xfrm>
            <a:off x="0" y="1924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685800" y="1676400"/>
            <a:ext cx="6400800" cy="2971800"/>
            <a:chOff x="0" y="457200"/>
            <a:chExt cx="2438400" cy="1047750"/>
          </a:xfrm>
        </p:grpSpPr>
        <p:pic>
          <p:nvPicPr>
            <p:cNvPr id="26644" name="Picture 20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457200"/>
              <a:ext cx="1571625" cy="209550"/>
            </a:xfrm>
            <a:prstGeom prst="rect">
              <a:avLst/>
            </a:prstGeom>
            <a:noFill/>
          </p:spPr>
        </p:pic>
        <p:pic>
          <p:nvPicPr>
            <p:cNvPr id="26643" name="Picture 19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666750"/>
              <a:ext cx="1152525" cy="209550"/>
            </a:xfrm>
            <a:prstGeom prst="rect">
              <a:avLst/>
            </a:prstGeom>
            <a:noFill/>
          </p:spPr>
        </p:pic>
        <p:pic>
          <p:nvPicPr>
            <p:cNvPr id="26642" name="Picture 18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876300"/>
              <a:ext cx="2438400" cy="209550"/>
            </a:xfrm>
            <a:prstGeom prst="rect">
              <a:avLst/>
            </a:prstGeom>
            <a:noFill/>
          </p:spPr>
        </p:pic>
        <p:pic>
          <p:nvPicPr>
            <p:cNvPr id="26641" name="Picture 17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1085850"/>
              <a:ext cx="1219200" cy="209550"/>
            </a:xfrm>
            <a:prstGeom prst="rect">
              <a:avLst/>
            </a:prstGeom>
            <a:noFill/>
          </p:spPr>
        </p:pic>
        <p:pic>
          <p:nvPicPr>
            <p:cNvPr id="26640" name="Picture 16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1295400"/>
              <a:ext cx="1152525" cy="209550"/>
            </a:xfrm>
            <a:prstGeom prst="rect">
              <a:avLst/>
            </a:prstGeom>
            <a:noFill/>
          </p:spPr>
        </p:pic>
      </p:grpSp>
      <p:sp>
        <p:nvSpPr>
          <p:cNvPr id="26645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6646" name="Rectangle 22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47" name="Rectangle 23"/>
          <p:cNvSpPr>
            <a:spLocks noChangeArrowheads="1"/>
          </p:cNvSpPr>
          <p:nvPr/>
        </p:nvSpPr>
        <p:spPr bwMode="auto">
          <a:xfrm>
            <a:off x="0" y="876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48" name="Rectangle 24"/>
          <p:cNvSpPr>
            <a:spLocks noChangeArrowheads="1"/>
          </p:cNvSpPr>
          <p:nvPr/>
        </p:nvSpPr>
        <p:spPr bwMode="auto">
          <a:xfrm>
            <a:off x="0" y="1085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49" name="Rectangle 25"/>
          <p:cNvSpPr>
            <a:spLocks noChangeArrowheads="1"/>
          </p:cNvSpPr>
          <p:nvPr/>
        </p:nvSpPr>
        <p:spPr bwMode="auto">
          <a:xfrm>
            <a:off x="0" y="1295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50" name="Rectangle 26"/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4" name="Content Placeholder 3" descr="equations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457200"/>
            <a:ext cx="1267968" cy="1033272"/>
          </a:xfrm>
          <a:prstGeom prst="rect">
            <a:avLst/>
          </a:prstGeom>
        </p:spPr>
      </p:pic>
      <p:pic>
        <p:nvPicPr>
          <p:cNvPr id="26652" name="Picture 2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" y="5105400"/>
            <a:ext cx="3581400" cy="702235"/>
          </a:xfrm>
          <a:prstGeom prst="rect">
            <a:avLst/>
          </a:prstGeom>
          <a:noFill/>
        </p:spPr>
      </p:pic>
      <p:pic>
        <p:nvPicPr>
          <p:cNvPr id="26651" name="Picture 27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" y="5791201"/>
            <a:ext cx="3505200" cy="539262"/>
          </a:xfrm>
          <a:prstGeom prst="rect">
            <a:avLst/>
          </a:prstGeom>
          <a:noFill/>
        </p:spPr>
      </p:pic>
      <p:sp>
        <p:nvSpPr>
          <p:cNvPr id="26653" name="Rectangle 2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6654" name="Rectangle 30"/>
          <p:cNvSpPr>
            <a:spLocks noChangeArrowheads="1"/>
          </p:cNvSpPr>
          <p:nvPr/>
        </p:nvSpPr>
        <p:spPr bwMode="auto">
          <a:xfrm>
            <a:off x="0" y="666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55" name="Rectangle 31"/>
          <p:cNvSpPr>
            <a:spLocks noChangeArrowheads="1"/>
          </p:cNvSpPr>
          <p:nvPr/>
        </p:nvSpPr>
        <p:spPr bwMode="auto">
          <a:xfrm>
            <a:off x="0" y="1333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ond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381000"/>
            <a:ext cx="6553200" cy="4419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2000" y="4724400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Q  for the condenser = m`*(hf-hg)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2286000" y="5562600"/>
            <a:ext cx="441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=2.4 kw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>
              <a:buNone/>
            </a:pPr>
            <a:endParaRPr lang="en-US" dirty="0" smtClean="0"/>
          </a:p>
          <a:p>
            <a:r>
              <a:rPr lang="en-US" sz="2400" dirty="0" smtClean="0"/>
              <a:t>for  10</a:t>
            </a:r>
            <a:r>
              <a:rPr lang="en-US" sz="2400" baseline="30000" dirty="0" smtClean="0"/>
              <a:t>4</a:t>
            </a:r>
            <a:r>
              <a:rPr lang="en-US" sz="2400" dirty="0" smtClean="0"/>
              <a:t>&lt;Red&lt;5</a:t>
            </a:r>
            <a:r>
              <a:rPr lang="ar-SA" sz="2400" dirty="0" smtClean="0"/>
              <a:t>×</a:t>
            </a:r>
            <a:r>
              <a:rPr lang="en-US" sz="2400" dirty="0" smtClean="0"/>
              <a:t>10</a:t>
            </a:r>
            <a:r>
              <a:rPr lang="en-US" sz="2400" baseline="30000" dirty="0" smtClean="0"/>
              <a:t>6</a:t>
            </a:r>
            <a:r>
              <a:rPr lang="en-US" sz="2400" dirty="0" smtClean="0"/>
              <a:t>    and    0.5&lt;Pr&lt;2000</a:t>
            </a:r>
          </a:p>
          <a:p>
            <a:endParaRPr lang="en-US" sz="2400" dirty="0" smtClean="0"/>
          </a:p>
          <a:p>
            <a:endParaRPr lang="en-US" dirty="0"/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1828800"/>
            <a:ext cx="2286000" cy="752475"/>
          </a:xfrm>
          <a:prstGeom prst="rect">
            <a:avLst/>
          </a:prstGeom>
          <a:noFill/>
        </p:spPr>
      </p:pic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0" y="1209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2819400"/>
            <a:ext cx="2028825" cy="209550"/>
          </a:xfrm>
          <a:prstGeom prst="rect">
            <a:avLst/>
          </a:prstGeom>
          <a:noFill/>
        </p:spPr>
      </p:pic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9703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3048000"/>
            <a:ext cx="2314575" cy="504825"/>
          </a:xfrm>
          <a:prstGeom prst="rect">
            <a:avLst/>
          </a:prstGeom>
          <a:noFill/>
        </p:spPr>
      </p:pic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0" y="962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707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9706" name="Picture 1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" y="3886200"/>
            <a:ext cx="2428875" cy="485775"/>
          </a:xfrm>
          <a:prstGeom prst="rect">
            <a:avLst/>
          </a:prstGeom>
          <a:noFill/>
        </p:spPr>
      </p:pic>
      <p:sp>
        <p:nvSpPr>
          <p:cNvPr id="29708" name="Rectangle 12"/>
          <p:cNvSpPr>
            <a:spLocks noChangeArrowheads="1"/>
          </p:cNvSpPr>
          <p:nvPr/>
        </p:nvSpPr>
        <p:spPr bwMode="auto">
          <a:xfrm>
            <a:off x="0" y="942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Sizing  </a:t>
            </a:r>
            <a:endParaRPr lang="en-US" dirty="0"/>
          </a:p>
        </p:txBody>
      </p:sp>
      <p:pic>
        <p:nvPicPr>
          <p:cNvPr id="4" name="Content Placeholder 3" descr="98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1" y="1600200"/>
            <a:ext cx="7620000" cy="4525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7772400" cy="1470025"/>
          </a:xfrm>
        </p:spPr>
        <p:txBody>
          <a:bodyPr/>
          <a:lstStyle/>
          <a:p>
            <a:r>
              <a:rPr lang="en-US" dirty="0" smtClean="0"/>
              <a:t>Heat exchangers type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828800"/>
            <a:ext cx="6934200" cy="41910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/>
            <a:r>
              <a:rPr lang="en-US" dirty="0" smtClean="0"/>
              <a:t>There are  two type of heat exchanger</a:t>
            </a:r>
          </a:p>
          <a:p>
            <a:pPr algn="l"/>
            <a:r>
              <a:rPr lang="en-US" sz="2400" dirty="0" smtClean="0"/>
              <a:t>Air water heat exchanger cross flow</a:t>
            </a:r>
          </a:p>
          <a:p>
            <a:pPr algn="l"/>
            <a:endParaRPr lang="en-US" sz="2400" dirty="0" smtClean="0"/>
          </a:p>
          <a:p>
            <a:pPr algn="l"/>
            <a:endParaRPr lang="en-US" sz="4000" dirty="0" smtClean="0"/>
          </a:p>
          <a:p>
            <a:pPr algn="l"/>
            <a:r>
              <a:rPr lang="en-US" sz="2400" dirty="0" smtClean="0"/>
              <a:t>Water- water system counter flow</a:t>
            </a:r>
          </a:p>
          <a:p>
            <a:pPr algn="l"/>
            <a:endParaRPr lang="en-US" dirty="0" smtClean="0"/>
          </a:p>
        </p:txBody>
      </p:sp>
      <p:pic>
        <p:nvPicPr>
          <p:cNvPr id="11268" name="Picture 4" descr="http://tbn1.google.com/images?q=tbn:jeHRGYW0zfsVtM:http://www.sulzerchemtech.com/en/Portaldata/11/Resources/mixingreaction/food/0605_2706_07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4648200"/>
            <a:ext cx="3048000" cy="1137804"/>
          </a:xfrm>
          <a:prstGeom prst="rect">
            <a:avLst/>
          </a:prstGeom>
          <a:noFill/>
        </p:spPr>
      </p:pic>
      <p:pic>
        <p:nvPicPr>
          <p:cNvPr id="7" name="Picture 6" descr="images[2]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200000">
            <a:off x="1507332" y="2226468"/>
            <a:ext cx="1028700" cy="23669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Air-water system design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type depend on water as refrigerant air as cooling agent </a:t>
            </a:r>
          </a:p>
          <a:p>
            <a:r>
              <a:rPr lang="en-US" dirty="0" smtClean="0"/>
              <a:t>To design the cycle need to know :</a:t>
            </a:r>
          </a:p>
          <a:p>
            <a:r>
              <a:rPr lang="en-US" dirty="0" smtClean="0"/>
              <a:t> cooling and heating load </a:t>
            </a:r>
          </a:p>
          <a:p>
            <a:r>
              <a:rPr lang="en-US" dirty="0" smtClean="0"/>
              <a:t>Over all heat transfer coefficient</a:t>
            </a:r>
          </a:p>
          <a:p>
            <a:r>
              <a:rPr lang="en-US" dirty="0" smtClean="0"/>
              <a:t>Logarithmic mean temperature</a:t>
            </a:r>
          </a:p>
          <a:p>
            <a:r>
              <a:rPr lang="en-US" dirty="0" smtClean="0"/>
              <a:t>So we find the surface area of different </a:t>
            </a:r>
            <a:r>
              <a:rPr lang="en-US" dirty="0" err="1" smtClean="0"/>
              <a:t>componaent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2057400"/>
            <a:ext cx="2514600" cy="674649"/>
          </a:xfrm>
          <a:prstGeom prst="rect">
            <a:avLst/>
          </a:prstGeom>
          <a:noFill/>
        </p:spPr>
      </p:pic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2743200"/>
            <a:ext cx="6651164" cy="1306872"/>
          </a:xfrm>
          <a:prstGeom prst="rect">
            <a:avLst/>
          </a:prstGeom>
          <a:noFill/>
        </p:spPr>
      </p:pic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4267200"/>
            <a:ext cx="7010400" cy="1517715"/>
          </a:xfrm>
          <a:prstGeom prst="rect">
            <a:avLst/>
          </a:prstGeom>
          <a:noFill/>
        </p:spPr>
      </p:pic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0" y="1171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8442" name="Picture 1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5638800"/>
            <a:ext cx="2667000" cy="889000"/>
          </a:xfrm>
          <a:prstGeom prst="rect">
            <a:avLst/>
          </a:prstGeom>
          <a:noFill/>
        </p:spPr>
      </p:pic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we saw from the previous slide we have to calculate U to get  the surface area to construct the design for the components</a:t>
            </a:r>
          </a:p>
          <a:p>
            <a:endParaRPr lang="en-US" dirty="0"/>
          </a:p>
          <a:p>
            <a:r>
              <a:rPr lang="en-US" dirty="0" smtClean="0"/>
              <a:t>As all the design is proceeded in the same method we will present the design of a sample which will be condenser 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Condenser design </a:t>
            </a:r>
            <a:br>
              <a:rPr lang="en-US" dirty="0" smtClean="0"/>
            </a:br>
            <a:r>
              <a:rPr lang="en-US" dirty="0" smtClean="0"/>
              <a:t>Air-water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design is constructed by trial and error method </a:t>
            </a:r>
          </a:p>
          <a:p>
            <a:r>
              <a:rPr lang="en-US" dirty="0" smtClean="0"/>
              <a:t>So we need to assume the initial values for U, and the temperature to be calculated</a:t>
            </a:r>
            <a:endParaRPr lang="en-US" dirty="0"/>
          </a:p>
          <a:p>
            <a:r>
              <a:rPr lang="en-US" dirty="0" smtClean="0"/>
              <a:t>U is assumed based on reference</a:t>
            </a:r>
          </a:p>
          <a:p>
            <a:pPr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4" name="Picture 3" descr="fig7_01[1]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4495800"/>
            <a:ext cx="5105400" cy="21115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Assumptions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>
              <a:buNone/>
            </a:pPr>
            <a:r>
              <a:rPr lang="en-US" dirty="0" smtClean="0"/>
              <a:t> Assume  </a:t>
            </a:r>
            <a:r>
              <a:rPr lang="en-US" dirty="0"/>
              <a:t>U = 35 W/m</a:t>
            </a:r>
            <a:r>
              <a:rPr lang="en-US" baseline="30000" dirty="0"/>
              <a:t>2 </a:t>
            </a:r>
            <a:r>
              <a:rPr lang="en-US" dirty="0"/>
              <a:t>.C°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An initial value for the surface area is obtained</a:t>
            </a: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" y="3505200"/>
            <a:ext cx="4267200" cy="647438"/>
          </a:xfrm>
          <a:prstGeom prst="rect">
            <a:avLst/>
          </a:prstGeom>
          <a:noFill/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Mass and energy balance equation</a:t>
            </a:r>
          </a:p>
          <a:p>
            <a:endParaRPr lang="en-US" dirty="0" smtClean="0"/>
          </a:p>
          <a:p>
            <a:r>
              <a:rPr lang="en-US" dirty="0" smtClean="0"/>
              <a:t>To find velocity </a:t>
            </a:r>
          </a:p>
          <a:p>
            <a:endParaRPr lang="en-US" dirty="0" smtClean="0"/>
          </a:p>
          <a:p>
            <a:r>
              <a:rPr lang="en-US" dirty="0" smtClean="0"/>
              <a:t>Then find Reynolds number 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76400" y="2286000"/>
            <a:ext cx="4800600" cy="413534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5200" y="3352800"/>
            <a:ext cx="2590800" cy="527756"/>
          </a:xfrm>
          <a:prstGeom prst="rect">
            <a:avLst/>
          </a:prstGeom>
          <a:noFill/>
        </p:spPr>
      </p:pic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7400" y="4495800"/>
            <a:ext cx="1981200" cy="1094874"/>
          </a:xfrm>
          <a:prstGeom prst="rect">
            <a:avLst/>
          </a:prstGeom>
          <a:noFill/>
        </p:spPr>
      </p:pic>
      <p:pic>
        <p:nvPicPr>
          <p:cNvPr id="11" name="Picture 10" descr="images[6]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24600" y="228600"/>
            <a:ext cx="1219200" cy="1238250"/>
          </a:xfrm>
          <a:prstGeom prst="rect">
            <a:avLst/>
          </a:prstGeom>
        </p:spPr>
      </p:pic>
      <p:pic>
        <p:nvPicPr>
          <p:cNvPr id="12" name="Picture 11" descr="images[6]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66800" y="304800"/>
            <a:ext cx="1219200" cy="1238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r>
              <a:rPr lang="en-US" dirty="0" smtClean="0"/>
              <a:t>After we find Reynolds number we decide whether its laminar or turbulent flow </a:t>
            </a:r>
          </a:p>
          <a:p>
            <a:endParaRPr lang="en-US" dirty="0"/>
          </a:p>
          <a:p>
            <a:r>
              <a:rPr lang="en-US" dirty="0"/>
              <a:t>If R</a:t>
            </a:r>
            <a:r>
              <a:rPr lang="en-US" baseline="-25000" dirty="0"/>
              <a:t>e</a:t>
            </a:r>
            <a:r>
              <a:rPr lang="en-US" dirty="0"/>
              <a:t> &lt; 500000 (Laminar) 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95400" y="3124200"/>
            <a:ext cx="3124200" cy="985486"/>
          </a:xfrm>
          <a:prstGeom prst="rect">
            <a:avLst/>
          </a:prstGeom>
          <a:noFill/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47800" y="4495800"/>
            <a:ext cx="3200400" cy="994833"/>
          </a:xfrm>
          <a:prstGeom prst="rect">
            <a:avLst/>
          </a:prstGeom>
          <a:noFill/>
        </p:spPr>
      </p:pic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00200" y="5791200"/>
            <a:ext cx="2362200" cy="817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257</TotalTime>
  <Words>360</Words>
  <Application>Microsoft Office PowerPoint</Application>
  <PresentationFormat>On-screen Show (4:3)</PresentationFormat>
  <Paragraphs>78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Design and construction </vt:lpstr>
      <vt:lpstr>Heat exchangers type </vt:lpstr>
      <vt:lpstr>Air-water system design </vt:lpstr>
      <vt:lpstr>Slide 4</vt:lpstr>
      <vt:lpstr>Slide 5</vt:lpstr>
      <vt:lpstr>Condenser design  Air-water system</vt:lpstr>
      <vt:lpstr>Assumptions </vt:lpstr>
      <vt:lpstr>Equations </vt:lpstr>
      <vt:lpstr>Slide 9</vt:lpstr>
      <vt:lpstr>As the mass flow rate was for water we just calculate inside heat transfer coefficient </vt:lpstr>
      <vt:lpstr>Slide 11</vt:lpstr>
      <vt:lpstr>The resulted surface area was unsuitable for the construction so another design is proposed </vt:lpstr>
      <vt:lpstr>Cycle </vt:lpstr>
      <vt:lpstr>Equations </vt:lpstr>
      <vt:lpstr>Slide 15</vt:lpstr>
      <vt:lpstr>Slide 16</vt:lpstr>
      <vt:lpstr>Sizing  </vt:lpstr>
    </vt:vector>
  </TitlesOfParts>
  <Company>shahrori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and construction</dc:title>
  <dc:creator>bashar</dc:creator>
  <cp:lastModifiedBy>Ameed</cp:lastModifiedBy>
  <cp:revision>17</cp:revision>
  <dcterms:created xsi:type="dcterms:W3CDTF">2009-05-15T12:35:04Z</dcterms:created>
  <dcterms:modified xsi:type="dcterms:W3CDTF">2009-05-15T17:38:31Z</dcterms:modified>
</cp:coreProperties>
</file>