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73" r:id="rId2"/>
  </p:sldMasterIdLst>
  <p:notesMasterIdLst>
    <p:notesMasterId r:id="rId42"/>
  </p:notesMasterIdLst>
  <p:sldIdLst>
    <p:sldId id="279" r:id="rId3"/>
    <p:sldId id="280" r:id="rId4"/>
    <p:sldId id="281" r:id="rId5"/>
    <p:sldId id="282" r:id="rId6"/>
    <p:sldId id="284" r:id="rId7"/>
    <p:sldId id="283" r:id="rId8"/>
    <p:sldId id="294" r:id="rId9"/>
    <p:sldId id="295" r:id="rId10"/>
    <p:sldId id="285" r:id="rId11"/>
    <p:sldId id="286" r:id="rId12"/>
    <p:sldId id="287" r:id="rId13"/>
    <p:sldId id="288" r:id="rId14"/>
    <p:sldId id="289" r:id="rId15"/>
    <p:sldId id="290" r:id="rId16"/>
    <p:sldId id="291" r:id="rId17"/>
    <p:sldId id="257" r:id="rId18"/>
    <p:sldId id="258" r:id="rId19"/>
    <p:sldId id="259" r:id="rId20"/>
    <p:sldId id="262" r:id="rId21"/>
    <p:sldId id="263" r:id="rId22"/>
    <p:sldId id="264" r:id="rId23"/>
    <p:sldId id="265" r:id="rId24"/>
    <p:sldId id="266" r:id="rId25"/>
    <p:sldId id="267" r:id="rId26"/>
    <p:sldId id="268" r:id="rId27"/>
    <p:sldId id="261" r:id="rId28"/>
    <p:sldId id="269" r:id="rId29"/>
    <p:sldId id="260" r:id="rId30"/>
    <p:sldId id="270" r:id="rId31"/>
    <p:sldId id="271" r:id="rId32"/>
    <p:sldId id="272" r:id="rId33"/>
    <p:sldId id="298" r:id="rId34"/>
    <p:sldId id="273" r:id="rId35"/>
    <p:sldId id="278" r:id="rId36"/>
    <p:sldId id="274" r:id="rId37"/>
    <p:sldId id="275" r:id="rId38"/>
    <p:sldId id="277" r:id="rId39"/>
    <p:sldId id="276" r:id="rId40"/>
    <p:sldId id="297"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72" autoAdjust="0"/>
    <p:restoredTop sz="94660"/>
  </p:normalViewPr>
  <p:slideViewPr>
    <p:cSldViewPr>
      <p:cViewPr>
        <p:scale>
          <a:sx n="46" d="100"/>
          <a:sy n="46" d="100"/>
        </p:scale>
        <p:origin x="-1134" y="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nan\Desktop\FINAL%20LAYOUT%20CRAFT100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JO"/>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1"/>
          <c:order val="1"/>
          <c:tx>
            <c:strRef>
              <c:f>Sheet1!$B$1</c:f>
              <c:strCache>
                <c:ptCount val="1"/>
                <c:pt idx="0">
                  <c:v>no. of Tests</c:v>
                </c:pt>
              </c:strCache>
            </c:strRef>
          </c:tx>
          <c:invertIfNegative val="0"/>
          <c:cat>
            <c:strRef>
              <c:f>Sheet1!$A$2:$A$8</c:f>
              <c:strCache>
                <c:ptCount val="7"/>
                <c:pt idx="0">
                  <c:v>Clinical Biochemistry lab</c:v>
                </c:pt>
                <c:pt idx="1">
                  <c:v>Hematology</c:v>
                </c:pt>
                <c:pt idx="2">
                  <c:v>Serology lab</c:v>
                </c:pt>
                <c:pt idx="3">
                  <c:v>Microbiology Lab</c:v>
                </c:pt>
                <c:pt idx="4">
                  <c:v>Immunology Lab</c:v>
                </c:pt>
                <c:pt idx="5">
                  <c:v>Pathology Lab</c:v>
                </c:pt>
                <c:pt idx="6">
                  <c:v>Metabolic</c:v>
                </c:pt>
              </c:strCache>
            </c:strRef>
          </c:cat>
          <c:val>
            <c:numRef>
              <c:f>Sheet1!$B$2:$B$8</c:f>
              <c:numCache>
                <c:formatCode>General</c:formatCode>
                <c:ptCount val="7"/>
                <c:pt idx="0">
                  <c:v>155127</c:v>
                </c:pt>
                <c:pt idx="1">
                  <c:v>32973</c:v>
                </c:pt>
                <c:pt idx="2">
                  <c:v>10860</c:v>
                </c:pt>
                <c:pt idx="3">
                  <c:v>7278</c:v>
                </c:pt>
                <c:pt idx="4">
                  <c:v>2460</c:v>
                </c:pt>
                <c:pt idx="5">
                  <c:v>1816</c:v>
                </c:pt>
                <c:pt idx="6">
                  <c:v>169</c:v>
                </c:pt>
              </c:numCache>
            </c:numRef>
          </c:val>
        </c:ser>
        <c:dLbls>
          <c:showLegendKey val="0"/>
          <c:showVal val="0"/>
          <c:showCatName val="0"/>
          <c:showSerName val="0"/>
          <c:showPercent val="0"/>
          <c:showBubbleSize val="0"/>
        </c:dLbls>
        <c:gapWidth val="150"/>
        <c:axId val="130718208"/>
        <c:axId val="103430912"/>
      </c:barChart>
      <c:lineChart>
        <c:grouping val="standard"/>
        <c:varyColors val="0"/>
        <c:ser>
          <c:idx val="0"/>
          <c:order val="0"/>
          <c:tx>
            <c:strRef>
              <c:f>Sheet1!$D$1</c:f>
              <c:strCache>
                <c:ptCount val="1"/>
                <c:pt idx="0">
                  <c:v>Cumulative Percentage</c:v>
                </c:pt>
              </c:strCache>
            </c:strRef>
          </c:tx>
          <c:cat>
            <c:strRef>
              <c:f>Sheet1!$A$1:$A$8</c:f>
              <c:strCache>
                <c:ptCount val="8"/>
                <c:pt idx="0">
                  <c:v>Room Name</c:v>
                </c:pt>
                <c:pt idx="1">
                  <c:v>Clinical Biochemistry lab</c:v>
                </c:pt>
                <c:pt idx="2">
                  <c:v>Hematology</c:v>
                </c:pt>
                <c:pt idx="3">
                  <c:v>Serology lab</c:v>
                </c:pt>
                <c:pt idx="4">
                  <c:v>Microbiology Lab</c:v>
                </c:pt>
                <c:pt idx="5">
                  <c:v>Immunology Lab</c:v>
                </c:pt>
                <c:pt idx="6">
                  <c:v>Pathology Lab</c:v>
                </c:pt>
                <c:pt idx="7">
                  <c:v>Metabolic</c:v>
                </c:pt>
              </c:strCache>
            </c:strRef>
          </c:cat>
          <c:val>
            <c:numRef>
              <c:f>Sheet1!$D$2:$D$8</c:f>
              <c:numCache>
                <c:formatCode>General</c:formatCode>
                <c:ptCount val="7"/>
                <c:pt idx="0">
                  <c:v>73.63</c:v>
                </c:pt>
                <c:pt idx="1">
                  <c:v>89.28</c:v>
                </c:pt>
                <c:pt idx="2">
                  <c:v>94.44</c:v>
                </c:pt>
                <c:pt idx="3">
                  <c:v>97.89</c:v>
                </c:pt>
                <c:pt idx="4">
                  <c:v>99.06</c:v>
                </c:pt>
                <c:pt idx="5">
                  <c:v>99.92</c:v>
                </c:pt>
                <c:pt idx="6">
                  <c:v>100</c:v>
                </c:pt>
              </c:numCache>
            </c:numRef>
          </c:val>
          <c:smooth val="0"/>
        </c:ser>
        <c:dLbls>
          <c:showLegendKey val="0"/>
          <c:showVal val="0"/>
          <c:showCatName val="0"/>
          <c:showSerName val="0"/>
          <c:showPercent val="0"/>
          <c:showBubbleSize val="0"/>
        </c:dLbls>
        <c:marker val="1"/>
        <c:smooth val="0"/>
        <c:axId val="130719232"/>
        <c:axId val="103431488"/>
      </c:lineChart>
      <c:catAx>
        <c:axId val="130718208"/>
        <c:scaling>
          <c:orientation val="minMax"/>
        </c:scaling>
        <c:delete val="0"/>
        <c:axPos val="b"/>
        <c:majorTickMark val="out"/>
        <c:minorTickMark val="none"/>
        <c:tickLblPos val="nextTo"/>
        <c:txPr>
          <a:bodyPr/>
          <a:lstStyle/>
          <a:p>
            <a:pPr>
              <a:defRPr sz="700"/>
            </a:pPr>
            <a:endParaRPr lang="ar-JO"/>
          </a:p>
        </c:txPr>
        <c:crossAx val="103430912"/>
        <c:crosses val="autoZero"/>
        <c:auto val="1"/>
        <c:lblAlgn val="ctr"/>
        <c:lblOffset val="100"/>
        <c:noMultiLvlLbl val="0"/>
      </c:catAx>
      <c:valAx>
        <c:axId val="103430912"/>
        <c:scaling>
          <c:orientation val="minMax"/>
        </c:scaling>
        <c:delete val="0"/>
        <c:axPos val="l"/>
        <c:majorGridlines/>
        <c:numFmt formatCode="General" sourceLinked="1"/>
        <c:majorTickMark val="out"/>
        <c:minorTickMark val="none"/>
        <c:tickLblPos val="nextTo"/>
        <c:crossAx val="130718208"/>
        <c:crosses val="autoZero"/>
        <c:crossBetween val="between"/>
      </c:valAx>
      <c:valAx>
        <c:axId val="103431488"/>
        <c:scaling>
          <c:orientation val="minMax"/>
          <c:max val="100"/>
        </c:scaling>
        <c:delete val="0"/>
        <c:axPos val="r"/>
        <c:numFmt formatCode="General" sourceLinked="1"/>
        <c:majorTickMark val="out"/>
        <c:minorTickMark val="none"/>
        <c:tickLblPos val="nextTo"/>
        <c:crossAx val="130719232"/>
        <c:crosses val="max"/>
        <c:crossBetween val="between"/>
      </c:valAx>
      <c:catAx>
        <c:axId val="130719232"/>
        <c:scaling>
          <c:orientation val="minMax"/>
        </c:scaling>
        <c:delete val="1"/>
        <c:axPos val="b"/>
        <c:majorTickMark val="out"/>
        <c:minorTickMark val="none"/>
        <c:tickLblPos val="nextTo"/>
        <c:crossAx val="103431488"/>
        <c:crosses val="autoZero"/>
        <c:auto val="1"/>
        <c:lblAlgn val="ctr"/>
        <c:lblOffset val="100"/>
        <c:noMultiLvlLbl val="0"/>
      </c:catAx>
    </c:plotArea>
    <c:legend>
      <c:legendPos val="b"/>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A8C4B9-EAFD-4036-A6C2-2B7A8544A472}" type="datetimeFigureOut">
              <a:rPr lang="en-US" smtClean="0"/>
              <a:t>5/25/2016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C146E6-A508-4CED-8FED-160858C98DB5}" type="slidenum">
              <a:rPr lang="en-US" smtClean="0"/>
              <a:t>‹#›</a:t>
            </a:fld>
            <a:endParaRPr lang="en-US"/>
          </a:p>
        </p:txBody>
      </p:sp>
    </p:spTree>
    <p:extLst>
      <p:ext uri="{BB962C8B-B14F-4D97-AF65-F5344CB8AC3E}">
        <p14:creationId xmlns:p14="http://schemas.microsoft.com/office/powerpoint/2010/main" val="1607006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endParaRPr lang="en-US" dirty="0"/>
          </a:p>
        </p:txBody>
      </p:sp>
      <p:sp>
        <p:nvSpPr>
          <p:cNvPr id="4" name="Slide Number Placeholder 3"/>
          <p:cNvSpPr>
            <a:spLocks noGrp="1"/>
          </p:cNvSpPr>
          <p:nvPr>
            <p:ph type="sldNum" sz="quarter" idx="10"/>
          </p:nvPr>
        </p:nvSpPr>
        <p:spPr/>
        <p:txBody>
          <a:bodyPr/>
          <a:lstStyle/>
          <a:p>
            <a:fld id="{A0D8832E-9ED6-4EEB-A9A9-492E4D8B8FEA}" type="slidenum">
              <a:rPr lang="en-US" smtClean="0"/>
              <a:pPr/>
              <a:t>10</a:t>
            </a:fld>
            <a:endParaRPr lang="en-US"/>
          </a:p>
        </p:txBody>
      </p:sp>
    </p:spTree>
    <p:extLst>
      <p:ext uri="{BB962C8B-B14F-4D97-AF65-F5344CB8AC3E}">
        <p14:creationId xmlns:p14="http://schemas.microsoft.com/office/powerpoint/2010/main" val="2452271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0D8832E-9ED6-4EEB-A9A9-492E4D8B8FEA}" type="slidenum">
              <a:rPr lang="en-US" smtClean="0"/>
              <a:pPr/>
              <a:t>11</a:t>
            </a:fld>
            <a:endParaRPr lang="en-US"/>
          </a:p>
        </p:txBody>
      </p:sp>
    </p:spTree>
    <p:extLst>
      <p:ext uri="{BB962C8B-B14F-4D97-AF65-F5344CB8AC3E}">
        <p14:creationId xmlns:p14="http://schemas.microsoft.com/office/powerpoint/2010/main" val="404192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D8832E-9ED6-4EEB-A9A9-492E4D8B8FEA}" type="slidenum">
              <a:rPr lang="en-US" smtClean="0"/>
              <a:pPr/>
              <a:t>12</a:t>
            </a:fld>
            <a:endParaRPr lang="en-US"/>
          </a:p>
        </p:txBody>
      </p:sp>
    </p:spTree>
    <p:extLst>
      <p:ext uri="{BB962C8B-B14F-4D97-AF65-F5344CB8AC3E}">
        <p14:creationId xmlns:p14="http://schemas.microsoft.com/office/powerpoint/2010/main" val="2679693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0D8832E-9ED6-4EEB-A9A9-492E4D8B8FEA}" type="slidenum">
              <a:rPr lang="en-US" smtClean="0"/>
              <a:pPr/>
              <a:t>13</a:t>
            </a:fld>
            <a:endParaRPr lang="en-US"/>
          </a:p>
        </p:txBody>
      </p:sp>
    </p:spTree>
    <p:extLst>
      <p:ext uri="{BB962C8B-B14F-4D97-AF65-F5344CB8AC3E}">
        <p14:creationId xmlns:p14="http://schemas.microsoft.com/office/powerpoint/2010/main" val="17431720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D8832E-9ED6-4EEB-A9A9-492E4D8B8FEA}" type="slidenum">
              <a:rPr lang="en-US" smtClean="0"/>
              <a:pPr/>
              <a:t>14</a:t>
            </a:fld>
            <a:endParaRPr lang="en-US"/>
          </a:p>
        </p:txBody>
      </p:sp>
    </p:spTree>
    <p:extLst>
      <p:ext uri="{BB962C8B-B14F-4D97-AF65-F5344CB8AC3E}">
        <p14:creationId xmlns:p14="http://schemas.microsoft.com/office/powerpoint/2010/main" val="2820912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C146E6-A508-4CED-8FED-160858C98DB5}" type="slidenum">
              <a:rPr lang="en-US" smtClean="0"/>
              <a:t>16</a:t>
            </a:fld>
            <a:endParaRPr lang="en-US"/>
          </a:p>
        </p:txBody>
      </p:sp>
    </p:spTree>
    <p:extLst>
      <p:ext uri="{BB962C8B-B14F-4D97-AF65-F5344CB8AC3E}">
        <p14:creationId xmlns:p14="http://schemas.microsoft.com/office/powerpoint/2010/main" val="3340671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D8832E-9ED6-4EEB-A9A9-492E4D8B8FEA}" type="slidenum">
              <a:rPr lang="en-US" smtClean="0"/>
              <a:pPr/>
              <a:t>32</a:t>
            </a:fld>
            <a:endParaRPr lang="en-US"/>
          </a:p>
        </p:txBody>
      </p:sp>
    </p:spTree>
    <p:extLst>
      <p:ext uri="{BB962C8B-B14F-4D97-AF65-F5344CB8AC3E}">
        <p14:creationId xmlns:p14="http://schemas.microsoft.com/office/powerpoint/2010/main" val="2045253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C146E6-A508-4CED-8FED-160858C98DB5}" type="slidenum">
              <a:rPr lang="en-US" smtClean="0"/>
              <a:t>34</a:t>
            </a:fld>
            <a:endParaRPr lang="en-US"/>
          </a:p>
        </p:txBody>
      </p:sp>
    </p:spTree>
    <p:extLst>
      <p:ext uri="{BB962C8B-B14F-4D97-AF65-F5344CB8AC3E}">
        <p14:creationId xmlns:p14="http://schemas.microsoft.com/office/powerpoint/2010/main" val="42567641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Quality: </a:t>
            </a:r>
            <a:r>
              <a:rPr lang="en-US" dirty="0" err="1" smtClean="0"/>
              <a:t>mesuring</a:t>
            </a:r>
            <a:r>
              <a:rPr lang="en-US" dirty="0" smtClean="0"/>
              <a:t> quality</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Increasing the role of technology</a:t>
            </a:r>
          </a:p>
          <a:p>
            <a:r>
              <a:rPr lang="en-US" dirty="0" smtClean="0"/>
              <a:t>*** Important:</a:t>
            </a:r>
          </a:p>
          <a:p>
            <a:r>
              <a:rPr lang="en-US" baseline="0" dirty="0" smtClean="0"/>
              <a:t>1. Activating marketing</a:t>
            </a:r>
          </a:p>
          <a:p>
            <a:r>
              <a:rPr lang="en-US" baseline="0" dirty="0" smtClean="0"/>
              <a:t>3. Computerized integration with Health ministry</a:t>
            </a:r>
          </a:p>
        </p:txBody>
      </p:sp>
      <p:sp>
        <p:nvSpPr>
          <p:cNvPr id="4" name="Slide Number Placeholder 3"/>
          <p:cNvSpPr>
            <a:spLocks noGrp="1"/>
          </p:cNvSpPr>
          <p:nvPr>
            <p:ph type="sldNum" sz="quarter" idx="10"/>
          </p:nvPr>
        </p:nvSpPr>
        <p:spPr/>
        <p:txBody>
          <a:bodyPr/>
          <a:lstStyle/>
          <a:p>
            <a:fld id="{A0D8832E-9ED6-4EEB-A9A9-492E4D8B8FEA}" type="slidenum">
              <a:rPr lang="en-US" smtClean="0">
                <a:solidFill>
                  <a:prstClr val="black"/>
                </a:solidFill>
              </a:rPr>
              <a:pPr/>
              <a:t>37</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1082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7620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81074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1_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solidFill>
                  <a:schemeClr val="tx1"/>
                </a:solidFill>
              </a:defRPr>
            </a:lvl1p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6FCCEDCF-7A54-4A18-BAC0-63D1AA8042C8}" type="datetimeFigureOut">
              <a:rPr lang="en-US" smtClean="0">
                <a:solidFill>
                  <a:prstClr val="black">
                    <a:tint val="75000"/>
                  </a:prstClr>
                </a:solidFill>
              </a:rPr>
              <a:pPr/>
              <a:t>5/25/2016</a:t>
            </a:fld>
            <a:endParaRPr lang="en-US">
              <a:solidFill>
                <a:prstClr val="black">
                  <a:tint val="75000"/>
                </a:prstClr>
              </a:solidFill>
            </a:endParaRPr>
          </a:p>
        </p:txBody>
      </p:sp>
      <p:sp>
        <p:nvSpPr>
          <p:cNvPr id="8" name="Slide Number Placeholder 7"/>
          <p:cNvSpPr>
            <a:spLocks noGrp="1"/>
          </p:cNvSpPr>
          <p:nvPr>
            <p:ph type="sldNum" sz="quarter" idx="11"/>
          </p:nvPr>
        </p:nvSpPr>
        <p:spPr/>
        <p:txBody>
          <a:bodyPr/>
          <a:lstStyle/>
          <a:p>
            <a:fld id="{2406D9F4-1D47-414B-AE24-D4CA7EE814AF}" type="slidenum">
              <a:rPr lang="en-US" smtClean="0">
                <a:solidFill>
                  <a:prstClr val="black">
                    <a:tint val="75000"/>
                  </a:prstClr>
                </a:solidFill>
              </a:rPr>
              <a:pPr/>
              <a:t>‹#›</a:t>
            </a:fld>
            <a:endParaRPr lang="en-US">
              <a:solidFill>
                <a:prstClr val="black">
                  <a:tint val="75000"/>
                </a:prstClr>
              </a:solidFill>
            </a:endParaRPr>
          </a:p>
        </p:txBody>
      </p:sp>
      <p:sp>
        <p:nvSpPr>
          <p:cNvPr id="9" name="Footer Placeholder 8"/>
          <p:cNvSpPr>
            <a:spLocks noGrp="1"/>
          </p:cNvSpPr>
          <p:nvPr>
            <p:ph type="ftr" sz="quarter" idx="12"/>
          </p:nvPr>
        </p:nvSpPr>
        <p:spPr/>
        <p:txBody>
          <a:bodyPr/>
          <a:lstStyle/>
          <a:p>
            <a:endParaRPr lang="en-US">
              <a:solidFill>
                <a:prstClr val="black">
                  <a:tint val="75000"/>
                </a:prstClr>
              </a:solidFill>
            </a:endParaRPr>
          </a:p>
        </p:txBody>
      </p:sp>
    </p:spTree>
    <p:extLst>
      <p:ext uri="{BB962C8B-B14F-4D97-AF65-F5344CB8AC3E}">
        <p14:creationId xmlns:p14="http://schemas.microsoft.com/office/powerpoint/2010/main" val="15466436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169790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487737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062343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942238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087282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45813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8581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90908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966534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794304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435893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733852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cSld name="1_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solidFill>
                  <a:schemeClr val="tx1"/>
                </a:solidFill>
              </a:defRPr>
            </a:lvl1p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6FCCEDCF-7A54-4A18-BAC0-63D1AA8042C8}" type="datetimeFigureOut">
              <a:rPr lang="en-US" smtClean="0">
                <a:solidFill>
                  <a:prstClr val="black">
                    <a:tint val="75000"/>
                  </a:prstClr>
                </a:solidFill>
              </a:rPr>
              <a:pPr/>
              <a:t>5/25/2016</a:t>
            </a:fld>
            <a:endParaRPr lang="en-US">
              <a:solidFill>
                <a:prstClr val="black">
                  <a:tint val="75000"/>
                </a:prstClr>
              </a:solidFill>
            </a:endParaRPr>
          </a:p>
        </p:txBody>
      </p:sp>
      <p:sp>
        <p:nvSpPr>
          <p:cNvPr id="8" name="Slide Number Placeholder 7"/>
          <p:cNvSpPr>
            <a:spLocks noGrp="1"/>
          </p:cNvSpPr>
          <p:nvPr>
            <p:ph type="sldNum" sz="quarter" idx="11"/>
          </p:nvPr>
        </p:nvSpPr>
        <p:spPr/>
        <p:txBody>
          <a:bodyPr/>
          <a:lstStyle/>
          <a:p>
            <a:fld id="{2406D9F4-1D47-414B-AE24-D4CA7EE814AF}" type="slidenum">
              <a:rPr lang="en-US" smtClean="0">
                <a:solidFill>
                  <a:prstClr val="black">
                    <a:tint val="75000"/>
                  </a:prstClr>
                </a:solidFill>
              </a:rPr>
              <a:pPr/>
              <a:t>‹#›</a:t>
            </a:fld>
            <a:endParaRPr lang="en-US">
              <a:solidFill>
                <a:prstClr val="black">
                  <a:tint val="75000"/>
                </a:prstClr>
              </a:solidFill>
            </a:endParaRPr>
          </a:p>
        </p:txBody>
      </p:sp>
      <p:sp>
        <p:nvSpPr>
          <p:cNvPr id="9" name="Footer Placeholder 8"/>
          <p:cNvSpPr>
            <a:spLocks noGrp="1"/>
          </p:cNvSpPr>
          <p:nvPr>
            <p:ph type="ftr" sz="quarter" idx="12"/>
          </p:nvPr>
        </p:nvSpPr>
        <p:spPr/>
        <p:txBody>
          <a:bodyPr/>
          <a:lstStyle/>
          <a:p>
            <a:endParaRPr lang="en-US">
              <a:solidFill>
                <a:prstClr val="black">
                  <a:tint val="75000"/>
                </a:prstClr>
              </a:solidFill>
            </a:endParaRPr>
          </a:p>
        </p:txBody>
      </p:sp>
    </p:spTree>
    <p:extLst>
      <p:ext uri="{BB962C8B-B14F-4D97-AF65-F5344CB8AC3E}">
        <p14:creationId xmlns:p14="http://schemas.microsoft.com/office/powerpoint/2010/main" val="890698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9213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440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44729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52018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9797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97824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01168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33000"/>
            <a:lum/>
          </a:blip>
          <a:srcRect/>
          <a:stretch>
            <a:fillRect l="-13000" r="-1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059896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33000"/>
            <a:lum/>
          </a:blip>
          <a:srcRect/>
          <a:stretch>
            <a:fillRect l="-13000" r="-1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6CAB1A-958B-4E23-9B6C-9B4B33B6D4C1}" type="datetimeFigureOut">
              <a:rPr lang="en-US" smtClean="0">
                <a:solidFill>
                  <a:prstClr val="black">
                    <a:tint val="75000"/>
                  </a:prstClr>
                </a:solidFill>
              </a:rPr>
              <a:pPr/>
              <a:t>5/25/2016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C87196-E2E8-406C-A95B-9173A1EED8C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3142484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4.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31.xml.rels><?xml version="1.0" encoding="UTF-8" standalone="yes"?>
<Relationships xmlns="http://schemas.openxmlformats.org/package/2006/relationships"><Relationship Id="rId8" Type="http://schemas.openxmlformats.org/officeDocument/2006/relationships/image" Target="../media/image270.png"/><Relationship Id="rId3" Type="http://schemas.openxmlformats.org/officeDocument/2006/relationships/image" Target="../media/image220.png"/><Relationship Id="rId7" Type="http://schemas.openxmlformats.org/officeDocument/2006/relationships/image" Target="../media/image26.png"/><Relationship Id="rId2" Type="http://schemas.openxmlformats.org/officeDocument/2006/relationships/image" Target="../media/image210.png"/><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0.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chart" Target="../charts/chart1.xml"/><Relationship Id="rId7"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36.emf"/><Relationship Id="rId5" Type="http://schemas.openxmlformats.org/officeDocument/2006/relationships/image" Target="../media/image36.png"/><Relationship Id="rId4" Type="http://schemas.openxmlformats.org/officeDocument/2006/relationships/image" Target="../media/image35.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4.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12400314_10156325918585722_1260454358_o.jpg"/>
          <p:cNvPicPr>
            <a:picLocks noChangeAspect="1"/>
          </p:cNvPicPr>
          <p:nvPr/>
        </p:nvPicPr>
        <p:blipFill>
          <a:blip r:embed="rId2"/>
          <a:stretch>
            <a:fillRect/>
          </a:stretch>
        </p:blipFill>
        <p:spPr>
          <a:xfrm>
            <a:off x="0" y="0"/>
            <a:ext cx="9144000" cy="6858000"/>
          </a:xfrm>
          <a:prstGeom prst="rect">
            <a:avLst/>
          </a:prstGeom>
        </p:spPr>
      </p:pic>
      <p:sp>
        <p:nvSpPr>
          <p:cNvPr id="6" name="Rectangle 5"/>
          <p:cNvSpPr/>
          <p:nvPr/>
        </p:nvSpPr>
        <p:spPr>
          <a:xfrm rot="5400000">
            <a:off x="3771900" y="-3771900"/>
            <a:ext cx="1600200" cy="9144000"/>
          </a:xfrm>
          <a:prstGeom prst="rect">
            <a:avLst/>
          </a:prstGeom>
          <a:solidFill>
            <a:schemeClr val="accent1">
              <a:lumMod val="60000"/>
              <a:lumOff val="40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8" name="TextBox 7"/>
          <p:cNvSpPr txBox="1"/>
          <p:nvPr/>
        </p:nvSpPr>
        <p:spPr>
          <a:xfrm>
            <a:off x="-914400" y="-228600"/>
            <a:ext cx="10058400" cy="1631216"/>
          </a:xfrm>
          <a:prstGeom prst="rect">
            <a:avLst/>
          </a:prstGeom>
          <a:noFill/>
        </p:spPr>
        <p:txBody>
          <a:bodyPr wrap="square" rtlCol="0">
            <a:spAutoFit/>
          </a:bodyPr>
          <a:lstStyle/>
          <a:p>
            <a:pPr algn="ctr"/>
            <a:endParaRPr lang="en-US" sz="2500" dirty="0" smtClean="0">
              <a:solidFill>
                <a:prstClr val="white"/>
              </a:solidFill>
            </a:endParaRPr>
          </a:p>
          <a:p>
            <a:pPr algn="ctr"/>
            <a:r>
              <a:rPr lang="en-US" sz="2500" dirty="0" smtClean="0">
                <a:solidFill>
                  <a:prstClr val="white"/>
                </a:solidFill>
              </a:rPr>
              <a:t>An-</a:t>
            </a:r>
            <a:r>
              <a:rPr lang="en-US" sz="2500" dirty="0" err="1" smtClean="0">
                <a:solidFill>
                  <a:prstClr val="white"/>
                </a:solidFill>
              </a:rPr>
              <a:t>Najah</a:t>
            </a:r>
            <a:r>
              <a:rPr lang="en-US" sz="2500" dirty="0" smtClean="0">
                <a:solidFill>
                  <a:prstClr val="white"/>
                </a:solidFill>
              </a:rPr>
              <a:t> National University</a:t>
            </a:r>
          </a:p>
          <a:p>
            <a:pPr algn="ctr"/>
            <a:r>
              <a:rPr lang="en-US" sz="2500" dirty="0" smtClean="0">
                <a:solidFill>
                  <a:prstClr val="white"/>
                </a:solidFill>
              </a:rPr>
              <a:t>      Faculty of Engineering &amp; Information Technology</a:t>
            </a:r>
          </a:p>
          <a:p>
            <a:pPr algn="ctr"/>
            <a:r>
              <a:rPr lang="en-US" sz="2500" dirty="0" smtClean="0">
                <a:solidFill>
                  <a:prstClr val="white"/>
                </a:solidFill>
              </a:rPr>
              <a:t>       Industrial Engineering Department</a:t>
            </a:r>
            <a:endParaRPr lang="en-US" sz="2500" dirty="0">
              <a:solidFill>
                <a:prstClr val="white"/>
              </a:solidFill>
            </a:endParaRPr>
          </a:p>
        </p:txBody>
      </p:sp>
      <p:sp>
        <p:nvSpPr>
          <p:cNvPr id="7" name="Rectangle 6"/>
          <p:cNvSpPr/>
          <p:nvPr/>
        </p:nvSpPr>
        <p:spPr>
          <a:xfrm rot="5400000">
            <a:off x="3771900" y="1485899"/>
            <a:ext cx="1600200" cy="9144000"/>
          </a:xfrm>
          <a:prstGeom prst="rect">
            <a:avLst/>
          </a:prstGeom>
          <a:solidFill>
            <a:schemeClr val="tx1">
              <a:lumMod val="65000"/>
              <a:lumOff val="3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 name="Rectangle 4"/>
          <p:cNvSpPr/>
          <p:nvPr/>
        </p:nvSpPr>
        <p:spPr>
          <a:xfrm>
            <a:off x="990600" y="5029200"/>
            <a:ext cx="7772400" cy="1828800"/>
          </a:xfrm>
          <a:prstGeom prst="rect">
            <a:avLst/>
          </a:prstGeom>
          <a:no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dirty="0" smtClean="0">
                <a:solidFill>
                  <a:prstClr val="white"/>
                </a:solidFill>
              </a:rPr>
              <a:t>Applying Lean Tools and Developing </a:t>
            </a:r>
            <a:r>
              <a:rPr lang="en-US" sz="2500" dirty="0">
                <a:solidFill>
                  <a:prstClr val="white"/>
                </a:solidFill>
              </a:rPr>
              <a:t>I</a:t>
            </a:r>
            <a:r>
              <a:rPr lang="en-US" sz="2500" dirty="0" smtClean="0">
                <a:solidFill>
                  <a:prstClr val="white"/>
                </a:solidFill>
              </a:rPr>
              <a:t>mprovements at NNUTH</a:t>
            </a:r>
            <a:br>
              <a:rPr lang="en-US" sz="2500" dirty="0" smtClean="0">
                <a:solidFill>
                  <a:prstClr val="white"/>
                </a:solidFill>
              </a:rPr>
            </a:br>
            <a:r>
              <a:rPr lang="en-US" sz="2500" dirty="0" smtClean="0">
                <a:solidFill>
                  <a:prstClr val="white"/>
                </a:solidFill>
              </a:rPr>
              <a:t>Supervisor: Dr. </a:t>
            </a:r>
            <a:r>
              <a:rPr lang="en-US" sz="2500" dirty="0" err="1" smtClean="0">
                <a:solidFill>
                  <a:prstClr val="white"/>
                </a:solidFill>
              </a:rPr>
              <a:t>Yahya</a:t>
            </a:r>
            <a:r>
              <a:rPr lang="en-US" sz="2500" dirty="0" smtClean="0">
                <a:solidFill>
                  <a:prstClr val="white"/>
                </a:solidFill>
              </a:rPr>
              <a:t> </a:t>
            </a:r>
            <a:r>
              <a:rPr lang="en-US" sz="2500" dirty="0" err="1" smtClean="0">
                <a:solidFill>
                  <a:prstClr val="white"/>
                </a:solidFill>
              </a:rPr>
              <a:t>Saleh</a:t>
            </a:r>
            <a:endParaRPr lang="en-US" sz="2500" dirty="0">
              <a:solidFill>
                <a:prstClr val="white"/>
              </a:solidFill>
            </a:endParaRPr>
          </a:p>
        </p:txBody>
      </p:sp>
    </p:spTree>
    <p:extLst>
      <p:ext uri="{BB962C8B-B14F-4D97-AF65-F5344CB8AC3E}">
        <p14:creationId xmlns:p14="http://schemas.microsoft.com/office/powerpoint/2010/main" val="7333545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6477000" y="1047932"/>
            <a:ext cx="76200" cy="5048068"/>
          </a:xfrm>
          <a:prstGeom prst="line">
            <a:avLst/>
          </a:prstGeom>
          <a:ln w="28575" cap="rnd">
            <a:solidFill>
              <a:srgbClr val="002060"/>
            </a:solidFill>
            <a:prstDash val="sysDot"/>
            <a:bevel/>
          </a:ln>
        </p:spPr>
        <p:style>
          <a:lnRef idx="1">
            <a:schemeClr val="accent1"/>
          </a:lnRef>
          <a:fillRef idx="0">
            <a:schemeClr val="accent1"/>
          </a:fillRef>
          <a:effectRef idx="0">
            <a:schemeClr val="accent1"/>
          </a:effectRef>
          <a:fontRef idx="minor">
            <a:schemeClr val="tx1"/>
          </a:fontRef>
        </p:style>
      </p:cxnSp>
      <p:sp>
        <p:nvSpPr>
          <p:cNvPr id="23" name="Content Placeholder 23"/>
          <p:cNvSpPr>
            <a:spLocks noGrp="1"/>
          </p:cNvSpPr>
          <p:nvPr>
            <p:ph idx="12"/>
          </p:nvPr>
        </p:nvSpPr>
        <p:spPr>
          <a:xfrm>
            <a:off x="6553200" y="777542"/>
            <a:ext cx="2640628" cy="4116616"/>
          </a:xfrm>
          <a:prstGeom prst="rect">
            <a:avLst/>
          </a:prstGeom>
        </p:spPr>
        <p:txBody>
          <a:bodyPr/>
          <a:lstStyle/>
          <a:p>
            <a:pPr lvl="0" algn="l">
              <a:lnSpc>
                <a:spcPct val="110000"/>
              </a:lnSpc>
              <a:spcBef>
                <a:spcPts val="600"/>
              </a:spcBef>
              <a:spcAft>
                <a:spcPts val="600"/>
              </a:spcAft>
              <a:buFont typeface="Calibri" panose="020F0502020204030204" pitchFamily="34" charset="0"/>
              <a:buChar char="​"/>
            </a:pPr>
            <a:r>
              <a:rPr lang="en-US" sz="1800" i="1" dirty="0" smtClean="0">
                <a:solidFill>
                  <a:srgbClr val="7030A0"/>
                </a:solidFill>
                <a:latin typeface="Georgia"/>
              </a:rPr>
              <a:t>Stage </a:t>
            </a:r>
            <a:r>
              <a:rPr lang="en-US" sz="2400" i="1" dirty="0" smtClean="0">
                <a:solidFill>
                  <a:srgbClr val="7030A0"/>
                </a:solidFill>
                <a:latin typeface="Georgia"/>
              </a:rPr>
              <a:t>01</a:t>
            </a:r>
            <a:r>
              <a:rPr lang="en-US" sz="1800" i="1" dirty="0" smtClean="0">
                <a:solidFill>
                  <a:srgbClr val="7030A0"/>
                </a:solidFill>
                <a:latin typeface="Georgia"/>
              </a:rPr>
              <a:t>:</a:t>
            </a:r>
          </a:p>
          <a:p>
            <a:pPr lvl="0" algn="l">
              <a:lnSpc>
                <a:spcPct val="110000"/>
              </a:lnSpc>
              <a:spcBef>
                <a:spcPts val="600"/>
              </a:spcBef>
              <a:spcAft>
                <a:spcPts val="600"/>
              </a:spcAft>
              <a:buFont typeface="Calibri" panose="020F0502020204030204" pitchFamily="34" charset="0"/>
              <a:buChar char="​"/>
            </a:pPr>
            <a:r>
              <a:rPr lang="en-US" sz="1800" i="1" dirty="0" smtClean="0">
                <a:solidFill>
                  <a:srgbClr val="7030A0"/>
                </a:solidFill>
                <a:latin typeface="Georgia"/>
              </a:rPr>
              <a:t>Kick-off Meetings</a:t>
            </a:r>
            <a:endParaRPr lang="en-US" sz="1800" i="1" dirty="0">
              <a:solidFill>
                <a:srgbClr val="7030A0"/>
              </a:solidFill>
              <a:latin typeface="Georgia"/>
            </a:endParaRPr>
          </a:p>
          <a:p>
            <a:pPr lvl="0" algn="l">
              <a:lnSpc>
                <a:spcPct val="110000"/>
              </a:lnSpc>
              <a:spcBef>
                <a:spcPts val="600"/>
              </a:spcBef>
              <a:spcAft>
                <a:spcPts val="600"/>
              </a:spcAft>
              <a:buFont typeface="Calibri" panose="020F0502020204030204" pitchFamily="34" charset="0"/>
              <a:buChar char="​"/>
            </a:pPr>
            <a:r>
              <a:rPr lang="en-US" sz="1800" i="1" dirty="0" smtClean="0">
                <a:solidFill>
                  <a:srgbClr val="2D2D2A">
                    <a:lumMod val="75000"/>
                    <a:lumOff val="25000"/>
                  </a:srgbClr>
                </a:solidFill>
                <a:latin typeface="Georgia"/>
              </a:rPr>
              <a:t>Held with Prof. </a:t>
            </a:r>
            <a:r>
              <a:rPr lang="en-US" sz="1800" i="1" dirty="0" err="1" smtClean="0">
                <a:solidFill>
                  <a:srgbClr val="2D2D2A">
                    <a:lumMod val="75000"/>
                    <a:lumOff val="25000"/>
                  </a:srgbClr>
                </a:solidFill>
                <a:latin typeface="Georgia"/>
              </a:rPr>
              <a:t>Saleem</a:t>
            </a:r>
            <a:r>
              <a:rPr lang="en-US" sz="1800" i="1" dirty="0" smtClean="0">
                <a:solidFill>
                  <a:srgbClr val="2D2D2A">
                    <a:lumMod val="75000"/>
                    <a:lumOff val="25000"/>
                  </a:srgbClr>
                </a:solidFill>
                <a:latin typeface="Georgia"/>
              </a:rPr>
              <a:t> Haj </a:t>
            </a:r>
            <a:r>
              <a:rPr lang="en-US" sz="1800" i="1" dirty="0" err="1" smtClean="0">
                <a:solidFill>
                  <a:srgbClr val="2D2D2A">
                    <a:lumMod val="75000"/>
                    <a:lumOff val="25000"/>
                  </a:srgbClr>
                </a:solidFill>
                <a:latin typeface="Georgia"/>
              </a:rPr>
              <a:t>Yahya</a:t>
            </a:r>
            <a:r>
              <a:rPr lang="en-US" sz="1800" i="1" dirty="0" smtClean="0">
                <a:solidFill>
                  <a:srgbClr val="2D2D2A">
                    <a:lumMod val="75000"/>
                    <a:lumOff val="25000"/>
                  </a:srgbClr>
                </a:solidFill>
                <a:latin typeface="Georgia"/>
              </a:rPr>
              <a:t> to gain approval</a:t>
            </a:r>
          </a:p>
        </p:txBody>
      </p:sp>
      <p:grpSp>
        <p:nvGrpSpPr>
          <p:cNvPr id="74" name="Group 73"/>
          <p:cNvGrpSpPr/>
          <p:nvPr/>
        </p:nvGrpSpPr>
        <p:grpSpPr>
          <a:xfrm>
            <a:off x="801893" y="995232"/>
            <a:ext cx="5127066" cy="4835053"/>
            <a:chOff x="1521196" y="502918"/>
            <a:chExt cx="5854965" cy="5852144"/>
          </a:xfrm>
          <a:scene3d>
            <a:camera prst="isometricOffAxis2Right">
              <a:rot lat="0" lon="19800000" rev="0"/>
            </a:camera>
            <a:lightRig rig="threePt" dir="t">
              <a:rot lat="0" lon="0" rev="3600000"/>
            </a:lightRig>
          </a:scene3d>
        </p:grpSpPr>
        <p:sp>
          <p:nvSpPr>
            <p:cNvPr id="75" name="Oval 74"/>
            <p:cNvSpPr/>
            <p:nvPr/>
          </p:nvSpPr>
          <p:spPr>
            <a:xfrm>
              <a:off x="1524000" y="502918"/>
              <a:ext cx="5852161" cy="5852144"/>
            </a:xfrm>
            <a:prstGeom prst="ellipse">
              <a:avLst/>
            </a:prstGeom>
            <a:noFill/>
            <a:ln w="381000">
              <a:solidFill>
                <a:schemeClr val="tx1">
                  <a:lumMod val="75000"/>
                  <a:lumOff val="25000"/>
                </a:schemeClr>
              </a:solidFill>
            </a:ln>
            <a:sp3d extrusionH="6350" contourW="6350" prstMaterial="plastic">
              <a:bevel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3352801" y="2301233"/>
              <a:ext cx="2194560" cy="2255514"/>
            </a:xfrm>
            <a:prstGeom prst="ellipse">
              <a:avLst/>
            </a:prstGeom>
            <a:solidFill>
              <a:schemeClr val="tx1">
                <a:lumMod val="75000"/>
                <a:lumOff val="25000"/>
              </a:schemeClr>
            </a:solidFill>
            <a:ln>
              <a:noFill/>
            </a:ln>
            <a:sp3d extrusionH="6350" contourW="6350" prstMaterial="plastic">
              <a:bevel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50" smtClean="0">
                  <a:latin typeface="Comic Sans MS" pitchFamily="66" charset="0"/>
                </a:rPr>
                <a:t>Methodology</a:t>
              </a:r>
            </a:p>
          </p:txBody>
        </p:sp>
        <p:sp>
          <p:nvSpPr>
            <p:cNvPr id="77" name="Rectangle 76"/>
            <p:cNvSpPr/>
            <p:nvPr/>
          </p:nvSpPr>
          <p:spPr>
            <a:xfrm>
              <a:off x="4365686" y="502918"/>
              <a:ext cx="207753" cy="5852144"/>
            </a:xfrm>
            <a:prstGeom prst="rect">
              <a:avLst/>
            </a:prstGeom>
            <a:solidFill>
              <a:schemeClr val="tx1">
                <a:lumMod val="75000"/>
                <a:lumOff val="25000"/>
              </a:schemeClr>
            </a:solidFill>
            <a:ln w="0" cmpd="sng">
              <a:solidFill>
                <a:schemeClr val="tx1"/>
              </a:solidFill>
            </a:ln>
            <a:sp3d extrusionH="6350" prstMaterial="plastic">
              <a:bevelT w="114300" prst="artDeco"/>
              <a:bevelB w="114300" prst="artDeco"/>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rot="3600000">
              <a:off x="4343401" y="655317"/>
              <a:ext cx="207753" cy="5852161"/>
            </a:xfrm>
            <a:prstGeom prst="rect">
              <a:avLst/>
            </a:prstGeom>
            <a:solidFill>
              <a:schemeClr val="tx1">
                <a:lumMod val="75000"/>
                <a:lumOff val="25000"/>
              </a:schemeClr>
            </a:solidFill>
            <a:ln w="0" cmpd="sng">
              <a:solidFill>
                <a:schemeClr val="tx1"/>
              </a:solidFill>
              <a:prstDash val="solid"/>
            </a:ln>
            <a:sp3d extrusionH="6350" contourW="6350" prstMaterial="plastic">
              <a:bevelT w="101600" prst="rible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rot="18000000">
              <a:off x="4343400" y="655319"/>
              <a:ext cx="207753" cy="5852161"/>
            </a:xfrm>
            <a:prstGeom prst="rect">
              <a:avLst/>
            </a:prstGeom>
            <a:solidFill>
              <a:schemeClr val="tx1">
                <a:lumMod val="75000"/>
                <a:lumOff val="25000"/>
              </a:schemeClr>
            </a:solidFill>
            <a:ln w="0" cmpd="sng">
              <a:solidFill>
                <a:schemeClr val="tx1"/>
              </a:solidFill>
            </a:ln>
            <a:sp3d extrusionH="6350" contourW="6350" prstMaterial="plastic">
              <a:bevelT w="101600" prst="rible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 name="Group 53"/>
          <p:cNvGrpSpPr/>
          <p:nvPr/>
        </p:nvGrpSpPr>
        <p:grpSpPr>
          <a:xfrm>
            <a:off x="0" y="209117"/>
            <a:ext cx="6858960" cy="6496580"/>
            <a:chOff x="1415761" y="209117"/>
            <a:chExt cx="6344518" cy="6369196"/>
          </a:xfrm>
          <a:scene3d>
            <a:camera prst="isometricOffAxis2Right">
              <a:rot lat="0" lon="19800000" rev="0"/>
            </a:camera>
            <a:lightRig rig="twoPt" dir="t">
              <a:rot lat="0" lon="0" rev="3600000"/>
            </a:lightRig>
          </a:scene3d>
        </p:grpSpPr>
        <p:sp>
          <p:nvSpPr>
            <p:cNvPr id="55" name="Block Arc 54"/>
            <p:cNvSpPr/>
            <p:nvPr/>
          </p:nvSpPr>
          <p:spPr bwMode="gray">
            <a:xfrm flipV="1">
              <a:off x="1415761"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6" name="Block Arc 55"/>
            <p:cNvSpPr/>
            <p:nvPr/>
          </p:nvSpPr>
          <p:spPr bwMode="gray">
            <a:xfrm flipV="1">
              <a:off x="1432676" y="209117"/>
              <a:ext cx="6312479" cy="6312479"/>
            </a:xfrm>
            <a:prstGeom prst="blockArc">
              <a:avLst>
                <a:gd name="adj1" fmla="val 9661654"/>
                <a:gd name="adj2" fmla="val 12277296"/>
                <a:gd name="adj3" fmla="val 20221"/>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7" name="Block Arc 56"/>
            <p:cNvSpPr/>
            <p:nvPr/>
          </p:nvSpPr>
          <p:spPr bwMode="gray">
            <a:xfrm flipH="1" flipV="1">
              <a:off x="1447800" y="229899"/>
              <a:ext cx="6312479" cy="6312479"/>
            </a:xfrm>
            <a:prstGeom prst="blockArc">
              <a:avLst>
                <a:gd name="adj1" fmla="val 9661654"/>
                <a:gd name="adj2" fmla="val 12277296"/>
                <a:gd name="adj3" fmla="val 20221"/>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8" name="Block Arc 57"/>
            <p:cNvSpPr/>
            <p:nvPr/>
          </p:nvSpPr>
          <p:spPr bwMode="gray">
            <a:xfrm>
              <a:off x="1431540"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9" name="Block Arc 58"/>
            <p:cNvSpPr/>
            <p:nvPr/>
          </p:nvSpPr>
          <p:spPr bwMode="gray">
            <a:xfrm flipH="1">
              <a:off x="1415761" y="265834"/>
              <a:ext cx="6312479" cy="6312479"/>
            </a:xfrm>
            <a:prstGeom prst="blockArc">
              <a:avLst>
                <a:gd name="adj1" fmla="val 13099511"/>
                <a:gd name="adj2" fmla="val 15697082"/>
                <a:gd name="adj3" fmla="val 20299"/>
              </a:avLst>
            </a:prstGeom>
            <a:solidFill>
              <a:srgbClr val="7030A0"/>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60" name="Block Arc 59"/>
            <p:cNvSpPr/>
            <p:nvPr/>
          </p:nvSpPr>
          <p:spPr bwMode="gray">
            <a:xfrm flipH="1" flipV="1">
              <a:off x="1433811"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grpSp>
      <p:grpSp>
        <p:nvGrpSpPr>
          <p:cNvPr id="61" name="Group 60"/>
          <p:cNvGrpSpPr/>
          <p:nvPr/>
        </p:nvGrpSpPr>
        <p:grpSpPr>
          <a:xfrm>
            <a:off x="413041" y="581329"/>
            <a:ext cx="5924625" cy="5659945"/>
            <a:chOff x="1479841" y="581329"/>
            <a:chExt cx="5924625" cy="5659945"/>
          </a:xfrm>
        </p:grpSpPr>
        <p:pic>
          <p:nvPicPr>
            <p:cNvPr id="62" name="Picture 2" descr="C:\Users\Anan\Desktop\meeting-ic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48021">
              <a:off x="5112076" y="647699"/>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3" descr="C:\Users\Anan\Desktop\idea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53541" y="3013216"/>
              <a:ext cx="1050925" cy="1050925"/>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4" descr="C:\Users\Anan\Desktop\Data-Collectio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85041" y="5181600"/>
              <a:ext cx="1188962" cy="1028590"/>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5" descr="C:\Users\Anan\Desktop\39049.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75241" y="5210986"/>
              <a:ext cx="1030287" cy="1030288"/>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9" descr="C:\Users\Anan\Desktop\presentation icons\Flow_Diagram-256.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79841" y="2840701"/>
              <a:ext cx="1144113" cy="1144113"/>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10" descr="C:\Users\Anan\Desktop\presentation icons\lightbulb.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63808" y="581329"/>
              <a:ext cx="1253152" cy="125315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980010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6477000" y="1047932"/>
            <a:ext cx="76200" cy="5048068"/>
          </a:xfrm>
          <a:prstGeom prst="line">
            <a:avLst/>
          </a:prstGeom>
          <a:ln w="28575" cap="rnd">
            <a:solidFill>
              <a:srgbClr val="002060"/>
            </a:solidFill>
            <a:prstDash val="sysDot"/>
            <a:bevel/>
          </a:ln>
        </p:spPr>
        <p:style>
          <a:lnRef idx="1">
            <a:schemeClr val="accent1"/>
          </a:lnRef>
          <a:fillRef idx="0">
            <a:schemeClr val="accent1"/>
          </a:fillRef>
          <a:effectRef idx="0">
            <a:schemeClr val="accent1"/>
          </a:effectRef>
          <a:fontRef idx="minor">
            <a:schemeClr val="tx1"/>
          </a:fontRef>
        </p:style>
      </p:cxnSp>
      <p:sp>
        <p:nvSpPr>
          <p:cNvPr id="23" name="Content Placeholder 23"/>
          <p:cNvSpPr>
            <a:spLocks noGrp="1"/>
          </p:cNvSpPr>
          <p:nvPr>
            <p:ph idx="12"/>
          </p:nvPr>
        </p:nvSpPr>
        <p:spPr>
          <a:xfrm>
            <a:off x="6477000" y="777542"/>
            <a:ext cx="2819400" cy="4116616"/>
          </a:xfrm>
          <a:prstGeom prst="rect">
            <a:avLst/>
          </a:prstGeom>
        </p:spPr>
        <p:txBody>
          <a:bodyPr/>
          <a:lstStyle/>
          <a:p>
            <a:pPr lvl="0" algn="l">
              <a:lnSpc>
                <a:spcPct val="110000"/>
              </a:lnSpc>
              <a:spcBef>
                <a:spcPts val="600"/>
              </a:spcBef>
              <a:spcAft>
                <a:spcPts val="600"/>
              </a:spcAft>
              <a:buFont typeface="Calibri" panose="020F0502020204030204" pitchFamily="34" charset="0"/>
              <a:buChar char="​"/>
            </a:pPr>
            <a:r>
              <a:rPr lang="en-US" sz="1800" i="1" dirty="0" smtClean="0">
                <a:solidFill>
                  <a:schemeClr val="accent5">
                    <a:lumMod val="75000"/>
                  </a:schemeClr>
                </a:solidFill>
                <a:latin typeface="Georgia"/>
              </a:rPr>
              <a:t>Stage </a:t>
            </a:r>
            <a:r>
              <a:rPr lang="en-US" sz="2400" i="1" dirty="0" smtClean="0">
                <a:solidFill>
                  <a:schemeClr val="accent5">
                    <a:lumMod val="75000"/>
                  </a:schemeClr>
                </a:solidFill>
                <a:latin typeface="Georgia"/>
              </a:rPr>
              <a:t>02</a:t>
            </a:r>
            <a:r>
              <a:rPr lang="en-US" sz="1800" i="1" dirty="0" smtClean="0">
                <a:solidFill>
                  <a:schemeClr val="accent5">
                    <a:lumMod val="75000"/>
                  </a:schemeClr>
                </a:solidFill>
                <a:latin typeface="Georgia"/>
              </a:rPr>
              <a:t>:</a:t>
            </a:r>
          </a:p>
          <a:p>
            <a:pPr lvl="0" algn="l">
              <a:lnSpc>
                <a:spcPct val="110000"/>
              </a:lnSpc>
              <a:spcBef>
                <a:spcPts val="600"/>
              </a:spcBef>
              <a:spcAft>
                <a:spcPts val="600"/>
              </a:spcAft>
              <a:buFont typeface="Calibri" panose="020F0502020204030204" pitchFamily="34" charset="0"/>
              <a:buChar char="​"/>
            </a:pPr>
            <a:r>
              <a:rPr lang="en-US" sz="1800" i="1" dirty="0" smtClean="0">
                <a:solidFill>
                  <a:schemeClr val="accent5">
                    <a:lumMod val="75000"/>
                  </a:schemeClr>
                </a:solidFill>
                <a:latin typeface="Georgia"/>
              </a:rPr>
              <a:t>System Understanding</a:t>
            </a:r>
            <a:endParaRPr lang="en-US" sz="1800" i="1" dirty="0">
              <a:solidFill>
                <a:schemeClr val="accent5">
                  <a:lumMod val="75000"/>
                </a:schemeClr>
              </a:solidFill>
              <a:latin typeface="Georgia"/>
            </a:endParaRPr>
          </a:p>
          <a:p>
            <a:pPr lvl="0" algn="l">
              <a:lnSpc>
                <a:spcPct val="110000"/>
              </a:lnSpc>
              <a:spcBef>
                <a:spcPts val="600"/>
              </a:spcBef>
              <a:spcAft>
                <a:spcPts val="600"/>
              </a:spcAft>
              <a:buFont typeface="Calibri" panose="020F0502020204030204" pitchFamily="34" charset="0"/>
              <a:buChar char="​"/>
            </a:pPr>
            <a:r>
              <a:rPr lang="en-US" sz="1800" i="1" dirty="0" smtClean="0">
                <a:solidFill>
                  <a:srgbClr val="2D2D2A">
                    <a:lumMod val="75000"/>
                    <a:lumOff val="25000"/>
                  </a:srgbClr>
                </a:solidFill>
                <a:latin typeface="Georgia"/>
              </a:rPr>
              <a:t>- Hospital Departments</a:t>
            </a:r>
            <a:br>
              <a:rPr lang="en-US" sz="1800" i="1" dirty="0" smtClean="0">
                <a:solidFill>
                  <a:srgbClr val="2D2D2A">
                    <a:lumMod val="75000"/>
                    <a:lumOff val="25000"/>
                  </a:srgbClr>
                </a:solidFill>
                <a:latin typeface="Georgia"/>
              </a:rPr>
            </a:br>
            <a:r>
              <a:rPr lang="en-US" sz="1800" i="1" dirty="0" smtClean="0">
                <a:solidFill>
                  <a:srgbClr val="2D2D2A">
                    <a:lumMod val="75000"/>
                    <a:lumOff val="25000"/>
                  </a:srgbClr>
                </a:solidFill>
                <a:latin typeface="Georgia"/>
              </a:rPr>
              <a:t>- Administrative</a:t>
            </a:r>
            <a:br>
              <a:rPr lang="en-US" sz="1800" i="1" dirty="0" smtClean="0">
                <a:solidFill>
                  <a:srgbClr val="2D2D2A">
                    <a:lumMod val="75000"/>
                    <a:lumOff val="25000"/>
                  </a:srgbClr>
                </a:solidFill>
                <a:latin typeface="Georgia"/>
              </a:rPr>
            </a:br>
            <a:r>
              <a:rPr lang="en-US" sz="1800" i="1" dirty="0" smtClean="0">
                <a:solidFill>
                  <a:srgbClr val="2D2D2A">
                    <a:lumMod val="75000"/>
                    <a:lumOff val="25000"/>
                  </a:srgbClr>
                </a:solidFill>
                <a:latin typeface="Georgia"/>
              </a:rPr>
              <a:t>- Financial Processes</a:t>
            </a:r>
            <a:br>
              <a:rPr lang="en-US" sz="1800" i="1" dirty="0" smtClean="0">
                <a:solidFill>
                  <a:srgbClr val="2D2D2A">
                    <a:lumMod val="75000"/>
                    <a:lumOff val="25000"/>
                  </a:srgbClr>
                </a:solidFill>
                <a:latin typeface="Georgia"/>
              </a:rPr>
            </a:br>
            <a:r>
              <a:rPr lang="en-US" sz="1800" i="1" dirty="0" smtClean="0">
                <a:solidFill>
                  <a:srgbClr val="2D2D2A">
                    <a:lumMod val="75000"/>
                    <a:lumOff val="25000"/>
                  </a:srgbClr>
                </a:solidFill>
                <a:latin typeface="Georgia"/>
              </a:rPr>
              <a:t>- Medical Department</a:t>
            </a:r>
            <a:br>
              <a:rPr lang="en-US" sz="1800" i="1" dirty="0" smtClean="0">
                <a:solidFill>
                  <a:srgbClr val="2D2D2A">
                    <a:lumMod val="75000"/>
                    <a:lumOff val="25000"/>
                  </a:srgbClr>
                </a:solidFill>
                <a:latin typeface="Georgia"/>
              </a:rPr>
            </a:br>
            <a:r>
              <a:rPr lang="en-US" sz="1800" i="1" dirty="0" smtClean="0">
                <a:solidFill>
                  <a:srgbClr val="2D2D2A">
                    <a:lumMod val="75000"/>
                    <a:lumOff val="25000"/>
                  </a:srgbClr>
                </a:solidFill>
                <a:latin typeface="Georgia"/>
              </a:rPr>
              <a:t>- HIS System</a:t>
            </a:r>
            <a:br>
              <a:rPr lang="en-US" sz="1800" i="1" dirty="0" smtClean="0">
                <a:solidFill>
                  <a:srgbClr val="2D2D2A">
                    <a:lumMod val="75000"/>
                    <a:lumOff val="25000"/>
                  </a:srgbClr>
                </a:solidFill>
                <a:latin typeface="Georgia"/>
              </a:rPr>
            </a:br>
            <a:r>
              <a:rPr lang="en-US" sz="1800" i="1" dirty="0" smtClean="0">
                <a:solidFill>
                  <a:srgbClr val="2D2D2A">
                    <a:lumMod val="75000"/>
                    <a:lumOff val="25000"/>
                  </a:srgbClr>
                </a:solidFill>
                <a:latin typeface="Georgia"/>
              </a:rPr>
              <a:t/>
            </a:r>
            <a:br>
              <a:rPr lang="en-US" sz="1800" i="1" dirty="0" smtClean="0">
                <a:solidFill>
                  <a:srgbClr val="2D2D2A">
                    <a:lumMod val="75000"/>
                    <a:lumOff val="25000"/>
                  </a:srgbClr>
                </a:solidFill>
                <a:latin typeface="Georgia"/>
              </a:rPr>
            </a:br>
            <a:endParaRPr lang="en-US" sz="1800" i="1" dirty="0" smtClean="0">
              <a:solidFill>
                <a:srgbClr val="2D2D2A">
                  <a:lumMod val="75000"/>
                  <a:lumOff val="25000"/>
                </a:srgbClr>
              </a:solidFill>
              <a:latin typeface="Georgia"/>
            </a:endParaRPr>
          </a:p>
        </p:txBody>
      </p:sp>
      <p:grpSp>
        <p:nvGrpSpPr>
          <p:cNvPr id="74" name="Group 73"/>
          <p:cNvGrpSpPr/>
          <p:nvPr/>
        </p:nvGrpSpPr>
        <p:grpSpPr>
          <a:xfrm>
            <a:off x="801893" y="995232"/>
            <a:ext cx="5127066" cy="4835053"/>
            <a:chOff x="1521196" y="502918"/>
            <a:chExt cx="5854965" cy="5852144"/>
          </a:xfrm>
          <a:scene3d>
            <a:camera prst="isometricOffAxis2Right">
              <a:rot lat="0" lon="19800000" rev="0"/>
            </a:camera>
            <a:lightRig rig="threePt" dir="t">
              <a:rot lat="0" lon="0" rev="3600000"/>
            </a:lightRig>
          </a:scene3d>
        </p:grpSpPr>
        <p:sp>
          <p:nvSpPr>
            <p:cNvPr id="75" name="Oval 74"/>
            <p:cNvSpPr/>
            <p:nvPr/>
          </p:nvSpPr>
          <p:spPr>
            <a:xfrm>
              <a:off x="1524000" y="502918"/>
              <a:ext cx="5852161" cy="5852144"/>
            </a:xfrm>
            <a:prstGeom prst="ellipse">
              <a:avLst/>
            </a:prstGeom>
            <a:noFill/>
            <a:ln w="381000">
              <a:solidFill>
                <a:schemeClr val="tx1">
                  <a:lumMod val="75000"/>
                  <a:lumOff val="25000"/>
                </a:schemeClr>
              </a:solidFill>
            </a:ln>
            <a:sp3d extrusionH="6350" contourW="6350" prstMaterial="plastic">
              <a:bevel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3352801" y="2301233"/>
              <a:ext cx="2194560" cy="2255514"/>
            </a:xfrm>
            <a:prstGeom prst="ellipse">
              <a:avLst/>
            </a:prstGeom>
            <a:solidFill>
              <a:schemeClr val="tx1">
                <a:lumMod val="75000"/>
                <a:lumOff val="25000"/>
              </a:schemeClr>
            </a:solidFill>
            <a:ln>
              <a:noFill/>
            </a:ln>
            <a:sp3d extrusionH="6350" contourW="6350" prstMaterial="plastic">
              <a:bevel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50" smtClean="0">
                  <a:latin typeface="Comic Sans MS" pitchFamily="66" charset="0"/>
                </a:rPr>
                <a:t>Methodology</a:t>
              </a:r>
            </a:p>
          </p:txBody>
        </p:sp>
        <p:sp>
          <p:nvSpPr>
            <p:cNvPr id="77" name="Rectangle 76"/>
            <p:cNvSpPr/>
            <p:nvPr/>
          </p:nvSpPr>
          <p:spPr>
            <a:xfrm>
              <a:off x="4365686" y="502918"/>
              <a:ext cx="207753" cy="5852144"/>
            </a:xfrm>
            <a:prstGeom prst="rect">
              <a:avLst/>
            </a:prstGeom>
            <a:solidFill>
              <a:schemeClr val="tx1">
                <a:lumMod val="75000"/>
                <a:lumOff val="25000"/>
              </a:schemeClr>
            </a:solidFill>
            <a:ln w="0" cmpd="sng">
              <a:solidFill>
                <a:schemeClr val="tx1"/>
              </a:solidFill>
            </a:ln>
            <a:sp3d extrusionH="6350" prstMaterial="plastic">
              <a:bevelT w="114300" prst="artDeco"/>
              <a:bevelB w="114300" prst="artDeco"/>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rot="3600000">
              <a:off x="4343401" y="655317"/>
              <a:ext cx="207753" cy="5852161"/>
            </a:xfrm>
            <a:prstGeom prst="rect">
              <a:avLst/>
            </a:prstGeom>
            <a:solidFill>
              <a:schemeClr val="tx1">
                <a:lumMod val="75000"/>
                <a:lumOff val="25000"/>
              </a:schemeClr>
            </a:solidFill>
            <a:ln w="0" cmpd="sng">
              <a:solidFill>
                <a:schemeClr val="tx1"/>
              </a:solidFill>
              <a:prstDash val="solid"/>
            </a:ln>
            <a:sp3d extrusionH="6350" contourW="6350" prstMaterial="plastic">
              <a:bevelT w="101600" prst="rible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rot="18000000">
              <a:off x="4343400" y="655319"/>
              <a:ext cx="207753" cy="5852161"/>
            </a:xfrm>
            <a:prstGeom prst="rect">
              <a:avLst/>
            </a:prstGeom>
            <a:solidFill>
              <a:schemeClr val="tx1">
                <a:lumMod val="75000"/>
                <a:lumOff val="25000"/>
              </a:schemeClr>
            </a:solidFill>
            <a:ln w="0" cmpd="sng">
              <a:solidFill>
                <a:schemeClr val="tx1"/>
              </a:solidFill>
            </a:ln>
            <a:sp3d extrusionH="6350" contourW="6350" prstMaterial="plastic">
              <a:bevelT w="101600" prst="rible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 name="Group 53"/>
          <p:cNvGrpSpPr/>
          <p:nvPr/>
        </p:nvGrpSpPr>
        <p:grpSpPr>
          <a:xfrm>
            <a:off x="0" y="209117"/>
            <a:ext cx="6858960" cy="6496580"/>
            <a:chOff x="1415761" y="209117"/>
            <a:chExt cx="6344518" cy="6369196"/>
          </a:xfrm>
          <a:scene3d>
            <a:camera prst="isometricOffAxis2Right">
              <a:rot lat="0" lon="19800000" rev="0"/>
            </a:camera>
            <a:lightRig rig="twoPt" dir="t">
              <a:rot lat="0" lon="0" rev="3600000"/>
            </a:lightRig>
          </a:scene3d>
        </p:grpSpPr>
        <p:sp>
          <p:nvSpPr>
            <p:cNvPr id="55" name="Block Arc 54"/>
            <p:cNvSpPr/>
            <p:nvPr/>
          </p:nvSpPr>
          <p:spPr bwMode="gray">
            <a:xfrm flipV="1">
              <a:off x="1415761"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6" name="Block Arc 55"/>
            <p:cNvSpPr/>
            <p:nvPr/>
          </p:nvSpPr>
          <p:spPr bwMode="gray">
            <a:xfrm flipV="1">
              <a:off x="1432676" y="209117"/>
              <a:ext cx="6312479" cy="6312479"/>
            </a:xfrm>
            <a:prstGeom prst="blockArc">
              <a:avLst>
                <a:gd name="adj1" fmla="val 9661654"/>
                <a:gd name="adj2" fmla="val 12277296"/>
                <a:gd name="adj3" fmla="val 20221"/>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7" name="Block Arc 56"/>
            <p:cNvSpPr/>
            <p:nvPr/>
          </p:nvSpPr>
          <p:spPr bwMode="gray">
            <a:xfrm flipH="1" flipV="1">
              <a:off x="1447800" y="229899"/>
              <a:ext cx="6312479" cy="6312479"/>
            </a:xfrm>
            <a:prstGeom prst="blockArc">
              <a:avLst>
                <a:gd name="adj1" fmla="val 9661654"/>
                <a:gd name="adj2" fmla="val 12277296"/>
                <a:gd name="adj3" fmla="val 20221"/>
              </a:avLst>
            </a:prstGeom>
            <a:solidFill>
              <a:schemeClr val="accent5">
                <a:lumMod val="60000"/>
                <a:lumOff val="40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8" name="Block Arc 57"/>
            <p:cNvSpPr/>
            <p:nvPr/>
          </p:nvSpPr>
          <p:spPr bwMode="gray">
            <a:xfrm>
              <a:off x="1431540"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9" name="Block Arc 58"/>
            <p:cNvSpPr/>
            <p:nvPr/>
          </p:nvSpPr>
          <p:spPr bwMode="gray">
            <a:xfrm flipH="1">
              <a:off x="1415761"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60" name="Block Arc 59"/>
            <p:cNvSpPr/>
            <p:nvPr/>
          </p:nvSpPr>
          <p:spPr bwMode="gray">
            <a:xfrm flipH="1" flipV="1">
              <a:off x="1433811"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grpSp>
      <p:grpSp>
        <p:nvGrpSpPr>
          <p:cNvPr id="61" name="Group 60"/>
          <p:cNvGrpSpPr/>
          <p:nvPr/>
        </p:nvGrpSpPr>
        <p:grpSpPr>
          <a:xfrm>
            <a:off x="413041" y="581329"/>
            <a:ext cx="5924625" cy="5659945"/>
            <a:chOff x="1479841" y="581329"/>
            <a:chExt cx="5924625" cy="5659945"/>
          </a:xfrm>
        </p:grpSpPr>
        <p:pic>
          <p:nvPicPr>
            <p:cNvPr id="62" name="Picture 2" descr="C:\Users\Anan\Desktop\meeting-ic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48021">
              <a:off x="5112076" y="647699"/>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3" descr="C:\Users\Anan\Desktop\idea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53541" y="3013216"/>
              <a:ext cx="1050925" cy="1050925"/>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4" descr="C:\Users\Anan\Desktop\Data-Collectio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85041" y="5181600"/>
              <a:ext cx="1188962" cy="1028590"/>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5" descr="C:\Users\Anan\Desktop\39049.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75241" y="5210986"/>
              <a:ext cx="1030287" cy="1030288"/>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9" descr="C:\Users\Anan\Desktop\presentation icons\Flow_Diagram-256.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79841" y="2840701"/>
              <a:ext cx="1144113" cy="1144113"/>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10" descr="C:\Users\Anan\Desktop\presentation icons\lightbulb.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63808" y="581329"/>
              <a:ext cx="1253152" cy="125315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789066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6477000" y="1047932"/>
            <a:ext cx="76200" cy="5048068"/>
          </a:xfrm>
          <a:prstGeom prst="line">
            <a:avLst/>
          </a:prstGeom>
          <a:ln w="28575" cap="rnd">
            <a:solidFill>
              <a:srgbClr val="002060"/>
            </a:solidFill>
            <a:prstDash val="sysDot"/>
            <a:bevel/>
          </a:ln>
        </p:spPr>
        <p:style>
          <a:lnRef idx="1">
            <a:schemeClr val="accent1"/>
          </a:lnRef>
          <a:fillRef idx="0">
            <a:schemeClr val="accent1"/>
          </a:fillRef>
          <a:effectRef idx="0">
            <a:schemeClr val="accent1"/>
          </a:effectRef>
          <a:fontRef idx="minor">
            <a:schemeClr val="tx1"/>
          </a:fontRef>
        </p:style>
      </p:cxnSp>
      <p:sp>
        <p:nvSpPr>
          <p:cNvPr id="23" name="Content Placeholder 23"/>
          <p:cNvSpPr>
            <a:spLocks noGrp="1"/>
          </p:cNvSpPr>
          <p:nvPr>
            <p:ph idx="12"/>
          </p:nvPr>
        </p:nvSpPr>
        <p:spPr>
          <a:xfrm>
            <a:off x="6553200" y="777542"/>
            <a:ext cx="2640628" cy="4116616"/>
          </a:xfrm>
          <a:prstGeom prst="rect">
            <a:avLst/>
          </a:prstGeom>
        </p:spPr>
        <p:txBody>
          <a:bodyPr/>
          <a:lstStyle/>
          <a:p>
            <a:pPr lvl="0" algn="l">
              <a:lnSpc>
                <a:spcPct val="110000"/>
              </a:lnSpc>
              <a:spcBef>
                <a:spcPts val="600"/>
              </a:spcBef>
              <a:spcAft>
                <a:spcPts val="600"/>
              </a:spcAft>
              <a:buFont typeface="Calibri" panose="020F0502020204030204" pitchFamily="34" charset="0"/>
              <a:buChar char="​"/>
            </a:pPr>
            <a:r>
              <a:rPr lang="en-US" sz="1800" i="1" dirty="0" smtClean="0">
                <a:solidFill>
                  <a:schemeClr val="accent6">
                    <a:lumMod val="75000"/>
                  </a:schemeClr>
                </a:solidFill>
                <a:latin typeface="Georgia"/>
              </a:rPr>
              <a:t>Stage </a:t>
            </a:r>
            <a:r>
              <a:rPr lang="en-US" sz="2400" i="1" dirty="0" smtClean="0">
                <a:solidFill>
                  <a:schemeClr val="accent6">
                    <a:lumMod val="75000"/>
                  </a:schemeClr>
                </a:solidFill>
                <a:latin typeface="Georgia"/>
              </a:rPr>
              <a:t>03</a:t>
            </a:r>
            <a:r>
              <a:rPr lang="en-US" sz="1800" i="1" dirty="0" smtClean="0">
                <a:solidFill>
                  <a:schemeClr val="accent6">
                    <a:lumMod val="75000"/>
                  </a:schemeClr>
                </a:solidFill>
                <a:latin typeface="Georgia"/>
              </a:rPr>
              <a:t>:</a:t>
            </a:r>
          </a:p>
          <a:p>
            <a:pPr lvl="0" algn="l">
              <a:lnSpc>
                <a:spcPct val="110000"/>
              </a:lnSpc>
              <a:spcBef>
                <a:spcPts val="600"/>
              </a:spcBef>
              <a:spcAft>
                <a:spcPts val="600"/>
              </a:spcAft>
              <a:buFont typeface="Calibri" panose="020F0502020204030204" pitchFamily="34" charset="0"/>
              <a:buChar char="​"/>
            </a:pPr>
            <a:r>
              <a:rPr lang="en-US" sz="1800" i="1" dirty="0" smtClean="0">
                <a:solidFill>
                  <a:schemeClr val="accent6">
                    <a:lumMod val="75000"/>
                  </a:schemeClr>
                </a:solidFill>
                <a:latin typeface="Georgia"/>
              </a:rPr>
              <a:t>Observation &amp; Data Collection</a:t>
            </a:r>
            <a:endParaRPr lang="en-US" sz="1800" i="1" dirty="0">
              <a:solidFill>
                <a:schemeClr val="accent6">
                  <a:lumMod val="75000"/>
                </a:schemeClr>
              </a:solidFill>
              <a:latin typeface="Georgia"/>
            </a:endParaRPr>
          </a:p>
          <a:p>
            <a:pPr lvl="0" algn="l">
              <a:lnSpc>
                <a:spcPct val="110000"/>
              </a:lnSpc>
              <a:spcBef>
                <a:spcPts val="600"/>
              </a:spcBef>
              <a:spcAft>
                <a:spcPts val="600"/>
              </a:spcAft>
              <a:buFont typeface="Calibri" panose="020F0502020204030204" pitchFamily="34" charset="0"/>
              <a:buChar char="​"/>
            </a:pPr>
            <a:r>
              <a:rPr lang="en-US" sz="1800" i="1" dirty="0" smtClean="0">
                <a:solidFill>
                  <a:srgbClr val="2D2D2A">
                    <a:lumMod val="75000"/>
                    <a:lumOff val="25000"/>
                  </a:srgbClr>
                </a:solidFill>
                <a:latin typeface="Georgia"/>
              </a:rPr>
              <a:t>Interviews</a:t>
            </a:r>
            <a:br>
              <a:rPr lang="en-US" sz="1800" i="1" dirty="0" smtClean="0">
                <a:solidFill>
                  <a:srgbClr val="2D2D2A">
                    <a:lumMod val="75000"/>
                    <a:lumOff val="25000"/>
                  </a:srgbClr>
                </a:solidFill>
                <a:latin typeface="Georgia"/>
              </a:rPr>
            </a:br>
            <a:r>
              <a:rPr lang="en-US" sz="1800" i="1" dirty="0" smtClean="0">
                <a:solidFill>
                  <a:srgbClr val="2D2D2A">
                    <a:lumMod val="75000"/>
                    <a:lumOff val="25000"/>
                  </a:srgbClr>
                </a:solidFill>
                <a:latin typeface="Georgia"/>
              </a:rPr>
              <a:t>Tracking</a:t>
            </a:r>
            <a:br>
              <a:rPr lang="en-US" sz="1800" i="1" dirty="0" smtClean="0">
                <a:solidFill>
                  <a:srgbClr val="2D2D2A">
                    <a:lumMod val="75000"/>
                    <a:lumOff val="25000"/>
                  </a:srgbClr>
                </a:solidFill>
                <a:latin typeface="Georgia"/>
              </a:rPr>
            </a:br>
            <a:r>
              <a:rPr lang="en-US" sz="1800" i="1" dirty="0" smtClean="0">
                <a:solidFill>
                  <a:srgbClr val="2D2D2A">
                    <a:lumMod val="75000"/>
                    <a:lumOff val="25000"/>
                  </a:srgbClr>
                </a:solidFill>
                <a:latin typeface="Georgia"/>
              </a:rPr>
              <a:t>Stopwatches</a:t>
            </a:r>
            <a:br>
              <a:rPr lang="en-US" sz="1800" i="1" dirty="0" smtClean="0">
                <a:solidFill>
                  <a:srgbClr val="2D2D2A">
                    <a:lumMod val="75000"/>
                    <a:lumOff val="25000"/>
                  </a:srgbClr>
                </a:solidFill>
                <a:latin typeface="Georgia"/>
              </a:rPr>
            </a:br>
            <a:r>
              <a:rPr lang="en-US" sz="1800" i="1" dirty="0" smtClean="0">
                <a:solidFill>
                  <a:srgbClr val="2D2D2A">
                    <a:lumMod val="75000"/>
                    <a:lumOff val="25000"/>
                  </a:srgbClr>
                </a:solidFill>
                <a:latin typeface="Georgia"/>
              </a:rPr>
              <a:t>IT Department</a:t>
            </a:r>
            <a:br>
              <a:rPr lang="en-US" sz="1800" i="1" dirty="0" smtClean="0">
                <a:solidFill>
                  <a:srgbClr val="2D2D2A">
                    <a:lumMod val="75000"/>
                    <a:lumOff val="25000"/>
                  </a:srgbClr>
                </a:solidFill>
                <a:latin typeface="Georgia"/>
              </a:rPr>
            </a:br>
            <a:r>
              <a:rPr lang="en-US" sz="1800" i="1" dirty="0" smtClean="0">
                <a:solidFill>
                  <a:srgbClr val="2D2D2A">
                    <a:lumMod val="75000"/>
                    <a:lumOff val="25000"/>
                  </a:srgbClr>
                </a:solidFill>
                <a:latin typeface="Georgia"/>
              </a:rPr>
              <a:t>Archiving Department</a:t>
            </a:r>
            <a:endParaRPr lang="en-US" sz="1800" i="1" dirty="0">
              <a:solidFill>
                <a:srgbClr val="2D2D2A">
                  <a:lumMod val="75000"/>
                  <a:lumOff val="25000"/>
                </a:srgbClr>
              </a:solidFill>
              <a:latin typeface="Georgia"/>
            </a:endParaRPr>
          </a:p>
        </p:txBody>
      </p:sp>
      <p:grpSp>
        <p:nvGrpSpPr>
          <p:cNvPr id="74" name="Group 73"/>
          <p:cNvGrpSpPr/>
          <p:nvPr/>
        </p:nvGrpSpPr>
        <p:grpSpPr>
          <a:xfrm>
            <a:off x="801893" y="995232"/>
            <a:ext cx="5127066" cy="4835053"/>
            <a:chOff x="1521196" y="502918"/>
            <a:chExt cx="5854965" cy="5852144"/>
          </a:xfrm>
          <a:scene3d>
            <a:camera prst="isometricOffAxis2Right">
              <a:rot lat="0" lon="19800000" rev="0"/>
            </a:camera>
            <a:lightRig rig="threePt" dir="t">
              <a:rot lat="0" lon="0" rev="3600000"/>
            </a:lightRig>
          </a:scene3d>
        </p:grpSpPr>
        <p:sp>
          <p:nvSpPr>
            <p:cNvPr id="75" name="Oval 74"/>
            <p:cNvSpPr/>
            <p:nvPr/>
          </p:nvSpPr>
          <p:spPr>
            <a:xfrm>
              <a:off x="1524000" y="502918"/>
              <a:ext cx="5852161" cy="5852144"/>
            </a:xfrm>
            <a:prstGeom prst="ellipse">
              <a:avLst/>
            </a:prstGeom>
            <a:noFill/>
            <a:ln w="381000">
              <a:solidFill>
                <a:schemeClr val="tx1">
                  <a:lumMod val="75000"/>
                  <a:lumOff val="25000"/>
                </a:schemeClr>
              </a:solidFill>
            </a:ln>
            <a:sp3d extrusionH="6350" contourW="6350" prstMaterial="plastic">
              <a:bevel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3352801" y="2301233"/>
              <a:ext cx="2194560" cy="2255514"/>
            </a:xfrm>
            <a:prstGeom prst="ellipse">
              <a:avLst/>
            </a:prstGeom>
            <a:solidFill>
              <a:schemeClr val="tx1">
                <a:lumMod val="75000"/>
                <a:lumOff val="25000"/>
              </a:schemeClr>
            </a:solidFill>
            <a:ln>
              <a:noFill/>
            </a:ln>
            <a:sp3d extrusionH="6350" contourW="6350" prstMaterial="plastic">
              <a:bevel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50" smtClean="0">
                  <a:latin typeface="Comic Sans MS" pitchFamily="66" charset="0"/>
                </a:rPr>
                <a:t>Methodology</a:t>
              </a:r>
            </a:p>
          </p:txBody>
        </p:sp>
        <p:sp>
          <p:nvSpPr>
            <p:cNvPr id="77" name="Rectangle 76"/>
            <p:cNvSpPr/>
            <p:nvPr/>
          </p:nvSpPr>
          <p:spPr>
            <a:xfrm>
              <a:off x="4365686" y="502918"/>
              <a:ext cx="207753" cy="5852144"/>
            </a:xfrm>
            <a:prstGeom prst="rect">
              <a:avLst/>
            </a:prstGeom>
            <a:solidFill>
              <a:schemeClr val="tx1">
                <a:lumMod val="75000"/>
                <a:lumOff val="25000"/>
              </a:schemeClr>
            </a:solidFill>
            <a:ln w="0" cmpd="sng">
              <a:solidFill>
                <a:schemeClr val="tx1"/>
              </a:solidFill>
            </a:ln>
            <a:sp3d extrusionH="6350" prstMaterial="plastic">
              <a:bevelT w="114300" prst="artDeco"/>
              <a:bevelB w="114300" prst="artDeco"/>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rot="3600000">
              <a:off x="4343401" y="655317"/>
              <a:ext cx="207753" cy="5852161"/>
            </a:xfrm>
            <a:prstGeom prst="rect">
              <a:avLst/>
            </a:prstGeom>
            <a:solidFill>
              <a:schemeClr val="tx1">
                <a:lumMod val="75000"/>
                <a:lumOff val="25000"/>
              </a:schemeClr>
            </a:solidFill>
            <a:ln w="0" cmpd="sng">
              <a:solidFill>
                <a:schemeClr val="tx1"/>
              </a:solidFill>
              <a:prstDash val="solid"/>
            </a:ln>
            <a:sp3d extrusionH="6350" contourW="6350" prstMaterial="plastic">
              <a:bevelT w="101600" prst="rible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rot="18000000">
              <a:off x="4343400" y="655319"/>
              <a:ext cx="207753" cy="5852161"/>
            </a:xfrm>
            <a:prstGeom prst="rect">
              <a:avLst/>
            </a:prstGeom>
            <a:solidFill>
              <a:schemeClr val="tx1">
                <a:lumMod val="75000"/>
                <a:lumOff val="25000"/>
              </a:schemeClr>
            </a:solidFill>
            <a:ln w="0" cmpd="sng">
              <a:solidFill>
                <a:schemeClr val="tx1"/>
              </a:solidFill>
            </a:ln>
            <a:sp3d extrusionH="6350" contourW="6350" prstMaterial="plastic">
              <a:bevelT w="101600" prst="rible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 name="Group 53"/>
          <p:cNvGrpSpPr/>
          <p:nvPr/>
        </p:nvGrpSpPr>
        <p:grpSpPr>
          <a:xfrm>
            <a:off x="0" y="209117"/>
            <a:ext cx="6858960" cy="6496580"/>
            <a:chOff x="1415761" y="209117"/>
            <a:chExt cx="6344518" cy="6369196"/>
          </a:xfrm>
          <a:scene3d>
            <a:camera prst="isometricOffAxis2Right">
              <a:rot lat="0" lon="19800000" rev="0"/>
            </a:camera>
            <a:lightRig rig="twoPt" dir="t">
              <a:rot lat="0" lon="0" rev="3600000"/>
            </a:lightRig>
          </a:scene3d>
        </p:grpSpPr>
        <p:sp>
          <p:nvSpPr>
            <p:cNvPr id="55" name="Block Arc 54"/>
            <p:cNvSpPr/>
            <p:nvPr/>
          </p:nvSpPr>
          <p:spPr bwMode="gray">
            <a:xfrm flipV="1">
              <a:off x="1415761"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6" name="Block Arc 55"/>
            <p:cNvSpPr/>
            <p:nvPr/>
          </p:nvSpPr>
          <p:spPr bwMode="gray">
            <a:xfrm flipV="1">
              <a:off x="1432676" y="209117"/>
              <a:ext cx="6312479" cy="6312479"/>
            </a:xfrm>
            <a:prstGeom prst="blockArc">
              <a:avLst>
                <a:gd name="adj1" fmla="val 9661654"/>
                <a:gd name="adj2" fmla="val 12277296"/>
                <a:gd name="adj3" fmla="val 20221"/>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7" name="Block Arc 56"/>
            <p:cNvSpPr/>
            <p:nvPr/>
          </p:nvSpPr>
          <p:spPr bwMode="gray">
            <a:xfrm flipH="1" flipV="1">
              <a:off x="1447800" y="229899"/>
              <a:ext cx="6312479" cy="6312479"/>
            </a:xfrm>
            <a:prstGeom prst="blockArc">
              <a:avLst>
                <a:gd name="adj1" fmla="val 9661654"/>
                <a:gd name="adj2" fmla="val 12277296"/>
                <a:gd name="adj3" fmla="val 20221"/>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8" name="Block Arc 57"/>
            <p:cNvSpPr/>
            <p:nvPr/>
          </p:nvSpPr>
          <p:spPr bwMode="gray">
            <a:xfrm>
              <a:off x="1431540"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9" name="Block Arc 58"/>
            <p:cNvSpPr/>
            <p:nvPr/>
          </p:nvSpPr>
          <p:spPr bwMode="gray">
            <a:xfrm flipH="1">
              <a:off x="1415761"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60" name="Block Arc 59"/>
            <p:cNvSpPr/>
            <p:nvPr/>
          </p:nvSpPr>
          <p:spPr bwMode="gray">
            <a:xfrm flipH="1" flipV="1">
              <a:off x="1433811" y="265834"/>
              <a:ext cx="6312479" cy="6312479"/>
            </a:xfrm>
            <a:prstGeom prst="blockArc">
              <a:avLst>
                <a:gd name="adj1" fmla="val 13099511"/>
                <a:gd name="adj2" fmla="val 15697082"/>
                <a:gd name="adj3" fmla="val 20299"/>
              </a:avLst>
            </a:prstGeom>
            <a:solidFill>
              <a:schemeClr val="accent6">
                <a:lumMod val="7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grpSp>
      <p:grpSp>
        <p:nvGrpSpPr>
          <p:cNvPr id="61" name="Group 60"/>
          <p:cNvGrpSpPr/>
          <p:nvPr/>
        </p:nvGrpSpPr>
        <p:grpSpPr>
          <a:xfrm>
            <a:off x="413041" y="581329"/>
            <a:ext cx="5924625" cy="5659945"/>
            <a:chOff x="1479841" y="581329"/>
            <a:chExt cx="5924625" cy="5659945"/>
          </a:xfrm>
        </p:grpSpPr>
        <p:pic>
          <p:nvPicPr>
            <p:cNvPr id="62" name="Picture 2" descr="C:\Users\Anan\Desktop\meeting-ic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48021">
              <a:off x="5112076" y="647699"/>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3" descr="C:\Users\Anan\Desktop\idea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53541" y="3013216"/>
              <a:ext cx="1050925" cy="1050925"/>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4" descr="C:\Users\Anan\Desktop\Data-Collectio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85041" y="5181600"/>
              <a:ext cx="1188962" cy="1028590"/>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5" descr="C:\Users\Anan\Desktop\39049.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75241" y="5210986"/>
              <a:ext cx="1030287" cy="1030288"/>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9" descr="C:\Users\Anan\Desktop\presentation icons\Flow_Diagram-256.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79841" y="2840701"/>
              <a:ext cx="1144113" cy="1144113"/>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10" descr="C:\Users\Anan\Desktop\presentation icons\lightbulb.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63808" y="581329"/>
              <a:ext cx="1253152" cy="125315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4681881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6477000" y="1047932"/>
            <a:ext cx="76200" cy="5048068"/>
          </a:xfrm>
          <a:prstGeom prst="line">
            <a:avLst/>
          </a:prstGeom>
          <a:ln w="28575" cap="rnd">
            <a:solidFill>
              <a:srgbClr val="002060"/>
            </a:solidFill>
            <a:prstDash val="sysDot"/>
            <a:bevel/>
          </a:ln>
        </p:spPr>
        <p:style>
          <a:lnRef idx="1">
            <a:schemeClr val="accent1"/>
          </a:lnRef>
          <a:fillRef idx="0">
            <a:schemeClr val="accent1"/>
          </a:fillRef>
          <a:effectRef idx="0">
            <a:schemeClr val="accent1"/>
          </a:effectRef>
          <a:fontRef idx="minor">
            <a:schemeClr val="tx1"/>
          </a:fontRef>
        </p:style>
      </p:cxnSp>
      <p:sp>
        <p:nvSpPr>
          <p:cNvPr id="23" name="Content Placeholder 23"/>
          <p:cNvSpPr>
            <a:spLocks noGrp="1"/>
          </p:cNvSpPr>
          <p:nvPr>
            <p:ph idx="12"/>
          </p:nvPr>
        </p:nvSpPr>
        <p:spPr>
          <a:xfrm>
            <a:off x="6579572" y="836384"/>
            <a:ext cx="2640628" cy="4116616"/>
          </a:xfrm>
          <a:prstGeom prst="rect">
            <a:avLst/>
          </a:prstGeom>
        </p:spPr>
        <p:txBody>
          <a:bodyPr/>
          <a:lstStyle/>
          <a:p>
            <a:pPr lvl="0" algn="l">
              <a:lnSpc>
                <a:spcPct val="110000"/>
              </a:lnSpc>
              <a:spcBef>
                <a:spcPts val="600"/>
              </a:spcBef>
              <a:spcAft>
                <a:spcPts val="600"/>
              </a:spcAft>
              <a:buFont typeface="Calibri" panose="020F0502020204030204" pitchFamily="34" charset="0"/>
              <a:buChar char="​"/>
            </a:pPr>
            <a:r>
              <a:rPr lang="en-US" sz="1800" i="1" dirty="0" smtClean="0">
                <a:solidFill>
                  <a:schemeClr val="accent1">
                    <a:lumMod val="75000"/>
                  </a:schemeClr>
                </a:solidFill>
                <a:latin typeface="Georgia"/>
              </a:rPr>
              <a:t>Stage </a:t>
            </a:r>
            <a:r>
              <a:rPr lang="en-US" sz="2400" i="1" dirty="0" smtClean="0">
                <a:solidFill>
                  <a:schemeClr val="accent1">
                    <a:lumMod val="75000"/>
                  </a:schemeClr>
                </a:solidFill>
                <a:latin typeface="Georgia"/>
              </a:rPr>
              <a:t>04</a:t>
            </a:r>
            <a:r>
              <a:rPr lang="en-US" sz="1800" i="1" dirty="0" smtClean="0">
                <a:solidFill>
                  <a:schemeClr val="accent1">
                    <a:lumMod val="75000"/>
                  </a:schemeClr>
                </a:solidFill>
                <a:latin typeface="Georgia"/>
              </a:rPr>
              <a:t>:</a:t>
            </a:r>
          </a:p>
          <a:p>
            <a:pPr lvl="0" algn="l">
              <a:lnSpc>
                <a:spcPct val="110000"/>
              </a:lnSpc>
              <a:spcBef>
                <a:spcPts val="600"/>
              </a:spcBef>
              <a:spcAft>
                <a:spcPts val="600"/>
              </a:spcAft>
              <a:buFont typeface="Calibri" panose="020F0502020204030204" pitchFamily="34" charset="0"/>
              <a:buChar char="​"/>
            </a:pPr>
            <a:r>
              <a:rPr lang="en-US" sz="1800" i="1" dirty="0" smtClean="0">
                <a:solidFill>
                  <a:schemeClr val="accent1">
                    <a:lumMod val="75000"/>
                  </a:schemeClr>
                </a:solidFill>
                <a:latin typeface="Georgia"/>
              </a:rPr>
              <a:t>Data Analysis</a:t>
            </a:r>
            <a:endParaRPr lang="en-US" sz="1800" i="1" dirty="0">
              <a:solidFill>
                <a:schemeClr val="accent1">
                  <a:lumMod val="75000"/>
                </a:schemeClr>
              </a:solidFill>
              <a:latin typeface="Georgia"/>
            </a:endParaRPr>
          </a:p>
          <a:p>
            <a:pPr lvl="0" algn="l">
              <a:lnSpc>
                <a:spcPct val="110000"/>
              </a:lnSpc>
              <a:spcBef>
                <a:spcPts val="600"/>
              </a:spcBef>
              <a:spcAft>
                <a:spcPts val="600"/>
              </a:spcAft>
              <a:buFont typeface="Calibri" panose="020F0502020204030204" pitchFamily="34" charset="0"/>
              <a:buChar char="​"/>
            </a:pPr>
            <a:r>
              <a:rPr lang="en-US" sz="1800" i="1" dirty="0" smtClean="0">
                <a:solidFill>
                  <a:srgbClr val="2D2D2A">
                    <a:lumMod val="75000"/>
                    <a:lumOff val="25000"/>
                  </a:srgbClr>
                </a:solidFill>
                <a:latin typeface="Georgia"/>
              </a:rPr>
              <a:t>- Problems Identification</a:t>
            </a:r>
          </a:p>
          <a:p>
            <a:pPr lvl="0" algn="l">
              <a:lnSpc>
                <a:spcPct val="110000"/>
              </a:lnSpc>
              <a:spcBef>
                <a:spcPts val="600"/>
              </a:spcBef>
              <a:spcAft>
                <a:spcPts val="600"/>
              </a:spcAft>
              <a:buFont typeface="Calibri" panose="020F0502020204030204" pitchFamily="34" charset="0"/>
              <a:buChar char="​"/>
            </a:pPr>
            <a:r>
              <a:rPr lang="en-US" sz="1800" i="1" dirty="0" smtClean="0">
                <a:solidFill>
                  <a:srgbClr val="2D2D2A">
                    <a:lumMod val="75000"/>
                    <a:lumOff val="25000"/>
                  </a:srgbClr>
                </a:solidFill>
                <a:latin typeface="Georgia"/>
              </a:rPr>
              <a:t/>
            </a:r>
            <a:br>
              <a:rPr lang="en-US" sz="1800" i="1" dirty="0" smtClean="0">
                <a:solidFill>
                  <a:srgbClr val="2D2D2A">
                    <a:lumMod val="75000"/>
                    <a:lumOff val="25000"/>
                  </a:srgbClr>
                </a:solidFill>
                <a:latin typeface="Georgia"/>
              </a:rPr>
            </a:br>
            <a:r>
              <a:rPr lang="en-US" sz="1800" i="1" dirty="0" smtClean="0">
                <a:solidFill>
                  <a:srgbClr val="2D2D2A">
                    <a:lumMod val="75000"/>
                    <a:lumOff val="25000"/>
                  </a:srgbClr>
                </a:solidFill>
                <a:latin typeface="Georgia"/>
              </a:rPr>
              <a:t>- Finding </a:t>
            </a:r>
            <a:r>
              <a:rPr lang="en-US" sz="1800" i="1" dirty="0">
                <a:solidFill>
                  <a:srgbClr val="2D2D2A">
                    <a:lumMod val="75000"/>
                    <a:lumOff val="25000"/>
                  </a:srgbClr>
                </a:solidFill>
                <a:latin typeface="Georgia"/>
              </a:rPr>
              <a:t>r</a:t>
            </a:r>
            <a:r>
              <a:rPr lang="en-US" sz="1800" i="1" dirty="0" smtClean="0">
                <a:solidFill>
                  <a:srgbClr val="2D2D2A">
                    <a:lumMod val="75000"/>
                    <a:lumOff val="25000"/>
                  </a:srgbClr>
                </a:solidFill>
                <a:latin typeface="Georgia"/>
              </a:rPr>
              <a:t>ooms for improvements</a:t>
            </a:r>
            <a:endParaRPr lang="en-US" sz="1800" i="1" dirty="0">
              <a:solidFill>
                <a:srgbClr val="2D2D2A">
                  <a:lumMod val="75000"/>
                  <a:lumOff val="25000"/>
                </a:srgbClr>
              </a:solidFill>
              <a:latin typeface="Georgia"/>
            </a:endParaRPr>
          </a:p>
        </p:txBody>
      </p:sp>
      <p:grpSp>
        <p:nvGrpSpPr>
          <p:cNvPr id="74" name="Group 73"/>
          <p:cNvGrpSpPr/>
          <p:nvPr/>
        </p:nvGrpSpPr>
        <p:grpSpPr>
          <a:xfrm>
            <a:off x="801893" y="995232"/>
            <a:ext cx="5127066" cy="4835053"/>
            <a:chOff x="1521196" y="502918"/>
            <a:chExt cx="5854965" cy="5852144"/>
          </a:xfrm>
          <a:scene3d>
            <a:camera prst="isometricOffAxis2Right">
              <a:rot lat="0" lon="19800000" rev="0"/>
            </a:camera>
            <a:lightRig rig="threePt" dir="t">
              <a:rot lat="0" lon="0" rev="3600000"/>
            </a:lightRig>
          </a:scene3d>
        </p:grpSpPr>
        <p:sp>
          <p:nvSpPr>
            <p:cNvPr id="75" name="Oval 74"/>
            <p:cNvSpPr/>
            <p:nvPr/>
          </p:nvSpPr>
          <p:spPr>
            <a:xfrm>
              <a:off x="1524000" y="502918"/>
              <a:ext cx="5852161" cy="5852144"/>
            </a:xfrm>
            <a:prstGeom prst="ellipse">
              <a:avLst/>
            </a:prstGeom>
            <a:noFill/>
            <a:ln w="381000">
              <a:solidFill>
                <a:schemeClr val="tx1">
                  <a:lumMod val="75000"/>
                  <a:lumOff val="25000"/>
                </a:schemeClr>
              </a:solidFill>
            </a:ln>
            <a:sp3d extrusionH="6350" contourW="6350" prstMaterial="plastic">
              <a:bevel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3352801" y="2301233"/>
              <a:ext cx="2194560" cy="2255514"/>
            </a:xfrm>
            <a:prstGeom prst="ellipse">
              <a:avLst/>
            </a:prstGeom>
            <a:solidFill>
              <a:schemeClr val="tx1">
                <a:lumMod val="75000"/>
                <a:lumOff val="25000"/>
              </a:schemeClr>
            </a:solidFill>
            <a:ln>
              <a:noFill/>
            </a:ln>
            <a:sp3d extrusionH="6350" contourW="6350" prstMaterial="plastic">
              <a:bevel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50" smtClean="0">
                  <a:latin typeface="Comic Sans MS" pitchFamily="66" charset="0"/>
                </a:rPr>
                <a:t>Methodology</a:t>
              </a:r>
            </a:p>
          </p:txBody>
        </p:sp>
        <p:sp>
          <p:nvSpPr>
            <p:cNvPr id="77" name="Rectangle 76"/>
            <p:cNvSpPr/>
            <p:nvPr/>
          </p:nvSpPr>
          <p:spPr>
            <a:xfrm>
              <a:off x="4365686" y="502918"/>
              <a:ext cx="207753" cy="5852144"/>
            </a:xfrm>
            <a:prstGeom prst="rect">
              <a:avLst/>
            </a:prstGeom>
            <a:solidFill>
              <a:schemeClr val="tx1">
                <a:lumMod val="75000"/>
                <a:lumOff val="25000"/>
              </a:schemeClr>
            </a:solidFill>
            <a:ln w="0" cmpd="sng">
              <a:solidFill>
                <a:schemeClr val="tx1"/>
              </a:solidFill>
            </a:ln>
            <a:sp3d extrusionH="6350" prstMaterial="plastic">
              <a:bevelT w="114300" prst="artDeco"/>
              <a:bevelB w="114300" prst="artDeco"/>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rot="3600000">
              <a:off x="4343401" y="655317"/>
              <a:ext cx="207753" cy="5852161"/>
            </a:xfrm>
            <a:prstGeom prst="rect">
              <a:avLst/>
            </a:prstGeom>
            <a:solidFill>
              <a:schemeClr val="tx1">
                <a:lumMod val="75000"/>
                <a:lumOff val="25000"/>
              </a:schemeClr>
            </a:solidFill>
            <a:ln w="0" cmpd="sng">
              <a:solidFill>
                <a:schemeClr val="tx1"/>
              </a:solidFill>
              <a:prstDash val="solid"/>
            </a:ln>
            <a:sp3d extrusionH="6350" contourW="6350" prstMaterial="plastic">
              <a:bevelT w="101600" prst="rible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rot="18000000">
              <a:off x="4343400" y="655319"/>
              <a:ext cx="207753" cy="5852161"/>
            </a:xfrm>
            <a:prstGeom prst="rect">
              <a:avLst/>
            </a:prstGeom>
            <a:solidFill>
              <a:schemeClr val="tx1">
                <a:lumMod val="75000"/>
                <a:lumOff val="25000"/>
              </a:schemeClr>
            </a:solidFill>
            <a:ln w="0" cmpd="sng">
              <a:solidFill>
                <a:schemeClr val="tx1"/>
              </a:solidFill>
            </a:ln>
            <a:sp3d extrusionH="6350" contourW="6350" prstMaterial="plastic">
              <a:bevelT w="101600" prst="rible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 name="Group 53"/>
          <p:cNvGrpSpPr/>
          <p:nvPr/>
        </p:nvGrpSpPr>
        <p:grpSpPr>
          <a:xfrm>
            <a:off x="0" y="209117"/>
            <a:ext cx="6858960" cy="6496580"/>
            <a:chOff x="1415761" y="209117"/>
            <a:chExt cx="6344518" cy="6369196"/>
          </a:xfrm>
          <a:scene3d>
            <a:camera prst="isometricOffAxis2Right">
              <a:rot lat="0" lon="19800000" rev="0"/>
            </a:camera>
            <a:lightRig rig="twoPt" dir="t">
              <a:rot lat="0" lon="0" rev="3600000"/>
            </a:lightRig>
          </a:scene3d>
        </p:grpSpPr>
        <p:sp>
          <p:nvSpPr>
            <p:cNvPr id="55" name="Block Arc 54"/>
            <p:cNvSpPr/>
            <p:nvPr/>
          </p:nvSpPr>
          <p:spPr bwMode="gray">
            <a:xfrm flipV="1">
              <a:off x="1415761" y="265834"/>
              <a:ext cx="6312479" cy="6312479"/>
            </a:xfrm>
            <a:prstGeom prst="blockArc">
              <a:avLst>
                <a:gd name="adj1" fmla="val 13099511"/>
                <a:gd name="adj2" fmla="val 15697082"/>
                <a:gd name="adj3" fmla="val 20299"/>
              </a:avLst>
            </a:prstGeom>
            <a:solidFill>
              <a:schemeClr val="accent1"/>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6" name="Block Arc 55"/>
            <p:cNvSpPr/>
            <p:nvPr/>
          </p:nvSpPr>
          <p:spPr bwMode="gray">
            <a:xfrm flipV="1">
              <a:off x="1432676" y="209117"/>
              <a:ext cx="6312479" cy="6312479"/>
            </a:xfrm>
            <a:prstGeom prst="blockArc">
              <a:avLst>
                <a:gd name="adj1" fmla="val 9661654"/>
                <a:gd name="adj2" fmla="val 12277296"/>
                <a:gd name="adj3" fmla="val 20221"/>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7" name="Block Arc 56"/>
            <p:cNvSpPr/>
            <p:nvPr/>
          </p:nvSpPr>
          <p:spPr bwMode="gray">
            <a:xfrm flipH="1" flipV="1">
              <a:off x="1447800" y="229899"/>
              <a:ext cx="6312479" cy="6312479"/>
            </a:xfrm>
            <a:prstGeom prst="blockArc">
              <a:avLst>
                <a:gd name="adj1" fmla="val 9661654"/>
                <a:gd name="adj2" fmla="val 12277296"/>
                <a:gd name="adj3" fmla="val 20221"/>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8" name="Block Arc 57"/>
            <p:cNvSpPr/>
            <p:nvPr/>
          </p:nvSpPr>
          <p:spPr bwMode="gray">
            <a:xfrm>
              <a:off x="1431540"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9" name="Block Arc 58"/>
            <p:cNvSpPr/>
            <p:nvPr/>
          </p:nvSpPr>
          <p:spPr bwMode="gray">
            <a:xfrm flipH="1">
              <a:off x="1415761"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60" name="Block Arc 59"/>
            <p:cNvSpPr/>
            <p:nvPr/>
          </p:nvSpPr>
          <p:spPr bwMode="gray">
            <a:xfrm flipH="1" flipV="1">
              <a:off x="1433811"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grpSp>
      <p:grpSp>
        <p:nvGrpSpPr>
          <p:cNvPr id="61" name="Group 60"/>
          <p:cNvGrpSpPr/>
          <p:nvPr/>
        </p:nvGrpSpPr>
        <p:grpSpPr>
          <a:xfrm>
            <a:off x="413041" y="581329"/>
            <a:ext cx="5924625" cy="5659945"/>
            <a:chOff x="1479841" y="581329"/>
            <a:chExt cx="5924625" cy="5659945"/>
          </a:xfrm>
        </p:grpSpPr>
        <p:pic>
          <p:nvPicPr>
            <p:cNvPr id="62" name="Picture 2" descr="C:\Users\Anan\Desktop\meeting-ic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48021">
              <a:off x="5112076" y="647699"/>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3" descr="C:\Users\Anan\Desktop\idea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53541" y="3013216"/>
              <a:ext cx="1050925" cy="1050925"/>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4" descr="C:\Users\Anan\Desktop\Data-Collectio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85041" y="5181600"/>
              <a:ext cx="1188962" cy="1028590"/>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5" descr="C:\Users\Anan\Desktop\39049.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75241" y="5210986"/>
              <a:ext cx="1030287" cy="1030288"/>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9" descr="C:\Users\Anan\Desktop\presentation icons\Flow_Diagram-256.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79841" y="2840701"/>
              <a:ext cx="1144113" cy="1144113"/>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10" descr="C:\Users\Anan\Desktop\presentation icons\lightbulb.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63808" y="581329"/>
              <a:ext cx="1253152" cy="125315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5776313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6477000" y="1047932"/>
            <a:ext cx="76200" cy="5048068"/>
          </a:xfrm>
          <a:prstGeom prst="line">
            <a:avLst/>
          </a:prstGeom>
          <a:ln w="28575" cap="rnd">
            <a:solidFill>
              <a:srgbClr val="002060"/>
            </a:solidFill>
            <a:prstDash val="sysDot"/>
            <a:bevel/>
          </a:ln>
        </p:spPr>
        <p:style>
          <a:lnRef idx="1">
            <a:schemeClr val="accent1"/>
          </a:lnRef>
          <a:fillRef idx="0">
            <a:schemeClr val="accent1"/>
          </a:fillRef>
          <a:effectRef idx="0">
            <a:schemeClr val="accent1"/>
          </a:effectRef>
          <a:fontRef idx="minor">
            <a:schemeClr val="tx1"/>
          </a:fontRef>
        </p:style>
      </p:cxnSp>
      <p:sp>
        <p:nvSpPr>
          <p:cNvPr id="23" name="Content Placeholder 23"/>
          <p:cNvSpPr>
            <a:spLocks noGrp="1"/>
          </p:cNvSpPr>
          <p:nvPr>
            <p:ph idx="12"/>
          </p:nvPr>
        </p:nvSpPr>
        <p:spPr>
          <a:xfrm>
            <a:off x="6553200" y="609600"/>
            <a:ext cx="2640628" cy="5715000"/>
          </a:xfrm>
          <a:prstGeom prst="rect">
            <a:avLst/>
          </a:prstGeom>
        </p:spPr>
        <p:txBody>
          <a:bodyPr/>
          <a:lstStyle/>
          <a:p>
            <a:pPr lvl="0" algn="l">
              <a:lnSpc>
                <a:spcPct val="110000"/>
              </a:lnSpc>
              <a:spcBef>
                <a:spcPts val="600"/>
              </a:spcBef>
              <a:spcAft>
                <a:spcPts val="600"/>
              </a:spcAft>
              <a:buFont typeface="Calibri" panose="020F0502020204030204" pitchFamily="34" charset="0"/>
              <a:buChar char="​"/>
            </a:pPr>
            <a:r>
              <a:rPr lang="en-US" sz="1800" i="1" dirty="0" smtClean="0">
                <a:solidFill>
                  <a:srgbClr val="00B0F0"/>
                </a:solidFill>
                <a:latin typeface="Georgia"/>
              </a:rPr>
              <a:t>Stage </a:t>
            </a:r>
            <a:r>
              <a:rPr lang="en-US" sz="2400" i="1" dirty="0" smtClean="0">
                <a:solidFill>
                  <a:srgbClr val="00B0F0"/>
                </a:solidFill>
                <a:latin typeface="Georgia"/>
              </a:rPr>
              <a:t>05</a:t>
            </a:r>
            <a:r>
              <a:rPr lang="en-US" sz="1800" i="1" dirty="0" smtClean="0">
                <a:solidFill>
                  <a:srgbClr val="00B0F0"/>
                </a:solidFill>
                <a:latin typeface="Georgia"/>
              </a:rPr>
              <a:t>:</a:t>
            </a:r>
          </a:p>
          <a:p>
            <a:pPr lvl="0" algn="l">
              <a:lnSpc>
                <a:spcPct val="110000"/>
              </a:lnSpc>
              <a:spcBef>
                <a:spcPts val="600"/>
              </a:spcBef>
              <a:spcAft>
                <a:spcPts val="600"/>
              </a:spcAft>
              <a:buFont typeface="Calibri" panose="020F0502020204030204" pitchFamily="34" charset="0"/>
              <a:buChar char="​"/>
            </a:pPr>
            <a:r>
              <a:rPr lang="en-US" sz="1800" i="1" dirty="0" smtClean="0">
                <a:solidFill>
                  <a:srgbClr val="00B0F0"/>
                </a:solidFill>
                <a:latin typeface="Georgia"/>
              </a:rPr>
              <a:t>Tools Application</a:t>
            </a:r>
            <a:endParaRPr lang="en-US" sz="1800" i="1" dirty="0">
              <a:solidFill>
                <a:srgbClr val="00B0F0"/>
              </a:solidFill>
              <a:latin typeface="Georgia"/>
            </a:endParaRPr>
          </a:p>
          <a:p>
            <a:pPr marL="285750" lvl="0" indent="-285750" algn="l">
              <a:lnSpc>
                <a:spcPct val="110000"/>
              </a:lnSpc>
              <a:spcBef>
                <a:spcPts val="600"/>
              </a:spcBef>
              <a:spcAft>
                <a:spcPts val="600"/>
              </a:spcAft>
              <a:buFont typeface="Arial" pitchFamily="34" charset="0"/>
              <a:buChar char="•"/>
            </a:pPr>
            <a:r>
              <a:rPr lang="en-US" sz="1600" i="1" dirty="0" smtClean="0">
                <a:solidFill>
                  <a:srgbClr val="2D2D2A">
                    <a:lumMod val="75000"/>
                    <a:lumOff val="25000"/>
                  </a:srgbClr>
                </a:solidFill>
                <a:latin typeface="Georgia"/>
              </a:rPr>
              <a:t>Process Flow Charts</a:t>
            </a:r>
          </a:p>
          <a:p>
            <a:pPr marL="285750" lvl="0" indent="-285750" algn="l">
              <a:lnSpc>
                <a:spcPct val="110000"/>
              </a:lnSpc>
              <a:spcBef>
                <a:spcPts val="600"/>
              </a:spcBef>
              <a:spcAft>
                <a:spcPts val="600"/>
              </a:spcAft>
              <a:buFont typeface="Arial" pitchFamily="34" charset="0"/>
              <a:buChar char="•"/>
            </a:pPr>
            <a:r>
              <a:rPr lang="en-US" sz="1600" i="1" dirty="0" smtClean="0">
                <a:solidFill>
                  <a:srgbClr val="2D2D2A">
                    <a:lumMod val="75000"/>
                    <a:lumOff val="25000"/>
                  </a:srgbClr>
                </a:solidFill>
                <a:latin typeface="Georgia"/>
              </a:rPr>
              <a:t>Value Stream Mapping</a:t>
            </a:r>
            <a:endParaRPr lang="en-US" sz="1600" i="1" dirty="0">
              <a:solidFill>
                <a:srgbClr val="2D2D2A">
                  <a:lumMod val="75000"/>
                  <a:lumOff val="25000"/>
                </a:srgbClr>
              </a:solidFill>
              <a:latin typeface="Georgia"/>
            </a:endParaRPr>
          </a:p>
          <a:p>
            <a:pPr marL="285750" lvl="0" indent="-285750" algn="l">
              <a:lnSpc>
                <a:spcPct val="110000"/>
              </a:lnSpc>
              <a:spcBef>
                <a:spcPts val="600"/>
              </a:spcBef>
              <a:spcAft>
                <a:spcPts val="600"/>
              </a:spcAft>
              <a:buFont typeface="Arial" pitchFamily="34" charset="0"/>
              <a:buChar char="•"/>
            </a:pPr>
            <a:r>
              <a:rPr lang="en-US" sz="1600" i="1" dirty="0" smtClean="0">
                <a:solidFill>
                  <a:srgbClr val="2D2D2A">
                    <a:lumMod val="75000"/>
                    <a:lumOff val="25000"/>
                  </a:srgbClr>
                </a:solidFill>
                <a:latin typeface="Georgia"/>
              </a:rPr>
              <a:t>Integer Programming Model for OR Scheduling</a:t>
            </a:r>
          </a:p>
          <a:p>
            <a:pPr marL="285750" lvl="0" indent="-285750" algn="l">
              <a:lnSpc>
                <a:spcPct val="110000"/>
              </a:lnSpc>
              <a:spcBef>
                <a:spcPts val="600"/>
              </a:spcBef>
              <a:spcAft>
                <a:spcPts val="600"/>
              </a:spcAft>
              <a:buFont typeface="Arial" pitchFamily="34" charset="0"/>
              <a:buChar char="•"/>
            </a:pPr>
            <a:r>
              <a:rPr lang="en-US" sz="1600" i="1" dirty="0" smtClean="0">
                <a:solidFill>
                  <a:srgbClr val="2D2D2A">
                    <a:lumMod val="75000"/>
                    <a:lumOff val="25000"/>
                  </a:srgbClr>
                </a:solidFill>
                <a:latin typeface="Georgia"/>
              </a:rPr>
              <a:t>Communications Circles</a:t>
            </a:r>
          </a:p>
          <a:p>
            <a:pPr marL="285750" lvl="0" indent="-285750" algn="l">
              <a:lnSpc>
                <a:spcPct val="110000"/>
              </a:lnSpc>
              <a:spcBef>
                <a:spcPts val="600"/>
              </a:spcBef>
              <a:spcAft>
                <a:spcPts val="600"/>
              </a:spcAft>
              <a:buFont typeface="Arial" pitchFamily="34" charset="0"/>
              <a:buChar char="•"/>
            </a:pPr>
            <a:r>
              <a:rPr lang="en-US" sz="1600" i="1" dirty="0" smtClean="0">
                <a:solidFill>
                  <a:srgbClr val="2D2D2A">
                    <a:lumMod val="75000"/>
                    <a:lumOff val="25000"/>
                  </a:srgbClr>
                </a:solidFill>
                <a:latin typeface="Georgia"/>
              </a:rPr>
              <a:t>A3 Reports</a:t>
            </a:r>
          </a:p>
          <a:p>
            <a:pPr marL="285750" lvl="0" indent="-285750" algn="l">
              <a:lnSpc>
                <a:spcPct val="110000"/>
              </a:lnSpc>
              <a:spcBef>
                <a:spcPts val="600"/>
              </a:spcBef>
              <a:spcAft>
                <a:spcPts val="600"/>
              </a:spcAft>
              <a:buFont typeface="Arial" pitchFamily="34" charset="0"/>
              <a:buChar char="•"/>
            </a:pPr>
            <a:r>
              <a:rPr lang="en-US" sz="1600" i="1" dirty="0" smtClean="0">
                <a:solidFill>
                  <a:srgbClr val="2D2D2A">
                    <a:lumMod val="75000"/>
                    <a:lumOff val="25000"/>
                  </a:srgbClr>
                </a:solidFill>
                <a:latin typeface="Georgia"/>
              </a:rPr>
              <a:t>Fishbone Diagram</a:t>
            </a:r>
          </a:p>
          <a:p>
            <a:pPr marL="285750" lvl="0" indent="-285750" algn="l">
              <a:lnSpc>
                <a:spcPct val="110000"/>
              </a:lnSpc>
              <a:spcBef>
                <a:spcPts val="600"/>
              </a:spcBef>
              <a:spcAft>
                <a:spcPts val="600"/>
              </a:spcAft>
              <a:buFont typeface="Arial" pitchFamily="34" charset="0"/>
              <a:buChar char="•"/>
            </a:pPr>
            <a:r>
              <a:rPr lang="en-US" sz="1600" i="1" dirty="0" smtClean="0">
                <a:solidFill>
                  <a:srgbClr val="2D2D2A">
                    <a:lumMod val="75000"/>
                    <a:lumOff val="25000"/>
                  </a:srgbClr>
                </a:solidFill>
                <a:latin typeface="Georgia"/>
              </a:rPr>
              <a:t>SOP’s</a:t>
            </a:r>
          </a:p>
          <a:p>
            <a:pPr marL="285750" lvl="0" indent="-285750" algn="l">
              <a:lnSpc>
                <a:spcPct val="110000"/>
              </a:lnSpc>
              <a:spcBef>
                <a:spcPts val="600"/>
              </a:spcBef>
              <a:spcAft>
                <a:spcPts val="600"/>
              </a:spcAft>
              <a:buFont typeface="Arial" pitchFamily="34" charset="0"/>
              <a:buChar char="•"/>
            </a:pPr>
            <a:r>
              <a:rPr lang="en-US" sz="1600" i="1" dirty="0" smtClean="0">
                <a:solidFill>
                  <a:srgbClr val="2D2D2A">
                    <a:lumMod val="75000"/>
                    <a:lumOff val="25000"/>
                  </a:srgbClr>
                </a:solidFill>
                <a:latin typeface="Georgia"/>
              </a:rPr>
              <a:t>CRAFT Layout Improvement</a:t>
            </a:r>
          </a:p>
        </p:txBody>
      </p:sp>
      <p:grpSp>
        <p:nvGrpSpPr>
          <p:cNvPr id="74" name="Group 73"/>
          <p:cNvGrpSpPr/>
          <p:nvPr/>
        </p:nvGrpSpPr>
        <p:grpSpPr>
          <a:xfrm>
            <a:off x="801893" y="995232"/>
            <a:ext cx="5127066" cy="4835053"/>
            <a:chOff x="1521196" y="502918"/>
            <a:chExt cx="5854965" cy="5852144"/>
          </a:xfrm>
          <a:scene3d>
            <a:camera prst="isometricOffAxis2Right">
              <a:rot lat="0" lon="19800000" rev="0"/>
            </a:camera>
            <a:lightRig rig="threePt" dir="t">
              <a:rot lat="0" lon="0" rev="3600000"/>
            </a:lightRig>
          </a:scene3d>
        </p:grpSpPr>
        <p:sp>
          <p:nvSpPr>
            <p:cNvPr id="75" name="Oval 74"/>
            <p:cNvSpPr/>
            <p:nvPr/>
          </p:nvSpPr>
          <p:spPr>
            <a:xfrm>
              <a:off x="1524000" y="502918"/>
              <a:ext cx="5852161" cy="5852144"/>
            </a:xfrm>
            <a:prstGeom prst="ellipse">
              <a:avLst/>
            </a:prstGeom>
            <a:noFill/>
            <a:ln w="381000">
              <a:solidFill>
                <a:schemeClr val="tx1">
                  <a:lumMod val="75000"/>
                  <a:lumOff val="25000"/>
                </a:schemeClr>
              </a:solidFill>
            </a:ln>
            <a:sp3d extrusionH="6350" contourW="6350" prstMaterial="plastic">
              <a:bevel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3352801" y="2301233"/>
              <a:ext cx="2194560" cy="2255514"/>
            </a:xfrm>
            <a:prstGeom prst="ellipse">
              <a:avLst/>
            </a:prstGeom>
            <a:solidFill>
              <a:schemeClr val="tx1">
                <a:lumMod val="75000"/>
                <a:lumOff val="25000"/>
              </a:schemeClr>
            </a:solidFill>
            <a:ln>
              <a:noFill/>
            </a:ln>
            <a:sp3d extrusionH="6350" contourW="6350" prstMaterial="plastic">
              <a:bevel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50" smtClean="0">
                  <a:latin typeface="Comic Sans MS" pitchFamily="66" charset="0"/>
                </a:rPr>
                <a:t>Methodology</a:t>
              </a:r>
            </a:p>
          </p:txBody>
        </p:sp>
        <p:sp>
          <p:nvSpPr>
            <p:cNvPr id="77" name="Rectangle 76"/>
            <p:cNvSpPr/>
            <p:nvPr/>
          </p:nvSpPr>
          <p:spPr>
            <a:xfrm>
              <a:off x="4365686" y="502918"/>
              <a:ext cx="207753" cy="5852144"/>
            </a:xfrm>
            <a:prstGeom prst="rect">
              <a:avLst/>
            </a:prstGeom>
            <a:solidFill>
              <a:schemeClr val="tx1">
                <a:lumMod val="75000"/>
                <a:lumOff val="25000"/>
              </a:schemeClr>
            </a:solidFill>
            <a:ln w="0" cmpd="sng">
              <a:solidFill>
                <a:schemeClr val="tx1"/>
              </a:solidFill>
            </a:ln>
            <a:sp3d extrusionH="6350" prstMaterial="plastic">
              <a:bevelT w="114300" prst="artDeco"/>
              <a:bevelB w="114300" prst="artDeco"/>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rot="3600000">
              <a:off x="4343401" y="655317"/>
              <a:ext cx="207753" cy="5852161"/>
            </a:xfrm>
            <a:prstGeom prst="rect">
              <a:avLst/>
            </a:prstGeom>
            <a:solidFill>
              <a:schemeClr val="tx1">
                <a:lumMod val="75000"/>
                <a:lumOff val="25000"/>
              </a:schemeClr>
            </a:solidFill>
            <a:ln w="0" cmpd="sng">
              <a:solidFill>
                <a:schemeClr val="tx1"/>
              </a:solidFill>
              <a:prstDash val="solid"/>
            </a:ln>
            <a:sp3d extrusionH="6350" contourW="6350" prstMaterial="plastic">
              <a:bevelT w="101600" prst="rible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rot="18000000">
              <a:off x="4343400" y="655319"/>
              <a:ext cx="207753" cy="5852161"/>
            </a:xfrm>
            <a:prstGeom prst="rect">
              <a:avLst/>
            </a:prstGeom>
            <a:solidFill>
              <a:schemeClr val="tx1">
                <a:lumMod val="75000"/>
                <a:lumOff val="25000"/>
              </a:schemeClr>
            </a:solidFill>
            <a:ln w="0" cmpd="sng">
              <a:solidFill>
                <a:schemeClr val="tx1"/>
              </a:solidFill>
            </a:ln>
            <a:sp3d extrusionH="6350" contourW="6350" prstMaterial="plastic">
              <a:bevelT w="101600" prst="rible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 name="Group 53"/>
          <p:cNvGrpSpPr/>
          <p:nvPr/>
        </p:nvGrpSpPr>
        <p:grpSpPr>
          <a:xfrm>
            <a:off x="0" y="209117"/>
            <a:ext cx="6858960" cy="6496580"/>
            <a:chOff x="1415761" y="209117"/>
            <a:chExt cx="6344518" cy="6369196"/>
          </a:xfrm>
          <a:scene3d>
            <a:camera prst="isometricOffAxis2Right">
              <a:rot lat="0" lon="19800000" rev="0"/>
            </a:camera>
            <a:lightRig rig="twoPt" dir="t">
              <a:rot lat="0" lon="0" rev="3600000"/>
            </a:lightRig>
          </a:scene3d>
        </p:grpSpPr>
        <p:sp>
          <p:nvSpPr>
            <p:cNvPr id="55" name="Block Arc 54"/>
            <p:cNvSpPr/>
            <p:nvPr/>
          </p:nvSpPr>
          <p:spPr bwMode="gray">
            <a:xfrm flipV="1">
              <a:off x="1415761"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6" name="Block Arc 55"/>
            <p:cNvSpPr/>
            <p:nvPr/>
          </p:nvSpPr>
          <p:spPr bwMode="gray">
            <a:xfrm flipV="1">
              <a:off x="1432676" y="209117"/>
              <a:ext cx="6312479" cy="6312479"/>
            </a:xfrm>
            <a:prstGeom prst="blockArc">
              <a:avLst>
                <a:gd name="adj1" fmla="val 9661654"/>
                <a:gd name="adj2" fmla="val 12277296"/>
                <a:gd name="adj3" fmla="val 20221"/>
              </a:avLst>
            </a:prstGeom>
            <a:solidFill>
              <a:srgbClr val="00B0F0"/>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7" name="Block Arc 56"/>
            <p:cNvSpPr/>
            <p:nvPr/>
          </p:nvSpPr>
          <p:spPr bwMode="gray">
            <a:xfrm flipH="1" flipV="1">
              <a:off x="1447800" y="229899"/>
              <a:ext cx="6312479" cy="6312479"/>
            </a:xfrm>
            <a:prstGeom prst="blockArc">
              <a:avLst>
                <a:gd name="adj1" fmla="val 9661654"/>
                <a:gd name="adj2" fmla="val 12277296"/>
                <a:gd name="adj3" fmla="val 20221"/>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8" name="Block Arc 57"/>
            <p:cNvSpPr/>
            <p:nvPr/>
          </p:nvSpPr>
          <p:spPr bwMode="gray">
            <a:xfrm>
              <a:off x="1431540"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9" name="Block Arc 58"/>
            <p:cNvSpPr/>
            <p:nvPr/>
          </p:nvSpPr>
          <p:spPr bwMode="gray">
            <a:xfrm flipH="1">
              <a:off x="1415761"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60" name="Block Arc 59"/>
            <p:cNvSpPr/>
            <p:nvPr/>
          </p:nvSpPr>
          <p:spPr bwMode="gray">
            <a:xfrm flipH="1" flipV="1">
              <a:off x="1433811"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grpSp>
      <p:grpSp>
        <p:nvGrpSpPr>
          <p:cNvPr id="61" name="Group 60"/>
          <p:cNvGrpSpPr/>
          <p:nvPr/>
        </p:nvGrpSpPr>
        <p:grpSpPr>
          <a:xfrm>
            <a:off x="413041" y="581329"/>
            <a:ext cx="5924625" cy="5659945"/>
            <a:chOff x="1479841" y="581329"/>
            <a:chExt cx="5924625" cy="5659945"/>
          </a:xfrm>
        </p:grpSpPr>
        <p:pic>
          <p:nvPicPr>
            <p:cNvPr id="62" name="Picture 2" descr="C:\Users\Anan\Desktop\meeting-ic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48021">
              <a:off x="5112076" y="647699"/>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3" descr="C:\Users\Anan\Desktop\idea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53541" y="3013216"/>
              <a:ext cx="1050925" cy="1050925"/>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4" descr="C:\Users\Anan\Desktop\Data-Collectio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85041" y="5181600"/>
              <a:ext cx="1188962" cy="1028590"/>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5" descr="C:\Users\Anan\Desktop\39049.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75241" y="5210986"/>
              <a:ext cx="1030287" cy="1030288"/>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9" descr="C:\Users\Anan\Desktop\presentation icons\Flow_Diagram-256.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79841" y="2840701"/>
              <a:ext cx="1144113" cy="1144113"/>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10" descr="C:\Users\Anan\Desktop\presentation icons\lightbulb.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63808" y="581329"/>
              <a:ext cx="1253152" cy="125315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2456098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6477000" y="1047932"/>
            <a:ext cx="76200" cy="5048068"/>
          </a:xfrm>
          <a:prstGeom prst="line">
            <a:avLst/>
          </a:prstGeom>
          <a:ln w="28575" cap="rnd">
            <a:solidFill>
              <a:srgbClr val="002060"/>
            </a:solidFill>
            <a:prstDash val="sysDot"/>
            <a:bevel/>
          </a:ln>
        </p:spPr>
        <p:style>
          <a:lnRef idx="1">
            <a:schemeClr val="accent1"/>
          </a:lnRef>
          <a:fillRef idx="0">
            <a:schemeClr val="accent1"/>
          </a:fillRef>
          <a:effectRef idx="0">
            <a:schemeClr val="accent1"/>
          </a:effectRef>
          <a:fontRef idx="minor">
            <a:schemeClr val="tx1"/>
          </a:fontRef>
        </p:style>
      </p:cxnSp>
      <p:sp>
        <p:nvSpPr>
          <p:cNvPr id="23" name="Content Placeholder 23"/>
          <p:cNvSpPr>
            <a:spLocks noGrp="1"/>
          </p:cNvSpPr>
          <p:nvPr>
            <p:ph idx="12"/>
          </p:nvPr>
        </p:nvSpPr>
        <p:spPr>
          <a:xfrm>
            <a:off x="6553200" y="777542"/>
            <a:ext cx="2640628" cy="4116616"/>
          </a:xfrm>
          <a:prstGeom prst="rect">
            <a:avLst/>
          </a:prstGeom>
        </p:spPr>
        <p:txBody>
          <a:bodyPr/>
          <a:lstStyle/>
          <a:p>
            <a:pPr lvl="0" algn="l">
              <a:lnSpc>
                <a:spcPct val="110000"/>
              </a:lnSpc>
              <a:spcBef>
                <a:spcPts val="600"/>
              </a:spcBef>
              <a:spcAft>
                <a:spcPts val="600"/>
              </a:spcAft>
              <a:buFont typeface="Calibri" panose="020F0502020204030204" pitchFamily="34" charset="0"/>
              <a:buChar char="​"/>
            </a:pPr>
            <a:r>
              <a:rPr lang="en-US" sz="1800" i="1" dirty="0" smtClean="0">
                <a:solidFill>
                  <a:schemeClr val="accent2">
                    <a:lumMod val="50000"/>
                  </a:schemeClr>
                </a:solidFill>
                <a:latin typeface="Georgia"/>
              </a:rPr>
              <a:t>Stage </a:t>
            </a:r>
            <a:r>
              <a:rPr lang="en-US" sz="2400" i="1" dirty="0" smtClean="0">
                <a:solidFill>
                  <a:schemeClr val="accent2">
                    <a:lumMod val="50000"/>
                  </a:schemeClr>
                </a:solidFill>
                <a:latin typeface="Georgia"/>
              </a:rPr>
              <a:t>06</a:t>
            </a:r>
            <a:r>
              <a:rPr lang="en-US" sz="1800" i="1" dirty="0" smtClean="0">
                <a:solidFill>
                  <a:schemeClr val="accent2">
                    <a:lumMod val="50000"/>
                  </a:schemeClr>
                </a:solidFill>
                <a:latin typeface="Georgia"/>
              </a:rPr>
              <a:t>:</a:t>
            </a:r>
          </a:p>
          <a:p>
            <a:pPr lvl="0" algn="l">
              <a:lnSpc>
                <a:spcPct val="110000"/>
              </a:lnSpc>
              <a:spcBef>
                <a:spcPts val="600"/>
              </a:spcBef>
              <a:spcAft>
                <a:spcPts val="600"/>
              </a:spcAft>
              <a:buFont typeface="Calibri" panose="020F0502020204030204" pitchFamily="34" charset="0"/>
              <a:buChar char="​"/>
            </a:pPr>
            <a:r>
              <a:rPr lang="en-US" sz="1800" i="1" dirty="0" smtClean="0">
                <a:solidFill>
                  <a:schemeClr val="accent2">
                    <a:lumMod val="50000"/>
                  </a:schemeClr>
                </a:solidFill>
                <a:latin typeface="Georgia"/>
              </a:rPr>
              <a:t>Results and Recommendations</a:t>
            </a:r>
            <a:endParaRPr lang="en-US" sz="1800" i="1" dirty="0">
              <a:solidFill>
                <a:schemeClr val="accent2">
                  <a:lumMod val="50000"/>
                </a:schemeClr>
              </a:solidFill>
              <a:latin typeface="Georgia"/>
            </a:endParaRPr>
          </a:p>
          <a:p>
            <a:pPr lvl="0" algn="l">
              <a:lnSpc>
                <a:spcPct val="110000"/>
              </a:lnSpc>
              <a:spcBef>
                <a:spcPts val="600"/>
              </a:spcBef>
              <a:spcAft>
                <a:spcPts val="600"/>
              </a:spcAft>
              <a:buFont typeface="Calibri" panose="020F0502020204030204" pitchFamily="34" charset="0"/>
              <a:buChar char="​"/>
            </a:pPr>
            <a:r>
              <a:rPr lang="en-US" sz="1800" i="1" dirty="0">
                <a:solidFill>
                  <a:srgbClr val="2D2D2A">
                    <a:lumMod val="75000"/>
                    <a:lumOff val="25000"/>
                  </a:srgbClr>
                </a:solidFill>
                <a:latin typeface="Georgia"/>
              </a:rPr>
              <a:t>R</a:t>
            </a:r>
            <a:r>
              <a:rPr lang="en-US" sz="1800" i="1" dirty="0" smtClean="0">
                <a:solidFill>
                  <a:srgbClr val="2D2D2A">
                    <a:lumMod val="75000"/>
                    <a:lumOff val="25000"/>
                  </a:srgbClr>
                </a:solidFill>
                <a:latin typeface="Georgia"/>
              </a:rPr>
              <a:t>esults gained from applying each of the previous tools</a:t>
            </a:r>
            <a:endParaRPr lang="en-US" sz="1800" i="1" dirty="0">
              <a:solidFill>
                <a:srgbClr val="2D2D2A">
                  <a:lumMod val="75000"/>
                  <a:lumOff val="25000"/>
                </a:srgbClr>
              </a:solidFill>
              <a:latin typeface="Georgia"/>
            </a:endParaRPr>
          </a:p>
        </p:txBody>
      </p:sp>
      <p:grpSp>
        <p:nvGrpSpPr>
          <p:cNvPr id="74" name="Group 73"/>
          <p:cNvGrpSpPr/>
          <p:nvPr/>
        </p:nvGrpSpPr>
        <p:grpSpPr>
          <a:xfrm>
            <a:off x="801893" y="995232"/>
            <a:ext cx="5127066" cy="4835053"/>
            <a:chOff x="1521196" y="502918"/>
            <a:chExt cx="5854965" cy="5852144"/>
          </a:xfrm>
          <a:scene3d>
            <a:camera prst="isometricOffAxis2Right">
              <a:rot lat="0" lon="19800000" rev="0"/>
            </a:camera>
            <a:lightRig rig="threePt" dir="t">
              <a:rot lat="0" lon="0" rev="3600000"/>
            </a:lightRig>
          </a:scene3d>
        </p:grpSpPr>
        <p:sp>
          <p:nvSpPr>
            <p:cNvPr id="75" name="Oval 74"/>
            <p:cNvSpPr/>
            <p:nvPr/>
          </p:nvSpPr>
          <p:spPr>
            <a:xfrm>
              <a:off x="1524000" y="502918"/>
              <a:ext cx="5852161" cy="5852144"/>
            </a:xfrm>
            <a:prstGeom prst="ellipse">
              <a:avLst/>
            </a:prstGeom>
            <a:noFill/>
            <a:ln w="381000">
              <a:solidFill>
                <a:schemeClr val="tx1">
                  <a:lumMod val="75000"/>
                  <a:lumOff val="25000"/>
                </a:schemeClr>
              </a:solidFill>
            </a:ln>
            <a:sp3d extrusionH="6350" contourW="6350" prstMaterial="plastic">
              <a:bevel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3352801" y="2301233"/>
              <a:ext cx="2194560" cy="2255514"/>
            </a:xfrm>
            <a:prstGeom prst="ellipse">
              <a:avLst/>
            </a:prstGeom>
            <a:solidFill>
              <a:schemeClr val="tx1">
                <a:lumMod val="75000"/>
                <a:lumOff val="25000"/>
              </a:schemeClr>
            </a:solidFill>
            <a:ln>
              <a:noFill/>
            </a:ln>
            <a:sp3d extrusionH="6350" contourW="6350" prstMaterial="plastic">
              <a:bevel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50" smtClean="0">
                  <a:latin typeface="Comic Sans MS" pitchFamily="66" charset="0"/>
                </a:rPr>
                <a:t>Methodology</a:t>
              </a:r>
            </a:p>
          </p:txBody>
        </p:sp>
        <p:sp>
          <p:nvSpPr>
            <p:cNvPr id="77" name="Rectangle 76"/>
            <p:cNvSpPr/>
            <p:nvPr/>
          </p:nvSpPr>
          <p:spPr>
            <a:xfrm>
              <a:off x="4365686" y="502918"/>
              <a:ext cx="207753" cy="5852144"/>
            </a:xfrm>
            <a:prstGeom prst="rect">
              <a:avLst/>
            </a:prstGeom>
            <a:solidFill>
              <a:schemeClr val="tx1">
                <a:lumMod val="75000"/>
                <a:lumOff val="25000"/>
              </a:schemeClr>
            </a:solidFill>
            <a:ln w="0" cmpd="sng">
              <a:solidFill>
                <a:schemeClr val="tx1"/>
              </a:solidFill>
            </a:ln>
            <a:sp3d extrusionH="6350" prstMaterial="plastic">
              <a:bevelT w="114300" prst="artDeco"/>
              <a:bevelB w="114300" prst="artDeco"/>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rot="3600000">
              <a:off x="4343401" y="655317"/>
              <a:ext cx="207753" cy="5852161"/>
            </a:xfrm>
            <a:prstGeom prst="rect">
              <a:avLst/>
            </a:prstGeom>
            <a:solidFill>
              <a:schemeClr val="tx1">
                <a:lumMod val="75000"/>
                <a:lumOff val="25000"/>
              </a:schemeClr>
            </a:solidFill>
            <a:ln w="0" cmpd="sng">
              <a:solidFill>
                <a:schemeClr val="tx1"/>
              </a:solidFill>
              <a:prstDash val="solid"/>
            </a:ln>
            <a:sp3d extrusionH="6350" contourW="6350" prstMaterial="plastic">
              <a:bevelT w="101600" prst="rible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rot="18000000">
              <a:off x="4343400" y="655319"/>
              <a:ext cx="207753" cy="5852161"/>
            </a:xfrm>
            <a:prstGeom prst="rect">
              <a:avLst/>
            </a:prstGeom>
            <a:solidFill>
              <a:schemeClr val="tx1">
                <a:lumMod val="75000"/>
                <a:lumOff val="25000"/>
              </a:schemeClr>
            </a:solidFill>
            <a:ln w="0" cmpd="sng">
              <a:solidFill>
                <a:schemeClr val="tx1"/>
              </a:solidFill>
            </a:ln>
            <a:sp3d extrusionH="6350" contourW="6350" prstMaterial="plastic">
              <a:bevelT w="101600" prst="rible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 name="Group 53"/>
          <p:cNvGrpSpPr/>
          <p:nvPr/>
        </p:nvGrpSpPr>
        <p:grpSpPr>
          <a:xfrm>
            <a:off x="0" y="209117"/>
            <a:ext cx="6858960" cy="6496580"/>
            <a:chOff x="1415761" y="209117"/>
            <a:chExt cx="6344518" cy="6369196"/>
          </a:xfrm>
          <a:scene3d>
            <a:camera prst="isometricOffAxis2Right">
              <a:rot lat="0" lon="19800000" rev="0"/>
            </a:camera>
            <a:lightRig rig="twoPt" dir="t">
              <a:rot lat="0" lon="0" rev="3600000"/>
            </a:lightRig>
          </a:scene3d>
        </p:grpSpPr>
        <p:sp>
          <p:nvSpPr>
            <p:cNvPr id="55" name="Block Arc 54"/>
            <p:cNvSpPr/>
            <p:nvPr/>
          </p:nvSpPr>
          <p:spPr bwMode="gray">
            <a:xfrm flipV="1">
              <a:off x="1415761"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6" name="Block Arc 55"/>
            <p:cNvSpPr/>
            <p:nvPr/>
          </p:nvSpPr>
          <p:spPr bwMode="gray">
            <a:xfrm flipV="1">
              <a:off x="1432676" y="209117"/>
              <a:ext cx="6312479" cy="6312479"/>
            </a:xfrm>
            <a:prstGeom prst="blockArc">
              <a:avLst>
                <a:gd name="adj1" fmla="val 9661654"/>
                <a:gd name="adj2" fmla="val 12277296"/>
                <a:gd name="adj3" fmla="val 20221"/>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7" name="Block Arc 56"/>
            <p:cNvSpPr/>
            <p:nvPr/>
          </p:nvSpPr>
          <p:spPr bwMode="gray">
            <a:xfrm flipH="1" flipV="1">
              <a:off x="1447800" y="229899"/>
              <a:ext cx="6312479" cy="6312479"/>
            </a:xfrm>
            <a:prstGeom prst="blockArc">
              <a:avLst>
                <a:gd name="adj1" fmla="val 9661654"/>
                <a:gd name="adj2" fmla="val 12277296"/>
                <a:gd name="adj3" fmla="val 20221"/>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8" name="Block Arc 57"/>
            <p:cNvSpPr/>
            <p:nvPr/>
          </p:nvSpPr>
          <p:spPr bwMode="gray">
            <a:xfrm>
              <a:off x="1431540" y="265834"/>
              <a:ext cx="6312479" cy="6312479"/>
            </a:xfrm>
            <a:prstGeom prst="blockArc">
              <a:avLst>
                <a:gd name="adj1" fmla="val 13099511"/>
                <a:gd name="adj2" fmla="val 15697082"/>
                <a:gd name="adj3" fmla="val 20299"/>
              </a:avLst>
            </a:prstGeom>
            <a:solidFill>
              <a:schemeClr val="accent2"/>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59" name="Block Arc 58"/>
            <p:cNvSpPr/>
            <p:nvPr/>
          </p:nvSpPr>
          <p:spPr bwMode="gray">
            <a:xfrm flipH="1">
              <a:off x="1415761"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sp>
          <p:nvSpPr>
            <p:cNvPr id="60" name="Block Arc 59"/>
            <p:cNvSpPr/>
            <p:nvPr/>
          </p:nvSpPr>
          <p:spPr bwMode="gray">
            <a:xfrm flipH="1" flipV="1">
              <a:off x="1433811" y="265834"/>
              <a:ext cx="6312479" cy="6312479"/>
            </a:xfrm>
            <a:prstGeom prst="blockArc">
              <a:avLst>
                <a:gd name="adj1" fmla="val 13099511"/>
                <a:gd name="adj2" fmla="val 15697082"/>
                <a:gd name="adj3" fmla="val 20299"/>
              </a:avLst>
            </a:prstGeom>
            <a:solidFill>
              <a:schemeClr val="bg1">
                <a:lumMod val="9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prstClr val="black"/>
                </a:solidFill>
              </a:endParaRPr>
            </a:p>
          </p:txBody>
        </p:sp>
      </p:grpSp>
      <p:grpSp>
        <p:nvGrpSpPr>
          <p:cNvPr id="61" name="Group 60"/>
          <p:cNvGrpSpPr/>
          <p:nvPr/>
        </p:nvGrpSpPr>
        <p:grpSpPr>
          <a:xfrm>
            <a:off x="413041" y="581329"/>
            <a:ext cx="5924625" cy="5659945"/>
            <a:chOff x="1479841" y="581329"/>
            <a:chExt cx="5924625" cy="5659945"/>
          </a:xfrm>
        </p:grpSpPr>
        <p:pic>
          <p:nvPicPr>
            <p:cNvPr id="62" name="Picture 2" descr="C:\Users\Anan\Desktop\meeting-ico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48021">
              <a:off x="5112076" y="647699"/>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3" descr="C:\Users\Anan\Desktop\idea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3541" y="3013216"/>
              <a:ext cx="1050925" cy="1050925"/>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4" descr="C:\Users\Anan\Desktop\Data-Collecti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5041" y="5181600"/>
              <a:ext cx="1188962" cy="1028590"/>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5" descr="C:\Users\Anan\Desktop\39049.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75241" y="5210986"/>
              <a:ext cx="1030287" cy="1030288"/>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9" descr="C:\Users\Anan\Desktop\presentation icons\Flow_Diagram-256.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9841" y="2840701"/>
              <a:ext cx="1144113" cy="1144113"/>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10" descr="C:\Users\Anan\Desktop\presentation icons\lightbulb.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3808" y="581329"/>
              <a:ext cx="1253152" cy="125315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225184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 name="Round Same Side Corner Rectangle 40"/>
          <p:cNvSpPr/>
          <p:nvPr/>
        </p:nvSpPr>
        <p:spPr bwMode="auto">
          <a:xfrm rot="16200000" flipV="1">
            <a:off x="1035411" y="-108440"/>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VSM</a:t>
            </a:r>
          </a:p>
        </p:txBody>
      </p:sp>
      <p:sp>
        <p:nvSpPr>
          <p:cNvPr id="43" name="Round Same Side Corner Rectangle 42"/>
          <p:cNvSpPr/>
          <p:nvPr/>
        </p:nvSpPr>
        <p:spPr bwMode="auto">
          <a:xfrm rot="16200000" flipV="1">
            <a:off x="1035411" y="21855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CC</a:t>
            </a:r>
          </a:p>
        </p:txBody>
      </p:sp>
      <p:sp>
        <p:nvSpPr>
          <p:cNvPr id="45" name="Round Same Side Corner Rectangle 44"/>
          <p:cNvSpPr/>
          <p:nvPr/>
        </p:nvSpPr>
        <p:spPr bwMode="auto">
          <a:xfrm rot="16200000" flipV="1">
            <a:off x="1035411" y="545546"/>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A3 Reports</a:t>
            </a:r>
          </a:p>
        </p:txBody>
      </p:sp>
      <p:sp>
        <p:nvSpPr>
          <p:cNvPr id="37" name="Round Same Side Corner Rectangle 36"/>
          <p:cNvSpPr/>
          <p:nvPr/>
        </p:nvSpPr>
        <p:spPr bwMode="auto">
          <a:xfrm rot="16200000" flipV="1">
            <a:off x="1035411" y="-43543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PFC</a:t>
            </a:r>
          </a:p>
        </p:txBody>
      </p:sp>
      <p:sp>
        <p:nvSpPr>
          <p:cNvPr id="1384" name="AutoShape 7"/>
          <p:cNvSpPr>
            <a:spLocks noChangeArrowheads="1"/>
          </p:cNvSpPr>
          <p:nvPr/>
        </p:nvSpPr>
        <p:spPr bwMode="gray">
          <a:xfrm rot="2838943">
            <a:off x="4129456" y="2344786"/>
            <a:ext cx="697172" cy="441927"/>
          </a:xfrm>
          <a:prstGeom prst="rightArrow">
            <a:avLst>
              <a:gd name="adj1" fmla="val 50000"/>
              <a:gd name="adj2" fmla="val 67751"/>
            </a:avLst>
          </a:prstGeom>
          <a:gradFill flip="none" rotWithShape="1">
            <a:gsLst>
              <a:gs pos="42000">
                <a:srgbClr val="969696"/>
              </a:gs>
              <a:gs pos="100000">
                <a:srgbClr val="DDDDDD"/>
              </a:gs>
            </a:gsLst>
            <a:lin ang="10800000" scaled="0"/>
            <a:tileRect/>
          </a:gradFill>
          <a:ln w="9525" algn="ctr">
            <a:noFill/>
            <a:miter lim="800000"/>
            <a:headEnd/>
            <a:tailEnd/>
          </a:ln>
          <a:effectLst/>
          <a:scene3d>
            <a:camera prst="legacyPerspectiveFront">
              <a:rot lat="17699998" lon="21299999" rev="0"/>
            </a:camera>
            <a:lightRig rig="legacyFlat3" dir="l"/>
          </a:scene3d>
          <a:sp3d extrusionH="11100" prstMaterial="legacyMatte">
            <a:bevelT w="13500" h="13500" prst="angle"/>
            <a:bevelB w="13500" h="13500" prst="angle"/>
            <a:extrusionClr>
              <a:srgbClr val="4D4D4D"/>
            </a:extrusionClr>
          </a:sp3d>
        </p:spPr>
        <p:txBody>
          <a:bodyPr wrap="none" anchor="ctr">
            <a:flatTx/>
          </a:bodyPr>
          <a:lstStyle/>
          <a:p>
            <a:endParaRPr lang="en-US" dirty="0">
              <a:solidFill>
                <a:prstClr val="black"/>
              </a:solidFill>
            </a:endParaRPr>
          </a:p>
        </p:txBody>
      </p:sp>
      <p:sp>
        <p:nvSpPr>
          <p:cNvPr id="1385" name="AutoShape 8"/>
          <p:cNvSpPr>
            <a:spLocks noChangeArrowheads="1"/>
          </p:cNvSpPr>
          <p:nvPr/>
        </p:nvSpPr>
        <p:spPr bwMode="gray">
          <a:xfrm rot="1042471">
            <a:off x="3177716" y="4413345"/>
            <a:ext cx="1579500" cy="591241"/>
          </a:xfrm>
          <a:prstGeom prst="rightArrow">
            <a:avLst>
              <a:gd name="adj1" fmla="val 57785"/>
              <a:gd name="adj2" fmla="val 88818"/>
            </a:avLst>
          </a:prstGeom>
          <a:gradFill flip="none" rotWithShape="0">
            <a:gsLst>
              <a:gs pos="42000">
                <a:srgbClr val="969696"/>
              </a:gs>
              <a:gs pos="100000">
                <a:srgbClr val="DDDDDD"/>
              </a:gs>
            </a:gsLst>
            <a:lin ang="16200000" scaled="1"/>
            <a:tileRect/>
          </a:gradFill>
          <a:ln>
            <a:noFill/>
          </a:ln>
          <a:effectLst/>
          <a:scene3d>
            <a:camera prst="perspectiveRelaxed" fov="3300000">
              <a:rot lat="20371124" lon="3504754" rev="18860012"/>
            </a:camera>
            <a:lightRig rig="soft" dir="t"/>
          </a:scene3d>
          <a:sp3d>
            <a:bevelT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86" name="AutoShape 9"/>
          <p:cNvSpPr>
            <a:spLocks noChangeArrowheads="1"/>
          </p:cNvSpPr>
          <p:nvPr/>
        </p:nvSpPr>
        <p:spPr bwMode="gray">
          <a:xfrm rot="8175070">
            <a:off x="3707717" y="3161406"/>
            <a:ext cx="1362492" cy="471572"/>
          </a:xfrm>
          <a:prstGeom prst="rightArrow">
            <a:avLst>
              <a:gd name="adj1" fmla="val 50000"/>
              <a:gd name="adj2" fmla="val 132397"/>
            </a:avLst>
          </a:prstGeom>
          <a:gradFill flip="none" rotWithShape="1">
            <a:gsLst>
              <a:gs pos="42000">
                <a:srgbClr val="969696"/>
              </a:gs>
              <a:gs pos="100000">
                <a:srgbClr val="DDDDDD"/>
              </a:gs>
            </a:gsLst>
            <a:lin ang="10800000" scaled="0"/>
            <a:tileRect/>
          </a:gradFill>
          <a:ln w="9525" algn="ctr">
            <a:noFill/>
            <a:miter lim="800000"/>
            <a:headEnd/>
            <a:tailEnd/>
          </a:ln>
          <a:effectLst/>
          <a:scene3d>
            <a:camera prst="legacyPerspectiveFront">
              <a:rot lat="17699998" lon="21299999" rev="0"/>
            </a:camera>
            <a:lightRig rig="legacyFlat3" dir="l"/>
          </a:scene3d>
          <a:sp3d extrusionH="11100" prstMaterial="legacyMatte">
            <a:bevelT w="13500" h="13500" prst="angle"/>
            <a:bevelB w="13500" h="13500" prst="angle"/>
            <a:extrusionClr>
              <a:srgbClr val="4D4D4D"/>
            </a:extrusionClr>
          </a:sp3d>
        </p:spPr>
        <p:txBody>
          <a:bodyPr wrap="none" anchor="ctr">
            <a:flatTx/>
          </a:bodyPr>
          <a:lstStyle/>
          <a:p>
            <a:endParaRPr lang="en-US" dirty="0">
              <a:solidFill>
                <a:prstClr val="black"/>
              </a:solidFill>
            </a:endParaRPr>
          </a:p>
        </p:txBody>
      </p:sp>
      <p:grpSp>
        <p:nvGrpSpPr>
          <p:cNvPr id="2" name="Group 1386"/>
          <p:cNvGrpSpPr/>
          <p:nvPr/>
        </p:nvGrpSpPr>
        <p:grpSpPr bwMode="gray">
          <a:xfrm>
            <a:off x="4495800" y="1371600"/>
            <a:ext cx="2438400" cy="2895600"/>
            <a:chOff x="4419600" y="1143000"/>
            <a:chExt cx="2438400" cy="2895600"/>
          </a:xfrm>
          <a:effectLst>
            <a:outerShdw blurRad="50800" dist="50800" dir="5400000" algn="ctr" rotWithShape="0">
              <a:srgbClr val="000000">
                <a:alpha val="21000"/>
              </a:srgbClr>
            </a:outerShdw>
          </a:effectLst>
        </p:grpSpPr>
        <p:sp>
          <p:nvSpPr>
            <p:cNvPr id="1388" name="AutoShape 13"/>
            <p:cNvSpPr>
              <a:spLocks noChangeArrowheads="1"/>
            </p:cNvSpPr>
            <p:nvPr/>
          </p:nvSpPr>
          <p:spPr bwMode="gray">
            <a:xfrm>
              <a:off x="4419600" y="1143000"/>
              <a:ext cx="2438400" cy="2895600"/>
            </a:xfrm>
            <a:prstGeom prst="diamond">
              <a:avLst/>
            </a:prstGeom>
            <a:gradFill>
              <a:gsLst>
                <a:gs pos="42000">
                  <a:srgbClr val="EAEAEA"/>
                </a:gs>
                <a:gs pos="100000">
                  <a:srgbClr val="B2B2B2"/>
                </a:gs>
              </a:gsLst>
              <a:lin ang="5400000" scaled="1"/>
            </a:gradFill>
            <a:ln>
              <a:noFill/>
            </a:ln>
            <a:effectLst>
              <a:outerShdw blurRad="50800" dist="50800" dir="5400000" algn="t" rotWithShape="0">
                <a:prstClr val="black">
                  <a:alpha val="40000"/>
                </a:prstClr>
              </a:outerShdw>
            </a:effectLst>
            <a:scene3d>
              <a:camera prst="perspectiveRelaxed" fov="3300000">
                <a:rot lat="17435421" lon="860923" rev="20791999"/>
              </a:camera>
              <a:lightRig rig="balanced" dir="t">
                <a:rot lat="0" lon="0" rev="17400000"/>
              </a:lightRig>
            </a:scene3d>
            <a:sp3d extrusionH="127000" prstMaterial="plastic">
              <a:bevelT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89" name="AutoShape 11"/>
            <p:cNvSpPr>
              <a:spLocks noChangeArrowheads="1"/>
            </p:cNvSpPr>
            <p:nvPr/>
          </p:nvSpPr>
          <p:spPr bwMode="gray">
            <a:xfrm>
              <a:off x="4724400" y="1371600"/>
              <a:ext cx="1720850" cy="1918458"/>
            </a:xfrm>
            <a:prstGeom prst="diamond">
              <a:avLst/>
            </a:prstGeom>
            <a:solidFill>
              <a:srgbClr val="0070C0"/>
            </a:solidFill>
            <a:ln>
              <a:noFill/>
            </a:ln>
            <a:effectLst>
              <a:outerShdw blurRad="50800" dist="50800" dir="5400000" algn="t" rotWithShape="0">
                <a:prstClr val="black">
                  <a:alpha val="40000"/>
                </a:prstClr>
              </a:outerShdw>
            </a:effectLst>
            <a:scene3d>
              <a:camera prst="perspectiveRelaxed" fov="3300000">
                <a:rot lat="17435432" lon="860917" rev="20792002"/>
              </a:camera>
              <a:lightRig rig="balanced" dir="t">
                <a:rot lat="0" lon="0" rev="15000000"/>
              </a:lightRig>
            </a:scene3d>
            <a:sp3d extrusionH="254000" prstMaterial="plastic">
              <a:bevelT w="508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3" name="Group 1389"/>
          <p:cNvGrpSpPr/>
          <p:nvPr/>
        </p:nvGrpSpPr>
        <p:grpSpPr>
          <a:xfrm>
            <a:off x="1483659" y="2286000"/>
            <a:ext cx="2859741" cy="3209366"/>
            <a:chOff x="1407459" y="2057400"/>
            <a:chExt cx="2859741" cy="3209366"/>
          </a:xfrm>
          <a:effectLst>
            <a:outerShdw blurRad="50800" dist="50800" dir="5400000" algn="ctr" rotWithShape="0">
              <a:srgbClr val="000000">
                <a:alpha val="21000"/>
              </a:srgbClr>
            </a:outerShdw>
          </a:effectLst>
        </p:grpSpPr>
        <p:sp>
          <p:nvSpPr>
            <p:cNvPr id="1391" name="AutoShape 13"/>
            <p:cNvSpPr>
              <a:spLocks noChangeArrowheads="1"/>
            </p:cNvSpPr>
            <p:nvPr/>
          </p:nvSpPr>
          <p:spPr bwMode="ltGray">
            <a:xfrm>
              <a:off x="1407459" y="2057400"/>
              <a:ext cx="2859741" cy="3209366"/>
            </a:xfrm>
            <a:prstGeom prst="diamond">
              <a:avLst/>
            </a:prstGeom>
            <a:gradFill>
              <a:gsLst>
                <a:gs pos="42000">
                  <a:srgbClr val="EAEAEA"/>
                </a:gs>
                <a:gs pos="100000">
                  <a:srgbClr val="B2B2B2"/>
                </a:gs>
              </a:gsLst>
              <a:lin ang="5400000" scaled="1"/>
            </a:gradFill>
            <a:ln>
              <a:noFill/>
            </a:ln>
            <a:effectLst>
              <a:outerShdw blurRad="50800" dist="50800" dir="5400000" algn="t" rotWithShape="0">
                <a:prstClr val="black">
                  <a:alpha val="40000"/>
                </a:prstClr>
              </a:outerShdw>
            </a:effectLst>
            <a:scene3d>
              <a:camera prst="perspectiveRelaxed" fov="3300000">
                <a:rot lat="17808329" lon="1358834" rev="20374483"/>
              </a:camera>
              <a:lightRig rig="balanced" dir="t">
                <a:rot lat="0" lon="0" rev="17400000"/>
              </a:lightRig>
            </a:scene3d>
            <a:sp3d extrusionH="152400" prstMaterial="plastic">
              <a:bevelT w="317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92" name="AutoShape 12"/>
            <p:cNvSpPr>
              <a:spLocks noChangeArrowheads="1"/>
            </p:cNvSpPr>
            <p:nvPr/>
          </p:nvSpPr>
          <p:spPr bwMode="ltGray">
            <a:xfrm>
              <a:off x="1752600" y="2286000"/>
              <a:ext cx="2057400" cy="2286000"/>
            </a:xfrm>
            <a:prstGeom prst="diamond">
              <a:avLst/>
            </a:prstGeom>
            <a:solidFill>
              <a:schemeClr val="tx2">
                <a:lumMod val="60000"/>
                <a:lumOff val="40000"/>
              </a:schemeClr>
            </a:solidFill>
            <a:ln>
              <a:noFill/>
            </a:ln>
            <a:effectLst>
              <a:outerShdw blurRad="50800" dist="50800" dir="5400000" algn="t" rotWithShape="0">
                <a:prstClr val="black">
                  <a:alpha val="40000"/>
                </a:prstClr>
              </a:outerShdw>
            </a:effectLst>
            <a:scene3d>
              <a:camera prst="perspectiveRelaxed" fov="3300000">
                <a:rot lat="17808333" lon="1358840" rev="20374478"/>
              </a:camera>
              <a:lightRig rig="balanced" dir="t">
                <a:rot lat="0" lon="0" rev="15000000"/>
              </a:lightRig>
            </a:scene3d>
            <a:sp3d extrusionH="254000" prstMaterial="plastic">
              <a:bevelT w="508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5" name="Group 1392"/>
          <p:cNvGrpSpPr/>
          <p:nvPr/>
        </p:nvGrpSpPr>
        <p:grpSpPr>
          <a:xfrm>
            <a:off x="3581400" y="3886200"/>
            <a:ext cx="3657600" cy="3200400"/>
            <a:chOff x="3657600" y="3657600"/>
            <a:chExt cx="3657600" cy="3200400"/>
          </a:xfrm>
          <a:effectLst>
            <a:outerShdw blurRad="50800" dist="50800" dir="5400000" algn="ctr" rotWithShape="0">
              <a:srgbClr val="000000">
                <a:alpha val="21000"/>
              </a:srgbClr>
            </a:outerShdw>
          </a:effectLst>
        </p:grpSpPr>
        <p:sp>
          <p:nvSpPr>
            <p:cNvPr id="1394" name="AutoShape 13"/>
            <p:cNvSpPr>
              <a:spLocks noChangeArrowheads="1"/>
            </p:cNvSpPr>
            <p:nvPr/>
          </p:nvSpPr>
          <p:spPr bwMode="ltGray">
            <a:xfrm>
              <a:off x="3657600" y="3657600"/>
              <a:ext cx="3657600" cy="3200400"/>
            </a:xfrm>
            <a:prstGeom prst="diamond">
              <a:avLst/>
            </a:prstGeom>
            <a:gradFill>
              <a:gsLst>
                <a:gs pos="42000">
                  <a:srgbClr val="EAEAEA"/>
                </a:gs>
                <a:gs pos="100000">
                  <a:srgbClr val="B2B2B2"/>
                </a:gs>
              </a:gsLst>
              <a:lin ang="5400000" scaled="1"/>
            </a:gradFill>
            <a:ln>
              <a:noFill/>
            </a:ln>
            <a:effectLst>
              <a:outerShdw blurRad="50800" dist="50800" dir="5400000" algn="t" rotWithShape="0">
                <a:prstClr val="black">
                  <a:alpha val="40000"/>
                </a:prstClr>
              </a:outerShdw>
            </a:effectLst>
            <a:scene3d>
              <a:camera prst="perspectiveRelaxed">
                <a:rot lat="18589392" lon="469304" rev="21238644"/>
              </a:camera>
              <a:lightRig rig="balanced" dir="t">
                <a:rot lat="0" lon="0" rev="18600000"/>
              </a:lightRig>
            </a:scene3d>
            <a:sp3d extrusionH="215900" prstMaterial="plastic">
              <a:bevelT w="4445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95" name="AutoShape 13"/>
            <p:cNvSpPr>
              <a:spLocks noChangeArrowheads="1"/>
            </p:cNvSpPr>
            <p:nvPr/>
          </p:nvSpPr>
          <p:spPr bwMode="ltGray">
            <a:xfrm>
              <a:off x="4150660" y="3832410"/>
              <a:ext cx="2667000" cy="2133600"/>
            </a:xfrm>
            <a:prstGeom prst="diamond">
              <a:avLst/>
            </a:prstGeom>
            <a:solidFill>
              <a:schemeClr val="tx2">
                <a:lumMod val="40000"/>
                <a:lumOff val="60000"/>
              </a:schemeClr>
            </a:solidFill>
            <a:ln>
              <a:noFill/>
            </a:ln>
            <a:effectLst/>
            <a:scene3d>
              <a:camera prst="perspectiveRelaxed">
                <a:rot lat="18589395" lon="469304" rev="21238644"/>
              </a:camera>
              <a:lightRig rig="balanced" dir="t">
                <a:rot lat="0" lon="0" rev="13800000"/>
              </a:lightRig>
            </a:scene3d>
            <a:sp3d extrusionH="406400" prstMaterial="plastic">
              <a:bevelT w="635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6" name="Group 1395"/>
          <p:cNvGrpSpPr/>
          <p:nvPr/>
        </p:nvGrpSpPr>
        <p:grpSpPr>
          <a:xfrm>
            <a:off x="2743200" y="1066800"/>
            <a:ext cx="1828800" cy="2286000"/>
            <a:chOff x="2209800" y="685800"/>
            <a:chExt cx="1828800" cy="2286000"/>
          </a:xfrm>
          <a:effectLst>
            <a:outerShdw blurRad="50800" dist="50800" dir="5400000" algn="ctr" rotWithShape="0">
              <a:srgbClr val="000000">
                <a:alpha val="21000"/>
              </a:srgbClr>
            </a:outerShdw>
          </a:effectLst>
        </p:grpSpPr>
        <p:sp>
          <p:nvSpPr>
            <p:cNvPr id="1397" name="AutoShape 13"/>
            <p:cNvSpPr>
              <a:spLocks noChangeArrowheads="1"/>
            </p:cNvSpPr>
            <p:nvPr/>
          </p:nvSpPr>
          <p:spPr bwMode="ltGray">
            <a:xfrm>
              <a:off x="2209800" y="685800"/>
              <a:ext cx="1828800" cy="2286000"/>
            </a:xfrm>
            <a:prstGeom prst="diamond">
              <a:avLst/>
            </a:prstGeom>
            <a:gradFill>
              <a:gsLst>
                <a:gs pos="42000">
                  <a:srgbClr val="EAEAEA"/>
                </a:gs>
                <a:gs pos="100000">
                  <a:srgbClr val="969696"/>
                </a:gs>
              </a:gsLst>
              <a:lin ang="5400000" scaled="1"/>
            </a:gradFill>
            <a:ln>
              <a:noFill/>
            </a:ln>
            <a:effectLst>
              <a:outerShdw blurRad="50800" dist="50800" dir="5400000" algn="t" rotWithShape="0">
                <a:prstClr val="black">
                  <a:alpha val="40000"/>
                </a:prstClr>
              </a:outerShdw>
            </a:effectLst>
            <a:scene3d>
              <a:camera prst="perspectiveRelaxed" fov="3300000">
                <a:rot lat="17450789" lon="2776273" rev="19073541"/>
              </a:camera>
              <a:lightRig rig="balanced" dir="t">
                <a:rot lat="0" lon="0" rev="18000000"/>
              </a:lightRig>
            </a:scene3d>
            <a:sp3d extrusionH="101600" prstMaterial="plastic">
              <a:bevelT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98" name="AutoShape 11"/>
            <p:cNvSpPr>
              <a:spLocks noChangeArrowheads="1"/>
            </p:cNvSpPr>
            <p:nvPr/>
          </p:nvSpPr>
          <p:spPr bwMode="ltGray">
            <a:xfrm>
              <a:off x="2389096" y="838200"/>
              <a:ext cx="1295399" cy="1524000"/>
            </a:xfrm>
            <a:prstGeom prst="diamond">
              <a:avLst/>
            </a:prstGeom>
            <a:solidFill>
              <a:srgbClr val="002060"/>
            </a:solidFill>
            <a:ln>
              <a:noFill/>
            </a:ln>
            <a:effectLst>
              <a:outerShdw blurRad="50800" dist="50800" dir="5400000" algn="t" rotWithShape="0">
                <a:prstClr val="black">
                  <a:alpha val="40000"/>
                </a:prstClr>
              </a:outerShdw>
            </a:effectLst>
            <a:scene3d>
              <a:camera prst="perspectiveRelaxed" fov="3300000">
                <a:rot lat="17455693" lon="2772314" rev="19025230"/>
              </a:camera>
              <a:lightRig rig="balanced" dir="t">
                <a:rot lat="0" lon="0" rev="15000000"/>
              </a:lightRig>
            </a:scene3d>
            <a:sp3d extrusionH="190500" prstMaterial="plastic">
              <a:bevelT w="508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1399" name="Text Box 74"/>
          <p:cNvSpPr txBox="1">
            <a:spLocks noChangeArrowheads="1"/>
          </p:cNvSpPr>
          <p:nvPr/>
        </p:nvSpPr>
        <p:spPr bwMode="gray">
          <a:xfrm>
            <a:off x="272583" y="4800600"/>
            <a:ext cx="2572221" cy="461665"/>
          </a:xfrm>
          <a:prstGeom prst="rect">
            <a:avLst/>
          </a:prstGeom>
          <a:noFill/>
          <a:ln w="9525" algn="ctr">
            <a:noFill/>
            <a:miter lim="800000"/>
            <a:headEnd/>
            <a:tailEnd/>
          </a:ln>
          <a:effectLst/>
        </p:spPr>
        <p:txBody>
          <a:bodyPr wrap="square">
            <a:spAutoFit/>
          </a:bodyPr>
          <a:lstStyle/>
          <a:p>
            <a:r>
              <a:rPr lang="en-US" sz="2400" b="1" dirty="0" smtClean="0">
                <a:solidFill>
                  <a:srgbClr val="1F497D">
                    <a:lumMod val="60000"/>
                    <a:lumOff val="40000"/>
                  </a:srgbClr>
                </a:solidFill>
              </a:rPr>
              <a:t>Tools Application</a:t>
            </a:r>
            <a:endParaRPr lang="en-US" sz="2400" b="1" dirty="0">
              <a:solidFill>
                <a:srgbClr val="1F497D">
                  <a:lumMod val="60000"/>
                  <a:lumOff val="40000"/>
                </a:srgbClr>
              </a:solidFill>
            </a:endParaRPr>
          </a:p>
        </p:txBody>
      </p:sp>
      <p:sp>
        <p:nvSpPr>
          <p:cNvPr id="1400" name="Text Box 76"/>
          <p:cNvSpPr txBox="1">
            <a:spLocks noChangeArrowheads="1"/>
          </p:cNvSpPr>
          <p:nvPr/>
        </p:nvSpPr>
        <p:spPr bwMode="gray">
          <a:xfrm>
            <a:off x="5943600" y="1295400"/>
            <a:ext cx="3048000" cy="461665"/>
          </a:xfrm>
          <a:prstGeom prst="rect">
            <a:avLst/>
          </a:prstGeom>
          <a:noFill/>
          <a:ln w="9525" algn="ctr">
            <a:noFill/>
            <a:miter lim="800000"/>
            <a:headEnd/>
            <a:tailEnd/>
          </a:ln>
          <a:effectLst/>
        </p:spPr>
        <p:txBody>
          <a:bodyPr wrap="square">
            <a:spAutoFit/>
          </a:bodyPr>
          <a:lstStyle/>
          <a:p>
            <a:r>
              <a:rPr lang="en-US" sz="2400" b="1" dirty="0">
                <a:solidFill>
                  <a:srgbClr val="4F81BD">
                    <a:lumMod val="75000"/>
                  </a:srgbClr>
                </a:solidFill>
              </a:rPr>
              <a:t>Processes Tracking</a:t>
            </a:r>
          </a:p>
        </p:txBody>
      </p:sp>
      <p:sp>
        <p:nvSpPr>
          <p:cNvPr id="1401" name="Text Box 72"/>
          <p:cNvSpPr txBox="1">
            <a:spLocks noChangeArrowheads="1"/>
          </p:cNvSpPr>
          <p:nvPr/>
        </p:nvSpPr>
        <p:spPr bwMode="gray">
          <a:xfrm>
            <a:off x="6400800" y="3581400"/>
            <a:ext cx="2514600" cy="461665"/>
          </a:xfrm>
          <a:prstGeom prst="rect">
            <a:avLst/>
          </a:prstGeom>
          <a:noFill/>
          <a:ln w="9525" algn="ctr">
            <a:noFill/>
            <a:miter lim="800000"/>
            <a:headEnd/>
            <a:tailEnd/>
          </a:ln>
          <a:effectLst/>
        </p:spPr>
        <p:txBody>
          <a:bodyPr wrap="square">
            <a:spAutoFit/>
          </a:bodyPr>
          <a:lstStyle/>
          <a:p>
            <a:r>
              <a:rPr lang="en-US" sz="2400" b="1" dirty="0">
                <a:solidFill>
                  <a:srgbClr val="1F497D">
                    <a:lumMod val="40000"/>
                    <a:lumOff val="60000"/>
                  </a:srgbClr>
                </a:solidFill>
              </a:rPr>
              <a:t>Finalizing</a:t>
            </a:r>
          </a:p>
        </p:txBody>
      </p:sp>
      <p:sp>
        <p:nvSpPr>
          <p:cNvPr id="1403" name="Rectangle 1402"/>
          <p:cNvSpPr/>
          <p:nvPr/>
        </p:nvSpPr>
        <p:spPr bwMode="auto">
          <a:xfrm>
            <a:off x="533400" y="5376446"/>
            <a:ext cx="2362200" cy="584775"/>
          </a:xfrm>
          <a:prstGeom prst="rect">
            <a:avLst/>
          </a:prstGeom>
        </p:spPr>
        <p:txBody>
          <a:bodyPr wrap="square">
            <a:spAutoFit/>
          </a:bodyPr>
          <a:lstStyle/>
          <a:p>
            <a:r>
              <a:rPr lang="en-US" sz="1600" dirty="0" smtClean="0">
                <a:solidFill>
                  <a:prstClr val="black"/>
                </a:solidFill>
              </a:rPr>
              <a:t>Using quality and  lean tools </a:t>
            </a:r>
            <a:endParaRPr lang="en-US" sz="1600" dirty="0">
              <a:solidFill>
                <a:prstClr val="black"/>
              </a:solidFill>
            </a:endParaRPr>
          </a:p>
        </p:txBody>
      </p:sp>
      <p:sp>
        <p:nvSpPr>
          <p:cNvPr id="1405" name="Text Box 76"/>
          <p:cNvSpPr txBox="1">
            <a:spLocks noChangeArrowheads="1"/>
          </p:cNvSpPr>
          <p:nvPr/>
        </p:nvSpPr>
        <p:spPr bwMode="gray">
          <a:xfrm>
            <a:off x="714829" y="1295400"/>
            <a:ext cx="2315241" cy="461665"/>
          </a:xfrm>
          <a:prstGeom prst="rect">
            <a:avLst/>
          </a:prstGeom>
          <a:noFill/>
          <a:ln w="9525" algn="ctr">
            <a:noFill/>
            <a:miter lim="800000"/>
            <a:headEnd/>
            <a:tailEnd/>
          </a:ln>
          <a:effectLst/>
        </p:spPr>
        <p:txBody>
          <a:bodyPr wrap="square">
            <a:spAutoFit/>
          </a:bodyPr>
          <a:lstStyle/>
          <a:p>
            <a:r>
              <a:rPr lang="en-US" sz="2400" b="1" dirty="0">
                <a:solidFill>
                  <a:srgbClr val="1F497D">
                    <a:lumMod val="50000"/>
                  </a:srgbClr>
                </a:solidFill>
              </a:rPr>
              <a:t>Defining Entries</a:t>
            </a:r>
          </a:p>
        </p:txBody>
      </p:sp>
      <p:sp>
        <p:nvSpPr>
          <p:cNvPr id="1406" name="Rectangle 1405"/>
          <p:cNvSpPr/>
          <p:nvPr/>
        </p:nvSpPr>
        <p:spPr bwMode="auto">
          <a:xfrm>
            <a:off x="609600" y="1838373"/>
            <a:ext cx="2362200" cy="1477328"/>
          </a:xfrm>
          <a:prstGeom prst="rect">
            <a:avLst/>
          </a:prstGeom>
        </p:spPr>
        <p:txBody>
          <a:bodyPr wrap="square">
            <a:spAutoFit/>
          </a:bodyPr>
          <a:lstStyle/>
          <a:p>
            <a:pPr marL="285750" indent="-285750">
              <a:buFontTx/>
              <a:buChar char="-"/>
            </a:pPr>
            <a:r>
              <a:rPr lang="en-US" sz="1500" dirty="0">
                <a:solidFill>
                  <a:prstClr val="black"/>
                </a:solidFill>
              </a:rPr>
              <a:t>Emergency department entrance</a:t>
            </a:r>
          </a:p>
          <a:p>
            <a:pPr marL="285750" indent="-285750">
              <a:buFontTx/>
              <a:buChar char="-"/>
            </a:pPr>
            <a:r>
              <a:rPr lang="fr-FR" sz="1500" dirty="0" err="1">
                <a:solidFill>
                  <a:prstClr val="black"/>
                </a:solidFill>
              </a:rPr>
              <a:t>Outpatient</a:t>
            </a:r>
            <a:r>
              <a:rPr lang="fr-FR" sz="1500" dirty="0">
                <a:solidFill>
                  <a:prstClr val="black"/>
                </a:solidFill>
              </a:rPr>
              <a:t> </a:t>
            </a:r>
            <a:r>
              <a:rPr lang="fr-FR" sz="1500" dirty="0" err="1">
                <a:solidFill>
                  <a:prstClr val="black"/>
                </a:solidFill>
              </a:rPr>
              <a:t>clinics</a:t>
            </a:r>
            <a:r>
              <a:rPr lang="fr-FR" sz="1500" dirty="0">
                <a:solidFill>
                  <a:prstClr val="black"/>
                </a:solidFill>
              </a:rPr>
              <a:t> entrances</a:t>
            </a:r>
            <a:endParaRPr lang="fr-FR" sz="1500" b="1" dirty="0">
              <a:solidFill>
                <a:prstClr val="black"/>
              </a:solidFill>
            </a:endParaRPr>
          </a:p>
          <a:p>
            <a:pPr marL="285750" indent="-285750">
              <a:buFontTx/>
              <a:buChar char="-"/>
            </a:pPr>
            <a:r>
              <a:rPr lang="fr-FR" sz="1500" dirty="0" err="1">
                <a:solidFill>
                  <a:prstClr val="black"/>
                </a:solidFill>
              </a:rPr>
              <a:t>Transferred</a:t>
            </a:r>
            <a:r>
              <a:rPr lang="fr-FR" sz="1500" dirty="0">
                <a:solidFill>
                  <a:prstClr val="black"/>
                </a:solidFill>
              </a:rPr>
              <a:t> patients’ entrances</a:t>
            </a:r>
          </a:p>
        </p:txBody>
      </p:sp>
      <p:cxnSp>
        <p:nvCxnSpPr>
          <p:cNvPr id="1407" name="Elbow Connector 42"/>
          <p:cNvCxnSpPr/>
          <p:nvPr/>
        </p:nvCxnSpPr>
        <p:spPr>
          <a:xfrm rot="10800000" flipV="1">
            <a:off x="5562602" y="4038598"/>
            <a:ext cx="2895647" cy="457202"/>
          </a:xfrm>
          <a:prstGeom prst="bentConnector3">
            <a:avLst>
              <a:gd name="adj1" fmla="val 99760"/>
            </a:avLst>
          </a:prstGeom>
          <a:ln w="6350">
            <a:headEnd type="diamond" w="med" len="med"/>
            <a:tailEnd type="diamond" w="med" len="med"/>
          </a:ln>
        </p:spPr>
        <p:style>
          <a:lnRef idx="2">
            <a:schemeClr val="accent5"/>
          </a:lnRef>
          <a:fillRef idx="0">
            <a:schemeClr val="accent5"/>
          </a:fillRef>
          <a:effectRef idx="1">
            <a:schemeClr val="accent5"/>
          </a:effectRef>
          <a:fontRef idx="minor">
            <a:schemeClr val="tx1"/>
          </a:fontRef>
        </p:style>
      </p:cxnSp>
      <p:cxnSp>
        <p:nvCxnSpPr>
          <p:cNvPr id="1408" name="Elbow Connector 1407"/>
          <p:cNvCxnSpPr/>
          <p:nvPr/>
        </p:nvCxnSpPr>
        <p:spPr>
          <a:xfrm rot="10800000" flipV="1">
            <a:off x="5713380" y="1752598"/>
            <a:ext cx="2668620" cy="533401"/>
          </a:xfrm>
          <a:prstGeom prst="bentConnector3">
            <a:avLst>
              <a:gd name="adj1" fmla="val 99320"/>
            </a:avLst>
          </a:prstGeom>
          <a:ln w="12700">
            <a:headEnd type="diamond" w="med" len="med"/>
            <a:tailEnd type="diamond" w="med" len="med"/>
          </a:ln>
        </p:spPr>
        <p:style>
          <a:lnRef idx="3">
            <a:schemeClr val="accent1"/>
          </a:lnRef>
          <a:fillRef idx="0">
            <a:schemeClr val="accent1"/>
          </a:fillRef>
          <a:effectRef idx="2">
            <a:schemeClr val="accent1"/>
          </a:effectRef>
          <a:fontRef idx="minor">
            <a:schemeClr val="tx1"/>
          </a:fontRef>
        </p:style>
      </p:cxnSp>
      <p:cxnSp>
        <p:nvCxnSpPr>
          <p:cNvPr id="1409" name="Elbow Connector 59"/>
          <p:cNvCxnSpPr/>
          <p:nvPr/>
        </p:nvCxnSpPr>
        <p:spPr>
          <a:xfrm flipV="1">
            <a:off x="561877" y="4495801"/>
            <a:ext cx="2360619" cy="867799"/>
          </a:xfrm>
          <a:prstGeom prst="bentConnector3">
            <a:avLst>
              <a:gd name="adj1" fmla="val 100004"/>
            </a:avLst>
          </a:prstGeom>
          <a:ln>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410" name="Elbow Connector 1409"/>
          <p:cNvCxnSpPr/>
          <p:nvPr/>
        </p:nvCxnSpPr>
        <p:spPr>
          <a:xfrm>
            <a:off x="685800" y="1752600"/>
            <a:ext cx="2595282" cy="183776"/>
          </a:xfrm>
          <a:prstGeom prst="bentConnector3">
            <a:avLst>
              <a:gd name="adj1" fmla="val 100086"/>
            </a:avLst>
          </a:prstGeom>
          <a:ln w="19050">
            <a:headEnd type="diamond" w="med" len="med"/>
            <a:tailEnd type="diamond" w="med" len="med"/>
          </a:ln>
        </p:spPr>
        <p:style>
          <a:lnRef idx="3">
            <a:schemeClr val="dk1"/>
          </a:lnRef>
          <a:fillRef idx="0">
            <a:schemeClr val="dk1"/>
          </a:fillRef>
          <a:effectRef idx="2">
            <a:schemeClr val="dk1"/>
          </a:effectRef>
          <a:fontRef idx="minor">
            <a:schemeClr val="tx1"/>
          </a:fontRef>
        </p:style>
      </p:cxnSp>
      <p:sp>
        <p:nvSpPr>
          <p:cNvPr id="1411" name="Rectangle 1410"/>
          <p:cNvSpPr/>
          <p:nvPr/>
        </p:nvSpPr>
        <p:spPr bwMode="gray">
          <a:xfrm>
            <a:off x="4724400" y="4800600"/>
            <a:ext cx="1523999" cy="707886"/>
          </a:xfrm>
          <a:prstGeom prst="rect">
            <a:avLst/>
          </a:prstGeom>
        </p:spPr>
        <p:txBody>
          <a:bodyPr wrap="square">
            <a:spAutoFit/>
          </a:bodyPr>
          <a:lstStyle/>
          <a:p>
            <a:r>
              <a:rPr lang="en-US" sz="2000" b="1" dirty="0">
                <a:ln w="18415" cmpd="sng">
                  <a:noFill/>
                  <a:prstDash val="solid"/>
                </a:ln>
                <a:solidFill>
                  <a:srgbClr val="FFFFFF"/>
                </a:solidFill>
                <a:effectLst>
                  <a:outerShdw blurRad="63500" dir="3600000" algn="tl" rotWithShape="0">
                    <a:srgbClr val="000000">
                      <a:alpha val="70000"/>
                    </a:srgbClr>
                  </a:outerShdw>
                </a:effectLst>
              </a:rPr>
              <a:t>Validation &amp; Verification </a:t>
            </a:r>
          </a:p>
        </p:txBody>
      </p:sp>
      <p:sp>
        <p:nvSpPr>
          <p:cNvPr id="1412" name="Rectangle 1411"/>
          <p:cNvSpPr/>
          <p:nvPr/>
        </p:nvSpPr>
        <p:spPr bwMode="gray">
          <a:xfrm>
            <a:off x="2390677" y="3409890"/>
            <a:ext cx="1051890" cy="400110"/>
          </a:xfrm>
          <a:prstGeom prst="rect">
            <a:avLst/>
          </a:prstGeom>
        </p:spPr>
        <p:txBody>
          <a:bodyPr wrap="none">
            <a:spAutoFit/>
          </a:bodyPr>
          <a:lstStyle/>
          <a:p>
            <a:pPr algn="ctr"/>
            <a:r>
              <a:rPr lang="en-US" sz="2000" b="1" dirty="0" smtClean="0">
                <a:ln w="18415" cmpd="sng">
                  <a:noFill/>
                  <a:prstDash val="solid"/>
                </a:ln>
                <a:solidFill>
                  <a:srgbClr val="FFFFFF"/>
                </a:solidFill>
                <a:effectLst>
                  <a:outerShdw blurRad="63500" dir="3600000" algn="tl" rotWithShape="0">
                    <a:srgbClr val="000000">
                      <a:alpha val="70000"/>
                    </a:srgbClr>
                  </a:outerShdw>
                </a:effectLst>
              </a:rPr>
              <a:t>Building</a:t>
            </a:r>
            <a:endParaRPr lang="en-US" b="1" dirty="0">
              <a:ln w="18415" cmpd="sng">
                <a:noFill/>
                <a:prstDash val="solid"/>
              </a:ln>
              <a:solidFill>
                <a:srgbClr val="FFFFFF"/>
              </a:solidFill>
              <a:effectLst>
                <a:outerShdw blurRad="63500" dir="3600000" algn="tl" rotWithShape="0">
                  <a:srgbClr val="000000">
                    <a:alpha val="70000"/>
                  </a:srgbClr>
                </a:outerShdw>
              </a:effectLst>
            </a:endParaRPr>
          </a:p>
        </p:txBody>
      </p:sp>
      <p:sp>
        <p:nvSpPr>
          <p:cNvPr id="1413" name="Rectangle 1412"/>
          <p:cNvSpPr/>
          <p:nvPr/>
        </p:nvSpPr>
        <p:spPr bwMode="gray">
          <a:xfrm>
            <a:off x="5181600" y="2343090"/>
            <a:ext cx="1063561" cy="400110"/>
          </a:xfrm>
          <a:prstGeom prst="rect">
            <a:avLst/>
          </a:prstGeom>
        </p:spPr>
        <p:txBody>
          <a:bodyPr wrap="none">
            <a:spAutoFit/>
          </a:bodyPr>
          <a:lstStyle/>
          <a:p>
            <a:r>
              <a:rPr lang="en-US" sz="2000" b="1">
                <a:ln w="18415" cmpd="sng">
                  <a:noFill/>
                  <a:prstDash val="solid"/>
                </a:ln>
                <a:solidFill>
                  <a:srgbClr val="FFFFFF"/>
                </a:solidFill>
                <a:effectLst>
                  <a:outerShdw blurRad="63500" dir="3600000" algn="tl" rotWithShape="0">
                    <a:srgbClr val="000000">
                      <a:alpha val="70000"/>
                    </a:srgbClr>
                  </a:outerShdw>
                </a:effectLst>
              </a:rPr>
              <a:t>Tracking</a:t>
            </a:r>
            <a:endParaRPr lang="en-US" sz="2400">
              <a:solidFill>
                <a:prstClr val="black"/>
              </a:solidFill>
            </a:endParaRPr>
          </a:p>
        </p:txBody>
      </p:sp>
      <p:sp>
        <p:nvSpPr>
          <p:cNvPr id="1414" name="Rectangle 1413"/>
          <p:cNvSpPr/>
          <p:nvPr/>
        </p:nvSpPr>
        <p:spPr bwMode="gray">
          <a:xfrm>
            <a:off x="3271185" y="1788460"/>
            <a:ext cx="720582" cy="353943"/>
          </a:xfrm>
          <a:prstGeom prst="rect">
            <a:avLst/>
          </a:prstGeom>
        </p:spPr>
        <p:txBody>
          <a:bodyPr wrap="none">
            <a:spAutoFit/>
          </a:bodyPr>
          <a:lstStyle/>
          <a:p>
            <a:r>
              <a:rPr lang="en-US" sz="1700" b="1" dirty="0">
                <a:ln w="18415" cmpd="sng">
                  <a:noFill/>
                  <a:prstDash val="solid"/>
                </a:ln>
                <a:solidFill>
                  <a:srgbClr val="FFFFFF"/>
                </a:solidFill>
                <a:effectLst>
                  <a:outerShdw blurRad="63500" dir="3600000" algn="tl" rotWithShape="0">
                    <a:srgbClr val="000000">
                      <a:alpha val="70000"/>
                    </a:srgbClr>
                  </a:outerShdw>
                </a:effectLst>
              </a:rPr>
              <a:t>Scope</a:t>
            </a:r>
            <a:endParaRPr lang="en-US" sz="1700" dirty="0">
              <a:solidFill>
                <a:prstClr val="black"/>
              </a:solidFill>
            </a:endParaRPr>
          </a:p>
        </p:txBody>
      </p:sp>
      <p:sp>
        <p:nvSpPr>
          <p:cNvPr id="42" name="Rectangle 41"/>
          <p:cNvSpPr/>
          <p:nvPr/>
        </p:nvSpPr>
        <p:spPr bwMode="auto">
          <a:xfrm>
            <a:off x="6156329" y="4070902"/>
            <a:ext cx="2510339" cy="553998"/>
          </a:xfrm>
          <a:prstGeom prst="rect">
            <a:avLst/>
          </a:prstGeom>
        </p:spPr>
        <p:txBody>
          <a:bodyPr wrap="square">
            <a:spAutoFit/>
          </a:bodyPr>
          <a:lstStyle/>
          <a:p>
            <a:pPr marL="285750" indent="-285750">
              <a:buFontTx/>
              <a:buChar char="-"/>
            </a:pPr>
            <a:r>
              <a:rPr lang="en-US" sz="1500" dirty="0">
                <a:solidFill>
                  <a:prstClr val="black"/>
                </a:solidFill>
              </a:rPr>
              <a:t>Scenario Analysis</a:t>
            </a:r>
          </a:p>
          <a:p>
            <a:pPr marL="285750" indent="-285750">
              <a:buFontTx/>
              <a:buChar char="-"/>
            </a:pPr>
            <a:r>
              <a:rPr lang="en-US" sz="1500" dirty="0">
                <a:solidFill>
                  <a:prstClr val="black"/>
                </a:solidFill>
              </a:rPr>
              <a:t>Reviewing with the crew</a:t>
            </a:r>
            <a:endParaRPr lang="fr-FR" sz="1500" dirty="0">
              <a:solidFill>
                <a:prstClr val="black"/>
              </a:solidFill>
            </a:endParaRPr>
          </a:p>
        </p:txBody>
      </p:sp>
      <p:sp>
        <p:nvSpPr>
          <p:cNvPr id="44" name="Rectangle 43"/>
          <p:cNvSpPr/>
          <p:nvPr/>
        </p:nvSpPr>
        <p:spPr bwMode="auto">
          <a:xfrm>
            <a:off x="6156330" y="1788460"/>
            <a:ext cx="2510339" cy="553998"/>
          </a:xfrm>
          <a:prstGeom prst="rect">
            <a:avLst/>
          </a:prstGeom>
        </p:spPr>
        <p:txBody>
          <a:bodyPr wrap="square">
            <a:spAutoFit/>
          </a:bodyPr>
          <a:lstStyle/>
          <a:p>
            <a:pPr marL="285750" indent="-285750">
              <a:buFontTx/>
              <a:buChar char="-"/>
            </a:pPr>
            <a:r>
              <a:rPr lang="en-US" sz="1500" dirty="0">
                <a:solidFill>
                  <a:prstClr val="black"/>
                </a:solidFill>
              </a:rPr>
              <a:t>Tracking Patients</a:t>
            </a:r>
            <a:r>
              <a:rPr lang="fr-FR" sz="1500" dirty="0">
                <a:solidFill>
                  <a:prstClr val="black"/>
                </a:solidFill>
              </a:rPr>
              <a:t>, </a:t>
            </a:r>
            <a:r>
              <a:rPr lang="fr-FR" sz="1500" dirty="0" err="1" smtClean="0">
                <a:solidFill>
                  <a:prstClr val="black"/>
                </a:solidFill>
              </a:rPr>
              <a:t>proccesses</a:t>
            </a:r>
            <a:r>
              <a:rPr lang="fr-FR" sz="1500" dirty="0" smtClean="0">
                <a:solidFill>
                  <a:prstClr val="black"/>
                </a:solidFill>
              </a:rPr>
              <a:t>, documents</a:t>
            </a:r>
            <a:endParaRPr lang="en-US" sz="1500" dirty="0">
              <a:solidFill>
                <a:prstClr val="black"/>
              </a:solidFill>
            </a:endParaRPr>
          </a:p>
        </p:txBody>
      </p:sp>
      <p:sp>
        <p:nvSpPr>
          <p:cNvPr id="53" name="Round Same Side Corner Rectangle 52"/>
          <p:cNvSpPr/>
          <p:nvPr/>
        </p:nvSpPr>
        <p:spPr bwMode="auto">
          <a:xfrm flipV="1">
            <a:off x="-64434" y="-37144"/>
            <a:ext cx="674034" cy="14087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b="1" dirty="0">
                <a:solidFill>
                  <a:prstClr val="white"/>
                </a:solidFill>
              </a:rPr>
              <a:t>ptimizing </a:t>
            </a:r>
            <a:r>
              <a:rPr lang="en-US" b="1" dirty="0">
                <a:solidFill>
                  <a:prstClr val="white"/>
                </a:solidFill>
              </a:rPr>
              <a:t>Patient Flow</a:t>
            </a:r>
            <a:endParaRPr lang="en-US" sz="1200" b="1" dirty="0">
              <a:solidFill>
                <a:prstClr val="white"/>
              </a:solidFill>
            </a:endParaRPr>
          </a:p>
        </p:txBody>
      </p:sp>
      <p:sp>
        <p:nvSpPr>
          <p:cNvPr id="54" name="Round Same Side Corner Rectangle 53"/>
          <p:cNvSpPr/>
          <p:nvPr/>
        </p:nvSpPr>
        <p:spPr bwMode="auto">
          <a:xfrm flipV="1">
            <a:off x="2038471"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
        <p:nvSpPr>
          <p:cNvPr id="55" name="Round Same Side Corner Rectangle 54"/>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56" name="Round Same Side Corner Rectangle 55"/>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Tree>
    <p:extLst>
      <p:ext uri="{BB962C8B-B14F-4D97-AF65-F5344CB8AC3E}">
        <p14:creationId xmlns:p14="http://schemas.microsoft.com/office/powerpoint/2010/main" val="10195839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Same Side Corner Rectangle 2"/>
          <p:cNvSpPr/>
          <p:nvPr/>
        </p:nvSpPr>
        <p:spPr bwMode="auto">
          <a:xfrm rot="16200000" flipV="1">
            <a:off x="1035411" y="-108440"/>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VSM</a:t>
            </a:r>
          </a:p>
        </p:txBody>
      </p:sp>
      <p:sp>
        <p:nvSpPr>
          <p:cNvPr id="4" name="Round Same Side Corner Rectangle 3"/>
          <p:cNvSpPr/>
          <p:nvPr/>
        </p:nvSpPr>
        <p:spPr bwMode="auto">
          <a:xfrm rot="16200000" flipV="1">
            <a:off x="1035411" y="21855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CC</a:t>
            </a:r>
          </a:p>
        </p:txBody>
      </p:sp>
      <p:sp>
        <p:nvSpPr>
          <p:cNvPr id="5" name="Round Same Side Corner Rectangle 4"/>
          <p:cNvSpPr/>
          <p:nvPr/>
        </p:nvSpPr>
        <p:spPr bwMode="auto">
          <a:xfrm rot="16200000" flipV="1">
            <a:off x="1035411" y="545546"/>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A3 Reports</a:t>
            </a:r>
          </a:p>
        </p:txBody>
      </p:sp>
      <p:sp>
        <p:nvSpPr>
          <p:cNvPr id="6" name="Round Same Side Corner Rectangle 5"/>
          <p:cNvSpPr/>
          <p:nvPr/>
        </p:nvSpPr>
        <p:spPr bwMode="auto">
          <a:xfrm rot="16200000" flipV="1">
            <a:off x="1035411" y="-435433"/>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PFC</a:t>
            </a:r>
          </a:p>
        </p:txBody>
      </p:sp>
      <p:sp>
        <p:nvSpPr>
          <p:cNvPr id="7" name="Round Same Side Corner Rectangle 6"/>
          <p:cNvSpPr/>
          <p:nvPr/>
        </p:nvSpPr>
        <p:spPr bwMode="auto">
          <a:xfrm flipV="1">
            <a:off x="-64434" y="-37144"/>
            <a:ext cx="674034" cy="14087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sp>
        <p:nvSpPr>
          <p:cNvPr id="8" name="Round Same Side Corner Rectangle 7"/>
          <p:cNvSpPr/>
          <p:nvPr/>
        </p:nvSpPr>
        <p:spPr bwMode="auto">
          <a:xfrm flipV="1">
            <a:off x="2038471"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
        <p:nvSpPr>
          <p:cNvPr id="9" name="Round Same Side Corner Rectangle 8"/>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10" name="Round Same Side Corner Rectangle 9"/>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pic>
        <p:nvPicPr>
          <p:cNvPr id="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2921" y="1293936"/>
            <a:ext cx="6014679" cy="550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5334000" y="-75789"/>
            <a:ext cx="2286000" cy="1200329"/>
          </a:xfrm>
          <a:prstGeom prst="rect">
            <a:avLst/>
          </a:prstGeom>
          <a:noFill/>
        </p:spPr>
        <p:txBody>
          <a:bodyPr wrap="square" rtlCol="0">
            <a:spAutoFit/>
          </a:bodyPr>
          <a:lstStyle/>
          <a:p>
            <a:pPr algn="ctr"/>
            <a:r>
              <a:rPr lang="en-US" sz="2400" b="1" dirty="0" smtClean="0">
                <a:solidFill>
                  <a:srgbClr val="002060"/>
                </a:solidFill>
              </a:rPr>
              <a:t>Emergency Department</a:t>
            </a:r>
          </a:p>
          <a:p>
            <a:pPr algn="ctr"/>
            <a:r>
              <a:rPr lang="en-US" sz="2400" b="1" dirty="0" smtClean="0">
                <a:solidFill>
                  <a:srgbClr val="002060"/>
                </a:solidFill>
              </a:rPr>
              <a:t>(Current)</a:t>
            </a:r>
            <a:endParaRPr lang="en-US" sz="2400" b="1" dirty="0">
              <a:solidFill>
                <a:srgbClr val="002060"/>
              </a:solidFill>
            </a:endParaRPr>
          </a:p>
        </p:txBody>
      </p:sp>
    </p:spTree>
    <p:extLst>
      <p:ext uri="{BB962C8B-B14F-4D97-AF65-F5344CB8AC3E}">
        <p14:creationId xmlns:p14="http://schemas.microsoft.com/office/powerpoint/2010/main" val="19456912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562600" y="0"/>
            <a:ext cx="2286000" cy="1200329"/>
          </a:xfrm>
          <a:prstGeom prst="rect">
            <a:avLst/>
          </a:prstGeom>
          <a:noFill/>
        </p:spPr>
        <p:txBody>
          <a:bodyPr wrap="square" rtlCol="0">
            <a:spAutoFit/>
          </a:bodyPr>
          <a:lstStyle/>
          <a:p>
            <a:pPr algn="ctr"/>
            <a:r>
              <a:rPr lang="en-US" sz="2400" b="1" dirty="0" smtClean="0">
                <a:solidFill>
                  <a:srgbClr val="002060"/>
                </a:solidFill>
              </a:rPr>
              <a:t>Outpatient Clinics</a:t>
            </a:r>
          </a:p>
          <a:p>
            <a:pPr algn="ctr"/>
            <a:r>
              <a:rPr lang="en-US" sz="2400" b="1" dirty="0" smtClean="0">
                <a:solidFill>
                  <a:srgbClr val="002060"/>
                </a:solidFill>
              </a:rPr>
              <a:t>(Current)</a:t>
            </a:r>
            <a:endParaRPr lang="en-US" sz="2400" b="1" dirty="0">
              <a:solidFill>
                <a:srgbClr val="002060"/>
              </a:solidFill>
            </a:endParaRPr>
          </a:p>
        </p:txBody>
      </p:sp>
      <p:sp>
        <p:nvSpPr>
          <p:cNvPr id="5" name="Round Same Side Corner Rectangle 4"/>
          <p:cNvSpPr/>
          <p:nvPr/>
        </p:nvSpPr>
        <p:spPr bwMode="auto">
          <a:xfrm rot="16200000" flipV="1">
            <a:off x="1035411" y="-108440"/>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VSM</a:t>
            </a:r>
          </a:p>
        </p:txBody>
      </p:sp>
      <p:sp>
        <p:nvSpPr>
          <p:cNvPr id="6" name="Round Same Side Corner Rectangle 5"/>
          <p:cNvSpPr/>
          <p:nvPr/>
        </p:nvSpPr>
        <p:spPr bwMode="auto">
          <a:xfrm rot="16200000" flipV="1">
            <a:off x="1035411" y="21855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CC</a:t>
            </a:r>
          </a:p>
        </p:txBody>
      </p:sp>
      <p:sp>
        <p:nvSpPr>
          <p:cNvPr id="7" name="Round Same Side Corner Rectangle 6"/>
          <p:cNvSpPr/>
          <p:nvPr/>
        </p:nvSpPr>
        <p:spPr bwMode="auto">
          <a:xfrm rot="16200000" flipV="1">
            <a:off x="1035411" y="545546"/>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A3 Reports</a:t>
            </a:r>
          </a:p>
        </p:txBody>
      </p:sp>
      <p:sp>
        <p:nvSpPr>
          <p:cNvPr id="8" name="Round Same Side Corner Rectangle 7"/>
          <p:cNvSpPr/>
          <p:nvPr/>
        </p:nvSpPr>
        <p:spPr bwMode="auto">
          <a:xfrm rot="16200000" flipV="1">
            <a:off x="1035411" y="-435433"/>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PFC</a:t>
            </a:r>
          </a:p>
        </p:txBody>
      </p:sp>
      <p:sp>
        <p:nvSpPr>
          <p:cNvPr id="9" name="Round Same Side Corner Rectangle 8"/>
          <p:cNvSpPr/>
          <p:nvPr/>
        </p:nvSpPr>
        <p:spPr bwMode="auto">
          <a:xfrm flipV="1">
            <a:off x="-64434" y="-37144"/>
            <a:ext cx="674034" cy="14087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sp>
        <p:nvSpPr>
          <p:cNvPr id="10" name="Round Same Side Corner Rectangle 9"/>
          <p:cNvSpPr/>
          <p:nvPr/>
        </p:nvSpPr>
        <p:spPr bwMode="auto">
          <a:xfrm flipV="1">
            <a:off x="2038471"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
        <p:nvSpPr>
          <p:cNvPr id="11" name="Round Same Side Corner Rectangle 10"/>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12" name="Round Same Side Corner Rectangle 11"/>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pic>
        <p:nvPicPr>
          <p:cNvPr id="1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219200"/>
            <a:ext cx="9155224"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41486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Same Side Corner Rectangle 2"/>
          <p:cNvSpPr/>
          <p:nvPr/>
        </p:nvSpPr>
        <p:spPr bwMode="auto">
          <a:xfrm rot="16200000" flipV="1">
            <a:off x="1035411" y="-108440"/>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VSM</a:t>
            </a:r>
          </a:p>
        </p:txBody>
      </p:sp>
      <p:sp>
        <p:nvSpPr>
          <p:cNvPr id="4" name="Round Same Side Corner Rectangle 3"/>
          <p:cNvSpPr/>
          <p:nvPr/>
        </p:nvSpPr>
        <p:spPr bwMode="auto">
          <a:xfrm rot="16200000" flipV="1">
            <a:off x="1035411" y="21855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CC</a:t>
            </a:r>
          </a:p>
        </p:txBody>
      </p:sp>
      <p:sp>
        <p:nvSpPr>
          <p:cNvPr id="5" name="Round Same Side Corner Rectangle 4"/>
          <p:cNvSpPr/>
          <p:nvPr/>
        </p:nvSpPr>
        <p:spPr bwMode="auto">
          <a:xfrm rot="16200000" flipV="1">
            <a:off x="1035411" y="545546"/>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A3 Reports</a:t>
            </a:r>
          </a:p>
        </p:txBody>
      </p:sp>
      <p:sp>
        <p:nvSpPr>
          <p:cNvPr id="6" name="Round Same Side Corner Rectangle 5"/>
          <p:cNvSpPr/>
          <p:nvPr/>
        </p:nvSpPr>
        <p:spPr bwMode="auto">
          <a:xfrm rot="16200000" flipV="1">
            <a:off x="1035411" y="-43543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PFC</a:t>
            </a:r>
          </a:p>
        </p:txBody>
      </p:sp>
      <p:sp>
        <p:nvSpPr>
          <p:cNvPr id="7" name="Round Same Side Corner Rectangle 6"/>
          <p:cNvSpPr/>
          <p:nvPr/>
        </p:nvSpPr>
        <p:spPr bwMode="auto">
          <a:xfrm flipV="1">
            <a:off x="2038471"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
        <p:nvSpPr>
          <p:cNvPr id="8" name="Round Same Side Corner Rectangle 7"/>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9" name="Round Same Side Corner Rectangle 8"/>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10" name="Round Same Side Corner Rectangle 9"/>
          <p:cNvSpPr/>
          <p:nvPr/>
        </p:nvSpPr>
        <p:spPr bwMode="auto">
          <a:xfrm flipV="1">
            <a:off x="-64434" y="-37144"/>
            <a:ext cx="674034" cy="14087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pic>
        <p:nvPicPr>
          <p:cNvPr id="1032"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066800"/>
            <a:ext cx="8833105" cy="5819646"/>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3810000" y="0"/>
            <a:ext cx="2286000" cy="830997"/>
          </a:xfrm>
          <a:prstGeom prst="rect">
            <a:avLst/>
          </a:prstGeom>
          <a:noFill/>
        </p:spPr>
        <p:txBody>
          <a:bodyPr wrap="square" rtlCol="0">
            <a:spAutoFit/>
          </a:bodyPr>
          <a:lstStyle/>
          <a:p>
            <a:pPr algn="ctr"/>
            <a:r>
              <a:rPr lang="en-US" sz="2400" b="1" dirty="0" smtClean="0">
                <a:solidFill>
                  <a:srgbClr val="002060"/>
                </a:solidFill>
              </a:rPr>
              <a:t>ED VSM</a:t>
            </a:r>
          </a:p>
          <a:p>
            <a:pPr algn="ctr"/>
            <a:r>
              <a:rPr lang="en-US" sz="2400" b="1" dirty="0" smtClean="0">
                <a:solidFill>
                  <a:srgbClr val="002060"/>
                </a:solidFill>
              </a:rPr>
              <a:t>(Current)</a:t>
            </a:r>
            <a:endParaRPr lang="en-US" sz="2400" b="1" dirty="0">
              <a:solidFill>
                <a:srgbClr val="00206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255221760"/>
              </p:ext>
            </p:extLst>
          </p:nvPr>
        </p:nvGraphicFramePr>
        <p:xfrm>
          <a:off x="6781800" y="228600"/>
          <a:ext cx="2365460" cy="3371048"/>
        </p:xfrm>
        <a:graphic>
          <a:graphicData uri="http://schemas.openxmlformats.org/drawingml/2006/table">
            <a:tbl>
              <a:tblPr firstRow="1" firstCol="1" bandRow="1">
                <a:tableStyleId>{5C22544A-7EE6-4342-B048-85BDC9FD1C3A}</a:tableStyleId>
              </a:tblPr>
              <a:tblGrid>
                <a:gridCol w="685800"/>
                <a:gridCol w="877415"/>
                <a:gridCol w="457200"/>
                <a:gridCol w="345045"/>
              </a:tblGrid>
              <a:tr h="337114">
                <a:tc>
                  <a:txBody>
                    <a:bodyPr/>
                    <a:lstStyle/>
                    <a:p>
                      <a:pPr marL="0" marR="0" algn="ctr" rtl="0">
                        <a:lnSpc>
                          <a:spcPct val="115000"/>
                        </a:lnSpc>
                        <a:spcBef>
                          <a:spcPts val="0"/>
                        </a:spcBef>
                        <a:spcAft>
                          <a:spcPts val="0"/>
                        </a:spcAft>
                      </a:pPr>
                      <a:r>
                        <a:rPr lang="en-US" sz="1050" dirty="0">
                          <a:effectLst/>
                        </a:rPr>
                        <a:t>Process</a:t>
                      </a:r>
                      <a:endParaRPr lang="en-US" sz="105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rtl="0">
                        <a:lnSpc>
                          <a:spcPct val="115000"/>
                        </a:lnSpc>
                        <a:spcBef>
                          <a:spcPts val="0"/>
                        </a:spcBef>
                        <a:spcAft>
                          <a:spcPts val="0"/>
                        </a:spcAft>
                      </a:pPr>
                      <a:r>
                        <a:rPr lang="en-US" sz="900" dirty="0">
                          <a:effectLst/>
                        </a:rPr>
                        <a:t>Process Description</a:t>
                      </a:r>
                      <a:endParaRPr lang="en-US" sz="9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rtl="0">
                        <a:lnSpc>
                          <a:spcPct val="115000"/>
                        </a:lnSpc>
                        <a:spcBef>
                          <a:spcPts val="0"/>
                        </a:spcBef>
                        <a:spcAft>
                          <a:spcPts val="0"/>
                        </a:spcAft>
                      </a:pPr>
                      <a:r>
                        <a:rPr lang="en-US" sz="900" dirty="0">
                          <a:effectLst/>
                        </a:rPr>
                        <a:t>VA</a:t>
                      </a:r>
                      <a:endParaRPr lang="en-US" sz="9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a:lnSpc>
                          <a:spcPct val="115000"/>
                        </a:lnSpc>
                        <a:spcBef>
                          <a:spcPts val="0"/>
                        </a:spcBef>
                        <a:spcAft>
                          <a:spcPts val="0"/>
                        </a:spcAft>
                      </a:pPr>
                      <a:r>
                        <a:rPr lang="en-US" sz="900" dirty="0" smtClean="0">
                          <a:effectLst/>
                        </a:rPr>
                        <a:t>NVA</a:t>
                      </a:r>
                      <a:endParaRPr lang="en-US" sz="9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lumMod val="40000"/>
                        <a:lumOff val="60000"/>
                      </a:schemeClr>
                    </a:solidFill>
                  </a:tcPr>
                </a:tc>
              </a:tr>
              <a:tr h="243670">
                <a:tc>
                  <a:txBody>
                    <a:bodyPr/>
                    <a:lstStyle/>
                    <a:p>
                      <a:pPr marL="0" marR="0" algn="ctr" rtl="0">
                        <a:lnSpc>
                          <a:spcPct val="115000"/>
                        </a:lnSpc>
                        <a:spcBef>
                          <a:spcPts val="0"/>
                        </a:spcBef>
                        <a:spcAft>
                          <a:spcPts val="0"/>
                        </a:spcAft>
                      </a:pPr>
                      <a:r>
                        <a:rPr lang="en-US" sz="800" dirty="0">
                          <a:effectLst/>
                        </a:rPr>
                        <a:t>Pricing and Agreements</a:t>
                      </a:r>
                      <a:endParaRPr lang="en-US" sz="900" dirty="0">
                        <a:solidFill>
                          <a:srgbClr val="000000"/>
                        </a:solidFill>
                        <a:effectLst/>
                        <a:latin typeface="Calibri"/>
                        <a:ea typeface="Calibri"/>
                        <a:cs typeface="Arial"/>
                      </a:endParaRPr>
                    </a:p>
                  </a:txBody>
                  <a:tcPr marL="53460" marR="5346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rtl="0">
                        <a:lnSpc>
                          <a:spcPct val="115000"/>
                        </a:lnSpc>
                        <a:spcBef>
                          <a:spcPts val="0"/>
                        </a:spcBef>
                        <a:spcAft>
                          <a:spcPts val="0"/>
                        </a:spcAft>
                      </a:pPr>
                      <a:r>
                        <a:rPr lang="en-US" sz="700" dirty="0">
                          <a:effectLst/>
                        </a:rPr>
                        <a:t>Give basic price and wait for patient agreement</a:t>
                      </a:r>
                      <a:endParaRPr lang="en-US" sz="800" dirty="0">
                        <a:solidFill>
                          <a:srgbClr val="000000"/>
                        </a:solidFill>
                        <a:effectLst/>
                        <a:latin typeface="Calibri"/>
                        <a:ea typeface="Calibri"/>
                        <a:cs typeface="Arial"/>
                      </a:endParaRPr>
                    </a:p>
                  </a:txBody>
                  <a:tcPr marL="53460" marR="5346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marL="0" marR="0" algn="ctr" rtl="0">
                        <a:lnSpc>
                          <a:spcPct val="115000"/>
                        </a:lnSpc>
                        <a:spcBef>
                          <a:spcPts val="0"/>
                        </a:spcBef>
                        <a:spcAft>
                          <a:spcPts val="0"/>
                        </a:spcAft>
                      </a:pPr>
                      <a:r>
                        <a:rPr lang="en-US" sz="1050" dirty="0">
                          <a:effectLst/>
                        </a:rPr>
                        <a:t>8</a:t>
                      </a:r>
                      <a:endParaRPr lang="en-US" sz="1100" dirty="0">
                        <a:solidFill>
                          <a:srgbClr val="000000"/>
                        </a:solidFill>
                        <a:effectLst/>
                        <a:latin typeface="Calibri"/>
                        <a:ea typeface="Calibri"/>
                        <a:cs typeface="Arial"/>
                      </a:endParaRPr>
                    </a:p>
                  </a:txBody>
                  <a:tcPr marL="53460" marR="5346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50" dirty="0">
                          <a:effectLst/>
                        </a:rPr>
                        <a:t>2</a:t>
                      </a:r>
                      <a:endParaRPr lang="en-US" sz="1100" dirty="0">
                        <a:solidFill>
                          <a:srgbClr val="000000"/>
                        </a:solidFill>
                        <a:effectLst/>
                        <a:latin typeface="Calibri"/>
                        <a:ea typeface="Calibri"/>
                        <a:cs typeface="Arial"/>
                      </a:endParaRPr>
                    </a:p>
                  </a:txBody>
                  <a:tcPr marL="53460" marR="5346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r>
              <a:tr h="274098">
                <a:tc>
                  <a:txBody>
                    <a:bodyPr/>
                    <a:lstStyle/>
                    <a:p>
                      <a:pPr marL="0" marR="0" algn="ctr" rtl="0">
                        <a:lnSpc>
                          <a:spcPct val="115000"/>
                        </a:lnSpc>
                        <a:spcBef>
                          <a:spcPts val="0"/>
                        </a:spcBef>
                        <a:spcAft>
                          <a:spcPts val="0"/>
                        </a:spcAft>
                      </a:pPr>
                      <a:r>
                        <a:rPr lang="en-US" sz="800" dirty="0">
                          <a:effectLst/>
                        </a:rPr>
                        <a:t>Coordination with B.M</a:t>
                      </a:r>
                      <a:endParaRPr lang="en-US" sz="9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rtl="0">
                        <a:lnSpc>
                          <a:spcPct val="115000"/>
                        </a:lnSpc>
                        <a:spcBef>
                          <a:spcPts val="0"/>
                        </a:spcBef>
                        <a:spcAft>
                          <a:spcPts val="0"/>
                        </a:spcAft>
                      </a:pPr>
                      <a:r>
                        <a:rPr lang="en-US" sz="700" dirty="0">
                          <a:effectLst/>
                        </a:rPr>
                        <a:t>Calling BM and wait his reply to know where to send the patient</a:t>
                      </a:r>
                      <a:endParaRPr lang="en-US" sz="8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rtl="0">
                        <a:lnSpc>
                          <a:spcPct val="115000"/>
                        </a:lnSpc>
                        <a:spcBef>
                          <a:spcPts val="0"/>
                        </a:spcBef>
                        <a:spcAft>
                          <a:spcPts val="0"/>
                        </a:spcAft>
                      </a:pPr>
                      <a:r>
                        <a:rPr lang="en-US" sz="1050" dirty="0">
                          <a:effectLst/>
                        </a:rPr>
                        <a:t>20</a:t>
                      </a:r>
                      <a:endParaRPr lang="en-US" sz="11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50" dirty="0">
                          <a:effectLst/>
                        </a:rPr>
                        <a:t>30</a:t>
                      </a:r>
                      <a:endParaRPr lang="en-US" sz="11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243670">
                <a:tc>
                  <a:txBody>
                    <a:bodyPr/>
                    <a:lstStyle/>
                    <a:p>
                      <a:pPr marL="0" marR="0" algn="ctr" rtl="0">
                        <a:lnSpc>
                          <a:spcPct val="115000"/>
                        </a:lnSpc>
                        <a:spcBef>
                          <a:spcPts val="0"/>
                        </a:spcBef>
                        <a:spcAft>
                          <a:spcPts val="0"/>
                        </a:spcAft>
                      </a:pPr>
                      <a:r>
                        <a:rPr lang="en-US" sz="800" dirty="0">
                          <a:effectLst/>
                        </a:rPr>
                        <a:t>Payment</a:t>
                      </a:r>
                      <a:endParaRPr lang="en-US" sz="9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rtl="0">
                        <a:lnSpc>
                          <a:spcPct val="115000"/>
                        </a:lnSpc>
                        <a:spcBef>
                          <a:spcPts val="0"/>
                        </a:spcBef>
                        <a:spcAft>
                          <a:spcPts val="0"/>
                        </a:spcAft>
                      </a:pPr>
                      <a:r>
                        <a:rPr lang="en-US" sz="700" dirty="0">
                          <a:effectLst/>
                        </a:rPr>
                        <a:t>Payment process; waiting his turn</a:t>
                      </a:r>
                      <a:endParaRPr lang="en-US" sz="8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rtl="0">
                        <a:lnSpc>
                          <a:spcPct val="115000"/>
                        </a:lnSpc>
                        <a:spcBef>
                          <a:spcPts val="0"/>
                        </a:spcBef>
                        <a:spcAft>
                          <a:spcPts val="0"/>
                        </a:spcAft>
                      </a:pPr>
                      <a:r>
                        <a:rPr lang="en-US" sz="1050">
                          <a:effectLst/>
                        </a:rPr>
                        <a:t>4</a:t>
                      </a:r>
                      <a:endParaRPr lang="en-US" sz="110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50">
                          <a:effectLst/>
                        </a:rPr>
                        <a:t>1</a:t>
                      </a:r>
                      <a:endParaRPr lang="en-US" sz="110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297521">
                <a:tc>
                  <a:txBody>
                    <a:bodyPr/>
                    <a:lstStyle/>
                    <a:p>
                      <a:pPr marL="0" marR="0" algn="ctr" rtl="0">
                        <a:lnSpc>
                          <a:spcPct val="115000"/>
                        </a:lnSpc>
                        <a:spcBef>
                          <a:spcPts val="0"/>
                        </a:spcBef>
                        <a:spcAft>
                          <a:spcPts val="0"/>
                        </a:spcAft>
                      </a:pPr>
                      <a:r>
                        <a:rPr lang="en-US" sz="800" dirty="0">
                          <a:effectLst/>
                        </a:rPr>
                        <a:t>File creation</a:t>
                      </a:r>
                      <a:endParaRPr lang="en-US" sz="9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rtl="0">
                        <a:lnSpc>
                          <a:spcPct val="115000"/>
                        </a:lnSpc>
                        <a:spcBef>
                          <a:spcPts val="0"/>
                        </a:spcBef>
                        <a:spcAft>
                          <a:spcPts val="0"/>
                        </a:spcAft>
                      </a:pPr>
                      <a:r>
                        <a:rPr lang="en-US" sz="700" dirty="0">
                          <a:effectLst/>
                        </a:rPr>
                        <a:t>Take patient's info &amp; add them to the system &amp; print file &amp; print stickers</a:t>
                      </a:r>
                      <a:endParaRPr lang="en-US" sz="8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rtl="0">
                        <a:lnSpc>
                          <a:spcPct val="115000"/>
                        </a:lnSpc>
                        <a:spcBef>
                          <a:spcPts val="0"/>
                        </a:spcBef>
                        <a:spcAft>
                          <a:spcPts val="0"/>
                        </a:spcAft>
                      </a:pPr>
                      <a:r>
                        <a:rPr lang="en-US" sz="1050">
                          <a:effectLst/>
                        </a:rPr>
                        <a:t>15</a:t>
                      </a:r>
                      <a:endParaRPr lang="en-US" sz="110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50" dirty="0">
                          <a:effectLst/>
                        </a:rPr>
                        <a:t>3</a:t>
                      </a:r>
                      <a:endParaRPr lang="en-US" sz="11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65464">
                <a:tc>
                  <a:txBody>
                    <a:bodyPr/>
                    <a:lstStyle/>
                    <a:p>
                      <a:pPr marL="0" marR="0" algn="ctr" rtl="0">
                        <a:lnSpc>
                          <a:spcPct val="115000"/>
                        </a:lnSpc>
                        <a:spcBef>
                          <a:spcPts val="0"/>
                        </a:spcBef>
                        <a:spcAft>
                          <a:spcPts val="0"/>
                        </a:spcAft>
                      </a:pPr>
                      <a:r>
                        <a:rPr lang="en-US" sz="800" dirty="0">
                          <a:effectLst/>
                        </a:rPr>
                        <a:t>Coordination with receiving department and ED</a:t>
                      </a:r>
                      <a:endParaRPr lang="en-US" sz="9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rtl="0">
                        <a:lnSpc>
                          <a:spcPct val="115000"/>
                        </a:lnSpc>
                        <a:spcBef>
                          <a:spcPts val="0"/>
                        </a:spcBef>
                        <a:spcAft>
                          <a:spcPts val="0"/>
                        </a:spcAft>
                      </a:pPr>
                      <a:r>
                        <a:rPr lang="en-US" sz="700" dirty="0">
                          <a:effectLst/>
                        </a:rPr>
                        <a:t>Make phone calls with receiving dept. &amp; ED to send patient to targeted dept.</a:t>
                      </a:r>
                      <a:endParaRPr lang="en-US" sz="8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rtl="0">
                        <a:lnSpc>
                          <a:spcPct val="115000"/>
                        </a:lnSpc>
                        <a:spcBef>
                          <a:spcPts val="0"/>
                        </a:spcBef>
                        <a:spcAft>
                          <a:spcPts val="0"/>
                        </a:spcAft>
                      </a:pPr>
                      <a:r>
                        <a:rPr lang="en-US" sz="1050">
                          <a:effectLst/>
                        </a:rPr>
                        <a:t>3</a:t>
                      </a:r>
                      <a:endParaRPr lang="en-US" sz="110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50" dirty="0">
                          <a:effectLst/>
                        </a:rPr>
                        <a:t>1</a:t>
                      </a:r>
                      <a:endParaRPr lang="en-US" sz="11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238017">
                <a:tc>
                  <a:txBody>
                    <a:bodyPr/>
                    <a:lstStyle/>
                    <a:p>
                      <a:pPr marL="0" marR="0" algn="ctr" rtl="0">
                        <a:lnSpc>
                          <a:spcPct val="115000"/>
                        </a:lnSpc>
                        <a:spcBef>
                          <a:spcPts val="0"/>
                        </a:spcBef>
                        <a:spcAft>
                          <a:spcPts val="0"/>
                        </a:spcAft>
                      </a:pPr>
                      <a:r>
                        <a:rPr lang="en-US" sz="900" dirty="0">
                          <a:effectLst/>
                        </a:rPr>
                        <a:t>Sending patient to department</a:t>
                      </a:r>
                      <a:endParaRPr lang="en-US" sz="9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rtl="0">
                        <a:lnSpc>
                          <a:spcPct val="115000"/>
                        </a:lnSpc>
                        <a:spcBef>
                          <a:spcPts val="0"/>
                        </a:spcBef>
                        <a:spcAft>
                          <a:spcPts val="0"/>
                        </a:spcAft>
                      </a:pPr>
                      <a:r>
                        <a:rPr lang="en-US" sz="800" dirty="0">
                          <a:effectLst/>
                        </a:rPr>
                        <a:t>Sending patient to the decided department</a:t>
                      </a:r>
                      <a:endParaRPr lang="en-US" sz="8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rtl="0">
                        <a:lnSpc>
                          <a:spcPct val="115000"/>
                        </a:lnSpc>
                        <a:spcBef>
                          <a:spcPts val="0"/>
                        </a:spcBef>
                        <a:spcAft>
                          <a:spcPts val="0"/>
                        </a:spcAft>
                      </a:pPr>
                      <a:r>
                        <a:rPr lang="en-US" sz="1050">
                          <a:effectLst/>
                        </a:rPr>
                        <a:t>15</a:t>
                      </a:r>
                      <a:endParaRPr lang="en-US" sz="110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50" dirty="0">
                          <a:effectLst/>
                        </a:rPr>
                        <a:t>5</a:t>
                      </a:r>
                      <a:endParaRPr lang="en-US" sz="11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264826">
                <a:tc>
                  <a:txBody>
                    <a:bodyPr/>
                    <a:lstStyle/>
                    <a:p>
                      <a:pPr marL="0" marR="0" algn="ctr" rtl="0">
                        <a:lnSpc>
                          <a:spcPct val="115000"/>
                        </a:lnSpc>
                        <a:spcBef>
                          <a:spcPts val="0"/>
                        </a:spcBef>
                        <a:spcAft>
                          <a:spcPts val="0"/>
                        </a:spcAft>
                      </a:pPr>
                      <a:r>
                        <a:rPr lang="en-US" sz="900" dirty="0" smtClean="0">
                          <a:effectLst/>
                        </a:rPr>
                        <a:t>TOTAL</a:t>
                      </a:r>
                      <a:endParaRPr lang="en-US" sz="9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60000"/>
                        <a:lumOff val="40000"/>
                      </a:schemeClr>
                    </a:solidFill>
                  </a:tcPr>
                </a:tc>
                <a:tc>
                  <a:txBody>
                    <a:bodyPr/>
                    <a:lstStyle/>
                    <a:p>
                      <a:pPr rtl="0"/>
                      <a:endParaRPr lang="en-US" sz="900" dirty="0">
                        <a:solidFill>
                          <a:srgbClr val="000000"/>
                        </a:solidFill>
                        <a:effectLst/>
                        <a:latin typeface="Arial"/>
                        <a:ea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60000"/>
                        <a:lumOff val="40000"/>
                      </a:schemeClr>
                    </a:solidFill>
                  </a:tcPr>
                </a:tc>
                <a:tc>
                  <a:txBody>
                    <a:bodyPr/>
                    <a:lstStyle/>
                    <a:p>
                      <a:pPr marL="0" marR="0" algn="ctr" rtl="0">
                        <a:lnSpc>
                          <a:spcPct val="115000"/>
                        </a:lnSpc>
                        <a:spcBef>
                          <a:spcPts val="0"/>
                        </a:spcBef>
                        <a:spcAft>
                          <a:spcPts val="0"/>
                        </a:spcAft>
                      </a:pPr>
                      <a:r>
                        <a:rPr lang="en-US" sz="1100" dirty="0" smtClean="0">
                          <a:effectLst/>
                        </a:rPr>
                        <a:t>66</a:t>
                      </a:r>
                      <a:endParaRPr lang="en-US" sz="11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60000"/>
                        <a:lumOff val="40000"/>
                      </a:schemeClr>
                    </a:solidFill>
                  </a:tcPr>
                </a:tc>
                <a:tc>
                  <a:txBody>
                    <a:bodyPr/>
                    <a:lstStyle/>
                    <a:p>
                      <a:pPr marL="0" marR="0" algn="ctr">
                        <a:lnSpc>
                          <a:spcPct val="115000"/>
                        </a:lnSpc>
                        <a:spcBef>
                          <a:spcPts val="0"/>
                        </a:spcBef>
                        <a:spcAft>
                          <a:spcPts val="0"/>
                        </a:spcAft>
                      </a:pPr>
                      <a:r>
                        <a:rPr lang="en-US" sz="1100" dirty="0" smtClean="0">
                          <a:effectLst/>
                        </a:rPr>
                        <a:t>42</a:t>
                      </a:r>
                      <a:endParaRPr lang="en-US" sz="11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60000"/>
                        <a:lumOff val="40000"/>
                      </a:schemeClr>
                    </a:solidFill>
                  </a:tcPr>
                </a:tc>
              </a:tr>
            </a:tbl>
          </a:graphicData>
        </a:graphic>
      </p:graphicFrame>
      <p:sp>
        <p:nvSpPr>
          <p:cNvPr id="11" name="Down Arrow 10"/>
          <p:cNvSpPr/>
          <p:nvPr/>
        </p:nvSpPr>
        <p:spPr>
          <a:xfrm rot="10800000">
            <a:off x="7543797" y="3581400"/>
            <a:ext cx="533401" cy="914400"/>
          </a:xfrm>
          <a:prstGeom prst="downArrow">
            <a:avLst/>
          </a:prstGeom>
        </p:spPr>
        <p:style>
          <a:lnRef idx="0">
            <a:schemeClr val="accent1"/>
          </a:lnRef>
          <a:fillRef idx="3">
            <a:schemeClr val="accent1"/>
          </a:fillRef>
          <a:effectRef idx="3">
            <a:schemeClr val="accent1"/>
          </a:effectRef>
          <a:fontRef idx="minor">
            <a:schemeClr val="lt1"/>
          </a:fontRef>
        </p:style>
        <p:txBody>
          <a:bodyPr vert="vert" rtlCol="0" anchor="ctr"/>
          <a:lstStyle/>
          <a:p>
            <a:pPr algn="ctr"/>
            <a:r>
              <a:rPr lang="en-US" sz="1100" dirty="0" smtClean="0"/>
              <a:t>Example</a:t>
            </a:r>
            <a:endParaRPr lang="en-US" sz="1100" dirty="0"/>
          </a:p>
        </p:txBody>
      </p:sp>
    </p:spTree>
    <p:extLst>
      <p:ext uri="{BB962C8B-B14F-4D97-AF65-F5344CB8AC3E}">
        <p14:creationId xmlns:p14="http://schemas.microsoft.com/office/powerpoint/2010/main" val="110786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Group 3"/>
          <p:cNvGrpSpPr/>
          <p:nvPr/>
        </p:nvGrpSpPr>
        <p:grpSpPr>
          <a:xfrm>
            <a:off x="414605" y="997823"/>
            <a:ext cx="5368063" cy="2022708"/>
            <a:chOff x="497276" y="1184607"/>
            <a:chExt cx="5368063" cy="2022708"/>
          </a:xfrm>
        </p:grpSpPr>
        <p:sp>
          <p:nvSpPr>
            <p:cNvPr id="5" name="Stored Data 4"/>
            <p:cNvSpPr/>
            <p:nvPr/>
          </p:nvSpPr>
          <p:spPr>
            <a:xfrm rot="10800000">
              <a:off x="1676628" y="1567987"/>
              <a:ext cx="4044843" cy="1326637"/>
            </a:xfrm>
            <a:prstGeom prst="flowChartOnlineStorage">
              <a:avLst/>
            </a:prstGeom>
            <a:solidFill>
              <a:schemeClr val="accent1">
                <a:lumMod val="20000"/>
                <a:lumOff val="80000"/>
                <a:alpha val="27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6" name="Oval 5"/>
            <p:cNvSpPr/>
            <p:nvPr/>
          </p:nvSpPr>
          <p:spPr>
            <a:xfrm>
              <a:off x="497276" y="1184607"/>
              <a:ext cx="2030351" cy="2022708"/>
            </a:xfrm>
            <a:prstGeom prst="ellipse">
              <a:avLst/>
            </a:prstGeom>
            <a:solidFill>
              <a:schemeClr val="tx2">
                <a:lumMod val="50000"/>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17375E"/>
                </a:solidFill>
              </a:endParaRPr>
            </a:p>
          </p:txBody>
        </p:sp>
        <p:sp>
          <p:nvSpPr>
            <p:cNvPr id="7" name="Oval 6"/>
            <p:cNvSpPr/>
            <p:nvPr/>
          </p:nvSpPr>
          <p:spPr>
            <a:xfrm>
              <a:off x="700837" y="1372922"/>
              <a:ext cx="1646159" cy="1647494"/>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pic>
          <p:nvPicPr>
            <p:cNvPr id="8" name="Picture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45599" y="1536543"/>
              <a:ext cx="1367111" cy="1342315"/>
            </a:xfrm>
            <a:prstGeom prst="ellipse">
              <a:avLst/>
            </a:prstGeom>
          </p:spPr>
        </p:pic>
        <p:sp>
          <p:nvSpPr>
            <p:cNvPr id="9" name="TextBox 8"/>
            <p:cNvSpPr txBox="1"/>
            <p:nvPr/>
          </p:nvSpPr>
          <p:spPr>
            <a:xfrm>
              <a:off x="2521736" y="1552309"/>
              <a:ext cx="3343603" cy="1157753"/>
            </a:xfrm>
            <a:prstGeom prst="rect">
              <a:avLst/>
            </a:prstGeom>
            <a:solidFill>
              <a:schemeClr val="accent1">
                <a:lumMod val="20000"/>
                <a:lumOff val="80000"/>
                <a:alpha val="0"/>
              </a:schemeClr>
            </a:solidFill>
          </p:spPr>
          <p:txBody>
            <a:bodyPr wrap="square" rtlCol="0">
              <a:spAutoFit/>
            </a:bodyPr>
            <a:lstStyle/>
            <a:p>
              <a:pPr>
                <a:lnSpc>
                  <a:spcPct val="110000"/>
                </a:lnSpc>
                <a:spcAft>
                  <a:spcPts val="100"/>
                </a:spcAft>
              </a:pPr>
              <a:r>
                <a:rPr lang="en-US" sz="2400" u="sng" dirty="0" smtClean="0">
                  <a:solidFill>
                    <a:srgbClr val="1F497D">
                      <a:lumMod val="75000"/>
                    </a:srgbClr>
                  </a:solidFill>
                </a:rPr>
                <a:t>Anan Aghbar </a:t>
              </a:r>
            </a:p>
            <a:p>
              <a:r>
                <a:rPr lang="en-US" sz="1400" dirty="0" smtClean="0">
                  <a:solidFill>
                    <a:prstClr val="black"/>
                  </a:solidFill>
                </a:rPr>
                <a:t>Industrial &amp; Systems Engineering student</a:t>
              </a:r>
            </a:p>
            <a:p>
              <a:r>
                <a:rPr lang="en-US" sz="1400" dirty="0" err="1">
                  <a:solidFill>
                    <a:prstClr val="black"/>
                  </a:solidFill>
                </a:rPr>
                <a:t>a</a:t>
              </a:r>
              <a:r>
                <a:rPr lang="en-US" sz="1400" dirty="0" err="1" smtClean="0">
                  <a:solidFill>
                    <a:prstClr val="black"/>
                  </a:solidFill>
                </a:rPr>
                <a:t>nan_aghbar@hotmail.com</a:t>
              </a:r>
              <a:endParaRPr lang="en-US" sz="1400" dirty="0" smtClean="0">
                <a:solidFill>
                  <a:prstClr val="black"/>
                </a:solidFill>
              </a:endParaRPr>
            </a:p>
            <a:p>
              <a:r>
                <a:rPr lang="en-US" sz="1400" dirty="0" smtClean="0">
                  <a:solidFill>
                    <a:prstClr val="black"/>
                  </a:solidFill>
                </a:rPr>
                <a:t>00970598202857</a:t>
              </a:r>
            </a:p>
          </p:txBody>
        </p:sp>
      </p:grpSp>
      <p:grpSp>
        <p:nvGrpSpPr>
          <p:cNvPr id="10" name="Group 9"/>
          <p:cNvGrpSpPr/>
          <p:nvPr/>
        </p:nvGrpSpPr>
        <p:grpSpPr>
          <a:xfrm>
            <a:off x="2114361" y="2879296"/>
            <a:ext cx="5315647" cy="2022708"/>
            <a:chOff x="2459277" y="2989056"/>
            <a:chExt cx="5315647" cy="2022708"/>
          </a:xfrm>
        </p:grpSpPr>
        <p:sp>
          <p:nvSpPr>
            <p:cNvPr id="11" name="Stored Data 10"/>
            <p:cNvSpPr/>
            <p:nvPr/>
          </p:nvSpPr>
          <p:spPr>
            <a:xfrm rot="10800000">
              <a:off x="3621517" y="3372434"/>
              <a:ext cx="4050735" cy="1326637"/>
            </a:xfrm>
            <a:prstGeom prst="flowChartOnlineStorage">
              <a:avLst/>
            </a:prstGeom>
            <a:solidFill>
              <a:schemeClr val="accent1">
                <a:lumMod val="20000"/>
                <a:lumOff val="80000"/>
                <a:alpha val="18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2" name="Oval 11"/>
            <p:cNvSpPr/>
            <p:nvPr/>
          </p:nvSpPr>
          <p:spPr>
            <a:xfrm>
              <a:off x="2459277" y="2989056"/>
              <a:ext cx="2030351" cy="2022708"/>
            </a:xfrm>
            <a:prstGeom prst="ellipse">
              <a:avLst/>
            </a:prstGeom>
            <a:solidFill>
              <a:schemeClr val="tx2">
                <a:lumMod val="50000"/>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Oval 12"/>
            <p:cNvSpPr/>
            <p:nvPr/>
          </p:nvSpPr>
          <p:spPr>
            <a:xfrm>
              <a:off x="2662838" y="3177371"/>
              <a:ext cx="1646159" cy="1647494"/>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pic>
          <p:nvPicPr>
            <p:cNvPr id="14" name="Picture 13" descr="raya.jpg"/>
            <p:cNvPicPr>
              <a:picLocks noChangeAspect="1"/>
            </p:cNvPicPr>
            <p:nvPr/>
          </p:nvPicPr>
          <p:blipFill rotWithShape="1">
            <a:blip r:embed="rId3" cstate="email">
              <a:extLst>
                <a:ext uri="{28A0092B-C50C-407E-A947-70E740481C1C}">
                  <a14:useLocalDpi xmlns:a14="http://schemas.microsoft.com/office/drawing/2010/main" val="0"/>
                </a:ext>
              </a:extLst>
            </a:blip>
            <a:srcRect l="8599" t="14313" r="11829"/>
            <a:stretch/>
          </p:blipFill>
          <p:spPr>
            <a:xfrm>
              <a:off x="2837657" y="3304860"/>
              <a:ext cx="1294744" cy="1394216"/>
            </a:xfrm>
            <a:prstGeom prst="ellipse">
              <a:avLst/>
            </a:prstGeom>
          </p:spPr>
        </p:pic>
        <p:sp>
          <p:nvSpPr>
            <p:cNvPr id="15" name="TextBox 14"/>
            <p:cNvSpPr txBox="1"/>
            <p:nvPr/>
          </p:nvSpPr>
          <p:spPr>
            <a:xfrm>
              <a:off x="4480244" y="3425838"/>
              <a:ext cx="3294680" cy="1157753"/>
            </a:xfrm>
            <a:prstGeom prst="rect">
              <a:avLst/>
            </a:prstGeom>
            <a:solidFill>
              <a:schemeClr val="accent1">
                <a:lumMod val="20000"/>
                <a:lumOff val="80000"/>
                <a:alpha val="0"/>
              </a:schemeClr>
            </a:solidFill>
          </p:spPr>
          <p:txBody>
            <a:bodyPr wrap="square" rtlCol="0">
              <a:spAutoFit/>
            </a:bodyPr>
            <a:lstStyle/>
            <a:p>
              <a:pPr>
                <a:lnSpc>
                  <a:spcPct val="110000"/>
                </a:lnSpc>
                <a:spcAft>
                  <a:spcPts val="100"/>
                </a:spcAft>
              </a:pPr>
              <a:r>
                <a:rPr lang="en-US" sz="2400" u="sng" dirty="0" smtClean="0">
                  <a:solidFill>
                    <a:srgbClr val="1F497D">
                      <a:lumMod val="75000"/>
                    </a:srgbClr>
                  </a:solidFill>
                </a:rPr>
                <a:t>Raya Shunnar</a:t>
              </a:r>
            </a:p>
            <a:p>
              <a:r>
                <a:rPr lang="en-US" sz="1400" dirty="0" smtClean="0">
                  <a:solidFill>
                    <a:prstClr val="black"/>
                  </a:solidFill>
                </a:rPr>
                <a:t>Industrial &amp; Systems Engineering student</a:t>
              </a:r>
            </a:p>
            <a:p>
              <a:r>
                <a:rPr lang="en-US" sz="1400" dirty="0" err="1" smtClean="0">
                  <a:solidFill>
                    <a:prstClr val="black"/>
                  </a:solidFill>
                </a:rPr>
                <a:t>rayashunnar@gmail.com</a:t>
              </a:r>
              <a:endParaRPr lang="en-US" sz="1400" dirty="0" smtClean="0">
                <a:solidFill>
                  <a:prstClr val="black"/>
                </a:solidFill>
              </a:endParaRPr>
            </a:p>
            <a:p>
              <a:r>
                <a:rPr lang="en-US" sz="1400" dirty="0" smtClean="0">
                  <a:solidFill>
                    <a:prstClr val="black"/>
                  </a:solidFill>
                </a:rPr>
                <a:t>00970597257862</a:t>
              </a:r>
            </a:p>
          </p:txBody>
        </p:sp>
      </p:grpSp>
      <p:grpSp>
        <p:nvGrpSpPr>
          <p:cNvPr id="16" name="Group 15"/>
          <p:cNvGrpSpPr/>
          <p:nvPr/>
        </p:nvGrpSpPr>
        <p:grpSpPr>
          <a:xfrm>
            <a:off x="3702432" y="4750830"/>
            <a:ext cx="5310215" cy="2022708"/>
            <a:chOff x="4407942" y="4797870"/>
            <a:chExt cx="5310215" cy="2022708"/>
          </a:xfrm>
        </p:grpSpPr>
        <p:sp>
          <p:nvSpPr>
            <p:cNvPr id="17" name="Stored Data 16"/>
            <p:cNvSpPr/>
            <p:nvPr/>
          </p:nvSpPr>
          <p:spPr>
            <a:xfrm rot="10800000">
              <a:off x="5582311" y="5181250"/>
              <a:ext cx="4035918" cy="1326637"/>
            </a:xfrm>
            <a:prstGeom prst="flowChartOnlineStorage">
              <a:avLst/>
            </a:prstGeom>
            <a:solidFill>
              <a:schemeClr val="accent1">
                <a:lumMod val="20000"/>
                <a:lumOff val="80000"/>
                <a:alpha val="17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8" name="Oval 17"/>
            <p:cNvSpPr/>
            <p:nvPr/>
          </p:nvSpPr>
          <p:spPr>
            <a:xfrm>
              <a:off x="4407942" y="4797870"/>
              <a:ext cx="2030351" cy="2022708"/>
            </a:xfrm>
            <a:prstGeom prst="ellipse">
              <a:avLst/>
            </a:prstGeom>
            <a:solidFill>
              <a:schemeClr val="tx2">
                <a:lumMod val="50000"/>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9" name="Oval 18"/>
            <p:cNvSpPr/>
            <p:nvPr/>
          </p:nvSpPr>
          <p:spPr>
            <a:xfrm>
              <a:off x="4611503" y="4986185"/>
              <a:ext cx="1646159" cy="1647494"/>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pic>
          <p:nvPicPr>
            <p:cNvPr id="20" name="Picture 19" descr="tasneem.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768049" y="5149892"/>
              <a:ext cx="1326638" cy="1326638"/>
            </a:xfrm>
            <a:prstGeom prst="ellipse">
              <a:avLst/>
            </a:prstGeom>
          </p:spPr>
        </p:pic>
        <p:sp>
          <p:nvSpPr>
            <p:cNvPr id="21" name="TextBox 20"/>
            <p:cNvSpPr txBox="1"/>
            <p:nvPr/>
          </p:nvSpPr>
          <p:spPr>
            <a:xfrm>
              <a:off x="6423477" y="5181251"/>
              <a:ext cx="3294680" cy="1434752"/>
            </a:xfrm>
            <a:prstGeom prst="rect">
              <a:avLst/>
            </a:prstGeom>
            <a:noFill/>
          </p:spPr>
          <p:txBody>
            <a:bodyPr wrap="square" rtlCol="0">
              <a:spAutoFit/>
            </a:bodyPr>
            <a:lstStyle/>
            <a:p>
              <a:pPr>
                <a:lnSpc>
                  <a:spcPct val="110000"/>
                </a:lnSpc>
                <a:spcAft>
                  <a:spcPts val="100"/>
                </a:spcAft>
              </a:pPr>
              <a:r>
                <a:rPr lang="en-US" sz="2400" u="sng" dirty="0" smtClean="0">
                  <a:solidFill>
                    <a:srgbClr val="1F497D">
                      <a:lumMod val="75000"/>
                    </a:srgbClr>
                  </a:solidFill>
                </a:rPr>
                <a:t>Tasneem Arafat</a:t>
              </a:r>
            </a:p>
            <a:p>
              <a:r>
                <a:rPr lang="en-US" sz="1400" dirty="0" smtClean="0">
                  <a:solidFill>
                    <a:prstClr val="black"/>
                  </a:solidFill>
                </a:rPr>
                <a:t>Industrial &amp; Systems Engineering student</a:t>
              </a:r>
            </a:p>
            <a:p>
              <a:r>
                <a:rPr lang="en-US" sz="1400" dirty="0" smtClean="0">
                  <a:solidFill>
                    <a:prstClr val="black"/>
                  </a:solidFill>
                </a:rPr>
                <a:t>tasneemarafat@hotmail.com</a:t>
              </a:r>
            </a:p>
            <a:p>
              <a:r>
                <a:rPr lang="en-US" sz="1400" dirty="0" smtClean="0">
                  <a:solidFill>
                    <a:prstClr val="black"/>
                  </a:solidFill>
                </a:rPr>
                <a:t>00970599397138</a:t>
              </a:r>
            </a:p>
            <a:p>
              <a:endParaRPr lang="en-US" dirty="0">
                <a:solidFill>
                  <a:prstClr val="black"/>
                </a:solidFill>
              </a:endParaRPr>
            </a:p>
          </p:txBody>
        </p:sp>
      </p:grpSp>
      <p:cxnSp>
        <p:nvCxnSpPr>
          <p:cNvPr id="25" name="Straight Connector 24"/>
          <p:cNvCxnSpPr/>
          <p:nvPr/>
        </p:nvCxnSpPr>
        <p:spPr>
          <a:xfrm>
            <a:off x="0" y="658558"/>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27" name="TextBox 26"/>
          <p:cNvSpPr txBox="1"/>
          <p:nvPr/>
        </p:nvSpPr>
        <p:spPr>
          <a:xfrm>
            <a:off x="87048" y="41258"/>
            <a:ext cx="1836360" cy="584776"/>
          </a:xfrm>
          <a:prstGeom prst="rect">
            <a:avLst/>
          </a:prstGeom>
          <a:noFill/>
        </p:spPr>
        <p:txBody>
          <a:bodyPr wrap="none" rtlCol="0">
            <a:spAutoFit/>
          </a:bodyPr>
          <a:lstStyle/>
          <a:p>
            <a:r>
              <a:rPr lang="en-US" sz="3200" dirty="0" smtClean="0">
                <a:solidFill>
                  <a:srgbClr val="1F497D"/>
                </a:solidFill>
                <a:cs typeface="Calibri"/>
              </a:rPr>
              <a:t>Our Team</a:t>
            </a:r>
            <a:endParaRPr lang="en-US" sz="3200" dirty="0">
              <a:solidFill>
                <a:srgbClr val="1F497D"/>
              </a:solidFill>
              <a:cs typeface="Calibri"/>
            </a:endParaRPr>
          </a:p>
        </p:txBody>
      </p:sp>
    </p:spTree>
    <p:extLst>
      <p:ext uri="{BB962C8B-B14F-4D97-AF65-F5344CB8AC3E}">
        <p14:creationId xmlns:p14="http://schemas.microsoft.com/office/powerpoint/2010/main" val="153403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Same Side Corner Rectangle 2"/>
          <p:cNvSpPr/>
          <p:nvPr/>
        </p:nvSpPr>
        <p:spPr bwMode="auto">
          <a:xfrm rot="16200000" flipV="1">
            <a:off x="1035411" y="-108440"/>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VSM</a:t>
            </a:r>
          </a:p>
        </p:txBody>
      </p:sp>
      <p:sp>
        <p:nvSpPr>
          <p:cNvPr id="4" name="Round Same Side Corner Rectangle 3"/>
          <p:cNvSpPr/>
          <p:nvPr/>
        </p:nvSpPr>
        <p:spPr bwMode="auto">
          <a:xfrm rot="16200000" flipV="1">
            <a:off x="1035411" y="21855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CC</a:t>
            </a:r>
          </a:p>
        </p:txBody>
      </p:sp>
      <p:sp>
        <p:nvSpPr>
          <p:cNvPr id="5" name="Round Same Side Corner Rectangle 4"/>
          <p:cNvSpPr/>
          <p:nvPr/>
        </p:nvSpPr>
        <p:spPr bwMode="auto">
          <a:xfrm rot="16200000" flipV="1">
            <a:off x="1035411" y="545546"/>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A3 Reports</a:t>
            </a:r>
          </a:p>
        </p:txBody>
      </p:sp>
      <p:sp>
        <p:nvSpPr>
          <p:cNvPr id="6" name="Round Same Side Corner Rectangle 5"/>
          <p:cNvSpPr/>
          <p:nvPr/>
        </p:nvSpPr>
        <p:spPr bwMode="auto">
          <a:xfrm rot="16200000" flipV="1">
            <a:off x="1035411" y="-43543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PFC</a:t>
            </a:r>
          </a:p>
        </p:txBody>
      </p:sp>
      <p:sp>
        <p:nvSpPr>
          <p:cNvPr id="7" name="Round Same Side Corner Rectangle 6"/>
          <p:cNvSpPr/>
          <p:nvPr/>
        </p:nvSpPr>
        <p:spPr bwMode="auto">
          <a:xfrm flipV="1">
            <a:off x="2038471"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
        <p:nvSpPr>
          <p:cNvPr id="8" name="Round Same Side Corner Rectangle 7"/>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9" name="Round Same Side Corner Rectangle 8"/>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10" name="Round Same Side Corner Rectangle 9"/>
          <p:cNvSpPr/>
          <p:nvPr/>
        </p:nvSpPr>
        <p:spPr bwMode="auto">
          <a:xfrm flipV="1">
            <a:off x="-64434" y="-37144"/>
            <a:ext cx="674034" cy="14087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066800"/>
            <a:ext cx="8823076" cy="5813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2" name="Table 11"/>
          <p:cNvGraphicFramePr>
            <a:graphicFrameLocks noGrp="1"/>
          </p:cNvGraphicFramePr>
          <p:nvPr>
            <p:extLst>
              <p:ext uri="{D42A27DB-BD31-4B8C-83A1-F6EECF244321}">
                <p14:modId xmlns:p14="http://schemas.microsoft.com/office/powerpoint/2010/main" val="1185647731"/>
              </p:ext>
            </p:extLst>
          </p:nvPr>
        </p:nvGraphicFramePr>
        <p:xfrm>
          <a:off x="6629400" y="1524000"/>
          <a:ext cx="2252028" cy="579120"/>
        </p:xfrm>
        <a:graphic>
          <a:graphicData uri="http://schemas.openxmlformats.org/drawingml/2006/table">
            <a:tbl>
              <a:tblPr firstRow="1" bandRow="1">
                <a:tableStyleId>{5C22544A-7EE6-4342-B048-85BDC9FD1C3A}</a:tableStyleId>
              </a:tblPr>
              <a:tblGrid>
                <a:gridCol w="1642428"/>
                <a:gridCol w="609600"/>
              </a:tblGrid>
              <a:tr h="0">
                <a:tc gridSpan="2">
                  <a:txBody>
                    <a:bodyPr/>
                    <a:lstStyle/>
                    <a:p>
                      <a:pPr algn="ctr"/>
                      <a:r>
                        <a:rPr lang="en-US" sz="1300" dirty="0" smtClean="0"/>
                        <a:t>Improvements</a:t>
                      </a:r>
                      <a:endParaRPr lang="en-US" sz="1300" dirty="0"/>
                    </a:p>
                  </a:txBody>
                  <a:tcPr>
                    <a:solidFill>
                      <a:schemeClr val="accent1">
                        <a:alpha val="58000"/>
                      </a:schemeClr>
                    </a:solidFill>
                  </a:tcPr>
                </a:tc>
                <a:tc hMerge="1">
                  <a:txBody>
                    <a:bodyPr/>
                    <a:lstStyle/>
                    <a:p>
                      <a:endParaRPr lang="en-US" dirty="0"/>
                    </a:p>
                  </a:txBody>
                  <a:tcPr/>
                </a:tc>
              </a:tr>
              <a:tr h="0">
                <a:tc>
                  <a:txBody>
                    <a:bodyPr/>
                    <a:lstStyle/>
                    <a:p>
                      <a:r>
                        <a:rPr lang="en-US" sz="1300" dirty="0" smtClean="0"/>
                        <a:t>NVA time</a:t>
                      </a:r>
                      <a:r>
                        <a:rPr lang="en-US" sz="1300" baseline="0" dirty="0" smtClean="0"/>
                        <a:t> </a:t>
                      </a:r>
                      <a:r>
                        <a:rPr lang="en-US" sz="1300" dirty="0" smtClean="0"/>
                        <a:t>Percentage</a:t>
                      </a:r>
                      <a:endParaRPr lang="en-US" sz="1300" dirty="0"/>
                    </a:p>
                  </a:txBody>
                  <a:tcPr/>
                </a:tc>
                <a:tc>
                  <a:txBody>
                    <a:bodyPr/>
                    <a:lstStyle/>
                    <a:p>
                      <a:r>
                        <a:rPr lang="en-US" sz="1300" b="1" dirty="0" smtClean="0"/>
                        <a:t>52.3%</a:t>
                      </a:r>
                      <a:endParaRPr lang="en-US" sz="1300" b="1" dirty="0"/>
                    </a:p>
                  </a:txBody>
                  <a:tcPr/>
                </a:tc>
              </a:tr>
            </a:tbl>
          </a:graphicData>
        </a:graphic>
      </p:graphicFrame>
      <p:sp>
        <p:nvSpPr>
          <p:cNvPr id="13" name="TextBox 12"/>
          <p:cNvSpPr txBox="1"/>
          <p:nvPr/>
        </p:nvSpPr>
        <p:spPr>
          <a:xfrm>
            <a:off x="3886200" y="0"/>
            <a:ext cx="2286000" cy="830997"/>
          </a:xfrm>
          <a:prstGeom prst="rect">
            <a:avLst/>
          </a:prstGeom>
          <a:noFill/>
        </p:spPr>
        <p:txBody>
          <a:bodyPr wrap="square" rtlCol="0">
            <a:spAutoFit/>
          </a:bodyPr>
          <a:lstStyle/>
          <a:p>
            <a:pPr algn="ctr"/>
            <a:r>
              <a:rPr lang="en-US" sz="2400" b="1" dirty="0" smtClean="0">
                <a:solidFill>
                  <a:srgbClr val="002060"/>
                </a:solidFill>
              </a:rPr>
              <a:t>ED VSM</a:t>
            </a:r>
          </a:p>
          <a:p>
            <a:pPr algn="ctr"/>
            <a:r>
              <a:rPr lang="en-US" sz="2400" b="1" dirty="0">
                <a:solidFill>
                  <a:srgbClr val="002060"/>
                </a:solidFill>
              </a:rPr>
              <a:t>(Improved)</a:t>
            </a:r>
          </a:p>
        </p:txBody>
      </p:sp>
    </p:spTree>
    <p:extLst>
      <p:ext uri="{BB962C8B-B14F-4D97-AF65-F5344CB8AC3E}">
        <p14:creationId xmlns:p14="http://schemas.microsoft.com/office/powerpoint/2010/main" val="34769517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Same Side Corner Rectangle 2"/>
          <p:cNvSpPr/>
          <p:nvPr/>
        </p:nvSpPr>
        <p:spPr bwMode="auto">
          <a:xfrm rot="16200000" flipV="1">
            <a:off x="1035411" y="-108440"/>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VSM</a:t>
            </a:r>
          </a:p>
        </p:txBody>
      </p:sp>
      <p:sp>
        <p:nvSpPr>
          <p:cNvPr id="4" name="Round Same Side Corner Rectangle 3"/>
          <p:cNvSpPr/>
          <p:nvPr/>
        </p:nvSpPr>
        <p:spPr bwMode="auto">
          <a:xfrm rot="16200000" flipV="1">
            <a:off x="1035411" y="21855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CC</a:t>
            </a:r>
          </a:p>
        </p:txBody>
      </p:sp>
      <p:sp>
        <p:nvSpPr>
          <p:cNvPr id="5" name="Round Same Side Corner Rectangle 4"/>
          <p:cNvSpPr/>
          <p:nvPr/>
        </p:nvSpPr>
        <p:spPr bwMode="auto">
          <a:xfrm rot="16200000" flipV="1">
            <a:off x="1035411" y="545546"/>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A3 Reports</a:t>
            </a:r>
          </a:p>
        </p:txBody>
      </p:sp>
      <p:sp>
        <p:nvSpPr>
          <p:cNvPr id="6" name="Round Same Side Corner Rectangle 5"/>
          <p:cNvSpPr/>
          <p:nvPr/>
        </p:nvSpPr>
        <p:spPr bwMode="auto">
          <a:xfrm rot="16200000" flipV="1">
            <a:off x="1035411" y="-43543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PFC</a:t>
            </a:r>
          </a:p>
        </p:txBody>
      </p:sp>
      <p:sp>
        <p:nvSpPr>
          <p:cNvPr id="7" name="Round Same Side Corner Rectangle 6"/>
          <p:cNvSpPr/>
          <p:nvPr/>
        </p:nvSpPr>
        <p:spPr bwMode="auto">
          <a:xfrm flipV="1">
            <a:off x="2038471"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
        <p:nvSpPr>
          <p:cNvPr id="8" name="Round Same Side Corner Rectangle 7"/>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9" name="Round Same Side Corner Rectangle 8"/>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10" name="Round Same Side Corner Rectangle 9"/>
          <p:cNvSpPr/>
          <p:nvPr/>
        </p:nvSpPr>
        <p:spPr bwMode="auto">
          <a:xfrm flipV="1">
            <a:off x="-64434" y="-37144"/>
            <a:ext cx="674034" cy="14087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025" y="1066800"/>
            <a:ext cx="8719950" cy="584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2" name="Table 11"/>
          <p:cNvGraphicFramePr>
            <a:graphicFrameLocks noGrp="1"/>
          </p:cNvGraphicFramePr>
          <p:nvPr>
            <p:extLst>
              <p:ext uri="{D42A27DB-BD31-4B8C-83A1-F6EECF244321}">
                <p14:modId xmlns:p14="http://schemas.microsoft.com/office/powerpoint/2010/main" val="1195520213"/>
              </p:ext>
            </p:extLst>
          </p:nvPr>
        </p:nvGraphicFramePr>
        <p:xfrm>
          <a:off x="6248400" y="866751"/>
          <a:ext cx="2929657" cy="2582378"/>
        </p:xfrm>
        <a:graphic>
          <a:graphicData uri="http://schemas.openxmlformats.org/drawingml/2006/table">
            <a:tbl>
              <a:tblPr firstRow="1" firstCol="1" bandRow="1">
                <a:tableStyleId>{5C22544A-7EE6-4342-B048-85BDC9FD1C3A}</a:tableStyleId>
              </a:tblPr>
              <a:tblGrid>
                <a:gridCol w="990600"/>
                <a:gridCol w="1136812"/>
                <a:gridCol w="457200"/>
                <a:gridCol w="345045"/>
              </a:tblGrid>
              <a:tr h="337114">
                <a:tc>
                  <a:txBody>
                    <a:bodyPr/>
                    <a:lstStyle/>
                    <a:p>
                      <a:pPr marL="0" marR="0" algn="ctr">
                        <a:lnSpc>
                          <a:spcPct val="115000"/>
                        </a:lnSpc>
                        <a:spcBef>
                          <a:spcPts val="0"/>
                        </a:spcBef>
                        <a:spcAft>
                          <a:spcPts val="0"/>
                        </a:spcAft>
                      </a:pPr>
                      <a:r>
                        <a:rPr lang="en-US" sz="900" b="1" kern="1200" dirty="0">
                          <a:solidFill>
                            <a:schemeClr val="lt1"/>
                          </a:solidFill>
                          <a:effectLst/>
                          <a:latin typeface="+mn-lt"/>
                          <a:ea typeface="+mn-ea"/>
                          <a:cs typeface="+mn-cs"/>
                        </a:rPr>
                        <a:t>Process</a:t>
                      </a:r>
                    </a:p>
                  </a:txBody>
                  <a:tcPr marL="68580" marR="6858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rtl="0">
                        <a:lnSpc>
                          <a:spcPct val="115000"/>
                        </a:lnSpc>
                        <a:spcBef>
                          <a:spcPts val="0"/>
                        </a:spcBef>
                        <a:spcAft>
                          <a:spcPts val="0"/>
                        </a:spcAft>
                      </a:pPr>
                      <a:r>
                        <a:rPr lang="en-US" sz="900" dirty="0" smtClean="0">
                          <a:effectLst/>
                        </a:rPr>
                        <a:t>Process </a:t>
                      </a:r>
                      <a:r>
                        <a:rPr lang="en-US" sz="900" dirty="0">
                          <a:effectLst/>
                        </a:rPr>
                        <a:t>Description</a:t>
                      </a:r>
                      <a:endParaRPr lang="en-US" sz="9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rtl="0">
                        <a:lnSpc>
                          <a:spcPct val="115000"/>
                        </a:lnSpc>
                        <a:spcBef>
                          <a:spcPts val="0"/>
                        </a:spcBef>
                        <a:spcAft>
                          <a:spcPts val="0"/>
                        </a:spcAft>
                      </a:pPr>
                      <a:r>
                        <a:rPr lang="en-US" sz="900" dirty="0">
                          <a:effectLst/>
                        </a:rPr>
                        <a:t>VA</a:t>
                      </a:r>
                      <a:endParaRPr lang="en-US" sz="9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a:lnSpc>
                          <a:spcPct val="115000"/>
                        </a:lnSpc>
                        <a:spcBef>
                          <a:spcPts val="0"/>
                        </a:spcBef>
                        <a:spcAft>
                          <a:spcPts val="0"/>
                        </a:spcAft>
                      </a:pPr>
                      <a:r>
                        <a:rPr lang="en-US" sz="900" dirty="0" smtClean="0">
                          <a:effectLst/>
                        </a:rPr>
                        <a:t>NVA</a:t>
                      </a:r>
                      <a:endParaRPr lang="en-US" sz="9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lumMod val="40000"/>
                        <a:lumOff val="60000"/>
                      </a:schemeClr>
                    </a:solidFill>
                  </a:tcPr>
                </a:tc>
              </a:tr>
              <a:tr h="243670">
                <a:tc>
                  <a:txBody>
                    <a:bodyPr/>
                    <a:lstStyle/>
                    <a:p>
                      <a:pPr marL="0" marR="0" algn="ctr">
                        <a:lnSpc>
                          <a:spcPct val="115000"/>
                        </a:lnSpc>
                        <a:spcBef>
                          <a:spcPts val="0"/>
                        </a:spcBef>
                        <a:spcAft>
                          <a:spcPts val="0"/>
                        </a:spcAft>
                      </a:pPr>
                      <a:r>
                        <a:rPr lang="en-US" sz="900" b="0" dirty="0">
                          <a:solidFill>
                            <a:schemeClr val="bg1"/>
                          </a:solidFill>
                          <a:effectLst/>
                          <a:latin typeface="Arial"/>
                          <a:ea typeface="Arial"/>
                          <a:cs typeface="Arial"/>
                        </a:rPr>
                        <a:t>Pricing and Agreements</a:t>
                      </a:r>
                      <a:endParaRPr lang="en-US" sz="900" b="0" dirty="0">
                        <a:solidFill>
                          <a:schemeClr val="bg1"/>
                        </a:solidFill>
                        <a:effectLst/>
                        <a:latin typeface="Calibri"/>
                        <a:ea typeface="Calibri"/>
                        <a:cs typeface="Arial"/>
                      </a:endParaRPr>
                    </a:p>
                  </a:txBody>
                  <a:tcPr marL="68580" marR="6858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rtl="0">
                        <a:lnSpc>
                          <a:spcPct val="115000"/>
                        </a:lnSpc>
                        <a:spcBef>
                          <a:spcPts val="0"/>
                        </a:spcBef>
                        <a:spcAft>
                          <a:spcPts val="0"/>
                        </a:spcAft>
                      </a:pPr>
                      <a:r>
                        <a:rPr lang="en-US" sz="700" dirty="0">
                          <a:effectLst/>
                        </a:rPr>
                        <a:t>Give basic price and wait for patient agreement</a:t>
                      </a:r>
                      <a:endParaRPr lang="en-US" sz="800" dirty="0">
                        <a:solidFill>
                          <a:srgbClr val="000000"/>
                        </a:solidFill>
                        <a:effectLst/>
                        <a:latin typeface="Calibri"/>
                        <a:ea typeface="Calibri"/>
                        <a:cs typeface="Arial"/>
                      </a:endParaRPr>
                    </a:p>
                  </a:txBody>
                  <a:tcPr marL="53460" marR="5346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00">
                          <a:solidFill>
                            <a:srgbClr val="000000"/>
                          </a:solidFill>
                          <a:effectLst/>
                          <a:latin typeface="Arial"/>
                          <a:ea typeface="Arial"/>
                          <a:cs typeface="Arial"/>
                        </a:rPr>
                        <a:t>8</a:t>
                      </a:r>
                      <a:endParaRPr lang="en-US" sz="1100">
                        <a:solidFill>
                          <a:srgbClr val="000000"/>
                        </a:solidFill>
                        <a:effectLst/>
                        <a:latin typeface="Calibri"/>
                        <a:ea typeface="Calibri"/>
                        <a:cs typeface="Arial"/>
                      </a:endParaRPr>
                    </a:p>
                  </a:txBody>
                  <a:tcPr marL="68580" marR="6858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00">
                          <a:solidFill>
                            <a:srgbClr val="000000"/>
                          </a:solidFill>
                          <a:effectLst/>
                          <a:latin typeface="Arial"/>
                          <a:ea typeface="Arial"/>
                          <a:cs typeface="Arial"/>
                        </a:rPr>
                        <a:t>1</a:t>
                      </a:r>
                      <a:endParaRPr lang="en-US" sz="1100">
                        <a:solidFill>
                          <a:srgbClr val="000000"/>
                        </a:solidFill>
                        <a:effectLst/>
                        <a:latin typeface="Calibri"/>
                        <a:ea typeface="Calibri"/>
                        <a:cs typeface="Arial"/>
                      </a:endParaRPr>
                    </a:p>
                  </a:txBody>
                  <a:tcPr marL="68580" marR="6858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r>
              <a:tr h="274098">
                <a:tc>
                  <a:txBody>
                    <a:bodyPr/>
                    <a:lstStyle/>
                    <a:p>
                      <a:pPr marL="0" marR="0" algn="ctr">
                        <a:lnSpc>
                          <a:spcPct val="115000"/>
                        </a:lnSpc>
                        <a:spcBef>
                          <a:spcPts val="0"/>
                        </a:spcBef>
                        <a:spcAft>
                          <a:spcPts val="0"/>
                        </a:spcAft>
                      </a:pPr>
                      <a:r>
                        <a:rPr lang="en-US" sz="900" b="0">
                          <a:solidFill>
                            <a:schemeClr val="bg1"/>
                          </a:solidFill>
                          <a:effectLst/>
                          <a:latin typeface="Arial"/>
                          <a:ea typeface="Arial"/>
                          <a:cs typeface="Arial"/>
                        </a:rPr>
                        <a:t>Coordination with B.M</a:t>
                      </a:r>
                      <a:endParaRPr lang="en-US" sz="900" b="0">
                        <a:solidFill>
                          <a:schemeClr val="bg1"/>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rtl="0">
                        <a:lnSpc>
                          <a:spcPct val="115000"/>
                        </a:lnSpc>
                        <a:spcBef>
                          <a:spcPts val="0"/>
                        </a:spcBef>
                        <a:spcAft>
                          <a:spcPts val="0"/>
                        </a:spcAft>
                      </a:pPr>
                      <a:r>
                        <a:rPr lang="en-US" sz="700" dirty="0">
                          <a:effectLst/>
                        </a:rPr>
                        <a:t>Calling BM and wait his reply to know where to send the patient</a:t>
                      </a:r>
                      <a:endParaRPr lang="en-US" sz="8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00">
                          <a:solidFill>
                            <a:srgbClr val="000000"/>
                          </a:solidFill>
                          <a:effectLst/>
                          <a:latin typeface="Arial"/>
                          <a:ea typeface="Arial"/>
                          <a:cs typeface="Arial"/>
                        </a:rPr>
                        <a:t>15</a:t>
                      </a:r>
                      <a:endParaRPr lang="en-US" sz="1100">
                        <a:solidFill>
                          <a:srgbClr val="000000"/>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00">
                          <a:solidFill>
                            <a:srgbClr val="000000"/>
                          </a:solidFill>
                          <a:effectLst/>
                          <a:latin typeface="Arial"/>
                          <a:ea typeface="Arial"/>
                          <a:cs typeface="Arial"/>
                        </a:rPr>
                        <a:t>40</a:t>
                      </a:r>
                      <a:endParaRPr lang="en-US" sz="1100">
                        <a:solidFill>
                          <a:srgbClr val="000000"/>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243670">
                <a:tc>
                  <a:txBody>
                    <a:bodyPr/>
                    <a:lstStyle/>
                    <a:p>
                      <a:pPr marL="0" marR="0" algn="ctr">
                        <a:lnSpc>
                          <a:spcPct val="115000"/>
                        </a:lnSpc>
                        <a:spcBef>
                          <a:spcPts val="0"/>
                        </a:spcBef>
                        <a:spcAft>
                          <a:spcPts val="0"/>
                        </a:spcAft>
                      </a:pPr>
                      <a:r>
                        <a:rPr lang="en-US" sz="900" b="0">
                          <a:solidFill>
                            <a:schemeClr val="bg1"/>
                          </a:solidFill>
                          <a:effectLst/>
                          <a:latin typeface="Arial"/>
                          <a:ea typeface="Arial"/>
                          <a:cs typeface="Arial"/>
                        </a:rPr>
                        <a:t>Payment</a:t>
                      </a:r>
                      <a:endParaRPr lang="en-US" sz="900" b="0">
                        <a:solidFill>
                          <a:schemeClr val="bg1"/>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rtl="0">
                        <a:lnSpc>
                          <a:spcPct val="115000"/>
                        </a:lnSpc>
                        <a:spcBef>
                          <a:spcPts val="0"/>
                        </a:spcBef>
                        <a:spcAft>
                          <a:spcPts val="0"/>
                        </a:spcAft>
                      </a:pPr>
                      <a:r>
                        <a:rPr lang="en-US" sz="700" dirty="0">
                          <a:effectLst/>
                        </a:rPr>
                        <a:t>Payment process; waiting his turn</a:t>
                      </a:r>
                      <a:endParaRPr lang="en-US" sz="8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00">
                          <a:solidFill>
                            <a:srgbClr val="000000"/>
                          </a:solidFill>
                          <a:effectLst/>
                          <a:latin typeface="Arial"/>
                          <a:ea typeface="Arial"/>
                          <a:cs typeface="Arial"/>
                        </a:rPr>
                        <a:t>4</a:t>
                      </a:r>
                      <a:endParaRPr lang="en-US" sz="1100">
                        <a:solidFill>
                          <a:srgbClr val="000000"/>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00">
                          <a:solidFill>
                            <a:srgbClr val="000000"/>
                          </a:solidFill>
                          <a:effectLst/>
                          <a:latin typeface="Arial"/>
                          <a:ea typeface="Arial"/>
                          <a:cs typeface="Arial"/>
                        </a:rPr>
                        <a:t>1</a:t>
                      </a:r>
                      <a:endParaRPr lang="en-US" sz="1100">
                        <a:solidFill>
                          <a:srgbClr val="000000"/>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297521">
                <a:tc>
                  <a:txBody>
                    <a:bodyPr/>
                    <a:lstStyle/>
                    <a:p>
                      <a:pPr marL="0" marR="0" algn="ctr">
                        <a:lnSpc>
                          <a:spcPct val="115000"/>
                        </a:lnSpc>
                        <a:spcBef>
                          <a:spcPts val="0"/>
                        </a:spcBef>
                        <a:spcAft>
                          <a:spcPts val="0"/>
                        </a:spcAft>
                      </a:pPr>
                      <a:r>
                        <a:rPr lang="en-US" sz="900" b="0">
                          <a:solidFill>
                            <a:schemeClr val="bg1"/>
                          </a:solidFill>
                          <a:effectLst/>
                          <a:latin typeface="Arial"/>
                          <a:ea typeface="Arial"/>
                          <a:cs typeface="Arial"/>
                        </a:rPr>
                        <a:t>File creation</a:t>
                      </a:r>
                      <a:endParaRPr lang="en-US" sz="900" b="0">
                        <a:solidFill>
                          <a:schemeClr val="bg1"/>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rtl="0">
                        <a:lnSpc>
                          <a:spcPct val="115000"/>
                        </a:lnSpc>
                        <a:spcBef>
                          <a:spcPts val="0"/>
                        </a:spcBef>
                        <a:spcAft>
                          <a:spcPts val="0"/>
                        </a:spcAft>
                      </a:pPr>
                      <a:r>
                        <a:rPr lang="en-US" sz="700" dirty="0">
                          <a:effectLst/>
                        </a:rPr>
                        <a:t>Take patient's info &amp; add them to the system &amp; print file &amp; print stickers</a:t>
                      </a:r>
                      <a:endParaRPr lang="en-US" sz="8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00">
                          <a:solidFill>
                            <a:srgbClr val="000000"/>
                          </a:solidFill>
                          <a:effectLst/>
                          <a:latin typeface="Arial"/>
                          <a:ea typeface="Arial"/>
                          <a:cs typeface="Arial"/>
                        </a:rPr>
                        <a:t>13</a:t>
                      </a:r>
                      <a:endParaRPr lang="en-US" sz="1100">
                        <a:solidFill>
                          <a:srgbClr val="000000"/>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00">
                          <a:solidFill>
                            <a:srgbClr val="000000"/>
                          </a:solidFill>
                          <a:effectLst/>
                          <a:latin typeface="Arial"/>
                          <a:ea typeface="Arial"/>
                          <a:cs typeface="Arial"/>
                        </a:rPr>
                        <a:t>2</a:t>
                      </a:r>
                      <a:endParaRPr lang="en-US" sz="1100">
                        <a:solidFill>
                          <a:srgbClr val="000000"/>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65464">
                <a:tc>
                  <a:txBody>
                    <a:bodyPr/>
                    <a:lstStyle/>
                    <a:p>
                      <a:pPr marL="0" marR="0" algn="ctr">
                        <a:lnSpc>
                          <a:spcPct val="115000"/>
                        </a:lnSpc>
                        <a:spcBef>
                          <a:spcPts val="0"/>
                        </a:spcBef>
                        <a:spcAft>
                          <a:spcPts val="0"/>
                        </a:spcAft>
                      </a:pPr>
                      <a:r>
                        <a:rPr lang="en-US" sz="900" b="0">
                          <a:solidFill>
                            <a:schemeClr val="bg1"/>
                          </a:solidFill>
                          <a:effectLst/>
                          <a:latin typeface="Arial"/>
                          <a:ea typeface="Arial"/>
                          <a:cs typeface="Arial"/>
                        </a:rPr>
                        <a:t>Coordination</a:t>
                      </a:r>
                      <a:endParaRPr lang="en-US" sz="900" b="0">
                        <a:solidFill>
                          <a:schemeClr val="bg1"/>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rtl="0">
                        <a:lnSpc>
                          <a:spcPct val="115000"/>
                        </a:lnSpc>
                        <a:spcBef>
                          <a:spcPts val="0"/>
                        </a:spcBef>
                        <a:spcAft>
                          <a:spcPts val="0"/>
                        </a:spcAft>
                      </a:pPr>
                      <a:r>
                        <a:rPr lang="en-US" sz="700" dirty="0">
                          <a:effectLst/>
                        </a:rPr>
                        <a:t>Make phone calls with receiving dept. &amp; ED to send patient to targeted dept.</a:t>
                      </a:r>
                      <a:endParaRPr lang="en-US" sz="8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00">
                          <a:solidFill>
                            <a:srgbClr val="000000"/>
                          </a:solidFill>
                          <a:effectLst/>
                          <a:latin typeface="Arial"/>
                          <a:ea typeface="Arial"/>
                          <a:cs typeface="Arial"/>
                        </a:rPr>
                        <a:t>4</a:t>
                      </a:r>
                      <a:endParaRPr lang="en-US" sz="1100">
                        <a:solidFill>
                          <a:srgbClr val="000000"/>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00">
                          <a:solidFill>
                            <a:srgbClr val="000000"/>
                          </a:solidFill>
                          <a:effectLst/>
                          <a:latin typeface="Arial"/>
                          <a:ea typeface="Arial"/>
                          <a:cs typeface="Arial"/>
                        </a:rPr>
                        <a:t>1</a:t>
                      </a:r>
                      <a:endParaRPr lang="en-US" sz="1100">
                        <a:solidFill>
                          <a:srgbClr val="000000"/>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238017">
                <a:tc>
                  <a:txBody>
                    <a:bodyPr/>
                    <a:lstStyle/>
                    <a:p>
                      <a:pPr marL="0" marR="0" algn="ctr">
                        <a:lnSpc>
                          <a:spcPct val="115000"/>
                        </a:lnSpc>
                        <a:spcBef>
                          <a:spcPts val="0"/>
                        </a:spcBef>
                        <a:spcAft>
                          <a:spcPts val="0"/>
                        </a:spcAft>
                      </a:pPr>
                      <a:r>
                        <a:rPr lang="en-US" sz="900" b="0" dirty="0">
                          <a:solidFill>
                            <a:schemeClr val="bg1"/>
                          </a:solidFill>
                          <a:effectLst/>
                          <a:latin typeface="Times New Roman"/>
                          <a:ea typeface="Arial"/>
                          <a:cs typeface="Arial"/>
                        </a:rPr>
                        <a:t>Sending patient to department</a:t>
                      </a:r>
                      <a:endParaRPr lang="en-US" sz="900" b="0" dirty="0">
                        <a:solidFill>
                          <a:schemeClr val="bg1"/>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40000"/>
                        <a:lumOff val="60000"/>
                      </a:schemeClr>
                    </a:solidFill>
                  </a:tcPr>
                </a:tc>
                <a:tc>
                  <a:txBody>
                    <a:bodyPr/>
                    <a:lstStyle/>
                    <a:p>
                      <a:pPr marL="0" marR="0" algn="ctr" rtl="0">
                        <a:lnSpc>
                          <a:spcPct val="115000"/>
                        </a:lnSpc>
                        <a:spcBef>
                          <a:spcPts val="0"/>
                        </a:spcBef>
                        <a:spcAft>
                          <a:spcPts val="0"/>
                        </a:spcAft>
                      </a:pPr>
                      <a:r>
                        <a:rPr lang="en-US" sz="800" dirty="0">
                          <a:effectLst/>
                        </a:rPr>
                        <a:t>Sending patient to the decided department</a:t>
                      </a:r>
                      <a:endParaRPr lang="en-US" sz="8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00">
                          <a:solidFill>
                            <a:srgbClr val="000000"/>
                          </a:solidFill>
                          <a:effectLst/>
                          <a:latin typeface="Arial"/>
                          <a:ea typeface="Arial"/>
                          <a:cs typeface="Arial"/>
                        </a:rPr>
                        <a:t>5</a:t>
                      </a:r>
                      <a:endParaRPr lang="en-US" sz="1100">
                        <a:solidFill>
                          <a:srgbClr val="000000"/>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000">
                          <a:solidFill>
                            <a:srgbClr val="000000"/>
                          </a:solidFill>
                          <a:effectLst/>
                          <a:latin typeface="Arial"/>
                          <a:ea typeface="Arial"/>
                          <a:cs typeface="Arial"/>
                        </a:rPr>
                        <a:t>5</a:t>
                      </a:r>
                      <a:endParaRPr lang="en-US" sz="1100">
                        <a:solidFill>
                          <a:srgbClr val="000000"/>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264826">
                <a:tc>
                  <a:txBody>
                    <a:bodyPr/>
                    <a:lstStyle/>
                    <a:p>
                      <a:pPr marL="0" marR="0" algn="ctr" rtl="0">
                        <a:lnSpc>
                          <a:spcPct val="115000"/>
                        </a:lnSpc>
                        <a:spcBef>
                          <a:spcPts val="0"/>
                        </a:spcBef>
                        <a:spcAft>
                          <a:spcPts val="0"/>
                        </a:spcAft>
                      </a:pPr>
                      <a:r>
                        <a:rPr lang="en-US" sz="900" dirty="0" smtClean="0">
                          <a:effectLst/>
                        </a:rPr>
                        <a:t>TOTAL</a:t>
                      </a:r>
                      <a:endParaRPr lang="en-US" sz="900" dirty="0">
                        <a:solidFill>
                          <a:srgbClr val="000000"/>
                        </a:solidFill>
                        <a:effectLst/>
                        <a:latin typeface="Calibri"/>
                        <a:ea typeface="Calibri"/>
                        <a:cs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60000"/>
                        <a:lumOff val="40000"/>
                      </a:schemeClr>
                    </a:solidFill>
                  </a:tcPr>
                </a:tc>
                <a:tc>
                  <a:txBody>
                    <a:bodyPr/>
                    <a:lstStyle/>
                    <a:p>
                      <a:pPr rtl="0"/>
                      <a:endParaRPr lang="en-US" sz="900" dirty="0">
                        <a:solidFill>
                          <a:srgbClr val="000000"/>
                        </a:solidFill>
                        <a:effectLst/>
                        <a:latin typeface="Arial"/>
                        <a:ea typeface="Arial"/>
                      </a:endParaRPr>
                    </a:p>
                  </a:txBody>
                  <a:tcPr marL="53460" marR="5346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60000"/>
                        <a:lumOff val="40000"/>
                      </a:schemeClr>
                    </a:solidFill>
                  </a:tcPr>
                </a:tc>
                <a:tc>
                  <a:txBody>
                    <a:bodyPr/>
                    <a:lstStyle/>
                    <a:p>
                      <a:pPr marL="0" marR="0" algn="ctr">
                        <a:lnSpc>
                          <a:spcPct val="115000"/>
                        </a:lnSpc>
                        <a:spcBef>
                          <a:spcPts val="0"/>
                        </a:spcBef>
                        <a:spcAft>
                          <a:spcPts val="0"/>
                        </a:spcAft>
                      </a:pPr>
                      <a:r>
                        <a:rPr lang="en-US" sz="1200" b="1" dirty="0">
                          <a:solidFill>
                            <a:srgbClr val="000000"/>
                          </a:solidFill>
                          <a:effectLst/>
                          <a:latin typeface="Times New Roman"/>
                          <a:ea typeface="Arial"/>
                          <a:cs typeface="Arial"/>
                        </a:rPr>
                        <a:t>49</a:t>
                      </a:r>
                      <a:endParaRPr lang="en-US" sz="1100" dirty="0">
                        <a:solidFill>
                          <a:srgbClr val="000000"/>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60000"/>
                        <a:lumOff val="40000"/>
                      </a:schemeClr>
                    </a:solidFill>
                  </a:tcPr>
                </a:tc>
                <a:tc>
                  <a:txBody>
                    <a:bodyPr/>
                    <a:lstStyle/>
                    <a:p>
                      <a:pPr marL="0" marR="0" algn="ctr">
                        <a:lnSpc>
                          <a:spcPct val="115000"/>
                        </a:lnSpc>
                        <a:spcBef>
                          <a:spcPts val="0"/>
                        </a:spcBef>
                        <a:spcAft>
                          <a:spcPts val="0"/>
                        </a:spcAft>
                      </a:pPr>
                      <a:r>
                        <a:rPr lang="en-US" sz="1200" b="1" dirty="0">
                          <a:solidFill>
                            <a:srgbClr val="000000"/>
                          </a:solidFill>
                          <a:effectLst/>
                          <a:latin typeface="Times New Roman"/>
                          <a:ea typeface="Arial"/>
                          <a:cs typeface="Arial"/>
                        </a:rPr>
                        <a:t>50</a:t>
                      </a:r>
                      <a:endParaRPr lang="en-US" sz="1100" dirty="0">
                        <a:solidFill>
                          <a:srgbClr val="000000"/>
                        </a:solidFill>
                        <a:effectLst/>
                        <a:latin typeface="Calibri"/>
                        <a:ea typeface="Calibri"/>
                        <a:cs typeface="Arial"/>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60000"/>
                        <a:lumOff val="40000"/>
                      </a:schemeClr>
                    </a:solidFill>
                  </a:tcPr>
                </a:tc>
              </a:tr>
            </a:tbl>
          </a:graphicData>
        </a:graphic>
      </p:graphicFrame>
      <p:sp>
        <p:nvSpPr>
          <p:cNvPr id="13" name="Down Arrow 12"/>
          <p:cNvSpPr/>
          <p:nvPr/>
        </p:nvSpPr>
        <p:spPr>
          <a:xfrm rot="10800000">
            <a:off x="7543797" y="3581400"/>
            <a:ext cx="533401" cy="914400"/>
          </a:xfrm>
          <a:prstGeom prst="downArrow">
            <a:avLst/>
          </a:prstGeom>
        </p:spPr>
        <p:style>
          <a:lnRef idx="0">
            <a:schemeClr val="accent1"/>
          </a:lnRef>
          <a:fillRef idx="3">
            <a:schemeClr val="accent1"/>
          </a:fillRef>
          <a:effectRef idx="3">
            <a:schemeClr val="accent1"/>
          </a:effectRef>
          <a:fontRef idx="minor">
            <a:schemeClr val="lt1"/>
          </a:fontRef>
        </p:style>
        <p:txBody>
          <a:bodyPr vert="vert" rtlCol="0" anchor="ctr"/>
          <a:lstStyle/>
          <a:p>
            <a:pPr algn="ctr"/>
            <a:r>
              <a:rPr lang="en-US" sz="1100" dirty="0" smtClean="0"/>
              <a:t>Example</a:t>
            </a:r>
            <a:endParaRPr lang="en-US" sz="1100" dirty="0"/>
          </a:p>
        </p:txBody>
      </p:sp>
      <p:sp>
        <p:nvSpPr>
          <p:cNvPr id="14" name="TextBox 13"/>
          <p:cNvSpPr txBox="1"/>
          <p:nvPr/>
        </p:nvSpPr>
        <p:spPr>
          <a:xfrm>
            <a:off x="3886200" y="0"/>
            <a:ext cx="2286000" cy="830997"/>
          </a:xfrm>
          <a:prstGeom prst="rect">
            <a:avLst/>
          </a:prstGeom>
          <a:noFill/>
        </p:spPr>
        <p:txBody>
          <a:bodyPr wrap="square" rtlCol="0">
            <a:spAutoFit/>
          </a:bodyPr>
          <a:lstStyle/>
          <a:p>
            <a:pPr algn="ctr"/>
            <a:r>
              <a:rPr lang="en-US" sz="2400" b="1" dirty="0">
                <a:solidFill>
                  <a:srgbClr val="002060"/>
                </a:solidFill>
              </a:rPr>
              <a:t>OPC VSM</a:t>
            </a:r>
          </a:p>
          <a:p>
            <a:pPr algn="ctr"/>
            <a:r>
              <a:rPr lang="en-US" sz="2400" b="1" dirty="0">
                <a:solidFill>
                  <a:srgbClr val="002060"/>
                </a:solidFill>
              </a:rPr>
              <a:t>(</a:t>
            </a:r>
            <a:r>
              <a:rPr lang="en-US" sz="2400" b="1" dirty="0" smtClean="0">
                <a:solidFill>
                  <a:srgbClr val="002060"/>
                </a:solidFill>
              </a:rPr>
              <a:t>Current)</a:t>
            </a:r>
            <a:endParaRPr lang="en-US" sz="2400" b="1" dirty="0">
              <a:solidFill>
                <a:srgbClr val="002060"/>
              </a:solidFill>
            </a:endParaRPr>
          </a:p>
        </p:txBody>
      </p:sp>
    </p:spTree>
    <p:extLst>
      <p:ext uri="{BB962C8B-B14F-4D97-AF65-F5344CB8AC3E}">
        <p14:creationId xmlns:p14="http://schemas.microsoft.com/office/powerpoint/2010/main" val="1784294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Same Side Corner Rectangle 2"/>
          <p:cNvSpPr/>
          <p:nvPr/>
        </p:nvSpPr>
        <p:spPr bwMode="auto">
          <a:xfrm rot="16200000" flipV="1">
            <a:off x="1035411" y="-108440"/>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VSM</a:t>
            </a:r>
          </a:p>
        </p:txBody>
      </p:sp>
      <p:sp>
        <p:nvSpPr>
          <p:cNvPr id="4" name="Round Same Side Corner Rectangle 3"/>
          <p:cNvSpPr/>
          <p:nvPr/>
        </p:nvSpPr>
        <p:spPr bwMode="auto">
          <a:xfrm rot="16200000" flipV="1">
            <a:off x="1035411" y="21855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CC</a:t>
            </a:r>
          </a:p>
        </p:txBody>
      </p:sp>
      <p:sp>
        <p:nvSpPr>
          <p:cNvPr id="5" name="Round Same Side Corner Rectangle 4"/>
          <p:cNvSpPr/>
          <p:nvPr/>
        </p:nvSpPr>
        <p:spPr bwMode="auto">
          <a:xfrm rot="16200000" flipV="1">
            <a:off x="1035411" y="545546"/>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A3 Reports</a:t>
            </a:r>
          </a:p>
        </p:txBody>
      </p:sp>
      <p:sp>
        <p:nvSpPr>
          <p:cNvPr id="6" name="Round Same Side Corner Rectangle 5"/>
          <p:cNvSpPr/>
          <p:nvPr/>
        </p:nvSpPr>
        <p:spPr bwMode="auto">
          <a:xfrm rot="16200000" flipV="1">
            <a:off x="1035411" y="-43543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PFC</a:t>
            </a:r>
          </a:p>
        </p:txBody>
      </p:sp>
      <p:sp>
        <p:nvSpPr>
          <p:cNvPr id="7" name="Round Same Side Corner Rectangle 6"/>
          <p:cNvSpPr/>
          <p:nvPr/>
        </p:nvSpPr>
        <p:spPr bwMode="auto">
          <a:xfrm flipV="1">
            <a:off x="2038471"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
        <p:nvSpPr>
          <p:cNvPr id="8" name="Round Same Side Corner Rectangle 7"/>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9" name="Round Same Side Corner Rectangle 8"/>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10" name="Round Same Side Corner Rectangle 9"/>
          <p:cNvSpPr/>
          <p:nvPr/>
        </p:nvSpPr>
        <p:spPr bwMode="auto">
          <a:xfrm flipV="1">
            <a:off x="-64434" y="-37144"/>
            <a:ext cx="674034" cy="14087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025" y="1109474"/>
            <a:ext cx="8719950" cy="584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3" name="Table 12"/>
          <p:cNvGraphicFramePr>
            <a:graphicFrameLocks noGrp="1"/>
          </p:cNvGraphicFramePr>
          <p:nvPr>
            <p:extLst>
              <p:ext uri="{D42A27DB-BD31-4B8C-83A1-F6EECF244321}">
                <p14:modId xmlns:p14="http://schemas.microsoft.com/office/powerpoint/2010/main" val="3848358119"/>
              </p:ext>
            </p:extLst>
          </p:nvPr>
        </p:nvGraphicFramePr>
        <p:xfrm>
          <a:off x="6629400" y="1524000"/>
          <a:ext cx="2252028" cy="579120"/>
        </p:xfrm>
        <a:graphic>
          <a:graphicData uri="http://schemas.openxmlformats.org/drawingml/2006/table">
            <a:tbl>
              <a:tblPr firstRow="1" bandRow="1">
                <a:tableStyleId>{5C22544A-7EE6-4342-B048-85BDC9FD1C3A}</a:tableStyleId>
              </a:tblPr>
              <a:tblGrid>
                <a:gridCol w="1642428"/>
                <a:gridCol w="609600"/>
              </a:tblGrid>
              <a:tr h="0">
                <a:tc gridSpan="2">
                  <a:txBody>
                    <a:bodyPr/>
                    <a:lstStyle/>
                    <a:p>
                      <a:pPr algn="ctr"/>
                      <a:r>
                        <a:rPr lang="en-US" sz="1300" dirty="0" smtClean="0"/>
                        <a:t>Improvements</a:t>
                      </a:r>
                      <a:endParaRPr lang="en-US" sz="1300" dirty="0"/>
                    </a:p>
                  </a:txBody>
                  <a:tcPr anchor="ctr">
                    <a:solidFill>
                      <a:schemeClr val="accent1">
                        <a:alpha val="58000"/>
                      </a:schemeClr>
                    </a:solidFill>
                  </a:tcPr>
                </a:tc>
                <a:tc hMerge="1">
                  <a:txBody>
                    <a:bodyPr/>
                    <a:lstStyle/>
                    <a:p>
                      <a:endParaRPr lang="en-US" dirty="0"/>
                    </a:p>
                  </a:txBody>
                  <a:tcPr/>
                </a:tc>
              </a:tr>
              <a:tr h="0">
                <a:tc>
                  <a:txBody>
                    <a:bodyPr/>
                    <a:lstStyle/>
                    <a:p>
                      <a:r>
                        <a:rPr lang="en-US" sz="1300" dirty="0" smtClean="0"/>
                        <a:t>NVA time</a:t>
                      </a:r>
                      <a:r>
                        <a:rPr lang="en-US" sz="1300" baseline="0" dirty="0" smtClean="0"/>
                        <a:t> </a:t>
                      </a:r>
                      <a:r>
                        <a:rPr lang="en-US" sz="1300" dirty="0" smtClean="0"/>
                        <a:t>Percentage</a:t>
                      </a:r>
                      <a:endParaRPr lang="en-US" sz="1300" dirty="0"/>
                    </a:p>
                  </a:txBody>
                  <a:tcPr/>
                </a:tc>
                <a:tc>
                  <a:txBody>
                    <a:bodyPr/>
                    <a:lstStyle/>
                    <a:p>
                      <a:r>
                        <a:rPr lang="en-US" sz="1300" dirty="0" smtClean="0"/>
                        <a:t>46.7%</a:t>
                      </a:r>
                      <a:endParaRPr lang="en-US" sz="1300" dirty="0"/>
                    </a:p>
                  </a:txBody>
                  <a:tcPr/>
                </a:tc>
              </a:tr>
            </a:tbl>
          </a:graphicData>
        </a:graphic>
      </p:graphicFrame>
      <p:sp>
        <p:nvSpPr>
          <p:cNvPr id="14" name="TextBox 13"/>
          <p:cNvSpPr txBox="1"/>
          <p:nvPr/>
        </p:nvSpPr>
        <p:spPr>
          <a:xfrm>
            <a:off x="3962400" y="0"/>
            <a:ext cx="2286000" cy="830997"/>
          </a:xfrm>
          <a:prstGeom prst="rect">
            <a:avLst/>
          </a:prstGeom>
          <a:noFill/>
        </p:spPr>
        <p:txBody>
          <a:bodyPr wrap="square" rtlCol="0">
            <a:spAutoFit/>
          </a:bodyPr>
          <a:lstStyle/>
          <a:p>
            <a:pPr algn="ctr"/>
            <a:r>
              <a:rPr lang="en-US" sz="2400" b="1" dirty="0">
                <a:solidFill>
                  <a:srgbClr val="002060"/>
                </a:solidFill>
              </a:rPr>
              <a:t>OPC VSM</a:t>
            </a:r>
          </a:p>
          <a:p>
            <a:pPr algn="ctr"/>
            <a:r>
              <a:rPr lang="en-US" sz="2400" b="1" dirty="0" smtClean="0">
                <a:solidFill>
                  <a:srgbClr val="002060"/>
                </a:solidFill>
              </a:rPr>
              <a:t>(</a:t>
            </a:r>
            <a:r>
              <a:rPr lang="en-US" sz="2400" b="1" dirty="0">
                <a:solidFill>
                  <a:srgbClr val="002060"/>
                </a:solidFill>
              </a:rPr>
              <a:t>Improved</a:t>
            </a:r>
            <a:r>
              <a:rPr lang="en-US" sz="2400" b="1" dirty="0" smtClean="0">
                <a:solidFill>
                  <a:srgbClr val="002060"/>
                </a:solidFill>
              </a:rPr>
              <a:t>)</a:t>
            </a:r>
            <a:endParaRPr lang="en-US" sz="2400" b="1" dirty="0">
              <a:solidFill>
                <a:srgbClr val="002060"/>
              </a:solidFill>
            </a:endParaRPr>
          </a:p>
        </p:txBody>
      </p:sp>
    </p:spTree>
    <p:extLst>
      <p:ext uri="{BB962C8B-B14F-4D97-AF65-F5344CB8AC3E}">
        <p14:creationId xmlns:p14="http://schemas.microsoft.com/office/powerpoint/2010/main" val="28535098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Same Side Corner Rectangle 2"/>
          <p:cNvSpPr/>
          <p:nvPr/>
        </p:nvSpPr>
        <p:spPr bwMode="auto">
          <a:xfrm rot="16200000" flipV="1">
            <a:off x="1035411" y="-108440"/>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VSM</a:t>
            </a:r>
          </a:p>
        </p:txBody>
      </p:sp>
      <p:sp>
        <p:nvSpPr>
          <p:cNvPr id="4" name="Round Same Side Corner Rectangle 3"/>
          <p:cNvSpPr/>
          <p:nvPr/>
        </p:nvSpPr>
        <p:spPr bwMode="auto">
          <a:xfrm rot="16200000" flipV="1">
            <a:off x="1035411" y="218553"/>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CC</a:t>
            </a:r>
          </a:p>
        </p:txBody>
      </p:sp>
      <p:sp>
        <p:nvSpPr>
          <p:cNvPr id="5" name="Round Same Side Corner Rectangle 4"/>
          <p:cNvSpPr/>
          <p:nvPr/>
        </p:nvSpPr>
        <p:spPr bwMode="auto">
          <a:xfrm rot="16200000" flipV="1">
            <a:off x="1035411" y="545546"/>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A3 Reports</a:t>
            </a:r>
          </a:p>
        </p:txBody>
      </p:sp>
      <p:sp>
        <p:nvSpPr>
          <p:cNvPr id="6" name="Round Same Side Corner Rectangle 5"/>
          <p:cNvSpPr/>
          <p:nvPr/>
        </p:nvSpPr>
        <p:spPr bwMode="auto">
          <a:xfrm rot="16200000" flipV="1">
            <a:off x="1035411" y="-43543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PFC</a:t>
            </a:r>
          </a:p>
        </p:txBody>
      </p:sp>
      <p:sp>
        <p:nvSpPr>
          <p:cNvPr id="7" name="Round Same Side Corner Rectangle 6"/>
          <p:cNvSpPr/>
          <p:nvPr/>
        </p:nvSpPr>
        <p:spPr bwMode="auto">
          <a:xfrm flipV="1">
            <a:off x="2038471"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
        <p:nvSpPr>
          <p:cNvPr id="8" name="Round Same Side Corner Rectangle 7"/>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9" name="Round Same Side Corner Rectangle 8"/>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10" name="Round Same Side Corner Rectangle 9"/>
          <p:cNvSpPr/>
          <p:nvPr/>
        </p:nvSpPr>
        <p:spPr bwMode="auto">
          <a:xfrm flipV="1">
            <a:off x="-64434" y="-37144"/>
            <a:ext cx="674034" cy="14087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934041781"/>
              </p:ext>
            </p:extLst>
          </p:nvPr>
        </p:nvGraphicFramePr>
        <p:xfrm>
          <a:off x="315594" y="1498727"/>
          <a:ext cx="4866006" cy="3084576"/>
        </p:xfrm>
        <a:graphic>
          <a:graphicData uri="http://schemas.openxmlformats.org/drawingml/2006/table">
            <a:tbl>
              <a:tblPr firstRow="1" firstCol="1" bandRow="1"/>
              <a:tblGrid>
                <a:gridCol w="1080135"/>
                <a:gridCol w="1443673"/>
                <a:gridCol w="2342198"/>
              </a:tblGrid>
              <a:tr h="0">
                <a:tc>
                  <a:txBody>
                    <a:bodyPr/>
                    <a:lstStyle/>
                    <a:p>
                      <a:pPr marL="0" marR="0">
                        <a:lnSpc>
                          <a:spcPct val="115000"/>
                        </a:lnSpc>
                        <a:spcBef>
                          <a:spcPts val="0"/>
                        </a:spcBef>
                        <a:spcAft>
                          <a:spcPts val="0"/>
                        </a:spcAft>
                      </a:pPr>
                      <a:r>
                        <a:rPr lang="en-US" sz="1100" dirty="0">
                          <a:effectLst/>
                          <a:latin typeface="Calibri"/>
                          <a:ea typeface="Calibri"/>
                          <a:cs typeface="Arial"/>
                        </a:rPr>
                        <a:t>From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nSpc>
                          <a:spcPct val="115000"/>
                        </a:lnSpc>
                        <a:spcBef>
                          <a:spcPts val="0"/>
                        </a:spcBef>
                        <a:spcAft>
                          <a:spcPts val="0"/>
                        </a:spcAft>
                      </a:pPr>
                      <a:r>
                        <a:rPr lang="en-US" sz="1100">
                          <a:effectLst/>
                          <a:latin typeface="Calibri"/>
                          <a:ea typeface="Calibri"/>
                          <a:cs typeface="Arial"/>
                        </a:rPr>
                        <a:t>To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nSpc>
                          <a:spcPct val="115000"/>
                        </a:lnSpc>
                        <a:spcBef>
                          <a:spcPts val="0"/>
                        </a:spcBef>
                        <a:spcAft>
                          <a:spcPts val="0"/>
                        </a:spcAft>
                      </a:pPr>
                      <a:r>
                        <a:rPr lang="en-US" sz="1100" dirty="0">
                          <a:effectLst/>
                          <a:latin typeface="Calibri"/>
                          <a:ea typeface="Calibri"/>
                          <a:cs typeface="Arial"/>
                        </a:rPr>
                        <a:t> </a:t>
                      </a:r>
                      <a:r>
                        <a:rPr lang="en-US" sz="1100" dirty="0" smtClean="0">
                          <a:effectLst/>
                          <a:latin typeface="Times New Roman"/>
                          <a:ea typeface="Calibri"/>
                          <a:cs typeface="Arial"/>
                        </a:rPr>
                        <a:t>Description</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0">
                <a:tc>
                  <a:txBody>
                    <a:bodyPr/>
                    <a:lstStyle/>
                    <a:p>
                      <a:pPr marL="0" marR="0">
                        <a:lnSpc>
                          <a:spcPct val="115000"/>
                        </a:lnSpc>
                        <a:spcBef>
                          <a:spcPts val="0"/>
                        </a:spcBef>
                        <a:spcAft>
                          <a:spcPts val="0"/>
                        </a:spcAft>
                      </a:pPr>
                      <a:r>
                        <a:rPr lang="en-US" sz="1100" dirty="0">
                          <a:effectLst/>
                          <a:latin typeface="Calibri"/>
                          <a:ea typeface="Calibri"/>
                          <a:cs typeface="Arial"/>
                        </a:rPr>
                        <a:t>Patient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ED nurse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To get treated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Companion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ED cashier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To pay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Companion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ED nurse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To give receipt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Resident Doctor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Patient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To checkup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Companion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Lab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To give requested lab tests note &amp; pay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Companion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ED nurse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To give receipt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ED nurse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Patient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To take sample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Times New Roman"/>
                          <a:ea typeface="Calibri"/>
                          <a:cs typeface="Arial"/>
                        </a:rPr>
                        <a:t>Transporter</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ED nurse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To take sample to lab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Transporter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Lab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To give sample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Companion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Lab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To get results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Companion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ED nurse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To give results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Resident Doctor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ED nurse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Calibri"/>
                          <a:cs typeface="Arial"/>
                        </a:rPr>
                        <a:t>Evaluates results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Specialist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Patient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Coordination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Companion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Admission and finance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Pricing and agreement and paying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dirty="0">
                          <a:effectLst/>
                          <a:latin typeface="Calibri"/>
                          <a:ea typeface="Calibri"/>
                          <a:cs typeface="Arial"/>
                        </a:rPr>
                        <a:t>Patient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Department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Calibri"/>
                          <a:cs typeface="Arial"/>
                        </a:rPr>
                        <a:t>For treatment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2" name="Rectangle 1"/>
          <p:cNvSpPr>
            <a:spLocks noChangeArrowheads="1"/>
          </p:cNvSpPr>
          <p:nvPr/>
        </p:nvSpPr>
        <p:spPr bwMode="auto">
          <a:xfrm>
            <a:off x="1406864" y="1270084"/>
            <a:ext cx="2250736"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Current ED From-To Table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5125"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9082" y="1395583"/>
            <a:ext cx="2816422" cy="2493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a:xfrm>
            <a:off x="5770220" y="1066800"/>
            <a:ext cx="2734146" cy="307777"/>
          </a:xfrm>
          <a:prstGeom prst="rect">
            <a:avLst/>
          </a:prstGeom>
        </p:spPr>
        <p:txBody>
          <a:bodyPr wrap="none">
            <a:spAutoFit/>
          </a:bodyPr>
          <a:lstStyle/>
          <a:p>
            <a:r>
              <a:rPr lang="en-US" sz="1400" b="1" dirty="0"/>
              <a:t>Current ED </a:t>
            </a:r>
            <a:r>
              <a:rPr lang="en-US" sz="1400" b="1" dirty="0" smtClean="0"/>
              <a:t>Communications Circle</a:t>
            </a:r>
            <a:endParaRPr lang="en-US" sz="1400" b="1" dirty="0"/>
          </a:p>
        </p:txBody>
      </p:sp>
      <p:pic>
        <p:nvPicPr>
          <p:cNvPr id="5127"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42248" y="4419847"/>
            <a:ext cx="2790090" cy="2438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Rectangle 19"/>
          <p:cNvSpPr/>
          <p:nvPr/>
        </p:nvSpPr>
        <p:spPr>
          <a:xfrm>
            <a:off x="5845081" y="4111823"/>
            <a:ext cx="2584425" cy="307777"/>
          </a:xfrm>
          <a:prstGeom prst="rect">
            <a:avLst/>
          </a:prstGeom>
        </p:spPr>
        <p:txBody>
          <a:bodyPr wrap="none">
            <a:spAutoFit/>
          </a:bodyPr>
          <a:lstStyle/>
          <a:p>
            <a:r>
              <a:rPr lang="en-US" sz="1400" b="1" dirty="0" smtClean="0"/>
              <a:t>To-Be ED Communications Circle</a:t>
            </a:r>
            <a:endParaRPr lang="en-US" sz="1400" b="1" dirty="0"/>
          </a:p>
        </p:txBody>
      </p:sp>
      <p:graphicFrame>
        <p:nvGraphicFramePr>
          <p:cNvPr id="16" name="Table 15"/>
          <p:cNvGraphicFramePr>
            <a:graphicFrameLocks noGrp="1"/>
          </p:cNvGraphicFramePr>
          <p:nvPr>
            <p:extLst>
              <p:ext uri="{D42A27DB-BD31-4B8C-83A1-F6EECF244321}">
                <p14:modId xmlns:p14="http://schemas.microsoft.com/office/powerpoint/2010/main" val="816046496"/>
              </p:ext>
            </p:extLst>
          </p:nvPr>
        </p:nvGraphicFramePr>
        <p:xfrm>
          <a:off x="300292" y="5029200"/>
          <a:ext cx="4881308" cy="1735074"/>
        </p:xfrm>
        <a:graphic>
          <a:graphicData uri="http://schemas.openxmlformats.org/drawingml/2006/table">
            <a:tbl>
              <a:tblPr firstRow="1" firstCol="1" bandRow="1"/>
              <a:tblGrid>
                <a:gridCol w="1071308"/>
                <a:gridCol w="1447800"/>
                <a:gridCol w="2362200"/>
              </a:tblGrid>
              <a:tr h="0">
                <a:tc>
                  <a:txBody>
                    <a:bodyPr/>
                    <a:lstStyle/>
                    <a:p>
                      <a:pPr marL="0" marR="0">
                        <a:lnSpc>
                          <a:spcPct val="115000"/>
                        </a:lnSpc>
                        <a:spcBef>
                          <a:spcPts val="0"/>
                        </a:spcBef>
                        <a:spcAft>
                          <a:spcPts val="0"/>
                        </a:spcAft>
                      </a:pPr>
                      <a:r>
                        <a:rPr lang="en-US" sz="1100" dirty="0">
                          <a:effectLst/>
                          <a:latin typeface="Times New Roman"/>
                          <a:ea typeface="Calibri"/>
                          <a:cs typeface="Arial"/>
                        </a:rPr>
                        <a:t>From</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nSpc>
                          <a:spcPct val="115000"/>
                        </a:lnSpc>
                        <a:spcBef>
                          <a:spcPts val="0"/>
                        </a:spcBef>
                        <a:spcAft>
                          <a:spcPts val="0"/>
                        </a:spcAft>
                      </a:pPr>
                      <a:r>
                        <a:rPr lang="en-US" sz="1100" dirty="0">
                          <a:effectLst/>
                          <a:latin typeface="Times New Roman"/>
                          <a:ea typeface="Calibri"/>
                          <a:cs typeface="Arial"/>
                        </a:rPr>
                        <a:t>To</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nSpc>
                          <a:spcPct val="115000"/>
                        </a:lnSpc>
                        <a:spcBef>
                          <a:spcPts val="0"/>
                        </a:spcBef>
                        <a:spcAft>
                          <a:spcPts val="0"/>
                        </a:spcAft>
                      </a:pPr>
                      <a:r>
                        <a:rPr lang="en-US" sz="1100" dirty="0" smtClean="0">
                          <a:effectLst/>
                          <a:latin typeface="Times New Roman"/>
                          <a:ea typeface="Calibri"/>
                          <a:cs typeface="Arial"/>
                        </a:rPr>
                        <a:t>Description</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0">
                <a:tc>
                  <a:txBody>
                    <a:bodyPr/>
                    <a:lstStyle/>
                    <a:p>
                      <a:pPr marL="0" marR="0">
                        <a:lnSpc>
                          <a:spcPct val="115000"/>
                        </a:lnSpc>
                        <a:spcBef>
                          <a:spcPts val="0"/>
                        </a:spcBef>
                        <a:spcAft>
                          <a:spcPts val="0"/>
                        </a:spcAft>
                      </a:pPr>
                      <a:r>
                        <a:rPr lang="en-US" sz="1100">
                          <a:effectLst/>
                          <a:latin typeface="Times New Roman"/>
                          <a:ea typeface="Calibri"/>
                          <a:cs typeface="Arial"/>
                        </a:rPr>
                        <a:t>Patient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Times New Roman"/>
                          <a:ea typeface="Calibri"/>
                          <a:cs typeface="Arial"/>
                        </a:rPr>
                        <a:t>ED nurse</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Times New Roman"/>
                          <a:ea typeface="Calibri"/>
                          <a:cs typeface="Arial"/>
                        </a:rPr>
                        <a:t>To get treated</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Times New Roman"/>
                          <a:ea typeface="Calibri"/>
                          <a:cs typeface="Arial"/>
                        </a:rPr>
                        <a:t>Companion</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ED cashier</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To pay</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Times New Roman"/>
                          <a:ea typeface="Calibri"/>
                          <a:cs typeface="Arial"/>
                        </a:rPr>
                        <a:t>Resident doctor</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Patient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To checkup</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Times New Roman"/>
                          <a:ea typeface="Calibri"/>
                          <a:cs typeface="Arial"/>
                        </a:rPr>
                        <a:t>Companion</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ED cashier</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To pay</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Times New Roman"/>
                          <a:ea typeface="Calibri"/>
                          <a:cs typeface="Arial"/>
                        </a:rPr>
                        <a:t>ED nurse</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Patient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To take sample</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Times New Roman"/>
                          <a:ea typeface="Calibri"/>
                          <a:cs typeface="Arial"/>
                        </a:rPr>
                        <a:t>Specialist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Patient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Coordination</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Times New Roman"/>
                          <a:ea typeface="Calibri"/>
                          <a:cs typeface="Arial"/>
                        </a:rPr>
                        <a:t>Companion</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Admission &amp; Finance</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Pricing, agreement and paying</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Times New Roman"/>
                          <a:ea typeface="Calibri"/>
                          <a:cs typeface="Arial"/>
                        </a:rPr>
                        <a:t>Patient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Times New Roman"/>
                          <a:ea typeface="Calibri"/>
                          <a:cs typeface="Arial"/>
                        </a:rPr>
                        <a:t>Department</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Times New Roman"/>
                          <a:ea typeface="Calibri"/>
                          <a:cs typeface="Arial"/>
                        </a:rPr>
                        <a:t>For treatment</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4" name="Rectangle 1"/>
          <p:cNvSpPr>
            <a:spLocks noChangeArrowheads="1"/>
          </p:cNvSpPr>
          <p:nvPr/>
        </p:nvSpPr>
        <p:spPr bwMode="auto">
          <a:xfrm>
            <a:off x="1373571" y="4786827"/>
            <a:ext cx="1709065"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Future ED From-To Table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9" name="TextBox 28"/>
          <p:cNvSpPr txBox="1"/>
          <p:nvPr/>
        </p:nvSpPr>
        <p:spPr>
          <a:xfrm>
            <a:off x="5029200" y="-76200"/>
            <a:ext cx="3200400" cy="830997"/>
          </a:xfrm>
          <a:prstGeom prst="rect">
            <a:avLst/>
          </a:prstGeom>
          <a:noFill/>
        </p:spPr>
        <p:txBody>
          <a:bodyPr wrap="square" rtlCol="0">
            <a:spAutoFit/>
          </a:bodyPr>
          <a:lstStyle/>
          <a:p>
            <a:pPr algn="ctr"/>
            <a:r>
              <a:rPr lang="en-US" sz="2400" b="1" dirty="0" smtClean="0">
                <a:solidFill>
                  <a:srgbClr val="002060"/>
                </a:solidFill>
              </a:rPr>
              <a:t>ED </a:t>
            </a:r>
            <a:endParaRPr lang="ar-AE" sz="2400" b="1" dirty="0" smtClean="0">
              <a:solidFill>
                <a:srgbClr val="002060"/>
              </a:solidFill>
            </a:endParaRPr>
          </a:p>
          <a:p>
            <a:pPr algn="ctr"/>
            <a:r>
              <a:rPr lang="en-US" sz="2400" b="1" dirty="0" smtClean="0">
                <a:solidFill>
                  <a:srgbClr val="002060"/>
                </a:solidFill>
              </a:rPr>
              <a:t>Communications Circle</a:t>
            </a:r>
          </a:p>
        </p:txBody>
      </p:sp>
      <p:sp>
        <p:nvSpPr>
          <p:cNvPr id="21" name="TextBox 20"/>
          <p:cNvSpPr txBox="1"/>
          <p:nvPr/>
        </p:nvSpPr>
        <p:spPr>
          <a:xfrm>
            <a:off x="6400800" y="1200835"/>
            <a:ext cx="3657600" cy="323165"/>
          </a:xfrm>
          <a:prstGeom prst="rect">
            <a:avLst/>
          </a:prstGeom>
          <a:noFill/>
        </p:spPr>
        <p:txBody>
          <a:bodyPr wrap="square" rtlCol="0">
            <a:spAutoFit/>
          </a:bodyPr>
          <a:lstStyle/>
          <a:p>
            <a:r>
              <a:rPr lang="en-US" sz="1500" dirty="0" smtClean="0"/>
              <a:t>                       </a:t>
            </a:r>
            <a:r>
              <a:rPr lang="en-US" sz="1500" b="1" dirty="0" smtClean="0">
                <a:solidFill>
                  <a:schemeClr val="accent2">
                    <a:lumMod val="75000"/>
                  </a:schemeClr>
                </a:solidFill>
              </a:rPr>
              <a:t>Number of steps = 15</a:t>
            </a:r>
            <a:endParaRPr lang="en-US" sz="1500" b="1" dirty="0">
              <a:solidFill>
                <a:schemeClr val="accent2">
                  <a:lumMod val="75000"/>
                </a:schemeClr>
              </a:solidFill>
            </a:endParaRPr>
          </a:p>
        </p:txBody>
      </p:sp>
      <p:sp>
        <p:nvSpPr>
          <p:cNvPr id="22" name="TextBox 21"/>
          <p:cNvSpPr txBox="1"/>
          <p:nvPr/>
        </p:nvSpPr>
        <p:spPr>
          <a:xfrm>
            <a:off x="6400800" y="3352800"/>
            <a:ext cx="3657600" cy="1246495"/>
          </a:xfrm>
          <a:prstGeom prst="rect">
            <a:avLst/>
          </a:prstGeom>
          <a:noFill/>
        </p:spPr>
        <p:txBody>
          <a:bodyPr wrap="square" rtlCol="0">
            <a:spAutoFit/>
          </a:bodyPr>
          <a:lstStyle/>
          <a:p>
            <a:r>
              <a:rPr lang="en-US" sz="1500" dirty="0" smtClean="0"/>
              <a:t>                      </a:t>
            </a:r>
          </a:p>
          <a:p>
            <a:endParaRPr lang="en-US" sz="1500" dirty="0" smtClean="0"/>
          </a:p>
          <a:p>
            <a:endParaRPr lang="en-US" sz="1500" dirty="0" smtClean="0"/>
          </a:p>
          <a:p>
            <a:endParaRPr lang="en-US" sz="1500" dirty="0" smtClean="0"/>
          </a:p>
          <a:p>
            <a:r>
              <a:rPr lang="en-US" sz="1500" dirty="0" smtClean="0"/>
              <a:t>                      </a:t>
            </a:r>
            <a:r>
              <a:rPr lang="en-US" sz="1500" b="1" dirty="0" smtClean="0">
                <a:solidFill>
                  <a:schemeClr val="accent2">
                    <a:lumMod val="75000"/>
                  </a:schemeClr>
                </a:solidFill>
              </a:rPr>
              <a:t>Number of steps = 9</a:t>
            </a:r>
            <a:endParaRPr lang="en-US" sz="1500" b="1" dirty="0">
              <a:solidFill>
                <a:schemeClr val="accent2">
                  <a:lumMod val="75000"/>
                </a:schemeClr>
              </a:solidFill>
            </a:endParaRPr>
          </a:p>
        </p:txBody>
      </p:sp>
    </p:spTree>
    <p:extLst>
      <p:ext uri="{BB962C8B-B14F-4D97-AF65-F5344CB8AC3E}">
        <p14:creationId xmlns:p14="http://schemas.microsoft.com/office/powerpoint/2010/main" val="1953565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127"/>
                                        </p:tgtEl>
                                        <p:attrNameLst>
                                          <p:attrName>style.visibility</p:attrName>
                                        </p:attrNameLst>
                                      </p:cBhvr>
                                      <p:to>
                                        <p:strVal val="visible"/>
                                      </p:to>
                                    </p:set>
                                    <p:animEffect transition="in" filter="fade">
                                      <p:cBhvr>
                                        <p:cTn id="27" dur="1000"/>
                                        <p:tgtEl>
                                          <p:spTgt spid="5127"/>
                                        </p:tgtEl>
                                      </p:cBhvr>
                                    </p:animEffect>
                                    <p:anim calcmode="lin" valueType="num">
                                      <p:cBhvr>
                                        <p:cTn id="28" dur="1000" fill="hold"/>
                                        <p:tgtEl>
                                          <p:spTgt spid="5127"/>
                                        </p:tgtEl>
                                        <p:attrNameLst>
                                          <p:attrName>ppt_x</p:attrName>
                                        </p:attrNameLst>
                                      </p:cBhvr>
                                      <p:tavLst>
                                        <p:tav tm="0">
                                          <p:val>
                                            <p:strVal val="#ppt_x"/>
                                          </p:val>
                                        </p:tav>
                                        <p:tav tm="100000">
                                          <p:val>
                                            <p:strVal val="#ppt_x"/>
                                          </p:val>
                                        </p:tav>
                                      </p:tavLst>
                                    </p:anim>
                                    <p:anim calcmode="lin" valueType="num">
                                      <p:cBhvr>
                                        <p:cTn id="29" dur="1000" fill="hold"/>
                                        <p:tgtEl>
                                          <p:spTgt spid="51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Same Side Corner Rectangle 2"/>
          <p:cNvSpPr/>
          <p:nvPr/>
        </p:nvSpPr>
        <p:spPr bwMode="auto">
          <a:xfrm rot="16200000" flipV="1">
            <a:off x="1035411" y="-108440"/>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VSM</a:t>
            </a:r>
          </a:p>
        </p:txBody>
      </p:sp>
      <p:sp>
        <p:nvSpPr>
          <p:cNvPr id="4" name="Round Same Side Corner Rectangle 3"/>
          <p:cNvSpPr/>
          <p:nvPr/>
        </p:nvSpPr>
        <p:spPr bwMode="auto">
          <a:xfrm rot="16200000" flipV="1">
            <a:off x="1035411" y="218553"/>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CC</a:t>
            </a:r>
          </a:p>
        </p:txBody>
      </p:sp>
      <p:sp>
        <p:nvSpPr>
          <p:cNvPr id="5" name="Round Same Side Corner Rectangle 4"/>
          <p:cNvSpPr/>
          <p:nvPr/>
        </p:nvSpPr>
        <p:spPr bwMode="auto">
          <a:xfrm rot="16200000" flipV="1">
            <a:off x="1035411" y="545546"/>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A3 Reports</a:t>
            </a:r>
          </a:p>
        </p:txBody>
      </p:sp>
      <p:sp>
        <p:nvSpPr>
          <p:cNvPr id="6" name="Round Same Side Corner Rectangle 5"/>
          <p:cNvSpPr/>
          <p:nvPr/>
        </p:nvSpPr>
        <p:spPr bwMode="auto">
          <a:xfrm rot="16200000" flipV="1">
            <a:off x="1035411" y="-43543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PFC</a:t>
            </a:r>
          </a:p>
        </p:txBody>
      </p:sp>
      <p:sp>
        <p:nvSpPr>
          <p:cNvPr id="7" name="Round Same Side Corner Rectangle 6"/>
          <p:cNvSpPr/>
          <p:nvPr/>
        </p:nvSpPr>
        <p:spPr bwMode="auto">
          <a:xfrm flipV="1">
            <a:off x="2038471"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
        <p:nvSpPr>
          <p:cNvPr id="8" name="Round Same Side Corner Rectangle 7"/>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9" name="Round Same Side Corner Rectangle 8"/>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10" name="Round Same Side Corner Rectangle 9"/>
          <p:cNvSpPr/>
          <p:nvPr/>
        </p:nvSpPr>
        <p:spPr bwMode="auto">
          <a:xfrm flipV="1">
            <a:off x="-64434" y="-37144"/>
            <a:ext cx="674034" cy="14087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sp>
        <p:nvSpPr>
          <p:cNvPr id="12" name="Rectangle 1"/>
          <p:cNvSpPr>
            <a:spLocks noChangeArrowheads="1"/>
          </p:cNvSpPr>
          <p:nvPr/>
        </p:nvSpPr>
        <p:spPr bwMode="auto">
          <a:xfrm>
            <a:off x="1406864" y="1422484"/>
            <a:ext cx="2250736"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Current OPC</a:t>
            </a:r>
            <a:r>
              <a:rPr kumimoji="0" lang="en-US" sz="105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sz="105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From-To Table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12"/>
          <p:cNvSpPr/>
          <p:nvPr/>
        </p:nvSpPr>
        <p:spPr>
          <a:xfrm>
            <a:off x="5770220" y="990600"/>
            <a:ext cx="2844753" cy="307777"/>
          </a:xfrm>
          <a:prstGeom prst="rect">
            <a:avLst/>
          </a:prstGeom>
        </p:spPr>
        <p:txBody>
          <a:bodyPr wrap="none">
            <a:spAutoFit/>
          </a:bodyPr>
          <a:lstStyle/>
          <a:p>
            <a:r>
              <a:rPr lang="en-US" sz="1400" b="1" dirty="0"/>
              <a:t>Current </a:t>
            </a:r>
            <a:r>
              <a:rPr lang="en-US" sz="1400" b="1" dirty="0" smtClean="0"/>
              <a:t>OPC Communications Circle</a:t>
            </a:r>
            <a:endParaRPr lang="en-US" sz="1400" b="1" dirty="0"/>
          </a:p>
        </p:txBody>
      </p:sp>
      <p:sp>
        <p:nvSpPr>
          <p:cNvPr id="20" name="Rectangle 19"/>
          <p:cNvSpPr/>
          <p:nvPr/>
        </p:nvSpPr>
        <p:spPr>
          <a:xfrm>
            <a:off x="5845081" y="4111823"/>
            <a:ext cx="2695033" cy="307777"/>
          </a:xfrm>
          <a:prstGeom prst="rect">
            <a:avLst/>
          </a:prstGeom>
        </p:spPr>
        <p:txBody>
          <a:bodyPr wrap="none">
            <a:spAutoFit/>
          </a:bodyPr>
          <a:lstStyle/>
          <a:p>
            <a:r>
              <a:rPr lang="en-US" sz="1400" b="1" dirty="0" smtClean="0"/>
              <a:t>To-Be OPC Communications Circle</a:t>
            </a:r>
            <a:endParaRPr lang="en-US" sz="1400" b="1" dirty="0"/>
          </a:p>
        </p:txBody>
      </p:sp>
      <p:sp>
        <p:nvSpPr>
          <p:cNvPr id="24" name="Rectangle 1"/>
          <p:cNvSpPr>
            <a:spLocks noChangeArrowheads="1"/>
          </p:cNvSpPr>
          <p:nvPr/>
        </p:nvSpPr>
        <p:spPr bwMode="auto">
          <a:xfrm>
            <a:off x="1373572" y="4419600"/>
            <a:ext cx="2509582"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Future OPC From-To Table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4" name="Table 13"/>
          <p:cNvGraphicFramePr>
            <a:graphicFrameLocks noGrp="1"/>
          </p:cNvGraphicFramePr>
          <p:nvPr>
            <p:extLst>
              <p:ext uri="{D42A27DB-BD31-4B8C-83A1-F6EECF244321}">
                <p14:modId xmlns:p14="http://schemas.microsoft.com/office/powerpoint/2010/main" val="3325685894"/>
              </p:ext>
            </p:extLst>
          </p:nvPr>
        </p:nvGraphicFramePr>
        <p:xfrm>
          <a:off x="54865" y="1676400"/>
          <a:ext cx="4593335" cy="2506218"/>
        </p:xfrm>
        <a:graphic>
          <a:graphicData uri="http://schemas.openxmlformats.org/drawingml/2006/table">
            <a:tbl>
              <a:tblPr firstRow="1" firstCol="1" bandRow="1"/>
              <a:tblGrid>
                <a:gridCol w="1257676"/>
                <a:gridCol w="1257676"/>
                <a:gridCol w="2077983"/>
              </a:tblGrid>
              <a:tr h="0">
                <a:tc>
                  <a:txBody>
                    <a:bodyPr/>
                    <a:lstStyle/>
                    <a:p>
                      <a:pPr marL="0" marR="0">
                        <a:lnSpc>
                          <a:spcPct val="115000"/>
                        </a:lnSpc>
                        <a:spcBef>
                          <a:spcPts val="0"/>
                        </a:spcBef>
                        <a:spcAft>
                          <a:spcPts val="0"/>
                        </a:spcAft>
                      </a:pPr>
                      <a:r>
                        <a:rPr lang="en-US" sz="1100" dirty="0">
                          <a:effectLst/>
                          <a:latin typeface="Calibri"/>
                          <a:ea typeface="Calibri"/>
                          <a:cs typeface="Arial"/>
                        </a:rPr>
                        <a:t>From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nSpc>
                          <a:spcPct val="115000"/>
                        </a:lnSpc>
                        <a:spcBef>
                          <a:spcPts val="0"/>
                        </a:spcBef>
                        <a:spcAft>
                          <a:spcPts val="0"/>
                        </a:spcAft>
                      </a:pPr>
                      <a:r>
                        <a:rPr lang="en-US" sz="1100">
                          <a:effectLst/>
                          <a:latin typeface="Calibri"/>
                          <a:ea typeface="Calibri"/>
                          <a:cs typeface="Arial"/>
                        </a:rPr>
                        <a:t>To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nSpc>
                          <a:spcPct val="115000"/>
                        </a:lnSpc>
                        <a:spcBef>
                          <a:spcPts val="0"/>
                        </a:spcBef>
                        <a:spcAft>
                          <a:spcPts val="0"/>
                        </a:spcAft>
                      </a:pPr>
                      <a:r>
                        <a:rPr lang="en-US" sz="1100" dirty="0" smtClean="0">
                          <a:effectLst/>
                          <a:latin typeface="+mn-lt"/>
                          <a:ea typeface="Calibri"/>
                          <a:cs typeface="Arial"/>
                        </a:rPr>
                        <a:t>Description</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0">
                <a:tc>
                  <a:txBody>
                    <a:bodyPr/>
                    <a:lstStyle/>
                    <a:p>
                      <a:pPr marL="0" marR="0">
                        <a:lnSpc>
                          <a:spcPct val="115000"/>
                        </a:lnSpc>
                        <a:spcBef>
                          <a:spcPts val="0"/>
                        </a:spcBef>
                        <a:spcAft>
                          <a:spcPts val="0"/>
                        </a:spcAft>
                      </a:pPr>
                      <a:r>
                        <a:rPr lang="en-US" sz="1100">
                          <a:effectLst/>
                          <a:latin typeface="Calibri"/>
                          <a:ea typeface="Calibri"/>
                          <a:cs typeface="Arial"/>
                        </a:rPr>
                        <a:t>Patient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OPC Cashier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Take appointment, give info. and pay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OPC Cashier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OPC seats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Calibri"/>
                          <a:cs typeface="Arial"/>
                        </a:rPr>
                        <a:t>Wait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OPC seats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Specialist’s clinic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Checkup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Specialist’s clinic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Lab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Give test request, pay, take receipt and lab takes sample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Lab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Lab seats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Wait for results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Lab seats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Specialist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Show results &amp; coordination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Specialist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Calibri"/>
                          <a:cs typeface="Arial"/>
                        </a:rPr>
                        <a:t>Finance &amp; Admission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Calibri"/>
                          <a:cs typeface="Arial"/>
                        </a:rPr>
                        <a:t>Pricing, agreement and payment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Calibri"/>
                          <a:ea typeface="Calibri"/>
                          <a:cs typeface="Arial"/>
                        </a:rPr>
                        <a:t>Finance &amp; Admission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Arial"/>
                        </a:rPr>
                        <a:t>Department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Calibri"/>
                          <a:cs typeface="Arial"/>
                        </a:rPr>
                        <a:t>Treatment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3969809301"/>
              </p:ext>
            </p:extLst>
          </p:nvPr>
        </p:nvGraphicFramePr>
        <p:xfrm>
          <a:off x="76200" y="4679499"/>
          <a:ext cx="4572000" cy="1927860"/>
        </p:xfrm>
        <a:graphic>
          <a:graphicData uri="http://schemas.openxmlformats.org/drawingml/2006/table">
            <a:tbl>
              <a:tblPr firstRow="1" firstCol="1" bandRow="1"/>
              <a:tblGrid>
                <a:gridCol w="1219200"/>
                <a:gridCol w="1336358"/>
                <a:gridCol w="2016442"/>
              </a:tblGrid>
              <a:tr h="0">
                <a:tc>
                  <a:txBody>
                    <a:bodyPr/>
                    <a:lstStyle/>
                    <a:p>
                      <a:pPr marL="0" marR="0">
                        <a:lnSpc>
                          <a:spcPct val="115000"/>
                        </a:lnSpc>
                        <a:spcBef>
                          <a:spcPts val="0"/>
                        </a:spcBef>
                        <a:spcAft>
                          <a:spcPts val="0"/>
                        </a:spcAft>
                      </a:pPr>
                      <a:r>
                        <a:rPr lang="en-US" sz="1100" dirty="0">
                          <a:effectLst/>
                          <a:latin typeface="Times New Roman"/>
                          <a:ea typeface="Calibri"/>
                          <a:cs typeface="Arial"/>
                        </a:rPr>
                        <a:t>From</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nSpc>
                          <a:spcPct val="115000"/>
                        </a:lnSpc>
                        <a:spcBef>
                          <a:spcPts val="0"/>
                        </a:spcBef>
                        <a:spcAft>
                          <a:spcPts val="0"/>
                        </a:spcAft>
                      </a:pPr>
                      <a:r>
                        <a:rPr lang="en-US" sz="1100">
                          <a:effectLst/>
                          <a:latin typeface="Times New Roman"/>
                          <a:ea typeface="Calibri"/>
                          <a:cs typeface="Arial"/>
                        </a:rPr>
                        <a:t>To</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nSpc>
                          <a:spcPct val="115000"/>
                        </a:lnSpc>
                        <a:spcBef>
                          <a:spcPts val="0"/>
                        </a:spcBef>
                        <a:spcAft>
                          <a:spcPts val="0"/>
                        </a:spcAft>
                      </a:pPr>
                      <a:r>
                        <a:rPr lang="en-US" sz="1100" dirty="0" smtClean="0">
                          <a:effectLst/>
                          <a:latin typeface="+mn-lt"/>
                          <a:ea typeface="Calibri"/>
                          <a:cs typeface="Arial"/>
                        </a:rPr>
                        <a:t>Description</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0">
                <a:tc>
                  <a:txBody>
                    <a:bodyPr/>
                    <a:lstStyle/>
                    <a:p>
                      <a:pPr marL="0" marR="0">
                        <a:lnSpc>
                          <a:spcPct val="115000"/>
                        </a:lnSpc>
                        <a:spcBef>
                          <a:spcPts val="0"/>
                        </a:spcBef>
                        <a:spcAft>
                          <a:spcPts val="0"/>
                        </a:spcAft>
                      </a:pPr>
                      <a:r>
                        <a:rPr lang="en-US" sz="1100">
                          <a:effectLst/>
                          <a:latin typeface="Times New Roman"/>
                          <a:ea typeface="Calibri"/>
                          <a:cs typeface="Arial"/>
                        </a:rPr>
                        <a:t>Patient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ED nurse</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To get treated</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Times New Roman"/>
                          <a:ea typeface="Calibri"/>
                          <a:cs typeface="Arial"/>
                        </a:rPr>
                        <a:t>Companion</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ED cashier</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To pay</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Times New Roman"/>
                          <a:ea typeface="Calibri"/>
                          <a:cs typeface="Arial"/>
                        </a:rPr>
                        <a:t>Resident doctor</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Patient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To checkup</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Times New Roman"/>
                          <a:ea typeface="Calibri"/>
                          <a:cs typeface="Arial"/>
                        </a:rPr>
                        <a:t>Companion</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ED cashier</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To pay</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Times New Roman"/>
                          <a:ea typeface="Calibri"/>
                          <a:cs typeface="Arial"/>
                        </a:rPr>
                        <a:t>ED nurse</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Patient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To take sample</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Times New Roman"/>
                          <a:ea typeface="Calibri"/>
                          <a:cs typeface="Arial"/>
                        </a:rPr>
                        <a:t>Specialist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Patient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Coordination</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Times New Roman"/>
                          <a:ea typeface="Calibri"/>
                          <a:cs typeface="Arial"/>
                        </a:rPr>
                        <a:t>Companion</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Admission &amp; Finance</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Pricing, agreement and paying</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100">
                          <a:effectLst/>
                          <a:latin typeface="Times New Roman"/>
                          <a:ea typeface="Calibri"/>
                          <a:cs typeface="Arial"/>
                        </a:rPr>
                        <a:t>Patient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Department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Times New Roman"/>
                          <a:ea typeface="Calibri"/>
                          <a:cs typeface="Arial"/>
                        </a:rPr>
                        <a:t>For treatment</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3129" y="1219200"/>
            <a:ext cx="3039875" cy="2598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47899" y="4370840"/>
            <a:ext cx="2909092" cy="2487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extBox 27"/>
          <p:cNvSpPr txBox="1"/>
          <p:nvPr/>
        </p:nvSpPr>
        <p:spPr>
          <a:xfrm>
            <a:off x="4800600" y="-76200"/>
            <a:ext cx="3429000" cy="830997"/>
          </a:xfrm>
          <a:prstGeom prst="rect">
            <a:avLst/>
          </a:prstGeom>
          <a:noFill/>
        </p:spPr>
        <p:txBody>
          <a:bodyPr wrap="square" rtlCol="0">
            <a:spAutoFit/>
          </a:bodyPr>
          <a:lstStyle/>
          <a:p>
            <a:pPr algn="ctr"/>
            <a:r>
              <a:rPr lang="en-US" sz="2400" b="1" dirty="0" smtClean="0">
                <a:solidFill>
                  <a:srgbClr val="002060"/>
                </a:solidFill>
              </a:rPr>
              <a:t>OPC</a:t>
            </a:r>
          </a:p>
          <a:p>
            <a:pPr algn="ctr"/>
            <a:r>
              <a:rPr lang="en-US" sz="2400" b="1" dirty="0" smtClean="0">
                <a:solidFill>
                  <a:srgbClr val="002060"/>
                </a:solidFill>
              </a:rPr>
              <a:t>Communications Circle</a:t>
            </a:r>
          </a:p>
        </p:txBody>
      </p:sp>
      <p:sp>
        <p:nvSpPr>
          <p:cNvPr id="22" name="TextBox 21"/>
          <p:cNvSpPr txBox="1"/>
          <p:nvPr/>
        </p:nvSpPr>
        <p:spPr>
          <a:xfrm>
            <a:off x="6400800" y="1277035"/>
            <a:ext cx="3657600" cy="323165"/>
          </a:xfrm>
          <a:prstGeom prst="rect">
            <a:avLst/>
          </a:prstGeom>
          <a:noFill/>
        </p:spPr>
        <p:txBody>
          <a:bodyPr wrap="square" rtlCol="0">
            <a:spAutoFit/>
          </a:bodyPr>
          <a:lstStyle/>
          <a:p>
            <a:r>
              <a:rPr lang="en-US" sz="1500" dirty="0" smtClean="0"/>
              <a:t>                       </a:t>
            </a:r>
            <a:r>
              <a:rPr lang="en-US" sz="1500" b="1" dirty="0" smtClean="0">
                <a:solidFill>
                  <a:schemeClr val="accent2">
                    <a:lumMod val="75000"/>
                  </a:schemeClr>
                </a:solidFill>
              </a:rPr>
              <a:t>Number of steps = 8</a:t>
            </a:r>
            <a:endParaRPr lang="en-US" sz="1500" b="1" dirty="0">
              <a:solidFill>
                <a:schemeClr val="accent2">
                  <a:lumMod val="75000"/>
                </a:schemeClr>
              </a:solidFill>
            </a:endParaRPr>
          </a:p>
        </p:txBody>
      </p:sp>
      <p:sp>
        <p:nvSpPr>
          <p:cNvPr id="23" name="TextBox 22"/>
          <p:cNvSpPr txBox="1"/>
          <p:nvPr/>
        </p:nvSpPr>
        <p:spPr>
          <a:xfrm>
            <a:off x="6400800" y="3429000"/>
            <a:ext cx="3657600" cy="1246495"/>
          </a:xfrm>
          <a:prstGeom prst="rect">
            <a:avLst/>
          </a:prstGeom>
          <a:noFill/>
        </p:spPr>
        <p:txBody>
          <a:bodyPr wrap="square" rtlCol="0">
            <a:spAutoFit/>
          </a:bodyPr>
          <a:lstStyle/>
          <a:p>
            <a:r>
              <a:rPr lang="en-US" sz="1500" dirty="0" smtClean="0"/>
              <a:t>                       </a:t>
            </a:r>
          </a:p>
          <a:p>
            <a:endParaRPr lang="en-US" sz="1500" b="1" dirty="0" smtClean="0">
              <a:solidFill>
                <a:schemeClr val="accent2">
                  <a:lumMod val="75000"/>
                </a:schemeClr>
              </a:solidFill>
            </a:endParaRPr>
          </a:p>
          <a:p>
            <a:endParaRPr lang="en-US" sz="1500" b="1" dirty="0" smtClean="0">
              <a:solidFill>
                <a:schemeClr val="accent2">
                  <a:lumMod val="75000"/>
                </a:schemeClr>
              </a:solidFill>
            </a:endParaRPr>
          </a:p>
          <a:p>
            <a:endParaRPr lang="en-US" sz="1500" b="1" dirty="0" smtClean="0">
              <a:solidFill>
                <a:schemeClr val="accent2">
                  <a:lumMod val="75000"/>
                </a:schemeClr>
              </a:solidFill>
            </a:endParaRPr>
          </a:p>
          <a:p>
            <a:r>
              <a:rPr lang="en-US" sz="1500" b="1" dirty="0" smtClean="0">
                <a:solidFill>
                  <a:schemeClr val="accent2">
                    <a:lumMod val="75000"/>
                  </a:schemeClr>
                </a:solidFill>
              </a:rPr>
              <a:t>                         Number of steps =7</a:t>
            </a:r>
            <a:endParaRPr lang="en-US" sz="1500" b="1" dirty="0">
              <a:solidFill>
                <a:schemeClr val="accent2">
                  <a:lumMod val="75000"/>
                </a:schemeClr>
              </a:solidFill>
            </a:endParaRPr>
          </a:p>
        </p:txBody>
      </p:sp>
    </p:spTree>
    <p:extLst>
      <p:ext uri="{BB962C8B-B14F-4D97-AF65-F5344CB8AC3E}">
        <p14:creationId xmlns:p14="http://schemas.microsoft.com/office/powerpoint/2010/main" val="2349863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147"/>
                                        </p:tgtEl>
                                        <p:attrNameLst>
                                          <p:attrName>style.visibility</p:attrName>
                                        </p:attrNameLst>
                                      </p:cBhvr>
                                      <p:to>
                                        <p:strVal val="visible"/>
                                      </p:to>
                                    </p:set>
                                    <p:animEffect transition="in" filter="fade">
                                      <p:cBhvr>
                                        <p:cTn id="27" dur="1000"/>
                                        <p:tgtEl>
                                          <p:spTgt spid="6147"/>
                                        </p:tgtEl>
                                      </p:cBhvr>
                                    </p:animEffect>
                                    <p:anim calcmode="lin" valueType="num">
                                      <p:cBhvr>
                                        <p:cTn id="28" dur="1000" fill="hold"/>
                                        <p:tgtEl>
                                          <p:spTgt spid="6147"/>
                                        </p:tgtEl>
                                        <p:attrNameLst>
                                          <p:attrName>ppt_x</p:attrName>
                                        </p:attrNameLst>
                                      </p:cBhvr>
                                      <p:tavLst>
                                        <p:tav tm="0">
                                          <p:val>
                                            <p:strVal val="#ppt_x"/>
                                          </p:val>
                                        </p:tav>
                                        <p:tav tm="100000">
                                          <p:val>
                                            <p:strVal val="#ppt_x"/>
                                          </p:val>
                                        </p:tav>
                                      </p:tavLst>
                                    </p:anim>
                                    <p:anim calcmode="lin" valueType="num">
                                      <p:cBhvr>
                                        <p:cTn id="29" dur="1000" fill="hold"/>
                                        <p:tgtEl>
                                          <p:spTgt spid="61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9"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824" y="1269875"/>
            <a:ext cx="8484353" cy="558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 Same Side Corner Rectangle 2"/>
          <p:cNvSpPr/>
          <p:nvPr/>
        </p:nvSpPr>
        <p:spPr bwMode="auto">
          <a:xfrm rot="16200000" flipV="1">
            <a:off x="1035411" y="-108440"/>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VSM</a:t>
            </a:r>
          </a:p>
        </p:txBody>
      </p:sp>
      <p:sp>
        <p:nvSpPr>
          <p:cNvPr id="4" name="Round Same Side Corner Rectangle 3"/>
          <p:cNvSpPr/>
          <p:nvPr/>
        </p:nvSpPr>
        <p:spPr bwMode="auto">
          <a:xfrm rot="16200000" flipV="1">
            <a:off x="1035411" y="21855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CC</a:t>
            </a:r>
          </a:p>
        </p:txBody>
      </p:sp>
      <p:sp>
        <p:nvSpPr>
          <p:cNvPr id="5" name="Round Same Side Corner Rectangle 4"/>
          <p:cNvSpPr/>
          <p:nvPr/>
        </p:nvSpPr>
        <p:spPr bwMode="auto">
          <a:xfrm rot="16200000" flipV="1">
            <a:off x="1035411" y="545546"/>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A3 Reports</a:t>
            </a:r>
          </a:p>
        </p:txBody>
      </p:sp>
      <p:sp>
        <p:nvSpPr>
          <p:cNvPr id="6" name="Round Same Side Corner Rectangle 5"/>
          <p:cNvSpPr/>
          <p:nvPr/>
        </p:nvSpPr>
        <p:spPr bwMode="auto">
          <a:xfrm rot="16200000" flipV="1">
            <a:off x="1035411" y="-43543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PFC</a:t>
            </a:r>
          </a:p>
        </p:txBody>
      </p:sp>
      <p:sp>
        <p:nvSpPr>
          <p:cNvPr id="7" name="Round Same Side Corner Rectangle 6"/>
          <p:cNvSpPr/>
          <p:nvPr/>
        </p:nvSpPr>
        <p:spPr bwMode="auto">
          <a:xfrm flipV="1">
            <a:off x="2038471"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
        <p:nvSpPr>
          <p:cNvPr id="8" name="Round Same Side Corner Rectangle 7"/>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9" name="Round Same Side Corner Rectangle 8"/>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10" name="Round Same Side Corner Rectangle 9"/>
          <p:cNvSpPr/>
          <p:nvPr/>
        </p:nvSpPr>
        <p:spPr bwMode="auto">
          <a:xfrm flipV="1">
            <a:off x="-64434" y="-37144"/>
            <a:ext cx="674034" cy="14087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sp>
        <p:nvSpPr>
          <p:cNvPr id="22" name="TextBox 21"/>
          <p:cNvSpPr txBox="1"/>
          <p:nvPr/>
        </p:nvSpPr>
        <p:spPr>
          <a:xfrm>
            <a:off x="5562600" y="147935"/>
            <a:ext cx="2667000" cy="461665"/>
          </a:xfrm>
          <a:prstGeom prst="rect">
            <a:avLst/>
          </a:prstGeom>
          <a:noFill/>
        </p:spPr>
        <p:txBody>
          <a:bodyPr wrap="square" rtlCol="0">
            <a:spAutoFit/>
          </a:bodyPr>
          <a:lstStyle/>
          <a:p>
            <a:pPr algn="ctr"/>
            <a:r>
              <a:rPr lang="en-US" sz="2400" b="1" dirty="0" smtClean="0">
                <a:solidFill>
                  <a:srgbClr val="002060"/>
                </a:solidFill>
              </a:rPr>
              <a:t>ED A3 Report</a:t>
            </a:r>
          </a:p>
        </p:txBody>
      </p:sp>
    </p:spTree>
    <p:extLst>
      <p:ext uri="{BB962C8B-B14F-4D97-AF65-F5344CB8AC3E}">
        <p14:creationId xmlns:p14="http://schemas.microsoft.com/office/powerpoint/2010/main" val="13896190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p:cNvSpPr/>
          <p:nvPr/>
        </p:nvSpPr>
        <p:spPr bwMode="auto">
          <a:xfrm rot="16200000" flipV="1">
            <a:off x="1035411" y="-108440"/>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VSM</a:t>
            </a:r>
          </a:p>
        </p:txBody>
      </p:sp>
      <p:sp>
        <p:nvSpPr>
          <p:cNvPr id="11" name="Round Same Side Corner Rectangle 10"/>
          <p:cNvSpPr/>
          <p:nvPr/>
        </p:nvSpPr>
        <p:spPr bwMode="auto">
          <a:xfrm rot="16200000" flipV="1">
            <a:off x="1035411" y="21855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CC</a:t>
            </a:r>
          </a:p>
        </p:txBody>
      </p:sp>
      <p:sp>
        <p:nvSpPr>
          <p:cNvPr id="12" name="Round Same Side Corner Rectangle 11"/>
          <p:cNvSpPr/>
          <p:nvPr/>
        </p:nvSpPr>
        <p:spPr bwMode="auto">
          <a:xfrm rot="16200000" flipV="1">
            <a:off x="1035411" y="545546"/>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A3 Reports</a:t>
            </a:r>
          </a:p>
        </p:txBody>
      </p:sp>
      <p:sp>
        <p:nvSpPr>
          <p:cNvPr id="13" name="Round Same Side Corner Rectangle 12"/>
          <p:cNvSpPr/>
          <p:nvPr/>
        </p:nvSpPr>
        <p:spPr bwMode="auto">
          <a:xfrm rot="16200000" flipV="1">
            <a:off x="1035411" y="-435433"/>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PFC</a:t>
            </a:r>
          </a:p>
        </p:txBody>
      </p:sp>
      <p:sp>
        <p:nvSpPr>
          <p:cNvPr id="14" name="Round Same Side Corner Rectangle 13"/>
          <p:cNvSpPr/>
          <p:nvPr/>
        </p:nvSpPr>
        <p:spPr bwMode="auto">
          <a:xfrm flipV="1">
            <a:off x="-64434" y="-37144"/>
            <a:ext cx="674034" cy="14087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sp>
        <p:nvSpPr>
          <p:cNvPr id="15" name="Round Same Side Corner Rectangle 14"/>
          <p:cNvSpPr/>
          <p:nvPr/>
        </p:nvSpPr>
        <p:spPr bwMode="auto">
          <a:xfrm flipV="1">
            <a:off x="2038471"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
        <p:nvSpPr>
          <p:cNvPr id="16" name="Round Same Side Corner Rectangle 15"/>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17" name="Round Same Side Corner Rectangle 16"/>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18" name="TextBox 17"/>
          <p:cNvSpPr txBox="1"/>
          <p:nvPr/>
        </p:nvSpPr>
        <p:spPr>
          <a:xfrm>
            <a:off x="5334000" y="-75789"/>
            <a:ext cx="2286000" cy="1200329"/>
          </a:xfrm>
          <a:prstGeom prst="rect">
            <a:avLst/>
          </a:prstGeom>
          <a:noFill/>
        </p:spPr>
        <p:txBody>
          <a:bodyPr wrap="square" rtlCol="0">
            <a:spAutoFit/>
          </a:bodyPr>
          <a:lstStyle/>
          <a:p>
            <a:pPr algn="ctr"/>
            <a:r>
              <a:rPr lang="en-US" sz="2400" b="1" dirty="0" smtClean="0">
                <a:solidFill>
                  <a:srgbClr val="002060"/>
                </a:solidFill>
              </a:rPr>
              <a:t>Emergency Department</a:t>
            </a:r>
          </a:p>
          <a:p>
            <a:pPr algn="ctr"/>
            <a:r>
              <a:rPr lang="en-US" sz="2400" b="1" dirty="0" smtClean="0">
                <a:solidFill>
                  <a:srgbClr val="002060"/>
                </a:solidFill>
              </a:rPr>
              <a:t>(Improved)</a:t>
            </a:r>
            <a:endParaRPr lang="en-US" sz="2400" b="1" dirty="0">
              <a:solidFill>
                <a:srgbClr val="002060"/>
              </a:solidFill>
            </a:endParaRPr>
          </a:p>
        </p:txBody>
      </p:sp>
      <p:pic>
        <p:nvPicPr>
          <p:cNvPr id="19" name="Picture 2"/>
          <p:cNvPicPr>
            <a:picLocks noChangeAspect="1" noChangeArrowheads="1"/>
          </p:cNvPicPr>
          <p:nvPr/>
        </p:nvPicPr>
        <p:blipFill>
          <a:blip r:embed="rId2"/>
          <a:srcRect/>
          <a:stretch>
            <a:fillRect/>
          </a:stretch>
        </p:blipFill>
        <p:spPr bwMode="auto">
          <a:xfrm>
            <a:off x="2058833" y="1510553"/>
            <a:ext cx="5408767" cy="5010002"/>
          </a:xfrm>
          <a:prstGeom prst="rect">
            <a:avLst/>
          </a:prstGeom>
          <a:noFill/>
          <a:ln w="9525">
            <a:noFill/>
            <a:miter lim="800000"/>
            <a:headEnd/>
            <a:tailEnd/>
          </a:ln>
          <a:effectLst/>
        </p:spPr>
      </p:pic>
    </p:spTree>
    <p:extLst>
      <p:ext uri="{BB962C8B-B14F-4D97-AF65-F5344CB8AC3E}">
        <p14:creationId xmlns:p14="http://schemas.microsoft.com/office/powerpoint/2010/main" val="35521008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165" y="1258352"/>
            <a:ext cx="8695670" cy="5647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 Same Side Corner Rectangle 2"/>
          <p:cNvSpPr/>
          <p:nvPr/>
        </p:nvSpPr>
        <p:spPr bwMode="auto">
          <a:xfrm rot="16200000" flipV="1">
            <a:off x="1035411" y="-108440"/>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VSM</a:t>
            </a:r>
          </a:p>
        </p:txBody>
      </p:sp>
      <p:sp>
        <p:nvSpPr>
          <p:cNvPr id="4" name="Round Same Side Corner Rectangle 3"/>
          <p:cNvSpPr/>
          <p:nvPr/>
        </p:nvSpPr>
        <p:spPr bwMode="auto">
          <a:xfrm rot="16200000" flipV="1">
            <a:off x="1035411" y="21855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CC</a:t>
            </a:r>
          </a:p>
        </p:txBody>
      </p:sp>
      <p:sp>
        <p:nvSpPr>
          <p:cNvPr id="5" name="Round Same Side Corner Rectangle 4"/>
          <p:cNvSpPr/>
          <p:nvPr/>
        </p:nvSpPr>
        <p:spPr bwMode="auto">
          <a:xfrm rot="16200000" flipV="1">
            <a:off x="1035411" y="545546"/>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A3 Reports</a:t>
            </a:r>
          </a:p>
        </p:txBody>
      </p:sp>
      <p:sp>
        <p:nvSpPr>
          <p:cNvPr id="6" name="Round Same Side Corner Rectangle 5"/>
          <p:cNvSpPr/>
          <p:nvPr/>
        </p:nvSpPr>
        <p:spPr bwMode="auto">
          <a:xfrm rot="16200000" flipV="1">
            <a:off x="1035411" y="-43543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PFC</a:t>
            </a:r>
          </a:p>
        </p:txBody>
      </p:sp>
      <p:sp>
        <p:nvSpPr>
          <p:cNvPr id="7" name="Round Same Side Corner Rectangle 6"/>
          <p:cNvSpPr/>
          <p:nvPr/>
        </p:nvSpPr>
        <p:spPr bwMode="auto">
          <a:xfrm flipV="1">
            <a:off x="2038471"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
        <p:nvSpPr>
          <p:cNvPr id="8" name="Round Same Side Corner Rectangle 7"/>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9" name="Round Same Side Corner Rectangle 8"/>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10" name="Round Same Side Corner Rectangle 9"/>
          <p:cNvSpPr/>
          <p:nvPr/>
        </p:nvSpPr>
        <p:spPr bwMode="auto">
          <a:xfrm flipV="1">
            <a:off x="-64434" y="-37144"/>
            <a:ext cx="674034" cy="14087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sp>
        <p:nvSpPr>
          <p:cNvPr id="13" name="TextBox 12"/>
          <p:cNvSpPr txBox="1"/>
          <p:nvPr/>
        </p:nvSpPr>
        <p:spPr>
          <a:xfrm>
            <a:off x="5562600" y="0"/>
            <a:ext cx="2667000" cy="830997"/>
          </a:xfrm>
          <a:prstGeom prst="rect">
            <a:avLst/>
          </a:prstGeom>
          <a:noFill/>
        </p:spPr>
        <p:txBody>
          <a:bodyPr wrap="square" rtlCol="0">
            <a:spAutoFit/>
          </a:bodyPr>
          <a:lstStyle/>
          <a:p>
            <a:pPr algn="ctr"/>
            <a:r>
              <a:rPr lang="en-US" sz="2400" b="1" dirty="0" smtClean="0">
                <a:solidFill>
                  <a:srgbClr val="002060"/>
                </a:solidFill>
              </a:rPr>
              <a:t>OPC</a:t>
            </a:r>
            <a:br>
              <a:rPr lang="en-US" sz="2400" b="1" dirty="0" smtClean="0">
                <a:solidFill>
                  <a:srgbClr val="002060"/>
                </a:solidFill>
              </a:rPr>
            </a:br>
            <a:r>
              <a:rPr lang="en-US" sz="2400" b="1" dirty="0" smtClean="0">
                <a:solidFill>
                  <a:srgbClr val="002060"/>
                </a:solidFill>
              </a:rPr>
              <a:t>A3 Report</a:t>
            </a:r>
          </a:p>
        </p:txBody>
      </p:sp>
    </p:spTree>
    <p:extLst>
      <p:ext uri="{BB962C8B-B14F-4D97-AF65-F5344CB8AC3E}">
        <p14:creationId xmlns:p14="http://schemas.microsoft.com/office/powerpoint/2010/main" val="1827167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Same Side Corner Rectangle 2"/>
          <p:cNvSpPr/>
          <p:nvPr/>
        </p:nvSpPr>
        <p:spPr bwMode="auto">
          <a:xfrm rot="16200000" flipV="1">
            <a:off x="1035411" y="-108440"/>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VSM</a:t>
            </a:r>
          </a:p>
        </p:txBody>
      </p:sp>
      <p:sp>
        <p:nvSpPr>
          <p:cNvPr id="4" name="Round Same Side Corner Rectangle 3"/>
          <p:cNvSpPr/>
          <p:nvPr/>
        </p:nvSpPr>
        <p:spPr bwMode="auto">
          <a:xfrm rot="16200000" flipV="1">
            <a:off x="1035411" y="218553"/>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CC</a:t>
            </a:r>
          </a:p>
        </p:txBody>
      </p:sp>
      <p:sp>
        <p:nvSpPr>
          <p:cNvPr id="5" name="Round Same Side Corner Rectangle 4"/>
          <p:cNvSpPr/>
          <p:nvPr/>
        </p:nvSpPr>
        <p:spPr bwMode="auto">
          <a:xfrm rot="16200000" flipV="1">
            <a:off x="1035411" y="545546"/>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A3 Reports</a:t>
            </a:r>
          </a:p>
        </p:txBody>
      </p:sp>
      <p:sp>
        <p:nvSpPr>
          <p:cNvPr id="6" name="Round Same Side Corner Rectangle 5"/>
          <p:cNvSpPr/>
          <p:nvPr/>
        </p:nvSpPr>
        <p:spPr bwMode="auto">
          <a:xfrm rot="16200000" flipV="1">
            <a:off x="1035411" y="-435433"/>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a:solidFill>
                  <a:prstClr val="white"/>
                </a:solidFill>
              </a:rPr>
              <a:t>PFC</a:t>
            </a:r>
          </a:p>
        </p:txBody>
      </p:sp>
      <p:sp>
        <p:nvSpPr>
          <p:cNvPr id="7" name="Round Same Side Corner Rectangle 6"/>
          <p:cNvSpPr/>
          <p:nvPr/>
        </p:nvSpPr>
        <p:spPr bwMode="auto">
          <a:xfrm flipV="1">
            <a:off x="2038471"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
        <p:nvSpPr>
          <p:cNvPr id="8" name="Round Same Side Corner Rectangle 7"/>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9" name="Round Same Side Corner Rectangle 8"/>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11" name="Round Same Side Corner Rectangle 10"/>
          <p:cNvSpPr/>
          <p:nvPr/>
        </p:nvSpPr>
        <p:spPr bwMode="auto">
          <a:xfrm flipV="1">
            <a:off x="-64434" y="-37144"/>
            <a:ext cx="674034" cy="14087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sp>
        <p:nvSpPr>
          <p:cNvPr id="13" name="TextBox 12"/>
          <p:cNvSpPr txBox="1"/>
          <p:nvPr/>
        </p:nvSpPr>
        <p:spPr>
          <a:xfrm>
            <a:off x="5562600" y="0"/>
            <a:ext cx="2286000" cy="1200329"/>
          </a:xfrm>
          <a:prstGeom prst="rect">
            <a:avLst/>
          </a:prstGeom>
          <a:noFill/>
        </p:spPr>
        <p:txBody>
          <a:bodyPr wrap="square" rtlCol="0">
            <a:spAutoFit/>
          </a:bodyPr>
          <a:lstStyle/>
          <a:p>
            <a:pPr algn="ctr"/>
            <a:r>
              <a:rPr lang="en-US" sz="2400" b="1" dirty="0" smtClean="0">
                <a:solidFill>
                  <a:srgbClr val="002060"/>
                </a:solidFill>
              </a:rPr>
              <a:t>Outpatient Clinics</a:t>
            </a:r>
          </a:p>
          <a:p>
            <a:pPr algn="ctr"/>
            <a:r>
              <a:rPr lang="en-US" sz="2400" b="1" dirty="0" smtClean="0">
                <a:solidFill>
                  <a:srgbClr val="002060"/>
                </a:solidFill>
              </a:rPr>
              <a:t>(Improved)</a:t>
            </a:r>
            <a:endParaRPr lang="en-US" sz="2400" b="1" dirty="0">
              <a:solidFill>
                <a:srgbClr val="002060"/>
              </a:solidFill>
            </a:endParaRPr>
          </a:p>
        </p:txBody>
      </p:sp>
      <p:pic>
        <p:nvPicPr>
          <p:cNvPr id="12" name="Picture 2"/>
          <p:cNvPicPr>
            <a:picLocks noChangeAspect="1" noChangeArrowheads="1"/>
          </p:cNvPicPr>
          <p:nvPr/>
        </p:nvPicPr>
        <p:blipFill>
          <a:blip r:embed="rId2"/>
          <a:srcRect/>
          <a:stretch>
            <a:fillRect/>
          </a:stretch>
        </p:blipFill>
        <p:spPr bwMode="auto">
          <a:xfrm>
            <a:off x="152400" y="1676400"/>
            <a:ext cx="8991600" cy="4989162"/>
          </a:xfrm>
          <a:prstGeom prst="rect">
            <a:avLst/>
          </a:prstGeom>
          <a:noFill/>
          <a:ln w="9525">
            <a:noFill/>
            <a:miter lim="800000"/>
            <a:headEnd/>
            <a:tailEnd/>
          </a:ln>
          <a:effectLst/>
        </p:spPr>
      </p:pic>
    </p:spTree>
    <p:extLst>
      <p:ext uri="{BB962C8B-B14F-4D97-AF65-F5344CB8AC3E}">
        <p14:creationId xmlns:p14="http://schemas.microsoft.com/office/powerpoint/2010/main" val="39776350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Same Side Corner Rectangle 2"/>
          <p:cNvSpPr/>
          <p:nvPr/>
        </p:nvSpPr>
        <p:spPr bwMode="auto">
          <a:xfrm rot="16200000" flipV="1">
            <a:off x="1797411" y="-10047"/>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smtClean="0">
                <a:solidFill>
                  <a:prstClr val="white"/>
                </a:solidFill>
              </a:rPr>
              <a:t>SOP’s</a:t>
            </a:r>
            <a:endParaRPr lang="en-US" sz="1600" b="1" dirty="0">
              <a:solidFill>
                <a:prstClr val="white"/>
              </a:solidFill>
            </a:endParaRPr>
          </a:p>
        </p:txBody>
      </p:sp>
      <p:sp>
        <p:nvSpPr>
          <p:cNvPr id="4" name="Round Same Side Corner Rectangle 3"/>
          <p:cNvSpPr/>
          <p:nvPr/>
        </p:nvSpPr>
        <p:spPr bwMode="auto">
          <a:xfrm rot="16200000" flipV="1">
            <a:off x="1797411" y="316946"/>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smtClean="0">
                <a:solidFill>
                  <a:prstClr val="white"/>
                </a:solidFill>
              </a:rPr>
              <a:t>OR Model</a:t>
            </a:r>
            <a:endParaRPr lang="en-US" sz="1600" b="1" dirty="0">
              <a:solidFill>
                <a:prstClr val="white"/>
              </a:solidFill>
            </a:endParaRPr>
          </a:p>
        </p:txBody>
      </p:sp>
      <p:sp>
        <p:nvSpPr>
          <p:cNvPr id="6" name="Round Same Side Corner Rectangle 5"/>
          <p:cNvSpPr/>
          <p:nvPr/>
        </p:nvSpPr>
        <p:spPr bwMode="auto">
          <a:xfrm rot="16200000" flipV="1">
            <a:off x="1797411" y="-337040"/>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smtClean="0">
                <a:solidFill>
                  <a:prstClr val="white"/>
                </a:solidFill>
              </a:rPr>
              <a:t>Ishikawa</a:t>
            </a:r>
            <a:endParaRPr lang="en-US" sz="1600" b="1" dirty="0">
              <a:solidFill>
                <a:prstClr val="white"/>
              </a:solidFill>
            </a:endParaRPr>
          </a:p>
        </p:txBody>
      </p:sp>
      <p:sp>
        <p:nvSpPr>
          <p:cNvPr id="7" name="Round Same Side Corner Rectangle 6"/>
          <p:cNvSpPr/>
          <p:nvPr/>
        </p:nvSpPr>
        <p:spPr bwMode="auto">
          <a:xfrm flipV="1">
            <a:off x="685800" y="-37144"/>
            <a:ext cx="674034" cy="13325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
        <p:nvSpPr>
          <p:cNvPr id="8" name="Round Same Side Corner Rectangle 7"/>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9" name="Round Same Side Corner Rectangle 8"/>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10" name="Round Same Side Corner Rectangle 9"/>
          <p:cNvSpPr/>
          <p:nvPr/>
        </p:nvSpPr>
        <p:spPr bwMode="auto">
          <a:xfrm flipV="1">
            <a:off x="-64434"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191" y="1223603"/>
            <a:ext cx="7843619" cy="5653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useBgFill="1">
        <p:nvSpPr>
          <p:cNvPr id="11" name="Oval 10"/>
          <p:cNvSpPr/>
          <p:nvPr/>
        </p:nvSpPr>
        <p:spPr>
          <a:xfrm rot="3235506">
            <a:off x="4887300" y="3765320"/>
            <a:ext cx="1765740" cy="257501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baseline="-25000" dirty="0"/>
          </a:p>
        </p:txBody>
      </p:sp>
    </p:spTree>
    <p:extLst>
      <p:ext uri="{BB962C8B-B14F-4D97-AF65-F5344CB8AC3E}">
        <p14:creationId xmlns:p14="http://schemas.microsoft.com/office/powerpoint/2010/main" val="1759200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ound Diagonal Corner Rectangle 2"/>
          <p:cNvSpPr/>
          <p:nvPr/>
        </p:nvSpPr>
        <p:spPr>
          <a:xfrm>
            <a:off x="1219200" y="907914"/>
            <a:ext cx="533400" cy="4928379"/>
          </a:xfrm>
          <a:custGeom>
            <a:avLst/>
            <a:gdLst>
              <a:gd name="connsiteX0" fmla="*/ 88902 w 533400"/>
              <a:gd name="connsiteY0" fmla="*/ 0 h 5791200"/>
              <a:gd name="connsiteX1" fmla="*/ 533400 w 533400"/>
              <a:gd name="connsiteY1" fmla="*/ 0 h 5791200"/>
              <a:gd name="connsiteX2" fmla="*/ 533400 w 533400"/>
              <a:gd name="connsiteY2" fmla="*/ 0 h 5791200"/>
              <a:gd name="connsiteX3" fmla="*/ 533400 w 533400"/>
              <a:gd name="connsiteY3" fmla="*/ 5702298 h 5791200"/>
              <a:gd name="connsiteX4" fmla="*/ 444498 w 533400"/>
              <a:gd name="connsiteY4" fmla="*/ 5791200 h 5791200"/>
              <a:gd name="connsiteX5" fmla="*/ 0 w 533400"/>
              <a:gd name="connsiteY5" fmla="*/ 5791200 h 5791200"/>
              <a:gd name="connsiteX6" fmla="*/ 0 w 533400"/>
              <a:gd name="connsiteY6" fmla="*/ 5791200 h 5791200"/>
              <a:gd name="connsiteX7" fmla="*/ 0 w 533400"/>
              <a:gd name="connsiteY7" fmla="*/ 88902 h 5791200"/>
              <a:gd name="connsiteX8" fmla="*/ 88902 w 533400"/>
              <a:gd name="connsiteY8" fmla="*/ 0 h 5791200"/>
              <a:gd name="connsiteX0" fmla="*/ 88902 w 533400"/>
              <a:gd name="connsiteY0" fmla="*/ 0 h 5791200"/>
              <a:gd name="connsiteX1" fmla="*/ 533400 w 533400"/>
              <a:gd name="connsiteY1" fmla="*/ 0 h 5791200"/>
              <a:gd name="connsiteX2" fmla="*/ 533400 w 533400"/>
              <a:gd name="connsiteY2" fmla="*/ 0 h 5791200"/>
              <a:gd name="connsiteX3" fmla="*/ 533400 w 533400"/>
              <a:gd name="connsiteY3" fmla="*/ 5702298 h 5791200"/>
              <a:gd name="connsiteX4" fmla="*/ 444498 w 533400"/>
              <a:gd name="connsiteY4" fmla="*/ 5791200 h 5791200"/>
              <a:gd name="connsiteX5" fmla="*/ 0 w 533400"/>
              <a:gd name="connsiteY5" fmla="*/ 5791200 h 5791200"/>
              <a:gd name="connsiteX6" fmla="*/ 0 w 533400"/>
              <a:gd name="connsiteY6" fmla="*/ 4654815 h 5791200"/>
              <a:gd name="connsiteX7" fmla="*/ 0 w 533400"/>
              <a:gd name="connsiteY7" fmla="*/ 88902 h 5791200"/>
              <a:gd name="connsiteX8" fmla="*/ 88902 w 533400"/>
              <a:gd name="connsiteY8" fmla="*/ 0 h 579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400" h="5791200">
                <a:moveTo>
                  <a:pt x="88902" y="0"/>
                </a:moveTo>
                <a:lnTo>
                  <a:pt x="533400" y="0"/>
                </a:lnTo>
                <a:lnTo>
                  <a:pt x="533400" y="0"/>
                </a:lnTo>
                <a:lnTo>
                  <a:pt x="533400" y="5702298"/>
                </a:lnTo>
                <a:cubicBezTo>
                  <a:pt x="533400" y="5751397"/>
                  <a:pt x="493597" y="5791200"/>
                  <a:pt x="444498" y="5791200"/>
                </a:cubicBezTo>
                <a:lnTo>
                  <a:pt x="0" y="5791200"/>
                </a:lnTo>
                <a:lnTo>
                  <a:pt x="0" y="4654815"/>
                </a:lnTo>
                <a:lnTo>
                  <a:pt x="0" y="88902"/>
                </a:lnTo>
                <a:cubicBezTo>
                  <a:pt x="0" y="39803"/>
                  <a:pt x="39803" y="0"/>
                  <a:pt x="88902" y="0"/>
                </a:cubicBezTo>
                <a:close/>
              </a:path>
            </a:pathLst>
          </a:custGeom>
          <a:solidFill>
            <a:schemeClr val="accent1">
              <a:lumMod val="50000"/>
              <a:alpha val="70000"/>
            </a:schemeClr>
          </a:solidFill>
          <a:ln>
            <a:solidFill>
              <a:schemeClr val="accent3">
                <a:lumMod val="50000"/>
              </a:schemeClr>
            </a:solidFill>
          </a:ln>
          <a:scene3d>
            <a:camera prst="orthographicFront"/>
            <a:lightRig rig="threePt" dir="t">
              <a:rot lat="0" lon="0" rev="2400000"/>
            </a:lightRig>
          </a:scene3d>
          <a:sp3d extrusionH="12700" contourW="12700">
            <a:bevelT w="3175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6" name="TextBox 5"/>
          <p:cNvSpPr txBox="1"/>
          <p:nvPr/>
        </p:nvSpPr>
        <p:spPr>
          <a:xfrm rot="16200000">
            <a:off x="726601" y="3235800"/>
            <a:ext cx="1417576" cy="584776"/>
          </a:xfrm>
          <a:prstGeom prst="rect">
            <a:avLst/>
          </a:prstGeom>
          <a:noFill/>
          <a:effectLst>
            <a:glow rad="127000">
              <a:schemeClr val="accent1">
                <a:alpha val="0"/>
              </a:schemeClr>
            </a:glow>
            <a:softEdge rad="0"/>
          </a:effectLst>
        </p:spPr>
        <p:txBody>
          <a:bodyPr wrap="none" rtlCol="0">
            <a:spAutoFit/>
          </a:bodyPr>
          <a:lstStyle/>
          <a:p>
            <a:r>
              <a:rPr lang="en-US" sz="3200" dirty="0" smtClean="0">
                <a:solidFill>
                  <a:prstClr val="white"/>
                </a:solidFill>
              </a:rPr>
              <a:t>Outline</a:t>
            </a:r>
            <a:endParaRPr lang="en-US" sz="3200" dirty="0">
              <a:solidFill>
                <a:prstClr val="white"/>
              </a:solidFill>
            </a:endParaRPr>
          </a:p>
        </p:txBody>
      </p:sp>
      <p:grpSp>
        <p:nvGrpSpPr>
          <p:cNvPr id="2" name="Group 1"/>
          <p:cNvGrpSpPr/>
          <p:nvPr/>
        </p:nvGrpSpPr>
        <p:grpSpPr>
          <a:xfrm>
            <a:off x="2230896" y="907914"/>
            <a:ext cx="5617704" cy="4937760"/>
            <a:chOff x="2230896" y="907915"/>
            <a:chExt cx="5617704" cy="5043247"/>
          </a:xfrm>
        </p:grpSpPr>
        <p:sp>
          <p:nvSpPr>
            <p:cNvPr id="13" name="Round Diagonal Corner Rectangle 6"/>
            <p:cNvSpPr/>
            <p:nvPr/>
          </p:nvSpPr>
          <p:spPr>
            <a:xfrm>
              <a:off x="2256642" y="1764446"/>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1">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4" name="Rectangle 8"/>
            <p:cNvSpPr/>
            <p:nvPr/>
          </p:nvSpPr>
          <p:spPr>
            <a:xfrm>
              <a:off x="3103236" y="1960668"/>
              <a:ext cx="4745364"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95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0" name="Round Diagonal Corner Rectangle 6"/>
            <p:cNvSpPr/>
            <p:nvPr/>
          </p:nvSpPr>
          <p:spPr>
            <a:xfrm>
              <a:off x="2251672" y="4431726"/>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bg2">
                <a:lumMod val="9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7" name="Rectangle 8"/>
            <p:cNvSpPr/>
            <p:nvPr/>
          </p:nvSpPr>
          <p:spPr>
            <a:xfrm>
              <a:off x="3098266" y="4627668"/>
              <a:ext cx="4750334"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rgbClr val="D9D9D9">
                <a:alpha val="9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1" name="Hexagon 30"/>
            <p:cNvSpPr/>
            <p:nvPr/>
          </p:nvSpPr>
          <p:spPr>
            <a:xfrm>
              <a:off x="2307170" y="1795665"/>
              <a:ext cx="448736" cy="386842"/>
            </a:xfrm>
            <a:prstGeom prst="hexagon">
              <a:avLst/>
            </a:prstGeom>
            <a:solidFill>
              <a:schemeClr val="bg1">
                <a:lumMod val="85000"/>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rgbClr val="17375E"/>
                  </a:solidFill>
                </a:rPr>
                <a:t>2</a:t>
              </a:r>
            </a:p>
          </p:txBody>
        </p:sp>
        <p:grpSp>
          <p:nvGrpSpPr>
            <p:cNvPr id="20" name="Group 19"/>
            <p:cNvGrpSpPr/>
            <p:nvPr/>
          </p:nvGrpSpPr>
          <p:grpSpPr>
            <a:xfrm>
              <a:off x="2248105" y="907915"/>
              <a:ext cx="5600495" cy="685800"/>
              <a:chOff x="987693" y="909435"/>
              <a:chExt cx="5600495" cy="685800"/>
            </a:xfrm>
          </p:grpSpPr>
          <p:sp>
            <p:nvSpPr>
              <p:cNvPr id="7" name="Round Diagonal Corner Rectangle 6"/>
              <p:cNvSpPr/>
              <p:nvPr/>
            </p:nvSpPr>
            <p:spPr>
              <a:xfrm>
                <a:off x="987693" y="90943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2">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p:nvSpPr>
            <p:spPr>
              <a:xfrm>
                <a:off x="1834287" y="1123988"/>
                <a:ext cx="4753901"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rgbClr val="D9D9D9">
                  <a:alpha val="9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sp>
          <p:nvSpPr>
            <p:cNvPr id="26" name="Hexagon 25"/>
            <p:cNvSpPr/>
            <p:nvPr/>
          </p:nvSpPr>
          <p:spPr>
            <a:xfrm>
              <a:off x="2270011" y="966556"/>
              <a:ext cx="448736" cy="386842"/>
            </a:xfrm>
            <a:prstGeom prst="hexagon">
              <a:avLst/>
            </a:prstGeom>
            <a:solidFill>
              <a:srgbClr val="FFFFFF">
                <a:alpha val="8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17375E"/>
                  </a:solidFill>
                </a:rPr>
                <a:t>1</a:t>
              </a:r>
              <a:endParaRPr lang="en-US" sz="2400" dirty="0">
                <a:solidFill>
                  <a:srgbClr val="17375E"/>
                </a:solidFill>
              </a:endParaRPr>
            </a:p>
          </p:txBody>
        </p:sp>
        <p:sp>
          <p:nvSpPr>
            <p:cNvPr id="32" name="TextBox 31"/>
            <p:cNvSpPr txBox="1"/>
            <p:nvPr/>
          </p:nvSpPr>
          <p:spPr>
            <a:xfrm>
              <a:off x="3565028" y="1132050"/>
              <a:ext cx="1370688" cy="461665"/>
            </a:xfrm>
            <a:prstGeom prst="rect">
              <a:avLst/>
            </a:prstGeom>
            <a:noFill/>
          </p:spPr>
          <p:txBody>
            <a:bodyPr wrap="none" rtlCol="0">
              <a:spAutoFit/>
            </a:bodyPr>
            <a:lstStyle/>
            <a:p>
              <a:r>
                <a:rPr lang="en-US" sz="2400" dirty="0" smtClean="0">
                  <a:solidFill>
                    <a:srgbClr val="17375E"/>
                  </a:solidFill>
                </a:rPr>
                <a:t>Overview</a:t>
              </a:r>
            </a:p>
          </p:txBody>
        </p:sp>
        <p:sp>
          <p:nvSpPr>
            <p:cNvPr id="33" name="TextBox 32"/>
            <p:cNvSpPr txBox="1"/>
            <p:nvPr/>
          </p:nvSpPr>
          <p:spPr>
            <a:xfrm>
              <a:off x="3611613" y="1970250"/>
              <a:ext cx="2626140" cy="461665"/>
            </a:xfrm>
            <a:prstGeom prst="rect">
              <a:avLst/>
            </a:prstGeom>
            <a:noFill/>
          </p:spPr>
          <p:txBody>
            <a:bodyPr wrap="none" rtlCol="0">
              <a:spAutoFit/>
            </a:bodyPr>
            <a:lstStyle/>
            <a:p>
              <a:r>
                <a:rPr lang="en-US" sz="2400" dirty="0" smtClean="0">
                  <a:solidFill>
                    <a:srgbClr val="17375E"/>
                  </a:solidFill>
                </a:rPr>
                <a:t>Problem Statement</a:t>
              </a:r>
              <a:endParaRPr lang="en-US" sz="2400" dirty="0">
                <a:solidFill>
                  <a:srgbClr val="17375E"/>
                </a:solidFill>
              </a:endParaRPr>
            </a:p>
          </p:txBody>
        </p:sp>
        <p:grpSp>
          <p:nvGrpSpPr>
            <p:cNvPr id="45" name="Group 44"/>
            <p:cNvGrpSpPr/>
            <p:nvPr/>
          </p:nvGrpSpPr>
          <p:grpSpPr>
            <a:xfrm>
              <a:off x="2265180" y="2620977"/>
              <a:ext cx="5583420" cy="649138"/>
              <a:chOff x="987693" y="2914055"/>
              <a:chExt cx="5583420" cy="649138"/>
            </a:xfrm>
          </p:grpSpPr>
          <p:grpSp>
            <p:nvGrpSpPr>
              <p:cNvPr id="22" name="Group 21"/>
              <p:cNvGrpSpPr/>
              <p:nvPr/>
            </p:nvGrpSpPr>
            <p:grpSpPr>
              <a:xfrm>
                <a:off x="987693" y="2914055"/>
                <a:ext cx="5583420" cy="649138"/>
                <a:chOff x="987693" y="2914055"/>
                <a:chExt cx="5583420" cy="649138"/>
              </a:xfrm>
            </p:grpSpPr>
            <p:sp>
              <p:nvSpPr>
                <p:cNvPr id="12" name="Round Diagonal Corner Rectangle 6"/>
                <p:cNvSpPr/>
                <p:nvPr/>
              </p:nvSpPr>
              <p:spPr>
                <a:xfrm>
                  <a:off x="987693" y="291405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5">
                    <a:lumMod val="75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5" name="Rectangle 8"/>
                <p:cNvSpPr/>
                <p:nvPr/>
              </p:nvSpPr>
              <p:spPr>
                <a:xfrm>
                  <a:off x="1834287" y="3091946"/>
                  <a:ext cx="4736826"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85000"/>
                    <a:alpha val="92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sp>
            <p:nvSpPr>
              <p:cNvPr id="30" name="Hexagon 29"/>
              <p:cNvSpPr/>
              <p:nvPr/>
            </p:nvSpPr>
            <p:spPr>
              <a:xfrm>
                <a:off x="1001201" y="2980902"/>
                <a:ext cx="448736" cy="386842"/>
              </a:xfrm>
              <a:prstGeom prst="hexagon">
                <a:avLst/>
              </a:prstGeom>
              <a:solidFill>
                <a:srgbClr val="FFFFFF">
                  <a:alpha val="8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17375E"/>
                    </a:solidFill>
                  </a:rPr>
                  <a:t>3</a:t>
                </a:r>
                <a:endParaRPr lang="en-US" sz="2400" dirty="0">
                  <a:solidFill>
                    <a:srgbClr val="17375E"/>
                  </a:solidFill>
                </a:endParaRPr>
              </a:p>
            </p:txBody>
          </p:sp>
        </p:grpSp>
        <p:sp>
          <p:nvSpPr>
            <p:cNvPr id="34" name="TextBox 33"/>
            <p:cNvSpPr txBox="1"/>
            <p:nvPr/>
          </p:nvSpPr>
          <p:spPr>
            <a:xfrm>
              <a:off x="3582103" y="2812915"/>
              <a:ext cx="2036648" cy="461665"/>
            </a:xfrm>
            <a:prstGeom prst="rect">
              <a:avLst/>
            </a:prstGeom>
            <a:noFill/>
          </p:spPr>
          <p:txBody>
            <a:bodyPr wrap="none" rtlCol="0">
              <a:spAutoFit/>
            </a:bodyPr>
            <a:lstStyle/>
            <a:p>
              <a:r>
                <a:rPr lang="en-US" sz="2400" dirty="0" smtClean="0">
                  <a:solidFill>
                    <a:srgbClr val="17375E"/>
                  </a:solidFill>
                </a:rPr>
                <a:t>Scope Of Work</a:t>
              </a:r>
              <a:endParaRPr lang="en-US" sz="2400" dirty="0">
                <a:solidFill>
                  <a:srgbClr val="17375E"/>
                </a:solidFill>
              </a:endParaRPr>
            </a:p>
          </p:txBody>
        </p:sp>
        <p:sp>
          <p:nvSpPr>
            <p:cNvPr id="36" name="TextBox 35"/>
            <p:cNvSpPr txBox="1"/>
            <p:nvPr/>
          </p:nvSpPr>
          <p:spPr>
            <a:xfrm>
              <a:off x="3626995" y="4641715"/>
              <a:ext cx="3104696" cy="461665"/>
            </a:xfrm>
            <a:prstGeom prst="rect">
              <a:avLst/>
            </a:prstGeom>
            <a:noFill/>
          </p:spPr>
          <p:txBody>
            <a:bodyPr wrap="none" rtlCol="0">
              <a:spAutoFit/>
            </a:bodyPr>
            <a:lstStyle/>
            <a:p>
              <a:r>
                <a:rPr lang="en-US" sz="2400" dirty="0" smtClean="0">
                  <a:solidFill>
                    <a:srgbClr val="17375E"/>
                  </a:solidFill>
                </a:rPr>
                <a:t>Methodology &amp; Results</a:t>
              </a:r>
              <a:endParaRPr lang="en-US" sz="2400" dirty="0">
                <a:solidFill>
                  <a:srgbClr val="17375E"/>
                </a:solidFill>
              </a:endParaRPr>
            </a:p>
          </p:txBody>
        </p:sp>
        <p:grpSp>
          <p:nvGrpSpPr>
            <p:cNvPr id="48" name="Group 47"/>
            <p:cNvGrpSpPr/>
            <p:nvPr/>
          </p:nvGrpSpPr>
          <p:grpSpPr>
            <a:xfrm>
              <a:off x="2230896" y="3466078"/>
              <a:ext cx="5617704" cy="2485084"/>
              <a:chOff x="979021" y="3338206"/>
              <a:chExt cx="5617704" cy="2485084"/>
            </a:xfrm>
          </p:grpSpPr>
          <p:grpSp>
            <p:nvGrpSpPr>
              <p:cNvPr id="25" name="Group 24"/>
              <p:cNvGrpSpPr/>
              <p:nvPr/>
            </p:nvGrpSpPr>
            <p:grpSpPr>
              <a:xfrm>
                <a:off x="987693" y="5177159"/>
                <a:ext cx="5609032" cy="646131"/>
                <a:chOff x="987693" y="5920985"/>
                <a:chExt cx="5609032" cy="646131"/>
              </a:xfrm>
            </p:grpSpPr>
            <p:sp>
              <p:nvSpPr>
                <p:cNvPr id="18" name="Round Diagonal Corner Rectangle 6"/>
                <p:cNvSpPr/>
                <p:nvPr/>
              </p:nvSpPr>
              <p:spPr>
                <a:xfrm>
                  <a:off x="987693" y="592098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4">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9" name="Rectangle 8"/>
                <p:cNvSpPr/>
                <p:nvPr/>
              </p:nvSpPr>
              <p:spPr>
                <a:xfrm>
                  <a:off x="1834287" y="6095869"/>
                  <a:ext cx="4762438"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95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sp>
            <p:nvSpPr>
              <p:cNvPr id="27" name="Hexagon 26"/>
              <p:cNvSpPr/>
              <p:nvPr/>
            </p:nvSpPr>
            <p:spPr>
              <a:xfrm>
                <a:off x="1050441" y="5240637"/>
                <a:ext cx="448736" cy="386842"/>
              </a:xfrm>
              <a:prstGeom prst="hexagon">
                <a:avLst/>
              </a:prstGeom>
              <a:solidFill>
                <a:schemeClr val="bg1">
                  <a:lumMod val="85000"/>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rgbClr val="17375E"/>
                    </a:solidFill>
                  </a:rPr>
                  <a:t>6</a:t>
                </a:r>
              </a:p>
            </p:txBody>
          </p:sp>
          <p:sp>
            <p:nvSpPr>
              <p:cNvPr id="28" name="Hexagon 27"/>
              <p:cNvSpPr/>
              <p:nvPr/>
            </p:nvSpPr>
            <p:spPr>
              <a:xfrm>
                <a:off x="1066119" y="4355604"/>
                <a:ext cx="448736" cy="386842"/>
              </a:xfrm>
              <a:prstGeom prst="hexagon">
                <a:avLst>
                  <a:gd name="adj" fmla="val 16895"/>
                  <a:gd name="vf" fmla="val 115470"/>
                </a:avLst>
              </a:prstGeom>
              <a:solidFill>
                <a:schemeClr val="bg1">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17375E"/>
                    </a:solidFill>
                  </a:rPr>
                  <a:t>5</a:t>
                </a:r>
                <a:endParaRPr lang="en-US" sz="2400" dirty="0">
                  <a:solidFill>
                    <a:srgbClr val="17375E"/>
                  </a:solidFill>
                </a:endParaRPr>
              </a:p>
            </p:txBody>
          </p:sp>
          <p:grpSp>
            <p:nvGrpSpPr>
              <p:cNvPr id="47" name="Group 46"/>
              <p:cNvGrpSpPr/>
              <p:nvPr/>
            </p:nvGrpSpPr>
            <p:grpSpPr>
              <a:xfrm>
                <a:off x="979021" y="3338206"/>
                <a:ext cx="5617704" cy="656284"/>
                <a:chOff x="987693" y="3916365"/>
                <a:chExt cx="5617704" cy="656284"/>
              </a:xfrm>
            </p:grpSpPr>
            <p:grpSp>
              <p:nvGrpSpPr>
                <p:cNvPr id="23" name="Group 22"/>
                <p:cNvGrpSpPr/>
                <p:nvPr/>
              </p:nvGrpSpPr>
              <p:grpSpPr>
                <a:xfrm>
                  <a:off x="987693" y="3916365"/>
                  <a:ext cx="5617704" cy="656284"/>
                  <a:chOff x="987693" y="3916365"/>
                  <a:chExt cx="5617704" cy="656284"/>
                </a:xfrm>
              </p:grpSpPr>
              <p:sp>
                <p:nvSpPr>
                  <p:cNvPr id="11" name="Round Diagonal Corner Rectangle 6"/>
                  <p:cNvSpPr/>
                  <p:nvPr/>
                </p:nvSpPr>
                <p:spPr>
                  <a:xfrm>
                    <a:off x="987693" y="3916365"/>
                    <a:ext cx="5393118" cy="508203"/>
                  </a:xfrm>
                  <a:custGeom>
                    <a:avLst/>
                    <a:gdLst>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5308416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5393118 w 5393118"/>
                      <a:gd name="connsiteY3" fmla="*/ 42350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 name="connsiteX0" fmla="*/ 84702 w 5393118"/>
                      <a:gd name="connsiteY0" fmla="*/ 0 h 508203"/>
                      <a:gd name="connsiteX1" fmla="*/ 5393118 w 5393118"/>
                      <a:gd name="connsiteY1" fmla="*/ 0 h 508203"/>
                      <a:gd name="connsiteX2" fmla="*/ 5393118 w 5393118"/>
                      <a:gd name="connsiteY2" fmla="*/ 0 h 508203"/>
                      <a:gd name="connsiteX3" fmla="*/ 4123227 w 5393118"/>
                      <a:gd name="connsiteY3" fmla="*/ 407821 h 508203"/>
                      <a:gd name="connsiteX4" fmla="*/ 4038525 w 5393118"/>
                      <a:gd name="connsiteY4" fmla="*/ 508203 h 508203"/>
                      <a:gd name="connsiteX5" fmla="*/ 0 w 5393118"/>
                      <a:gd name="connsiteY5" fmla="*/ 508203 h 508203"/>
                      <a:gd name="connsiteX6" fmla="*/ 0 w 5393118"/>
                      <a:gd name="connsiteY6" fmla="*/ 508203 h 508203"/>
                      <a:gd name="connsiteX7" fmla="*/ 0 w 5393118"/>
                      <a:gd name="connsiteY7" fmla="*/ 84702 h 508203"/>
                      <a:gd name="connsiteX8" fmla="*/ 84702 w 5393118"/>
                      <a:gd name="connsiteY8" fmla="*/ 0 h 5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3118" h="508203">
                        <a:moveTo>
                          <a:pt x="84702" y="0"/>
                        </a:moveTo>
                        <a:lnTo>
                          <a:pt x="5393118" y="0"/>
                        </a:lnTo>
                        <a:lnTo>
                          <a:pt x="5393118" y="0"/>
                        </a:lnTo>
                        <a:lnTo>
                          <a:pt x="4123227" y="407821"/>
                        </a:lnTo>
                        <a:cubicBezTo>
                          <a:pt x="4123227" y="454601"/>
                          <a:pt x="4085305" y="508203"/>
                          <a:pt x="4038525" y="508203"/>
                        </a:cubicBezTo>
                        <a:lnTo>
                          <a:pt x="0" y="508203"/>
                        </a:lnTo>
                        <a:lnTo>
                          <a:pt x="0" y="508203"/>
                        </a:lnTo>
                        <a:lnTo>
                          <a:pt x="0" y="84702"/>
                        </a:lnTo>
                        <a:cubicBezTo>
                          <a:pt x="0" y="37922"/>
                          <a:pt x="37922" y="0"/>
                          <a:pt x="84702" y="0"/>
                        </a:cubicBezTo>
                        <a:close/>
                      </a:path>
                    </a:pathLst>
                  </a:custGeom>
                  <a:solidFill>
                    <a:schemeClr val="accent5">
                      <a:lumMod val="60000"/>
                      <a:lumOff val="40000"/>
                      <a:alpha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6" name="Rectangle 8"/>
                  <p:cNvSpPr/>
                  <p:nvPr/>
                </p:nvSpPr>
                <p:spPr>
                  <a:xfrm>
                    <a:off x="1834287" y="4101402"/>
                    <a:ext cx="4771110" cy="471247"/>
                  </a:xfrm>
                  <a:custGeom>
                    <a:avLst/>
                    <a:gdLst>
                      <a:gd name="connsiteX0" fmla="*/ 0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0 w 5863448"/>
                      <a:gd name="connsiteY4" fmla="*/ 0 h 627197"/>
                      <a:gd name="connsiteX0" fmla="*/ 486007 w 5863448"/>
                      <a:gd name="connsiteY0" fmla="*/ 0 h 627197"/>
                      <a:gd name="connsiteX1" fmla="*/ 5863448 w 5863448"/>
                      <a:gd name="connsiteY1" fmla="*/ 0 h 627197"/>
                      <a:gd name="connsiteX2" fmla="*/ 5863448 w 5863448"/>
                      <a:gd name="connsiteY2" fmla="*/ 627197 h 627197"/>
                      <a:gd name="connsiteX3" fmla="*/ 0 w 5863448"/>
                      <a:gd name="connsiteY3" fmla="*/ 627197 h 627197"/>
                      <a:gd name="connsiteX4" fmla="*/ 486007 w 5863448"/>
                      <a:gd name="connsiteY4" fmla="*/ 0 h 627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3448" h="627197">
                        <a:moveTo>
                          <a:pt x="486007" y="0"/>
                        </a:moveTo>
                        <a:lnTo>
                          <a:pt x="5863448" y="0"/>
                        </a:lnTo>
                        <a:lnTo>
                          <a:pt x="5863448" y="627197"/>
                        </a:lnTo>
                        <a:lnTo>
                          <a:pt x="0" y="627197"/>
                        </a:lnTo>
                        <a:lnTo>
                          <a:pt x="486007" y="0"/>
                        </a:lnTo>
                        <a:close/>
                      </a:path>
                    </a:pathLst>
                  </a:custGeom>
                  <a:solidFill>
                    <a:schemeClr val="bg1">
                      <a:lumMod val="95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sp>
              <p:nvSpPr>
                <p:cNvPr id="29" name="Hexagon 28"/>
                <p:cNvSpPr/>
                <p:nvPr/>
              </p:nvSpPr>
              <p:spPr>
                <a:xfrm>
                  <a:off x="1017997" y="3987315"/>
                  <a:ext cx="448736" cy="386842"/>
                </a:xfrm>
                <a:prstGeom prst="hexagon">
                  <a:avLst/>
                </a:prstGeom>
                <a:solidFill>
                  <a:schemeClr val="bg1">
                    <a:lumMod val="85000"/>
                    <a:alpha val="8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17375E"/>
                      </a:solidFill>
                    </a:rPr>
                    <a:t>4</a:t>
                  </a:r>
                  <a:endParaRPr lang="en-US" sz="2400" dirty="0">
                    <a:solidFill>
                      <a:srgbClr val="17375E"/>
                    </a:solidFill>
                  </a:endParaRPr>
                </a:p>
              </p:txBody>
            </p:sp>
          </p:grpSp>
        </p:grpSp>
        <p:sp>
          <p:nvSpPr>
            <p:cNvPr id="37" name="TextBox 36"/>
            <p:cNvSpPr txBox="1"/>
            <p:nvPr/>
          </p:nvSpPr>
          <p:spPr>
            <a:xfrm>
              <a:off x="3599509" y="5479915"/>
              <a:ext cx="2587953" cy="461665"/>
            </a:xfrm>
            <a:prstGeom prst="rect">
              <a:avLst/>
            </a:prstGeom>
            <a:noFill/>
          </p:spPr>
          <p:txBody>
            <a:bodyPr wrap="none" rtlCol="0">
              <a:spAutoFit/>
            </a:bodyPr>
            <a:lstStyle/>
            <a:p>
              <a:r>
                <a:rPr lang="en-US" sz="2400" dirty="0" smtClean="0">
                  <a:solidFill>
                    <a:srgbClr val="17375E"/>
                  </a:solidFill>
                </a:rPr>
                <a:t>Recommendations </a:t>
              </a:r>
              <a:endParaRPr lang="en-US" sz="2400" dirty="0">
                <a:solidFill>
                  <a:srgbClr val="17375E"/>
                </a:solidFill>
              </a:endParaRPr>
            </a:p>
          </p:txBody>
        </p:sp>
        <p:sp>
          <p:nvSpPr>
            <p:cNvPr id="51" name="TextBox 50"/>
            <p:cNvSpPr txBox="1"/>
            <p:nvPr/>
          </p:nvSpPr>
          <p:spPr>
            <a:xfrm>
              <a:off x="3562473" y="3651115"/>
              <a:ext cx="2393504" cy="461665"/>
            </a:xfrm>
            <a:prstGeom prst="rect">
              <a:avLst/>
            </a:prstGeom>
            <a:noFill/>
          </p:spPr>
          <p:txBody>
            <a:bodyPr wrap="none" rtlCol="0">
              <a:spAutoFit/>
            </a:bodyPr>
            <a:lstStyle/>
            <a:p>
              <a:r>
                <a:rPr lang="en-US" sz="2400" dirty="0" smtClean="0">
                  <a:solidFill>
                    <a:srgbClr val="17375E"/>
                  </a:solidFill>
                </a:rPr>
                <a:t>Literature Review</a:t>
              </a:r>
              <a:endParaRPr lang="en-US" sz="2400" dirty="0">
                <a:solidFill>
                  <a:srgbClr val="17375E"/>
                </a:solidFill>
              </a:endParaRPr>
            </a:p>
          </p:txBody>
        </p:sp>
      </p:grpSp>
    </p:spTree>
    <p:extLst>
      <p:ext uri="{BB962C8B-B14F-4D97-AF65-F5344CB8AC3E}">
        <p14:creationId xmlns:p14="http://schemas.microsoft.com/office/powerpoint/2010/main" val="30698721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Same Side Corner Rectangle 2"/>
          <p:cNvSpPr/>
          <p:nvPr/>
        </p:nvSpPr>
        <p:spPr bwMode="auto">
          <a:xfrm rot="16200000" flipV="1">
            <a:off x="1797411" y="-10047"/>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smtClean="0">
                <a:solidFill>
                  <a:prstClr val="white"/>
                </a:solidFill>
              </a:rPr>
              <a:t>SOP’s</a:t>
            </a:r>
            <a:endParaRPr lang="en-US" sz="1600" b="1" dirty="0">
              <a:solidFill>
                <a:prstClr val="white"/>
              </a:solidFill>
            </a:endParaRPr>
          </a:p>
        </p:txBody>
      </p:sp>
      <p:sp>
        <p:nvSpPr>
          <p:cNvPr id="4" name="Round Same Side Corner Rectangle 3"/>
          <p:cNvSpPr/>
          <p:nvPr/>
        </p:nvSpPr>
        <p:spPr bwMode="auto">
          <a:xfrm rot="16200000" flipV="1">
            <a:off x="1797411" y="316946"/>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smtClean="0">
                <a:solidFill>
                  <a:prstClr val="white"/>
                </a:solidFill>
              </a:rPr>
              <a:t>OR Model</a:t>
            </a:r>
            <a:endParaRPr lang="en-US" sz="1600" b="1" dirty="0">
              <a:solidFill>
                <a:prstClr val="white"/>
              </a:solidFill>
            </a:endParaRPr>
          </a:p>
        </p:txBody>
      </p:sp>
      <p:sp>
        <p:nvSpPr>
          <p:cNvPr id="6" name="Round Same Side Corner Rectangle 5"/>
          <p:cNvSpPr/>
          <p:nvPr/>
        </p:nvSpPr>
        <p:spPr bwMode="auto">
          <a:xfrm rot="16200000" flipV="1">
            <a:off x="1797411" y="-337040"/>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smtClean="0">
                <a:solidFill>
                  <a:prstClr val="white"/>
                </a:solidFill>
              </a:rPr>
              <a:t>Ishikawa</a:t>
            </a:r>
            <a:endParaRPr lang="en-US" sz="1600" b="1" dirty="0">
              <a:solidFill>
                <a:prstClr val="white"/>
              </a:solidFill>
            </a:endParaRPr>
          </a:p>
        </p:txBody>
      </p:sp>
      <p:sp>
        <p:nvSpPr>
          <p:cNvPr id="7" name="Round Same Side Corner Rectangle 6"/>
          <p:cNvSpPr/>
          <p:nvPr/>
        </p:nvSpPr>
        <p:spPr bwMode="auto">
          <a:xfrm flipV="1">
            <a:off x="685800" y="-37144"/>
            <a:ext cx="674034" cy="13325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
        <p:nvSpPr>
          <p:cNvPr id="8" name="Round Same Side Corner Rectangle 7"/>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9" name="Round Same Side Corner Rectangle 8"/>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10" name="Round Same Side Corner Rectangle 9"/>
          <p:cNvSpPr/>
          <p:nvPr/>
        </p:nvSpPr>
        <p:spPr bwMode="auto">
          <a:xfrm flipV="1">
            <a:off x="-64434"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pic>
        <p:nvPicPr>
          <p:cNvPr id="8195"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3202"/>
          <a:stretch/>
        </p:blipFill>
        <p:spPr bwMode="auto">
          <a:xfrm>
            <a:off x="5893789" y="1905000"/>
            <a:ext cx="3200295" cy="4401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b="2573"/>
          <a:stretch/>
        </p:blipFill>
        <p:spPr bwMode="auto">
          <a:xfrm>
            <a:off x="96289" y="1905000"/>
            <a:ext cx="3206700" cy="4401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b="1240"/>
          <a:stretch/>
        </p:blipFill>
        <p:spPr bwMode="auto">
          <a:xfrm>
            <a:off x="3226789" y="1905000"/>
            <a:ext cx="2727861" cy="4401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239000" y="6324621"/>
            <a:ext cx="762000" cy="276999"/>
          </a:xfrm>
          <a:prstGeom prst="rect">
            <a:avLst/>
          </a:prstGeom>
          <a:noFill/>
        </p:spPr>
        <p:txBody>
          <a:bodyPr wrap="square" rtlCol="0">
            <a:spAutoFit/>
          </a:bodyPr>
          <a:lstStyle/>
          <a:p>
            <a:r>
              <a:rPr lang="en-US" sz="1200" dirty="0" smtClean="0">
                <a:solidFill>
                  <a:srgbClr val="002060"/>
                </a:solidFill>
              </a:rPr>
              <a:t>Page 1</a:t>
            </a:r>
            <a:endParaRPr lang="en-US" sz="1200" dirty="0">
              <a:solidFill>
                <a:srgbClr val="002060"/>
              </a:solidFill>
            </a:endParaRPr>
          </a:p>
        </p:txBody>
      </p:sp>
      <p:sp>
        <p:nvSpPr>
          <p:cNvPr id="19" name="TextBox 18"/>
          <p:cNvSpPr txBox="1"/>
          <p:nvPr/>
        </p:nvSpPr>
        <p:spPr>
          <a:xfrm>
            <a:off x="4199388" y="6324621"/>
            <a:ext cx="762000" cy="276999"/>
          </a:xfrm>
          <a:prstGeom prst="rect">
            <a:avLst/>
          </a:prstGeom>
          <a:noFill/>
        </p:spPr>
        <p:txBody>
          <a:bodyPr wrap="square" rtlCol="0">
            <a:spAutoFit/>
          </a:bodyPr>
          <a:lstStyle/>
          <a:p>
            <a:r>
              <a:rPr lang="en-US" sz="1200" dirty="0" smtClean="0">
                <a:solidFill>
                  <a:srgbClr val="002060"/>
                </a:solidFill>
              </a:rPr>
              <a:t>Page 2</a:t>
            </a:r>
            <a:endParaRPr lang="en-US" sz="1200" dirty="0">
              <a:solidFill>
                <a:srgbClr val="002060"/>
              </a:solidFill>
            </a:endParaRPr>
          </a:p>
        </p:txBody>
      </p:sp>
      <p:sp>
        <p:nvSpPr>
          <p:cNvPr id="20" name="TextBox 19"/>
          <p:cNvSpPr txBox="1"/>
          <p:nvPr/>
        </p:nvSpPr>
        <p:spPr>
          <a:xfrm>
            <a:off x="1230992" y="6324621"/>
            <a:ext cx="762000" cy="276999"/>
          </a:xfrm>
          <a:prstGeom prst="rect">
            <a:avLst/>
          </a:prstGeom>
          <a:noFill/>
        </p:spPr>
        <p:txBody>
          <a:bodyPr wrap="square" rtlCol="0">
            <a:spAutoFit/>
          </a:bodyPr>
          <a:lstStyle/>
          <a:p>
            <a:r>
              <a:rPr lang="en-US" sz="1200" dirty="0" smtClean="0">
                <a:solidFill>
                  <a:srgbClr val="002060"/>
                </a:solidFill>
              </a:rPr>
              <a:t>Page 3</a:t>
            </a:r>
            <a:endParaRPr lang="en-US" sz="1200" dirty="0">
              <a:solidFill>
                <a:srgbClr val="002060"/>
              </a:solidFill>
            </a:endParaRPr>
          </a:p>
        </p:txBody>
      </p:sp>
      <p:sp>
        <p:nvSpPr>
          <p:cNvPr id="15" name="TextBox 14"/>
          <p:cNvSpPr txBox="1"/>
          <p:nvPr/>
        </p:nvSpPr>
        <p:spPr>
          <a:xfrm>
            <a:off x="5562600" y="159603"/>
            <a:ext cx="2286000" cy="830997"/>
          </a:xfrm>
          <a:prstGeom prst="rect">
            <a:avLst/>
          </a:prstGeom>
          <a:noFill/>
        </p:spPr>
        <p:txBody>
          <a:bodyPr wrap="square" rtlCol="0">
            <a:spAutoFit/>
          </a:bodyPr>
          <a:lstStyle/>
          <a:p>
            <a:pPr algn="ctr"/>
            <a:r>
              <a:rPr lang="en-US" sz="2400" b="1" dirty="0" smtClean="0">
                <a:solidFill>
                  <a:srgbClr val="002060"/>
                </a:solidFill>
              </a:rPr>
              <a:t>Scheduling Operations SOP</a:t>
            </a:r>
            <a:endParaRPr lang="en-US" sz="2400" b="1" dirty="0">
              <a:solidFill>
                <a:srgbClr val="002060"/>
              </a:solidFill>
            </a:endParaRPr>
          </a:p>
        </p:txBody>
      </p:sp>
    </p:spTree>
    <p:extLst>
      <p:ext uri="{BB962C8B-B14F-4D97-AF65-F5344CB8AC3E}">
        <p14:creationId xmlns:p14="http://schemas.microsoft.com/office/powerpoint/2010/main" val="20649654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Same Side Corner Rectangle 2"/>
          <p:cNvSpPr/>
          <p:nvPr/>
        </p:nvSpPr>
        <p:spPr bwMode="auto">
          <a:xfrm rot="16200000" flipV="1">
            <a:off x="1797411" y="-10047"/>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smtClean="0">
                <a:solidFill>
                  <a:prstClr val="white"/>
                </a:solidFill>
              </a:rPr>
              <a:t>SOP’s</a:t>
            </a:r>
            <a:endParaRPr lang="en-US" sz="1600" b="1" dirty="0">
              <a:solidFill>
                <a:prstClr val="white"/>
              </a:solidFill>
            </a:endParaRPr>
          </a:p>
        </p:txBody>
      </p:sp>
      <p:sp>
        <p:nvSpPr>
          <p:cNvPr id="4" name="Round Same Side Corner Rectangle 3"/>
          <p:cNvSpPr/>
          <p:nvPr/>
        </p:nvSpPr>
        <p:spPr bwMode="auto">
          <a:xfrm rot="16200000" flipV="1">
            <a:off x="1797411" y="316946"/>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smtClean="0">
                <a:solidFill>
                  <a:prstClr val="white"/>
                </a:solidFill>
              </a:rPr>
              <a:t>OR Model</a:t>
            </a:r>
            <a:endParaRPr lang="en-US" sz="1600" b="1" dirty="0">
              <a:solidFill>
                <a:prstClr val="white"/>
              </a:solidFill>
            </a:endParaRPr>
          </a:p>
        </p:txBody>
      </p:sp>
      <p:sp>
        <p:nvSpPr>
          <p:cNvPr id="6" name="Round Same Side Corner Rectangle 5"/>
          <p:cNvSpPr/>
          <p:nvPr/>
        </p:nvSpPr>
        <p:spPr bwMode="auto">
          <a:xfrm rot="16200000" flipV="1">
            <a:off x="1797411" y="-337040"/>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smtClean="0">
                <a:solidFill>
                  <a:prstClr val="white"/>
                </a:solidFill>
              </a:rPr>
              <a:t>Ishikawa</a:t>
            </a:r>
            <a:endParaRPr lang="en-US" sz="1600" b="1" dirty="0">
              <a:solidFill>
                <a:prstClr val="white"/>
              </a:solidFill>
            </a:endParaRPr>
          </a:p>
        </p:txBody>
      </p:sp>
      <p:sp>
        <p:nvSpPr>
          <p:cNvPr id="7" name="Round Same Side Corner Rectangle 6"/>
          <p:cNvSpPr/>
          <p:nvPr/>
        </p:nvSpPr>
        <p:spPr bwMode="auto">
          <a:xfrm flipV="1">
            <a:off x="685800" y="-37144"/>
            <a:ext cx="674034" cy="13325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
        <p:nvSpPr>
          <p:cNvPr id="8" name="Round Same Side Corner Rectangle 7"/>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9" name="Round Same Side Corner Rectangle 8"/>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10" name="Round Same Side Corner Rectangle 9"/>
          <p:cNvSpPr/>
          <p:nvPr/>
        </p:nvSpPr>
        <p:spPr bwMode="auto">
          <a:xfrm flipV="1">
            <a:off x="-64434"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mc:AlternateContent xmlns:mc="http://schemas.openxmlformats.org/markup-compatibility/2006" xmlns:a14="http://schemas.microsoft.com/office/drawing/2010/main">
        <mc:Choice Requires="a14">
          <p:sp>
            <p:nvSpPr>
              <p:cNvPr id="75" name="AutoShape 2"/>
              <p:cNvSpPr>
                <a:spLocks noChangeArrowheads="1"/>
              </p:cNvSpPr>
              <p:nvPr/>
            </p:nvSpPr>
            <p:spPr bwMode="gray">
              <a:xfrm>
                <a:off x="76200" y="5029200"/>
                <a:ext cx="4334256" cy="1600200"/>
              </a:xfrm>
              <a:prstGeom prst="roundRect">
                <a:avLst>
                  <a:gd name="adj" fmla="val 16667"/>
                </a:avLst>
              </a:prstGeom>
              <a:solidFill>
                <a:srgbClr val="002060">
                  <a:alpha val="59000"/>
                </a:srgbClr>
              </a:solidFill>
              <a:ln>
                <a:headEnd/>
                <a:tailEnd/>
              </a:ln>
            </p:spPr>
            <p:style>
              <a:lnRef idx="0">
                <a:schemeClr val="accent4"/>
              </a:lnRef>
              <a:fillRef idx="3">
                <a:schemeClr val="accent4"/>
              </a:fillRef>
              <a:effectRef idx="3">
                <a:schemeClr val="accent4"/>
              </a:effectRef>
              <a:fontRef idx="minor">
                <a:schemeClr val="lt1"/>
              </a:fontRef>
            </p:style>
            <p:txBody>
              <a:bodyPr anchor="ctr"/>
              <a:lstStyle/>
              <a:p>
                <a:pPr algn="ctr"/>
                <a:r>
                  <a:rPr lang="en-US" sz="1600" dirty="0" smtClean="0">
                    <a:solidFill>
                      <a:schemeClr val="bg2"/>
                    </a:solidFill>
                    <a:latin typeface="Georgia" pitchFamily="18" charset="0"/>
                    <a:cs typeface="Arial" pitchFamily="34" charset="0"/>
                  </a:rPr>
                  <a:t>Maximizing the daily utilization of the three operating rooms</a:t>
                </a:r>
              </a:p>
              <a:p>
                <a:pPr algn="ctr"/>
                <a14:m>
                  <m:oMathPara xmlns:m="http://schemas.openxmlformats.org/officeDocument/2006/math">
                    <m:oMathParaPr>
                      <m:jc m:val="centerGroup"/>
                    </m:oMathParaPr>
                    <m:oMath xmlns:m="http://schemas.openxmlformats.org/officeDocument/2006/math">
                      <m:r>
                        <a:rPr lang="en-US" i="1">
                          <a:solidFill>
                            <a:schemeClr val="bg2"/>
                          </a:solidFill>
                          <a:latin typeface="Cambria Math"/>
                        </a:rPr>
                        <m:t>𝑀𝑎𝑥</m:t>
                      </m:r>
                      <m:r>
                        <a:rPr lang="en-US" i="1">
                          <a:solidFill>
                            <a:schemeClr val="bg2"/>
                          </a:solidFill>
                          <a:latin typeface="Cambria Math"/>
                        </a:rPr>
                        <m:t> </m:t>
                      </m:r>
                      <m:r>
                        <a:rPr lang="en-US" i="1">
                          <a:solidFill>
                            <a:schemeClr val="bg2"/>
                          </a:solidFill>
                          <a:latin typeface="Cambria Math"/>
                        </a:rPr>
                        <m:t>𝑍</m:t>
                      </m:r>
                      <m:r>
                        <a:rPr lang="en-US" i="1">
                          <a:solidFill>
                            <a:schemeClr val="bg2"/>
                          </a:solidFill>
                          <a:latin typeface="Cambria Math"/>
                        </a:rPr>
                        <m:t>= </m:t>
                      </m:r>
                      <m:nary>
                        <m:naryPr>
                          <m:chr m:val="∑"/>
                          <m:limLoc m:val="undOvr"/>
                          <m:ctrlPr>
                            <a:rPr lang="en-US" i="1">
                              <a:solidFill>
                                <a:schemeClr val="bg2"/>
                              </a:solidFill>
                              <a:latin typeface="Cambria Math"/>
                            </a:rPr>
                          </m:ctrlPr>
                        </m:naryPr>
                        <m:sub>
                          <m:r>
                            <a:rPr lang="en-US" i="1">
                              <a:solidFill>
                                <a:schemeClr val="bg2"/>
                              </a:solidFill>
                              <a:latin typeface="Cambria Math"/>
                            </a:rPr>
                            <m:t>𝑖</m:t>
                          </m:r>
                          <m:r>
                            <a:rPr lang="en-US" i="1">
                              <a:solidFill>
                                <a:schemeClr val="bg2"/>
                              </a:solidFill>
                              <a:latin typeface="Cambria Math"/>
                            </a:rPr>
                            <m:t>=</m:t>
                          </m:r>
                          <m:r>
                            <a:rPr lang="en-US" i="1">
                              <a:solidFill>
                                <a:schemeClr val="bg2"/>
                              </a:solidFill>
                              <a:latin typeface="Cambria Math"/>
                            </a:rPr>
                            <m:t>1</m:t>
                          </m:r>
                        </m:sub>
                        <m:sup>
                          <m:r>
                            <a:rPr lang="en-US" i="1">
                              <a:solidFill>
                                <a:schemeClr val="bg2"/>
                              </a:solidFill>
                              <a:latin typeface="Cambria Math"/>
                            </a:rPr>
                            <m:t>𝑖</m:t>
                          </m:r>
                        </m:sup>
                        <m:e>
                          <m:sSub>
                            <m:sSubPr>
                              <m:ctrlPr>
                                <a:rPr lang="en-US" i="1">
                                  <a:solidFill>
                                    <a:schemeClr val="bg2"/>
                                  </a:solidFill>
                                  <a:latin typeface="Cambria Math"/>
                                </a:rPr>
                              </m:ctrlPr>
                            </m:sSubPr>
                            <m:e>
                              <m:r>
                                <a:rPr lang="en-US" i="1">
                                  <a:solidFill>
                                    <a:schemeClr val="bg2"/>
                                  </a:solidFill>
                                  <a:latin typeface="Cambria Math"/>
                                </a:rPr>
                                <m:t>𝑇</m:t>
                              </m:r>
                            </m:e>
                            <m:sub>
                              <m:r>
                                <a:rPr lang="en-US" i="1">
                                  <a:solidFill>
                                    <a:schemeClr val="bg2"/>
                                  </a:solidFill>
                                  <a:latin typeface="Cambria Math"/>
                                </a:rPr>
                                <m:t>𝑖</m:t>
                              </m:r>
                            </m:sub>
                          </m:sSub>
                          <m:r>
                            <a:rPr lang="en-US" i="1">
                              <a:solidFill>
                                <a:schemeClr val="bg2"/>
                              </a:solidFill>
                              <a:latin typeface="Cambria Math"/>
                            </a:rPr>
                            <m:t>∗(</m:t>
                          </m:r>
                        </m:e>
                      </m:nary>
                      <m:nary>
                        <m:naryPr>
                          <m:chr m:val="∑"/>
                          <m:limLoc m:val="undOvr"/>
                          <m:ctrlPr>
                            <a:rPr lang="en-US" i="1">
                              <a:solidFill>
                                <a:schemeClr val="bg2"/>
                              </a:solidFill>
                              <a:latin typeface="Cambria Math"/>
                            </a:rPr>
                          </m:ctrlPr>
                        </m:naryPr>
                        <m:sub>
                          <m:r>
                            <a:rPr lang="en-US" i="1">
                              <a:solidFill>
                                <a:schemeClr val="bg2"/>
                              </a:solidFill>
                              <a:latin typeface="Cambria Math"/>
                            </a:rPr>
                            <m:t>𝑏</m:t>
                          </m:r>
                          <m:r>
                            <a:rPr lang="en-US" i="1">
                              <a:solidFill>
                                <a:schemeClr val="bg2"/>
                              </a:solidFill>
                              <a:latin typeface="Cambria Math"/>
                            </a:rPr>
                            <m:t>=</m:t>
                          </m:r>
                          <m:r>
                            <a:rPr lang="en-US" i="1">
                              <a:solidFill>
                                <a:schemeClr val="bg2"/>
                              </a:solidFill>
                              <a:latin typeface="Cambria Math"/>
                            </a:rPr>
                            <m:t>1</m:t>
                          </m:r>
                        </m:sub>
                        <m:sup>
                          <m:r>
                            <a:rPr lang="en-US" i="1">
                              <a:solidFill>
                                <a:schemeClr val="bg2"/>
                              </a:solidFill>
                              <a:latin typeface="Cambria Math"/>
                            </a:rPr>
                            <m:t>𝑏</m:t>
                          </m:r>
                        </m:sup>
                        <m:e>
                          <m:nary>
                            <m:naryPr>
                              <m:chr m:val="∑"/>
                              <m:limLoc m:val="undOvr"/>
                              <m:ctrlPr>
                                <a:rPr lang="en-US" i="1">
                                  <a:solidFill>
                                    <a:schemeClr val="bg2"/>
                                  </a:solidFill>
                                  <a:latin typeface="Cambria Math"/>
                                </a:rPr>
                              </m:ctrlPr>
                            </m:naryPr>
                            <m:sub>
                              <m:r>
                                <a:rPr lang="en-US" i="1">
                                  <a:solidFill>
                                    <a:schemeClr val="bg2"/>
                                  </a:solidFill>
                                  <a:latin typeface="Cambria Math"/>
                                </a:rPr>
                                <m:t>𝑑</m:t>
                              </m:r>
                              <m:r>
                                <a:rPr lang="en-US" i="1">
                                  <a:solidFill>
                                    <a:schemeClr val="bg2"/>
                                  </a:solidFill>
                                  <a:latin typeface="Cambria Math"/>
                                </a:rPr>
                                <m:t>=</m:t>
                              </m:r>
                              <m:r>
                                <a:rPr lang="en-US" i="1">
                                  <a:solidFill>
                                    <a:schemeClr val="bg2"/>
                                  </a:solidFill>
                                  <a:latin typeface="Cambria Math"/>
                                </a:rPr>
                                <m:t>1</m:t>
                              </m:r>
                            </m:sub>
                            <m:sup>
                              <m:r>
                                <a:rPr lang="en-US" i="1">
                                  <a:solidFill>
                                    <a:schemeClr val="bg2"/>
                                  </a:solidFill>
                                  <a:latin typeface="Cambria Math"/>
                                </a:rPr>
                                <m:t>𝑑</m:t>
                              </m:r>
                            </m:sup>
                            <m:e>
                              <m:nary>
                                <m:naryPr>
                                  <m:chr m:val="∑"/>
                                  <m:limLoc m:val="undOvr"/>
                                  <m:ctrlPr>
                                    <a:rPr lang="en-US" i="1">
                                      <a:solidFill>
                                        <a:schemeClr val="bg2"/>
                                      </a:solidFill>
                                      <a:latin typeface="Cambria Math"/>
                                    </a:rPr>
                                  </m:ctrlPr>
                                </m:naryPr>
                                <m:sub>
                                  <m:r>
                                    <a:rPr lang="en-US" i="1">
                                      <a:solidFill>
                                        <a:schemeClr val="bg2"/>
                                      </a:solidFill>
                                      <a:latin typeface="Cambria Math"/>
                                    </a:rPr>
                                    <m:t>𝑠</m:t>
                                  </m:r>
                                  <m:r>
                                    <a:rPr lang="en-US" i="1">
                                      <a:solidFill>
                                        <a:schemeClr val="bg2"/>
                                      </a:solidFill>
                                      <a:latin typeface="Cambria Math"/>
                                    </a:rPr>
                                    <m:t>=</m:t>
                                  </m:r>
                                  <m:r>
                                    <a:rPr lang="en-US" i="1">
                                      <a:solidFill>
                                        <a:schemeClr val="bg2"/>
                                      </a:solidFill>
                                      <a:latin typeface="Cambria Math"/>
                                    </a:rPr>
                                    <m:t>1</m:t>
                                  </m:r>
                                </m:sub>
                                <m:sup>
                                  <m:r>
                                    <a:rPr lang="en-US" i="1">
                                      <a:solidFill>
                                        <a:schemeClr val="bg2"/>
                                      </a:solidFill>
                                      <a:latin typeface="Cambria Math"/>
                                    </a:rPr>
                                    <m:t>𝑠</m:t>
                                  </m:r>
                                </m:sup>
                                <m:e>
                                  <m:nary>
                                    <m:naryPr>
                                      <m:chr m:val="∑"/>
                                      <m:limLoc m:val="undOvr"/>
                                      <m:ctrlPr>
                                        <a:rPr lang="en-US" i="1">
                                          <a:solidFill>
                                            <a:schemeClr val="bg2"/>
                                          </a:solidFill>
                                          <a:latin typeface="Cambria Math"/>
                                        </a:rPr>
                                      </m:ctrlPr>
                                    </m:naryPr>
                                    <m:sub>
                                      <m:r>
                                        <a:rPr lang="en-US" i="1">
                                          <a:solidFill>
                                            <a:schemeClr val="bg2"/>
                                          </a:solidFill>
                                          <a:latin typeface="Cambria Math"/>
                                        </a:rPr>
                                        <m:t>𝑟</m:t>
                                      </m:r>
                                      <m:r>
                                        <a:rPr lang="en-US" i="1">
                                          <a:solidFill>
                                            <a:schemeClr val="bg2"/>
                                          </a:solidFill>
                                          <a:latin typeface="Cambria Math"/>
                                        </a:rPr>
                                        <m:t>=</m:t>
                                      </m:r>
                                      <m:r>
                                        <a:rPr lang="en-US" i="1">
                                          <a:solidFill>
                                            <a:schemeClr val="bg2"/>
                                          </a:solidFill>
                                          <a:latin typeface="Cambria Math"/>
                                        </a:rPr>
                                        <m:t>1</m:t>
                                      </m:r>
                                    </m:sub>
                                    <m:sup>
                                      <m:r>
                                        <a:rPr lang="en-US" i="1">
                                          <a:solidFill>
                                            <a:schemeClr val="bg2"/>
                                          </a:solidFill>
                                          <a:latin typeface="Cambria Math"/>
                                        </a:rPr>
                                        <m:t>𝑟</m:t>
                                      </m:r>
                                    </m:sup>
                                    <m:e>
                                      <m:sSub>
                                        <m:sSubPr>
                                          <m:ctrlPr>
                                            <a:rPr lang="en-US" i="1">
                                              <a:solidFill>
                                                <a:schemeClr val="bg2"/>
                                              </a:solidFill>
                                              <a:latin typeface="Cambria Math"/>
                                            </a:rPr>
                                          </m:ctrlPr>
                                        </m:sSubPr>
                                        <m:e>
                                          <m:r>
                                            <a:rPr lang="en-US" i="1">
                                              <a:solidFill>
                                                <a:schemeClr val="bg2"/>
                                              </a:solidFill>
                                              <a:latin typeface="Cambria Math"/>
                                            </a:rPr>
                                            <m:t>𝑋</m:t>
                                          </m:r>
                                        </m:e>
                                        <m:sub>
                                          <m:r>
                                            <a:rPr lang="en-US" i="1">
                                              <a:solidFill>
                                                <a:schemeClr val="bg2"/>
                                              </a:solidFill>
                                              <a:latin typeface="Cambria Math"/>
                                            </a:rPr>
                                            <m:t>𝑖𝑟𝑠𝑏𝑑</m:t>
                                          </m:r>
                                        </m:sub>
                                      </m:sSub>
                                    </m:e>
                                  </m:nary>
                                </m:e>
                              </m:nary>
                            </m:e>
                          </m:nary>
                        </m:e>
                      </m:nary>
                      <m:r>
                        <a:rPr lang="en-US" i="1">
                          <a:solidFill>
                            <a:schemeClr val="bg2"/>
                          </a:solidFill>
                          <a:latin typeface="Cambria Math"/>
                        </a:rPr>
                        <m:t>)</m:t>
                      </m:r>
                    </m:oMath>
                  </m:oMathPara>
                </a14:m>
                <a:endParaRPr lang="en-US" dirty="0">
                  <a:solidFill>
                    <a:schemeClr val="bg2"/>
                  </a:solidFill>
                </a:endParaRPr>
              </a:p>
              <a:p>
                <a:pPr algn="ctr"/>
                <a:endParaRPr lang="en-US" dirty="0">
                  <a:solidFill>
                    <a:schemeClr val="bg2"/>
                  </a:solidFill>
                  <a:latin typeface="Georgia" pitchFamily="18" charset="0"/>
                  <a:cs typeface="Arial" pitchFamily="34" charset="0"/>
                </a:endParaRPr>
              </a:p>
            </p:txBody>
          </p:sp>
        </mc:Choice>
        <mc:Fallback xmlns="">
          <p:sp>
            <p:nvSpPr>
              <p:cNvPr id="75" name="AutoShape 2"/>
              <p:cNvSpPr>
                <a:spLocks noRot="1" noChangeAspect="1" noMove="1" noResize="1" noEditPoints="1" noAdjustHandles="1" noChangeArrowheads="1" noChangeShapeType="1" noTextEdit="1"/>
              </p:cNvSpPr>
              <p:nvPr/>
            </p:nvSpPr>
            <p:spPr bwMode="gray">
              <a:xfrm>
                <a:off x="76200" y="5029200"/>
                <a:ext cx="4334256" cy="1600200"/>
              </a:xfrm>
              <a:prstGeom prst="roundRect">
                <a:avLst>
                  <a:gd name="adj" fmla="val 16667"/>
                </a:avLst>
              </a:prstGeom>
              <a:blipFill rotWithShape="1">
                <a:blip r:embed="rId2"/>
                <a:stretch>
                  <a:fillRect/>
                </a:stretch>
              </a:blipFill>
              <a:ln>
                <a:headEnd/>
                <a:tailEnd/>
              </a:ln>
            </p:spPr>
            <p:txBody>
              <a:bodyPr/>
              <a:lstStyle/>
              <a:p>
                <a:r>
                  <a:rPr lang="en-US">
                    <a:noFill/>
                  </a:rPr>
                  <a:t> </a:t>
                </a:r>
              </a:p>
            </p:txBody>
          </p:sp>
        </mc:Fallback>
      </mc:AlternateContent>
      <p:sp>
        <p:nvSpPr>
          <p:cNvPr id="77" name="AutoShape 4"/>
          <p:cNvSpPr>
            <a:spLocks noChangeArrowheads="1"/>
          </p:cNvSpPr>
          <p:nvPr/>
        </p:nvSpPr>
        <p:spPr bwMode="gray">
          <a:xfrm>
            <a:off x="76200" y="1381627"/>
            <a:ext cx="3603630" cy="2656973"/>
          </a:xfrm>
          <a:prstGeom prst="roundRect">
            <a:avLst>
              <a:gd name="adj" fmla="val 16667"/>
            </a:avLst>
          </a:prstGeom>
          <a:solidFill>
            <a:srgbClr val="002060">
              <a:alpha val="29000"/>
            </a:srgbClr>
          </a:solidFill>
          <a:ln>
            <a:headEnd/>
            <a:tailEnd/>
          </a:ln>
        </p:spPr>
        <p:style>
          <a:lnRef idx="0">
            <a:schemeClr val="accent1"/>
          </a:lnRef>
          <a:fillRef idx="3">
            <a:schemeClr val="accent1"/>
          </a:fillRef>
          <a:effectRef idx="3">
            <a:schemeClr val="accent1"/>
          </a:effectRef>
          <a:fontRef idx="minor">
            <a:schemeClr val="lt1"/>
          </a:fontRef>
        </p:style>
        <p:txBody>
          <a:bodyPr anchor="ctr"/>
          <a:lstStyle/>
          <a:p>
            <a:endParaRPr lang="ar-AE" sz="1600" dirty="0" smtClean="0">
              <a:solidFill>
                <a:schemeClr val="bg2"/>
              </a:solidFill>
              <a:latin typeface="Georgia" pitchFamily="18" charset="0"/>
              <a:cs typeface="Calibri"/>
            </a:endParaRPr>
          </a:p>
          <a:p>
            <a:endParaRPr lang="en-US" sz="1600" dirty="0" smtClean="0">
              <a:solidFill>
                <a:schemeClr val="bg2"/>
              </a:solidFill>
              <a:latin typeface="Georgia" pitchFamily="18" charset="0"/>
              <a:cs typeface="Calibri"/>
            </a:endParaRPr>
          </a:p>
          <a:p>
            <a:r>
              <a:rPr lang="en-US" sz="1600" dirty="0" smtClean="0">
                <a:solidFill>
                  <a:schemeClr val="bg2"/>
                </a:solidFill>
                <a:latin typeface="Georgia" pitchFamily="18" charset="0"/>
                <a:cs typeface="Calibri"/>
              </a:rPr>
              <a:t>Cases </a:t>
            </a:r>
            <a:r>
              <a:rPr lang="en-US" sz="1600" dirty="0">
                <a:solidFill>
                  <a:schemeClr val="bg2"/>
                </a:solidFill>
                <a:latin typeface="Georgia" pitchFamily="18" charset="0"/>
                <a:cs typeface="Calibri"/>
              </a:rPr>
              <a:t>( i )</a:t>
            </a:r>
          </a:p>
          <a:p>
            <a:r>
              <a:rPr lang="en-US" sz="1600" dirty="0">
                <a:solidFill>
                  <a:schemeClr val="bg2"/>
                </a:solidFill>
                <a:latin typeface="Georgia" pitchFamily="18" charset="0"/>
                <a:cs typeface="Calibri"/>
              </a:rPr>
              <a:t>Surgeons ( s )</a:t>
            </a:r>
          </a:p>
          <a:p>
            <a:r>
              <a:rPr lang="en-US" sz="1600" dirty="0">
                <a:solidFill>
                  <a:schemeClr val="bg2"/>
                </a:solidFill>
                <a:latin typeface="Georgia" pitchFamily="18" charset="0"/>
                <a:cs typeface="Calibri"/>
              </a:rPr>
              <a:t>Operation Room ( r )</a:t>
            </a:r>
          </a:p>
          <a:p>
            <a:r>
              <a:rPr lang="en-US" sz="1600" dirty="0">
                <a:solidFill>
                  <a:schemeClr val="bg2"/>
                </a:solidFill>
                <a:latin typeface="Georgia" pitchFamily="18" charset="0"/>
                <a:cs typeface="Calibri"/>
              </a:rPr>
              <a:t>Days ( d )</a:t>
            </a:r>
          </a:p>
          <a:p>
            <a:r>
              <a:rPr lang="en-US" sz="1600" dirty="0">
                <a:solidFill>
                  <a:schemeClr val="bg2"/>
                </a:solidFill>
                <a:latin typeface="Georgia" pitchFamily="18" charset="0"/>
                <a:cs typeface="Calibri"/>
              </a:rPr>
              <a:t>Time Block ( b )</a:t>
            </a:r>
          </a:p>
          <a:p>
            <a:r>
              <a:rPr lang="en-US" sz="1600" dirty="0">
                <a:solidFill>
                  <a:schemeClr val="bg2"/>
                </a:solidFill>
                <a:latin typeface="Georgia" pitchFamily="18" charset="0"/>
                <a:cs typeface="Calibri"/>
              </a:rPr>
              <a:t>Duration d( i ) </a:t>
            </a:r>
          </a:p>
          <a:p>
            <a:r>
              <a:rPr lang="en-US" sz="1600" dirty="0">
                <a:solidFill>
                  <a:schemeClr val="bg2"/>
                </a:solidFill>
                <a:latin typeface="Georgia" pitchFamily="18" charset="0"/>
                <a:cs typeface="Calibri"/>
              </a:rPr>
              <a:t>Qualification Q( s )=0,1</a:t>
            </a:r>
          </a:p>
        </p:txBody>
      </p:sp>
      <mc:AlternateContent xmlns:mc="http://schemas.openxmlformats.org/markup-compatibility/2006" xmlns:a14="http://schemas.microsoft.com/office/drawing/2010/main">
        <mc:Choice Requires="a14">
          <p:sp>
            <p:nvSpPr>
              <p:cNvPr id="116" name="AutoShape 2"/>
              <p:cNvSpPr>
                <a:spLocks noChangeArrowheads="1"/>
              </p:cNvSpPr>
              <p:nvPr/>
            </p:nvSpPr>
            <p:spPr bwMode="gray">
              <a:xfrm>
                <a:off x="4709162" y="1381627"/>
                <a:ext cx="4334256" cy="1600200"/>
              </a:xfrm>
              <a:prstGeom prst="roundRect">
                <a:avLst>
                  <a:gd name="adj" fmla="val 16667"/>
                </a:avLst>
              </a:prstGeom>
              <a:solidFill>
                <a:srgbClr val="002060">
                  <a:alpha val="59000"/>
                </a:srgbClr>
              </a:solidFill>
              <a:ln>
                <a:headEnd/>
                <a:tailEnd/>
              </a:ln>
            </p:spPr>
            <p:style>
              <a:lnRef idx="0">
                <a:schemeClr val="accent6"/>
              </a:lnRef>
              <a:fillRef idx="3">
                <a:schemeClr val="accent6"/>
              </a:fillRef>
              <a:effectRef idx="3">
                <a:schemeClr val="accent6"/>
              </a:effectRef>
              <a:fontRef idx="minor">
                <a:schemeClr val="lt1"/>
              </a:fontRef>
            </p:style>
            <p:txBody>
              <a:bodyPr anchor="ctr"/>
              <a:lstStyle/>
              <a:p>
                <a14:m>
                  <m:oMath xmlns:m="http://schemas.openxmlformats.org/officeDocument/2006/math">
                    <m:sSub>
                      <m:sSubPr>
                        <m:ctrlPr>
                          <a:rPr lang="en-US" sz="2000" i="1" smtClean="0">
                            <a:solidFill>
                              <a:schemeClr val="bg2"/>
                            </a:solidFill>
                            <a:latin typeface="Cambria Math"/>
                          </a:rPr>
                        </m:ctrlPr>
                      </m:sSubPr>
                      <m:e>
                        <m:r>
                          <m:rPr>
                            <m:sty m:val="p"/>
                          </m:rPr>
                          <a:rPr lang="en-US" sz="2000" i="1">
                            <a:solidFill>
                              <a:schemeClr val="bg2"/>
                            </a:solidFill>
                            <a:latin typeface="Cambria Math"/>
                          </a:rPr>
                          <m:t>X</m:t>
                        </m:r>
                      </m:e>
                      <m:sub>
                        <m:r>
                          <m:rPr>
                            <m:sty m:val="p"/>
                          </m:rPr>
                          <a:rPr lang="en-US" sz="2000" i="1">
                            <a:solidFill>
                              <a:schemeClr val="bg2"/>
                            </a:solidFill>
                            <a:latin typeface="Cambria Math"/>
                          </a:rPr>
                          <m:t>irsbd</m:t>
                        </m:r>
                      </m:sub>
                    </m:sSub>
                  </m:oMath>
                </a14:m>
                <a:r>
                  <a:rPr lang="en-US" sz="2000" i="1" dirty="0">
                    <a:solidFill>
                      <a:schemeClr val="bg2"/>
                    </a:solidFill>
                    <a:latin typeface="Georgia" pitchFamily="18" charset="0"/>
                  </a:rPr>
                  <a:t>:</a:t>
                </a:r>
                <a14:m>
                  <m:oMath xmlns:m="http://schemas.openxmlformats.org/officeDocument/2006/math">
                    <m:r>
                      <a:rPr lang="en-US" sz="2000" b="0" i="1" smtClean="0">
                        <a:solidFill>
                          <a:schemeClr val="bg2"/>
                        </a:solidFill>
                        <a:latin typeface="Cambria Math"/>
                        <a:cs typeface="Arial" pitchFamily="34" charset="0"/>
                      </a:rPr>
                      <m:t> </m:t>
                    </m:r>
                    <m:r>
                      <m:rPr>
                        <m:nor/>
                      </m:rPr>
                      <a:rPr lang="en-US" sz="2000">
                        <a:solidFill>
                          <a:schemeClr val="bg2"/>
                        </a:solidFill>
                        <a:latin typeface="Georgia" pitchFamily="18" charset="0"/>
                        <a:cs typeface="Arial" pitchFamily="34" charset="0"/>
                      </a:rPr>
                      <m:t>zero</m:t>
                    </m:r>
                    <m:r>
                      <m:rPr>
                        <m:nor/>
                      </m:rPr>
                      <a:rPr lang="en-US" sz="2000">
                        <a:solidFill>
                          <a:schemeClr val="bg2"/>
                        </a:solidFill>
                        <a:latin typeface="Georgia" pitchFamily="18" charset="0"/>
                        <a:cs typeface="Arial" pitchFamily="34" charset="0"/>
                      </a:rPr>
                      <m:t>−</m:t>
                    </m:r>
                    <m:r>
                      <m:rPr>
                        <m:nor/>
                      </m:rPr>
                      <a:rPr lang="en-US" sz="2000">
                        <a:solidFill>
                          <a:schemeClr val="bg2"/>
                        </a:solidFill>
                        <a:latin typeface="Georgia" pitchFamily="18" charset="0"/>
                        <a:cs typeface="Arial" pitchFamily="34" charset="0"/>
                      </a:rPr>
                      <m:t>one</m:t>
                    </m:r>
                    <m:r>
                      <m:rPr>
                        <m:nor/>
                      </m:rPr>
                      <a:rPr lang="en-US" sz="2000">
                        <a:solidFill>
                          <a:schemeClr val="bg2"/>
                        </a:solidFill>
                        <a:latin typeface="Georgia" pitchFamily="18" charset="0"/>
                        <a:cs typeface="Arial" pitchFamily="34" charset="0"/>
                      </a:rPr>
                      <m:t> </m:t>
                    </m:r>
                    <m:r>
                      <m:rPr>
                        <m:nor/>
                      </m:rPr>
                      <a:rPr lang="en-US" sz="2000">
                        <a:solidFill>
                          <a:schemeClr val="bg2"/>
                        </a:solidFill>
                        <a:latin typeface="Georgia" pitchFamily="18" charset="0"/>
                        <a:cs typeface="Arial" pitchFamily="34" charset="0"/>
                      </a:rPr>
                      <m:t>decision</m:t>
                    </m:r>
                    <m:r>
                      <m:rPr>
                        <m:nor/>
                      </m:rPr>
                      <a:rPr lang="en-US" sz="2000">
                        <a:solidFill>
                          <a:schemeClr val="bg2"/>
                        </a:solidFill>
                        <a:latin typeface="Georgia" pitchFamily="18" charset="0"/>
                        <a:cs typeface="Arial" pitchFamily="34" charset="0"/>
                      </a:rPr>
                      <m:t> </m:t>
                    </m:r>
                    <m:r>
                      <m:rPr>
                        <m:nor/>
                      </m:rPr>
                      <a:rPr lang="en-US" sz="2000">
                        <a:solidFill>
                          <a:schemeClr val="bg2"/>
                        </a:solidFill>
                        <a:latin typeface="Georgia" pitchFamily="18" charset="0"/>
                        <a:cs typeface="Arial" pitchFamily="34" charset="0"/>
                      </a:rPr>
                      <m:t>variable</m:t>
                    </m:r>
                  </m:oMath>
                </a14:m>
                <a:endParaRPr lang="en-US" sz="2000" i="1" dirty="0">
                  <a:solidFill>
                    <a:schemeClr val="bg2"/>
                  </a:solidFill>
                  <a:latin typeface="Georgia" pitchFamily="18" charset="0"/>
                  <a:cs typeface="Arial" pitchFamily="34" charset="0"/>
                </a:endParaRPr>
              </a:p>
            </p:txBody>
          </p:sp>
        </mc:Choice>
        <mc:Fallback xmlns="">
          <p:sp>
            <p:nvSpPr>
              <p:cNvPr id="116" name="AutoShape 2"/>
              <p:cNvSpPr>
                <a:spLocks noRot="1" noChangeAspect="1" noMove="1" noResize="1" noEditPoints="1" noAdjustHandles="1" noChangeArrowheads="1" noChangeShapeType="1" noTextEdit="1"/>
              </p:cNvSpPr>
              <p:nvPr/>
            </p:nvSpPr>
            <p:spPr bwMode="gray">
              <a:xfrm>
                <a:off x="4709162" y="1381627"/>
                <a:ext cx="4334256" cy="1600200"/>
              </a:xfrm>
              <a:prstGeom prst="roundRect">
                <a:avLst>
                  <a:gd name="adj" fmla="val 16667"/>
                </a:avLst>
              </a:prstGeom>
              <a:blipFill rotWithShape="1">
                <a:blip r:embed="rId3"/>
                <a:stretch>
                  <a:fillRect/>
                </a:stretch>
              </a:blipFill>
              <a:ln>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7" name="AutoShape 4"/>
              <p:cNvSpPr>
                <a:spLocks noChangeArrowheads="1"/>
              </p:cNvSpPr>
              <p:nvPr/>
            </p:nvSpPr>
            <p:spPr bwMode="gray">
              <a:xfrm>
                <a:off x="5407367" y="3968496"/>
                <a:ext cx="3603630" cy="2660904"/>
              </a:xfrm>
              <a:prstGeom prst="roundRect">
                <a:avLst>
                  <a:gd name="adj" fmla="val 16667"/>
                </a:avLst>
              </a:prstGeom>
              <a:solidFill>
                <a:srgbClr val="002060">
                  <a:alpha val="39000"/>
                </a:srgbClr>
              </a:solidFill>
              <a:ln>
                <a:headEnd/>
                <a:tailEnd/>
              </a:ln>
            </p:spPr>
            <p:style>
              <a:lnRef idx="0">
                <a:schemeClr val="accent1"/>
              </a:lnRef>
              <a:fillRef idx="3">
                <a:schemeClr val="accent1"/>
              </a:fillRef>
              <a:effectRef idx="3">
                <a:schemeClr val="accent1"/>
              </a:effectRef>
              <a:fontRef idx="minor">
                <a:schemeClr val="lt1"/>
              </a:fontRef>
            </p:style>
            <p:txBody>
              <a:bodyPr anchor="ctr"/>
              <a:lstStyle/>
              <a:p>
                <a:pPr marL="0" lvl="1" algn="ctr"/>
                <a:r>
                  <a:rPr lang="en-US" sz="1600" dirty="0" smtClean="0">
                    <a:solidFill>
                      <a:schemeClr val="bg2"/>
                    </a:solidFill>
                    <a:latin typeface="Georgia" pitchFamily="18" charset="0"/>
                  </a:rPr>
                  <a:t>Each </a:t>
                </a:r>
                <a:r>
                  <a:rPr lang="en-US" sz="1600" dirty="0">
                    <a:solidFill>
                      <a:schemeClr val="bg2"/>
                    </a:solidFill>
                    <a:latin typeface="Georgia" pitchFamily="18" charset="0"/>
                  </a:rPr>
                  <a:t>surgery should be assigned to a qualified surgeon</a:t>
                </a:r>
              </a:p>
              <a:p>
                <a:pPr algn="ctr"/>
                <a14:m>
                  <m:oMathPara xmlns:m="http://schemas.openxmlformats.org/officeDocument/2006/math">
                    <m:oMathParaPr>
                      <m:jc m:val="centerGroup"/>
                    </m:oMathParaPr>
                    <m:oMath xmlns:m="http://schemas.openxmlformats.org/officeDocument/2006/math">
                      <m:nary>
                        <m:naryPr>
                          <m:chr m:val="∑"/>
                          <m:limLoc m:val="undOvr"/>
                          <m:ctrlPr>
                            <a:rPr lang="en-US" sz="1400" i="1">
                              <a:solidFill>
                                <a:schemeClr val="bg2"/>
                              </a:solidFill>
                              <a:latin typeface="Cambria Math"/>
                            </a:rPr>
                          </m:ctrlPr>
                        </m:naryPr>
                        <m:sub>
                          <m:r>
                            <a:rPr lang="en-US" sz="1400" i="1">
                              <a:solidFill>
                                <a:schemeClr val="bg2"/>
                              </a:solidFill>
                              <a:latin typeface="Cambria Math"/>
                            </a:rPr>
                            <m:t>𝑟</m:t>
                          </m:r>
                          <m:r>
                            <a:rPr lang="en-US" sz="1400" i="1">
                              <a:solidFill>
                                <a:schemeClr val="bg2"/>
                              </a:solidFill>
                              <a:latin typeface="Cambria Math"/>
                            </a:rPr>
                            <m:t>=</m:t>
                          </m:r>
                          <m:r>
                            <a:rPr lang="en-US" sz="1400" i="1">
                              <a:solidFill>
                                <a:schemeClr val="bg2"/>
                              </a:solidFill>
                              <a:latin typeface="Cambria Math"/>
                            </a:rPr>
                            <m:t>1</m:t>
                          </m:r>
                        </m:sub>
                        <m:sup>
                          <m:r>
                            <a:rPr lang="en-US" sz="1400" i="1">
                              <a:solidFill>
                                <a:schemeClr val="bg2"/>
                              </a:solidFill>
                              <a:latin typeface="Cambria Math"/>
                            </a:rPr>
                            <m:t>𝑟</m:t>
                          </m:r>
                        </m:sup>
                        <m:e>
                          <m:nary>
                            <m:naryPr>
                              <m:chr m:val="∑"/>
                              <m:limLoc m:val="undOvr"/>
                              <m:ctrlPr>
                                <a:rPr lang="en-US" sz="1400" i="1">
                                  <a:solidFill>
                                    <a:schemeClr val="bg2"/>
                                  </a:solidFill>
                                  <a:latin typeface="Cambria Math"/>
                                </a:rPr>
                              </m:ctrlPr>
                            </m:naryPr>
                            <m:sub>
                              <m:r>
                                <a:rPr lang="en-US" sz="1400" i="1">
                                  <a:solidFill>
                                    <a:schemeClr val="bg2"/>
                                  </a:solidFill>
                                  <a:latin typeface="Cambria Math"/>
                                </a:rPr>
                                <m:t>𝑏</m:t>
                              </m:r>
                              <m:r>
                                <a:rPr lang="en-US" sz="1400" i="1">
                                  <a:solidFill>
                                    <a:schemeClr val="bg2"/>
                                  </a:solidFill>
                                  <a:latin typeface="Cambria Math"/>
                                </a:rPr>
                                <m:t>=</m:t>
                              </m:r>
                              <m:r>
                                <a:rPr lang="en-US" sz="1400" i="1">
                                  <a:solidFill>
                                    <a:schemeClr val="bg2"/>
                                  </a:solidFill>
                                  <a:latin typeface="Cambria Math"/>
                                </a:rPr>
                                <m:t>1</m:t>
                              </m:r>
                            </m:sub>
                            <m:sup>
                              <m:r>
                                <a:rPr lang="en-US" sz="1400" i="1">
                                  <a:solidFill>
                                    <a:schemeClr val="bg2"/>
                                  </a:solidFill>
                                  <a:latin typeface="Cambria Math"/>
                                </a:rPr>
                                <m:t>𝑏</m:t>
                              </m:r>
                            </m:sup>
                            <m:e>
                              <m:nary>
                                <m:naryPr>
                                  <m:chr m:val="∑"/>
                                  <m:limLoc m:val="undOvr"/>
                                  <m:ctrlPr>
                                    <a:rPr lang="en-US" sz="1400" i="1">
                                      <a:solidFill>
                                        <a:schemeClr val="bg2"/>
                                      </a:solidFill>
                                      <a:latin typeface="Cambria Math"/>
                                    </a:rPr>
                                  </m:ctrlPr>
                                </m:naryPr>
                                <m:sub>
                                  <m:r>
                                    <a:rPr lang="en-US" sz="1400" i="1">
                                      <a:solidFill>
                                        <a:schemeClr val="bg2"/>
                                      </a:solidFill>
                                      <a:latin typeface="Cambria Math"/>
                                    </a:rPr>
                                    <m:t>𝑑</m:t>
                                  </m:r>
                                  <m:r>
                                    <a:rPr lang="en-US" sz="1400" i="1">
                                      <a:solidFill>
                                        <a:schemeClr val="bg2"/>
                                      </a:solidFill>
                                      <a:latin typeface="Cambria Math"/>
                                    </a:rPr>
                                    <m:t>=</m:t>
                                  </m:r>
                                  <m:r>
                                    <a:rPr lang="en-US" sz="1400" i="1">
                                      <a:solidFill>
                                        <a:schemeClr val="bg2"/>
                                      </a:solidFill>
                                      <a:latin typeface="Cambria Math"/>
                                    </a:rPr>
                                    <m:t>1</m:t>
                                  </m:r>
                                </m:sub>
                                <m:sup>
                                  <m:r>
                                    <a:rPr lang="en-US" sz="1400" i="1">
                                      <a:solidFill>
                                        <a:schemeClr val="bg2"/>
                                      </a:solidFill>
                                      <a:latin typeface="Cambria Math"/>
                                    </a:rPr>
                                    <m:t>𝑑</m:t>
                                  </m:r>
                                </m:sup>
                                <m:e>
                                  <m:sSub>
                                    <m:sSubPr>
                                      <m:ctrlPr>
                                        <a:rPr lang="en-US" sz="1400" i="1">
                                          <a:solidFill>
                                            <a:schemeClr val="bg2"/>
                                          </a:solidFill>
                                          <a:latin typeface="Cambria Math"/>
                                        </a:rPr>
                                      </m:ctrlPr>
                                    </m:sSubPr>
                                    <m:e>
                                      <m:r>
                                        <a:rPr lang="en-US" sz="1400" i="1">
                                          <a:solidFill>
                                            <a:schemeClr val="bg2"/>
                                          </a:solidFill>
                                          <a:latin typeface="Cambria Math"/>
                                        </a:rPr>
                                        <m:t>𝑋</m:t>
                                      </m:r>
                                    </m:e>
                                    <m:sub>
                                      <m:r>
                                        <a:rPr lang="en-US" sz="1400" i="1">
                                          <a:solidFill>
                                            <a:schemeClr val="bg2"/>
                                          </a:solidFill>
                                          <a:latin typeface="Cambria Math"/>
                                        </a:rPr>
                                        <m:t>𝑖𝑟𝑠𝑏𝑑</m:t>
                                      </m:r>
                                    </m:sub>
                                  </m:sSub>
                                </m:e>
                              </m:nary>
                              <m:r>
                                <a:rPr lang="en-US" sz="1400" i="1">
                                  <a:solidFill>
                                    <a:schemeClr val="bg2"/>
                                  </a:solidFill>
                                  <a:latin typeface="Cambria Math"/>
                                </a:rPr>
                                <m:t>≤</m:t>
                              </m:r>
                              <m:sSub>
                                <m:sSubPr>
                                  <m:ctrlPr>
                                    <a:rPr lang="en-US" sz="1400" i="1">
                                      <a:solidFill>
                                        <a:schemeClr val="bg2"/>
                                      </a:solidFill>
                                      <a:latin typeface="Cambria Math"/>
                                    </a:rPr>
                                  </m:ctrlPr>
                                </m:sSubPr>
                                <m:e>
                                  <m:r>
                                    <a:rPr lang="en-US" sz="1400" i="1">
                                      <a:solidFill>
                                        <a:schemeClr val="bg2"/>
                                      </a:solidFill>
                                      <a:latin typeface="Cambria Math"/>
                                    </a:rPr>
                                    <m:t>𝑄</m:t>
                                  </m:r>
                                </m:e>
                                <m:sub>
                                  <m:r>
                                    <a:rPr lang="en-US" sz="1400" i="1">
                                      <a:solidFill>
                                        <a:schemeClr val="bg2"/>
                                      </a:solidFill>
                                      <a:latin typeface="Cambria Math"/>
                                    </a:rPr>
                                    <m:t>(</m:t>
                                  </m:r>
                                  <m:r>
                                    <a:rPr lang="en-US" sz="1400" i="1">
                                      <a:solidFill>
                                        <a:schemeClr val="bg2"/>
                                      </a:solidFill>
                                      <a:latin typeface="Cambria Math"/>
                                    </a:rPr>
                                    <m:t>𝑖</m:t>
                                  </m:r>
                                  <m:r>
                                    <a:rPr lang="en-US" sz="1400" i="1">
                                      <a:solidFill>
                                        <a:schemeClr val="bg2"/>
                                      </a:solidFill>
                                      <a:latin typeface="Cambria Math"/>
                                    </a:rPr>
                                    <m:t>,</m:t>
                                  </m:r>
                                  <m:r>
                                    <a:rPr lang="en-US" sz="1400" i="1">
                                      <a:solidFill>
                                        <a:schemeClr val="bg2"/>
                                      </a:solidFill>
                                      <a:latin typeface="Cambria Math"/>
                                    </a:rPr>
                                    <m:t>𝑠</m:t>
                                  </m:r>
                                  <m:r>
                                    <a:rPr lang="en-US" sz="1400" i="1">
                                      <a:solidFill>
                                        <a:schemeClr val="bg2"/>
                                      </a:solidFill>
                                      <a:latin typeface="Cambria Math"/>
                                    </a:rPr>
                                    <m:t>)</m:t>
                                  </m:r>
                                </m:sub>
                              </m:sSub>
                              <m:r>
                                <a:rPr lang="en-US" sz="1400" i="1">
                                  <a:solidFill>
                                    <a:schemeClr val="bg2"/>
                                  </a:solidFill>
                                  <a:latin typeface="Cambria Math"/>
                                </a:rPr>
                                <m:t>, </m:t>
                              </m:r>
                            </m:e>
                          </m:nary>
                          <m:r>
                            <a:rPr lang="en-US" sz="1400" i="1">
                              <a:solidFill>
                                <a:schemeClr val="bg2"/>
                              </a:solidFill>
                              <a:latin typeface="Cambria Math"/>
                            </a:rPr>
                            <m:t>∀</m:t>
                          </m:r>
                          <m:r>
                            <a:rPr lang="en-US" sz="1400" i="1">
                              <a:solidFill>
                                <a:schemeClr val="bg2"/>
                              </a:solidFill>
                              <a:latin typeface="Cambria Math"/>
                            </a:rPr>
                            <m:t>𝑖</m:t>
                          </m:r>
                          <m:r>
                            <a:rPr lang="en-US" sz="1400" i="1">
                              <a:solidFill>
                                <a:schemeClr val="bg2"/>
                              </a:solidFill>
                              <a:latin typeface="Cambria Math"/>
                            </a:rPr>
                            <m:t> ∀</m:t>
                          </m:r>
                          <m:r>
                            <a:rPr lang="en-US" sz="1400" i="1">
                              <a:solidFill>
                                <a:schemeClr val="bg2"/>
                              </a:solidFill>
                              <a:latin typeface="Cambria Math"/>
                            </a:rPr>
                            <m:t>𝑠</m:t>
                          </m:r>
                        </m:e>
                      </m:nary>
                    </m:oMath>
                  </m:oMathPara>
                </a14:m>
                <a:endParaRPr lang="en-US" sz="1400" dirty="0">
                  <a:solidFill>
                    <a:schemeClr val="bg2"/>
                  </a:solidFill>
                </a:endParaRPr>
              </a:p>
              <a:p>
                <a:pPr algn="ctr"/>
                <a:endParaRPr lang="en-US" sz="1400" dirty="0">
                  <a:solidFill>
                    <a:schemeClr val="bg2"/>
                  </a:solidFill>
                  <a:latin typeface="Georgia" pitchFamily="18" charset="0"/>
                </a:endParaRPr>
              </a:p>
            </p:txBody>
          </p:sp>
        </mc:Choice>
        <mc:Fallback xmlns="">
          <p:sp>
            <p:nvSpPr>
              <p:cNvPr id="117" name="AutoShape 4"/>
              <p:cNvSpPr>
                <a:spLocks noRot="1" noChangeAspect="1" noMove="1" noResize="1" noEditPoints="1" noAdjustHandles="1" noChangeArrowheads="1" noChangeShapeType="1" noTextEdit="1"/>
              </p:cNvSpPr>
              <p:nvPr/>
            </p:nvSpPr>
            <p:spPr bwMode="gray">
              <a:xfrm>
                <a:off x="5407367" y="3968496"/>
                <a:ext cx="3603630" cy="2660904"/>
              </a:xfrm>
              <a:prstGeom prst="roundRect">
                <a:avLst>
                  <a:gd name="adj" fmla="val 16667"/>
                </a:avLst>
              </a:prstGeom>
              <a:blipFill rotWithShape="1">
                <a:blip r:embed="rId4"/>
                <a:stretch>
                  <a:fillRect/>
                </a:stretch>
              </a:blipFill>
              <a:ln>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9" name="AutoShape 2"/>
              <p:cNvSpPr>
                <a:spLocks noChangeArrowheads="1"/>
              </p:cNvSpPr>
              <p:nvPr/>
            </p:nvSpPr>
            <p:spPr bwMode="gray">
              <a:xfrm>
                <a:off x="609600" y="1371600"/>
                <a:ext cx="2362199" cy="609600"/>
              </a:xfrm>
              <a:prstGeom prst="roundRect">
                <a:avLst>
                  <a:gd name="adj" fmla="val 16667"/>
                </a:avLst>
              </a:prstGeom>
              <a:solidFill>
                <a:srgbClr val="002060">
                  <a:alpha val="59000"/>
                </a:srgbClr>
              </a:solidFill>
              <a:ln>
                <a:headEnd/>
                <a:tailEnd/>
              </a:ln>
            </p:spPr>
            <p:style>
              <a:lnRef idx="0">
                <a:schemeClr val="accent6"/>
              </a:lnRef>
              <a:fillRef idx="3">
                <a:schemeClr val="accent6"/>
              </a:fillRef>
              <a:effectRef idx="3">
                <a:schemeClr val="accent6"/>
              </a:effectRef>
              <a:fontRef idx="minor">
                <a:schemeClr val="lt1"/>
              </a:fontRef>
            </p:style>
            <p:txBody>
              <a:bodyPr anchor="ctr"/>
              <a:lstStyle/>
              <a:p>
                <a:pPr/>
                <a14:m>
                  <m:oMathPara xmlns:m="http://schemas.openxmlformats.org/officeDocument/2006/math">
                    <m:oMathParaPr>
                      <m:jc m:val="centerGroup"/>
                    </m:oMathParaPr>
                    <m:oMath xmlns:m="http://schemas.openxmlformats.org/officeDocument/2006/math">
                      <m:r>
                        <a:rPr lang="en-US" sz="2000" i="1" smtClean="0">
                          <a:solidFill>
                            <a:schemeClr val="bg2"/>
                          </a:solidFill>
                          <a:latin typeface="Cambria Math"/>
                        </a:rPr>
                        <m:t>𝑆</m:t>
                      </m:r>
                      <m:r>
                        <a:rPr lang="en-US" sz="2000" b="0" i="1" smtClean="0">
                          <a:solidFill>
                            <a:schemeClr val="bg2"/>
                          </a:solidFill>
                          <a:latin typeface="Cambria Math"/>
                        </a:rPr>
                        <m:t>𝑒𝑡𝑠</m:t>
                      </m:r>
                    </m:oMath>
                  </m:oMathPara>
                </a14:m>
                <a:endParaRPr lang="en-US" sz="2000" i="1" dirty="0">
                  <a:solidFill>
                    <a:schemeClr val="bg2"/>
                  </a:solidFill>
                  <a:latin typeface="Georgia" pitchFamily="18" charset="0"/>
                  <a:cs typeface="Arial" pitchFamily="34" charset="0"/>
                </a:endParaRPr>
              </a:p>
            </p:txBody>
          </p:sp>
        </mc:Choice>
        <mc:Fallback xmlns="">
          <p:sp>
            <p:nvSpPr>
              <p:cNvPr id="119" name="AutoShape 2"/>
              <p:cNvSpPr>
                <a:spLocks noRot="1" noChangeAspect="1" noMove="1" noResize="1" noEditPoints="1" noAdjustHandles="1" noChangeArrowheads="1" noChangeShapeType="1" noTextEdit="1"/>
              </p:cNvSpPr>
              <p:nvPr/>
            </p:nvSpPr>
            <p:spPr bwMode="gray">
              <a:xfrm>
                <a:off x="609600" y="1371600"/>
                <a:ext cx="2362199" cy="609600"/>
              </a:xfrm>
              <a:prstGeom prst="roundRect">
                <a:avLst>
                  <a:gd name="adj" fmla="val 16667"/>
                </a:avLst>
              </a:prstGeom>
              <a:blipFill rotWithShape="1">
                <a:blip r:embed="rId5"/>
                <a:stretch>
                  <a:fillRect/>
                </a:stretch>
              </a:blipFill>
              <a:ln>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2" name="AutoShape 2"/>
              <p:cNvSpPr>
                <a:spLocks noChangeArrowheads="1"/>
              </p:cNvSpPr>
              <p:nvPr/>
            </p:nvSpPr>
            <p:spPr bwMode="gray">
              <a:xfrm>
                <a:off x="6028082" y="3968496"/>
                <a:ext cx="2362199" cy="493486"/>
              </a:xfrm>
              <a:prstGeom prst="roundRect">
                <a:avLst>
                  <a:gd name="adj" fmla="val 16667"/>
                </a:avLst>
              </a:prstGeom>
              <a:solidFill>
                <a:srgbClr val="002060">
                  <a:alpha val="59000"/>
                </a:srgbClr>
              </a:solidFill>
              <a:ln>
                <a:headEnd/>
                <a:tailEnd/>
              </a:ln>
            </p:spPr>
            <p:style>
              <a:lnRef idx="0">
                <a:schemeClr val="accent6"/>
              </a:lnRef>
              <a:fillRef idx="3">
                <a:schemeClr val="accent6"/>
              </a:fillRef>
              <a:effectRef idx="3">
                <a:schemeClr val="accent6"/>
              </a:effectRef>
              <a:fontRef idx="minor">
                <a:schemeClr val="lt1"/>
              </a:fontRef>
            </p:style>
            <p:txBody>
              <a:bodyPr anchor="ctr"/>
              <a:lstStyle/>
              <a:p>
                <a:pPr/>
                <a14:m>
                  <m:oMathPara xmlns:m="http://schemas.openxmlformats.org/officeDocument/2006/math">
                    <m:oMathParaPr>
                      <m:jc m:val="centerGroup"/>
                    </m:oMathParaPr>
                    <m:oMath xmlns:m="http://schemas.openxmlformats.org/officeDocument/2006/math">
                      <m:r>
                        <a:rPr lang="en-US" sz="2000" i="1" smtClean="0">
                          <a:solidFill>
                            <a:schemeClr val="bg2"/>
                          </a:solidFill>
                          <a:latin typeface="Cambria Math"/>
                        </a:rPr>
                        <m:t>𝐶</m:t>
                      </m:r>
                      <m:r>
                        <a:rPr lang="en-US" sz="2000" b="0" i="1" smtClean="0">
                          <a:solidFill>
                            <a:schemeClr val="bg2"/>
                          </a:solidFill>
                          <a:latin typeface="Cambria Math"/>
                        </a:rPr>
                        <m:t>𝑜𝑛𝑠𝑡𝑟𝑎𝑖𝑛𝑡𝑠</m:t>
                      </m:r>
                      <m:r>
                        <a:rPr lang="en-US" sz="2000" b="0" i="1" smtClean="0">
                          <a:solidFill>
                            <a:schemeClr val="bg2"/>
                          </a:solidFill>
                          <a:latin typeface="Cambria Math"/>
                        </a:rPr>
                        <m:t> (</m:t>
                      </m:r>
                      <m:r>
                        <a:rPr lang="en-US" sz="2000" b="0" i="1" smtClean="0">
                          <a:solidFill>
                            <a:schemeClr val="bg2"/>
                          </a:solidFill>
                          <a:latin typeface="Cambria Math"/>
                        </a:rPr>
                        <m:t>𝑒𝑥</m:t>
                      </m:r>
                      <m:r>
                        <a:rPr lang="en-US" sz="2000" b="0" i="1" smtClean="0">
                          <a:solidFill>
                            <a:schemeClr val="bg2"/>
                          </a:solidFill>
                          <a:latin typeface="Cambria Math"/>
                        </a:rPr>
                        <m:t>.)</m:t>
                      </m:r>
                    </m:oMath>
                  </m:oMathPara>
                </a14:m>
                <a:endParaRPr lang="en-US" sz="2000" i="1" dirty="0">
                  <a:solidFill>
                    <a:schemeClr val="bg2"/>
                  </a:solidFill>
                  <a:latin typeface="Georgia" pitchFamily="18" charset="0"/>
                  <a:cs typeface="Arial" pitchFamily="34" charset="0"/>
                </a:endParaRPr>
              </a:p>
            </p:txBody>
          </p:sp>
        </mc:Choice>
        <mc:Fallback xmlns="">
          <p:sp>
            <p:nvSpPr>
              <p:cNvPr id="122" name="AutoShape 2"/>
              <p:cNvSpPr>
                <a:spLocks noRot="1" noChangeAspect="1" noMove="1" noResize="1" noEditPoints="1" noAdjustHandles="1" noChangeArrowheads="1" noChangeShapeType="1" noTextEdit="1"/>
              </p:cNvSpPr>
              <p:nvPr/>
            </p:nvSpPr>
            <p:spPr bwMode="gray">
              <a:xfrm>
                <a:off x="6028082" y="3968496"/>
                <a:ext cx="2362199" cy="493486"/>
              </a:xfrm>
              <a:prstGeom prst="roundRect">
                <a:avLst>
                  <a:gd name="adj" fmla="val 16667"/>
                </a:avLst>
              </a:prstGeom>
              <a:blipFill rotWithShape="1">
                <a:blip r:embed="rId6"/>
                <a:stretch>
                  <a:fillRect/>
                </a:stretch>
              </a:blipFill>
              <a:ln>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4" name="AutoShape 4"/>
              <p:cNvSpPr>
                <a:spLocks noChangeArrowheads="1"/>
              </p:cNvSpPr>
              <p:nvPr/>
            </p:nvSpPr>
            <p:spPr bwMode="gray">
              <a:xfrm>
                <a:off x="381000" y="4516813"/>
                <a:ext cx="2622923" cy="512387"/>
              </a:xfrm>
              <a:prstGeom prst="roundRect">
                <a:avLst>
                  <a:gd name="adj" fmla="val 16667"/>
                </a:avLst>
              </a:prstGeom>
              <a:solidFill>
                <a:srgbClr val="002060">
                  <a:alpha val="29000"/>
                </a:srgbClr>
              </a:solidFill>
              <a:ln>
                <a:headEnd/>
                <a:tailEnd/>
              </a:ln>
            </p:spPr>
            <p:style>
              <a:lnRef idx="0">
                <a:schemeClr val="accent1"/>
              </a:lnRef>
              <a:fillRef idx="3">
                <a:schemeClr val="accent1"/>
              </a:fillRef>
              <a:effectRef idx="3">
                <a:schemeClr val="accent1"/>
              </a:effectRef>
              <a:fontRef idx="minor">
                <a:schemeClr val="lt1"/>
              </a:fontRef>
            </p:style>
            <p:txBody>
              <a:bodyPr anchor="ctr"/>
              <a:lstStyle/>
              <a:p>
                <a:pPr/>
                <a14:m>
                  <m:oMathPara xmlns:m="http://schemas.openxmlformats.org/officeDocument/2006/math">
                    <m:oMathParaPr>
                      <m:jc m:val="centerGroup"/>
                    </m:oMathParaPr>
                    <m:oMath xmlns:m="http://schemas.openxmlformats.org/officeDocument/2006/math">
                      <m:r>
                        <a:rPr lang="en-US" sz="1600" b="0" i="1" smtClean="0">
                          <a:solidFill>
                            <a:schemeClr val="bg2"/>
                          </a:solidFill>
                          <a:latin typeface="Cambria Math"/>
                        </a:rPr>
                        <m:t>𝑂𝑏𝑗𝑒𝑐𝑡𝑖𝑣𝑒</m:t>
                      </m:r>
                      <m:r>
                        <a:rPr lang="en-US" sz="1600" b="0" i="1" smtClean="0">
                          <a:solidFill>
                            <a:schemeClr val="bg2"/>
                          </a:solidFill>
                          <a:latin typeface="Cambria Math"/>
                        </a:rPr>
                        <m:t> </m:t>
                      </m:r>
                      <m:r>
                        <a:rPr lang="en-US" sz="1600" b="0" i="1" smtClean="0">
                          <a:solidFill>
                            <a:schemeClr val="bg2"/>
                          </a:solidFill>
                          <a:latin typeface="Cambria Math"/>
                        </a:rPr>
                        <m:t>𝐹𝑢𝑛𝑐𝑡𝑖𝑜𝑛</m:t>
                      </m:r>
                    </m:oMath>
                  </m:oMathPara>
                </a14:m>
                <a:endParaRPr lang="en-US" sz="1600" dirty="0">
                  <a:solidFill>
                    <a:schemeClr val="bg2"/>
                  </a:solidFill>
                  <a:latin typeface="Georgia" pitchFamily="18" charset="0"/>
                  <a:cs typeface="Calibri"/>
                </a:endParaRPr>
              </a:p>
            </p:txBody>
          </p:sp>
        </mc:Choice>
        <mc:Fallback xmlns="">
          <p:sp>
            <p:nvSpPr>
              <p:cNvPr id="124" name="AutoShape 4"/>
              <p:cNvSpPr>
                <a:spLocks noRot="1" noChangeAspect="1" noMove="1" noResize="1" noEditPoints="1" noAdjustHandles="1" noChangeArrowheads="1" noChangeShapeType="1" noTextEdit="1"/>
              </p:cNvSpPr>
              <p:nvPr/>
            </p:nvSpPr>
            <p:spPr bwMode="gray">
              <a:xfrm>
                <a:off x="381000" y="4516813"/>
                <a:ext cx="2622923" cy="512387"/>
              </a:xfrm>
              <a:prstGeom prst="roundRect">
                <a:avLst>
                  <a:gd name="adj" fmla="val 16667"/>
                </a:avLst>
              </a:prstGeom>
              <a:blipFill rotWithShape="1">
                <a:blip r:embed="rId7"/>
                <a:stretch>
                  <a:fillRect/>
                </a:stretch>
              </a:blipFill>
              <a:ln>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5" name="AutoShape 4"/>
              <p:cNvSpPr>
                <a:spLocks noChangeArrowheads="1"/>
              </p:cNvSpPr>
              <p:nvPr/>
            </p:nvSpPr>
            <p:spPr bwMode="gray">
              <a:xfrm>
                <a:off x="5149477" y="914400"/>
                <a:ext cx="2622923" cy="512387"/>
              </a:xfrm>
              <a:prstGeom prst="roundRect">
                <a:avLst>
                  <a:gd name="adj" fmla="val 16667"/>
                </a:avLst>
              </a:prstGeom>
              <a:solidFill>
                <a:srgbClr val="002060">
                  <a:alpha val="29000"/>
                </a:srgbClr>
              </a:solidFill>
              <a:ln>
                <a:headEnd/>
                <a:tailEnd/>
              </a:ln>
            </p:spPr>
            <p:style>
              <a:lnRef idx="0">
                <a:schemeClr val="accent1"/>
              </a:lnRef>
              <a:fillRef idx="3">
                <a:schemeClr val="accent1"/>
              </a:fillRef>
              <a:effectRef idx="3">
                <a:schemeClr val="accent1"/>
              </a:effectRef>
              <a:fontRef idx="minor">
                <a:schemeClr val="lt1"/>
              </a:fontRef>
            </p:style>
            <p:txBody>
              <a:bodyPr anchor="ctr"/>
              <a:lstStyle/>
              <a:p>
                <a:pPr/>
                <a14:m>
                  <m:oMathPara xmlns:m="http://schemas.openxmlformats.org/officeDocument/2006/math">
                    <m:oMathParaPr>
                      <m:jc m:val="centerGroup"/>
                    </m:oMathParaPr>
                    <m:oMath xmlns:m="http://schemas.openxmlformats.org/officeDocument/2006/math">
                      <m:r>
                        <a:rPr lang="en-US" sz="1600" i="1">
                          <a:solidFill>
                            <a:schemeClr val="bg2"/>
                          </a:solidFill>
                          <a:latin typeface="Cambria Math"/>
                        </a:rPr>
                        <m:t>𝐷𝑒𝑐𝑖𝑠𝑖𝑜𝑛</m:t>
                      </m:r>
                      <m:r>
                        <a:rPr lang="en-US" sz="1600" i="1">
                          <a:solidFill>
                            <a:schemeClr val="bg2"/>
                          </a:solidFill>
                          <a:latin typeface="Cambria Math"/>
                        </a:rPr>
                        <m:t> </m:t>
                      </m:r>
                      <m:r>
                        <a:rPr lang="en-US" sz="1600" i="1">
                          <a:solidFill>
                            <a:schemeClr val="bg2"/>
                          </a:solidFill>
                          <a:latin typeface="Cambria Math"/>
                        </a:rPr>
                        <m:t>𝑉𝑎𝑟𝑖𝑎𝑏𝑙𝑒𝑠</m:t>
                      </m:r>
                    </m:oMath>
                  </m:oMathPara>
                </a14:m>
                <a:endParaRPr lang="en-US" sz="1600" i="1" dirty="0">
                  <a:solidFill>
                    <a:schemeClr val="bg2"/>
                  </a:solidFill>
                  <a:latin typeface="Georgia" pitchFamily="18" charset="0"/>
                  <a:cs typeface="Arial" pitchFamily="34" charset="0"/>
                </a:endParaRPr>
              </a:p>
            </p:txBody>
          </p:sp>
        </mc:Choice>
        <mc:Fallback xmlns="">
          <p:sp>
            <p:nvSpPr>
              <p:cNvPr id="125" name="AutoShape 4"/>
              <p:cNvSpPr>
                <a:spLocks noRot="1" noChangeAspect="1" noMove="1" noResize="1" noEditPoints="1" noAdjustHandles="1" noChangeArrowheads="1" noChangeShapeType="1" noTextEdit="1"/>
              </p:cNvSpPr>
              <p:nvPr/>
            </p:nvSpPr>
            <p:spPr bwMode="gray">
              <a:xfrm>
                <a:off x="5149477" y="914400"/>
                <a:ext cx="2622923" cy="512387"/>
              </a:xfrm>
              <a:prstGeom prst="roundRect">
                <a:avLst>
                  <a:gd name="adj" fmla="val 16667"/>
                </a:avLst>
              </a:prstGeom>
              <a:blipFill rotWithShape="1">
                <a:blip r:embed="rId8"/>
                <a:stretch>
                  <a:fillRect/>
                </a:stretch>
              </a:blipFill>
              <a:ln>
                <a:headEnd/>
                <a:tailEnd/>
              </a:ln>
            </p:spPr>
            <p:txBody>
              <a:bodyPr/>
              <a:lstStyle/>
              <a:p>
                <a:r>
                  <a:rPr lang="en-US">
                    <a:noFill/>
                  </a:rPr>
                  <a:t> </a:t>
                </a:r>
              </a:p>
            </p:txBody>
          </p:sp>
        </mc:Fallback>
      </mc:AlternateContent>
      <p:grpSp>
        <p:nvGrpSpPr>
          <p:cNvPr id="126" name="Group 125"/>
          <p:cNvGrpSpPr/>
          <p:nvPr/>
        </p:nvGrpSpPr>
        <p:grpSpPr bwMode="gray">
          <a:xfrm>
            <a:off x="3733800" y="2972595"/>
            <a:ext cx="1797757" cy="1599405"/>
            <a:chOff x="3352796" y="2209007"/>
            <a:chExt cx="2438404" cy="2438398"/>
          </a:xfrm>
        </p:grpSpPr>
        <p:sp>
          <p:nvSpPr>
            <p:cNvPr id="127" name="Donut 126"/>
            <p:cNvSpPr/>
            <p:nvPr/>
          </p:nvSpPr>
          <p:spPr bwMode="gray">
            <a:xfrm>
              <a:off x="3697481" y="2553691"/>
              <a:ext cx="1749034" cy="1749034"/>
            </a:xfrm>
            <a:prstGeom prst="donut">
              <a:avLst>
                <a:gd name="adj" fmla="val 465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latin typeface="+mj-lt"/>
              </a:endParaRPr>
            </a:p>
          </p:txBody>
        </p:sp>
        <p:sp>
          <p:nvSpPr>
            <p:cNvPr id="128" name="Donut 127"/>
            <p:cNvSpPr/>
            <p:nvPr/>
          </p:nvSpPr>
          <p:spPr bwMode="gray">
            <a:xfrm>
              <a:off x="3505200" y="2361410"/>
              <a:ext cx="2133600" cy="2133596"/>
            </a:xfrm>
            <a:prstGeom prst="donut">
              <a:avLst>
                <a:gd name="adj" fmla="val 2565"/>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latin typeface="+mj-lt"/>
              </a:endParaRPr>
            </a:p>
          </p:txBody>
        </p:sp>
        <p:sp>
          <p:nvSpPr>
            <p:cNvPr id="129" name="Donut 128"/>
            <p:cNvSpPr/>
            <p:nvPr/>
          </p:nvSpPr>
          <p:spPr bwMode="gray">
            <a:xfrm>
              <a:off x="3352796" y="2209007"/>
              <a:ext cx="2438404" cy="2438398"/>
            </a:xfrm>
            <a:prstGeom prst="donut">
              <a:avLst>
                <a:gd name="adj" fmla="val 1375"/>
              </a:avLst>
            </a:pr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latin typeface="+mj-lt"/>
              </a:endParaRPr>
            </a:p>
          </p:txBody>
        </p:sp>
        <p:sp>
          <p:nvSpPr>
            <p:cNvPr id="130" name="Rectangle 129"/>
            <p:cNvSpPr/>
            <p:nvPr/>
          </p:nvSpPr>
          <p:spPr bwMode="gray">
            <a:xfrm>
              <a:off x="3737531" y="2724368"/>
              <a:ext cx="1668952" cy="1407677"/>
            </a:xfrm>
            <a:prstGeom prst="rect">
              <a:avLst/>
            </a:prstGeom>
          </p:spPr>
          <p:txBody>
            <a:bodyPr wrap="none" anchor="ctr">
              <a:spAutoFit/>
            </a:bodyPr>
            <a:lstStyle/>
            <a:p>
              <a:pPr marL="0" lvl="1" algn="ctr"/>
              <a:r>
                <a:rPr lang="en-US" kern="100" spc="-20" dirty="0" smtClean="0">
                  <a:solidFill>
                    <a:schemeClr val="tx2">
                      <a:lumMod val="50000"/>
                    </a:schemeClr>
                  </a:solidFill>
                  <a:latin typeface="+mj-lt"/>
                </a:rPr>
                <a:t>OR </a:t>
              </a:r>
            </a:p>
            <a:p>
              <a:pPr marL="0" lvl="1" algn="ctr"/>
              <a:r>
                <a:rPr lang="en-US" kern="100" spc="-20" dirty="0" smtClean="0">
                  <a:solidFill>
                    <a:schemeClr val="tx2">
                      <a:lumMod val="50000"/>
                    </a:schemeClr>
                  </a:solidFill>
                  <a:latin typeface="+mj-lt"/>
                </a:rPr>
                <a:t>Scheduling </a:t>
              </a:r>
            </a:p>
            <a:p>
              <a:pPr marL="0" lvl="1" algn="ctr"/>
              <a:r>
                <a:rPr lang="en-US" kern="100" spc="-20" dirty="0" smtClean="0">
                  <a:solidFill>
                    <a:schemeClr val="tx2">
                      <a:lumMod val="50000"/>
                    </a:schemeClr>
                  </a:solidFill>
                  <a:latin typeface="+mj-lt"/>
                </a:rPr>
                <a:t>Model</a:t>
              </a:r>
              <a:endParaRPr lang="en-US" kern="100" spc="-20" dirty="0">
                <a:solidFill>
                  <a:schemeClr val="tx2">
                    <a:lumMod val="50000"/>
                  </a:schemeClr>
                </a:solidFill>
                <a:latin typeface="+mj-lt"/>
              </a:endParaRPr>
            </a:p>
          </p:txBody>
        </p:sp>
      </p:grpSp>
    </p:spTree>
    <p:extLst>
      <p:ext uri="{BB962C8B-B14F-4D97-AF65-F5344CB8AC3E}">
        <p14:creationId xmlns:p14="http://schemas.microsoft.com/office/powerpoint/2010/main" val="16713160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76400" y="1650370"/>
            <a:ext cx="2590800" cy="5055230"/>
          </a:xfrm>
          <a:prstGeom prst="rect">
            <a:avLst/>
          </a:prstGeom>
          <a:ln>
            <a:gradFill flip="none" rotWithShape="1">
              <a:gsLst>
                <a:gs pos="0">
                  <a:schemeClr val="tx2"/>
                </a:gs>
                <a:gs pos="62000">
                  <a:schemeClr val="accent1">
                    <a:tint val="44500"/>
                    <a:satMod val="160000"/>
                  </a:schemeClr>
                </a:gs>
                <a:gs pos="100000">
                  <a:schemeClr val="accent1">
                    <a:tint val="23500"/>
                    <a:satMod val="160000"/>
                  </a:schemeClr>
                </a:gs>
              </a:gsLst>
              <a:lin ang="5400000" scaled="1"/>
              <a:tileRect/>
            </a:gradFill>
          </a:ln>
        </p:spPr>
        <p:txBody>
          <a:bodyPr wrap="square">
            <a:spAutoFit/>
          </a:bodyPr>
          <a:lstStyle/>
          <a:p>
            <a:r>
              <a:rPr lang="en-US" sz="1200" dirty="0" smtClean="0">
                <a:solidFill>
                  <a:schemeClr val="tx1">
                    <a:lumMod val="95000"/>
                    <a:lumOff val="5000"/>
                  </a:schemeClr>
                </a:solidFill>
              </a:rPr>
              <a:t>#</a:t>
            </a:r>
            <a:r>
              <a:rPr lang="en-US" sz="1200" dirty="0" err="1">
                <a:solidFill>
                  <a:schemeClr val="tx1">
                    <a:lumMod val="95000"/>
                    <a:lumOff val="5000"/>
                  </a:schemeClr>
                </a:solidFill>
              </a:rPr>
              <a:t>Data_Entry_Sets</a:t>
            </a:r>
            <a:r>
              <a:rPr lang="en-US" sz="1200" dirty="0">
                <a:solidFill>
                  <a:schemeClr val="tx1">
                    <a:lumMod val="95000"/>
                    <a:lumOff val="5000"/>
                  </a:schemeClr>
                </a:solidFill>
              </a:rPr>
              <a:t>:</a:t>
            </a:r>
          </a:p>
          <a:p>
            <a:r>
              <a:rPr lang="en-US" sz="1200" dirty="0">
                <a:solidFill>
                  <a:schemeClr val="tx1">
                    <a:lumMod val="95000"/>
                    <a:lumOff val="5000"/>
                  </a:schemeClr>
                </a:solidFill>
              </a:rPr>
              <a:t>set cases</a:t>
            </a:r>
            <a:r>
              <a:rPr lang="en-US" sz="1200" dirty="0" smtClean="0">
                <a:solidFill>
                  <a:schemeClr val="tx1">
                    <a:lumMod val="95000"/>
                    <a:lumOff val="5000"/>
                  </a:schemeClr>
                </a:solidFill>
              </a:rPr>
              <a:t>:= {"</a:t>
            </a:r>
            <a:r>
              <a:rPr lang="en-US" sz="1200" dirty="0">
                <a:solidFill>
                  <a:schemeClr val="tx1">
                    <a:lumMod val="95000"/>
                    <a:lumOff val="5000"/>
                  </a:schemeClr>
                </a:solidFill>
              </a:rPr>
              <a:t>Lithotripsy","Varicocelectomy","Tonsillectomy","SMR","Hypospaclius","Vephrectomy","Porta </a:t>
            </a:r>
            <a:r>
              <a:rPr lang="en-US" sz="1200" dirty="0" err="1">
                <a:solidFill>
                  <a:schemeClr val="tx1">
                    <a:lumMod val="95000"/>
                    <a:lumOff val="5000"/>
                  </a:schemeClr>
                </a:solidFill>
              </a:rPr>
              <a:t>Cath</a:t>
            </a:r>
            <a:r>
              <a:rPr lang="en-US" sz="1200" dirty="0">
                <a:solidFill>
                  <a:schemeClr val="tx1">
                    <a:lumMod val="95000"/>
                    <a:lumOff val="5000"/>
                  </a:schemeClr>
                </a:solidFill>
              </a:rPr>
              <a:t>","Shunt </a:t>
            </a:r>
            <a:r>
              <a:rPr lang="en-US" sz="1200" dirty="0" err="1">
                <a:solidFill>
                  <a:schemeClr val="tx1">
                    <a:lumMod val="95000"/>
                    <a:lumOff val="5000"/>
                  </a:schemeClr>
                </a:solidFill>
              </a:rPr>
              <a:t>Revision","Minor</a:t>
            </a:r>
            <a:r>
              <a:rPr lang="en-US" sz="1200" dirty="0">
                <a:solidFill>
                  <a:schemeClr val="tx1">
                    <a:lumMod val="95000"/>
                    <a:lumOff val="5000"/>
                  </a:schemeClr>
                </a:solidFill>
              </a:rPr>
              <a:t> </a:t>
            </a:r>
            <a:r>
              <a:rPr lang="en-US" sz="1200" dirty="0" err="1">
                <a:solidFill>
                  <a:schemeClr val="tx1">
                    <a:lumMod val="95000"/>
                    <a:lumOff val="5000"/>
                  </a:schemeClr>
                </a:solidFill>
              </a:rPr>
              <a:t>Amputation","Nancy</a:t>
            </a:r>
            <a:r>
              <a:rPr lang="en-US" sz="1200" dirty="0">
                <a:solidFill>
                  <a:schemeClr val="tx1">
                    <a:lumMod val="95000"/>
                    <a:lumOff val="5000"/>
                  </a:schemeClr>
                </a:solidFill>
              </a:rPr>
              <a:t> </a:t>
            </a:r>
            <a:r>
              <a:rPr lang="en-US" sz="1200" dirty="0" err="1">
                <a:solidFill>
                  <a:schemeClr val="tx1">
                    <a:lumMod val="95000"/>
                    <a:lumOff val="5000"/>
                  </a:schemeClr>
                </a:solidFill>
              </a:rPr>
              <a:t>Nail","PNS","Cornea</a:t>
            </a:r>
            <a:r>
              <a:rPr lang="en-US" sz="1200" dirty="0">
                <a:solidFill>
                  <a:schemeClr val="tx1">
                    <a:lumMod val="95000"/>
                    <a:lumOff val="5000"/>
                  </a:schemeClr>
                </a:solidFill>
              </a:rPr>
              <a:t> </a:t>
            </a:r>
            <a:r>
              <a:rPr lang="en-US" sz="1200" dirty="0" err="1">
                <a:solidFill>
                  <a:schemeClr val="tx1">
                    <a:lumMod val="95000"/>
                    <a:lumOff val="5000"/>
                  </a:schemeClr>
                </a:solidFill>
              </a:rPr>
              <a:t>implant","White</a:t>
            </a:r>
            <a:r>
              <a:rPr lang="en-US" sz="1200" dirty="0">
                <a:solidFill>
                  <a:schemeClr val="tx1">
                    <a:lumMod val="95000"/>
                    <a:lumOff val="5000"/>
                  </a:schemeClr>
                </a:solidFill>
              </a:rPr>
              <a:t> water"};</a:t>
            </a:r>
          </a:p>
          <a:p>
            <a:r>
              <a:rPr lang="en-US" sz="1200" dirty="0">
                <a:solidFill>
                  <a:schemeClr val="tx1">
                    <a:lumMod val="95000"/>
                    <a:lumOff val="5000"/>
                  </a:schemeClr>
                </a:solidFill>
              </a:rPr>
              <a:t>set </a:t>
            </a:r>
            <a:r>
              <a:rPr lang="en-US" sz="1200" dirty="0" err="1">
                <a:solidFill>
                  <a:schemeClr val="tx1">
                    <a:lumMod val="95000"/>
                    <a:lumOff val="5000"/>
                  </a:schemeClr>
                </a:solidFill>
              </a:rPr>
              <a:t>operating_rooms</a:t>
            </a:r>
            <a:r>
              <a:rPr lang="en-US" sz="1200" dirty="0">
                <a:solidFill>
                  <a:schemeClr val="tx1">
                    <a:lumMod val="95000"/>
                    <a:lumOff val="5000"/>
                  </a:schemeClr>
                </a:solidFill>
              </a:rPr>
              <a:t>:={1..3};</a:t>
            </a:r>
          </a:p>
          <a:p>
            <a:r>
              <a:rPr lang="en-US" sz="1200" dirty="0">
                <a:solidFill>
                  <a:schemeClr val="tx1">
                    <a:lumMod val="95000"/>
                    <a:lumOff val="5000"/>
                  </a:schemeClr>
                </a:solidFill>
              </a:rPr>
              <a:t>set surgeons:={"</a:t>
            </a:r>
            <a:r>
              <a:rPr lang="en-US" sz="1200" dirty="0" err="1">
                <a:solidFill>
                  <a:schemeClr val="tx1">
                    <a:lumMod val="95000"/>
                    <a:lumOff val="5000"/>
                  </a:schemeClr>
                </a:solidFill>
              </a:rPr>
              <a:t>Abdulkarim</a:t>
            </a:r>
            <a:r>
              <a:rPr lang="en-US" sz="1200" dirty="0">
                <a:solidFill>
                  <a:schemeClr val="tx1">
                    <a:lumMod val="95000"/>
                    <a:lumOff val="5000"/>
                  </a:schemeClr>
                </a:solidFill>
              </a:rPr>
              <a:t> </a:t>
            </a:r>
            <a:r>
              <a:rPr lang="en-US" sz="1200" dirty="0" err="1">
                <a:solidFill>
                  <a:schemeClr val="tx1">
                    <a:lumMod val="95000"/>
                    <a:lumOff val="5000"/>
                  </a:schemeClr>
                </a:solidFill>
              </a:rPr>
              <a:t>Barqawi</a:t>
            </a:r>
            <a:r>
              <a:rPr lang="en-US" sz="1200" dirty="0">
                <a:solidFill>
                  <a:schemeClr val="tx1">
                    <a:lumMod val="95000"/>
                    <a:lumOff val="5000"/>
                  </a:schemeClr>
                </a:solidFill>
              </a:rPr>
              <a:t>","</a:t>
            </a:r>
            <a:r>
              <a:rPr lang="en-US" sz="1200" dirty="0" err="1">
                <a:solidFill>
                  <a:schemeClr val="tx1">
                    <a:lumMod val="95000"/>
                    <a:lumOff val="5000"/>
                  </a:schemeClr>
                </a:solidFill>
              </a:rPr>
              <a:t>Alaa</a:t>
            </a:r>
            <a:r>
              <a:rPr lang="en-US" sz="1200" dirty="0">
                <a:solidFill>
                  <a:schemeClr val="tx1">
                    <a:lumMod val="95000"/>
                    <a:lumOff val="5000"/>
                  </a:schemeClr>
                </a:solidFill>
              </a:rPr>
              <a:t> </a:t>
            </a:r>
            <a:r>
              <a:rPr lang="en-US" sz="1200" dirty="0" err="1">
                <a:solidFill>
                  <a:schemeClr val="tx1">
                    <a:lumMod val="95000"/>
                    <a:lumOff val="5000"/>
                  </a:schemeClr>
                </a:solidFill>
              </a:rPr>
              <a:t>Azmi</a:t>
            </a:r>
            <a:r>
              <a:rPr lang="en-US" sz="1200" dirty="0">
                <a:solidFill>
                  <a:schemeClr val="tx1">
                    <a:lumMod val="95000"/>
                    <a:lumOff val="5000"/>
                  </a:schemeClr>
                </a:solidFill>
              </a:rPr>
              <a:t>","Kamal </a:t>
            </a:r>
            <a:r>
              <a:rPr lang="en-US" sz="1200" dirty="0" err="1">
                <a:solidFill>
                  <a:schemeClr val="tx1">
                    <a:lumMod val="95000"/>
                    <a:lumOff val="5000"/>
                  </a:schemeClr>
                </a:solidFill>
              </a:rPr>
              <a:t>Abed","Khalil</a:t>
            </a:r>
            <a:r>
              <a:rPr lang="en-US" sz="1200" dirty="0">
                <a:solidFill>
                  <a:schemeClr val="tx1">
                    <a:lumMod val="95000"/>
                    <a:lumOff val="5000"/>
                  </a:schemeClr>
                </a:solidFill>
              </a:rPr>
              <a:t> </a:t>
            </a:r>
            <a:r>
              <a:rPr lang="en-US" sz="1200" dirty="0" err="1">
                <a:solidFill>
                  <a:schemeClr val="tx1">
                    <a:lumMod val="95000"/>
                    <a:lumOff val="5000"/>
                  </a:schemeClr>
                </a:solidFill>
              </a:rPr>
              <a:t>Issa</a:t>
            </a:r>
            <a:r>
              <a:rPr lang="en-US" sz="1200" dirty="0">
                <a:solidFill>
                  <a:schemeClr val="tx1">
                    <a:lumMod val="95000"/>
                    <a:lumOff val="5000"/>
                  </a:schemeClr>
                </a:solidFill>
              </a:rPr>
              <a:t>","Mahmoud </a:t>
            </a:r>
            <a:r>
              <a:rPr lang="en-US" sz="1200" dirty="0" err="1">
                <a:solidFill>
                  <a:schemeClr val="tx1">
                    <a:lumMod val="95000"/>
                    <a:lumOff val="5000"/>
                  </a:schemeClr>
                </a:solidFill>
              </a:rPr>
              <a:t>Matar</a:t>
            </a:r>
            <a:r>
              <a:rPr lang="en-US" sz="1200" dirty="0">
                <a:solidFill>
                  <a:schemeClr val="tx1">
                    <a:lumMod val="95000"/>
                    <a:lumOff val="5000"/>
                  </a:schemeClr>
                </a:solidFill>
              </a:rPr>
              <a:t>","</a:t>
            </a:r>
            <a:r>
              <a:rPr lang="en-US" sz="1200" dirty="0" err="1">
                <a:solidFill>
                  <a:schemeClr val="tx1">
                    <a:lumMod val="95000"/>
                    <a:lumOff val="5000"/>
                  </a:schemeClr>
                </a:solidFill>
              </a:rPr>
              <a:t>Mazen</a:t>
            </a:r>
            <a:r>
              <a:rPr lang="en-US" sz="1200" dirty="0">
                <a:solidFill>
                  <a:schemeClr val="tx1">
                    <a:lumMod val="95000"/>
                    <a:lumOff val="5000"/>
                  </a:schemeClr>
                </a:solidFill>
              </a:rPr>
              <a:t> </a:t>
            </a:r>
            <a:r>
              <a:rPr lang="en-US" sz="1200" dirty="0" err="1">
                <a:solidFill>
                  <a:schemeClr val="tx1">
                    <a:lumMod val="95000"/>
                    <a:lumOff val="5000"/>
                  </a:schemeClr>
                </a:solidFill>
              </a:rPr>
              <a:t>Kazlak</a:t>
            </a:r>
            <a:r>
              <a:rPr lang="en-US" sz="1200" dirty="0">
                <a:solidFill>
                  <a:schemeClr val="tx1">
                    <a:lumMod val="95000"/>
                    <a:lumOff val="5000"/>
                  </a:schemeClr>
                </a:solidFill>
              </a:rPr>
              <a:t>","Mohammad </a:t>
            </a:r>
            <a:r>
              <a:rPr lang="en-US" sz="1200" dirty="0" err="1">
                <a:solidFill>
                  <a:schemeClr val="tx1">
                    <a:lumMod val="95000"/>
                    <a:lumOff val="5000"/>
                  </a:schemeClr>
                </a:solidFill>
              </a:rPr>
              <a:t>Akkawi</a:t>
            </a:r>
            <a:r>
              <a:rPr lang="en-US" sz="1200" dirty="0">
                <a:solidFill>
                  <a:schemeClr val="tx1">
                    <a:lumMod val="95000"/>
                    <a:lumOff val="5000"/>
                  </a:schemeClr>
                </a:solidFill>
              </a:rPr>
              <a:t>","Mohammad </a:t>
            </a:r>
            <a:r>
              <a:rPr lang="en-US" sz="1200" dirty="0" err="1">
                <a:solidFill>
                  <a:schemeClr val="tx1">
                    <a:lumMod val="95000"/>
                    <a:lumOff val="5000"/>
                  </a:schemeClr>
                </a:solidFill>
              </a:rPr>
              <a:t>Shehada</a:t>
            </a:r>
            <a:r>
              <a:rPr lang="en-US" sz="1200" dirty="0">
                <a:solidFill>
                  <a:schemeClr val="tx1">
                    <a:lumMod val="95000"/>
                    <a:lumOff val="5000"/>
                  </a:schemeClr>
                </a:solidFill>
              </a:rPr>
              <a:t>","Rajab </a:t>
            </a:r>
            <a:r>
              <a:rPr lang="en-US" sz="1200" dirty="0" err="1">
                <a:solidFill>
                  <a:schemeClr val="tx1">
                    <a:lumMod val="95000"/>
                    <a:lumOff val="5000"/>
                  </a:schemeClr>
                </a:solidFill>
              </a:rPr>
              <a:t>Eid</a:t>
            </a:r>
            <a:r>
              <a:rPr lang="en-US" sz="1200" dirty="0">
                <a:solidFill>
                  <a:schemeClr val="tx1">
                    <a:lumMod val="95000"/>
                    <a:lumOff val="5000"/>
                  </a:schemeClr>
                </a:solidFill>
              </a:rPr>
              <a:t>","</a:t>
            </a:r>
            <a:r>
              <a:rPr lang="en-US" sz="1200" dirty="0" err="1">
                <a:solidFill>
                  <a:schemeClr val="tx1">
                    <a:lumMod val="95000"/>
                    <a:lumOff val="5000"/>
                  </a:schemeClr>
                </a:solidFill>
              </a:rPr>
              <a:t>Yaser</a:t>
            </a:r>
            <a:r>
              <a:rPr lang="en-US" sz="1200" dirty="0">
                <a:solidFill>
                  <a:schemeClr val="tx1">
                    <a:lumMod val="95000"/>
                    <a:lumOff val="5000"/>
                  </a:schemeClr>
                </a:solidFill>
              </a:rPr>
              <a:t> Abu </a:t>
            </a:r>
            <a:r>
              <a:rPr lang="en-US" sz="1200" dirty="0" err="1">
                <a:solidFill>
                  <a:schemeClr val="tx1">
                    <a:lumMod val="95000"/>
                    <a:lumOff val="5000"/>
                  </a:schemeClr>
                </a:solidFill>
              </a:rPr>
              <a:t>Yousef</a:t>
            </a:r>
            <a:r>
              <a:rPr lang="en-US" sz="1200" dirty="0">
                <a:solidFill>
                  <a:schemeClr val="tx1">
                    <a:lumMod val="95000"/>
                    <a:lumOff val="5000"/>
                  </a:schemeClr>
                </a:solidFill>
              </a:rPr>
              <a:t>"};</a:t>
            </a:r>
          </a:p>
          <a:p>
            <a:r>
              <a:rPr lang="en-US" sz="1200" dirty="0">
                <a:solidFill>
                  <a:schemeClr val="tx1">
                    <a:lumMod val="95000"/>
                    <a:lumOff val="5000"/>
                  </a:schemeClr>
                </a:solidFill>
              </a:rPr>
              <a:t>set blocks:={1..16};</a:t>
            </a:r>
          </a:p>
          <a:p>
            <a:r>
              <a:rPr lang="en-US" sz="1200" dirty="0">
                <a:solidFill>
                  <a:schemeClr val="tx1">
                    <a:lumMod val="95000"/>
                    <a:lumOff val="5000"/>
                  </a:schemeClr>
                </a:solidFill>
              </a:rPr>
              <a:t/>
            </a:r>
            <a:br>
              <a:rPr lang="en-US" sz="1200" dirty="0">
                <a:solidFill>
                  <a:schemeClr val="tx1">
                    <a:lumMod val="95000"/>
                    <a:lumOff val="5000"/>
                  </a:schemeClr>
                </a:solidFill>
              </a:rPr>
            </a:br>
            <a:r>
              <a:rPr lang="en-US" sz="1200" dirty="0">
                <a:solidFill>
                  <a:schemeClr val="tx1">
                    <a:lumMod val="95000"/>
                    <a:lumOff val="5000"/>
                  </a:schemeClr>
                </a:solidFill>
              </a:rPr>
              <a:t>#</a:t>
            </a:r>
            <a:r>
              <a:rPr lang="en-US" sz="1200" dirty="0" err="1">
                <a:solidFill>
                  <a:schemeClr val="tx1">
                    <a:lumMod val="95000"/>
                    <a:lumOff val="5000"/>
                  </a:schemeClr>
                </a:solidFill>
              </a:rPr>
              <a:t>Linkink_Sets</a:t>
            </a:r>
            <a:r>
              <a:rPr lang="en-US" sz="1200" dirty="0">
                <a:solidFill>
                  <a:schemeClr val="tx1">
                    <a:lumMod val="95000"/>
                    <a:lumOff val="5000"/>
                  </a:schemeClr>
                </a:solidFill>
              </a:rPr>
              <a:t>:</a:t>
            </a:r>
          </a:p>
          <a:p>
            <a:r>
              <a:rPr lang="en-US" sz="1200" dirty="0">
                <a:solidFill>
                  <a:schemeClr val="tx1">
                    <a:lumMod val="95000"/>
                    <a:lumOff val="5000"/>
                  </a:schemeClr>
                </a:solidFill>
              </a:rPr>
              <a:t>set qualification:=cases*surgeons;</a:t>
            </a:r>
          </a:p>
          <a:p>
            <a:r>
              <a:rPr lang="en-US" sz="1200" dirty="0">
                <a:solidFill>
                  <a:schemeClr val="tx1">
                    <a:lumMod val="95000"/>
                    <a:lumOff val="5000"/>
                  </a:schemeClr>
                </a:solidFill>
              </a:rPr>
              <a:t>set link:=cases*</a:t>
            </a:r>
            <a:r>
              <a:rPr lang="en-US" sz="1200" dirty="0" err="1">
                <a:solidFill>
                  <a:schemeClr val="tx1">
                    <a:lumMod val="95000"/>
                    <a:lumOff val="5000"/>
                  </a:schemeClr>
                </a:solidFill>
              </a:rPr>
              <a:t>operating_rooms</a:t>
            </a:r>
            <a:r>
              <a:rPr lang="en-US" sz="1200" dirty="0">
                <a:solidFill>
                  <a:schemeClr val="tx1">
                    <a:lumMod val="95000"/>
                    <a:lumOff val="5000"/>
                  </a:schemeClr>
                </a:solidFill>
              </a:rPr>
              <a:t>*surgeons*blocks;</a:t>
            </a:r>
          </a:p>
          <a:p>
            <a:endParaRPr lang="en-US" sz="900" dirty="0" smtClean="0">
              <a:solidFill>
                <a:schemeClr val="tx1">
                  <a:lumMod val="95000"/>
                  <a:lumOff val="5000"/>
                </a:schemeClr>
              </a:solidFill>
            </a:endParaRPr>
          </a:p>
          <a:p>
            <a:r>
              <a:rPr lang="en-US" sz="1200" dirty="0" smtClean="0">
                <a:solidFill>
                  <a:schemeClr val="tx1">
                    <a:lumMod val="95000"/>
                    <a:lumOff val="5000"/>
                  </a:schemeClr>
                </a:solidFill>
              </a:rPr>
              <a:t>#</a:t>
            </a:r>
            <a:r>
              <a:rPr lang="en-US" sz="1200" dirty="0" err="1">
                <a:solidFill>
                  <a:schemeClr val="tx1">
                    <a:lumMod val="95000"/>
                    <a:lumOff val="5000"/>
                  </a:schemeClr>
                </a:solidFill>
              </a:rPr>
              <a:t>Variables_Definition</a:t>
            </a:r>
            <a:endParaRPr lang="en-US" sz="1200" dirty="0">
              <a:solidFill>
                <a:schemeClr val="tx1">
                  <a:lumMod val="95000"/>
                  <a:lumOff val="5000"/>
                </a:schemeClr>
              </a:solidFill>
            </a:endParaRPr>
          </a:p>
          <a:p>
            <a:r>
              <a:rPr lang="en-US" sz="1200" dirty="0" err="1">
                <a:solidFill>
                  <a:schemeClr val="tx1">
                    <a:lumMod val="95000"/>
                    <a:lumOff val="5000"/>
                  </a:schemeClr>
                </a:solidFill>
              </a:rPr>
              <a:t>var</a:t>
            </a:r>
            <a:r>
              <a:rPr lang="en-US" sz="1200" dirty="0">
                <a:solidFill>
                  <a:schemeClr val="tx1">
                    <a:lumMod val="95000"/>
                    <a:lumOff val="5000"/>
                  </a:schemeClr>
                </a:solidFill>
              </a:rPr>
              <a:t> x[link] binary;</a:t>
            </a:r>
          </a:p>
          <a:p>
            <a:r>
              <a:rPr lang="en-US" sz="1200" dirty="0" err="1">
                <a:solidFill>
                  <a:schemeClr val="tx1">
                    <a:lumMod val="95000"/>
                    <a:lumOff val="5000"/>
                  </a:schemeClr>
                </a:solidFill>
              </a:rPr>
              <a:t>var</a:t>
            </a:r>
            <a:r>
              <a:rPr lang="en-US" sz="1200" dirty="0">
                <a:solidFill>
                  <a:schemeClr val="tx1">
                    <a:lumMod val="95000"/>
                    <a:lumOff val="5000"/>
                  </a:schemeClr>
                </a:solidFill>
              </a:rPr>
              <a:t> y[link] binary</a:t>
            </a:r>
            <a:r>
              <a:rPr lang="en-US" sz="1200" dirty="0" smtClean="0">
                <a:solidFill>
                  <a:schemeClr val="tx1">
                    <a:lumMod val="95000"/>
                    <a:lumOff val="5000"/>
                  </a:schemeClr>
                </a:solidFill>
              </a:rPr>
              <a:t>;</a:t>
            </a:r>
            <a:endParaRPr lang="en-US" sz="1200" dirty="0">
              <a:solidFill>
                <a:schemeClr val="tx1">
                  <a:lumMod val="95000"/>
                  <a:lumOff val="5000"/>
                </a:schemeClr>
              </a:solidFill>
            </a:endParaRPr>
          </a:p>
        </p:txBody>
      </p:sp>
      <p:sp>
        <p:nvSpPr>
          <p:cNvPr id="4" name="Rectangle 3"/>
          <p:cNvSpPr/>
          <p:nvPr/>
        </p:nvSpPr>
        <p:spPr>
          <a:xfrm>
            <a:off x="4418215" y="1174866"/>
            <a:ext cx="4572000" cy="5262979"/>
          </a:xfrm>
          <a:prstGeom prst="rect">
            <a:avLst/>
          </a:prstGeom>
          <a:ln>
            <a:gradFill flip="none" rotWithShape="1">
              <a:gsLst>
                <a:gs pos="0">
                  <a:schemeClr val="tx2"/>
                </a:gs>
                <a:gs pos="62000">
                  <a:schemeClr val="accent1">
                    <a:tint val="44500"/>
                    <a:satMod val="160000"/>
                  </a:schemeClr>
                </a:gs>
                <a:gs pos="100000">
                  <a:schemeClr val="accent1">
                    <a:tint val="23500"/>
                    <a:satMod val="160000"/>
                  </a:schemeClr>
                </a:gs>
              </a:gsLst>
              <a:lin ang="5400000" scaled="1"/>
              <a:tileRect/>
            </a:gradFill>
          </a:ln>
        </p:spPr>
        <p:txBody>
          <a:bodyPr wrap="square">
            <a:spAutoFit/>
          </a:bodyPr>
          <a:lstStyle/>
          <a:p>
            <a:r>
              <a:rPr lang="en-US" sz="1200" dirty="0" smtClean="0"/>
              <a:t>#</a:t>
            </a:r>
            <a:r>
              <a:rPr lang="en-US" sz="1200" dirty="0" err="1"/>
              <a:t>Parameters_Definitions</a:t>
            </a:r>
            <a:r>
              <a:rPr lang="en-US" sz="1200" dirty="0"/>
              <a:t/>
            </a:r>
            <a:br>
              <a:rPr lang="en-US" sz="1200" dirty="0"/>
            </a:br>
            <a:r>
              <a:rPr lang="en-US" sz="1200" dirty="0" err="1"/>
              <a:t>param</a:t>
            </a:r>
            <a:r>
              <a:rPr lang="en-US" sz="1200" dirty="0"/>
              <a:t> duration[cases]:=&lt;"Lithotripsy"&gt; 3,&lt;"</a:t>
            </a:r>
            <a:r>
              <a:rPr lang="en-US" sz="1200" dirty="0" err="1"/>
              <a:t>Varicocelectomy</a:t>
            </a:r>
            <a:r>
              <a:rPr lang="en-US" sz="1200" dirty="0"/>
              <a:t>"&gt; 1,&lt;"Tonsillectomy"&gt; 3,&lt;"SMR"&gt; 3,&lt;"</a:t>
            </a:r>
            <a:r>
              <a:rPr lang="en-US" sz="1200" dirty="0" err="1"/>
              <a:t>Hypospaclius</a:t>
            </a:r>
            <a:r>
              <a:rPr lang="en-US" sz="1200" dirty="0"/>
              <a:t>"&gt; 3,&lt;"</a:t>
            </a:r>
            <a:r>
              <a:rPr lang="en-US" sz="1200" dirty="0" err="1"/>
              <a:t>Vephrectomy</a:t>
            </a:r>
            <a:r>
              <a:rPr lang="en-US" sz="1200" dirty="0"/>
              <a:t>"&gt; 5,&lt;"</a:t>
            </a:r>
            <a:r>
              <a:rPr lang="en-US" sz="1200" dirty="0" err="1"/>
              <a:t>Porta</a:t>
            </a:r>
            <a:r>
              <a:rPr lang="en-US" sz="1200" dirty="0"/>
              <a:t> </a:t>
            </a:r>
            <a:r>
              <a:rPr lang="en-US" sz="1200" dirty="0" err="1"/>
              <a:t>Cath</a:t>
            </a:r>
            <a:r>
              <a:rPr lang="en-US" sz="1200" dirty="0"/>
              <a:t>"&gt; 2,&lt;"Shunt Revision"&gt; 3,&lt;"Minor Amputation"&gt; 3,&lt;"Nancy Nail"&gt;7,&lt;"PNS"&gt;3,&lt;"Cornea implant"&gt;3,&lt;"White water"&gt;2;</a:t>
            </a:r>
            <a:br>
              <a:rPr lang="en-US" sz="1200" dirty="0"/>
            </a:br>
            <a:r>
              <a:rPr lang="en-US" sz="1200" dirty="0" err="1"/>
              <a:t>param</a:t>
            </a:r>
            <a:r>
              <a:rPr lang="en-US" sz="1200" dirty="0"/>
              <a:t> q[qualification]:=&lt;"</a:t>
            </a:r>
            <a:r>
              <a:rPr lang="en-US" sz="1200" dirty="0" err="1"/>
              <a:t>Lithotripsy","Mahmoud</a:t>
            </a:r>
            <a:r>
              <a:rPr lang="en-US" sz="1200" dirty="0"/>
              <a:t> </a:t>
            </a:r>
            <a:r>
              <a:rPr lang="en-US" sz="1200" dirty="0" err="1"/>
              <a:t>Matar</a:t>
            </a:r>
            <a:r>
              <a:rPr lang="en-US" sz="1200" dirty="0"/>
              <a:t>"&gt;1,&lt;"</a:t>
            </a:r>
            <a:r>
              <a:rPr lang="en-US" sz="1200" dirty="0" err="1"/>
              <a:t>Varicocelectomy</a:t>
            </a:r>
            <a:r>
              <a:rPr lang="en-US" sz="1200" dirty="0"/>
              <a:t>","Mahmoud </a:t>
            </a:r>
            <a:r>
              <a:rPr lang="en-US" sz="1200" dirty="0" err="1"/>
              <a:t>Matar</a:t>
            </a:r>
            <a:r>
              <a:rPr lang="en-US" sz="1200" dirty="0"/>
              <a:t>"&gt;1,&lt;"Tonsillectomy","</a:t>
            </a:r>
            <a:r>
              <a:rPr lang="en-US" sz="1200" dirty="0" err="1"/>
              <a:t>Mazen</a:t>
            </a:r>
            <a:r>
              <a:rPr lang="en-US" sz="1200" dirty="0"/>
              <a:t> </a:t>
            </a:r>
            <a:r>
              <a:rPr lang="en-US" sz="1200" dirty="0" err="1"/>
              <a:t>Kazlak</a:t>
            </a:r>
            <a:r>
              <a:rPr lang="en-US" sz="1200" dirty="0"/>
              <a:t>"&gt;1,&lt;"SMR","</a:t>
            </a:r>
            <a:r>
              <a:rPr lang="en-US" sz="1200" dirty="0" err="1"/>
              <a:t>Mazen</a:t>
            </a:r>
            <a:r>
              <a:rPr lang="en-US" sz="1200" dirty="0"/>
              <a:t> </a:t>
            </a:r>
            <a:r>
              <a:rPr lang="en-US" sz="1200" dirty="0" err="1"/>
              <a:t>Kazlak</a:t>
            </a:r>
            <a:r>
              <a:rPr lang="en-US" sz="1200" dirty="0"/>
              <a:t>"&gt;1,&lt;"</a:t>
            </a:r>
            <a:r>
              <a:rPr lang="en-US" sz="1200" dirty="0" err="1"/>
              <a:t>Hypospaclius</a:t>
            </a:r>
            <a:r>
              <a:rPr lang="en-US" sz="1200" dirty="0"/>
              <a:t>","Kamal Abed"&gt;1,&lt;"</a:t>
            </a:r>
            <a:r>
              <a:rPr lang="en-US" sz="1200" dirty="0" err="1"/>
              <a:t>Vephrectomy</a:t>
            </a:r>
            <a:r>
              <a:rPr lang="en-US" sz="1200" dirty="0"/>
              <a:t>","Kamal Abed"&gt;1,&lt;"</a:t>
            </a:r>
            <a:r>
              <a:rPr lang="en-US" sz="1200" dirty="0" err="1"/>
              <a:t>Porta</a:t>
            </a:r>
            <a:r>
              <a:rPr lang="en-US" sz="1200" dirty="0"/>
              <a:t> </a:t>
            </a:r>
            <a:r>
              <a:rPr lang="en-US" sz="1200" dirty="0" err="1"/>
              <a:t>Cath</a:t>
            </a:r>
            <a:r>
              <a:rPr lang="en-US" sz="1200" dirty="0"/>
              <a:t>","</a:t>
            </a:r>
            <a:r>
              <a:rPr lang="en-US" sz="1200" dirty="0" err="1"/>
              <a:t>Yaser</a:t>
            </a:r>
            <a:r>
              <a:rPr lang="en-US" sz="1200" dirty="0"/>
              <a:t> Abu </a:t>
            </a:r>
            <a:r>
              <a:rPr lang="en-US" sz="1200" dirty="0" err="1"/>
              <a:t>Yousef</a:t>
            </a:r>
            <a:r>
              <a:rPr lang="en-US" sz="1200" dirty="0"/>
              <a:t>"&gt;1,&lt;"Shunt </a:t>
            </a:r>
            <a:r>
              <a:rPr lang="en-US" sz="1200" dirty="0" err="1"/>
              <a:t>Revision","Rajab</a:t>
            </a:r>
            <a:r>
              <a:rPr lang="en-US" sz="1200" dirty="0"/>
              <a:t> </a:t>
            </a:r>
            <a:r>
              <a:rPr lang="en-US" sz="1200" dirty="0" err="1"/>
              <a:t>Eid</a:t>
            </a:r>
            <a:r>
              <a:rPr lang="en-US" sz="1200" dirty="0"/>
              <a:t>"&gt;1,&lt;"Minor </a:t>
            </a:r>
            <a:r>
              <a:rPr lang="en-US" sz="1200" dirty="0" err="1"/>
              <a:t>Amputation","Khalil</a:t>
            </a:r>
            <a:r>
              <a:rPr lang="en-US" sz="1200" dirty="0"/>
              <a:t> </a:t>
            </a:r>
            <a:r>
              <a:rPr lang="en-US" sz="1200" dirty="0" err="1"/>
              <a:t>Issa</a:t>
            </a:r>
            <a:r>
              <a:rPr lang="en-US" sz="1200" dirty="0"/>
              <a:t>"&gt;1,&lt;"Nancy Nail","</a:t>
            </a:r>
            <a:r>
              <a:rPr lang="en-US" sz="1200" dirty="0" err="1"/>
              <a:t>Alaa</a:t>
            </a:r>
            <a:r>
              <a:rPr lang="en-US" sz="1200" dirty="0"/>
              <a:t> </a:t>
            </a:r>
            <a:r>
              <a:rPr lang="en-US" sz="1200" dirty="0" err="1"/>
              <a:t>Azmi</a:t>
            </a:r>
            <a:r>
              <a:rPr lang="en-US" sz="1200" dirty="0"/>
              <a:t>"&gt;1,&lt;"PNS","</a:t>
            </a:r>
            <a:r>
              <a:rPr lang="en-US" sz="1200" dirty="0" err="1"/>
              <a:t>Abdulkarim</a:t>
            </a:r>
            <a:r>
              <a:rPr lang="en-US" sz="1200" dirty="0"/>
              <a:t> </a:t>
            </a:r>
            <a:r>
              <a:rPr lang="en-US" sz="1200" dirty="0" err="1"/>
              <a:t>Barqawi</a:t>
            </a:r>
            <a:r>
              <a:rPr lang="en-US" sz="1200" dirty="0"/>
              <a:t>"&gt;1,&lt;"Cornea </a:t>
            </a:r>
            <a:r>
              <a:rPr lang="en-US" sz="1200" dirty="0" err="1"/>
              <a:t>implant","Mohammad</a:t>
            </a:r>
            <a:r>
              <a:rPr lang="en-US" sz="1200" dirty="0"/>
              <a:t> </a:t>
            </a:r>
            <a:r>
              <a:rPr lang="en-US" sz="1200" dirty="0" err="1"/>
              <a:t>Shehada</a:t>
            </a:r>
            <a:r>
              <a:rPr lang="en-US" sz="1200" dirty="0"/>
              <a:t>"&gt;1,&lt;"White </a:t>
            </a:r>
            <a:r>
              <a:rPr lang="en-US" sz="1200" dirty="0" err="1"/>
              <a:t>water","Mohammad</a:t>
            </a:r>
            <a:r>
              <a:rPr lang="en-US" sz="1200" dirty="0"/>
              <a:t> </a:t>
            </a:r>
            <a:r>
              <a:rPr lang="en-US" sz="1200" dirty="0" err="1"/>
              <a:t>Akkawi</a:t>
            </a:r>
            <a:r>
              <a:rPr lang="en-US" sz="1200" dirty="0"/>
              <a:t>"&gt;1 default 0;</a:t>
            </a:r>
          </a:p>
          <a:p>
            <a:r>
              <a:rPr lang="en-US" sz="1200" dirty="0"/>
              <a:t> </a:t>
            </a:r>
          </a:p>
          <a:p>
            <a:r>
              <a:rPr lang="en-US" sz="1200" dirty="0"/>
              <a:t>#</a:t>
            </a:r>
            <a:r>
              <a:rPr lang="en-US" sz="1200" dirty="0" err="1"/>
              <a:t>Objective_Function</a:t>
            </a:r>
            <a:endParaRPr lang="en-US" sz="1200" dirty="0"/>
          </a:p>
          <a:p>
            <a:r>
              <a:rPr lang="en-US" sz="1200" dirty="0"/>
              <a:t>maximize utilization: sum &lt;i&gt; in cases: duration[i]*(sum &lt;</a:t>
            </a:r>
            <a:r>
              <a:rPr lang="en-US" sz="1200" dirty="0" err="1"/>
              <a:t>i,r,s,b</a:t>
            </a:r>
            <a:r>
              <a:rPr lang="en-US" sz="1200" dirty="0"/>
              <a:t>&gt; in link: x[</a:t>
            </a:r>
            <a:r>
              <a:rPr lang="en-US" sz="1200" dirty="0" err="1"/>
              <a:t>i,r,s,b</a:t>
            </a:r>
            <a:r>
              <a:rPr lang="en-US" sz="1200" dirty="0"/>
              <a:t>]);</a:t>
            </a:r>
            <a:br>
              <a:rPr lang="en-US" sz="1200" dirty="0"/>
            </a:br>
            <a:endParaRPr lang="en-US" sz="1200" dirty="0"/>
          </a:p>
          <a:p>
            <a:r>
              <a:rPr lang="en-US" sz="1200" dirty="0"/>
              <a:t>#</a:t>
            </a:r>
            <a:r>
              <a:rPr lang="en-US" sz="1200" dirty="0" smtClean="0"/>
              <a:t>Constraints</a:t>
            </a:r>
            <a:br>
              <a:rPr lang="en-US" sz="1200" dirty="0" smtClean="0"/>
            </a:br>
            <a:r>
              <a:rPr lang="en-US" sz="1200" dirty="0" err="1" smtClean="0"/>
              <a:t>subto</a:t>
            </a:r>
            <a:r>
              <a:rPr lang="en-US" sz="1200" dirty="0" smtClean="0"/>
              <a:t> con2A:</a:t>
            </a:r>
          </a:p>
          <a:p>
            <a:r>
              <a:rPr lang="en-US" sz="1200" dirty="0" err="1" smtClean="0"/>
              <a:t>forall</a:t>
            </a:r>
            <a:r>
              <a:rPr lang="en-US" sz="1200" dirty="0" smtClean="0"/>
              <a:t> &lt;r&gt; in </a:t>
            </a:r>
            <a:r>
              <a:rPr lang="en-US" sz="1200" dirty="0" err="1" smtClean="0"/>
              <a:t>operating_rooms</a:t>
            </a:r>
            <a:r>
              <a:rPr lang="en-US" sz="1200" dirty="0" smtClean="0"/>
              <a:t> do</a:t>
            </a:r>
          </a:p>
          <a:p>
            <a:r>
              <a:rPr lang="en-US" sz="1200" dirty="0" err="1" smtClean="0"/>
              <a:t>forall</a:t>
            </a:r>
            <a:r>
              <a:rPr lang="en-US" sz="1200" dirty="0" smtClean="0"/>
              <a:t> &lt;b&gt; in blocks do</a:t>
            </a:r>
          </a:p>
          <a:p>
            <a:r>
              <a:rPr lang="en-US" sz="1200" dirty="0" smtClean="0"/>
              <a:t>sum &lt;</a:t>
            </a:r>
            <a:r>
              <a:rPr lang="en-US" sz="1200" dirty="0" err="1" smtClean="0"/>
              <a:t>i,s</a:t>
            </a:r>
            <a:r>
              <a:rPr lang="en-US" sz="1200" dirty="0" smtClean="0"/>
              <a:t>&gt; in con2: y[</a:t>
            </a:r>
            <a:r>
              <a:rPr lang="en-US" sz="1200" dirty="0" err="1" smtClean="0"/>
              <a:t>i,r,s,b</a:t>
            </a:r>
            <a:r>
              <a:rPr lang="en-US" sz="1200" dirty="0" smtClean="0"/>
              <a:t>]&lt;=1;</a:t>
            </a:r>
            <a:br>
              <a:rPr lang="en-US" sz="1200" dirty="0" smtClean="0"/>
            </a:br>
            <a:endParaRPr lang="en-US" sz="1200" dirty="0" smtClean="0"/>
          </a:p>
          <a:p>
            <a:endParaRPr lang="en-US" sz="1200" dirty="0"/>
          </a:p>
        </p:txBody>
      </p:sp>
      <p:sp>
        <p:nvSpPr>
          <p:cNvPr id="5" name="Line Callout 2 4"/>
          <p:cNvSpPr/>
          <p:nvPr/>
        </p:nvSpPr>
        <p:spPr>
          <a:xfrm>
            <a:off x="3429000" y="1655549"/>
            <a:ext cx="838200" cy="430722"/>
          </a:xfrm>
          <a:prstGeom prst="borderCallout2">
            <a:avLst>
              <a:gd name="adj1" fmla="val 18750"/>
              <a:gd name="adj2" fmla="val -8333"/>
              <a:gd name="adj3" fmla="val 18750"/>
              <a:gd name="adj4" fmla="val -16667"/>
              <a:gd name="adj5" fmla="val 73901"/>
              <a:gd name="adj6" fmla="val -4071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Sets</a:t>
            </a:r>
            <a:endParaRPr lang="en-US" dirty="0"/>
          </a:p>
        </p:txBody>
      </p:sp>
      <p:sp>
        <p:nvSpPr>
          <p:cNvPr id="6" name="Line Callout 2 5"/>
          <p:cNvSpPr/>
          <p:nvPr/>
        </p:nvSpPr>
        <p:spPr>
          <a:xfrm>
            <a:off x="3429000" y="5835828"/>
            <a:ext cx="838200" cy="430722"/>
          </a:xfrm>
          <a:prstGeom prst="borderCallout2">
            <a:avLst>
              <a:gd name="adj1" fmla="val 18750"/>
              <a:gd name="adj2" fmla="val -8333"/>
              <a:gd name="adj3" fmla="val 18750"/>
              <a:gd name="adj4" fmla="val -16667"/>
              <a:gd name="adj5" fmla="val 57955"/>
              <a:gd name="adj6" fmla="val -36750"/>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300" dirty="0" smtClean="0"/>
              <a:t>Variables</a:t>
            </a:r>
            <a:endParaRPr lang="en-US" sz="1300" dirty="0"/>
          </a:p>
        </p:txBody>
      </p:sp>
      <p:sp>
        <p:nvSpPr>
          <p:cNvPr id="7" name="Line Callout 2 6"/>
          <p:cNvSpPr/>
          <p:nvPr/>
        </p:nvSpPr>
        <p:spPr>
          <a:xfrm>
            <a:off x="7390015" y="762000"/>
            <a:ext cx="1600200" cy="457200"/>
          </a:xfrm>
          <a:prstGeom prst="borderCallout2">
            <a:avLst>
              <a:gd name="adj1" fmla="val 18750"/>
              <a:gd name="adj2" fmla="val -21"/>
              <a:gd name="adj3" fmla="val 18750"/>
              <a:gd name="adj4" fmla="val -16667"/>
              <a:gd name="adj5" fmla="val 119773"/>
              <a:gd name="adj6" fmla="val -27966"/>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Parameters</a:t>
            </a:r>
            <a:endParaRPr lang="en-US" dirty="0"/>
          </a:p>
        </p:txBody>
      </p:sp>
      <p:sp>
        <p:nvSpPr>
          <p:cNvPr id="9" name="Line Callout 2 8"/>
          <p:cNvSpPr/>
          <p:nvPr/>
        </p:nvSpPr>
        <p:spPr>
          <a:xfrm>
            <a:off x="7390015" y="3780031"/>
            <a:ext cx="1600200" cy="457200"/>
          </a:xfrm>
          <a:prstGeom prst="borderCallout2">
            <a:avLst>
              <a:gd name="adj1" fmla="val 18750"/>
              <a:gd name="adj2" fmla="val -21"/>
              <a:gd name="adj3" fmla="val 18750"/>
              <a:gd name="adj4" fmla="val -16667"/>
              <a:gd name="adj5" fmla="val 119773"/>
              <a:gd name="adj6" fmla="val -27966"/>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Objective </a:t>
            </a:r>
            <a:r>
              <a:rPr lang="en-US" dirty="0" err="1" smtClean="0"/>
              <a:t>Fcn</a:t>
            </a:r>
            <a:endParaRPr lang="en-US" dirty="0"/>
          </a:p>
        </p:txBody>
      </p:sp>
      <p:sp>
        <p:nvSpPr>
          <p:cNvPr id="10" name="Line Callout 2 9"/>
          <p:cNvSpPr/>
          <p:nvPr/>
        </p:nvSpPr>
        <p:spPr>
          <a:xfrm>
            <a:off x="7391400" y="4648200"/>
            <a:ext cx="1600200" cy="457200"/>
          </a:xfrm>
          <a:prstGeom prst="borderCallout2">
            <a:avLst>
              <a:gd name="adj1" fmla="val 18750"/>
              <a:gd name="adj2" fmla="val -21"/>
              <a:gd name="adj3" fmla="val 18750"/>
              <a:gd name="adj4" fmla="val -16667"/>
              <a:gd name="adj5" fmla="val 119773"/>
              <a:gd name="adj6" fmla="val -27966"/>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Constraints</a:t>
            </a:r>
            <a:endParaRPr lang="en-US" dirty="0"/>
          </a:p>
        </p:txBody>
      </p:sp>
      <p:sp>
        <p:nvSpPr>
          <p:cNvPr id="12" name="TextBox 11"/>
          <p:cNvSpPr txBox="1"/>
          <p:nvPr/>
        </p:nvSpPr>
        <p:spPr>
          <a:xfrm>
            <a:off x="-115731" y="2086271"/>
            <a:ext cx="1792131" cy="2308324"/>
          </a:xfrm>
          <a:prstGeom prst="rect">
            <a:avLst/>
          </a:prstGeom>
          <a:noFill/>
        </p:spPr>
        <p:txBody>
          <a:bodyPr wrap="square" rtlCol="0">
            <a:spAutoFit/>
          </a:bodyPr>
          <a:lstStyle/>
          <a:p>
            <a:pPr algn="ctr"/>
            <a:r>
              <a:rPr lang="en-US" sz="3600" dirty="0">
                <a:solidFill>
                  <a:srgbClr val="002060"/>
                </a:solidFill>
              </a:rPr>
              <a:t>Sample of ZIMPL Code</a:t>
            </a:r>
          </a:p>
        </p:txBody>
      </p:sp>
      <p:sp>
        <p:nvSpPr>
          <p:cNvPr id="17" name="Round Same Side Corner Rectangle 16"/>
          <p:cNvSpPr/>
          <p:nvPr/>
        </p:nvSpPr>
        <p:spPr bwMode="auto">
          <a:xfrm rot="16200000" flipV="1">
            <a:off x="1797411" y="-10047"/>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smtClean="0">
                <a:solidFill>
                  <a:prstClr val="white"/>
                </a:solidFill>
              </a:rPr>
              <a:t>SOP’s</a:t>
            </a:r>
            <a:endParaRPr lang="en-US" sz="1600" b="1" dirty="0">
              <a:solidFill>
                <a:prstClr val="white"/>
              </a:solidFill>
            </a:endParaRPr>
          </a:p>
        </p:txBody>
      </p:sp>
      <p:sp>
        <p:nvSpPr>
          <p:cNvPr id="18" name="Round Same Side Corner Rectangle 17"/>
          <p:cNvSpPr/>
          <p:nvPr/>
        </p:nvSpPr>
        <p:spPr bwMode="auto">
          <a:xfrm rot="16200000" flipV="1">
            <a:off x="1797411" y="316946"/>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smtClean="0">
                <a:solidFill>
                  <a:prstClr val="white"/>
                </a:solidFill>
              </a:rPr>
              <a:t>OR Model</a:t>
            </a:r>
            <a:endParaRPr lang="en-US" sz="1600" b="1" dirty="0">
              <a:solidFill>
                <a:prstClr val="white"/>
              </a:solidFill>
            </a:endParaRPr>
          </a:p>
        </p:txBody>
      </p:sp>
      <p:sp>
        <p:nvSpPr>
          <p:cNvPr id="19" name="Round Same Side Corner Rectangle 18"/>
          <p:cNvSpPr/>
          <p:nvPr/>
        </p:nvSpPr>
        <p:spPr bwMode="auto">
          <a:xfrm rot="16200000" flipV="1">
            <a:off x="1797411" y="-337040"/>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smtClean="0">
                <a:solidFill>
                  <a:prstClr val="white"/>
                </a:solidFill>
              </a:rPr>
              <a:t>Ishikawa</a:t>
            </a:r>
            <a:endParaRPr lang="en-US" sz="1600" b="1" dirty="0">
              <a:solidFill>
                <a:prstClr val="white"/>
              </a:solidFill>
            </a:endParaRPr>
          </a:p>
        </p:txBody>
      </p:sp>
      <p:sp>
        <p:nvSpPr>
          <p:cNvPr id="20" name="Round Same Side Corner Rectangle 19"/>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21" name="Round Same Side Corner Rectangle 20"/>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22" name="Round Same Side Corner Rectangle 21"/>
          <p:cNvSpPr/>
          <p:nvPr/>
        </p:nvSpPr>
        <p:spPr bwMode="auto">
          <a:xfrm flipV="1">
            <a:off x="-64434"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sp>
        <p:nvSpPr>
          <p:cNvPr id="23" name="Round Same Side Corner Rectangle 22"/>
          <p:cNvSpPr/>
          <p:nvPr/>
        </p:nvSpPr>
        <p:spPr bwMode="auto">
          <a:xfrm flipV="1">
            <a:off x="685800" y="-37144"/>
            <a:ext cx="674034" cy="13325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Tree>
    <p:extLst>
      <p:ext uri="{BB962C8B-B14F-4D97-AF65-F5344CB8AC3E}">
        <p14:creationId xmlns:p14="http://schemas.microsoft.com/office/powerpoint/2010/main" val="10375035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Same Side Corner Rectangle 2"/>
          <p:cNvSpPr/>
          <p:nvPr/>
        </p:nvSpPr>
        <p:spPr bwMode="auto">
          <a:xfrm rot="16200000" flipV="1">
            <a:off x="1797411" y="-10047"/>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smtClean="0">
                <a:solidFill>
                  <a:prstClr val="white"/>
                </a:solidFill>
              </a:rPr>
              <a:t>SOP’s</a:t>
            </a:r>
            <a:endParaRPr lang="en-US" sz="1600" b="1" dirty="0">
              <a:solidFill>
                <a:prstClr val="white"/>
              </a:solidFill>
            </a:endParaRPr>
          </a:p>
        </p:txBody>
      </p:sp>
      <p:sp>
        <p:nvSpPr>
          <p:cNvPr id="4" name="Round Same Side Corner Rectangle 3"/>
          <p:cNvSpPr/>
          <p:nvPr/>
        </p:nvSpPr>
        <p:spPr bwMode="auto">
          <a:xfrm rot="16200000" flipV="1">
            <a:off x="1797411" y="316946"/>
            <a:ext cx="171643" cy="1175665"/>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smtClean="0">
                <a:solidFill>
                  <a:prstClr val="white"/>
                </a:solidFill>
              </a:rPr>
              <a:t>OR Model</a:t>
            </a:r>
            <a:endParaRPr lang="en-US" sz="1600" b="1" dirty="0">
              <a:solidFill>
                <a:prstClr val="white"/>
              </a:solidFill>
            </a:endParaRPr>
          </a:p>
        </p:txBody>
      </p:sp>
      <p:sp>
        <p:nvSpPr>
          <p:cNvPr id="5" name="Round Same Side Corner Rectangle 4"/>
          <p:cNvSpPr/>
          <p:nvPr/>
        </p:nvSpPr>
        <p:spPr bwMode="auto">
          <a:xfrm rot="16200000" flipV="1">
            <a:off x="1797411" y="-337040"/>
            <a:ext cx="171643" cy="1175665"/>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600" b="1" dirty="0" smtClean="0">
                <a:solidFill>
                  <a:prstClr val="white"/>
                </a:solidFill>
              </a:rPr>
              <a:t>Ishikawa</a:t>
            </a:r>
            <a:endParaRPr lang="en-US" sz="1600" b="1" dirty="0">
              <a:solidFill>
                <a:prstClr val="white"/>
              </a:solidFill>
            </a:endParaRPr>
          </a:p>
        </p:txBody>
      </p:sp>
      <p:sp>
        <p:nvSpPr>
          <p:cNvPr id="6" name="Round Same Side Corner Rectangle 5"/>
          <p:cNvSpPr/>
          <p:nvPr/>
        </p:nvSpPr>
        <p:spPr bwMode="auto">
          <a:xfrm flipV="1">
            <a:off x="2789918"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7" name="Round Same Side Corner Rectangle 6"/>
          <p:cNvSpPr/>
          <p:nvPr/>
        </p:nvSpPr>
        <p:spPr bwMode="auto">
          <a:xfrm flipV="1">
            <a:off x="3546136"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8" name="Round Same Side Corner Rectangle 7"/>
          <p:cNvSpPr/>
          <p:nvPr/>
        </p:nvSpPr>
        <p:spPr bwMode="auto">
          <a:xfrm flipV="1">
            <a:off x="-64434"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sp>
        <p:nvSpPr>
          <p:cNvPr id="9" name="Round Same Side Corner Rectangle 8"/>
          <p:cNvSpPr/>
          <p:nvPr/>
        </p:nvSpPr>
        <p:spPr bwMode="auto">
          <a:xfrm flipV="1">
            <a:off x="685800" y="-37144"/>
            <a:ext cx="674034" cy="13325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graphicFrame>
        <p:nvGraphicFramePr>
          <p:cNvPr id="10" name="Table 9"/>
          <p:cNvGraphicFramePr>
            <a:graphicFrameLocks noGrp="1"/>
          </p:cNvGraphicFramePr>
          <p:nvPr>
            <p:extLst>
              <p:ext uri="{D42A27DB-BD31-4B8C-83A1-F6EECF244321}">
                <p14:modId xmlns:p14="http://schemas.microsoft.com/office/powerpoint/2010/main" val="3863147228"/>
              </p:ext>
            </p:extLst>
          </p:nvPr>
        </p:nvGraphicFramePr>
        <p:xfrm>
          <a:off x="304800" y="1447800"/>
          <a:ext cx="8650129" cy="5410202"/>
        </p:xfrm>
        <a:graphic>
          <a:graphicData uri="http://schemas.openxmlformats.org/drawingml/2006/table">
            <a:tbl>
              <a:tblPr firstRow="1" firstCol="1" bandRow="1"/>
              <a:tblGrid>
                <a:gridCol w="657441"/>
                <a:gridCol w="813976"/>
                <a:gridCol w="626136"/>
                <a:gridCol w="563521"/>
                <a:gridCol w="64609"/>
                <a:gridCol w="64609"/>
                <a:gridCol w="64609"/>
                <a:gridCol w="500908"/>
                <a:gridCol w="563521"/>
                <a:gridCol w="375681"/>
                <a:gridCol w="375681"/>
                <a:gridCol w="491169"/>
                <a:gridCol w="443860"/>
                <a:gridCol w="443860"/>
                <a:gridCol w="340895"/>
                <a:gridCol w="409075"/>
                <a:gridCol w="438295"/>
                <a:gridCol w="438295"/>
                <a:gridCol w="313068"/>
                <a:gridCol w="660920"/>
              </a:tblGrid>
              <a:tr h="537141">
                <a:tc>
                  <a:txBody>
                    <a:bodyPr/>
                    <a:lstStyle/>
                    <a:p>
                      <a:pPr marL="0" marR="0" algn="ctr">
                        <a:lnSpc>
                          <a:spcPct val="115000"/>
                        </a:lnSpc>
                        <a:spcBef>
                          <a:spcPts val="0"/>
                        </a:spcBef>
                        <a:spcAft>
                          <a:spcPts val="0"/>
                        </a:spcAft>
                      </a:pPr>
                      <a:r>
                        <a:rPr lang="en-US" sz="900" b="1" dirty="0">
                          <a:solidFill>
                            <a:srgbClr val="000000"/>
                          </a:solidFill>
                          <a:effectLst/>
                          <a:latin typeface="Calibri"/>
                          <a:ea typeface="Times New Roman"/>
                        </a:rPr>
                        <a:t>DAY 1</a:t>
                      </a:r>
                      <a:endParaRPr lang="en-US" sz="800" dirty="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8:00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8:30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9:00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gridSpan="2">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9:30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hMerge="1">
                  <a:txBody>
                    <a:bodyPr/>
                    <a:lstStyle/>
                    <a:p>
                      <a:endParaRPr lang="en-US"/>
                    </a:p>
                  </a:txBody>
                  <a:tcPr/>
                </a:tc>
                <a:tc gridSpan="2">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10:00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hMerge="1">
                  <a:txBody>
                    <a:bodyPr/>
                    <a:lstStyle/>
                    <a:p>
                      <a:endParaRPr lang="en-US"/>
                    </a:p>
                  </a:txBody>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10:30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11:00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11:30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12:00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12:30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13:00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13:30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14:00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14:30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15:00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15:30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700" dirty="0">
                          <a:solidFill>
                            <a:srgbClr val="000000"/>
                          </a:solidFill>
                          <a:effectLst/>
                          <a:latin typeface="Arial"/>
                          <a:ea typeface="Times New Roman"/>
                        </a:rPr>
                        <a:t>Utilization:</a:t>
                      </a:r>
                      <a:endParaRPr lang="en-US" sz="800" dirty="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600012">
                <a:tc>
                  <a:txBody>
                    <a:bodyPr/>
                    <a:lstStyle/>
                    <a:p>
                      <a:pPr marL="0" marR="0" algn="ctr">
                        <a:lnSpc>
                          <a:spcPct val="115000"/>
                        </a:lnSpc>
                        <a:spcBef>
                          <a:spcPts val="0"/>
                        </a:spcBef>
                        <a:spcAft>
                          <a:spcPts val="0"/>
                        </a:spcAft>
                      </a:pPr>
                      <a:r>
                        <a:rPr lang="en-US" sz="900">
                          <a:solidFill>
                            <a:srgbClr val="000000"/>
                          </a:solidFill>
                          <a:effectLst/>
                          <a:latin typeface="Calibri"/>
                          <a:ea typeface="Times New Roman"/>
                        </a:rPr>
                        <a:t>Room1</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900">
                          <a:solidFill>
                            <a:srgbClr val="000000"/>
                          </a:solidFill>
                          <a:effectLst/>
                          <a:latin typeface="Calibri"/>
                          <a:ea typeface="Times New Roman"/>
                        </a:rPr>
                        <a:t>Var. / Dr. MM</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6B8B7"/>
                    </a:solidFill>
                  </a:tcPr>
                </a:tc>
                <a:tc gridSpan="3">
                  <a:txBody>
                    <a:bodyPr/>
                    <a:lstStyle/>
                    <a:p>
                      <a:pPr marL="0" marR="0" algn="ctr">
                        <a:lnSpc>
                          <a:spcPct val="115000"/>
                        </a:lnSpc>
                        <a:spcBef>
                          <a:spcPts val="0"/>
                        </a:spcBef>
                        <a:spcAft>
                          <a:spcPts val="0"/>
                        </a:spcAft>
                      </a:pPr>
                      <a:r>
                        <a:rPr lang="en-US" sz="900">
                          <a:solidFill>
                            <a:srgbClr val="000000"/>
                          </a:solidFill>
                          <a:effectLst/>
                          <a:latin typeface="Calibri"/>
                          <a:ea typeface="Times New Roman"/>
                        </a:rPr>
                        <a:t>PortaCath / Dr. YAY</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E599"/>
                    </a:solidFill>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900">
                          <a:solidFill>
                            <a:srgbClr val="000000"/>
                          </a:solidFill>
                          <a:effectLst/>
                          <a:latin typeface="Calibri"/>
                          <a:ea typeface="Times New Roman"/>
                        </a:rPr>
                        <a:t>White Water / Dr. MAK</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B6D7A8"/>
                    </a:solidFill>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900">
                          <a:solidFill>
                            <a:srgbClr val="000000"/>
                          </a:solidFill>
                          <a:effectLst/>
                          <a:latin typeface="Calibri"/>
                          <a:ea typeface="Times New Roman"/>
                        </a:rPr>
                        <a:t>SMR / Dr. MK</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B7DEE8"/>
                    </a:solidFill>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900">
                          <a:solidFill>
                            <a:srgbClr val="000000"/>
                          </a:solidFill>
                          <a:effectLst/>
                          <a:latin typeface="Calibri"/>
                          <a:ea typeface="Times New Roman"/>
                        </a:rPr>
                        <a:t>Cornea Implant / Dr.MSh</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B6D7A8"/>
                    </a:solidFill>
                  </a:tcPr>
                </a:tc>
                <a:tc hMerge="1">
                  <a:txBody>
                    <a:bodyPr/>
                    <a:lstStyle/>
                    <a:p>
                      <a:endParaRPr lang="en-US"/>
                    </a:p>
                  </a:txBody>
                  <a:tcPr/>
                </a:tc>
                <a:tc hMerge="1">
                  <a:txBody>
                    <a:bodyPr/>
                    <a:lstStyle/>
                    <a:p>
                      <a:endParaRPr lang="en-US"/>
                    </a:p>
                  </a:txBody>
                  <a:tcPr/>
                </a:tc>
                <a:tc gridSpan="5">
                  <a:txBody>
                    <a:bodyPr/>
                    <a:lstStyle/>
                    <a:p>
                      <a:pPr marL="0" marR="0" algn="ctr">
                        <a:lnSpc>
                          <a:spcPct val="115000"/>
                        </a:lnSpc>
                        <a:spcBef>
                          <a:spcPts val="0"/>
                        </a:spcBef>
                        <a:spcAft>
                          <a:spcPts val="0"/>
                        </a:spcAft>
                      </a:pPr>
                      <a:r>
                        <a:rPr lang="en-US" sz="900">
                          <a:solidFill>
                            <a:srgbClr val="000000"/>
                          </a:solidFill>
                          <a:effectLst/>
                          <a:latin typeface="Calibri"/>
                          <a:ea typeface="Times New Roman"/>
                        </a:rPr>
                        <a:t>Vephrectomy / Dr. KA</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CCC0DA"/>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800" dirty="0">
                          <a:solidFill>
                            <a:srgbClr val="000000"/>
                          </a:solidFill>
                          <a:effectLst/>
                          <a:latin typeface="Arial"/>
                          <a:ea typeface="Times New Roman"/>
                        </a:rPr>
                        <a:t>100%</a:t>
                      </a:r>
                      <a:endParaRPr lang="en-US" sz="800" dirty="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411398">
                <a:tc>
                  <a:txBody>
                    <a:bodyPr/>
                    <a:lstStyle/>
                    <a:p>
                      <a:pPr marL="0" marR="0" algn="ctr">
                        <a:lnSpc>
                          <a:spcPct val="115000"/>
                        </a:lnSpc>
                        <a:spcBef>
                          <a:spcPts val="0"/>
                        </a:spcBef>
                        <a:spcAft>
                          <a:spcPts val="0"/>
                        </a:spcAft>
                      </a:pPr>
                      <a:r>
                        <a:rPr lang="en-US" sz="900">
                          <a:solidFill>
                            <a:srgbClr val="000000"/>
                          </a:solidFill>
                          <a:effectLst/>
                          <a:latin typeface="Calibri"/>
                          <a:ea typeface="Times New Roman"/>
                        </a:rPr>
                        <a:t>Room2</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gridSpan="4">
                  <a:txBody>
                    <a:bodyPr/>
                    <a:lstStyle/>
                    <a:p>
                      <a:pPr marL="0" marR="0" algn="ctr">
                        <a:lnSpc>
                          <a:spcPct val="115000"/>
                        </a:lnSpc>
                        <a:spcBef>
                          <a:spcPts val="0"/>
                        </a:spcBef>
                        <a:spcAft>
                          <a:spcPts val="0"/>
                        </a:spcAft>
                      </a:pPr>
                      <a:r>
                        <a:rPr lang="en-US" sz="900">
                          <a:solidFill>
                            <a:srgbClr val="000000"/>
                          </a:solidFill>
                          <a:effectLst/>
                          <a:latin typeface="Calibri"/>
                          <a:ea typeface="Times New Roman"/>
                        </a:rPr>
                        <a:t>Tonsillectomy / Dr.MK</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B7DEE8"/>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2" gridSpan="2">
                  <a:txBody>
                    <a:bodyPr/>
                    <a:lstStyle/>
                    <a:p>
                      <a:pPr algn="ctr">
                        <a:lnSpc>
                          <a:spcPct val="115000"/>
                        </a:lnSpc>
                      </a:pPr>
                      <a:endParaRPr lang="en-US" sz="800">
                        <a:solidFill>
                          <a:srgbClr val="000000"/>
                        </a:solidFill>
                        <a:effectLst/>
                        <a:latin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gridSpan="3">
                  <a:txBody>
                    <a:bodyPr/>
                    <a:lstStyle/>
                    <a:p>
                      <a:pPr marL="0" marR="0" algn="ctr">
                        <a:lnSpc>
                          <a:spcPct val="115000"/>
                        </a:lnSpc>
                        <a:spcBef>
                          <a:spcPts val="0"/>
                        </a:spcBef>
                        <a:spcAft>
                          <a:spcPts val="0"/>
                        </a:spcAft>
                      </a:pPr>
                      <a:r>
                        <a:rPr lang="en-US" sz="900">
                          <a:solidFill>
                            <a:srgbClr val="000000"/>
                          </a:solidFill>
                          <a:effectLst/>
                          <a:latin typeface="Calibri"/>
                          <a:ea typeface="Times New Roman"/>
                        </a:rPr>
                        <a:t>Shunt Revision / Dr.RE</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AD1DC"/>
                    </a:solidFill>
                  </a:tcPr>
                </a:tc>
                <a:tc hMerge="1">
                  <a:txBody>
                    <a:bodyPr/>
                    <a:lstStyle/>
                    <a:p>
                      <a:endParaRPr lang="en-US"/>
                    </a:p>
                  </a:txBody>
                  <a:tcPr/>
                </a:tc>
                <a:tc hMerge="1">
                  <a:txBody>
                    <a:bodyPr/>
                    <a:lstStyle/>
                    <a:p>
                      <a:endParaRPr lang="en-US"/>
                    </a:p>
                  </a:txBody>
                  <a:tcPr/>
                </a:tc>
                <a:tc rowSpan="2">
                  <a:txBody>
                    <a:bodyPr/>
                    <a:lstStyle/>
                    <a:p>
                      <a:pPr algn="ctr">
                        <a:lnSpc>
                          <a:spcPct val="115000"/>
                        </a:lnSpc>
                      </a:pPr>
                      <a:endParaRPr lang="en-US" sz="800">
                        <a:solidFill>
                          <a:srgbClr val="000000"/>
                        </a:solidFill>
                        <a:effectLst/>
                        <a:latin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lnSpc>
                          <a:spcPct val="115000"/>
                        </a:lnSpc>
                        <a:spcBef>
                          <a:spcPts val="0"/>
                        </a:spcBef>
                        <a:spcAft>
                          <a:spcPts val="0"/>
                        </a:spcAft>
                      </a:pPr>
                      <a:r>
                        <a:rPr lang="en-US" sz="900">
                          <a:solidFill>
                            <a:srgbClr val="000000"/>
                          </a:solidFill>
                          <a:effectLst/>
                          <a:latin typeface="Calibri"/>
                          <a:ea typeface="Times New Roman"/>
                        </a:rPr>
                        <a:t>Lithotripsy / Dr. MM</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6B8B7"/>
                    </a:solidFill>
                  </a:tcPr>
                </a:tc>
                <a:tc hMerge="1">
                  <a:txBody>
                    <a:bodyPr/>
                    <a:lstStyle/>
                    <a:p>
                      <a:endParaRPr lang="en-US"/>
                    </a:p>
                  </a:txBody>
                  <a:tcPr/>
                </a:tc>
                <a:tc hMerge="1">
                  <a:txBody>
                    <a:bodyPr/>
                    <a:lstStyle/>
                    <a:p>
                      <a:endParaRPr lang="en-US"/>
                    </a:p>
                  </a:txBody>
                  <a:tcPr/>
                </a:tc>
                <a:tc>
                  <a:txBody>
                    <a:bodyPr/>
                    <a:lstStyle/>
                    <a:p>
                      <a:pPr algn="ctr">
                        <a:lnSpc>
                          <a:spcPct val="115000"/>
                        </a:lnSpc>
                      </a:pPr>
                      <a:endParaRPr lang="en-US" sz="800">
                        <a:solidFill>
                          <a:srgbClr val="000000"/>
                        </a:solidFill>
                        <a:effectLst/>
                        <a:latin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tcPr>
                </a:tc>
                <a:tc gridSpan="3">
                  <a:txBody>
                    <a:bodyPr/>
                    <a:lstStyle/>
                    <a:p>
                      <a:pPr marL="0" marR="0" algn="ctr">
                        <a:lnSpc>
                          <a:spcPct val="115000"/>
                        </a:lnSpc>
                        <a:spcBef>
                          <a:spcPts val="0"/>
                        </a:spcBef>
                        <a:spcAft>
                          <a:spcPts val="0"/>
                        </a:spcAft>
                      </a:pPr>
                      <a:r>
                        <a:rPr lang="en-US" sz="900">
                          <a:solidFill>
                            <a:srgbClr val="000000"/>
                          </a:solidFill>
                          <a:effectLst/>
                          <a:latin typeface="Calibri"/>
                          <a:ea typeface="Times New Roman"/>
                        </a:rPr>
                        <a:t>Minor Amputation / Dr. KI</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D8E4BC"/>
                    </a:solidFill>
                  </a:tcPr>
                </a:tc>
                <a:tc hMerge="1">
                  <a:txBody>
                    <a:bodyPr/>
                    <a:lstStyle/>
                    <a:p>
                      <a:endParaRPr lang="en-US"/>
                    </a:p>
                  </a:txBody>
                  <a:tcPr/>
                </a:tc>
                <a:tc hMerge="1">
                  <a:txBody>
                    <a:bodyPr/>
                    <a:lstStyle/>
                    <a:p>
                      <a:endParaRPr lang="en-US"/>
                    </a:p>
                  </a:txBody>
                  <a:tcPr/>
                </a:tc>
                <a:tc rowSpan="2">
                  <a:txBody>
                    <a:bodyPr/>
                    <a:lstStyle/>
                    <a:p>
                      <a:pPr algn="ctr">
                        <a:lnSpc>
                          <a:spcPct val="115000"/>
                        </a:lnSpc>
                      </a:pPr>
                      <a:endParaRPr lang="en-US" sz="800">
                        <a:solidFill>
                          <a:srgbClr val="000000"/>
                        </a:solidFill>
                        <a:effectLst/>
                        <a:latin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a:ea typeface="Times New Roman"/>
                        </a:rPr>
                        <a:t>75%</a:t>
                      </a:r>
                      <a:endParaRPr lang="en-US" sz="800" dirty="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222783">
                <a:tc>
                  <a:txBody>
                    <a:bodyPr/>
                    <a:lstStyle/>
                    <a:p>
                      <a:pPr marL="0" marR="0" algn="ctr">
                        <a:lnSpc>
                          <a:spcPct val="115000"/>
                        </a:lnSpc>
                        <a:spcBef>
                          <a:spcPts val="0"/>
                        </a:spcBef>
                        <a:spcAft>
                          <a:spcPts val="0"/>
                        </a:spcAft>
                      </a:pPr>
                      <a:r>
                        <a:rPr lang="en-US" sz="900">
                          <a:solidFill>
                            <a:srgbClr val="000000"/>
                          </a:solidFill>
                          <a:effectLst/>
                          <a:latin typeface="Calibri"/>
                          <a:ea typeface="Times New Roman"/>
                        </a:rPr>
                        <a:t>Room3</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gridSpan="4">
                  <a:txBody>
                    <a:bodyPr/>
                    <a:lstStyle/>
                    <a:p>
                      <a:pPr marL="0" marR="0" algn="ctr">
                        <a:lnSpc>
                          <a:spcPct val="115000"/>
                        </a:lnSpc>
                        <a:spcBef>
                          <a:spcPts val="0"/>
                        </a:spcBef>
                        <a:spcAft>
                          <a:spcPts val="0"/>
                        </a:spcAft>
                      </a:pPr>
                      <a:r>
                        <a:rPr lang="en-US" sz="900">
                          <a:solidFill>
                            <a:srgbClr val="000000"/>
                          </a:solidFill>
                          <a:effectLst/>
                          <a:latin typeface="Calibri"/>
                          <a:ea typeface="Times New Roman"/>
                        </a:rPr>
                        <a:t>Hypospaclius / Dr. KA</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vMerge="1">
                  <a:txBody>
                    <a:bodyPr/>
                    <a:lstStyle/>
                    <a:p>
                      <a:endParaRPr lang="en-US"/>
                    </a:p>
                  </a:txBody>
                  <a:tcPr/>
                </a:tc>
                <a:tc hMerge="1" vMerge="1">
                  <a:txBody>
                    <a:bodyPr/>
                    <a:lstStyle/>
                    <a:p>
                      <a:endParaRPr lang="en-US"/>
                    </a:p>
                  </a:txBody>
                  <a:tcPr/>
                </a:tc>
                <a:tc gridSpan="3">
                  <a:txBody>
                    <a:bodyPr/>
                    <a:lstStyle/>
                    <a:p>
                      <a:pPr marL="0" marR="0" algn="ctr">
                        <a:lnSpc>
                          <a:spcPct val="115000"/>
                        </a:lnSpc>
                        <a:spcBef>
                          <a:spcPts val="0"/>
                        </a:spcBef>
                        <a:spcAft>
                          <a:spcPts val="0"/>
                        </a:spcAft>
                      </a:pPr>
                      <a:r>
                        <a:rPr lang="en-US" sz="900">
                          <a:solidFill>
                            <a:srgbClr val="000000"/>
                          </a:solidFill>
                          <a:effectLst/>
                          <a:latin typeface="Calibri"/>
                          <a:ea typeface="Times New Roman"/>
                        </a:rPr>
                        <a:t>PNS / Dr. AB</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7BA0"/>
                    </a:solidFill>
                  </a:tcPr>
                </a:tc>
                <a:tc hMerge="1">
                  <a:txBody>
                    <a:bodyPr/>
                    <a:lstStyle/>
                    <a:p>
                      <a:endParaRPr lang="en-US"/>
                    </a:p>
                  </a:txBody>
                  <a:tcPr/>
                </a:tc>
                <a:tc hMerge="1">
                  <a:txBody>
                    <a:bodyPr/>
                    <a:lstStyle/>
                    <a:p>
                      <a:endParaRPr lang="en-US"/>
                    </a:p>
                  </a:txBody>
                  <a:tcPr/>
                </a:tc>
                <a:tc vMerge="1">
                  <a:txBody>
                    <a:bodyPr/>
                    <a:lstStyle/>
                    <a:p>
                      <a:endParaRPr lang="en-US"/>
                    </a:p>
                  </a:txBody>
                  <a:tcPr/>
                </a:tc>
                <a:tc gridSpan="7">
                  <a:txBody>
                    <a:bodyPr/>
                    <a:lstStyle/>
                    <a:p>
                      <a:pPr marL="0" marR="0" algn="ctr">
                        <a:lnSpc>
                          <a:spcPct val="115000"/>
                        </a:lnSpc>
                        <a:spcBef>
                          <a:spcPts val="0"/>
                        </a:spcBef>
                        <a:spcAft>
                          <a:spcPts val="0"/>
                        </a:spcAft>
                      </a:pPr>
                      <a:r>
                        <a:rPr lang="en-US" sz="900">
                          <a:solidFill>
                            <a:srgbClr val="000000"/>
                          </a:solidFill>
                          <a:effectLst/>
                          <a:latin typeface="Calibri"/>
                          <a:ea typeface="Times New Roman"/>
                        </a:rPr>
                        <a:t>Nancy Nail / Dr. AA</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CB9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81%</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207066">
                <a:tc gridSpan="19">
                  <a:txBody>
                    <a:bodyPr/>
                    <a:lstStyle/>
                    <a:p>
                      <a:pPr algn="ctr">
                        <a:lnSpc>
                          <a:spcPct val="115000"/>
                        </a:lnSpc>
                      </a:pPr>
                      <a:endParaRPr lang="en-US" sz="800">
                        <a:solidFill>
                          <a:srgbClr val="000000"/>
                        </a:solidFill>
                        <a:effectLst/>
                        <a:latin typeface="Arial"/>
                      </a:endParaRPr>
                    </a:p>
                  </a:txBody>
                  <a:tcPr marL="21707" marR="21707" marT="14471" marB="14471"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rtl="0">
                        <a:lnSpc>
                          <a:spcPct val="115000"/>
                        </a:lnSpc>
                        <a:spcBef>
                          <a:spcPts val="0"/>
                        </a:spcBef>
                        <a:spcAft>
                          <a:spcPts val="0"/>
                        </a:spcAft>
                      </a:pPr>
                      <a:r>
                        <a:rPr lang="en-US" sz="800" dirty="0">
                          <a:solidFill>
                            <a:srgbClr val="000000"/>
                          </a:solidFill>
                          <a:effectLst/>
                          <a:latin typeface="Arial"/>
                          <a:ea typeface="Times New Roman"/>
                        </a:rPr>
                        <a:t>85.30%</a:t>
                      </a:r>
                      <a:endParaRPr lang="en-US" sz="800" dirty="0">
                        <a:solidFill>
                          <a:srgbClr val="000000"/>
                        </a:solidFill>
                        <a:effectLst/>
                        <a:latin typeface="Arial"/>
                        <a:ea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199699">
                <a:tc gridSpan="20">
                  <a:txBody>
                    <a:bodyPr/>
                    <a:lstStyle/>
                    <a:p>
                      <a:pPr marL="0" marR="0" algn="ctr">
                        <a:lnSpc>
                          <a:spcPct val="115000"/>
                        </a:lnSpc>
                        <a:spcBef>
                          <a:spcPts val="0"/>
                        </a:spcBef>
                        <a:spcAft>
                          <a:spcPts val="0"/>
                        </a:spcAft>
                      </a:pPr>
                      <a:r>
                        <a:rPr lang="en-US" sz="800" dirty="0">
                          <a:solidFill>
                            <a:srgbClr val="000000"/>
                          </a:solidFill>
                          <a:effectLst/>
                          <a:latin typeface="Arial"/>
                          <a:ea typeface="Times New Roman"/>
                        </a:rPr>
                        <a:t> </a:t>
                      </a:r>
                      <a:endParaRPr lang="en-US" sz="800" dirty="0">
                        <a:solidFill>
                          <a:srgbClr val="000000"/>
                        </a:solidFill>
                        <a:effectLst/>
                        <a:latin typeface="Arial"/>
                        <a:ea typeface="Arial"/>
                      </a:endParaRPr>
                    </a:p>
                  </a:txBody>
                  <a:tcPr marL="21707" marR="21707" marT="14471" marB="14471" anchor="ctr">
                    <a:lnL>
                      <a:noFill/>
                    </a:lnL>
                    <a:lnR>
                      <a:noFill/>
                    </a:lnR>
                    <a:lnT>
                      <a:noFill/>
                    </a:lnT>
                    <a:lnB w="12700" cap="flat" cmpd="sng" algn="ctr">
                      <a:solidFill>
                        <a:srgbClr val="000000"/>
                      </a:solidFill>
                      <a:prstDash val="solid"/>
                      <a:round/>
                      <a:headEnd type="none" w="med" len="med"/>
                      <a:tailEnd type="none" w="med" len="med"/>
                    </a:lnB>
                    <a:solidFill>
                      <a:srgbClr val="FFFFFF">
                        <a:alpha val="0"/>
                      </a:srgb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37141">
                <a:tc>
                  <a:txBody>
                    <a:bodyPr/>
                    <a:lstStyle/>
                    <a:p>
                      <a:pPr marL="0" marR="0" algn="ctr">
                        <a:lnSpc>
                          <a:spcPct val="115000"/>
                        </a:lnSpc>
                        <a:spcBef>
                          <a:spcPts val="0"/>
                        </a:spcBef>
                        <a:spcAft>
                          <a:spcPts val="0"/>
                        </a:spcAft>
                      </a:pPr>
                      <a:r>
                        <a:rPr lang="en-US" sz="800" b="1">
                          <a:solidFill>
                            <a:srgbClr val="000000"/>
                          </a:solidFill>
                          <a:effectLst/>
                          <a:latin typeface="Arial"/>
                          <a:ea typeface="Times New Roman"/>
                        </a:rPr>
                        <a:t>DAY 2</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8:00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8:30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gridSpan="2">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9:00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hMerge="1">
                  <a:txBody>
                    <a:bodyPr/>
                    <a:lstStyle/>
                    <a:p>
                      <a:endParaRPr lang="en-US"/>
                    </a:p>
                  </a:txBody>
                  <a:tcPr/>
                </a:tc>
                <a:tc gridSpan="2">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9:30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hMerge="1">
                  <a:txBody>
                    <a:bodyPr/>
                    <a:lstStyle/>
                    <a:p>
                      <a:endParaRPr lang="en-US"/>
                    </a:p>
                  </a:txBody>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10:00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10:30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11:00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11:30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12:00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12:30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13:00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13:30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14:00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14:30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15:00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15:30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700" dirty="0">
                          <a:solidFill>
                            <a:srgbClr val="000000"/>
                          </a:solidFill>
                          <a:effectLst/>
                          <a:latin typeface="Arial"/>
                          <a:ea typeface="Times New Roman"/>
                        </a:rPr>
                        <a:t>Utilization:</a:t>
                      </a:r>
                      <a:endParaRPr lang="en-US" sz="800" dirty="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365230">
                <a:tc>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Room 1</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Temp.Cath./Dr. YAY</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E599"/>
                    </a:solidFill>
                  </a:tcPr>
                </a:tc>
                <a:tc>
                  <a:txBody>
                    <a:bodyPr/>
                    <a:lstStyle/>
                    <a:p>
                      <a:pPr algn="ctr">
                        <a:lnSpc>
                          <a:spcPct val="115000"/>
                        </a:lnSpc>
                      </a:pPr>
                      <a:endParaRPr lang="en-US" sz="800">
                        <a:solidFill>
                          <a:srgbClr val="000000"/>
                        </a:solidFill>
                        <a:effectLst/>
                        <a:latin typeface="Arial"/>
                      </a:endParaRPr>
                    </a:p>
                  </a:txBody>
                  <a:tcPr marL="0" marR="0" marT="0" marB="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tcPr>
                </a:tc>
                <a:tc gridSpan="5">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Emptying eyeball/ Dr. YSh</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B6D7A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lnSpc>
                          <a:spcPct val="115000"/>
                        </a:lnSpc>
                      </a:pPr>
                      <a:endParaRPr lang="en-US" sz="800">
                        <a:solidFill>
                          <a:srgbClr val="000000"/>
                        </a:solidFill>
                        <a:effectLst/>
                        <a:latin typeface="Arial"/>
                      </a:endParaRPr>
                    </a:p>
                  </a:txBody>
                  <a:tcPr marL="0" marR="0" marT="0" marB="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tcPr>
                </a:tc>
                <a:tc gridSpan="3">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Laser Lithptrispy/ Dr. MM</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6B8B7"/>
                    </a:solidFill>
                  </a:tcPr>
                </a:tc>
                <a:tc hMerge="1">
                  <a:txBody>
                    <a:bodyPr/>
                    <a:lstStyle/>
                    <a:p>
                      <a:endParaRPr lang="en-US"/>
                    </a:p>
                  </a:txBody>
                  <a:tcPr/>
                </a:tc>
                <a:tc hMerge="1">
                  <a:txBody>
                    <a:bodyPr/>
                    <a:lstStyle/>
                    <a:p>
                      <a:endParaRPr lang="en-US"/>
                    </a:p>
                  </a:txBody>
                  <a:tcPr/>
                </a:tc>
                <a:tc gridSpan="2">
                  <a:txBody>
                    <a:bodyPr/>
                    <a:lstStyle/>
                    <a:p>
                      <a:pPr algn="ctr">
                        <a:lnSpc>
                          <a:spcPct val="115000"/>
                        </a:lnSpc>
                      </a:pPr>
                      <a:endParaRPr lang="en-US" sz="800">
                        <a:solidFill>
                          <a:srgbClr val="000000"/>
                        </a:solidFill>
                        <a:effectLst/>
                        <a:latin typeface="Arial"/>
                      </a:endParaRPr>
                    </a:p>
                  </a:txBody>
                  <a:tcPr marL="0" marR="0" marT="0" marB="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tcPr>
                </a:tc>
                <a:tc hMerge="1">
                  <a:txBody>
                    <a:bodyPr/>
                    <a:lstStyle/>
                    <a:p>
                      <a:endParaRPr lang="en-US"/>
                    </a:p>
                  </a:txBody>
                  <a:tcPr/>
                </a:tc>
                <a:tc gridSpan="5">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FESS/ Dr. MK</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B7DEE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75%</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199699">
                <a:tc>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Room 2</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gridSpan="4">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TAL/ Dr.AA</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9CB9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8">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Total Colectimy/ Dr. KhD</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B4A7D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Nephrectomy/ Dr. MM</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6B8B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800" dirty="0">
                          <a:solidFill>
                            <a:srgbClr val="000000"/>
                          </a:solidFill>
                          <a:effectLst/>
                          <a:latin typeface="Arial"/>
                          <a:ea typeface="Times New Roman"/>
                        </a:rPr>
                        <a:t>100%</a:t>
                      </a:r>
                      <a:endParaRPr lang="en-US" sz="800" dirty="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207066">
                <a:tc>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Room 3</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gridSpan="6">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THR/Dr.MA</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C4C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lnSpc>
                          <a:spcPct val="115000"/>
                        </a:lnSpc>
                      </a:pPr>
                      <a:endParaRPr lang="en-US" sz="800">
                        <a:solidFill>
                          <a:srgbClr val="000000"/>
                        </a:solidFill>
                        <a:effectLst/>
                        <a:latin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Vascular Graft/ Dr.RE</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D1D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a:lnSpc>
                          <a:spcPct val="115000"/>
                        </a:lnSpc>
                      </a:pPr>
                      <a:endParaRPr lang="en-US" sz="800">
                        <a:solidFill>
                          <a:srgbClr val="000000"/>
                        </a:solidFill>
                        <a:effectLst/>
                        <a:latin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75%</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207066">
                <a:tc gridSpan="19">
                  <a:txBody>
                    <a:bodyPr/>
                    <a:lstStyle/>
                    <a:p>
                      <a:pPr algn="ctr">
                        <a:lnSpc>
                          <a:spcPct val="115000"/>
                        </a:lnSpc>
                      </a:pPr>
                      <a:endParaRPr lang="en-US" sz="800">
                        <a:solidFill>
                          <a:srgbClr val="000000"/>
                        </a:solidFill>
                        <a:effectLst/>
                        <a:latin typeface="Arial"/>
                      </a:endParaRPr>
                    </a:p>
                  </a:txBody>
                  <a:tcPr marL="21707" marR="21707" marT="14471" marB="14471"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83.30%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199699">
                <a:tc gridSpan="19">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 </a:t>
                      </a:r>
                      <a:endParaRPr lang="en-US" sz="800">
                        <a:solidFill>
                          <a:srgbClr val="000000"/>
                        </a:solidFill>
                        <a:effectLst/>
                        <a:latin typeface="Arial"/>
                        <a:ea typeface="Arial"/>
                      </a:endParaRPr>
                    </a:p>
                  </a:txBody>
                  <a:tcPr marL="21707" marR="21707" marT="14471" marB="14471"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 </a:t>
                      </a:r>
                      <a:endParaRPr lang="en-US" sz="800">
                        <a:solidFill>
                          <a:srgbClr val="000000"/>
                        </a:solidFill>
                        <a:effectLst/>
                        <a:latin typeface="Arial"/>
                        <a:ea typeface="Arial"/>
                      </a:endParaRPr>
                    </a:p>
                  </a:txBody>
                  <a:tcPr marL="21707" marR="21707" marT="14471" marB="14471"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7141">
                <a:tc>
                  <a:txBody>
                    <a:bodyPr/>
                    <a:lstStyle/>
                    <a:p>
                      <a:pPr marL="0" marR="0" algn="ctr">
                        <a:lnSpc>
                          <a:spcPct val="115000"/>
                        </a:lnSpc>
                        <a:spcBef>
                          <a:spcPts val="0"/>
                        </a:spcBef>
                        <a:spcAft>
                          <a:spcPts val="0"/>
                        </a:spcAft>
                      </a:pPr>
                      <a:r>
                        <a:rPr lang="en-US" sz="800" b="1">
                          <a:solidFill>
                            <a:srgbClr val="000000"/>
                          </a:solidFill>
                          <a:effectLst/>
                          <a:latin typeface="Arial"/>
                          <a:ea typeface="Times New Roman"/>
                        </a:rPr>
                        <a:t>DAY2+EMERGENCY</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8:00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8:30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gridSpan="2">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9:00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hMerge="1">
                  <a:txBody>
                    <a:bodyPr/>
                    <a:lstStyle/>
                    <a:p>
                      <a:endParaRPr lang="en-US"/>
                    </a:p>
                  </a:txBody>
                  <a:tcPr/>
                </a:tc>
                <a:tc gridSpan="2">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9:30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hMerge="1">
                  <a:txBody>
                    <a:bodyPr/>
                    <a:lstStyle/>
                    <a:p>
                      <a:endParaRPr lang="en-US"/>
                    </a:p>
                  </a:txBody>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10:00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10:30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11:00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11:30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12:00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12:30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13:00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13:30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14:00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14:30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15:00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600">
                          <a:solidFill>
                            <a:srgbClr val="000000"/>
                          </a:solidFill>
                          <a:effectLst/>
                          <a:latin typeface="Calibri"/>
                          <a:ea typeface="Times New Roman"/>
                        </a:rPr>
                        <a:t>15:30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700" dirty="0">
                          <a:solidFill>
                            <a:srgbClr val="000000"/>
                          </a:solidFill>
                          <a:effectLst/>
                          <a:latin typeface="Arial"/>
                          <a:ea typeface="Times New Roman"/>
                        </a:rPr>
                        <a:t>Utilization:</a:t>
                      </a:r>
                      <a:endParaRPr lang="en-US" sz="800" dirty="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199699">
                <a:tc>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Room 1</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gridSpan="4">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Emptying eyeball/ Dr. YSh</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B6D7A8"/>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7">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Nephrectomy/ Dr. MM</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6B8B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7">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Total Colectimy/ Dr. KhD</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B4A7D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100%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365230">
                <a:tc>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Room 2</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Temp.Cath./Dr. YAY</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E599"/>
                    </a:solidFill>
                  </a:tcPr>
                </a:tc>
                <a:tc gridSpan="5">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TAL/ Dr. AA</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9CB9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FESS/ Dr. MK</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B7DEE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THR/Dr.MA</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A2C4C9"/>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Laser Lithptrispy/ Dr. MM</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E6B8B7"/>
                    </a:solidFill>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100%</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207066">
                <a:tc>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Room 3</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gridSpan="10">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Vascular Graft/ Dr.RE</a:t>
                      </a:r>
                      <a:endParaRPr lang="en-US" sz="80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D1D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lnSpc>
                          <a:spcPct val="115000"/>
                        </a:lnSpc>
                      </a:pPr>
                      <a:endParaRPr lang="en-US" sz="800">
                        <a:solidFill>
                          <a:srgbClr val="000000"/>
                        </a:solidFill>
                        <a:effectLst/>
                        <a:latin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L="0" marR="0" algn="ctr">
                        <a:lnSpc>
                          <a:spcPct val="115000"/>
                        </a:lnSpc>
                        <a:spcBef>
                          <a:spcPts val="0"/>
                        </a:spcBef>
                        <a:spcAft>
                          <a:spcPts val="0"/>
                        </a:spcAft>
                      </a:pPr>
                      <a:r>
                        <a:rPr lang="en-US" sz="800">
                          <a:solidFill>
                            <a:srgbClr val="000000"/>
                          </a:solidFill>
                          <a:effectLst/>
                          <a:latin typeface="Arial"/>
                          <a:ea typeface="Times New Roman"/>
                        </a:rPr>
                        <a:t>Scoliosis/ Dr.AA</a:t>
                      </a:r>
                      <a:endParaRPr lang="en-US" sz="800">
                        <a:solidFill>
                          <a:srgbClr val="000000"/>
                        </a:solidFill>
                        <a:effectLst/>
                        <a:latin typeface="Arial"/>
                        <a:ea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0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lnSpc>
                          <a:spcPct val="115000"/>
                        </a:lnSpc>
                      </a:pPr>
                      <a:endParaRPr lang="en-US" sz="800">
                        <a:solidFill>
                          <a:srgbClr val="000000"/>
                        </a:solidFill>
                        <a:effectLst/>
                        <a:latin typeface="Arial"/>
                      </a:endParaRPr>
                    </a:p>
                  </a:txBody>
                  <a:tcPr marL="21707" marR="21707" marT="14471" marB="14471" anchor="ctr">
                    <a:lnL w="12700" cap="flat" cmpd="sng" algn="ctr">
                      <a:solidFill>
                        <a:srgbClr val="CCCCCC"/>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a:ea typeface="Times New Roman"/>
                        </a:rPr>
                        <a:t>87.50%</a:t>
                      </a:r>
                      <a:endParaRPr lang="en-US" sz="800" dirty="0">
                        <a:solidFill>
                          <a:srgbClr val="000000"/>
                        </a:solidFill>
                        <a:effectLst/>
                        <a:latin typeface="Arial"/>
                        <a:ea typeface="Arial"/>
                      </a:endParaRPr>
                    </a:p>
                  </a:txBody>
                  <a:tcPr marL="21707" marR="21707" marT="14471" marB="144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207066">
                <a:tc gridSpan="19">
                  <a:txBody>
                    <a:bodyPr/>
                    <a:lstStyle/>
                    <a:p>
                      <a:pPr algn="l">
                        <a:lnSpc>
                          <a:spcPct val="115000"/>
                        </a:lnSpc>
                      </a:pPr>
                      <a:endParaRPr lang="en-US" sz="800">
                        <a:solidFill>
                          <a:srgbClr val="000000"/>
                        </a:solidFill>
                        <a:effectLst/>
                        <a:latin typeface="Arial"/>
                      </a:endParaRPr>
                    </a:p>
                  </a:txBody>
                  <a:tcPr marL="21707" marR="21707" marT="14471" marB="14471"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r">
                        <a:lnSpc>
                          <a:spcPct val="115000"/>
                        </a:lnSpc>
                        <a:spcBef>
                          <a:spcPts val="0"/>
                        </a:spcBef>
                        <a:spcAft>
                          <a:spcPts val="0"/>
                        </a:spcAft>
                      </a:pPr>
                      <a:r>
                        <a:rPr lang="en-US" sz="800" dirty="0">
                          <a:solidFill>
                            <a:srgbClr val="000000"/>
                          </a:solidFill>
                          <a:effectLst/>
                          <a:latin typeface="Arial"/>
                          <a:ea typeface="Times New Roman"/>
                        </a:rPr>
                        <a:t>95.80%</a:t>
                      </a:r>
                      <a:endParaRPr lang="en-US" sz="800" dirty="0">
                        <a:solidFill>
                          <a:srgbClr val="000000"/>
                        </a:solidFill>
                        <a:effectLst/>
                        <a:latin typeface="Arial"/>
                        <a:ea typeface="Arial"/>
                      </a:endParaRPr>
                    </a:p>
                  </a:txBody>
                  <a:tcPr marL="21707" marR="21707" marT="14471" marB="14471"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bl>
          </a:graphicData>
        </a:graphic>
      </p:graphicFrame>
      <p:sp>
        <p:nvSpPr>
          <p:cNvPr id="11" name="TextBox 10"/>
          <p:cNvSpPr txBox="1"/>
          <p:nvPr/>
        </p:nvSpPr>
        <p:spPr>
          <a:xfrm>
            <a:off x="4038600" y="164970"/>
            <a:ext cx="5638800" cy="646331"/>
          </a:xfrm>
          <a:prstGeom prst="rect">
            <a:avLst/>
          </a:prstGeom>
          <a:noFill/>
        </p:spPr>
        <p:txBody>
          <a:bodyPr wrap="square" rtlCol="0">
            <a:spAutoFit/>
          </a:bodyPr>
          <a:lstStyle/>
          <a:p>
            <a:pPr algn="ctr"/>
            <a:r>
              <a:rPr lang="en-US" sz="3600" dirty="0" smtClean="0">
                <a:solidFill>
                  <a:srgbClr val="002060"/>
                </a:solidFill>
              </a:rPr>
              <a:t>Optimal Daily Schedule</a:t>
            </a:r>
            <a:endParaRPr lang="en-US" sz="3600" dirty="0">
              <a:solidFill>
                <a:srgbClr val="002060"/>
              </a:solidFill>
            </a:endParaRPr>
          </a:p>
        </p:txBody>
      </p:sp>
      <p:sp>
        <p:nvSpPr>
          <p:cNvPr id="12" name="TextBox 11"/>
          <p:cNvSpPr txBox="1"/>
          <p:nvPr/>
        </p:nvSpPr>
        <p:spPr>
          <a:xfrm>
            <a:off x="4535330" y="882443"/>
            <a:ext cx="4608669" cy="369332"/>
          </a:xfrm>
          <a:prstGeom prst="rect">
            <a:avLst/>
          </a:prstGeom>
          <a:noFill/>
        </p:spPr>
        <p:txBody>
          <a:bodyPr wrap="square" rtlCol="0">
            <a:spAutoFit/>
          </a:bodyPr>
          <a:lstStyle/>
          <a:p>
            <a:r>
              <a:rPr lang="en-US" dirty="0" smtClean="0">
                <a:solidFill>
                  <a:srgbClr val="002060"/>
                </a:solidFill>
              </a:rPr>
              <a:t>*</a:t>
            </a:r>
            <a:r>
              <a:rPr lang="en-US" dirty="0" smtClean="0">
                <a:solidFill>
                  <a:srgbClr val="FF0000"/>
                </a:solidFill>
              </a:rPr>
              <a:t> Average utilization increased by approx. 30%</a:t>
            </a:r>
            <a:endParaRPr lang="en-US" dirty="0">
              <a:solidFill>
                <a:srgbClr val="FF0000"/>
              </a:solidFill>
            </a:endParaRPr>
          </a:p>
        </p:txBody>
      </p:sp>
    </p:spTree>
    <p:extLst>
      <p:ext uri="{BB962C8B-B14F-4D97-AF65-F5344CB8AC3E}">
        <p14:creationId xmlns:p14="http://schemas.microsoft.com/office/powerpoint/2010/main" val="25726420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Round Same Side Corner Rectangle 132"/>
          <p:cNvSpPr/>
          <p:nvPr/>
        </p:nvSpPr>
        <p:spPr bwMode="auto">
          <a:xfrm rot="16200000" flipV="1">
            <a:off x="2705311" y="17634"/>
            <a:ext cx="281275" cy="1309857"/>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fontAlgn="auto">
              <a:spcBef>
                <a:spcPts val="0"/>
              </a:spcBef>
              <a:spcAft>
                <a:spcPts val="0"/>
              </a:spcAft>
              <a:defRPr/>
            </a:pPr>
            <a:r>
              <a:rPr lang="en-US" sz="1600" b="1" dirty="0" smtClean="0">
                <a:solidFill>
                  <a:schemeClr val="bg1"/>
                </a:solidFill>
              </a:rPr>
              <a:t>Results</a:t>
            </a:r>
            <a:endParaRPr lang="en-US" sz="1600" b="1" dirty="0">
              <a:solidFill>
                <a:schemeClr val="bg1"/>
              </a:solidFill>
            </a:endParaRPr>
          </a:p>
        </p:txBody>
      </p:sp>
      <p:cxnSp>
        <p:nvCxnSpPr>
          <p:cNvPr id="1407" name="Elbow Connector 42"/>
          <p:cNvCxnSpPr/>
          <p:nvPr/>
        </p:nvCxnSpPr>
        <p:spPr>
          <a:xfrm rot="10800000" flipV="1">
            <a:off x="6000523" y="3873818"/>
            <a:ext cx="3122384" cy="501541"/>
          </a:xfrm>
          <a:prstGeom prst="bentConnector3">
            <a:avLst>
              <a:gd name="adj1" fmla="val 98958"/>
            </a:avLst>
          </a:prstGeom>
          <a:ln w="6350">
            <a:headEnd type="diamond" w="med" len="med"/>
            <a:tailEnd type="diamond" w="med" len="med"/>
          </a:ln>
        </p:spPr>
        <p:style>
          <a:lnRef idx="2">
            <a:schemeClr val="accent5"/>
          </a:lnRef>
          <a:fillRef idx="0">
            <a:schemeClr val="accent5"/>
          </a:fillRef>
          <a:effectRef idx="1">
            <a:schemeClr val="accent5"/>
          </a:effectRef>
          <a:fontRef idx="minor">
            <a:schemeClr val="tx1"/>
          </a:fontRef>
        </p:style>
      </p:cxnSp>
      <p:sp>
        <p:nvSpPr>
          <p:cNvPr id="48" name="Round Same Side Corner Rectangle 47"/>
          <p:cNvSpPr/>
          <p:nvPr/>
        </p:nvSpPr>
        <p:spPr bwMode="auto">
          <a:xfrm rot="16200000" flipV="1">
            <a:off x="2694031" y="-381740"/>
            <a:ext cx="281275" cy="1309857"/>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fontAlgn="auto">
              <a:spcBef>
                <a:spcPts val="0"/>
              </a:spcBef>
              <a:spcAft>
                <a:spcPts val="0"/>
              </a:spcAft>
              <a:defRPr/>
            </a:pPr>
            <a:r>
              <a:rPr lang="en-US" sz="1600" b="1" dirty="0" smtClean="0">
                <a:solidFill>
                  <a:schemeClr val="bg1"/>
                </a:solidFill>
              </a:rPr>
              <a:t>Methodology</a:t>
            </a:r>
            <a:endParaRPr lang="en-US" sz="1600" b="1" dirty="0">
              <a:solidFill>
                <a:schemeClr val="bg1"/>
              </a:solidFill>
            </a:endParaRPr>
          </a:p>
        </p:txBody>
      </p:sp>
      <p:sp>
        <p:nvSpPr>
          <p:cNvPr id="1384" name="AutoShape 7"/>
          <p:cNvSpPr>
            <a:spLocks noChangeArrowheads="1"/>
          </p:cNvSpPr>
          <p:nvPr/>
        </p:nvSpPr>
        <p:spPr bwMode="gray">
          <a:xfrm rot="2838943">
            <a:off x="4726176" y="2187986"/>
            <a:ext cx="697172" cy="441927"/>
          </a:xfrm>
          <a:prstGeom prst="rightArrow">
            <a:avLst>
              <a:gd name="adj1" fmla="val 50000"/>
              <a:gd name="adj2" fmla="val 67751"/>
            </a:avLst>
          </a:prstGeom>
          <a:gradFill flip="none" rotWithShape="1">
            <a:gsLst>
              <a:gs pos="42000">
                <a:srgbClr val="969696"/>
              </a:gs>
              <a:gs pos="100000">
                <a:srgbClr val="DDDDDD"/>
              </a:gs>
            </a:gsLst>
            <a:lin ang="10800000" scaled="0"/>
            <a:tileRect/>
          </a:gradFill>
          <a:ln w="9525" algn="ctr">
            <a:noFill/>
            <a:miter lim="800000"/>
            <a:headEnd/>
            <a:tailEnd/>
          </a:ln>
          <a:effectLst/>
          <a:scene3d>
            <a:camera prst="legacyPerspectiveFront">
              <a:rot lat="17699998" lon="21299999" rev="0"/>
            </a:camera>
            <a:lightRig rig="legacyFlat3" dir="l"/>
          </a:scene3d>
          <a:sp3d extrusionH="11100" prstMaterial="legacyMatte">
            <a:bevelT w="13500" h="13500" prst="angle"/>
            <a:bevelB w="13500" h="13500" prst="angle"/>
            <a:extrusionClr>
              <a:srgbClr val="4D4D4D"/>
            </a:extrusionClr>
          </a:sp3d>
        </p:spPr>
        <p:txBody>
          <a:bodyPr wrap="none" anchor="ctr">
            <a:flatTx/>
          </a:bodyPr>
          <a:lstStyle/>
          <a:p>
            <a:endParaRPr lang="en-US">
              <a:solidFill>
                <a:prstClr val="black"/>
              </a:solidFill>
            </a:endParaRPr>
          </a:p>
        </p:txBody>
      </p:sp>
      <p:sp>
        <p:nvSpPr>
          <p:cNvPr id="1385" name="AutoShape 8"/>
          <p:cNvSpPr>
            <a:spLocks noChangeArrowheads="1"/>
          </p:cNvSpPr>
          <p:nvPr/>
        </p:nvSpPr>
        <p:spPr bwMode="gray">
          <a:xfrm rot="1042471">
            <a:off x="4090861" y="3750797"/>
            <a:ext cx="1579500" cy="591241"/>
          </a:xfrm>
          <a:prstGeom prst="rightArrow">
            <a:avLst>
              <a:gd name="adj1" fmla="val 57785"/>
              <a:gd name="adj2" fmla="val 88818"/>
            </a:avLst>
          </a:prstGeom>
          <a:gradFill flip="none" rotWithShape="0">
            <a:gsLst>
              <a:gs pos="42000">
                <a:srgbClr val="969696"/>
              </a:gs>
              <a:gs pos="100000">
                <a:srgbClr val="DDDDDD"/>
              </a:gs>
            </a:gsLst>
            <a:lin ang="16200000" scaled="1"/>
            <a:tileRect/>
          </a:gradFill>
          <a:ln>
            <a:noFill/>
          </a:ln>
          <a:effectLst/>
          <a:scene3d>
            <a:camera prst="perspectiveRelaxed" fov="3300000">
              <a:rot lat="20371124" lon="3504754" rev="18860012"/>
            </a:camera>
            <a:lightRig rig="soft" dir="t"/>
          </a:scene3d>
          <a:sp3d>
            <a:bevelT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86" name="AutoShape 9"/>
          <p:cNvSpPr>
            <a:spLocks noChangeArrowheads="1"/>
          </p:cNvSpPr>
          <p:nvPr/>
        </p:nvSpPr>
        <p:spPr bwMode="gray">
          <a:xfrm rot="8175070">
            <a:off x="4551873" y="2934831"/>
            <a:ext cx="728077" cy="294319"/>
          </a:xfrm>
          <a:prstGeom prst="rightArrow">
            <a:avLst>
              <a:gd name="adj1" fmla="val 50000"/>
              <a:gd name="adj2" fmla="val 62855"/>
            </a:avLst>
          </a:prstGeom>
          <a:gradFill flip="none" rotWithShape="1">
            <a:gsLst>
              <a:gs pos="42000">
                <a:srgbClr val="969696"/>
              </a:gs>
              <a:gs pos="100000">
                <a:srgbClr val="DDDDDD"/>
              </a:gs>
            </a:gsLst>
            <a:lin ang="10800000" scaled="0"/>
            <a:tileRect/>
          </a:gradFill>
          <a:ln w="9525" algn="ctr">
            <a:noFill/>
            <a:miter lim="800000"/>
            <a:headEnd/>
            <a:tailEnd/>
          </a:ln>
          <a:effectLst/>
          <a:scene3d>
            <a:camera prst="legacyPerspectiveFront">
              <a:rot lat="17699998" lon="21299999" rev="0"/>
            </a:camera>
            <a:lightRig rig="legacyFlat3" dir="l"/>
          </a:scene3d>
          <a:sp3d extrusionH="11100" prstMaterial="legacyMatte">
            <a:bevelT w="13500" h="13500" prst="angle"/>
            <a:bevelB w="13500" h="13500" prst="angle"/>
            <a:extrusionClr>
              <a:srgbClr val="4D4D4D"/>
            </a:extrusionClr>
          </a:sp3d>
        </p:spPr>
        <p:txBody>
          <a:bodyPr wrap="none" anchor="ctr">
            <a:flatTx/>
          </a:bodyPr>
          <a:lstStyle/>
          <a:p>
            <a:endParaRPr lang="en-US">
              <a:solidFill>
                <a:prstClr val="black"/>
              </a:solidFill>
            </a:endParaRPr>
          </a:p>
        </p:txBody>
      </p:sp>
      <p:grpSp>
        <p:nvGrpSpPr>
          <p:cNvPr id="2" name="Group 1386"/>
          <p:cNvGrpSpPr/>
          <p:nvPr/>
        </p:nvGrpSpPr>
        <p:grpSpPr bwMode="gray">
          <a:xfrm>
            <a:off x="4910335" y="1073679"/>
            <a:ext cx="3128191" cy="3390476"/>
            <a:chOff x="4419600" y="1143000"/>
            <a:chExt cx="2438400" cy="2895600"/>
          </a:xfrm>
          <a:effectLst>
            <a:outerShdw blurRad="50800" dist="50800" dir="5400000" algn="ctr" rotWithShape="0">
              <a:srgbClr val="000000">
                <a:alpha val="21000"/>
              </a:srgbClr>
            </a:outerShdw>
          </a:effectLst>
        </p:grpSpPr>
        <p:sp>
          <p:nvSpPr>
            <p:cNvPr id="1388" name="AutoShape 13"/>
            <p:cNvSpPr>
              <a:spLocks noChangeArrowheads="1"/>
            </p:cNvSpPr>
            <p:nvPr/>
          </p:nvSpPr>
          <p:spPr bwMode="gray">
            <a:xfrm>
              <a:off x="4419600" y="1143000"/>
              <a:ext cx="2438400" cy="2895600"/>
            </a:xfrm>
            <a:prstGeom prst="diamond">
              <a:avLst/>
            </a:prstGeom>
            <a:gradFill>
              <a:gsLst>
                <a:gs pos="42000">
                  <a:srgbClr val="EAEAEA"/>
                </a:gs>
                <a:gs pos="100000">
                  <a:srgbClr val="B2B2B2"/>
                </a:gs>
              </a:gsLst>
              <a:lin ang="5400000" scaled="1"/>
            </a:gradFill>
            <a:ln>
              <a:noFill/>
            </a:ln>
            <a:effectLst>
              <a:outerShdw blurRad="50800" dist="50800" dir="5400000" algn="t" rotWithShape="0">
                <a:prstClr val="black">
                  <a:alpha val="40000"/>
                </a:prstClr>
              </a:outerShdw>
            </a:effectLst>
            <a:scene3d>
              <a:camera prst="perspectiveRelaxed" fov="3300000">
                <a:rot lat="17435421" lon="860923" rev="20791999"/>
              </a:camera>
              <a:lightRig rig="balanced" dir="t">
                <a:rot lat="0" lon="0" rev="17400000"/>
              </a:lightRig>
            </a:scene3d>
            <a:sp3d extrusionH="127000" prstMaterial="plastic">
              <a:bevelT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89" name="AutoShape 11"/>
            <p:cNvSpPr>
              <a:spLocks noChangeArrowheads="1"/>
            </p:cNvSpPr>
            <p:nvPr/>
          </p:nvSpPr>
          <p:spPr bwMode="gray">
            <a:xfrm>
              <a:off x="4724400" y="1371600"/>
              <a:ext cx="1720850" cy="1918458"/>
            </a:xfrm>
            <a:prstGeom prst="diamond">
              <a:avLst/>
            </a:prstGeom>
            <a:solidFill>
              <a:srgbClr val="0070C0"/>
            </a:solidFill>
            <a:ln>
              <a:noFill/>
            </a:ln>
            <a:effectLst>
              <a:outerShdw blurRad="50800" dist="50800" dir="5400000" algn="t" rotWithShape="0">
                <a:prstClr val="black">
                  <a:alpha val="40000"/>
                </a:prstClr>
              </a:outerShdw>
            </a:effectLst>
            <a:scene3d>
              <a:camera prst="perspectiveRelaxed" fov="3300000">
                <a:rot lat="17435432" lon="860917" rev="20792002"/>
              </a:camera>
              <a:lightRig rig="balanced" dir="t">
                <a:rot lat="0" lon="0" rev="15000000"/>
              </a:lightRig>
            </a:scene3d>
            <a:sp3d extrusionH="254000" prstMaterial="plastic">
              <a:bevelT w="508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3" name="Group 1389"/>
          <p:cNvGrpSpPr/>
          <p:nvPr/>
        </p:nvGrpSpPr>
        <p:grpSpPr>
          <a:xfrm>
            <a:off x="2015116" y="1781803"/>
            <a:ext cx="3035058" cy="3173087"/>
            <a:chOff x="1407459" y="2057400"/>
            <a:chExt cx="2859741" cy="3209366"/>
          </a:xfrm>
          <a:effectLst>
            <a:outerShdw blurRad="50800" dist="50800" dir="5400000" algn="ctr" rotWithShape="0">
              <a:srgbClr val="000000">
                <a:alpha val="21000"/>
              </a:srgbClr>
            </a:outerShdw>
          </a:effectLst>
        </p:grpSpPr>
        <p:sp>
          <p:nvSpPr>
            <p:cNvPr id="1391" name="AutoShape 13"/>
            <p:cNvSpPr>
              <a:spLocks noChangeArrowheads="1"/>
            </p:cNvSpPr>
            <p:nvPr/>
          </p:nvSpPr>
          <p:spPr bwMode="ltGray">
            <a:xfrm>
              <a:off x="1407459" y="2057400"/>
              <a:ext cx="2859741" cy="3209366"/>
            </a:xfrm>
            <a:prstGeom prst="diamond">
              <a:avLst/>
            </a:prstGeom>
            <a:gradFill>
              <a:gsLst>
                <a:gs pos="42000">
                  <a:srgbClr val="EAEAEA"/>
                </a:gs>
                <a:gs pos="100000">
                  <a:srgbClr val="B2B2B2"/>
                </a:gs>
              </a:gsLst>
              <a:lin ang="5400000" scaled="1"/>
            </a:gradFill>
            <a:ln>
              <a:noFill/>
            </a:ln>
            <a:effectLst>
              <a:outerShdw blurRad="50800" dist="50800" dir="5400000" algn="t" rotWithShape="0">
                <a:prstClr val="black">
                  <a:alpha val="40000"/>
                </a:prstClr>
              </a:outerShdw>
            </a:effectLst>
            <a:scene3d>
              <a:camera prst="perspectiveRelaxed" fov="3300000">
                <a:rot lat="17808329" lon="1358834" rev="20374483"/>
              </a:camera>
              <a:lightRig rig="balanced" dir="t">
                <a:rot lat="0" lon="0" rev="17400000"/>
              </a:lightRig>
            </a:scene3d>
            <a:sp3d extrusionH="152400" prstMaterial="plastic">
              <a:bevelT w="317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92" name="AutoShape 12"/>
            <p:cNvSpPr>
              <a:spLocks noChangeArrowheads="1"/>
            </p:cNvSpPr>
            <p:nvPr/>
          </p:nvSpPr>
          <p:spPr bwMode="ltGray">
            <a:xfrm>
              <a:off x="1752600" y="2286000"/>
              <a:ext cx="2057400" cy="2286000"/>
            </a:xfrm>
            <a:prstGeom prst="diamond">
              <a:avLst/>
            </a:prstGeom>
            <a:solidFill>
              <a:schemeClr val="tx2">
                <a:lumMod val="60000"/>
                <a:lumOff val="40000"/>
              </a:schemeClr>
            </a:solidFill>
            <a:ln>
              <a:noFill/>
            </a:ln>
            <a:effectLst>
              <a:outerShdw blurRad="50800" dist="50800" dir="5400000" algn="t" rotWithShape="0">
                <a:prstClr val="black">
                  <a:alpha val="40000"/>
                </a:prstClr>
              </a:outerShdw>
            </a:effectLst>
            <a:scene3d>
              <a:camera prst="perspectiveRelaxed" fov="3300000">
                <a:rot lat="17808333" lon="1358840" rev="20374478"/>
              </a:camera>
              <a:lightRig rig="balanced" dir="t">
                <a:rot lat="0" lon="0" rev="15000000"/>
              </a:lightRig>
            </a:scene3d>
            <a:sp3d extrusionH="254000" prstMaterial="plastic">
              <a:bevelT w="508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5" name="Group 1392"/>
          <p:cNvGrpSpPr/>
          <p:nvPr/>
        </p:nvGrpSpPr>
        <p:grpSpPr>
          <a:xfrm>
            <a:off x="4447354" y="3375597"/>
            <a:ext cx="3038177" cy="2972243"/>
            <a:chOff x="3657600" y="3657600"/>
            <a:chExt cx="3657600" cy="3200400"/>
          </a:xfrm>
          <a:effectLst>
            <a:outerShdw blurRad="50800" dist="50800" dir="5400000" algn="ctr" rotWithShape="0">
              <a:srgbClr val="000000">
                <a:alpha val="21000"/>
              </a:srgbClr>
            </a:outerShdw>
          </a:effectLst>
        </p:grpSpPr>
        <p:sp>
          <p:nvSpPr>
            <p:cNvPr id="1394" name="AutoShape 13"/>
            <p:cNvSpPr>
              <a:spLocks noChangeArrowheads="1"/>
            </p:cNvSpPr>
            <p:nvPr/>
          </p:nvSpPr>
          <p:spPr bwMode="ltGray">
            <a:xfrm>
              <a:off x="3657600" y="3657600"/>
              <a:ext cx="3657600" cy="3200400"/>
            </a:xfrm>
            <a:prstGeom prst="diamond">
              <a:avLst/>
            </a:prstGeom>
            <a:gradFill>
              <a:gsLst>
                <a:gs pos="42000">
                  <a:srgbClr val="EAEAEA"/>
                </a:gs>
                <a:gs pos="100000">
                  <a:srgbClr val="B2B2B2"/>
                </a:gs>
              </a:gsLst>
              <a:lin ang="5400000" scaled="1"/>
            </a:gradFill>
            <a:ln>
              <a:noFill/>
            </a:ln>
            <a:effectLst>
              <a:outerShdw blurRad="50800" dist="50800" dir="5400000" algn="t" rotWithShape="0">
                <a:prstClr val="black">
                  <a:alpha val="40000"/>
                </a:prstClr>
              </a:outerShdw>
            </a:effectLst>
            <a:scene3d>
              <a:camera prst="perspectiveRelaxed">
                <a:rot lat="18589392" lon="469304" rev="21238644"/>
              </a:camera>
              <a:lightRig rig="balanced" dir="t">
                <a:rot lat="0" lon="0" rev="18600000"/>
              </a:lightRig>
            </a:scene3d>
            <a:sp3d extrusionH="215900" prstMaterial="plastic">
              <a:bevelT w="4445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95" name="AutoShape 13"/>
            <p:cNvSpPr>
              <a:spLocks noChangeArrowheads="1"/>
            </p:cNvSpPr>
            <p:nvPr/>
          </p:nvSpPr>
          <p:spPr bwMode="ltGray">
            <a:xfrm>
              <a:off x="4150660" y="3832410"/>
              <a:ext cx="2667000" cy="2133600"/>
            </a:xfrm>
            <a:prstGeom prst="diamond">
              <a:avLst/>
            </a:prstGeom>
            <a:solidFill>
              <a:schemeClr val="tx2">
                <a:lumMod val="40000"/>
                <a:lumOff val="60000"/>
              </a:schemeClr>
            </a:solidFill>
            <a:ln>
              <a:noFill/>
            </a:ln>
            <a:effectLst/>
            <a:scene3d>
              <a:camera prst="perspectiveRelaxed">
                <a:rot lat="18589395" lon="469304" rev="21238644"/>
              </a:camera>
              <a:lightRig rig="balanced" dir="t">
                <a:rot lat="0" lon="0" rev="13800000"/>
              </a:lightRig>
            </a:scene3d>
            <a:sp3d extrusionH="406400" prstMaterial="plastic">
              <a:bevelT w="635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6" name="Group 1395"/>
          <p:cNvGrpSpPr/>
          <p:nvPr/>
        </p:nvGrpSpPr>
        <p:grpSpPr>
          <a:xfrm>
            <a:off x="3102297" y="523587"/>
            <a:ext cx="2346903" cy="2884116"/>
            <a:chOff x="2209800" y="685800"/>
            <a:chExt cx="1828800" cy="2286000"/>
          </a:xfrm>
          <a:effectLst>
            <a:outerShdw blurRad="50800" dist="50800" dir="5400000" algn="ctr" rotWithShape="0">
              <a:srgbClr val="000000">
                <a:alpha val="21000"/>
              </a:srgbClr>
            </a:outerShdw>
          </a:effectLst>
        </p:grpSpPr>
        <p:sp>
          <p:nvSpPr>
            <p:cNvPr id="1397" name="AutoShape 13"/>
            <p:cNvSpPr>
              <a:spLocks noChangeArrowheads="1"/>
            </p:cNvSpPr>
            <p:nvPr/>
          </p:nvSpPr>
          <p:spPr bwMode="ltGray">
            <a:xfrm>
              <a:off x="2209800" y="685800"/>
              <a:ext cx="1828800" cy="2286000"/>
            </a:xfrm>
            <a:prstGeom prst="diamond">
              <a:avLst/>
            </a:prstGeom>
            <a:gradFill>
              <a:gsLst>
                <a:gs pos="42000">
                  <a:srgbClr val="EAEAEA"/>
                </a:gs>
                <a:gs pos="100000">
                  <a:srgbClr val="969696"/>
                </a:gs>
              </a:gsLst>
              <a:lin ang="5400000" scaled="1"/>
            </a:gradFill>
            <a:ln>
              <a:noFill/>
            </a:ln>
            <a:effectLst>
              <a:outerShdw blurRad="50800" dist="50800" dir="5400000" algn="t" rotWithShape="0">
                <a:prstClr val="black">
                  <a:alpha val="40000"/>
                </a:prstClr>
              </a:outerShdw>
            </a:effectLst>
            <a:scene3d>
              <a:camera prst="perspectiveRelaxed" fov="3300000">
                <a:rot lat="17450789" lon="2776273" rev="19073541"/>
              </a:camera>
              <a:lightRig rig="balanced" dir="t">
                <a:rot lat="0" lon="0" rev="18000000"/>
              </a:lightRig>
            </a:scene3d>
            <a:sp3d extrusionH="101600" prstMaterial="plastic">
              <a:bevelT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98" name="AutoShape 11"/>
            <p:cNvSpPr>
              <a:spLocks noChangeArrowheads="1"/>
            </p:cNvSpPr>
            <p:nvPr/>
          </p:nvSpPr>
          <p:spPr bwMode="ltGray">
            <a:xfrm>
              <a:off x="2389096" y="838200"/>
              <a:ext cx="1295399" cy="1524000"/>
            </a:xfrm>
            <a:prstGeom prst="diamond">
              <a:avLst/>
            </a:prstGeom>
            <a:solidFill>
              <a:srgbClr val="002060"/>
            </a:solidFill>
            <a:ln>
              <a:noFill/>
            </a:ln>
            <a:effectLst>
              <a:outerShdw blurRad="50800" dist="50800" dir="5400000" algn="t" rotWithShape="0">
                <a:prstClr val="black">
                  <a:alpha val="40000"/>
                </a:prstClr>
              </a:outerShdw>
            </a:effectLst>
            <a:scene3d>
              <a:camera prst="perspectiveRelaxed" fov="3300000">
                <a:rot lat="17455693" lon="2772314" rev="19025230"/>
              </a:camera>
              <a:lightRig rig="balanced" dir="t">
                <a:rot lat="0" lon="0" rev="15000000"/>
              </a:lightRig>
            </a:scene3d>
            <a:sp3d extrusionH="190500" prstMaterial="plastic">
              <a:bevelT w="508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399" name="Text Box 74"/>
          <p:cNvSpPr txBox="1">
            <a:spLocks noChangeArrowheads="1"/>
          </p:cNvSpPr>
          <p:nvPr/>
        </p:nvSpPr>
        <p:spPr bwMode="gray">
          <a:xfrm>
            <a:off x="17808" y="2717268"/>
            <a:ext cx="2816860" cy="430887"/>
          </a:xfrm>
          <a:prstGeom prst="rect">
            <a:avLst/>
          </a:prstGeom>
          <a:noFill/>
          <a:ln w="9525" algn="ctr">
            <a:noFill/>
            <a:miter lim="800000"/>
            <a:headEnd/>
            <a:tailEnd/>
          </a:ln>
          <a:effectLst/>
        </p:spPr>
        <p:txBody>
          <a:bodyPr wrap="square">
            <a:spAutoFit/>
          </a:bodyPr>
          <a:lstStyle/>
          <a:p>
            <a:r>
              <a:rPr lang="en-US" sz="2200" b="1" dirty="0" smtClean="0">
                <a:solidFill>
                  <a:schemeClr val="tx2">
                    <a:lumMod val="60000"/>
                    <a:lumOff val="40000"/>
                  </a:schemeClr>
                </a:solidFill>
              </a:rPr>
              <a:t>Excel CRAFT Add-in</a:t>
            </a:r>
            <a:endParaRPr lang="en-US" sz="2200" b="1" dirty="0">
              <a:solidFill>
                <a:schemeClr val="tx2">
                  <a:lumMod val="60000"/>
                  <a:lumOff val="40000"/>
                </a:schemeClr>
              </a:solidFill>
            </a:endParaRPr>
          </a:p>
        </p:txBody>
      </p:sp>
      <p:sp>
        <p:nvSpPr>
          <p:cNvPr id="1400" name="Text Box 76"/>
          <p:cNvSpPr txBox="1">
            <a:spLocks noChangeArrowheads="1"/>
          </p:cNvSpPr>
          <p:nvPr/>
        </p:nvSpPr>
        <p:spPr bwMode="gray">
          <a:xfrm>
            <a:off x="5618564" y="6543"/>
            <a:ext cx="3504343" cy="461665"/>
          </a:xfrm>
          <a:prstGeom prst="rect">
            <a:avLst/>
          </a:prstGeom>
          <a:noFill/>
          <a:ln w="9525" algn="ctr">
            <a:noFill/>
            <a:miter lim="800000"/>
            <a:headEnd/>
            <a:tailEnd/>
          </a:ln>
          <a:effectLst/>
        </p:spPr>
        <p:txBody>
          <a:bodyPr wrap="square">
            <a:spAutoFit/>
          </a:bodyPr>
          <a:lstStyle/>
          <a:p>
            <a:r>
              <a:rPr lang="en-US" sz="2400" b="1" dirty="0" smtClean="0">
                <a:solidFill>
                  <a:schemeClr val="accent1">
                    <a:lumMod val="75000"/>
                  </a:schemeClr>
                </a:solidFill>
              </a:rPr>
              <a:t>Current Layout Evaluation</a:t>
            </a:r>
            <a:endParaRPr lang="en-US" sz="2400" b="1" dirty="0">
              <a:solidFill>
                <a:schemeClr val="accent1">
                  <a:lumMod val="75000"/>
                </a:schemeClr>
              </a:solidFill>
            </a:endParaRPr>
          </a:p>
        </p:txBody>
      </p:sp>
      <p:sp>
        <p:nvSpPr>
          <p:cNvPr id="1401" name="Text Box 72"/>
          <p:cNvSpPr txBox="1">
            <a:spLocks noChangeArrowheads="1"/>
          </p:cNvSpPr>
          <p:nvPr/>
        </p:nvSpPr>
        <p:spPr bwMode="gray">
          <a:xfrm>
            <a:off x="7072250" y="3421721"/>
            <a:ext cx="2514600" cy="461665"/>
          </a:xfrm>
          <a:prstGeom prst="rect">
            <a:avLst/>
          </a:prstGeom>
          <a:noFill/>
          <a:ln w="9525" algn="ctr">
            <a:noFill/>
            <a:miter lim="800000"/>
            <a:headEnd/>
            <a:tailEnd/>
          </a:ln>
          <a:effectLst/>
        </p:spPr>
        <p:txBody>
          <a:bodyPr wrap="square">
            <a:spAutoFit/>
          </a:bodyPr>
          <a:lstStyle/>
          <a:p>
            <a:r>
              <a:rPr lang="en-US" sz="2400" b="1" dirty="0" smtClean="0">
                <a:solidFill>
                  <a:srgbClr val="4F81BD"/>
                </a:solidFill>
              </a:rPr>
              <a:t>Finalizing</a:t>
            </a:r>
            <a:endParaRPr lang="en-US" sz="2400" b="1" dirty="0">
              <a:solidFill>
                <a:srgbClr val="4F81BD"/>
              </a:solidFill>
            </a:endParaRPr>
          </a:p>
        </p:txBody>
      </p:sp>
      <p:sp>
        <p:nvSpPr>
          <p:cNvPr id="1403" name="Rectangle 1402"/>
          <p:cNvSpPr/>
          <p:nvPr/>
        </p:nvSpPr>
        <p:spPr bwMode="auto">
          <a:xfrm>
            <a:off x="-44904" y="3238222"/>
            <a:ext cx="2374116" cy="1569660"/>
          </a:xfrm>
          <a:prstGeom prst="rect">
            <a:avLst/>
          </a:prstGeom>
        </p:spPr>
        <p:txBody>
          <a:bodyPr wrap="square">
            <a:spAutoFit/>
          </a:bodyPr>
          <a:lstStyle/>
          <a:p>
            <a:pPr marL="285750" indent="-285750">
              <a:buFontTx/>
              <a:buChar char="-"/>
            </a:pPr>
            <a:r>
              <a:rPr lang="en-US" sz="1600" dirty="0" smtClean="0">
                <a:solidFill>
                  <a:prstClr val="black"/>
                </a:solidFill>
              </a:rPr>
              <a:t>Entering the current                                            layout</a:t>
            </a:r>
          </a:p>
          <a:p>
            <a:pPr marL="285750" indent="-285750">
              <a:buFontTx/>
              <a:buChar char="-"/>
            </a:pPr>
            <a:r>
              <a:rPr lang="en-US" sz="1600" dirty="0">
                <a:solidFill>
                  <a:prstClr val="black"/>
                </a:solidFill>
              </a:rPr>
              <a:t>Solving for improvements</a:t>
            </a:r>
          </a:p>
          <a:p>
            <a:pPr marL="285750" indent="-285750">
              <a:buFontTx/>
              <a:buChar char="-"/>
            </a:pPr>
            <a:endParaRPr lang="en-US" sz="1600" dirty="0" smtClean="0">
              <a:solidFill>
                <a:prstClr val="black"/>
              </a:solidFill>
            </a:endParaRPr>
          </a:p>
          <a:p>
            <a:endParaRPr lang="en-US" sz="1600" dirty="0" smtClean="0">
              <a:solidFill>
                <a:prstClr val="black"/>
              </a:solidFill>
            </a:endParaRPr>
          </a:p>
        </p:txBody>
      </p:sp>
      <p:sp>
        <p:nvSpPr>
          <p:cNvPr id="1405" name="Text Box 76"/>
          <p:cNvSpPr txBox="1">
            <a:spLocks noChangeArrowheads="1"/>
          </p:cNvSpPr>
          <p:nvPr/>
        </p:nvSpPr>
        <p:spPr bwMode="gray">
          <a:xfrm>
            <a:off x="417937" y="1295400"/>
            <a:ext cx="2315241" cy="461665"/>
          </a:xfrm>
          <a:prstGeom prst="rect">
            <a:avLst/>
          </a:prstGeom>
          <a:noFill/>
          <a:ln w="9525" algn="ctr">
            <a:noFill/>
            <a:miter lim="800000"/>
            <a:headEnd/>
            <a:tailEnd/>
          </a:ln>
          <a:effectLst/>
        </p:spPr>
        <p:txBody>
          <a:bodyPr wrap="square">
            <a:spAutoFit/>
          </a:bodyPr>
          <a:lstStyle/>
          <a:p>
            <a:r>
              <a:rPr lang="en-US" sz="2400" b="1" dirty="0" smtClean="0">
                <a:solidFill>
                  <a:schemeClr val="tx2">
                    <a:lumMod val="50000"/>
                  </a:schemeClr>
                </a:solidFill>
              </a:rPr>
              <a:t>Layout</a:t>
            </a:r>
            <a:endParaRPr lang="en-US" sz="2400" b="1" dirty="0">
              <a:solidFill>
                <a:schemeClr val="tx2">
                  <a:lumMod val="50000"/>
                </a:schemeClr>
              </a:solidFill>
            </a:endParaRPr>
          </a:p>
        </p:txBody>
      </p:sp>
      <p:sp>
        <p:nvSpPr>
          <p:cNvPr id="1406" name="Rectangle 1405"/>
          <p:cNvSpPr/>
          <p:nvPr/>
        </p:nvSpPr>
        <p:spPr bwMode="auto">
          <a:xfrm>
            <a:off x="312707" y="1706413"/>
            <a:ext cx="2812765" cy="1092607"/>
          </a:xfrm>
          <a:prstGeom prst="rect">
            <a:avLst/>
          </a:prstGeom>
        </p:spPr>
        <p:txBody>
          <a:bodyPr wrap="square">
            <a:spAutoFit/>
          </a:bodyPr>
          <a:lstStyle/>
          <a:p>
            <a:pPr marL="285750" indent="-285750">
              <a:buFontTx/>
              <a:buChar char="-"/>
            </a:pPr>
            <a:r>
              <a:rPr lang="en-US" sz="1600" dirty="0"/>
              <a:t>Departments definition</a:t>
            </a:r>
            <a:r>
              <a:rPr lang="en-US" sz="1600" dirty="0" smtClean="0"/>
              <a:t>.</a:t>
            </a:r>
          </a:p>
          <a:p>
            <a:pPr marL="285750" indent="-285750">
              <a:buFontTx/>
              <a:buChar char="-"/>
            </a:pPr>
            <a:r>
              <a:rPr lang="en-US" sz="1600" dirty="0" smtClean="0"/>
              <a:t>Analyzing no. of tests.</a:t>
            </a:r>
          </a:p>
          <a:p>
            <a:pPr marL="285750" indent="-285750">
              <a:buFontTx/>
              <a:buChar char="-"/>
            </a:pPr>
            <a:r>
              <a:rPr lang="en-US" dirty="0" smtClean="0"/>
              <a:t>Developing Pareto Chart.</a:t>
            </a:r>
            <a:endParaRPr lang="en-US" dirty="0"/>
          </a:p>
          <a:p>
            <a:endParaRPr lang="fr-FR" sz="1500" dirty="0"/>
          </a:p>
        </p:txBody>
      </p:sp>
      <p:cxnSp>
        <p:nvCxnSpPr>
          <p:cNvPr id="1408" name="Elbow Connector 1407"/>
          <p:cNvCxnSpPr/>
          <p:nvPr/>
        </p:nvCxnSpPr>
        <p:spPr>
          <a:xfrm rot="10800000" flipV="1">
            <a:off x="5728310" y="452525"/>
            <a:ext cx="3400012" cy="1853173"/>
          </a:xfrm>
          <a:prstGeom prst="bentConnector3">
            <a:avLst>
              <a:gd name="adj1" fmla="val 100261"/>
            </a:avLst>
          </a:prstGeom>
          <a:ln w="12700">
            <a:headEnd type="diamond" w="med" len="med"/>
            <a:tailEnd type="diamond" w="med" len="med"/>
          </a:ln>
        </p:spPr>
        <p:style>
          <a:lnRef idx="3">
            <a:schemeClr val="accent1"/>
          </a:lnRef>
          <a:fillRef idx="0">
            <a:schemeClr val="accent1"/>
          </a:fillRef>
          <a:effectRef idx="2">
            <a:schemeClr val="accent1"/>
          </a:effectRef>
          <a:fontRef idx="minor">
            <a:schemeClr val="tx1"/>
          </a:fontRef>
        </p:style>
      </p:cxnSp>
      <p:cxnSp>
        <p:nvCxnSpPr>
          <p:cNvPr id="1409" name="Elbow Connector 59"/>
          <p:cNvCxnSpPr>
            <a:endCxn id="1392" idx="1"/>
          </p:cNvCxnSpPr>
          <p:nvPr/>
        </p:nvCxnSpPr>
        <p:spPr>
          <a:xfrm>
            <a:off x="-70554" y="3131901"/>
            <a:ext cx="2451970" cy="5998"/>
          </a:xfrm>
          <a:prstGeom prst="bentConnector3">
            <a:avLst>
              <a:gd name="adj1" fmla="val 81172"/>
            </a:avLst>
          </a:prstGeom>
          <a:ln>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410" name="Elbow Connector 1409"/>
          <p:cNvCxnSpPr/>
          <p:nvPr/>
        </p:nvCxnSpPr>
        <p:spPr>
          <a:xfrm>
            <a:off x="362874" y="1757065"/>
            <a:ext cx="2918208" cy="179311"/>
          </a:xfrm>
          <a:prstGeom prst="bentConnector3">
            <a:avLst>
              <a:gd name="adj1" fmla="val 99739"/>
            </a:avLst>
          </a:prstGeom>
          <a:ln w="19050">
            <a:headEnd type="diamond" w="med" len="med"/>
            <a:tailEnd type="diamond" w="med" len="med"/>
          </a:ln>
        </p:spPr>
        <p:style>
          <a:lnRef idx="3">
            <a:schemeClr val="dk1"/>
          </a:lnRef>
          <a:fillRef idx="0">
            <a:schemeClr val="dk1"/>
          </a:fillRef>
          <a:effectRef idx="2">
            <a:schemeClr val="dk1"/>
          </a:effectRef>
          <a:fontRef idx="minor">
            <a:schemeClr val="tx1"/>
          </a:fontRef>
        </p:style>
      </p:cxnSp>
      <p:sp>
        <p:nvSpPr>
          <p:cNvPr id="1411" name="Rectangle 1410"/>
          <p:cNvSpPr/>
          <p:nvPr/>
        </p:nvSpPr>
        <p:spPr bwMode="gray">
          <a:xfrm>
            <a:off x="5210844" y="4123181"/>
            <a:ext cx="1523999" cy="707886"/>
          </a:xfrm>
          <a:prstGeom prst="rect">
            <a:avLst/>
          </a:prstGeom>
        </p:spPr>
        <p:txBody>
          <a:bodyPr wrap="square">
            <a:spAutoFit/>
          </a:bodyPr>
          <a:lstStyle/>
          <a:p>
            <a:pPr algn="ctr"/>
            <a:r>
              <a:rPr lang="en-US" sz="2000" b="1" dirty="0" smtClean="0">
                <a:ln w="18415" cmpd="sng">
                  <a:noFill/>
                  <a:prstDash val="solid"/>
                </a:ln>
                <a:solidFill>
                  <a:srgbClr val="FFFFFF"/>
                </a:solidFill>
                <a:effectLst>
                  <a:outerShdw blurRad="63500" dir="3600000" algn="tl" rotWithShape="0">
                    <a:srgbClr val="000000">
                      <a:alpha val="70000"/>
                    </a:srgbClr>
                  </a:outerShdw>
                </a:effectLst>
              </a:rPr>
              <a:t>Post Evaluation</a:t>
            </a:r>
            <a:endParaRPr lang="en-US" sz="2000" b="1" dirty="0">
              <a:ln w="18415" cmpd="sng">
                <a:noFill/>
                <a:prstDash val="solid"/>
              </a:ln>
              <a:solidFill>
                <a:srgbClr val="FFFFFF"/>
              </a:solidFill>
              <a:effectLst>
                <a:outerShdw blurRad="63500" dir="3600000" algn="tl" rotWithShape="0">
                  <a:srgbClr val="000000">
                    <a:alpha val="70000"/>
                  </a:srgbClr>
                </a:outerShdw>
              </a:effectLst>
            </a:endParaRPr>
          </a:p>
        </p:txBody>
      </p:sp>
      <p:sp>
        <p:nvSpPr>
          <p:cNvPr id="1412" name="Rectangle 1411"/>
          <p:cNvSpPr/>
          <p:nvPr/>
        </p:nvSpPr>
        <p:spPr bwMode="gray">
          <a:xfrm>
            <a:off x="2675066" y="2792246"/>
            <a:ext cx="1561090" cy="707886"/>
          </a:xfrm>
          <a:prstGeom prst="rect">
            <a:avLst/>
          </a:prstGeom>
        </p:spPr>
        <p:txBody>
          <a:bodyPr wrap="square">
            <a:spAutoFit/>
          </a:bodyPr>
          <a:lstStyle/>
          <a:p>
            <a:pPr algn="ctr"/>
            <a:r>
              <a:rPr lang="en-US" sz="2000" b="1" dirty="0" smtClean="0">
                <a:ln w="18415" cmpd="sng">
                  <a:noFill/>
                  <a:prstDash val="solid"/>
                </a:ln>
                <a:solidFill>
                  <a:srgbClr val="FFFFFF"/>
                </a:solidFill>
                <a:effectLst>
                  <a:outerShdw blurRad="63500" dir="3600000" algn="tl" rotWithShape="0">
                    <a:srgbClr val="000000">
                      <a:alpha val="70000"/>
                    </a:srgbClr>
                  </a:outerShdw>
                </a:effectLst>
              </a:rPr>
              <a:t>Layout Improving</a:t>
            </a:r>
            <a:endParaRPr lang="en-US" b="1" dirty="0">
              <a:ln w="18415" cmpd="sng">
                <a:noFill/>
                <a:prstDash val="solid"/>
              </a:ln>
              <a:solidFill>
                <a:srgbClr val="FFFFFF"/>
              </a:solidFill>
              <a:effectLst>
                <a:outerShdw blurRad="63500" dir="3600000" algn="tl" rotWithShape="0">
                  <a:srgbClr val="000000">
                    <a:alpha val="70000"/>
                  </a:srgbClr>
                </a:outerShdw>
              </a:effectLst>
            </a:endParaRPr>
          </a:p>
        </p:txBody>
      </p:sp>
      <p:sp>
        <p:nvSpPr>
          <p:cNvPr id="1413" name="Rectangle 1412"/>
          <p:cNvSpPr/>
          <p:nvPr/>
        </p:nvSpPr>
        <p:spPr bwMode="gray">
          <a:xfrm>
            <a:off x="5696954" y="2076530"/>
            <a:ext cx="1405034" cy="707886"/>
          </a:xfrm>
          <a:prstGeom prst="rect">
            <a:avLst/>
          </a:prstGeom>
        </p:spPr>
        <p:txBody>
          <a:bodyPr wrap="square">
            <a:spAutoFit/>
          </a:bodyPr>
          <a:lstStyle/>
          <a:p>
            <a:pPr algn="ctr"/>
            <a:r>
              <a:rPr lang="en-US" sz="2000" b="1" dirty="0" smtClean="0">
                <a:ln w="18415" cmpd="sng">
                  <a:noFill/>
                  <a:prstDash val="solid"/>
                </a:ln>
                <a:solidFill>
                  <a:srgbClr val="FFFFFF"/>
                </a:solidFill>
                <a:effectLst>
                  <a:outerShdw blurRad="63500" dir="3600000" algn="tl" rotWithShape="0">
                    <a:srgbClr val="000000">
                      <a:alpha val="70000"/>
                    </a:srgbClr>
                  </a:outerShdw>
                </a:effectLst>
              </a:rPr>
              <a:t>Pre Evaluation</a:t>
            </a:r>
            <a:endParaRPr lang="en-US" sz="2400" dirty="0">
              <a:solidFill>
                <a:prstClr val="black"/>
              </a:solidFill>
            </a:endParaRPr>
          </a:p>
        </p:txBody>
      </p:sp>
      <p:sp>
        <p:nvSpPr>
          <p:cNvPr id="1414" name="Rectangle 1413"/>
          <p:cNvSpPr/>
          <p:nvPr/>
        </p:nvSpPr>
        <p:spPr bwMode="gray">
          <a:xfrm>
            <a:off x="3804237" y="1474860"/>
            <a:ext cx="754533" cy="369332"/>
          </a:xfrm>
          <a:prstGeom prst="rect">
            <a:avLst/>
          </a:prstGeom>
        </p:spPr>
        <p:txBody>
          <a:bodyPr wrap="none">
            <a:spAutoFit/>
          </a:bodyPr>
          <a:lstStyle/>
          <a:p>
            <a:r>
              <a:rPr lang="en-US" b="1" dirty="0" smtClean="0">
                <a:ln w="18415" cmpd="sng">
                  <a:noFill/>
                  <a:prstDash val="solid"/>
                </a:ln>
                <a:solidFill>
                  <a:srgbClr val="FFFFFF"/>
                </a:solidFill>
                <a:effectLst>
                  <a:outerShdw blurRad="63500" dir="3600000" algn="tl" rotWithShape="0">
                    <a:srgbClr val="000000">
                      <a:alpha val="70000"/>
                    </a:srgbClr>
                  </a:outerShdw>
                </a:effectLst>
              </a:rPr>
              <a:t>Scope</a:t>
            </a:r>
            <a:endParaRPr lang="en-US" dirty="0">
              <a:solidFill>
                <a:prstClr val="black"/>
              </a:solidFill>
            </a:endParaRPr>
          </a:p>
        </p:txBody>
      </p:sp>
      <p:sp>
        <p:nvSpPr>
          <p:cNvPr id="42" name="Rectangle 41"/>
          <p:cNvSpPr/>
          <p:nvPr/>
        </p:nvSpPr>
        <p:spPr bwMode="auto">
          <a:xfrm>
            <a:off x="6768860" y="3838546"/>
            <a:ext cx="2510339" cy="784830"/>
          </a:xfrm>
          <a:prstGeom prst="rect">
            <a:avLst/>
          </a:prstGeom>
        </p:spPr>
        <p:txBody>
          <a:bodyPr wrap="square">
            <a:spAutoFit/>
          </a:bodyPr>
          <a:lstStyle/>
          <a:p>
            <a:pPr marL="285750" indent="-285750">
              <a:buFontTx/>
              <a:buChar char="-"/>
            </a:pPr>
            <a:r>
              <a:rPr lang="en-US" sz="1500" dirty="0" smtClean="0"/>
              <a:t>Adjusting the proposed layout</a:t>
            </a:r>
          </a:p>
          <a:p>
            <a:pPr marL="285750" indent="-285750">
              <a:buFontTx/>
              <a:buChar char="-"/>
            </a:pPr>
            <a:r>
              <a:rPr lang="en-US" sz="1500" dirty="0" smtClean="0"/>
              <a:t>Calculating efficiency</a:t>
            </a:r>
            <a:endParaRPr lang="fr-FR" sz="1500" dirty="0"/>
          </a:p>
        </p:txBody>
      </p:sp>
      <p:sp>
        <p:nvSpPr>
          <p:cNvPr id="44" name="Rectangle 43"/>
          <p:cNvSpPr/>
          <p:nvPr/>
        </p:nvSpPr>
        <p:spPr bwMode="auto">
          <a:xfrm>
            <a:off x="5700047" y="439107"/>
            <a:ext cx="3569377" cy="1708160"/>
          </a:xfrm>
          <a:prstGeom prst="rect">
            <a:avLst/>
          </a:prstGeom>
        </p:spPr>
        <p:txBody>
          <a:bodyPr wrap="square">
            <a:spAutoFit/>
          </a:bodyPr>
          <a:lstStyle/>
          <a:p>
            <a:pPr marL="285750" indent="-285750">
              <a:buFontTx/>
              <a:buChar char="-"/>
            </a:pPr>
            <a:r>
              <a:rPr lang="en-US" sz="1500" dirty="0"/>
              <a:t>Applying the adjacency based evaluation </a:t>
            </a:r>
            <a:r>
              <a:rPr lang="en-US" sz="1500" dirty="0" smtClean="0"/>
              <a:t>method</a:t>
            </a:r>
          </a:p>
          <a:p>
            <a:pPr marL="285750" indent="-285750">
              <a:buFontTx/>
              <a:buChar char="-"/>
            </a:pPr>
            <a:r>
              <a:rPr lang="en-US" sz="1500" dirty="0" smtClean="0"/>
              <a:t>Defining Relationship Matrix and Chart</a:t>
            </a:r>
          </a:p>
          <a:p>
            <a:pPr marL="285750" indent="-285750">
              <a:buFontTx/>
              <a:buChar char="-"/>
            </a:pPr>
            <a:r>
              <a:rPr lang="en-US" sz="1500" dirty="0" smtClean="0"/>
              <a:t>Developing Adjacency table</a:t>
            </a:r>
          </a:p>
          <a:p>
            <a:pPr marL="285750" indent="-285750">
              <a:buFontTx/>
              <a:buChar char="-"/>
            </a:pPr>
            <a:r>
              <a:rPr lang="en-US" sz="1500" dirty="0" smtClean="0"/>
              <a:t>Developing numerical matrix based on specific criteria.</a:t>
            </a:r>
          </a:p>
          <a:p>
            <a:pPr marL="285750" indent="-285750">
              <a:buFontTx/>
              <a:buChar char="-"/>
            </a:pPr>
            <a:r>
              <a:rPr lang="en-US" sz="1500" dirty="0" smtClean="0"/>
              <a:t>Calculating Efficiency</a:t>
            </a:r>
            <a:endParaRPr lang="en-US" sz="1500" dirty="0"/>
          </a:p>
        </p:txBody>
      </p:sp>
      <p:sp>
        <p:nvSpPr>
          <p:cNvPr id="53" name="Round Same Side Corner Rectangle 52"/>
          <p:cNvSpPr/>
          <p:nvPr/>
        </p:nvSpPr>
        <p:spPr bwMode="auto">
          <a:xfrm flipV="1">
            <a:off x="1557925" y="-63749"/>
            <a:ext cx="674034" cy="14087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1600" b="1" dirty="0" smtClean="0">
                <a:solidFill>
                  <a:schemeClr val="bg1"/>
                </a:solidFill>
              </a:rPr>
              <a:t>Laboratory</a:t>
            </a:r>
            <a:endParaRPr lang="en-US" sz="1600" b="1" dirty="0">
              <a:solidFill>
                <a:schemeClr val="bg1"/>
              </a:solidFill>
            </a:endParaRPr>
          </a:p>
        </p:txBody>
      </p:sp>
      <p:sp>
        <p:nvSpPr>
          <p:cNvPr id="54" name="Round Same Side Corner Rectangle 53"/>
          <p:cNvSpPr/>
          <p:nvPr/>
        </p:nvSpPr>
        <p:spPr bwMode="auto">
          <a:xfrm flipV="1">
            <a:off x="768433"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1600" b="1" dirty="0" smtClean="0">
                <a:solidFill>
                  <a:schemeClr val="bg1"/>
                </a:solidFill>
              </a:rPr>
              <a:t>Operating Rooms</a:t>
            </a:r>
            <a:endParaRPr lang="en-US" sz="1600" b="1" dirty="0">
              <a:solidFill>
                <a:schemeClr val="bg1"/>
              </a:solidFill>
            </a:endParaRPr>
          </a:p>
        </p:txBody>
      </p:sp>
      <p:sp>
        <p:nvSpPr>
          <p:cNvPr id="56" name="Round Same Side Corner Rectangle 55"/>
          <p:cNvSpPr/>
          <p:nvPr/>
        </p:nvSpPr>
        <p:spPr bwMode="auto">
          <a:xfrm flipV="1">
            <a:off x="3580270"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1600" b="1" dirty="0" smtClean="0">
                <a:solidFill>
                  <a:schemeClr val="bg1"/>
                </a:solidFill>
              </a:rPr>
              <a:t>JCI Accreditation</a:t>
            </a:r>
            <a:endParaRPr lang="en-US" sz="1600" b="1" dirty="0">
              <a:solidFill>
                <a:schemeClr val="bg1"/>
              </a:solidFill>
            </a:endParaRPr>
          </a:p>
        </p:txBody>
      </p:sp>
      <p:sp>
        <p:nvSpPr>
          <p:cNvPr id="49" name="Round Same Side Corner Rectangle 48"/>
          <p:cNvSpPr/>
          <p:nvPr/>
        </p:nvSpPr>
        <p:spPr bwMode="auto">
          <a:xfrm flipV="1">
            <a:off x="-32988" y="-33202"/>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fontAlgn="auto">
              <a:spcBef>
                <a:spcPts val="0"/>
              </a:spcBef>
              <a:spcAft>
                <a:spcPts val="0"/>
              </a:spcAft>
              <a:defRPr/>
            </a:pPr>
            <a:r>
              <a:rPr lang="en-US" sz="1600" b="1" dirty="0">
                <a:solidFill>
                  <a:schemeClr val="bg1"/>
                </a:solidFill>
              </a:rPr>
              <a:t>Optimizing Patient Flow</a:t>
            </a:r>
          </a:p>
        </p:txBody>
      </p:sp>
      <p:sp>
        <p:nvSpPr>
          <p:cNvPr id="1423" name="Frame 1422"/>
          <p:cNvSpPr/>
          <p:nvPr/>
        </p:nvSpPr>
        <p:spPr>
          <a:xfrm>
            <a:off x="23516" y="4375359"/>
            <a:ext cx="4423838" cy="2456183"/>
          </a:xfrm>
          <a:prstGeom prst="frame">
            <a:avLst>
              <a:gd name="adj1" fmla="val 256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aphicFrame>
        <p:nvGraphicFramePr>
          <p:cNvPr id="119" name="Chart 118"/>
          <p:cNvGraphicFramePr/>
          <p:nvPr>
            <p:extLst>
              <p:ext uri="{D42A27DB-BD31-4B8C-83A1-F6EECF244321}">
                <p14:modId xmlns:p14="http://schemas.microsoft.com/office/powerpoint/2010/main" val="1182274324"/>
              </p:ext>
            </p:extLst>
          </p:nvPr>
        </p:nvGraphicFramePr>
        <p:xfrm>
          <a:off x="67016" y="4433547"/>
          <a:ext cx="4390328" cy="2424453"/>
        </p:xfrm>
        <a:graphic>
          <a:graphicData uri="http://schemas.openxmlformats.org/drawingml/2006/chart">
            <c:chart xmlns:c="http://schemas.openxmlformats.org/drawingml/2006/chart" xmlns:r="http://schemas.openxmlformats.org/officeDocument/2006/relationships" r:id="rId3"/>
          </a:graphicData>
        </a:graphic>
      </p:graphicFrame>
      <p:sp>
        <p:nvSpPr>
          <p:cNvPr id="1430" name="Donut 1429"/>
          <p:cNvSpPr/>
          <p:nvPr/>
        </p:nvSpPr>
        <p:spPr>
          <a:xfrm>
            <a:off x="315838" y="2246908"/>
            <a:ext cx="2918208" cy="332907"/>
          </a:xfrm>
          <a:prstGeom prst="donut">
            <a:avLst>
              <a:gd name="adj" fmla="val 0"/>
            </a:avLst>
          </a:prstGeom>
          <a:blipFill>
            <a:blip r:embed="rId4"/>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1" name="Donut 120"/>
          <p:cNvSpPr/>
          <p:nvPr/>
        </p:nvSpPr>
        <p:spPr>
          <a:xfrm>
            <a:off x="6782544" y="3810000"/>
            <a:ext cx="2333234" cy="607692"/>
          </a:xfrm>
          <a:prstGeom prst="donut">
            <a:avLst>
              <a:gd name="adj" fmla="val 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2" name="Donut 121"/>
          <p:cNvSpPr/>
          <p:nvPr/>
        </p:nvSpPr>
        <p:spPr>
          <a:xfrm>
            <a:off x="2" y="3178933"/>
            <a:ext cx="2133180" cy="659613"/>
          </a:xfrm>
          <a:prstGeom prst="donut">
            <a:avLst>
              <a:gd name="adj" fmla="val 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3" name="Donut 122"/>
          <p:cNvSpPr/>
          <p:nvPr/>
        </p:nvSpPr>
        <p:spPr>
          <a:xfrm>
            <a:off x="5699555" y="454097"/>
            <a:ext cx="3049334" cy="549026"/>
          </a:xfrm>
          <a:prstGeom prst="donut">
            <a:avLst>
              <a:gd name="adj" fmla="val 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mc:AlternateContent xmlns:mc="http://schemas.openxmlformats.org/markup-compatibility/2006" xmlns:a14="http://schemas.microsoft.com/office/drawing/2010/main">
        <mc:Choice Requires="a14">
          <p:sp>
            <p:nvSpPr>
              <p:cNvPr id="1433" name="Rectangle 1432"/>
              <p:cNvSpPr/>
              <p:nvPr/>
            </p:nvSpPr>
            <p:spPr>
              <a:xfrm>
                <a:off x="-300198" y="5061536"/>
                <a:ext cx="4959875" cy="129997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a:latin typeface="Cambria Math"/>
                        </a:rPr>
                        <m:t>𝐸𝑓𝑓𝑖𝑐𝑖𝑒𝑛𝑐𝑦</m:t>
                      </m:r>
                      <m:r>
                        <a:rPr lang="en-US" i="1">
                          <a:latin typeface="Cambria Math"/>
                        </a:rPr>
                        <m:t> </m:t>
                      </m:r>
                      <m:r>
                        <a:rPr lang="en-US" i="1">
                          <a:latin typeface="Cambria Math"/>
                        </a:rPr>
                        <m:t>𝑅𝑎𝑡𝑖𝑛𝑔</m:t>
                      </m:r>
                      <m:r>
                        <a:rPr lang="en-US" i="1">
                          <a:latin typeface="Cambria Math"/>
                        </a:rPr>
                        <m:t> </m:t>
                      </m:r>
                      <m:r>
                        <a:rPr lang="en-US" i="1">
                          <a:latin typeface="Cambria Math"/>
                        </a:rPr>
                        <m:t>𝑧</m:t>
                      </m:r>
                      <m:r>
                        <a:rPr lang="en-US" i="1">
                          <a:latin typeface="Cambria Math"/>
                        </a:rPr>
                        <m:t>=</m:t>
                      </m:r>
                      <m:f>
                        <m:fPr>
                          <m:ctrlPr>
                            <a:rPr lang="en-US" i="1">
                              <a:latin typeface="Cambria Math"/>
                            </a:rPr>
                          </m:ctrlPr>
                        </m:fPr>
                        <m:num>
                          <m:nary>
                            <m:naryPr>
                              <m:chr m:val="∑"/>
                              <m:supHide m:val="on"/>
                              <m:ctrlPr>
                                <a:rPr lang="en-US" i="1">
                                  <a:latin typeface="Cambria Math"/>
                                </a:rPr>
                              </m:ctrlPr>
                            </m:naryPr>
                            <m:sub>
                              <m:r>
                                <a:rPr lang="en-US" i="1">
                                  <a:latin typeface="Cambria Math"/>
                                </a:rPr>
                                <m:t>𝑖</m:t>
                              </m:r>
                              <m:r>
                                <a:rPr lang="en-US" i="1">
                                  <a:latin typeface="Cambria Math"/>
                                </a:rPr>
                                <m:t>,</m:t>
                              </m:r>
                              <m:r>
                                <a:rPr lang="en-US" i="1">
                                  <a:latin typeface="Cambria Math"/>
                                </a:rPr>
                                <m:t>𝑗</m:t>
                              </m:r>
                              <m:r>
                                <a:rPr lang="en-US" i="1">
                                  <a:latin typeface="Cambria Math"/>
                                </a:rPr>
                                <m:t>∈</m:t>
                              </m:r>
                              <m:r>
                                <a:rPr lang="en-US" i="1">
                                  <a:latin typeface="Cambria Math"/>
                                </a:rPr>
                                <m:t>𝐹</m:t>
                              </m:r>
                            </m:sub>
                            <m:sup/>
                            <m:e>
                              <m:r>
                                <a:rPr lang="en-US" i="1">
                                  <a:latin typeface="Cambria Math"/>
                                </a:rPr>
                                <m:t>𝑓</m:t>
                              </m:r>
                              <m:d>
                                <m:dPr>
                                  <m:ctrlPr>
                                    <a:rPr lang="en-US" i="1">
                                      <a:latin typeface="Cambria Math"/>
                                    </a:rPr>
                                  </m:ctrlPr>
                                </m:dPr>
                                <m:e>
                                  <m:r>
                                    <a:rPr lang="en-US" i="1">
                                      <a:latin typeface="Cambria Math"/>
                                    </a:rPr>
                                    <m:t>𝑖𝑗</m:t>
                                  </m:r>
                                </m:e>
                              </m:d>
                              <m:r>
                                <a:rPr lang="en-US" i="1">
                                  <a:latin typeface="Cambria Math"/>
                                </a:rPr>
                                <m:t>∗</m:t>
                              </m:r>
                              <m:r>
                                <a:rPr lang="en-US" i="1">
                                  <a:latin typeface="Cambria Math"/>
                                </a:rPr>
                                <m:t>𝑥</m:t>
                              </m:r>
                            </m:e>
                          </m:nary>
                          <m:d>
                            <m:dPr>
                              <m:ctrlPr>
                                <a:rPr lang="en-US" i="1">
                                  <a:latin typeface="Cambria Math"/>
                                </a:rPr>
                              </m:ctrlPr>
                            </m:dPr>
                            <m:e>
                              <m:r>
                                <a:rPr lang="en-US" i="1">
                                  <a:latin typeface="Cambria Math"/>
                                </a:rPr>
                                <m:t>𝑖𝑗</m:t>
                              </m:r>
                            </m:e>
                          </m:d>
                        </m:num>
                        <m:den>
                          <m:nary>
                            <m:naryPr>
                              <m:chr m:val="∑"/>
                              <m:supHide m:val="on"/>
                              <m:ctrlPr>
                                <a:rPr lang="en-US" i="1">
                                  <a:latin typeface="Cambria Math"/>
                                </a:rPr>
                              </m:ctrlPr>
                            </m:naryPr>
                            <m:sub>
                              <m:r>
                                <a:rPr lang="en-US" i="1">
                                  <a:latin typeface="Cambria Math"/>
                                </a:rPr>
                                <m:t>𝑖</m:t>
                              </m:r>
                              <m:r>
                                <a:rPr lang="en-US" i="1">
                                  <a:latin typeface="Cambria Math"/>
                                </a:rPr>
                                <m:t>,</m:t>
                              </m:r>
                              <m:r>
                                <a:rPr lang="en-US" i="1">
                                  <a:latin typeface="Cambria Math"/>
                                </a:rPr>
                                <m:t>𝑗</m:t>
                              </m:r>
                              <m:r>
                                <a:rPr lang="en-US" i="1">
                                  <a:latin typeface="Cambria Math"/>
                                </a:rPr>
                                <m:t>∈</m:t>
                              </m:r>
                              <m:r>
                                <a:rPr lang="en-US" i="1">
                                  <a:latin typeface="Cambria Math"/>
                                </a:rPr>
                                <m:t>𝐹</m:t>
                              </m:r>
                            </m:sub>
                            <m:sup/>
                            <m:e>
                              <m:r>
                                <a:rPr lang="en-US" i="1">
                                  <a:latin typeface="Cambria Math"/>
                                </a:rPr>
                                <m:t>𝑓</m:t>
                              </m:r>
                              <m:d>
                                <m:dPr>
                                  <m:ctrlPr>
                                    <a:rPr lang="en-US" i="1">
                                      <a:latin typeface="Cambria Math"/>
                                    </a:rPr>
                                  </m:ctrlPr>
                                </m:dPr>
                                <m:e>
                                  <m:r>
                                    <a:rPr lang="en-US" i="1">
                                      <a:latin typeface="Cambria Math"/>
                                    </a:rPr>
                                    <m:t>𝑖𝑗</m:t>
                                  </m:r>
                                </m:e>
                              </m:d>
                              <m:r>
                                <a:rPr lang="en-US" i="1">
                                  <a:latin typeface="Cambria Math"/>
                                </a:rPr>
                                <m:t> </m:t>
                              </m:r>
                            </m:e>
                          </m:nary>
                        </m:den>
                      </m:f>
                    </m:oMath>
                  </m:oMathPara>
                </a14:m>
                <a:endParaRPr lang="en-US" dirty="0"/>
              </a:p>
              <a:p>
                <a:pPr algn="ctr"/>
                <a:endParaRPr lang="en-US" dirty="0" smtClean="0"/>
              </a:p>
              <a:p>
                <a:pPr algn="ctr"/>
                <a:r>
                  <a:rPr lang="en-US" i="1" dirty="0"/>
                  <a:t>Efficiency Rating z=</a:t>
                </a:r>
                <a:r>
                  <a:rPr lang="en-US" i="1" dirty="0" smtClean="0"/>
                  <a:t>16,600/93,200</a:t>
                </a:r>
                <a:r>
                  <a:rPr lang="en-US" i="1" dirty="0"/>
                  <a:t>=%17.8</a:t>
                </a:r>
                <a:r>
                  <a:rPr lang="en-US" dirty="0"/>
                  <a:t> </a:t>
                </a:r>
              </a:p>
            </p:txBody>
          </p:sp>
        </mc:Choice>
        <mc:Fallback xmlns="">
          <p:sp>
            <p:nvSpPr>
              <p:cNvPr id="1433" name="Rectangle 1432"/>
              <p:cNvSpPr>
                <a:spLocks noRot="1" noChangeAspect="1" noMove="1" noResize="1" noEditPoints="1" noAdjustHandles="1" noChangeArrowheads="1" noChangeShapeType="1" noTextEdit="1"/>
              </p:cNvSpPr>
              <p:nvPr/>
            </p:nvSpPr>
            <p:spPr>
              <a:xfrm>
                <a:off x="-300198" y="5061536"/>
                <a:ext cx="4959875" cy="1299971"/>
              </a:xfrm>
              <a:prstGeom prst="rect">
                <a:avLst/>
              </a:prstGeom>
              <a:blipFill rotWithShape="1">
                <a:blip r:embed="rId5"/>
                <a:stretch>
                  <a:fillRect b="-6075"/>
                </a:stretch>
              </a:blipFill>
            </p:spPr>
            <p:txBody>
              <a:bodyPr/>
              <a:lstStyle/>
              <a:p>
                <a:r>
                  <a:rPr lang="en-US">
                    <a:noFill/>
                  </a:rPr>
                  <a:t> </a:t>
                </a:r>
              </a:p>
            </p:txBody>
          </p:sp>
        </mc:Fallback>
      </mc:AlternateContent>
      <p:pic>
        <p:nvPicPr>
          <p:cNvPr id="127" name="Picture 126"/>
          <p:cNvPicPr/>
          <p:nvPr/>
        </p:nvPicPr>
        <p:blipFill>
          <a:blip r:embed="rId6">
            <a:extLst>
              <a:ext uri="{28A0092B-C50C-407E-A947-70E740481C1C}">
                <a14:useLocalDpi xmlns:a14="http://schemas.microsoft.com/office/drawing/2010/main" val="0"/>
              </a:ext>
            </a:extLst>
          </a:blip>
          <a:srcRect/>
          <a:stretch>
            <a:fillRect/>
          </a:stretch>
        </p:blipFill>
        <p:spPr bwMode="auto">
          <a:xfrm>
            <a:off x="497966" y="4450044"/>
            <a:ext cx="1883449" cy="2309177"/>
          </a:xfrm>
          <a:prstGeom prst="rect">
            <a:avLst/>
          </a:prstGeom>
          <a:noFill/>
          <a:ln>
            <a:noFill/>
          </a:ln>
        </p:spPr>
      </p:pic>
      <p:pic>
        <p:nvPicPr>
          <p:cNvPr id="128" name="Picture 127"/>
          <p:cNvPicPr/>
          <p:nvPr/>
        </p:nvPicPr>
        <p:blipFill>
          <a:blip r:embed="rId7">
            <a:extLst>
              <a:ext uri="{28A0092B-C50C-407E-A947-70E740481C1C}">
                <a14:useLocalDpi xmlns:a14="http://schemas.microsoft.com/office/drawing/2010/main" val="0"/>
              </a:ext>
            </a:extLst>
          </a:blip>
          <a:srcRect/>
          <a:stretch>
            <a:fillRect/>
          </a:stretch>
        </p:blipFill>
        <p:spPr bwMode="auto">
          <a:xfrm>
            <a:off x="155223" y="4464154"/>
            <a:ext cx="1718783" cy="2266845"/>
          </a:xfrm>
          <a:prstGeom prst="rect">
            <a:avLst/>
          </a:prstGeom>
          <a:noFill/>
          <a:ln>
            <a:noFill/>
          </a:ln>
        </p:spPr>
      </p:pic>
      <p:sp>
        <p:nvSpPr>
          <p:cNvPr id="1434" name="Right Arrow 1433"/>
          <p:cNvSpPr/>
          <p:nvPr/>
        </p:nvSpPr>
        <p:spPr>
          <a:xfrm>
            <a:off x="1911631" y="5382381"/>
            <a:ext cx="649111" cy="27411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0" name="Picture 129"/>
          <p:cNvPicPr/>
          <p:nvPr/>
        </p:nvPicPr>
        <p:blipFill>
          <a:blip r:embed="rId8">
            <a:extLst>
              <a:ext uri="{28A0092B-C50C-407E-A947-70E740481C1C}">
                <a14:useLocalDpi xmlns:a14="http://schemas.microsoft.com/office/drawing/2010/main" val="0"/>
              </a:ext>
            </a:extLst>
          </a:blip>
          <a:srcRect/>
          <a:stretch>
            <a:fillRect/>
          </a:stretch>
        </p:blipFill>
        <p:spPr bwMode="auto">
          <a:xfrm>
            <a:off x="2588964" y="4478266"/>
            <a:ext cx="1776563" cy="2252733"/>
          </a:xfrm>
          <a:prstGeom prst="rect">
            <a:avLst/>
          </a:prstGeom>
          <a:noFill/>
          <a:ln>
            <a:noFill/>
          </a:ln>
        </p:spPr>
      </p:pic>
      <p:sp>
        <p:nvSpPr>
          <p:cNvPr id="131" name="Donut 130"/>
          <p:cNvSpPr/>
          <p:nvPr/>
        </p:nvSpPr>
        <p:spPr>
          <a:xfrm>
            <a:off x="7005499" y="4304804"/>
            <a:ext cx="1955057" cy="390190"/>
          </a:xfrm>
          <a:prstGeom prst="donut">
            <a:avLst>
              <a:gd name="adj" fmla="val 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435" name="Rectangle 1434"/>
          <p:cNvSpPr/>
          <p:nvPr/>
        </p:nvSpPr>
        <p:spPr>
          <a:xfrm>
            <a:off x="731449" y="5128383"/>
            <a:ext cx="2904048" cy="923330"/>
          </a:xfrm>
          <a:prstGeom prst="rect">
            <a:avLst/>
          </a:prstGeom>
        </p:spPr>
        <p:txBody>
          <a:bodyPr wrap="none">
            <a:spAutoFit/>
          </a:bodyPr>
          <a:lstStyle/>
          <a:p>
            <a:pPr lvl="0"/>
            <a:r>
              <a:rPr lang="en-US" dirty="0" smtClean="0"/>
              <a:t>Efficiency Rating: </a:t>
            </a:r>
            <a:r>
              <a:rPr lang="en-US" dirty="0"/>
              <a:t>Z = 21.03 </a:t>
            </a:r>
            <a:r>
              <a:rPr lang="en-US" dirty="0" smtClean="0"/>
              <a:t>%</a:t>
            </a:r>
          </a:p>
          <a:p>
            <a:pPr lvl="0"/>
            <a:endParaRPr lang="en-US" dirty="0" smtClean="0"/>
          </a:p>
          <a:p>
            <a:pPr lvl="0"/>
            <a:r>
              <a:rPr lang="en-US" dirty="0" smtClean="0"/>
              <a:t>Efficiency Increase = 3.23%</a:t>
            </a:r>
            <a:endParaRPr lang="en-US" dirty="0"/>
          </a:p>
        </p:txBody>
      </p:sp>
    </p:spTree>
    <p:extLst>
      <p:ext uri="{BB962C8B-B14F-4D97-AF65-F5344CB8AC3E}">
        <p14:creationId xmlns:p14="http://schemas.microsoft.com/office/powerpoint/2010/main" val="94867405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9"/>
                                        </p:tgtEl>
                                        <p:attrNameLst>
                                          <p:attrName>style.visibility</p:attrName>
                                        </p:attrNameLst>
                                      </p:cBhvr>
                                      <p:to>
                                        <p:strVal val="visible"/>
                                      </p:to>
                                    </p:set>
                                    <p:animEffect transition="in" filter="randombar(horizontal)">
                                      <p:cBhvr>
                                        <p:cTn id="13" dur="500"/>
                                        <p:tgtEl>
                                          <p:spTgt spid="119"/>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xit" presetSubtype="10" fill="hold" grpId="1" nodeType="clickEffect">
                                  <p:stCondLst>
                                    <p:cond delay="0"/>
                                  </p:stCondLst>
                                  <p:childTnLst>
                                    <p:animEffect transition="out" filter="blinds(horizontal)">
                                      <p:cBhvr>
                                        <p:cTn id="17" dur="500"/>
                                        <p:tgtEl>
                                          <p:spTgt spid="119"/>
                                        </p:tgtEl>
                                      </p:cBhvr>
                                    </p:animEffect>
                                    <p:set>
                                      <p:cBhvr>
                                        <p:cTn id="18" dur="1" fill="hold">
                                          <p:stCondLst>
                                            <p:cond delay="499"/>
                                          </p:stCondLst>
                                        </p:cTn>
                                        <p:tgtEl>
                                          <p:spTgt spid="119"/>
                                        </p:tgtEl>
                                        <p:attrNameLst>
                                          <p:attrName>style.visibility</p:attrName>
                                        </p:attrNameLst>
                                      </p:cBhvr>
                                      <p:to>
                                        <p:strVal val="hidden"/>
                                      </p:to>
                                    </p:set>
                                  </p:childTnLst>
                                </p:cTn>
                              </p:par>
                              <p:par>
                                <p:cTn id="19" presetID="3" presetClass="exit" presetSubtype="10" fill="hold" grpId="1" nodeType="withEffect">
                                  <p:stCondLst>
                                    <p:cond delay="0"/>
                                  </p:stCondLst>
                                  <p:childTnLst>
                                    <p:animEffect transition="out" filter="blinds(horizontal)">
                                      <p:cBhvr>
                                        <p:cTn id="20" dur="500"/>
                                        <p:tgtEl>
                                          <p:spTgt spid="1430"/>
                                        </p:tgtEl>
                                      </p:cBhvr>
                                    </p:animEffect>
                                    <p:set>
                                      <p:cBhvr>
                                        <p:cTn id="21" dur="1" fill="hold">
                                          <p:stCondLst>
                                            <p:cond delay="499"/>
                                          </p:stCondLst>
                                        </p:cTn>
                                        <p:tgtEl>
                                          <p:spTgt spid="1430"/>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2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3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3" presetClass="exit" presetSubtype="10" fill="hold" grpId="1" nodeType="clickEffect">
                                  <p:stCondLst>
                                    <p:cond delay="0"/>
                                  </p:stCondLst>
                                  <p:childTnLst>
                                    <p:animEffect transition="out" filter="blinds(horizontal)">
                                      <p:cBhvr>
                                        <p:cTn id="33" dur="500"/>
                                        <p:tgtEl>
                                          <p:spTgt spid="1433"/>
                                        </p:tgtEl>
                                      </p:cBhvr>
                                    </p:animEffect>
                                    <p:set>
                                      <p:cBhvr>
                                        <p:cTn id="34" dur="1" fill="hold">
                                          <p:stCondLst>
                                            <p:cond delay="499"/>
                                          </p:stCondLst>
                                        </p:cTn>
                                        <p:tgtEl>
                                          <p:spTgt spid="1433"/>
                                        </p:tgtEl>
                                        <p:attrNameLst>
                                          <p:attrName>style.visibility</p:attrName>
                                        </p:attrNameLst>
                                      </p:cBhvr>
                                      <p:to>
                                        <p:strVal val="hidden"/>
                                      </p:to>
                                    </p:set>
                                  </p:childTnLst>
                                </p:cTn>
                              </p:par>
                              <p:par>
                                <p:cTn id="35" presetID="3" presetClass="exit" presetSubtype="10" fill="hold" grpId="1" nodeType="withEffect">
                                  <p:stCondLst>
                                    <p:cond delay="0"/>
                                  </p:stCondLst>
                                  <p:childTnLst>
                                    <p:animEffect transition="out" filter="blinds(horizontal)">
                                      <p:cBhvr>
                                        <p:cTn id="36" dur="500"/>
                                        <p:tgtEl>
                                          <p:spTgt spid="123"/>
                                        </p:tgtEl>
                                      </p:cBhvr>
                                    </p:animEffect>
                                    <p:set>
                                      <p:cBhvr>
                                        <p:cTn id="37" dur="1" fill="hold">
                                          <p:stCondLst>
                                            <p:cond delay="499"/>
                                          </p:stCondLst>
                                        </p:cTn>
                                        <p:tgtEl>
                                          <p:spTgt spid="123"/>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22"/>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127"/>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3" presetClass="exit" presetSubtype="10" fill="hold" nodeType="clickEffect">
                                  <p:stCondLst>
                                    <p:cond delay="0"/>
                                  </p:stCondLst>
                                  <p:childTnLst>
                                    <p:animEffect transition="out" filter="blinds(horizontal)">
                                      <p:cBhvr>
                                        <p:cTn id="49" dur="500"/>
                                        <p:tgtEl>
                                          <p:spTgt spid="127"/>
                                        </p:tgtEl>
                                      </p:cBhvr>
                                    </p:animEffect>
                                    <p:set>
                                      <p:cBhvr>
                                        <p:cTn id="50" dur="1" fill="hold">
                                          <p:stCondLst>
                                            <p:cond delay="499"/>
                                          </p:stCondLst>
                                        </p:cTn>
                                        <p:tgtEl>
                                          <p:spTgt spid="127"/>
                                        </p:tgtEl>
                                        <p:attrNameLst>
                                          <p:attrName>style.visibility</p:attrName>
                                        </p:attrNameLst>
                                      </p:cBhvr>
                                      <p:to>
                                        <p:strVal val="hidden"/>
                                      </p:to>
                                    </p:set>
                                  </p:childTnLst>
                                </p:cTn>
                              </p:par>
                              <p:par>
                                <p:cTn id="51" presetID="3" presetClass="exit" presetSubtype="10" fill="hold" grpId="1" nodeType="withEffect">
                                  <p:stCondLst>
                                    <p:cond delay="0"/>
                                  </p:stCondLst>
                                  <p:childTnLst>
                                    <p:animEffect transition="out" filter="blinds(horizontal)">
                                      <p:cBhvr>
                                        <p:cTn id="52" dur="500"/>
                                        <p:tgtEl>
                                          <p:spTgt spid="122"/>
                                        </p:tgtEl>
                                      </p:cBhvr>
                                    </p:animEffect>
                                    <p:set>
                                      <p:cBhvr>
                                        <p:cTn id="53" dur="1" fill="hold">
                                          <p:stCondLst>
                                            <p:cond delay="499"/>
                                          </p:stCondLst>
                                        </p:cTn>
                                        <p:tgtEl>
                                          <p:spTgt spid="122"/>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121"/>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128"/>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1434"/>
                                        </p:tgtEl>
                                        <p:attrNameLst>
                                          <p:attrName>style.visibility</p:attrName>
                                        </p:attrNameLst>
                                      </p:cBhvr>
                                      <p:to>
                                        <p:strVal val="visible"/>
                                      </p:to>
                                    </p:set>
                                  </p:childTnLst>
                                </p:cTn>
                              </p:par>
                              <p:par>
                                <p:cTn id="66" presetID="1" presetClass="entr" presetSubtype="0" fill="hold" nodeType="withEffect">
                                  <p:stCondLst>
                                    <p:cond delay="0"/>
                                  </p:stCondLst>
                                  <p:childTnLst>
                                    <p:set>
                                      <p:cBhvr>
                                        <p:cTn id="67" dur="1" fill="hold">
                                          <p:stCondLst>
                                            <p:cond delay="0"/>
                                          </p:stCondLst>
                                        </p:cTn>
                                        <p:tgtEl>
                                          <p:spTgt spid="130"/>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3" presetClass="exit" presetSubtype="10" fill="hold" nodeType="clickEffect">
                                  <p:stCondLst>
                                    <p:cond delay="0"/>
                                  </p:stCondLst>
                                  <p:childTnLst>
                                    <p:animEffect transition="out" filter="blinds(horizontal)">
                                      <p:cBhvr>
                                        <p:cTn id="71" dur="500"/>
                                        <p:tgtEl>
                                          <p:spTgt spid="128"/>
                                        </p:tgtEl>
                                      </p:cBhvr>
                                    </p:animEffect>
                                    <p:set>
                                      <p:cBhvr>
                                        <p:cTn id="72" dur="1" fill="hold">
                                          <p:stCondLst>
                                            <p:cond delay="499"/>
                                          </p:stCondLst>
                                        </p:cTn>
                                        <p:tgtEl>
                                          <p:spTgt spid="128"/>
                                        </p:tgtEl>
                                        <p:attrNameLst>
                                          <p:attrName>style.visibility</p:attrName>
                                        </p:attrNameLst>
                                      </p:cBhvr>
                                      <p:to>
                                        <p:strVal val="hidden"/>
                                      </p:to>
                                    </p:set>
                                  </p:childTnLst>
                                </p:cTn>
                              </p:par>
                              <p:par>
                                <p:cTn id="73" presetID="3" presetClass="exit" presetSubtype="10" fill="hold" grpId="1" nodeType="withEffect">
                                  <p:stCondLst>
                                    <p:cond delay="0"/>
                                  </p:stCondLst>
                                  <p:childTnLst>
                                    <p:animEffect transition="out" filter="blinds(horizontal)">
                                      <p:cBhvr>
                                        <p:cTn id="74" dur="500"/>
                                        <p:tgtEl>
                                          <p:spTgt spid="1434"/>
                                        </p:tgtEl>
                                      </p:cBhvr>
                                    </p:animEffect>
                                    <p:set>
                                      <p:cBhvr>
                                        <p:cTn id="75" dur="1" fill="hold">
                                          <p:stCondLst>
                                            <p:cond delay="499"/>
                                          </p:stCondLst>
                                        </p:cTn>
                                        <p:tgtEl>
                                          <p:spTgt spid="1434"/>
                                        </p:tgtEl>
                                        <p:attrNameLst>
                                          <p:attrName>style.visibility</p:attrName>
                                        </p:attrNameLst>
                                      </p:cBhvr>
                                      <p:to>
                                        <p:strVal val="hidden"/>
                                      </p:to>
                                    </p:set>
                                  </p:childTnLst>
                                </p:cTn>
                              </p:par>
                              <p:par>
                                <p:cTn id="76" presetID="3" presetClass="exit" presetSubtype="10" fill="hold" nodeType="withEffect">
                                  <p:stCondLst>
                                    <p:cond delay="0"/>
                                  </p:stCondLst>
                                  <p:childTnLst>
                                    <p:animEffect transition="out" filter="blinds(horizontal)">
                                      <p:cBhvr>
                                        <p:cTn id="77" dur="500"/>
                                        <p:tgtEl>
                                          <p:spTgt spid="130"/>
                                        </p:tgtEl>
                                      </p:cBhvr>
                                    </p:animEffect>
                                    <p:set>
                                      <p:cBhvr>
                                        <p:cTn id="78" dur="1" fill="hold">
                                          <p:stCondLst>
                                            <p:cond delay="499"/>
                                          </p:stCondLst>
                                        </p:cTn>
                                        <p:tgtEl>
                                          <p:spTgt spid="130"/>
                                        </p:tgtEl>
                                        <p:attrNameLst>
                                          <p:attrName>style.visibility</p:attrName>
                                        </p:attrNameLst>
                                      </p:cBhvr>
                                      <p:to>
                                        <p:strVal val="hidden"/>
                                      </p:to>
                                    </p:set>
                                  </p:childTnLst>
                                </p:cTn>
                              </p:par>
                              <p:par>
                                <p:cTn id="79" presetID="3" presetClass="exit" presetSubtype="10" fill="hold" grpId="1" nodeType="withEffect">
                                  <p:stCondLst>
                                    <p:cond delay="0"/>
                                  </p:stCondLst>
                                  <p:childTnLst>
                                    <p:animEffect transition="out" filter="blinds(horizontal)">
                                      <p:cBhvr>
                                        <p:cTn id="80" dur="500"/>
                                        <p:tgtEl>
                                          <p:spTgt spid="121"/>
                                        </p:tgtEl>
                                      </p:cBhvr>
                                    </p:animEffect>
                                    <p:set>
                                      <p:cBhvr>
                                        <p:cTn id="81" dur="1" fill="hold">
                                          <p:stCondLst>
                                            <p:cond delay="499"/>
                                          </p:stCondLst>
                                        </p:cTn>
                                        <p:tgtEl>
                                          <p:spTgt spid="121"/>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0"/>
                                          </p:stCondLst>
                                        </p:cTn>
                                        <p:tgtEl>
                                          <p:spTgt spid="131"/>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grpId="0" nodeType="clickEffect">
                                  <p:stCondLst>
                                    <p:cond delay="0"/>
                                  </p:stCondLst>
                                  <p:childTnLst>
                                    <p:set>
                                      <p:cBhvr>
                                        <p:cTn id="89" dur="1" fill="hold">
                                          <p:stCondLst>
                                            <p:cond delay="0"/>
                                          </p:stCondLst>
                                        </p:cTn>
                                        <p:tgtEl>
                                          <p:spTgt spid="14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 grpId="0" animBg="1"/>
      <p:bldGraphic spid="119" grpId="0">
        <p:bldAsOne/>
      </p:bldGraphic>
      <p:bldGraphic spid="119" grpId="1">
        <p:bldAsOne/>
      </p:bldGraphic>
      <p:bldP spid="1430" grpId="0" animBg="1"/>
      <p:bldP spid="1430" grpId="1" animBg="1"/>
      <p:bldP spid="121" grpId="0" animBg="1"/>
      <p:bldP spid="121" grpId="1" animBg="1"/>
      <p:bldP spid="122" grpId="0" animBg="1"/>
      <p:bldP spid="122" grpId="1" animBg="1"/>
      <p:bldP spid="123" grpId="0" animBg="1"/>
      <p:bldP spid="123" grpId="1" animBg="1"/>
      <p:bldP spid="1433" grpId="0"/>
      <p:bldP spid="1433" grpId="1"/>
      <p:bldP spid="1434" grpId="0" animBg="1"/>
      <p:bldP spid="1434" grpId="1" animBg="1"/>
      <p:bldP spid="131" grpId="0" animBg="1"/>
      <p:bldP spid="143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p:cNvGraphicFramePr>
            <a:graphicFrameLocks noGrp="1"/>
          </p:cNvGraphicFramePr>
          <p:nvPr>
            <p:extLst>
              <p:ext uri="{D42A27DB-BD31-4B8C-83A1-F6EECF244321}">
                <p14:modId xmlns:p14="http://schemas.microsoft.com/office/powerpoint/2010/main" val="876799799"/>
              </p:ext>
            </p:extLst>
          </p:nvPr>
        </p:nvGraphicFramePr>
        <p:xfrm>
          <a:off x="1" y="1336233"/>
          <a:ext cx="9045282" cy="5560882"/>
        </p:xfrm>
        <a:graphic>
          <a:graphicData uri="http://schemas.openxmlformats.org/drawingml/2006/table">
            <a:tbl>
              <a:tblPr firstRow="1" firstCol="1" bandRow="1"/>
              <a:tblGrid>
                <a:gridCol w="233862"/>
                <a:gridCol w="2434943"/>
                <a:gridCol w="2149871"/>
                <a:gridCol w="159965"/>
                <a:gridCol w="118839"/>
                <a:gridCol w="118839"/>
                <a:gridCol w="118839"/>
                <a:gridCol w="118839"/>
                <a:gridCol w="118839"/>
                <a:gridCol w="118839"/>
                <a:gridCol w="118839"/>
                <a:gridCol w="130220"/>
                <a:gridCol w="205049"/>
                <a:gridCol w="205049"/>
                <a:gridCol w="205049"/>
                <a:gridCol w="205049"/>
                <a:gridCol w="205049"/>
                <a:gridCol w="205049"/>
                <a:gridCol w="205049"/>
                <a:gridCol w="205049"/>
                <a:gridCol w="205049"/>
                <a:gridCol w="205049"/>
                <a:gridCol w="205049"/>
                <a:gridCol w="233862"/>
                <a:gridCol w="205049"/>
                <a:gridCol w="205049"/>
                <a:gridCol w="205049"/>
              </a:tblGrid>
              <a:tr h="101123">
                <a:tc rowSpan="2" gridSpan="2">
                  <a:txBody>
                    <a:bodyPr/>
                    <a:lstStyle/>
                    <a:p>
                      <a:pPr marL="0" marR="0" algn="ctr">
                        <a:lnSpc>
                          <a:spcPct val="115000"/>
                        </a:lnSpc>
                        <a:spcBef>
                          <a:spcPts val="0"/>
                        </a:spcBef>
                        <a:spcAft>
                          <a:spcPts val="0"/>
                        </a:spcAft>
                      </a:pPr>
                      <a:r>
                        <a:rPr lang="en-US" sz="2400" b="1" dirty="0">
                          <a:solidFill>
                            <a:srgbClr val="000000"/>
                          </a:solidFill>
                          <a:effectLst/>
                          <a:latin typeface="Calibri"/>
                          <a:ea typeface="Times New Roman"/>
                          <a:cs typeface="Times New Roman"/>
                        </a:rPr>
                        <a:t>Phase</a:t>
                      </a:r>
                      <a:endParaRPr lang="en-US" sz="24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rowSpan="2">
                  <a:txBody>
                    <a:bodyPr/>
                    <a:lstStyle/>
                    <a:p>
                      <a:pPr marL="0" marR="0" algn="ctr">
                        <a:lnSpc>
                          <a:spcPct val="115000"/>
                        </a:lnSpc>
                        <a:spcBef>
                          <a:spcPts val="0"/>
                        </a:spcBef>
                        <a:spcAft>
                          <a:spcPts val="0"/>
                        </a:spcAft>
                      </a:pPr>
                      <a:r>
                        <a:rPr lang="en-US" sz="2400" b="1" dirty="0">
                          <a:solidFill>
                            <a:srgbClr val="000000"/>
                          </a:solidFill>
                          <a:effectLst/>
                          <a:latin typeface="Calibri"/>
                          <a:ea typeface="Times New Roman"/>
                          <a:cs typeface="Times New Roman"/>
                        </a:rPr>
                        <a:t>Activity</a:t>
                      </a:r>
                      <a:endParaRPr lang="en-US" sz="24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4">
                  <a:txBody>
                    <a:bodyPr/>
                    <a:lstStyle/>
                    <a:p>
                      <a:pPr marL="0" marR="0" algn="ctr">
                        <a:lnSpc>
                          <a:spcPct val="115000"/>
                        </a:lnSpc>
                        <a:spcBef>
                          <a:spcPts val="0"/>
                        </a:spcBef>
                        <a:spcAft>
                          <a:spcPts val="0"/>
                        </a:spcAft>
                      </a:pPr>
                      <a:r>
                        <a:rPr lang="en-US" sz="1000" b="1" dirty="0">
                          <a:solidFill>
                            <a:srgbClr val="000000"/>
                          </a:solidFill>
                          <a:effectLst/>
                          <a:latin typeface="Calibri"/>
                          <a:ea typeface="Times New Roman"/>
                          <a:cs typeface="Times New Roman"/>
                        </a:rPr>
                        <a:t>Time Frame (months)</a:t>
                      </a:r>
                      <a:endParaRPr lang="en-US" sz="10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4238">
                <a:tc gridSpan="2"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1</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2</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3</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4</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5</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6</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7</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8</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9</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10</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11</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12</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13</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14</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15</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16</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17</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18</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19</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20</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21</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22</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23</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800" dirty="0">
                          <a:solidFill>
                            <a:srgbClr val="000000"/>
                          </a:solidFill>
                          <a:effectLst/>
                          <a:latin typeface="Calibri"/>
                          <a:ea typeface="Times New Roman"/>
                          <a:cs typeface="Times New Roman"/>
                        </a:rPr>
                        <a:t>24</a:t>
                      </a:r>
                      <a:endParaRPr lang="en-US" sz="8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323">
                <a:tc rowSpan="5">
                  <a:txBody>
                    <a:bodyPr/>
                    <a:lstStyle/>
                    <a:p>
                      <a:pPr marL="0" marR="0" algn="ctr">
                        <a:lnSpc>
                          <a:spcPct val="115000"/>
                        </a:lnSpc>
                        <a:spcBef>
                          <a:spcPts val="0"/>
                        </a:spcBef>
                        <a:spcAft>
                          <a:spcPts val="0"/>
                        </a:spcAft>
                      </a:pPr>
                      <a:r>
                        <a:rPr lang="en-US" sz="1100" dirty="0">
                          <a:solidFill>
                            <a:srgbClr val="000000"/>
                          </a:solidFill>
                          <a:effectLst/>
                          <a:latin typeface="Calibri"/>
                          <a:ea typeface="Times New Roman"/>
                          <a:cs typeface="Times New Roman"/>
                        </a:rPr>
                        <a:t>1</a:t>
                      </a:r>
                      <a:endParaRPr lang="en-US" sz="11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marL="0" marR="0" algn="ctr">
                        <a:lnSpc>
                          <a:spcPct val="115000"/>
                        </a:lnSpc>
                        <a:spcBef>
                          <a:spcPts val="0"/>
                        </a:spcBef>
                        <a:spcAft>
                          <a:spcPts val="0"/>
                        </a:spcAft>
                      </a:pPr>
                      <a:r>
                        <a:rPr lang="en-US" sz="1400" dirty="0">
                          <a:solidFill>
                            <a:srgbClr val="000000"/>
                          </a:solidFill>
                          <a:effectLst/>
                          <a:latin typeface="Calibri"/>
                          <a:ea typeface="Times New Roman"/>
                          <a:cs typeface="Times New Roman"/>
                        </a:rPr>
                        <a:t>JCI Standards Understanding</a:t>
                      </a:r>
                      <a:endParaRPr lang="en-US" sz="14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Build a team</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US" sz="1000" dirty="0">
                        <a:effectLst/>
                        <a:latin typeface="Calibri"/>
                      </a:endParaRPr>
                    </a:p>
                  </a:txBody>
                  <a:tcPr marL="43470" marR="434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 </a:t>
                      </a:r>
                      <a:endParaRPr lang="en-US" sz="1000" dirty="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7323">
                <a:tc vMerge="1">
                  <a:txBody>
                    <a:bodyPr/>
                    <a:lstStyle/>
                    <a:p>
                      <a:endParaRPr lang="en-US"/>
                    </a:p>
                  </a:txBody>
                  <a:tcPr/>
                </a:tc>
                <a:tc vMerge="1">
                  <a:txBody>
                    <a:bodyPr/>
                    <a:lstStyle/>
                    <a:p>
                      <a:endParaRPr lang="en-US"/>
                    </a:p>
                  </a:txBody>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Policies and Procedures</a:t>
                      </a:r>
                      <a:endParaRPr lang="en-US" sz="10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dirty="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 </a:t>
                      </a:r>
                      <a:endParaRPr lang="en-US" sz="1000" dirty="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177323">
                <a:tc vMerge="1">
                  <a:txBody>
                    <a:bodyPr/>
                    <a:lstStyle/>
                    <a:p>
                      <a:endParaRPr lang="en-US"/>
                    </a:p>
                  </a:txBody>
                  <a:tcPr/>
                </a:tc>
                <a:tc vMerge="1">
                  <a:txBody>
                    <a:bodyPr/>
                    <a:lstStyle/>
                    <a:p>
                      <a:endParaRPr lang="en-US"/>
                    </a:p>
                  </a:txBody>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JCI Manual and Survey Process Guide</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 </a:t>
                      </a:r>
                      <a:endParaRPr lang="en-US" sz="1000" dirty="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177323">
                <a:tc vMerge="1">
                  <a:txBody>
                    <a:bodyPr/>
                    <a:lstStyle/>
                    <a:p>
                      <a:endParaRPr lang="en-US"/>
                    </a:p>
                  </a:txBody>
                  <a:tcPr/>
                </a:tc>
                <a:tc vMerge="1">
                  <a:txBody>
                    <a:bodyPr/>
                    <a:lstStyle/>
                    <a:p>
                      <a:endParaRPr lang="en-US"/>
                    </a:p>
                  </a:txBody>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Leadership Commitment</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 </a:t>
                      </a:r>
                      <a:endParaRPr lang="en-US" sz="1000" dirty="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177323">
                <a:tc vMerge="1">
                  <a:txBody>
                    <a:bodyPr/>
                    <a:lstStyle/>
                    <a:p>
                      <a:endParaRPr lang="en-US"/>
                    </a:p>
                  </a:txBody>
                  <a:tcPr/>
                </a:tc>
                <a:tc vMerge="1">
                  <a:txBody>
                    <a:bodyPr/>
                    <a:lstStyle/>
                    <a:p>
                      <a:endParaRPr lang="en-US"/>
                    </a:p>
                  </a:txBody>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Sharing information with the crew</a:t>
                      </a:r>
                      <a:endParaRPr lang="en-US" sz="10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dirty="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 </a:t>
                      </a:r>
                      <a:endParaRPr lang="en-US" sz="1000" dirty="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177323">
                <a:tc rowSpan="2">
                  <a:txBody>
                    <a:bodyPr/>
                    <a:lstStyle/>
                    <a:p>
                      <a:pPr marL="0" marR="0" algn="ctr">
                        <a:lnSpc>
                          <a:spcPct val="115000"/>
                        </a:lnSpc>
                        <a:spcBef>
                          <a:spcPts val="0"/>
                        </a:spcBef>
                        <a:spcAft>
                          <a:spcPts val="0"/>
                        </a:spcAft>
                      </a:pPr>
                      <a:r>
                        <a:rPr lang="en-US" sz="1100" dirty="0">
                          <a:solidFill>
                            <a:srgbClr val="000000"/>
                          </a:solidFill>
                          <a:effectLst/>
                          <a:latin typeface="Calibri"/>
                          <a:ea typeface="Times New Roman"/>
                          <a:cs typeface="Times New Roman"/>
                        </a:rPr>
                        <a:t>2</a:t>
                      </a:r>
                      <a:endParaRPr lang="en-US" sz="11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dirty="0">
                          <a:solidFill>
                            <a:srgbClr val="000000"/>
                          </a:solidFill>
                          <a:effectLst/>
                          <a:latin typeface="Calibri"/>
                          <a:ea typeface="Times New Roman"/>
                          <a:cs typeface="Times New Roman"/>
                        </a:rPr>
                        <a:t>Gap Analysis</a:t>
                      </a:r>
                      <a:endParaRPr lang="en-US" sz="14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kern="1200" dirty="0">
                          <a:solidFill>
                            <a:srgbClr val="000000"/>
                          </a:solidFill>
                          <a:effectLst/>
                          <a:latin typeface="Calibri"/>
                          <a:ea typeface="Times New Roman"/>
                          <a:cs typeface="Times New Roman"/>
                        </a:rPr>
                        <a:t>Baseline</a:t>
                      </a:r>
                      <a:r>
                        <a:rPr lang="en-US" sz="200" dirty="0">
                          <a:solidFill>
                            <a:srgbClr val="000000"/>
                          </a:solidFill>
                          <a:effectLst/>
                          <a:latin typeface="Calibri"/>
                          <a:ea typeface="Times New Roman"/>
                          <a:cs typeface="Times New Roman"/>
                        </a:rPr>
                        <a:t> </a:t>
                      </a:r>
                      <a:r>
                        <a:rPr lang="en-US" sz="1000" kern="1200" dirty="0">
                          <a:solidFill>
                            <a:srgbClr val="000000"/>
                          </a:solidFill>
                          <a:effectLst/>
                          <a:latin typeface="Calibri"/>
                          <a:ea typeface="Times New Roman"/>
                          <a:cs typeface="Times New Roman"/>
                        </a:rPr>
                        <a:t>assessment</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2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200">
                          <a:solidFill>
                            <a:srgbClr val="000000"/>
                          </a:solidFill>
                          <a:effectLst/>
                          <a:latin typeface="Calibri"/>
                          <a:ea typeface="Times New Roman"/>
                          <a:cs typeface="Times New Roman"/>
                        </a:rPr>
                        <a:t> </a:t>
                      </a:r>
                      <a:endParaRPr lang="en-US" sz="2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200">
                          <a:solidFill>
                            <a:srgbClr val="000000"/>
                          </a:solidFill>
                          <a:effectLst/>
                          <a:latin typeface="Calibri"/>
                          <a:ea typeface="Times New Roman"/>
                          <a:cs typeface="Times New Roman"/>
                        </a:rPr>
                        <a:t> </a:t>
                      </a:r>
                      <a:endParaRPr lang="en-US" sz="2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2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200" dirty="0">
                          <a:solidFill>
                            <a:srgbClr val="000000"/>
                          </a:solidFill>
                          <a:effectLst/>
                          <a:latin typeface="Calibri"/>
                          <a:ea typeface="Times New Roman"/>
                          <a:cs typeface="Times New Roman"/>
                        </a:rPr>
                        <a:t> </a:t>
                      </a:r>
                      <a:endParaRPr lang="en-US" sz="200" dirty="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179452">
                <a:tc vMerge="1">
                  <a:txBody>
                    <a:bodyPr/>
                    <a:lstStyle/>
                    <a:p>
                      <a:endParaRPr lang="en-US"/>
                    </a:p>
                  </a:txBody>
                  <a:tcPr/>
                </a:tc>
                <a:tc vMerge="1">
                  <a:txBody>
                    <a:bodyPr/>
                    <a:lstStyle/>
                    <a:p>
                      <a:endParaRPr lang="en-US"/>
                    </a:p>
                  </a:txBody>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Building an accreditation </a:t>
                      </a:r>
                      <a:r>
                        <a:rPr lang="en-US" sz="1000" dirty="0" smtClean="0">
                          <a:solidFill>
                            <a:srgbClr val="000000"/>
                          </a:solidFill>
                          <a:effectLst/>
                          <a:latin typeface="Calibri"/>
                          <a:ea typeface="Times New Roman"/>
                          <a:cs typeface="Times New Roman"/>
                        </a:rPr>
                        <a:t>action </a:t>
                      </a:r>
                      <a:r>
                        <a:rPr lang="en-US" sz="1000" dirty="0">
                          <a:solidFill>
                            <a:srgbClr val="000000"/>
                          </a:solidFill>
                          <a:effectLst/>
                          <a:latin typeface="Calibri"/>
                          <a:ea typeface="Times New Roman"/>
                          <a:cs typeface="Times New Roman"/>
                        </a:rPr>
                        <a:t>plan</a:t>
                      </a:r>
                      <a:endParaRPr lang="en-US" sz="10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 </a:t>
                      </a:r>
                      <a:endParaRPr lang="en-US" sz="1000" dirty="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177323">
                <a:tc rowSpan="2">
                  <a:txBody>
                    <a:bodyPr/>
                    <a:lstStyle/>
                    <a:p>
                      <a:pPr marL="0" marR="0" algn="ctr">
                        <a:lnSpc>
                          <a:spcPct val="115000"/>
                        </a:lnSpc>
                        <a:spcBef>
                          <a:spcPts val="0"/>
                        </a:spcBef>
                        <a:spcAft>
                          <a:spcPts val="0"/>
                        </a:spcAft>
                      </a:pPr>
                      <a:r>
                        <a:rPr lang="en-US" sz="1100" dirty="0">
                          <a:solidFill>
                            <a:srgbClr val="000000"/>
                          </a:solidFill>
                          <a:effectLst/>
                          <a:latin typeface="Calibri"/>
                          <a:ea typeface="Times New Roman"/>
                          <a:cs typeface="Times New Roman"/>
                        </a:rPr>
                        <a:t>3</a:t>
                      </a:r>
                      <a:endParaRPr lang="en-US" sz="11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dirty="0">
                          <a:solidFill>
                            <a:srgbClr val="000000"/>
                          </a:solidFill>
                          <a:effectLst/>
                          <a:latin typeface="Calibri"/>
                          <a:ea typeface="Times New Roman"/>
                          <a:cs typeface="Times New Roman"/>
                        </a:rPr>
                        <a:t>Policies and procedures updating</a:t>
                      </a:r>
                      <a:endParaRPr lang="en-US" sz="14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ARPs checklists</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dirty="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 </a:t>
                      </a:r>
                      <a:endParaRPr lang="en-US" sz="1000" dirty="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221360">
                <a:tc vMerge="1">
                  <a:txBody>
                    <a:bodyPr/>
                    <a:lstStyle/>
                    <a:p>
                      <a:endParaRPr lang="en-US"/>
                    </a:p>
                  </a:txBody>
                  <a:tcPr/>
                </a:tc>
                <a:tc vMerge="1">
                  <a:txBody>
                    <a:bodyPr/>
                    <a:lstStyle/>
                    <a:p>
                      <a:endParaRPr lang="en-US"/>
                    </a:p>
                  </a:txBody>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Developing SOP's</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354646">
                <a:tc rowSpan="2">
                  <a:txBody>
                    <a:bodyPr/>
                    <a:lstStyle/>
                    <a:p>
                      <a:pPr marL="0" marR="0" algn="ctr">
                        <a:lnSpc>
                          <a:spcPct val="115000"/>
                        </a:lnSpc>
                        <a:spcBef>
                          <a:spcPts val="0"/>
                        </a:spcBef>
                        <a:spcAft>
                          <a:spcPts val="0"/>
                        </a:spcAft>
                      </a:pPr>
                      <a:r>
                        <a:rPr lang="en-US" sz="1100" dirty="0">
                          <a:solidFill>
                            <a:srgbClr val="000000"/>
                          </a:solidFill>
                          <a:effectLst/>
                          <a:latin typeface="Calibri"/>
                          <a:ea typeface="Times New Roman"/>
                          <a:cs typeface="Times New Roman"/>
                        </a:rPr>
                        <a:t>4</a:t>
                      </a:r>
                      <a:endParaRPr lang="en-US" sz="11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dirty="0">
                          <a:solidFill>
                            <a:srgbClr val="000000"/>
                          </a:solidFill>
                          <a:effectLst/>
                          <a:latin typeface="Calibri"/>
                          <a:ea typeface="Times New Roman"/>
                          <a:cs typeface="Times New Roman"/>
                        </a:rPr>
                        <a:t>System Improvement</a:t>
                      </a:r>
                      <a:endParaRPr lang="en-US" sz="14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International Patient Safety Goals (IPSG) solutions assessment</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177323">
                <a:tc vMerge="1">
                  <a:txBody>
                    <a:bodyPr/>
                    <a:lstStyle/>
                    <a:p>
                      <a:endParaRPr lang="en-US"/>
                    </a:p>
                  </a:txBody>
                  <a:tcPr/>
                </a:tc>
                <a:tc vMerge="1">
                  <a:txBody>
                    <a:bodyPr/>
                    <a:lstStyle/>
                    <a:p>
                      <a:endParaRPr lang="en-US"/>
                    </a:p>
                  </a:txBody>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Develop risks mitigation plans</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177323">
                <a:tc rowSpan="2">
                  <a:txBody>
                    <a:bodyPr/>
                    <a:lstStyle/>
                    <a:p>
                      <a:pPr marL="0" marR="0" algn="ctr">
                        <a:lnSpc>
                          <a:spcPct val="115000"/>
                        </a:lnSpc>
                        <a:spcBef>
                          <a:spcPts val="0"/>
                        </a:spcBef>
                        <a:spcAft>
                          <a:spcPts val="0"/>
                        </a:spcAft>
                      </a:pPr>
                      <a:r>
                        <a:rPr lang="en-US" sz="1100" dirty="0">
                          <a:solidFill>
                            <a:srgbClr val="000000"/>
                          </a:solidFill>
                          <a:effectLst/>
                          <a:latin typeface="Calibri"/>
                          <a:ea typeface="Times New Roman"/>
                          <a:cs typeface="Times New Roman"/>
                        </a:rPr>
                        <a:t>5</a:t>
                      </a:r>
                      <a:endParaRPr lang="en-US" sz="11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a:solidFill>
                            <a:srgbClr val="000000"/>
                          </a:solidFill>
                          <a:effectLst/>
                          <a:latin typeface="Calibri"/>
                          <a:ea typeface="Times New Roman"/>
                          <a:cs typeface="Times New Roman"/>
                        </a:rPr>
                        <a:t>Staff training and engagement</a:t>
                      </a:r>
                      <a:endParaRPr lang="en-US" sz="14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Building the culture of safety</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177323">
                <a:tc vMerge="1">
                  <a:txBody>
                    <a:bodyPr/>
                    <a:lstStyle/>
                    <a:p>
                      <a:endParaRPr lang="en-US"/>
                    </a:p>
                  </a:txBody>
                  <a:tcPr/>
                </a:tc>
                <a:tc vMerge="1">
                  <a:txBody>
                    <a:bodyPr/>
                    <a:lstStyle/>
                    <a:p>
                      <a:endParaRPr lang="en-US"/>
                    </a:p>
                  </a:txBody>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Training staff in new procedures</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177323">
                <a:tc rowSpan="2">
                  <a:txBody>
                    <a:bodyPr/>
                    <a:lstStyle/>
                    <a:p>
                      <a:pPr marL="0" marR="0" algn="ctr">
                        <a:lnSpc>
                          <a:spcPct val="115000"/>
                        </a:lnSpc>
                        <a:spcBef>
                          <a:spcPts val="0"/>
                        </a:spcBef>
                        <a:spcAft>
                          <a:spcPts val="0"/>
                        </a:spcAft>
                      </a:pPr>
                      <a:r>
                        <a:rPr lang="en-US" sz="1100" dirty="0">
                          <a:solidFill>
                            <a:srgbClr val="000000"/>
                          </a:solidFill>
                          <a:effectLst/>
                          <a:latin typeface="Calibri"/>
                          <a:ea typeface="Times New Roman"/>
                          <a:cs typeface="Times New Roman"/>
                        </a:rPr>
                        <a:t>6</a:t>
                      </a:r>
                      <a:endParaRPr lang="en-US" sz="11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a:solidFill>
                            <a:srgbClr val="000000"/>
                          </a:solidFill>
                          <a:effectLst/>
                          <a:latin typeface="Calibri"/>
                          <a:ea typeface="Times New Roman"/>
                          <a:cs typeface="Times New Roman"/>
                        </a:rPr>
                        <a:t>Self-Assessment</a:t>
                      </a:r>
                      <a:endParaRPr lang="en-US" sz="14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Mock survey simulation</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177323">
                <a:tc vMerge="1">
                  <a:txBody>
                    <a:bodyPr/>
                    <a:lstStyle/>
                    <a:p>
                      <a:endParaRPr lang="en-US"/>
                    </a:p>
                  </a:txBody>
                  <a:tcPr/>
                </a:tc>
                <a:tc vMerge="1">
                  <a:txBody>
                    <a:bodyPr/>
                    <a:lstStyle/>
                    <a:p>
                      <a:endParaRPr lang="en-US"/>
                    </a:p>
                  </a:txBody>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Conducting patient tracers</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354646">
                <a:tc rowSpan="2">
                  <a:txBody>
                    <a:bodyPr/>
                    <a:lstStyle/>
                    <a:p>
                      <a:pPr marL="0" marR="0" algn="ctr">
                        <a:lnSpc>
                          <a:spcPct val="115000"/>
                        </a:lnSpc>
                        <a:spcBef>
                          <a:spcPts val="0"/>
                        </a:spcBef>
                        <a:spcAft>
                          <a:spcPts val="0"/>
                        </a:spcAft>
                      </a:pPr>
                      <a:r>
                        <a:rPr lang="en-US" sz="1100" dirty="0">
                          <a:solidFill>
                            <a:srgbClr val="000000"/>
                          </a:solidFill>
                          <a:effectLst/>
                          <a:latin typeface="Calibri"/>
                          <a:ea typeface="Times New Roman"/>
                          <a:cs typeface="Times New Roman"/>
                        </a:rPr>
                        <a:t>7</a:t>
                      </a:r>
                      <a:endParaRPr lang="en-US" sz="11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dirty="0">
                          <a:solidFill>
                            <a:srgbClr val="000000"/>
                          </a:solidFill>
                          <a:effectLst/>
                          <a:latin typeface="Calibri"/>
                          <a:ea typeface="Times New Roman"/>
                          <a:cs typeface="Times New Roman"/>
                        </a:rPr>
                        <a:t>Continuous Training</a:t>
                      </a:r>
                      <a:endParaRPr lang="en-US" sz="14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Staff motivation and procedures improvement</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177323">
                <a:tc vMerge="1">
                  <a:txBody>
                    <a:bodyPr/>
                    <a:lstStyle/>
                    <a:p>
                      <a:endParaRPr lang="en-US"/>
                    </a:p>
                  </a:txBody>
                  <a:tcPr/>
                </a:tc>
                <a:tc vMerge="1">
                  <a:txBody>
                    <a:bodyPr/>
                    <a:lstStyle/>
                    <a:p>
                      <a:endParaRPr lang="en-US"/>
                    </a:p>
                  </a:txBody>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Issues resolution</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265056">
                <a:tc rowSpan="2">
                  <a:txBody>
                    <a:bodyPr/>
                    <a:lstStyle/>
                    <a:p>
                      <a:pPr marL="0" marR="0" algn="ctr">
                        <a:lnSpc>
                          <a:spcPct val="115000"/>
                        </a:lnSpc>
                        <a:spcBef>
                          <a:spcPts val="0"/>
                        </a:spcBef>
                        <a:spcAft>
                          <a:spcPts val="0"/>
                        </a:spcAft>
                      </a:pPr>
                      <a:r>
                        <a:rPr lang="en-US" sz="1100" dirty="0">
                          <a:solidFill>
                            <a:srgbClr val="000000"/>
                          </a:solidFill>
                          <a:effectLst/>
                          <a:latin typeface="Calibri"/>
                          <a:ea typeface="Times New Roman"/>
                          <a:cs typeface="Times New Roman"/>
                        </a:rPr>
                        <a:t>8</a:t>
                      </a:r>
                      <a:endParaRPr lang="en-US" sz="11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dirty="0">
                          <a:solidFill>
                            <a:srgbClr val="000000"/>
                          </a:solidFill>
                          <a:effectLst/>
                          <a:latin typeface="Calibri"/>
                          <a:ea typeface="Times New Roman"/>
                          <a:cs typeface="Times New Roman"/>
                        </a:rPr>
                        <a:t>Process Evaluation</a:t>
                      </a:r>
                      <a:endParaRPr lang="en-US" sz="14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Brainstorming &amp; staff </a:t>
                      </a:r>
                      <a:r>
                        <a:rPr lang="en-US" sz="1000" dirty="0" smtClean="0">
                          <a:solidFill>
                            <a:srgbClr val="000000"/>
                          </a:solidFill>
                          <a:effectLst/>
                          <a:latin typeface="Calibri"/>
                          <a:ea typeface="Times New Roman"/>
                          <a:cs typeface="Times New Roman"/>
                        </a:rPr>
                        <a:t>engagement</a:t>
                      </a:r>
                      <a:endParaRPr lang="en-US" sz="10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246283">
                <a:tc vMerge="1">
                  <a:txBody>
                    <a:bodyPr/>
                    <a:lstStyle/>
                    <a:p>
                      <a:endParaRPr lang="en-US"/>
                    </a:p>
                  </a:txBody>
                  <a:tcPr/>
                </a:tc>
                <a:tc vMerge="1">
                  <a:txBody>
                    <a:bodyPr/>
                    <a:lstStyle/>
                    <a:p>
                      <a:endParaRPr lang="en-US"/>
                    </a:p>
                  </a:txBody>
                  <a:tcPr/>
                </a:tc>
                <a:tc>
                  <a:txBody>
                    <a:bodyPr/>
                    <a:lstStyle/>
                    <a:p>
                      <a:pPr marL="0" marR="0">
                        <a:lnSpc>
                          <a:spcPct val="115000"/>
                        </a:lnSpc>
                        <a:spcBef>
                          <a:spcPts val="0"/>
                        </a:spcBef>
                        <a:spcAft>
                          <a:spcPts val="0"/>
                        </a:spcAft>
                      </a:pPr>
                      <a:r>
                        <a:rPr lang="en-US" sz="1000" dirty="0" smtClean="0">
                          <a:solidFill>
                            <a:srgbClr val="000000"/>
                          </a:solidFill>
                          <a:effectLst/>
                          <a:latin typeface="Calibri"/>
                          <a:ea typeface="Times New Roman"/>
                          <a:cs typeface="Times New Roman"/>
                        </a:rPr>
                        <a:t>Processes</a:t>
                      </a:r>
                      <a:r>
                        <a:rPr lang="en-US" sz="1000" baseline="0" dirty="0" smtClean="0">
                          <a:solidFill>
                            <a:srgbClr val="000000"/>
                          </a:solidFill>
                          <a:effectLst/>
                          <a:latin typeface="Calibri"/>
                          <a:ea typeface="Times New Roman"/>
                          <a:cs typeface="Times New Roman"/>
                        </a:rPr>
                        <a:t> </a:t>
                      </a:r>
                      <a:r>
                        <a:rPr lang="en-US" sz="1000" dirty="0" smtClean="0">
                          <a:solidFill>
                            <a:srgbClr val="000000"/>
                          </a:solidFill>
                          <a:effectLst/>
                          <a:latin typeface="Calibri"/>
                          <a:ea typeface="Times New Roman"/>
                          <a:cs typeface="Times New Roman"/>
                        </a:rPr>
                        <a:t>and </a:t>
                      </a:r>
                      <a:r>
                        <a:rPr lang="en-US" sz="1000" dirty="0">
                          <a:solidFill>
                            <a:srgbClr val="000000"/>
                          </a:solidFill>
                          <a:effectLst/>
                          <a:latin typeface="Calibri"/>
                          <a:ea typeface="Times New Roman"/>
                          <a:cs typeface="Times New Roman"/>
                        </a:rPr>
                        <a:t>systems evaluation</a:t>
                      </a:r>
                      <a:endParaRPr lang="en-US" sz="10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177323">
                <a:tc rowSpan="3">
                  <a:txBody>
                    <a:bodyPr/>
                    <a:lstStyle/>
                    <a:p>
                      <a:pPr marL="0" marR="0" algn="ctr">
                        <a:lnSpc>
                          <a:spcPct val="115000"/>
                        </a:lnSpc>
                        <a:spcBef>
                          <a:spcPts val="0"/>
                        </a:spcBef>
                        <a:spcAft>
                          <a:spcPts val="0"/>
                        </a:spcAft>
                      </a:pPr>
                      <a:r>
                        <a:rPr lang="en-US" sz="1100" dirty="0">
                          <a:solidFill>
                            <a:srgbClr val="000000"/>
                          </a:solidFill>
                          <a:effectLst/>
                          <a:latin typeface="Calibri"/>
                          <a:ea typeface="Times New Roman"/>
                          <a:cs typeface="Times New Roman"/>
                        </a:rPr>
                        <a:t>9</a:t>
                      </a:r>
                      <a:endParaRPr lang="en-US" sz="11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gn="ctr">
                        <a:lnSpc>
                          <a:spcPct val="115000"/>
                        </a:lnSpc>
                        <a:spcBef>
                          <a:spcPts val="0"/>
                        </a:spcBef>
                        <a:spcAft>
                          <a:spcPts val="0"/>
                        </a:spcAft>
                      </a:pPr>
                      <a:r>
                        <a:rPr lang="en-US" sz="1400" dirty="0">
                          <a:solidFill>
                            <a:srgbClr val="000000"/>
                          </a:solidFill>
                          <a:effectLst/>
                          <a:latin typeface="Calibri"/>
                          <a:ea typeface="Times New Roman"/>
                          <a:cs typeface="Times New Roman"/>
                        </a:rPr>
                        <a:t>Readiness Assessment</a:t>
                      </a:r>
                      <a:endParaRPr lang="en-US" sz="14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Final Mock Surveys</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dirty="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dirty="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177323">
                <a:tc vMerge="1">
                  <a:txBody>
                    <a:bodyPr/>
                    <a:lstStyle/>
                    <a:p>
                      <a:endParaRPr lang="en-US"/>
                    </a:p>
                  </a:txBody>
                  <a:tcPr/>
                </a:tc>
                <a:tc vMerge="1">
                  <a:txBody>
                    <a:bodyPr/>
                    <a:lstStyle/>
                    <a:p>
                      <a:endParaRPr lang="en-US"/>
                    </a:p>
                  </a:txBody>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Spotting necessary improvements</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dirty="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177323">
                <a:tc vMerge="1">
                  <a:txBody>
                    <a:bodyPr/>
                    <a:lstStyle/>
                    <a:p>
                      <a:endParaRPr lang="en-US"/>
                    </a:p>
                  </a:txBody>
                  <a:tcPr/>
                </a:tc>
                <a:tc vMerge="1">
                  <a:txBody>
                    <a:bodyPr/>
                    <a:lstStyle/>
                    <a:p>
                      <a:endParaRPr lang="en-US"/>
                    </a:p>
                  </a:txBody>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Correction plans</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177323">
                <a:tc rowSpan="2">
                  <a:txBody>
                    <a:bodyPr/>
                    <a:lstStyle/>
                    <a:p>
                      <a:pPr marL="0" marR="0" algn="ctr">
                        <a:lnSpc>
                          <a:spcPct val="115000"/>
                        </a:lnSpc>
                        <a:spcBef>
                          <a:spcPts val="0"/>
                        </a:spcBef>
                        <a:spcAft>
                          <a:spcPts val="0"/>
                        </a:spcAft>
                      </a:pPr>
                      <a:r>
                        <a:rPr lang="en-US" sz="1100" dirty="0">
                          <a:solidFill>
                            <a:srgbClr val="000000"/>
                          </a:solidFill>
                          <a:effectLst/>
                          <a:latin typeface="Calibri"/>
                          <a:ea typeface="Times New Roman"/>
                          <a:cs typeface="Times New Roman"/>
                        </a:rPr>
                        <a:t>10</a:t>
                      </a:r>
                      <a:endParaRPr lang="en-US" sz="11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dirty="0">
                          <a:solidFill>
                            <a:srgbClr val="000000"/>
                          </a:solidFill>
                          <a:effectLst/>
                          <a:latin typeface="Calibri"/>
                          <a:ea typeface="Times New Roman"/>
                          <a:cs typeface="Times New Roman"/>
                        </a:rPr>
                        <a:t>Final Modifications and preparation</a:t>
                      </a:r>
                      <a:endParaRPr lang="en-US" sz="14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E-App submission</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a:effectLst/>
                        <a:latin typeface="Calibri"/>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a:lnSpc>
                          <a:spcPct val="115000"/>
                        </a:lnSpc>
                      </a:pPr>
                      <a:endParaRPr lang="en-US" sz="1000">
                        <a:effectLst/>
                        <a:latin typeface="Calibri"/>
                      </a:endParaRPr>
                    </a:p>
                  </a:txBody>
                  <a:tcPr marL="43470" marR="43470" marT="0" marB="0" anchor="ctr">
                    <a:lnL>
                      <a:noFill/>
                    </a:lnL>
                    <a:lnR>
                      <a:noFill/>
                    </a:lnR>
                    <a:lnT>
                      <a:noFill/>
                    </a:lnT>
                    <a:lnB>
                      <a:noFill/>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a:noFill/>
                    </a:lnB>
                    <a:solidFill>
                      <a:srgbClr val="808080"/>
                    </a:solidFill>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a:noFill/>
                    </a:lnB>
                  </a:tcPr>
                </a:tc>
              </a:tr>
              <a:tr h="205108">
                <a:tc vMerge="1">
                  <a:txBody>
                    <a:bodyPr/>
                    <a:lstStyle/>
                    <a:p>
                      <a:endParaRPr lang="en-US"/>
                    </a:p>
                  </a:txBody>
                  <a:tcPr/>
                </a:tc>
                <a:tc vMerge="1">
                  <a:txBody>
                    <a:bodyPr/>
                    <a:lstStyle/>
                    <a:p>
                      <a:endParaRPr lang="en-US"/>
                    </a:p>
                  </a:txBody>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JCI Survey completing</a:t>
                      </a:r>
                      <a:endParaRPr lang="en-US" sz="1000" dirty="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 </a:t>
                      </a:r>
                      <a:endParaRPr lang="en-US" sz="1000" dirty="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 </a:t>
                      </a:r>
                      <a:endParaRPr lang="en-US" sz="1000" dirty="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 </a:t>
                      </a:r>
                      <a:endParaRPr lang="en-US" sz="1000" dirty="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 </a:t>
                      </a:r>
                      <a:endParaRPr lang="en-US" sz="1000" dirty="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a:solidFill>
                            <a:srgbClr val="000000"/>
                          </a:solidFill>
                          <a:effectLst/>
                          <a:latin typeface="Calibri"/>
                          <a:ea typeface="Times New Roman"/>
                          <a:cs typeface="Times New Roman"/>
                        </a:rPr>
                        <a:t> </a:t>
                      </a:r>
                      <a:endParaRPr lang="en-US" sz="1000">
                        <a:effectLst/>
                        <a:latin typeface="Calibri"/>
                        <a:ea typeface="Calibri"/>
                        <a:cs typeface="Arial"/>
                      </a:endParaRPr>
                    </a:p>
                  </a:txBody>
                  <a:tcPr marL="43470" marR="43470" marT="0" marB="0" anchor="ctr">
                    <a:lnL>
                      <a:noFill/>
                    </a:lnL>
                    <a:lnR>
                      <a:noFill/>
                    </a:lnR>
                    <a:lnT>
                      <a:noFill/>
                    </a:lnT>
                    <a:lnB w="12700" cap="flat" cmpd="sng" algn="ctr">
                      <a:solidFill>
                        <a:srgbClr val="000000"/>
                      </a:solidFill>
                      <a:prstDash val="solid"/>
                      <a:round/>
                      <a:headEnd type="none" w="med" len="med"/>
                      <a:tailEnd type="none" w="med" len="med"/>
                    </a:lnB>
                    <a:solidFill>
                      <a:srgbClr val="808080"/>
                    </a:solidFill>
                  </a:tcPr>
                </a:tc>
                <a:tc>
                  <a:txBody>
                    <a:bodyPr/>
                    <a:lstStyle/>
                    <a:p>
                      <a:pPr marL="0" marR="0">
                        <a:lnSpc>
                          <a:spcPct val="115000"/>
                        </a:lnSpc>
                        <a:spcBef>
                          <a:spcPts val="0"/>
                        </a:spcBef>
                        <a:spcAft>
                          <a:spcPts val="0"/>
                        </a:spcAft>
                      </a:pPr>
                      <a:r>
                        <a:rPr lang="en-US" sz="1000" dirty="0">
                          <a:solidFill>
                            <a:srgbClr val="000000"/>
                          </a:solidFill>
                          <a:effectLst/>
                          <a:latin typeface="Calibri"/>
                          <a:ea typeface="Times New Roman"/>
                          <a:cs typeface="Times New Roman"/>
                        </a:rPr>
                        <a:t> </a:t>
                      </a:r>
                      <a:endParaRPr lang="en-US" sz="1000" dirty="0">
                        <a:effectLst/>
                        <a:latin typeface="Calibri"/>
                        <a:ea typeface="Calibri"/>
                        <a:cs typeface="Arial"/>
                      </a:endParaRPr>
                    </a:p>
                  </a:txBody>
                  <a:tcPr marL="43470" marR="4347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808080"/>
                    </a:solidFill>
                  </a:tcPr>
                </a:tc>
              </a:tr>
            </a:tbl>
          </a:graphicData>
        </a:graphic>
      </p:graphicFrame>
      <p:sp>
        <p:nvSpPr>
          <p:cNvPr id="10" name="Round Same Side Corner Rectangle 9"/>
          <p:cNvSpPr/>
          <p:nvPr/>
        </p:nvSpPr>
        <p:spPr bwMode="auto">
          <a:xfrm rot="16200000" flipV="1">
            <a:off x="3473384" y="-24857"/>
            <a:ext cx="292231" cy="1600200"/>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200" b="1" dirty="0" smtClean="0">
                <a:solidFill>
                  <a:prstClr val="white"/>
                </a:solidFill>
              </a:rPr>
              <a:t>Check-lists</a:t>
            </a:r>
            <a:endParaRPr lang="en-US" sz="1200" b="1" dirty="0">
              <a:solidFill>
                <a:prstClr val="white"/>
              </a:solidFill>
            </a:endParaRPr>
          </a:p>
        </p:txBody>
      </p:sp>
      <p:sp>
        <p:nvSpPr>
          <p:cNvPr id="5" name="Round Same Side Corner Rectangle 4"/>
          <p:cNvSpPr/>
          <p:nvPr/>
        </p:nvSpPr>
        <p:spPr bwMode="auto">
          <a:xfrm rot="16200000" flipV="1">
            <a:off x="3473384" y="-489015"/>
            <a:ext cx="292231" cy="1600200"/>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200" b="1" dirty="0" smtClean="0">
                <a:solidFill>
                  <a:prstClr val="white"/>
                </a:solidFill>
              </a:rPr>
              <a:t>Implementation Plan</a:t>
            </a:r>
            <a:endParaRPr lang="en-US" sz="1200" b="1" dirty="0">
              <a:solidFill>
                <a:prstClr val="white"/>
              </a:solidFill>
            </a:endParaRPr>
          </a:p>
        </p:txBody>
      </p:sp>
      <p:sp>
        <p:nvSpPr>
          <p:cNvPr id="6" name="Round Same Side Corner Rectangle 5"/>
          <p:cNvSpPr/>
          <p:nvPr/>
        </p:nvSpPr>
        <p:spPr bwMode="auto">
          <a:xfrm flipV="1">
            <a:off x="1447800"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7" name="Round Same Side Corner Rectangle 6"/>
          <p:cNvSpPr/>
          <p:nvPr/>
        </p:nvSpPr>
        <p:spPr bwMode="auto">
          <a:xfrm flipV="1">
            <a:off x="2204471" y="-37144"/>
            <a:ext cx="674034" cy="13325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8" name="Round Same Side Corner Rectangle 7"/>
          <p:cNvSpPr/>
          <p:nvPr/>
        </p:nvSpPr>
        <p:spPr bwMode="auto">
          <a:xfrm flipV="1">
            <a:off x="-64434"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sp>
        <p:nvSpPr>
          <p:cNvPr id="9" name="Round Same Side Corner Rectangle 8"/>
          <p:cNvSpPr/>
          <p:nvPr/>
        </p:nvSpPr>
        <p:spPr bwMode="auto">
          <a:xfrm flipV="1">
            <a:off x="685800"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spTree>
    <p:extLst>
      <p:ext uri="{BB962C8B-B14F-4D97-AF65-F5344CB8AC3E}">
        <p14:creationId xmlns:p14="http://schemas.microsoft.com/office/powerpoint/2010/main" val="32206079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p:cNvSpPr/>
          <p:nvPr/>
        </p:nvSpPr>
        <p:spPr bwMode="auto">
          <a:xfrm rot="16200000" flipV="1">
            <a:off x="3473384" y="-24857"/>
            <a:ext cx="292231" cy="1600200"/>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200" b="1" dirty="0" smtClean="0">
                <a:solidFill>
                  <a:prstClr val="white"/>
                </a:solidFill>
              </a:rPr>
              <a:t>Check-lists</a:t>
            </a:r>
            <a:endParaRPr lang="en-US" sz="1200" b="1" dirty="0">
              <a:solidFill>
                <a:prstClr val="white"/>
              </a:solidFill>
            </a:endParaRPr>
          </a:p>
        </p:txBody>
      </p:sp>
      <p:sp>
        <p:nvSpPr>
          <p:cNvPr id="5" name="Round Same Side Corner Rectangle 4"/>
          <p:cNvSpPr/>
          <p:nvPr/>
        </p:nvSpPr>
        <p:spPr bwMode="auto">
          <a:xfrm rot="16200000" flipV="1">
            <a:off x="3473384" y="-489015"/>
            <a:ext cx="292231" cy="1600200"/>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270" lIns="0" tIns="0" rIns="0" bIns="0" anchor="ctr" anchorCtr="0"/>
          <a:lstStyle/>
          <a:p>
            <a:pPr algn="ctr">
              <a:defRPr/>
            </a:pPr>
            <a:r>
              <a:rPr lang="en-US" sz="1200" b="1" dirty="0" smtClean="0">
                <a:solidFill>
                  <a:prstClr val="white"/>
                </a:solidFill>
              </a:rPr>
              <a:t>Implementation Plan</a:t>
            </a:r>
            <a:endParaRPr lang="en-US" sz="1200" b="1" dirty="0">
              <a:solidFill>
                <a:prstClr val="white"/>
              </a:solidFill>
            </a:endParaRPr>
          </a:p>
        </p:txBody>
      </p:sp>
      <p:sp>
        <p:nvSpPr>
          <p:cNvPr id="6" name="Round Same Side Corner Rectangle 5"/>
          <p:cNvSpPr/>
          <p:nvPr/>
        </p:nvSpPr>
        <p:spPr bwMode="auto">
          <a:xfrm flipV="1">
            <a:off x="1447800" y="-37144"/>
            <a:ext cx="678806"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Laboratory</a:t>
            </a:r>
          </a:p>
        </p:txBody>
      </p:sp>
      <p:sp>
        <p:nvSpPr>
          <p:cNvPr id="7" name="Round Same Side Corner Rectangle 6"/>
          <p:cNvSpPr/>
          <p:nvPr/>
        </p:nvSpPr>
        <p:spPr bwMode="auto">
          <a:xfrm flipV="1">
            <a:off x="2204471" y="-37144"/>
            <a:ext cx="674034" cy="1332544"/>
          </a:xfrm>
          <a:prstGeom prst="round2SameRect">
            <a:avLst>
              <a:gd name="adj1" fmla="val 31818"/>
              <a:gd name="adj2" fmla="val 0"/>
            </a:avLst>
          </a:prstGeom>
          <a:solidFill>
            <a:srgbClr val="002060"/>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JCI Accreditation</a:t>
            </a:r>
          </a:p>
        </p:txBody>
      </p:sp>
      <p:sp>
        <p:nvSpPr>
          <p:cNvPr id="8" name="Round Same Side Corner Rectangle 7"/>
          <p:cNvSpPr/>
          <p:nvPr/>
        </p:nvSpPr>
        <p:spPr bwMode="auto">
          <a:xfrm flipV="1">
            <a:off x="-64434"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b="1" dirty="0">
                <a:solidFill>
                  <a:prstClr val="white"/>
                </a:solidFill>
              </a:rPr>
              <a:t>O</a:t>
            </a:r>
            <a:r>
              <a:rPr lang="en-US" sz="1600" dirty="0">
                <a:solidFill>
                  <a:prstClr val="white"/>
                </a:solidFill>
              </a:rPr>
              <a:t>ptimizing </a:t>
            </a:r>
            <a:r>
              <a:rPr lang="en-US" b="1" dirty="0">
                <a:solidFill>
                  <a:prstClr val="white"/>
                </a:solidFill>
              </a:rPr>
              <a:t>P</a:t>
            </a:r>
            <a:r>
              <a:rPr lang="en-US" dirty="0">
                <a:solidFill>
                  <a:prstClr val="white"/>
                </a:solidFill>
              </a:rPr>
              <a:t>atient </a:t>
            </a:r>
            <a:r>
              <a:rPr lang="en-US" b="1" dirty="0">
                <a:solidFill>
                  <a:prstClr val="white"/>
                </a:solidFill>
              </a:rPr>
              <a:t>F</a:t>
            </a:r>
            <a:r>
              <a:rPr lang="en-US" dirty="0">
                <a:solidFill>
                  <a:prstClr val="white"/>
                </a:solidFill>
              </a:rPr>
              <a:t>low</a:t>
            </a:r>
            <a:endParaRPr lang="en-US" sz="1200" dirty="0">
              <a:solidFill>
                <a:prstClr val="white"/>
              </a:solidFill>
            </a:endParaRPr>
          </a:p>
        </p:txBody>
      </p:sp>
      <p:sp>
        <p:nvSpPr>
          <p:cNvPr id="9" name="Round Same Side Corner Rectangle 8"/>
          <p:cNvSpPr/>
          <p:nvPr/>
        </p:nvSpPr>
        <p:spPr bwMode="auto">
          <a:xfrm flipV="1">
            <a:off x="685800" y="-37144"/>
            <a:ext cx="674034" cy="1256344"/>
          </a:xfrm>
          <a:prstGeom prst="round2SameRect">
            <a:avLst>
              <a:gd name="adj1" fmla="val 31818"/>
              <a:gd name="adj2" fmla="val 0"/>
            </a:avLst>
          </a:prstGeom>
          <a:solidFill>
            <a:schemeClr val="tx2">
              <a:lumMod val="40000"/>
              <a:lumOff val="60000"/>
            </a:schemeClr>
          </a:solidFill>
          <a:ln/>
        </p:spPr>
        <p:style>
          <a:lnRef idx="0">
            <a:schemeClr val="accent1"/>
          </a:lnRef>
          <a:fillRef idx="3">
            <a:schemeClr val="accent1"/>
          </a:fillRef>
          <a:effectRef idx="3">
            <a:schemeClr val="accent1"/>
          </a:effectRef>
          <a:fontRef idx="minor">
            <a:schemeClr val="lt1"/>
          </a:fontRef>
        </p:style>
        <p:txBody>
          <a:bodyPr vert="vert" lIns="0" tIns="0" rIns="0" bIns="0" anchor="ctr"/>
          <a:lstStyle/>
          <a:p>
            <a:pPr algn="ctr">
              <a:defRPr/>
            </a:pPr>
            <a:r>
              <a:rPr lang="en-US" sz="1600" b="1" dirty="0">
                <a:solidFill>
                  <a:prstClr val="white"/>
                </a:solidFill>
              </a:rPr>
              <a:t>Operating Rooms</a:t>
            </a:r>
          </a:p>
        </p:txBody>
      </p:sp>
      <p:graphicFrame>
        <p:nvGraphicFramePr>
          <p:cNvPr id="2" name="Table 1"/>
          <p:cNvGraphicFramePr>
            <a:graphicFrameLocks noGrp="1"/>
          </p:cNvGraphicFramePr>
          <p:nvPr>
            <p:extLst>
              <p:ext uri="{D42A27DB-BD31-4B8C-83A1-F6EECF244321}">
                <p14:modId xmlns:p14="http://schemas.microsoft.com/office/powerpoint/2010/main" val="3447539113"/>
              </p:ext>
            </p:extLst>
          </p:nvPr>
        </p:nvGraphicFramePr>
        <p:xfrm>
          <a:off x="265656" y="2209800"/>
          <a:ext cx="8775136" cy="4486656"/>
        </p:xfrm>
        <a:graphic>
          <a:graphicData uri="http://schemas.openxmlformats.org/drawingml/2006/table">
            <a:tbl>
              <a:tblPr firstRow="1" firstCol="1" bandRow="1"/>
              <a:tblGrid>
                <a:gridCol w="853104"/>
                <a:gridCol w="3390676"/>
                <a:gridCol w="3390676"/>
                <a:gridCol w="204806"/>
                <a:gridCol w="296286"/>
                <a:gridCol w="352405"/>
                <a:gridCol w="287183"/>
              </a:tblGrid>
              <a:tr h="0">
                <a:tc>
                  <a:txBody>
                    <a:bodyPr/>
                    <a:lstStyle/>
                    <a:p>
                      <a:pPr marL="0" marR="0" algn="ctr">
                        <a:lnSpc>
                          <a:spcPct val="115000"/>
                        </a:lnSpc>
                        <a:spcBef>
                          <a:spcPts val="0"/>
                        </a:spcBef>
                        <a:spcAft>
                          <a:spcPts val="0"/>
                        </a:spcAft>
                      </a:pPr>
                      <a:r>
                        <a:rPr lang="en-US" sz="1400" b="1" dirty="0">
                          <a:effectLst/>
                          <a:latin typeface="Calibri"/>
                          <a:ea typeface="Calibri"/>
                          <a:cs typeface="Arial"/>
                        </a:rPr>
                        <a:t>Standard</a:t>
                      </a:r>
                      <a:endParaRPr lang="en-US" sz="1400" dirty="0">
                        <a:effectLst/>
                        <a:latin typeface="Calibri"/>
                        <a:ea typeface="Calibri"/>
                        <a:cs typeface="Arial"/>
                      </a:endParaRPr>
                    </a:p>
                  </a:txBody>
                  <a:tcPr marL="19167" marR="191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Calibri"/>
                          <a:ea typeface="Calibri"/>
                          <a:cs typeface="Arial"/>
                        </a:rPr>
                        <a:t>Check</a:t>
                      </a:r>
                      <a:endParaRPr lang="en-US" sz="1400" dirty="0">
                        <a:effectLst/>
                        <a:latin typeface="Calibri"/>
                        <a:ea typeface="Calibri"/>
                        <a:cs typeface="Arial"/>
                      </a:endParaRPr>
                    </a:p>
                  </a:txBody>
                  <a:tcPr marL="19167" marR="191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Calibri"/>
                          <a:ea typeface="Calibri"/>
                          <a:cs typeface="Arial"/>
                        </a:rPr>
                        <a:t>Checkpoint</a:t>
                      </a:r>
                      <a:endParaRPr lang="en-US" sz="1400" dirty="0">
                        <a:effectLst/>
                        <a:latin typeface="Calibri"/>
                        <a:ea typeface="Calibri"/>
                        <a:cs typeface="Arial"/>
                      </a:endParaRPr>
                    </a:p>
                  </a:txBody>
                  <a:tcPr marL="19167" marR="191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Calibri"/>
                          <a:ea typeface="Calibri"/>
                          <a:cs typeface="Arial"/>
                        </a:rPr>
                        <a:t>Y</a:t>
                      </a:r>
                      <a:endParaRPr lang="en-US" sz="1400" dirty="0">
                        <a:effectLst/>
                        <a:latin typeface="Calibri"/>
                        <a:ea typeface="Calibri"/>
                        <a:cs typeface="Arial"/>
                      </a:endParaRPr>
                    </a:p>
                  </a:txBody>
                  <a:tcPr marL="19167" marR="191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Calibri"/>
                          <a:ea typeface="Calibri"/>
                          <a:cs typeface="Arial"/>
                        </a:rPr>
                        <a:t>N</a:t>
                      </a:r>
                      <a:endParaRPr lang="en-US" sz="1400" dirty="0">
                        <a:effectLst/>
                        <a:latin typeface="Calibri"/>
                        <a:ea typeface="Calibri"/>
                        <a:cs typeface="Arial"/>
                      </a:endParaRPr>
                    </a:p>
                  </a:txBody>
                  <a:tcPr marL="19167" marR="191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Calibri"/>
                          <a:ea typeface="Calibri"/>
                          <a:cs typeface="Arial"/>
                        </a:rPr>
                        <a:t>N.A</a:t>
                      </a:r>
                      <a:endParaRPr lang="en-US" sz="1400" dirty="0">
                        <a:effectLst/>
                        <a:latin typeface="Calibri"/>
                        <a:ea typeface="Calibri"/>
                        <a:cs typeface="Arial"/>
                      </a:endParaRPr>
                    </a:p>
                  </a:txBody>
                  <a:tcPr marL="19167" marR="191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Calibri"/>
                          <a:ea typeface="Calibri"/>
                          <a:cs typeface="Arial"/>
                        </a:rPr>
                        <a:t>N.T</a:t>
                      </a:r>
                      <a:endParaRPr lang="en-US" sz="1400" dirty="0">
                        <a:effectLst/>
                        <a:latin typeface="Calibri"/>
                        <a:ea typeface="Calibri"/>
                        <a:cs typeface="Arial"/>
                      </a:endParaRPr>
                    </a:p>
                  </a:txBody>
                  <a:tcPr marL="19167" marR="191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rowSpan="3">
                  <a:txBody>
                    <a:bodyPr/>
                    <a:lstStyle/>
                    <a:p>
                      <a:pPr marL="0" marR="0" algn="ctr">
                        <a:lnSpc>
                          <a:spcPct val="115000"/>
                        </a:lnSpc>
                        <a:spcBef>
                          <a:spcPts val="0"/>
                        </a:spcBef>
                        <a:spcAft>
                          <a:spcPts val="0"/>
                        </a:spcAft>
                      </a:pPr>
                      <a:r>
                        <a:rPr lang="en-US" sz="1100">
                          <a:effectLst/>
                          <a:latin typeface="Times New Roman"/>
                          <a:ea typeface="Calibri"/>
                          <a:cs typeface="Arial"/>
                        </a:rPr>
                        <a:t>5</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effectLst/>
                          <a:latin typeface="Times New Roman"/>
                          <a:ea typeface="Calibri"/>
                          <a:cs typeface="Arial"/>
                        </a:rPr>
                        <a:t>1</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a:effectLst/>
                          <a:latin typeface="Times New Roman"/>
                          <a:ea typeface="Calibri"/>
                          <a:cs typeface="Arial"/>
                        </a:rPr>
                        <a:t>The anesthesia care of each patient is planned and documented in the patient’s record</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en-US"/>
                    </a:p>
                  </a:txBody>
                  <a:tcPr/>
                </a:tc>
                <a:tc>
                  <a:txBody>
                    <a:bodyPr/>
                    <a:lstStyle/>
                    <a:p>
                      <a:pPr marL="0" marR="0" algn="ctr">
                        <a:lnSpc>
                          <a:spcPct val="115000"/>
                        </a:lnSpc>
                        <a:spcBef>
                          <a:spcPts val="0"/>
                        </a:spcBef>
                        <a:spcAft>
                          <a:spcPts val="0"/>
                        </a:spcAft>
                      </a:pPr>
                      <a:r>
                        <a:rPr lang="en-US" sz="1100">
                          <a:effectLst/>
                          <a:latin typeface="Times New Roman"/>
                          <a:ea typeface="Calibri"/>
                          <a:cs typeface="Arial"/>
                        </a:rPr>
                        <a:t>2</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a:effectLst/>
                          <a:latin typeface="Times New Roman"/>
                          <a:ea typeface="Calibri"/>
                          <a:cs typeface="Arial"/>
                        </a:rPr>
                        <a:t>The anesthesia agent, dose (when applicable), and anesthetic technique are documented in the patient’s anesthesia record.</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en-US"/>
                    </a:p>
                  </a:txBody>
                  <a:tcPr/>
                </a:tc>
                <a:tc>
                  <a:txBody>
                    <a:bodyPr/>
                    <a:lstStyle/>
                    <a:p>
                      <a:pPr marL="0" marR="0" algn="ctr">
                        <a:lnSpc>
                          <a:spcPct val="115000"/>
                        </a:lnSpc>
                        <a:spcBef>
                          <a:spcPts val="0"/>
                        </a:spcBef>
                        <a:spcAft>
                          <a:spcPts val="0"/>
                        </a:spcAft>
                      </a:pPr>
                      <a:r>
                        <a:rPr lang="en-US" sz="1100">
                          <a:effectLst/>
                          <a:latin typeface="Times New Roman"/>
                          <a:ea typeface="Calibri"/>
                          <a:cs typeface="Arial"/>
                        </a:rPr>
                        <a:t>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a:effectLst/>
                          <a:latin typeface="Times New Roman"/>
                          <a:ea typeface="Calibri"/>
                          <a:cs typeface="Arial"/>
                        </a:rPr>
                        <a:t>The anesthesiologist and/ or nurse anesthetist and anesthesia assistants are identified in the patient’s anesthesia record.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rowSpan="3">
                  <a:txBody>
                    <a:bodyPr/>
                    <a:lstStyle/>
                    <a:p>
                      <a:pPr marL="0" marR="0" algn="ctr">
                        <a:lnSpc>
                          <a:spcPct val="115000"/>
                        </a:lnSpc>
                        <a:spcBef>
                          <a:spcPts val="0"/>
                        </a:spcBef>
                        <a:spcAft>
                          <a:spcPts val="0"/>
                        </a:spcAft>
                      </a:pPr>
                      <a:r>
                        <a:rPr lang="en-US" sz="1100">
                          <a:effectLst/>
                          <a:latin typeface="Times New Roman"/>
                          <a:ea typeface="Calibri"/>
                          <a:cs typeface="Arial"/>
                        </a:rPr>
                        <a:t>5.1</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Times New Roman"/>
                          <a:ea typeface="Calibri"/>
                          <a:cs typeface="Arial"/>
                        </a:rPr>
                        <a:t>1</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a:effectLst/>
                          <a:latin typeface="Times New Roman"/>
                          <a:ea typeface="Calibri"/>
                          <a:cs typeface="Arial"/>
                        </a:rPr>
                        <a:t>The patient, family, and/or decision makers are educated on the risks, benefits, and alternatives of anesthesia.</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en-US"/>
                    </a:p>
                  </a:txBody>
                  <a:tcPr/>
                </a:tc>
                <a:tc>
                  <a:txBody>
                    <a:bodyPr/>
                    <a:lstStyle/>
                    <a:p>
                      <a:pPr marL="0" marR="0" algn="ctr">
                        <a:lnSpc>
                          <a:spcPct val="115000"/>
                        </a:lnSpc>
                        <a:spcBef>
                          <a:spcPts val="0"/>
                        </a:spcBef>
                        <a:spcAft>
                          <a:spcPts val="0"/>
                        </a:spcAft>
                      </a:pPr>
                      <a:r>
                        <a:rPr lang="en-US" sz="1100">
                          <a:effectLst/>
                          <a:latin typeface="Times New Roman"/>
                          <a:ea typeface="Calibri"/>
                          <a:cs typeface="Arial"/>
                        </a:rPr>
                        <a:t>2</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a:effectLst/>
                          <a:latin typeface="Times New Roman"/>
                          <a:ea typeface="Calibri"/>
                          <a:cs typeface="Arial"/>
                        </a:rPr>
                        <a:t>The patient, family, and/ or decision makers are educated about postoperative analgesia.</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en-US"/>
                    </a:p>
                  </a:txBody>
                  <a:tcPr/>
                </a:tc>
                <a:tc>
                  <a:txBody>
                    <a:bodyPr/>
                    <a:lstStyle/>
                    <a:p>
                      <a:pPr marL="0" marR="0" algn="ctr">
                        <a:lnSpc>
                          <a:spcPct val="115000"/>
                        </a:lnSpc>
                        <a:spcBef>
                          <a:spcPts val="0"/>
                        </a:spcBef>
                        <a:spcAft>
                          <a:spcPts val="0"/>
                        </a:spcAft>
                      </a:pPr>
                      <a:r>
                        <a:rPr lang="en-US" sz="1100">
                          <a:effectLst/>
                          <a:latin typeface="Times New Roman"/>
                          <a:ea typeface="Calibri"/>
                          <a:cs typeface="Arial"/>
                        </a:rPr>
                        <a:t>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a:effectLst/>
                          <a:latin typeface="Times New Roman"/>
                          <a:ea typeface="Calibri"/>
                          <a:cs typeface="Arial"/>
                        </a:rPr>
                        <a:t>The anesthesiologist or another qualified individual provides and documents the education.</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rowSpan="3">
                  <a:txBody>
                    <a:bodyPr/>
                    <a:lstStyle/>
                    <a:p>
                      <a:pPr marL="0" marR="0" algn="ctr">
                        <a:lnSpc>
                          <a:spcPct val="115000"/>
                        </a:lnSpc>
                        <a:spcBef>
                          <a:spcPts val="0"/>
                        </a:spcBef>
                        <a:spcAft>
                          <a:spcPts val="0"/>
                        </a:spcAft>
                      </a:pPr>
                      <a:r>
                        <a:rPr lang="en-US" sz="1100" dirty="0">
                          <a:effectLst/>
                          <a:latin typeface="Times New Roman"/>
                          <a:ea typeface="Calibri"/>
                          <a:cs typeface="Arial"/>
                        </a:rPr>
                        <a:t> </a:t>
                      </a:r>
                      <a:r>
                        <a:rPr lang="en-US" sz="1100" dirty="0" smtClean="0">
                          <a:effectLst/>
                          <a:latin typeface="Times New Roman"/>
                          <a:ea typeface="Calibri"/>
                          <a:cs typeface="Arial"/>
                        </a:rPr>
                        <a:t>5.2</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Times New Roman"/>
                          <a:ea typeface="Calibri"/>
                          <a:cs typeface="Arial"/>
                        </a:rPr>
                        <a:t>1</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a:effectLst/>
                          <a:latin typeface="Times New Roman"/>
                          <a:ea typeface="Calibri"/>
                          <a:cs typeface="Arial"/>
                        </a:rPr>
                        <a:t>The frequency and type of monitoring during anesthesia and surgery are based on the patient’s</a:t>
                      </a:r>
                      <a:endParaRPr lang="en-US" sz="1100">
                        <a:effectLst/>
                        <a:latin typeface="Calibri"/>
                        <a:ea typeface="Calibri"/>
                        <a:cs typeface="Arial"/>
                      </a:endParaRPr>
                    </a:p>
                    <a:p>
                      <a:pPr marL="342900" marR="0" lvl="0" indent="-342900" algn="just">
                        <a:lnSpc>
                          <a:spcPct val="115000"/>
                        </a:lnSpc>
                        <a:spcBef>
                          <a:spcPts val="0"/>
                        </a:spcBef>
                        <a:spcAft>
                          <a:spcPts val="0"/>
                        </a:spcAft>
                        <a:buFont typeface="Symbol"/>
                        <a:buChar char=""/>
                      </a:pPr>
                      <a:r>
                        <a:rPr lang="en-US" sz="1100">
                          <a:effectLst/>
                          <a:latin typeface="Times New Roman"/>
                          <a:ea typeface="Calibri"/>
                          <a:cs typeface="Arial"/>
                        </a:rPr>
                        <a:t>Pre-anesthesia status, the anesthesia used, and the surgical procedure performed.</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en-US"/>
                    </a:p>
                  </a:txBody>
                  <a:tcPr/>
                </a:tc>
                <a:tc>
                  <a:txBody>
                    <a:bodyPr/>
                    <a:lstStyle/>
                    <a:p>
                      <a:pPr marL="0" marR="0" algn="ctr">
                        <a:lnSpc>
                          <a:spcPct val="115000"/>
                        </a:lnSpc>
                        <a:spcBef>
                          <a:spcPts val="0"/>
                        </a:spcBef>
                        <a:spcAft>
                          <a:spcPts val="0"/>
                        </a:spcAft>
                      </a:pPr>
                      <a:r>
                        <a:rPr lang="en-US" sz="1100">
                          <a:effectLst/>
                          <a:latin typeface="Times New Roman"/>
                          <a:ea typeface="Calibri"/>
                          <a:cs typeface="Arial"/>
                        </a:rPr>
                        <a:t>2</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a:effectLst/>
                          <a:latin typeface="Times New Roman"/>
                          <a:ea typeface="Calibri"/>
                          <a:cs typeface="Arial"/>
                        </a:rPr>
                        <a:t>There’s a consistent monitoring of the patient’s physiological status with professional practice</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en-US"/>
                    </a:p>
                  </a:txBody>
                  <a:tcPr/>
                </a:tc>
                <a:tc>
                  <a:txBody>
                    <a:bodyPr/>
                    <a:lstStyle/>
                    <a:p>
                      <a:pPr marL="0" marR="0" algn="ctr">
                        <a:lnSpc>
                          <a:spcPct val="115000"/>
                        </a:lnSpc>
                        <a:spcBef>
                          <a:spcPts val="0"/>
                        </a:spcBef>
                        <a:spcAft>
                          <a:spcPts val="0"/>
                        </a:spcAft>
                      </a:pPr>
                      <a:r>
                        <a:rPr lang="en-US" sz="1100">
                          <a:effectLst/>
                          <a:latin typeface="Times New Roman"/>
                          <a:ea typeface="Calibri"/>
                          <a:cs typeface="Arial"/>
                        </a:rPr>
                        <a:t>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dirty="0">
                          <a:effectLst/>
                          <a:latin typeface="Times New Roman"/>
                          <a:ea typeface="Calibri"/>
                          <a:cs typeface="Arial"/>
                        </a:rPr>
                        <a:t>There’s a patient record and the results are documented in it</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Times New Roman"/>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Times New Roman"/>
                          <a:ea typeface="Calibri"/>
                          <a:cs typeface="Arial"/>
                        </a:rPr>
                        <a:t>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 name="Rectangle 10"/>
          <p:cNvSpPr/>
          <p:nvPr/>
        </p:nvSpPr>
        <p:spPr>
          <a:xfrm>
            <a:off x="7391400" y="1600200"/>
            <a:ext cx="1752600" cy="523220"/>
          </a:xfrm>
          <a:prstGeom prst="rect">
            <a:avLst/>
          </a:prstGeom>
        </p:spPr>
        <p:txBody>
          <a:bodyPr wrap="square">
            <a:spAutoFit/>
          </a:bodyPr>
          <a:lstStyle/>
          <a:p>
            <a:r>
              <a:rPr lang="en-US" sz="1400" dirty="0"/>
              <a:t>N.A- Not </a:t>
            </a:r>
            <a:r>
              <a:rPr lang="en-US" sz="1400" dirty="0" smtClean="0"/>
              <a:t>Applicable</a:t>
            </a:r>
            <a:r>
              <a:rPr lang="en-US" sz="1400" dirty="0"/>
              <a:t/>
            </a:r>
            <a:br>
              <a:rPr lang="en-US" sz="1400" dirty="0"/>
            </a:br>
            <a:r>
              <a:rPr lang="en-US" sz="1400" dirty="0" smtClean="0"/>
              <a:t>N.T- </a:t>
            </a:r>
            <a:r>
              <a:rPr lang="en-US" sz="1400" dirty="0"/>
              <a:t>Not Tested</a:t>
            </a:r>
          </a:p>
        </p:txBody>
      </p:sp>
      <p:sp>
        <p:nvSpPr>
          <p:cNvPr id="3" name="Rectangle 2"/>
          <p:cNvSpPr/>
          <p:nvPr/>
        </p:nvSpPr>
        <p:spPr>
          <a:xfrm>
            <a:off x="4495800" y="159603"/>
            <a:ext cx="4572000" cy="830997"/>
          </a:xfrm>
          <a:prstGeom prst="rect">
            <a:avLst/>
          </a:prstGeom>
        </p:spPr>
        <p:txBody>
          <a:bodyPr>
            <a:spAutoFit/>
          </a:bodyPr>
          <a:lstStyle/>
          <a:p>
            <a:pPr algn="ctr"/>
            <a:r>
              <a:rPr lang="en-US" sz="2400" dirty="0">
                <a:solidFill>
                  <a:srgbClr val="002060"/>
                </a:solidFill>
              </a:rPr>
              <a:t>Sample Checklist- </a:t>
            </a:r>
            <a:br>
              <a:rPr lang="en-US" sz="2400" dirty="0">
                <a:solidFill>
                  <a:srgbClr val="002060"/>
                </a:solidFill>
              </a:rPr>
            </a:br>
            <a:r>
              <a:rPr lang="en-US" sz="2400" dirty="0">
                <a:solidFill>
                  <a:srgbClr val="002060"/>
                </a:solidFill>
              </a:rPr>
              <a:t>Anesthesia and Surgical Care</a:t>
            </a:r>
          </a:p>
        </p:txBody>
      </p:sp>
    </p:spTree>
    <p:extLst>
      <p:ext uri="{BB962C8B-B14F-4D97-AF65-F5344CB8AC3E}">
        <p14:creationId xmlns:p14="http://schemas.microsoft.com/office/powerpoint/2010/main" val="37154651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p:cNvGrpSpPr/>
          <p:nvPr/>
        </p:nvGrpSpPr>
        <p:grpSpPr>
          <a:xfrm>
            <a:off x="2177171" y="1661378"/>
            <a:ext cx="6762713" cy="3596422"/>
            <a:chOff x="2177171" y="822941"/>
            <a:chExt cx="6762713" cy="3596422"/>
          </a:xfrm>
        </p:grpSpPr>
        <p:grpSp>
          <p:nvGrpSpPr>
            <p:cNvPr id="3" name="Group 25"/>
            <p:cNvGrpSpPr/>
            <p:nvPr/>
          </p:nvGrpSpPr>
          <p:grpSpPr>
            <a:xfrm>
              <a:off x="2177171" y="822941"/>
              <a:ext cx="2771103" cy="3596422"/>
              <a:chOff x="2177170" y="1005825"/>
              <a:chExt cx="3018591" cy="3596422"/>
            </a:xfrm>
            <a:solidFill>
              <a:schemeClr val="accent3">
                <a:alpha val="39000"/>
              </a:schemeClr>
            </a:solidFill>
          </p:grpSpPr>
          <p:sp>
            <p:nvSpPr>
              <p:cNvPr id="21" name="Right Triangle 20"/>
              <p:cNvSpPr/>
              <p:nvPr/>
            </p:nvSpPr>
            <p:spPr>
              <a:xfrm rot="16200000">
                <a:off x="2004503" y="1178492"/>
                <a:ext cx="3363921" cy="3018587"/>
              </a:xfrm>
              <a:custGeom>
                <a:avLst/>
                <a:gdLst>
                  <a:gd name="connsiteX0" fmla="*/ 0 w 1120535"/>
                  <a:gd name="connsiteY0" fmla="*/ 1863990 h 1863990"/>
                  <a:gd name="connsiteX1" fmla="*/ 0 w 1120535"/>
                  <a:gd name="connsiteY1" fmla="*/ 0 h 1863990"/>
                  <a:gd name="connsiteX2" fmla="*/ 1120535 w 1120535"/>
                  <a:gd name="connsiteY2" fmla="*/ 1863990 h 1863990"/>
                  <a:gd name="connsiteX3" fmla="*/ 0 w 1120535"/>
                  <a:gd name="connsiteY3" fmla="*/ 1863990 h 1863990"/>
                  <a:gd name="connsiteX0" fmla="*/ 2243386 w 3363921"/>
                  <a:gd name="connsiteY0" fmla="*/ 3018588 h 3018588"/>
                  <a:gd name="connsiteX1" fmla="*/ 0 w 3363921"/>
                  <a:gd name="connsiteY1" fmla="*/ 0 h 3018588"/>
                  <a:gd name="connsiteX2" fmla="*/ 3363921 w 3363921"/>
                  <a:gd name="connsiteY2" fmla="*/ 3018588 h 3018588"/>
                  <a:gd name="connsiteX3" fmla="*/ 2243386 w 3363921"/>
                  <a:gd name="connsiteY3" fmla="*/ 3018588 h 3018588"/>
                </a:gdLst>
                <a:ahLst/>
                <a:cxnLst>
                  <a:cxn ang="0">
                    <a:pos x="connsiteX0" y="connsiteY0"/>
                  </a:cxn>
                  <a:cxn ang="0">
                    <a:pos x="connsiteX1" y="connsiteY1"/>
                  </a:cxn>
                  <a:cxn ang="0">
                    <a:pos x="connsiteX2" y="connsiteY2"/>
                  </a:cxn>
                  <a:cxn ang="0">
                    <a:pos x="connsiteX3" y="connsiteY3"/>
                  </a:cxn>
                </a:cxnLst>
                <a:rect l="l" t="t" r="r" b="b"/>
                <a:pathLst>
                  <a:path w="3363921" h="3018588">
                    <a:moveTo>
                      <a:pt x="2243386" y="3018588"/>
                    </a:moveTo>
                    <a:lnTo>
                      <a:pt x="0" y="0"/>
                    </a:lnTo>
                    <a:lnTo>
                      <a:pt x="3363921" y="3018588"/>
                    </a:lnTo>
                    <a:lnTo>
                      <a:pt x="2243386" y="3018588"/>
                    </a:lnTo>
                    <a:close/>
                  </a:path>
                </a:pathLst>
              </a:cu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2" name="Right Triangle 21"/>
              <p:cNvSpPr/>
              <p:nvPr/>
            </p:nvSpPr>
            <p:spPr>
              <a:xfrm rot="16200000">
                <a:off x="2606051" y="1864078"/>
                <a:ext cx="2193849" cy="2985570"/>
              </a:xfrm>
              <a:custGeom>
                <a:avLst/>
                <a:gdLst>
                  <a:gd name="connsiteX0" fmla="*/ 0 w 1088651"/>
                  <a:gd name="connsiteY0" fmla="*/ 1468099 h 1468099"/>
                  <a:gd name="connsiteX1" fmla="*/ 0 w 1088651"/>
                  <a:gd name="connsiteY1" fmla="*/ 0 h 1468099"/>
                  <a:gd name="connsiteX2" fmla="*/ 1088651 w 1088651"/>
                  <a:gd name="connsiteY2" fmla="*/ 1468099 h 1468099"/>
                  <a:gd name="connsiteX3" fmla="*/ 0 w 1088651"/>
                  <a:gd name="connsiteY3" fmla="*/ 1468099 h 1468099"/>
                  <a:gd name="connsiteX0" fmla="*/ 1105198 w 2193849"/>
                  <a:gd name="connsiteY0" fmla="*/ 2985570 h 2985570"/>
                  <a:gd name="connsiteX1" fmla="*/ 0 w 2193849"/>
                  <a:gd name="connsiteY1" fmla="*/ 0 h 2985570"/>
                  <a:gd name="connsiteX2" fmla="*/ 2193849 w 2193849"/>
                  <a:gd name="connsiteY2" fmla="*/ 2985570 h 2985570"/>
                  <a:gd name="connsiteX3" fmla="*/ 1105198 w 2193849"/>
                  <a:gd name="connsiteY3" fmla="*/ 2985570 h 2985570"/>
                </a:gdLst>
                <a:ahLst/>
                <a:cxnLst>
                  <a:cxn ang="0">
                    <a:pos x="connsiteX0" y="connsiteY0"/>
                  </a:cxn>
                  <a:cxn ang="0">
                    <a:pos x="connsiteX1" y="connsiteY1"/>
                  </a:cxn>
                  <a:cxn ang="0">
                    <a:pos x="connsiteX2" y="connsiteY2"/>
                  </a:cxn>
                  <a:cxn ang="0">
                    <a:pos x="connsiteX3" y="connsiteY3"/>
                  </a:cxn>
                </a:cxnLst>
                <a:rect l="l" t="t" r="r" b="b"/>
                <a:pathLst>
                  <a:path w="2193849" h="2985570">
                    <a:moveTo>
                      <a:pt x="1105198" y="2985570"/>
                    </a:moveTo>
                    <a:lnTo>
                      <a:pt x="0" y="0"/>
                    </a:lnTo>
                    <a:lnTo>
                      <a:pt x="2193849" y="2985570"/>
                    </a:lnTo>
                    <a:lnTo>
                      <a:pt x="1105198" y="2985570"/>
                    </a:lnTo>
                    <a:close/>
                  </a:path>
                </a:pathLst>
              </a:custGeom>
              <a:solidFill>
                <a:srgbClr val="FF9966">
                  <a:alpha val="5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4" name="Right Triangle 23"/>
              <p:cNvSpPr/>
              <p:nvPr/>
            </p:nvSpPr>
            <p:spPr>
              <a:xfrm rot="10800000">
                <a:off x="2325685" y="3480553"/>
                <a:ext cx="2870071" cy="1121694"/>
              </a:xfrm>
              <a:custGeom>
                <a:avLst/>
                <a:gdLst>
                  <a:gd name="connsiteX0" fmla="*/ 0 w 1946392"/>
                  <a:gd name="connsiteY0" fmla="*/ 1121694 h 1121694"/>
                  <a:gd name="connsiteX1" fmla="*/ 0 w 1946392"/>
                  <a:gd name="connsiteY1" fmla="*/ 0 h 1121694"/>
                  <a:gd name="connsiteX2" fmla="*/ 1946392 w 1946392"/>
                  <a:gd name="connsiteY2" fmla="*/ 1121694 h 1121694"/>
                  <a:gd name="connsiteX3" fmla="*/ 0 w 1946392"/>
                  <a:gd name="connsiteY3" fmla="*/ 1121694 h 1121694"/>
                  <a:gd name="connsiteX0" fmla="*/ 0 w 2919553"/>
                  <a:gd name="connsiteY0" fmla="*/ 1121694 h 1121694"/>
                  <a:gd name="connsiteX1" fmla="*/ 0 w 2919553"/>
                  <a:gd name="connsiteY1" fmla="*/ 0 h 1121694"/>
                  <a:gd name="connsiteX2" fmla="*/ 2919553 w 2919553"/>
                  <a:gd name="connsiteY2" fmla="*/ 197946 h 1121694"/>
                  <a:gd name="connsiteX3" fmla="*/ 0 w 2919553"/>
                  <a:gd name="connsiteY3" fmla="*/ 1121694 h 1121694"/>
                  <a:gd name="connsiteX0" fmla="*/ 0 w 2886565"/>
                  <a:gd name="connsiteY0" fmla="*/ 1121694 h 1121694"/>
                  <a:gd name="connsiteX1" fmla="*/ 0 w 2886565"/>
                  <a:gd name="connsiteY1" fmla="*/ 0 h 1121694"/>
                  <a:gd name="connsiteX2" fmla="*/ 2886565 w 2886565"/>
                  <a:gd name="connsiteY2" fmla="*/ 131964 h 1121694"/>
                  <a:gd name="connsiteX3" fmla="*/ 0 w 2886565"/>
                  <a:gd name="connsiteY3" fmla="*/ 1121694 h 1121694"/>
                  <a:gd name="connsiteX0" fmla="*/ 0 w 2870071"/>
                  <a:gd name="connsiteY0" fmla="*/ 1121694 h 1121694"/>
                  <a:gd name="connsiteX1" fmla="*/ 0 w 2870071"/>
                  <a:gd name="connsiteY1" fmla="*/ 0 h 1121694"/>
                  <a:gd name="connsiteX2" fmla="*/ 2870071 w 2870071"/>
                  <a:gd name="connsiteY2" fmla="*/ 65982 h 1121694"/>
                  <a:gd name="connsiteX3" fmla="*/ 0 w 2870071"/>
                  <a:gd name="connsiteY3" fmla="*/ 1121694 h 1121694"/>
                  <a:gd name="connsiteX0" fmla="*/ 0 w 2870071"/>
                  <a:gd name="connsiteY0" fmla="*/ 1121694 h 1121694"/>
                  <a:gd name="connsiteX1" fmla="*/ 0 w 2870071"/>
                  <a:gd name="connsiteY1" fmla="*/ 0 h 1121694"/>
                  <a:gd name="connsiteX2" fmla="*/ 2870071 w 2870071"/>
                  <a:gd name="connsiteY2" fmla="*/ 98973 h 1121694"/>
                  <a:gd name="connsiteX3" fmla="*/ 0 w 2870071"/>
                  <a:gd name="connsiteY3" fmla="*/ 1121694 h 1121694"/>
                </a:gdLst>
                <a:ahLst/>
                <a:cxnLst>
                  <a:cxn ang="0">
                    <a:pos x="connsiteX0" y="connsiteY0"/>
                  </a:cxn>
                  <a:cxn ang="0">
                    <a:pos x="connsiteX1" y="connsiteY1"/>
                  </a:cxn>
                  <a:cxn ang="0">
                    <a:pos x="connsiteX2" y="connsiteY2"/>
                  </a:cxn>
                  <a:cxn ang="0">
                    <a:pos x="connsiteX3" y="connsiteY3"/>
                  </a:cxn>
                </a:cxnLst>
                <a:rect l="l" t="t" r="r" b="b"/>
                <a:pathLst>
                  <a:path w="2870071" h="1121694">
                    <a:moveTo>
                      <a:pt x="0" y="1121694"/>
                    </a:moveTo>
                    <a:lnTo>
                      <a:pt x="0" y="0"/>
                    </a:lnTo>
                    <a:lnTo>
                      <a:pt x="2870071" y="98973"/>
                    </a:lnTo>
                    <a:lnTo>
                      <a:pt x="0" y="1121694"/>
                    </a:lnTo>
                    <a:close/>
                  </a:path>
                </a:pathLst>
              </a:custGeom>
              <a:solidFill>
                <a:schemeClr val="accent6">
                  <a:lumMod val="75000"/>
                  <a:alpha val="4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sp>
          <p:nvSpPr>
            <p:cNvPr id="27" name="Pentagon 26"/>
            <p:cNvSpPr/>
            <p:nvPr/>
          </p:nvSpPr>
          <p:spPr>
            <a:xfrm>
              <a:off x="4948272" y="822942"/>
              <a:ext cx="3991612" cy="1138588"/>
            </a:xfrm>
            <a:prstGeom prst="homePlate">
              <a:avLst/>
            </a:prstGeom>
            <a:solidFill>
              <a:srgbClr val="9BBB59">
                <a:alpha val="3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buFont typeface="Arial" pitchFamily="34" charset="0"/>
                <a:buChar char="•"/>
              </a:pPr>
              <a:r>
                <a:rPr lang="en-US" sz="2000" dirty="0" smtClean="0">
                  <a:solidFill>
                    <a:prstClr val="white"/>
                  </a:solidFill>
                </a:rPr>
                <a:t> Implementing the proposed: flowcharts, layout, OR schedule</a:t>
              </a:r>
            </a:p>
            <a:p>
              <a:pPr>
                <a:buFont typeface="Arial" pitchFamily="34" charset="0"/>
                <a:buChar char="•"/>
              </a:pPr>
              <a:r>
                <a:rPr lang="en-US" sz="2000" dirty="0" smtClean="0">
                  <a:solidFill>
                    <a:prstClr val="white"/>
                  </a:solidFill>
                </a:rPr>
                <a:t> Developing SOPs</a:t>
              </a:r>
            </a:p>
            <a:p>
              <a:pPr>
                <a:buFont typeface="Arial" pitchFamily="34" charset="0"/>
                <a:buChar char="•"/>
              </a:pPr>
              <a:r>
                <a:rPr lang="en-US" sz="2000" dirty="0" smtClean="0">
                  <a:solidFill>
                    <a:prstClr val="white"/>
                  </a:solidFill>
                </a:rPr>
                <a:t> Decentralized payments</a:t>
              </a:r>
            </a:p>
          </p:txBody>
        </p:sp>
        <p:sp>
          <p:nvSpPr>
            <p:cNvPr id="28" name="Pentagon 27"/>
            <p:cNvSpPr/>
            <p:nvPr/>
          </p:nvSpPr>
          <p:spPr>
            <a:xfrm>
              <a:off x="4948272" y="2062985"/>
              <a:ext cx="3991612" cy="1105143"/>
            </a:xfrm>
            <a:prstGeom prst="homePlate">
              <a:avLst/>
            </a:prstGeom>
            <a:solidFill>
              <a:srgbClr val="FF9966">
                <a:alpha val="3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buFont typeface="Arial" pitchFamily="34" charset="0"/>
                <a:buChar char="•"/>
              </a:pPr>
              <a:r>
                <a:rPr lang="en-US" dirty="0" smtClean="0">
                  <a:solidFill>
                    <a:prstClr val="white"/>
                  </a:solidFill>
                </a:rPr>
                <a:t> Establishing a quality unit</a:t>
              </a:r>
            </a:p>
            <a:p>
              <a:pPr>
                <a:buFont typeface="Arial" pitchFamily="34" charset="0"/>
                <a:buChar char="•"/>
              </a:pPr>
              <a:r>
                <a:rPr lang="en-US" dirty="0" smtClean="0">
                  <a:solidFill>
                    <a:prstClr val="white"/>
                  </a:solidFill>
                </a:rPr>
                <a:t> Seeking for certificates (JCI)</a:t>
              </a:r>
            </a:p>
          </p:txBody>
        </p:sp>
        <p:sp>
          <p:nvSpPr>
            <p:cNvPr id="29" name="Pentagon 28"/>
            <p:cNvSpPr/>
            <p:nvPr/>
          </p:nvSpPr>
          <p:spPr>
            <a:xfrm>
              <a:off x="4948272" y="3297669"/>
              <a:ext cx="3991612" cy="1121691"/>
            </a:xfrm>
            <a:prstGeom prst="homePlate">
              <a:avLst/>
            </a:prstGeom>
            <a:solidFill>
              <a:schemeClr val="accent6">
                <a:lumMod val="75000"/>
                <a:alpha val="3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buFont typeface="Arial" pitchFamily="34" charset="0"/>
                <a:buChar char="•"/>
              </a:pPr>
              <a:r>
                <a:rPr lang="en-US" dirty="0" smtClean="0">
                  <a:solidFill>
                    <a:prstClr val="white"/>
                  </a:solidFill>
                </a:rPr>
                <a:t> Setting up direction signs</a:t>
              </a:r>
            </a:p>
            <a:p>
              <a:pPr>
                <a:buFont typeface="Arial" pitchFamily="34" charset="0"/>
                <a:buChar char="•"/>
              </a:pPr>
              <a:r>
                <a:rPr lang="en-US" dirty="0" smtClean="0">
                  <a:solidFill>
                    <a:prstClr val="white"/>
                  </a:solidFill>
                </a:rPr>
                <a:t> Implementing 5S</a:t>
              </a:r>
            </a:p>
            <a:p>
              <a:pPr>
                <a:buFont typeface="Arial" pitchFamily="34" charset="0"/>
                <a:buChar char="•"/>
              </a:pPr>
              <a:r>
                <a:rPr lang="en-US" dirty="0" smtClean="0">
                  <a:solidFill>
                    <a:prstClr val="white"/>
                  </a:solidFill>
                </a:rPr>
                <a:t> Waste disposal</a:t>
              </a:r>
            </a:p>
            <a:p>
              <a:pPr>
                <a:buFont typeface="Arial" pitchFamily="34" charset="0"/>
                <a:buChar char="•"/>
              </a:pPr>
              <a:r>
                <a:rPr lang="en-US" dirty="0" smtClean="0">
                  <a:solidFill>
                    <a:prstClr val="white"/>
                  </a:solidFill>
                </a:rPr>
                <a:t> Improving warehouse (Planning)</a:t>
              </a:r>
              <a:endParaRPr lang="en-US" dirty="0">
                <a:solidFill>
                  <a:prstClr val="white"/>
                </a:solidFill>
              </a:endParaRPr>
            </a:p>
          </p:txBody>
        </p:sp>
        <p:sp>
          <p:nvSpPr>
            <p:cNvPr id="36" name="TextBox 35"/>
            <p:cNvSpPr txBox="1"/>
            <p:nvPr/>
          </p:nvSpPr>
          <p:spPr>
            <a:xfrm rot="19664499">
              <a:off x="2927297" y="2886081"/>
              <a:ext cx="2387442" cy="477054"/>
            </a:xfrm>
            <a:prstGeom prst="rect">
              <a:avLst/>
            </a:prstGeom>
            <a:noFill/>
          </p:spPr>
          <p:txBody>
            <a:bodyPr wrap="square" rtlCol="0">
              <a:spAutoFit/>
            </a:bodyPr>
            <a:lstStyle/>
            <a:p>
              <a:r>
                <a:rPr lang="en-US" sz="2500" dirty="0" smtClean="0">
                  <a:solidFill>
                    <a:prstClr val="white"/>
                  </a:solidFill>
                </a:rPr>
                <a:t>           Quality</a:t>
              </a:r>
              <a:endParaRPr lang="en-US" sz="2500" dirty="0">
                <a:solidFill>
                  <a:prstClr val="white"/>
                </a:solidFill>
              </a:endParaRPr>
            </a:p>
          </p:txBody>
        </p:sp>
        <p:sp>
          <p:nvSpPr>
            <p:cNvPr id="37" name="TextBox 36"/>
            <p:cNvSpPr txBox="1"/>
            <p:nvPr/>
          </p:nvSpPr>
          <p:spPr>
            <a:xfrm>
              <a:off x="3361282" y="3789909"/>
              <a:ext cx="1591718" cy="477054"/>
            </a:xfrm>
            <a:prstGeom prst="rect">
              <a:avLst/>
            </a:prstGeom>
            <a:noFill/>
          </p:spPr>
          <p:txBody>
            <a:bodyPr wrap="none" rtlCol="0">
              <a:spAutoFit/>
            </a:bodyPr>
            <a:lstStyle/>
            <a:p>
              <a:r>
                <a:rPr lang="en-US" sz="2500" dirty="0" smtClean="0">
                  <a:solidFill>
                    <a:prstClr val="white"/>
                  </a:solidFill>
                </a:rPr>
                <a:t>     Projects</a:t>
              </a:r>
              <a:endParaRPr lang="en-US" sz="2500" dirty="0">
                <a:solidFill>
                  <a:prstClr val="white"/>
                </a:solidFill>
              </a:endParaRPr>
            </a:p>
          </p:txBody>
        </p:sp>
      </p:grpSp>
      <p:cxnSp>
        <p:nvCxnSpPr>
          <p:cNvPr id="31" name="Straight Connector 30"/>
          <p:cNvCxnSpPr/>
          <p:nvPr/>
        </p:nvCxnSpPr>
        <p:spPr>
          <a:xfrm>
            <a:off x="0" y="658558"/>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32" name="TextBox 31"/>
          <p:cNvSpPr txBox="1"/>
          <p:nvPr/>
        </p:nvSpPr>
        <p:spPr>
          <a:xfrm>
            <a:off x="115832" y="37221"/>
            <a:ext cx="3606180" cy="615553"/>
          </a:xfrm>
          <a:prstGeom prst="rect">
            <a:avLst/>
          </a:prstGeom>
          <a:noFill/>
        </p:spPr>
        <p:txBody>
          <a:bodyPr wrap="none" rtlCol="0">
            <a:spAutoFit/>
          </a:bodyPr>
          <a:lstStyle/>
          <a:p>
            <a:r>
              <a:rPr lang="en-US" sz="3400" dirty="0" smtClean="0">
                <a:solidFill>
                  <a:srgbClr val="254061"/>
                </a:solidFill>
              </a:rPr>
              <a:t>Recommendations</a:t>
            </a:r>
            <a:endParaRPr lang="en-US" sz="3400" dirty="0">
              <a:solidFill>
                <a:srgbClr val="254061"/>
              </a:solidFill>
            </a:endParaRPr>
          </a:p>
        </p:txBody>
      </p:sp>
      <p:sp>
        <p:nvSpPr>
          <p:cNvPr id="35" name="TextBox 34"/>
          <p:cNvSpPr txBox="1"/>
          <p:nvPr/>
        </p:nvSpPr>
        <p:spPr>
          <a:xfrm rot="18790266">
            <a:off x="701772" y="2946112"/>
            <a:ext cx="5553481" cy="923330"/>
          </a:xfrm>
          <a:prstGeom prst="rect">
            <a:avLst/>
          </a:prstGeom>
          <a:noFill/>
        </p:spPr>
        <p:txBody>
          <a:bodyPr wrap="square" rtlCol="0">
            <a:spAutoFit/>
          </a:bodyPr>
          <a:lstStyle/>
          <a:p>
            <a:r>
              <a:rPr lang="en-US" sz="2700" dirty="0" smtClean="0">
                <a:solidFill>
                  <a:prstClr val="white"/>
                </a:solidFill>
              </a:rPr>
              <a:t>                                  </a:t>
            </a:r>
            <a:br>
              <a:rPr lang="en-US" sz="2700" dirty="0" smtClean="0">
                <a:solidFill>
                  <a:prstClr val="white"/>
                </a:solidFill>
              </a:rPr>
            </a:br>
            <a:r>
              <a:rPr lang="en-US" sz="2700" dirty="0" smtClean="0">
                <a:solidFill>
                  <a:prstClr val="white"/>
                </a:solidFill>
              </a:rPr>
              <a:t>                               </a:t>
            </a:r>
            <a:r>
              <a:rPr lang="en-US" sz="2400" dirty="0" smtClean="0">
                <a:solidFill>
                  <a:prstClr val="white"/>
                </a:solidFill>
              </a:rPr>
              <a:t>Fundamentals</a:t>
            </a:r>
            <a:endParaRPr lang="en-US" sz="2400" dirty="0">
              <a:solidFill>
                <a:prstClr val="white"/>
              </a:solidFill>
            </a:endParaRPr>
          </a:p>
        </p:txBody>
      </p:sp>
      <p:pic>
        <p:nvPicPr>
          <p:cNvPr id="17" name="Picture 2" descr="http://www.ourladyfatimaschoolgurgaon.org/images/images/recommendation.pn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62000" y="4057650"/>
            <a:ext cx="2181225" cy="1962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10707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ight Triangle 20"/>
          <p:cNvSpPr/>
          <p:nvPr/>
        </p:nvSpPr>
        <p:spPr>
          <a:xfrm rot="16200000">
            <a:off x="1880760" y="1119352"/>
            <a:ext cx="3363921" cy="2771099"/>
          </a:xfrm>
          <a:custGeom>
            <a:avLst/>
            <a:gdLst>
              <a:gd name="connsiteX0" fmla="*/ 0 w 1120535"/>
              <a:gd name="connsiteY0" fmla="*/ 1863990 h 1863990"/>
              <a:gd name="connsiteX1" fmla="*/ 0 w 1120535"/>
              <a:gd name="connsiteY1" fmla="*/ 0 h 1863990"/>
              <a:gd name="connsiteX2" fmla="*/ 1120535 w 1120535"/>
              <a:gd name="connsiteY2" fmla="*/ 1863990 h 1863990"/>
              <a:gd name="connsiteX3" fmla="*/ 0 w 1120535"/>
              <a:gd name="connsiteY3" fmla="*/ 1863990 h 1863990"/>
              <a:gd name="connsiteX0" fmla="*/ 2243386 w 3363921"/>
              <a:gd name="connsiteY0" fmla="*/ 3018588 h 3018588"/>
              <a:gd name="connsiteX1" fmla="*/ 0 w 3363921"/>
              <a:gd name="connsiteY1" fmla="*/ 0 h 3018588"/>
              <a:gd name="connsiteX2" fmla="*/ 3363921 w 3363921"/>
              <a:gd name="connsiteY2" fmla="*/ 3018588 h 3018588"/>
              <a:gd name="connsiteX3" fmla="*/ 2243386 w 3363921"/>
              <a:gd name="connsiteY3" fmla="*/ 3018588 h 3018588"/>
            </a:gdLst>
            <a:ahLst/>
            <a:cxnLst>
              <a:cxn ang="0">
                <a:pos x="connsiteX0" y="connsiteY0"/>
              </a:cxn>
              <a:cxn ang="0">
                <a:pos x="connsiteX1" y="connsiteY1"/>
              </a:cxn>
              <a:cxn ang="0">
                <a:pos x="connsiteX2" y="connsiteY2"/>
              </a:cxn>
              <a:cxn ang="0">
                <a:pos x="connsiteX3" y="connsiteY3"/>
              </a:cxn>
            </a:cxnLst>
            <a:rect l="l" t="t" r="r" b="b"/>
            <a:pathLst>
              <a:path w="3363921" h="3018588">
                <a:moveTo>
                  <a:pt x="2243386" y="3018588"/>
                </a:moveTo>
                <a:lnTo>
                  <a:pt x="0" y="0"/>
                </a:lnTo>
                <a:lnTo>
                  <a:pt x="3363921" y="3018588"/>
                </a:lnTo>
                <a:lnTo>
                  <a:pt x="2243386" y="3018588"/>
                </a:lnTo>
                <a:close/>
              </a:path>
            </a:pathLst>
          </a:custGeom>
          <a:solidFill>
            <a:schemeClr val="accent2">
              <a:alpha val="39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8" name="Right Triangle 21"/>
          <p:cNvSpPr/>
          <p:nvPr/>
        </p:nvSpPr>
        <p:spPr>
          <a:xfrm rot="16200000">
            <a:off x="2480954" y="1803584"/>
            <a:ext cx="2193849" cy="2740789"/>
          </a:xfrm>
          <a:custGeom>
            <a:avLst/>
            <a:gdLst>
              <a:gd name="connsiteX0" fmla="*/ 0 w 1088651"/>
              <a:gd name="connsiteY0" fmla="*/ 1468099 h 1468099"/>
              <a:gd name="connsiteX1" fmla="*/ 0 w 1088651"/>
              <a:gd name="connsiteY1" fmla="*/ 0 h 1468099"/>
              <a:gd name="connsiteX2" fmla="*/ 1088651 w 1088651"/>
              <a:gd name="connsiteY2" fmla="*/ 1468099 h 1468099"/>
              <a:gd name="connsiteX3" fmla="*/ 0 w 1088651"/>
              <a:gd name="connsiteY3" fmla="*/ 1468099 h 1468099"/>
              <a:gd name="connsiteX0" fmla="*/ 1105198 w 2193849"/>
              <a:gd name="connsiteY0" fmla="*/ 2985570 h 2985570"/>
              <a:gd name="connsiteX1" fmla="*/ 0 w 2193849"/>
              <a:gd name="connsiteY1" fmla="*/ 0 h 2985570"/>
              <a:gd name="connsiteX2" fmla="*/ 2193849 w 2193849"/>
              <a:gd name="connsiteY2" fmla="*/ 2985570 h 2985570"/>
              <a:gd name="connsiteX3" fmla="*/ 1105198 w 2193849"/>
              <a:gd name="connsiteY3" fmla="*/ 2985570 h 2985570"/>
            </a:gdLst>
            <a:ahLst/>
            <a:cxnLst>
              <a:cxn ang="0">
                <a:pos x="connsiteX0" y="connsiteY0"/>
              </a:cxn>
              <a:cxn ang="0">
                <a:pos x="connsiteX1" y="connsiteY1"/>
              </a:cxn>
              <a:cxn ang="0">
                <a:pos x="connsiteX2" y="connsiteY2"/>
              </a:cxn>
              <a:cxn ang="0">
                <a:pos x="connsiteX3" y="connsiteY3"/>
              </a:cxn>
            </a:cxnLst>
            <a:rect l="l" t="t" r="r" b="b"/>
            <a:pathLst>
              <a:path w="2193849" h="2985570">
                <a:moveTo>
                  <a:pt x="1105198" y="2985570"/>
                </a:moveTo>
                <a:lnTo>
                  <a:pt x="0" y="0"/>
                </a:lnTo>
                <a:lnTo>
                  <a:pt x="2193849" y="2985570"/>
                </a:lnTo>
                <a:lnTo>
                  <a:pt x="1105198" y="2985570"/>
                </a:lnTo>
                <a:close/>
              </a:path>
            </a:pathLst>
          </a:custGeom>
          <a:solidFill>
            <a:schemeClr val="accent4">
              <a:lumMod val="75000"/>
              <a:alpha val="5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9" name="Right Triangle 23"/>
          <p:cNvSpPr/>
          <p:nvPr/>
        </p:nvSpPr>
        <p:spPr>
          <a:xfrm rot="10800000">
            <a:off x="2313511" y="3297669"/>
            <a:ext cx="2634760" cy="1121694"/>
          </a:xfrm>
          <a:custGeom>
            <a:avLst/>
            <a:gdLst>
              <a:gd name="connsiteX0" fmla="*/ 0 w 1946392"/>
              <a:gd name="connsiteY0" fmla="*/ 1121694 h 1121694"/>
              <a:gd name="connsiteX1" fmla="*/ 0 w 1946392"/>
              <a:gd name="connsiteY1" fmla="*/ 0 h 1121694"/>
              <a:gd name="connsiteX2" fmla="*/ 1946392 w 1946392"/>
              <a:gd name="connsiteY2" fmla="*/ 1121694 h 1121694"/>
              <a:gd name="connsiteX3" fmla="*/ 0 w 1946392"/>
              <a:gd name="connsiteY3" fmla="*/ 1121694 h 1121694"/>
              <a:gd name="connsiteX0" fmla="*/ 0 w 2919553"/>
              <a:gd name="connsiteY0" fmla="*/ 1121694 h 1121694"/>
              <a:gd name="connsiteX1" fmla="*/ 0 w 2919553"/>
              <a:gd name="connsiteY1" fmla="*/ 0 h 1121694"/>
              <a:gd name="connsiteX2" fmla="*/ 2919553 w 2919553"/>
              <a:gd name="connsiteY2" fmla="*/ 197946 h 1121694"/>
              <a:gd name="connsiteX3" fmla="*/ 0 w 2919553"/>
              <a:gd name="connsiteY3" fmla="*/ 1121694 h 1121694"/>
              <a:gd name="connsiteX0" fmla="*/ 0 w 2886565"/>
              <a:gd name="connsiteY0" fmla="*/ 1121694 h 1121694"/>
              <a:gd name="connsiteX1" fmla="*/ 0 w 2886565"/>
              <a:gd name="connsiteY1" fmla="*/ 0 h 1121694"/>
              <a:gd name="connsiteX2" fmla="*/ 2886565 w 2886565"/>
              <a:gd name="connsiteY2" fmla="*/ 131964 h 1121694"/>
              <a:gd name="connsiteX3" fmla="*/ 0 w 2886565"/>
              <a:gd name="connsiteY3" fmla="*/ 1121694 h 1121694"/>
              <a:gd name="connsiteX0" fmla="*/ 0 w 2870071"/>
              <a:gd name="connsiteY0" fmla="*/ 1121694 h 1121694"/>
              <a:gd name="connsiteX1" fmla="*/ 0 w 2870071"/>
              <a:gd name="connsiteY1" fmla="*/ 0 h 1121694"/>
              <a:gd name="connsiteX2" fmla="*/ 2870071 w 2870071"/>
              <a:gd name="connsiteY2" fmla="*/ 65982 h 1121694"/>
              <a:gd name="connsiteX3" fmla="*/ 0 w 2870071"/>
              <a:gd name="connsiteY3" fmla="*/ 1121694 h 1121694"/>
              <a:gd name="connsiteX0" fmla="*/ 0 w 2870071"/>
              <a:gd name="connsiteY0" fmla="*/ 1121694 h 1121694"/>
              <a:gd name="connsiteX1" fmla="*/ 0 w 2870071"/>
              <a:gd name="connsiteY1" fmla="*/ 0 h 1121694"/>
              <a:gd name="connsiteX2" fmla="*/ 2870071 w 2870071"/>
              <a:gd name="connsiteY2" fmla="*/ 98973 h 1121694"/>
              <a:gd name="connsiteX3" fmla="*/ 0 w 2870071"/>
              <a:gd name="connsiteY3" fmla="*/ 1121694 h 1121694"/>
            </a:gdLst>
            <a:ahLst/>
            <a:cxnLst>
              <a:cxn ang="0">
                <a:pos x="connsiteX0" y="connsiteY0"/>
              </a:cxn>
              <a:cxn ang="0">
                <a:pos x="connsiteX1" y="connsiteY1"/>
              </a:cxn>
              <a:cxn ang="0">
                <a:pos x="connsiteX2" y="connsiteY2"/>
              </a:cxn>
              <a:cxn ang="0">
                <a:pos x="connsiteX3" y="connsiteY3"/>
              </a:cxn>
            </a:cxnLst>
            <a:rect l="l" t="t" r="r" b="b"/>
            <a:pathLst>
              <a:path w="2870071" h="1121694">
                <a:moveTo>
                  <a:pt x="0" y="1121694"/>
                </a:moveTo>
                <a:lnTo>
                  <a:pt x="0" y="0"/>
                </a:lnTo>
                <a:lnTo>
                  <a:pt x="2870071" y="98973"/>
                </a:lnTo>
                <a:lnTo>
                  <a:pt x="0" y="1121694"/>
                </a:lnTo>
                <a:close/>
              </a:path>
            </a:pathLst>
          </a:custGeom>
          <a:solidFill>
            <a:srgbClr val="92D050">
              <a:alpha val="4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0" name="Right Triangle 24"/>
          <p:cNvSpPr/>
          <p:nvPr/>
        </p:nvSpPr>
        <p:spPr>
          <a:xfrm rot="10800000">
            <a:off x="2343798" y="4419360"/>
            <a:ext cx="2604474" cy="1220664"/>
          </a:xfrm>
          <a:custGeom>
            <a:avLst/>
            <a:gdLst>
              <a:gd name="connsiteX0" fmla="*/ 0 w 1088690"/>
              <a:gd name="connsiteY0" fmla="*/ 1292984 h 1292984"/>
              <a:gd name="connsiteX1" fmla="*/ 0 w 1088690"/>
              <a:gd name="connsiteY1" fmla="*/ 0 h 1292984"/>
              <a:gd name="connsiteX2" fmla="*/ 1088690 w 1088690"/>
              <a:gd name="connsiteY2" fmla="*/ 1292984 h 1292984"/>
              <a:gd name="connsiteX3" fmla="*/ 0 w 1088690"/>
              <a:gd name="connsiteY3" fmla="*/ 1292984 h 1292984"/>
              <a:gd name="connsiteX0" fmla="*/ 0 w 2837080"/>
              <a:gd name="connsiteY0" fmla="*/ 1292984 h 1474435"/>
              <a:gd name="connsiteX1" fmla="*/ 0 w 2837080"/>
              <a:gd name="connsiteY1" fmla="*/ 0 h 1474435"/>
              <a:gd name="connsiteX2" fmla="*/ 2837080 w 2837080"/>
              <a:gd name="connsiteY2" fmla="*/ 1474435 h 1474435"/>
              <a:gd name="connsiteX3" fmla="*/ 0 w 2837080"/>
              <a:gd name="connsiteY3" fmla="*/ 1292984 h 1474435"/>
              <a:gd name="connsiteX0" fmla="*/ 0 w 2837080"/>
              <a:gd name="connsiteY0" fmla="*/ 1292984 h 1408453"/>
              <a:gd name="connsiteX1" fmla="*/ 0 w 2837080"/>
              <a:gd name="connsiteY1" fmla="*/ 0 h 1408453"/>
              <a:gd name="connsiteX2" fmla="*/ 2837080 w 2837080"/>
              <a:gd name="connsiteY2" fmla="*/ 1408453 h 1408453"/>
              <a:gd name="connsiteX3" fmla="*/ 0 w 2837080"/>
              <a:gd name="connsiteY3" fmla="*/ 1292984 h 1408453"/>
            </a:gdLst>
            <a:ahLst/>
            <a:cxnLst>
              <a:cxn ang="0">
                <a:pos x="connsiteX0" y="connsiteY0"/>
              </a:cxn>
              <a:cxn ang="0">
                <a:pos x="connsiteX1" y="connsiteY1"/>
              </a:cxn>
              <a:cxn ang="0">
                <a:pos x="connsiteX2" y="connsiteY2"/>
              </a:cxn>
              <a:cxn ang="0">
                <a:pos x="connsiteX3" y="connsiteY3"/>
              </a:cxn>
            </a:cxnLst>
            <a:rect l="l" t="t" r="r" b="b"/>
            <a:pathLst>
              <a:path w="2837080" h="1408453">
                <a:moveTo>
                  <a:pt x="0" y="1292984"/>
                </a:moveTo>
                <a:lnTo>
                  <a:pt x="0" y="0"/>
                </a:lnTo>
                <a:lnTo>
                  <a:pt x="2837080" y="1408453"/>
                </a:lnTo>
                <a:lnTo>
                  <a:pt x="0" y="1292984"/>
                </a:lnTo>
                <a:close/>
              </a:path>
            </a:pathLst>
          </a:custGeom>
          <a:solidFill>
            <a:schemeClr val="accent5">
              <a:lumMod val="50000"/>
              <a:alpha val="4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1" name="Pentagon 10"/>
          <p:cNvSpPr/>
          <p:nvPr/>
        </p:nvSpPr>
        <p:spPr>
          <a:xfrm>
            <a:off x="4948272" y="822942"/>
            <a:ext cx="3991612" cy="1138588"/>
          </a:xfrm>
          <a:prstGeom prst="homePlate">
            <a:avLst/>
          </a:prstGeom>
          <a:solidFill>
            <a:schemeClr val="accent2">
              <a:alpha val="3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buFont typeface="Arial" pitchFamily="34" charset="0"/>
              <a:buChar char="•"/>
            </a:pPr>
            <a:endParaRPr lang="en-US" dirty="0" smtClean="0">
              <a:solidFill>
                <a:prstClr val="white"/>
              </a:solidFill>
            </a:endParaRPr>
          </a:p>
          <a:p>
            <a:pPr>
              <a:buFont typeface="Arial" pitchFamily="34" charset="0"/>
              <a:buChar char="•"/>
            </a:pPr>
            <a:endParaRPr lang="en-US" dirty="0" smtClean="0">
              <a:solidFill>
                <a:prstClr val="white"/>
              </a:solidFill>
            </a:endParaRPr>
          </a:p>
          <a:p>
            <a:pPr>
              <a:buFont typeface="Arial" pitchFamily="34" charset="0"/>
              <a:buChar char="•"/>
            </a:pPr>
            <a:endParaRPr lang="en-US" dirty="0" smtClean="0">
              <a:solidFill>
                <a:prstClr val="white"/>
              </a:solidFill>
            </a:endParaRPr>
          </a:p>
          <a:p>
            <a:pPr>
              <a:buFont typeface="Arial" pitchFamily="34" charset="0"/>
              <a:buChar char="•"/>
            </a:pPr>
            <a:r>
              <a:rPr lang="en-US" dirty="0" smtClean="0">
                <a:solidFill>
                  <a:prstClr val="white"/>
                </a:solidFill>
              </a:rPr>
              <a:t>Investing </a:t>
            </a:r>
            <a:r>
              <a:rPr lang="en-US" dirty="0">
                <a:solidFill>
                  <a:prstClr val="white"/>
                </a:solidFill>
              </a:rPr>
              <a:t>in the Uni. Students</a:t>
            </a:r>
          </a:p>
          <a:p>
            <a:pPr>
              <a:buFont typeface="Arial" pitchFamily="34" charset="0"/>
              <a:buChar char="•"/>
            </a:pPr>
            <a:r>
              <a:rPr lang="en-US" dirty="0" smtClean="0">
                <a:solidFill>
                  <a:prstClr val="white"/>
                </a:solidFill>
              </a:rPr>
              <a:t> Building </a:t>
            </a:r>
            <a:r>
              <a:rPr lang="en-US" dirty="0">
                <a:solidFill>
                  <a:prstClr val="white"/>
                </a:solidFill>
              </a:rPr>
              <a:t>the capacity of employees</a:t>
            </a:r>
          </a:p>
          <a:p>
            <a:pPr>
              <a:buFont typeface="Arial" pitchFamily="34" charset="0"/>
              <a:buChar char="•"/>
            </a:pPr>
            <a:r>
              <a:rPr lang="en-US" dirty="0" smtClean="0">
                <a:solidFill>
                  <a:prstClr val="white"/>
                </a:solidFill>
              </a:rPr>
              <a:t> IDs </a:t>
            </a:r>
            <a:r>
              <a:rPr lang="en-US" dirty="0">
                <a:solidFill>
                  <a:prstClr val="white"/>
                </a:solidFill>
              </a:rPr>
              <a:t>and dress-code</a:t>
            </a:r>
          </a:p>
          <a:p>
            <a:pPr>
              <a:buFont typeface="Arial" pitchFamily="34" charset="0"/>
              <a:buChar char="•"/>
            </a:pPr>
            <a:r>
              <a:rPr lang="en-US" dirty="0" smtClean="0">
                <a:solidFill>
                  <a:prstClr val="white"/>
                </a:solidFill>
              </a:rPr>
              <a:t> International </a:t>
            </a:r>
            <a:r>
              <a:rPr lang="en-US" dirty="0">
                <a:solidFill>
                  <a:prstClr val="white"/>
                </a:solidFill>
              </a:rPr>
              <a:t>internship program</a:t>
            </a:r>
          </a:p>
          <a:p>
            <a:pPr>
              <a:buFont typeface="Arial" pitchFamily="34" charset="0"/>
              <a:buChar char="•"/>
            </a:pPr>
            <a:endParaRPr lang="en-US" dirty="0" smtClean="0">
              <a:solidFill>
                <a:prstClr val="white"/>
              </a:solidFill>
            </a:endParaRPr>
          </a:p>
          <a:p>
            <a:pPr>
              <a:buFont typeface="Arial" pitchFamily="34" charset="0"/>
              <a:buChar char="•"/>
            </a:pPr>
            <a:endParaRPr lang="en-US" dirty="0" smtClean="0">
              <a:solidFill>
                <a:prstClr val="white"/>
              </a:solidFill>
            </a:endParaRPr>
          </a:p>
          <a:p>
            <a:pPr>
              <a:buFont typeface="Arial" pitchFamily="34" charset="0"/>
              <a:buChar char="•"/>
            </a:pPr>
            <a:endParaRPr lang="en-US" dirty="0" smtClean="0">
              <a:solidFill>
                <a:prstClr val="white"/>
              </a:solidFill>
            </a:endParaRPr>
          </a:p>
        </p:txBody>
      </p:sp>
      <p:sp>
        <p:nvSpPr>
          <p:cNvPr id="12" name="Pentagon 11"/>
          <p:cNvSpPr/>
          <p:nvPr/>
        </p:nvSpPr>
        <p:spPr>
          <a:xfrm>
            <a:off x="4948272" y="2062985"/>
            <a:ext cx="3991612" cy="1105143"/>
          </a:xfrm>
          <a:prstGeom prst="homePlate">
            <a:avLst/>
          </a:prstGeom>
          <a:solidFill>
            <a:schemeClr val="accent4">
              <a:lumMod val="75000"/>
              <a:alpha val="3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buFont typeface="Arial" pitchFamily="34" charset="0"/>
              <a:buChar char="•"/>
            </a:pPr>
            <a:r>
              <a:rPr lang="en-US" dirty="0" smtClean="0">
                <a:solidFill>
                  <a:prstClr val="white"/>
                </a:solidFill>
              </a:rPr>
              <a:t> Fully utilizing pneumatic system</a:t>
            </a:r>
          </a:p>
          <a:p>
            <a:pPr>
              <a:buFont typeface="Arial" pitchFamily="34" charset="0"/>
              <a:buChar char="•"/>
            </a:pPr>
            <a:r>
              <a:rPr lang="en-US" dirty="0" smtClean="0">
                <a:solidFill>
                  <a:prstClr val="white"/>
                </a:solidFill>
              </a:rPr>
              <a:t> Outsourcing of facilities</a:t>
            </a:r>
          </a:p>
          <a:p>
            <a:pPr>
              <a:buFont typeface="Arial" pitchFamily="34" charset="0"/>
              <a:buChar char="•"/>
            </a:pPr>
            <a:r>
              <a:rPr lang="en-US" dirty="0" smtClean="0">
                <a:solidFill>
                  <a:prstClr val="white"/>
                </a:solidFill>
              </a:rPr>
              <a:t> Enhancements: green, spiritual, chairs</a:t>
            </a:r>
          </a:p>
        </p:txBody>
      </p:sp>
      <p:sp>
        <p:nvSpPr>
          <p:cNvPr id="13" name="Pentagon 12"/>
          <p:cNvSpPr/>
          <p:nvPr/>
        </p:nvSpPr>
        <p:spPr>
          <a:xfrm>
            <a:off x="4948272" y="3297669"/>
            <a:ext cx="3991612" cy="1121691"/>
          </a:xfrm>
          <a:prstGeom prst="homePlate">
            <a:avLst/>
          </a:prstGeom>
          <a:solidFill>
            <a:srgbClr val="92D050">
              <a:alpha val="3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buFont typeface="Arial" pitchFamily="34" charset="0"/>
              <a:buChar char="•"/>
            </a:pPr>
            <a:r>
              <a:rPr lang="en-US" dirty="0" smtClean="0">
                <a:solidFill>
                  <a:prstClr val="white"/>
                </a:solidFill>
              </a:rPr>
              <a:t> Emergency </a:t>
            </a:r>
            <a:r>
              <a:rPr lang="en-US" dirty="0">
                <a:solidFill>
                  <a:prstClr val="white"/>
                </a:solidFill>
              </a:rPr>
              <a:t>response training</a:t>
            </a:r>
          </a:p>
          <a:p>
            <a:pPr>
              <a:buFont typeface="Arial" pitchFamily="34" charset="0"/>
              <a:buChar char="•"/>
            </a:pPr>
            <a:r>
              <a:rPr lang="en-US" dirty="0" smtClean="0">
                <a:solidFill>
                  <a:prstClr val="white"/>
                </a:solidFill>
              </a:rPr>
              <a:t> Critical </a:t>
            </a:r>
            <a:r>
              <a:rPr lang="en-US" dirty="0">
                <a:solidFill>
                  <a:prstClr val="white"/>
                </a:solidFill>
              </a:rPr>
              <a:t>situation Management</a:t>
            </a:r>
          </a:p>
          <a:p>
            <a:pPr>
              <a:buFont typeface="Arial" pitchFamily="34" charset="0"/>
              <a:buChar char="•"/>
            </a:pPr>
            <a:r>
              <a:rPr lang="en-US" dirty="0">
                <a:solidFill>
                  <a:prstClr val="white"/>
                </a:solidFill>
              </a:rPr>
              <a:t> Establishing a triage system for ED</a:t>
            </a:r>
          </a:p>
        </p:txBody>
      </p:sp>
      <p:sp>
        <p:nvSpPr>
          <p:cNvPr id="14" name="Pentagon 13"/>
          <p:cNvSpPr/>
          <p:nvPr/>
        </p:nvSpPr>
        <p:spPr>
          <a:xfrm>
            <a:off x="4948269" y="4518332"/>
            <a:ext cx="3991615" cy="1105197"/>
          </a:xfrm>
          <a:prstGeom prst="homePlate">
            <a:avLst/>
          </a:prstGeom>
          <a:solidFill>
            <a:schemeClr val="accent5">
              <a:lumMod val="75000"/>
              <a:alpha val="3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buFont typeface="Arial" pitchFamily="34" charset="0"/>
              <a:buChar char="•"/>
            </a:pPr>
            <a:r>
              <a:rPr lang="en-US" dirty="0" smtClean="0">
                <a:solidFill>
                  <a:prstClr val="white"/>
                </a:solidFill>
              </a:rPr>
              <a:t> Enhancing scientific research </a:t>
            </a:r>
          </a:p>
          <a:p>
            <a:pPr>
              <a:buFont typeface="Arial" pitchFamily="34" charset="0"/>
              <a:buChar char="•"/>
            </a:pPr>
            <a:r>
              <a:rPr lang="en-US" dirty="0" smtClean="0">
                <a:solidFill>
                  <a:prstClr val="white"/>
                </a:solidFill>
              </a:rPr>
              <a:t> Activating marketing</a:t>
            </a:r>
          </a:p>
          <a:p>
            <a:pPr>
              <a:buFont typeface="Arial" pitchFamily="34" charset="0"/>
              <a:buChar char="•"/>
            </a:pPr>
            <a:r>
              <a:rPr lang="en-US" dirty="0" smtClean="0">
                <a:solidFill>
                  <a:prstClr val="white"/>
                </a:solidFill>
              </a:rPr>
              <a:t> Computerized integration  with the ministry of health </a:t>
            </a:r>
          </a:p>
        </p:txBody>
      </p:sp>
      <p:cxnSp>
        <p:nvCxnSpPr>
          <p:cNvPr id="15" name="Straight Connector 14"/>
          <p:cNvCxnSpPr/>
          <p:nvPr/>
        </p:nvCxnSpPr>
        <p:spPr>
          <a:xfrm>
            <a:off x="0" y="658558"/>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16" name="TextBox 15"/>
          <p:cNvSpPr txBox="1"/>
          <p:nvPr/>
        </p:nvSpPr>
        <p:spPr>
          <a:xfrm>
            <a:off x="115832" y="37221"/>
            <a:ext cx="3606180" cy="615553"/>
          </a:xfrm>
          <a:prstGeom prst="rect">
            <a:avLst/>
          </a:prstGeom>
          <a:noFill/>
        </p:spPr>
        <p:txBody>
          <a:bodyPr wrap="none" rtlCol="0">
            <a:spAutoFit/>
          </a:bodyPr>
          <a:lstStyle/>
          <a:p>
            <a:r>
              <a:rPr lang="en-US" sz="3400" dirty="0" smtClean="0">
                <a:solidFill>
                  <a:srgbClr val="254061"/>
                </a:solidFill>
              </a:rPr>
              <a:t>Recommendations</a:t>
            </a:r>
            <a:endParaRPr lang="en-US" sz="3400" dirty="0">
              <a:solidFill>
                <a:srgbClr val="254061"/>
              </a:solidFill>
            </a:endParaRPr>
          </a:p>
        </p:txBody>
      </p:sp>
      <p:sp>
        <p:nvSpPr>
          <p:cNvPr id="19" name="TextBox 18"/>
          <p:cNvSpPr txBox="1"/>
          <p:nvPr/>
        </p:nvSpPr>
        <p:spPr>
          <a:xfrm rot="18951037">
            <a:off x="3307022" y="1937708"/>
            <a:ext cx="1799500" cy="477054"/>
          </a:xfrm>
          <a:prstGeom prst="rect">
            <a:avLst/>
          </a:prstGeom>
          <a:noFill/>
        </p:spPr>
        <p:txBody>
          <a:bodyPr wrap="square" rtlCol="0">
            <a:spAutoFit/>
          </a:bodyPr>
          <a:lstStyle/>
          <a:p>
            <a:r>
              <a:rPr lang="en-US" sz="2500" dirty="0" smtClean="0">
                <a:solidFill>
                  <a:prstClr val="white"/>
                </a:solidFill>
              </a:rPr>
              <a:t>People</a:t>
            </a:r>
            <a:endParaRPr lang="en-US" sz="2500" dirty="0">
              <a:solidFill>
                <a:prstClr val="white"/>
              </a:solidFill>
            </a:endParaRPr>
          </a:p>
        </p:txBody>
      </p:sp>
      <p:sp>
        <p:nvSpPr>
          <p:cNvPr id="20" name="TextBox 19"/>
          <p:cNvSpPr txBox="1"/>
          <p:nvPr/>
        </p:nvSpPr>
        <p:spPr>
          <a:xfrm rot="19447538">
            <a:off x="2854755" y="2919837"/>
            <a:ext cx="2387442" cy="553998"/>
          </a:xfrm>
          <a:prstGeom prst="rect">
            <a:avLst/>
          </a:prstGeom>
          <a:noFill/>
        </p:spPr>
        <p:txBody>
          <a:bodyPr wrap="square" rtlCol="0">
            <a:spAutoFit/>
          </a:bodyPr>
          <a:lstStyle/>
          <a:p>
            <a:r>
              <a:rPr lang="en-US" sz="3000" dirty="0" smtClean="0">
                <a:solidFill>
                  <a:prstClr val="white"/>
                </a:solidFill>
              </a:rPr>
              <a:t>            </a:t>
            </a:r>
            <a:r>
              <a:rPr lang="en-US" sz="2500" dirty="0" smtClean="0">
                <a:solidFill>
                  <a:prstClr val="white"/>
                </a:solidFill>
              </a:rPr>
              <a:t>Facility</a:t>
            </a:r>
          </a:p>
        </p:txBody>
      </p:sp>
      <p:sp>
        <p:nvSpPr>
          <p:cNvPr id="21" name="TextBox 20"/>
          <p:cNvSpPr txBox="1"/>
          <p:nvPr/>
        </p:nvSpPr>
        <p:spPr>
          <a:xfrm rot="20854921">
            <a:off x="3158484" y="3506153"/>
            <a:ext cx="3609278" cy="523220"/>
          </a:xfrm>
          <a:prstGeom prst="rect">
            <a:avLst/>
          </a:prstGeom>
          <a:noFill/>
        </p:spPr>
        <p:txBody>
          <a:bodyPr wrap="square" rtlCol="0">
            <a:spAutoFit/>
          </a:bodyPr>
          <a:lstStyle/>
          <a:p>
            <a:r>
              <a:rPr lang="en-US" sz="2800" dirty="0" smtClean="0">
                <a:solidFill>
                  <a:prstClr val="white"/>
                </a:solidFill>
              </a:rPr>
              <a:t>Emergency</a:t>
            </a:r>
            <a:endParaRPr lang="en-US" sz="2400" dirty="0">
              <a:solidFill>
                <a:prstClr val="white"/>
              </a:solidFill>
            </a:endParaRPr>
          </a:p>
        </p:txBody>
      </p:sp>
      <p:sp>
        <p:nvSpPr>
          <p:cNvPr id="22" name="TextBox 21"/>
          <p:cNvSpPr txBox="1"/>
          <p:nvPr/>
        </p:nvSpPr>
        <p:spPr>
          <a:xfrm rot="831939">
            <a:off x="2721650" y="4584570"/>
            <a:ext cx="2970244" cy="553998"/>
          </a:xfrm>
          <a:prstGeom prst="rect">
            <a:avLst/>
          </a:prstGeom>
          <a:noFill/>
        </p:spPr>
        <p:txBody>
          <a:bodyPr wrap="square" rtlCol="0">
            <a:spAutoFit/>
          </a:bodyPr>
          <a:lstStyle/>
          <a:p>
            <a:r>
              <a:rPr lang="en-US" sz="3000" dirty="0" smtClean="0">
                <a:solidFill>
                  <a:prstClr val="white"/>
                </a:solidFill>
              </a:rPr>
              <a:t>   </a:t>
            </a:r>
            <a:r>
              <a:rPr lang="en-US" sz="2500" dirty="0" smtClean="0">
                <a:solidFill>
                  <a:prstClr val="white"/>
                </a:solidFill>
              </a:rPr>
              <a:t>Miscellaneous</a:t>
            </a:r>
            <a:endParaRPr lang="en-US" sz="2500" dirty="0">
              <a:solidFill>
                <a:prstClr val="white"/>
              </a:solidFill>
            </a:endParaRPr>
          </a:p>
        </p:txBody>
      </p:sp>
      <p:pic>
        <p:nvPicPr>
          <p:cNvPr id="18" name="Picture 2" descr="http://www.ourladyfatimaschoolgurgaon.org/images/images/recommendation.png"/>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62000" y="3352800"/>
            <a:ext cx="2181225" cy="1962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69253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57400"/>
            <a:ext cx="8229600" cy="4525963"/>
          </a:xfrm>
        </p:spPr>
        <p:txBody>
          <a:bodyPr>
            <a:normAutofit/>
          </a:bodyPr>
          <a:lstStyle/>
          <a:p>
            <a:pPr marL="0" indent="0" algn="ctr">
              <a:buNone/>
            </a:pPr>
            <a:r>
              <a:rPr lang="en-US" sz="13000" dirty="0" smtClean="0"/>
              <a:t>Thank You!</a:t>
            </a:r>
            <a:endParaRPr lang="en-US" sz="13000" dirty="0"/>
          </a:p>
        </p:txBody>
      </p:sp>
    </p:spTree>
    <p:extLst>
      <p:ext uri="{BB962C8B-B14F-4D97-AF65-F5344CB8AC3E}">
        <p14:creationId xmlns:p14="http://schemas.microsoft.com/office/powerpoint/2010/main" val="42419682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alphaModFix amt="53000"/>
          </a:blip>
          <a:srcRect t="19639" b="14839"/>
          <a:stretch/>
        </p:blipFill>
        <p:spPr>
          <a:xfrm>
            <a:off x="0" y="602366"/>
            <a:ext cx="9159172" cy="4000926"/>
          </a:xfrm>
        </p:spPr>
      </p:pic>
      <p:sp>
        <p:nvSpPr>
          <p:cNvPr id="6" name="Rectangle 5"/>
          <p:cNvSpPr/>
          <p:nvPr/>
        </p:nvSpPr>
        <p:spPr>
          <a:xfrm>
            <a:off x="0" y="-47040"/>
            <a:ext cx="9144000" cy="642876"/>
          </a:xfrm>
          <a:prstGeom prst="rect">
            <a:avLst/>
          </a:prstGeom>
          <a:solidFill>
            <a:srgbClr val="215968">
              <a:alpha val="1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prstClr val="white"/>
                </a:solidFill>
              </a:rPr>
              <a:t>About </a:t>
            </a:r>
            <a:r>
              <a:rPr lang="en-US" sz="3600" dirty="0" smtClean="0">
                <a:solidFill>
                  <a:srgbClr val="4F81BD">
                    <a:lumMod val="50000"/>
                  </a:srgbClr>
                </a:solidFill>
              </a:rPr>
              <a:t>NNUTH</a:t>
            </a:r>
            <a:endParaRPr lang="en-US" sz="3600" dirty="0">
              <a:solidFill>
                <a:srgbClr val="4F81BD">
                  <a:lumMod val="50000"/>
                </a:srgbClr>
              </a:solidFill>
            </a:endParaRPr>
          </a:p>
        </p:txBody>
      </p:sp>
      <p:sp>
        <p:nvSpPr>
          <p:cNvPr id="7" name="Rectangle 6"/>
          <p:cNvSpPr/>
          <p:nvPr/>
        </p:nvSpPr>
        <p:spPr>
          <a:xfrm>
            <a:off x="0" y="4603292"/>
            <a:ext cx="9159678" cy="2254708"/>
          </a:xfrm>
          <a:prstGeom prst="rect">
            <a:avLst/>
          </a:prstGeom>
          <a:solidFill>
            <a:schemeClr val="accent5">
              <a:lumMod val="50000"/>
              <a:alpha val="1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8" name="Oval 7"/>
          <p:cNvSpPr/>
          <p:nvPr/>
        </p:nvSpPr>
        <p:spPr>
          <a:xfrm>
            <a:off x="6644033" y="4054573"/>
            <a:ext cx="1097437" cy="1097437"/>
          </a:xfrm>
          <a:prstGeom prst="ellipse">
            <a:avLst/>
          </a:prstGeom>
          <a:solidFill>
            <a:srgbClr val="FFFFFF">
              <a:alpha val="70000"/>
            </a:srgbClr>
          </a:solidFill>
          <a:ln w="38100" cmpd="sng">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0" name="Oval 9"/>
          <p:cNvSpPr/>
          <p:nvPr/>
        </p:nvSpPr>
        <p:spPr>
          <a:xfrm>
            <a:off x="1523315" y="4054573"/>
            <a:ext cx="1097437" cy="1097437"/>
          </a:xfrm>
          <a:prstGeom prst="ellipse">
            <a:avLst/>
          </a:prstGeom>
          <a:solidFill>
            <a:srgbClr val="FFFFFF">
              <a:alpha val="70000"/>
            </a:srgbClr>
          </a:solidFill>
          <a:ln w="38100" cmpd="sng">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1" name="Oval 10"/>
          <p:cNvSpPr/>
          <p:nvPr/>
        </p:nvSpPr>
        <p:spPr>
          <a:xfrm>
            <a:off x="4083674" y="4054573"/>
            <a:ext cx="1097437" cy="1097437"/>
          </a:xfrm>
          <a:prstGeom prst="ellipse">
            <a:avLst/>
          </a:prstGeom>
          <a:solidFill>
            <a:srgbClr val="FFFFFF">
              <a:alpha val="70000"/>
            </a:srgbClr>
          </a:solidFill>
          <a:ln w="38100" cmpd="sng">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pic>
        <p:nvPicPr>
          <p:cNvPr id="13" name="Picture 12"/>
          <p:cNvPicPr>
            <a:picLocks noChangeAspect="1"/>
          </p:cNvPicPr>
          <p:nvPr/>
        </p:nvPicPr>
        <p:blipFill>
          <a:blip r:embed="rId3" cstate="print"/>
          <a:stretch>
            <a:fillRect/>
          </a:stretch>
        </p:blipFill>
        <p:spPr>
          <a:xfrm>
            <a:off x="4154432" y="4103533"/>
            <a:ext cx="966549" cy="966549"/>
          </a:xfrm>
          <a:prstGeom prst="rect">
            <a:avLst/>
          </a:prstGeom>
        </p:spPr>
      </p:pic>
      <p:pic>
        <p:nvPicPr>
          <p:cNvPr id="14" name="Picture 13"/>
          <p:cNvPicPr>
            <a:picLocks noChangeAspect="1"/>
          </p:cNvPicPr>
          <p:nvPr/>
        </p:nvPicPr>
        <p:blipFill>
          <a:blip r:embed="rId4" cstate="print"/>
          <a:stretch>
            <a:fillRect/>
          </a:stretch>
        </p:blipFill>
        <p:spPr>
          <a:xfrm>
            <a:off x="1523315" y="4054912"/>
            <a:ext cx="1015170" cy="1015170"/>
          </a:xfrm>
          <a:prstGeom prst="rect">
            <a:avLst/>
          </a:prstGeom>
        </p:spPr>
      </p:pic>
      <p:pic>
        <p:nvPicPr>
          <p:cNvPr id="15" name="Picture 14"/>
          <p:cNvPicPr>
            <a:picLocks noChangeAspect="1"/>
          </p:cNvPicPr>
          <p:nvPr/>
        </p:nvPicPr>
        <p:blipFill>
          <a:blip r:embed="rId5"/>
          <a:stretch>
            <a:fillRect/>
          </a:stretch>
        </p:blipFill>
        <p:spPr>
          <a:xfrm>
            <a:off x="6626532" y="4032862"/>
            <a:ext cx="1167119" cy="1167119"/>
          </a:xfrm>
          <a:prstGeom prst="rect">
            <a:avLst/>
          </a:prstGeom>
        </p:spPr>
      </p:pic>
      <p:sp>
        <p:nvSpPr>
          <p:cNvPr id="16" name="TextBox 15"/>
          <p:cNvSpPr txBox="1"/>
          <p:nvPr/>
        </p:nvSpPr>
        <p:spPr>
          <a:xfrm>
            <a:off x="1081898" y="5241723"/>
            <a:ext cx="2031325" cy="923330"/>
          </a:xfrm>
          <a:prstGeom prst="rect">
            <a:avLst/>
          </a:prstGeom>
          <a:noFill/>
        </p:spPr>
        <p:txBody>
          <a:bodyPr wrap="none" rtlCol="0">
            <a:spAutoFit/>
          </a:bodyPr>
          <a:lstStyle/>
          <a:p>
            <a:pPr marL="285750" indent="-285750">
              <a:buFontTx/>
              <a:buChar char="•"/>
            </a:pPr>
            <a:r>
              <a:rPr lang="en-US" dirty="0" smtClean="0">
                <a:solidFill>
                  <a:prstClr val="black">
                    <a:lumMod val="85000"/>
                    <a:lumOff val="15000"/>
                  </a:prstClr>
                </a:solidFill>
              </a:rPr>
              <a:t>Founded in 2012</a:t>
            </a:r>
          </a:p>
          <a:p>
            <a:pPr marL="285750" indent="-285750">
              <a:buFontTx/>
              <a:buChar char="•"/>
            </a:pPr>
            <a:r>
              <a:rPr lang="en-US" dirty="0" smtClean="0">
                <a:solidFill>
                  <a:prstClr val="black">
                    <a:lumMod val="85000"/>
                    <a:lumOff val="15000"/>
                  </a:prstClr>
                </a:solidFill>
              </a:rPr>
              <a:t>17,000 m</a:t>
            </a:r>
            <a:r>
              <a:rPr lang="en-US" baseline="30000" dirty="0" smtClean="0">
                <a:solidFill>
                  <a:prstClr val="black">
                    <a:lumMod val="85000"/>
                    <a:lumOff val="15000"/>
                  </a:prstClr>
                </a:solidFill>
              </a:rPr>
              <a:t>2</a:t>
            </a:r>
          </a:p>
          <a:p>
            <a:pPr marL="285750" indent="-285750">
              <a:buFontTx/>
              <a:buChar char="•"/>
            </a:pPr>
            <a:endParaRPr lang="en-US" dirty="0">
              <a:solidFill>
                <a:prstClr val="black">
                  <a:lumMod val="85000"/>
                  <a:lumOff val="15000"/>
                </a:prstClr>
              </a:solidFill>
            </a:endParaRPr>
          </a:p>
        </p:txBody>
      </p:sp>
      <p:sp>
        <p:nvSpPr>
          <p:cNvPr id="17" name="TextBox 16"/>
          <p:cNvSpPr txBox="1"/>
          <p:nvPr/>
        </p:nvSpPr>
        <p:spPr>
          <a:xfrm>
            <a:off x="6248400" y="5229967"/>
            <a:ext cx="2915670" cy="1754326"/>
          </a:xfrm>
          <a:prstGeom prst="rect">
            <a:avLst/>
          </a:prstGeom>
          <a:noFill/>
        </p:spPr>
        <p:txBody>
          <a:bodyPr wrap="none" rtlCol="0">
            <a:spAutoFit/>
          </a:bodyPr>
          <a:lstStyle/>
          <a:p>
            <a:r>
              <a:rPr lang="en-US" dirty="0" smtClean="0">
                <a:solidFill>
                  <a:prstClr val="black">
                    <a:lumMod val="85000"/>
                    <a:lumOff val="15000"/>
                  </a:prstClr>
                </a:solidFill>
              </a:rPr>
              <a:t>Inpatients:</a:t>
            </a:r>
          </a:p>
          <a:p>
            <a:pPr marL="285750" indent="-285750">
              <a:buFontTx/>
              <a:buChar char="•"/>
            </a:pPr>
            <a:r>
              <a:rPr lang="en-US" dirty="0" smtClean="0">
                <a:solidFill>
                  <a:prstClr val="black">
                    <a:lumMod val="85000"/>
                    <a:lumOff val="15000"/>
                  </a:prstClr>
                </a:solidFill>
              </a:rPr>
              <a:t>3</a:t>
            </a:r>
            <a:r>
              <a:rPr lang="ar-AE" dirty="0" smtClean="0">
                <a:solidFill>
                  <a:prstClr val="black">
                    <a:lumMod val="85000"/>
                    <a:lumOff val="15000"/>
                  </a:prstClr>
                </a:solidFill>
              </a:rPr>
              <a:t>000</a:t>
            </a:r>
            <a:r>
              <a:rPr lang="en-US" dirty="0" smtClean="0">
                <a:solidFill>
                  <a:prstClr val="black">
                    <a:lumMod val="85000"/>
                    <a:lumOff val="15000"/>
                  </a:prstClr>
                </a:solidFill>
              </a:rPr>
              <a:t>+ Admissions/month</a:t>
            </a:r>
          </a:p>
          <a:p>
            <a:r>
              <a:rPr lang="en-US" dirty="0" smtClean="0">
                <a:solidFill>
                  <a:prstClr val="black">
                    <a:lumMod val="85000"/>
                    <a:lumOff val="15000"/>
                  </a:prstClr>
                </a:solidFill>
              </a:rPr>
              <a:t>Outpatients:</a:t>
            </a:r>
          </a:p>
          <a:p>
            <a:pPr marL="285750" indent="-285750">
              <a:buFont typeface="Arial" pitchFamily="34" charset="0"/>
              <a:buChar char="•"/>
            </a:pPr>
            <a:r>
              <a:rPr lang="en-US" dirty="0" smtClean="0">
                <a:solidFill>
                  <a:prstClr val="black">
                    <a:lumMod val="85000"/>
                    <a:lumOff val="15000"/>
                  </a:prstClr>
                </a:solidFill>
              </a:rPr>
              <a:t>2000+ visits/month</a:t>
            </a:r>
            <a:endParaRPr lang="en-US" dirty="0">
              <a:solidFill>
                <a:prstClr val="black">
                  <a:lumMod val="85000"/>
                  <a:lumOff val="15000"/>
                </a:prstClr>
              </a:solidFill>
            </a:endParaRPr>
          </a:p>
          <a:p>
            <a:pPr marL="285750" indent="-285750">
              <a:buFontTx/>
              <a:buChar char="•"/>
            </a:pPr>
            <a:endParaRPr lang="en-US" dirty="0" smtClean="0">
              <a:solidFill>
                <a:prstClr val="black">
                  <a:lumMod val="85000"/>
                  <a:lumOff val="15000"/>
                </a:prstClr>
              </a:solidFill>
            </a:endParaRPr>
          </a:p>
          <a:p>
            <a:pPr marL="285750" indent="-285750">
              <a:buFontTx/>
              <a:buChar char="•"/>
            </a:pPr>
            <a:endParaRPr lang="en-US" dirty="0">
              <a:solidFill>
                <a:prstClr val="black">
                  <a:lumMod val="85000"/>
                  <a:lumOff val="15000"/>
                </a:prstClr>
              </a:solidFill>
            </a:endParaRPr>
          </a:p>
        </p:txBody>
      </p:sp>
      <p:sp>
        <p:nvSpPr>
          <p:cNvPr id="18" name="TextBox 17"/>
          <p:cNvSpPr txBox="1"/>
          <p:nvPr/>
        </p:nvSpPr>
        <p:spPr>
          <a:xfrm>
            <a:off x="3505200" y="5273083"/>
            <a:ext cx="2643609" cy="1754326"/>
          </a:xfrm>
          <a:prstGeom prst="rect">
            <a:avLst/>
          </a:prstGeom>
          <a:noFill/>
        </p:spPr>
        <p:txBody>
          <a:bodyPr wrap="none" rtlCol="0">
            <a:spAutoFit/>
          </a:bodyPr>
          <a:lstStyle/>
          <a:p>
            <a:pPr marL="285750" indent="-285750">
              <a:buFontTx/>
              <a:buChar char="•"/>
            </a:pPr>
            <a:r>
              <a:rPr lang="en-US" dirty="0" smtClean="0">
                <a:solidFill>
                  <a:prstClr val="black">
                    <a:lumMod val="85000"/>
                    <a:lumOff val="15000"/>
                  </a:prstClr>
                </a:solidFill>
              </a:rPr>
              <a:t>11 Med. Departments</a:t>
            </a:r>
          </a:p>
          <a:p>
            <a:pPr marL="285750" indent="-285750">
              <a:buFontTx/>
              <a:buChar char="•"/>
            </a:pPr>
            <a:r>
              <a:rPr lang="en-US" dirty="0" smtClean="0">
                <a:solidFill>
                  <a:prstClr val="black">
                    <a:lumMod val="85000"/>
                    <a:lumOff val="15000"/>
                  </a:prstClr>
                </a:solidFill>
              </a:rPr>
              <a:t>120 </a:t>
            </a:r>
            <a:r>
              <a:rPr lang="en-US" dirty="0">
                <a:solidFill>
                  <a:prstClr val="black">
                    <a:lumMod val="85000"/>
                    <a:lumOff val="15000"/>
                  </a:prstClr>
                </a:solidFill>
              </a:rPr>
              <a:t>Beds</a:t>
            </a:r>
          </a:p>
          <a:p>
            <a:pPr marL="285750" indent="-285750">
              <a:buFontTx/>
              <a:buChar char="•"/>
            </a:pPr>
            <a:r>
              <a:rPr lang="ar-AE" dirty="0">
                <a:solidFill>
                  <a:prstClr val="black">
                    <a:lumMod val="85000"/>
                    <a:lumOff val="15000"/>
                  </a:prstClr>
                </a:solidFill>
              </a:rPr>
              <a:t>5</a:t>
            </a:r>
            <a:r>
              <a:rPr lang="en-US" dirty="0">
                <a:solidFill>
                  <a:prstClr val="black">
                    <a:lumMod val="85000"/>
                    <a:lumOff val="15000"/>
                  </a:prstClr>
                </a:solidFill>
              </a:rPr>
              <a:t> Operating </a:t>
            </a:r>
            <a:r>
              <a:rPr lang="en-US" dirty="0" smtClean="0">
                <a:solidFill>
                  <a:prstClr val="black">
                    <a:lumMod val="85000"/>
                    <a:lumOff val="15000"/>
                  </a:prstClr>
                </a:solidFill>
              </a:rPr>
              <a:t>Rooms</a:t>
            </a:r>
          </a:p>
          <a:p>
            <a:pPr marL="285750" indent="-285750">
              <a:buFontTx/>
              <a:buChar char="•"/>
            </a:pPr>
            <a:r>
              <a:rPr lang="en-US" dirty="0" smtClean="0">
                <a:solidFill>
                  <a:prstClr val="black">
                    <a:lumMod val="85000"/>
                    <a:lumOff val="15000"/>
                  </a:prstClr>
                </a:solidFill>
              </a:rPr>
              <a:t>5000+ Operations/year</a:t>
            </a:r>
            <a:endParaRPr lang="en-US" dirty="0">
              <a:solidFill>
                <a:prstClr val="black">
                  <a:lumMod val="85000"/>
                  <a:lumOff val="15000"/>
                </a:prstClr>
              </a:solidFill>
            </a:endParaRPr>
          </a:p>
          <a:p>
            <a:pPr marL="285750" indent="-285750">
              <a:buFontTx/>
              <a:buChar char="•"/>
            </a:pPr>
            <a:endParaRPr lang="en-US" dirty="0" smtClean="0">
              <a:solidFill>
                <a:prstClr val="black">
                  <a:lumMod val="85000"/>
                  <a:lumOff val="15000"/>
                </a:prstClr>
              </a:solidFill>
            </a:endParaRPr>
          </a:p>
          <a:p>
            <a:endParaRPr lang="en-US" dirty="0">
              <a:solidFill>
                <a:prstClr val="black">
                  <a:lumMod val="85000"/>
                  <a:lumOff val="15000"/>
                </a:prstClr>
              </a:solidFill>
            </a:endParaRPr>
          </a:p>
        </p:txBody>
      </p:sp>
    </p:spTree>
    <p:extLst>
      <p:ext uri="{BB962C8B-B14F-4D97-AF65-F5344CB8AC3E}">
        <p14:creationId xmlns:p14="http://schemas.microsoft.com/office/powerpoint/2010/main" val="35383603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254218" y="656228"/>
            <a:ext cx="6804108" cy="6148853"/>
            <a:chOff x="1080989" y="272188"/>
            <a:chExt cx="7138311" cy="6470173"/>
          </a:xfrm>
        </p:grpSpPr>
        <p:sp>
          <p:nvSpPr>
            <p:cNvPr id="5" name="Pentagon 9"/>
            <p:cNvSpPr/>
            <p:nvPr/>
          </p:nvSpPr>
          <p:spPr>
            <a:xfrm rot="10800000">
              <a:off x="1080989" y="954835"/>
              <a:ext cx="5741926" cy="1293182"/>
            </a:xfrm>
            <a:custGeom>
              <a:avLst/>
              <a:gdLst>
                <a:gd name="connsiteX0" fmla="*/ 0 w 5440150"/>
                <a:gd name="connsiteY0" fmla="*/ 0 h 1436105"/>
                <a:gd name="connsiteX1" fmla="*/ 4722098 w 5440150"/>
                <a:gd name="connsiteY1" fmla="*/ 0 h 1436105"/>
                <a:gd name="connsiteX2" fmla="*/ 5440150 w 5440150"/>
                <a:gd name="connsiteY2" fmla="*/ 718053 h 1436105"/>
                <a:gd name="connsiteX3" fmla="*/ 4722098 w 5440150"/>
                <a:gd name="connsiteY3" fmla="*/ 1436105 h 1436105"/>
                <a:gd name="connsiteX4" fmla="*/ 0 w 5440150"/>
                <a:gd name="connsiteY4" fmla="*/ 1436105 h 1436105"/>
                <a:gd name="connsiteX5" fmla="*/ 0 w 5440150"/>
                <a:gd name="connsiteY5" fmla="*/ 0 h 1436105"/>
                <a:gd name="connsiteX0" fmla="*/ 0 w 5440150"/>
                <a:gd name="connsiteY0" fmla="*/ 0 h 1436105"/>
                <a:gd name="connsiteX1" fmla="*/ 4722098 w 5440150"/>
                <a:gd name="connsiteY1" fmla="*/ 0 h 1436105"/>
                <a:gd name="connsiteX2" fmla="*/ 5440150 w 5440150"/>
                <a:gd name="connsiteY2" fmla="*/ 718053 h 1436105"/>
                <a:gd name="connsiteX3" fmla="*/ 4722098 w 5440150"/>
                <a:gd name="connsiteY3" fmla="*/ 1436105 h 1436105"/>
                <a:gd name="connsiteX4" fmla="*/ 1465319 w 5440150"/>
                <a:gd name="connsiteY4" fmla="*/ 1436105 h 1436105"/>
                <a:gd name="connsiteX5" fmla="*/ 0 w 5440150"/>
                <a:gd name="connsiteY5" fmla="*/ 0 h 143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40150" h="1436105">
                  <a:moveTo>
                    <a:pt x="0" y="0"/>
                  </a:moveTo>
                  <a:lnTo>
                    <a:pt x="4722098" y="0"/>
                  </a:lnTo>
                  <a:lnTo>
                    <a:pt x="5440150" y="718053"/>
                  </a:lnTo>
                  <a:lnTo>
                    <a:pt x="4722098" y="1436105"/>
                  </a:lnTo>
                  <a:lnTo>
                    <a:pt x="1465319" y="1436105"/>
                  </a:lnTo>
                  <a:lnTo>
                    <a:pt x="0" y="0"/>
                  </a:lnTo>
                  <a:close/>
                </a:path>
              </a:pathLst>
            </a:custGeom>
            <a:solidFill>
              <a:schemeClr val="accent4">
                <a:lumMod val="75000"/>
                <a:alpha val="20000"/>
              </a:schemeClr>
            </a:solidFill>
            <a:ln>
              <a:solidFill>
                <a:schemeClr val="accent4">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effectLst>
                  <a:reflection blurRad="6350" stA="60000" endA="900" endPos="58000" dir="5400000" sy="-100000" algn="bl" rotWithShape="0"/>
                </a:effectLst>
              </a:endParaRPr>
            </a:p>
          </p:txBody>
        </p:sp>
        <p:sp>
          <p:nvSpPr>
            <p:cNvPr id="6" name="Pentagon 9"/>
            <p:cNvSpPr/>
            <p:nvPr/>
          </p:nvSpPr>
          <p:spPr>
            <a:xfrm>
              <a:off x="2492751" y="2281778"/>
              <a:ext cx="5726549" cy="1275922"/>
            </a:xfrm>
            <a:custGeom>
              <a:avLst/>
              <a:gdLst>
                <a:gd name="connsiteX0" fmla="*/ 0 w 5440150"/>
                <a:gd name="connsiteY0" fmla="*/ 0 h 1436105"/>
                <a:gd name="connsiteX1" fmla="*/ 4722098 w 5440150"/>
                <a:gd name="connsiteY1" fmla="*/ 0 h 1436105"/>
                <a:gd name="connsiteX2" fmla="*/ 5440150 w 5440150"/>
                <a:gd name="connsiteY2" fmla="*/ 718053 h 1436105"/>
                <a:gd name="connsiteX3" fmla="*/ 4722098 w 5440150"/>
                <a:gd name="connsiteY3" fmla="*/ 1436105 h 1436105"/>
                <a:gd name="connsiteX4" fmla="*/ 0 w 5440150"/>
                <a:gd name="connsiteY4" fmla="*/ 1436105 h 1436105"/>
                <a:gd name="connsiteX5" fmla="*/ 0 w 5440150"/>
                <a:gd name="connsiteY5" fmla="*/ 0 h 1436105"/>
                <a:gd name="connsiteX0" fmla="*/ 0 w 5440150"/>
                <a:gd name="connsiteY0" fmla="*/ 0 h 1436105"/>
                <a:gd name="connsiteX1" fmla="*/ 4722098 w 5440150"/>
                <a:gd name="connsiteY1" fmla="*/ 0 h 1436105"/>
                <a:gd name="connsiteX2" fmla="*/ 5440150 w 5440150"/>
                <a:gd name="connsiteY2" fmla="*/ 718053 h 1436105"/>
                <a:gd name="connsiteX3" fmla="*/ 4722098 w 5440150"/>
                <a:gd name="connsiteY3" fmla="*/ 1436105 h 1436105"/>
                <a:gd name="connsiteX4" fmla="*/ 1465319 w 5440150"/>
                <a:gd name="connsiteY4" fmla="*/ 1436105 h 1436105"/>
                <a:gd name="connsiteX5" fmla="*/ 0 w 5440150"/>
                <a:gd name="connsiteY5" fmla="*/ 0 h 1436105"/>
                <a:gd name="connsiteX0" fmla="*/ 12387 w 5452537"/>
                <a:gd name="connsiteY0" fmla="*/ 0 h 1436105"/>
                <a:gd name="connsiteX1" fmla="*/ 4734485 w 5452537"/>
                <a:gd name="connsiteY1" fmla="*/ 0 h 1436105"/>
                <a:gd name="connsiteX2" fmla="*/ 5452537 w 5452537"/>
                <a:gd name="connsiteY2" fmla="*/ 718053 h 1436105"/>
                <a:gd name="connsiteX3" fmla="*/ 4734485 w 5452537"/>
                <a:gd name="connsiteY3" fmla="*/ 1436105 h 1436105"/>
                <a:gd name="connsiteX4" fmla="*/ 0 w 5452537"/>
                <a:gd name="connsiteY4" fmla="*/ 1436105 h 1436105"/>
                <a:gd name="connsiteX5" fmla="*/ 12387 w 5452537"/>
                <a:gd name="connsiteY5" fmla="*/ 0 h 1436105"/>
                <a:gd name="connsiteX0" fmla="*/ 1338179 w 5452537"/>
                <a:gd name="connsiteY0" fmla="*/ 0 h 1436105"/>
                <a:gd name="connsiteX1" fmla="*/ 4734485 w 5452537"/>
                <a:gd name="connsiteY1" fmla="*/ 0 h 1436105"/>
                <a:gd name="connsiteX2" fmla="*/ 5452537 w 5452537"/>
                <a:gd name="connsiteY2" fmla="*/ 718053 h 1436105"/>
                <a:gd name="connsiteX3" fmla="*/ 4734485 w 5452537"/>
                <a:gd name="connsiteY3" fmla="*/ 1436105 h 1436105"/>
                <a:gd name="connsiteX4" fmla="*/ 0 w 5452537"/>
                <a:gd name="connsiteY4" fmla="*/ 1436105 h 1436105"/>
                <a:gd name="connsiteX5" fmla="*/ 1338179 w 5452537"/>
                <a:gd name="connsiteY5" fmla="*/ 0 h 143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52537" h="1436105">
                  <a:moveTo>
                    <a:pt x="1338179" y="0"/>
                  </a:moveTo>
                  <a:lnTo>
                    <a:pt x="4734485" y="0"/>
                  </a:lnTo>
                  <a:lnTo>
                    <a:pt x="5452537" y="718053"/>
                  </a:lnTo>
                  <a:lnTo>
                    <a:pt x="4734485" y="1436105"/>
                  </a:lnTo>
                  <a:lnTo>
                    <a:pt x="0" y="1436105"/>
                  </a:lnTo>
                  <a:lnTo>
                    <a:pt x="1338179" y="0"/>
                  </a:lnTo>
                  <a:close/>
                </a:path>
              </a:pathLst>
            </a:custGeom>
            <a:solidFill>
              <a:schemeClr val="accent5">
                <a:lumMod val="75000"/>
                <a:alpha val="20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effectLst>
                  <a:reflection blurRad="6350" stA="60000" endA="900" endPos="58000" dir="5400000" sy="-100000" algn="bl" rotWithShape="0"/>
                </a:effectLst>
              </a:endParaRPr>
            </a:p>
          </p:txBody>
        </p:sp>
        <p:sp>
          <p:nvSpPr>
            <p:cNvPr id="7" name="Pentagon 9"/>
            <p:cNvSpPr/>
            <p:nvPr/>
          </p:nvSpPr>
          <p:spPr>
            <a:xfrm>
              <a:off x="2492751" y="4929460"/>
              <a:ext cx="5726549" cy="1275923"/>
            </a:xfrm>
            <a:custGeom>
              <a:avLst/>
              <a:gdLst>
                <a:gd name="connsiteX0" fmla="*/ 0 w 5440150"/>
                <a:gd name="connsiteY0" fmla="*/ 0 h 1436105"/>
                <a:gd name="connsiteX1" fmla="*/ 4722098 w 5440150"/>
                <a:gd name="connsiteY1" fmla="*/ 0 h 1436105"/>
                <a:gd name="connsiteX2" fmla="*/ 5440150 w 5440150"/>
                <a:gd name="connsiteY2" fmla="*/ 718053 h 1436105"/>
                <a:gd name="connsiteX3" fmla="*/ 4722098 w 5440150"/>
                <a:gd name="connsiteY3" fmla="*/ 1436105 h 1436105"/>
                <a:gd name="connsiteX4" fmla="*/ 0 w 5440150"/>
                <a:gd name="connsiteY4" fmla="*/ 1436105 h 1436105"/>
                <a:gd name="connsiteX5" fmla="*/ 0 w 5440150"/>
                <a:gd name="connsiteY5" fmla="*/ 0 h 1436105"/>
                <a:gd name="connsiteX0" fmla="*/ 0 w 5440150"/>
                <a:gd name="connsiteY0" fmla="*/ 0 h 1436105"/>
                <a:gd name="connsiteX1" fmla="*/ 4722098 w 5440150"/>
                <a:gd name="connsiteY1" fmla="*/ 0 h 1436105"/>
                <a:gd name="connsiteX2" fmla="*/ 5440150 w 5440150"/>
                <a:gd name="connsiteY2" fmla="*/ 718053 h 1436105"/>
                <a:gd name="connsiteX3" fmla="*/ 4722098 w 5440150"/>
                <a:gd name="connsiteY3" fmla="*/ 1436105 h 1436105"/>
                <a:gd name="connsiteX4" fmla="*/ 1465319 w 5440150"/>
                <a:gd name="connsiteY4" fmla="*/ 1436105 h 1436105"/>
                <a:gd name="connsiteX5" fmla="*/ 0 w 5440150"/>
                <a:gd name="connsiteY5" fmla="*/ 0 h 1436105"/>
                <a:gd name="connsiteX0" fmla="*/ 12387 w 5452537"/>
                <a:gd name="connsiteY0" fmla="*/ 0 h 1436105"/>
                <a:gd name="connsiteX1" fmla="*/ 4734485 w 5452537"/>
                <a:gd name="connsiteY1" fmla="*/ 0 h 1436105"/>
                <a:gd name="connsiteX2" fmla="*/ 5452537 w 5452537"/>
                <a:gd name="connsiteY2" fmla="*/ 718053 h 1436105"/>
                <a:gd name="connsiteX3" fmla="*/ 4734485 w 5452537"/>
                <a:gd name="connsiteY3" fmla="*/ 1436105 h 1436105"/>
                <a:gd name="connsiteX4" fmla="*/ 0 w 5452537"/>
                <a:gd name="connsiteY4" fmla="*/ 1436105 h 1436105"/>
                <a:gd name="connsiteX5" fmla="*/ 12387 w 5452537"/>
                <a:gd name="connsiteY5" fmla="*/ 0 h 1436105"/>
                <a:gd name="connsiteX0" fmla="*/ 1338179 w 5452537"/>
                <a:gd name="connsiteY0" fmla="*/ 0 h 1436105"/>
                <a:gd name="connsiteX1" fmla="*/ 4734485 w 5452537"/>
                <a:gd name="connsiteY1" fmla="*/ 0 h 1436105"/>
                <a:gd name="connsiteX2" fmla="*/ 5452537 w 5452537"/>
                <a:gd name="connsiteY2" fmla="*/ 718053 h 1436105"/>
                <a:gd name="connsiteX3" fmla="*/ 4734485 w 5452537"/>
                <a:gd name="connsiteY3" fmla="*/ 1436105 h 1436105"/>
                <a:gd name="connsiteX4" fmla="*/ 0 w 5452537"/>
                <a:gd name="connsiteY4" fmla="*/ 1436105 h 1436105"/>
                <a:gd name="connsiteX5" fmla="*/ 1338179 w 5452537"/>
                <a:gd name="connsiteY5" fmla="*/ 0 h 143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52537" h="1436105">
                  <a:moveTo>
                    <a:pt x="1338179" y="0"/>
                  </a:moveTo>
                  <a:lnTo>
                    <a:pt x="4734485" y="0"/>
                  </a:lnTo>
                  <a:lnTo>
                    <a:pt x="5452537" y="718053"/>
                  </a:lnTo>
                  <a:lnTo>
                    <a:pt x="4734485" y="1436105"/>
                  </a:lnTo>
                  <a:lnTo>
                    <a:pt x="0" y="1436105"/>
                  </a:lnTo>
                  <a:lnTo>
                    <a:pt x="1338179" y="0"/>
                  </a:lnTo>
                  <a:close/>
                </a:path>
              </a:pathLst>
            </a:custGeom>
            <a:solidFill>
              <a:srgbClr val="77933C">
                <a:alpha val="20000"/>
              </a:srgb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effectLst>
                  <a:reflection blurRad="6350" stA="60000" endA="900" endPos="58000" dir="5400000" sy="-100000" algn="bl" rotWithShape="0"/>
                </a:effectLst>
              </a:endParaRPr>
            </a:p>
          </p:txBody>
        </p:sp>
        <p:sp>
          <p:nvSpPr>
            <p:cNvPr id="8" name="Pentagon 9"/>
            <p:cNvSpPr/>
            <p:nvPr/>
          </p:nvSpPr>
          <p:spPr>
            <a:xfrm rot="10800000">
              <a:off x="1249837" y="3602797"/>
              <a:ext cx="5741926" cy="1293182"/>
            </a:xfrm>
            <a:custGeom>
              <a:avLst/>
              <a:gdLst>
                <a:gd name="connsiteX0" fmla="*/ 0 w 5440150"/>
                <a:gd name="connsiteY0" fmla="*/ 0 h 1436105"/>
                <a:gd name="connsiteX1" fmla="*/ 4722098 w 5440150"/>
                <a:gd name="connsiteY1" fmla="*/ 0 h 1436105"/>
                <a:gd name="connsiteX2" fmla="*/ 5440150 w 5440150"/>
                <a:gd name="connsiteY2" fmla="*/ 718053 h 1436105"/>
                <a:gd name="connsiteX3" fmla="*/ 4722098 w 5440150"/>
                <a:gd name="connsiteY3" fmla="*/ 1436105 h 1436105"/>
                <a:gd name="connsiteX4" fmla="*/ 0 w 5440150"/>
                <a:gd name="connsiteY4" fmla="*/ 1436105 h 1436105"/>
                <a:gd name="connsiteX5" fmla="*/ 0 w 5440150"/>
                <a:gd name="connsiteY5" fmla="*/ 0 h 1436105"/>
                <a:gd name="connsiteX0" fmla="*/ 0 w 5440150"/>
                <a:gd name="connsiteY0" fmla="*/ 0 h 1436105"/>
                <a:gd name="connsiteX1" fmla="*/ 4722098 w 5440150"/>
                <a:gd name="connsiteY1" fmla="*/ 0 h 1436105"/>
                <a:gd name="connsiteX2" fmla="*/ 5440150 w 5440150"/>
                <a:gd name="connsiteY2" fmla="*/ 718053 h 1436105"/>
                <a:gd name="connsiteX3" fmla="*/ 4722098 w 5440150"/>
                <a:gd name="connsiteY3" fmla="*/ 1436105 h 1436105"/>
                <a:gd name="connsiteX4" fmla="*/ 1465319 w 5440150"/>
                <a:gd name="connsiteY4" fmla="*/ 1436105 h 1436105"/>
                <a:gd name="connsiteX5" fmla="*/ 0 w 5440150"/>
                <a:gd name="connsiteY5" fmla="*/ 0 h 143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40150" h="1436105">
                  <a:moveTo>
                    <a:pt x="0" y="0"/>
                  </a:moveTo>
                  <a:lnTo>
                    <a:pt x="4722098" y="0"/>
                  </a:lnTo>
                  <a:lnTo>
                    <a:pt x="5440150" y="718053"/>
                  </a:lnTo>
                  <a:lnTo>
                    <a:pt x="4722098" y="1436105"/>
                  </a:lnTo>
                  <a:lnTo>
                    <a:pt x="1465319" y="1436105"/>
                  </a:lnTo>
                  <a:lnTo>
                    <a:pt x="0" y="0"/>
                  </a:lnTo>
                  <a:close/>
                </a:path>
              </a:pathLst>
            </a:custGeom>
            <a:solidFill>
              <a:schemeClr val="accent2">
                <a:lumMod val="75000"/>
                <a:alpha val="20000"/>
              </a:schemeClr>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effectLst>
                  <a:reflection blurRad="6350" stA="60000" endA="900" endPos="58000" dir="5400000" sy="-100000" algn="bl" rotWithShape="0"/>
                </a:effectLst>
              </a:endParaRPr>
            </a:p>
          </p:txBody>
        </p:sp>
        <p:cxnSp>
          <p:nvCxnSpPr>
            <p:cNvPr id="9" name="Straight Connector 8"/>
            <p:cNvCxnSpPr>
              <a:endCxn id="5" idx="0"/>
            </p:cNvCxnSpPr>
            <p:nvPr/>
          </p:nvCxnSpPr>
          <p:spPr>
            <a:xfrm>
              <a:off x="4453229" y="272188"/>
              <a:ext cx="2369685" cy="1975829"/>
            </a:xfrm>
            <a:prstGeom prst="line">
              <a:avLst/>
            </a:prstGeom>
            <a:ln>
              <a:solidFill>
                <a:schemeClr val="accent4">
                  <a:lumMod val="75000"/>
                </a:schemeClr>
              </a:solidFill>
            </a:ln>
          </p:spPr>
          <p:style>
            <a:lnRef idx="2">
              <a:schemeClr val="dk1"/>
            </a:lnRef>
            <a:fillRef idx="0">
              <a:schemeClr val="dk1"/>
            </a:fillRef>
            <a:effectRef idx="1">
              <a:schemeClr val="dk1"/>
            </a:effectRef>
            <a:fontRef idx="minor">
              <a:schemeClr val="tx1"/>
            </a:fontRef>
          </p:style>
        </p:cxnSp>
        <p:cxnSp>
          <p:nvCxnSpPr>
            <p:cNvPr id="10" name="Straight Connector 9"/>
            <p:cNvCxnSpPr/>
            <p:nvPr/>
          </p:nvCxnSpPr>
          <p:spPr>
            <a:xfrm flipV="1">
              <a:off x="1865643" y="4897281"/>
              <a:ext cx="2038097" cy="1845080"/>
            </a:xfrm>
            <a:prstGeom prst="line">
              <a:avLst/>
            </a:prstGeom>
            <a:ln>
              <a:solidFill>
                <a:schemeClr val="accent3">
                  <a:lumMod val="50000"/>
                </a:schemeClr>
              </a:solidFill>
            </a:ln>
          </p:spPr>
          <p:style>
            <a:lnRef idx="2">
              <a:schemeClr val="dk1"/>
            </a:lnRef>
            <a:fillRef idx="0">
              <a:schemeClr val="dk1"/>
            </a:fillRef>
            <a:effectRef idx="1">
              <a:schemeClr val="dk1"/>
            </a:effectRef>
            <a:fontRef idx="minor">
              <a:schemeClr val="tx1"/>
            </a:fontRef>
          </p:style>
        </p:cxnSp>
      </p:grpSp>
      <p:sp>
        <p:nvSpPr>
          <p:cNvPr id="11" name="Oval 10"/>
          <p:cNvSpPr/>
          <p:nvPr/>
        </p:nvSpPr>
        <p:spPr>
          <a:xfrm>
            <a:off x="1729900" y="1553159"/>
            <a:ext cx="713197" cy="713197"/>
          </a:xfrm>
          <a:prstGeom prst="ellipse">
            <a:avLst/>
          </a:prstGeom>
          <a:solidFill>
            <a:srgbClr val="FFFFFF">
              <a:alpha val="63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400" dirty="0">
              <a:solidFill>
                <a:schemeClr val="accent4">
                  <a:lumMod val="75000"/>
                </a:schemeClr>
              </a:solidFill>
            </a:endParaRPr>
          </a:p>
        </p:txBody>
      </p:sp>
      <p:sp>
        <p:nvSpPr>
          <p:cNvPr id="12" name="Oval 11"/>
          <p:cNvSpPr/>
          <p:nvPr/>
        </p:nvSpPr>
        <p:spPr>
          <a:xfrm>
            <a:off x="6898307" y="5271846"/>
            <a:ext cx="713197" cy="713197"/>
          </a:xfrm>
          <a:prstGeom prst="ellipse">
            <a:avLst/>
          </a:prstGeom>
          <a:solidFill>
            <a:srgbClr val="FFFFFF">
              <a:alpha val="63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400" dirty="0">
              <a:solidFill>
                <a:schemeClr val="accent3">
                  <a:lumMod val="50000"/>
                </a:schemeClr>
              </a:solidFill>
            </a:endParaRPr>
          </a:p>
        </p:txBody>
      </p:sp>
      <p:sp>
        <p:nvSpPr>
          <p:cNvPr id="13" name="Oval 12"/>
          <p:cNvSpPr/>
          <p:nvPr/>
        </p:nvSpPr>
        <p:spPr>
          <a:xfrm>
            <a:off x="1882300" y="4037467"/>
            <a:ext cx="713197" cy="713197"/>
          </a:xfrm>
          <a:prstGeom prst="ellipse">
            <a:avLst/>
          </a:prstGeom>
          <a:solidFill>
            <a:srgbClr val="FFFFFF">
              <a:alpha val="63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400" dirty="0">
              <a:solidFill>
                <a:schemeClr val="accent2">
                  <a:lumMod val="75000"/>
                </a:schemeClr>
              </a:solidFill>
            </a:endParaRPr>
          </a:p>
        </p:txBody>
      </p:sp>
      <p:sp>
        <p:nvSpPr>
          <p:cNvPr id="14" name="Oval 13"/>
          <p:cNvSpPr/>
          <p:nvPr/>
        </p:nvSpPr>
        <p:spPr>
          <a:xfrm>
            <a:off x="6898307" y="2794725"/>
            <a:ext cx="713197" cy="713197"/>
          </a:xfrm>
          <a:prstGeom prst="ellipse">
            <a:avLst/>
          </a:prstGeom>
          <a:solidFill>
            <a:srgbClr val="FFFFFF">
              <a:alpha val="63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accent5">
                  <a:lumMod val="50000"/>
                </a:schemeClr>
              </a:solidFill>
            </a:endParaRPr>
          </a:p>
        </p:txBody>
      </p:sp>
      <p:cxnSp>
        <p:nvCxnSpPr>
          <p:cNvPr id="15" name="Straight Connector 14"/>
          <p:cNvCxnSpPr/>
          <p:nvPr/>
        </p:nvCxnSpPr>
        <p:spPr>
          <a:xfrm>
            <a:off x="0" y="658558"/>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16" name="TextBox 15"/>
          <p:cNvSpPr txBox="1"/>
          <p:nvPr/>
        </p:nvSpPr>
        <p:spPr>
          <a:xfrm>
            <a:off x="3869" y="41257"/>
            <a:ext cx="3846876" cy="646331"/>
          </a:xfrm>
          <a:prstGeom prst="rect">
            <a:avLst/>
          </a:prstGeom>
          <a:noFill/>
        </p:spPr>
        <p:txBody>
          <a:bodyPr wrap="none" rtlCol="0">
            <a:spAutoFit/>
          </a:bodyPr>
          <a:lstStyle/>
          <a:p>
            <a:r>
              <a:rPr lang="en-US" sz="3600" dirty="0" smtClean="0">
                <a:solidFill>
                  <a:schemeClr val="tx2">
                    <a:lumMod val="75000"/>
                  </a:schemeClr>
                </a:solidFill>
              </a:rPr>
              <a:t>Problem Statement</a:t>
            </a:r>
            <a:endParaRPr lang="en-US" sz="3600" dirty="0">
              <a:solidFill>
                <a:schemeClr val="tx2">
                  <a:lumMod val="75000"/>
                </a:schemeClr>
              </a:solidFill>
            </a:endParaRPr>
          </a:p>
        </p:txBody>
      </p:sp>
      <p:sp>
        <p:nvSpPr>
          <p:cNvPr id="17" name="TextBox 16"/>
          <p:cNvSpPr txBox="1"/>
          <p:nvPr/>
        </p:nvSpPr>
        <p:spPr>
          <a:xfrm>
            <a:off x="7046197" y="5269570"/>
            <a:ext cx="418654" cy="646331"/>
          </a:xfrm>
          <a:prstGeom prst="rect">
            <a:avLst/>
          </a:prstGeom>
          <a:noFill/>
        </p:spPr>
        <p:txBody>
          <a:bodyPr wrap="none" rtlCol="0">
            <a:spAutoFit/>
          </a:bodyPr>
          <a:lstStyle/>
          <a:p>
            <a:r>
              <a:rPr lang="en-US" sz="3600" dirty="0">
                <a:solidFill>
                  <a:schemeClr val="accent3">
                    <a:lumMod val="50000"/>
                  </a:schemeClr>
                </a:solidFill>
              </a:rPr>
              <a:t>4</a:t>
            </a:r>
          </a:p>
        </p:txBody>
      </p:sp>
      <p:sp>
        <p:nvSpPr>
          <p:cNvPr id="18" name="TextBox 17"/>
          <p:cNvSpPr txBox="1"/>
          <p:nvPr/>
        </p:nvSpPr>
        <p:spPr>
          <a:xfrm>
            <a:off x="7046197" y="2783191"/>
            <a:ext cx="418654" cy="646331"/>
          </a:xfrm>
          <a:prstGeom prst="rect">
            <a:avLst/>
          </a:prstGeom>
          <a:noFill/>
        </p:spPr>
        <p:txBody>
          <a:bodyPr wrap="none" rtlCol="0">
            <a:spAutoFit/>
          </a:bodyPr>
          <a:lstStyle/>
          <a:p>
            <a:r>
              <a:rPr lang="en-US" sz="3600" dirty="0" smtClean="0">
                <a:solidFill>
                  <a:schemeClr val="accent5">
                    <a:lumMod val="50000"/>
                  </a:schemeClr>
                </a:solidFill>
              </a:rPr>
              <a:t>2</a:t>
            </a:r>
          </a:p>
        </p:txBody>
      </p:sp>
      <p:sp>
        <p:nvSpPr>
          <p:cNvPr id="19" name="TextBox 18"/>
          <p:cNvSpPr txBox="1"/>
          <p:nvPr/>
        </p:nvSpPr>
        <p:spPr>
          <a:xfrm>
            <a:off x="1882300" y="1541625"/>
            <a:ext cx="418654" cy="646331"/>
          </a:xfrm>
          <a:prstGeom prst="rect">
            <a:avLst/>
          </a:prstGeom>
          <a:noFill/>
        </p:spPr>
        <p:txBody>
          <a:bodyPr wrap="none" rtlCol="0">
            <a:spAutoFit/>
          </a:bodyPr>
          <a:lstStyle/>
          <a:p>
            <a:r>
              <a:rPr lang="en-US" sz="3600" dirty="0" smtClean="0">
                <a:solidFill>
                  <a:schemeClr val="accent4">
                    <a:lumMod val="50000"/>
                  </a:schemeClr>
                </a:solidFill>
              </a:rPr>
              <a:t>1</a:t>
            </a:r>
            <a:endParaRPr lang="en-US" sz="3600" dirty="0">
              <a:solidFill>
                <a:schemeClr val="accent4">
                  <a:lumMod val="50000"/>
                </a:schemeClr>
              </a:solidFill>
            </a:endParaRPr>
          </a:p>
        </p:txBody>
      </p:sp>
      <p:sp>
        <p:nvSpPr>
          <p:cNvPr id="20" name="TextBox 19"/>
          <p:cNvSpPr txBox="1"/>
          <p:nvPr/>
        </p:nvSpPr>
        <p:spPr>
          <a:xfrm>
            <a:off x="2024443" y="4025933"/>
            <a:ext cx="418654" cy="646331"/>
          </a:xfrm>
          <a:prstGeom prst="rect">
            <a:avLst/>
          </a:prstGeom>
          <a:noFill/>
        </p:spPr>
        <p:txBody>
          <a:bodyPr wrap="none" rtlCol="0">
            <a:spAutoFit/>
          </a:bodyPr>
          <a:lstStyle/>
          <a:p>
            <a:r>
              <a:rPr lang="en-US" sz="3600" dirty="0">
                <a:solidFill>
                  <a:schemeClr val="accent2">
                    <a:lumMod val="50000"/>
                  </a:schemeClr>
                </a:solidFill>
              </a:rPr>
              <a:t>3</a:t>
            </a:r>
          </a:p>
        </p:txBody>
      </p:sp>
      <p:sp>
        <p:nvSpPr>
          <p:cNvPr id="21" name="TextBox 20"/>
          <p:cNvSpPr txBox="1"/>
          <p:nvPr/>
        </p:nvSpPr>
        <p:spPr>
          <a:xfrm>
            <a:off x="2430977" y="1399656"/>
            <a:ext cx="1749197" cy="1015663"/>
          </a:xfrm>
          <a:prstGeom prst="rect">
            <a:avLst/>
          </a:prstGeom>
          <a:noFill/>
        </p:spPr>
        <p:txBody>
          <a:bodyPr wrap="none" rtlCol="0">
            <a:spAutoFit/>
          </a:bodyPr>
          <a:lstStyle/>
          <a:p>
            <a:pPr marL="285750" indent="-285750">
              <a:buFontTx/>
              <a:buChar char="•"/>
            </a:pPr>
            <a:r>
              <a:rPr lang="en-US" sz="2000" dirty="0" smtClean="0">
                <a:solidFill>
                  <a:srgbClr val="17375E"/>
                </a:solidFill>
              </a:rPr>
              <a:t>Long waits</a:t>
            </a:r>
          </a:p>
          <a:p>
            <a:pPr marL="285750" indent="-285750">
              <a:buFontTx/>
              <a:buChar char="•"/>
            </a:pPr>
            <a:r>
              <a:rPr lang="en-US" sz="2000" dirty="0" smtClean="0">
                <a:solidFill>
                  <a:srgbClr val="17375E"/>
                </a:solidFill>
              </a:rPr>
              <a:t>Delays</a:t>
            </a:r>
          </a:p>
          <a:p>
            <a:pPr marL="285750" indent="-285750">
              <a:buFontTx/>
              <a:buChar char="•"/>
            </a:pPr>
            <a:r>
              <a:rPr lang="en-US" sz="2000" dirty="0" smtClean="0">
                <a:solidFill>
                  <a:srgbClr val="17375E"/>
                </a:solidFill>
              </a:rPr>
              <a:t>Duplications</a:t>
            </a:r>
            <a:endParaRPr lang="en-US" sz="2000" dirty="0">
              <a:solidFill>
                <a:srgbClr val="17375E"/>
              </a:solidFill>
            </a:endParaRPr>
          </a:p>
        </p:txBody>
      </p:sp>
      <p:sp>
        <p:nvSpPr>
          <p:cNvPr id="22" name="TextBox 21"/>
          <p:cNvSpPr txBox="1"/>
          <p:nvPr/>
        </p:nvSpPr>
        <p:spPr>
          <a:xfrm>
            <a:off x="4110147" y="2008249"/>
            <a:ext cx="1928733" cy="400110"/>
          </a:xfrm>
          <a:prstGeom prst="rect">
            <a:avLst/>
          </a:prstGeom>
          <a:noFill/>
        </p:spPr>
        <p:txBody>
          <a:bodyPr wrap="none" rtlCol="0">
            <a:spAutoFit/>
          </a:bodyPr>
          <a:lstStyle/>
          <a:p>
            <a:pPr marL="285750" indent="-285750">
              <a:buFontTx/>
              <a:buChar char="•"/>
            </a:pPr>
            <a:r>
              <a:rPr lang="en-US" sz="2000" dirty="0" smtClean="0">
                <a:solidFill>
                  <a:srgbClr val="17375E"/>
                </a:solidFill>
              </a:rPr>
              <a:t>NVA Activities</a:t>
            </a:r>
            <a:endParaRPr lang="en-US" sz="2000" dirty="0">
              <a:solidFill>
                <a:srgbClr val="17375E"/>
              </a:solidFill>
            </a:endParaRPr>
          </a:p>
        </p:txBody>
      </p:sp>
      <p:sp>
        <p:nvSpPr>
          <p:cNvPr id="23" name="TextBox 22"/>
          <p:cNvSpPr txBox="1"/>
          <p:nvPr/>
        </p:nvSpPr>
        <p:spPr>
          <a:xfrm>
            <a:off x="2582883" y="3901742"/>
            <a:ext cx="3775393" cy="1323439"/>
          </a:xfrm>
          <a:prstGeom prst="rect">
            <a:avLst/>
          </a:prstGeom>
          <a:noFill/>
        </p:spPr>
        <p:txBody>
          <a:bodyPr wrap="none" rtlCol="0">
            <a:spAutoFit/>
          </a:bodyPr>
          <a:lstStyle/>
          <a:p>
            <a:pPr marL="285750" indent="-285750">
              <a:buFontTx/>
              <a:buChar char="•"/>
            </a:pPr>
            <a:r>
              <a:rPr lang="en-US" sz="2000" dirty="0" smtClean="0">
                <a:solidFill>
                  <a:srgbClr val="17375E"/>
                </a:solidFill>
              </a:rPr>
              <a:t>Low Layout efficiency</a:t>
            </a:r>
          </a:p>
          <a:p>
            <a:pPr marL="285750" indent="-285750">
              <a:buFontTx/>
              <a:buChar char="•"/>
            </a:pPr>
            <a:r>
              <a:rPr lang="en-US" sz="2000" dirty="0" smtClean="0">
                <a:solidFill>
                  <a:srgbClr val="17375E"/>
                </a:solidFill>
              </a:rPr>
              <a:t>Backtracking</a:t>
            </a:r>
          </a:p>
          <a:p>
            <a:pPr marL="285750" indent="-285750">
              <a:buFontTx/>
              <a:buChar char="•"/>
            </a:pPr>
            <a:r>
              <a:rPr lang="en-US" sz="2000" dirty="0" smtClean="0">
                <a:solidFill>
                  <a:srgbClr val="17375E"/>
                </a:solidFill>
              </a:rPr>
              <a:t>Patient waits long time for tests</a:t>
            </a:r>
          </a:p>
          <a:p>
            <a:pPr marL="285750" indent="-285750">
              <a:buFontTx/>
              <a:buChar char="•"/>
            </a:pPr>
            <a:endParaRPr lang="en-US" sz="2000" dirty="0">
              <a:solidFill>
                <a:srgbClr val="17375E"/>
              </a:solidFill>
            </a:endParaRPr>
          </a:p>
        </p:txBody>
      </p:sp>
      <p:sp>
        <p:nvSpPr>
          <p:cNvPr id="24" name="TextBox 23"/>
          <p:cNvSpPr txBox="1"/>
          <p:nvPr/>
        </p:nvSpPr>
        <p:spPr>
          <a:xfrm>
            <a:off x="3592744" y="5210245"/>
            <a:ext cx="3378902" cy="1015663"/>
          </a:xfrm>
          <a:prstGeom prst="rect">
            <a:avLst/>
          </a:prstGeom>
          <a:noFill/>
        </p:spPr>
        <p:txBody>
          <a:bodyPr wrap="square" rtlCol="0">
            <a:spAutoFit/>
          </a:bodyPr>
          <a:lstStyle/>
          <a:p>
            <a:pPr marL="285750" indent="-285750">
              <a:buFontTx/>
              <a:buChar char="•"/>
            </a:pPr>
            <a:r>
              <a:rPr lang="en-US" sz="2000" dirty="0" smtClean="0">
                <a:solidFill>
                  <a:srgbClr val="17375E"/>
                </a:solidFill>
              </a:rPr>
              <a:t>No quality accreditations</a:t>
            </a:r>
          </a:p>
          <a:p>
            <a:pPr marL="285750" indent="-285750">
              <a:buFontTx/>
              <a:buChar char="•"/>
            </a:pPr>
            <a:r>
              <a:rPr lang="en-US" sz="2000" dirty="0" smtClean="0">
                <a:solidFill>
                  <a:srgbClr val="17375E"/>
                </a:solidFill>
              </a:rPr>
              <a:t>Not utilizing competitive advantages</a:t>
            </a:r>
          </a:p>
        </p:txBody>
      </p:sp>
      <p:sp>
        <p:nvSpPr>
          <p:cNvPr id="25" name="TextBox 24"/>
          <p:cNvSpPr txBox="1"/>
          <p:nvPr/>
        </p:nvSpPr>
        <p:spPr>
          <a:xfrm>
            <a:off x="3631506" y="2662641"/>
            <a:ext cx="2852063" cy="1015663"/>
          </a:xfrm>
          <a:prstGeom prst="rect">
            <a:avLst/>
          </a:prstGeom>
          <a:noFill/>
        </p:spPr>
        <p:txBody>
          <a:bodyPr wrap="none" rtlCol="0">
            <a:spAutoFit/>
          </a:bodyPr>
          <a:lstStyle/>
          <a:p>
            <a:pPr marL="342900" indent="-342900">
              <a:buFont typeface="Arial"/>
              <a:buChar char="•"/>
            </a:pPr>
            <a:r>
              <a:rPr lang="en-US" sz="2000" dirty="0" smtClean="0">
                <a:solidFill>
                  <a:srgbClr val="17375E"/>
                </a:solidFill>
              </a:rPr>
              <a:t>No clear instructions</a:t>
            </a:r>
            <a:endParaRPr lang="en-US" sz="2000" dirty="0" smtClean="0">
              <a:solidFill>
                <a:schemeClr val="tx2">
                  <a:lumMod val="75000"/>
                </a:schemeClr>
              </a:solidFill>
            </a:endParaRPr>
          </a:p>
          <a:p>
            <a:pPr marL="342900" indent="-342900">
              <a:buFont typeface="Arial"/>
              <a:buChar char="•"/>
            </a:pPr>
            <a:r>
              <a:rPr lang="en-US" sz="2000" dirty="0" smtClean="0">
                <a:solidFill>
                  <a:schemeClr val="tx2">
                    <a:lumMod val="75000"/>
                  </a:schemeClr>
                </a:solidFill>
              </a:rPr>
              <a:t>Low utilization of OR</a:t>
            </a:r>
          </a:p>
          <a:p>
            <a:pPr marL="342900" indent="-342900">
              <a:buFont typeface="Arial"/>
              <a:buChar char="•"/>
            </a:pPr>
            <a:r>
              <a:rPr lang="en-US" sz="2000" dirty="0" smtClean="0">
                <a:solidFill>
                  <a:srgbClr val="17375E"/>
                </a:solidFill>
              </a:rPr>
              <a:t>Operations scheduling</a:t>
            </a:r>
          </a:p>
        </p:txBody>
      </p:sp>
      <p:sp>
        <p:nvSpPr>
          <p:cNvPr id="26" name="TextBox 25"/>
          <p:cNvSpPr txBox="1"/>
          <p:nvPr/>
        </p:nvSpPr>
        <p:spPr>
          <a:xfrm rot="2384865">
            <a:off x="5256679" y="1602295"/>
            <a:ext cx="1813317" cy="400110"/>
          </a:xfrm>
          <a:prstGeom prst="rect">
            <a:avLst/>
          </a:prstGeom>
          <a:noFill/>
        </p:spPr>
        <p:txBody>
          <a:bodyPr wrap="none" rtlCol="0">
            <a:spAutoFit/>
          </a:bodyPr>
          <a:lstStyle/>
          <a:p>
            <a:r>
              <a:rPr lang="en-US" sz="2000" dirty="0" smtClean="0">
                <a:solidFill>
                  <a:schemeClr val="accent4">
                    <a:lumMod val="50000"/>
                  </a:schemeClr>
                </a:solidFill>
              </a:rPr>
              <a:t>Patient Journey</a:t>
            </a:r>
            <a:endParaRPr lang="en-US" sz="2000" dirty="0">
              <a:solidFill>
                <a:schemeClr val="accent4">
                  <a:lumMod val="50000"/>
                </a:schemeClr>
              </a:solidFill>
            </a:endParaRPr>
          </a:p>
        </p:txBody>
      </p:sp>
      <p:sp>
        <p:nvSpPr>
          <p:cNvPr id="27" name="TextBox 26"/>
          <p:cNvSpPr txBox="1"/>
          <p:nvPr/>
        </p:nvSpPr>
        <p:spPr>
          <a:xfrm rot="19104993">
            <a:off x="1794913" y="2816630"/>
            <a:ext cx="1960643" cy="707886"/>
          </a:xfrm>
          <a:prstGeom prst="rect">
            <a:avLst/>
          </a:prstGeom>
          <a:noFill/>
        </p:spPr>
        <p:txBody>
          <a:bodyPr wrap="square" rtlCol="0">
            <a:spAutoFit/>
          </a:bodyPr>
          <a:lstStyle/>
          <a:p>
            <a:pPr algn="ctr"/>
            <a:r>
              <a:rPr lang="en-US" sz="2000" dirty="0" smtClean="0">
                <a:solidFill>
                  <a:schemeClr val="accent5">
                    <a:lumMod val="50000"/>
                  </a:schemeClr>
                </a:solidFill>
              </a:rPr>
              <a:t>Departments Interaction</a:t>
            </a:r>
            <a:endParaRPr lang="en-US" sz="2000" dirty="0">
              <a:solidFill>
                <a:schemeClr val="accent5">
                  <a:lumMod val="50000"/>
                </a:schemeClr>
              </a:solidFill>
            </a:endParaRPr>
          </a:p>
        </p:txBody>
      </p:sp>
      <p:sp>
        <p:nvSpPr>
          <p:cNvPr id="28" name="TextBox 27"/>
          <p:cNvSpPr txBox="1"/>
          <p:nvPr/>
        </p:nvSpPr>
        <p:spPr>
          <a:xfrm rot="2416788">
            <a:off x="5809039" y="4232782"/>
            <a:ext cx="1955632" cy="692497"/>
          </a:xfrm>
          <a:prstGeom prst="rect">
            <a:avLst/>
          </a:prstGeom>
          <a:noFill/>
        </p:spPr>
        <p:txBody>
          <a:bodyPr wrap="square" rtlCol="0">
            <a:spAutoFit/>
          </a:bodyPr>
          <a:lstStyle/>
          <a:p>
            <a:r>
              <a:rPr lang="en-US" sz="1950" dirty="0" smtClean="0">
                <a:solidFill>
                  <a:schemeClr val="accent2">
                    <a:lumMod val="50000"/>
                  </a:schemeClr>
                </a:solidFill>
              </a:rPr>
              <a:t>Departments Interaction</a:t>
            </a:r>
            <a:endParaRPr lang="en-US" sz="1950" dirty="0">
              <a:solidFill>
                <a:schemeClr val="accent2">
                  <a:lumMod val="50000"/>
                </a:schemeClr>
              </a:solidFill>
            </a:endParaRPr>
          </a:p>
        </p:txBody>
      </p:sp>
      <p:sp>
        <p:nvSpPr>
          <p:cNvPr id="29" name="TextBox 28"/>
          <p:cNvSpPr txBox="1"/>
          <p:nvPr/>
        </p:nvSpPr>
        <p:spPr>
          <a:xfrm rot="19127715">
            <a:off x="1741136" y="5403749"/>
            <a:ext cx="2035609" cy="646331"/>
          </a:xfrm>
          <a:prstGeom prst="rect">
            <a:avLst/>
          </a:prstGeom>
          <a:noFill/>
        </p:spPr>
        <p:txBody>
          <a:bodyPr wrap="square" rtlCol="0">
            <a:spAutoFit/>
          </a:bodyPr>
          <a:lstStyle/>
          <a:p>
            <a:pPr algn="ctr"/>
            <a:r>
              <a:rPr lang="en-US" dirty="0" smtClean="0">
                <a:solidFill>
                  <a:schemeClr val="accent3">
                    <a:lumMod val="50000"/>
                  </a:schemeClr>
                </a:solidFill>
              </a:rPr>
              <a:t>Quality, Safety &amp; Reputation </a:t>
            </a:r>
            <a:endParaRPr lang="en-US" dirty="0">
              <a:solidFill>
                <a:schemeClr val="accent3">
                  <a:lumMod val="50000"/>
                </a:schemeClr>
              </a:solidFill>
            </a:endParaRPr>
          </a:p>
        </p:txBody>
      </p:sp>
    </p:spTree>
    <p:extLst>
      <p:ext uri="{BB962C8B-B14F-4D97-AF65-F5344CB8AC3E}">
        <p14:creationId xmlns:p14="http://schemas.microsoft.com/office/powerpoint/2010/main" val="23446390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rot="1251405">
            <a:off x="-186628" y="435988"/>
            <a:ext cx="3016466" cy="2301875"/>
            <a:chOff x="-47841" y="974725"/>
            <a:chExt cx="3016466" cy="2301875"/>
          </a:xfrm>
        </p:grpSpPr>
        <p:grpSp>
          <p:nvGrpSpPr>
            <p:cNvPr id="14" name="Group 31"/>
            <p:cNvGrpSpPr>
              <a:grpSpLocks/>
            </p:cNvGrpSpPr>
            <p:nvPr/>
          </p:nvGrpSpPr>
          <p:grpSpPr bwMode="auto">
            <a:xfrm rot="10800000">
              <a:off x="1066801" y="974725"/>
              <a:ext cx="1901824" cy="2301875"/>
              <a:chOff x="3014" y="1658"/>
              <a:chExt cx="1198" cy="1450"/>
            </a:xfrm>
          </p:grpSpPr>
          <p:sp>
            <p:nvSpPr>
              <p:cNvPr id="15" name="Arc 32"/>
              <p:cNvSpPr>
                <a:spLocks/>
              </p:cNvSpPr>
              <p:nvPr/>
            </p:nvSpPr>
            <p:spPr bwMode="auto">
              <a:xfrm>
                <a:off x="3014" y="1658"/>
                <a:ext cx="1040" cy="1450"/>
              </a:xfrm>
              <a:custGeom>
                <a:avLst/>
                <a:gdLst>
                  <a:gd name="G0" fmla="+- 0 0 0"/>
                  <a:gd name="G1" fmla="+- 14860 0 0"/>
                  <a:gd name="G2" fmla="+- 21600 0 0"/>
                  <a:gd name="T0" fmla="*/ 15676 w 21600"/>
                  <a:gd name="T1" fmla="*/ 0 h 30113"/>
                  <a:gd name="T2" fmla="*/ 15294 w 21600"/>
                  <a:gd name="T3" fmla="*/ 30113 h 30113"/>
                  <a:gd name="T4" fmla="*/ 0 w 21600"/>
                  <a:gd name="T5" fmla="*/ 14860 h 30113"/>
                </a:gdLst>
                <a:ahLst/>
                <a:cxnLst>
                  <a:cxn ang="0">
                    <a:pos x="T0" y="T1"/>
                  </a:cxn>
                  <a:cxn ang="0">
                    <a:pos x="T2" y="T3"/>
                  </a:cxn>
                  <a:cxn ang="0">
                    <a:pos x="T4" y="T5"/>
                  </a:cxn>
                </a:cxnLst>
                <a:rect l="0" t="0" r="r" b="b"/>
                <a:pathLst>
                  <a:path w="21600" h="30113" fill="none" extrusionOk="0">
                    <a:moveTo>
                      <a:pt x="15676" y="-1"/>
                    </a:moveTo>
                    <a:cubicBezTo>
                      <a:pt x="19479" y="4012"/>
                      <a:pt x="21600" y="9331"/>
                      <a:pt x="21600" y="14860"/>
                    </a:cubicBezTo>
                    <a:cubicBezTo>
                      <a:pt x="21600" y="20578"/>
                      <a:pt x="19332" y="26063"/>
                      <a:pt x="15293" y="30112"/>
                    </a:cubicBezTo>
                  </a:path>
                  <a:path w="21600" h="30113" stroke="0" extrusionOk="0">
                    <a:moveTo>
                      <a:pt x="15676" y="-1"/>
                    </a:moveTo>
                    <a:cubicBezTo>
                      <a:pt x="19479" y="4012"/>
                      <a:pt x="21600" y="9331"/>
                      <a:pt x="21600" y="14860"/>
                    </a:cubicBezTo>
                    <a:cubicBezTo>
                      <a:pt x="21600" y="20578"/>
                      <a:pt x="19332" y="26063"/>
                      <a:pt x="15293" y="30112"/>
                    </a:cubicBezTo>
                    <a:lnTo>
                      <a:pt x="0" y="14860"/>
                    </a:lnTo>
                    <a:close/>
                  </a:path>
                </a:pathLst>
              </a:custGeom>
              <a:noFill/>
              <a:ln w="28575">
                <a:solidFill>
                  <a:schemeClr val="tx2"/>
                </a:solidFill>
                <a:round/>
                <a:headEnd/>
                <a:tailEnd/>
              </a:ln>
              <a:effectLst/>
            </p:spPr>
            <p:txBody>
              <a:bodyPr wrap="none" anchor="ctr"/>
              <a:lstStyle/>
              <a:p>
                <a:endParaRPr lang="en-US">
                  <a:solidFill>
                    <a:prstClr val="black"/>
                  </a:solidFill>
                </a:endParaRPr>
              </a:p>
            </p:txBody>
          </p:sp>
          <p:sp>
            <p:nvSpPr>
              <p:cNvPr id="18" name="Line 35"/>
              <p:cNvSpPr>
                <a:spLocks noChangeShapeType="1"/>
              </p:cNvSpPr>
              <p:nvPr/>
            </p:nvSpPr>
            <p:spPr bwMode="auto">
              <a:xfrm flipV="1">
                <a:off x="3246" y="2427"/>
                <a:ext cx="808" cy="0"/>
              </a:xfrm>
              <a:prstGeom prst="line">
                <a:avLst/>
              </a:prstGeom>
              <a:noFill/>
              <a:ln w="28575">
                <a:solidFill>
                  <a:schemeClr val="tx2"/>
                </a:solidFill>
                <a:round/>
                <a:headEnd/>
                <a:tailEnd/>
              </a:ln>
              <a:effectLst/>
            </p:spPr>
            <p:txBody>
              <a:bodyPr wrap="none" anchor="ctr"/>
              <a:lstStyle/>
              <a:p>
                <a:endParaRPr lang="en-US">
                  <a:solidFill>
                    <a:prstClr val="black"/>
                  </a:solidFill>
                </a:endParaRPr>
              </a:p>
            </p:txBody>
          </p:sp>
          <p:sp>
            <p:nvSpPr>
              <p:cNvPr id="59" name="Line 35"/>
              <p:cNvSpPr>
                <a:spLocks noChangeShapeType="1"/>
              </p:cNvSpPr>
              <p:nvPr/>
            </p:nvSpPr>
            <p:spPr bwMode="auto">
              <a:xfrm>
                <a:off x="3928" y="1908"/>
                <a:ext cx="284" cy="0"/>
              </a:xfrm>
              <a:prstGeom prst="line">
                <a:avLst/>
              </a:prstGeom>
              <a:noFill/>
              <a:ln w="28575">
                <a:solidFill>
                  <a:schemeClr val="tx2"/>
                </a:solidFill>
                <a:round/>
                <a:headEnd/>
                <a:tailEnd/>
              </a:ln>
              <a:effectLst/>
            </p:spPr>
            <p:txBody>
              <a:bodyPr wrap="none" anchor="ctr"/>
              <a:lstStyle/>
              <a:p>
                <a:endParaRPr lang="en-US">
                  <a:solidFill>
                    <a:prstClr val="black"/>
                  </a:solidFill>
                </a:endParaRPr>
              </a:p>
            </p:txBody>
          </p:sp>
          <p:sp>
            <p:nvSpPr>
              <p:cNvPr id="61" name="Line 35"/>
              <p:cNvSpPr>
                <a:spLocks noChangeShapeType="1"/>
              </p:cNvSpPr>
              <p:nvPr/>
            </p:nvSpPr>
            <p:spPr bwMode="auto">
              <a:xfrm>
                <a:off x="3912" y="2869"/>
                <a:ext cx="284" cy="0"/>
              </a:xfrm>
              <a:prstGeom prst="line">
                <a:avLst/>
              </a:prstGeom>
              <a:noFill/>
              <a:ln w="28575">
                <a:solidFill>
                  <a:schemeClr val="tx2"/>
                </a:solidFill>
                <a:round/>
                <a:headEnd/>
                <a:tailEnd/>
              </a:ln>
              <a:effectLst/>
            </p:spPr>
            <p:txBody>
              <a:bodyPr wrap="none" anchor="ctr"/>
              <a:lstStyle/>
              <a:p>
                <a:endParaRPr lang="en-US">
                  <a:solidFill>
                    <a:prstClr val="black"/>
                  </a:solidFill>
                </a:endParaRPr>
              </a:p>
            </p:txBody>
          </p:sp>
        </p:grpSp>
        <p:sp>
          <p:nvSpPr>
            <p:cNvPr id="36" name="TextBox 35"/>
            <p:cNvSpPr txBox="1"/>
            <p:nvPr/>
          </p:nvSpPr>
          <p:spPr>
            <a:xfrm rot="46065">
              <a:off x="1295715" y="1537806"/>
              <a:ext cx="1219200" cy="523220"/>
            </a:xfrm>
            <a:prstGeom prst="rect">
              <a:avLst/>
            </a:prstGeom>
            <a:noFill/>
            <a:ln>
              <a:noFill/>
            </a:ln>
          </p:spPr>
          <p:txBody>
            <a:bodyPr wrap="square" rtlCol="0">
              <a:spAutoFit/>
            </a:bodyPr>
            <a:lstStyle/>
            <a:p>
              <a:pPr algn="ctr"/>
              <a:r>
                <a:rPr lang="en-US" sz="1400" b="1" dirty="0" smtClean="0">
                  <a:solidFill>
                    <a:prstClr val="black"/>
                  </a:solidFill>
                </a:rPr>
                <a:t>JCI </a:t>
              </a:r>
            </a:p>
            <a:p>
              <a:pPr algn="ctr"/>
              <a:r>
                <a:rPr lang="en-US" sz="1400" b="1" dirty="0" smtClean="0">
                  <a:solidFill>
                    <a:prstClr val="black"/>
                  </a:solidFill>
                </a:rPr>
                <a:t>Accreditation</a:t>
              </a:r>
              <a:endParaRPr lang="en-US" sz="1400" b="1" dirty="0">
                <a:solidFill>
                  <a:prstClr val="black"/>
                </a:solidFill>
              </a:endParaRPr>
            </a:p>
          </p:txBody>
        </p:sp>
        <p:sp>
          <p:nvSpPr>
            <p:cNvPr id="58" name="TextBox 57"/>
            <p:cNvSpPr txBox="1"/>
            <p:nvPr/>
          </p:nvSpPr>
          <p:spPr>
            <a:xfrm rot="20348595">
              <a:off x="-47841" y="1087250"/>
              <a:ext cx="1498630" cy="523220"/>
            </a:xfrm>
            <a:prstGeom prst="rect">
              <a:avLst/>
            </a:prstGeom>
            <a:noFill/>
          </p:spPr>
          <p:txBody>
            <a:bodyPr wrap="square" rtlCol="0">
              <a:spAutoFit/>
            </a:bodyPr>
            <a:lstStyle/>
            <a:p>
              <a:pPr algn="ctr"/>
              <a:r>
                <a:rPr lang="en-US" sz="1400" dirty="0" smtClean="0">
                  <a:solidFill>
                    <a:prstClr val="black"/>
                  </a:solidFill>
                </a:rPr>
                <a:t>Implementation</a:t>
              </a:r>
              <a:r>
                <a:rPr lang="en-US" sz="1300" dirty="0" smtClean="0">
                  <a:solidFill>
                    <a:prstClr val="black"/>
                  </a:solidFill>
                </a:rPr>
                <a:t> Plan</a:t>
              </a:r>
              <a:endParaRPr lang="en-US" sz="1300" dirty="0">
                <a:solidFill>
                  <a:prstClr val="black"/>
                </a:solidFill>
              </a:endParaRPr>
            </a:p>
          </p:txBody>
        </p:sp>
        <p:sp>
          <p:nvSpPr>
            <p:cNvPr id="60" name="TextBox 59"/>
            <p:cNvSpPr txBox="1"/>
            <p:nvPr/>
          </p:nvSpPr>
          <p:spPr>
            <a:xfrm rot="20348595">
              <a:off x="149514" y="2745554"/>
              <a:ext cx="1143000" cy="292388"/>
            </a:xfrm>
            <a:prstGeom prst="rect">
              <a:avLst/>
            </a:prstGeom>
            <a:noFill/>
          </p:spPr>
          <p:txBody>
            <a:bodyPr wrap="square" rtlCol="0">
              <a:spAutoFit/>
            </a:bodyPr>
            <a:lstStyle/>
            <a:p>
              <a:pPr algn="ctr"/>
              <a:r>
                <a:rPr lang="en-US" sz="1300" dirty="0" smtClean="0">
                  <a:solidFill>
                    <a:prstClr val="black"/>
                  </a:solidFill>
                </a:rPr>
                <a:t>Checklists</a:t>
              </a:r>
              <a:endParaRPr lang="en-US" sz="1300" dirty="0">
                <a:solidFill>
                  <a:prstClr val="black"/>
                </a:solidFill>
              </a:endParaRPr>
            </a:p>
          </p:txBody>
        </p:sp>
      </p:grpSp>
      <p:sp>
        <p:nvSpPr>
          <p:cNvPr id="63" name="Line 35"/>
          <p:cNvSpPr>
            <a:spLocks noChangeShapeType="1"/>
          </p:cNvSpPr>
          <p:nvPr/>
        </p:nvSpPr>
        <p:spPr bwMode="auto">
          <a:xfrm rot="5400000">
            <a:off x="6921133" y="884055"/>
            <a:ext cx="713713" cy="1030480"/>
          </a:xfrm>
          <a:prstGeom prst="line">
            <a:avLst/>
          </a:prstGeom>
          <a:noFill/>
          <a:ln w="28575">
            <a:solidFill>
              <a:schemeClr val="tx2"/>
            </a:solidFill>
            <a:round/>
            <a:headEnd/>
            <a:tailEnd/>
          </a:ln>
          <a:effectLst/>
        </p:spPr>
        <p:txBody>
          <a:bodyPr wrap="none" anchor="ctr"/>
          <a:lstStyle/>
          <a:p>
            <a:endParaRPr lang="en-US">
              <a:solidFill>
                <a:prstClr val="black"/>
              </a:solidFill>
            </a:endParaRPr>
          </a:p>
        </p:txBody>
      </p:sp>
      <p:grpSp>
        <p:nvGrpSpPr>
          <p:cNvPr id="19" name="Group 18"/>
          <p:cNvGrpSpPr/>
          <p:nvPr/>
        </p:nvGrpSpPr>
        <p:grpSpPr>
          <a:xfrm rot="1336990">
            <a:off x="5561072" y="4052320"/>
            <a:ext cx="3931371" cy="2775779"/>
            <a:chOff x="5651504" y="1804159"/>
            <a:chExt cx="3931371" cy="2775779"/>
          </a:xfrm>
        </p:grpSpPr>
        <p:grpSp>
          <p:nvGrpSpPr>
            <p:cNvPr id="7" name="Group 31"/>
            <p:cNvGrpSpPr>
              <a:grpSpLocks/>
            </p:cNvGrpSpPr>
            <p:nvPr/>
          </p:nvGrpSpPr>
          <p:grpSpPr bwMode="auto">
            <a:xfrm>
              <a:off x="5651504" y="2278063"/>
              <a:ext cx="2058989" cy="2301875"/>
              <a:chOff x="2999" y="1664"/>
              <a:chExt cx="1297" cy="1450"/>
            </a:xfrm>
          </p:grpSpPr>
          <p:sp>
            <p:nvSpPr>
              <p:cNvPr id="8" name="Arc 32"/>
              <p:cNvSpPr>
                <a:spLocks/>
              </p:cNvSpPr>
              <p:nvPr/>
            </p:nvSpPr>
            <p:spPr bwMode="auto">
              <a:xfrm>
                <a:off x="2999" y="1664"/>
                <a:ext cx="1040" cy="1450"/>
              </a:xfrm>
              <a:custGeom>
                <a:avLst/>
                <a:gdLst>
                  <a:gd name="G0" fmla="+- 0 0 0"/>
                  <a:gd name="G1" fmla="+- 14860 0 0"/>
                  <a:gd name="G2" fmla="+- 21600 0 0"/>
                  <a:gd name="T0" fmla="*/ 15676 w 21600"/>
                  <a:gd name="T1" fmla="*/ 0 h 30113"/>
                  <a:gd name="T2" fmla="*/ 15294 w 21600"/>
                  <a:gd name="T3" fmla="*/ 30113 h 30113"/>
                  <a:gd name="T4" fmla="*/ 0 w 21600"/>
                  <a:gd name="T5" fmla="*/ 14860 h 30113"/>
                </a:gdLst>
                <a:ahLst/>
                <a:cxnLst>
                  <a:cxn ang="0">
                    <a:pos x="T0" y="T1"/>
                  </a:cxn>
                  <a:cxn ang="0">
                    <a:pos x="T2" y="T3"/>
                  </a:cxn>
                  <a:cxn ang="0">
                    <a:pos x="T4" y="T5"/>
                  </a:cxn>
                </a:cxnLst>
                <a:rect l="0" t="0" r="r" b="b"/>
                <a:pathLst>
                  <a:path w="21600" h="30113" fill="none" extrusionOk="0">
                    <a:moveTo>
                      <a:pt x="15676" y="-1"/>
                    </a:moveTo>
                    <a:cubicBezTo>
                      <a:pt x="19479" y="4012"/>
                      <a:pt x="21600" y="9331"/>
                      <a:pt x="21600" y="14860"/>
                    </a:cubicBezTo>
                    <a:cubicBezTo>
                      <a:pt x="21600" y="20578"/>
                      <a:pt x="19332" y="26063"/>
                      <a:pt x="15293" y="30112"/>
                    </a:cubicBezTo>
                  </a:path>
                  <a:path w="21600" h="30113" stroke="0" extrusionOk="0">
                    <a:moveTo>
                      <a:pt x="15676" y="-1"/>
                    </a:moveTo>
                    <a:cubicBezTo>
                      <a:pt x="19479" y="4012"/>
                      <a:pt x="21600" y="9331"/>
                      <a:pt x="21600" y="14860"/>
                    </a:cubicBezTo>
                    <a:cubicBezTo>
                      <a:pt x="21600" y="20578"/>
                      <a:pt x="19332" y="26063"/>
                      <a:pt x="15293" y="30112"/>
                    </a:cubicBezTo>
                    <a:lnTo>
                      <a:pt x="0" y="14860"/>
                    </a:lnTo>
                    <a:close/>
                  </a:path>
                </a:pathLst>
              </a:custGeom>
              <a:noFill/>
              <a:ln w="28575">
                <a:solidFill>
                  <a:schemeClr val="tx2"/>
                </a:solidFill>
                <a:round/>
                <a:headEnd/>
                <a:tailEnd/>
              </a:ln>
              <a:effectLst/>
            </p:spPr>
            <p:txBody>
              <a:bodyPr wrap="none" anchor="ctr"/>
              <a:lstStyle/>
              <a:p>
                <a:endParaRPr lang="en-US">
                  <a:solidFill>
                    <a:prstClr val="black"/>
                  </a:solidFill>
                </a:endParaRPr>
              </a:p>
            </p:txBody>
          </p:sp>
          <p:sp>
            <p:nvSpPr>
              <p:cNvPr id="9" name="Line 33"/>
              <p:cNvSpPr>
                <a:spLocks noChangeShapeType="1"/>
              </p:cNvSpPr>
              <p:nvPr/>
            </p:nvSpPr>
            <p:spPr bwMode="auto">
              <a:xfrm flipV="1">
                <a:off x="3883" y="1699"/>
                <a:ext cx="176" cy="142"/>
              </a:xfrm>
              <a:prstGeom prst="line">
                <a:avLst/>
              </a:prstGeom>
              <a:noFill/>
              <a:ln w="28575">
                <a:solidFill>
                  <a:schemeClr val="tx2"/>
                </a:solidFill>
                <a:round/>
                <a:headEnd/>
                <a:tailEnd/>
              </a:ln>
              <a:effectLst/>
            </p:spPr>
            <p:txBody>
              <a:bodyPr wrap="none" anchor="ctr"/>
              <a:lstStyle/>
              <a:p>
                <a:endParaRPr lang="en-US">
                  <a:solidFill>
                    <a:prstClr val="black"/>
                  </a:solidFill>
                </a:endParaRPr>
              </a:p>
            </p:txBody>
          </p:sp>
          <p:sp>
            <p:nvSpPr>
              <p:cNvPr id="11" name="Line 35"/>
              <p:cNvSpPr>
                <a:spLocks noChangeShapeType="1"/>
              </p:cNvSpPr>
              <p:nvPr/>
            </p:nvSpPr>
            <p:spPr bwMode="auto">
              <a:xfrm flipV="1">
                <a:off x="3220" y="2310"/>
                <a:ext cx="1076" cy="35"/>
              </a:xfrm>
              <a:prstGeom prst="line">
                <a:avLst/>
              </a:prstGeom>
              <a:noFill/>
              <a:ln w="28575">
                <a:solidFill>
                  <a:schemeClr val="tx2"/>
                </a:solidFill>
                <a:round/>
                <a:headEnd/>
                <a:tailEnd/>
              </a:ln>
              <a:effectLst/>
            </p:spPr>
            <p:txBody>
              <a:bodyPr wrap="none" anchor="ctr"/>
              <a:lstStyle/>
              <a:p>
                <a:endParaRPr lang="en-US">
                  <a:solidFill>
                    <a:prstClr val="black"/>
                  </a:solidFill>
                </a:endParaRPr>
              </a:p>
            </p:txBody>
          </p:sp>
          <p:sp>
            <p:nvSpPr>
              <p:cNvPr id="13" name="Line 37"/>
              <p:cNvSpPr>
                <a:spLocks noChangeShapeType="1"/>
              </p:cNvSpPr>
              <p:nvPr/>
            </p:nvSpPr>
            <p:spPr bwMode="auto">
              <a:xfrm>
                <a:off x="3970" y="2742"/>
                <a:ext cx="236" cy="99"/>
              </a:xfrm>
              <a:prstGeom prst="line">
                <a:avLst/>
              </a:prstGeom>
              <a:noFill/>
              <a:ln w="28575">
                <a:solidFill>
                  <a:schemeClr val="tx2"/>
                </a:solidFill>
                <a:round/>
                <a:headEnd/>
                <a:tailEnd/>
              </a:ln>
              <a:effectLst/>
            </p:spPr>
            <p:txBody>
              <a:bodyPr wrap="none" anchor="ctr"/>
              <a:lstStyle/>
              <a:p>
                <a:endParaRPr lang="en-US">
                  <a:solidFill>
                    <a:prstClr val="black"/>
                  </a:solidFill>
                </a:endParaRPr>
              </a:p>
            </p:txBody>
          </p:sp>
        </p:grpSp>
        <p:sp>
          <p:nvSpPr>
            <p:cNvPr id="38" name="TextBox 37"/>
            <p:cNvSpPr txBox="1"/>
            <p:nvPr/>
          </p:nvSpPr>
          <p:spPr>
            <a:xfrm rot="21427518">
              <a:off x="6202313" y="2840597"/>
              <a:ext cx="963832" cy="523220"/>
            </a:xfrm>
            <a:prstGeom prst="rect">
              <a:avLst/>
            </a:prstGeom>
            <a:noFill/>
            <a:ln>
              <a:noFill/>
            </a:ln>
          </p:spPr>
          <p:txBody>
            <a:bodyPr wrap="square" rtlCol="0">
              <a:spAutoFit/>
            </a:bodyPr>
            <a:lstStyle/>
            <a:p>
              <a:pPr algn="ctr"/>
              <a:r>
                <a:rPr lang="en-US" sz="1400" b="1" dirty="0" smtClean="0">
                  <a:solidFill>
                    <a:prstClr val="black"/>
                  </a:solidFill>
                </a:rPr>
                <a:t>Operating Rooms</a:t>
              </a:r>
              <a:endParaRPr lang="en-US" sz="1400" b="1" dirty="0">
                <a:solidFill>
                  <a:prstClr val="black"/>
                </a:solidFill>
              </a:endParaRPr>
            </a:p>
          </p:txBody>
        </p:sp>
        <p:sp>
          <p:nvSpPr>
            <p:cNvPr id="44" name="TextBox 43"/>
            <p:cNvSpPr txBox="1"/>
            <p:nvPr/>
          </p:nvSpPr>
          <p:spPr>
            <a:xfrm rot="20263010">
              <a:off x="7072082" y="1804159"/>
              <a:ext cx="1931844" cy="307777"/>
            </a:xfrm>
            <a:prstGeom prst="rect">
              <a:avLst/>
            </a:prstGeom>
            <a:noFill/>
            <a:ln>
              <a:noFill/>
            </a:ln>
          </p:spPr>
          <p:txBody>
            <a:bodyPr wrap="square" rtlCol="0">
              <a:spAutoFit/>
            </a:bodyPr>
            <a:lstStyle/>
            <a:p>
              <a:pPr algn="ctr"/>
              <a:r>
                <a:rPr lang="en-US" sz="1400" dirty="0" smtClean="0">
                  <a:solidFill>
                    <a:prstClr val="black"/>
                  </a:solidFill>
                </a:rPr>
                <a:t>Ishikawa</a:t>
              </a:r>
              <a:r>
                <a:rPr lang="en-US" sz="1300" dirty="0" smtClean="0">
                  <a:solidFill>
                    <a:prstClr val="black"/>
                  </a:solidFill>
                </a:rPr>
                <a:t> Diagram</a:t>
              </a:r>
              <a:endParaRPr lang="en-US" sz="1300" dirty="0">
                <a:solidFill>
                  <a:prstClr val="black"/>
                </a:solidFill>
              </a:endParaRPr>
            </a:p>
          </p:txBody>
        </p:sp>
        <p:sp>
          <p:nvSpPr>
            <p:cNvPr id="45" name="TextBox 44"/>
            <p:cNvSpPr txBox="1"/>
            <p:nvPr/>
          </p:nvSpPr>
          <p:spPr>
            <a:xfrm rot="20263010">
              <a:off x="7551243" y="2867221"/>
              <a:ext cx="1737448" cy="292388"/>
            </a:xfrm>
            <a:prstGeom prst="rect">
              <a:avLst/>
            </a:prstGeom>
            <a:noFill/>
            <a:ln>
              <a:noFill/>
            </a:ln>
          </p:spPr>
          <p:txBody>
            <a:bodyPr wrap="square" rtlCol="0">
              <a:spAutoFit/>
            </a:bodyPr>
            <a:lstStyle/>
            <a:p>
              <a:pPr algn="ctr"/>
              <a:r>
                <a:rPr lang="en-US" sz="1300" dirty="0" smtClean="0">
                  <a:solidFill>
                    <a:prstClr val="black"/>
                  </a:solidFill>
                </a:rPr>
                <a:t>Optimization Model</a:t>
              </a:r>
              <a:endParaRPr lang="en-US" sz="1300" dirty="0">
                <a:solidFill>
                  <a:prstClr val="black"/>
                </a:solidFill>
              </a:endParaRPr>
            </a:p>
          </p:txBody>
        </p:sp>
        <p:sp>
          <p:nvSpPr>
            <p:cNvPr id="46" name="TextBox 45"/>
            <p:cNvSpPr txBox="1"/>
            <p:nvPr/>
          </p:nvSpPr>
          <p:spPr>
            <a:xfrm rot="20263010">
              <a:off x="7373075" y="3793506"/>
              <a:ext cx="2209800" cy="492443"/>
            </a:xfrm>
            <a:prstGeom prst="rect">
              <a:avLst/>
            </a:prstGeom>
            <a:noFill/>
            <a:ln>
              <a:noFill/>
            </a:ln>
          </p:spPr>
          <p:txBody>
            <a:bodyPr wrap="square" rtlCol="0">
              <a:spAutoFit/>
            </a:bodyPr>
            <a:lstStyle/>
            <a:p>
              <a:pPr algn="ctr"/>
              <a:r>
                <a:rPr lang="en-US" sz="1300" dirty="0" smtClean="0">
                  <a:solidFill>
                    <a:prstClr val="black"/>
                  </a:solidFill>
                </a:rPr>
                <a:t>Standard Operating Procedures (SOP’s)</a:t>
              </a:r>
            </a:p>
          </p:txBody>
        </p:sp>
      </p:grpSp>
      <p:grpSp>
        <p:nvGrpSpPr>
          <p:cNvPr id="20" name="Group 19"/>
          <p:cNvGrpSpPr/>
          <p:nvPr/>
        </p:nvGrpSpPr>
        <p:grpSpPr>
          <a:xfrm rot="4236852">
            <a:off x="535566" y="3582602"/>
            <a:ext cx="2301875" cy="3530712"/>
            <a:chOff x="3413125" y="4608986"/>
            <a:chExt cx="2301875" cy="3530712"/>
          </a:xfrm>
        </p:grpSpPr>
        <p:sp>
          <p:nvSpPr>
            <p:cNvPr id="50" name="Arc 32"/>
            <p:cNvSpPr>
              <a:spLocks/>
            </p:cNvSpPr>
            <p:nvPr/>
          </p:nvSpPr>
          <p:spPr bwMode="auto">
            <a:xfrm rot="5400000">
              <a:off x="3738563" y="4424362"/>
              <a:ext cx="1651000" cy="2301875"/>
            </a:xfrm>
            <a:custGeom>
              <a:avLst/>
              <a:gdLst>
                <a:gd name="G0" fmla="+- 0 0 0"/>
                <a:gd name="G1" fmla="+- 14860 0 0"/>
                <a:gd name="G2" fmla="+- 21600 0 0"/>
                <a:gd name="T0" fmla="*/ 15676 w 21600"/>
                <a:gd name="T1" fmla="*/ 0 h 30113"/>
                <a:gd name="T2" fmla="*/ 15294 w 21600"/>
                <a:gd name="T3" fmla="*/ 30113 h 30113"/>
                <a:gd name="T4" fmla="*/ 0 w 21600"/>
                <a:gd name="T5" fmla="*/ 14860 h 30113"/>
              </a:gdLst>
              <a:ahLst/>
              <a:cxnLst>
                <a:cxn ang="0">
                  <a:pos x="T0" y="T1"/>
                </a:cxn>
                <a:cxn ang="0">
                  <a:pos x="T2" y="T3"/>
                </a:cxn>
                <a:cxn ang="0">
                  <a:pos x="T4" y="T5"/>
                </a:cxn>
              </a:cxnLst>
              <a:rect l="0" t="0" r="r" b="b"/>
              <a:pathLst>
                <a:path w="21600" h="30113" fill="none" extrusionOk="0">
                  <a:moveTo>
                    <a:pt x="15676" y="-1"/>
                  </a:moveTo>
                  <a:cubicBezTo>
                    <a:pt x="19479" y="4012"/>
                    <a:pt x="21600" y="9331"/>
                    <a:pt x="21600" y="14860"/>
                  </a:cubicBezTo>
                  <a:cubicBezTo>
                    <a:pt x="21600" y="20578"/>
                    <a:pt x="19332" y="26063"/>
                    <a:pt x="15293" y="30112"/>
                  </a:cubicBezTo>
                </a:path>
                <a:path w="21600" h="30113" stroke="0" extrusionOk="0">
                  <a:moveTo>
                    <a:pt x="15676" y="-1"/>
                  </a:moveTo>
                  <a:cubicBezTo>
                    <a:pt x="19479" y="4012"/>
                    <a:pt x="21600" y="9331"/>
                    <a:pt x="21600" y="14860"/>
                  </a:cubicBezTo>
                  <a:cubicBezTo>
                    <a:pt x="21600" y="20578"/>
                    <a:pt x="19332" y="26063"/>
                    <a:pt x="15293" y="30112"/>
                  </a:cubicBezTo>
                  <a:lnTo>
                    <a:pt x="0" y="14860"/>
                  </a:lnTo>
                  <a:close/>
                </a:path>
              </a:pathLst>
            </a:custGeom>
            <a:noFill/>
            <a:ln w="28575">
              <a:solidFill>
                <a:schemeClr val="tx2"/>
              </a:solidFill>
              <a:round/>
              <a:headEnd/>
              <a:tailEnd/>
            </a:ln>
            <a:effectLst/>
          </p:spPr>
          <p:txBody>
            <a:bodyPr wrap="none" anchor="ctr"/>
            <a:lstStyle/>
            <a:p>
              <a:endParaRPr lang="en-US">
                <a:solidFill>
                  <a:prstClr val="black"/>
                </a:solidFill>
              </a:endParaRPr>
            </a:p>
          </p:txBody>
        </p:sp>
        <p:sp>
          <p:nvSpPr>
            <p:cNvPr id="52" name="Line 35"/>
            <p:cNvSpPr>
              <a:spLocks noChangeShapeType="1"/>
            </p:cNvSpPr>
            <p:nvPr/>
          </p:nvSpPr>
          <p:spPr bwMode="auto">
            <a:xfrm rot="5400000">
              <a:off x="3473951" y="5643143"/>
              <a:ext cx="2109771" cy="41457"/>
            </a:xfrm>
            <a:prstGeom prst="line">
              <a:avLst/>
            </a:prstGeom>
            <a:noFill/>
            <a:ln w="28575">
              <a:solidFill>
                <a:schemeClr val="tx2"/>
              </a:solidFill>
              <a:round/>
              <a:headEnd/>
              <a:tailEnd/>
            </a:ln>
            <a:effectLst/>
          </p:spPr>
          <p:txBody>
            <a:bodyPr wrap="none" anchor="ctr"/>
            <a:lstStyle/>
            <a:p>
              <a:endParaRPr lang="en-US">
                <a:solidFill>
                  <a:prstClr val="black"/>
                </a:solidFill>
              </a:endParaRPr>
            </a:p>
          </p:txBody>
        </p:sp>
        <p:sp>
          <p:nvSpPr>
            <p:cNvPr id="57" name="TextBox 56"/>
            <p:cNvSpPr txBox="1"/>
            <p:nvPr/>
          </p:nvSpPr>
          <p:spPr>
            <a:xfrm rot="17363148">
              <a:off x="3820857" y="6966606"/>
              <a:ext cx="1638299" cy="707886"/>
            </a:xfrm>
            <a:prstGeom prst="rect">
              <a:avLst/>
            </a:prstGeom>
            <a:noFill/>
            <a:ln>
              <a:noFill/>
            </a:ln>
          </p:spPr>
          <p:txBody>
            <a:bodyPr wrap="square" rtlCol="0">
              <a:spAutoFit/>
            </a:bodyPr>
            <a:lstStyle/>
            <a:p>
              <a:pPr algn="ctr"/>
              <a:r>
                <a:rPr lang="en-US" sz="1300" dirty="0" smtClean="0">
                  <a:solidFill>
                    <a:prstClr val="black"/>
                  </a:solidFill>
                </a:rPr>
                <a:t>Layout </a:t>
              </a:r>
              <a:r>
                <a:rPr lang="en-US" sz="1400" dirty="0" smtClean="0">
                  <a:solidFill>
                    <a:prstClr val="black"/>
                  </a:solidFill>
                </a:rPr>
                <a:t>Improvement</a:t>
              </a:r>
              <a:r>
                <a:rPr lang="en-US" sz="1300" dirty="0" smtClean="0">
                  <a:solidFill>
                    <a:prstClr val="black"/>
                  </a:solidFill>
                </a:rPr>
                <a:t> (CRAFT)</a:t>
              </a:r>
            </a:p>
          </p:txBody>
        </p:sp>
        <p:sp>
          <p:nvSpPr>
            <p:cNvPr id="53" name="TextBox 52"/>
            <p:cNvSpPr txBox="1"/>
            <p:nvPr/>
          </p:nvSpPr>
          <p:spPr>
            <a:xfrm rot="16263651">
              <a:off x="3743688" y="5457410"/>
              <a:ext cx="1334164" cy="307777"/>
            </a:xfrm>
            <a:prstGeom prst="rect">
              <a:avLst/>
            </a:prstGeom>
            <a:noFill/>
            <a:ln>
              <a:noFill/>
            </a:ln>
          </p:spPr>
          <p:txBody>
            <a:bodyPr wrap="square" rtlCol="0">
              <a:spAutoFit/>
            </a:bodyPr>
            <a:lstStyle/>
            <a:p>
              <a:pPr algn="ctr"/>
              <a:r>
                <a:rPr lang="en-US" sz="1400" b="1" dirty="0" smtClean="0">
                  <a:solidFill>
                    <a:prstClr val="black"/>
                  </a:solidFill>
                </a:rPr>
                <a:t>Laboratory</a:t>
              </a:r>
              <a:endParaRPr lang="en-US" sz="1200" b="1" dirty="0" smtClean="0">
                <a:solidFill>
                  <a:prstClr val="black"/>
                </a:solidFill>
              </a:endParaRPr>
            </a:p>
          </p:txBody>
        </p:sp>
      </p:grpSp>
      <p:sp>
        <p:nvSpPr>
          <p:cNvPr id="4" name="Oval 14"/>
          <p:cNvSpPr>
            <a:spLocks noChangeArrowheads="1"/>
          </p:cNvSpPr>
          <p:nvPr/>
        </p:nvSpPr>
        <p:spPr bwMode="gray">
          <a:xfrm flipH="1">
            <a:off x="2978150" y="3586839"/>
            <a:ext cx="1863725" cy="1885950"/>
          </a:xfrm>
          <a:prstGeom prst="ellipse">
            <a:avLst/>
          </a:prstGeom>
          <a:solidFill>
            <a:schemeClr val="tx2">
              <a:lumMod val="50000"/>
            </a:schemeClr>
          </a:solidFill>
          <a:ln w="57150" algn="ctr">
            <a:solidFill>
              <a:schemeClr val="tx2">
                <a:lumMod val="50000"/>
              </a:schemeClr>
            </a:solidFill>
            <a:round/>
            <a:headEnd/>
            <a:tailEnd/>
          </a:ln>
          <a:effectLst/>
        </p:spPr>
        <p:txBody>
          <a:bodyPr wrap="none" anchor="ctr"/>
          <a:lstStyle/>
          <a:p>
            <a:endParaRPr lang="en-US">
              <a:solidFill>
                <a:prstClr val="black"/>
              </a:solidFill>
            </a:endParaRPr>
          </a:p>
        </p:txBody>
      </p:sp>
      <p:sp>
        <p:nvSpPr>
          <p:cNvPr id="5" name="Oval 14"/>
          <p:cNvSpPr>
            <a:spLocks noChangeArrowheads="1"/>
          </p:cNvSpPr>
          <p:nvPr/>
        </p:nvSpPr>
        <p:spPr bwMode="gray">
          <a:xfrm flipH="1">
            <a:off x="4308475" y="3586839"/>
            <a:ext cx="1863725" cy="1885950"/>
          </a:xfrm>
          <a:prstGeom prst="ellipse">
            <a:avLst/>
          </a:prstGeom>
          <a:solidFill>
            <a:schemeClr val="tx2">
              <a:lumMod val="50000"/>
            </a:schemeClr>
          </a:solidFill>
          <a:ln w="57150" algn="ctr">
            <a:solidFill>
              <a:schemeClr val="tx2">
                <a:lumMod val="50000"/>
              </a:schemeClr>
            </a:solidFill>
            <a:round/>
            <a:headEnd/>
            <a:tailEnd/>
          </a:ln>
          <a:effectLst/>
        </p:spPr>
        <p:txBody>
          <a:bodyPr wrap="none" anchor="ctr"/>
          <a:lstStyle/>
          <a:p>
            <a:endParaRPr lang="en-US">
              <a:solidFill>
                <a:prstClr val="black"/>
              </a:solidFill>
            </a:endParaRPr>
          </a:p>
        </p:txBody>
      </p:sp>
      <p:sp>
        <p:nvSpPr>
          <p:cNvPr id="55" name="TextBox 54"/>
          <p:cNvSpPr txBox="1"/>
          <p:nvPr/>
        </p:nvSpPr>
        <p:spPr>
          <a:xfrm>
            <a:off x="3581400" y="4070049"/>
            <a:ext cx="2094282" cy="707886"/>
          </a:xfrm>
          <a:prstGeom prst="rect">
            <a:avLst/>
          </a:prstGeom>
          <a:noFill/>
        </p:spPr>
        <p:txBody>
          <a:bodyPr wrap="square" rtlCol="0">
            <a:spAutoFit/>
          </a:bodyPr>
          <a:lstStyle/>
          <a:p>
            <a:pPr algn="ctr"/>
            <a:r>
              <a:rPr lang="en-US" sz="2000" dirty="0" smtClean="0">
                <a:solidFill>
                  <a:srgbClr val="EEECE1"/>
                </a:solidFill>
              </a:rPr>
              <a:t>Departments Interaction</a:t>
            </a:r>
            <a:endParaRPr lang="en-US" sz="2000" dirty="0">
              <a:solidFill>
                <a:srgbClr val="EEECE1"/>
              </a:solidFill>
            </a:endParaRPr>
          </a:p>
        </p:txBody>
      </p:sp>
      <p:sp>
        <p:nvSpPr>
          <p:cNvPr id="3" name="Oval 14"/>
          <p:cNvSpPr>
            <a:spLocks noChangeArrowheads="1"/>
          </p:cNvSpPr>
          <p:nvPr/>
        </p:nvSpPr>
        <p:spPr bwMode="gray">
          <a:xfrm flipH="1">
            <a:off x="2174875" y="1313477"/>
            <a:ext cx="1863725" cy="1885950"/>
          </a:xfrm>
          <a:prstGeom prst="ellipse">
            <a:avLst/>
          </a:prstGeom>
          <a:solidFill>
            <a:schemeClr val="tx2">
              <a:lumMod val="50000"/>
            </a:schemeClr>
          </a:solidFill>
          <a:ln>
            <a:headEnd/>
            <a:tailEnd/>
          </a:ln>
          <a:scene3d>
            <a:camera prst="orthographicFront">
              <a:rot lat="0" lon="0" rev="0"/>
            </a:camera>
            <a:lightRig rig="flood" dir="t">
              <a:rot lat="0" lon="0" rev="1200000"/>
            </a:lightRig>
          </a:scene3d>
          <a:sp3d extrusionH="44450">
            <a:bevelT w="165100" h="25400"/>
            <a:bevelB w="133350"/>
          </a:sp3d>
        </p:spPr>
        <p:style>
          <a:lnRef idx="0">
            <a:schemeClr val="accent1"/>
          </a:lnRef>
          <a:fillRef idx="3">
            <a:schemeClr val="accent1"/>
          </a:fillRef>
          <a:effectRef idx="3">
            <a:schemeClr val="accent1"/>
          </a:effectRef>
          <a:fontRef idx="minor">
            <a:schemeClr val="lt1"/>
          </a:fontRef>
        </p:style>
        <p:txBody>
          <a:bodyPr wrap="none" anchor="ctr"/>
          <a:lstStyle/>
          <a:p>
            <a:endParaRPr lang="en-US">
              <a:solidFill>
                <a:prstClr val="white"/>
              </a:solidFill>
            </a:endParaRPr>
          </a:p>
        </p:txBody>
      </p:sp>
      <p:sp>
        <p:nvSpPr>
          <p:cNvPr id="62" name="TextBox 61"/>
          <p:cNvSpPr txBox="1"/>
          <p:nvPr/>
        </p:nvSpPr>
        <p:spPr>
          <a:xfrm>
            <a:off x="2457450" y="1759803"/>
            <a:ext cx="1276350" cy="830997"/>
          </a:xfrm>
          <a:prstGeom prst="rect">
            <a:avLst/>
          </a:prstGeom>
          <a:noFill/>
        </p:spPr>
        <p:txBody>
          <a:bodyPr wrap="square" rtlCol="0">
            <a:spAutoFit/>
          </a:bodyPr>
          <a:lstStyle/>
          <a:p>
            <a:pPr algn="ctr"/>
            <a:r>
              <a:rPr lang="en-US" sz="1600" dirty="0" smtClean="0">
                <a:solidFill>
                  <a:srgbClr val="EEECE1"/>
                </a:solidFill>
              </a:rPr>
              <a:t>Quality, Safety and Reputation</a:t>
            </a:r>
            <a:endParaRPr lang="en-US" sz="1600" dirty="0">
              <a:solidFill>
                <a:srgbClr val="EEECE1"/>
              </a:solidFill>
            </a:endParaRPr>
          </a:p>
        </p:txBody>
      </p:sp>
      <p:sp>
        <p:nvSpPr>
          <p:cNvPr id="2" name="Oval 14"/>
          <p:cNvSpPr>
            <a:spLocks noChangeArrowheads="1"/>
          </p:cNvSpPr>
          <p:nvPr/>
        </p:nvSpPr>
        <p:spPr bwMode="gray">
          <a:xfrm flipH="1">
            <a:off x="5131145" y="1313477"/>
            <a:ext cx="1863725" cy="1885950"/>
          </a:xfrm>
          <a:prstGeom prst="ellipse">
            <a:avLst/>
          </a:prstGeom>
          <a:solidFill>
            <a:schemeClr val="tx2">
              <a:lumMod val="50000"/>
            </a:schemeClr>
          </a:solidFill>
          <a:ln>
            <a:headEnd/>
            <a:tailEnd/>
          </a:ln>
          <a:scene3d>
            <a:camera prst="orthographicFront">
              <a:rot lat="0" lon="0" rev="0"/>
            </a:camera>
            <a:lightRig rig="flood" dir="t">
              <a:rot lat="0" lon="0" rev="1200000"/>
            </a:lightRig>
          </a:scene3d>
          <a:sp3d extrusionH="44450">
            <a:bevelT w="165100" h="25400"/>
            <a:bevelB w="133350"/>
          </a:sp3d>
        </p:spPr>
        <p:style>
          <a:lnRef idx="0">
            <a:schemeClr val="accent1"/>
          </a:lnRef>
          <a:fillRef idx="3">
            <a:schemeClr val="accent1"/>
          </a:fillRef>
          <a:effectRef idx="3">
            <a:schemeClr val="accent1"/>
          </a:effectRef>
          <a:fontRef idx="minor">
            <a:schemeClr val="lt1"/>
          </a:fontRef>
        </p:style>
        <p:txBody>
          <a:bodyPr wrap="none" anchor="ctr"/>
          <a:lstStyle/>
          <a:p>
            <a:endParaRPr lang="en-US">
              <a:solidFill>
                <a:prstClr val="white"/>
              </a:solidFill>
            </a:endParaRPr>
          </a:p>
        </p:txBody>
      </p:sp>
      <p:sp>
        <p:nvSpPr>
          <p:cNvPr id="35" name="TextBox 34"/>
          <p:cNvSpPr txBox="1"/>
          <p:nvPr/>
        </p:nvSpPr>
        <p:spPr>
          <a:xfrm>
            <a:off x="5486400" y="1770266"/>
            <a:ext cx="1276350" cy="830997"/>
          </a:xfrm>
          <a:prstGeom prst="rect">
            <a:avLst/>
          </a:prstGeom>
          <a:noFill/>
        </p:spPr>
        <p:txBody>
          <a:bodyPr wrap="square" rtlCol="0">
            <a:spAutoFit/>
          </a:bodyPr>
          <a:lstStyle/>
          <a:p>
            <a:pPr algn="ctr"/>
            <a:r>
              <a:rPr lang="en-US" sz="1600" dirty="0" smtClean="0">
                <a:solidFill>
                  <a:srgbClr val="EEECE1"/>
                </a:solidFill>
              </a:rPr>
              <a:t>Patient Journey Smoothness</a:t>
            </a:r>
            <a:endParaRPr lang="en-US" sz="1600" dirty="0">
              <a:solidFill>
                <a:srgbClr val="EEECE1"/>
              </a:solidFill>
            </a:endParaRPr>
          </a:p>
        </p:txBody>
      </p:sp>
      <p:grpSp>
        <p:nvGrpSpPr>
          <p:cNvPr id="10" name="Group 9"/>
          <p:cNvGrpSpPr/>
          <p:nvPr/>
        </p:nvGrpSpPr>
        <p:grpSpPr>
          <a:xfrm>
            <a:off x="5872475" y="104001"/>
            <a:ext cx="3289630" cy="2454897"/>
            <a:chOff x="5643360" y="218465"/>
            <a:chExt cx="3289630" cy="2454897"/>
          </a:xfrm>
        </p:grpSpPr>
        <p:grpSp>
          <p:nvGrpSpPr>
            <p:cNvPr id="28" name="Group 31"/>
            <p:cNvGrpSpPr>
              <a:grpSpLocks/>
            </p:cNvGrpSpPr>
            <p:nvPr/>
          </p:nvGrpSpPr>
          <p:grpSpPr bwMode="auto">
            <a:xfrm rot="18597010">
              <a:off x="6223590" y="342911"/>
              <a:ext cx="1901827" cy="2759076"/>
              <a:chOff x="3000" y="1557"/>
              <a:chExt cx="1198" cy="1738"/>
            </a:xfrm>
          </p:grpSpPr>
          <p:sp>
            <p:nvSpPr>
              <p:cNvPr id="29" name="Arc 32"/>
              <p:cNvSpPr>
                <a:spLocks/>
              </p:cNvSpPr>
              <p:nvPr/>
            </p:nvSpPr>
            <p:spPr bwMode="auto">
              <a:xfrm>
                <a:off x="3000" y="1658"/>
                <a:ext cx="1040" cy="1450"/>
              </a:xfrm>
              <a:custGeom>
                <a:avLst/>
                <a:gdLst>
                  <a:gd name="G0" fmla="+- 0 0 0"/>
                  <a:gd name="G1" fmla="+- 14860 0 0"/>
                  <a:gd name="G2" fmla="+- 21600 0 0"/>
                  <a:gd name="T0" fmla="*/ 15676 w 21600"/>
                  <a:gd name="T1" fmla="*/ 0 h 30113"/>
                  <a:gd name="T2" fmla="*/ 15294 w 21600"/>
                  <a:gd name="T3" fmla="*/ 30113 h 30113"/>
                  <a:gd name="T4" fmla="*/ 0 w 21600"/>
                  <a:gd name="T5" fmla="*/ 14860 h 30113"/>
                </a:gdLst>
                <a:ahLst/>
                <a:cxnLst>
                  <a:cxn ang="0">
                    <a:pos x="T0" y="T1"/>
                  </a:cxn>
                  <a:cxn ang="0">
                    <a:pos x="T2" y="T3"/>
                  </a:cxn>
                  <a:cxn ang="0">
                    <a:pos x="T4" y="T5"/>
                  </a:cxn>
                </a:cxnLst>
                <a:rect l="0" t="0" r="r" b="b"/>
                <a:pathLst>
                  <a:path w="21600" h="30113" fill="none" extrusionOk="0">
                    <a:moveTo>
                      <a:pt x="15676" y="-1"/>
                    </a:moveTo>
                    <a:cubicBezTo>
                      <a:pt x="19479" y="4012"/>
                      <a:pt x="21600" y="9331"/>
                      <a:pt x="21600" y="14860"/>
                    </a:cubicBezTo>
                    <a:cubicBezTo>
                      <a:pt x="21600" y="20578"/>
                      <a:pt x="19332" y="26063"/>
                      <a:pt x="15293" y="30112"/>
                    </a:cubicBezTo>
                  </a:path>
                  <a:path w="21600" h="30113" stroke="0" extrusionOk="0">
                    <a:moveTo>
                      <a:pt x="15676" y="-1"/>
                    </a:moveTo>
                    <a:cubicBezTo>
                      <a:pt x="19479" y="4012"/>
                      <a:pt x="21600" y="9331"/>
                      <a:pt x="21600" y="14860"/>
                    </a:cubicBezTo>
                    <a:cubicBezTo>
                      <a:pt x="21600" y="20578"/>
                      <a:pt x="19332" y="26063"/>
                      <a:pt x="15293" y="30112"/>
                    </a:cubicBezTo>
                    <a:lnTo>
                      <a:pt x="0" y="14860"/>
                    </a:lnTo>
                    <a:close/>
                  </a:path>
                </a:pathLst>
              </a:custGeom>
              <a:noFill/>
              <a:ln w="28575">
                <a:solidFill>
                  <a:schemeClr val="tx2"/>
                </a:solidFill>
                <a:round/>
                <a:headEnd/>
                <a:tailEnd/>
              </a:ln>
              <a:effectLst/>
            </p:spPr>
            <p:txBody>
              <a:bodyPr wrap="none" anchor="ctr"/>
              <a:lstStyle/>
              <a:p>
                <a:endParaRPr lang="en-US" sz="1400">
                  <a:solidFill>
                    <a:prstClr val="black"/>
                  </a:solidFill>
                </a:endParaRPr>
              </a:p>
            </p:txBody>
          </p:sp>
          <p:sp>
            <p:nvSpPr>
              <p:cNvPr id="30" name="Line 33"/>
              <p:cNvSpPr>
                <a:spLocks noChangeShapeType="1"/>
              </p:cNvSpPr>
              <p:nvPr/>
            </p:nvSpPr>
            <p:spPr bwMode="auto">
              <a:xfrm flipV="1">
                <a:off x="3755" y="1557"/>
                <a:ext cx="142" cy="119"/>
              </a:xfrm>
              <a:prstGeom prst="line">
                <a:avLst/>
              </a:prstGeom>
              <a:noFill/>
              <a:ln w="28575">
                <a:solidFill>
                  <a:schemeClr val="tx2"/>
                </a:solidFill>
                <a:round/>
                <a:headEnd/>
                <a:tailEnd/>
              </a:ln>
              <a:effectLst/>
            </p:spPr>
            <p:txBody>
              <a:bodyPr wrap="none" anchor="ctr"/>
              <a:lstStyle/>
              <a:p>
                <a:endParaRPr lang="en-US" sz="1400">
                  <a:solidFill>
                    <a:prstClr val="black"/>
                  </a:solidFill>
                </a:endParaRPr>
              </a:p>
            </p:txBody>
          </p:sp>
          <p:sp>
            <p:nvSpPr>
              <p:cNvPr id="31" name="Line 34"/>
              <p:cNvSpPr>
                <a:spLocks noChangeShapeType="1"/>
              </p:cNvSpPr>
              <p:nvPr/>
            </p:nvSpPr>
            <p:spPr bwMode="auto">
              <a:xfrm>
                <a:off x="4018" y="2130"/>
                <a:ext cx="180" cy="13"/>
              </a:xfrm>
              <a:prstGeom prst="line">
                <a:avLst/>
              </a:prstGeom>
              <a:noFill/>
              <a:ln w="28575">
                <a:solidFill>
                  <a:schemeClr val="tx2"/>
                </a:solidFill>
                <a:round/>
                <a:headEnd/>
                <a:tailEnd/>
              </a:ln>
              <a:effectLst/>
            </p:spPr>
            <p:txBody>
              <a:bodyPr wrap="none" anchor="ctr"/>
              <a:lstStyle/>
              <a:p>
                <a:endParaRPr lang="en-US" sz="1400">
                  <a:solidFill>
                    <a:prstClr val="black"/>
                  </a:solidFill>
                </a:endParaRPr>
              </a:p>
            </p:txBody>
          </p:sp>
          <p:sp>
            <p:nvSpPr>
              <p:cNvPr id="33" name="Line 36"/>
              <p:cNvSpPr>
                <a:spLocks noChangeShapeType="1"/>
              </p:cNvSpPr>
              <p:nvPr/>
            </p:nvSpPr>
            <p:spPr bwMode="auto">
              <a:xfrm>
                <a:off x="4020" y="2627"/>
                <a:ext cx="175" cy="70"/>
              </a:xfrm>
              <a:prstGeom prst="line">
                <a:avLst/>
              </a:prstGeom>
              <a:noFill/>
              <a:ln w="28575">
                <a:solidFill>
                  <a:schemeClr val="tx2"/>
                </a:solidFill>
                <a:round/>
                <a:headEnd/>
                <a:tailEnd/>
              </a:ln>
              <a:effectLst/>
            </p:spPr>
            <p:txBody>
              <a:bodyPr wrap="none" anchor="ctr"/>
              <a:lstStyle/>
              <a:p>
                <a:endParaRPr lang="en-US" sz="1400">
                  <a:solidFill>
                    <a:prstClr val="black"/>
                  </a:solidFill>
                </a:endParaRPr>
              </a:p>
            </p:txBody>
          </p:sp>
          <p:sp>
            <p:nvSpPr>
              <p:cNvPr id="34" name="Line 37"/>
              <p:cNvSpPr>
                <a:spLocks noChangeShapeType="1"/>
              </p:cNvSpPr>
              <p:nvPr/>
            </p:nvSpPr>
            <p:spPr bwMode="auto">
              <a:xfrm rot="3002990" flipV="1">
                <a:off x="3704" y="3192"/>
                <a:ext cx="207" cy="0"/>
              </a:xfrm>
              <a:prstGeom prst="line">
                <a:avLst/>
              </a:prstGeom>
              <a:noFill/>
              <a:ln w="28575">
                <a:solidFill>
                  <a:schemeClr val="tx2"/>
                </a:solidFill>
                <a:round/>
                <a:headEnd/>
                <a:tailEnd/>
              </a:ln>
              <a:effectLst/>
            </p:spPr>
            <p:txBody>
              <a:bodyPr wrap="none" anchor="ctr"/>
              <a:lstStyle/>
              <a:p>
                <a:endParaRPr lang="en-US" sz="1400">
                  <a:solidFill>
                    <a:prstClr val="black"/>
                  </a:solidFill>
                </a:endParaRPr>
              </a:p>
            </p:txBody>
          </p:sp>
        </p:grpSp>
        <p:sp>
          <p:nvSpPr>
            <p:cNvPr id="39" name="TextBox 38"/>
            <p:cNvSpPr txBox="1"/>
            <p:nvPr/>
          </p:nvSpPr>
          <p:spPr>
            <a:xfrm>
              <a:off x="8089819" y="1774249"/>
              <a:ext cx="843171" cy="523220"/>
            </a:xfrm>
            <a:prstGeom prst="rect">
              <a:avLst/>
            </a:prstGeom>
            <a:noFill/>
          </p:spPr>
          <p:txBody>
            <a:bodyPr wrap="square" rtlCol="0">
              <a:spAutoFit/>
            </a:bodyPr>
            <a:lstStyle/>
            <a:p>
              <a:pPr algn="ctr"/>
              <a:r>
                <a:rPr lang="en-US" sz="1400" dirty="0" smtClean="0">
                  <a:solidFill>
                    <a:prstClr val="black"/>
                  </a:solidFill>
                </a:rPr>
                <a:t>A3 Reports</a:t>
              </a:r>
              <a:endParaRPr lang="en-US" sz="1400" dirty="0">
                <a:solidFill>
                  <a:prstClr val="black"/>
                </a:solidFill>
              </a:endParaRPr>
            </a:p>
          </p:txBody>
        </p:sp>
        <p:sp>
          <p:nvSpPr>
            <p:cNvPr id="40" name="TextBox 39"/>
            <p:cNvSpPr txBox="1"/>
            <p:nvPr/>
          </p:nvSpPr>
          <p:spPr>
            <a:xfrm>
              <a:off x="6945772" y="306409"/>
              <a:ext cx="1537785" cy="523220"/>
            </a:xfrm>
            <a:prstGeom prst="rect">
              <a:avLst/>
            </a:prstGeom>
            <a:noFill/>
          </p:spPr>
          <p:txBody>
            <a:bodyPr wrap="square" rtlCol="0">
              <a:spAutoFit/>
            </a:bodyPr>
            <a:lstStyle/>
            <a:p>
              <a:pPr algn="ctr"/>
              <a:r>
                <a:rPr lang="en-US" sz="1400" dirty="0" smtClean="0">
                  <a:solidFill>
                    <a:prstClr val="black"/>
                  </a:solidFill>
                </a:rPr>
                <a:t>Communications Circle</a:t>
              </a:r>
              <a:endParaRPr lang="en-US" sz="1400" dirty="0">
                <a:solidFill>
                  <a:prstClr val="black"/>
                </a:solidFill>
              </a:endParaRPr>
            </a:p>
          </p:txBody>
        </p:sp>
        <p:sp>
          <p:nvSpPr>
            <p:cNvPr id="41" name="TextBox 40"/>
            <p:cNvSpPr txBox="1"/>
            <p:nvPr/>
          </p:nvSpPr>
          <p:spPr>
            <a:xfrm>
              <a:off x="7936660" y="1050099"/>
              <a:ext cx="864492" cy="307777"/>
            </a:xfrm>
            <a:prstGeom prst="rect">
              <a:avLst/>
            </a:prstGeom>
            <a:noFill/>
          </p:spPr>
          <p:txBody>
            <a:bodyPr wrap="square" rtlCol="0">
              <a:spAutoFit/>
            </a:bodyPr>
            <a:lstStyle/>
            <a:p>
              <a:pPr algn="ctr"/>
              <a:r>
                <a:rPr lang="en-US" sz="1400" dirty="0" smtClean="0">
                  <a:solidFill>
                    <a:prstClr val="black"/>
                  </a:solidFill>
                </a:rPr>
                <a:t>VSM</a:t>
              </a:r>
              <a:endParaRPr lang="en-US" sz="1400" dirty="0">
                <a:solidFill>
                  <a:prstClr val="black"/>
                </a:solidFill>
              </a:endParaRPr>
            </a:p>
          </p:txBody>
        </p:sp>
        <p:sp>
          <p:nvSpPr>
            <p:cNvPr id="56" name="TextBox 55"/>
            <p:cNvSpPr txBox="1"/>
            <p:nvPr/>
          </p:nvSpPr>
          <p:spPr>
            <a:xfrm>
              <a:off x="5643360" y="218465"/>
              <a:ext cx="1405514" cy="307777"/>
            </a:xfrm>
            <a:prstGeom prst="rect">
              <a:avLst/>
            </a:prstGeom>
            <a:noFill/>
          </p:spPr>
          <p:txBody>
            <a:bodyPr wrap="square" rtlCol="0">
              <a:spAutoFit/>
            </a:bodyPr>
            <a:lstStyle/>
            <a:p>
              <a:pPr algn="ctr"/>
              <a:r>
                <a:rPr lang="en-US" sz="1400" dirty="0" smtClean="0">
                  <a:solidFill>
                    <a:prstClr val="black"/>
                  </a:solidFill>
                </a:rPr>
                <a:t>Flowcharting</a:t>
              </a:r>
              <a:endParaRPr lang="en-US" sz="1400" dirty="0">
                <a:solidFill>
                  <a:prstClr val="black"/>
                </a:solidFill>
              </a:endParaRPr>
            </a:p>
          </p:txBody>
        </p:sp>
        <p:sp>
          <p:nvSpPr>
            <p:cNvPr id="64" name="TextBox 63"/>
            <p:cNvSpPr txBox="1"/>
            <p:nvPr/>
          </p:nvSpPr>
          <p:spPr>
            <a:xfrm rot="19542423">
              <a:off x="6251303" y="1006806"/>
              <a:ext cx="1276350" cy="523220"/>
            </a:xfrm>
            <a:prstGeom prst="rect">
              <a:avLst/>
            </a:prstGeom>
            <a:noFill/>
          </p:spPr>
          <p:txBody>
            <a:bodyPr wrap="square" rtlCol="0">
              <a:spAutoFit/>
            </a:bodyPr>
            <a:lstStyle/>
            <a:p>
              <a:pPr algn="ctr"/>
              <a:r>
                <a:rPr lang="en-US" sz="1400" b="1" dirty="0" smtClean="0">
                  <a:solidFill>
                    <a:prstClr val="black"/>
                  </a:solidFill>
                </a:rPr>
                <a:t>Flow Optimization</a:t>
              </a:r>
              <a:endParaRPr lang="en-US" sz="1400" b="1" dirty="0">
                <a:solidFill>
                  <a:prstClr val="black"/>
                </a:solidFill>
              </a:endParaRPr>
            </a:p>
          </p:txBody>
        </p:sp>
      </p:grpSp>
      <p:sp>
        <p:nvSpPr>
          <p:cNvPr id="6" name="Oval 14"/>
          <p:cNvSpPr>
            <a:spLocks noChangeArrowheads="1"/>
          </p:cNvSpPr>
          <p:nvPr/>
        </p:nvSpPr>
        <p:spPr bwMode="gray">
          <a:xfrm flipH="1">
            <a:off x="3640138" y="1998896"/>
            <a:ext cx="1863725" cy="1885950"/>
          </a:xfrm>
          <a:prstGeom prst="ellipse">
            <a:avLst/>
          </a:prstGeom>
          <a:solidFill>
            <a:schemeClr val="tx2">
              <a:lumMod val="20000"/>
              <a:lumOff val="80000"/>
              <a:alpha val="96000"/>
            </a:schemeClr>
          </a:solidFill>
          <a:ln>
            <a:headEnd/>
            <a:tailEnd/>
          </a:ln>
          <a:effectLst>
            <a:glow>
              <a:schemeClr val="accent1"/>
            </a:glow>
            <a:outerShdw blurRad="40000" dist="23000" dir="5400000" rotWithShape="0">
              <a:srgbClr val="000000">
                <a:alpha val="35000"/>
              </a:srgbClr>
            </a:outerShdw>
          </a:effectLst>
          <a:scene3d>
            <a:camera prst="orthographicFront">
              <a:rot lat="0" lon="0" rev="0"/>
            </a:camera>
            <a:lightRig rig="threePt" dir="t">
              <a:rot lat="0" lon="0" rev="1200000"/>
            </a:lightRig>
          </a:scene3d>
          <a:sp3d prstMaterial="softEdge">
            <a:bevelT w="184150" h="323850"/>
            <a:bevelB w="88900" h="209550"/>
          </a:sp3d>
        </p:spPr>
        <p:style>
          <a:lnRef idx="0">
            <a:schemeClr val="accent1"/>
          </a:lnRef>
          <a:fillRef idx="3">
            <a:schemeClr val="accent1"/>
          </a:fillRef>
          <a:effectRef idx="3">
            <a:schemeClr val="accent1"/>
          </a:effectRef>
          <a:fontRef idx="minor">
            <a:schemeClr val="lt1"/>
          </a:fontRef>
        </p:style>
        <p:txBody>
          <a:bodyPr wrap="none" anchor="ctr"/>
          <a:lstStyle/>
          <a:p>
            <a:pPr algn="ctr"/>
            <a:r>
              <a:rPr lang="en-US" sz="2800" dirty="0" smtClean="0">
                <a:solidFill>
                  <a:srgbClr val="4F81BD">
                    <a:lumMod val="50000"/>
                  </a:srgbClr>
                </a:solidFill>
                <a:effectLst>
                  <a:outerShdw blurRad="38100" dist="38100" dir="2700000" algn="tl">
                    <a:srgbClr val="000000">
                      <a:alpha val="43137"/>
                    </a:srgbClr>
                  </a:outerShdw>
                </a:effectLst>
              </a:rPr>
              <a:t>Scope </a:t>
            </a:r>
          </a:p>
          <a:p>
            <a:pPr algn="ctr"/>
            <a:r>
              <a:rPr lang="en-US" sz="2800" dirty="0" smtClean="0">
                <a:solidFill>
                  <a:srgbClr val="4F81BD">
                    <a:lumMod val="50000"/>
                  </a:srgbClr>
                </a:solidFill>
                <a:effectLst>
                  <a:outerShdw blurRad="38100" dist="38100" dir="2700000" algn="tl">
                    <a:srgbClr val="000000">
                      <a:alpha val="43137"/>
                    </a:srgbClr>
                  </a:outerShdw>
                </a:effectLst>
              </a:rPr>
              <a:t>Of </a:t>
            </a:r>
          </a:p>
          <a:p>
            <a:pPr algn="ctr"/>
            <a:r>
              <a:rPr lang="en-US" sz="2800" dirty="0" smtClean="0">
                <a:solidFill>
                  <a:srgbClr val="4F81BD">
                    <a:lumMod val="50000"/>
                  </a:srgbClr>
                </a:solidFill>
                <a:effectLst>
                  <a:outerShdw blurRad="38100" dist="38100" dir="2700000" algn="tl">
                    <a:srgbClr val="000000">
                      <a:alpha val="43137"/>
                    </a:srgbClr>
                  </a:outerShdw>
                </a:effectLst>
              </a:rPr>
              <a:t>Work</a:t>
            </a:r>
            <a:endParaRPr lang="en-US" sz="2400" dirty="0">
              <a:solidFill>
                <a:srgbClr val="4F81BD">
                  <a:lumMod val="50000"/>
                </a:srgb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32168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ular Callout 10"/>
          <p:cNvSpPr/>
          <p:nvPr/>
        </p:nvSpPr>
        <p:spPr>
          <a:xfrm>
            <a:off x="4627636" y="762000"/>
            <a:ext cx="4441943" cy="4114800"/>
          </a:xfrm>
          <a:custGeom>
            <a:avLst/>
            <a:gdLst>
              <a:gd name="connsiteX0" fmla="*/ 0 w 3810000"/>
              <a:gd name="connsiteY0" fmla="*/ 279406 h 1676400"/>
              <a:gd name="connsiteX1" fmla="*/ 279406 w 3810000"/>
              <a:gd name="connsiteY1" fmla="*/ 0 h 1676400"/>
              <a:gd name="connsiteX2" fmla="*/ 635000 w 3810000"/>
              <a:gd name="connsiteY2" fmla="*/ 0 h 1676400"/>
              <a:gd name="connsiteX3" fmla="*/ 635000 w 3810000"/>
              <a:gd name="connsiteY3" fmla="*/ 0 h 1676400"/>
              <a:gd name="connsiteX4" fmla="*/ 1587500 w 3810000"/>
              <a:gd name="connsiteY4" fmla="*/ 0 h 1676400"/>
              <a:gd name="connsiteX5" fmla="*/ 3530594 w 3810000"/>
              <a:gd name="connsiteY5" fmla="*/ 0 h 1676400"/>
              <a:gd name="connsiteX6" fmla="*/ 3810000 w 3810000"/>
              <a:gd name="connsiteY6" fmla="*/ 279406 h 1676400"/>
              <a:gd name="connsiteX7" fmla="*/ 3810000 w 3810000"/>
              <a:gd name="connsiteY7" fmla="*/ 977900 h 1676400"/>
              <a:gd name="connsiteX8" fmla="*/ 3810000 w 3810000"/>
              <a:gd name="connsiteY8" fmla="*/ 977900 h 1676400"/>
              <a:gd name="connsiteX9" fmla="*/ 3810000 w 3810000"/>
              <a:gd name="connsiteY9" fmla="*/ 1397000 h 1676400"/>
              <a:gd name="connsiteX10" fmla="*/ 3810000 w 3810000"/>
              <a:gd name="connsiteY10" fmla="*/ 1396994 h 1676400"/>
              <a:gd name="connsiteX11" fmla="*/ 3530594 w 3810000"/>
              <a:gd name="connsiteY11" fmla="*/ 1676400 h 1676400"/>
              <a:gd name="connsiteX12" fmla="*/ 1587500 w 3810000"/>
              <a:gd name="connsiteY12" fmla="*/ 1676400 h 1676400"/>
              <a:gd name="connsiteX13" fmla="*/ 1111263 w 3810000"/>
              <a:gd name="connsiteY13" fmla="*/ 1885950 h 1676400"/>
              <a:gd name="connsiteX14" fmla="*/ 635000 w 3810000"/>
              <a:gd name="connsiteY14" fmla="*/ 1676400 h 1676400"/>
              <a:gd name="connsiteX15" fmla="*/ 279406 w 3810000"/>
              <a:gd name="connsiteY15" fmla="*/ 1676400 h 1676400"/>
              <a:gd name="connsiteX16" fmla="*/ 0 w 3810000"/>
              <a:gd name="connsiteY16" fmla="*/ 1396994 h 1676400"/>
              <a:gd name="connsiteX17" fmla="*/ 0 w 3810000"/>
              <a:gd name="connsiteY17" fmla="*/ 1397000 h 1676400"/>
              <a:gd name="connsiteX18" fmla="*/ 0 w 3810000"/>
              <a:gd name="connsiteY18" fmla="*/ 977900 h 1676400"/>
              <a:gd name="connsiteX19" fmla="*/ 0 w 3810000"/>
              <a:gd name="connsiteY19" fmla="*/ 977900 h 1676400"/>
              <a:gd name="connsiteX20" fmla="*/ 0 w 3810000"/>
              <a:gd name="connsiteY20" fmla="*/ 279406 h 1676400"/>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1587500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985976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635000 w 3810000"/>
              <a:gd name="connsiteY14" fmla="*/ 1676400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601669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268942 w 3811540"/>
              <a:gd name="connsiteY14" fmla="*/ 1693112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35016 w 3811540"/>
              <a:gd name="connsiteY14" fmla="*/ 1709824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16767 w 3810000"/>
              <a:gd name="connsiteY14" fmla="*/ 1642978 h 2069777"/>
              <a:gd name="connsiteX15" fmla="*/ 158782 w 3810000"/>
              <a:gd name="connsiteY15" fmla="*/ 1846392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822 w 3811822"/>
              <a:gd name="connsiteY0" fmla="*/ 279406 h 2069777"/>
              <a:gd name="connsiteX1" fmla="*/ 281228 w 3811822"/>
              <a:gd name="connsiteY1" fmla="*/ 0 h 2069777"/>
              <a:gd name="connsiteX2" fmla="*/ 636822 w 3811822"/>
              <a:gd name="connsiteY2" fmla="*/ 0 h 2069777"/>
              <a:gd name="connsiteX3" fmla="*/ 636822 w 3811822"/>
              <a:gd name="connsiteY3" fmla="*/ 0 h 2069777"/>
              <a:gd name="connsiteX4" fmla="*/ 1589322 w 3811822"/>
              <a:gd name="connsiteY4" fmla="*/ 0 h 2069777"/>
              <a:gd name="connsiteX5" fmla="*/ 3532416 w 3811822"/>
              <a:gd name="connsiteY5" fmla="*/ 0 h 2069777"/>
              <a:gd name="connsiteX6" fmla="*/ 3811822 w 3811822"/>
              <a:gd name="connsiteY6" fmla="*/ 279406 h 2069777"/>
              <a:gd name="connsiteX7" fmla="*/ 3811822 w 3811822"/>
              <a:gd name="connsiteY7" fmla="*/ 977900 h 2069777"/>
              <a:gd name="connsiteX8" fmla="*/ 3811822 w 3811822"/>
              <a:gd name="connsiteY8" fmla="*/ 977900 h 2069777"/>
              <a:gd name="connsiteX9" fmla="*/ 3811822 w 3811822"/>
              <a:gd name="connsiteY9" fmla="*/ 1397000 h 2069777"/>
              <a:gd name="connsiteX10" fmla="*/ 3811822 w 3811822"/>
              <a:gd name="connsiteY10" fmla="*/ 1396994 h 2069777"/>
              <a:gd name="connsiteX11" fmla="*/ 3532416 w 3811822"/>
              <a:gd name="connsiteY11" fmla="*/ 1676400 h 2069777"/>
              <a:gd name="connsiteX12" fmla="*/ 419692 w 3811822"/>
              <a:gd name="connsiteY12" fmla="*/ 1693111 h 2069777"/>
              <a:gd name="connsiteX13" fmla="*/ 110545 w 3811822"/>
              <a:gd name="connsiteY13" fmla="*/ 2069777 h 2069777"/>
              <a:gd name="connsiteX14" fmla="*/ 18589 w 3811822"/>
              <a:gd name="connsiteY14" fmla="*/ 1642978 h 2069777"/>
              <a:gd name="connsiteX15" fmla="*/ 129084 w 3811822"/>
              <a:gd name="connsiteY15" fmla="*/ 1663917 h 2069777"/>
              <a:gd name="connsiteX16" fmla="*/ 1822 w 3811822"/>
              <a:gd name="connsiteY16" fmla="*/ 1396994 h 2069777"/>
              <a:gd name="connsiteX17" fmla="*/ 1822 w 3811822"/>
              <a:gd name="connsiteY17" fmla="*/ 1397000 h 2069777"/>
              <a:gd name="connsiteX18" fmla="*/ 1822 w 3811822"/>
              <a:gd name="connsiteY18" fmla="*/ 977900 h 2069777"/>
              <a:gd name="connsiteX19" fmla="*/ 1822 w 3811822"/>
              <a:gd name="connsiteY19" fmla="*/ 977900 h 2069777"/>
              <a:gd name="connsiteX20" fmla="*/ 1822 w 3811822"/>
              <a:gd name="connsiteY20" fmla="*/ 279406 h 2069777"/>
              <a:gd name="connsiteX0" fmla="*/ 1822 w 3811822"/>
              <a:gd name="connsiteY0" fmla="*/ 279406 h 2142767"/>
              <a:gd name="connsiteX1" fmla="*/ 281228 w 3811822"/>
              <a:gd name="connsiteY1" fmla="*/ 0 h 2142767"/>
              <a:gd name="connsiteX2" fmla="*/ 636822 w 3811822"/>
              <a:gd name="connsiteY2" fmla="*/ 0 h 2142767"/>
              <a:gd name="connsiteX3" fmla="*/ 636822 w 3811822"/>
              <a:gd name="connsiteY3" fmla="*/ 0 h 2142767"/>
              <a:gd name="connsiteX4" fmla="*/ 1589322 w 3811822"/>
              <a:gd name="connsiteY4" fmla="*/ 0 h 2142767"/>
              <a:gd name="connsiteX5" fmla="*/ 3532416 w 3811822"/>
              <a:gd name="connsiteY5" fmla="*/ 0 h 2142767"/>
              <a:gd name="connsiteX6" fmla="*/ 3811822 w 3811822"/>
              <a:gd name="connsiteY6" fmla="*/ 279406 h 2142767"/>
              <a:gd name="connsiteX7" fmla="*/ 3811822 w 3811822"/>
              <a:gd name="connsiteY7" fmla="*/ 977900 h 2142767"/>
              <a:gd name="connsiteX8" fmla="*/ 3811822 w 3811822"/>
              <a:gd name="connsiteY8" fmla="*/ 977900 h 2142767"/>
              <a:gd name="connsiteX9" fmla="*/ 3811822 w 3811822"/>
              <a:gd name="connsiteY9" fmla="*/ 1397000 h 2142767"/>
              <a:gd name="connsiteX10" fmla="*/ 3811822 w 3811822"/>
              <a:gd name="connsiteY10" fmla="*/ 1396994 h 2142767"/>
              <a:gd name="connsiteX11" fmla="*/ 3532416 w 3811822"/>
              <a:gd name="connsiteY11" fmla="*/ 1676400 h 2142767"/>
              <a:gd name="connsiteX12" fmla="*/ 419692 w 3811822"/>
              <a:gd name="connsiteY12" fmla="*/ 1693111 h 2142767"/>
              <a:gd name="connsiteX13" fmla="*/ 63264 w 3811822"/>
              <a:gd name="connsiteY13" fmla="*/ 2142767 h 2142767"/>
              <a:gd name="connsiteX14" fmla="*/ 18589 w 3811822"/>
              <a:gd name="connsiteY14" fmla="*/ 1642978 h 2142767"/>
              <a:gd name="connsiteX15" fmla="*/ 129084 w 3811822"/>
              <a:gd name="connsiteY15" fmla="*/ 1663917 h 2142767"/>
              <a:gd name="connsiteX16" fmla="*/ 1822 w 3811822"/>
              <a:gd name="connsiteY16" fmla="*/ 1396994 h 2142767"/>
              <a:gd name="connsiteX17" fmla="*/ 1822 w 3811822"/>
              <a:gd name="connsiteY17" fmla="*/ 1397000 h 2142767"/>
              <a:gd name="connsiteX18" fmla="*/ 1822 w 3811822"/>
              <a:gd name="connsiteY18" fmla="*/ 977900 h 2142767"/>
              <a:gd name="connsiteX19" fmla="*/ 1822 w 3811822"/>
              <a:gd name="connsiteY19" fmla="*/ 977900 h 2142767"/>
              <a:gd name="connsiteX20" fmla="*/ 1822 w 3811822"/>
              <a:gd name="connsiteY20" fmla="*/ 279406 h 2142767"/>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130337 w 3813075"/>
              <a:gd name="connsiteY15" fmla="*/ 1663917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349391 w 3813075"/>
              <a:gd name="connsiteY15" fmla="*/ 1533324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349391 w 3813075"/>
              <a:gd name="connsiteY15" fmla="*/ 1533324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20809 w 3830809"/>
              <a:gd name="connsiteY0" fmla="*/ 279406 h 2201159"/>
              <a:gd name="connsiteX1" fmla="*/ 300215 w 3830809"/>
              <a:gd name="connsiteY1" fmla="*/ 0 h 2201159"/>
              <a:gd name="connsiteX2" fmla="*/ 655809 w 3830809"/>
              <a:gd name="connsiteY2" fmla="*/ 0 h 2201159"/>
              <a:gd name="connsiteX3" fmla="*/ 655809 w 3830809"/>
              <a:gd name="connsiteY3" fmla="*/ 0 h 2201159"/>
              <a:gd name="connsiteX4" fmla="*/ 1608309 w 3830809"/>
              <a:gd name="connsiteY4" fmla="*/ 0 h 2201159"/>
              <a:gd name="connsiteX5" fmla="*/ 3551403 w 3830809"/>
              <a:gd name="connsiteY5" fmla="*/ 0 h 2201159"/>
              <a:gd name="connsiteX6" fmla="*/ 3830809 w 3830809"/>
              <a:gd name="connsiteY6" fmla="*/ 279406 h 2201159"/>
              <a:gd name="connsiteX7" fmla="*/ 3830809 w 3830809"/>
              <a:gd name="connsiteY7" fmla="*/ 977900 h 2201159"/>
              <a:gd name="connsiteX8" fmla="*/ 3830809 w 3830809"/>
              <a:gd name="connsiteY8" fmla="*/ 977900 h 2201159"/>
              <a:gd name="connsiteX9" fmla="*/ 3830809 w 3830809"/>
              <a:gd name="connsiteY9" fmla="*/ 1397000 h 2201159"/>
              <a:gd name="connsiteX10" fmla="*/ 3830809 w 3830809"/>
              <a:gd name="connsiteY10" fmla="*/ 1396994 h 2201159"/>
              <a:gd name="connsiteX11" fmla="*/ 3551403 w 3830809"/>
              <a:gd name="connsiteY11" fmla="*/ 1676400 h 2201159"/>
              <a:gd name="connsiteX12" fmla="*/ 438679 w 3830809"/>
              <a:gd name="connsiteY12" fmla="*/ 1693111 h 2201159"/>
              <a:gd name="connsiteX13" fmla="*/ 50731 w 3830809"/>
              <a:gd name="connsiteY13" fmla="*/ 2201159 h 2201159"/>
              <a:gd name="connsiteX14" fmla="*/ 37576 w 3830809"/>
              <a:gd name="connsiteY14" fmla="*/ 1642978 h 2201159"/>
              <a:gd name="connsiteX15" fmla="*/ 94967 w 3830809"/>
              <a:gd name="connsiteY15" fmla="*/ 1669595 h 2201159"/>
              <a:gd name="connsiteX16" fmla="*/ 20809 w 3830809"/>
              <a:gd name="connsiteY16" fmla="*/ 1396994 h 2201159"/>
              <a:gd name="connsiteX17" fmla="*/ 20809 w 3830809"/>
              <a:gd name="connsiteY17" fmla="*/ 1397000 h 2201159"/>
              <a:gd name="connsiteX18" fmla="*/ 20809 w 3830809"/>
              <a:gd name="connsiteY18" fmla="*/ 977900 h 2201159"/>
              <a:gd name="connsiteX19" fmla="*/ 20809 w 3830809"/>
              <a:gd name="connsiteY19" fmla="*/ 977900 h 2201159"/>
              <a:gd name="connsiteX20" fmla="*/ 20809 w 3830809"/>
              <a:gd name="connsiteY20" fmla="*/ 279406 h 22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30809" h="2201159">
                <a:moveTo>
                  <a:pt x="20809" y="279406"/>
                </a:moveTo>
                <a:cubicBezTo>
                  <a:pt x="20809" y="125094"/>
                  <a:pt x="145903" y="0"/>
                  <a:pt x="300215" y="0"/>
                </a:cubicBezTo>
                <a:lnTo>
                  <a:pt x="655809" y="0"/>
                </a:lnTo>
                <a:lnTo>
                  <a:pt x="655809" y="0"/>
                </a:lnTo>
                <a:lnTo>
                  <a:pt x="1608309" y="0"/>
                </a:lnTo>
                <a:lnTo>
                  <a:pt x="3551403" y="0"/>
                </a:lnTo>
                <a:cubicBezTo>
                  <a:pt x="3705715" y="0"/>
                  <a:pt x="3830809" y="125094"/>
                  <a:pt x="3830809" y="279406"/>
                </a:cubicBezTo>
                <a:lnTo>
                  <a:pt x="3830809" y="977900"/>
                </a:lnTo>
                <a:lnTo>
                  <a:pt x="3830809" y="977900"/>
                </a:lnTo>
                <a:lnTo>
                  <a:pt x="3830809" y="1397000"/>
                </a:lnTo>
                <a:lnTo>
                  <a:pt x="3830809" y="1396994"/>
                </a:lnTo>
                <a:cubicBezTo>
                  <a:pt x="3830809" y="1551306"/>
                  <a:pt x="3705715" y="1676400"/>
                  <a:pt x="3551403" y="1676400"/>
                </a:cubicBezTo>
                <a:lnTo>
                  <a:pt x="438679" y="1693111"/>
                </a:lnTo>
                <a:lnTo>
                  <a:pt x="50731" y="2201159"/>
                </a:lnTo>
                <a:cubicBezTo>
                  <a:pt x="20079" y="2058893"/>
                  <a:pt x="1392" y="1584706"/>
                  <a:pt x="37576" y="1642978"/>
                </a:cubicBezTo>
                <a:cubicBezTo>
                  <a:pt x="42867" y="1684039"/>
                  <a:pt x="-56095" y="1669918"/>
                  <a:pt x="94967" y="1669595"/>
                </a:cubicBezTo>
                <a:cubicBezTo>
                  <a:pt x="-59345" y="1669595"/>
                  <a:pt x="20809" y="1551306"/>
                  <a:pt x="20809" y="1396994"/>
                </a:cubicBezTo>
                <a:lnTo>
                  <a:pt x="20809" y="1397000"/>
                </a:lnTo>
                <a:lnTo>
                  <a:pt x="20809" y="977900"/>
                </a:lnTo>
                <a:lnTo>
                  <a:pt x="20809" y="977900"/>
                </a:lnTo>
                <a:lnTo>
                  <a:pt x="20809" y="279406"/>
                </a:lnTo>
                <a:close/>
              </a:path>
            </a:pathLst>
          </a:custGeom>
          <a:solidFill>
            <a:schemeClr val="accent6">
              <a:lumMod val="75000"/>
              <a:alpha val="54000"/>
            </a:schemeClr>
          </a:solidFill>
          <a:ln w="9525" cmpd="sng">
            <a:solidFill>
              <a:schemeClr val="accent6">
                <a:lumMod val="50000"/>
              </a:schemeClr>
            </a:solidFill>
          </a:ln>
          <a:scene3d>
            <a:camera prst="orthographicFront">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p:nvPr/>
        </p:nvCxnSpPr>
        <p:spPr>
          <a:xfrm>
            <a:off x="0" y="658558"/>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6" name="TextBox 5"/>
          <p:cNvSpPr txBox="1"/>
          <p:nvPr/>
        </p:nvSpPr>
        <p:spPr>
          <a:xfrm>
            <a:off x="159677" y="11350"/>
            <a:ext cx="3497923" cy="646331"/>
          </a:xfrm>
          <a:prstGeom prst="rect">
            <a:avLst/>
          </a:prstGeom>
          <a:noFill/>
        </p:spPr>
        <p:txBody>
          <a:bodyPr wrap="none" rtlCol="0">
            <a:spAutoFit/>
          </a:bodyPr>
          <a:lstStyle/>
          <a:p>
            <a:r>
              <a:rPr lang="en-US" sz="3600" dirty="0" smtClean="0">
                <a:solidFill>
                  <a:schemeClr val="accent1">
                    <a:lumMod val="50000"/>
                  </a:schemeClr>
                </a:solidFill>
              </a:rPr>
              <a:t>Literature Review</a:t>
            </a:r>
            <a:endParaRPr lang="en-US" sz="3600" dirty="0">
              <a:solidFill>
                <a:schemeClr val="accent1">
                  <a:lumMod val="50000"/>
                </a:schemeClr>
              </a:solidFill>
            </a:endParaRPr>
          </a:p>
        </p:txBody>
      </p:sp>
      <p:pic>
        <p:nvPicPr>
          <p:cNvPr id="10" name="Picture 9"/>
          <p:cNvPicPr>
            <a:picLocks noChangeAspect="1"/>
          </p:cNvPicPr>
          <p:nvPr/>
        </p:nvPicPr>
        <p:blipFill>
          <a:blip r:embed="rId2" cstate="print"/>
          <a:stretch>
            <a:fillRect/>
          </a:stretch>
        </p:blipFill>
        <p:spPr>
          <a:xfrm>
            <a:off x="2819400" y="4935729"/>
            <a:ext cx="3490707" cy="1846071"/>
          </a:xfrm>
          <a:prstGeom prst="rect">
            <a:avLst/>
          </a:prstGeom>
          <a:effectLst>
            <a:reflection stA="50000" endPos="75000" dist="12700" dir="5400000" sy="-100000" algn="bl" rotWithShape="0"/>
          </a:effectLst>
          <a:scene3d>
            <a:camera prst="orthographicFront">
              <a:rot lat="1980000" lon="0" rev="0"/>
            </a:camera>
            <a:lightRig rig="threePt" dir="t"/>
          </a:scene3d>
        </p:spPr>
      </p:pic>
      <p:sp>
        <p:nvSpPr>
          <p:cNvPr id="11" name="Rounded Rectangular Callout 10"/>
          <p:cNvSpPr/>
          <p:nvPr/>
        </p:nvSpPr>
        <p:spPr>
          <a:xfrm>
            <a:off x="152400" y="1828800"/>
            <a:ext cx="4572000" cy="3733800"/>
          </a:xfrm>
          <a:custGeom>
            <a:avLst/>
            <a:gdLst>
              <a:gd name="connsiteX0" fmla="*/ 0 w 3810000"/>
              <a:gd name="connsiteY0" fmla="*/ 279406 h 1676400"/>
              <a:gd name="connsiteX1" fmla="*/ 279406 w 3810000"/>
              <a:gd name="connsiteY1" fmla="*/ 0 h 1676400"/>
              <a:gd name="connsiteX2" fmla="*/ 635000 w 3810000"/>
              <a:gd name="connsiteY2" fmla="*/ 0 h 1676400"/>
              <a:gd name="connsiteX3" fmla="*/ 635000 w 3810000"/>
              <a:gd name="connsiteY3" fmla="*/ 0 h 1676400"/>
              <a:gd name="connsiteX4" fmla="*/ 1587500 w 3810000"/>
              <a:gd name="connsiteY4" fmla="*/ 0 h 1676400"/>
              <a:gd name="connsiteX5" fmla="*/ 3530594 w 3810000"/>
              <a:gd name="connsiteY5" fmla="*/ 0 h 1676400"/>
              <a:gd name="connsiteX6" fmla="*/ 3810000 w 3810000"/>
              <a:gd name="connsiteY6" fmla="*/ 279406 h 1676400"/>
              <a:gd name="connsiteX7" fmla="*/ 3810000 w 3810000"/>
              <a:gd name="connsiteY7" fmla="*/ 977900 h 1676400"/>
              <a:gd name="connsiteX8" fmla="*/ 3810000 w 3810000"/>
              <a:gd name="connsiteY8" fmla="*/ 977900 h 1676400"/>
              <a:gd name="connsiteX9" fmla="*/ 3810000 w 3810000"/>
              <a:gd name="connsiteY9" fmla="*/ 1397000 h 1676400"/>
              <a:gd name="connsiteX10" fmla="*/ 3810000 w 3810000"/>
              <a:gd name="connsiteY10" fmla="*/ 1396994 h 1676400"/>
              <a:gd name="connsiteX11" fmla="*/ 3530594 w 3810000"/>
              <a:gd name="connsiteY11" fmla="*/ 1676400 h 1676400"/>
              <a:gd name="connsiteX12" fmla="*/ 1587500 w 3810000"/>
              <a:gd name="connsiteY12" fmla="*/ 1676400 h 1676400"/>
              <a:gd name="connsiteX13" fmla="*/ 1111263 w 3810000"/>
              <a:gd name="connsiteY13" fmla="*/ 1885950 h 1676400"/>
              <a:gd name="connsiteX14" fmla="*/ 635000 w 3810000"/>
              <a:gd name="connsiteY14" fmla="*/ 1676400 h 1676400"/>
              <a:gd name="connsiteX15" fmla="*/ 279406 w 3810000"/>
              <a:gd name="connsiteY15" fmla="*/ 1676400 h 1676400"/>
              <a:gd name="connsiteX16" fmla="*/ 0 w 3810000"/>
              <a:gd name="connsiteY16" fmla="*/ 1396994 h 1676400"/>
              <a:gd name="connsiteX17" fmla="*/ 0 w 3810000"/>
              <a:gd name="connsiteY17" fmla="*/ 1397000 h 1676400"/>
              <a:gd name="connsiteX18" fmla="*/ 0 w 3810000"/>
              <a:gd name="connsiteY18" fmla="*/ 977900 h 1676400"/>
              <a:gd name="connsiteX19" fmla="*/ 0 w 3810000"/>
              <a:gd name="connsiteY19" fmla="*/ 977900 h 1676400"/>
              <a:gd name="connsiteX20" fmla="*/ 0 w 3810000"/>
              <a:gd name="connsiteY20" fmla="*/ 279406 h 1676400"/>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1587500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985976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635000 w 3810000"/>
              <a:gd name="connsiteY14" fmla="*/ 1676400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601669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268942 w 3811540"/>
              <a:gd name="connsiteY14" fmla="*/ 1693112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35016 w 3811540"/>
              <a:gd name="connsiteY14" fmla="*/ 1709824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20888 w 3819387"/>
              <a:gd name="connsiteY15" fmla="*/ 1693112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332857 w 3819387"/>
              <a:gd name="connsiteY15" fmla="*/ 1616087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332857 w 3819387"/>
              <a:gd name="connsiteY15" fmla="*/ 1616087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78698 w 3819387"/>
              <a:gd name="connsiteY15" fmla="*/ 1786644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78698 w 3819387"/>
              <a:gd name="connsiteY15" fmla="*/ 1786644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3190 w 3810000"/>
              <a:gd name="connsiteY14" fmla="*/ 1472422 h 2069777"/>
              <a:gd name="connsiteX15" fmla="*/ 169311 w 3810000"/>
              <a:gd name="connsiteY15" fmla="*/ 1786644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10343 w 3810000"/>
              <a:gd name="connsiteY14" fmla="*/ 1466920 h 2069777"/>
              <a:gd name="connsiteX15" fmla="*/ 169311 w 3810000"/>
              <a:gd name="connsiteY15" fmla="*/ 1786644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10000" h="2069777">
                <a:moveTo>
                  <a:pt x="0" y="279406"/>
                </a:moveTo>
                <a:cubicBezTo>
                  <a:pt x="0" y="125094"/>
                  <a:pt x="125094" y="0"/>
                  <a:pt x="279406" y="0"/>
                </a:cubicBezTo>
                <a:lnTo>
                  <a:pt x="635000" y="0"/>
                </a:lnTo>
                <a:lnTo>
                  <a:pt x="635000" y="0"/>
                </a:lnTo>
                <a:lnTo>
                  <a:pt x="1587500" y="0"/>
                </a:lnTo>
                <a:lnTo>
                  <a:pt x="3530594" y="0"/>
                </a:lnTo>
                <a:cubicBezTo>
                  <a:pt x="3684906" y="0"/>
                  <a:pt x="3810000" y="125094"/>
                  <a:pt x="3810000" y="279406"/>
                </a:cubicBezTo>
                <a:lnTo>
                  <a:pt x="3810000" y="977900"/>
                </a:lnTo>
                <a:lnTo>
                  <a:pt x="3810000" y="977900"/>
                </a:lnTo>
                <a:lnTo>
                  <a:pt x="3810000" y="1397000"/>
                </a:lnTo>
                <a:lnTo>
                  <a:pt x="3810000" y="1396994"/>
                </a:lnTo>
                <a:cubicBezTo>
                  <a:pt x="3810000" y="1551306"/>
                  <a:pt x="3684906" y="1676400"/>
                  <a:pt x="3530594" y="1676400"/>
                </a:cubicBezTo>
                <a:lnTo>
                  <a:pt x="417870" y="1693111"/>
                </a:lnTo>
                <a:lnTo>
                  <a:pt x="108723" y="2069777"/>
                </a:lnTo>
                <a:cubicBezTo>
                  <a:pt x="78071" y="1927511"/>
                  <a:pt x="-25841" y="1408648"/>
                  <a:pt x="10343" y="1466920"/>
                </a:cubicBezTo>
                <a:cubicBezTo>
                  <a:pt x="15634" y="1507981"/>
                  <a:pt x="9267" y="1780937"/>
                  <a:pt x="169311" y="1786644"/>
                </a:cubicBezTo>
                <a:cubicBezTo>
                  <a:pt x="14999" y="1786644"/>
                  <a:pt x="0" y="1551306"/>
                  <a:pt x="0" y="1396994"/>
                </a:cubicBezTo>
                <a:lnTo>
                  <a:pt x="0" y="1397000"/>
                </a:lnTo>
                <a:lnTo>
                  <a:pt x="0" y="977900"/>
                </a:lnTo>
                <a:lnTo>
                  <a:pt x="0" y="977900"/>
                </a:lnTo>
                <a:lnTo>
                  <a:pt x="0" y="279406"/>
                </a:lnTo>
                <a:close/>
              </a:path>
            </a:pathLst>
          </a:custGeom>
          <a:solidFill>
            <a:schemeClr val="accent5">
              <a:lumMod val="75000"/>
              <a:alpha val="90000"/>
            </a:schemeClr>
          </a:solidFill>
          <a:ln w="28575" cmpd="sng">
            <a:solidFill>
              <a:schemeClr val="accent5">
                <a:lumMod val="50000"/>
              </a:schemeClr>
            </a:solidFill>
          </a:ln>
          <a:effectLst>
            <a:outerShdw blurRad="40000" dist="23000" dir="5400000" rotWithShape="0">
              <a:srgbClr val="000000">
                <a:alpha val="35000"/>
              </a:srgbClr>
            </a:outerShdw>
            <a:reflection stA="0" endPos="41000" dist="228600" dir="5400000" sy="-100000" algn="bl" rotWithShape="0"/>
          </a:effectLst>
          <a:scene3d>
            <a:camera prst="orthographicFront">
              <a:rot lat="0" lon="1080000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1371600" y="1748135"/>
            <a:ext cx="1949121" cy="461665"/>
          </a:xfrm>
          <a:prstGeom prst="rect">
            <a:avLst/>
          </a:prstGeom>
          <a:noFill/>
        </p:spPr>
        <p:txBody>
          <a:bodyPr wrap="none" rtlCol="0">
            <a:spAutoFit/>
          </a:bodyPr>
          <a:lstStyle/>
          <a:p>
            <a:r>
              <a:rPr lang="en-US" sz="2400" b="1" dirty="0" smtClean="0">
                <a:solidFill>
                  <a:schemeClr val="bg2"/>
                </a:solidFill>
              </a:rPr>
              <a:t>Lean Thinking</a:t>
            </a:r>
            <a:endParaRPr lang="en-US" sz="2400" b="1" dirty="0">
              <a:solidFill>
                <a:schemeClr val="bg2"/>
              </a:solidFill>
            </a:endParaRPr>
          </a:p>
        </p:txBody>
      </p:sp>
      <p:sp>
        <p:nvSpPr>
          <p:cNvPr id="14" name="TextBox 13"/>
          <p:cNvSpPr txBox="1"/>
          <p:nvPr/>
        </p:nvSpPr>
        <p:spPr>
          <a:xfrm>
            <a:off x="5257800" y="685800"/>
            <a:ext cx="3246652" cy="461665"/>
          </a:xfrm>
          <a:prstGeom prst="rect">
            <a:avLst/>
          </a:prstGeom>
          <a:noFill/>
        </p:spPr>
        <p:txBody>
          <a:bodyPr wrap="none" rtlCol="0">
            <a:spAutoFit/>
          </a:bodyPr>
          <a:lstStyle/>
          <a:p>
            <a:r>
              <a:rPr lang="en-US" sz="2400" b="1" dirty="0" smtClean="0">
                <a:solidFill>
                  <a:schemeClr val="bg1"/>
                </a:solidFill>
              </a:rPr>
              <a:t>Optimizing </a:t>
            </a:r>
            <a:r>
              <a:rPr lang="en-US" sz="2400" b="1" dirty="0">
                <a:solidFill>
                  <a:schemeClr val="bg1"/>
                </a:solidFill>
              </a:rPr>
              <a:t>P</a:t>
            </a:r>
            <a:r>
              <a:rPr lang="en-US" sz="2400" b="1" dirty="0" smtClean="0">
                <a:solidFill>
                  <a:schemeClr val="bg1"/>
                </a:solidFill>
              </a:rPr>
              <a:t>atient </a:t>
            </a:r>
            <a:r>
              <a:rPr lang="en-US" sz="2400" b="1" dirty="0">
                <a:solidFill>
                  <a:schemeClr val="bg1"/>
                </a:solidFill>
              </a:rPr>
              <a:t>F</a:t>
            </a:r>
            <a:r>
              <a:rPr lang="en-US" sz="2400" b="1" dirty="0" smtClean="0">
                <a:solidFill>
                  <a:schemeClr val="bg1"/>
                </a:solidFill>
              </a:rPr>
              <a:t>low</a:t>
            </a:r>
            <a:endParaRPr lang="en-US" sz="2400" b="1" dirty="0">
              <a:solidFill>
                <a:schemeClr val="bg1"/>
              </a:solidFill>
            </a:endParaRPr>
          </a:p>
        </p:txBody>
      </p:sp>
      <p:sp>
        <p:nvSpPr>
          <p:cNvPr id="15" name="TextBox 14"/>
          <p:cNvSpPr txBox="1"/>
          <p:nvPr/>
        </p:nvSpPr>
        <p:spPr>
          <a:xfrm>
            <a:off x="152400" y="2092167"/>
            <a:ext cx="4724400" cy="2708433"/>
          </a:xfrm>
          <a:prstGeom prst="rect">
            <a:avLst/>
          </a:prstGeom>
          <a:noFill/>
        </p:spPr>
        <p:txBody>
          <a:bodyPr wrap="square" rtlCol="0">
            <a:spAutoFit/>
          </a:bodyPr>
          <a:lstStyle/>
          <a:p>
            <a:r>
              <a:rPr lang="en-US" sz="1700" dirty="0" smtClean="0">
                <a:solidFill>
                  <a:schemeClr val="bg2"/>
                </a:solidFill>
              </a:rPr>
              <a:t>The </a:t>
            </a:r>
            <a:r>
              <a:rPr lang="en-US" sz="1700" dirty="0">
                <a:solidFill>
                  <a:schemeClr val="bg2"/>
                </a:solidFill>
              </a:rPr>
              <a:t>origins of lean thinking can be found on the shop‐floors of Japanese manufacturers </a:t>
            </a:r>
            <a:r>
              <a:rPr lang="en-US" sz="1700" dirty="0" smtClean="0">
                <a:solidFill>
                  <a:schemeClr val="bg2"/>
                </a:solidFill>
              </a:rPr>
              <a:t>and </a:t>
            </a:r>
            <a:r>
              <a:rPr lang="en-US" sz="1700" dirty="0">
                <a:solidFill>
                  <a:schemeClr val="bg2"/>
                </a:solidFill>
              </a:rPr>
              <a:t>in </a:t>
            </a:r>
            <a:r>
              <a:rPr lang="en-US" sz="1700" dirty="0" smtClean="0">
                <a:solidFill>
                  <a:schemeClr val="bg2"/>
                </a:solidFill>
              </a:rPr>
              <a:t>particular, </a:t>
            </a:r>
            <a:r>
              <a:rPr lang="en-US" sz="1700" dirty="0">
                <a:solidFill>
                  <a:schemeClr val="bg2"/>
                </a:solidFill>
              </a:rPr>
              <a:t>innovations at Toyota Motor </a:t>
            </a:r>
            <a:r>
              <a:rPr lang="en-US" sz="1700" dirty="0" smtClean="0">
                <a:solidFill>
                  <a:schemeClr val="bg2"/>
                </a:solidFill>
              </a:rPr>
              <a:t>Corp.</a:t>
            </a:r>
            <a:endParaRPr lang="en-US" sz="1700" dirty="0">
              <a:solidFill>
                <a:schemeClr val="bg2"/>
              </a:solidFill>
            </a:endParaRPr>
          </a:p>
          <a:p>
            <a:r>
              <a:rPr lang="en-US" sz="1700" dirty="0">
                <a:solidFill>
                  <a:schemeClr val="bg2"/>
                </a:solidFill>
              </a:rPr>
              <a:t>The emergence of lean </a:t>
            </a:r>
            <a:r>
              <a:rPr lang="en-US" sz="1700" dirty="0" smtClean="0">
                <a:solidFill>
                  <a:schemeClr val="bg2"/>
                </a:solidFill>
              </a:rPr>
              <a:t>in healthcare was </a:t>
            </a:r>
            <a:r>
              <a:rPr lang="en-US" sz="1700" dirty="0">
                <a:solidFill>
                  <a:schemeClr val="bg2"/>
                </a:solidFill>
              </a:rPr>
              <a:t>discovered around the year of </a:t>
            </a:r>
            <a:r>
              <a:rPr lang="en-US" sz="1700" dirty="0" smtClean="0">
                <a:solidFill>
                  <a:schemeClr val="bg2"/>
                </a:solidFill>
              </a:rPr>
              <a:t>2000. </a:t>
            </a:r>
            <a:endParaRPr lang="en-US" sz="1700" dirty="0">
              <a:solidFill>
                <a:schemeClr val="bg2"/>
              </a:solidFill>
            </a:endParaRPr>
          </a:p>
          <a:p>
            <a:r>
              <a:rPr lang="en-US" sz="1700" dirty="0">
                <a:solidFill>
                  <a:schemeClr val="bg2"/>
                </a:solidFill>
              </a:rPr>
              <a:t>The lean application in healthcare had been obvious as a medium to eliminate waiting time, repeat visits, errors &amp;</a:t>
            </a:r>
            <a:r>
              <a:rPr lang="en-US" sz="1700" dirty="0" smtClean="0">
                <a:solidFill>
                  <a:schemeClr val="bg2"/>
                </a:solidFill>
              </a:rPr>
              <a:t> </a:t>
            </a:r>
            <a:r>
              <a:rPr lang="en-US" sz="1700" dirty="0">
                <a:solidFill>
                  <a:schemeClr val="bg2"/>
                </a:solidFill>
              </a:rPr>
              <a:t>inappropriate procedures</a:t>
            </a:r>
            <a:r>
              <a:rPr lang="en-US" sz="1700" dirty="0" smtClean="0">
                <a:solidFill>
                  <a:schemeClr val="bg2"/>
                </a:solidFill>
              </a:rPr>
              <a:t>.</a:t>
            </a:r>
            <a:endParaRPr lang="en-US" sz="1700" dirty="0"/>
          </a:p>
          <a:p>
            <a:r>
              <a:rPr lang="en-US" sz="1700" dirty="0">
                <a:solidFill>
                  <a:srgbClr val="EEECE1"/>
                </a:solidFill>
              </a:rPr>
              <a:t>Implementing lean </a:t>
            </a:r>
            <a:r>
              <a:rPr lang="en-US" sz="1700" dirty="0" smtClean="0">
                <a:solidFill>
                  <a:srgbClr val="EEECE1"/>
                </a:solidFill>
              </a:rPr>
              <a:t>will </a:t>
            </a:r>
            <a:r>
              <a:rPr lang="en-US" sz="1700" dirty="0">
                <a:solidFill>
                  <a:srgbClr val="EEECE1"/>
                </a:solidFill>
              </a:rPr>
              <a:t>greatly eliminate non-value added activities</a:t>
            </a:r>
            <a:r>
              <a:rPr lang="en-US" sz="1700" dirty="0" smtClean="0">
                <a:solidFill>
                  <a:srgbClr val="EEECE1"/>
                </a:solidFill>
              </a:rPr>
              <a:t>.</a:t>
            </a:r>
            <a:endParaRPr lang="en-US" sz="1600" dirty="0"/>
          </a:p>
        </p:txBody>
      </p:sp>
      <p:sp>
        <p:nvSpPr>
          <p:cNvPr id="16" name="TextBox 15"/>
          <p:cNvSpPr txBox="1"/>
          <p:nvPr/>
        </p:nvSpPr>
        <p:spPr>
          <a:xfrm>
            <a:off x="4724400" y="1066800"/>
            <a:ext cx="4419600" cy="2862323"/>
          </a:xfrm>
          <a:prstGeom prst="rect">
            <a:avLst/>
          </a:prstGeom>
          <a:noFill/>
        </p:spPr>
        <p:txBody>
          <a:bodyPr wrap="square" rtlCol="0">
            <a:spAutoFit/>
          </a:bodyPr>
          <a:lstStyle/>
          <a:p>
            <a:r>
              <a:rPr lang="en-US" dirty="0" smtClean="0">
                <a:solidFill>
                  <a:srgbClr val="FFFFFF"/>
                </a:solidFill>
              </a:rPr>
              <a:t>Patient flow is the movement of patients between hospital’s diverse departments which includes various processes and services. The </a:t>
            </a:r>
            <a:r>
              <a:rPr lang="en-US" dirty="0">
                <a:solidFill>
                  <a:srgbClr val="FFFFFF"/>
                </a:solidFill>
              </a:rPr>
              <a:t>“efficiency” of service refers to the promptness of the care given to patients, including issues like waiting time before consultation, duration of consultation, amount of time spent with the doctor, quick response to emergencies, quick dispensation of drugs, fast and accurate laboratory </a:t>
            </a:r>
            <a:r>
              <a:rPr lang="en-US" dirty="0" smtClean="0">
                <a:solidFill>
                  <a:srgbClr val="FFFFFF"/>
                </a:solidFill>
              </a:rPr>
              <a:t>tests.</a:t>
            </a:r>
            <a:endParaRPr lang="en-US" dirty="0">
              <a:solidFill>
                <a:srgbClr val="FFFFFF"/>
              </a:solidFill>
            </a:endParaRPr>
          </a:p>
        </p:txBody>
      </p:sp>
      <p:sp>
        <p:nvSpPr>
          <p:cNvPr id="17" name="TextBox 16"/>
          <p:cNvSpPr txBox="1"/>
          <p:nvPr/>
        </p:nvSpPr>
        <p:spPr>
          <a:xfrm rot="583199">
            <a:off x="3251626" y="5267227"/>
            <a:ext cx="1240485" cy="1200329"/>
          </a:xfrm>
          <a:prstGeom prst="rect">
            <a:avLst/>
          </a:prstGeom>
          <a:noFill/>
        </p:spPr>
        <p:txBody>
          <a:bodyPr wrap="square" rtlCol="0">
            <a:spAutoFit/>
          </a:bodyPr>
          <a:lstStyle/>
          <a:p>
            <a:pPr algn="ctr"/>
            <a:r>
              <a:rPr lang="en-US" b="1" dirty="0" smtClean="0"/>
              <a:t>Peter Hines </a:t>
            </a:r>
            <a:r>
              <a:rPr lang="en-US" b="1" dirty="0"/>
              <a:t>et al., </a:t>
            </a:r>
            <a:r>
              <a:rPr lang="en-US" b="1" dirty="0" smtClean="0"/>
              <a:t>2004</a:t>
            </a:r>
          </a:p>
          <a:p>
            <a:r>
              <a:rPr lang="en-US" dirty="0" smtClean="0">
                <a:effectLst/>
              </a:rPr>
              <a:t> </a:t>
            </a:r>
            <a:endParaRPr lang="en-US" dirty="0"/>
          </a:p>
        </p:txBody>
      </p:sp>
      <p:sp>
        <p:nvSpPr>
          <p:cNvPr id="2" name="Rectangle 1"/>
          <p:cNvSpPr/>
          <p:nvPr/>
        </p:nvSpPr>
        <p:spPr>
          <a:xfrm rot="21051557">
            <a:off x="4555054" y="5445666"/>
            <a:ext cx="1456275" cy="646331"/>
          </a:xfrm>
          <a:prstGeom prst="rect">
            <a:avLst/>
          </a:prstGeom>
        </p:spPr>
        <p:txBody>
          <a:bodyPr wrap="square">
            <a:spAutoFit/>
          </a:bodyPr>
          <a:lstStyle/>
          <a:p>
            <a:pPr algn="ctr"/>
            <a:r>
              <a:rPr lang="en-US" b="1" dirty="0" err="1"/>
              <a:t>Santillan</a:t>
            </a:r>
            <a:r>
              <a:rPr lang="en-US" b="1" dirty="0"/>
              <a:t> D (2000)</a:t>
            </a:r>
            <a:r>
              <a:rPr lang="en-US" b="1" dirty="0" smtClean="0">
                <a:effectLst/>
              </a:rPr>
              <a:t> </a:t>
            </a:r>
            <a:endParaRPr lang="en-US" b="1" dirty="0"/>
          </a:p>
        </p:txBody>
      </p:sp>
    </p:spTree>
    <p:extLst>
      <p:ext uri="{BB962C8B-B14F-4D97-AF65-F5344CB8AC3E}">
        <p14:creationId xmlns:p14="http://schemas.microsoft.com/office/powerpoint/2010/main" val="29491635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2819400" y="4935729"/>
            <a:ext cx="3490707" cy="1846071"/>
          </a:xfrm>
          <a:prstGeom prst="rect">
            <a:avLst/>
          </a:prstGeom>
          <a:effectLst>
            <a:reflection stA="50000" endPos="75000" dist="12700" dir="5400000" sy="-100000" algn="bl" rotWithShape="0"/>
          </a:effectLst>
          <a:scene3d>
            <a:camera prst="orthographicFront">
              <a:rot lat="1980000" lon="0" rev="0"/>
            </a:camera>
            <a:lightRig rig="threePt" dir="t"/>
          </a:scene3d>
        </p:spPr>
      </p:pic>
      <p:sp>
        <p:nvSpPr>
          <p:cNvPr id="5" name="Rounded Rectangular Callout 10"/>
          <p:cNvSpPr/>
          <p:nvPr/>
        </p:nvSpPr>
        <p:spPr>
          <a:xfrm>
            <a:off x="76200" y="685800"/>
            <a:ext cx="4572000" cy="4952323"/>
          </a:xfrm>
          <a:custGeom>
            <a:avLst/>
            <a:gdLst>
              <a:gd name="connsiteX0" fmla="*/ 0 w 3810000"/>
              <a:gd name="connsiteY0" fmla="*/ 279406 h 1676400"/>
              <a:gd name="connsiteX1" fmla="*/ 279406 w 3810000"/>
              <a:gd name="connsiteY1" fmla="*/ 0 h 1676400"/>
              <a:gd name="connsiteX2" fmla="*/ 635000 w 3810000"/>
              <a:gd name="connsiteY2" fmla="*/ 0 h 1676400"/>
              <a:gd name="connsiteX3" fmla="*/ 635000 w 3810000"/>
              <a:gd name="connsiteY3" fmla="*/ 0 h 1676400"/>
              <a:gd name="connsiteX4" fmla="*/ 1587500 w 3810000"/>
              <a:gd name="connsiteY4" fmla="*/ 0 h 1676400"/>
              <a:gd name="connsiteX5" fmla="*/ 3530594 w 3810000"/>
              <a:gd name="connsiteY5" fmla="*/ 0 h 1676400"/>
              <a:gd name="connsiteX6" fmla="*/ 3810000 w 3810000"/>
              <a:gd name="connsiteY6" fmla="*/ 279406 h 1676400"/>
              <a:gd name="connsiteX7" fmla="*/ 3810000 w 3810000"/>
              <a:gd name="connsiteY7" fmla="*/ 977900 h 1676400"/>
              <a:gd name="connsiteX8" fmla="*/ 3810000 w 3810000"/>
              <a:gd name="connsiteY8" fmla="*/ 977900 h 1676400"/>
              <a:gd name="connsiteX9" fmla="*/ 3810000 w 3810000"/>
              <a:gd name="connsiteY9" fmla="*/ 1397000 h 1676400"/>
              <a:gd name="connsiteX10" fmla="*/ 3810000 w 3810000"/>
              <a:gd name="connsiteY10" fmla="*/ 1396994 h 1676400"/>
              <a:gd name="connsiteX11" fmla="*/ 3530594 w 3810000"/>
              <a:gd name="connsiteY11" fmla="*/ 1676400 h 1676400"/>
              <a:gd name="connsiteX12" fmla="*/ 1587500 w 3810000"/>
              <a:gd name="connsiteY12" fmla="*/ 1676400 h 1676400"/>
              <a:gd name="connsiteX13" fmla="*/ 1111263 w 3810000"/>
              <a:gd name="connsiteY13" fmla="*/ 1885950 h 1676400"/>
              <a:gd name="connsiteX14" fmla="*/ 635000 w 3810000"/>
              <a:gd name="connsiteY14" fmla="*/ 1676400 h 1676400"/>
              <a:gd name="connsiteX15" fmla="*/ 279406 w 3810000"/>
              <a:gd name="connsiteY15" fmla="*/ 1676400 h 1676400"/>
              <a:gd name="connsiteX16" fmla="*/ 0 w 3810000"/>
              <a:gd name="connsiteY16" fmla="*/ 1396994 h 1676400"/>
              <a:gd name="connsiteX17" fmla="*/ 0 w 3810000"/>
              <a:gd name="connsiteY17" fmla="*/ 1397000 h 1676400"/>
              <a:gd name="connsiteX18" fmla="*/ 0 w 3810000"/>
              <a:gd name="connsiteY18" fmla="*/ 977900 h 1676400"/>
              <a:gd name="connsiteX19" fmla="*/ 0 w 3810000"/>
              <a:gd name="connsiteY19" fmla="*/ 977900 h 1676400"/>
              <a:gd name="connsiteX20" fmla="*/ 0 w 3810000"/>
              <a:gd name="connsiteY20" fmla="*/ 279406 h 1676400"/>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1587500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985976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635000 w 3810000"/>
              <a:gd name="connsiteY14" fmla="*/ 1676400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601669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268942 w 3811540"/>
              <a:gd name="connsiteY14" fmla="*/ 1693112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35016 w 3811540"/>
              <a:gd name="connsiteY14" fmla="*/ 1709824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20888 w 3819387"/>
              <a:gd name="connsiteY15" fmla="*/ 1693112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332857 w 3819387"/>
              <a:gd name="connsiteY15" fmla="*/ 1616087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332857 w 3819387"/>
              <a:gd name="connsiteY15" fmla="*/ 1616087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78698 w 3819387"/>
              <a:gd name="connsiteY15" fmla="*/ 1786644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9387 w 3819387"/>
              <a:gd name="connsiteY0" fmla="*/ 279406 h 2069777"/>
              <a:gd name="connsiteX1" fmla="*/ 288793 w 3819387"/>
              <a:gd name="connsiteY1" fmla="*/ 0 h 2069777"/>
              <a:gd name="connsiteX2" fmla="*/ 644387 w 3819387"/>
              <a:gd name="connsiteY2" fmla="*/ 0 h 2069777"/>
              <a:gd name="connsiteX3" fmla="*/ 644387 w 3819387"/>
              <a:gd name="connsiteY3" fmla="*/ 0 h 2069777"/>
              <a:gd name="connsiteX4" fmla="*/ 1596887 w 3819387"/>
              <a:gd name="connsiteY4" fmla="*/ 0 h 2069777"/>
              <a:gd name="connsiteX5" fmla="*/ 3539981 w 3819387"/>
              <a:gd name="connsiteY5" fmla="*/ 0 h 2069777"/>
              <a:gd name="connsiteX6" fmla="*/ 3819387 w 3819387"/>
              <a:gd name="connsiteY6" fmla="*/ 279406 h 2069777"/>
              <a:gd name="connsiteX7" fmla="*/ 3819387 w 3819387"/>
              <a:gd name="connsiteY7" fmla="*/ 977900 h 2069777"/>
              <a:gd name="connsiteX8" fmla="*/ 3819387 w 3819387"/>
              <a:gd name="connsiteY8" fmla="*/ 977900 h 2069777"/>
              <a:gd name="connsiteX9" fmla="*/ 3819387 w 3819387"/>
              <a:gd name="connsiteY9" fmla="*/ 1397000 h 2069777"/>
              <a:gd name="connsiteX10" fmla="*/ 3819387 w 3819387"/>
              <a:gd name="connsiteY10" fmla="*/ 1396994 h 2069777"/>
              <a:gd name="connsiteX11" fmla="*/ 3539981 w 3819387"/>
              <a:gd name="connsiteY11" fmla="*/ 1676400 h 2069777"/>
              <a:gd name="connsiteX12" fmla="*/ 427257 w 3819387"/>
              <a:gd name="connsiteY12" fmla="*/ 1693111 h 2069777"/>
              <a:gd name="connsiteX13" fmla="*/ 118110 w 3819387"/>
              <a:gd name="connsiteY13" fmla="*/ 2069777 h 2069777"/>
              <a:gd name="connsiteX14" fmla="*/ 6884 w 3819387"/>
              <a:gd name="connsiteY14" fmla="*/ 1472422 h 2069777"/>
              <a:gd name="connsiteX15" fmla="*/ 178698 w 3819387"/>
              <a:gd name="connsiteY15" fmla="*/ 1786644 h 2069777"/>
              <a:gd name="connsiteX16" fmla="*/ 9387 w 3819387"/>
              <a:gd name="connsiteY16" fmla="*/ 1396994 h 2069777"/>
              <a:gd name="connsiteX17" fmla="*/ 9387 w 3819387"/>
              <a:gd name="connsiteY17" fmla="*/ 1397000 h 2069777"/>
              <a:gd name="connsiteX18" fmla="*/ 9387 w 3819387"/>
              <a:gd name="connsiteY18" fmla="*/ 977900 h 2069777"/>
              <a:gd name="connsiteX19" fmla="*/ 9387 w 3819387"/>
              <a:gd name="connsiteY19" fmla="*/ 977900 h 2069777"/>
              <a:gd name="connsiteX20" fmla="*/ 9387 w 3819387"/>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3190 w 3810000"/>
              <a:gd name="connsiteY14" fmla="*/ 1472422 h 2069777"/>
              <a:gd name="connsiteX15" fmla="*/ 169311 w 3810000"/>
              <a:gd name="connsiteY15" fmla="*/ 1786644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10343 w 3810000"/>
              <a:gd name="connsiteY14" fmla="*/ 1466920 h 2069777"/>
              <a:gd name="connsiteX15" fmla="*/ 169311 w 3810000"/>
              <a:gd name="connsiteY15" fmla="*/ 1786644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10000" h="2069777">
                <a:moveTo>
                  <a:pt x="0" y="279406"/>
                </a:moveTo>
                <a:cubicBezTo>
                  <a:pt x="0" y="125094"/>
                  <a:pt x="125094" y="0"/>
                  <a:pt x="279406" y="0"/>
                </a:cubicBezTo>
                <a:lnTo>
                  <a:pt x="635000" y="0"/>
                </a:lnTo>
                <a:lnTo>
                  <a:pt x="635000" y="0"/>
                </a:lnTo>
                <a:lnTo>
                  <a:pt x="1587500" y="0"/>
                </a:lnTo>
                <a:lnTo>
                  <a:pt x="3530594" y="0"/>
                </a:lnTo>
                <a:cubicBezTo>
                  <a:pt x="3684906" y="0"/>
                  <a:pt x="3810000" y="125094"/>
                  <a:pt x="3810000" y="279406"/>
                </a:cubicBezTo>
                <a:lnTo>
                  <a:pt x="3810000" y="977900"/>
                </a:lnTo>
                <a:lnTo>
                  <a:pt x="3810000" y="977900"/>
                </a:lnTo>
                <a:lnTo>
                  <a:pt x="3810000" y="1397000"/>
                </a:lnTo>
                <a:lnTo>
                  <a:pt x="3810000" y="1396994"/>
                </a:lnTo>
                <a:cubicBezTo>
                  <a:pt x="3810000" y="1551306"/>
                  <a:pt x="3684906" y="1676400"/>
                  <a:pt x="3530594" y="1676400"/>
                </a:cubicBezTo>
                <a:lnTo>
                  <a:pt x="417870" y="1693111"/>
                </a:lnTo>
                <a:lnTo>
                  <a:pt x="108723" y="2069777"/>
                </a:lnTo>
                <a:cubicBezTo>
                  <a:pt x="78071" y="1927511"/>
                  <a:pt x="-25841" y="1408648"/>
                  <a:pt x="10343" y="1466920"/>
                </a:cubicBezTo>
                <a:cubicBezTo>
                  <a:pt x="15634" y="1507981"/>
                  <a:pt x="9267" y="1780937"/>
                  <a:pt x="169311" y="1786644"/>
                </a:cubicBezTo>
                <a:cubicBezTo>
                  <a:pt x="14999" y="1786644"/>
                  <a:pt x="0" y="1551306"/>
                  <a:pt x="0" y="1396994"/>
                </a:cubicBezTo>
                <a:lnTo>
                  <a:pt x="0" y="1397000"/>
                </a:lnTo>
                <a:lnTo>
                  <a:pt x="0" y="977900"/>
                </a:lnTo>
                <a:lnTo>
                  <a:pt x="0" y="977900"/>
                </a:lnTo>
                <a:lnTo>
                  <a:pt x="0" y="279406"/>
                </a:lnTo>
                <a:close/>
              </a:path>
            </a:pathLst>
          </a:custGeom>
          <a:solidFill>
            <a:schemeClr val="accent3">
              <a:lumMod val="75000"/>
              <a:alpha val="60000"/>
            </a:schemeClr>
          </a:solidFill>
          <a:ln w="9525" cmpd="sng">
            <a:solidFill>
              <a:schemeClr val="accent3">
                <a:lumMod val="50000"/>
              </a:schemeClr>
            </a:solidFill>
          </a:ln>
          <a:effectLst>
            <a:outerShdw blurRad="40000" dist="23000" dir="5400000" rotWithShape="0">
              <a:srgbClr val="000000">
                <a:alpha val="35000"/>
              </a:srgbClr>
            </a:outerShdw>
            <a:reflection stA="0" endPos="41000" dist="228600" dir="5400000" sy="-100000" algn="bl" rotWithShape="0"/>
          </a:effectLst>
          <a:scene3d>
            <a:camera prst="orthographicFront">
              <a:rot lat="0" lon="1080000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 name="Straight Connector 6"/>
          <p:cNvCxnSpPr/>
          <p:nvPr/>
        </p:nvCxnSpPr>
        <p:spPr>
          <a:xfrm>
            <a:off x="0" y="658558"/>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TextBox 7"/>
          <p:cNvSpPr txBox="1"/>
          <p:nvPr/>
        </p:nvSpPr>
        <p:spPr>
          <a:xfrm>
            <a:off x="159677" y="3992"/>
            <a:ext cx="3497923" cy="646331"/>
          </a:xfrm>
          <a:prstGeom prst="rect">
            <a:avLst/>
          </a:prstGeom>
          <a:noFill/>
        </p:spPr>
        <p:txBody>
          <a:bodyPr wrap="none" rtlCol="0">
            <a:spAutoFit/>
          </a:bodyPr>
          <a:lstStyle/>
          <a:p>
            <a:r>
              <a:rPr lang="en-US" sz="3600" dirty="0" smtClean="0">
                <a:solidFill>
                  <a:schemeClr val="accent1">
                    <a:lumMod val="50000"/>
                  </a:schemeClr>
                </a:solidFill>
              </a:rPr>
              <a:t>Literature Review</a:t>
            </a:r>
            <a:endParaRPr lang="en-US" sz="3600" dirty="0">
              <a:solidFill>
                <a:schemeClr val="accent1">
                  <a:lumMod val="50000"/>
                </a:schemeClr>
              </a:solidFill>
            </a:endParaRPr>
          </a:p>
        </p:txBody>
      </p:sp>
      <p:sp>
        <p:nvSpPr>
          <p:cNvPr id="10" name="TextBox 9"/>
          <p:cNvSpPr txBox="1"/>
          <p:nvPr/>
        </p:nvSpPr>
        <p:spPr>
          <a:xfrm>
            <a:off x="1212599" y="678170"/>
            <a:ext cx="2412439" cy="461665"/>
          </a:xfrm>
          <a:prstGeom prst="rect">
            <a:avLst/>
          </a:prstGeom>
          <a:noFill/>
        </p:spPr>
        <p:txBody>
          <a:bodyPr wrap="none" rtlCol="0">
            <a:spAutoFit/>
          </a:bodyPr>
          <a:lstStyle/>
          <a:p>
            <a:pPr algn="ctr"/>
            <a:r>
              <a:rPr lang="en-US" sz="2400" b="1" dirty="0" smtClean="0">
                <a:solidFill>
                  <a:srgbClr val="FFFFFF"/>
                </a:solidFill>
              </a:rPr>
              <a:t>Operating Rooms</a:t>
            </a:r>
            <a:endParaRPr lang="en-US" sz="2400" b="1" dirty="0">
              <a:solidFill>
                <a:srgbClr val="FFFFFF"/>
              </a:solidFill>
            </a:endParaRPr>
          </a:p>
        </p:txBody>
      </p:sp>
      <p:sp>
        <p:nvSpPr>
          <p:cNvPr id="12" name="TextBox 11"/>
          <p:cNvSpPr txBox="1"/>
          <p:nvPr/>
        </p:nvSpPr>
        <p:spPr>
          <a:xfrm>
            <a:off x="147195" y="1034240"/>
            <a:ext cx="4572000" cy="3693319"/>
          </a:xfrm>
          <a:prstGeom prst="rect">
            <a:avLst/>
          </a:prstGeom>
          <a:noFill/>
        </p:spPr>
        <p:txBody>
          <a:bodyPr wrap="square" rtlCol="0">
            <a:spAutoFit/>
          </a:bodyPr>
          <a:lstStyle/>
          <a:p>
            <a:r>
              <a:rPr lang="en-US" dirty="0" smtClean="0">
                <a:solidFill>
                  <a:schemeClr val="bg1"/>
                </a:solidFill>
              </a:rPr>
              <a:t>Deterministic and stochastic mathematical programming models, queuing models, simulation models, and heuristic approaches have all been used to investigate OR scheduling. </a:t>
            </a:r>
            <a:r>
              <a:rPr lang="en-US" dirty="0">
                <a:solidFill>
                  <a:schemeClr val="bg1"/>
                </a:solidFill>
              </a:rPr>
              <a:t>T</a:t>
            </a:r>
            <a:r>
              <a:rPr lang="en-US" dirty="0" smtClean="0">
                <a:solidFill>
                  <a:schemeClr val="bg1"/>
                </a:solidFill>
              </a:rPr>
              <a:t>he RCA is </a:t>
            </a:r>
            <a:r>
              <a:rPr lang="en-US" dirty="0">
                <a:solidFill>
                  <a:schemeClr val="bg1"/>
                </a:solidFill>
              </a:rPr>
              <a:t>a structured approach to the investigation of patient safety </a:t>
            </a:r>
            <a:r>
              <a:rPr lang="en-US" dirty="0" smtClean="0">
                <a:solidFill>
                  <a:schemeClr val="bg1"/>
                </a:solidFill>
              </a:rPr>
              <a:t>incidents, </a:t>
            </a:r>
            <a:r>
              <a:rPr lang="en-US" dirty="0">
                <a:solidFill>
                  <a:srgbClr val="FFFFFF"/>
                </a:solidFill>
              </a:rPr>
              <a:t>particularly in acute hospital </a:t>
            </a:r>
            <a:r>
              <a:rPr lang="en-US" dirty="0" smtClean="0">
                <a:solidFill>
                  <a:srgbClr val="FFFFFF"/>
                </a:solidFill>
              </a:rPr>
              <a:t>settings such as the operating rooms. An SOP </a:t>
            </a:r>
            <a:r>
              <a:rPr lang="en-US" dirty="0">
                <a:solidFill>
                  <a:srgbClr val="FFFFFF"/>
                </a:solidFill>
              </a:rPr>
              <a:t>is defined as a method for accomplishing </a:t>
            </a:r>
            <a:r>
              <a:rPr lang="en-US" dirty="0" smtClean="0">
                <a:solidFill>
                  <a:srgbClr val="FFFFFF"/>
                </a:solidFill>
              </a:rPr>
              <a:t>policy.</a:t>
            </a:r>
            <a:r>
              <a:rPr lang="en-US" dirty="0">
                <a:solidFill>
                  <a:srgbClr val="FFFFFF"/>
                </a:solidFill>
              </a:rPr>
              <a:t> The details in an SOP standardize the process and provide step-by-step </a:t>
            </a:r>
            <a:r>
              <a:rPr lang="en-US" dirty="0" smtClean="0">
                <a:solidFill>
                  <a:srgbClr val="FFFFFF"/>
                </a:solidFill>
              </a:rPr>
              <a:t>instructions that enable </a:t>
            </a:r>
            <a:r>
              <a:rPr lang="en-US" dirty="0">
                <a:solidFill>
                  <a:srgbClr val="FFFFFF"/>
                </a:solidFill>
              </a:rPr>
              <a:t>anyone within the system to perform the </a:t>
            </a:r>
            <a:r>
              <a:rPr lang="en-US" dirty="0" smtClean="0">
                <a:solidFill>
                  <a:srgbClr val="FFFFFF"/>
                </a:solidFill>
              </a:rPr>
              <a:t>task in </a:t>
            </a:r>
            <a:r>
              <a:rPr lang="en-US" dirty="0">
                <a:solidFill>
                  <a:srgbClr val="FFFFFF"/>
                </a:solidFill>
              </a:rPr>
              <a:t>a consistent and correct </a:t>
            </a:r>
            <a:r>
              <a:rPr lang="en-US" dirty="0" smtClean="0">
                <a:solidFill>
                  <a:srgbClr val="FFFFFF"/>
                </a:solidFill>
              </a:rPr>
              <a:t>manner.</a:t>
            </a:r>
            <a:r>
              <a:rPr lang="en-US" dirty="0" smtClean="0">
                <a:solidFill>
                  <a:srgbClr val="FFFFFF"/>
                </a:solidFill>
                <a:effectLst/>
              </a:rPr>
              <a:t> </a:t>
            </a:r>
            <a:endParaRPr lang="en-US" dirty="0">
              <a:solidFill>
                <a:srgbClr val="FFFFFF"/>
              </a:solidFill>
            </a:endParaRPr>
          </a:p>
        </p:txBody>
      </p:sp>
      <p:sp>
        <p:nvSpPr>
          <p:cNvPr id="2" name="TextBox 1"/>
          <p:cNvSpPr txBox="1"/>
          <p:nvPr/>
        </p:nvSpPr>
        <p:spPr>
          <a:xfrm rot="583199">
            <a:off x="3353948" y="5448017"/>
            <a:ext cx="1139693" cy="923330"/>
          </a:xfrm>
          <a:prstGeom prst="rect">
            <a:avLst/>
          </a:prstGeom>
          <a:noFill/>
        </p:spPr>
        <p:txBody>
          <a:bodyPr wrap="square" rtlCol="0">
            <a:spAutoFit/>
          </a:bodyPr>
          <a:lstStyle/>
          <a:p>
            <a:r>
              <a:rPr lang="en-US" b="1" dirty="0" err="1"/>
              <a:t>Bagian</a:t>
            </a:r>
            <a:r>
              <a:rPr lang="en-US" b="1" dirty="0"/>
              <a:t> et al., </a:t>
            </a:r>
            <a:r>
              <a:rPr lang="en-US" b="1" dirty="0" smtClean="0"/>
              <a:t>2002.</a:t>
            </a:r>
          </a:p>
          <a:p>
            <a:r>
              <a:rPr lang="en-US" dirty="0" smtClean="0">
                <a:effectLst/>
              </a:rPr>
              <a:t> </a:t>
            </a:r>
            <a:endParaRPr lang="en-US" dirty="0"/>
          </a:p>
        </p:txBody>
      </p:sp>
      <p:sp>
        <p:nvSpPr>
          <p:cNvPr id="14" name="Rounded Rectangular Callout 10"/>
          <p:cNvSpPr/>
          <p:nvPr/>
        </p:nvSpPr>
        <p:spPr>
          <a:xfrm>
            <a:off x="4579687" y="3810000"/>
            <a:ext cx="4476425" cy="1723894"/>
          </a:xfrm>
          <a:custGeom>
            <a:avLst/>
            <a:gdLst>
              <a:gd name="connsiteX0" fmla="*/ 0 w 3810000"/>
              <a:gd name="connsiteY0" fmla="*/ 279406 h 1676400"/>
              <a:gd name="connsiteX1" fmla="*/ 279406 w 3810000"/>
              <a:gd name="connsiteY1" fmla="*/ 0 h 1676400"/>
              <a:gd name="connsiteX2" fmla="*/ 635000 w 3810000"/>
              <a:gd name="connsiteY2" fmla="*/ 0 h 1676400"/>
              <a:gd name="connsiteX3" fmla="*/ 635000 w 3810000"/>
              <a:gd name="connsiteY3" fmla="*/ 0 h 1676400"/>
              <a:gd name="connsiteX4" fmla="*/ 1587500 w 3810000"/>
              <a:gd name="connsiteY4" fmla="*/ 0 h 1676400"/>
              <a:gd name="connsiteX5" fmla="*/ 3530594 w 3810000"/>
              <a:gd name="connsiteY5" fmla="*/ 0 h 1676400"/>
              <a:gd name="connsiteX6" fmla="*/ 3810000 w 3810000"/>
              <a:gd name="connsiteY6" fmla="*/ 279406 h 1676400"/>
              <a:gd name="connsiteX7" fmla="*/ 3810000 w 3810000"/>
              <a:gd name="connsiteY7" fmla="*/ 977900 h 1676400"/>
              <a:gd name="connsiteX8" fmla="*/ 3810000 w 3810000"/>
              <a:gd name="connsiteY8" fmla="*/ 977900 h 1676400"/>
              <a:gd name="connsiteX9" fmla="*/ 3810000 w 3810000"/>
              <a:gd name="connsiteY9" fmla="*/ 1397000 h 1676400"/>
              <a:gd name="connsiteX10" fmla="*/ 3810000 w 3810000"/>
              <a:gd name="connsiteY10" fmla="*/ 1396994 h 1676400"/>
              <a:gd name="connsiteX11" fmla="*/ 3530594 w 3810000"/>
              <a:gd name="connsiteY11" fmla="*/ 1676400 h 1676400"/>
              <a:gd name="connsiteX12" fmla="*/ 1587500 w 3810000"/>
              <a:gd name="connsiteY12" fmla="*/ 1676400 h 1676400"/>
              <a:gd name="connsiteX13" fmla="*/ 1111263 w 3810000"/>
              <a:gd name="connsiteY13" fmla="*/ 1885950 h 1676400"/>
              <a:gd name="connsiteX14" fmla="*/ 635000 w 3810000"/>
              <a:gd name="connsiteY14" fmla="*/ 1676400 h 1676400"/>
              <a:gd name="connsiteX15" fmla="*/ 279406 w 3810000"/>
              <a:gd name="connsiteY15" fmla="*/ 1676400 h 1676400"/>
              <a:gd name="connsiteX16" fmla="*/ 0 w 3810000"/>
              <a:gd name="connsiteY16" fmla="*/ 1396994 h 1676400"/>
              <a:gd name="connsiteX17" fmla="*/ 0 w 3810000"/>
              <a:gd name="connsiteY17" fmla="*/ 1397000 h 1676400"/>
              <a:gd name="connsiteX18" fmla="*/ 0 w 3810000"/>
              <a:gd name="connsiteY18" fmla="*/ 977900 h 1676400"/>
              <a:gd name="connsiteX19" fmla="*/ 0 w 3810000"/>
              <a:gd name="connsiteY19" fmla="*/ 977900 h 1676400"/>
              <a:gd name="connsiteX20" fmla="*/ 0 w 3810000"/>
              <a:gd name="connsiteY20" fmla="*/ 279406 h 1676400"/>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1587500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985976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635000 w 3810000"/>
              <a:gd name="connsiteY14" fmla="*/ 1676400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601669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268942 w 3811540"/>
              <a:gd name="connsiteY14" fmla="*/ 1693112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35016 w 3811540"/>
              <a:gd name="connsiteY14" fmla="*/ 1709824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16767 w 3810000"/>
              <a:gd name="connsiteY14" fmla="*/ 1642978 h 2069777"/>
              <a:gd name="connsiteX15" fmla="*/ 158782 w 3810000"/>
              <a:gd name="connsiteY15" fmla="*/ 1846392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822 w 3811822"/>
              <a:gd name="connsiteY0" fmla="*/ 279406 h 2069777"/>
              <a:gd name="connsiteX1" fmla="*/ 281228 w 3811822"/>
              <a:gd name="connsiteY1" fmla="*/ 0 h 2069777"/>
              <a:gd name="connsiteX2" fmla="*/ 636822 w 3811822"/>
              <a:gd name="connsiteY2" fmla="*/ 0 h 2069777"/>
              <a:gd name="connsiteX3" fmla="*/ 636822 w 3811822"/>
              <a:gd name="connsiteY3" fmla="*/ 0 h 2069777"/>
              <a:gd name="connsiteX4" fmla="*/ 1589322 w 3811822"/>
              <a:gd name="connsiteY4" fmla="*/ 0 h 2069777"/>
              <a:gd name="connsiteX5" fmla="*/ 3532416 w 3811822"/>
              <a:gd name="connsiteY5" fmla="*/ 0 h 2069777"/>
              <a:gd name="connsiteX6" fmla="*/ 3811822 w 3811822"/>
              <a:gd name="connsiteY6" fmla="*/ 279406 h 2069777"/>
              <a:gd name="connsiteX7" fmla="*/ 3811822 w 3811822"/>
              <a:gd name="connsiteY7" fmla="*/ 977900 h 2069777"/>
              <a:gd name="connsiteX8" fmla="*/ 3811822 w 3811822"/>
              <a:gd name="connsiteY8" fmla="*/ 977900 h 2069777"/>
              <a:gd name="connsiteX9" fmla="*/ 3811822 w 3811822"/>
              <a:gd name="connsiteY9" fmla="*/ 1397000 h 2069777"/>
              <a:gd name="connsiteX10" fmla="*/ 3811822 w 3811822"/>
              <a:gd name="connsiteY10" fmla="*/ 1396994 h 2069777"/>
              <a:gd name="connsiteX11" fmla="*/ 3532416 w 3811822"/>
              <a:gd name="connsiteY11" fmla="*/ 1676400 h 2069777"/>
              <a:gd name="connsiteX12" fmla="*/ 419692 w 3811822"/>
              <a:gd name="connsiteY12" fmla="*/ 1693111 h 2069777"/>
              <a:gd name="connsiteX13" fmla="*/ 110545 w 3811822"/>
              <a:gd name="connsiteY13" fmla="*/ 2069777 h 2069777"/>
              <a:gd name="connsiteX14" fmla="*/ 18589 w 3811822"/>
              <a:gd name="connsiteY14" fmla="*/ 1642978 h 2069777"/>
              <a:gd name="connsiteX15" fmla="*/ 129084 w 3811822"/>
              <a:gd name="connsiteY15" fmla="*/ 1663917 h 2069777"/>
              <a:gd name="connsiteX16" fmla="*/ 1822 w 3811822"/>
              <a:gd name="connsiteY16" fmla="*/ 1396994 h 2069777"/>
              <a:gd name="connsiteX17" fmla="*/ 1822 w 3811822"/>
              <a:gd name="connsiteY17" fmla="*/ 1397000 h 2069777"/>
              <a:gd name="connsiteX18" fmla="*/ 1822 w 3811822"/>
              <a:gd name="connsiteY18" fmla="*/ 977900 h 2069777"/>
              <a:gd name="connsiteX19" fmla="*/ 1822 w 3811822"/>
              <a:gd name="connsiteY19" fmla="*/ 977900 h 2069777"/>
              <a:gd name="connsiteX20" fmla="*/ 1822 w 3811822"/>
              <a:gd name="connsiteY20" fmla="*/ 279406 h 2069777"/>
              <a:gd name="connsiteX0" fmla="*/ 1822 w 3811822"/>
              <a:gd name="connsiteY0" fmla="*/ 279406 h 2142767"/>
              <a:gd name="connsiteX1" fmla="*/ 281228 w 3811822"/>
              <a:gd name="connsiteY1" fmla="*/ 0 h 2142767"/>
              <a:gd name="connsiteX2" fmla="*/ 636822 w 3811822"/>
              <a:gd name="connsiteY2" fmla="*/ 0 h 2142767"/>
              <a:gd name="connsiteX3" fmla="*/ 636822 w 3811822"/>
              <a:gd name="connsiteY3" fmla="*/ 0 h 2142767"/>
              <a:gd name="connsiteX4" fmla="*/ 1589322 w 3811822"/>
              <a:gd name="connsiteY4" fmla="*/ 0 h 2142767"/>
              <a:gd name="connsiteX5" fmla="*/ 3532416 w 3811822"/>
              <a:gd name="connsiteY5" fmla="*/ 0 h 2142767"/>
              <a:gd name="connsiteX6" fmla="*/ 3811822 w 3811822"/>
              <a:gd name="connsiteY6" fmla="*/ 279406 h 2142767"/>
              <a:gd name="connsiteX7" fmla="*/ 3811822 w 3811822"/>
              <a:gd name="connsiteY7" fmla="*/ 977900 h 2142767"/>
              <a:gd name="connsiteX8" fmla="*/ 3811822 w 3811822"/>
              <a:gd name="connsiteY8" fmla="*/ 977900 h 2142767"/>
              <a:gd name="connsiteX9" fmla="*/ 3811822 w 3811822"/>
              <a:gd name="connsiteY9" fmla="*/ 1397000 h 2142767"/>
              <a:gd name="connsiteX10" fmla="*/ 3811822 w 3811822"/>
              <a:gd name="connsiteY10" fmla="*/ 1396994 h 2142767"/>
              <a:gd name="connsiteX11" fmla="*/ 3532416 w 3811822"/>
              <a:gd name="connsiteY11" fmla="*/ 1676400 h 2142767"/>
              <a:gd name="connsiteX12" fmla="*/ 419692 w 3811822"/>
              <a:gd name="connsiteY12" fmla="*/ 1693111 h 2142767"/>
              <a:gd name="connsiteX13" fmla="*/ 63264 w 3811822"/>
              <a:gd name="connsiteY13" fmla="*/ 2142767 h 2142767"/>
              <a:gd name="connsiteX14" fmla="*/ 18589 w 3811822"/>
              <a:gd name="connsiteY14" fmla="*/ 1642978 h 2142767"/>
              <a:gd name="connsiteX15" fmla="*/ 129084 w 3811822"/>
              <a:gd name="connsiteY15" fmla="*/ 1663917 h 2142767"/>
              <a:gd name="connsiteX16" fmla="*/ 1822 w 3811822"/>
              <a:gd name="connsiteY16" fmla="*/ 1396994 h 2142767"/>
              <a:gd name="connsiteX17" fmla="*/ 1822 w 3811822"/>
              <a:gd name="connsiteY17" fmla="*/ 1397000 h 2142767"/>
              <a:gd name="connsiteX18" fmla="*/ 1822 w 3811822"/>
              <a:gd name="connsiteY18" fmla="*/ 977900 h 2142767"/>
              <a:gd name="connsiteX19" fmla="*/ 1822 w 3811822"/>
              <a:gd name="connsiteY19" fmla="*/ 977900 h 2142767"/>
              <a:gd name="connsiteX20" fmla="*/ 1822 w 3811822"/>
              <a:gd name="connsiteY20" fmla="*/ 279406 h 2142767"/>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130337 w 3813075"/>
              <a:gd name="connsiteY15" fmla="*/ 1663917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349391 w 3813075"/>
              <a:gd name="connsiteY15" fmla="*/ 1533324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349391 w 3813075"/>
              <a:gd name="connsiteY15" fmla="*/ 1533324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20809 w 3830809"/>
              <a:gd name="connsiteY0" fmla="*/ 279406 h 2201159"/>
              <a:gd name="connsiteX1" fmla="*/ 300215 w 3830809"/>
              <a:gd name="connsiteY1" fmla="*/ 0 h 2201159"/>
              <a:gd name="connsiteX2" fmla="*/ 655809 w 3830809"/>
              <a:gd name="connsiteY2" fmla="*/ 0 h 2201159"/>
              <a:gd name="connsiteX3" fmla="*/ 655809 w 3830809"/>
              <a:gd name="connsiteY3" fmla="*/ 0 h 2201159"/>
              <a:gd name="connsiteX4" fmla="*/ 1608309 w 3830809"/>
              <a:gd name="connsiteY4" fmla="*/ 0 h 2201159"/>
              <a:gd name="connsiteX5" fmla="*/ 3551403 w 3830809"/>
              <a:gd name="connsiteY5" fmla="*/ 0 h 2201159"/>
              <a:gd name="connsiteX6" fmla="*/ 3830809 w 3830809"/>
              <a:gd name="connsiteY6" fmla="*/ 279406 h 2201159"/>
              <a:gd name="connsiteX7" fmla="*/ 3830809 w 3830809"/>
              <a:gd name="connsiteY7" fmla="*/ 977900 h 2201159"/>
              <a:gd name="connsiteX8" fmla="*/ 3830809 w 3830809"/>
              <a:gd name="connsiteY8" fmla="*/ 977900 h 2201159"/>
              <a:gd name="connsiteX9" fmla="*/ 3830809 w 3830809"/>
              <a:gd name="connsiteY9" fmla="*/ 1397000 h 2201159"/>
              <a:gd name="connsiteX10" fmla="*/ 3830809 w 3830809"/>
              <a:gd name="connsiteY10" fmla="*/ 1396994 h 2201159"/>
              <a:gd name="connsiteX11" fmla="*/ 3551403 w 3830809"/>
              <a:gd name="connsiteY11" fmla="*/ 1676400 h 2201159"/>
              <a:gd name="connsiteX12" fmla="*/ 438679 w 3830809"/>
              <a:gd name="connsiteY12" fmla="*/ 1693111 h 2201159"/>
              <a:gd name="connsiteX13" fmla="*/ 50731 w 3830809"/>
              <a:gd name="connsiteY13" fmla="*/ 2201159 h 2201159"/>
              <a:gd name="connsiteX14" fmla="*/ 37576 w 3830809"/>
              <a:gd name="connsiteY14" fmla="*/ 1642978 h 2201159"/>
              <a:gd name="connsiteX15" fmla="*/ 94967 w 3830809"/>
              <a:gd name="connsiteY15" fmla="*/ 1669595 h 2201159"/>
              <a:gd name="connsiteX16" fmla="*/ 20809 w 3830809"/>
              <a:gd name="connsiteY16" fmla="*/ 1396994 h 2201159"/>
              <a:gd name="connsiteX17" fmla="*/ 20809 w 3830809"/>
              <a:gd name="connsiteY17" fmla="*/ 1397000 h 2201159"/>
              <a:gd name="connsiteX18" fmla="*/ 20809 w 3830809"/>
              <a:gd name="connsiteY18" fmla="*/ 977900 h 2201159"/>
              <a:gd name="connsiteX19" fmla="*/ 20809 w 3830809"/>
              <a:gd name="connsiteY19" fmla="*/ 977900 h 2201159"/>
              <a:gd name="connsiteX20" fmla="*/ 20809 w 3830809"/>
              <a:gd name="connsiteY20" fmla="*/ 279406 h 2201159"/>
              <a:gd name="connsiteX0" fmla="*/ 20809 w 3830809"/>
              <a:gd name="connsiteY0" fmla="*/ 279406 h 2040246"/>
              <a:gd name="connsiteX1" fmla="*/ 300215 w 3830809"/>
              <a:gd name="connsiteY1" fmla="*/ 0 h 2040246"/>
              <a:gd name="connsiteX2" fmla="*/ 655809 w 3830809"/>
              <a:gd name="connsiteY2" fmla="*/ 0 h 2040246"/>
              <a:gd name="connsiteX3" fmla="*/ 655809 w 3830809"/>
              <a:gd name="connsiteY3" fmla="*/ 0 h 2040246"/>
              <a:gd name="connsiteX4" fmla="*/ 1608309 w 3830809"/>
              <a:gd name="connsiteY4" fmla="*/ 0 h 2040246"/>
              <a:gd name="connsiteX5" fmla="*/ 3551403 w 3830809"/>
              <a:gd name="connsiteY5" fmla="*/ 0 h 2040246"/>
              <a:gd name="connsiteX6" fmla="*/ 3830809 w 3830809"/>
              <a:gd name="connsiteY6" fmla="*/ 279406 h 2040246"/>
              <a:gd name="connsiteX7" fmla="*/ 3830809 w 3830809"/>
              <a:gd name="connsiteY7" fmla="*/ 977900 h 2040246"/>
              <a:gd name="connsiteX8" fmla="*/ 3830809 w 3830809"/>
              <a:gd name="connsiteY8" fmla="*/ 977900 h 2040246"/>
              <a:gd name="connsiteX9" fmla="*/ 3830809 w 3830809"/>
              <a:gd name="connsiteY9" fmla="*/ 1397000 h 2040246"/>
              <a:gd name="connsiteX10" fmla="*/ 3830809 w 3830809"/>
              <a:gd name="connsiteY10" fmla="*/ 1396994 h 2040246"/>
              <a:gd name="connsiteX11" fmla="*/ 3551403 w 3830809"/>
              <a:gd name="connsiteY11" fmla="*/ 1676400 h 2040246"/>
              <a:gd name="connsiteX12" fmla="*/ 438679 w 3830809"/>
              <a:gd name="connsiteY12" fmla="*/ 1693111 h 2040246"/>
              <a:gd name="connsiteX13" fmla="*/ 65141 w 3830809"/>
              <a:gd name="connsiteY13" fmla="*/ 2040246 h 2040246"/>
              <a:gd name="connsiteX14" fmla="*/ 37576 w 3830809"/>
              <a:gd name="connsiteY14" fmla="*/ 1642978 h 2040246"/>
              <a:gd name="connsiteX15" fmla="*/ 94967 w 3830809"/>
              <a:gd name="connsiteY15" fmla="*/ 1669595 h 2040246"/>
              <a:gd name="connsiteX16" fmla="*/ 20809 w 3830809"/>
              <a:gd name="connsiteY16" fmla="*/ 1396994 h 2040246"/>
              <a:gd name="connsiteX17" fmla="*/ 20809 w 3830809"/>
              <a:gd name="connsiteY17" fmla="*/ 1397000 h 2040246"/>
              <a:gd name="connsiteX18" fmla="*/ 20809 w 3830809"/>
              <a:gd name="connsiteY18" fmla="*/ 977900 h 2040246"/>
              <a:gd name="connsiteX19" fmla="*/ 20809 w 3830809"/>
              <a:gd name="connsiteY19" fmla="*/ 977900 h 2040246"/>
              <a:gd name="connsiteX20" fmla="*/ 20809 w 3830809"/>
              <a:gd name="connsiteY20" fmla="*/ 279406 h 2040246"/>
              <a:gd name="connsiteX0" fmla="*/ 20809 w 3830809"/>
              <a:gd name="connsiteY0" fmla="*/ 279406 h 2016109"/>
              <a:gd name="connsiteX1" fmla="*/ 300215 w 3830809"/>
              <a:gd name="connsiteY1" fmla="*/ 0 h 2016109"/>
              <a:gd name="connsiteX2" fmla="*/ 655809 w 3830809"/>
              <a:gd name="connsiteY2" fmla="*/ 0 h 2016109"/>
              <a:gd name="connsiteX3" fmla="*/ 655809 w 3830809"/>
              <a:gd name="connsiteY3" fmla="*/ 0 h 2016109"/>
              <a:gd name="connsiteX4" fmla="*/ 1608309 w 3830809"/>
              <a:gd name="connsiteY4" fmla="*/ 0 h 2016109"/>
              <a:gd name="connsiteX5" fmla="*/ 3551403 w 3830809"/>
              <a:gd name="connsiteY5" fmla="*/ 0 h 2016109"/>
              <a:gd name="connsiteX6" fmla="*/ 3830809 w 3830809"/>
              <a:gd name="connsiteY6" fmla="*/ 279406 h 2016109"/>
              <a:gd name="connsiteX7" fmla="*/ 3830809 w 3830809"/>
              <a:gd name="connsiteY7" fmla="*/ 977900 h 2016109"/>
              <a:gd name="connsiteX8" fmla="*/ 3830809 w 3830809"/>
              <a:gd name="connsiteY8" fmla="*/ 977900 h 2016109"/>
              <a:gd name="connsiteX9" fmla="*/ 3830809 w 3830809"/>
              <a:gd name="connsiteY9" fmla="*/ 1397000 h 2016109"/>
              <a:gd name="connsiteX10" fmla="*/ 3830809 w 3830809"/>
              <a:gd name="connsiteY10" fmla="*/ 1396994 h 2016109"/>
              <a:gd name="connsiteX11" fmla="*/ 3551403 w 3830809"/>
              <a:gd name="connsiteY11" fmla="*/ 1676400 h 2016109"/>
              <a:gd name="connsiteX12" fmla="*/ 438679 w 3830809"/>
              <a:gd name="connsiteY12" fmla="*/ 1693111 h 2016109"/>
              <a:gd name="connsiteX13" fmla="*/ 21911 w 3830809"/>
              <a:gd name="connsiteY13" fmla="*/ 2016109 h 2016109"/>
              <a:gd name="connsiteX14" fmla="*/ 37576 w 3830809"/>
              <a:gd name="connsiteY14" fmla="*/ 1642978 h 2016109"/>
              <a:gd name="connsiteX15" fmla="*/ 94967 w 3830809"/>
              <a:gd name="connsiteY15" fmla="*/ 1669595 h 2016109"/>
              <a:gd name="connsiteX16" fmla="*/ 20809 w 3830809"/>
              <a:gd name="connsiteY16" fmla="*/ 1396994 h 2016109"/>
              <a:gd name="connsiteX17" fmla="*/ 20809 w 3830809"/>
              <a:gd name="connsiteY17" fmla="*/ 1397000 h 2016109"/>
              <a:gd name="connsiteX18" fmla="*/ 20809 w 3830809"/>
              <a:gd name="connsiteY18" fmla="*/ 977900 h 2016109"/>
              <a:gd name="connsiteX19" fmla="*/ 20809 w 3830809"/>
              <a:gd name="connsiteY19" fmla="*/ 977900 h 2016109"/>
              <a:gd name="connsiteX20" fmla="*/ 20809 w 3830809"/>
              <a:gd name="connsiteY20" fmla="*/ 279406 h 2016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30809" h="2016109">
                <a:moveTo>
                  <a:pt x="20809" y="279406"/>
                </a:moveTo>
                <a:cubicBezTo>
                  <a:pt x="20809" y="125094"/>
                  <a:pt x="145903" y="0"/>
                  <a:pt x="300215" y="0"/>
                </a:cubicBezTo>
                <a:lnTo>
                  <a:pt x="655809" y="0"/>
                </a:lnTo>
                <a:lnTo>
                  <a:pt x="655809" y="0"/>
                </a:lnTo>
                <a:lnTo>
                  <a:pt x="1608309" y="0"/>
                </a:lnTo>
                <a:lnTo>
                  <a:pt x="3551403" y="0"/>
                </a:lnTo>
                <a:cubicBezTo>
                  <a:pt x="3705715" y="0"/>
                  <a:pt x="3830809" y="125094"/>
                  <a:pt x="3830809" y="279406"/>
                </a:cubicBezTo>
                <a:lnTo>
                  <a:pt x="3830809" y="977900"/>
                </a:lnTo>
                <a:lnTo>
                  <a:pt x="3830809" y="977900"/>
                </a:lnTo>
                <a:lnTo>
                  <a:pt x="3830809" y="1397000"/>
                </a:lnTo>
                <a:lnTo>
                  <a:pt x="3830809" y="1396994"/>
                </a:lnTo>
                <a:cubicBezTo>
                  <a:pt x="3830809" y="1551306"/>
                  <a:pt x="3705715" y="1676400"/>
                  <a:pt x="3551403" y="1676400"/>
                </a:cubicBezTo>
                <a:lnTo>
                  <a:pt x="438679" y="1693111"/>
                </a:lnTo>
                <a:lnTo>
                  <a:pt x="21911" y="2016109"/>
                </a:lnTo>
                <a:cubicBezTo>
                  <a:pt x="-8741" y="1873843"/>
                  <a:pt x="1392" y="1584706"/>
                  <a:pt x="37576" y="1642978"/>
                </a:cubicBezTo>
                <a:cubicBezTo>
                  <a:pt x="42867" y="1684039"/>
                  <a:pt x="-56095" y="1669918"/>
                  <a:pt x="94967" y="1669595"/>
                </a:cubicBezTo>
                <a:cubicBezTo>
                  <a:pt x="-59345" y="1669595"/>
                  <a:pt x="20809" y="1551306"/>
                  <a:pt x="20809" y="1396994"/>
                </a:cubicBezTo>
                <a:lnTo>
                  <a:pt x="20809" y="1397000"/>
                </a:lnTo>
                <a:lnTo>
                  <a:pt x="20809" y="977900"/>
                </a:lnTo>
                <a:lnTo>
                  <a:pt x="20809" y="977900"/>
                </a:lnTo>
                <a:lnTo>
                  <a:pt x="20809" y="279406"/>
                </a:lnTo>
                <a:close/>
              </a:path>
            </a:pathLst>
          </a:custGeom>
          <a:solidFill>
            <a:schemeClr val="accent2">
              <a:lumMod val="60000"/>
              <a:lumOff val="40000"/>
              <a:alpha val="75000"/>
            </a:schemeClr>
          </a:solidFill>
          <a:ln w="19050" cmpd="sng">
            <a:solidFill>
              <a:schemeClr val="accent2">
                <a:lumMod val="75000"/>
              </a:schemeClr>
            </a:solidFill>
          </a:ln>
          <a:scene3d>
            <a:camera prst="orthographicFront">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5739534" y="3657600"/>
            <a:ext cx="2319716" cy="461665"/>
          </a:xfrm>
          <a:prstGeom prst="rect">
            <a:avLst/>
          </a:prstGeom>
          <a:noFill/>
        </p:spPr>
        <p:txBody>
          <a:bodyPr wrap="none" rtlCol="0">
            <a:spAutoFit/>
          </a:bodyPr>
          <a:lstStyle/>
          <a:p>
            <a:pPr algn="ctr"/>
            <a:r>
              <a:rPr lang="en-US" sz="2400" b="1" dirty="0" smtClean="0">
                <a:solidFill>
                  <a:schemeClr val="bg1"/>
                </a:solidFill>
              </a:rPr>
              <a:t>JCI Accreditation</a:t>
            </a:r>
          </a:p>
        </p:txBody>
      </p:sp>
      <p:sp>
        <p:nvSpPr>
          <p:cNvPr id="3" name="Rectangle 2"/>
          <p:cNvSpPr/>
          <p:nvPr/>
        </p:nvSpPr>
        <p:spPr>
          <a:xfrm rot="21321495">
            <a:off x="4779477" y="5458051"/>
            <a:ext cx="1114153" cy="646331"/>
          </a:xfrm>
          <a:prstGeom prst="rect">
            <a:avLst/>
          </a:prstGeom>
        </p:spPr>
        <p:txBody>
          <a:bodyPr wrap="square">
            <a:spAutoFit/>
          </a:bodyPr>
          <a:lstStyle/>
          <a:p>
            <a:r>
              <a:rPr lang="en-US" b="1" dirty="0"/>
              <a:t>Joseph T.P. 2006</a:t>
            </a:r>
            <a:r>
              <a:rPr lang="en-US" b="1" dirty="0" smtClean="0">
                <a:effectLst/>
              </a:rPr>
              <a:t> </a:t>
            </a:r>
            <a:endParaRPr lang="en-US" b="1" dirty="0"/>
          </a:p>
        </p:txBody>
      </p:sp>
      <p:sp>
        <p:nvSpPr>
          <p:cNvPr id="6" name="Rounded Rectangular Callout 10"/>
          <p:cNvSpPr/>
          <p:nvPr/>
        </p:nvSpPr>
        <p:spPr>
          <a:xfrm>
            <a:off x="4624869" y="685800"/>
            <a:ext cx="4467831" cy="3666147"/>
          </a:xfrm>
          <a:custGeom>
            <a:avLst/>
            <a:gdLst>
              <a:gd name="connsiteX0" fmla="*/ 0 w 3810000"/>
              <a:gd name="connsiteY0" fmla="*/ 279406 h 1676400"/>
              <a:gd name="connsiteX1" fmla="*/ 279406 w 3810000"/>
              <a:gd name="connsiteY1" fmla="*/ 0 h 1676400"/>
              <a:gd name="connsiteX2" fmla="*/ 635000 w 3810000"/>
              <a:gd name="connsiteY2" fmla="*/ 0 h 1676400"/>
              <a:gd name="connsiteX3" fmla="*/ 635000 w 3810000"/>
              <a:gd name="connsiteY3" fmla="*/ 0 h 1676400"/>
              <a:gd name="connsiteX4" fmla="*/ 1587500 w 3810000"/>
              <a:gd name="connsiteY4" fmla="*/ 0 h 1676400"/>
              <a:gd name="connsiteX5" fmla="*/ 3530594 w 3810000"/>
              <a:gd name="connsiteY5" fmla="*/ 0 h 1676400"/>
              <a:gd name="connsiteX6" fmla="*/ 3810000 w 3810000"/>
              <a:gd name="connsiteY6" fmla="*/ 279406 h 1676400"/>
              <a:gd name="connsiteX7" fmla="*/ 3810000 w 3810000"/>
              <a:gd name="connsiteY7" fmla="*/ 977900 h 1676400"/>
              <a:gd name="connsiteX8" fmla="*/ 3810000 w 3810000"/>
              <a:gd name="connsiteY8" fmla="*/ 977900 h 1676400"/>
              <a:gd name="connsiteX9" fmla="*/ 3810000 w 3810000"/>
              <a:gd name="connsiteY9" fmla="*/ 1397000 h 1676400"/>
              <a:gd name="connsiteX10" fmla="*/ 3810000 w 3810000"/>
              <a:gd name="connsiteY10" fmla="*/ 1396994 h 1676400"/>
              <a:gd name="connsiteX11" fmla="*/ 3530594 w 3810000"/>
              <a:gd name="connsiteY11" fmla="*/ 1676400 h 1676400"/>
              <a:gd name="connsiteX12" fmla="*/ 1587500 w 3810000"/>
              <a:gd name="connsiteY12" fmla="*/ 1676400 h 1676400"/>
              <a:gd name="connsiteX13" fmla="*/ 1111263 w 3810000"/>
              <a:gd name="connsiteY13" fmla="*/ 1885950 h 1676400"/>
              <a:gd name="connsiteX14" fmla="*/ 635000 w 3810000"/>
              <a:gd name="connsiteY14" fmla="*/ 1676400 h 1676400"/>
              <a:gd name="connsiteX15" fmla="*/ 279406 w 3810000"/>
              <a:gd name="connsiteY15" fmla="*/ 1676400 h 1676400"/>
              <a:gd name="connsiteX16" fmla="*/ 0 w 3810000"/>
              <a:gd name="connsiteY16" fmla="*/ 1396994 h 1676400"/>
              <a:gd name="connsiteX17" fmla="*/ 0 w 3810000"/>
              <a:gd name="connsiteY17" fmla="*/ 1397000 h 1676400"/>
              <a:gd name="connsiteX18" fmla="*/ 0 w 3810000"/>
              <a:gd name="connsiteY18" fmla="*/ 977900 h 1676400"/>
              <a:gd name="connsiteX19" fmla="*/ 0 w 3810000"/>
              <a:gd name="connsiteY19" fmla="*/ 977900 h 1676400"/>
              <a:gd name="connsiteX20" fmla="*/ 0 w 3810000"/>
              <a:gd name="connsiteY20" fmla="*/ 279406 h 1676400"/>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1587500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1919373"/>
              <a:gd name="connsiteX1" fmla="*/ 279406 w 3810000"/>
              <a:gd name="connsiteY1" fmla="*/ 0 h 1919373"/>
              <a:gd name="connsiteX2" fmla="*/ 635000 w 3810000"/>
              <a:gd name="connsiteY2" fmla="*/ 0 h 1919373"/>
              <a:gd name="connsiteX3" fmla="*/ 635000 w 3810000"/>
              <a:gd name="connsiteY3" fmla="*/ 0 h 1919373"/>
              <a:gd name="connsiteX4" fmla="*/ 1587500 w 3810000"/>
              <a:gd name="connsiteY4" fmla="*/ 0 h 1919373"/>
              <a:gd name="connsiteX5" fmla="*/ 3530594 w 3810000"/>
              <a:gd name="connsiteY5" fmla="*/ 0 h 1919373"/>
              <a:gd name="connsiteX6" fmla="*/ 3810000 w 3810000"/>
              <a:gd name="connsiteY6" fmla="*/ 279406 h 1919373"/>
              <a:gd name="connsiteX7" fmla="*/ 3810000 w 3810000"/>
              <a:gd name="connsiteY7" fmla="*/ 977900 h 1919373"/>
              <a:gd name="connsiteX8" fmla="*/ 3810000 w 3810000"/>
              <a:gd name="connsiteY8" fmla="*/ 977900 h 1919373"/>
              <a:gd name="connsiteX9" fmla="*/ 3810000 w 3810000"/>
              <a:gd name="connsiteY9" fmla="*/ 1397000 h 1919373"/>
              <a:gd name="connsiteX10" fmla="*/ 3810000 w 3810000"/>
              <a:gd name="connsiteY10" fmla="*/ 1396994 h 1919373"/>
              <a:gd name="connsiteX11" fmla="*/ 3530594 w 3810000"/>
              <a:gd name="connsiteY11" fmla="*/ 1676400 h 1919373"/>
              <a:gd name="connsiteX12" fmla="*/ 985976 w 3810000"/>
              <a:gd name="connsiteY12" fmla="*/ 1676400 h 1919373"/>
              <a:gd name="connsiteX13" fmla="*/ 275813 w 3810000"/>
              <a:gd name="connsiteY13" fmla="*/ 1919373 h 1919373"/>
              <a:gd name="connsiteX14" fmla="*/ 635000 w 3810000"/>
              <a:gd name="connsiteY14" fmla="*/ 1676400 h 1919373"/>
              <a:gd name="connsiteX15" fmla="*/ 279406 w 3810000"/>
              <a:gd name="connsiteY15" fmla="*/ 1676400 h 1919373"/>
              <a:gd name="connsiteX16" fmla="*/ 0 w 3810000"/>
              <a:gd name="connsiteY16" fmla="*/ 1396994 h 1919373"/>
              <a:gd name="connsiteX17" fmla="*/ 0 w 3810000"/>
              <a:gd name="connsiteY17" fmla="*/ 1397000 h 1919373"/>
              <a:gd name="connsiteX18" fmla="*/ 0 w 3810000"/>
              <a:gd name="connsiteY18" fmla="*/ 977900 h 1919373"/>
              <a:gd name="connsiteX19" fmla="*/ 0 w 3810000"/>
              <a:gd name="connsiteY19" fmla="*/ 977900 h 1919373"/>
              <a:gd name="connsiteX20" fmla="*/ 0 w 3810000"/>
              <a:gd name="connsiteY20" fmla="*/ 279406 h 1919373"/>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635000 w 3810000"/>
              <a:gd name="connsiteY14" fmla="*/ 1676400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985976 w 3810000"/>
              <a:gd name="connsiteY12" fmla="*/ 1676400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601669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267402 w 3810000"/>
              <a:gd name="connsiteY14" fmla="*/ 1693112 h 2069777"/>
              <a:gd name="connsiteX15" fmla="*/ 279406 w 3810000"/>
              <a:gd name="connsiteY15" fmla="*/ 1676400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268942 w 3811540"/>
              <a:gd name="connsiteY14" fmla="*/ 1693112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35016 w 3811540"/>
              <a:gd name="connsiteY14" fmla="*/ 1709824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1540 w 3811540"/>
              <a:gd name="connsiteY0" fmla="*/ 279406 h 2069777"/>
              <a:gd name="connsiteX1" fmla="*/ 280946 w 3811540"/>
              <a:gd name="connsiteY1" fmla="*/ 0 h 2069777"/>
              <a:gd name="connsiteX2" fmla="*/ 636540 w 3811540"/>
              <a:gd name="connsiteY2" fmla="*/ 0 h 2069777"/>
              <a:gd name="connsiteX3" fmla="*/ 636540 w 3811540"/>
              <a:gd name="connsiteY3" fmla="*/ 0 h 2069777"/>
              <a:gd name="connsiteX4" fmla="*/ 1589040 w 3811540"/>
              <a:gd name="connsiteY4" fmla="*/ 0 h 2069777"/>
              <a:gd name="connsiteX5" fmla="*/ 3532134 w 3811540"/>
              <a:gd name="connsiteY5" fmla="*/ 0 h 2069777"/>
              <a:gd name="connsiteX6" fmla="*/ 3811540 w 3811540"/>
              <a:gd name="connsiteY6" fmla="*/ 279406 h 2069777"/>
              <a:gd name="connsiteX7" fmla="*/ 3811540 w 3811540"/>
              <a:gd name="connsiteY7" fmla="*/ 977900 h 2069777"/>
              <a:gd name="connsiteX8" fmla="*/ 3811540 w 3811540"/>
              <a:gd name="connsiteY8" fmla="*/ 977900 h 2069777"/>
              <a:gd name="connsiteX9" fmla="*/ 3811540 w 3811540"/>
              <a:gd name="connsiteY9" fmla="*/ 1397000 h 2069777"/>
              <a:gd name="connsiteX10" fmla="*/ 3811540 w 3811540"/>
              <a:gd name="connsiteY10" fmla="*/ 1396994 h 2069777"/>
              <a:gd name="connsiteX11" fmla="*/ 3532134 w 3811540"/>
              <a:gd name="connsiteY11" fmla="*/ 1676400 h 2069777"/>
              <a:gd name="connsiteX12" fmla="*/ 419410 w 3811540"/>
              <a:gd name="connsiteY12" fmla="*/ 1693111 h 2069777"/>
              <a:gd name="connsiteX13" fmla="*/ 110263 w 3811540"/>
              <a:gd name="connsiteY13" fmla="*/ 2069777 h 2069777"/>
              <a:gd name="connsiteX14" fmla="*/ 18307 w 3811540"/>
              <a:gd name="connsiteY14" fmla="*/ 1642978 h 2069777"/>
              <a:gd name="connsiteX15" fmla="*/ 130565 w 3811540"/>
              <a:gd name="connsiteY15" fmla="*/ 1693112 h 2069777"/>
              <a:gd name="connsiteX16" fmla="*/ 1540 w 3811540"/>
              <a:gd name="connsiteY16" fmla="*/ 1396994 h 2069777"/>
              <a:gd name="connsiteX17" fmla="*/ 1540 w 3811540"/>
              <a:gd name="connsiteY17" fmla="*/ 1397000 h 2069777"/>
              <a:gd name="connsiteX18" fmla="*/ 1540 w 3811540"/>
              <a:gd name="connsiteY18" fmla="*/ 977900 h 2069777"/>
              <a:gd name="connsiteX19" fmla="*/ 1540 w 3811540"/>
              <a:gd name="connsiteY19" fmla="*/ 977900 h 2069777"/>
              <a:gd name="connsiteX20" fmla="*/ 1540 w 3811540"/>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5451 w 3815451"/>
              <a:gd name="connsiteY0" fmla="*/ 279406 h 2069777"/>
              <a:gd name="connsiteX1" fmla="*/ 284857 w 3815451"/>
              <a:gd name="connsiteY1" fmla="*/ 0 h 2069777"/>
              <a:gd name="connsiteX2" fmla="*/ 640451 w 3815451"/>
              <a:gd name="connsiteY2" fmla="*/ 0 h 2069777"/>
              <a:gd name="connsiteX3" fmla="*/ 640451 w 3815451"/>
              <a:gd name="connsiteY3" fmla="*/ 0 h 2069777"/>
              <a:gd name="connsiteX4" fmla="*/ 1592951 w 3815451"/>
              <a:gd name="connsiteY4" fmla="*/ 0 h 2069777"/>
              <a:gd name="connsiteX5" fmla="*/ 3536045 w 3815451"/>
              <a:gd name="connsiteY5" fmla="*/ 0 h 2069777"/>
              <a:gd name="connsiteX6" fmla="*/ 3815451 w 3815451"/>
              <a:gd name="connsiteY6" fmla="*/ 279406 h 2069777"/>
              <a:gd name="connsiteX7" fmla="*/ 3815451 w 3815451"/>
              <a:gd name="connsiteY7" fmla="*/ 977900 h 2069777"/>
              <a:gd name="connsiteX8" fmla="*/ 3815451 w 3815451"/>
              <a:gd name="connsiteY8" fmla="*/ 977900 h 2069777"/>
              <a:gd name="connsiteX9" fmla="*/ 3815451 w 3815451"/>
              <a:gd name="connsiteY9" fmla="*/ 1397000 h 2069777"/>
              <a:gd name="connsiteX10" fmla="*/ 3815451 w 3815451"/>
              <a:gd name="connsiteY10" fmla="*/ 1396994 h 2069777"/>
              <a:gd name="connsiteX11" fmla="*/ 3536045 w 3815451"/>
              <a:gd name="connsiteY11" fmla="*/ 1676400 h 2069777"/>
              <a:gd name="connsiteX12" fmla="*/ 423321 w 3815451"/>
              <a:gd name="connsiteY12" fmla="*/ 1693111 h 2069777"/>
              <a:gd name="connsiteX13" fmla="*/ 114174 w 3815451"/>
              <a:gd name="connsiteY13" fmla="*/ 2069777 h 2069777"/>
              <a:gd name="connsiteX14" fmla="*/ 22218 w 3815451"/>
              <a:gd name="connsiteY14" fmla="*/ 1642978 h 2069777"/>
              <a:gd name="connsiteX15" fmla="*/ 116952 w 3815451"/>
              <a:gd name="connsiteY15" fmla="*/ 1693112 h 2069777"/>
              <a:gd name="connsiteX16" fmla="*/ 5451 w 3815451"/>
              <a:gd name="connsiteY16" fmla="*/ 1396994 h 2069777"/>
              <a:gd name="connsiteX17" fmla="*/ 5451 w 3815451"/>
              <a:gd name="connsiteY17" fmla="*/ 1397000 h 2069777"/>
              <a:gd name="connsiteX18" fmla="*/ 5451 w 3815451"/>
              <a:gd name="connsiteY18" fmla="*/ 977900 h 2069777"/>
              <a:gd name="connsiteX19" fmla="*/ 5451 w 3815451"/>
              <a:gd name="connsiteY19" fmla="*/ 977900 h 2069777"/>
              <a:gd name="connsiteX20" fmla="*/ 5451 w 3815451"/>
              <a:gd name="connsiteY20" fmla="*/ 279406 h 2069777"/>
              <a:gd name="connsiteX0" fmla="*/ 0 w 3810000"/>
              <a:gd name="connsiteY0" fmla="*/ 279406 h 2069777"/>
              <a:gd name="connsiteX1" fmla="*/ 279406 w 3810000"/>
              <a:gd name="connsiteY1" fmla="*/ 0 h 2069777"/>
              <a:gd name="connsiteX2" fmla="*/ 635000 w 3810000"/>
              <a:gd name="connsiteY2" fmla="*/ 0 h 2069777"/>
              <a:gd name="connsiteX3" fmla="*/ 635000 w 3810000"/>
              <a:gd name="connsiteY3" fmla="*/ 0 h 2069777"/>
              <a:gd name="connsiteX4" fmla="*/ 1587500 w 3810000"/>
              <a:gd name="connsiteY4" fmla="*/ 0 h 2069777"/>
              <a:gd name="connsiteX5" fmla="*/ 3530594 w 3810000"/>
              <a:gd name="connsiteY5" fmla="*/ 0 h 2069777"/>
              <a:gd name="connsiteX6" fmla="*/ 3810000 w 3810000"/>
              <a:gd name="connsiteY6" fmla="*/ 279406 h 2069777"/>
              <a:gd name="connsiteX7" fmla="*/ 3810000 w 3810000"/>
              <a:gd name="connsiteY7" fmla="*/ 977900 h 2069777"/>
              <a:gd name="connsiteX8" fmla="*/ 3810000 w 3810000"/>
              <a:gd name="connsiteY8" fmla="*/ 977900 h 2069777"/>
              <a:gd name="connsiteX9" fmla="*/ 3810000 w 3810000"/>
              <a:gd name="connsiteY9" fmla="*/ 1397000 h 2069777"/>
              <a:gd name="connsiteX10" fmla="*/ 3810000 w 3810000"/>
              <a:gd name="connsiteY10" fmla="*/ 1396994 h 2069777"/>
              <a:gd name="connsiteX11" fmla="*/ 3530594 w 3810000"/>
              <a:gd name="connsiteY11" fmla="*/ 1676400 h 2069777"/>
              <a:gd name="connsiteX12" fmla="*/ 417870 w 3810000"/>
              <a:gd name="connsiteY12" fmla="*/ 1693111 h 2069777"/>
              <a:gd name="connsiteX13" fmla="*/ 108723 w 3810000"/>
              <a:gd name="connsiteY13" fmla="*/ 2069777 h 2069777"/>
              <a:gd name="connsiteX14" fmla="*/ 16767 w 3810000"/>
              <a:gd name="connsiteY14" fmla="*/ 1642978 h 2069777"/>
              <a:gd name="connsiteX15" fmla="*/ 158782 w 3810000"/>
              <a:gd name="connsiteY15" fmla="*/ 1846392 h 2069777"/>
              <a:gd name="connsiteX16" fmla="*/ 0 w 3810000"/>
              <a:gd name="connsiteY16" fmla="*/ 1396994 h 2069777"/>
              <a:gd name="connsiteX17" fmla="*/ 0 w 3810000"/>
              <a:gd name="connsiteY17" fmla="*/ 1397000 h 2069777"/>
              <a:gd name="connsiteX18" fmla="*/ 0 w 3810000"/>
              <a:gd name="connsiteY18" fmla="*/ 977900 h 2069777"/>
              <a:gd name="connsiteX19" fmla="*/ 0 w 3810000"/>
              <a:gd name="connsiteY19" fmla="*/ 977900 h 2069777"/>
              <a:gd name="connsiteX20" fmla="*/ 0 w 3810000"/>
              <a:gd name="connsiteY20" fmla="*/ 279406 h 2069777"/>
              <a:gd name="connsiteX0" fmla="*/ 1822 w 3811822"/>
              <a:gd name="connsiteY0" fmla="*/ 279406 h 2069777"/>
              <a:gd name="connsiteX1" fmla="*/ 281228 w 3811822"/>
              <a:gd name="connsiteY1" fmla="*/ 0 h 2069777"/>
              <a:gd name="connsiteX2" fmla="*/ 636822 w 3811822"/>
              <a:gd name="connsiteY2" fmla="*/ 0 h 2069777"/>
              <a:gd name="connsiteX3" fmla="*/ 636822 w 3811822"/>
              <a:gd name="connsiteY3" fmla="*/ 0 h 2069777"/>
              <a:gd name="connsiteX4" fmla="*/ 1589322 w 3811822"/>
              <a:gd name="connsiteY4" fmla="*/ 0 h 2069777"/>
              <a:gd name="connsiteX5" fmla="*/ 3532416 w 3811822"/>
              <a:gd name="connsiteY5" fmla="*/ 0 h 2069777"/>
              <a:gd name="connsiteX6" fmla="*/ 3811822 w 3811822"/>
              <a:gd name="connsiteY6" fmla="*/ 279406 h 2069777"/>
              <a:gd name="connsiteX7" fmla="*/ 3811822 w 3811822"/>
              <a:gd name="connsiteY7" fmla="*/ 977900 h 2069777"/>
              <a:gd name="connsiteX8" fmla="*/ 3811822 w 3811822"/>
              <a:gd name="connsiteY8" fmla="*/ 977900 h 2069777"/>
              <a:gd name="connsiteX9" fmla="*/ 3811822 w 3811822"/>
              <a:gd name="connsiteY9" fmla="*/ 1397000 h 2069777"/>
              <a:gd name="connsiteX10" fmla="*/ 3811822 w 3811822"/>
              <a:gd name="connsiteY10" fmla="*/ 1396994 h 2069777"/>
              <a:gd name="connsiteX11" fmla="*/ 3532416 w 3811822"/>
              <a:gd name="connsiteY11" fmla="*/ 1676400 h 2069777"/>
              <a:gd name="connsiteX12" fmla="*/ 419692 w 3811822"/>
              <a:gd name="connsiteY12" fmla="*/ 1693111 h 2069777"/>
              <a:gd name="connsiteX13" fmla="*/ 110545 w 3811822"/>
              <a:gd name="connsiteY13" fmla="*/ 2069777 h 2069777"/>
              <a:gd name="connsiteX14" fmla="*/ 18589 w 3811822"/>
              <a:gd name="connsiteY14" fmla="*/ 1642978 h 2069777"/>
              <a:gd name="connsiteX15" fmla="*/ 129084 w 3811822"/>
              <a:gd name="connsiteY15" fmla="*/ 1663917 h 2069777"/>
              <a:gd name="connsiteX16" fmla="*/ 1822 w 3811822"/>
              <a:gd name="connsiteY16" fmla="*/ 1396994 h 2069777"/>
              <a:gd name="connsiteX17" fmla="*/ 1822 w 3811822"/>
              <a:gd name="connsiteY17" fmla="*/ 1397000 h 2069777"/>
              <a:gd name="connsiteX18" fmla="*/ 1822 w 3811822"/>
              <a:gd name="connsiteY18" fmla="*/ 977900 h 2069777"/>
              <a:gd name="connsiteX19" fmla="*/ 1822 w 3811822"/>
              <a:gd name="connsiteY19" fmla="*/ 977900 h 2069777"/>
              <a:gd name="connsiteX20" fmla="*/ 1822 w 3811822"/>
              <a:gd name="connsiteY20" fmla="*/ 279406 h 2069777"/>
              <a:gd name="connsiteX0" fmla="*/ 1822 w 3811822"/>
              <a:gd name="connsiteY0" fmla="*/ 279406 h 2142767"/>
              <a:gd name="connsiteX1" fmla="*/ 281228 w 3811822"/>
              <a:gd name="connsiteY1" fmla="*/ 0 h 2142767"/>
              <a:gd name="connsiteX2" fmla="*/ 636822 w 3811822"/>
              <a:gd name="connsiteY2" fmla="*/ 0 h 2142767"/>
              <a:gd name="connsiteX3" fmla="*/ 636822 w 3811822"/>
              <a:gd name="connsiteY3" fmla="*/ 0 h 2142767"/>
              <a:gd name="connsiteX4" fmla="*/ 1589322 w 3811822"/>
              <a:gd name="connsiteY4" fmla="*/ 0 h 2142767"/>
              <a:gd name="connsiteX5" fmla="*/ 3532416 w 3811822"/>
              <a:gd name="connsiteY5" fmla="*/ 0 h 2142767"/>
              <a:gd name="connsiteX6" fmla="*/ 3811822 w 3811822"/>
              <a:gd name="connsiteY6" fmla="*/ 279406 h 2142767"/>
              <a:gd name="connsiteX7" fmla="*/ 3811822 w 3811822"/>
              <a:gd name="connsiteY7" fmla="*/ 977900 h 2142767"/>
              <a:gd name="connsiteX8" fmla="*/ 3811822 w 3811822"/>
              <a:gd name="connsiteY8" fmla="*/ 977900 h 2142767"/>
              <a:gd name="connsiteX9" fmla="*/ 3811822 w 3811822"/>
              <a:gd name="connsiteY9" fmla="*/ 1397000 h 2142767"/>
              <a:gd name="connsiteX10" fmla="*/ 3811822 w 3811822"/>
              <a:gd name="connsiteY10" fmla="*/ 1396994 h 2142767"/>
              <a:gd name="connsiteX11" fmla="*/ 3532416 w 3811822"/>
              <a:gd name="connsiteY11" fmla="*/ 1676400 h 2142767"/>
              <a:gd name="connsiteX12" fmla="*/ 419692 w 3811822"/>
              <a:gd name="connsiteY12" fmla="*/ 1693111 h 2142767"/>
              <a:gd name="connsiteX13" fmla="*/ 63264 w 3811822"/>
              <a:gd name="connsiteY13" fmla="*/ 2142767 h 2142767"/>
              <a:gd name="connsiteX14" fmla="*/ 18589 w 3811822"/>
              <a:gd name="connsiteY14" fmla="*/ 1642978 h 2142767"/>
              <a:gd name="connsiteX15" fmla="*/ 129084 w 3811822"/>
              <a:gd name="connsiteY15" fmla="*/ 1663917 h 2142767"/>
              <a:gd name="connsiteX16" fmla="*/ 1822 w 3811822"/>
              <a:gd name="connsiteY16" fmla="*/ 1396994 h 2142767"/>
              <a:gd name="connsiteX17" fmla="*/ 1822 w 3811822"/>
              <a:gd name="connsiteY17" fmla="*/ 1397000 h 2142767"/>
              <a:gd name="connsiteX18" fmla="*/ 1822 w 3811822"/>
              <a:gd name="connsiteY18" fmla="*/ 977900 h 2142767"/>
              <a:gd name="connsiteX19" fmla="*/ 1822 w 3811822"/>
              <a:gd name="connsiteY19" fmla="*/ 977900 h 2142767"/>
              <a:gd name="connsiteX20" fmla="*/ 1822 w 3811822"/>
              <a:gd name="connsiteY20" fmla="*/ 279406 h 2142767"/>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130337 w 3813075"/>
              <a:gd name="connsiteY15" fmla="*/ 1663917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349391 w 3813075"/>
              <a:gd name="connsiteY15" fmla="*/ 1533324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3075 w 3813075"/>
              <a:gd name="connsiteY0" fmla="*/ 279406 h 2201159"/>
              <a:gd name="connsiteX1" fmla="*/ 282481 w 3813075"/>
              <a:gd name="connsiteY1" fmla="*/ 0 h 2201159"/>
              <a:gd name="connsiteX2" fmla="*/ 638075 w 3813075"/>
              <a:gd name="connsiteY2" fmla="*/ 0 h 2201159"/>
              <a:gd name="connsiteX3" fmla="*/ 638075 w 3813075"/>
              <a:gd name="connsiteY3" fmla="*/ 0 h 2201159"/>
              <a:gd name="connsiteX4" fmla="*/ 1590575 w 3813075"/>
              <a:gd name="connsiteY4" fmla="*/ 0 h 2201159"/>
              <a:gd name="connsiteX5" fmla="*/ 3533669 w 3813075"/>
              <a:gd name="connsiteY5" fmla="*/ 0 h 2201159"/>
              <a:gd name="connsiteX6" fmla="*/ 3813075 w 3813075"/>
              <a:gd name="connsiteY6" fmla="*/ 279406 h 2201159"/>
              <a:gd name="connsiteX7" fmla="*/ 3813075 w 3813075"/>
              <a:gd name="connsiteY7" fmla="*/ 977900 h 2201159"/>
              <a:gd name="connsiteX8" fmla="*/ 3813075 w 3813075"/>
              <a:gd name="connsiteY8" fmla="*/ 977900 h 2201159"/>
              <a:gd name="connsiteX9" fmla="*/ 3813075 w 3813075"/>
              <a:gd name="connsiteY9" fmla="*/ 1397000 h 2201159"/>
              <a:gd name="connsiteX10" fmla="*/ 3813075 w 3813075"/>
              <a:gd name="connsiteY10" fmla="*/ 1396994 h 2201159"/>
              <a:gd name="connsiteX11" fmla="*/ 3533669 w 3813075"/>
              <a:gd name="connsiteY11" fmla="*/ 1676400 h 2201159"/>
              <a:gd name="connsiteX12" fmla="*/ 420945 w 3813075"/>
              <a:gd name="connsiteY12" fmla="*/ 1693111 h 2201159"/>
              <a:gd name="connsiteX13" fmla="*/ 32997 w 3813075"/>
              <a:gd name="connsiteY13" fmla="*/ 2201159 h 2201159"/>
              <a:gd name="connsiteX14" fmla="*/ 19842 w 3813075"/>
              <a:gd name="connsiteY14" fmla="*/ 1642978 h 2201159"/>
              <a:gd name="connsiteX15" fmla="*/ 349391 w 3813075"/>
              <a:gd name="connsiteY15" fmla="*/ 1533324 h 2201159"/>
              <a:gd name="connsiteX16" fmla="*/ 3075 w 3813075"/>
              <a:gd name="connsiteY16" fmla="*/ 1396994 h 2201159"/>
              <a:gd name="connsiteX17" fmla="*/ 3075 w 3813075"/>
              <a:gd name="connsiteY17" fmla="*/ 1397000 h 2201159"/>
              <a:gd name="connsiteX18" fmla="*/ 3075 w 3813075"/>
              <a:gd name="connsiteY18" fmla="*/ 977900 h 2201159"/>
              <a:gd name="connsiteX19" fmla="*/ 3075 w 3813075"/>
              <a:gd name="connsiteY19" fmla="*/ 977900 h 2201159"/>
              <a:gd name="connsiteX20" fmla="*/ 3075 w 3813075"/>
              <a:gd name="connsiteY20" fmla="*/ 279406 h 2201159"/>
              <a:gd name="connsiteX0" fmla="*/ 20809 w 3830809"/>
              <a:gd name="connsiteY0" fmla="*/ 279406 h 2201159"/>
              <a:gd name="connsiteX1" fmla="*/ 300215 w 3830809"/>
              <a:gd name="connsiteY1" fmla="*/ 0 h 2201159"/>
              <a:gd name="connsiteX2" fmla="*/ 655809 w 3830809"/>
              <a:gd name="connsiteY2" fmla="*/ 0 h 2201159"/>
              <a:gd name="connsiteX3" fmla="*/ 655809 w 3830809"/>
              <a:gd name="connsiteY3" fmla="*/ 0 h 2201159"/>
              <a:gd name="connsiteX4" fmla="*/ 1608309 w 3830809"/>
              <a:gd name="connsiteY4" fmla="*/ 0 h 2201159"/>
              <a:gd name="connsiteX5" fmla="*/ 3551403 w 3830809"/>
              <a:gd name="connsiteY5" fmla="*/ 0 h 2201159"/>
              <a:gd name="connsiteX6" fmla="*/ 3830809 w 3830809"/>
              <a:gd name="connsiteY6" fmla="*/ 279406 h 2201159"/>
              <a:gd name="connsiteX7" fmla="*/ 3830809 w 3830809"/>
              <a:gd name="connsiteY7" fmla="*/ 977900 h 2201159"/>
              <a:gd name="connsiteX8" fmla="*/ 3830809 w 3830809"/>
              <a:gd name="connsiteY8" fmla="*/ 977900 h 2201159"/>
              <a:gd name="connsiteX9" fmla="*/ 3830809 w 3830809"/>
              <a:gd name="connsiteY9" fmla="*/ 1397000 h 2201159"/>
              <a:gd name="connsiteX10" fmla="*/ 3830809 w 3830809"/>
              <a:gd name="connsiteY10" fmla="*/ 1396994 h 2201159"/>
              <a:gd name="connsiteX11" fmla="*/ 3551403 w 3830809"/>
              <a:gd name="connsiteY11" fmla="*/ 1676400 h 2201159"/>
              <a:gd name="connsiteX12" fmla="*/ 438679 w 3830809"/>
              <a:gd name="connsiteY12" fmla="*/ 1693111 h 2201159"/>
              <a:gd name="connsiteX13" fmla="*/ 50731 w 3830809"/>
              <a:gd name="connsiteY13" fmla="*/ 2201159 h 2201159"/>
              <a:gd name="connsiteX14" fmla="*/ 37576 w 3830809"/>
              <a:gd name="connsiteY14" fmla="*/ 1642978 h 2201159"/>
              <a:gd name="connsiteX15" fmla="*/ 94967 w 3830809"/>
              <a:gd name="connsiteY15" fmla="*/ 1669595 h 2201159"/>
              <a:gd name="connsiteX16" fmla="*/ 20809 w 3830809"/>
              <a:gd name="connsiteY16" fmla="*/ 1396994 h 2201159"/>
              <a:gd name="connsiteX17" fmla="*/ 20809 w 3830809"/>
              <a:gd name="connsiteY17" fmla="*/ 1397000 h 2201159"/>
              <a:gd name="connsiteX18" fmla="*/ 20809 w 3830809"/>
              <a:gd name="connsiteY18" fmla="*/ 977900 h 2201159"/>
              <a:gd name="connsiteX19" fmla="*/ 20809 w 3830809"/>
              <a:gd name="connsiteY19" fmla="*/ 977900 h 2201159"/>
              <a:gd name="connsiteX20" fmla="*/ 20809 w 3830809"/>
              <a:gd name="connsiteY20" fmla="*/ 279406 h 2201159"/>
              <a:gd name="connsiteX0" fmla="*/ 20809 w 3830809"/>
              <a:gd name="connsiteY0" fmla="*/ 279406 h 2040246"/>
              <a:gd name="connsiteX1" fmla="*/ 300215 w 3830809"/>
              <a:gd name="connsiteY1" fmla="*/ 0 h 2040246"/>
              <a:gd name="connsiteX2" fmla="*/ 655809 w 3830809"/>
              <a:gd name="connsiteY2" fmla="*/ 0 h 2040246"/>
              <a:gd name="connsiteX3" fmla="*/ 655809 w 3830809"/>
              <a:gd name="connsiteY3" fmla="*/ 0 h 2040246"/>
              <a:gd name="connsiteX4" fmla="*/ 1608309 w 3830809"/>
              <a:gd name="connsiteY4" fmla="*/ 0 h 2040246"/>
              <a:gd name="connsiteX5" fmla="*/ 3551403 w 3830809"/>
              <a:gd name="connsiteY5" fmla="*/ 0 h 2040246"/>
              <a:gd name="connsiteX6" fmla="*/ 3830809 w 3830809"/>
              <a:gd name="connsiteY6" fmla="*/ 279406 h 2040246"/>
              <a:gd name="connsiteX7" fmla="*/ 3830809 w 3830809"/>
              <a:gd name="connsiteY7" fmla="*/ 977900 h 2040246"/>
              <a:gd name="connsiteX8" fmla="*/ 3830809 w 3830809"/>
              <a:gd name="connsiteY8" fmla="*/ 977900 h 2040246"/>
              <a:gd name="connsiteX9" fmla="*/ 3830809 w 3830809"/>
              <a:gd name="connsiteY9" fmla="*/ 1397000 h 2040246"/>
              <a:gd name="connsiteX10" fmla="*/ 3830809 w 3830809"/>
              <a:gd name="connsiteY10" fmla="*/ 1396994 h 2040246"/>
              <a:gd name="connsiteX11" fmla="*/ 3551403 w 3830809"/>
              <a:gd name="connsiteY11" fmla="*/ 1676400 h 2040246"/>
              <a:gd name="connsiteX12" fmla="*/ 438679 w 3830809"/>
              <a:gd name="connsiteY12" fmla="*/ 1693111 h 2040246"/>
              <a:gd name="connsiteX13" fmla="*/ 65141 w 3830809"/>
              <a:gd name="connsiteY13" fmla="*/ 2040246 h 2040246"/>
              <a:gd name="connsiteX14" fmla="*/ 37576 w 3830809"/>
              <a:gd name="connsiteY14" fmla="*/ 1642978 h 2040246"/>
              <a:gd name="connsiteX15" fmla="*/ 94967 w 3830809"/>
              <a:gd name="connsiteY15" fmla="*/ 1669595 h 2040246"/>
              <a:gd name="connsiteX16" fmla="*/ 20809 w 3830809"/>
              <a:gd name="connsiteY16" fmla="*/ 1396994 h 2040246"/>
              <a:gd name="connsiteX17" fmla="*/ 20809 w 3830809"/>
              <a:gd name="connsiteY17" fmla="*/ 1397000 h 2040246"/>
              <a:gd name="connsiteX18" fmla="*/ 20809 w 3830809"/>
              <a:gd name="connsiteY18" fmla="*/ 977900 h 2040246"/>
              <a:gd name="connsiteX19" fmla="*/ 20809 w 3830809"/>
              <a:gd name="connsiteY19" fmla="*/ 977900 h 2040246"/>
              <a:gd name="connsiteX20" fmla="*/ 20809 w 3830809"/>
              <a:gd name="connsiteY20" fmla="*/ 279406 h 2040246"/>
              <a:gd name="connsiteX0" fmla="*/ 20809 w 3830809"/>
              <a:gd name="connsiteY0" fmla="*/ 279406 h 2016109"/>
              <a:gd name="connsiteX1" fmla="*/ 300215 w 3830809"/>
              <a:gd name="connsiteY1" fmla="*/ 0 h 2016109"/>
              <a:gd name="connsiteX2" fmla="*/ 655809 w 3830809"/>
              <a:gd name="connsiteY2" fmla="*/ 0 h 2016109"/>
              <a:gd name="connsiteX3" fmla="*/ 655809 w 3830809"/>
              <a:gd name="connsiteY3" fmla="*/ 0 h 2016109"/>
              <a:gd name="connsiteX4" fmla="*/ 1608309 w 3830809"/>
              <a:gd name="connsiteY4" fmla="*/ 0 h 2016109"/>
              <a:gd name="connsiteX5" fmla="*/ 3551403 w 3830809"/>
              <a:gd name="connsiteY5" fmla="*/ 0 h 2016109"/>
              <a:gd name="connsiteX6" fmla="*/ 3830809 w 3830809"/>
              <a:gd name="connsiteY6" fmla="*/ 279406 h 2016109"/>
              <a:gd name="connsiteX7" fmla="*/ 3830809 w 3830809"/>
              <a:gd name="connsiteY7" fmla="*/ 977900 h 2016109"/>
              <a:gd name="connsiteX8" fmla="*/ 3830809 w 3830809"/>
              <a:gd name="connsiteY8" fmla="*/ 977900 h 2016109"/>
              <a:gd name="connsiteX9" fmla="*/ 3830809 w 3830809"/>
              <a:gd name="connsiteY9" fmla="*/ 1397000 h 2016109"/>
              <a:gd name="connsiteX10" fmla="*/ 3830809 w 3830809"/>
              <a:gd name="connsiteY10" fmla="*/ 1396994 h 2016109"/>
              <a:gd name="connsiteX11" fmla="*/ 3551403 w 3830809"/>
              <a:gd name="connsiteY11" fmla="*/ 1676400 h 2016109"/>
              <a:gd name="connsiteX12" fmla="*/ 438679 w 3830809"/>
              <a:gd name="connsiteY12" fmla="*/ 1693111 h 2016109"/>
              <a:gd name="connsiteX13" fmla="*/ 21911 w 3830809"/>
              <a:gd name="connsiteY13" fmla="*/ 2016109 h 2016109"/>
              <a:gd name="connsiteX14" fmla="*/ 37576 w 3830809"/>
              <a:gd name="connsiteY14" fmla="*/ 1642978 h 2016109"/>
              <a:gd name="connsiteX15" fmla="*/ 94967 w 3830809"/>
              <a:gd name="connsiteY15" fmla="*/ 1669595 h 2016109"/>
              <a:gd name="connsiteX16" fmla="*/ 20809 w 3830809"/>
              <a:gd name="connsiteY16" fmla="*/ 1396994 h 2016109"/>
              <a:gd name="connsiteX17" fmla="*/ 20809 w 3830809"/>
              <a:gd name="connsiteY17" fmla="*/ 1397000 h 2016109"/>
              <a:gd name="connsiteX18" fmla="*/ 20809 w 3830809"/>
              <a:gd name="connsiteY18" fmla="*/ 977900 h 2016109"/>
              <a:gd name="connsiteX19" fmla="*/ 20809 w 3830809"/>
              <a:gd name="connsiteY19" fmla="*/ 977900 h 2016109"/>
              <a:gd name="connsiteX20" fmla="*/ 20809 w 3830809"/>
              <a:gd name="connsiteY20" fmla="*/ 279406 h 2016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30809" h="2016109">
                <a:moveTo>
                  <a:pt x="20809" y="279406"/>
                </a:moveTo>
                <a:cubicBezTo>
                  <a:pt x="20809" y="125094"/>
                  <a:pt x="145903" y="0"/>
                  <a:pt x="300215" y="0"/>
                </a:cubicBezTo>
                <a:lnTo>
                  <a:pt x="655809" y="0"/>
                </a:lnTo>
                <a:lnTo>
                  <a:pt x="655809" y="0"/>
                </a:lnTo>
                <a:lnTo>
                  <a:pt x="1608309" y="0"/>
                </a:lnTo>
                <a:lnTo>
                  <a:pt x="3551403" y="0"/>
                </a:lnTo>
                <a:cubicBezTo>
                  <a:pt x="3705715" y="0"/>
                  <a:pt x="3830809" y="125094"/>
                  <a:pt x="3830809" y="279406"/>
                </a:cubicBezTo>
                <a:lnTo>
                  <a:pt x="3830809" y="977900"/>
                </a:lnTo>
                <a:lnTo>
                  <a:pt x="3830809" y="977900"/>
                </a:lnTo>
                <a:lnTo>
                  <a:pt x="3830809" y="1397000"/>
                </a:lnTo>
                <a:lnTo>
                  <a:pt x="3830809" y="1396994"/>
                </a:lnTo>
                <a:cubicBezTo>
                  <a:pt x="3830809" y="1551306"/>
                  <a:pt x="3705715" y="1676400"/>
                  <a:pt x="3551403" y="1676400"/>
                </a:cubicBezTo>
                <a:lnTo>
                  <a:pt x="438679" y="1693111"/>
                </a:lnTo>
                <a:lnTo>
                  <a:pt x="21911" y="2016109"/>
                </a:lnTo>
                <a:cubicBezTo>
                  <a:pt x="-8741" y="1873843"/>
                  <a:pt x="1392" y="1584706"/>
                  <a:pt x="37576" y="1642978"/>
                </a:cubicBezTo>
                <a:cubicBezTo>
                  <a:pt x="42867" y="1684039"/>
                  <a:pt x="-56095" y="1669918"/>
                  <a:pt x="94967" y="1669595"/>
                </a:cubicBezTo>
                <a:cubicBezTo>
                  <a:pt x="-59345" y="1669595"/>
                  <a:pt x="20809" y="1551306"/>
                  <a:pt x="20809" y="1396994"/>
                </a:cubicBezTo>
                <a:lnTo>
                  <a:pt x="20809" y="1397000"/>
                </a:lnTo>
                <a:lnTo>
                  <a:pt x="20809" y="977900"/>
                </a:lnTo>
                <a:lnTo>
                  <a:pt x="20809" y="977900"/>
                </a:lnTo>
                <a:lnTo>
                  <a:pt x="20809" y="279406"/>
                </a:lnTo>
                <a:close/>
              </a:path>
            </a:pathLst>
          </a:custGeom>
          <a:solidFill>
            <a:schemeClr val="accent4">
              <a:lumMod val="75000"/>
              <a:alpha val="76000"/>
            </a:schemeClr>
          </a:solidFill>
          <a:ln w="19050" cmpd="sng">
            <a:solidFill>
              <a:schemeClr val="accent4">
                <a:lumMod val="50000"/>
              </a:schemeClr>
            </a:solidFill>
          </a:ln>
          <a:scene3d>
            <a:camera prst="orthographicFront">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endParaRPr lang="en-US" dirty="0"/>
          </a:p>
        </p:txBody>
      </p:sp>
      <p:sp>
        <p:nvSpPr>
          <p:cNvPr id="16" name="TextBox 15"/>
          <p:cNvSpPr txBox="1"/>
          <p:nvPr/>
        </p:nvSpPr>
        <p:spPr>
          <a:xfrm>
            <a:off x="5649415" y="596633"/>
            <a:ext cx="2520792" cy="461665"/>
          </a:xfrm>
          <a:prstGeom prst="rect">
            <a:avLst/>
          </a:prstGeom>
          <a:noFill/>
        </p:spPr>
        <p:txBody>
          <a:bodyPr wrap="none" rtlCol="0">
            <a:spAutoFit/>
          </a:bodyPr>
          <a:lstStyle/>
          <a:p>
            <a:pPr algn="ctr"/>
            <a:r>
              <a:rPr lang="en-US" sz="2400" b="1" dirty="0" smtClean="0">
                <a:solidFill>
                  <a:schemeClr val="bg1"/>
                </a:solidFill>
              </a:rPr>
              <a:t>Laboratory Layout</a:t>
            </a:r>
          </a:p>
        </p:txBody>
      </p:sp>
      <p:sp>
        <p:nvSpPr>
          <p:cNvPr id="15" name="TextBox 14"/>
          <p:cNvSpPr txBox="1"/>
          <p:nvPr/>
        </p:nvSpPr>
        <p:spPr>
          <a:xfrm>
            <a:off x="4670352" y="924248"/>
            <a:ext cx="4572000" cy="2862323"/>
          </a:xfrm>
          <a:prstGeom prst="rect">
            <a:avLst/>
          </a:prstGeom>
          <a:noFill/>
        </p:spPr>
        <p:txBody>
          <a:bodyPr wrap="square" rtlCol="0">
            <a:spAutoFit/>
          </a:bodyPr>
          <a:lstStyle/>
          <a:p>
            <a:r>
              <a:rPr lang="en-US" dirty="0" smtClean="0">
                <a:solidFill>
                  <a:srgbClr val="FFFFFF"/>
                </a:solidFill>
              </a:rPr>
              <a:t>Laboratories considering significant renovations or construction of a new facility have an exceptional opportunity to design space using Lean operations from start to finish. CRAFT considers The existing layout or new facility or any initial arbitrary layout is considered as a block layout. Now, the algorithm computes the department allocations and estimate the cost incurred on the layout.</a:t>
            </a:r>
            <a:endParaRPr lang="en-US" dirty="0">
              <a:solidFill>
                <a:srgbClr val="FFFFFF"/>
              </a:solidFill>
            </a:endParaRPr>
          </a:p>
        </p:txBody>
      </p:sp>
      <p:sp>
        <p:nvSpPr>
          <p:cNvPr id="18" name="TextBox 17"/>
          <p:cNvSpPr txBox="1"/>
          <p:nvPr/>
        </p:nvSpPr>
        <p:spPr>
          <a:xfrm>
            <a:off x="4572000" y="4038600"/>
            <a:ext cx="4572000" cy="1200329"/>
          </a:xfrm>
          <a:prstGeom prst="rect">
            <a:avLst/>
          </a:prstGeom>
          <a:noFill/>
        </p:spPr>
        <p:txBody>
          <a:bodyPr wrap="square" rtlCol="0">
            <a:spAutoFit/>
          </a:bodyPr>
          <a:lstStyle/>
          <a:p>
            <a:r>
              <a:rPr lang="en-US" dirty="0" smtClean="0">
                <a:solidFill>
                  <a:srgbClr val="FFFFFF"/>
                </a:solidFill>
              </a:rPr>
              <a:t>    Founded in 1994 by The Joint Commission, JCI has touched more than 90 countries. JCI identifies, measures, and shares best practices in quality and patient safety with the world.</a:t>
            </a:r>
            <a:endParaRPr lang="en-US" dirty="0">
              <a:solidFill>
                <a:srgbClr val="FFFFFF"/>
              </a:solidFill>
            </a:endParaRPr>
          </a:p>
        </p:txBody>
      </p:sp>
    </p:spTree>
    <p:extLst>
      <p:ext uri="{BB962C8B-B14F-4D97-AF65-F5344CB8AC3E}">
        <p14:creationId xmlns:p14="http://schemas.microsoft.com/office/powerpoint/2010/main" val="20436662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1868693" y="995232"/>
            <a:ext cx="5127066" cy="4835053"/>
            <a:chOff x="1521196" y="502918"/>
            <a:chExt cx="5854965" cy="5852144"/>
          </a:xfrm>
          <a:scene3d>
            <a:camera prst="isometricOffAxis2Right">
              <a:rot lat="0" lon="19800000" rev="0"/>
            </a:camera>
            <a:lightRig rig="threePt" dir="t">
              <a:rot lat="0" lon="0" rev="3600000"/>
            </a:lightRig>
          </a:scene3d>
        </p:grpSpPr>
        <p:sp>
          <p:nvSpPr>
            <p:cNvPr id="5" name="Oval 4"/>
            <p:cNvSpPr/>
            <p:nvPr/>
          </p:nvSpPr>
          <p:spPr>
            <a:xfrm>
              <a:off x="1524000" y="502918"/>
              <a:ext cx="5852161" cy="5852144"/>
            </a:xfrm>
            <a:prstGeom prst="ellipse">
              <a:avLst/>
            </a:prstGeom>
            <a:noFill/>
            <a:ln w="381000">
              <a:solidFill>
                <a:schemeClr val="tx1">
                  <a:lumMod val="75000"/>
                  <a:lumOff val="25000"/>
                </a:schemeClr>
              </a:solidFill>
            </a:ln>
            <a:sp3d extrusionH="6350" contourW="6350" prstMaterial="plastic">
              <a:bevel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3352801" y="2301233"/>
              <a:ext cx="2194560" cy="2255514"/>
            </a:xfrm>
            <a:prstGeom prst="ellipse">
              <a:avLst/>
            </a:prstGeom>
            <a:solidFill>
              <a:schemeClr val="tx1">
                <a:lumMod val="75000"/>
                <a:lumOff val="25000"/>
              </a:schemeClr>
            </a:solidFill>
            <a:ln>
              <a:noFill/>
            </a:ln>
            <a:sp3d extrusionH="6350" contourW="6350" prstMaterial="plastic">
              <a:bevel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latin typeface="Comic Sans MS" pitchFamily="66" charset="0"/>
                </a:rPr>
                <a:t>Methodology</a:t>
              </a:r>
            </a:p>
          </p:txBody>
        </p:sp>
        <p:sp>
          <p:nvSpPr>
            <p:cNvPr id="12" name="Rectangle 11"/>
            <p:cNvSpPr/>
            <p:nvPr/>
          </p:nvSpPr>
          <p:spPr>
            <a:xfrm>
              <a:off x="4365686" y="502918"/>
              <a:ext cx="207753" cy="5852144"/>
            </a:xfrm>
            <a:prstGeom prst="rect">
              <a:avLst/>
            </a:prstGeom>
            <a:solidFill>
              <a:schemeClr val="tx1">
                <a:lumMod val="75000"/>
                <a:lumOff val="25000"/>
              </a:schemeClr>
            </a:solidFill>
            <a:ln w="0" cmpd="sng">
              <a:solidFill>
                <a:schemeClr val="tx1"/>
              </a:solidFill>
            </a:ln>
            <a:sp3d extrusionH="6350" prstMaterial="plastic">
              <a:bevelT w="114300" prst="artDeco"/>
              <a:bevelB w="114300" prst="artDeco"/>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rot="3600000">
              <a:off x="4343401" y="655317"/>
              <a:ext cx="207753" cy="5852161"/>
            </a:xfrm>
            <a:prstGeom prst="rect">
              <a:avLst/>
            </a:prstGeom>
            <a:solidFill>
              <a:schemeClr val="tx1">
                <a:lumMod val="75000"/>
                <a:lumOff val="25000"/>
              </a:schemeClr>
            </a:solidFill>
            <a:ln w="0" cmpd="sng">
              <a:solidFill>
                <a:schemeClr val="tx1"/>
              </a:solidFill>
              <a:prstDash val="solid"/>
            </a:ln>
            <a:sp3d extrusionH="6350" contourW="6350" prstMaterial="plastic">
              <a:bevelT w="101600" prst="rible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rot="18000000">
              <a:off x="4343400" y="655319"/>
              <a:ext cx="207753" cy="5852161"/>
            </a:xfrm>
            <a:prstGeom prst="rect">
              <a:avLst/>
            </a:prstGeom>
            <a:solidFill>
              <a:schemeClr val="tx1">
                <a:lumMod val="75000"/>
                <a:lumOff val="25000"/>
              </a:schemeClr>
            </a:solidFill>
            <a:ln w="0" cmpd="sng">
              <a:solidFill>
                <a:schemeClr val="tx1"/>
              </a:solidFill>
            </a:ln>
            <a:sp3d extrusionH="6350" contourW="6350" prstMaterial="plastic">
              <a:bevelT w="101600" prst="riblet"/>
              <a:bevelB/>
              <a:extrusionClr>
                <a:schemeClr val="bg1">
                  <a:lumMod val="8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 name="Group 60"/>
          <p:cNvGrpSpPr/>
          <p:nvPr/>
        </p:nvGrpSpPr>
        <p:grpSpPr>
          <a:xfrm>
            <a:off x="1066800" y="209117"/>
            <a:ext cx="6858960" cy="6496580"/>
            <a:chOff x="1415761" y="209117"/>
            <a:chExt cx="6344518" cy="6369196"/>
          </a:xfrm>
          <a:scene3d>
            <a:camera prst="isometricOffAxis2Right">
              <a:rot lat="0" lon="19800000" rev="0"/>
            </a:camera>
            <a:lightRig rig="twoPt" dir="t">
              <a:rot lat="0" lon="0" rev="3600000"/>
            </a:lightRig>
          </a:scene3d>
        </p:grpSpPr>
        <p:sp>
          <p:nvSpPr>
            <p:cNvPr id="53" name="Block Arc 52"/>
            <p:cNvSpPr/>
            <p:nvPr/>
          </p:nvSpPr>
          <p:spPr bwMode="gray">
            <a:xfrm flipV="1">
              <a:off x="1415761" y="265834"/>
              <a:ext cx="6312479" cy="6312479"/>
            </a:xfrm>
            <a:prstGeom prst="blockArc">
              <a:avLst>
                <a:gd name="adj1" fmla="val 13099511"/>
                <a:gd name="adj2" fmla="val 15697082"/>
                <a:gd name="adj3" fmla="val 20299"/>
              </a:avLst>
            </a:prstGeom>
            <a:solidFill>
              <a:schemeClr val="accent1"/>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prstClr val="black"/>
                </a:solidFill>
              </a:endParaRPr>
            </a:p>
          </p:txBody>
        </p:sp>
        <p:sp>
          <p:nvSpPr>
            <p:cNvPr id="54" name="Block Arc 53"/>
            <p:cNvSpPr/>
            <p:nvPr/>
          </p:nvSpPr>
          <p:spPr bwMode="gray">
            <a:xfrm flipV="1">
              <a:off x="1432676" y="209117"/>
              <a:ext cx="6312479" cy="6312479"/>
            </a:xfrm>
            <a:prstGeom prst="blockArc">
              <a:avLst>
                <a:gd name="adj1" fmla="val 9661654"/>
                <a:gd name="adj2" fmla="val 12277296"/>
                <a:gd name="adj3" fmla="val 20221"/>
              </a:avLst>
            </a:prstGeom>
            <a:solidFill>
              <a:srgbClr val="00B0F0"/>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prstClr val="black"/>
                </a:solidFill>
              </a:endParaRPr>
            </a:p>
          </p:txBody>
        </p:sp>
        <p:sp>
          <p:nvSpPr>
            <p:cNvPr id="57" name="Block Arc 56"/>
            <p:cNvSpPr/>
            <p:nvPr/>
          </p:nvSpPr>
          <p:spPr bwMode="gray">
            <a:xfrm flipH="1" flipV="1">
              <a:off x="1447800" y="229899"/>
              <a:ext cx="6312479" cy="6312479"/>
            </a:xfrm>
            <a:prstGeom prst="blockArc">
              <a:avLst>
                <a:gd name="adj1" fmla="val 9661654"/>
                <a:gd name="adj2" fmla="val 12277296"/>
                <a:gd name="adj3" fmla="val 20221"/>
              </a:avLst>
            </a:prstGeom>
            <a:solidFill>
              <a:schemeClr val="accent5">
                <a:lumMod val="60000"/>
                <a:lumOff val="40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prstClr val="black"/>
                </a:solidFill>
              </a:endParaRPr>
            </a:p>
          </p:txBody>
        </p:sp>
        <p:sp>
          <p:nvSpPr>
            <p:cNvPr id="58" name="Block Arc 57"/>
            <p:cNvSpPr/>
            <p:nvPr/>
          </p:nvSpPr>
          <p:spPr bwMode="gray">
            <a:xfrm>
              <a:off x="1431540" y="265834"/>
              <a:ext cx="6312479" cy="6312479"/>
            </a:xfrm>
            <a:prstGeom prst="blockArc">
              <a:avLst>
                <a:gd name="adj1" fmla="val 13099511"/>
                <a:gd name="adj2" fmla="val 15697082"/>
                <a:gd name="adj3" fmla="val 20299"/>
              </a:avLst>
            </a:prstGeom>
            <a:solidFill>
              <a:schemeClr val="accent2"/>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prstClr val="black"/>
                </a:solidFill>
              </a:endParaRPr>
            </a:p>
          </p:txBody>
        </p:sp>
        <p:sp>
          <p:nvSpPr>
            <p:cNvPr id="59" name="Block Arc 58"/>
            <p:cNvSpPr/>
            <p:nvPr/>
          </p:nvSpPr>
          <p:spPr bwMode="gray">
            <a:xfrm flipH="1">
              <a:off x="1415761" y="265834"/>
              <a:ext cx="6312479" cy="6312479"/>
            </a:xfrm>
            <a:prstGeom prst="blockArc">
              <a:avLst>
                <a:gd name="adj1" fmla="val 13099511"/>
                <a:gd name="adj2" fmla="val 15697082"/>
                <a:gd name="adj3" fmla="val 20299"/>
              </a:avLst>
            </a:prstGeom>
            <a:solidFill>
              <a:srgbClr val="7030A0"/>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prstClr val="black"/>
                </a:solidFill>
              </a:endParaRPr>
            </a:p>
          </p:txBody>
        </p:sp>
        <p:sp>
          <p:nvSpPr>
            <p:cNvPr id="60" name="Block Arc 59"/>
            <p:cNvSpPr/>
            <p:nvPr/>
          </p:nvSpPr>
          <p:spPr bwMode="gray">
            <a:xfrm flipH="1" flipV="1">
              <a:off x="1433811" y="265834"/>
              <a:ext cx="6312479" cy="6312479"/>
            </a:xfrm>
            <a:prstGeom prst="blockArc">
              <a:avLst>
                <a:gd name="adj1" fmla="val 13099511"/>
                <a:gd name="adj2" fmla="val 15697082"/>
                <a:gd name="adj3" fmla="val 20299"/>
              </a:avLst>
            </a:prstGeom>
            <a:solidFill>
              <a:schemeClr val="accent6">
                <a:lumMod val="75000"/>
              </a:schemeClr>
            </a:solidFill>
            <a:ln>
              <a:noFill/>
            </a:ln>
            <a:effectLst>
              <a:innerShdw blurRad="114300">
                <a:schemeClr val="bg1">
                  <a:lumMod val="95000"/>
                </a:schemeClr>
              </a:innerShdw>
              <a:reflection endPos="0" dir="5400000" sy="-100000" algn="bl" rotWithShape="0"/>
            </a:effectLst>
            <a:scene3d>
              <a:camera prst="orthographicFront">
                <a:rot lat="0" lon="0" rev="0"/>
              </a:camera>
              <a:lightRig rig="threePt" dir="t">
                <a:rot lat="0" lon="0" rev="1200000"/>
              </a:lightRig>
            </a:scene3d>
            <a:sp3d extrusionH="6350" contourW="6350" prstMaterial="plastic">
              <a:bevelT w="120650" h="127000"/>
              <a:bevelB/>
              <a:extrusionClr>
                <a:schemeClr val="bg1">
                  <a:lumMod val="85000"/>
                </a:schemeClr>
              </a:extrusionClr>
              <a:contourClr>
                <a:schemeClr val="bg2"/>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prstClr val="black"/>
                </a:solidFill>
              </a:endParaRPr>
            </a:p>
          </p:txBody>
        </p:sp>
      </p:grpSp>
      <p:sp>
        <p:nvSpPr>
          <p:cNvPr id="17" name="Content Placeholder 23"/>
          <p:cNvSpPr txBox="1">
            <a:spLocks/>
          </p:cNvSpPr>
          <p:nvPr/>
        </p:nvSpPr>
        <p:spPr>
          <a:xfrm>
            <a:off x="6660481" y="336580"/>
            <a:ext cx="1569119" cy="394855"/>
          </a:xfrm>
          <a:prstGeom prst="rect">
            <a:avLst/>
          </a:prstGeom>
        </p:spPr>
        <p:txBody>
          <a:bodyPr vert="horz"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600"/>
              </a:spcBef>
              <a:spcAft>
                <a:spcPts val="600"/>
              </a:spcAft>
              <a:buClrTx/>
              <a:buSzTx/>
              <a:buFont typeface="Calibri" panose="020F0502020204030204" pitchFamily="34" charset="0"/>
              <a:buChar char="​"/>
              <a:tabLst/>
              <a:defRPr/>
            </a:pPr>
            <a:r>
              <a:rPr kumimoji="0" lang="en-US" sz="1400" b="0" i="1" u="none" strike="noStrike" kern="1200" cap="none" spc="0" normalizeH="0" baseline="0" noProof="0" dirty="0" smtClean="0">
                <a:ln>
                  <a:noFill/>
                </a:ln>
                <a:solidFill>
                  <a:schemeClr val="tx1">
                    <a:lumMod val="50000"/>
                    <a:lumOff val="50000"/>
                  </a:schemeClr>
                </a:solidFill>
                <a:effectLst/>
                <a:uLnTx/>
                <a:uFillTx/>
                <a:latin typeface="Georgia"/>
                <a:ea typeface="+mn-ea"/>
                <a:cs typeface="+mn-cs"/>
              </a:rPr>
              <a:t>Kick-off Meetings</a:t>
            </a:r>
          </a:p>
        </p:txBody>
      </p:sp>
      <p:grpSp>
        <p:nvGrpSpPr>
          <p:cNvPr id="3" name="Group 2"/>
          <p:cNvGrpSpPr/>
          <p:nvPr/>
        </p:nvGrpSpPr>
        <p:grpSpPr>
          <a:xfrm>
            <a:off x="1479841" y="581329"/>
            <a:ext cx="5924625" cy="5659945"/>
            <a:chOff x="1479841" y="581329"/>
            <a:chExt cx="5924625" cy="5659945"/>
          </a:xfrm>
        </p:grpSpPr>
        <p:pic>
          <p:nvPicPr>
            <p:cNvPr id="1026" name="Picture 2" descr="C:\Users\Anan\Desktop\meeting-ico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48021">
              <a:off x="5112076" y="647699"/>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nan\Desktop\idea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3541" y="3013216"/>
              <a:ext cx="1050925" cy="10509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Anan\Desktop\Data-Collecti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5041" y="5181600"/>
              <a:ext cx="1188962" cy="102859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Anan\Desktop\39049.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75241" y="5210986"/>
              <a:ext cx="1030287" cy="1030288"/>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Anan\Desktop\presentation icons\Flow_Diagram-256.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9841" y="2840701"/>
              <a:ext cx="1144113" cy="114411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Anan\Desktop\presentation icons\lightbulb.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3808" y="581329"/>
              <a:ext cx="1253152" cy="1253152"/>
            </a:xfrm>
            <a:prstGeom prst="rect">
              <a:avLst/>
            </a:prstGeom>
            <a:noFill/>
            <a:extLst>
              <a:ext uri="{909E8E84-426E-40DD-AFC4-6F175D3DCCD1}">
                <a14:hiddenFill xmlns:a14="http://schemas.microsoft.com/office/drawing/2010/main">
                  <a:solidFill>
                    <a:srgbClr val="FFFFFF"/>
                  </a:solidFill>
                </a14:hiddenFill>
              </a:ext>
            </a:extLst>
          </p:spPr>
        </p:pic>
      </p:grpSp>
      <p:sp>
        <p:nvSpPr>
          <p:cNvPr id="26" name="Content Placeholder 23"/>
          <p:cNvSpPr txBox="1">
            <a:spLocks/>
          </p:cNvSpPr>
          <p:nvPr/>
        </p:nvSpPr>
        <p:spPr>
          <a:xfrm>
            <a:off x="6324600" y="113759"/>
            <a:ext cx="1569119" cy="840497"/>
          </a:xfrm>
          <a:prstGeom prst="rect">
            <a:avLst/>
          </a:prstGeom>
        </p:spPr>
        <p:txBody>
          <a:bodyPr vert="vert270"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600"/>
              </a:spcBef>
              <a:spcAft>
                <a:spcPts val="600"/>
              </a:spcAft>
              <a:buClrTx/>
              <a:buSzTx/>
              <a:buFont typeface="Calibri" panose="020F0502020204030204" pitchFamily="34" charset="0"/>
              <a:buChar char="​"/>
              <a:tabLst/>
              <a:defRPr/>
            </a:pPr>
            <a:r>
              <a:rPr kumimoji="0" lang="en-US" sz="1400" u="none" strike="noStrike" kern="1200" cap="none" spc="0" normalizeH="0" baseline="0" noProof="0" dirty="0" smtClean="0">
                <a:ln>
                  <a:noFill/>
                </a:ln>
                <a:solidFill>
                  <a:srgbClr val="7030A0"/>
                </a:solidFill>
                <a:effectLst/>
                <a:uLnTx/>
                <a:uFillTx/>
                <a:latin typeface="Georgia"/>
                <a:ea typeface="+mn-ea"/>
                <a:cs typeface="+mn-cs"/>
              </a:rPr>
              <a:t>Stage </a:t>
            </a:r>
            <a:r>
              <a:rPr kumimoji="0" lang="en-US" sz="1800" u="none" strike="noStrike" kern="1200" cap="none" spc="0" normalizeH="0" baseline="0" noProof="0" dirty="0" smtClean="0">
                <a:ln>
                  <a:noFill/>
                </a:ln>
                <a:solidFill>
                  <a:srgbClr val="7030A0"/>
                </a:solidFill>
                <a:effectLst/>
                <a:uLnTx/>
                <a:uFillTx/>
                <a:latin typeface="Georgia"/>
                <a:ea typeface="+mn-ea"/>
                <a:cs typeface="+mn-cs"/>
              </a:rPr>
              <a:t>01</a:t>
            </a:r>
          </a:p>
        </p:txBody>
      </p:sp>
      <p:sp>
        <p:nvSpPr>
          <p:cNvPr id="27" name="Content Placeholder 23"/>
          <p:cNvSpPr txBox="1">
            <a:spLocks/>
          </p:cNvSpPr>
          <p:nvPr/>
        </p:nvSpPr>
        <p:spPr>
          <a:xfrm>
            <a:off x="7803481" y="3103919"/>
            <a:ext cx="1569119" cy="394855"/>
          </a:xfrm>
          <a:prstGeom prst="rect">
            <a:avLst/>
          </a:prstGeom>
        </p:spPr>
        <p:txBody>
          <a:bodyPr vert="horz"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600"/>
              </a:spcBef>
              <a:spcAft>
                <a:spcPts val="600"/>
              </a:spcAft>
              <a:buClrTx/>
              <a:buSzTx/>
              <a:buFont typeface="Calibri" panose="020F0502020204030204" pitchFamily="34" charset="0"/>
              <a:buChar char="​"/>
              <a:tabLst/>
              <a:defRPr/>
            </a:pPr>
            <a:r>
              <a:rPr kumimoji="0" lang="en-US" sz="1400" b="0" i="1" u="none" strike="noStrike" kern="1200" cap="none" spc="0" normalizeH="0" baseline="0" noProof="0" dirty="0" smtClean="0">
                <a:ln>
                  <a:noFill/>
                </a:ln>
                <a:solidFill>
                  <a:schemeClr val="tx1">
                    <a:lumMod val="50000"/>
                    <a:lumOff val="50000"/>
                  </a:schemeClr>
                </a:solidFill>
                <a:effectLst/>
                <a:uLnTx/>
                <a:uFillTx/>
                <a:latin typeface="Georgia"/>
                <a:ea typeface="+mn-ea"/>
                <a:cs typeface="+mn-cs"/>
              </a:rPr>
              <a:t>System Understanding</a:t>
            </a:r>
          </a:p>
        </p:txBody>
      </p:sp>
      <p:sp>
        <p:nvSpPr>
          <p:cNvPr id="28" name="Content Placeholder 23"/>
          <p:cNvSpPr txBox="1">
            <a:spLocks/>
          </p:cNvSpPr>
          <p:nvPr/>
        </p:nvSpPr>
        <p:spPr>
          <a:xfrm>
            <a:off x="7429378" y="2992509"/>
            <a:ext cx="1569119" cy="840497"/>
          </a:xfrm>
          <a:prstGeom prst="rect">
            <a:avLst/>
          </a:prstGeom>
        </p:spPr>
        <p:txBody>
          <a:bodyPr vert="vert270"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600"/>
              </a:spcBef>
              <a:spcAft>
                <a:spcPts val="600"/>
              </a:spcAft>
              <a:buClrTx/>
              <a:buSzTx/>
              <a:buFont typeface="Calibri" panose="020F0502020204030204" pitchFamily="34" charset="0"/>
              <a:buChar char="​"/>
              <a:tabLst/>
              <a:defRPr/>
            </a:pPr>
            <a:r>
              <a:rPr kumimoji="0" lang="en-US" sz="1400" u="none" strike="noStrike" kern="1200" cap="none" spc="0" normalizeH="0" baseline="0" noProof="0" dirty="0" smtClean="0">
                <a:ln>
                  <a:noFill/>
                </a:ln>
                <a:solidFill>
                  <a:schemeClr val="accent5">
                    <a:lumMod val="75000"/>
                  </a:schemeClr>
                </a:solidFill>
                <a:effectLst/>
                <a:uLnTx/>
                <a:uFillTx/>
                <a:latin typeface="Georgia"/>
                <a:ea typeface="+mn-ea"/>
                <a:cs typeface="+mn-cs"/>
              </a:rPr>
              <a:t>Stage </a:t>
            </a:r>
            <a:r>
              <a:rPr kumimoji="0" lang="en-US" sz="1800" u="none" strike="noStrike" kern="1200" cap="none" spc="0" normalizeH="0" baseline="0" noProof="0" dirty="0" smtClean="0">
                <a:ln>
                  <a:noFill/>
                </a:ln>
                <a:solidFill>
                  <a:schemeClr val="accent5">
                    <a:lumMod val="75000"/>
                  </a:schemeClr>
                </a:solidFill>
                <a:effectLst/>
                <a:uLnTx/>
                <a:uFillTx/>
                <a:latin typeface="Georgia"/>
                <a:ea typeface="+mn-ea"/>
                <a:cs typeface="+mn-cs"/>
              </a:rPr>
              <a:t>02</a:t>
            </a:r>
          </a:p>
        </p:txBody>
      </p:sp>
      <p:sp>
        <p:nvSpPr>
          <p:cNvPr id="29" name="Content Placeholder 23"/>
          <p:cNvSpPr txBox="1">
            <a:spLocks/>
          </p:cNvSpPr>
          <p:nvPr/>
        </p:nvSpPr>
        <p:spPr>
          <a:xfrm>
            <a:off x="6995759" y="5948951"/>
            <a:ext cx="1569119" cy="394855"/>
          </a:xfrm>
          <a:prstGeom prst="rect">
            <a:avLst/>
          </a:prstGeom>
        </p:spPr>
        <p:txBody>
          <a:bodyPr vert="horz"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600"/>
              </a:spcBef>
              <a:spcAft>
                <a:spcPts val="600"/>
              </a:spcAft>
              <a:buClrTx/>
              <a:buSzTx/>
              <a:buFont typeface="Calibri" panose="020F0502020204030204" pitchFamily="34" charset="0"/>
              <a:buChar char="​"/>
              <a:tabLst/>
              <a:defRPr/>
            </a:pPr>
            <a:r>
              <a:rPr kumimoji="0" lang="en-US" sz="1400" b="0" i="1" u="none" strike="noStrike" kern="1200" cap="none" spc="0" normalizeH="0" baseline="0" noProof="0" dirty="0" smtClean="0">
                <a:ln>
                  <a:noFill/>
                </a:ln>
                <a:solidFill>
                  <a:schemeClr val="tx1">
                    <a:lumMod val="50000"/>
                    <a:lumOff val="50000"/>
                  </a:schemeClr>
                </a:solidFill>
                <a:effectLst/>
                <a:uLnTx/>
                <a:uFillTx/>
                <a:latin typeface="Georgia"/>
                <a:ea typeface="+mn-ea"/>
                <a:cs typeface="+mn-cs"/>
              </a:rPr>
              <a:t>Observation &amp; Data Collection</a:t>
            </a:r>
          </a:p>
        </p:txBody>
      </p:sp>
      <p:sp>
        <p:nvSpPr>
          <p:cNvPr id="31" name="Content Placeholder 23"/>
          <p:cNvSpPr txBox="1">
            <a:spLocks/>
          </p:cNvSpPr>
          <p:nvPr/>
        </p:nvSpPr>
        <p:spPr>
          <a:xfrm>
            <a:off x="6621656" y="5726130"/>
            <a:ext cx="1569119" cy="840497"/>
          </a:xfrm>
          <a:prstGeom prst="rect">
            <a:avLst/>
          </a:prstGeom>
        </p:spPr>
        <p:txBody>
          <a:bodyPr vert="vert270"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600"/>
              </a:spcBef>
              <a:spcAft>
                <a:spcPts val="600"/>
              </a:spcAft>
              <a:buClrTx/>
              <a:buSzTx/>
              <a:buFont typeface="Calibri" panose="020F0502020204030204" pitchFamily="34" charset="0"/>
              <a:buChar char="​"/>
              <a:tabLst/>
              <a:defRPr/>
            </a:pPr>
            <a:r>
              <a:rPr kumimoji="0" lang="en-US" sz="1400" u="none" strike="noStrike" kern="1200" cap="none" spc="0" normalizeH="0" baseline="0" noProof="0" dirty="0" smtClean="0">
                <a:ln>
                  <a:noFill/>
                </a:ln>
                <a:solidFill>
                  <a:schemeClr val="accent6">
                    <a:lumMod val="75000"/>
                  </a:schemeClr>
                </a:solidFill>
                <a:effectLst/>
                <a:uLnTx/>
                <a:uFillTx/>
                <a:latin typeface="Georgia"/>
                <a:ea typeface="+mn-ea"/>
                <a:cs typeface="+mn-cs"/>
              </a:rPr>
              <a:t>Stage </a:t>
            </a:r>
            <a:r>
              <a:rPr kumimoji="0" lang="en-US" sz="1800" u="none" strike="noStrike" kern="1200" cap="none" spc="0" normalizeH="0" baseline="0" noProof="0" dirty="0" smtClean="0">
                <a:ln>
                  <a:noFill/>
                </a:ln>
                <a:solidFill>
                  <a:schemeClr val="accent6">
                    <a:lumMod val="75000"/>
                  </a:schemeClr>
                </a:solidFill>
                <a:effectLst/>
                <a:uLnTx/>
                <a:uFillTx/>
                <a:latin typeface="Georgia"/>
                <a:ea typeface="+mn-ea"/>
                <a:cs typeface="+mn-cs"/>
              </a:rPr>
              <a:t>03</a:t>
            </a:r>
          </a:p>
        </p:txBody>
      </p:sp>
      <p:sp>
        <p:nvSpPr>
          <p:cNvPr id="32" name="Content Placeholder 23"/>
          <p:cNvSpPr txBox="1">
            <a:spLocks/>
          </p:cNvSpPr>
          <p:nvPr/>
        </p:nvSpPr>
        <p:spPr>
          <a:xfrm>
            <a:off x="1097881" y="5948951"/>
            <a:ext cx="1569119" cy="394855"/>
          </a:xfrm>
          <a:prstGeom prst="rect">
            <a:avLst/>
          </a:prstGeom>
        </p:spPr>
        <p:txBody>
          <a:bodyPr vert="horz"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600"/>
              </a:spcBef>
              <a:spcAft>
                <a:spcPts val="600"/>
              </a:spcAft>
              <a:buClrTx/>
              <a:buSzTx/>
              <a:buFont typeface="Calibri" panose="020F0502020204030204" pitchFamily="34" charset="0"/>
              <a:buChar char="​"/>
              <a:tabLst/>
              <a:defRPr/>
            </a:pPr>
            <a:r>
              <a:rPr kumimoji="0" lang="en-US" sz="1400" b="0" i="1" u="none" strike="noStrike" kern="1200" cap="none" spc="0" normalizeH="0" baseline="0" noProof="0" dirty="0" smtClean="0">
                <a:ln>
                  <a:noFill/>
                </a:ln>
                <a:solidFill>
                  <a:schemeClr val="tx1">
                    <a:lumMod val="50000"/>
                    <a:lumOff val="50000"/>
                  </a:schemeClr>
                </a:solidFill>
                <a:effectLst/>
                <a:uLnTx/>
                <a:uFillTx/>
                <a:latin typeface="Georgia"/>
                <a:ea typeface="+mn-ea"/>
                <a:cs typeface="+mn-cs"/>
              </a:rPr>
              <a:t>Data Analysis</a:t>
            </a:r>
          </a:p>
        </p:txBody>
      </p:sp>
      <p:sp>
        <p:nvSpPr>
          <p:cNvPr id="33" name="Content Placeholder 23"/>
          <p:cNvSpPr txBox="1">
            <a:spLocks/>
          </p:cNvSpPr>
          <p:nvPr/>
        </p:nvSpPr>
        <p:spPr>
          <a:xfrm>
            <a:off x="723778" y="5726130"/>
            <a:ext cx="1569119" cy="840497"/>
          </a:xfrm>
          <a:prstGeom prst="rect">
            <a:avLst/>
          </a:prstGeom>
        </p:spPr>
        <p:txBody>
          <a:bodyPr vert="vert270"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600"/>
              </a:spcBef>
              <a:spcAft>
                <a:spcPts val="600"/>
              </a:spcAft>
              <a:buClrTx/>
              <a:buSzTx/>
              <a:buFont typeface="Calibri" panose="020F0502020204030204" pitchFamily="34" charset="0"/>
              <a:buChar char="​"/>
              <a:tabLst/>
              <a:defRPr/>
            </a:pPr>
            <a:r>
              <a:rPr kumimoji="0" lang="en-US" sz="1400" u="none" strike="noStrike" kern="1200" cap="none" spc="0" normalizeH="0" baseline="0" noProof="0" dirty="0" smtClean="0">
                <a:ln>
                  <a:noFill/>
                </a:ln>
                <a:solidFill>
                  <a:schemeClr val="accent1">
                    <a:lumMod val="50000"/>
                  </a:schemeClr>
                </a:solidFill>
                <a:effectLst/>
                <a:uLnTx/>
                <a:uFillTx/>
                <a:latin typeface="Georgia"/>
                <a:ea typeface="+mn-ea"/>
                <a:cs typeface="+mn-cs"/>
              </a:rPr>
              <a:t>Stage </a:t>
            </a:r>
            <a:r>
              <a:rPr kumimoji="0" lang="en-US" sz="1800" u="none" strike="noStrike" kern="1200" cap="none" spc="0" normalizeH="0" baseline="0" noProof="0" dirty="0" smtClean="0">
                <a:ln>
                  <a:noFill/>
                </a:ln>
                <a:solidFill>
                  <a:schemeClr val="accent1">
                    <a:lumMod val="50000"/>
                  </a:schemeClr>
                </a:solidFill>
                <a:effectLst/>
                <a:uLnTx/>
                <a:uFillTx/>
                <a:latin typeface="Georgia"/>
                <a:ea typeface="+mn-ea"/>
                <a:cs typeface="+mn-cs"/>
              </a:rPr>
              <a:t>04</a:t>
            </a:r>
          </a:p>
        </p:txBody>
      </p:sp>
      <p:sp>
        <p:nvSpPr>
          <p:cNvPr id="34" name="Content Placeholder 23"/>
          <p:cNvSpPr txBox="1">
            <a:spLocks/>
          </p:cNvSpPr>
          <p:nvPr/>
        </p:nvSpPr>
        <p:spPr>
          <a:xfrm>
            <a:off x="474258" y="3083210"/>
            <a:ext cx="1278342" cy="617676"/>
          </a:xfrm>
          <a:prstGeom prst="rect">
            <a:avLst/>
          </a:prstGeom>
        </p:spPr>
        <p:txBody>
          <a:bodyPr vert="horz"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600"/>
              </a:spcBef>
              <a:spcAft>
                <a:spcPts val="600"/>
              </a:spcAft>
              <a:buClrTx/>
              <a:buSzTx/>
              <a:buFont typeface="Calibri" panose="020F0502020204030204" pitchFamily="34" charset="0"/>
              <a:buChar char="​"/>
              <a:tabLst/>
              <a:defRPr/>
            </a:pPr>
            <a:r>
              <a:rPr kumimoji="0" lang="en-US" sz="1400" b="0" i="1" u="none" strike="noStrike" kern="1200" cap="none" spc="0" normalizeH="0" baseline="0" noProof="0" dirty="0" smtClean="0">
                <a:ln>
                  <a:noFill/>
                </a:ln>
                <a:solidFill>
                  <a:schemeClr val="tx1">
                    <a:lumMod val="50000"/>
                    <a:lumOff val="50000"/>
                  </a:schemeClr>
                </a:solidFill>
                <a:effectLst/>
                <a:uLnTx/>
                <a:uFillTx/>
                <a:latin typeface="Georgia"/>
                <a:ea typeface="+mn-ea"/>
                <a:cs typeface="+mn-cs"/>
              </a:rPr>
              <a:t>Tools Application</a:t>
            </a:r>
          </a:p>
        </p:txBody>
      </p:sp>
      <p:sp>
        <p:nvSpPr>
          <p:cNvPr id="35" name="Content Placeholder 23"/>
          <p:cNvSpPr txBox="1">
            <a:spLocks/>
          </p:cNvSpPr>
          <p:nvPr/>
        </p:nvSpPr>
        <p:spPr>
          <a:xfrm>
            <a:off x="100154" y="2971800"/>
            <a:ext cx="1569119" cy="840497"/>
          </a:xfrm>
          <a:prstGeom prst="rect">
            <a:avLst/>
          </a:prstGeom>
        </p:spPr>
        <p:txBody>
          <a:bodyPr vert="vert270"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600"/>
              </a:spcBef>
              <a:spcAft>
                <a:spcPts val="600"/>
              </a:spcAft>
              <a:buClrTx/>
              <a:buSzTx/>
              <a:buFont typeface="Calibri" panose="020F0502020204030204" pitchFamily="34" charset="0"/>
              <a:buChar char="​"/>
              <a:tabLst/>
              <a:defRPr/>
            </a:pPr>
            <a:r>
              <a:rPr kumimoji="0" lang="en-US" sz="1400" u="none" strike="noStrike" kern="1200" cap="none" spc="0" normalizeH="0" baseline="0" noProof="0" dirty="0" smtClean="0">
                <a:ln>
                  <a:noFill/>
                </a:ln>
                <a:solidFill>
                  <a:srgbClr val="0070C0"/>
                </a:solidFill>
                <a:effectLst/>
                <a:uLnTx/>
                <a:uFillTx/>
                <a:latin typeface="Georgia"/>
                <a:ea typeface="+mn-ea"/>
                <a:cs typeface="+mn-cs"/>
              </a:rPr>
              <a:t>Stage </a:t>
            </a:r>
            <a:r>
              <a:rPr kumimoji="0" lang="en-US" sz="1800" u="none" strike="noStrike" kern="1200" cap="none" spc="0" normalizeH="0" baseline="0" noProof="0" dirty="0" smtClean="0">
                <a:ln>
                  <a:noFill/>
                </a:ln>
                <a:solidFill>
                  <a:srgbClr val="0070C0"/>
                </a:solidFill>
                <a:effectLst/>
                <a:uLnTx/>
                <a:uFillTx/>
                <a:latin typeface="Georgia"/>
                <a:ea typeface="+mn-ea"/>
                <a:cs typeface="+mn-cs"/>
              </a:rPr>
              <a:t>05</a:t>
            </a:r>
          </a:p>
        </p:txBody>
      </p:sp>
      <p:sp>
        <p:nvSpPr>
          <p:cNvPr id="36" name="Content Placeholder 23"/>
          <p:cNvSpPr txBox="1">
            <a:spLocks/>
          </p:cNvSpPr>
          <p:nvPr/>
        </p:nvSpPr>
        <p:spPr>
          <a:xfrm>
            <a:off x="1212304" y="336580"/>
            <a:ext cx="1759496" cy="617676"/>
          </a:xfrm>
          <a:prstGeom prst="rect">
            <a:avLst/>
          </a:prstGeom>
        </p:spPr>
        <p:txBody>
          <a:bodyPr vert="horz"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n-US" sz="1400" dirty="0">
                <a:solidFill>
                  <a:schemeClr val="accent2">
                    <a:lumMod val="50000"/>
                  </a:schemeClr>
                </a:solidFill>
                <a:latin typeface="Georgia"/>
              </a:rPr>
              <a:t>Results and Recommendations</a:t>
            </a:r>
          </a:p>
          <a:p>
            <a:pPr marL="0" marR="0" lvl="0" indent="0" algn="l" defTabSz="914400" rtl="0" eaLnBrk="1" fontAlgn="auto" latinLnBrk="0" hangingPunct="1">
              <a:lnSpc>
                <a:spcPct val="110000"/>
              </a:lnSpc>
              <a:spcBef>
                <a:spcPts val="600"/>
              </a:spcBef>
              <a:spcAft>
                <a:spcPts val="600"/>
              </a:spcAft>
              <a:buClrTx/>
              <a:buSzTx/>
              <a:buFont typeface="Calibri" panose="020F0502020204030204" pitchFamily="34" charset="0"/>
              <a:buChar char="​"/>
              <a:tabLst/>
              <a:defRPr/>
            </a:pPr>
            <a:endParaRPr kumimoji="0" lang="en-US" sz="1400" b="0" i="1" u="none" strike="noStrike" kern="1200" cap="none" spc="0" normalizeH="0" baseline="0" noProof="0" dirty="0" smtClean="0">
              <a:ln>
                <a:noFill/>
              </a:ln>
              <a:solidFill>
                <a:schemeClr val="tx1">
                  <a:lumMod val="50000"/>
                  <a:lumOff val="50000"/>
                </a:schemeClr>
              </a:solidFill>
              <a:effectLst/>
              <a:uLnTx/>
              <a:uFillTx/>
              <a:latin typeface="Georgia"/>
              <a:ea typeface="+mn-ea"/>
              <a:cs typeface="+mn-cs"/>
            </a:endParaRPr>
          </a:p>
        </p:txBody>
      </p:sp>
      <p:sp>
        <p:nvSpPr>
          <p:cNvPr id="37" name="Content Placeholder 23"/>
          <p:cNvSpPr txBox="1">
            <a:spLocks/>
          </p:cNvSpPr>
          <p:nvPr/>
        </p:nvSpPr>
        <p:spPr>
          <a:xfrm>
            <a:off x="838200" y="113759"/>
            <a:ext cx="1569119" cy="840497"/>
          </a:xfrm>
          <a:prstGeom prst="rect">
            <a:avLst/>
          </a:prstGeom>
        </p:spPr>
        <p:txBody>
          <a:bodyPr vert="vert270" lIns="0" tIns="0" rIns="0" bIns="0" rtlCol="0">
            <a:noAutofit/>
          </a:bodyPr>
          <a:lstStyle>
            <a:lvl1pPr marL="0" indent="0" algn="l" defTabSz="914400" rtl="0" eaLnBrk="1" latinLnBrk="0" hangingPunct="1">
              <a:lnSpc>
                <a:spcPct val="110000"/>
              </a:lnSpc>
              <a:spcBef>
                <a:spcPts val="600"/>
              </a:spcBef>
              <a:spcAft>
                <a:spcPts val="600"/>
              </a:spcAft>
              <a:buFont typeface="Calibri" panose="020F0502020204030204" pitchFamily="34" charset="0"/>
              <a:buChar char="​"/>
              <a:defRPr sz="1300" i="1" kern="1200">
                <a:solidFill>
                  <a:schemeClr val="tx1">
                    <a:lumMod val="75000"/>
                    <a:lumOff val="25000"/>
                  </a:schemeClr>
                </a:solidFill>
                <a:latin typeface="+mn-lt"/>
                <a:ea typeface="+mn-ea"/>
                <a:cs typeface="+mn-cs"/>
              </a:defRPr>
            </a:lvl1pPr>
            <a:lvl2pPr marL="174625" indent="-174625" algn="l" defTabSz="914400" rtl="0" eaLnBrk="1" latinLnBrk="0" hangingPunct="1">
              <a:lnSpc>
                <a:spcPct val="100000"/>
              </a:lnSpc>
              <a:spcBef>
                <a:spcPts val="3600"/>
              </a:spcBef>
              <a:spcAft>
                <a:spcPts val="0"/>
              </a:spcAft>
              <a:buFont typeface="Calibri" panose="020F0502020204030204" pitchFamily="34" charset="0"/>
              <a:buChar char="–"/>
              <a:defRPr sz="1600" i="1" kern="1200">
                <a:solidFill>
                  <a:schemeClr val="tx1">
                    <a:lumMod val="75000"/>
                    <a:lumOff val="25000"/>
                  </a:schemeClr>
                </a:solidFill>
                <a:latin typeface="+mj-lt"/>
                <a:ea typeface="+mn-ea"/>
                <a:cs typeface="+mn-cs"/>
              </a:defRPr>
            </a:lvl2pPr>
            <a:lvl3pPr marL="174625" indent="-174625" algn="l" defTabSz="914400" rtl="0" eaLnBrk="1" latinLnBrk="0" hangingPunct="1">
              <a:lnSpc>
                <a:spcPct val="85000"/>
              </a:lnSpc>
              <a:spcBef>
                <a:spcPts val="600"/>
              </a:spcBef>
              <a:spcAft>
                <a:spcPts val="600"/>
              </a:spcAft>
              <a:buFont typeface="Calibri" panose="020F0502020204030204" pitchFamily="34" charset="0"/>
              <a:buChar char="​"/>
              <a:defRPr lang="en-US" sz="1100" kern="1200" dirty="0">
                <a:solidFill>
                  <a:schemeClr val="tx1">
                    <a:lumMod val="75000"/>
                    <a:lumOff val="25000"/>
                  </a:schemeClr>
                </a:solidFill>
                <a:latin typeface="+mj-lt"/>
                <a:ea typeface="+mn-ea"/>
                <a:cs typeface="+mn-cs"/>
              </a:defRPr>
            </a:lvl3pPr>
            <a:lvl4pPr marL="174625" indent="-174625"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174625" indent="-174625"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600"/>
              </a:spcBef>
              <a:spcAft>
                <a:spcPts val="600"/>
              </a:spcAft>
              <a:buClrTx/>
              <a:buSzTx/>
              <a:buFont typeface="Calibri" panose="020F0502020204030204" pitchFamily="34" charset="0"/>
              <a:buChar char="​"/>
              <a:tabLst/>
              <a:defRPr/>
            </a:pPr>
            <a:r>
              <a:rPr kumimoji="0" lang="en-US" sz="1400" u="none" strike="noStrike" kern="1200" cap="none" spc="0" normalizeH="0" baseline="0" noProof="0" dirty="0" smtClean="0">
                <a:ln>
                  <a:noFill/>
                </a:ln>
                <a:solidFill>
                  <a:schemeClr val="accent2">
                    <a:lumMod val="75000"/>
                  </a:schemeClr>
                </a:solidFill>
                <a:effectLst/>
                <a:uLnTx/>
                <a:uFillTx/>
                <a:latin typeface="Georgia"/>
                <a:ea typeface="+mn-ea"/>
                <a:cs typeface="+mn-cs"/>
              </a:rPr>
              <a:t>Stage </a:t>
            </a:r>
            <a:r>
              <a:rPr kumimoji="0" lang="en-US" sz="1800" u="none" strike="noStrike" kern="1200" cap="none" spc="0" normalizeH="0" baseline="0" noProof="0" dirty="0" smtClean="0">
                <a:ln>
                  <a:noFill/>
                </a:ln>
                <a:solidFill>
                  <a:schemeClr val="accent2">
                    <a:lumMod val="75000"/>
                  </a:schemeClr>
                </a:solidFill>
                <a:effectLst/>
                <a:uLnTx/>
                <a:uFillTx/>
                <a:latin typeface="Georgia"/>
                <a:ea typeface="+mn-ea"/>
                <a:cs typeface="+mn-cs"/>
              </a:rPr>
              <a:t>06</a:t>
            </a:r>
          </a:p>
        </p:txBody>
      </p:sp>
    </p:spTree>
    <p:extLst>
      <p:ext uri="{BB962C8B-B14F-4D97-AF65-F5344CB8AC3E}">
        <p14:creationId xmlns:p14="http://schemas.microsoft.com/office/powerpoint/2010/main" val="2309185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787</TotalTime>
  <Words>2675</Words>
  <Application>Microsoft Office PowerPoint</Application>
  <PresentationFormat>On-screen Show (4:3)</PresentationFormat>
  <Paragraphs>1026</Paragraphs>
  <Slides>39</Slides>
  <Notes>9</Notes>
  <HiddenSlides>0</HiddenSlides>
  <MMClips>0</MMClips>
  <ScaleCrop>false</ScaleCrop>
  <HeadingPairs>
    <vt:vector size="4" baseType="variant">
      <vt:variant>
        <vt:lpstr>Theme</vt:lpstr>
      </vt:variant>
      <vt:variant>
        <vt:i4>2</vt:i4>
      </vt:variant>
      <vt:variant>
        <vt:lpstr>Slide Titles</vt:lpstr>
      </vt:variant>
      <vt:variant>
        <vt:i4>39</vt:i4>
      </vt:variant>
    </vt:vector>
  </HeadingPairs>
  <TitlesOfParts>
    <vt:vector size="41" baseType="lpstr">
      <vt:lpstr>1_Office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Anan Aghbar</dc:creator>
  <cp:lastModifiedBy>Medad</cp:lastModifiedBy>
  <cp:revision>67</cp:revision>
  <dcterms:created xsi:type="dcterms:W3CDTF">2016-05-16T10:52:58Z</dcterms:created>
  <dcterms:modified xsi:type="dcterms:W3CDTF">2016-05-25T12:41:03Z</dcterms:modified>
</cp:coreProperties>
</file>