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69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6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67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</p:sldIdLst>
  <p:sldSz cy="6858000" cx="12192000"/>
  <p:notesSz cx="6858000" cy="12192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9" roundtripDataSignature="AMtx7mgCPDVAPGmGT3hfBtiEZFW3SIO3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31" Type="http://schemas.openxmlformats.org/officeDocument/2006/relationships/slide" Target="slides/slide27.xml"/><Relationship Id="rId75" Type="http://schemas.openxmlformats.org/officeDocument/2006/relationships/slide" Target="slides/slide71.xml"/><Relationship Id="rId30" Type="http://schemas.openxmlformats.org/officeDocument/2006/relationships/slide" Target="slides/slide26.xml"/><Relationship Id="rId74" Type="http://schemas.openxmlformats.org/officeDocument/2006/relationships/slide" Target="slides/slide70.xml"/><Relationship Id="rId33" Type="http://schemas.openxmlformats.org/officeDocument/2006/relationships/slide" Target="slides/slide29.xml"/><Relationship Id="rId77" Type="http://schemas.openxmlformats.org/officeDocument/2006/relationships/slide" Target="slides/slide73.xml"/><Relationship Id="rId32" Type="http://schemas.openxmlformats.org/officeDocument/2006/relationships/slide" Target="slides/slide28.xml"/><Relationship Id="rId76" Type="http://schemas.openxmlformats.org/officeDocument/2006/relationships/slide" Target="slides/slide72.xml"/><Relationship Id="rId35" Type="http://schemas.openxmlformats.org/officeDocument/2006/relationships/slide" Target="slides/slide31.xml"/><Relationship Id="rId79" Type="http://customschemas.google.com/relationships/presentationmetadata" Target="metadata"/><Relationship Id="rId34" Type="http://schemas.openxmlformats.org/officeDocument/2006/relationships/slide" Target="slides/slide30.xml"/><Relationship Id="rId78" Type="http://schemas.openxmlformats.org/officeDocument/2006/relationships/slide" Target="slides/slide74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20" Type="http://schemas.openxmlformats.org/officeDocument/2006/relationships/slide" Target="slides/slide16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22" Type="http://schemas.openxmlformats.org/officeDocument/2006/relationships/slide" Target="slides/slide18.xml"/><Relationship Id="rId66" Type="http://schemas.openxmlformats.org/officeDocument/2006/relationships/slide" Target="slides/slide62.xml"/><Relationship Id="rId21" Type="http://schemas.openxmlformats.org/officeDocument/2006/relationships/slide" Target="slides/slide17.xml"/><Relationship Id="rId65" Type="http://schemas.openxmlformats.org/officeDocument/2006/relationships/slide" Target="slides/slide61.xml"/><Relationship Id="rId24" Type="http://schemas.openxmlformats.org/officeDocument/2006/relationships/slide" Target="slides/slide20.xml"/><Relationship Id="rId68" Type="http://schemas.openxmlformats.org/officeDocument/2006/relationships/slide" Target="slides/slide64.xml"/><Relationship Id="rId23" Type="http://schemas.openxmlformats.org/officeDocument/2006/relationships/slide" Target="slides/slide19.xml"/><Relationship Id="rId67" Type="http://schemas.openxmlformats.org/officeDocument/2006/relationships/slide" Target="slides/slide63.xml"/><Relationship Id="rId60" Type="http://schemas.openxmlformats.org/officeDocument/2006/relationships/slide" Target="slides/slide56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69" Type="http://schemas.openxmlformats.org/officeDocument/2006/relationships/slide" Target="slides/slide6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11" Type="http://schemas.openxmlformats.org/officeDocument/2006/relationships/slide" Target="slides/slide7.xml"/><Relationship Id="rId55" Type="http://schemas.openxmlformats.org/officeDocument/2006/relationships/slide" Target="slides/slide51.xml"/><Relationship Id="rId10" Type="http://schemas.openxmlformats.org/officeDocument/2006/relationships/slide" Target="slides/slide6.xml"/><Relationship Id="rId54" Type="http://schemas.openxmlformats.org/officeDocument/2006/relationships/slide" Target="slides/slide50.xml"/><Relationship Id="rId13" Type="http://schemas.openxmlformats.org/officeDocument/2006/relationships/slide" Target="slides/slide9.xml"/><Relationship Id="rId57" Type="http://schemas.openxmlformats.org/officeDocument/2006/relationships/slide" Target="slides/slide53.xml"/><Relationship Id="rId12" Type="http://schemas.openxmlformats.org/officeDocument/2006/relationships/slide" Target="slides/slide8.xml"/><Relationship Id="rId56" Type="http://schemas.openxmlformats.org/officeDocument/2006/relationships/slide" Target="slides/slide52.xml"/><Relationship Id="rId15" Type="http://schemas.openxmlformats.org/officeDocument/2006/relationships/slide" Target="slides/slide11.xml"/><Relationship Id="rId59" Type="http://schemas.openxmlformats.org/officeDocument/2006/relationships/slide" Target="slides/slide55.xml"/><Relationship Id="rId14" Type="http://schemas.openxmlformats.org/officeDocument/2006/relationships/slide" Target="slides/slide10.xml"/><Relationship Id="rId58" Type="http://schemas.openxmlformats.org/officeDocument/2006/relationships/slide" Target="slides/slide5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914400"/>
            <a:ext cx="4572225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" name="Google Shape;9;p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0" name="Google Shape;10;p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63" name="Google Shape;163;p1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6" name="Google Shape;176;p1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77" name="Google Shape;177;p1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0" name="Google Shape;190;p1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91" name="Google Shape;191;p1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4" name="Google Shape;204;p1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205" name="Google Shape;205;p1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8" name="Google Shape;218;p1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219" name="Google Shape;219;p1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5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4" name="Google Shape;234;p1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235" name="Google Shape;235;p1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9" name="Google Shape;249;p1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250" name="Google Shape;250;p1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3" name="Google Shape;263;p1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264" name="Google Shape;264;p1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8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9" name="Google Shape;279;p1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280" name="Google Shape;280;p1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9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2" name="Google Shape;292;p1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293" name="Google Shape;293;p1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" name="Google Shape;28;p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29" name="Google Shape;29;p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6" name="Google Shape;306;p2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307" name="Google Shape;307;p2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0" name="Google Shape;320;p2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321" name="Google Shape;321;p2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4" name="Google Shape;334;p2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335" name="Google Shape;335;p2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8" name="Google Shape;348;p2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349" name="Google Shape;349;p2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9" name="Google Shape;359;p2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360" name="Google Shape;360;p2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5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72" name="Google Shape;372;p2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373" name="Google Shape;373;p2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2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86" name="Google Shape;386;p2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387" name="Google Shape;387;p2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2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00" name="Google Shape;400;p2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401" name="Google Shape;401;p2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28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14" name="Google Shape;414;p2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415" name="Google Shape;415;p2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29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9" name="Google Shape;429;p2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430" name="Google Shape;430;p2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1" name="Google Shape;41;p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42" name="Google Shape;42;p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0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43" name="Google Shape;443;p3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444" name="Google Shape;444;p3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57" name="Google Shape;457;p3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458" name="Google Shape;458;p3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71" name="Google Shape;471;p3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472" name="Google Shape;472;p3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3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86" name="Google Shape;486;p3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487" name="Google Shape;487;p3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3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00" name="Google Shape;500;p3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501" name="Google Shape;501;p3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5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14" name="Google Shape;514;p3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515" name="Google Shape;515;p3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3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27" name="Google Shape;527;p3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528" name="Google Shape;528;p3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3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40" name="Google Shape;540;p3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541" name="Google Shape;541;p3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38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3" name="Google Shape;553;p3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554" name="Google Shape;554;p3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39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66" name="Google Shape;566;p3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567" name="Google Shape;567;p3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6" name="Google Shape;56;p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57" name="Google Shape;57;p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0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80" name="Google Shape;580;p4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581" name="Google Shape;581;p4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4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95" name="Google Shape;595;p4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596" name="Google Shape;596;p4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4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06" name="Google Shape;606;p4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607" name="Google Shape;607;p4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4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21" name="Google Shape;621;p4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622" name="Google Shape;622;p4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4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35" name="Google Shape;635;p4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636" name="Google Shape;636;p4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45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49" name="Google Shape;649;p4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650" name="Google Shape;650;p4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4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63" name="Google Shape;663;p4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664" name="Google Shape;664;p4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4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77" name="Google Shape;677;p4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678" name="Google Shape;678;p4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48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91" name="Google Shape;691;p4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692" name="Google Shape;692;p4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49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05" name="Google Shape;705;p4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706" name="Google Shape;706;p4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0" name="Google Shape;90;p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91" name="Google Shape;91;p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50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19" name="Google Shape;719;p5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720" name="Google Shape;720;p5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5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32" name="Google Shape;732;p5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733" name="Google Shape;733;p5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5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46" name="Google Shape;746;p5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747" name="Google Shape;747;p5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5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60" name="Google Shape;760;p5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761" name="Google Shape;761;p5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5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74" name="Google Shape;774;p5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775" name="Google Shape;775;p5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55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88" name="Google Shape;788;p5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789" name="Google Shape;789;p5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0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5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02" name="Google Shape;802;p5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803" name="Google Shape;803;p5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5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15" name="Google Shape;815;p5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816" name="Google Shape;816;p5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26" name="Google Shape;826;p5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827" name="Google Shape;827;p5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p59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40" name="Google Shape;840;p5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841" name="Google Shape;841;p5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4" name="Google Shape;104;p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05" name="Google Shape;105;p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60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54" name="Google Shape;854;p6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855" name="Google Shape;855;p6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6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6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68" name="Google Shape;868;p6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869" name="Google Shape;869;p6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0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p6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82" name="Google Shape;882;p6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883" name="Google Shape;883;p6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4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6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96" name="Google Shape;896;p6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897" name="Google Shape;897;p6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8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p6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10" name="Google Shape;910;p6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911" name="Google Shape;911;p6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p65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24" name="Google Shape;924;p6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925" name="Google Shape;925;p6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p6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38" name="Google Shape;938;p6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939" name="Google Shape;939;p6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6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52" name="Google Shape;952;p6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953" name="Google Shape;953;p6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4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p68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66" name="Google Shape;966;p6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967" name="Google Shape;967;p6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p69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96" name="Google Shape;996;p6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997" name="Google Shape;997;p6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8" name="Google Shape;118;p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19" name="Google Shape;119;p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0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p70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22" name="Google Shape;1022;p7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023" name="Google Shape;1023;p7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p7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48" name="Google Shape;1048;p7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049" name="Google Shape;1049;p7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8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Google Shape;1089;p7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90" name="Google Shape;1090;p7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091" name="Google Shape;1091;p7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3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Google Shape;1104;p7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05" name="Google Shape;1105;p7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106" name="Google Shape;1106;p7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7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23" name="Google Shape;1123;p7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Logo provided by user (project asset).</a:t>
            </a:r>
            <a:endParaRPr/>
          </a:p>
        </p:txBody>
      </p:sp>
      <p:sp>
        <p:nvSpPr>
          <p:cNvPr id="1124" name="Google Shape;1124;p7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5" name="Google Shape;135;p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36" name="Google Shape;136;p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9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8" name="Google Shape;148;p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[Sources]</a:t>
            </a:r>
            <a:b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Project source code (user-provided ZIP).</a:t>
            </a:r>
            <a:endParaRPr/>
          </a:p>
        </p:txBody>
      </p:sp>
      <p:sp>
        <p:nvSpPr>
          <p:cNvPr id="149" name="Google Shape;149;p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">
  <p:cSld name="DEFAULT">
    <p:bg>
      <p:bgPr>
        <a:solidFill>
          <a:schemeClr val="lt1"/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14.png"/><Relationship Id="rId6" Type="http://schemas.openxmlformats.org/officeDocument/2006/relationships/image" Target="../media/image7.png"/><Relationship Id="rId7" Type="http://schemas.openxmlformats.org/officeDocument/2006/relationships/image" Target="../media/image6.png"/><Relationship Id="rId8" Type="http://schemas.openxmlformats.org/officeDocument/2006/relationships/image" Target="../media/image5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14.png"/><Relationship Id="rId5" Type="http://schemas.openxmlformats.org/officeDocument/2006/relationships/image" Target="../media/image5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6.png"/><Relationship Id="rId5" Type="http://schemas.openxmlformats.org/officeDocument/2006/relationships/image" Target="../media/image5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19.png"/><Relationship Id="rId5" Type="http://schemas.openxmlformats.org/officeDocument/2006/relationships/image" Target="../media/image6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17.png"/><Relationship Id="rId5" Type="http://schemas.openxmlformats.org/officeDocument/2006/relationships/image" Target="../media/image5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18.png"/><Relationship Id="rId5" Type="http://schemas.openxmlformats.org/officeDocument/2006/relationships/image" Target="../media/image22.png"/><Relationship Id="rId6" Type="http://schemas.openxmlformats.org/officeDocument/2006/relationships/image" Target="../media/image21.png"/><Relationship Id="rId7" Type="http://schemas.openxmlformats.org/officeDocument/2006/relationships/image" Target="../media/image6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Relationship Id="rId4" Type="http://schemas.openxmlformats.org/officeDocument/2006/relationships/image" Target="../media/image20.png"/><Relationship Id="rId5" Type="http://schemas.openxmlformats.org/officeDocument/2006/relationships/image" Target="../media/image23.png"/><Relationship Id="rId6" Type="http://schemas.openxmlformats.org/officeDocument/2006/relationships/image" Target="../media/image6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Relationship Id="rId4" Type="http://schemas.openxmlformats.org/officeDocument/2006/relationships/image" Target="../media/image25.png"/><Relationship Id="rId5" Type="http://schemas.openxmlformats.org/officeDocument/2006/relationships/image" Target="../media/image4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Relationship Id="rId4" Type="http://schemas.openxmlformats.org/officeDocument/2006/relationships/image" Target="../media/image27.png"/><Relationship Id="rId5" Type="http://schemas.openxmlformats.org/officeDocument/2006/relationships/image" Target="../media/image24.png"/><Relationship Id="rId6" Type="http://schemas.openxmlformats.org/officeDocument/2006/relationships/image" Target="../media/image36.png"/><Relationship Id="rId7" Type="http://schemas.openxmlformats.org/officeDocument/2006/relationships/image" Target="../media/image4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Relationship Id="rId4" Type="http://schemas.openxmlformats.org/officeDocument/2006/relationships/image" Target="../media/image2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Relationship Id="rId4" Type="http://schemas.openxmlformats.org/officeDocument/2006/relationships/image" Target="../media/image26.png"/><Relationship Id="rId5" Type="http://schemas.openxmlformats.org/officeDocument/2006/relationships/image" Target="../media/image4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Relationship Id="rId4" Type="http://schemas.openxmlformats.org/officeDocument/2006/relationships/image" Target="../media/image29.png"/><Relationship Id="rId5" Type="http://schemas.openxmlformats.org/officeDocument/2006/relationships/image" Target="../media/image5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Relationship Id="rId4" Type="http://schemas.openxmlformats.org/officeDocument/2006/relationships/image" Target="../media/image30.png"/><Relationship Id="rId5" Type="http://schemas.openxmlformats.org/officeDocument/2006/relationships/image" Target="../media/image7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Relationship Id="rId4" Type="http://schemas.openxmlformats.org/officeDocument/2006/relationships/image" Target="../media/image32.png"/><Relationship Id="rId5" Type="http://schemas.openxmlformats.org/officeDocument/2006/relationships/image" Target="../media/image4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png"/><Relationship Id="rId4" Type="http://schemas.openxmlformats.org/officeDocument/2006/relationships/image" Target="../media/image3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Relationship Id="rId4" Type="http://schemas.openxmlformats.org/officeDocument/2006/relationships/image" Target="../media/image34.png"/><Relationship Id="rId5" Type="http://schemas.openxmlformats.org/officeDocument/2006/relationships/image" Target="../media/image8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1.png"/><Relationship Id="rId4" Type="http://schemas.openxmlformats.org/officeDocument/2006/relationships/image" Target="../media/image35.png"/><Relationship Id="rId5" Type="http://schemas.openxmlformats.org/officeDocument/2006/relationships/image" Target="../media/image5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1.png"/><Relationship Id="rId4" Type="http://schemas.openxmlformats.org/officeDocument/2006/relationships/image" Target="../media/image40.png"/><Relationship Id="rId5" Type="http://schemas.openxmlformats.org/officeDocument/2006/relationships/image" Target="../media/image6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1.png"/><Relationship Id="rId4" Type="http://schemas.openxmlformats.org/officeDocument/2006/relationships/image" Target="../media/image41.png"/><Relationship Id="rId5" Type="http://schemas.openxmlformats.org/officeDocument/2006/relationships/image" Target="../media/image52.png"/><Relationship Id="rId6" Type="http://schemas.openxmlformats.org/officeDocument/2006/relationships/image" Target="../media/image5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7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1.png"/><Relationship Id="rId4" Type="http://schemas.openxmlformats.org/officeDocument/2006/relationships/image" Target="../media/image45.png"/><Relationship Id="rId5" Type="http://schemas.openxmlformats.org/officeDocument/2006/relationships/image" Target="../media/image70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1.png"/><Relationship Id="rId4" Type="http://schemas.openxmlformats.org/officeDocument/2006/relationships/image" Target="../media/image47.jpg"/><Relationship Id="rId5" Type="http://schemas.openxmlformats.org/officeDocument/2006/relationships/image" Target="../media/image89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1.png"/><Relationship Id="rId4" Type="http://schemas.openxmlformats.org/officeDocument/2006/relationships/image" Target="../media/image49.jpg"/><Relationship Id="rId5" Type="http://schemas.openxmlformats.org/officeDocument/2006/relationships/image" Target="../media/image120.png"/><Relationship Id="rId6" Type="http://schemas.openxmlformats.org/officeDocument/2006/relationships/image" Target="../media/image102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1.png"/><Relationship Id="rId4" Type="http://schemas.openxmlformats.org/officeDocument/2006/relationships/image" Target="../media/image51.png"/><Relationship Id="rId5" Type="http://schemas.openxmlformats.org/officeDocument/2006/relationships/image" Target="../media/image87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1.png"/><Relationship Id="rId4" Type="http://schemas.openxmlformats.org/officeDocument/2006/relationships/image" Target="../media/image56.png"/><Relationship Id="rId5" Type="http://schemas.openxmlformats.org/officeDocument/2006/relationships/image" Target="../media/image6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1.png"/><Relationship Id="rId4" Type="http://schemas.openxmlformats.org/officeDocument/2006/relationships/image" Target="../media/image69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1.png"/><Relationship Id="rId4" Type="http://schemas.openxmlformats.org/officeDocument/2006/relationships/image" Target="../media/image6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1.png"/><Relationship Id="rId4" Type="http://schemas.openxmlformats.org/officeDocument/2006/relationships/image" Target="../media/image64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1.png"/><Relationship Id="rId4" Type="http://schemas.openxmlformats.org/officeDocument/2006/relationships/image" Target="../media/image67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1.png"/><Relationship Id="rId4" Type="http://schemas.openxmlformats.org/officeDocument/2006/relationships/image" Target="../media/image65.jpg"/><Relationship Id="rId5" Type="http://schemas.openxmlformats.org/officeDocument/2006/relationships/image" Target="../media/image8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1.png"/><Relationship Id="rId4" Type="http://schemas.openxmlformats.org/officeDocument/2006/relationships/image" Target="../media/image68.png"/><Relationship Id="rId5" Type="http://schemas.openxmlformats.org/officeDocument/2006/relationships/image" Target="../media/image99.png"/><Relationship Id="rId6" Type="http://schemas.openxmlformats.org/officeDocument/2006/relationships/image" Target="../media/image100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1.png"/><Relationship Id="rId4" Type="http://schemas.openxmlformats.org/officeDocument/2006/relationships/image" Target="../media/image71.png"/><Relationship Id="rId5" Type="http://schemas.openxmlformats.org/officeDocument/2006/relationships/image" Target="../media/image88.png"/><Relationship Id="rId6" Type="http://schemas.openxmlformats.org/officeDocument/2006/relationships/image" Target="../media/image95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1.png"/><Relationship Id="rId4" Type="http://schemas.openxmlformats.org/officeDocument/2006/relationships/image" Target="../media/image73.png"/><Relationship Id="rId5" Type="http://schemas.openxmlformats.org/officeDocument/2006/relationships/image" Target="../media/image96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1.png"/><Relationship Id="rId4" Type="http://schemas.openxmlformats.org/officeDocument/2006/relationships/image" Target="../media/image75.png"/><Relationship Id="rId5" Type="http://schemas.openxmlformats.org/officeDocument/2006/relationships/image" Target="../media/image93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1.png"/><Relationship Id="rId4" Type="http://schemas.openxmlformats.org/officeDocument/2006/relationships/image" Target="../media/image74.png"/><Relationship Id="rId5" Type="http://schemas.openxmlformats.org/officeDocument/2006/relationships/image" Target="../media/image10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1.png"/><Relationship Id="rId4" Type="http://schemas.openxmlformats.org/officeDocument/2006/relationships/image" Target="../media/image78.png"/><Relationship Id="rId5" Type="http://schemas.openxmlformats.org/officeDocument/2006/relationships/image" Target="../media/image105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1.png"/><Relationship Id="rId4" Type="http://schemas.openxmlformats.org/officeDocument/2006/relationships/image" Target="../media/image76.png"/><Relationship Id="rId5" Type="http://schemas.openxmlformats.org/officeDocument/2006/relationships/image" Target="../media/image110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1.png"/><Relationship Id="rId4" Type="http://schemas.openxmlformats.org/officeDocument/2006/relationships/image" Target="../media/image79.png"/><Relationship Id="rId5" Type="http://schemas.openxmlformats.org/officeDocument/2006/relationships/image" Target="../media/image108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1.png"/><Relationship Id="rId4" Type="http://schemas.openxmlformats.org/officeDocument/2006/relationships/image" Target="../media/image80.png"/><Relationship Id="rId5" Type="http://schemas.openxmlformats.org/officeDocument/2006/relationships/image" Target="../media/image1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3.png"/><Relationship Id="rId5" Type="http://schemas.openxmlformats.org/officeDocument/2006/relationships/image" Target="../media/image38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1.png"/><Relationship Id="rId4" Type="http://schemas.openxmlformats.org/officeDocument/2006/relationships/image" Target="../media/image8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1.png"/><Relationship Id="rId4" Type="http://schemas.openxmlformats.org/officeDocument/2006/relationships/image" Target="../media/image83.png"/><Relationship Id="rId5" Type="http://schemas.openxmlformats.org/officeDocument/2006/relationships/image" Target="../media/image116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1.png"/><Relationship Id="rId4" Type="http://schemas.openxmlformats.org/officeDocument/2006/relationships/image" Target="../media/image84.png"/><Relationship Id="rId5" Type="http://schemas.openxmlformats.org/officeDocument/2006/relationships/image" Target="../media/image117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1.png"/><Relationship Id="rId4" Type="http://schemas.openxmlformats.org/officeDocument/2006/relationships/image" Target="../media/image86.png"/><Relationship Id="rId5" Type="http://schemas.openxmlformats.org/officeDocument/2006/relationships/image" Target="../media/image118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11.png"/><Relationship Id="rId4" Type="http://schemas.openxmlformats.org/officeDocument/2006/relationships/image" Target="../media/image90.png"/><Relationship Id="rId5" Type="http://schemas.openxmlformats.org/officeDocument/2006/relationships/image" Target="../media/image119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1.png"/><Relationship Id="rId4" Type="http://schemas.openxmlformats.org/officeDocument/2006/relationships/image" Target="../media/image91.png"/><Relationship Id="rId5" Type="http://schemas.openxmlformats.org/officeDocument/2006/relationships/image" Target="../media/image127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1.png"/><Relationship Id="rId4" Type="http://schemas.openxmlformats.org/officeDocument/2006/relationships/image" Target="../media/image92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1.png"/><Relationship Id="rId4" Type="http://schemas.openxmlformats.org/officeDocument/2006/relationships/image" Target="../media/image94.png"/><Relationship Id="rId5" Type="http://schemas.openxmlformats.org/officeDocument/2006/relationships/image" Target="../media/image122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11.png"/><Relationship Id="rId4" Type="http://schemas.openxmlformats.org/officeDocument/2006/relationships/image" Target="../media/image103.png"/><Relationship Id="rId5" Type="http://schemas.openxmlformats.org/officeDocument/2006/relationships/image" Target="../media/image12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image" Target="../media/image37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1.png"/><Relationship Id="rId4" Type="http://schemas.openxmlformats.org/officeDocument/2006/relationships/image" Target="../media/image97.png"/><Relationship Id="rId5" Type="http://schemas.openxmlformats.org/officeDocument/2006/relationships/image" Target="../media/image126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11.png"/><Relationship Id="rId4" Type="http://schemas.openxmlformats.org/officeDocument/2006/relationships/image" Target="../media/image104.png"/><Relationship Id="rId5" Type="http://schemas.openxmlformats.org/officeDocument/2006/relationships/image" Target="../media/image125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11.png"/><Relationship Id="rId4" Type="http://schemas.openxmlformats.org/officeDocument/2006/relationships/image" Target="../media/image109.png"/><Relationship Id="rId5" Type="http://schemas.openxmlformats.org/officeDocument/2006/relationships/image" Target="../media/image125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11.png"/><Relationship Id="rId4" Type="http://schemas.openxmlformats.org/officeDocument/2006/relationships/image" Target="../media/image106.png"/><Relationship Id="rId5" Type="http://schemas.openxmlformats.org/officeDocument/2006/relationships/image" Target="../media/image124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11.png"/><Relationship Id="rId4" Type="http://schemas.openxmlformats.org/officeDocument/2006/relationships/image" Target="../media/image107.png"/><Relationship Id="rId5" Type="http://schemas.openxmlformats.org/officeDocument/2006/relationships/image" Target="../media/image105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11.png"/><Relationship Id="rId4" Type="http://schemas.openxmlformats.org/officeDocument/2006/relationships/image" Target="../media/image111.png"/><Relationship Id="rId5" Type="http://schemas.openxmlformats.org/officeDocument/2006/relationships/image" Target="../media/image110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11.png"/><Relationship Id="rId4" Type="http://schemas.openxmlformats.org/officeDocument/2006/relationships/image" Target="../media/image112.png"/><Relationship Id="rId5" Type="http://schemas.openxmlformats.org/officeDocument/2006/relationships/image" Target="../media/image121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11.png"/><Relationship Id="rId4" Type="http://schemas.openxmlformats.org/officeDocument/2006/relationships/image" Target="../media/image113.png"/><Relationship Id="rId5" Type="http://schemas.openxmlformats.org/officeDocument/2006/relationships/image" Target="../media/image114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0.jpg"/><Relationship Id="rId5" Type="http://schemas.openxmlformats.org/officeDocument/2006/relationships/image" Target="../media/image12.png"/><Relationship Id="rId6" Type="http://schemas.openxmlformats.org/officeDocument/2006/relationships/image" Target="../media/image9.png"/><Relationship Id="rId7" Type="http://schemas.openxmlformats.org/officeDocument/2006/relationships/image" Target="../media/image13.png"/><Relationship Id="rId8" Type="http://schemas.openxmlformats.org/officeDocument/2006/relationships/image" Target="../media/image39.png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5.png"/><Relationship Id="rId5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"/>
          <p:cNvSpPr/>
          <p:nvPr/>
        </p:nvSpPr>
        <p:spPr>
          <a:xfrm>
            <a:off x="0" y="6345936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1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1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b="0" i="0" lang="en-US" sz="1100" u="none" cap="none" strike="noStrike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26947" y="166706"/>
            <a:ext cx="7954392" cy="237033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3128194" y="2328112"/>
            <a:ext cx="7035553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142642"/>
                </a:solidFill>
                <a:latin typeface="Calibri"/>
                <a:ea typeface="Calibri"/>
                <a:cs typeface="Calibri"/>
                <a:sym typeface="Calibri"/>
              </a:rPr>
              <a:t>A modern fashion e-commerce platform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/>
          <p:nvPr/>
        </p:nvSpPr>
        <p:spPr>
          <a:xfrm>
            <a:off x="4561191" y="3849803"/>
            <a:ext cx="3474720" cy="201168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E6E8E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4626185" y="4140926"/>
            <a:ext cx="3474720" cy="11900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F27B2E"/>
                </a:solidFill>
                <a:latin typeface="Calibri"/>
                <a:ea typeface="Calibri"/>
                <a:cs typeface="Calibri"/>
                <a:sym typeface="Calibri"/>
              </a:rPr>
              <a:t>PRESENTED BY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42642"/>
                </a:solidFill>
                <a:latin typeface="Calibri"/>
                <a:ea typeface="Calibri"/>
                <a:cs typeface="Calibri"/>
                <a:sym typeface="Calibri"/>
              </a:rPr>
              <a:t>Ahmad Hussain &amp; Oday Yamak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1"/>
          <p:cNvSpPr/>
          <p:nvPr/>
        </p:nvSpPr>
        <p:spPr>
          <a:xfrm>
            <a:off x="8426387" y="3941064"/>
            <a:ext cx="3474720" cy="201168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E6E8E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8936479" y="4169664"/>
            <a:ext cx="2834640" cy="1554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F27B2E"/>
                </a:solidFill>
                <a:latin typeface="Calibri"/>
                <a:ea typeface="Calibri"/>
                <a:cs typeface="Calibri"/>
                <a:sym typeface="Calibri"/>
              </a:rPr>
              <a:t>SUPERVISED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42642"/>
                </a:solidFill>
                <a:latin typeface="Calibri"/>
                <a:ea typeface="Calibri"/>
                <a:cs typeface="Calibri"/>
                <a:sym typeface="Calibri"/>
              </a:rPr>
              <a:t>Dr. Ola Mardawi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4233" y="3260492"/>
            <a:ext cx="2723048" cy="1535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4043" y="4095206"/>
            <a:ext cx="1626527" cy="917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3932" y="3097414"/>
            <a:ext cx="4194518" cy="2755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90893" y="4247712"/>
            <a:ext cx="1503617" cy="95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256163" y="4485254"/>
            <a:ext cx="697984" cy="1476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0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0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0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0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0" name="Google Shape;17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0"/>
          <p:cNvSpPr/>
          <p:nvPr/>
        </p:nvSpPr>
        <p:spPr>
          <a:xfrm>
            <a:off x="-435007" y="66540"/>
            <a:ext cx="4545368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Landing/Home Page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8586" y="1367160"/>
            <a:ext cx="6773663" cy="3639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02593" y="1324645"/>
            <a:ext cx="2125966" cy="44970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1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1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1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1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" name="Google Shape;18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1"/>
          <p:cNvSpPr/>
          <p:nvPr/>
        </p:nvSpPr>
        <p:spPr>
          <a:xfrm>
            <a:off x="-435007" y="66540"/>
            <a:ext cx="4545368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Landing/Home Page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07362" y="1340528"/>
            <a:ext cx="6613865" cy="3752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11485" y="1340528"/>
            <a:ext cx="2121493" cy="4487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2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2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2"/>
          <p:cNvSpPr/>
          <p:nvPr/>
        </p:nvSpPr>
        <p:spPr>
          <a:xfrm>
            <a:off x="64008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2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2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Google Shape;19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2"/>
          <p:cNvSpPr/>
          <p:nvPr/>
        </p:nvSpPr>
        <p:spPr>
          <a:xfrm>
            <a:off x="195308" y="82165"/>
            <a:ext cx="3994951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 Page – New Collection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Google Shape;200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2975" y="1367160"/>
            <a:ext cx="6711518" cy="3652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98093" y="1318146"/>
            <a:ext cx="2169248" cy="45885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3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3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3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3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3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2" name="Google Shape;21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3"/>
          <p:cNvSpPr/>
          <p:nvPr/>
        </p:nvSpPr>
        <p:spPr>
          <a:xfrm>
            <a:off x="195308" y="82165"/>
            <a:ext cx="3666477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 Page (Virtual Try-On Section)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4" name="Google Shape;21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98485" y="1313894"/>
            <a:ext cx="6631619" cy="3767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64503" y="1407865"/>
            <a:ext cx="2126833" cy="4498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4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4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4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4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6" name="Google Shape;22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97653" y="896112"/>
            <a:ext cx="9010834" cy="5276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6646" y="841248"/>
            <a:ext cx="7013358" cy="1823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96646" y="2665076"/>
            <a:ext cx="7013358" cy="137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96646" y="4037351"/>
            <a:ext cx="7013358" cy="1280373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4"/>
          <p:cNvSpPr/>
          <p:nvPr/>
        </p:nvSpPr>
        <p:spPr>
          <a:xfrm>
            <a:off x="88777" y="15092"/>
            <a:ext cx="3826276" cy="4959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 Page (Collections by Category)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1" name="Google Shape;231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078307" y="1411033"/>
            <a:ext cx="2102517" cy="44474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5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5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5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5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2" name="Google Shape;24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15"/>
          <p:cNvSpPr/>
          <p:nvPr/>
        </p:nvSpPr>
        <p:spPr>
          <a:xfrm>
            <a:off x="195308" y="82165"/>
            <a:ext cx="3666477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 Page (Featured Collection)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4" name="Google Shape;244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1852" y="1313896"/>
            <a:ext cx="6702641" cy="1652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71852" y="2966874"/>
            <a:ext cx="6702641" cy="2208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181235" y="1478654"/>
            <a:ext cx="2093368" cy="44280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6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6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16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6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6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7" name="Google Shape;25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6"/>
          <p:cNvSpPr/>
          <p:nvPr/>
        </p:nvSpPr>
        <p:spPr>
          <a:xfrm>
            <a:off x="195308" y="82165"/>
            <a:ext cx="3666477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 Page (Customer Testimonials)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9" name="Google Shape;25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2975" y="1384916"/>
            <a:ext cx="6729274" cy="3690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46982" y="1401769"/>
            <a:ext cx="2129715" cy="45049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7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17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7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7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17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1" name="Google Shape;27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17"/>
          <p:cNvSpPr/>
          <p:nvPr/>
        </p:nvSpPr>
        <p:spPr>
          <a:xfrm>
            <a:off x="195308" y="82165"/>
            <a:ext cx="5237826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 Page (Language, Region &amp; Dark/Light Mode) 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3" name="Google Shape;273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0337" y="1127020"/>
            <a:ext cx="6856334" cy="3543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30337" y="3237206"/>
            <a:ext cx="6793237" cy="1958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749239" y="1484643"/>
            <a:ext cx="1848604" cy="3910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819446" y="2392680"/>
            <a:ext cx="1804062" cy="3816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8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8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8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8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8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7" name="Google Shape;28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1468" y="1073912"/>
            <a:ext cx="9482815" cy="513009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18"/>
          <p:cNvSpPr/>
          <p:nvPr/>
        </p:nvSpPr>
        <p:spPr>
          <a:xfrm>
            <a:off x="195308" y="82165"/>
            <a:ext cx="3666477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 Page (Product Search)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9" name="Google Shape;289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53941" y="1180046"/>
            <a:ext cx="7402652" cy="40983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9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19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9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19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9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19"/>
          <p:cNvSpPr/>
          <p:nvPr/>
        </p:nvSpPr>
        <p:spPr>
          <a:xfrm>
            <a:off x="195309" y="82165"/>
            <a:ext cx="2299316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Shopping Cart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2" name="Google Shape;302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5219" y="1358282"/>
            <a:ext cx="6720398" cy="3717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29226" y="1402080"/>
            <a:ext cx="2060550" cy="435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"/>
          <p:cNvSpPr/>
          <p:nvPr/>
        </p:nvSpPr>
        <p:spPr>
          <a:xfrm>
            <a:off x="0" y="-4572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2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2"/>
          <p:cNvSpPr/>
          <p:nvPr/>
        </p:nvSpPr>
        <p:spPr>
          <a:xfrm>
            <a:off x="733044" y="1078992"/>
            <a:ext cx="10725912" cy="5093208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868680" y="1280160"/>
            <a:ext cx="73152" cy="470916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1051560" y="1261872"/>
            <a:ext cx="10222992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2800"/>
              <a:buFont typeface="Calibri"/>
              <a:buNone/>
            </a:pPr>
            <a:r>
              <a:rPr b="1" lang="en-US" sz="28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Table of Content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"/>
          <p:cNvSpPr/>
          <p:nvPr/>
        </p:nvSpPr>
        <p:spPr>
          <a:xfrm>
            <a:off x="1143000" y="1737360"/>
            <a:ext cx="10085832" cy="42976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2000"/>
              <a:buFont typeface="Calibri"/>
              <a:buChar char="•"/>
            </a:pPr>
            <a:r>
              <a:rPr lang="en-US" sz="20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Project overview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2000"/>
              <a:buFont typeface="Calibri"/>
              <a:buChar char="•"/>
            </a:pPr>
            <a:r>
              <a:rPr lang="en-US" sz="20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Key features(Website &amp; Application)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2000"/>
              <a:buFont typeface="Calibri"/>
              <a:buChar char="•"/>
            </a:pPr>
            <a:r>
              <a:rPr lang="en-US" sz="20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Architecture and data flow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2000"/>
              <a:buFont typeface="Calibri"/>
              <a:buChar char="•"/>
            </a:pPr>
            <a:r>
              <a:rPr lang="en-US" sz="20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Technology stack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2000"/>
              <a:buFont typeface="Calibri"/>
              <a:buChar char="•"/>
            </a:pPr>
            <a:r>
              <a:rPr lang="en-US" sz="20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Security highlights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2000"/>
              <a:buFont typeface="Calibri"/>
              <a:buChar char="•"/>
            </a:pPr>
            <a:r>
              <a:rPr lang="en-US" sz="20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Results &amp; future work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— Presentation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0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0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0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0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20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4" name="Google Shape;31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83126" y="1227108"/>
            <a:ext cx="8930218" cy="5038655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0"/>
          <p:cNvSpPr/>
          <p:nvPr/>
        </p:nvSpPr>
        <p:spPr>
          <a:xfrm>
            <a:off x="0" y="82165"/>
            <a:ext cx="4873841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Product Catalog (Browse &amp; Filters)</a:t>
            </a: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6" name="Google Shape;316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7767" y="1281973"/>
            <a:ext cx="6986725" cy="4124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74182" y="1372616"/>
            <a:ext cx="2286298" cy="4836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1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1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1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1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1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8" name="Google Shape;32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1"/>
          <p:cNvSpPr/>
          <p:nvPr/>
        </p:nvSpPr>
        <p:spPr>
          <a:xfrm>
            <a:off x="195309" y="82165"/>
            <a:ext cx="2840854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Exclusive Sales Page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0" name="Google Shape;330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73941" y="1243273"/>
            <a:ext cx="6853818" cy="3899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18778" y="1500124"/>
            <a:ext cx="2018282" cy="4269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2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2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2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2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2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2" name="Google Shape;34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22"/>
          <p:cNvSpPr/>
          <p:nvPr/>
        </p:nvSpPr>
        <p:spPr>
          <a:xfrm>
            <a:off x="195308" y="82165"/>
            <a:ext cx="3506679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Contact Us (Support Form)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4" name="Google Shape;344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07363" y="1335335"/>
            <a:ext cx="6596110" cy="3706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89770" y="1318439"/>
            <a:ext cx="2169110" cy="458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3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3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23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23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23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6" name="Google Shape;35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7770" y="2387609"/>
            <a:ext cx="5773412" cy="1603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4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24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24"/>
          <p:cNvSpPr/>
          <p:nvPr/>
        </p:nvSpPr>
        <p:spPr>
          <a:xfrm>
            <a:off x="731520" y="1106158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24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24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7" name="Google Shape;36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24"/>
          <p:cNvSpPr/>
          <p:nvPr/>
        </p:nvSpPr>
        <p:spPr>
          <a:xfrm>
            <a:off x="0" y="52648"/>
            <a:ext cx="5900691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User Account Menu (Profile &amp; My Designs)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9" name="Google Shape;369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2975" y="1349406"/>
            <a:ext cx="6720396" cy="36487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5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25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25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25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25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0" name="Google Shape;38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25"/>
          <p:cNvSpPr/>
          <p:nvPr/>
        </p:nvSpPr>
        <p:spPr>
          <a:xfrm>
            <a:off x="195309" y="82165"/>
            <a:ext cx="2299316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MY Designs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2" name="Google Shape;382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9709" y="1161599"/>
            <a:ext cx="6800295" cy="39253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16951" y="1206697"/>
            <a:ext cx="2221936" cy="4700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6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26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26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26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26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4" name="Google Shape;39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26"/>
          <p:cNvSpPr/>
          <p:nvPr/>
        </p:nvSpPr>
        <p:spPr>
          <a:xfrm>
            <a:off x="195308" y="82165"/>
            <a:ext cx="3790765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User Profile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6" name="Google Shape;396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1852" y="1322772"/>
            <a:ext cx="6738152" cy="3752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55859" y="1412748"/>
            <a:ext cx="2100896" cy="4443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27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27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p27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27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27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8" name="Google Shape;40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27"/>
          <p:cNvSpPr/>
          <p:nvPr/>
        </p:nvSpPr>
        <p:spPr>
          <a:xfrm>
            <a:off x="195309" y="82165"/>
            <a:ext cx="2299316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Orders History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0" name="Google Shape;410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7464" y="1251751"/>
            <a:ext cx="6747029" cy="3823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63388" y="1403151"/>
            <a:ext cx="2129062" cy="4503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8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28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28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28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28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2" name="Google Shape;42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28"/>
          <p:cNvSpPr/>
          <p:nvPr/>
        </p:nvSpPr>
        <p:spPr>
          <a:xfrm>
            <a:off x="195309" y="82165"/>
            <a:ext cx="2299316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Saved Designs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4" name="Google Shape;424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54097" y="1133856"/>
            <a:ext cx="6658254" cy="3941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15527" y="1524000"/>
            <a:ext cx="1722408" cy="3643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836996" y="2302033"/>
            <a:ext cx="1704115" cy="3604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29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29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29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29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29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7" name="Google Shape;43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29"/>
          <p:cNvSpPr/>
          <p:nvPr/>
        </p:nvSpPr>
        <p:spPr>
          <a:xfrm>
            <a:off x="195309" y="82165"/>
            <a:ext cx="2956264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Shipping Address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9" name="Google Shape;439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6607" y="1188720"/>
            <a:ext cx="6752376" cy="388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92842" y="1493520"/>
            <a:ext cx="2017322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3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3"/>
          <p:cNvSpPr/>
          <p:nvPr/>
        </p:nvSpPr>
        <p:spPr>
          <a:xfrm>
            <a:off x="548640" y="118872"/>
            <a:ext cx="88696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alibri"/>
              <a:buNone/>
            </a:pPr>
            <a:r>
              <a:rPr b="1" lang="en-US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Project Overview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3"/>
          <p:cNvSpPr/>
          <p:nvPr/>
        </p:nvSpPr>
        <p:spPr>
          <a:xfrm>
            <a:off x="731520" y="1097280"/>
            <a:ext cx="1072591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3"/>
          <p:cNvSpPr/>
          <p:nvPr/>
        </p:nvSpPr>
        <p:spPr>
          <a:xfrm>
            <a:off x="1143000" y="1417320"/>
            <a:ext cx="10058400" cy="548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800"/>
              <a:buFont typeface="Calibri"/>
              <a:buNone/>
            </a:pPr>
            <a:r>
              <a:rPr lang="en-US" sz="18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Fashion Hub is a full-stack fashion e-commerce platform that combines: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3"/>
          <p:cNvSpPr/>
          <p:nvPr/>
        </p:nvSpPr>
        <p:spPr>
          <a:xfrm>
            <a:off x="1143000" y="1965960"/>
            <a:ext cx="10058400" cy="1920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600"/>
              <a:buFont typeface="Calibri"/>
              <a:buChar char="•"/>
            </a:pPr>
            <a:r>
              <a:rPr lang="en-US" sz="16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• A complete shopping flow (products → cart → checkout → orders)• A design Studio to customize apparel and save designs• A camera-based Virtual Try-On experience• Multi-role dashboards (admin / employee /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>
                <a:solidFill>
                  <a:srgbClr val="7B7B7B"/>
                </a:solidFill>
                <a:latin typeface="Calibri"/>
                <a:ea typeface="Calibri"/>
                <a:cs typeface="Calibri"/>
                <a:sym typeface="Calibri"/>
              </a:rPr>
              <a:t>customer</a:t>
            </a:r>
            <a:r>
              <a:rPr lang="en-US" sz="16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 ) and real-time staff chat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3"/>
          <p:cNvSpPr/>
          <p:nvPr/>
        </p:nvSpPr>
        <p:spPr>
          <a:xfrm>
            <a:off x="1143000" y="4160520"/>
            <a:ext cx="10058400" cy="1463040"/>
          </a:xfrm>
          <a:prstGeom prst="rect">
            <a:avLst/>
          </a:prstGeom>
          <a:solidFill>
            <a:srgbClr val="FFF2E8"/>
          </a:solidFill>
          <a:ln cap="flat" cmpd="sng" w="12700">
            <a:solidFill>
              <a:srgbClr val="FFE0C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3"/>
          <p:cNvSpPr/>
          <p:nvPr/>
        </p:nvSpPr>
        <p:spPr>
          <a:xfrm>
            <a:off x="1417320" y="4434840"/>
            <a:ext cx="950976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Goal: deliver a modern shopping experience with personalization + better product visualization.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3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3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— Overview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0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30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30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30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30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1" name="Google Shape;45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30"/>
          <p:cNvSpPr/>
          <p:nvPr/>
        </p:nvSpPr>
        <p:spPr>
          <a:xfrm>
            <a:off x="195309" y="82165"/>
            <a:ext cx="274320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Account Settings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3" name="Google Shape;453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0730" y="1161598"/>
            <a:ext cx="6667130" cy="3938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33108" y="1278982"/>
            <a:ext cx="2118744" cy="44817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1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31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31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31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31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5" name="Google Shape;46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31"/>
          <p:cNvSpPr/>
          <p:nvPr/>
        </p:nvSpPr>
        <p:spPr>
          <a:xfrm>
            <a:off x="195309" y="821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Product Page (Add to Cart &amp; Favorite)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7" name="Google Shape;467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9709" y="1161599"/>
            <a:ext cx="6755907" cy="3934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21348" y="1225296"/>
            <a:ext cx="2213143" cy="46814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2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32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32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32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32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9" name="Google Shape;479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32"/>
          <p:cNvSpPr/>
          <p:nvPr/>
        </p:nvSpPr>
        <p:spPr>
          <a:xfrm>
            <a:off x="195309" y="821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Product Page (Add to Cart &amp; Favorite)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1" name="Google Shape;481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6342" y="1106734"/>
            <a:ext cx="6684886" cy="3968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2" name="Google Shape;482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599898" y="1472339"/>
            <a:ext cx="1850025" cy="3913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677667" y="2342311"/>
            <a:ext cx="1933747" cy="4090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3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33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33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33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33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4" name="Google Shape;49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33"/>
          <p:cNvSpPr/>
          <p:nvPr/>
        </p:nvSpPr>
        <p:spPr>
          <a:xfrm>
            <a:off x="195308" y="82165"/>
            <a:ext cx="7235301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Shopping Cart &amp; Order Summary (Checkout Preparation)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6" name="Google Shape;496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1852" y="1188720"/>
            <a:ext cx="6676008" cy="3809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04793" y="1475740"/>
            <a:ext cx="2025727" cy="4284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34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34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34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34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34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8" name="Google Shape;508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p34"/>
          <p:cNvSpPr/>
          <p:nvPr/>
        </p:nvSpPr>
        <p:spPr>
          <a:xfrm>
            <a:off x="-1580225" y="43083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Checkout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0" name="Google Shape;510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5219" y="1097280"/>
            <a:ext cx="6720398" cy="3992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29226" y="1335532"/>
            <a:ext cx="2173904" cy="4598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5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35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35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35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35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2" name="Google Shape;522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2240" y="978665"/>
            <a:ext cx="9367520" cy="526612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35"/>
          <p:cNvSpPr/>
          <p:nvPr/>
        </p:nvSpPr>
        <p:spPr>
          <a:xfrm>
            <a:off x="-1367161" y="821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Processing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4" name="Google Shape;524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89309" y="1152383"/>
            <a:ext cx="7351238" cy="4120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36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Google Shape;531;p36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p36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p36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p36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5" name="Google Shape;535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0610" y="908812"/>
            <a:ext cx="9144885" cy="5140960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p36"/>
          <p:cNvSpPr/>
          <p:nvPr/>
        </p:nvSpPr>
        <p:spPr>
          <a:xfrm>
            <a:off x="195309" y="821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Pay</a:t>
            </a:r>
            <a:endParaRPr/>
          </a:p>
        </p:txBody>
      </p:sp>
      <p:pic>
        <p:nvPicPr>
          <p:cNvPr id="537" name="Google Shape;537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20562" y="1139281"/>
            <a:ext cx="6935530" cy="3911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37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37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37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37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37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8" name="Google Shape;548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491" y="868680"/>
            <a:ext cx="9645504" cy="5422392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37"/>
          <p:cNvSpPr/>
          <p:nvPr/>
        </p:nvSpPr>
        <p:spPr>
          <a:xfrm>
            <a:off x="195309" y="821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550" name="Google Shape;550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4985" y="1060704"/>
            <a:ext cx="7309415" cy="41251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38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p38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38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p38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p38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1" name="Google Shape;561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3372" y="1014984"/>
            <a:ext cx="9385255" cy="5276088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p38"/>
          <p:cNvSpPr/>
          <p:nvPr/>
        </p:nvSpPr>
        <p:spPr>
          <a:xfrm>
            <a:off x="195309" y="821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563" name="Google Shape;563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79712" y="1298448"/>
            <a:ext cx="7082448" cy="40032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39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0" name="Google Shape;570;p39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Google Shape;571;p39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39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p39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4" name="Google Shape;574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42043" y="1060704"/>
            <a:ext cx="9632272" cy="5422392"/>
          </a:xfrm>
          <a:prstGeom prst="rect">
            <a:avLst/>
          </a:prstGeom>
          <a:noFill/>
          <a:ln>
            <a:noFill/>
          </a:ln>
        </p:spPr>
      </p:pic>
      <p:sp>
        <p:nvSpPr>
          <p:cNvPr id="575" name="Google Shape;575;p39"/>
          <p:cNvSpPr/>
          <p:nvPr/>
        </p:nvSpPr>
        <p:spPr>
          <a:xfrm>
            <a:off x="195308" y="82165"/>
            <a:ext cx="5900691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Design Studio (Custom Hoodie Designer)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6" name="Google Shape;576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4500" y="731520"/>
            <a:ext cx="7670307" cy="4710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28747" y="1238307"/>
            <a:ext cx="2228753" cy="4714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4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4"/>
          <p:cNvSpPr/>
          <p:nvPr/>
        </p:nvSpPr>
        <p:spPr>
          <a:xfrm>
            <a:off x="356616" y="269748"/>
            <a:ext cx="88696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Key </a:t>
            </a:r>
            <a:r>
              <a:rPr b="1"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Features </a:t>
            </a: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(Website &amp; Application)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"/>
          <p:cNvSpPr/>
          <p:nvPr/>
        </p:nvSpPr>
        <p:spPr>
          <a:xfrm>
            <a:off x="731520" y="1097280"/>
            <a:ext cx="3429000" cy="228600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4"/>
          <p:cNvSpPr/>
          <p:nvPr/>
        </p:nvSpPr>
        <p:spPr>
          <a:xfrm>
            <a:off x="868680" y="1280160"/>
            <a:ext cx="73152" cy="192024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4"/>
          <p:cNvSpPr/>
          <p:nvPr/>
        </p:nvSpPr>
        <p:spPr>
          <a:xfrm>
            <a:off x="1051560" y="1261872"/>
            <a:ext cx="292608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Shopping &amp; Orders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4"/>
          <p:cNvSpPr/>
          <p:nvPr/>
        </p:nvSpPr>
        <p:spPr>
          <a:xfrm>
            <a:off x="1143000" y="1737360"/>
            <a:ext cx="2788920" cy="1508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Product catalog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Cart &amp; checkout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Order tracking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4"/>
          <p:cNvSpPr/>
          <p:nvPr/>
        </p:nvSpPr>
        <p:spPr>
          <a:xfrm>
            <a:off x="4379976" y="1097280"/>
            <a:ext cx="3429000" cy="228600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4"/>
          <p:cNvSpPr/>
          <p:nvPr/>
        </p:nvSpPr>
        <p:spPr>
          <a:xfrm>
            <a:off x="4517136" y="1280160"/>
            <a:ext cx="73152" cy="192024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4"/>
          <p:cNvSpPr/>
          <p:nvPr/>
        </p:nvSpPr>
        <p:spPr>
          <a:xfrm>
            <a:off x="4700016" y="1261872"/>
            <a:ext cx="292608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Studio (Design)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4"/>
          <p:cNvSpPr/>
          <p:nvPr/>
        </p:nvSpPr>
        <p:spPr>
          <a:xfrm>
            <a:off x="4791456" y="1737360"/>
            <a:ext cx="2788920" cy="1508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Text &amp; image overlays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Save designs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Export / add to cart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4"/>
          <p:cNvSpPr/>
          <p:nvPr/>
        </p:nvSpPr>
        <p:spPr>
          <a:xfrm>
            <a:off x="8028432" y="1097280"/>
            <a:ext cx="3429000" cy="228600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4"/>
          <p:cNvSpPr/>
          <p:nvPr/>
        </p:nvSpPr>
        <p:spPr>
          <a:xfrm>
            <a:off x="8165592" y="1280160"/>
            <a:ext cx="73152" cy="192024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4"/>
          <p:cNvSpPr/>
          <p:nvPr/>
        </p:nvSpPr>
        <p:spPr>
          <a:xfrm>
            <a:off x="8348472" y="1261872"/>
            <a:ext cx="292608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Virtual Try-On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"/>
          <p:cNvSpPr/>
          <p:nvPr/>
        </p:nvSpPr>
        <p:spPr>
          <a:xfrm>
            <a:off x="8439912" y="1737360"/>
            <a:ext cx="2788920" cy="1508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Camera-based preview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Works in browser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Guided permissions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"/>
          <p:cNvSpPr/>
          <p:nvPr/>
        </p:nvSpPr>
        <p:spPr>
          <a:xfrm>
            <a:off x="731520" y="3657600"/>
            <a:ext cx="3429000" cy="251460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4"/>
          <p:cNvSpPr/>
          <p:nvPr/>
        </p:nvSpPr>
        <p:spPr>
          <a:xfrm>
            <a:off x="868680" y="3840480"/>
            <a:ext cx="73152" cy="214884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4"/>
          <p:cNvSpPr/>
          <p:nvPr/>
        </p:nvSpPr>
        <p:spPr>
          <a:xfrm>
            <a:off x="1051560" y="3822192"/>
            <a:ext cx="292608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Accounts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4"/>
          <p:cNvSpPr/>
          <p:nvPr/>
        </p:nvSpPr>
        <p:spPr>
          <a:xfrm>
            <a:off x="1143000" y="4297680"/>
            <a:ext cx="278892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Email sign up / sign in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Forgot/reset password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Google sign-in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4"/>
          <p:cNvSpPr/>
          <p:nvPr/>
        </p:nvSpPr>
        <p:spPr>
          <a:xfrm>
            <a:off x="4379976" y="3657600"/>
            <a:ext cx="3429000" cy="251460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4"/>
          <p:cNvSpPr/>
          <p:nvPr/>
        </p:nvSpPr>
        <p:spPr>
          <a:xfrm>
            <a:off x="4517136" y="3840480"/>
            <a:ext cx="73152" cy="214884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4"/>
          <p:cNvSpPr/>
          <p:nvPr/>
        </p:nvSpPr>
        <p:spPr>
          <a:xfrm>
            <a:off x="4700016" y="3822192"/>
            <a:ext cx="292608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Dashboards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4"/>
          <p:cNvSpPr/>
          <p:nvPr/>
        </p:nvSpPr>
        <p:spPr>
          <a:xfrm>
            <a:off x="4791456" y="4297680"/>
            <a:ext cx="278892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Admin / employee panels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Reports &amp; settings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4"/>
          <p:cNvSpPr/>
          <p:nvPr/>
        </p:nvSpPr>
        <p:spPr>
          <a:xfrm>
            <a:off x="8028432" y="3657600"/>
            <a:ext cx="3429000" cy="251460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4"/>
          <p:cNvSpPr/>
          <p:nvPr/>
        </p:nvSpPr>
        <p:spPr>
          <a:xfrm>
            <a:off x="8165592" y="3840480"/>
            <a:ext cx="73152" cy="214884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4"/>
          <p:cNvSpPr/>
          <p:nvPr/>
        </p:nvSpPr>
        <p:spPr>
          <a:xfrm>
            <a:off x="8348472" y="3822192"/>
            <a:ext cx="292608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Real-time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4"/>
          <p:cNvSpPr/>
          <p:nvPr/>
        </p:nvSpPr>
        <p:spPr>
          <a:xfrm>
            <a:off x="8439912" y="4297680"/>
            <a:ext cx="278892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Staff chat (Socket.IO)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Instant updates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Better coordination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4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4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— Features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40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40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5" name="Google Shape;585;p40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6" name="Google Shape;586;p40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p40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8" name="Google Shape;588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40"/>
          <p:cNvSpPr/>
          <p:nvPr/>
        </p:nvSpPr>
        <p:spPr>
          <a:xfrm>
            <a:off x="-417251" y="51448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Virtual Try-On Feature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0" name="Google Shape;590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05018" y="1305017"/>
            <a:ext cx="6400800" cy="3467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279316" y="1237724"/>
            <a:ext cx="1702776" cy="3601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4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389025" y="1976120"/>
            <a:ext cx="1837775" cy="3887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41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p41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41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1" name="Google Shape;601;p41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p41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3" name="Google Shape;603;p41"/>
          <p:cNvSpPr/>
          <p:nvPr/>
        </p:nvSpPr>
        <p:spPr>
          <a:xfrm>
            <a:off x="2201662" y="1899821"/>
            <a:ext cx="7474998" cy="319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600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Admin Side</a:t>
            </a:r>
            <a:endParaRPr b="1" sz="6600">
              <a:solidFill>
                <a:srgbClr val="00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2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p42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p42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p42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3" name="Google Shape;613;p42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4" name="Google Shape;614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615" name="Google Shape;615;p42"/>
          <p:cNvSpPr/>
          <p:nvPr/>
        </p:nvSpPr>
        <p:spPr>
          <a:xfrm>
            <a:off x="-417251" y="51448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Admin Dashboard (Overview)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6" name="Google Shape;616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0830" y="1161599"/>
            <a:ext cx="6782541" cy="3978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4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450794" y="1255902"/>
            <a:ext cx="1777125" cy="3759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755978" y="2398071"/>
            <a:ext cx="1704501" cy="3605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43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43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43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p43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8" name="Google Shape;628;p43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9" name="Google Shape;62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Google Shape;630;p43"/>
          <p:cNvSpPr/>
          <p:nvPr/>
        </p:nvSpPr>
        <p:spPr>
          <a:xfrm>
            <a:off x="-417251" y="51448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Admin Dashboard (Analytics)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1" name="Google Shape;631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0932" y="1106735"/>
            <a:ext cx="6871317" cy="4101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2" name="Google Shape;632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19658" y="1321631"/>
            <a:ext cx="2098582" cy="44390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44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9" name="Google Shape;639;p44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0" name="Google Shape;640;p44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Google Shape;641;p44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2" name="Google Shape;642;p44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3" name="Google Shape;643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777" y="1326191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p44"/>
          <p:cNvSpPr/>
          <p:nvPr/>
        </p:nvSpPr>
        <p:spPr>
          <a:xfrm>
            <a:off x="-417251" y="51448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Admin Dashboard (Reports)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5" name="Google Shape;645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2874" y="1505585"/>
            <a:ext cx="6712024" cy="394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6" name="Google Shape;646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20348" y="1603138"/>
            <a:ext cx="2128777" cy="45029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45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3" name="Google Shape;653;p45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4" name="Google Shape;654;p45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5" name="Google Shape;655;p45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6" name="Google Shape;656;p45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7" name="Google Shape;657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45"/>
          <p:cNvSpPr/>
          <p:nvPr/>
        </p:nvSpPr>
        <p:spPr>
          <a:xfrm>
            <a:off x="-417251" y="51448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Admin Dashboard (Settings)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9" name="Google Shape;659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9709" y="1106735"/>
            <a:ext cx="6747029" cy="3986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0" name="Google Shape;660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93716" y="1336528"/>
            <a:ext cx="2106473" cy="44557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46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7" name="Google Shape;667;p46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8" name="Google Shape;668;p46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9" name="Google Shape;669;p46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0" name="Google Shape;670;p46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1" name="Google Shape;671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672" name="Google Shape;672;p46"/>
          <p:cNvSpPr/>
          <p:nvPr/>
        </p:nvSpPr>
        <p:spPr>
          <a:xfrm>
            <a:off x="-279692" y="77658"/>
            <a:ext cx="6374168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Admin Dashboard (Products Management)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3" name="Google Shape;673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9710" y="1097280"/>
            <a:ext cx="6729274" cy="4069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4" name="Google Shape;674;p4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93717" y="1300497"/>
            <a:ext cx="2070149" cy="43789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47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1" name="Google Shape;681;p47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p47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3" name="Google Shape;683;p47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p47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5" name="Google Shape;685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686" name="Google Shape;686;p47"/>
          <p:cNvSpPr/>
          <p:nvPr/>
        </p:nvSpPr>
        <p:spPr>
          <a:xfrm>
            <a:off x="-213065" y="27121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Admin Dashboard (Studio Products)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7" name="Google Shape;687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9608" y="1161598"/>
            <a:ext cx="6640498" cy="3913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88" name="Google Shape;688;p4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34316" y="1280160"/>
            <a:ext cx="2187206" cy="4626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48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5" name="Google Shape;695;p48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6" name="Google Shape;696;p48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7" name="Google Shape;697;p48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8" name="Google Shape;698;p48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99" name="Google Shape;699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700" name="Google Shape;700;p48"/>
          <p:cNvSpPr/>
          <p:nvPr/>
        </p:nvSpPr>
        <p:spPr>
          <a:xfrm>
            <a:off x="-417251" y="51448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Orders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1" name="Google Shape;701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1952" y="1133856"/>
            <a:ext cx="6791419" cy="412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2" name="Google Shape;702;p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75959" y="1333241"/>
            <a:ext cx="2093093" cy="4427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49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9" name="Google Shape;709;p49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0" name="Google Shape;710;p49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1" name="Google Shape;711;p49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2" name="Google Shape;712;p49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3" name="Google Shape;713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714" name="Google Shape;714;p49"/>
          <p:cNvSpPr/>
          <p:nvPr/>
        </p:nvSpPr>
        <p:spPr>
          <a:xfrm>
            <a:off x="-1100831" y="714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Order Tracking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5" name="Google Shape;715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5219" y="1188720"/>
            <a:ext cx="6667131" cy="388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" name="Google Shape;716;p4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21348" y="1294031"/>
            <a:ext cx="2213143" cy="46814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5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5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5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5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" name="Google Shape;9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5"/>
          <p:cNvSpPr/>
          <p:nvPr/>
        </p:nvSpPr>
        <p:spPr>
          <a:xfrm>
            <a:off x="195309" y="82165"/>
            <a:ext cx="2956264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User Sign in (Email &amp; Google)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78384" y="1500326"/>
            <a:ext cx="6445189" cy="3435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85018" y="1217183"/>
            <a:ext cx="2285803" cy="4835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50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3" name="Google Shape;723;p50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4" name="Google Shape;724;p50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5" name="Google Shape;725;p50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6" name="Google Shape;726;p50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7" name="Google Shape;727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728" name="Google Shape;728;p50"/>
          <p:cNvSpPr/>
          <p:nvPr/>
        </p:nvSpPr>
        <p:spPr>
          <a:xfrm>
            <a:off x="-887766" y="55840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Customer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9" name="Google Shape;729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6342" y="1106734"/>
            <a:ext cx="6738151" cy="3968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51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6" name="Google Shape;736;p51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7" name="Google Shape;737;p51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8" name="Google Shape;738;p51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9" name="Google Shape;739;p51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40" name="Google Shape;740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741" name="Google Shape;741;p51"/>
          <p:cNvSpPr/>
          <p:nvPr/>
        </p:nvSpPr>
        <p:spPr>
          <a:xfrm>
            <a:off x="-1100831" y="714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Customer Reviews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42" name="Google Shape;742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5218" y="1097280"/>
            <a:ext cx="6720397" cy="3977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Google Shape;743;p5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01581" y="1342447"/>
            <a:ext cx="2088742" cy="4418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52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0" name="Google Shape;750;p52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1" name="Google Shape;751;p52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2" name="Google Shape;752;p52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3" name="Google Shape;753;p52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4" name="Google Shape;754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p52"/>
          <p:cNvSpPr/>
          <p:nvPr/>
        </p:nvSpPr>
        <p:spPr>
          <a:xfrm>
            <a:off x="-1100831" y="714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Staff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6" name="Google Shape;756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1903" y="1133856"/>
            <a:ext cx="6747029" cy="388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7" name="Google Shape;757;p5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35090" y="1392428"/>
            <a:ext cx="2025007" cy="4283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53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4" name="Google Shape;764;p53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5" name="Google Shape;765;p53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6" name="Google Shape;766;p53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7" name="Google Shape;767;p53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8" name="Google Shape;768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769" name="Google Shape;769;p53"/>
          <p:cNvSpPr/>
          <p:nvPr/>
        </p:nvSpPr>
        <p:spPr>
          <a:xfrm>
            <a:off x="-1100831" y="714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Staff Chat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70" name="Google Shape;770;p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54097" y="1097280"/>
            <a:ext cx="6702641" cy="4066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71" name="Google Shape;771;p5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38104" y="1276971"/>
            <a:ext cx="2190022" cy="46325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54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8" name="Google Shape;778;p54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9" name="Google Shape;779;p54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0" name="Google Shape;780;p54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1" name="Google Shape;781;p54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2" name="Google Shape;782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783" name="Google Shape;783;p54"/>
          <p:cNvSpPr/>
          <p:nvPr/>
        </p:nvSpPr>
        <p:spPr>
          <a:xfrm>
            <a:off x="-719091" y="714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Virtual Try-On Products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4" name="Google Shape;784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2975" y="1161599"/>
            <a:ext cx="6676008" cy="397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5" name="Google Shape;785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79687" y="1351280"/>
            <a:ext cx="2084566" cy="4409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790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55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2" name="Google Shape;792;p55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3" name="Google Shape;793;p55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4" name="Google Shape;794;p55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5" name="Google Shape;795;p55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6" name="Google Shape;796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797" name="Google Shape;797;p55"/>
          <p:cNvSpPr/>
          <p:nvPr/>
        </p:nvSpPr>
        <p:spPr>
          <a:xfrm>
            <a:off x="-1100831" y="714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Slider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8" name="Google Shape;798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7416" y="1161599"/>
            <a:ext cx="6849675" cy="4092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99" name="Google Shape;799;p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31739" y="1300135"/>
            <a:ext cx="2145861" cy="4539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56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6" name="Google Shape;806;p56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7" name="Google Shape;807;p56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8" name="Google Shape;808;p56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9" name="Google Shape;809;p56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0" name="Google Shape;810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811" name="Google Shape;811;p56"/>
          <p:cNvSpPr/>
          <p:nvPr/>
        </p:nvSpPr>
        <p:spPr>
          <a:xfrm>
            <a:off x="-1100831" y="21941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Slider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2" name="Google Shape;812;p5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3783" y="1161599"/>
            <a:ext cx="6714836" cy="39211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57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9" name="Google Shape;819;p57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0" name="Google Shape;820;p57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1" name="Google Shape;821;p57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2" name="Google Shape;822;p57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3" name="Google Shape;823;p57"/>
          <p:cNvSpPr/>
          <p:nvPr/>
        </p:nvSpPr>
        <p:spPr>
          <a:xfrm>
            <a:off x="2201662" y="1899821"/>
            <a:ext cx="7474998" cy="319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600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Employee side</a:t>
            </a:r>
            <a:endParaRPr b="1" sz="6600">
              <a:solidFill>
                <a:srgbClr val="00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828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58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0" name="Google Shape;830;p58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1" name="Google Shape;831;p58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2" name="Google Shape;832;p58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3" name="Google Shape;833;p58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4" name="Google Shape;834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835" name="Google Shape;835;p58"/>
          <p:cNvSpPr/>
          <p:nvPr/>
        </p:nvSpPr>
        <p:spPr>
          <a:xfrm>
            <a:off x="-714652" y="54396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Employee Dashboard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6" name="Google Shape;836;p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7464" y="1050004"/>
            <a:ext cx="6809173" cy="4066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837" name="Google Shape;837;p5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55982" y="1269492"/>
            <a:ext cx="2141243" cy="4529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842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59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4" name="Google Shape;844;p59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5" name="Google Shape;845;p59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6" name="Google Shape;846;p59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7" name="Google Shape;847;p59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48" name="Google Shape;848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849" name="Google Shape;849;p59"/>
          <p:cNvSpPr/>
          <p:nvPr/>
        </p:nvSpPr>
        <p:spPr>
          <a:xfrm>
            <a:off x="-825624" y="4361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Orders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0" name="Google Shape;850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1851" y="1106735"/>
            <a:ext cx="6676009" cy="3968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1" name="Google Shape;851;p5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50573" y="1239209"/>
            <a:ext cx="2154692" cy="4557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6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6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6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6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Google Shape;11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6"/>
          <p:cNvSpPr/>
          <p:nvPr/>
        </p:nvSpPr>
        <p:spPr>
          <a:xfrm>
            <a:off x="195308" y="82165"/>
            <a:ext cx="3320249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User Sign up (Email &amp; Google)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2874" y="1420427"/>
            <a:ext cx="6489575" cy="3577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13489" y="1161599"/>
            <a:ext cx="2228860" cy="47146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856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60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8" name="Google Shape;858;p60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9" name="Google Shape;859;p60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0" name="Google Shape;860;p60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1" name="Google Shape;861;p60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2" name="Google Shape;862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863" name="Google Shape;863;p60"/>
          <p:cNvSpPr/>
          <p:nvPr/>
        </p:nvSpPr>
        <p:spPr>
          <a:xfrm>
            <a:off x="-825624" y="4361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Orders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4" name="Google Shape;864;p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0326" y="1133856"/>
            <a:ext cx="6720901" cy="3836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5" name="Google Shape;865;p6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84332" y="1240827"/>
            <a:ext cx="2113587" cy="44708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61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2" name="Google Shape;872;p61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3" name="Google Shape;873;p61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4" name="Google Shape;874;p61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5" name="Google Shape;875;p61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6" name="Google Shape;876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877" name="Google Shape;877;p61"/>
          <p:cNvSpPr/>
          <p:nvPr/>
        </p:nvSpPr>
        <p:spPr>
          <a:xfrm>
            <a:off x="-825624" y="4361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Orders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8" name="Google Shape;878;p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208" y="1133856"/>
            <a:ext cx="6591285" cy="3855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879" name="Google Shape;879;p6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15812" y="1348922"/>
            <a:ext cx="2080507" cy="44008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62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6" name="Google Shape;886;p62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7" name="Google Shape;887;p62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8" name="Google Shape;888;p62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9" name="Google Shape;889;p62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0" name="Google Shape;890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891" name="Google Shape;891;p62"/>
          <p:cNvSpPr/>
          <p:nvPr/>
        </p:nvSpPr>
        <p:spPr>
          <a:xfrm>
            <a:off x="-825624" y="4361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Orders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2" name="Google Shape;892;p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6341" y="1161598"/>
            <a:ext cx="6667131" cy="3913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3" name="Google Shape;893;p6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73628" y="1304035"/>
            <a:ext cx="2108582" cy="44602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63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0" name="Google Shape;900;p63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1" name="Google Shape;901;p63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2" name="Google Shape;902;p63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3" name="Google Shape;903;p63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4" name="Google Shape;904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905" name="Google Shape;905;p63"/>
          <p:cNvSpPr/>
          <p:nvPr/>
        </p:nvSpPr>
        <p:spPr>
          <a:xfrm>
            <a:off x="-905522" y="71465"/>
            <a:ext cx="5220070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Production Workflow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6" name="Google Shape;906;p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208" y="1133856"/>
            <a:ext cx="6546897" cy="4015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7" name="Google Shape;907;p6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12629" y="1421581"/>
            <a:ext cx="2120349" cy="4485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64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4" name="Google Shape;914;p64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5" name="Google Shape;915;p64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6" name="Google Shape;916;p64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7" name="Google Shape;917;p64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8" name="Google Shape;918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919" name="Google Shape;919;p64"/>
          <p:cNvSpPr/>
          <p:nvPr/>
        </p:nvSpPr>
        <p:spPr>
          <a:xfrm>
            <a:off x="-1300624" y="57662"/>
            <a:ext cx="6374168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Products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0" name="Google Shape;920;p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9607" y="1133856"/>
            <a:ext cx="6613865" cy="388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" name="Google Shape;921;p6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13182" y="1211425"/>
            <a:ext cx="2235538" cy="47287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65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8" name="Google Shape;928;p65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9" name="Google Shape;929;p65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0" name="Google Shape;930;p65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1" name="Google Shape;931;p65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2" name="Google Shape;932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933" name="Google Shape;933;p65"/>
          <p:cNvSpPr/>
          <p:nvPr/>
        </p:nvSpPr>
        <p:spPr>
          <a:xfrm>
            <a:off x="-1007661" y="77658"/>
            <a:ext cx="6374168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Studio Products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4" name="Google Shape;934;p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54096" y="1133856"/>
            <a:ext cx="6720397" cy="388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5" name="Google Shape;935;p6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52014" y="1355033"/>
            <a:ext cx="2151810" cy="4551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940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p66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2" name="Google Shape;942;p66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3" name="Google Shape;943;p66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4" name="Google Shape;944;p66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5" name="Google Shape;945;p66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6" name="Google Shape;946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947" name="Google Shape;947;p66"/>
          <p:cNvSpPr/>
          <p:nvPr/>
        </p:nvSpPr>
        <p:spPr>
          <a:xfrm>
            <a:off x="-1291746" y="228910"/>
            <a:ext cx="6374168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Customer Management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8" name="Google Shape;948;p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6342" y="1106734"/>
            <a:ext cx="6720396" cy="3968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9" name="Google Shape;949;p6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95411" y="1324159"/>
            <a:ext cx="2097387" cy="44365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954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p67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6" name="Google Shape;956;p67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7" name="Google Shape;957;p67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8" name="Google Shape;958;p67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9" name="Google Shape;959;p67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0" name="Google Shape;960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060704"/>
            <a:ext cx="8620218" cy="4846009"/>
          </a:xfrm>
          <a:prstGeom prst="rect">
            <a:avLst/>
          </a:prstGeom>
          <a:noFill/>
          <a:ln>
            <a:noFill/>
          </a:ln>
        </p:spPr>
      </p:pic>
      <p:sp>
        <p:nvSpPr>
          <p:cNvPr id="961" name="Google Shape;961;p67"/>
          <p:cNvSpPr/>
          <p:nvPr/>
        </p:nvSpPr>
        <p:spPr>
          <a:xfrm>
            <a:off x="77298" y="59681"/>
            <a:ext cx="2224619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Staff Chat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2" name="Google Shape;962;p6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9608" y="1133856"/>
            <a:ext cx="6667130" cy="3941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63" name="Google Shape;963;p6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344662" y="1115048"/>
            <a:ext cx="3295650" cy="43683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968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p68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0" name="Google Shape;970;p68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1" name="Google Shape;971;p68"/>
          <p:cNvSpPr/>
          <p:nvPr/>
        </p:nvSpPr>
        <p:spPr>
          <a:xfrm>
            <a:off x="548640" y="118872"/>
            <a:ext cx="88696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alibri"/>
              <a:buNone/>
            </a:pPr>
            <a:r>
              <a:rPr b="1" lang="en-US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System Architecture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2" name="Google Shape;972;p68"/>
          <p:cNvSpPr/>
          <p:nvPr/>
        </p:nvSpPr>
        <p:spPr>
          <a:xfrm>
            <a:off x="9418320" y="164592"/>
            <a:ext cx="2560320" cy="256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7E2EF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D7E2EF"/>
                </a:solidFill>
                <a:latin typeface="Calibri"/>
                <a:ea typeface="Calibri"/>
                <a:cs typeface="Calibri"/>
                <a:sym typeface="Calibri"/>
              </a:rPr>
              <a:t>High-level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3" name="Google Shape;973;p68"/>
          <p:cNvSpPr/>
          <p:nvPr/>
        </p:nvSpPr>
        <p:spPr>
          <a:xfrm>
            <a:off x="731520" y="1097280"/>
            <a:ext cx="1072591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4" name="Google Shape;974;p68"/>
          <p:cNvSpPr/>
          <p:nvPr/>
        </p:nvSpPr>
        <p:spPr>
          <a:xfrm>
            <a:off x="1097280" y="1645920"/>
            <a:ext cx="4206240" cy="1417320"/>
          </a:xfrm>
          <a:prstGeom prst="rect">
            <a:avLst/>
          </a:prstGeom>
          <a:solidFill>
            <a:srgbClr val="EEF4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5" name="Google Shape;975;p68"/>
          <p:cNvSpPr/>
          <p:nvPr/>
        </p:nvSpPr>
        <p:spPr>
          <a:xfrm>
            <a:off x="1280160" y="1783080"/>
            <a:ext cx="38404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400"/>
              <a:buFont typeface="Calibri"/>
              <a:buNone/>
            </a:pPr>
            <a:r>
              <a:rPr b="1" lang="en-US" sz="14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Frontend (</a:t>
            </a: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React with Next.js framework</a:t>
            </a:r>
            <a:r>
              <a:rPr b="1" lang="en-US" sz="14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6" name="Google Shape;976;p68"/>
          <p:cNvSpPr/>
          <p:nvPr/>
        </p:nvSpPr>
        <p:spPr>
          <a:xfrm>
            <a:off x="1280160" y="2148840"/>
            <a:ext cx="3840480" cy="777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Storefront &amp; dashboards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Studio + Try-On pages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Calls REST API + Socket client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7" name="Google Shape;977;p68"/>
          <p:cNvSpPr/>
          <p:nvPr/>
        </p:nvSpPr>
        <p:spPr>
          <a:xfrm>
            <a:off x="6400800" y="1645920"/>
            <a:ext cx="4206240" cy="1417320"/>
          </a:xfrm>
          <a:prstGeom prst="rect">
            <a:avLst/>
          </a:prstGeom>
          <a:solidFill>
            <a:srgbClr val="F2FFF6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8" name="Google Shape;978;p68"/>
          <p:cNvSpPr/>
          <p:nvPr/>
        </p:nvSpPr>
        <p:spPr>
          <a:xfrm>
            <a:off x="6583680" y="1783080"/>
            <a:ext cx="38404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400"/>
              <a:buFont typeface="Calibri"/>
              <a:buNone/>
            </a:pPr>
            <a:r>
              <a:rPr b="1" lang="en-US" sz="14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Backend (Express API)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9" name="Google Shape;979;p68"/>
          <p:cNvSpPr/>
          <p:nvPr/>
        </p:nvSpPr>
        <p:spPr>
          <a:xfrm>
            <a:off x="6583680" y="2148840"/>
            <a:ext cx="3840480" cy="777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Business logic &amp; endpoints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Stripe sessions, email flows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Socket.IO server (staff chat)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0" name="Google Shape;980;p68"/>
          <p:cNvSpPr/>
          <p:nvPr/>
        </p:nvSpPr>
        <p:spPr>
          <a:xfrm>
            <a:off x="1097280" y="3703320"/>
            <a:ext cx="4206240" cy="1417320"/>
          </a:xfrm>
          <a:prstGeom prst="rect">
            <a:avLst/>
          </a:prstGeom>
          <a:solidFill>
            <a:srgbClr val="FFF9E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1" name="Google Shape;981;p68"/>
          <p:cNvSpPr/>
          <p:nvPr/>
        </p:nvSpPr>
        <p:spPr>
          <a:xfrm>
            <a:off x="1280160" y="3840480"/>
            <a:ext cx="38404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400"/>
              <a:buFont typeface="Calibri"/>
              <a:buNone/>
            </a:pPr>
            <a:r>
              <a:rPr b="1" lang="en-US" sz="14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Data Layer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2" name="Google Shape;982;p68"/>
          <p:cNvSpPr/>
          <p:nvPr/>
        </p:nvSpPr>
        <p:spPr>
          <a:xfrm>
            <a:off x="1280160" y="4206240"/>
            <a:ext cx="3840480" cy="777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MongoDB collections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Mongoose models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Orders, products, designs…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3" name="Google Shape;983;p68"/>
          <p:cNvSpPr/>
          <p:nvPr/>
        </p:nvSpPr>
        <p:spPr>
          <a:xfrm>
            <a:off x="6400800" y="3703320"/>
            <a:ext cx="4206240" cy="1417320"/>
          </a:xfrm>
          <a:prstGeom prst="rect">
            <a:avLst/>
          </a:prstGeom>
          <a:solidFill>
            <a:srgbClr val="FFF2F4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4" name="Google Shape;984;p68"/>
          <p:cNvSpPr/>
          <p:nvPr/>
        </p:nvSpPr>
        <p:spPr>
          <a:xfrm>
            <a:off x="6583680" y="3840480"/>
            <a:ext cx="38404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400"/>
              <a:buFont typeface="Calibri"/>
              <a:buNone/>
            </a:pPr>
            <a:r>
              <a:rPr b="1" lang="en-US" sz="14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Integrations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5" name="Google Shape;985;p68"/>
          <p:cNvSpPr/>
          <p:nvPr/>
        </p:nvSpPr>
        <p:spPr>
          <a:xfrm>
            <a:off x="6583680" y="4206240"/>
            <a:ext cx="3840480" cy="777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Stripe payments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Email (password reset)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Google sign-in (OAuth)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86" name="Google Shape;986;p68"/>
          <p:cNvCxnSpPr/>
          <p:nvPr/>
        </p:nvCxnSpPr>
        <p:spPr>
          <a:xfrm>
            <a:off x="5394960" y="2331720"/>
            <a:ext cx="960120" cy="0"/>
          </a:xfrm>
          <a:prstGeom prst="straightConnector1">
            <a:avLst/>
          </a:prstGeom>
          <a:noFill/>
          <a:ln cap="flat" cmpd="sng" w="25400">
            <a:solidFill>
              <a:srgbClr val="0B1F3B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987" name="Google Shape;987;p68"/>
          <p:cNvSpPr/>
          <p:nvPr/>
        </p:nvSpPr>
        <p:spPr>
          <a:xfrm>
            <a:off x="5440680" y="2057400"/>
            <a:ext cx="914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HTTPS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88" name="Google Shape;988;p68"/>
          <p:cNvCxnSpPr/>
          <p:nvPr/>
        </p:nvCxnSpPr>
        <p:spPr>
          <a:xfrm>
            <a:off x="8001000" y="3154680"/>
            <a:ext cx="0" cy="502920"/>
          </a:xfrm>
          <a:prstGeom prst="straightConnector1">
            <a:avLst/>
          </a:prstGeom>
          <a:noFill/>
          <a:ln cap="flat" cmpd="sng" w="25400">
            <a:solidFill>
              <a:srgbClr val="0B1F3B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989" name="Google Shape;989;p68"/>
          <p:cNvCxnSpPr/>
          <p:nvPr/>
        </p:nvCxnSpPr>
        <p:spPr>
          <a:xfrm>
            <a:off x="8503920" y="3154680"/>
            <a:ext cx="0" cy="502920"/>
          </a:xfrm>
          <a:prstGeom prst="straightConnector1">
            <a:avLst/>
          </a:prstGeom>
          <a:noFill/>
          <a:ln cap="flat" cmpd="sng" w="25400">
            <a:solidFill>
              <a:srgbClr val="0B1F3B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990" name="Google Shape;990;p68"/>
          <p:cNvCxnSpPr/>
          <p:nvPr/>
        </p:nvCxnSpPr>
        <p:spPr>
          <a:xfrm>
            <a:off x="3200400" y="3154680"/>
            <a:ext cx="0" cy="502920"/>
          </a:xfrm>
          <a:prstGeom prst="straightConnector1">
            <a:avLst/>
          </a:prstGeom>
          <a:noFill/>
          <a:ln cap="flat" cmpd="sng" w="25400">
            <a:solidFill>
              <a:srgbClr val="0B1F3B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991" name="Google Shape;991;p68"/>
          <p:cNvSpPr/>
          <p:nvPr/>
        </p:nvSpPr>
        <p:spPr>
          <a:xfrm>
            <a:off x="2606040" y="3246120"/>
            <a:ext cx="118872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000"/>
              <a:buFont typeface="Calibri"/>
              <a:buNone/>
            </a:pPr>
            <a:r>
              <a:rPr lang="en-US" sz="10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CRUD via API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2" name="Google Shape;992;p68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3" name="Google Shape;993;p68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— Architecture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998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p69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0" name="Google Shape;1000;p69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1" name="Google Shape;1001;p69"/>
          <p:cNvSpPr/>
          <p:nvPr/>
        </p:nvSpPr>
        <p:spPr>
          <a:xfrm>
            <a:off x="548640" y="118872"/>
            <a:ext cx="88696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alibri"/>
              <a:buNone/>
            </a:pPr>
            <a:r>
              <a:rPr b="1" lang="en-US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Technology Stack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2" name="Google Shape;1002;p69"/>
          <p:cNvSpPr/>
          <p:nvPr/>
        </p:nvSpPr>
        <p:spPr>
          <a:xfrm>
            <a:off x="731520" y="1097280"/>
            <a:ext cx="5349240" cy="251460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3" name="Google Shape;1003;p69"/>
          <p:cNvSpPr/>
          <p:nvPr/>
        </p:nvSpPr>
        <p:spPr>
          <a:xfrm>
            <a:off x="868680" y="1280160"/>
            <a:ext cx="73152" cy="214884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4" name="Google Shape;1004;p69"/>
          <p:cNvSpPr/>
          <p:nvPr/>
        </p:nvSpPr>
        <p:spPr>
          <a:xfrm>
            <a:off x="1051560" y="1261872"/>
            <a:ext cx="48463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Frontend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5" name="Google Shape;1005;p69"/>
          <p:cNvSpPr/>
          <p:nvPr/>
        </p:nvSpPr>
        <p:spPr>
          <a:xfrm>
            <a:off x="1143000" y="1737360"/>
            <a:ext cx="470916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Next.js + React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Tailwind CSS + Radix UI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Studio tools + Try-On page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6" name="Google Shape;1006;p69"/>
          <p:cNvSpPr/>
          <p:nvPr/>
        </p:nvSpPr>
        <p:spPr>
          <a:xfrm>
            <a:off x="6108192" y="1097280"/>
            <a:ext cx="5349240" cy="251460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7" name="Google Shape;1007;p69"/>
          <p:cNvSpPr/>
          <p:nvPr/>
        </p:nvSpPr>
        <p:spPr>
          <a:xfrm>
            <a:off x="6245352" y="1280160"/>
            <a:ext cx="73152" cy="214884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8" name="Google Shape;1008;p69"/>
          <p:cNvSpPr/>
          <p:nvPr/>
        </p:nvSpPr>
        <p:spPr>
          <a:xfrm>
            <a:off x="6428232" y="1261872"/>
            <a:ext cx="48463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Backend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9" name="Google Shape;1009;p69"/>
          <p:cNvSpPr/>
          <p:nvPr/>
        </p:nvSpPr>
        <p:spPr>
          <a:xfrm>
            <a:off x="6519672" y="1737360"/>
            <a:ext cx="470916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Node.js + Express API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Socket.IO for real-time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Stripe integration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0" name="Google Shape;1010;p69"/>
          <p:cNvSpPr/>
          <p:nvPr/>
        </p:nvSpPr>
        <p:spPr>
          <a:xfrm>
            <a:off x="731520" y="3703320"/>
            <a:ext cx="5349240" cy="246888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1" name="Google Shape;1011;p69"/>
          <p:cNvSpPr/>
          <p:nvPr/>
        </p:nvSpPr>
        <p:spPr>
          <a:xfrm>
            <a:off x="868680" y="3886200"/>
            <a:ext cx="73152" cy="210312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2" name="Google Shape;1012;p69"/>
          <p:cNvSpPr/>
          <p:nvPr/>
        </p:nvSpPr>
        <p:spPr>
          <a:xfrm>
            <a:off x="1051560" y="3867912"/>
            <a:ext cx="48463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Database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3" name="Google Shape;1013;p69"/>
          <p:cNvSpPr/>
          <p:nvPr/>
        </p:nvSpPr>
        <p:spPr>
          <a:xfrm>
            <a:off x="1143000" y="4343400"/>
            <a:ext cx="4709160" cy="1691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MongoDB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Mongoose models &amp; schemas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Indexes and relations via ObjectId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4" name="Google Shape;1014;p69"/>
          <p:cNvSpPr/>
          <p:nvPr/>
        </p:nvSpPr>
        <p:spPr>
          <a:xfrm>
            <a:off x="6108192" y="3703320"/>
            <a:ext cx="5349240" cy="246888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5" name="Google Shape;1015;p69"/>
          <p:cNvSpPr/>
          <p:nvPr/>
        </p:nvSpPr>
        <p:spPr>
          <a:xfrm>
            <a:off x="6245352" y="3886200"/>
            <a:ext cx="73152" cy="210312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6" name="Google Shape;1016;p69"/>
          <p:cNvSpPr/>
          <p:nvPr/>
        </p:nvSpPr>
        <p:spPr>
          <a:xfrm>
            <a:off x="6428232" y="3867912"/>
            <a:ext cx="48463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Auth &amp; Security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7" name="Google Shape;1017;p69"/>
          <p:cNvSpPr/>
          <p:nvPr/>
        </p:nvSpPr>
        <p:spPr>
          <a:xfrm>
            <a:off x="6519672" y="4343400"/>
            <a:ext cx="4709160" cy="1691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JWT sessions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bcrypt salting + hashing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Reset tokens hashed (SHA-256)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8" name="Google Shape;1018;p69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9" name="Google Shape;1019;p69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— Stack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7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7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7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7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6" name="Google Shape;12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7"/>
          <p:cNvSpPr/>
          <p:nvPr/>
        </p:nvSpPr>
        <p:spPr>
          <a:xfrm>
            <a:off x="195309" y="82165"/>
            <a:ext cx="2956264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Forgot/Reset Password 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25119" y="1411550"/>
            <a:ext cx="6516210" cy="3604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11550" y="2059619"/>
            <a:ext cx="2121764" cy="2450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07229" y="2059619"/>
            <a:ext cx="2121764" cy="2450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202908" y="1811045"/>
            <a:ext cx="2538421" cy="2974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130808" y="1161599"/>
            <a:ext cx="2289033" cy="48419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70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6" name="Google Shape;1026;p70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7" name="Google Shape;1027;p70"/>
          <p:cNvSpPr/>
          <p:nvPr/>
        </p:nvSpPr>
        <p:spPr>
          <a:xfrm>
            <a:off x="548640" y="118872"/>
            <a:ext cx="88696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alibri"/>
              <a:buNone/>
            </a:pPr>
            <a:r>
              <a:rPr b="1" lang="en-US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Security Highlights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8" name="Google Shape;1028;p70"/>
          <p:cNvSpPr/>
          <p:nvPr/>
        </p:nvSpPr>
        <p:spPr>
          <a:xfrm>
            <a:off x="731520" y="1097280"/>
            <a:ext cx="2926080" cy="5074920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9" name="Google Shape;1029;p70"/>
          <p:cNvSpPr/>
          <p:nvPr/>
        </p:nvSpPr>
        <p:spPr>
          <a:xfrm>
            <a:off x="731520" y="1371600"/>
            <a:ext cx="29260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SECURITY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0" name="Google Shape;1030;p70"/>
          <p:cNvSpPr/>
          <p:nvPr/>
        </p:nvSpPr>
        <p:spPr>
          <a:xfrm>
            <a:off x="1572768" y="1828800"/>
            <a:ext cx="1234440" cy="1234440"/>
          </a:xfrm>
          <a:prstGeom prst="hear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1" name="Google Shape;1031;p70"/>
          <p:cNvSpPr/>
          <p:nvPr/>
        </p:nvSpPr>
        <p:spPr>
          <a:xfrm>
            <a:off x="3840480" y="1188720"/>
            <a:ext cx="7616952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Key protections implemented in the project: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2" name="Google Shape;1032;p70"/>
          <p:cNvSpPr/>
          <p:nvPr/>
        </p:nvSpPr>
        <p:spPr>
          <a:xfrm>
            <a:off x="3840480" y="1737360"/>
            <a:ext cx="7616952" cy="14173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3" name="Google Shape;1033;p70"/>
          <p:cNvSpPr/>
          <p:nvPr/>
        </p:nvSpPr>
        <p:spPr>
          <a:xfrm>
            <a:off x="3977640" y="1920240"/>
            <a:ext cx="73152" cy="105156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4" name="Google Shape;1034;p70"/>
          <p:cNvSpPr/>
          <p:nvPr/>
        </p:nvSpPr>
        <p:spPr>
          <a:xfrm>
            <a:off x="4160520" y="1901952"/>
            <a:ext cx="71140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Authentication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5" name="Google Shape;1035;p70"/>
          <p:cNvSpPr/>
          <p:nvPr/>
        </p:nvSpPr>
        <p:spPr>
          <a:xfrm>
            <a:off x="4251960" y="2377440"/>
            <a:ext cx="6976872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Email login + Google sign-in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JWT-based session handling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6" name="Google Shape;1036;p70"/>
          <p:cNvSpPr/>
          <p:nvPr/>
        </p:nvSpPr>
        <p:spPr>
          <a:xfrm>
            <a:off x="3840480" y="3337560"/>
            <a:ext cx="7616952" cy="14173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7" name="Google Shape;1037;p70"/>
          <p:cNvSpPr/>
          <p:nvPr/>
        </p:nvSpPr>
        <p:spPr>
          <a:xfrm>
            <a:off x="3977640" y="3520440"/>
            <a:ext cx="73152" cy="105156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8" name="Google Shape;1038;p70"/>
          <p:cNvSpPr/>
          <p:nvPr/>
        </p:nvSpPr>
        <p:spPr>
          <a:xfrm>
            <a:off x="4160520" y="3502152"/>
            <a:ext cx="71140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Password &amp; Recovery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9" name="Google Shape;1039;p70"/>
          <p:cNvSpPr/>
          <p:nvPr/>
        </p:nvSpPr>
        <p:spPr>
          <a:xfrm>
            <a:off x="4251960" y="3977640"/>
            <a:ext cx="6976872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bcrypt hashing with salt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Reset token stored hashed (SHA-256) + expiry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0" name="Google Shape;1040;p70"/>
          <p:cNvSpPr/>
          <p:nvPr/>
        </p:nvSpPr>
        <p:spPr>
          <a:xfrm>
            <a:off x="3840480" y="4937760"/>
            <a:ext cx="7616952" cy="123444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1" name="Google Shape;1041;p70"/>
          <p:cNvSpPr/>
          <p:nvPr/>
        </p:nvSpPr>
        <p:spPr>
          <a:xfrm>
            <a:off x="3977640" y="5120640"/>
            <a:ext cx="73152" cy="86868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2" name="Google Shape;1042;p70"/>
          <p:cNvSpPr/>
          <p:nvPr/>
        </p:nvSpPr>
        <p:spPr>
          <a:xfrm>
            <a:off x="4160520" y="5102352"/>
            <a:ext cx="7114032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Authorization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3" name="Google Shape;1043;p70"/>
          <p:cNvSpPr/>
          <p:nvPr/>
        </p:nvSpPr>
        <p:spPr>
          <a:xfrm>
            <a:off x="4251960" y="5577840"/>
            <a:ext cx="697687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Role-based access (customer/admin/employee/partner flows)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Protected routes for dashboards and actions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4" name="Google Shape;1044;p70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5" name="Google Shape;1045;p70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— Security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050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p71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2" name="Google Shape;1052;p71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3" name="Google Shape;1053;p71"/>
          <p:cNvSpPr/>
          <p:nvPr/>
        </p:nvSpPr>
        <p:spPr>
          <a:xfrm>
            <a:off x="548640" y="118872"/>
            <a:ext cx="88696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alibri"/>
              <a:buNone/>
            </a:pPr>
            <a:r>
              <a:rPr b="1" lang="en-US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User Journey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4" name="Google Shape;1054;p71"/>
          <p:cNvSpPr/>
          <p:nvPr/>
        </p:nvSpPr>
        <p:spPr>
          <a:xfrm>
            <a:off x="9418320" y="164592"/>
            <a:ext cx="2560320" cy="256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7E2EF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D7E2EF"/>
                </a:solidFill>
                <a:latin typeface="Calibri"/>
                <a:ea typeface="Calibri"/>
                <a:cs typeface="Calibri"/>
                <a:sym typeface="Calibri"/>
              </a:rPr>
              <a:t>Typical flow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55" name="Google Shape;1055;p71"/>
          <p:cNvCxnSpPr/>
          <p:nvPr/>
        </p:nvCxnSpPr>
        <p:spPr>
          <a:xfrm>
            <a:off x="731520" y="1051560"/>
            <a:ext cx="10725912" cy="0"/>
          </a:xfrm>
          <a:prstGeom prst="straightConnector1">
            <a:avLst/>
          </a:prstGeom>
          <a:noFill/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6" name="Google Shape;1056;p71"/>
          <p:cNvSpPr/>
          <p:nvPr/>
        </p:nvSpPr>
        <p:spPr>
          <a:xfrm>
            <a:off x="1828800" y="2148840"/>
            <a:ext cx="548640" cy="548640"/>
          </a:xfrm>
          <a:prstGeom prst="ellipse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7" name="Google Shape;1057;p71"/>
          <p:cNvSpPr/>
          <p:nvPr/>
        </p:nvSpPr>
        <p:spPr>
          <a:xfrm>
            <a:off x="1828800" y="2221992"/>
            <a:ext cx="548640" cy="411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8" name="Google Shape;1058;p71"/>
          <p:cNvSpPr/>
          <p:nvPr/>
        </p:nvSpPr>
        <p:spPr>
          <a:xfrm>
            <a:off x="1143000" y="2834640"/>
            <a:ext cx="1920240" cy="160020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9" name="Google Shape;1059;p71"/>
          <p:cNvSpPr/>
          <p:nvPr/>
        </p:nvSpPr>
        <p:spPr>
          <a:xfrm>
            <a:off x="1280160" y="2926080"/>
            <a:ext cx="164592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400"/>
              <a:buFont typeface="Calibri"/>
              <a:buNone/>
            </a:pPr>
            <a:r>
              <a:rPr b="1" lang="en-US" sz="14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Browse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0" name="Google Shape;1060;p71"/>
          <p:cNvSpPr/>
          <p:nvPr/>
        </p:nvSpPr>
        <p:spPr>
          <a:xfrm>
            <a:off x="1280160" y="3246120"/>
            <a:ext cx="164592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Explore products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(guest supported)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61" name="Google Shape;1061;p71"/>
          <p:cNvCxnSpPr/>
          <p:nvPr/>
        </p:nvCxnSpPr>
        <p:spPr>
          <a:xfrm>
            <a:off x="3063240" y="3630168"/>
            <a:ext cx="320040" cy="0"/>
          </a:xfrm>
          <a:prstGeom prst="straightConnector1">
            <a:avLst/>
          </a:prstGeom>
          <a:noFill/>
          <a:ln cap="flat" cmpd="sng" w="25400">
            <a:solidFill>
              <a:srgbClr val="0B1F3B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062" name="Google Shape;1062;p71"/>
          <p:cNvSpPr/>
          <p:nvPr/>
        </p:nvSpPr>
        <p:spPr>
          <a:xfrm>
            <a:off x="4069080" y="2148840"/>
            <a:ext cx="548640" cy="548640"/>
          </a:xfrm>
          <a:prstGeom prst="ellipse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3" name="Google Shape;1063;p71"/>
          <p:cNvSpPr/>
          <p:nvPr/>
        </p:nvSpPr>
        <p:spPr>
          <a:xfrm>
            <a:off x="4069080" y="2221992"/>
            <a:ext cx="548640" cy="411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4" name="Google Shape;1064;p71"/>
          <p:cNvSpPr/>
          <p:nvPr/>
        </p:nvSpPr>
        <p:spPr>
          <a:xfrm>
            <a:off x="3383280" y="2834640"/>
            <a:ext cx="1920240" cy="160020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5" name="Google Shape;1065;p71"/>
          <p:cNvSpPr/>
          <p:nvPr/>
        </p:nvSpPr>
        <p:spPr>
          <a:xfrm>
            <a:off x="3520440" y="2926080"/>
            <a:ext cx="164592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400"/>
              <a:buFont typeface="Calibri"/>
              <a:buNone/>
            </a:pPr>
            <a:r>
              <a:rPr b="1" lang="en-US" sz="14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Preview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6" name="Google Shape;1066;p71"/>
          <p:cNvSpPr/>
          <p:nvPr/>
        </p:nvSpPr>
        <p:spPr>
          <a:xfrm>
            <a:off x="3520440" y="3246120"/>
            <a:ext cx="164592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Try-On or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Studio design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67" name="Google Shape;1067;p71"/>
          <p:cNvCxnSpPr/>
          <p:nvPr/>
        </p:nvCxnSpPr>
        <p:spPr>
          <a:xfrm>
            <a:off x="5303520" y="3630168"/>
            <a:ext cx="320040" cy="0"/>
          </a:xfrm>
          <a:prstGeom prst="straightConnector1">
            <a:avLst/>
          </a:prstGeom>
          <a:noFill/>
          <a:ln cap="flat" cmpd="sng" w="25400">
            <a:solidFill>
              <a:srgbClr val="0B1F3B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068" name="Google Shape;1068;p71"/>
          <p:cNvSpPr/>
          <p:nvPr/>
        </p:nvSpPr>
        <p:spPr>
          <a:xfrm>
            <a:off x="6309360" y="2148840"/>
            <a:ext cx="548640" cy="548640"/>
          </a:xfrm>
          <a:prstGeom prst="ellipse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9" name="Google Shape;1069;p71"/>
          <p:cNvSpPr/>
          <p:nvPr/>
        </p:nvSpPr>
        <p:spPr>
          <a:xfrm>
            <a:off x="6309360" y="2221992"/>
            <a:ext cx="548640" cy="411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0" name="Google Shape;1070;p71"/>
          <p:cNvSpPr/>
          <p:nvPr/>
        </p:nvSpPr>
        <p:spPr>
          <a:xfrm>
            <a:off x="5623560" y="2834640"/>
            <a:ext cx="1920240" cy="160020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1" name="Google Shape;1071;p71"/>
          <p:cNvSpPr/>
          <p:nvPr/>
        </p:nvSpPr>
        <p:spPr>
          <a:xfrm>
            <a:off x="5760720" y="2926080"/>
            <a:ext cx="164592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400"/>
              <a:buFont typeface="Calibri"/>
              <a:buNone/>
            </a:pPr>
            <a:r>
              <a:rPr b="1" lang="en-US" sz="14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Cart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2" name="Google Shape;1072;p71"/>
          <p:cNvSpPr/>
          <p:nvPr/>
        </p:nvSpPr>
        <p:spPr>
          <a:xfrm>
            <a:off x="5760720" y="3246120"/>
            <a:ext cx="164592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Add items/designs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+ quantities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73" name="Google Shape;1073;p71"/>
          <p:cNvCxnSpPr/>
          <p:nvPr/>
        </p:nvCxnSpPr>
        <p:spPr>
          <a:xfrm>
            <a:off x="7543800" y="3630168"/>
            <a:ext cx="320040" cy="0"/>
          </a:xfrm>
          <a:prstGeom prst="straightConnector1">
            <a:avLst/>
          </a:prstGeom>
          <a:noFill/>
          <a:ln cap="flat" cmpd="sng" w="25400">
            <a:solidFill>
              <a:srgbClr val="0B1F3B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074" name="Google Shape;1074;p71"/>
          <p:cNvSpPr/>
          <p:nvPr/>
        </p:nvSpPr>
        <p:spPr>
          <a:xfrm>
            <a:off x="8549640" y="2148840"/>
            <a:ext cx="548640" cy="548640"/>
          </a:xfrm>
          <a:prstGeom prst="ellipse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5" name="Google Shape;1075;p71"/>
          <p:cNvSpPr/>
          <p:nvPr/>
        </p:nvSpPr>
        <p:spPr>
          <a:xfrm>
            <a:off x="8549640" y="2221992"/>
            <a:ext cx="548640" cy="411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6" name="Google Shape;1076;p71"/>
          <p:cNvSpPr/>
          <p:nvPr/>
        </p:nvSpPr>
        <p:spPr>
          <a:xfrm>
            <a:off x="7863840" y="2834640"/>
            <a:ext cx="1920240" cy="160020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7" name="Google Shape;1077;p71"/>
          <p:cNvSpPr/>
          <p:nvPr/>
        </p:nvSpPr>
        <p:spPr>
          <a:xfrm>
            <a:off x="8001000" y="2926080"/>
            <a:ext cx="164592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400"/>
              <a:buFont typeface="Calibri"/>
              <a:buNone/>
            </a:pPr>
            <a:r>
              <a:rPr b="1" lang="en-US" sz="14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Checkout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8" name="Google Shape;1078;p71"/>
          <p:cNvSpPr/>
          <p:nvPr/>
        </p:nvSpPr>
        <p:spPr>
          <a:xfrm>
            <a:off x="8001000" y="3246120"/>
            <a:ext cx="164592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Enter details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+ pay (Stripe)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79" name="Google Shape;1079;p71"/>
          <p:cNvCxnSpPr/>
          <p:nvPr/>
        </p:nvCxnSpPr>
        <p:spPr>
          <a:xfrm>
            <a:off x="9784080" y="3630168"/>
            <a:ext cx="320040" cy="0"/>
          </a:xfrm>
          <a:prstGeom prst="straightConnector1">
            <a:avLst/>
          </a:prstGeom>
          <a:noFill/>
          <a:ln cap="flat" cmpd="sng" w="25400">
            <a:solidFill>
              <a:srgbClr val="0B1F3B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080" name="Google Shape;1080;p71"/>
          <p:cNvSpPr/>
          <p:nvPr/>
        </p:nvSpPr>
        <p:spPr>
          <a:xfrm>
            <a:off x="10789920" y="2148840"/>
            <a:ext cx="548640" cy="548640"/>
          </a:xfrm>
          <a:prstGeom prst="ellipse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1" name="Google Shape;1081;p71"/>
          <p:cNvSpPr/>
          <p:nvPr/>
        </p:nvSpPr>
        <p:spPr>
          <a:xfrm>
            <a:off x="10789920" y="2221992"/>
            <a:ext cx="548640" cy="411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2" name="Google Shape;1082;p71"/>
          <p:cNvSpPr/>
          <p:nvPr/>
        </p:nvSpPr>
        <p:spPr>
          <a:xfrm>
            <a:off x="10104120" y="2834640"/>
            <a:ext cx="1920240" cy="160020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3" name="Google Shape;1083;p71"/>
          <p:cNvSpPr/>
          <p:nvPr/>
        </p:nvSpPr>
        <p:spPr>
          <a:xfrm>
            <a:off x="10241280" y="2926080"/>
            <a:ext cx="164592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400"/>
              <a:buFont typeface="Calibri"/>
              <a:buNone/>
            </a:pPr>
            <a:r>
              <a:rPr b="1" lang="en-US" sz="14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Track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4" name="Google Shape;1084;p71"/>
          <p:cNvSpPr/>
          <p:nvPr/>
        </p:nvSpPr>
        <p:spPr>
          <a:xfrm>
            <a:off x="10241280" y="3246120"/>
            <a:ext cx="164592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View orders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+ status updates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5" name="Google Shape;1085;p71"/>
          <p:cNvSpPr/>
          <p:nvPr/>
        </p:nvSpPr>
        <p:spPr>
          <a:xfrm>
            <a:off x="1143000" y="5074920"/>
            <a:ext cx="10058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400"/>
              <a:buFont typeface="Calibri"/>
              <a:buNone/>
            </a:pPr>
            <a:r>
              <a:rPr lang="en-US" sz="14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This flow is implemented using dedicated pages and APIs for each stage.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6" name="Google Shape;1086;p71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7" name="Google Shape;1087;p71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— Journey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092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Google Shape;1093;p72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4" name="Google Shape;1094;p72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5" name="Google Shape;1095;p72"/>
          <p:cNvSpPr/>
          <p:nvPr/>
        </p:nvSpPr>
        <p:spPr>
          <a:xfrm>
            <a:off x="548640" y="118872"/>
            <a:ext cx="88696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alibri"/>
              <a:buNone/>
            </a:pPr>
            <a:r>
              <a:rPr b="1" lang="en-US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Discussion of Results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6" name="Google Shape;1096;p72"/>
          <p:cNvSpPr/>
          <p:nvPr/>
        </p:nvSpPr>
        <p:spPr>
          <a:xfrm>
            <a:off x="9418320" y="164592"/>
            <a:ext cx="2560320" cy="256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7E2EF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D7E2EF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7" name="Google Shape;1097;p72"/>
          <p:cNvSpPr/>
          <p:nvPr/>
        </p:nvSpPr>
        <p:spPr>
          <a:xfrm>
            <a:off x="731520" y="1097280"/>
            <a:ext cx="1072591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8" name="Google Shape;1098;p72"/>
          <p:cNvSpPr/>
          <p:nvPr/>
        </p:nvSpPr>
        <p:spPr>
          <a:xfrm>
            <a:off x="868680" y="1280160"/>
            <a:ext cx="73152" cy="470916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9" name="Google Shape;1099;p72"/>
          <p:cNvSpPr/>
          <p:nvPr/>
        </p:nvSpPr>
        <p:spPr>
          <a:xfrm>
            <a:off x="1051560" y="1261872"/>
            <a:ext cx="10222992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Achievement of Objectives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0" name="Google Shape;1100;p72"/>
          <p:cNvSpPr/>
          <p:nvPr/>
        </p:nvSpPr>
        <p:spPr>
          <a:xfrm>
            <a:off x="1143000" y="1737360"/>
            <a:ext cx="10085832" cy="42976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Delivered a complete shopping workflow (browse, cart, checkout, orders).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Implemented Studio customization and saved designs.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Integrated camera-based Virtual Try-On.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Supported multi-role dashboards + real-time staff chat.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Implemented secure authentication flows and payment integration.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1" name="Google Shape;1101;p72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2" name="Google Shape;1102;p72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— Results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107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p73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9" name="Google Shape;1109;p73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0" name="Google Shape;1110;p73"/>
          <p:cNvSpPr/>
          <p:nvPr/>
        </p:nvSpPr>
        <p:spPr>
          <a:xfrm>
            <a:off x="548640" y="118872"/>
            <a:ext cx="886968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alibri"/>
              <a:buNone/>
            </a:pPr>
            <a:r>
              <a:rPr b="1" lang="en-US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Future Work &amp; Recommendations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1" name="Google Shape;1111;p73"/>
          <p:cNvSpPr/>
          <p:nvPr/>
        </p:nvSpPr>
        <p:spPr>
          <a:xfrm>
            <a:off x="731520" y="1097280"/>
            <a:ext cx="5349240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2" name="Google Shape;1112;p73"/>
          <p:cNvSpPr/>
          <p:nvPr/>
        </p:nvSpPr>
        <p:spPr>
          <a:xfrm>
            <a:off x="868680" y="1280160"/>
            <a:ext cx="73152" cy="470916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3" name="Google Shape;1113;p73"/>
          <p:cNvSpPr/>
          <p:nvPr/>
        </p:nvSpPr>
        <p:spPr>
          <a:xfrm>
            <a:off x="1051560" y="1261872"/>
            <a:ext cx="48463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Technical Enhancements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4" name="Google Shape;1114;p73"/>
          <p:cNvSpPr/>
          <p:nvPr/>
        </p:nvSpPr>
        <p:spPr>
          <a:xfrm>
            <a:off x="1143000" y="1737360"/>
            <a:ext cx="4709160" cy="42976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Improve Try-On accuracy &amp; add fallbacks if camera is blocked.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Expand Studio with templates, layers, and better exports.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Stronger search/filtering and performance optimizations.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More automated testing for critical flows (auth, orders, payment).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5" name="Google Shape;1115;p73"/>
          <p:cNvSpPr/>
          <p:nvPr/>
        </p:nvSpPr>
        <p:spPr>
          <a:xfrm>
            <a:off x="6108192" y="1097280"/>
            <a:ext cx="5349240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6" name="Google Shape;1116;p73"/>
          <p:cNvSpPr/>
          <p:nvPr/>
        </p:nvSpPr>
        <p:spPr>
          <a:xfrm>
            <a:off x="6245352" y="1280160"/>
            <a:ext cx="73152" cy="4709160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7" name="Google Shape;1117;p73"/>
          <p:cNvSpPr/>
          <p:nvPr/>
        </p:nvSpPr>
        <p:spPr>
          <a:xfrm>
            <a:off x="6428232" y="1261872"/>
            <a:ext cx="48463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A1424"/>
              </a:buClr>
              <a:buSzPts val="1600"/>
              <a:buFont typeface="Calibri"/>
              <a:buNone/>
            </a:pPr>
            <a:r>
              <a:rPr b="1" lang="en-US" sz="1600">
                <a:solidFill>
                  <a:srgbClr val="0A1424"/>
                </a:solidFill>
                <a:latin typeface="Calibri"/>
                <a:ea typeface="Calibri"/>
                <a:cs typeface="Calibri"/>
                <a:sym typeface="Calibri"/>
              </a:rPr>
              <a:t>Feature Work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8" name="Google Shape;1118;p73"/>
          <p:cNvSpPr/>
          <p:nvPr/>
        </p:nvSpPr>
        <p:spPr>
          <a:xfrm>
            <a:off x="6519672" y="1737360"/>
            <a:ext cx="4709160" cy="42976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External similar-product suggestions via partner integrations.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In-platform supplier workflow (offers → approvals → publish).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AI-assisted improvements for Studio designs (layout/color/typography).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spcBef>
                <a:spcPts val="600"/>
              </a:spcBef>
              <a:spcAft>
                <a:spcPts val="0"/>
              </a:spcAft>
              <a:buClr>
                <a:srgbClr val="5B6B7A"/>
              </a:buClr>
              <a:buSzPts val="1300"/>
              <a:buFont typeface="Calibri"/>
              <a:buChar char="•"/>
            </a:pPr>
            <a:r>
              <a:rPr lang="en-US" sz="13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Personalized recommendations and wishlist alerts.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9" name="Google Shape;1119;p73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0" name="Google Shape;1120;p73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— Future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1F3B"/>
        </a:solidFill>
      </p:bgPr>
    </p:bg>
    <p:spTree>
      <p:nvGrpSpPr>
        <p:cNvPr id="1125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p74"/>
          <p:cNvSpPr/>
          <p:nvPr/>
        </p:nvSpPr>
        <p:spPr>
          <a:xfrm>
            <a:off x="536212" y="2126868"/>
            <a:ext cx="10725912" cy="731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Calibri"/>
              <a:buNone/>
            </a:pPr>
            <a:r>
              <a:rPr b="1" lang="en-US" sz="8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Thank you!</a:t>
            </a:r>
            <a:endParaRPr sz="8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7" name="Google Shape;1127;p74"/>
          <p:cNvSpPr/>
          <p:nvPr/>
        </p:nvSpPr>
        <p:spPr>
          <a:xfrm>
            <a:off x="536212" y="3195184"/>
            <a:ext cx="10725912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D7E2EF"/>
              </a:buClr>
              <a:buSzPts val="1800"/>
              <a:buFont typeface="Calibri"/>
              <a:buNone/>
            </a:pPr>
            <a:r>
              <a:rPr lang="en-US" sz="1800">
                <a:solidFill>
                  <a:srgbClr val="D7E2EF"/>
                </a:solidFill>
                <a:latin typeface="Calibri"/>
                <a:ea typeface="Calibri"/>
                <a:cs typeface="Calibri"/>
                <a:sym typeface="Calibri"/>
              </a:rPr>
              <a:t>Questions &amp; Discussion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8" name="Google Shape;1128;p74"/>
          <p:cNvSpPr/>
          <p:nvPr/>
        </p:nvSpPr>
        <p:spPr>
          <a:xfrm>
            <a:off x="4725053" y="3824588"/>
            <a:ext cx="2286000" cy="73152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9" name="Google Shape;1129;p74"/>
          <p:cNvSpPr/>
          <p:nvPr/>
        </p:nvSpPr>
        <p:spPr>
          <a:xfrm>
            <a:off x="731520" y="5120640"/>
            <a:ext cx="1072591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D7E2EF"/>
              </a:buClr>
              <a:buSzPts val="1400"/>
              <a:buFont typeface="Calibri"/>
              <a:buNone/>
            </a:pPr>
            <a:r>
              <a:rPr lang="en-US" sz="1400">
                <a:solidFill>
                  <a:srgbClr val="D7E2EF"/>
                </a:solidFill>
                <a:latin typeface="Calibri"/>
                <a:ea typeface="Calibri"/>
                <a:cs typeface="Calibri"/>
                <a:sym typeface="Calibri"/>
              </a:rPr>
              <a:t>Fashion Hub — Full-Stack E-commerce Platform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8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8"/>
          <p:cNvSpPr/>
          <p:nvPr/>
        </p:nvSpPr>
        <p:spPr>
          <a:xfrm>
            <a:off x="640080" y="1133856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8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8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8"/>
          <p:cNvSpPr/>
          <p:nvPr/>
        </p:nvSpPr>
        <p:spPr>
          <a:xfrm>
            <a:off x="1895338" y="1615736"/>
            <a:ext cx="8398276" cy="136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Visitors &amp; Customers Side</a:t>
            </a:r>
            <a:endParaRPr b="1" sz="6000">
              <a:solidFill>
                <a:srgbClr val="00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8"/>
          <p:cNvSpPr/>
          <p:nvPr/>
        </p:nvSpPr>
        <p:spPr>
          <a:xfrm>
            <a:off x="1056442" y="3219043"/>
            <a:ext cx="8398276" cy="8078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2000"/>
              <a:buFont typeface="Calibri"/>
              <a:buChar char="•"/>
            </a:pPr>
            <a:r>
              <a:rPr b="1" lang="en-US" sz="2000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Visitors (Guests):</a:t>
            </a:r>
            <a:r>
              <a:rPr lang="en-US" sz="2000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 can browse products and view details without logging in.</a:t>
            </a:r>
            <a:endParaRPr sz="2000">
              <a:solidFill>
                <a:srgbClr val="0000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01600" lvl="0" marL="228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8"/>
          <p:cNvSpPr/>
          <p:nvPr/>
        </p:nvSpPr>
        <p:spPr>
          <a:xfrm>
            <a:off x="1056442" y="4434396"/>
            <a:ext cx="8398276" cy="8078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2000"/>
              <a:buFont typeface="Calibri"/>
              <a:buChar char="•"/>
            </a:pPr>
            <a:r>
              <a:rPr b="1" lang="en-US" sz="2000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Customers (Logged-in): </a:t>
            </a:r>
            <a:r>
              <a:rPr lang="en-US" sz="2000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get full access to features like shopping/checkout, order tracking, favorites, and saving Studio designs.</a:t>
            </a:r>
            <a:endParaRPr sz="2000">
              <a:solidFill>
                <a:srgbClr val="0000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01600" lvl="0" marL="228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F8FB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"/>
          <p:cNvSpPr/>
          <p:nvPr/>
        </p:nvSpPr>
        <p:spPr>
          <a:xfrm>
            <a:off x="0" y="0"/>
            <a:ext cx="12188952" cy="566928"/>
          </a:xfrm>
          <a:prstGeom prst="rect">
            <a:avLst/>
          </a:prstGeom>
          <a:solidFill>
            <a:srgbClr val="0B1F3B"/>
          </a:solidFill>
          <a:ln cap="flat" cmpd="sng" w="12700">
            <a:solidFill>
              <a:srgbClr val="0B1F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9"/>
          <p:cNvSpPr/>
          <p:nvPr/>
        </p:nvSpPr>
        <p:spPr>
          <a:xfrm>
            <a:off x="0" y="566928"/>
            <a:ext cx="12188952" cy="54864"/>
          </a:xfrm>
          <a:prstGeom prst="rect">
            <a:avLst/>
          </a:prstGeom>
          <a:solidFill>
            <a:srgbClr val="F47C20"/>
          </a:solidFill>
          <a:ln cap="flat" cmpd="sng" w="12700">
            <a:solidFill>
              <a:srgbClr val="F47C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9"/>
          <p:cNvSpPr/>
          <p:nvPr/>
        </p:nvSpPr>
        <p:spPr>
          <a:xfrm>
            <a:off x="731520" y="1097280"/>
            <a:ext cx="10908792" cy="507492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D9E1EA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l" dir="2700000" dist="19050">
              <a:srgbClr val="000000">
                <a:alpha val="11764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9"/>
          <p:cNvSpPr/>
          <p:nvPr/>
        </p:nvSpPr>
        <p:spPr>
          <a:xfrm>
            <a:off x="0" y="6446520"/>
            <a:ext cx="12188952" cy="411480"/>
          </a:xfrm>
          <a:prstGeom prst="rect">
            <a:avLst/>
          </a:prstGeom>
          <a:solidFill>
            <a:srgbClr val="F6F8FB"/>
          </a:solidFill>
          <a:ln cap="flat" cmpd="sng" w="12700">
            <a:solidFill>
              <a:srgbClr val="F6F8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9"/>
          <p:cNvSpPr/>
          <p:nvPr/>
        </p:nvSpPr>
        <p:spPr>
          <a:xfrm>
            <a:off x="548640" y="6556248"/>
            <a:ext cx="110916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B6B7A"/>
              </a:buClr>
              <a:buSzPts val="1100"/>
              <a:buFont typeface="Calibri"/>
              <a:buNone/>
            </a:pPr>
            <a:r>
              <a:rPr lang="en-US" sz="1100">
                <a:solidFill>
                  <a:srgbClr val="5B6B7A"/>
                </a:solidFill>
                <a:latin typeface="Calibri"/>
                <a:ea typeface="Calibri"/>
                <a:cs typeface="Calibri"/>
                <a:sym typeface="Calibri"/>
              </a:rPr>
              <a:t>Fashion Hub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309" y="1243273"/>
            <a:ext cx="8620218" cy="466344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9"/>
          <p:cNvSpPr/>
          <p:nvPr/>
        </p:nvSpPr>
        <p:spPr>
          <a:xfrm>
            <a:off x="-435007" y="66540"/>
            <a:ext cx="4545368" cy="4116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Landing/Home Page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8" name="Google Shape;158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8586" y="1376039"/>
            <a:ext cx="6773664" cy="3737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60106" y="1316269"/>
            <a:ext cx="2135626" cy="45174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2026-01-22T21:11:54Z</dcterms:created>
  <dc:creator>Fashion Hub</dc:creator>
</cp:coreProperties>
</file>