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74" r:id="rId5"/>
    <p:sldId id="261" r:id="rId6"/>
    <p:sldId id="273" r:id="rId7"/>
    <p:sldId id="262" r:id="rId8"/>
    <p:sldId id="263" r:id="rId9"/>
    <p:sldId id="264" r:id="rId10"/>
    <p:sldId id="266" r:id="rId11"/>
    <p:sldId id="267" r:id="rId12"/>
    <p:sldId id="275" r:id="rId13"/>
    <p:sldId id="268" r:id="rId14"/>
    <p:sldId id="269" r:id="rId15"/>
    <p:sldId id="270" r:id="rId16"/>
    <p:sldId id="279" r:id="rId17"/>
    <p:sldId id="276" r:id="rId18"/>
    <p:sldId id="277" r:id="rId19"/>
    <p:sldId id="272" r:id="rId20"/>
  </p:sldIdLst>
  <p:sldSz cx="9144000" cy="6858000" type="screen4x3"/>
  <p:notesSz cx="6858000" cy="9144000"/>
  <p:defaultTextStyle>
    <a:defPPr>
      <a:defRPr lang="ar-A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884477-61AD-4EEE-A35E-49986E408790}" type="doc">
      <dgm:prSet loTypeId="urn:microsoft.com/office/officeart/2005/8/layout/process2" loCatId="process" qsTypeId="urn:microsoft.com/office/officeart/2005/8/quickstyle/simple1" qsCatId="simple" csTypeId="urn:microsoft.com/office/officeart/2005/8/colors/accent1_2" csCatId="accent1" phldr="1"/>
      <dgm:spPr/>
    </dgm:pt>
    <dgm:pt modelId="{333C8F55-1524-4EE0-AA7E-0164B957D3A4}">
      <dgm:prSet phldrT="[Text]"/>
      <dgm:spPr/>
      <dgm:t>
        <a:bodyPr/>
        <a:lstStyle/>
        <a:p>
          <a:pPr rtl="1"/>
          <a:r>
            <a:rPr lang="en-US" dirty="0" smtClean="0"/>
            <a:t>Problem Statement</a:t>
          </a:r>
          <a:endParaRPr lang="ar-AE" dirty="0"/>
        </a:p>
      </dgm:t>
    </dgm:pt>
    <dgm:pt modelId="{CEF627ED-6EA2-4ACB-94A9-BD0BDA9DC039}" type="parTrans" cxnId="{0567FE65-3B42-4506-B183-D4616DDA3CFF}">
      <dgm:prSet/>
      <dgm:spPr/>
      <dgm:t>
        <a:bodyPr/>
        <a:lstStyle/>
        <a:p>
          <a:pPr rtl="1"/>
          <a:endParaRPr lang="ar-AE"/>
        </a:p>
      </dgm:t>
    </dgm:pt>
    <dgm:pt modelId="{4A499170-D689-4454-9E85-C7BD861B49B7}" type="sibTrans" cxnId="{0567FE65-3B42-4506-B183-D4616DDA3CFF}">
      <dgm:prSet/>
      <dgm:spPr/>
      <dgm:t>
        <a:bodyPr/>
        <a:lstStyle/>
        <a:p>
          <a:pPr rtl="1"/>
          <a:endParaRPr lang="ar-AE"/>
        </a:p>
      </dgm:t>
    </dgm:pt>
    <dgm:pt modelId="{4C2508BC-3CB4-4800-8850-D4F12E83FFA1}">
      <dgm:prSet phldrT="[Text]"/>
      <dgm:spPr/>
      <dgm:t>
        <a:bodyPr/>
        <a:lstStyle/>
        <a:p>
          <a:pPr rtl="1"/>
          <a:r>
            <a:rPr lang="en-US" dirty="0" smtClean="0"/>
            <a:t>Characterization of the study area</a:t>
          </a:r>
          <a:endParaRPr lang="ar-AE" dirty="0"/>
        </a:p>
      </dgm:t>
    </dgm:pt>
    <dgm:pt modelId="{73F07517-EF9C-4EE6-A9F4-412F465B45A2}" type="parTrans" cxnId="{40B99FB4-55AB-469A-97C7-FEBC8D9F92B6}">
      <dgm:prSet/>
      <dgm:spPr/>
      <dgm:t>
        <a:bodyPr/>
        <a:lstStyle/>
        <a:p>
          <a:pPr rtl="1"/>
          <a:endParaRPr lang="ar-AE"/>
        </a:p>
      </dgm:t>
    </dgm:pt>
    <dgm:pt modelId="{DFC1D30B-BE88-4A29-8431-B2D510A44D88}" type="sibTrans" cxnId="{40B99FB4-55AB-469A-97C7-FEBC8D9F92B6}">
      <dgm:prSet/>
      <dgm:spPr/>
      <dgm:t>
        <a:bodyPr/>
        <a:lstStyle/>
        <a:p>
          <a:pPr rtl="1"/>
          <a:endParaRPr lang="ar-AE"/>
        </a:p>
      </dgm:t>
    </dgm:pt>
    <dgm:pt modelId="{1B9F17DD-1106-4D28-94BC-F2A496564BE1}">
      <dgm:prSet phldrT="[Text]"/>
      <dgm:spPr/>
      <dgm:t>
        <a:bodyPr/>
        <a:lstStyle/>
        <a:p>
          <a:pPr rtl="1"/>
          <a:r>
            <a:rPr lang="en-US" dirty="0" smtClean="0"/>
            <a:t>Data collection</a:t>
          </a:r>
          <a:endParaRPr lang="ar-AE" dirty="0"/>
        </a:p>
      </dgm:t>
    </dgm:pt>
    <dgm:pt modelId="{EFF0ECD6-509E-4409-AD31-8D1A60C7E4C0}" type="parTrans" cxnId="{07571BA3-E06C-459E-8DA5-C27ECF5E8B13}">
      <dgm:prSet/>
      <dgm:spPr/>
      <dgm:t>
        <a:bodyPr/>
        <a:lstStyle/>
        <a:p>
          <a:pPr rtl="1"/>
          <a:endParaRPr lang="ar-AE"/>
        </a:p>
      </dgm:t>
    </dgm:pt>
    <dgm:pt modelId="{E0889E0F-C52E-4453-87CD-1336E5FA5D82}" type="sibTrans" cxnId="{07571BA3-E06C-459E-8DA5-C27ECF5E8B13}">
      <dgm:prSet/>
      <dgm:spPr/>
      <dgm:t>
        <a:bodyPr/>
        <a:lstStyle/>
        <a:p>
          <a:pPr rtl="1"/>
          <a:endParaRPr lang="ar-AE"/>
        </a:p>
      </dgm:t>
    </dgm:pt>
    <dgm:pt modelId="{C99FCB84-7F59-4D74-A9F1-20E3015848A5}">
      <dgm:prSet phldrT="[Text]"/>
      <dgm:spPr/>
      <dgm:t>
        <a:bodyPr/>
        <a:lstStyle/>
        <a:p>
          <a:pPr rtl="1"/>
          <a:r>
            <a:rPr lang="en-US" dirty="0" smtClean="0"/>
            <a:t>Data analysis</a:t>
          </a:r>
          <a:endParaRPr lang="ar-AE" dirty="0"/>
        </a:p>
      </dgm:t>
    </dgm:pt>
    <dgm:pt modelId="{089E702C-508E-41A4-BAC6-E25775661C31}" type="parTrans" cxnId="{6F0EB7CB-2E3B-4E78-911F-C86BB660B0A3}">
      <dgm:prSet/>
      <dgm:spPr/>
      <dgm:t>
        <a:bodyPr/>
        <a:lstStyle/>
        <a:p>
          <a:pPr rtl="1"/>
          <a:endParaRPr lang="ar-AE"/>
        </a:p>
      </dgm:t>
    </dgm:pt>
    <dgm:pt modelId="{C1D324E6-1700-4CAB-8A15-AF5EB51E26A4}" type="sibTrans" cxnId="{6F0EB7CB-2E3B-4E78-911F-C86BB660B0A3}">
      <dgm:prSet/>
      <dgm:spPr/>
      <dgm:t>
        <a:bodyPr/>
        <a:lstStyle/>
        <a:p>
          <a:pPr rtl="1"/>
          <a:endParaRPr lang="ar-AE"/>
        </a:p>
      </dgm:t>
    </dgm:pt>
    <dgm:pt modelId="{D366E883-CED8-4158-B127-0F7BE45BF9D3}">
      <dgm:prSet phldrT="[Text]"/>
      <dgm:spPr/>
      <dgm:t>
        <a:bodyPr/>
        <a:lstStyle/>
        <a:p>
          <a:pPr rtl="1"/>
          <a:r>
            <a:rPr lang="en-US" dirty="0" smtClean="0"/>
            <a:t>Conclusion and recommendation</a:t>
          </a:r>
          <a:endParaRPr lang="ar-AE" dirty="0"/>
        </a:p>
      </dgm:t>
    </dgm:pt>
    <dgm:pt modelId="{DE907193-80D0-46B8-86A6-6477439BA548}" type="parTrans" cxnId="{C7C664EA-F398-4A5D-ABF0-BC8257303775}">
      <dgm:prSet/>
      <dgm:spPr/>
      <dgm:t>
        <a:bodyPr/>
        <a:lstStyle/>
        <a:p>
          <a:pPr rtl="1"/>
          <a:endParaRPr lang="ar-AE"/>
        </a:p>
      </dgm:t>
    </dgm:pt>
    <dgm:pt modelId="{ADB8E86C-B01A-45DA-AADC-DE6B9E861F7E}" type="sibTrans" cxnId="{C7C664EA-F398-4A5D-ABF0-BC8257303775}">
      <dgm:prSet/>
      <dgm:spPr/>
      <dgm:t>
        <a:bodyPr/>
        <a:lstStyle/>
        <a:p>
          <a:pPr rtl="1"/>
          <a:endParaRPr lang="ar-AE"/>
        </a:p>
      </dgm:t>
    </dgm:pt>
    <dgm:pt modelId="{A9FB14A1-0FBA-4BA4-B795-895EF0DC5698}" type="pres">
      <dgm:prSet presAssocID="{76884477-61AD-4EEE-A35E-49986E408790}" presName="linearFlow" presStyleCnt="0">
        <dgm:presLayoutVars>
          <dgm:resizeHandles val="exact"/>
        </dgm:presLayoutVars>
      </dgm:prSet>
      <dgm:spPr/>
    </dgm:pt>
    <dgm:pt modelId="{B17761B2-3B58-4E7A-99A5-7B93D47C1403}" type="pres">
      <dgm:prSet presAssocID="{333C8F55-1524-4EE0-AA7E-0164B957D3A4}" presName="node" presStyleLbl="node1" presStyleIdx="0" presStyleCnt="5">
        <dgm:presLayoutVars>
          <dgm:bulletEnabled val="1"/>
        </dgm:presLayoutVars>
      </dgm:prSet>
      <dgm:spPr/>
      <dgm:t>
        <a:bodyPr/>
        <a:lstStyle/>
        <a:p>
          <a:pPr rtl="1"/>
          <a:endParaRPr lang="ar-AE"/>
        </a:p>
      </dgm:t>
    </dgm:pt>
    <dgm:pt modelId="{33DDBCD3-38EC-4889-9FC2-D13366D35596}" type="pres">
      <dgm:prSet presAssocID="{4A499170-D689-4454-9E85-C7BD861B49B7}" presName="sibTrans" presStyleLbl="sibTrans2D1" presStyleIdx="0" presStyleCnt="4"/>
      <dgm:spPr/>
      <dgm:t>
        <a:bodyPr/>
        <a:lstStyle/>
        <a:p>
          <a:pPr rtl="1"/>
          <a:endParaRPr lang="ar-AE"/>
        </a:p>
      </dgm:t>
    </dgm:pt>
    <dgm:pt modelId="{C6195142-C21A-4D75-8C0A-90FA75238BF0}" type="pres">
      <dgm:prSet presAssocID="{4A499170-D689-4454-9E85-C7BD861B49B7}" presName="connectorText" presStyleLbl="sibTrans2D1" presStyleIdx="0" presStyleCnt="4"/>
      <dgm:spPr/>
      <dgm:t>
        <a:bodyPr/>
        <a:lstStyle/>
        <a:p>
          <a:pPr rtl="1"/>
          <a:endParaRPr lang="ar-AE"/>
        </a:p>
      </dgm:t>
    </dgm:pt>
    <dgm:pt modelId="{C725134B-82EC-4B5D-BE38-9A59D8FD1509}" type="pres">
      <dgm:prSet presAssocID="{4C2508BC-3CB4-4800-8850-D4F12E83FFA1}" presName="node" presStyleLbl="node1" presStyleIdx="1" presStyleCnt="5">
        <dgm:presLayoutVars>
          <dgm:bulletEnabled val="1"/>
        </dgm:presLayoutVars>
      </dgm:prSet>
      <dgm:spPr/>
      <dgm:t>
        <a:bodyPr/>
        <a:lstStyle/>
        <a:p>
          <a:pPr rtl="1"/>
          <a:endParaRPr lang="ar-AE"/>
        </a:p>
      </dgm:t>
    </dgm:pt>
    <dgm:pt modelId="{4D14EBF5-000C-4192-878A-E74CE1A4BB64}" type="pres">
      <dgm:prSet presAssocID="{DFC1D30B-BE88-4A29-8431-B2D510A44D88}" presName="sibTrans" presStyleLbl="sibTrans2D1" presStyleIdx="1" presStyleCnt="4"/>
      <dgm:spPr/>
      <dgm:t>
        <a:bodyPr/>
        <a:lstStyle/>
        <a:p>
          <a:pPr rtl="1"/>
          <a:endParaRPr lang="ar-AE"/>
        </a:p>
      </dgm:t>
    </dgm:pt>
    <dgm:pt modelId="{98348819-D119-4C43-93A7-A2B0A095CC1D}" type="pres">
      <dgm:prSet presAssocID="{DFC1D30B-BE88-4A29-8431-B2D510A44D88}" presName="connectorText" presStyleLbl="sibTrans2D1" presStyleIdx="1" presStyleCnt="4"/>
      <dgm:spPr/>
      <dgm:t>
        <a:bodyPr/>
        <a:lstStyle/>
        <a:p>
          <a:pPr rtl="1"/>
          <a:endParaRPr lang="ar-AE"/>
        </a:p>
      </dgm:t>
    </dgm:pt>
    <dgm:pt modelId="{1F5F1D42-143E-4813-B618-66774D77272A}" type="pres">
      <dgm:prSet presAssocID="{1B9F17DD-1106-4D28-94BC-F2A496564BE1}" presName="node" presStyleLbl="node1" presStyleIdx="2" presStyleCnt="5">
        <dgm:presLayoutVars>
          <dgm:bulletEnabled val="1"/>
        </dgm:presLayoutVars>
      </dgm:prSet>
      <dgm:spPr/>
      <dgm:t>
        <a:bodyPr/>
        <a:lstStyle/>
        <a:p>
          <a:pPr rtl="1"/>
          <a:endParaRPr lang="ar-AE"/>
        </a:p>
      </dgm:t>
    </dgm:pt>
    <dgm:pt modelId="{105EAA7D-100B-4120-A876-311D7E09C60B}" type="pres">
      <dgm:prSet presAssocID="{E0889E0F-C52E-4453-87CD-1336E5FA5D82}" presName="sibTrans" presStyleLbl="sibTrans2D1" presStyleIdx="2" presStyleCnt="4"/>
      <dgm:spPr/>
      <dgm:t>
        <a:bodyPr/>
        <a:lstStyle/>
        <a:p>
          <a:pPr rtl="1"/>
          <a:endParaRPr lang="ar-AE"/>
        </a:p>
      </dgm:t>
    </dgm:pt>
    <dgm:pt modelId="{CA23AAA3-401F-43E9-8EA3-FD5D63FA9335}" type="pres">
      <dgm:prSet presAssocID="{E0889E0F-C52E-4453-87CD-1336E5FA5D82}" presName="connectorText" presStyleLbl="sibTrans2D1" presStyleIdx="2" presStyleCnt="4"/>
      <dgm:spPr/>
      <dgm:t>
        <a:bodyPr/>
        <a:lstStyle/>
        <a:p>
          <a:pPr rtl="1"/>
          <a:endParaRPr lang="ar-AE"/>
        </a:p>
      </dgm:t>
    </dgm:pt>
    <dgm:pt modelId="{642A4C08-980A-4C4A-AC9C-8C85BE8D5676}" type="pres">
      <dgm:prSet presAssocID="{C99FCB84-7F59-4D74-A9F1-20E3015848A5}" presName="node" presStyleLbl="node1" presStyleIdx="3" presStyleCnt="5">
        <dgm:presLayoutVars>
          <dgm:bulletEnabled val="1"/>
        </dgm:presLayoutVars>
      </dgm:prSet>
      <dgm:spPr/>
      <dgm:t>
        <a:bodyPr/>
        <a:lstStyle/>
        <a:p>
          <a:pPr rtl="1"/>
          <a:endParaRPr lang="ar-AE"/>
        </a:p>
      </dgm:t>
    </dgm:pt>
    <dgm:pt modelId="{5B42F4D9-4DEF-4B23-A283-305ED34E6097}" type="pres">
      <dgm:prSet presAssocID="{C1D324E6-1700-4CAB-8A15-AF5EB51E26A4}" presName="sibTrans" presStyleLbl="sibTrans2D1" presStyleIdx="3" presStyleCnt="4"/>
      <dgm:spPr/>
      <dgm:t>
        <a:bodyPr/>
        <a:lstStyle/>
        <a:p>
          <a:pPr rtl="1"/>
          <a:endParaRPr lang="ar-AE"/>
        </a:p>
      </dgm:t>
    </dgm:pt>
    <dgm:pt modelId="{550F65D8-AF93-4DB0-B0F1-0ACB7DA05523}" type="pres">
      <dgm:prSet presAssocID="{C1D324E6-1700-4CAB-8A15-AF5EB51E26A4}" presName="connectorText" presStyleLbl="sibTrans2D1" presStyleIdx="3" presStyleCnt="4"/>
      <dgm:spPr/>
      <dgm:t>
        <a:bodyPr/>
        <a:lstStyle/>
        <a:p>
          <a:pPr rtl="1"/>
          <a:endParaRPr lang="ar-AE"/>
        </a:p>
      </dgm:t>
    </dgm:pt>
    <dgm:pt modelId="{49AF94CD-0F3A-4484-A01D-98C2EF8C9268}" type="pres">
      <dgm:prSet presAssocID="{D366E883-CED8-4158-B127-0F7BE45BF9D3}" presName="node" presStyleLbl="node1" presStyleIdx="4" presStyleCnt="5">
        <dgm:presLayoutVars>
          <dgm:bulletEnabled val="1"/>
        </dgm:presLayoutVars>
      </dgm:prSet>
      <dgm:spPr/>
      <dgm:t>
        <a:bodyPr/>
        <a:lstStyle/>
        <a:p>
          <a:pPr rtl="1"/>
          <a:endParaRPr lang="ar-AE"/>
        </a:p>
      </dgm:t>
    </dgm:pt>
  </dgm:ptLst>
  <dgm:cxnLst>
    <dgm:cxn modelId="{47F2C248-BD5B-4471-9BD3-EECBA62555F4}" type="presOf" srcId="{E0889E0F-C52E-4453-87CD-1336E5FA5D82}" destId="{105EAA7D-100B-4120-A876-311D7E09C60B}" srcOrd="0" destOrd="0" presId="urn:microsoft.com/office/officeart/2005/8/layout/process2"/>
    <dgm:cxn modelId="{6F0EB7CB-2E3B-4E78-911F-C86BB660B0A3}" srcId="{76884477-61AD-4EEE-A35E-49986E408790}" destId="{C99FCB84-7F59-4D74-A9F1-20E3015848A5}" srcOrd="3" destOrd="0" parTransId="{089E702C-508E-41A4-BAC6-E25775661C31}" sibTransId="{C1D324E6-1700-4CAB-8A15-AF5EB51E26A4}"/>
    <dgm:cxn modelId="{11B4095C-4D69-4390-AB64-072CDEBEF70A}" type="presOf" srcId="{DFC1D30B-BE88-4A29-8431-B2D510A44D88}" destId="{98348819-D119-4C43-93A7-A2B0A095CC1D}" srcOrd="1" destOrd="0" presId="urn:microsoft.com/office/officeart/2005/8/layout/process2"/>
    <dgm:cxn modelId="{FDFA890B-6D41-4615-834B-3EEB89461C58}" type="presOf" srcId="{76884477-61AD-4EEE-A35E-49986E408790}" destId="{A9FB14A1-0FBA-4BA4-B795-895EF0DC5698}" srcOrd="0" destOrd="0" presId="urn:microsoft.com/office/officeart/2005/8/layout/process2"/>
    <dgm:cxn modelId="{DD9CF198-53F3-448F-B6E9-7EF4EEDE58F1}" type="presOf" srcId="{4A499170-D689-4454-9E85-C7BD861B49B7}" destId="{33DDBCD3-38EC-4889-9FC2-D13366D35596}" srcOrd="0" destOrd="0" presId="urn:microsoft.com/office/officeart/2005/8/layout/process2"/>
    <dgm:cxn modelId="{B0529107-21EC-4BF2-AA92-D4D0DEE1E2D1}" type="presOf" srcId="{4A499170-D689-4454-9E85-C7BD861B49B7}" destId="{C6195142-C21A-4D75-8C0A-90FA75238BF0}" srcOrd="1" destOrd="0" presId="urn:microsoft.com/office/officeart/2005/8/layout/process2"/>
    <dgm:cxn modelId="{7CEA4587-CBFA-4EB3-987C-DE9E1E6F34EC}" type="presOf" srcId="{DFC1D30B-BE88-4A29-8431-B2D510A44D88}" destId="{4D14EBF5-000C-4192-878A-E74CE1A4BB64}" srcOrd="0" destOrd="0" presId="urn:microsoft.com/office/officeart/2005/8/layout/process2"/>
    <dgm:cxn modelId="{34876B94-A369-4265-9914-3ED4D2F517AA}" type="presOf" srcId="{C1D324E6-1700-4CAB-8A15-AF5EB51E26A4}" destId="{550F65D8-AF93-4DB0-B0F1-0ACB7DA05523}" srcOrd="1" destOrd="0" presId="urn:microsoft.com/office/officeart/2005/8/layout/process2"/>
    <dgm:cxn modelId="{719AF5F0-266C-44C7-9525-A4E58CDF59B4}" type="presOf" srcId="{C1D324E6-1700-4CAB-8A15-AF5EB51E26A4}" destId="{5B42F4D9-4DEF-4B23-A283-305ED34E6097}" srcOrd="0" destOrd="0" presId="urn:microsoft.com/office/officeart/2005/8/layout/process2"/>
    <dgm:cxn modelId="{E28DCD09-39A3-4508-8276-8FF3DCAD8051}" type="presOf" srcId="{4C2508BC-3CB4-4800-8850-D4F12E83FFA1}" destId="{C725134B-82EC-4B5D-BE38-9A59D8FD1509}" srcOrd="0" destOrd="0" presId="urn:microsoft.com/office/officeart/2005/8/layout/process2"/>
    <dgm:cxn modelId="{C60EC361-5961-4779-883B-D5BAB2FD1C15}" type="presOf" srcId="{E0889E0F-C52E-4453-87CD-1336E5FA5D82}" destId="{CA23AAA3-401F-43E9-8EA3-FD5D63FA9335}" srcOrd="1" destOrd="0" presId="urn:microsoft.com/office/officeart/2005/8/layout/process2"/>
    <dgm:cxn modelId="{40B99FB4-55AB-469A-97C7-FEBC8D9F92B6}" srcId="{76884477-61AD-4EEE-A35E-49986E408790}" destId="{4C2508BC-3CB4-4800-8850-D4F12E83FFA1}" srcOrd="1" destOrd="0" parTransId="{73F07517-EF9C-4EE6-A9F4-412F465B45A2}" sibTransId="{DFC1D30B-BE88-4A29-8431-B2D510A44D88}"/>
    <dgm:cxn modelId="{C3D22437-7083-4C00-8C38-CDCEFEF377FA}" type="presOf" srcId="{C99FCB84-7F59-4D74-A9F1-20E3015848A5}" destId="{642A4C08-980A-4C4A-AC9C-8C85BE8D5676}" srcOrd="0" destOrd="0" presId="urn:microsoft.com/office/officeart/2005/8/layout/process2"/>
    <dgm:cxn modelId="{07571BA3-E06C-459E-8DA5-C27ECF5E8B13}" srcId="{76884477-61AD-4EEE-A35E-49986E408790}" destId="{1B9F17DD-1106-4D28-94BC-F2A496564BE1}" srcOrd="2" destOrd="0" parTransId="{EFF0ECD6-509E-4409-AD31-8D1A60C7E4C0}" sibTransId="{E0889E0F-C52E-4453-87CD-1336E5FA5D82}"/>
    <dgm:cxn modelId="{0567FE65-3B42-4506-B183-D4616DDA3CFF}" srcId="{76884477-61AD-4EEE-A35E-49986E408790}" destId="{333C8F55-1524-4EE0-AA7E-0164B957D3A4}" srcOrd="0" destOrd="0" parTransId="{CEF627ED-6EA2-4ACB-94A9-BD0BDA9DC039}" sibTransId="{4A499170-D689-4454-9E85-C7BD861B49B7}"/>
    <dgm:cxn modelId="{36D11DEC-653A-4C4C-B0DA-FDE4A73BA34F}" type="presOf" srcId="{1B9F17DD-1106-4D28-94BC-F2A496564BE1}" destId="{1F5F1D42-143E-4813-B618-66774D77272A}" srcOrd="0" destOrd="0" presId="urn:microsoft.com/office/officeart/2005/8/layout/process2"/>
    <dgm:cxn modelId="{C7C664EA-F398-4A5D-ABF0-BC8257303775}" srcId="{76884477-61AD-4EEE-A35E-49986E408790}" destId="{D366E883-CED8-4158-B127-0F7BE45BF9D3}" srcOrd="4" destOrd="0" parTransId="{DE907193-80D0-46B8-86A6-6477439BA548}" sibTransId="{ADB8E86C-B01A-45DA-AADC-DE6B9E861F7E}"/>
    <dgm:cxn modelId="{42AD1E9E-677A-414A-8463-6333CC49B0F7}" type="presOf" srcId="{333C8F55-1524-4EE0-AA7E-0164B957D3A4}" destId="{B17761B2-3B58-4E7A-99A5-7B93D47C1403}" srcOrd="0" destOrd="0" presId="urn:microsoft.com/office/officeart/2005/8/layout/process2"/>
    <dgm:cxn modelId="{1AA3D067-5DE7-4CE2-B2DB-1A5183C81C14}" type="presOf" srcId="{D366E883-CED8-4158-B127-0F7BE45BF9D3}" destId="{49AF94CD-0F3A-4484-A01D-98C2EF8C9268}" srcOrd="0" destOrd="0" presId="urn:microsoft.com/office/officeart/2005/8/layout/process2"/>
    <dgm:cxn modelId="{482F0D50-631C-48ED-82FF-D8DBE9366A9C}" type="presParOf" srcId="{A9FB14A1-0FBA-4BA4-B795-895EF0DC5698}" destId="{B17761B2-3B58-4E7A-99A5-7B93D47C1403}" srcOrd="0" destOrd="0" presId="urn:microsoft.com/office/officeart/2005/8/layout/process2"/>
    <dgm:cxn modelId="{F8BADA74-09E7-4ED5-AB4E-CF37975026E0}" type="presParOf" srcId="{A9FB14A1-0FBA-4BA4-B795-895EF0DC5698}" destId="{33DDBCD3-38EC-4889-9FC2-D13366D35596}" srcOrd="1" destOrd="0" presId="urn:microsoft.com/office/officeart/2005/8/layout/process2"/>
    <dgm:cxn modelId="{433C5BB1-9175-4989-9927-4C53B3148743}" type="presParOf" srcId="{33DDBCD3-38EC-4889-9FC2-D13366D35596}" destId="{C6195142-C21A-4D75-8C0A-90FA75238BF0}" srcOrd="0" destOrd="0" presId="urn:microsoft.com/office/officeart/2005/8/layout/process2"/>
    <dgm:cxn modelId="{F6F9378B-A573-4092-9DB4-2A9BCB9FB000}" type="presParOf" srcId="{A9FB14A1-0FBA-4BA4-B795-895EF0DC5698}" destId="{C725134B-82EC-4B5D-BE38-9A59D8FD1509}" srcOrd="2" destOrd="0" presId="urn:microsoft.com/office/officeart/2005/8/layout/process2"/>
    <dgm:cxn modelId="{4ADEC7EB-8BB0-4662-99EB-FC20B5DC47D1}" type="presParOf" srcId="{A9FB14A1-0FBA-4BA4-B795-895EF0DC5698}" destId="{4D14EBF5-000C-4192-878A-E74CE1A4BB64}" srcOrd="3" destOrd="0" presId="urn:microsoft.com/office/officeart/2005/8/layout/process2"/>
    <dgm:cxn modelId="{6F2E21EA-8CF1-4609-8587-5D41A3B1B745}" type="presParOf" srcId="{4D14EBF5-000C-4192-878A-E74CE1A4BB64}" destId="{98348819-D119-4C43-93A7-A2B0A095CC1D}" srcOrd="0" destOrd="0" presId="urn:microsoft.com/office/officeart/2005/8/layout/process2"/>
    <dgm:cxn modelId="{93FC4B28-BAE8-4A33-ACC7-042BC0482322}" type="presParOf" srcId="{A9FB14A1-0FBA-4BA4-B795-895EF0DC5698}" destId="{1F5F1D42-143E-4813-B618-66774D77272A}" srcOrd="4" destOrd="0" presId="urn:microsoft.com/office/officeart/2005/8/layout/process2"/>
    <dgm:cxn modelId="{A7898FD6-5C87-4E1C-BE25-FB69B29EC374}" type="presParOf" srcId="{A9FB14A1-0FBA-4BA4-B795-895EF0DC5698}" destId="{105EAA7D-100B-4120-A876-311D7E09C60B}" srcOrd="5" destOrd="0" presId="urn:microsoft.com/office/officeart/2005/8/layout/process2"/>
    <dgm:cxn modelId="{6B45CDA6-19BE-4F44-AAC2-396FA60F1949}" type="presParOf" srcId="{105EAA7D-100B-4120-A876-311D7E09C60B}" destId="{CA23AAA3-401F-43E9-8EA3-FD5D63FA9335}" srcOrd="0" destOrd="0" presId="urn:microsoft.com/office/officeart/2005/8/layout/process2"/>
    <dgm:cxn modelId="{B78CAAFC-0EB3-4A48-8255-334E524B058F}" type="presParOf" srcId="{A9FB14A1-0FBA-4BA4-B795-895EF0DC5698}" destId="{642A4C08-980A-4C4A-AC9C-8C85BE8D5676}" srcOrd="6" destOrd="0" presId="urn:microsoft.com/office/officeart/2005/8/layout/process2"/>
    <dgm:cxn modelId="{99D16EA3-EFEB-4622-85BA-3AC727550574}" type="presParOf" srcId="{A9FB14A1-0FBA-4BA4-B795-895EF0DC5698}" destId="{5B42F4D9-4DEF-4B23-A283-305ED34E6097}" srcOrd="7" destOrd="0" presId="urn:microsoft.com/office/officeart/2005/8/layout/process2"/>
    <dgm:cxn modelId="{D75A00B6-A06D-4157-B18B-9EE774CD06D6}" type="presParOf" srcId="{5B42F4D9-4DEF-4B23-A283-305ED34E6097}" destId="{550F65D8-AF93-4DB0-B0F1-0ACB7DA05523}" srcOrd="0" destOrd="0" presId="urn:microsoft.com/office/officeart/2005/8/layout/process2"/>
    <dgm:cxn modelId="{D4509FD1-CEA8-43C9-A6B8-8726DFFEA6DE}" type="presParOf" srcId="{A9FB14A1-0FBA-4BA4-B795-895EF0DC5698}" destId="{49AF94CD-0F3A-4484-A01D-98C2EF8C9268}" srcOrd="8" destOrd="0" presId="urn:microsoft.com/office/officeart/2005/8/layout/process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7761B2-3B58-4E7A-99A5-7B93D47C1403}">
      <dsp:nvSpPr>
        <dsp:cNvPr id="0" name=""/>
        <dsp:cNvSpPr/>
      </dsp:nvSpPr>
      <dsp:spPr>
        <a:xfrm>
          <a:off x="2533868" y="651"/>
          <a:ext cx="1790262" cy="7618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Problem Statement</a:t>
          </a:r>
          <a:endParaRPr lang="ar-AE" sz="1800" kern="1200" dirty="0"/>
        </a:p>
      </dsp:txBody>
      <dsp:txXfrm>
        <a:off x="2533868" y="651"/>
        <a:ext cx="1790262" cy="761813"/>
      </dsp:txXfrm>
    </dsp:sp>
    <dsp:sp modelId="{33DDBCD3-38EC-4889-9FC2-D13366D35596}">
      <dsp:nvSpPr>
        <dsp:cNvPr id="0" name=""/>
        <dsp:cNvSpPr/>
      </dsp:nvSpPr>
      <dsp:spPr>
        <a:xfrm rot="5400000">
          <a:off x="3286159" y="781510"/>
          <a:ext cx="285680" cy="34281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AE" sz="1400" kern="1200"/>
        </a:p>
      </dsp:txBody>
      <dsp:txXfrm rot="5400000">
        <a:off x="3286159" y="781510"/>
        <a:ext cx="285680" cy="342816"/>
      </dsp:txXfrm>
    </dsp:sp>
    <dsp:sp modelId="{C725134B-82EC-4B5D-BE38-9A59D8FD1509}">
      <dsp:nvSpPr>
        <dsp:cNvPr id="0" name=""/>
        <dsp:cNvSpPr/>
      </dsp:nvSpPr>
      <dsp:spPr>
        <a:xfrm>
          <a:off x="2533868" y="1143372"/>
          <a:ext cx="1790262" cy="7618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Characterization of the study area</a:t>
          </a:r>
          <a:endParaRPr lang="ar-AE" sz="1800" kern="1200" dirty="0"/>
        </a:p>
      </dsp:txBody>
      <dsp:txXfrm>
        <a:off x="2533868" y="1143372"/>
        <a:ext cx="1790262" cy="761813"/>
      </dsp:txXfrm>
    </dsp:sp>
    <dsp:sp modelId="{4D14EBF5-000C-4192-878A-E74CE1A4BB64}">
      <dsp:nvSpPr>
        <dsp:cNvPr id="0" name=""/>
        <dsp:cNvSpPr/>
      </dsp:nvSpPr>
      <dsp:spPr>
        <a:xfrm rot="5400000">
          <a:off x="3286159" y="1924231"/>
          <a:ext cx="285680" cy="34281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AE" sz="1400" kern="1200"/>
        </a:p>
      </dsp:txBody>
      <dsp:txXfrm rot="5400000">
        <a:off x="3286159" y="1924231"/>
        <a:ext cx="285680" cy="342816"/>
      </dsp:txXfrm>
    </dsp:sp>
    <dsp:sp modelId="{1F5F1D42-143E-4813-B618-66774D77272A}">
      <dsp:nvSpPr>
        <dsp:cNvPr id="0" name=""/>
        <dsp:cNvSpPr/>
      </dsp:nvSpPr>
      <dsp:spPr>
        <a:xfrm>
          <a:off x="2533868" y="2286093"/>
          <a:ext cx="1790262" cy="7618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Data collection</a:t>
          </a:r>
          <a:endParaRPr lang="ar-AE" sz="1800" kern="1200" dirty="0"/>
        </a:p>
      </dsp:txBody>
      <dsp:txXfrm>
        <a:off x="2533868" y="2286093"/>
        <a:ext cx="1790262" cy="761813"/>
      </dsp:txXfrm>
    </dsp:sp>
    <dsp:sp modelId="{105EAA7D-100B-4120-A876-311D7E09C60B}">
      <dsp:nvSpPr>
        <dsp:cNvPr id="0" name=""/>
        <dsp:cNvSpPr/>
      </dsp:nvSpPr>
      <dsp:spPr>
        <a:xfrm rot="5400000">
          <a:off x="3286159" y="3066952"/>
          <a:ext cx="285680" cy="34281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AE" sz="1400" kern="1200"/>
        </a:p>
      </dsp:txBody>
      <dsp:txXfrm rot="5400000">
        <a:off x="3286159" y="3066952"/>
        <a:ext cx="285680" cy="342816"/>
      </dsp:txXfrm>
    </dsp:sp>
    <dsp:sp modelId="{642A4C08-980A-4C4A-AC9C-8C85BE8D5676}">
      <dsp:nvSpPr>
        <dsp:cNvPr id="0" name=""/>
        <dsp:cNvSpPr/>
      </dsp:nvSpPr>
      <dsp:spPr>
        <a:xfrm>
          <a:off x="2533868" y="3428813"/>
          <a:ext cx="1790262" cy="7618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Data analysis</a:t>
          </a:r>
          <a:endParaRPr lang="ar-AE" sz="1800" kern="1200" dirty="0"/>
        </a:p>
      </dsp:txBody>
      <dsp:txXfrm>
        <a:off x="2533868" y="3428813"/>
        <a:ext cx="1790262" cy="761813"/>
      </dsp:txXfrm>
    </dsp:sp>
    <dsp:sp modelId="{5B42F4D9-4DEF-4B23-A283-305ED34E6097}">
      <dsp:nvSpPr>
        <dsp:cNvPr id="0" name=""/>
        <dsp:cNvSpPr/>
      </dsp:nvSpPr>
      <dsp:spPr>
        <a:xfrm rot="5400000">
          <a:off x="3286159" y="4209673"/>
          <a:ext cx="285680" cy="34281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AE" sz="1400" kern="1200"/>
        </a:p>
      </dsp:txBody>
      <dsp:txXfrm rot="5400000">
        <a:off x="3286159" y="4209673"/>
        <a:ext cx="285680" cy="342816"/>
      </dsp:txXfrm>
    </dsp:sp>
    <dsp:sp modelId="{49AF94CD-0F3A-4484-A01D-98C2EF8C9268}">
      <dsp:nvSpPr>
        <dsp:cNvPr id="0" name=""/>
        <dsp:cNvSpPr/>
      </dsp:nvSpPr>
      <dsp:spPr>
        <a:xfrm>
          <a:off x="2533868" y="4571534"/>
          <a:ext cx="1790262" cy="7618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Conclusion and recommendation</a:t>
          </a:r>
          <a:endParaRPr lang="ar-AE" sz="1800" kern="1200" dirty="0"/>
        </a:p>
      </dsp:txBody>
      <dsp:txXfrm>
        <a:off x="2533868" y="4571534"/>
        <a:ext cx="1790262" cy="761813"/>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A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AE"/>
          </a:p>
        </p:txBody>
      </p:sp>
      <p:sp>
        <p:nvSpPr>
          <p:cNvPr id="4" name="Date Placeholder 3"/>
          <p:cNvSpPr>
            <a:spLocks noGrp="1"/>
          </p:cNvSpPr>
          <p:nvPr>
            <p:ph type="dt" sz="half" idx="10"/>
          </p:nvPr>
        </p:nvSpPr>
        <p:spPr/>
        <p:txBody>
          <a:bodyPr/>
          <a:lstStyle/>
          <a:p>
            <a:fld id="{130DB4ED-9054-49BC-9994-CD03441ACB55}" type="datetimeFigureOut">
              <a:rPr lang="ar-AE" smtClean="0"/>
              <a:pPr/>
              <a:t>02/03/1435</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2CBB97C7-1E63-43B4-BE75-8997E67CAB6D}" type="slidenum">
              <a:rPr lang="ar-AE" smtClean="0"/>
              <a:pPr/>
              <a:t>‹#›</a:t>
            </a:fld>
            <a:endParaRPr lang="ar-A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Date Placeholder 3"/>
          <p:cNvSpPr>
            <a:spLocks noGrp="1"/>
          </p:cNvSpPr>
          <p:nvPr>
            <p:ph type="dt" sz="half" idx="10"/>
          </p:nvPr>
        </p:nvSpPr>
        <p:spPr/>
        <p:txBody>
          <a:bodyPr/>
          <a:lstStyle/>
          <a:p>
            <a:fld id="{130DB4ED-9054-49BC-9994-CD03441ACB55}" type="datetimeFigureOut">
              <a:rPr lang="ar-AE" smtClean="0"/>
              <a:pPr/>
              <a:t>02/03/1435</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2CBB97C7-1E63-43B4-BE75-8997E67CAB6D}" type="slidenum">
              <a:rPr lang="ar-AE" smtClean="0"/>
              <a:pPr/>
              <a:t>‹#›</a:t>
            </a:fld>
            <a:endParaRPr lang="ar-A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A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Date Placeholder 3"/>
          <p:cNvSpPr>
            <a:spLocks noGrp="1"/>
          </p:cNvSpPr>
          <p:nvPr>
            <p:ph type="dt" sz="half" idx="10"/>
          </p:nvPr>
        </p:nvSpPr>
        <p:spPr/>
        <p:txBody>
          <a:bodyPr/>
          <a:lstStyle/>
          <a:p>
            <a:fld id="{130DB4ED-9054-49BC-9994-CD03441ACB55}" type="datetimeFigureOut">
              <a:rPr lang="ar-AE" smtClean="0"/>
              <a:pPr/>
              <a:t>02/03/1435</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2CBB97C7-1E63-43B4-BE75-8997E67CAB6D}" type="slidenum">
              <a:rPr lang="ar-AE" smtClean="0"/>
              <a:pPr/>
              <a:t>‹#›</a:t>
            </a:fld>
            <a:endParaRPr lang="ar-A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Date Placeholder 3"/>
          <p:cNvSpPr>
            <a:spLocks noGrp="1"/>
          </p:cNvSpPr>
          <p:nvPr>
            <p:ph type="dt" sz="half" idx="10"/>
          </p:nvPr>
        </p:nvSpPr>
        <p:spPr/>
        <p:txBody>
          <a:bodyPr/>
          <a:lstStyle/>
          <a:p>
            <a:fld id="{130DB4ED-9054-49BC-9994-CD03441ACB55}" type="datetimeFigureOut">
              <a:rPr lang="ar-AE" smtClean="0"/>
              <a:pPr/>
              <a:t>02/03/1435</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2CBB97C7-1E63-43B4-BE75-8997E67CAB6D}" type="slidenum">
              <a:rPr lang="ar-AE" smtClean="0"/>
              <a:pPr/>
              <a:t>‹#›</a:t>
            </a:fld>
            <a:endParaRPr lang="ar-A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A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0DB4ED-9054-49BC-9994-CD03441ACB55}" type="datetimeFigureOut">
              <a:rPr lang="ar-AE" smtClean="0"/>
              <a:pPr/>
              <a:t>02/03/1435</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2CBB97C7-1E63-43B4-BE75-8997E67CAB6D}" type="slidenum">
              <a:rPr lang="ar-AE" smtClean="0"/>
              <a:pPr/>
              <a:t>‹#›</a:t>
            </a:fld>
            <a:endParaRPr lang="ar-A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5" name="Date Placeholder 4"/>
          <p:cNvSpPr>
            <a:spLocks noGrp="1"/>
          </p:cNvSpPr>
          <p:nvPr>
            <p:ph type="dt" sz="half" idx="10"/>
          </p:nvPr>
        </p:nvSpPr>
        <p:spPr/>
        <p:txBody>
          <a:bodyPr/>
          <a:lstStyle/>
          <a:p>
            <a:fld id="{130DB4ED-9054-49BC-9994-CD03441ACB55}" type="datetimeFigureOut">
              <a:rPr lang="ar-AE" smtClean="0"/>
              <a:pPr/>
              <a:t>02/03/1435</a:t>
            </a:fld>
            <a:endParaRPr lang="ar-AE"/>
          </a:p>
        </p:txBody>
      </p:sp>
      <p:sp>
        <p:nvSpPr>
          <p:cNvPr id="6" name="Footer Placeholder 5"/>
          <p:cNvSpPr>
            <a:spLocks noGrp="1"/>
          </p:cNvSpPr>
          <p:nvPr>
            <p:ph type="ftr" sz="quarter" idx="11"/>
          </p:nvPr>
        </p:nvSpPr>
        <p:spPr/>
        <p:txBody>
          <a:bodyPr/>
          <a:lstStyle/>
          <a:p>
            <a:endParaRPr lang="ar-AE"/>
          </a:p>
        </p:txBody>
      </p:sp>
      <p:sp>
        <p:nvSpPr>
          <p:cNvPr id="7" name="Slide Number Placeholder 6"/>
          <p:cNvSpPr>
            <a:spLocks noGrp="1"/>
          </p:cNvSpPr>
          <p:nvPr>
            <p:ph type="sldNum" sz="quarter" idx="12"/>
          </p:nvPr>
        </p:nvSpPr>
        <p:spPr/>
        <p:txBody>
          <a:bodyPr/>
          <a:lstStyle/>
          <a:p>
            <a:fld id="{2CBB97C7-1E63-43B4-BE75-8997E67CAB6D}" type="slidenum">
              <a:rPr lang="ar-AE" smtClean="0"/>
              <a:pPr/>
              <a:t>‹#›</a:t>
            </a:fld>
            <a:endParaRPr lang="ar-A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A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7" name="Date Placeholder 6"/>
          <p:cNvSpPr>
            <a:spLocks noGrp="1"/>
          </p:cNvSpPr>
          <p:nvPr>
            <p:ph type="dt" sz="half" idx="10"/>
          </p:nvPr>
        </p:nvSpPr>
        <p:spPr/>
        <p:txBody>
          <a:bodyPr/>
          <a:lstStyle/>
          <a:p>
            <a:fld id="{130DB4ED-9054-49BC-9994-CD03441ACB55}" type="datetimeFigureOut">
              <a:rPr lang="ar-AE" smtClean="0"/>
              <a:pPr/>
              <a:t>02/03/1435</a:t>
            </a:fld>
            <a:endParaRPr lang="ar-AE"/>
          </a:p>
        </p:txBody>
      </p:sp>
      <p:sp>
        <p:nvSpPr>
          <p:cNvPr id="8" name="Footer Placeholder 7"/>
          <p:cNvSpPr>
            <a:spLocks noGrp="1"/>
          </p:cNvSpPr>
          <p:nvPr>
            <p:ph type="ftr" sz="quarter" idx="11"/>
          </p:nvPr>
        </p:nvSpPr>
        <p:spPr/>
        <p:txBody>
          <a:bodyPr/>
          <a:lstStyle/>
          <a:p>
            <a:endParaRPr lang="ar-AE"/>
          </a:p>
        </p:txBody>
      </p:sp>
      <p:sp>
        <p:nvSpPr>
          <p:cNvPr id="9" name="Slide Number Placeholder 8"/>
          <p:cNvSpPr>
            <a:spLocks noGrp="1"/>
          </p:cNvSpPr>
          <p:nvPr>
            <p:ph type="sldNum" sz="quarter" idx="12"/>
          </p:nvPr>
        </p:nvSpPr>
        <p:spPr/>
        <p:txBody>
          <a:bodyPr/>
          <a:lstStyle/>
          <a:p>
            <a:fld id="{2CBB97C7-1E63-43B4-BE75-8997E67CAB6D}" type="slidenum">
              <a:rPr lang="ar-AE" smtClean="0"/>
              <a:pPr/>
              <a:t>‹#›</a:t>
            </a:fld>
            <a:endParaRPr lang="ar-A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Date Placeholder 2"/>
          <p:cNvSpPr>
            <a:spLocks noGrp="1"/>
          </p:cNvSpPr>
          <p:nvPr>
            <p:ph type="dt" sz="half" idx="10"/>
          </p:nvPr>
        </p:nvSpPr>
        <p:spPr/>
        <p:txBody>
          <a:bodyPr/>
          <a:lstStyle/>
          <a:p>
            <a:fld id="{130DB4ED-9054-49BC-9994-CD03441ACB55}" type="datetimeFigureOut">
              <a:rPr lang="ar-AE" smtClean="0"/>
              <a:pPr/>
              <a:t>02/03/1435</a:t>
            </a:fld>
            <a:endParaRPr lang="ar-AE"/>
          </a:p>
        </p:txBody>
      </p:sp>
      <p:sp>
        <p:nvSpPr>
          <p:cNvPr id="4" name="Footer Placeholder 3"/>
          <p:cNvSpPr>
            <a:spLocks noGrp="1"/>
          </p:cNvSpPr>
          <p:nvPr>
            <p:ph type="ftr" sz="quarter" idx="11"/>
          </p:nvPr>
        </p:nvSpPr>
        <p:spPr/>
        <p:txBody>
          <a:bodyPr/>
          <a:lstStyle/>
          <a:p>
            <a:endParaRPr lang="ar-AE"/>
          </a:p>
        </p:txBody>
      </p:sp>
      <p:sp>
        <p:nvSpPr>
          <p:cNvPr id="5" name="Slide Number Placeholder 4"/>
          <p:cNvSpPr>
            <a:spLocks noGrp="1"/>
          </p:cNvSpPr>
          <p:nvPr>
            <p:ph type="sldNum" sz="quarter" idx="12"/>
          </p:nvPr>
        </p:nvSpPr>
        <p:spPr/>
        <p:txBody>
          <a:bodyPr/>
          <a:lstStyle/>
          <a:p>
            <a:fld id="{2CBB97C7-1E63-43B4-BE75-8997E67CAB6D}" type="slidenum">
              <a:rPr lang="ar-AE" smtClean="0"/>
              <a:pPr/>
              <a:t>‹#›</a:t>
            </a:fld>
            <a:endParaRPr lang="ar-A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0DB4ED-9054-49BC-9994-CD03441ACB55}" type="datetimeFigureOut">
              <a:rPr lang="ar-AE" smtClean="0"/>
              <a:pPr/>
              <a:t>02/03/1435</a:t>
            </a:fld>
            <a:endParaRPr lang="ar-AE"/>
          </a:p>
        </p:txBody>
      </p:sp>
      <p:sp>
        <p:nvSpPr>
          <p:cNvPr id="3" name="Footer Placeholder 2"/>
          <p:cNvSpPr>
            <a:spLocks noGrp="1"/>
          </p:cNvSpPr>
          <p:nvPr>
            <p:ph type="ftr" sz="quarter" idx="11"/>
          </p:nvPr>
        </p:nvSpPr>
        <p:spPr/>
        <p:txBody>
          <a:bodyPr/>
          <a:lstStyle/>
          <a:p>
            <a:endParaRPr lang="ar-AE"/>
          </a:p>
        </p:txBody>
      </p:sp>
      <p:sp>
        <p:nvSpPr>
          <p:cNvPr id="4" name="Slide Number Placeholder 3"/>
          <p:cNvSpPr>
            <a:spLocks noGrp="1"/>
          </p:cNvSpPr>
          <p:nvPr>
            <p:ph type="sldNum" sz="quarter" idx="12"/>
          </p:nvPr>
        </p:nvSpPr>
        <p:spPr/>
        <p:txBody>
          <a:bodyPr/>
          <a:lstStyle/>
          <a:p>
            <a:fld id="{2CBB97C7-1E63-43B4-BE75-8997E67CAB6D}" type="slidenum">
              <a:rPr lang="ar-AE" smtClean="0"/>
              <a:pPr/>
              <a:t>‹#›</a:t>
            </a:fld>
            <a:endParaRPr lang="ar-A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A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0DB4ED-9054-49BC-9994-CD03441ACB55}" type="datetimeFigureOut">
              <a:rPr lang="ar-AE" smtClean="0"/>
              <a:pPr/>
              <a:t>02/03/1435</a:t>
            </a:fld>
            <a:endParaRPr lang="ar-AE"/>
          </a:p>
        </p:txBody>
      </p:sp>
      <p:sp>
        <p:nvSpPr>
          <p:cNvPr id="6" name="Footer Placeholder 5"/>
          <p:cNvSpPr>
            <a:spLocks noGrp="1"/>
          </p:cNvSpPr>
          <p:nvPr>
            <p:ph type="ftr" sz="quarter" idx="11"/>
          </p:nvPr>
        </p:nvSpPr>
        <p:spPr/>
        <p:txBody>
          <a:bodyPr/>
          <a:lstStyle/>
          <a:p>
            <a:endParaRPr lang="ar-AE"/>
          </a:p>
        </p:txBody>
      </p:sp>
      <p:sp>
        <p:nvSpPr>
          <p:cNvPr id="7" name="Slide Number Placeholder 6"/>
          <p:cNvSpPr>
            <a:spLocks noGrp="1"/>
          </p:cNvSpPr>
          <p:nvPr>
            <p:ph type="sldNum" sz="quarter" idx="12"/>
          </p:nvPr>
        </p:nvSpPr>
        <p:spPr/>
        <p:txBody>
          <a:bodyPr/>
          <a:lstStyle/>
          <a:p>
            <a:fld id="{2CBB97C7-1E63-43B4-BE75-8997E67CAB6D}" type="slidenum">
              <a:rPr lang="ar-AE" smtClean="0"/>
              <a:pPr/>
              <a:t>‹#›</a:t>
            </a:fld>
            <a:endParaRPr lang="ar-A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A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A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0DB4ED-9054-49BC-9994-CD03441ACB55}" type="datetimeFigureOut">
              <a:rPr lang="ar-AE" smtClean="0"/>
              <a:pPr/>
              <a:t>02/03/1435</a:t>
            </a:fld>
            <a:endParaRPr lang="ar-AE"/>
          </a:p>
        </p:txBody>
      </p:sp>
      <p:sp>
        <p:nvSpPr>
          <p:cNvPr id="6" name="Footer Placeholder 5"/>
          <p:cNvSpPr>
            <a:spLocks noGrp="1"/>
          </p:cNvSpPr>
          <p:nvPr>
            <p:ph type="ftr" sz="quarter" idx="11"/>
          </p:nvPr>
        </p:nvSpPr>
        <p:spPr/>
        <p:txBody>
          <a:bodyPr/>
          <a:lstStyle/>
          <a:p>
            <a:endParaRPr lang="ar-AE"/>
          </a:p>
        </p:txBody>
      </p:sp>
      <p:sp>
        <p:nvSpPr>
          <p:cNvPr id="7" name="Slide Number Placeholder 6"/>
          <p:cNvSpPr>
            <a:spLocks noGrp="1"/>
          </p:cNvSpPr>
          <p:nvPr>
            <p:ph type="sldNum" sz="quarter" idx="12"/>
          </p:nvPr>
        </p:nvSpPr>
        <p:spPr/>
        <p:txBody>
          <a:bodyPr/>
          <a:lstStyle/>
          <a:p>
            <a:fld id="{2CBB97C7-1E63-43B4-BE75-8997E67CAB6D}" type="slidenum">
              <a:rPr lang="ar-AE" smtClean="0"/>
              <a:pPr/>
              <a:t>‹#›</a:t>
            </a:fld>
            <a:endParaRPr lang="ar-A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A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30DB4ED-9054-49BC-9994-CD03441ACB55}" type="datetimeFigureOut">
              <a:rPr lang="ar-AE" smtClean="0"/>
              <a:pPr/>
              <a:t>02/03/1435</a:t>
            </a:fld>
            <a:endParaRPr lang="ar-A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AE"/>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CBB97C7-1E63-43B4-BE75-8997E67CAB6D}" type="slidenum">
              <a:rPr lang="ar-AE" smtClean="0"/>
              <a:pPr/>
              <a:t>‹#›</a:t>
            </a:fld>
            <a:endParaRPr lang="ar-A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A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467600" cy="5334000"/>
          </a:xfrm>
        </p:spPr>
        <p:txBody>
          <a:bodyPr>
            <a:normAutofit fontScale="90000"/>
          </a:bodyPr>
          <a:lstStyle/>
          <a:p>
            <a:pPr rtl="0">
              <a:lnSpc>
                <a:spcPct val="115000"/>
              </a:lnSpc>
              <a:spcAft>
                <a:spcPts val="600"/>
              </a:spcAft>
            </a:pPr>
            <a:r>
              <a:rPr lang="en-US" sz="2200" b="1" dirty="0" smtClean="0">
                <a:latin typeface="Times New Roman" pitchFamily="18" charset="0"/>
                <a:ea typeface="Times New Roman"/>
                <a:cs typeface="Times New Roman" pitchFamily="18" charset="0"/>
              </a:rPr>
              <a:t>An-Najah National University</a:t>
            </a:r>
            <a:r>
              <a:rPr lang="en-US" sz="2200" dirty="0">
                <a:latin typeface="Times New Roman" pitchFamily="18" charset="0"/>
                <a:ea typeface="Times New Roman"/>
                <a:cs typeface="Times New Roman" pitchFamily="18" charset="0"/>
              </a:rPr>
              <a:t/>
            </a:r>
            <a:br>
              <a:rPr lang="en-US" sz="2200" dirty="0">
                <a:latin typeface="Times New Roman" pitchFamily="18" charset="0"/>
                <a:ea typeface="Times New Roman"/>
                <a:cs typeface="Times New Roman" pitchFamily="18" charset="0"/>
              </a:rPr>
            </a:br>
            <a:r>
              <a:rPr lang="en-US" sz="2200" b="1" dirty="0" smtClean="0">
                <a:latin typeface="Times New Roman" pitchFamily="18" charset="0"/>
                <a:ea typeface="Times New Roman"/>
                <a:cs typeface="Times New Roman" pitchFamily="18" charset="0"/>
              </a:rPr>
              <a:t>Faculty of Engineering</a:t>
            </a:r>
            <a:r>
              <a:rPr lang="en-US" sz="2200" dirty="0">
                <a:latin typeface="Times New Roman" pitchFamily="18" charset="0"/>
                <a:ea typeface="Times New Roman"/>
                <a:cs typeface="Times New Roman" pitchFamily="18" charset="0"/>
              </a:rPr>
              <a:t/>
            </a:r>
            <a:br>
              <a:rPr lang="en-US" sz="2200" dirty="0">
                <a:latin typeface="Times New Roman" pitchFamily="18" charset="0"/>
                <a:ea typeface="Times New Roman"/>
                <a:cs typeface="Times New Roman" pitchFamily="18" charset="0"/>
              </a:rPr>
            </a:br>
            <a:r>
              <a:rPr lang="en-US" sz="2200" b="1" dirty="0" smtClean="0">
                <a:latin typeface="Times New Roman" pitchFamily="18" charset="0"/>
                <a:ea typeface="Times New Roman"/>
                <a:cs typeface="Times New Roman" pitchFamily="18" charset="0"/>
              </a:rPr>
              <a:t>Civil Engineering Department</a:t>
            </a:r>
            <a:r>
              <a:rPr lang="en-US" sz="2200" dirty="0">
                <a:latin typeface="Times New Roman" pitchFamily="18" charset="0"/>
                <a:ea typeface="Times New Roman"/>
                <a:cs typeface="Times New Roman" pitchFamily="18" charset="0"/>
              </a:rPr>
              <a:t/>
            </a:r>
            <a:br>
              <a:rPr lang="en-US" sz="2200" dirty="0">
                <a:latin typeface="Times New Roman" pitchFamily="18" charset="0"/>
                <a:ea typeface="Times New Roman"/>
                <a:cs typeface="Times New Roman" pitchFamily="18" charset="0"/>
              </a:rPr>
            </a:br>
            <a:r>
              <a:rPr lang="en-US" sz="2200" b="1" dirty="0" smtClean="0">
                <a:latin typeface="Times New Roman" pitchFamily="18" charset="0"/>
                <a:ea typeface="Times New Roman"/>
                <a:cs typeface="Times New Roman" pitchFamily="18" charset="0"/>
              </a:rPr>
              <a:t/>
            </a:r>
            <a:br>
              <a:rPr lang="en-US" sz="2200" b="1" dirty="0" smtClean="0">
                <a:latin typeface="Times New Roman" pitchFamily="18" charset="0"/>
                <a:ea typeface="Times New Roman"/>
                <a:cs typeface="Times New Roman" pitchFamily="18" charset="0"/>
              </a:rPr>
            </a:br>
            <a:r>
              <a:rPr lang="en-US" sz="2200" b="1" dirty="0" smtClean="0">
                <a:latin typeface="Times New Roman"/>
                <a:ea typeface="Times New Roman"/>
                <a:cs typeface="Arial"/>
              </a:rPr>
              <a:t> </a:t>
            </a:r>
            <a:r>
              <a:rPr lang="en-US" sz="2700" b="1" dirty="0" smtClean="0">
                <a:solidFill>
                  <a:srgbClr val="7030A0"/>
                </a:solidFill>
                <a:latin typeface="Times New Roman" pitchFamily="18" charset="0"/>
                <a:ea typeface="Times New Roman"/>
                <a:cs typeface="Times New Roman" pitchFamily="18" charset="0"/>
              </a:rPr>
              <a:t>Rainwater Harvesting to Alleviate Water Shortage in Wadi Abu-Nar Catchment</a:t>
            </a:r>
            <a:r>
              <a:rPr lang="en-US" sz="2200" b="1" dirty="0" smtClean="0">
                <a:solidFill>
                  <a:srgbClr val="7030A0"/>
                </a:solidFill>
                <a:latin typeface="Times New Roman" pitchFamily="18" charset="0"/>
                <a:ea typeface="Times New Roman"/>
                <a:cs typeface="Times New Roman" pitchFamily="18" charset="0"/>
              </a:rPr>
              <a:t/>
            </a:r>
            <a:br>
              <a:rPr lang="en-US" sz="2200" b="1" dirty="0" smtClean="0">
                <a:solidFill>
                  <a:srgbClr val="7030A0"/>
                </a:solidFill>
                <a:latin typeface="Times New Roman" pitchFamily="18" charset="0"/>
                <a:ea typeface="Times New Roman"/>
                <a:cs typeface="Times New Roman" pitchFamily="18" charset="0"/>
              </a:rPr>
            </a:br>
            <a:r>
              <a:rPr lang="en-US" sz="2200" b="1" dirty="0" smtClean="0">
                <a:solidFill>
                  <a:srgbClr val="7030A0"/>
                </a:solidFill>
                <a:latin typeface="Times New Roman" pitchFamily="18" charset="0"/>
                <a:ea typeface="Times New Roman"/>
                <a:cs typeface="Times New Roman" pitchFamily="18" charset="0"/>
              </a:rPr>
              <a:t/>
            </a:r>
            <a:br>
              <a:rPr lang="en-US" sz="2200" b="1" dirty="0" smtClean="0">
                <a:solidFill>
                  <a:srgbClr val="7030A0"/>
                </a:solidFill>
                <a:latin typeface="Times New Roman" pitchFamily="18" charset="0"/>
                <a:ea typeface="Times New Roman"/>
                <a:cs typeface="Times New Roman" pitchFamily="18" charset="0"/>
              </a:rPr>
            </a:br>
            <a:r>
              <a:rPr lang="en-US" sz="2200" b="1" dirty="0" smtClean="0">
                <a:latin typeface="Times New Roman" pitchFamily="18" charset="0"/>
                <a:ea typeface="Times New Roman"/>
                <a:cs typeface="Times New Roman" pitchFamily="18" charset="0"/>
              </a:rPr>
              <a:t> Supervisor:</a:t>
            </a:r>
            <a:r>
              <a:rPr lang="en-US" sz="2200" dirty="0" smtClean="0">
                <a:latin typeface="Times New Roman" pitchFamily="18" charset="0"/>
                <a:ea typeface="Times New Roman"/>
                <a:cs typeface="Times New Roman" pitchFamily="18" charset="0"/>
              </a:rPr>
              <a:t/>
            </a:r>
            <a:br>
              <a:rPr lang="en-US" sz="2200" dirty="0" smtClean="0">
                <a:latin typeface="Times New Roman" pitchFamily="18" charset="0"/>
                <a:ea typeface="Times New Roman"/>
                <a:cs typeface="Times New Roman" pitchFamily="18" charset="0"/>
              </a:rPr>
            </a:br>
            <a:r>
              <a:rPr lang="en-US" sz="2200" b="1" dirty="0" smtClean="0">
                <a:latin typeface="Times New Roman" pitchFamily="18" charset="0"/>
                <a:ea typeface="Times New Roman"/>
                <a:cs typeface="Times New Roman" pitchFamily="18" charset="0"/>
              </a:rPr>
              <a:t>Dr. Sameer Shadeed</a:t>
            </a:r>
            <a:br>
              <a:rPr lang="en-US" sz="2200" b="1" dirty="0" smtClean="0">
                <a:latin typeface="Times New Roman" pitchFamily="18" charset="0"/>
                <a:ea typeface="Times New Roman"/>
                <a:cs typeface="Times New Roman" pitchFamily="18" charset="0"/>
              </a:rPr>
            </a:br>
            <a:r>
              <a:rPr lang="en-US" sz="2200" b="1" dirty="0" smtClean="0">
                <a:latin typeface="Times New Roman" pitchFamily="18" charset="0"/>
                <a:ea typeface="Times New Roman"/>
                <a:cs typeface="Times New Roman" pitchFamily="18" charset="0"/>
              </a:rPr>
              <a:t/>
            </a:r>
            <a:br>
              <a:rPr lang="en-US" sz="2200" b="1" dirty="0" smtClean="0">
                <a:latin typeface="Times New Roman" pitchFamily="18" charset="0"/>
                <a:ea typeface="Times New Roman"/>
                <a:cs typeface="Times New Roman" pitchFamily="18" charset="0"/>
              </a:rPr>
            </a:br>
            <a:r>
              <a:rPr lang="en-US" sz="2200" b="1" dirty="0" smtClean="0">
                <a:latin typeface="Times New Roman" pitchFamily="18" charset="0"/>
                <a:ea typeface="Times New Roman"/>
                <a:cs typeface="Times New Roman" pitchFamily="18" charset="0"/>
              </a:rPr>
              <a:t>Prepared by:</a:t>
            </a:r>
            <a:r>
              <a:rPr lang="en-US" sz="2200" dirty="0" smtClean="0">
                <a:latin typeface="Times New Roman" pitchFamily="18" charset="0"/>
                <a:ea typeface="Times New Roman"/>
                <a:cs typeface="Times New Roman" pitchFamily="18" charset="0"/>
              </a:rPr>
              <a:t/>
            </a:r>
            <a:br>
              <a:rPr lang="en-US" sz="2200" dirty="0" smtClean="0">
                <a:latin typeface="Times New Roman" pitchFamily="18" charset="0"/>
                <a:ea typeface="Times New Roman"/>
                <a:cs typeface="Times New Roman" pitchFamily="18" charset="0"/>
              </a:rPr>
            </a:br>
            <a:r>
              <a:rPr lang="en-US" sz="2200" b="1" dirty="0" smtClean="0">
                <a:latin typeface="Times New Roman" pitchFamily="18" charset="0"/>
                <a:ea typeface="Times New Roman"/>
                <a:cs typeface="Times New Roman" pitchFamily="18" charset="0"/>
              </a:rPr>
              <a:t>Waseem Samara</a:t>
            </a:r>
            <a:r>
              <a:rPr lang="en-US" sz="2200" dirty="0" smtClean="0">
                <a:latin typeface="Times New Roman" pitchFamily="18" charset="0"/>
                <a:ea typeface="Times New Roman"/>
                <a:cs typeface="Times New Roman" pitchFamily="18" charset="0"/>
              </a:rPr>
              <a:t/>
            </a:r>
            <a:br>
              <a:rPr lang="en-US" sz="2200" dirty="0" smtClean="0">
                <a:latin typeface="Times New Roman" pitchFamily="18" charset="0"/>
                <a:ea typeface="Times New Roman"/>
                <a:cs typeface="Times New Roman" pitchFamily="18" charset="0"/>
              </a:rPr>
            </a:br>
            <a:r>
              <a:rPr lang="en-US" sz="2200" b="1" dirty="0" smtClean="0">
                <a:latin typeface="Times New Roman" pitchFamily="18" charset="0"/>
                <a:ea typeface="Times New Roman"/>
                <a:cs typeface="Times New Roman" pitchFamily="18" charset="0"/>
              </a:rPr>
              <a:t>Ata' Zain Edeen</a:t>
            </a:r>
            <a:r>
              <a:rPr lang="en-US" sz="2200" dirty="0" smtClean="0">
                <a:latin typeface="Times New Roman" pitchFamily="18" charset="0"/>
                <a:ea typeface="Times New Roman"/>
                <a:cs typeface="Times New Roman" pitchFamily="18" charset="0"/>
              </a:rPr>
              <a:t/>
            </a:r>
            <a:br>
              <a:rPr lang="en-US" sz="2200" dirty="0" smtClean="0">
                <a:latin typeface="Times New Roman" pitchFamily="18" charset="0"/>
                <a:ea typeface="Times New Roman"/>
                <a:cs typeface="Times New Roman" pitchFamily="18" charset="0"/>
              </a:rPr>
            </a:br>
            <a:r>
              <a:rPr lang="en-US" sz="2200" b="1" dirty="0" smtClean="0">
                <a:latin typeface="Times New Roman" pitchFamily="18" charset="0"/>
                <a:ea typeface="Times New Roman"/>
                <a:cs typeface="Times New Roman" pitchFamily="18" charset="0"/>
              </a:rPr>
              <a:t>Ahmad Labadi</a:t>
            </a:r>
            <a:r>
              <a:rPr lang="en-US" sz="2200" dirty="0" smtClean="0">
                <a:latin typeface="Times New Roman" pitchFamily="18" charset="0"/>
                <a:ea typeface="Times New Roman"/>
                <a:cs typeface="Times New Roman" pitchFamily="18" charset="0"/>
              </a:rPr>
              <a:t/>
            </a:r>
            <a:br>
              <a:rPr lang="en-US" sz="2200" dirty="0" smtClean="0">
                <a:latin typeface="Times New Roman" pitchFamily="18" charset="0"/>
                <a:ea typeface="Times New Roman"/>
                <a:cs typeface="Times New Roman" pitchFamily="18" charset="0"/>
              </a:rPr>
            </a:br>
            <a:r>
              <a:rPr lang="en-US" sz="2200" b="1" dirty="0" smtClean="0">
                <a:latin typeface="Times New Roman" pitchFamily="18" charset="0"/>
                <a:ea typeface="Times New Roman"/>
                <a:cs typeface="Times New Roman" pitchFamily="18" charset="0"/>
              </a:rPr>
              <a:t>2012/2013 </a:t>
            </a:r>
            <a:r>
              <a:rPr lang="en-US" sz="1000" dirty="0">
                <a:ea typeface="Times New Roman"/>
                <a:cs typeface="Arial"/>
              </a:rPr>
              <a:t/>
            </a:r>
            <a:br>
              <a:rPr lang="en-US" sz="1000" dirty="0">
                <a:ea typeface="Times New Roman"/>
                <a:cs typeface="Arial"/>
              </a:rPr>
            </a:br>
            <a:r>
              <a:rPr lang="en-US" sz="2000" dirty="0">
                <a:ea typeface="Times New Roman"/>
                <a:cs typeface="Arial"/>
              </a:rPr>
              <a:t/>
            </a:r>
            <a:br>
              <a:rPr lang="en-US" sz="2000" dirty="0">
                <a:ea typeface="Times New Roman"/>
                <a:cs typeface="Arial"/>
              </a:rPr>
            </a:br>
            <a:endParaRPr lang="ar-AE" dirty="0"/>
          </a:p>
        </p:txBody>
      </p:sp>
      <p:pic>
        <p:nvPicPr>
          <p:cNvPr id="4" name="Picture 35" descr="NNU%20Seal%20logo.jpg"/>
          <p:cNvPicPr/>
          <p:nvPr/>
        </p:nvPicPr>
        <p:blipFill>
          <a:blip r:embed="rId2" cstate="print"/>
          <a:stretch>
            <a:fillRect/>
          </a:stretch>
        </p:blipFill>
        <p:spPr>
          <a:xfrm>
            <a:off x="3886200" y="152400"/>
            <a:ext cx="1219200" cy="1143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pPr rtl="0"/>
            <a:r>
              <a:rPr lang="en-US" sz="2400" b="1" dirty="0" smtClean="0">
                <a:latin typeface="Times New Roman"/>
                <a:ea typeface="Calibri"/>
              </a:rPr>
              <a:t>GIS-based SCS-CN Method:</a:t>
            </a:r>
            <a:br>
              <a:rPr lang="en-US" sz="2400" b="1" dirty="0" smtClean="0">
                <a:latin typeface="Times New Roman"/>
                <a:ea typeface="Calibri"/>
              </a:rPr>
            </a:br>
            <a:endParaRPr lang="ar-AE" sz="2400" dirty="0"/>
          </a:p>
        </p:txBody>
      </p:sp>
      <p:pic>
        <p:nvPicPr>
          <p:cNvPr id="3" name="Picture 2" descr="chart.PNG"/>
          <p:cNvPicPr/>
          <p:nvPr/>
        </p:nvPicPr>
        <p:blipFill>
          <a:blip r:embed="rId2" cstate="print"/>
          <a:stretch>
            <a:fillRect/>
          </a:stretch>
        </p:blipFill>
        <p:spPr>
          <a:xfrm>
            <a:off x="914400" y="1143000"/>
            <a:ext cx="7467600" cy="48006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chor="t">
            <a:normAutofit fontScale="90000"/>
          </a:bodyPr>
          <a:lstStyle/>
          <a:p>
            <a:pPr rtl="0"/>
            <a:r>
              <a:rPr lang="en-US" sz="3600" b="1" u="sng" dirty="0" smtClean="0">
                <a:solidFill>
                  <a:srgbClr val="F79646"/>
                </a:solidFill>
                <a:latin typeface="Times New Roman" pitchFamily="18" charset="0"/>
                <a:cs typeface="Times New Roman" pitchFamily="18" charset="0"/>
              </a:rPr>
              <a:t>5- Study Area:</a:t>
            </a:r>
            <a:r>
              <a:rPr lang="en-US" sz="3200" b="1" u="sng" dirty="0" smtClean="0">
                <a:solidFill>
                  <a:srgbClr val="F79646"/>
                </a:solidFill>
                <a:latin typeface="Times New Roman" pitchFamily="18" charset="0"/>
                <a:cs typeface="Times New Roman" pitchFamily="18" charset="0"/>
              </a:rPr>
              <a:t/>
            </a:r>
            <a:br>
              <a:rPr lang="en-US" sz="3200" b="1" u="sng" dirty="0" smtClean="0">
                <a:solidFill>
                  <a:srgbClr val="F79646"/>
                </a:solidFill>
                <a:latin typeface="Times New Roman" pitchFamily="18" charset="0"/>
                <a:cs typeface="Times New Roman" pitchFamily="18" charset="0"/>
              </a:rPr>
            </a:br>
            <a:endParaRPr lang="ar-AE" sz="2400" dirty="0"/>
          </a:p>
        </p:txBody>
      </p:sp>
      <p:pic>
        <p:nvPicPr>
          <p:cNvPr id="3" name="Picture 2"/>
          <p:cNvPicPr/>
          <p:nvPr/>
        </p:nvPicPr>
        <p:blipFill>
          <a:blip r:embed="rId2" cstate="print"/>
          <a:srcRect/>
          <a:stretch>
            <a:fillRect/>
          </a:stretch>
        </p:blipFill>
        <p:spPr bwMode="auto">
          <a:xfrm>
            <a:off x="1371600" y="762000"/>
            <a:ext cx="6477000" cy="6096000"/>
          </a:xfrm>
          <a:prstGeom prst="rect">
            <a:avLst/>
          </a:prstGeom>
          <a:noFill/>
          <a:ln w="9525">
            <a:noFill/>
            <a:miter lim="800000"/>
            <a:headEnd/>
            <a:tailEnd/>
          </a:ln>
        </p:spPr>
      </p:pic>
      <p:cxnSp>
        <p:nvCxnSpPr>
          <p:cNvPr id="8" name="Straight Arrow Connector 7"/>
          <p:cNvCxnSpPr/>
          <p:nvPr/>
        </p:nvCxnSpPr>
        <p:spPr>
          <a:xfrm flipV="1">
            <a:off x="2057400" y="1752600"/>
            <a:ext cx="1752600" cy="60960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5410200"/>
          </a:xfrm>
        </p:spPr>
        <p:txBody>
          <a:bodyPr anchor="t">
            <a:normAutofit fontScale="90000"/>
          </a:bodyPr>
          <a:lstStyle/>
          <a:p>
            <a:pPr rtl="0">
              <a:lnSpc>
                <a:spcPct val="115000"/>
              </a:lnSpc>
              <a:spcAft>
                <a:spcPts val="600"/>
              </a:spcAft>
            </a:pPr>
            <a:r>
              <a:rPr lang="en-US" sz="2700" dirty="0" smtClean="0">
                <a:latin typeface="Times New Roman" pitchFamily="18" charset="0"/>
                <a:ea typeface="Times New Roman"/>
                <a:cs typeface="Times New Roman" pitchFamily="18" charset="0"/>
              </a:rPr>
              <a:t>This research focuses on Wadi Abu-Nar catchment which is a drainage basin with an area of 247.5 km</a:t>
            </a:r>
            <a:r>
              <a:rPr lang="en-US" sz="2700" baseline="30000" dirty="0" smtClean="0">
                <a:latin typeface="Times New Roman" pitchFamily="18" charset="0"/>
                <a:ea typeface="Times New Roman"/>
                <a:cs typeface="Times New Roman" pitchFamily="18" charset="0"/>
              </a:rPr>
              <a:t>2</a:t>
            </a:r>
            <a:r>
              <a:rPr lang="en-US" sz="2700" dirty="0" smtClean="0">
                <a:latin typeface="Times New Roman" pitchFamily="18" charset="0"/>
                <a:ea typeface="Times New Roman"/>
                <a:cs typeface="Times New Roman" pitchFamily="18" charset="0"/>
              </a:rPr>
              <a:t> is situated between Jenin and Tulkarem. It is part of the Jenin District which represents the northern part of the West Bank / Palestine.</a:t>
            </a:r>
            <a:br>
              <a:rPr lang="en-US" sz="2700" dirty="0" smtClean="0">
                <a:latin typeface="Times New Roman" pitchFamily="18" charset="0"/>
                <a:ea typeface="Times New Roman"/>
                <a:cs typeface="Times New Roman" pitchFamily="18" charset="0"/>
              </a:rPr>
            </a:br>
            <a:r>
              <a:rPr lang="en-US" sz="2700" dirty="0" smtClean="0">
                <a:latin typeface="Times New Roman"/>
                <a:ea typeface="Times New Roman"/>
              </a:rPr>
              <a:t> It has hot, dry summers and cool, rainy winters. Temperature ranges from 5°C in the winter to 40°C in the summer, with an average annual temperature of 16°C. Average annual rainfall is approximately 500 mm. Wind speeds can reach up to 75 km/h. </a:t>
            </a:r>
            <a:r>
              <a:rPr lang="en-US" sz="3600" dirty="0" smtClean="0">
                <a:ea typeface="Times New Roman"/>
                <a:cs typeface="Arial"/>
              </a:rPr>
              <a:t/>
            </a:r>
            <a:br>
              <a:rPr lang="en-US" sz="3600" dirty="0" smtClean="0">
                <a:ea typeface="Times New Roman"/>
                <a:cs typeface="Arial"/>
              </a:rPr>
            </a:br>
            <a:endParaRPr lang="ar-AE" dirty="0"/>
          </a:p>
        </p:txBody>
      </p:sp>
      <p:pic>
        <p:nvPicPr>
          <p:cNvPr id="4" name="Picture 3" descr="Wadi Abu Nar.jpg"/>
          <p:cNvPicPr>
            <a:picLocks noChangeAspect="1"/>
          </p:cNvPicPr>
          <p:nvPr/>
        </p:nvPicPr>
        <p:blipFill>
          <a:blip r:embed="rId2" cstate="print"/>
          <a:stretch>
            <a:fillRect/>
          </a:stretch>
        </p:blipFill>
        <p:spPr>
          <a:xfrm>
            <a:off x="2590800" y="3810000"/>
            <a:ext cx="4267200" cy="285902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86400"/>
            <a:ext cx="8229600" cy="1143000"/>
          </a:xfrm>
        </p:spPr>
        <p:txBody>
          <a:bodyPr anchor="t">
            <a:normAutofit/>
          </a:bodyPr>
          <a:lstStyle/>
          <a:p>
            <a:pPr rtl="0"/>
            <a:r>
              <a:rPr lang="en-US" sz="2000" dirty="0" smtClean="0">
                <a:latin typeface="Times New Roman"/>
                <a:ea typeface="Times New Roman"/>
              </a:rPr>
              <a:t>Rainfall stations locations in Wadi Abu Nar catchment</a:t>
            </a:r>
            <a:endParaRPr lang="ar-AE" sz="2000" dirty="0"/>
          </a:p>
        </p:txBody>
      </p:sp>
      <p:pic>
        <p:nvPicPr>
          <p:cNvPr id="3" name="Picture 2"/>
          <p:cNvPicPr/>
          <p:nvPr/>
        </p:nvPicPr>
        <p:blipFill>
          <a:blip r:embed="rId2" cstate="print"/>
          <a:srcRect/>
          <a:stretch>
            <a:fillRect/>
          </a:stretch>
        </p:blipFill>
        <p:spPr bwMode="auto">
          <a:xfrm>
            <a:off x="1371600" y="228600"/>
            <a:ext cx="6781800" cy="5105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867400"/>
            <a:ext cx="8229600" cy="792162"/>
          </a:xfrm>
        </p:spPr>
        <p:txBody>
          <a:bodyPr anchor="t">
            <a:normAutofit/>
          </a:bodyPr>
          <a:lstStyle/>
          <a:p>
            <a:pPr rtl="0"/>
            <a:r>
              <a:rPr lang="en-US" sz="2400" dirty="0" smtClean="0">
                <a:latin typeface="Times New Roman" pitchFamily="18" charset="0"/>
                <a:cs typeface="Times New Roman" pitchFamily="18" charset="0"/>
              </a:rPr>
              <a:t>Annual rainfall for Wadi Abu Nar</a:t>
            </a:r>
            <a:endParaRPr lang="ar-AE" sz="2400" dirty="0">
              <a:latin typeface="Times New Roman" pitchFamily="18" charset="0"/>
              <a:cs typeface="Times New Roman" pitchFamily="18" charset="0"/>
            </a:endParaRPr>
          </a:p>
        </p:txBody>
      </p:sp>
      <p:pic>
        <p:nvPicPr>
          <p:cNvPr id="3" name="Picture 2"/>
          <p:cNvPicPr/>
          <p:nvPr/>
        </p:nvPicPr>
        <p:blipFill>
          <a:blip r:embed="rId2" cstate="print"/>
          <a:srcRect/>
          <a:stretch>
            <a:fillRect/>
          </a:stretch>
        </p:blipFill>
        <p:spPr bwMode="auto">
          <a:xfrm>
            <a:off x="914400" y="304800"/>
            <a:ext cx="7543800" cy="5410200"/>
          </a:xfrm>
          <a:prstGeom prst="rect">
            <a:avLst/>
          </a:prstGeom>
          <a:noFill/>
          <a:ln w="19050">
            <a:solidFill>
              <a:srgbClr val="000000"/>
            </a:solid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p:spPr>
        <p:txBody>
          <a:bodyPr anchor="t">
            <a:normAutofit/>
          </a:bodyPr>
          <a:lstStyle/>
          <a:p>
            <a:pPr algn="l" rtl="0"/>
            <a:r>
              <a:rPr lang="en-US" sz="2400" dirty="0" smtClean="0">
                <a:latin typeface="Times New Roman" pitchFamily="18" charset="0"/>
                <a:cs typeface="Times New Roman" pitchFamily="18" charset="0"/>
              </a:rPr>
              <a:t>Abu Nar catchment has a 3 springs and 78 groundwater wells as shown in figure below:</a:t>
            </a:r>
            <a:r>
              <a:rPr lang="en-US" sz="2000" dirty="0" smtClean="0"/>
              <a:t/>
            </a:r>
            <a:br>
              <a:rPr lang="en-US" sz="2000" dirty="0" smtClean="0"/>
            </a:br>
            <a:endParaRPr lang="ar-AE" sz="2000" dirty="0"/>
          </a:p>
        </p:txBody>
      </p:sp>
      <p:pic>
        <p:nvPicPr>
          <p:cNvPr id="3" name="Picture 2"/>
          <p:cNvPicPr/>
          <p:nvPr/>
        </p:nvPicPr>
        <p:blipFill>
          <a:blip r:embed="rId2" cstate="print"/>
          <a:srcRect/>
          <a:stretch>
            <a:fillRect/>
          </a:stretch>
        </p:blipFill>
        <p:spPr bwMode="auto">
          <a:xfrm>
            <a:off x="1828800" y="1143000"/>
            <a:ext cx="6172200" cy="5562600"/>
          </a:xfrm>
          <a:prstGeom prst="rect">
            <a:avLst/>
          </a:prstGeom>
          <a:noFill/>
          <a:ln w="19050">
            <a:solidFill>
              <a:srgbClr val="000000"/>
            </a:solid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t>Relative Humidity</a:t>
            </a:r>
            <a:r>
              <a:rPr lang="en-US" dirty="0" smtClean="0"/>
              <a:t/>
            </a:r>
            <a:br>
              <a:rPr lang="en-US" dirty="0" smtClean="0"/>
            </a:br>
            <a:endParaRPr lang="en-US" dirty="0"/>
          </a:p>
        </p:txBody>
      </p:sp>
      <p:sp>
        <p:nvSpPr>
          <p:cNvPr id="1025" name="Rectangle 1"/>
          <p:cNvSpPr>
            <a:spLocks noChangeArrowheads="1"/>
          </p:cNvSpPr>
          <p:nvPr/>
        </p:nvSpPr>
        <p:spPr bwMode="auto">
          <a:xfrm>
            <a:off x="685800" y="1828800"/>
            <a:ext cx="7623241"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Relative humidity is approximately 63% </a:t>
            </a:r>
          </a:p>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according to PCBS recordings in 2007.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Geology</a:t>
            </a:r>
            <a:endParaRPr lang="en-US" dirty="0"/>
          </a:p>
        </p:txBody>
      </p:sp>
      <p:sp>
        <p:nvSpPr>
          <p:cNvPr id="3" name="Rectangle 2"/>
          <p:cNvSpPr/>
          <p:nvPr/>
        </p:nvSpPr>
        <p:spPr>
          <a:xfrm>
            <a:off x="685800" y="1371600"/>
            <a:ext cx="6172200" cy="3046988"/>
          </a:xfrm>
          <a:prstGeom prst="rect">
            <a:avLst/>
          </a:prstGeom>
        </p:spPr>
        <p:txBody>
          <a:bodyPr wrap="square">
            <a:spAutoFit/>
          </a:bodyPr>
          <a:lstStyle/>
          <a:p>
            <a:pPr algn="l"/>
            <a:r>
              <a:rPr lang="en-US" sz="3200" dirty="0" smtClean="0"/>
              <a:t>The area of </a:t>
            </a:r>
            <a:r>
              <a:rPr lang="en-US" sz="3200" dirty="0" err="1" smtClean="0"/>
              <a:t>Wadi</a:t>
            </a:r>
            <a:r>
              <a:rPr lang="en-US" sz="3200" dirty="0" smtClean="0"/>
              <a:t> </a:t>
            </a:r>
            <a:r>
              <a:rPr lang="en-US" sz="3200" dirty="0" err="1" smtClean="0"/>
              <a:t>abu</a:t>
            </a:r>
            <a:r>
              <a:rPr lang="en-US" sz="3200" dirty="0" smtClean="0"/>
              <a:t> </a:t>
            </a:r>
            <a:r>
              <a:rPr lang="en-US" sz="3200" dirty="0" err="1" smtClean="0"/>
              <a:t>nar</a:t>
            </a:r>
            <a:r>
              <a:rPr lang="en-US" sz="3200" dirty="0" smtClean="0"/>
              <a:t> lies in the seismic zone of the Dead Sea Transform Fault. The geological fault is positioned between the African Plate on the west and the Arabian Plate on the east</a:t>
            </a:r>
            <a:endParaRPr lang="en-US"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Soil type</a:t>
            </a:r>
            <a:endParaRPr lang="en-US" b="1" dirty="0"/>
          </a:p>
        </p:txBody>
      </p:sp>
      <p:sp>
        <p:nvSpPr>
          <p:cNvPr id="3" name="Rectangle 2"/>
          <p:cNvSpPr/>
          <p:nvPr/>
        </p:nvSpPr>
        <p:spPr>
          <a:xfrm>
            <a:off x="990600" y="1828800"/>
            <a:ext cx="5867400" cy="2862322"/>
          </a:xfrm>
          <a:prstGeom prst="rect">
            <a:avLst/>
          </a:prstGeom>
        </p:spPr>
        <p:txBody>
          <a:bodyPr wrap="square">
            <a:spAutoFit/>
          </a:bodyPr>
          <a:lstStyle/>
          <a:p>
            <a:pPr algn="l"/>
            <a:r>
              <a:rPr lang="en-US" sz="3600" dirty="0" err="1" smtClean="0"/>
              <a:t>Wadi</a:t>
            </a:r>
            <a:r>
              <a:rPr lang="en-US" sz="3600" dirty="0" smtClean="0"/>
              <a:t> Abu Nar drainage basin includes within its boundary two main soil associations: Terra </a:t>
            </a:r>
            <a:r>
              <a:rPr lang="en-US" sz="3600" dirty="0" err="1" smtClean="0"/>
              <a:t>Rossa</a:t>
            </a:r>
            <a:r>
              <a:rPr lang="en-US" sz="3600" dirty="0" smtClean="0"/>
              <a:t> stemming from dolomite and hard limestone</a:t>
            </a:r>
            <a:endParaRPr lang="en-US"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4830762"/>
          </a:xfrm>
        </p:spPr>
        <p:txBody>
          <a:bodyPr>
            <a:normAutofit/>
          </a:bodyPr>
          <a:lstStyle/>
          <a:p>
            <a:pPr rtl="0"/>
            <a:r>
              <a:rPr lang="en-US" sz="4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Thank you for listening</a:t>
            </a:r>
            <a:endParaRPr lang="ar-AE" sz="4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fontScale="90000"/>
          </a:bodyPr>
          <a:lstStyle/>
          <a:p>
            <a:pPr rtl="0"/>
            <a:r>
              <a:rPr lang="en-US" sz="6000" b="1" dirty="0" smtClean="0">
                <a:solidFill>
                  <a:srgbClr val="00B0F0"/>
                </a:solidFill>
                <a:latin typeface="Times New Roman" pitchFamily="18" charset="0"/>
                <a:cs typeface="Times New Roman" pitchFamily="18" charset="0"/>
              </a:rPr>
              <a:t>Contents:</a:t>
            </a: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1- Introduction</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2- Objectives</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3- Advantages of Rainwater Harvesting</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4- Methodology</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5- Study Area</a:t>
            </a:r>
            <a:endParaRPr lang="ar-AE"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24600"/>
          </a:xfrm>
        </p:spPr>
        <p:txBody>
          <a:bodyPr anchor="t">
            <a:normAutofit/>
          </a:bodyPr>
          <a:lstStyle/>
          <a:p>
            <a:pPr algn="l" rtl="0"/>
            <a:r>
              <a:rPr lang="en-US" sz="3200" b="1" u="sng" dirty="0" smtClean="0">
                <a:solidFill>
                  <a:schemeClr val="accent6"/>
                </a:solidFill>
                <a:latin typeface="Times New Roman" pitchFamily="18" charset="0"/>
                <a:cs typeface="Times New Roman" pitchFamily="18" charset="0"/>
              </a:rPr>
              <a:t>1- Introduction:</a:t>
            </a:r>
            <a:br>
              <a:rPr lang="en-US" sz="3200" b="1" u="sng" dirty="0" smtClean="0">
                <a:solidFill>
                  <a:schemeClr val="accent6"/>
                </a:solidFill>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The scarcity of the water resources in the West Bank, due to arid to semi-arid climate and overexploitation, mismanagement as well as the fact that these resources are shared with Israel, gave us a motivation to develop a new techniques as rainwater harvesting (RWH) to overcome the problem of water shortage. </a:t>
            </a:r>
            <a:r>
              <a:rPr lang="en-US" sz="2000" dirty="0" smtClean="0">
                <a:latin typeface="Times New Roman"/>
                <a:cs typeface="Times New Roman" pitchFamily="18" charset="0"/>
              </a:rPr>
              <a:t/>
            </a:r>
            <a:br>
              <a:rPr lang="en-US" sz="2000" dirty="0" smtClean="0">
                <a:latin typeface="Times New Roman"/>
                <a:cs typeface="Times New Roman" pitchFamily="18" charset="0"/>
              </a:rPr>
            </a:br>
            <a:r>
              <a:rPr lang="en-US" sz="2000" dirty="0" smtClean="0">
                <a:latin typeface="Times New Roman"/>
                <a:cs typeface="Times New Roman" pitchFamily="18" charset="0"/>
              </a:rPr>
              <a:t/>
            </a:r>
            <a:br>
              <a:rPr lang="en-US" sz="2000" dirty="0" smtClean="0">
                <a:latin typeface="Times New Roman"/>
                <a:cs typeface="Times New Roman" pitchFamily="18" charset="0"/>
              </a:rPr>
            </a:br>
            <a:r>
              <a:rPr lang="en-US" sz="2000" dirty="0" smtClean="0">
                <a:latin typeface="Times New Roman"/>
                <a:ea typeface="Times New Roman"/>
              </a:rPr>
              <a:t>RWH is an unconventional water source that is increasingly adopted in the West Bank. </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r>
              <a:rPr lang="en-US" sz="1400" dirty="0" smtClean="0"/>
              <a:t/>
            </a:r>
            <a:br>
              <a:rPr lang="en-US" sz="1400" dirty="0" smtClean="0"/>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endParaRPr lang="ar-AE" sz="1600" dirty="0">
              <a:latin typeface="Times New Roman" pitchFamily="18" charset="0"/>
              <a:cs typeface="Times New Roman" pitchFamily="18" charset="0"/>
            </a:endParaRPr>
          </a:p>
        </p:txBody>
      </p:sp>
      <p:pic>
        <p:nvPicPr>
          <p:cNvPr id="4" name="Picture 3" descr="rain-water-harvesting-plant-250x250.jpg"/>
          <p:cNvPicPr>
            <a:picLocks noChangeAspect="1"/>
          </p:cNvPicPr>
          <p:nvPr/>
        </p:nvPicPr>
        <p:blipFill>
          <a:blip r:embed="rId2" cstate="print"/>
          <a:stretch>
            <a:fillRect/>
          </a:stretch>
        </p:blipFill>
        <p:spPr>
          <a:xfrm>
            <a:off x="1524000" y="3657600"/>
            <a:ext cx="2819400" cy="2819400"/>
          </a:xfrm>
          <a:prstGeom prst="rect">
            <a:avLst/>
          </a:prstGeom>
        </p:spPr>
      </p:pic>
      <p:pic>
        <p:nvPicPr>
          <p:cNvPr id="5" name="Picture 4" descr="rainwater_harvesting.jpg"/>
          <p:cNvPicPr>
            <a:picLocks noChangeAspect="1"/>
          </p:cNvPicPr>
          <p:nvPr/>
        </p:nvPicPr>
        <p:blipFill>
          <a:blip r:embed="rId3" cstate="print"/>
          <a:stretch>
            <a:fillRect/>
          </a:stretch>
        </p:blipFill>
        <p:spPr>
          <a:xfrm>
            <a:off x="5410201" y="3581401"/>
            <a:ext cx="2323290" cy="28956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92762"/>
          </a:xfrm>
        </p:spPr>
        <p:txBody>
          <a:bodyPr anchor="t">
            <a:normAutofit/>
          </a:bodyPr>
          <a:lstStyle/>
          <a:p>
            <a:pPr algn="l" rtl="0"/>
            <a:r>
              <a:rPr lang="en-US" sz="2000" dirty="0" smtClean="0">
                <a:solidFill>
                  <a:prstClr val="black"/>
                </a:solidFill>
                <a:latin typeface="Times New Roman" pitchFamily="18" charset="0"/>
                <a:cs typeface="Times New Roman" pitchFamily="18" charset="0"/>
              </a:rPr>
              <a:t>RWH in its broadest sense can be defined as the collection of run-off rainwater for domestic water supply, agriculture and environmental management. Water harvesting systems, which harvest runoff from roofs or ground surfaces fall under the term rainwater harvesting. Each RWH system consists of three basic components:</a:t>
            </a:r>
            <a:br>
              <a:rPr lang="en-US" sz="2000" dirty="0" smtClean="0">
                <a:solidFill>
                  <a:prstClr val="black"/>
                </a:solidFill>
                <a:latin typeface="Times New Roman" pitchFamily="18" charset="0"/>
                <a:cs typeface="Times New Roman" pitchFamily="18" charset="0"/>
              </a:rPr>
            </a:br>
            <a:r>
              <a:rPr lang="en-US" sz="2000" b="1" dirty="0" smtClean="0">
                <a:solidFill>
                  <a:prstClr val="black"/>
                </a:solidFill>
                <a:latin typeface="Times New Roman" pitchFamily="18" charset="0"/>
                <a:cs typeface="Times New Roman" pitchFamily="18" charset="0"/>
              </a:rPr>
              <a:t>1-</a:t>
            </a:r>
            <a:r>
              <a:rPr lang="en-US" sz="2000" dirty="0" smtClean="0">
                <a:solidFill>
                  <a:prstClr val="black"/>
                </a:solidFill>
                <a:latin typeface="Times New Roman" pitchFamily="18" charset="0"/>
                <a:cs typeface="Times New Roman" pitchFamily="18" charset="0"/>
              </a:rPr>
              <a:t> Catchment or roof surface to collect rainwater </a:t>
            </a:r>
            <a:br>
              <a:rPr lang="en-US" sz="2000" dirty="0" smtClean="0">
                <a:solidFill>
                  <a:prstClr val="black"/>
                </a:solidFill>
                <a:latin typeface="Times New Roman" pitchFamily="18" charset="0"/>
                <a:cs typeface="Times New Roman" pitchFamily="18" charset="0"/>
              </a:rPr>
            </a:br>
            <a:r>
              <a:rPr lang="en-US" sz="2000" b="1" dirty="0" smtClean="0">
                <a:solidFill>
                  <a:prstClr val="black"/>
                </a:solidFill>
                <a:latin typeface="Times New Roman" pitchFamily="18" charset="0"/>
                <a:cs typeface="Times New Roman" pitchFamily="18" charset="0"/>
              </a:rPr>
              <a:t>2-</a:t>
            </a:r>
            <a:r>
              <a:rPr lang="en-US" sz="2000" dirty="0" smtClean="0">
                <a:solidFill>
                  <a:prstClr val="black"/>
                </a:solidFill>
                <a:latin typeface="Times New Roman" pitchFamily="18" charset="0"/>
                <a:cs typeface="Times New Roman" pitchFamily="18" charset="0"/>
              </a:rPr>
              <a:t> Delivery system to transport the water from the roof to the storage reservoir (gutters and drainpipes)</a:t>
            </a:r>
            <a:br>
              <a:rPr lang="en-US" sz="2000" dirty="0" smtClean="0">
                <a:solidFill>
                  <a:prstClr val="black"/>
                </a:solidFill>
                <a:latin typeface="Times New Roman" pitchFamily="18" charset="0"/>
                <a:cs typeface="Times New Roman" pitchFamily="18" charset="0"/>
              </a:rPr>
            </a:br>
            <a:r>
              <a:rPr lang="en-US" sz="2000" b="1" dirty="0" smtClean="0">
                <a:solidFill>
                  <a:prstClr val="black"/>
                </a:solidFill>
                <a:latin typeface="Times New Roman" pitchFamily="18" charset="0"/>
                <a:cs typeface="Times New Roman" pitchFamily="18" charset="0"/>
              </a:rPr>
              <a:t>3-</a:t>
            </a:r>
            <a:r>
              <a:rPr lang="en-US" sz="2000" dirty="0" smtClean="0">
                <a:solidFill>
                  <a:prstClr val="black"/>
                </a:solidFill>
                <a:latin typeface="Times New Roman" pitchFamily="18" charset="0"/>
                <a:cs typeface="Times New Roman" pitchFamily="18" charset="0"/>
              </a:rPr>
              <a:t> Storage reservoir or tank to store the water until it is used.</a:t>
            </a:r>
            <a:endParaRPr lang="ar-AE" sz="3200" dirty="0">
              <a:latin typeface="Times New Roman" pitchFamily="18" charset="0"/>
              <a:cs typeface="Times New Roman" pitchFamily="18" charset="0"/>
            </a:endParaRPr>
          </a:p>
        </p:txBody>
      </p:sp>
      <p:pic>
        <p:nvPicPr>
          <p:cNvPr id="3" name="Picture 2" descr="rainwater-collection-system-pic.jpg"/>
          <p:cNvPicPr>
            <a:picLocks noChangeAspect="1"/>
          </p:cNvPicPr>
          <p:nvPr/>
        </p:nvPicPr>
        <p:blipFill>
          <a:blip r:embed="rId2" cstate="print"/>
          <a:stretch>
            <a:fillRect/>
          </a:stretch>
        </p:blipFill>
        <p:spPr>
          <a:xfrm>
            <a:off x="4191000" y="3124200"/>
            <a:ext cx="4419600" cy="3573294"/>
          </a:xfrm>
          <a:prstGeom prst="rect">
            <a:avLst/>
          </a:prstGeom>
        </p:spPr>
      </p:pic>
      <p:pic>
        <p:nvPicPr>
          <p:cNvPr id="4" name="Picture 3" descr="rain_water_harvesting_chart.jpg"/>
          <p:cNvPicPr>
            <a:picLocks noChangeAspect="1"/>
          </p:cNvPicPr>
          <p:nvPr/>
        </p:nvPicPr>
        <p:blipFill>
          <a:blip r:embed="rId3" cstate="print"/>
          <a:stretch>
            <a:fillRect/>
          </a:stretch>
        </p:blipFill>
        <p:spPr>
          <a:xfrm>
            <a:off x="228600" y="3581400"/>
            <a:ext cx="3810000" cy="291829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fontScale="90000"/>
          </a:bodyPr>
          <a:lstStyle/>
          <a:p>
            <a:pPr marL="342900" lvl="0" indent="-342900" algn="l" rtl="0">
              <a:lnSpc>
                <a:spcPct val="115000"/>
              </a:lnSpc>
              <a:spcAft>
                <a:spcPts val="600"/>
              </a:spcAft>
            </a:pPr>
            <a:r>
              <a:rPr lang="en-US" sz="3600" b="1" u="sng" dirty="0" smtClean="0">
                <a:solidFill>
                  <a:srgbClr val="F79646"/>
                </a:solidFill>
                <a:latin typeface="Times New Roman" pitchFamily="18" charset="0"/>
                <a:cs typeface="Times New Roman" pitchFamily="18" charset="0"/>
              </a:rPr>
              <a:t>2- Objectives:</a:t>
            </a:r>
            <a:r>
              <a:rPr lang="en-US" sz="2400" b="1" u="sng" dirty="0" smtClean="0">
                <a:solidFill>
                  <a:srgbClr val="F79646"/>
                </a:solidFill>
                <a:latin typeface="Times New Roman" pitchFamily="18" charset="0"/>
                <a:cs typeface="Times New Roman" pitchFamily="18" charset="0"/>
              </a:rPr>
              <a:t/>
            </a:r>
            <a:br>
              <a:rPr lang="en-US" sz="2400" b="1" u="sng" dirty="0" smtClean="0">
                <a:solidFill>
                  <a:srgbClr val="F79646"/>
                </a:solidFill>
                <a:latin typeface="Times New Roman" pitchFamily="18" charset="0"/>
                <a:cs typeface="Times New Roman" pitchFamily="18" charset="0"/>
              </a:rPr>
            </a:br>
            <a:r>
              <a:rPr lang="en-US" sz="2000" b="1" u="sng" dirty="0" smtClean="0">
                <a:solidFill>
                  <a:srgbClr val="F79646"/>
                </a:solidFill>
                <a:latin typeface="Times New Roman" pitchFamily="18" charset="0"/>
                <a:cs typeface="Times New Roman" pitchFamily="18" charset="0"/>
              </a:rPr>
              <a:t/>
            </a:r>
            <a:br>
              <a:rPr lang="en-US" sz="2000" b="1" u="sng" dirty="0" smtClean="0">
                <a:solidFill>
                  <a:srgbClr val="F79646"/>
                </a:solidFill>
                <a:latin typeface="Times New Roman" pitchFamily="18" charset="0"/>
                <a:cs typeface="Times New Roman" pitchFamily="18" charset="0"/>
              </a:rPr>
            </a:br>
            <a:r>
              <a:rPr lang="en-US" sz="2000" dirty="0" smtClean="0">
                <a:latin typeface="Times New Roman" pitchFamily="18" charset="0"/>
                <a:ea typeface="Times New Roman"/>
                <a:cs typeface="Times New Roman" pitchFamily="18" charset="0"/>
              </a:rPr>
              <a:t> </a:t>
            </a:r>
            <a:r>
              <a:rPr lang="en-US" sz="2400" b="1" dirty="0" smtClean="0">
                <a:latin typeface="Times New Roman" pitchFamily="18" charset="0"/>
                <a:ea typeface="Times New Roman"/>
                <a:cs typeface="Times New Roman" pitchFamily="18" charset="0"/>
              </a:rPr>
              <a:t>1-</a:t>
            </a:r>
            <a:r>
              <a:rPr lang="en-US" sz="2400" dirty="0" smtClean="0">
                <a:latin typeface="Times New Roman" pitchFamily="18" charset="0"/>
                <a:ea typeface="Times New Roman"/>
                <a:cs typeface="Times New Roman" pitchFamily="18" charset="0"/>
              </a:rPr>
              <a:t> Determine the amount of water that can be collected.</a:t>
            </a:r>
            <a:br>
              <a:rPr lang="en-US" sz="2400" dirty="0" smtClean="0">
                <a:latin typeface="Times New Roman" pitchFamily="18" charset="0"/>
                <a:ea typeface="Times New Roman"/>
                <a:cs typeface="Times New Roman" pitchFamily="18" charset="0"/>
              </a:rPr>
            </a:br>
            <a:r>
              <a:rPr lang="en-US" sz="2400" dirty="0" smtClean="0">
                <a:latin typeface="Times New Roman" pitchFamily="18" charset="0"/>
                <a:ea typeface="Times New Roman"/>
                <a:cs typeface="Times New Roman" pitchFamily="18" charset="0"/>
              </a:rPr>
              <a:t/>
            </a:r>
            <a:br>
              <a:rPr lang="en-US" sz="2400" dirty="0" smtClean="0">
                <a:latin typeface="Times New Roman" pitchFamily="18" charset="0"/>
                <a:ea typeface="Times New Roman"/>
                <a:cs typeface="Times New Roman" pitchFamily="18" charset="0"/>
              </a:rPr>
            </a:br>
            <a:r>
              <a:rPr lang="en-US" sz="2400" b="1" dirty="0" smtClean="0">
                <a:latin typeface="Times New Roman" pitchFamily="18" charset="0"/>
                <a:ea typeface="Times New Roman"/>
                <a:cs typeface="Times New Roman" pitchFamily="18" charset="0"/>
              </a:rPr>
              <a:t>2-</a:t>
            </a:r>
            <a:r>
              <a:rPr lang="en-US" sz="2400" dirty="0" smtClean="0">
                <a:latin typeface="Times New Roman" pitchFamily="18" charset="0"/>
                <a:ea typeface="Times New Roman"/>
                <a:cs typeface="Times New Roman" pitchFamily="18" charset="0"/>
              </a:rPr>
              <a:t> Use GIS-based SCS-CN method to estimate potential runoff generation in the Wadi.</a:t>
            </a:r>
            <a:br>
              <a:rPr lang="en-US" sz="2400" dirty="0" smtClean="0">
                <a:latin typeface="Times New Roman" pitchFamily="18" charset="0"/>
                <a:ea typeface="Times New Roman"/>
                <a:cs typeface="Times New Roman" pitchFamily="18" charset="0"/>
              </a:rPr>
            </a:br>
            <a:r>
              <a:rPr lang="en-US" sz="2400" dirty="0" smtClean="0">
                <a:latin typeface="Times New Roman" pitchFamily="18" charset="0"/>
                <a:ea typeface="Times New Roman"/>
                <a:cs typeface="Times New Roman" pitchFamily="18" charset="0"/>
              </a:rPr>
              <a:t/>
            </a:r>
            <a:br>
              <a:rPr lang="en-US" sz="2400" dirty="0" smtClean="0">
                <a:latin typeface="Times New Roman" pitchFamily="18" charset="0"/>
                <a:ea typeface="Times New Roman"/>
                <a:cs typeface="Times New Roman" pitchFamily="18" charset="0"/>
              </a:rPr>
            </a:br>
            <a:r>
              <a:rPr lang="en-US" sz="2400" b="1" dirty="0" smtClean="0">
                <a:latin typeface="Times New Roman" pitchFamily="18" charset="0"/>
                <a:ea typeface="Times New Roman"/>
                <a:cs typeface="Times New Roman" pitchFamily="18" charset="0"/>
              </a:rPr>
              <a:t>3-</a:t>
            </a:r>
            <a:r>
              <a:rPr lang="en-US" sz="2400" dirty="0" smtClean="0">
                <a:latin typeface="Times New Roman" pitchFamily="18" charset="0"/>
                <a:ea typeface="Times New Roman"/>
                <a:cs typeface="Times New Roman" pitchFamily="18" charset="0"/>
              </a:rPr>
              <a:t> Evaluate the potential of adopting RWH techniques to enhance the availability of water in the Wadi.</a:t>
            </a:r>
            <a:br>
              <a:rPr lang="en-US" sz="2400" dirty="0" smtClean="0">
                <a:latin typeface="Times New Roman" pitchFamily="18" charset="0"/>
                <a:ea typeface="Times New Roman"/>
                <a:cs typeface="Times New Roman" pitchFamily="18" charset="0"/>
              </a:rPr>
            </a:br>
            <a:r>
              <a:rPr lang="en-US" sz="2400" dirty="0" smtClean="0">
                <a:latin typeface="Times New Roman" pitchFamily="18" charset="0"/>
                <a:ea typeface="Times New Roman"/>
                <a:cs typeface="Times New Roman" pitchFamily="18" charset="0"/>
              </a:rPr>
              <a:t/>
            </a:r>
            <a:br>
              <a:rPr lang="en-US" sz="2400" dirty="0" smtClean="0">
                <a:latin typeface="Times New Roman" pitchFamily="18" charset="0"/>
                <a:ea typeface="Times New Roman"/>
                <a:cs typeface="Times New Roman" pitchFamily="18" charset="0"/>
              </a:rPr>
            </a:br>
            <a:r>
              <a:rPr lang="en-US" sz="2400" dirty="0" smtClean="0">
                <a:latin typeface="Times New Roman" pitchFamily="18" charset="0"/>
                <a:ea typeface="Times New Roman"/>
                <a:cs typeface="Times New Roman" pitchFamily="18" charset="0"/>
              </a:rPr>
              <a:t> </a:t>
            </a:r>
            <a:r>
              <a:rPr lang="en-US" sz="2400" b="1" dirty="0" smtClean="0">
                <a:latin typeface="Times New Roman" pitchFamily="18" charset="0"/>
                <a:ea typeface="Times New Roman"/>
                <a:cs typeface="Times New Roman" pitchFamily="18" charset="0"/>
              </a:rPr>
              <a:t>4-</a:t>
            </a:r>
            <a:r>
              <a:rPr lang="en-US" sz="2400" dirty="0" smtClean="0">
                <a:latin typeface="Times New Roman" pitchFamily="18" charset="0"/>
                <a:ea typeface="Times New Roman"/>
                <a:cs typeface="Times New Roman" pitchFamily="18" charset="0"/>
              </a:rPr>
              <a:t> Utilize RWH techniques in Wadi Abu-Nar to halt the problems related to the frequent flood at the Wadi outlet.</a:t>
            </a:r>
            <a:br>
              <a:rPr lang="en-US" sz="2400" dirty="0" smtClean="0">
                <a:latin typeface="Times New Roman" pitchFamily="18" charset="0"/>
                <a:ea typeface="Times New Roman"/>
                <a:cs typeface="Times New Roman" pitchFamily="18" charset="0"/>
              </a:rPr>
            </a:br>
            <a:r>
              <a:rPr lang="en-US" sz="2400" dirty="0" smtClean="0">
                <a:latin typeface="Times New Roman" pitchFamily="18" charset="0"/>
                <a:ea typeface="Times New Roman"/>
                <a:cs typeface="Times New Roman" pitchFamily="18" charset="0"/>
              </a:rPr>
              <a:t/>
            </a:r>
            <a:br>
              <a:rPr lang="en-US" sz="2400" dirty="0" smtClean="0">
                <a:latin typeface="Times New Roman" pitchFamily="18" charset="0"/>
                <a:ea typeface="Times New Roman"/>
                <a:cs typeface="Times New Roman" pitchFamily="18" charset="0"/>
              </a:rPr>
            </a:br>
            <a:r>
              <a:rPr lang="en-US" sz="2400" b="1" dirty="0" smtClean="0">
                <a:latin typeface="Times New Roman" pitchFamily="18" charset="0"/>
                <a:ea typeface="Times New Roman"/>
                <a:cs typeface="Times New Roman" pitchFamily="18" charset="0"/>
              </a:rPr>
              <a:t>5-</a:t>
            </a:r>
            <a:r>
              <a:rPr lang="en-US" sz="2400" dirty="0" smtClean="0">
                <a:latin typeface="Times New Roman" pitchFamily="18" charset="0"/>
                <a:ea typeface="Times New Roman"/>
                <a:cs typeface="Times New Roman" pitchFamily="18" charset="0"/>
              </a:rPr>
              <a:t> Provide a sustainable, alternative water resource.</a:t>
            </a:r>
            <a:r>
              <a:rPr lang="en-US" sz="1600" dirty="0" smtClean="0">
                <a:ea typeface="Times New Roman"/>
                <a:cs typeface="Arial"/>
              </a:rPr>
              <a:t/>
            </a:r>
            <a:br>
              <a:rPr lang="en-US" sz="1600" dirty="0" smtClean="0">
                <a:ea typeface="Times New Roman"/>
                <a:cs typeface="Arial"/>
              </a:rPr>
            </a:br>
            <a:r>
              <a:rPr lang="en-US" sz="2000" b="1" u="sng" dirty="0" smtClean="0">
                <a:solidFill>
                  <a:srgbClr val="F79646"/>
                </a:solidFill>
                <a:latin typeface="Times New Roman" pitchFamily="18" charset="0"/>
                <a:cs typeface="Times New Roman" pitchFamily="18" charset="0"/>
              </a:rPr>
              <a:t/>
            </a:r>
            <a:br>
              <a:rPr lang="en-US" sz="2000" b="1" u="sng" dirty="0" smtClean="0">
                <a:solidFill>
                  <a:srgbClr val="F79646"/>
                </a:solidFill>
                <a:latin typeface="Times New Roman" pitchFamily="18" charset="0"/>
                <a:cs typeface="Times New Roman" pitchFamily="18" charset="0"/>
              </a:rPr>
            </a:br>
            <a:endParaRPr lang="ar-AE"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nchor="ctr">
            <a:normAutofit/>
          </a:bodyPr>
          <a:lstStyle/>
          <a:p>
            <a:pPr rtl="0"/>
            <a:r>
              <a:rPr lang="en-US" sz="3200" b="1" u="sng" dirty="0" smtClean="0">
                <a:solidFill>
                  <a:srgbClr val="F79646"/>
                </a:solidFill>
                <a:latin typeface="Times New Roman" pitchFamily="18" charset="0"/>
                <a:cs typeface="Times New Roman" pitchFamily="18" charset="0"/>
              </a:rPr>
              <a:t>3- Advantages of Rainwater Harvesting:</a:t>
            </a:r>
            <a:r>
              <a:rPr lang="en-US" sz="2400" b="1" u="sng" dirty="0" smtClean="0">
                <a:solidFill>
                  <a:srgbClr val="F79646"/>
                </a:solidFill>
                <a:latin typeface="Times New Roman" pitchFamily="18" charset="0"/>
                <a:cs typeface="Times New Roman" pitchFamily="18" charset="0"/>
              </a:rPr>
              <a:t/>
            </a:r>
            <a:br>
              <a:rPr lang="en-US" sz="2400" b="1" u="sng" dirty="0" smtClean="0">
                <a:solidFill>
                  <a:srgbClr val="F79646"/>
                </a:solidFill>
                <a:latin typeface="Times New Roman" pitchFamily="18" charset="0"/>
                <a:cs typeface="Times New Roman" pitchFamily="18" charset="0"/>
              </a:rPr>
            </a:br>
            <a:r>
              <a:rPr lang="en-US" sz="2400" b="1" u="sng" dirty="0" smtClean="0">
                <a:solidFill>
                  <a:srgbClr val="F79646"/>
                </a:solidFill>
                <a:latin typeface="Times New Roman" pitchFamily="18" charset="0"/>
                <a:cs typeface="Times New Roman" pitchFamily="18" charset="0"/>
              </a:rPr>
              <a:t/>
            </a:r>
            <a:br>
              <a:rPr lang="en-US" sz="2400" b="1" u="sng" dirty="0" smtClean="0">
                <a:solidFill>
                  <a:srgbClr val="F79646"/>
                </a:solidFill>
                <a:latin typeface="Times New Roman" pitchFamily="18" charset="0"/>
                <a:cs typeface="Times New Roman" pitchFamily="18" charset="0"/>
              </a:rPr>
            </a:br>
            <a:r>
              <a:rPr lang="en-US" sz="2400" b="1" dirty="0" smtClean="0">
                <a:latin typeface="Times New Roman" pitchFamily="18" charset="0"/>
                <a:cs typeface="Times New Roman" pitchFamily="18" charset="0"/>
              </a:rPr>
              <a:t>1- </a:t>
            </a:r>
            <a:r>
              <a:rPr lang="en-US" sz="2400" dirty="0" smtClean="0">
                <a:latin typeface="Times New Roman"/>
                <a:ea typeface="Times New Roman"/>
              </a:rPr>
              <a:t>It is environmentally safe and can be reasonably utilized</a:t>
            </a:r>
            <a:br>
              <a:rPr lang="en-US" sz="2400" dirty="0" smtClean="0">
                <a:latin typeface="Times New Roman"/>
                <a:ea typeface="Times New Roman"/>
              </a:rPr>
            </a:br>
            <a:r>
              <a:rPr lang="en-US" sz="2400" dirty="0" smtClean="0">
                <a:latin typeface="Times New Roman"/>
                <a:ea typeface="Times New Roman"/>
              </a:rPr>
              <a:t/>
            </a:r>
            <a:br>
              <a:rPr lang="en-US" sz="2400" dirty="0" smtClean="0">
                <a:latin typeface="Times New Roman"/>
                <a:ea typeface="Times New Roman"/>
              </a:rPr>
            </a:br>
            <a:r>
              <a:rPr lang="en-US" sz="2400" b="1" dirty="0" smtClean="0">
                <a:latin typeface="Times New Roman"/>
                <a:ea typeface="Times New Roman"/>
              </a:rPr>
              <a:t>2-</a:t>
            </a:r>
            <a:r>
              <a:rPr lang="en-US" sz="2400" dirty="0" smtClean="0">
                <a:latin typeface="Times New Roman"/>
                <a:ea typeface="Times New Roman"/>
              </a:rPr>
              <a:t> It provides a reliable renewable resource with special management and little investment.</a:t>
            </a:r>
            <a:br>
              <a:rPr lang="en-US" sz="2400" dirty="0" smtClean="0">
                <a:latin typeface="Times New Roman"/>
                <a:ea typeface="Times New Roman"/>
              </a:rPr>
            </a:br>
            <a:r>
              <a:rPr lang="en-US" sz="2400" dirty="0" smtClean="0">
                <a:latin typeface="Times New Roman"/>
                <a:ea typeface="Times New Roman"/>
              </a:rPr>
              <a:t/>
            </a:r>
            <a:br>
              <a:rPr lang="en-US" sz="2400" dirty="0" smtClean="0">
                <a:latin typeface="Times New Roman"/>
                <a:ea typeface="Times New Roman"/>
              </a:rPr>
            </a:br>
            <a:r>
              <a:rPr lang="en-US" sz="2400" b="1" dirty="0" smtClean="0">
                <a:latin typeface="Times New Roman"/>
                <a:ea typeface="Times New Roman"/>
              </a:rPr>
              <a:t>3-</a:t>
            </a:r>
            <a:r>
              <a:rPr lang="en-US" sz="2400" dirty="0" smtClean="0">
                <a:latin typeface="Times New Roman"/>
                <a:ea typeface="Times New Roman"/>
              </a:rPr>
              <a:t> In agriculture, comparing to the 10% increase in food production from irrigation, rainwater harvesting has demonstrated the potential of increasing food production by 100%.</a:t>
            </a:r>
            <a:br>
              <a:rPr lang="en-US" sz="2400" dirty="0" smtClean="0">
                <a:latin typeface="Times New Roman"/>
                <a:ea typeface="Times New Roman"/>
              </a:rPr>
            </a:br>
            <a:r>
              <a:rPr lang="en-US" sz="2400" dirty="0" smtClean="0">
                <a:latin typeface="Times New Roman"/>
                <a:ea typeface="Times New Roman"/>
              </a:rPr>
              <a:t/>
            </a:r>
            <a:br>
              <a:rPr lang="en-US" sz="2400" dirty="0" smtClean="0">
                <a:latin typeface="Times New Roman"/>
                <a:ea typeface="Times New Roman"/>
              </a:rPr>
            </a:br>
            <a:r>
              <a:rPr lang="en-US" sz="2400" b="1" dirty="0" smtClean="0">
                <a:latin typeface="Times New Roman"/>
                <a:ea typeface="Times New Roman"/>
              </a:rPr>
              <a:t>4-</a:t>
            </a:r>
            <a:r>
              <a:rPr lang="en-US" sz="2400" dirty="0" smtClean="0">
                <a:latin typeface="Times New Roman"/>
                <a:ea typeface="Times New Roman"/>
              </a:rPr>
              <a:t> The harvested water can be transported with little energy. </a:t>
            </a:r>
            <a:r>
              <a:rPr lang="en-US" sz="2400" b="1" u="sng" dirty="0" smtClean="0">
                <a:solidFill>
                  <a:srgbClr val="F79646"/>
                </a:solidFill>
                <a:latin typeface="Times New Roman" pitchFamily="18" charset="0"/>
                <a:cs typeface="Times New Roman" pitchFamily="18" charset="0"/>
              </a:rPr>
              <a:t/>
            </a:r>
            <a:br>
              <a:rPr lang="en-US" sz="2400" b="1" u="sng" dirty="0" smtClean="0">
                <a:solidFill>
                  <a:srgbClr val="F79646"/>
                </a:solidFill>
                <a:latin typeface="Times New Roman" pitchFamily="18" charset="0"/>
                <a:cs typeface="Times New Roman" pitchFamily="18" charset="0"/>
              </a:rPr>
            </a:br>
            <a:endParaRPr lang="ar-AE"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010400" cy="1219200"/>
          </a:xfrm>
        </p:spPr>
        <p:txBody>
          <a:bodyPr>
            <a:normAutofit/>
          </a:bodyPr>
          <a:lstStyle/>
          <a:p>
            <a:pPr rtl="0"/>
            <a:r>
              <a:rPr lang="en-US" sz="3200" b="1" u="sng" dirty="0" smtClean="0">
                <a:solidFill>
                  <a:srgbClr val="F79646"/>
                </a:solidFill>
                <a:latin typeface="Times New Roman" pitchFamily="18" charset="0"/>
                <a:cs typeface="Times New Roman" pitchFamily="18" charset="0"/>
              </a:rPr>
              <a:t>4- Methodology:</a:t>
            </a:r>
            <a:r>
              <a:rPr lang="en-US" sz="2000" b="1" u="sng" dirty="0" smtClean="0">
                <a:solidFill>
                  <a:srgbClr val="F79646"/>
                </a:solidFill>
                <a:latin typeface="Times New Roman" pitchFamily="18" charset="0"/>
                <a:cs typeface="Times New Roman" pitchFamily="18" charset="0"/>
              </a:rPr>
              <a:t/>
            </a:r>
            <a:br>
              <a:rPr lang="en-US" sz="2000" b="1" u="sng" dirty="0" smtClean="0">
                <a:solidFill>
                  <a:srgbClr val="F79646"/>
                </a:solidFill>
                <a:latin typeface="Times New Roman" pitchFamily="18" charset="0"/>
                <a:cs typeface="Times New Roman" pitchFamily="18" charset="0"/>
              </a:rPr>
            </a:br>
            <a:endParaRPr lang="ar-AE" sz="2000" dirty="0"/>
          </a:p>
        </p:txBody>
      </p:sp>
      <p:graphicFrame>
        <p:nvGraphicFramePr>
          <p:cNvPr id="3" name="Diagram 2"/>
          <p:cNvGraphicFramePr/>
          <p:nvPr/>
        </p:nvGraphicFramePr>
        <p:xfrm>
          <a:off x="1066800" y="990600"/>
          <a:ext cx="6858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chor="t">
            <a:normAutofit fontScale="90000"/>
          </a:bodyPr>
          <a:lstStyle/>
          <a:p>
            <a:pPr algn="l" rtl="0">
              <a:lnSpc>
                <a:spcPct val="115000"/>
              </a:lnSpc>
              <a:spcAft>
                <a:spcPts val="600"/>
              </a:spcAft>
            </a:pPr>
            <a:r>
              <a:rPr lang="en-US" sz="2200" b="1" dirty="0" smtClean="0">
                <a:latin typeface="Times New Roman"/>
                <a:ea typeface="Calibri"/>
              </a:rPr>
              <a:t>SCS-CN Method:</a:t>
            </a:r>
            <a:r>
              <a:rPr lang="en-US" sz="2000" b="1" dirty="0" smtClean="0">
                <a:latin typeface="Times New Roman"/>
                <a:ea typeface="Calibri"/>
              </a:rPr>
              <a:t/>
            </a:r>
            <a:br>
              <a:rPr lang="en-US" sz="2000" b="1" dirty="0" smtClean="0">
                <a:latin typeface="Times New Roman"/>
                <a:ea typeface="Calibri"/>
              </a:rPr>
            </a:br>
            <a:r>
              <a:rPr lang="en-US" sz="2000" b="1" dirty="0" smtClean="0">
                <a:latin typeface="Times New Roman"/>
                <a:ea typeface="Calibri"/>
              </a:rPr>
              <a:t> </a:t>
            </a:r>
            <a:r>
              <a:rPr lang="en-US" sz="2000" dirty="0" smtClean="0">
                <a:latin typeface="Times New Roman"/>
                <a:ea typeface="Calibri"/>
              </a:rPr>
              <a:t>The runoff curve number (also called a curve number or simply CN) is an empirical parameter used in hydrology for predicting direct runoff or infiltration from rainfall excess</a:t>
            </a:r>
            <a:br>
              <a:rPr lang="en-US" sz="2000" dirty="0" smtClean="0">
                <a:latin typeface="Times New Roman"/>
                <a:ea typeface="Calibri"/>
              </a:rPr>
            </a:br>
            <a:r>
              <a:rPr lang="en-US" sz="2000" dirty="0" smtClean="0">
                <a:latin typeface="Times New Roman"/>
                <a:ea typeface="Calibri"/>
                <a:cs typeface="Arial"/>
              </a:rPr>
              <a:t> The runoff equation is</a:t>
            </a:r>
            <a:br>
              <a:rPr lang="en-US" sz="2000" dirty="0" smtClean="0">
                <a:latin typeface="Times New Roman"/>
                <a:ea typeface="Calibri"/>
                <a:cs typeface="Arial"/>
              </a:rPr>
            </a:br>
            <a:r>
              <a:rPr lang="en-US" sz="2000" dirty="0" smtClean="0">
                <a:latin typeface="Times New Roman"/>
                <a:ea typeface="Calibri"/>
                <a:cs typeface="Arial"/>
              </a:rPr>
              <a:t/>
            </a:r>
            <a:br>
              <a:rPr lang="en-US" sz="2000" dirty="0" smtClean="0">
                <a:latin typeface="Times New Roman"/>
                <a:ea typeface="Calibri"/>
                <a:cs typeface="Arial"/>
              </a:rPr>
            </a:br>
            <a:r>
              <a:rPr lang="en-US" sz="2000" dirty="0" smtClean="0">
                <a:latin typeface="Times New Roman"/>
                <a:ea typeface="Calibri"/>
                <a:cs typeface="Arial"/>
              </a:rPr>
              <a:t/>
            </a:r>
            <a:br>
              <a:rPr lang="en-US" sz="2000" dirty="0" smtClean="0">
                <a:latin typeface="Times New Roman"/>
                <a:ea typeface="Calibri"/>
                <a:cs typeface="Arial"/>
              </a:rPr>
            </a:br>
            <a:r>
              <a:rPr lang="en-US" sz="2000" dirty="0" smtClean="0">
                <a:latin typeface="Times New Roman"/>
                <a:ea typeface="Calibri"/>
                <a:cs typeface="Arial"/>
              </a:rPr>
              <a:t/>
            </a:r>
            <a:br>
              <a:rPr lang="en-US" sz="2000" dirty="0" smtClean="0">
                <a:latin typeface="Times New Roman"/>
                <a:ea typeface="Calibri"/>
                <a:cs typeface="Arial"/>
              </a:rPr>
            </a:br>
            <a:r>
              <a:rPr lang="en-US" sz="2000" dirty="0" smtClean="0">
                <a:latin typeface="Times New Roman"/>
                <a:ea typeface="Calibri"/>
                <a:cs typeface="Arial"/>
              </a:rPr>
              <a:t/>
            </a:r>
            <a:br>
              <a:rPr lang="en-US" sz="2000" dirty="0" smtClean="0">
                <a:latin typeface="Times New Roman"/>
                <a:ea typeface="Calibri"/>
                <a:cs typeface="Arial"/>
              </a:rPr>
            </a:br>
            <a:r>
              <a:rPr lang="en-US" sz="2000" dirty="0" smtClean="0">
                <a:latin typeface="Times New Roman"/>
                <a:ea typeface="Calibri"/>
                <a:cs typeface="Arial"/>
              </a:rPr>
              <a:t/>
            </a:r>
            <a:br>
              <a:rPr lang="en-US" sz="2000" dirty="0" smtClean="0">
                <a:latin typeface="Times New Roman"/>
                <a:ea typeface="Calibri"/>
                <a:cs typeface="Arial"/>
              </a:rPr>
            </a:br>
            <a:r>
              <a:rPr lang="en-US" sz="2000" dirty="0" smtClean="0">
                <a:latin typeface="Times New Roman"/>
                <a:ea typeface="Calibri"/>
                <a:cs typeface="Arial"/>
              </a:rPr>
              <a:t> </a:t>
            </a:r>
            <a:r>
              <a:rPr lang="en-US" sz="2000" dirty="0" smtClean="0">
                <a:latin typeface="Times New Roman" pitchFamily="18" charset="0"/>
                <a:cs typeface="Times New Roman" pitchFamily="18" charset="0"/>
              </a:rPr>
              <a:t>By removing I</a:t>
            </a:r>
            <a:r>
              <a:rPr lang="en-US" sz="2000" baseline="-25000" dirty="0" smtClean="0">
                <a:latin typeface="Times New Roman" pitchFamily="18" charset="0"/>
                <a:cs typeface="Times New Roman" pitchFamily="18" charset="0"/>
              </a:rPr>
              <a:t>a</a:t>
            </a:r>
            <a:r>
              <a:rPr lang="en-US" sz="2000" dirty="0" smtClean="0">
                <a:latin typeface="Times New Roman" pitchFamily="18" charset="0"/>
                <a:cs typeface="Times New Roman" pitchFamily="18" charset="0"/>
              </a:rPr>
              <a:t> as an independent parameter, a combination of S and P to produce a unique runoff amount can be approximated. Substituting Ia= 0.2S gives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and</a:t>
            </a:r>
            <a:r>
              <a:rPr lang="en-US" sz="2000" dirty="0" smtClean="0"/>
              <a:t/>
            </a:r>
            <a:br>
              <a:rPr lang="en-US" sz="2000" dirty="0" smtClean="0"/>
            </a:br>
            <a:r>
              <a:rPr lang="en-US" sz="2000" dirty="0" smtClean="0">
                <a:latin typeface="Times New Roman"/>
                <a:ea typeface="Calibri"/>
                <a:cs typeface="Arial"/>
              </a:rPr>
              <a:t/>
            </a:r>
            <a:br>
              <a:rPr lang="en-US" sz="2000" dirty="0" smtClean="0">
                <a:latin typeface="Times New Roman"/>
                <a:ea typeface="Calibri"/>
                <a:cs typeface="Arial"/>
              </a:rPr>
            </a:br>
            <a:r>
              <a:rPr lang="en-US" sz="2000" dirty="0" smtClean="0">
                <a:latin typeface="Times New Roman"/>
                <a:ea typeface="Calibri"/>
                <a:cs typeface="Arial"/>
              </a:rPr>
              <a:t/>
            </a:r>
            <a:br>
              <a:rPr lang="en-US" sz="2000" dirty="0" smtClean="0">
                <a:latin typeface="Times New Roman"/>
                <a:ea typeface="Calibri"/>
                <a:cs typeface="Arial"/>
              </a:rPr>
            </a:br>
            <a:r>
              <a:rPr lang="en-US" sz="1600" dirty="0" smtClean="0">
                <a:ea typeface="Times New Roman"/>
                <a:cs typeface="Arial"/>
              </a:rPr>
              <a:t/>
            </a:r>
            <a:br>
              <a:rPr lang="en-US" sz="1600" dirty="0" smtClean="0">
                <a:ea typeface="Times New Roman"/>
                <a:cs typeface="Arial"/>
              </a:rPr>
            </a:br>
            <a:endParaRPr lang="ar-AE" sz="2000" dirty="0">
              <a:latin typeface="Times New Roman" pitchFamily="18" charset="0"/>
              <a:cs typeface="Times New Roman" pitchFamily="18" charset="0"/>
            </a:endParaRPr>
          </a:p>
        </p:txBody>
      </p:sp>
      <p:pic>
        <p:nvPicPr>
          <p:cNvPr id="3" name="Picture 2" descr="Capture.PNG"/>
          <p:cNvPicPr/>
          <p:nvPr/>
        </p:nvPicPr>
        <p:blipFill>
          <a:blip r:embed="rId2" cstate="print"/>
          <a:stretch>
            <a:fillRect/>
          </a:stretch>
        </p:blipFill>
        <p:spPr>
          <a:xfrm>
            <a:off x="533400" y="2209800"/>
            <a:ext cx="2514600" cy="1295400"/>
          </a:xfrm>
          <a:prstGeom prst="rect">
            <a:avLst/>
          </a:prstGeom>
        </p:spPr>
      </p:pic>
      <p:pic>
        <p:nvPicPr>
          <p:cNvPr id="11" name="Picture 10" descr="11.PNG"/>
          <p:cNvPicPr/>
          <p:nvPr/>
        </p:nvPicPr>
        <p:blipFill>
          <a:blip r:embed="rId3" cstate="print"/>
          <a:stretch>
            <a:fillRect/>
          </a:stretch>
        </p:blipFill>
        <p:spPr>
          <a:xfrm>
            <a:off x="914400" y="4267200"/>
            <a:ext cx="1819529" cy="771633"/>
          </a:xfrm>
          <a:prstGeom prst="rect">
            <a:avLst/>
          </a:prstGeom>
        </p:spPr>
      </p:pic>
      <p:pic>
        <p:nvPicPr>
          <p:cNvPr id="12" name="Picture 11" descr="2.PNG"/>
          <p:cNvPicPr/>
          <p:nvPr/>
        </p:nvPicPr>
        <p:blipFill>
          <a:blip r:embed="rId4" cstate="print"/>
          <a:stretch>
            <a:fillRect/>
          </a:stretch>
        </p:blipFill>
        <p:spPr>
          <a:xfrm>
            <a:off x="1143000" y="5562600"/>
            <a:ext cx="1924050" cy="70485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2438400"/>
          </a:xfrm>
        </p:spPr>
        <p:txBody>
          <a:bodyPr anchor="t">
            <a:normAutofit/>
          </a:bodyPr>
          <a:lstStyle/>
          <a:p>
            <a:pPr rtl="0"/>
            <a:r>
              <a:rPr lang="en-US" sz="2000" dirty="0" smtClean="0"/>
              <a:t>The HSG refer to the standard SCS soil classifications ranging from A, which refers to sand and aggregated silts with high infiltration rates, to classification D, which corresponds to soils that swell significantly when wet and have low infiltration rates. The HSG reflects a soil’s permeability and surface runoff potential. Table 1 summarizes the HSG characteristics (Schulze et al, 1992).</a:t>
            </a:r>
            <a:br>
              <a:rPr lang="en-US" sz="2000" dirty="0" smtClean="0"/>
            </a:br>
            <a:endParaRPr lang="ar-AE" sz="2000" dirty="0"/>
          </a:p>
        </p:txBody>
      </p:sp>
      <p:pic>
        <p:nvPicPr>
          <p:cNvPr id="3" name="Picture 2" descr="table.PNG"/>
          <p:cNvPicPr/>
          <p:nvPr/>
        </p:nvPicPr>
        <p:blipFill>
          <a:blip r:embed="rId2" cstate="print"/>
          <a:stretch>
            <a:fillRect/>
          </a:stretch>
        </p:blipFill>
        <p:spPr>
          <a:xfrm>
            <a:off x="1447800" y="2286000"/>
            <a:ext cx="6248400" cy="35814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417</TotalTime>
  <Words>321</Words>
  <Application>Microsoft Office PowerPoint</Application>
  <PresentationFormat>On-screen Show (4:3)</PresentationFormat>
  <Paragraphs>28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An-Najah National University Faculty of Engineering Civil Engineering Department   Rainwater Harvesting to Alleviate Water Shortage in Wadi Abu-Nar Catchment   Supervisor: Dr. Sameer Shadeed  Prepared by: Waseem Samara Ata' Zain Edeen Ahmad Labadi 2012/2013   </vt:lpstr>
      <vt:lpstr>Contents:  1- Introduction  2- Objectives  3- Advantages of Rainwater Harvesting  4- Methodology  5- Study Area</vt:lpstr>
      <vt:lpstr>1- Introduction:  The scarcity of the water resources in the West Bank, due to arid to semi-arid climate and overexploitation, mismanagement as well as the fact that these resources are shared with Israel, gave us a motivation to develop a new techniques as rainwater harvesting (RWH) to overcome the problem of water shortage.   RWH is an unconventional water source that is increasingly adopted in the West Bank.      </vt:lpstr>
      <vt:lpstr>RWH in its broadest sense can be defined as the collection of run-off rainwater for domestic water supply, agriculture and environmental management. Water harvesting systems, which harvest runoff from roofs or ground surfaces fall under the term rainwater harvesting. Each RWH system consists of three basic components: 1- Catchment or roof surface to collect rainwater  2- Delivery system to transport the water from the roof to the storage reservoir (gutters and drainpipes) 3- Storage reservoir or tank to store the water until it is used.</vt:lpstr>
      <vt:lpstr>2- Objectives:   1- Determine the amount of water that can be collected.  2- Use GIS-based SCS-CN method to estimate potential runoff generation in the Wadi.  3- Evaluate the potential of adopting RWH techniques to enhance the availability of water in the Wadi.   4- Utilize RWH techniques in Wadi Abu-Nar to halt the problems related to the frequent flood at the Wadi outlet.  5- Provide a sustainable, alternative water resource.  </vt:lpstr>
      <vt:lpstr>3- Advantages of Rainwater Harvesting:  1- It is environmentally safe and can be reasonably utilized  2- It provides a reliable renewable resource with special management and little investment.  3- In agriculture, comparing to the 10% increase in food production from irrigation, rainwater harvesting has demonstrated the potential of increasing food production by 100%.  4- The harvested water can be transported with little energy.  </vt:lpstr>
      <vt:lpstr>4- Methodology: </vt:lpstr>
      <vt:lpstr>SCS-CN Method:  The runoff curve number (also called a curve number or simply CN) is an empirical parameter used in hydrology for predicting direct runoff or infiltration from rainfall excess  The runoff equation is       By removing Ia as an independent parameter, a combination of S and P to produce a unique runoff amount can be approximated. Substituting Ia= 0.2S gives      and    </vt:lpstr>
      <vt:lpstr>The HSG refer to the standard SCS soil classifications ranging from A, which refers to sand and aggregated silts with high infiltration rates, to classification D, which corresponds to soils that swell significantly when wet and have low infiltration rates. The HSG reflects a soil’s permeability and surface runoff potential. Table 1 summarizes the HSG characteristics (Schulze et al, 1992). </vt:lpstr>
      <vt:lpstr>GIS-based SCS-CN Method: </vt:lpstr>
      <vt:lpstr>5- Study Area: </vt:lpstr>
      <vt:lpstr>This research focuses on Wadi Abu-Nar catchment which is a drainage basin with an area of 247.5 km2 is situated between Jenin and Tulkarem. It is part of the Jenin District which represents the northern part of the West Bank / Palestine.  It has hot, dry summers and cool, rainy winters. Temperature ranges from 5°C in the winter to 40°C in the summer, with an average annual temperature of 16°C. Average annual rainfall is approximately 500 mm. Wind speeds can reach up to 75 km/h.  </vt:lpstr>
      <vt:lpstr>Rainfall stations locations in Wadi Abu Nar catchment</vt:lpstr>
      <vt:lpstr>Annual rainfall for Wadi Abu Nar</vt:lpstr>
      <vt:lpstr>Abu Nar catchment has a 3 springs and 78 groundwater wells as shown in figure below: </vt:lpstr>
      <vt:lpstr>Relative Humidity </vt:lpstr>
      <vt:lpstr>Geology</vt:lpstr>
      <vt:lpstr>Soil type</vt:lpstr>
      <vt:lpstr>Thank you for listening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waseem</dc:creator>
  <cp:lastModifiedBy>waseem</cp:lastModifiedBy>
  <cp:revision>136</cp:revision>
  <dcterms:created xsi:type="dcterms:W3CDTF">2013-01-02T06:28:03Z</dcterms:created>
  <dcterms:modified xsi:type="dcterms:W3CDTF">2014-01-03T05:28:26Z</dcterms:modified>
</cp:coreProperties>
</file>