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5.xml" ContentType="application/vnd.openxmlformats-officedocument.drawingml.chart+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6.xml" ContentType="application/vnd.openxmlformats-officedocument.drawingml.chart+xml"/>
  <Override PartName="/ppt/notesSlides/notesSlide2.xml" ContentType="application/vnd.openxmlformats-officedocument.presentationml.notesSlide+xml"/>
  <Override PartName="/ppt/charts/chart7.xml" ContentType="application/vnd.openxmlformats-officedocument.drawingml.chart+xml"/>
  <Override PartName="/ppt/notesSlides/notesSlide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 id="2147483853" r:id="rId2"/>
    <p:sldMasterId id="2147483867" r:id="rId3"/>
  </p:sldMasterIdLst>
  <p:notesMasterIdLst>
    <p:notesMasterId r:id="rId76"/>
  </p:notesMasterIdLst>
  <p:sldIdLst>
    <p:sldId id="302" r:id="rId4"/>
    <p:sldId id="258" r:id="rId5"/>
    <p:sldId id="260" r:id="rId6"/>
    <p:sldId id="259" r:id="rId7"/>
    <p:sldId id="267" r:id="rId8"/>
    <p:sldId id="268" r:id="rId9"/>
    <p:sldId id="280" r:id="rId10"/>
    <p:sldId id="281" r:id="rId11"/>
    <p:sldId id="261" r:id="rId12"/>
    <p:sldId id="303" r:id="rId13"/>
    <p:sldId id="262" r:id="rId14"/>
    <p:sldId id="263" r:id="rId15"/>
    <p:sldId id="283" r:id="rId16"/>
    <p:sldId id="285" r:id="rId17"/>
    <p:sldId id="269" r:id="rId18"/>
    <p:sldId id="270" r:id="rId19"/>
    <p:sldId id="265" r:id="rId20"/>
    <p:sldId id="266" r:id="rId21"/>
    <p:sldId id="277" r:id="rId22"/>
    <p:sldId id="282" r:id="rId23"/>
    <p:sldId id="273" r:id="rId24"/>
    <p:sldId id="274" r:id="rId25"/>
    <p:sldId id="286" r:id="rId26"/>
    <p:sldId id="275" r:id="rId27"/>
    <p:sldId id="287" r:id="rId28"/>
    <p:sldId id="289" r:id="rId29"/>
    <p:sldId id="290" r:id="rId30"/>
    <p:sldId id="291" r:id="rId31"/>
    <p:sldId id="293" r:id="rId32"/>
    <p:sldId id="292" r:id="rId33"/>
    <p:sldId id="312" r:id="rId34"/>
    <p:sldId id="319" r:id="rId35"/>
    <p:sldId id="328" r:id="rId36"/>
    <p:sldId id="331" r:id="rId37"/>
    <p:sldId id="330" r:id="rId38"/>
    <p:sldId id="329" r:id="rId39"/>
    <p:sldId id="350" r:id="rId40"/>
    <p:sldId id="351" r:id="rId41"/>
    <p:sldId id="352" r:id="rId42"/>
    <p:sldId id="353" r:id="rId43"/>
    <p:sldId id="316" r:id="rId44"/>
    <p:sldId id="324" r:id="rId45"/>
    <p:sldId id="325" r:id="rId46"/>
    <p:sldId id="326" r:id="rId47"/>
    <p:sldId id="323" r:id="rId48"/>
    <p:sldId id="332" r:id="rId49"/>
    <p:sldId id="333" r:id="rId50"/>
    <p:sldId id="334" r:id="rId51"/>
    <p:sldId id="335" r:id="rId52"/>
    <p:sldId id="336" r:id="rId53"/>
    <p:sldId id="337" r:id="rId54"/>
    <p:sldId id="338" r:id="rId55"/>
    <p:sldId id="339" r:id="rId56"/>
    <p:sldId id="340" r:id="rId57"/>
    <p:sldId id="341" r:id="rId58"/>
    <p:sldId id="342" r:id="rId59"/>
    <p:sldId id="343" r:id="rId60"/>
    <p:sldId id="344" r:id="rId61"/>
    <p:sldId id="345" r:id="rId62"/>
    <p:sldId id="346" r:id="rId63"/>
    <p:sldId id="347" r:id="rId64"/>
    <p:sldId id="348" r:id="rId65"/>
    <p:sldId id="349" r:id="rId66"/>
    <p:sldId id="361" r:id="rId67"/>
    <p:sldId id="354" r:id="rId68"/>
    <p:sldId id="356" r:id="rId69"/>
    <p:sldId id="357" r:id="rId70"/>
    <p:sldId id="358" r:id="rId71"/>
    <p:sldId id="362" r:id="rId72"/>
    <p:sldId id="360" r:id="rId73"/>
    <p:sldId id="359" r:id="rId74"/>
    <p:sldId id="276" r:id="rId7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09EB"/>
    <a:srgbClr val="FF6600"/>
    <a:srgbClr val="45C75E"/>
    <a:srgbClr val="30DC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422" y="-108"/>
      </p:cViewPr>
      <p:guideLst>
        <p:guide orient="horz" pos="2160"/>
        <p:guide pos="2880"/>
      </p:guideLst>
    </p:cSldViewPr>
  </p:slideViewPr>
  <p:notesTextViewPr>
    <p:cViewPr>
      <p:scale>
        <a:sx n="1" d="1"/>
        <a:sy n="1" d="1"/>
      </p:scale>
      <p:origin x="0" y="0"/>
    </p:cViewPr>
  </p:notesTextViewPr>
  <p:sorterViewPr>
    <p:cViewPr>
      <p:scale>
        <a:sx n="66" d="100"/>
        <a:sy n="66" d="100"/>
      </p:scale>
      <p:origin x="0" y="686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notesMaster" Target="notesMasters/notesMaster1.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theme" Target="theme/theme1.xml"/><Relationship Id="rId5" Type="http://schemas.openxmlformats.org/officeDocument/2006/relationships/slide" Target="slides/slide2.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s>
</file>

<file path=ppt/charts/_rels/chart1.xml.rels><?xml version="1.0" encoding="UTF-8" standalone="yes"?>
<Relationships xmlns="http://schemas.openxmlformats.org/package/2006/relationships"><Relationship Id="rId1" Type="http://schemas.openxmlformats.org/officeDocument/2006/relationships/oleObject" Target="file:///C:\My%20Folders\M.S\Desktop\Senior%20Project\Senior%20Project\Demantd%20forecasting\semifinal.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My%20Folders\M.S\Desktop\Senior%20Project\Senior%20Project\Demantd%20forecasting\semifinal.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My%20Folders\M.S\Desktop\Senior%20Project\Senior%20Project\Demantd%20forecasting\semifinal.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My%20Folders\M.S\Desktop\Senior%20Project\Senior%20Project\Demantd%20forecasting\semifinal.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My%20Folders\M.S\Desktop\Senior%20Project\Senior%20Project\Demantd%20forecasting\semifinal.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My%20Folders\M.S\Desktop\Senior%20Project\Senior%20Project\Demantd%20forecasting\semifinal.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My%20Folders\M.S\Desktop\Senior%20Project\Senior%20Project\Demantd%20forecasting\semifinal.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6"/>
    </mc:Choice>
    <mc:Fallback>
      <c:style val="36"/>
    </mc:Fallback>
  </mc:AlternateContent>
  <c:chart>
    <c:title>
      <c:tx>
        <c:rich>
          <a:bodyPr/>
          <a:lstStyle/>
          <a:p>
            <a:pPr>
              <a:defRPr sz="1800" b="1" i="0" u="none" strike="noStrike" baseline="0">
                <a:solidFill>
                  <a:srgbClr val="000000"/>
                </a:solidFill>
                <a:latin typeface="Calibri"/>
                <a:ea typeface="Calibri"/>
                <a:cs typeface="Calibri"/>
              </a:defRPr>
            </a:pPr>
            <a:r>
              <a:rPr lang="en-US"/>
              <a:t>Demand /Year (All Products)</a:t>
            </a:r>
          </a:p>
        </c:rich>
      </c:tx>
      <c:overlay val="0"/>
    </c:title>
    <c:autoTitleDeleted val="0"/>
    <c:view3D>
      <c:rotX val="15"/>
      <c:rotY val="340"/>
      <c:depthPercent val="100"/>
      <c:rAngAx val="1"/>
    </c:view3D>
    <c:floor>
      <c:thickness val="0"/>
    </c:floor>
    <c:sideWall>
      <c:thickness val="0"/>
    </c:sideWall>
    <c:backWall>
      <c:thickness val="0"/>
    </c:backWall>
    <c:plotArea>
      <c:layout/>
      <c:bar3DChart>
        <c:barDir val="col"/>
        <c:grouping val="clustered"/>
        <c:varyColors val="0"/>
        <c:ser>
          <c:idx val="0"/>
          <c:order val="0"/>
          <c:tx>
            <c:strRef>
              <c:f>Charts!$C$3</c:f>
              <c:strCache>
                <c:ptCount val="1"/>
                <c:pt idx="0">
                  <c:v>(Demand) L  /Year</c:v>
                </c:pt>
              </c:strCache>
            </c:strRef>
          </c:tx>
          <c:invertIfNegative val="0"/>
          <c:dLbls>
            <c:txPr>
              <a:bodyPr/>
              <a:lstStyle/>
              <a:p>
                <a:pPr>
                  <a:defRPr sz="10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dLbls>
          <c:cat>
            <c:multiLvlStrRef>
              <c:f>Charts!$A$4:$B$6</c:f>
              <c:multiLvlStrCache>
                <c:ptCount val="3"/>
                <c:lvl>
                  <c:pt idx="0">
                    <c:v>Center Branch</c:v>
                  </c:pt>
                  <c:pt idx="1">
                    <c:v>North Branch </c:v>
                  </c:pt>
                  <c:pt idx="2">
                    <c:v>South Branch </c:v>
                  </c:pt>
                </c:lvl>
                <c:lvl>
                  <c:pt idx="0">
                    <c:v>1</c:v>
                  </c:pt>
                  <c:pt idx="1">
                    <c:v>2</c:v>
                  </c:pt>
                  <c:pt idx="2">
                    <c:v>3</c:v>
                  </c:pt>
                </c:lvl>
              </c:multiLvlStrCache>
            </c:multiLvlStrRef>
          </c:cat>
          <c:val>
            <c:numRef>
              <c:f>Charts!$C$4:$C$6</c:f>
              <c:numCache>
                <c:formatCode>General</c:formatCode>
                <c:ptCount val="3"/>
                <c:pt idx="0">
                  <c:v>24161050.004999999</c:v>
                </c:pt>
                <c:pt idx="1">
                  <c:v>19573643.919999994</c:v>
                </c:pt>
                <c:pt idx="2">
                  <c:v>18026015.539999999</c:v>
                </c:pt>
              </c:numCache>
            </c:numRef>
          </c:val>
        </c:ser>
        <c:dLbls>
          <c:showLegendKey val="0"/>
          <c:showVal val="0"/>
          <c:showCatName val="0"/>
          <c:showSerName val="0"/>
          <c:showPercent val="0"/>
          <c:showBubbleSize val="0"/>
        </c:dLbls>
        <c:gapWidth val="150"/>
        <c:shape val="box"/>
        <c:axId val="39482496"/>
        <c:axId val="39484032"/>
        <c:axId val="0"/>
      </c:bar3DChart>
      <c:catAx>
        <c:axId val="39482496"/>
        <c:scaling>
          <c:orientation val="minMax"/>
        </c:scaling>
        <c:delete val="0"/>
        <c:axPos val="b"/>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39484032"/>
        <c:crosses val="autoZero"/>
        <c:auto val="1"/>
        <c:lblAlgn val="ctr"/>
        <c:lblOffset val="100"/>
        <c:noMultiLvlLbl val="0"/>
      </c:catAx>
      <c:valAx>
        <c:axId val="39484032"/>
        <c:scaling>
          <c:orientation val="minMax"/>
        </c:scaling>
        <c:delete val="0"/>
        <c:axPos val="r"/>
        <c:majorGridlines/>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39482496"/>
        <c:crosses val="max"/>
        <c:crossBetween val="between"/>
      </c:valAx>
      <c:spPr>
        <a:noFill/>
        <a:ln w="25400">
          <a:noFill/>
        </a:ln>
      </c:spPr>
    </c:plotArea>
    <c:legend>
      <c:legendPos val="l"/>
      <c:overlay val="0"/>
      <c:txPr>
        <a:bodyPr/>
        <a:lstStyle/>
        <a:p>
          <a:pPr>
            <a:defRPr sz="845" b="0" i="0" u="none" strike="noStrike" baseline="0">
              <a:solidFill>
                <a:srgbClr val="000000"/>
              </a:solidFill>
              <a:latin typeface="Calibri"/>
              <a:ea typeface="Calibri"/>
              <a:cs typeface="Calibri"/>
            </a:defRPr>
          </a:pPr>
          <a:endParaRPr lang="en-US"/>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6"/>
    </mc:Choice>
    <mc:Fallback>
      <c:style val="36"/>
    </mc:Fallback>
  </mc:AlternateContent>
  <c:chart>
    <c:title>
      <c:tx>
        <c:rich>
          <a:bodyPr/>
          <a:lstStyle/>
          <a:p>
            <a:pPr>
              <a:defRPr sz="1800" b="1" i="0" u="none" strike="noStrike" baseline="0">
                <a:solidFill>
                  <a:srgbClr val="000000"/>
                </a:solidFill>
                <a:latin typeface="Calibri"/>
                <a:ea typeface="Calibri"/>
                <a:cs typeface="Calibri"/>
              </a:defRPr>
            </a:pPr>
            <a:r>
              <a:rPr lang="en-US"/>
              <a:t>Center Branch (CSD Products)</a:t>
            </a:r>
          </a:p>
        </c:rich>
      </c:tx>
      <c:overlay val="0"/>
    </c:title>
    <c:autoTitleDeleted val="0"/>
    <c:view3D>
      <c:rotX val="15"/>
      <c:rotY val="340"/>
      <c:depthPercent val="100"/>
      <c:rAngAx val="1"/>
    </c:view3D>
    <c:floor>
      <c:thickness val="0"/>
    </c:floor>
    <c:sideWall>
      <c:thickness val="0"/>
    </c:sideWall>
    <c:backWall>
      <c:thickness val="0"/>
    </c:backWall>
    <c:plotArea>
      <c:layout>
        <c:manualLayout>
          <c:layoutTarget val="inner"/>
          <c:xMode val="edge"/>
          <c:yMode val="edge"/>
          <c:x val="6.9280214710535318E-2"/>
          <c:y val="0.14455257638928148"/>
          <c:w val="0.93071978528946464"/>
          <c:h val="0.43982356732987615"/>
        </c:manualLayout>
      </c:layout>
      <c:bar3DChart>
        <c:barDir val="col"/>
        <c:grouping val="clustered"/>
        <c:varyColors val="0"/>
        <c:ser>
          <c:idx val="0"/>
          <c:order val="0"/>
          <c:invertIfNegative val="0"/>
          <c:dLbls>
            <c:txPr>
              <a:bodyPr/>
              <a:lstStyle/>
              <a:p>
                <a:pPr>
                  <a:defRPr sz="8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dLbls>
          <c:cat>
            <c:strRef>
              <c:f>('Center Branch'!$B$7:$B$13,'Center Branch'!$B$17:$B$21,'Center Branch'!$B$25:$B$28,'Center Branch'!$B$32:$B$37,'Center Branch'!$B$41:$B$47)</c:f>
              <c:strCache>
                <c:ptCount val="29"/>
                <c:pt idx="0">
                  <c:v>Coca Cola (330mL)</c:v>
                </c:pt>
                <c:pt idx="1">
                  <c:v>Diet Cola  (330mL)</c:v>
                </c:pt>
                <c:pt idx="2">
                  <c:v>Coke Zero (330mL)</c:v>
                </c:pt>
                <c:pt idx="3">
                  <c:v>Sprite   (330mL)</c:v>
                </c:pt>
                <c:pt idx="4">
                  <c:v>Sprite Diet Sprite  (330mL)</c:v>
                </c:pt>
                <c:pt idx="5">
                  <c:v>Fanta Orange  (330mL)</c:v>
                </c:pt>
                <c:pt idx="6">
                  <c:v>Fanta Strawberry  (330mL)</c:v>
                </c:pt>
                <c:pt idx="7">
                  <c:v>Coca Cola (PET 2.0 LT)</c:v>
                </c:pt>
                <c:pt idx="8">
                  <c:v>Diet Cola (PET 2.0 LT)</c:v>
                </c:pt>
                <c:pt idx="9">
                  <c:v>Sprite (PET 2.0 LT)</c:v>
                </c:pt>
                <c:pt idx="10">
                  <c:v>Fanta Orange (PET 2.0 LT)</c:v>
                </c:pt>
                <c:pt idx="11">
                  <c:v>Fanta Strawberry (PET 2.0 LT)</c:v>
                </c:pt>
                <c:pt idx="12">
                  <c:v>Coca Cola (PET 0.5 LT)</c:v>
                </c:pt>
                <c:pt idx="13">
                  <c:v>Diet Cola (PET 0.5 LT)</c:v>
                </c:pt>
                <c:pt idx="14">
                  <c:v>Sprite (PET 0.5 LT)</c:v>
                </c:pt>
                <c:pt idx="15">
                  <c:v>Fanta Orange (PET 0.5 LT)</c:v>
                </c:pt>
                <c:pt idx="16">
                  <c:v>Coca Cola (PET 1.125 LT)</c:v>
                </c:pt>
                <c:pt idx="17">
                  <c:v>Diet Cola (PET 1.125 LT)</c:v>
                </c:pt>
                <c:pt idx="18">
                  <c:v>Coke Zero (PET 1.125 LT)</c:v>
                </c:pt>
                <c:pt idx="19">
                  <c:v>Sprite (PET 1.125 LT)</c:v>
                </c:pt>
                <c:pt idx="20">
                  <c:v>Diet Sprite (PET 1.125 LT)</c:v>
                </c:pt>
                <c:pt idx="21">
                  <c:v>Fanta Orange (PET 1.125 LT)</c:v>
                </c:pt>
                <c:pt idx="22">
                  <c:v>Coca Cola (NBR 300 mL)</c:v>
                </c:pt>
                <c:pt idx="23">
                  <c:v>Diet Cola (NBR 300 mL)</c:v>
                </c:pt>
                <c:pt idx="24">
                  <c:v>Sprite (NBR 300 mL)</c:v>
                </c:pt>
                <c:pt idx="25">
                  <c:v>Diet Sprite (NBR 300 mL)</c:v>
                </c:pt>
                <c:pt idx="26">
                  <c:v>Fanta Orange (NBR 300 mL)</c:v>
                </c:pt>
                <c:pt idx="27">
                  <c:v>Fanta Strawberry (NBR 300 mL)</c:v>
                </c:pt>
                <c:pt idx="28">
                  <c:v>Coke Zero (NBR 300 mL)</c:v>
                </c:pt>
              </c:strCache>
            </c:strRef>
          </c:cat>
          <c:val>
            <c:numRef>
              <c:f>('Center Branch'!$O$7:$O$13,'Center Branch'!$O$17:$O$21,'Center Branch'!$O$25:$O$28,'Center Branch'!$O$32:$O$37,'Center Branch'!$O$41:$O$47)</c:f>
              <c:numCache>
                <c:formatCode>General</c:formatCode>
                <c:ptCount val="29"/>
                <c:pt idx="0">
                  <c:v>119400</c:v>
                </c:pt>
                <c:pt idx="1">
                  <c:v>6759</c:v>
                </c:pt>
                <c:pt idx="2">
                  <c:v>11266</c:v>
                </c:pt>
                <c:pt idx="3">
                  <c:v>51813</c:v>
                </c:pt>
                <c:pt idx="4">
                  <c:v>4507</c:v>
                </c:pt>
                <c:pt idx="5">
                  <c:v>24780</c:v>
                </c:pt>
                <c:pt idx="6">
                  <c:v>6819</c:v>
                </c:pt>
                <c:pt idx="7">
                  <c:v>522338</c:v>
                </c:pt>
                <c:pt idx="8">
                  <c:v>16323</c:v>
                </c:pt>
                <c:pt idx="9">
                  <c:v>195875</c:v>
                </c:pt>
                <c:pt idx="10">
                  <c:v>65292</c:v>
                </c:pt>
                <c:pt idx="11">
                  <c:v>8164</c:v>
                </c:pt>
                <c:pt idx="12">
                  <c:v>35506</c:v>
                </c:pt>
                <c:pt idx="13">
                  <c:v>623</c:v>
                </c:pt>
                <c:pt idx="14">
                  <c:v>17197</c:v>
                </c:pt>
                <c:pt idx="15">
                  <c:v>9964</c:v>
                </c:pt>
                <c:pt idx="16">
                  <c:v>190634</c:v>
                </c:pt>
                <c:pt idx="17">
                  <c:v>3531</c:v>
                </c:pt>
                <c:pt idx="18">
                  <c:v>21182</c:v>
                </c:pt>
                <c:pt idx="19">
                  <c:v>102378</c:v>
                </c:pt>
                <c:pt idx="20">
                  <c:v>3541</c:v>
                </c:pt>
                <c:pt idx="21">
                  <c:v>31772</c:v>
                </c:pt>
                <c:pt idx="22">
                  <c:v>63406</c:v>
                </c:pt>
                <c:pt idx="23">
                  <c:v>1175</c:v>
                </c:pt>
                <c:pt idx="24">
                  <c:v>34048</c:v>
                </c:pt>
                <c:pt idx="25">
                  <c:v>1175</c:v>
                </c:pt>
                <c:pt idx="26">
                  <c:v>11704</c:v>
                </c:pt>
                <c:pt idx="27">
                  <c:v>3524</c:v>
                </c:pt>
                <c:pt idx="28">
                  <c:v>2348</c:v>
                </c:pt>
              </c:numCache>
            </c:numRef>
          </c:val>
        </c:ser>
        <c:dLbls>
          <c:showLegendKey val="0"/>
          <c:showVal val="0"/>
          <c:showCatName val="0"/>
          <c:showSerName val="0"/>
          <c:showPercent val="0"/>
          <c:showBubbleSize val="0"/>
        </c:dLbls>
        <c:gapWidth val="150"/>
        <c:shape val="box"/>
        <c:axId val="39216256"/>
        <c:axId val="39218176"/>
        <c:axId val="0"/>
      </c:bar3DChart>
      <c:catAx>
        <c:axId val="39216256"/>
        <c:scaling>
          <c:orientation val="maxMin"/>
        </c:scaling>
        <c:delete val="0"/>
        <c:axPos val="b"/>
        <c:title>
          <c:tx>
            <c:rich>
              <a:bodyPr/>
              <a:lstStyle/>
              <a:p>
                <a:pPr>
                  <a:defRPr sz="1000" b="1" i="0" u="none" strike="noStrike" baseline="0">
                    <a:solidFill>
                      <a:srgbClr val="000000"/>
                    </a:solidFill>
                    <a:latin typeface="Calibri"/>
                    <a:ea typeface="Calibri"/>
                    <a:cs typeface="Calibri"/>
                  </a:defRPr>
                </a:pPr>
                <a:r>
                  <a:rPr lang="en-US"/>
                  <a:t>Products </a:t>
                </a:r>
              </a:p>
            </c:rich>
          </c:tx>
          <c:overlay val="0"/>
        </c:title>
        <c:numFmt formatCode="General" sourceLinked="1"/>
        <c:majorTickMark val="out"/>
        <c:minorTickMark val="none"/>
        <c:tickLblPos val="nextTo"/>
        <c:txPr>
          <a:bodyPr rot="-2700000" vert="horz"/>
          <a:lstStyle/>
          <a:p>
            <a:pPr>
              <a:defRPr sz="1000" b="0" i="0" u="none" strike="noStrike" baseline="0">
                <a:solidFill>
                  <a:srgbClr val="000000"/>
                </a:solidFill>
                <a:latin typeface="Calibri"/>
                <a:ea typeface="Calibri"/>
                <a:cs typeface="Calibri"/>
              </a:defRPr>
            </a:pPr>
            <a:endParaRPr lang="en-US"/>
          </a:p>
        </c:txPr>
        <c:crossAx val="39218176"/>
        <c:crosses val="autoZero"/>
        <c:auto val="1"/>
        <c:lblAlgn val="ctr"/>
        <c:lblOffset val="100"/>
        <c:noMultiLvlLbl val="0"/>
      </c:catAx>
      <c:valAx>
        <c:axId val="39218176"/>
        <c:scaling>
          <c:orientation val="minMax"/>
        </c:scaling>
        <c:delete val="0"/>
        <c:axPos val="r"/>
        <c:majorGridlines/>
        <c:title>
          <c:tx>
            <c:rich>
              <a:bodyPr rot="0" vert="horz"/>
              <a:lstStyle/>
              <a:p>
                <a:pPr algn="ctr">
                  <a:defRPr sz="1000" b="1" i="0" u="none" strike="noStrike" baseline="0">
                    <a:solidFill>
                      <a:srgbClr val="000000"/>
                    </a:solidFill>
                    <a:latin typeface="Calibri"/>
                    <a:ea typeface="Calibri"/>
                    <a:cs typeface="Calibri"/>
                  </a:defRPr>
                </a:pPr>
                <a:r>
                  <a:rPr lang="en-US"/>
                  <a:t>Demand/Year</a:t>
                </a:r>
              </a:p>
            </c:rich>
          </c:tx>
          <c:layout>
            <c:manualLayout>
              <c:xMode val="edge"/>
              <c:yMode val="edge"/>
              <c:x val="4.8779740947097444E-2"/>
              <c:y val="0.32579699172218857"/>
            </c:manualLayout>
          </c:layout>
          <c:overlay val="0"/>
        </c:title>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39216256"/>
        <c:crosses val="min"/>
        <c:crossBetween val="between"/>
      </c:valAx>
      <c:spPr>
        <a:noFill/>
        <a:ln w="25400">
          <a:noFill/>
        </a:ln>
      </c:spPr>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5"/>
    </mc:Choice>
    <mc:Fallback>
      <c:style val="35"/>
    </mc:Fallback>
  </mc:AlternateContent>
  <c:chart>
    <c:title>
      <c:tx>
        <c:rich>
          <a:bodyPr/>
          <a:lstStyle/>
          <a:p>
            <a:pPr>
              <a:defRPr sz="1800" b="1" i="0" u="none" strike="noStrike" baseline="0">
                <a:solidFill>
                  <a:srgbClr val="000000"/>
                </a:solidFill>
                <a:latin typeface="Calibri"/>
                <a:ea typeface="Calibri"/>
                <a:cs typeface="Calibri"/>
              </a:defRPr>
            </a:pPr>
            <a:r>
              <a:rPr lang="en-US"/>
              <a:t>Center Branch (Water Products)</a:t>
            </a:r>
          </a:p>
        </c:rich>
      </c:tx>
      <c:overlay val="0"/>
    </c:title>
    <c:autoTitleDeleted val="0"/>
    <c:view3D>
      <c:rotX val="15"/>
      <c:rotY val="340"/>
      <c:depthPercent val="100"/>
      <c:rAngAx val="1"/>
    </c:view3D>
    <c:floor>
      <c:thickness val="0"/>
    </c:floor>
    <c:sideWall>
      <c:thickness val="0"/>
    </c:sideWall>
    <c:backWall>
      <c:thickness val="0"/>
    </c:backWall>
    <c:plotArea>
      <c:layout>
        <c:manualLayout>
          <c:layoutTarget val="inner"/>
          <c:xMode val="edge"/>
          <c:yMode val="edge"/>
          <c:x val="6.9280214710535318E-2"/>
          <c:y val="0.14455257638928148"/>
          <c:w val="0.93071978528946464"/>
          <c:h val="0.43982356732987615"/>
        </c:manualLayout>
      </c:layout>
      <c:bar3DChart>
        <c:barDir val="col"/>
        <c:grouping val="clustered"/>
        <c:varyColors val="0"/>
        <c:ser>
          <c:idx val="0"/>
          <c:order val="0"/>
          <c:invertIfNegative val="0"/>
          <c:dLbls>
            <c:txPr>
              <a:bodyPr/>
              <a:lstStyle/>
              <a:p>
                <a:pPr>
                  <a:defRPr sz="10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dLbls>
          <c:cat>
            <c:strRef>
              <c:f>('Center Branch'!$B$51:$B$52,'Center Branch'!$B$56:$B$57,'Center Branch'!$B$61:$B$62)</c:f>
              <c:strCache>
                <c:ptCount val="6"/>
                <c:pt idx="0">
                  <c:v>Arwa Water (PET 1.5 Ltr)</c:v>
                </c:pt>
                <c:pt idx="1">
                  <c:v>Arwa Water (PET 0.5 Ltr)</c:v>
                </c:pt>
                <c:pt idx="2">
                  <c:v>Jericho (PET 1.5 Ltr (8))</c:v>
                </c:pt>
                <c:pt idx="3">
                  <c:v>Jericho (PET 0.5 Ltr)</c:v>
                </c:pt>
                <c:pt idx="4">
                  <c:v>Arwa Water (5 Gallons)</c:v>
                </c:pt>
                <c:pt idx="5">
                  <c:v>Arwa Water (5 L)</c:v>
                </c:pt>
              </c:strCache>
            </c:strRef>
          </c:cat>
          <c:val>
            <c:numRef>
              <c:f>('Center Branch'!$O$51:$O$52,'Center Branch'!$O$56:$O$57,'Center Branch'!$O$61:$O$62)</c:f>
              <c:numCache>
                <c:formatCode>General</c:formatCode>
                <c:ptCount val="6"/>
                <c:pt idx="0">
                  <c:v>95073</c:v>
                </c:pt>
                <c:pt idx="1">
                  <c:v>112411</c:v>
                </c:pt>
                <c:pt idx="2">
                  <c:v>289545</c:v>
                </c:pt>
                <c:pt idx="3">
                  <c:v>43263</c:v>
                </c:pt>
                <c:pt idx="4">
                  <c:v>46085</c:v>
                </c:pt>
                <c:pt idx="5">
                  <c:v>37295</c:v>
                </c:pt>
              </c:numCache>
            </c:numRef>
          </c:val>
        </c:ser>
        <c:dLbls>
          <c:showLegendKey val="0"/>
          <c:showVal val="0"/>
          <c:showCatName val="0"/>
          <c:showSerName val="0"/>
          <c:showPercent val="0"/>
          <c:showBubbleSize val="0"/>
        </c:dLbls>
        <c:gapWidth val="150"/>
        <c:shape val="box"/>
        <c:axId val="39260928"/>
        <c:axId val="39262848"/>
        <c:axId val="0"/>
      </c:bar3DChart>
      <c:catAx>
        <c:axId val="39260928"/>
        <c:scaling>
          <c:orientation val="maxMin"/>
        </c:scaling>
        <c:delete val="0"/>
        <c:axPos val="b"/>
        <c:title>
          <c:tx>
            <c:rich>
              <a:bodyPr/>
              <a:lstStyle/>
              <a:p>
                <a:pPr>
                  <a:defRPr sz="1000" b="1" i="0" u="none" strike="noStrike" baseline="0">
                    <a:solidFill>
                      <a:srgbClr val="000000"/>
                    </a:solidFill>
                    <a:latin typeface="Calibri"/>
                    <a:ea typeface="Calibri"/>
                    <a:cs typeface="Calibri"/>
                  </a:defRPr>
                </a:pPr>
                <a:r>
                  <a:rPr lang="en-US"/>
                  <a:t>Products </a:t>
                </a:r>
              </a:p>
            </c:rich>
          </c:tx>
          <c:overlay val="0"/>
        </c:title>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39262848"/>
        <c:crosses val="autoZero"/>
        <c:auto val="1"/>
        <c:lblAlgn val="ctr"/>
        <c:lblOffset val="100"/>
        <c:noMultiLvlLbl val="0"/>
      </c:catAx>
      <c:valAx>
        <c:axId val="39262848"/>
        <c:scaling>
          <c:orientation val="minMax"/>
        </c:scaling>
        <c:delete val="0"/>
        <c:axPos val="r"/>
        <c:majorGridlines/>
        <c:title>
          <c:tx>
            <c:rich>
              <a:bodyPr rot="0" vert="horz"/>
              <a:lstStyle/>
              <a:p>
                <a:pPr algn="ctr">
                  <a:defRPr sz="1000" b="1" i="0" u="none" strike="noStrike" baseline="0">
                    <a:solidFill>
                      <a:srgbClr val="000000"/>
                    </a:solidFill>
                    <a:latin typeface="Calibri"/>
                    <a:ea typeface="Calibri"/>
                    <a:cs typeface="Calibri"/>
                  </a:defRPr>
                </a:pPr>
                <a:r>
                  <a:rPr lang="en-US"/>
                  <a:t>Demand/Year</a:t>
                </a:r>
              </a:p>
            </c:rich>
          </c:tx>
          <c:layout>
            <c:manualLayout>
              <c:xMode val="edge"/>
              <c:yMode val="edge"/>
              <c:x val="7.1130103044519813E-3"/>
              <c:y val="0.30977159769922374"/>
            </c:manualLayout>
          </c:layout>
          <c:overlay val="0"/>
        </c:title>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39260928"/>
        <c:crosses val="min"/>
        <c:crossBetween val="between"/>
      </c:valAx>
      <c:spPr>
        <a:noFill/>
        <a:ln w="25400">
          <a:noFill/>
        </a:ln>
      </c:spPr>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0"/>
    </mc:Choice>
    <mc:Fallback>
      <c:style val="40"/>
    </mc:Fallback>
  </mc:AlternateContent>
  <c:chart>
    <c:title>
      <c:tx>
        <c:rich>
          <a:bodyPr/>
          <a:lstStyle/>
          <a:p>
            <a:pPr>
              <a:defRPr sz="1800" b="1" i="0" u="none" strike="noStrike" baseline="0">
                <a:solidFill>
                  <a:srgbClr val="000000"/>
                </a:solidFill>
                <a:latin typeface="Calibri"/>
                <a:ea typeface="Calibri"/>
                <a:cs typeface="Calibri"/>
              </a:defRPr>
            </a:pPr>
            <a:r>
              <a:rPr lang="en-US"/>
              <a:t>Center Branch (Cappy) Products</a:t>
            </a:r>
          </a:p>
        </c:rich>
      </c:tx>
      <c:overlay val="0"/>
    </c:title>
    <c:autoTitleDeleted val="0"/>
    <c:view3D>
      <c:rotX val="15"/>
      <c:rotY val="340"/>
      <c:depthPercent val="100"/>
      <c:rAngAx val="1"/>
    </c:view3D>
    <c:floor>
      <c:thickness val="0"/>
    </c:floor>
    <c:sideWall>
      <c:thickness val="0"/>
    </c:sideWall>
    <c:backWall>
      <c:thickness val="0"/>
    </c:backWall>
    <c:plotArea>
      <c:layout>
        <c:manualLayout>
          <c:layoutTarget val="inner"/>
          <c:xMode val="edge"/>
          <c:yMode val="edge"/>
          <c:x val="6.9280214710535318E-2"/>
          <c:y val="0.14455257638928148"/>
          <c:w val="0.93071978528946464"/>
          <c:h val="0.43982356732987615"/>
        </c:manualLayout>
      </c:layout>
      <c:bar3DChart>
        <c:barDir val="col"/>
        <c:grouping val="clustered"/>
        <c:varyColors val="0"/>
        <c:ser>
          <c:idx val="0"/>
          <c:order val="0"/>
          <c:invertIfNegative val="0"/>
          <c:dLbls>
            <c:txPr>
              <a:bodyPr/>
              <a:lstStyle/>
              <a:p>
                <a:pPr>
                  <a:defRPr sz="800" b="0"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dLbls>
          <c:cat>
            <c:strRef>
              <c:f>('Center Branch'!$B$67:$B$72,'Center Branch'!$B$76:$B$81,'Center Branch'!$B$85:$B$89,'Center Branch'!$B$93:$B$98,'Center Branch'!$B$102:$B$107)</c:f>
              <c:strCache>
                <c:ptCount val="29"/>
                <c:pt idx="0">
                  <c:v>Orange Nectar (200 mL)</c:v>
                </c:pt>
                <c:pt idx="1">
                  <c:v>Mango Nectal (200 mL)</c:v>
                </c:pt>
                <c:pt idx="2">
                  <c:v>Strawberry &amp; Banana Nectar (200 mL)</c:v>
                </c:pt>
                <c:pt idx="3">
                  <c:v>Multivitamin Nectar (200 mL)</c:v>
                </c:pt>
                <c:pt idx="4">
                  <c:v>Apple Nectar (200 mL)</c:v>
                </c:pt>
                <c:pt idx="5">
                  <c:v>Guava Nectar (200 mL)</c:v>
                </c:pt>
                <c:pt idx="6">
                  <c:v>Orange Nectar (1.0 LT)</c:v>
                </c:pt>
                <c:pt idx="7">
                  <c:v>Mango Nectal  (1.0 LT)</c:v>
                </c:pt>
                <c:pt idx="8">
                  <c:v>Strawberry &amp; Banana Nectar  (1.0 LT)</c:v>
                </c:pt>
                <c:pt idx="9">
                  <c:v>Multivitamin Nectar  (1.0 LT)</c:v>
                </c:pt>
                <c:pt idx="10">
                  <c:v>Apple Nectar  (1.0 LT)</c:v>
                </c:pt>
                <c:pt idx="11">
                  <c:v>Guava Nectar  (1.0 LT)</c:v>
                </c:pt>
                <c:pt idx="12">
                  <c:v>Orange Drink (200 mL)</c:v>
                </c:pt>
                <c:pt idx="13">
                  <c:v>Mango Drink (200 mL)</c:v>
                </c:pt>
                <c:pt idx="14">
                  <c:v>Strawberry &amp; Banana Drink (200 mL)</c:v>
                </c:pt>
                <c:pt idx="15">
                  <c:v>Apple Drink (200 mL)</c:v>
                </c:pt>
                <c:pt idx="16">
                  <c:v>Mixed Fruit (200 mL)</c:v>
                </c:pt>
                <c:pt idx="17">
                  <c:v>Orange Drink (PET 1.5 LT)</c:v>
                </c:pt>
                <c:pt idx="18">
                  <c:v>Strawberry &amp; Banana Drink (PET 1.5 LT)</c:v>
                </c:pt>
                <c:pt idx="19">
                  <c:v>Mango Drink (PET 1.5 LT)</c:v>
                </c:pt>
                <c:pt idx="20">
                  <c:v>Grape Drink (PET 1.5 LT)</c:v>
                </c:pt>
                <c:pt idx="21">
                  <c:v>Grapefruit Drink (PET 1.5 LT)</c:v>
                </c:pt>
                <c:pt idx="22">
                  <c:v>Apple Drink (PET 1.5 LT)</c:v>
                </c:pt>
                <c:pt idx="23">
                  <c:v>Orange Drink (PET 330 mL)</c:v>
                </c:pt>
                <c:pt idx="24">
                  <c:v>Strawberry &amp; Banana Drink (PET 330 mL)</c:v>
                </c:pt>
                <c:pt idx="25">
                  <c:v>Grape Drink (PET 330 mL)</c:v>
                </c:pt>
                <c:pt idx="26">
                  <c:v>Mango Drink (PET 330 mL)</c:v>
                </c:pt>
                <c:pt idx="27">
                  <c:v>Grapefruit Drink (PET 330 mL)</c:v>
                </c:pt>
                <c:pt idx="28">
                  <c:v>Apple Drink (PET 330 mL)</c:v>
                </c:pt>
              </c:strCache>
            </c:strRef>
          </c:cat>
          <c:val>
            <c:numRef>
              <c:f>('Center Branch'!$O$67:$O$72,'Center Branch'!$O$76:$O$81,'Center Branch'!$O$85:$O$89,'Center Branch'!$O$93:$O$98,'Center Branch'!$O$102:$O$107)</c:f>
              <c:numCache>
                <c:formatCode>General</c:formatCode>
                <c:ptCount val="29"/>
                <c:pt idx="0">
                  <c:v>1583</c:v>
                </c:pt>
                <c:pt idx="1">
                  <c:v>8832</c:v>
                </c:pt>
                <c:pt idx="2">
                  <c:v>4066</c:v>
                </c:pt>
                <c:pt idx="3">
                  <c:v>1359</c:v>
                </c:pt>
                <c:pt idx="4">
                  <c:v>3170</c:v>
                </c:pt>
                <c:pt idx="5">
                  <c:v>3624</c:v>
                </c:pt>
                <c:pt idx="6">
                  <c:v>1199</c:v>
                </c:pt>
                <c:pt idx="7">
                  <c:v>1998</c:v>
                </c:pt>
                <c:pt idx="8">
                  <c:v>1360</c:v>
                </c:pt>
                <c:pt idx="9">
                  <c:v>880</c:v>
                </c:pt>
                <c:pt idx="10">
                  <c:v>1433</c:v>
                </c:pt>
                <c:pt idx="11">
                  <c:v>1120</c:v>
                </c:pt>
                <c:pt idx="12">
                  <c:v>7111</c:v>
                </c:pt>
                <c:pt idx="13">
                  <c:v>6164</c:v>
                </c:pt>
                <c:pt idx="14">
                  <c:v>5926</c:v>
                </c:pt>
                <c:pt idx="15">
                  <c:v>4506</c:v>
                </c:pt>
                <c:pt idx="16">
                  <c:v>3690</c:v>
                </c:pt>
                <c:pt idx="17">
                  <c:v>51993</c:v>
                </c:pt>
                <c:pt idx="18">
                  <c:v>25393</c:v>
                </c:pt>
                <c:pt idx="19">
                  <c:v>22973</c:v>
                </c:pt>
                <c:pt idx="20">
                  <c:v>8466</c:v>
                </c:pt>
                <c:pt idx="21">
                  <c:v>12091</c:v>
                </c:pt>
                <c:pt idx="22">
                  <c:v>11407</c:v>
                </c:pt>
                <c:pt idx="23">
                  <c:v>5457</c:v>
                </c:pt>
                <c:pt idx="24">
                  <c:v>4182</c:v>
                </c:pt>
                <c:pt idx="25">
                  <c:v>4365</c:v>
                </c:pt>
                <c:pt idx="26">
                  <c:v>3090</c:v>
                </c:pt>
                <c:pt idx="27">
                  <c:v>1091</c:v>
                </c:pt>
                <c:pt idx="28">
                  <c:v>2325</c:v>
                </c:pt>
              </c:numCache>
            </c:numRef>
          </c:val>
        </c:ser>
        <c:dLbls>
          <c:showLegendKey val="0"/>
          <c:showVal val="0"/>
          <c:showCatName val="0"/>
          <c:showSerName val="0"/>
          <c:showPercent val="0"/>
          <c:showBubbleSize val="0"/>
        </c:dLbls>
        <c:gapWidth val="150"/>
        <c:shape val="box"/>
        <c:axId val="39789696"/>
        <c:axId val="39791616"/>
        <c:axId val="0"/>
      </c:bar3DChart>
      <c:catAx>
        <c:axId val="39789696"/>
        <c:scaling>
          <c:orientation val="maxMin"/>
        </c:scaling>
        <c:delete val="0"/>
        <c:axPos val="b"/>
        <c:title>
          <c:tx>
            <c:rich>
              <a:bodyPr/>
              <a:lstStyle/>
              <a:p>
                <a:pPr>
                  <a:defRPr sz="1000" b="1" i="0" u="none" strike="noStrike" baseline="0">
                    <a:solidFill>
                      <a:srgbClr val="000000"/>
                    </a:solidFill>
                    <a:latin typeface="Calibri"/>
                    <a:ea typeface="Calibri"/>
                    <a:cs typeface="Calibri"/>
                  </a:defRPr>
                </a:pPr>
                <a:r>
                  <a:rPr lang="en-US"/>
                  <a:t>Products </a:t>
                </a:r>
              </a:p>
            </c:rich>
          </c:tx>
          <c:overlay val="0"/>
        </c:title>
        <c:numFmt formatCode="General" sourceLinked="1"/>
        <c:majorTickMark val="out"/>
        <c:minorTickMark val="none"/>
        <c:tickLblPos val="nextTo"/>
        <c:txPr>
          <a:bodyPr rot="-2700000" vert="horz"/>
          <a:lstStyle/>
          <a:p>
            <a:pPr>
              <a:defRPr sz="1000" b="0" i="0" u="none" strike="noStrike" baseline="0">
                <a:solidFill>
                  <a:srgbClr val="000000"/>
                </a:solidFill>
                <a:latin typeface="Calibri"/>
                <a:ea typeface="Calibri"/>
                <a:cs typeface="Calibri"/>
              </a:defRPr>
            </a:pPr>
            <a:endParaRPr lang="en-US"/>
          </a:p>
        </c:txPr>
        <c:crossAx val="39791616"/>
        <c:crosses val="autoZero"/>
        <c:auto val="1"/>
        <c:lblAlgn val="ctr"/>
        <c:lblOffset val="100"/>
        <c:noMultiLvlLbl val="0"/>
      </c:catAx>
      <c:valAx>
        <c:axId val="39791616"/>
        <c:scaling>
          <c:orientation val="minMax"/>
        </c:scaling>
        <c:delete val="0"/>
        <c:axPos val="r"/>
        <c:majorGridlines/>
        <c:title>
          <c:tx>
            <c:rich>
              <a:bodyPr rot="0" vert="horz"/>
              <a:lstStyle/>
              <a:p>
                <a:pPr algn="ctr">
                  <a:defRPr sz="1000" b="1" i="0" u="none" strike="noStrike" baseline="0">
                    <a:solidFill>
                      <a:srgbClr val="000000"/>
                    </a:solidFill>
                    <a:latin typeface="Calibri"/>
                    <a:ea typeface="Calibri"/>
                    <a:cs typeface="Calibri"/>
                  </a:defRPr>
                </a:pPr>
                <a:r>
                  <a:rPr lang="en-US"/>
                  <a:t>Demand/Year</a:t>
                </a:r>
              </a:p>
            </c:rich>
          </c:tx>
          <c:layout>
            <c:manualLayout>
              <c:xMode val="edge"/>
              <c:yMode val="edge"/>
              <c:x val="4.9485959174567468E-2"/>
              <c:y val="0.31320927152784001"/>
            </c:manualLayout>
          </c:layout>
          <c:overlay val="0"/>
        </c:title>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39789696"/>
        <c:crosses val="min"/>
        <c:crossBetween val="between"/>
      </c:valAx>
      <c:spPr>
        <a:noFill/>
        <a:ln w="25400">
          <a:noFill/>
        </a:ln>
      </c:spPr>
    </c:plotArea>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5"/>
    </mc:Choice>
    <mc:Fallback>
      <c:style val="45"/>
    </mc:Fallback>
  </mc:AlternateContent>
  <c:chart>
    <c:autoTitleDeleted val="0"/>
    <c:plotArea>
      <c:layout/>
      <c:barChart>
        <c:barDir val="col"/>
        <c:grouping val="clustered"/>
        <c:varyColors val="0"/>
        <c:ser>
          <c:idx val="0"/>
          <c:order val="0"/>
          <c:invertIfNegative val="0"/>
          <c:cat>
            <c:strRef>
              <c:f>'ABC Center'!$B$75:$B$137</c:f>
              <c:strCache>
                <c:ptCount val="63"/>
                <c:pt idx="0">
                  <c:v>Coca Cola (PET 2.0 LT)</c:v>
                </c:pt>
                <c:pt idx="1">
                  <c:v>Coca Cola (PET 1.125 LT)</c:v>
                </c:pt>
                <c:pt idx="2">
                  <c:v>Sprite (PET 2.0 LT)</c:v>
                </c:pt>
                <c:pt idx="3">
                  <c:v>Jericho (PET 1.5 Ltr (8))</c:v>
                </c:pt>
                <c:pt idx="4">
                  <c:v>Coca Cola (330mL)</c:v>
                </c:pt>
                <c:pt idx="5">
                  <c:v>Sprite (PET 1.125 LT)</c:v>
                </c:pt>
                <c:pt idx="6">
                  <c:v>Coca Cola (NBR 300 mL)</c:v>
                </c:pt>
                <c:pt idx="7">
                  <c:v>Arwa Water (PET 0.5 Ltr)</c:v>
                </c:pt>
                <c:pt idx="8">
                  <c:v>Sprite   (330mL)</c:v>
                </c:pt>
                <c:pt idx="9">
                  <c:v>Fanta Orange (PET 2.0 LT)</c:v>
                </c:pt>
                <c:pt idx="10">
                  <c:v>Sprite (NBR 300 mL)</c:v>
                </c:pt>
                <c:pt idx="11">
                  <c:v>Arwa Water (PET 1.5 Ltr)</c:v>
                </c:pt>
                <c:pt idx="12">
                  <c:v>Fanta Orange (PET 1.125 LT)</c:v>
                </c:pt>
                <c:pt idx="13">
                  <c:v>Orange Drink (PET 1.5 LT)</c:v>
                </c:pt>
                <c:pt idx="14">
                  <c:v>Fanta Orange  (330mL)</c:v>
                </c:pt>
                <c:pt idx="15">
                  <c:v>Coca Cola (PET 0.5 LT)</c:v>
                </c:pt>
                <c:pt idx="16">
                  <c:v>Coke Zero (PET 1.125 LT)</c:v>
                </c:pt>
                <c:pt idx="17">
                  <c:v>Jericho (PET 0.5 Ltr)</c:v>
                </c:pt>
                <c:pt idx="18">
                  <c:v>Fanta Orange (NBR 300 mL)</c:v>
                </c:pt>
                <c:pt idx="19">
                  <c:v>Arwa Water (5 Gallons)</c:v>
                </c:pt>
                <c:pt idx="20">
                  <c:v>Strawberry &amp; Banana Drink (PET 1.5 LT)</c:v>
                </c:pt>
                <c:pt idx="21">
                  <c:v>Mango Drink (PET 1.5 LT)</c:v>
                </c:pt>
                <c:pt idx="22">
                  <c:v>Coke Zero (330mL)</c:v>
                </c:pt>
                <c:pt idx="23">
                  <c:v>Diet Cola (PET 2.0 LT)</c:v>
                </c:pt>
                <c:pt idx="24">
                  <c:v>Sprite (PET 0.5 LT)</c:v>
                </c:pt>
                <c:pt idx="25">
                  <c:v>Mango Nectal (200 mL)</c:v>
                </c:pt>
                <c:pt idx="26">
                  <c:v>Fanta Strawberry  (330mL)</c:v>
                </c:pt>
                <c:pt idx="27">
                  <c:v>Diet Cola  (330mL)</c:v>
                </c:pt>
                <c:pt idx="28">
                  <c:v>Fanta Orange (PET 0.5 LT)</c:v>
                </c:pt>
                <c:pt idx="29">
                  <c:v>Grapefruit Drink (PET 1.5 LT)</c:v>
                </c:pt>
                <c:pt idx="30">
                  <c:v>Apple Drink (PET 1.5 LT)</c:v>
                </c:pt>
                <c:pt idx="31">
                  <c:v>Fanta Strawberry (PET 2.0 LT)</c:v>
                </c:pt>
                <c:pt idx="32">
                  <c:v>Orange Drink (PET 330 mL)</c:v>
                </c:pt>
                <c:pt idx="33">
                  <c:v>Sprite Diet Sprite  (330mL)</c:v>
                </c:pt>
                <c:pt idx="34">
                  <c:v>Fanta Strawberry (NBR 300 mL)</c:v>
                </c:pt>
                <c:pt idx="35">
                  <c:v>Grape Drink (PET 330 mL)</c:v>
                </c:pt>
                <c:pt idx="36">
                  <c:v>Grape Drink (PET 1.5 LT)</c:v>
                </c:pt>
                <c:pt idx="37">
                  <c:v>Strawberry &amp; Banana Drink (PET 330 mL)</c:v>
                </c:pt>
                <c:pt idx="38">
                  <c:v>Orange Drink (200 mL)</c:v>
                </c:pt>
                <c:pt idx="39">
                  <c:v>Arwa Water (5 L)</c:v>
                </c:pt>
                <c:pt idx="40">
                  <c:v>Mango Drink (200 mL)</c:v>
                </c:pt>
                <c:pt idx="41">
                  <c:v>Strawberry &amp; Banana Nectar (200 mL)</c:v>
                </c:pt>
                <c:pt idx="42">
                  <c:v>Strawberry &amp; Banana Drink (200 mL)</c:v>
                </c:pt>
                <c:pt idx="43">
                  <c:v>Guava Nectar (200 mL)</c:v>
                </c:pt>
                <c:pt idx="44">
                  <c:v>Diet Sprite (PET 1.125 LT)</c:v>
                </c:pt>
                <c:pt idx="45">
                  <c:v>Mango Drink (PET 330 mL)</c:v>
                </c:pt>
                <c:pt idx="46">
                  <c:v>Diet Cola (PET 1.125 LT)</c:v>
                </c:pt>
                <c:pt idx="47">
                  <c:v>Coke Zero (NBR 300 mL)</c:v>
                </c:pt>
                <c:pt idx="48">
                  <c:v>Apple Nectar (200 mL)</c:v>
                </c:pt>
                <c:pt idx="49">
                  <c:v>Apple Drink (200 mL)</c:v>
                </c:pt>
                <c:pt idx="50">
                  <c:v>Apple Drink (PET 330 mL)</c:v>
                </c:pt>
                <c:pt idx="51">
                  <c:v>Mixed Fruit (200 mL)</c:v>
                </c:pt>
                <c:pt idx="52">
                  <c:v>Mango Nectal  (1.0 LT)</c:v>
                </c:pt>
                <c:pt idx="53">
                  <c:v>Diet Cola (NBR 300 mL)</c:v>
                </c:pt>
                <c:pt idx="54">
                  <c:v>Diet Sprite (NBR 300 mL)</c:v>
                </c:pt>
                <c:pt idx="55">
                  <c:v>Apple Nectar  (1.0 LT)</c:v>
                </c:pt>
                <c:pt idx="56">
                  <c:v>Orange Nectar (200 mL)</c:v>
                </c:pt>
                <c:pt idx="57">
                  <c:v>Strawberry &amp; Banana Nectar  (1.0 LT)</c:v>
                </c:pt>
                <c:pt idx="58">
                  <c:v>Orange Nectar (1.0 LT)</c:v>
                </c:pt>
                <c:pt idx="59">
                  <c:v>Multivitamin Nectar (200 mL)</c:v>
                </c:pt>
                <c:pt idx="60">
                  <c:v>Guava Nectar  (1.0 LT)</c:v>
                </c:pt>
                <c:pt idx="61">
                  <c:v>Grapefruit Drink (PET 330 mL)</c:v>
                </c:pt>
                <c:pt idx="62">
                  <c:v>Multivitamin Nectar  (1.0 LT)</c:v>
                </c:pt>
              </c:strCache>
            </c:strRef>
          </c:cat>
          <c:val>
            <c:numRef>
              <c:f>'ABC Center'!$G$75:$G$137</c:f>
              <c:numCache>
                <c:formatCode>General</c:formatCode>
                <c:ptCount val="63"/>
                <c:pt idx="0">
                  <c:v>0.21718178453163933</c:v>
                </c:pt>
                <c:pt idx="1">
                  <c:v>0.31806234504185987</c:v>
                </c:pt>
                <c:pt idx="2">
                  <c:v>0.39950478661251881</c:v>
                </c:pt>
                <c:pt idx="3">
                  <c:v>0.47246799132974016</c:v>
                </c:pt>
                <c:pt idx="4">
                  <c:v>0.54467899806018594</c:v>
                </c:pt>
                <c:pt idx="5">
                  <c:v>0.59885585016377374</c:v>
                </c:pt>
                <c:pt idx="6">
                  <c:v>0.64678938337933756</c:v>
                </c:pt>
                <c:pt idx="7">
                  <c:v>0.68078147499397801</c:v>
                </c:pt>
                <c:pt idx="8">
                  <c:v>0.71211706035180544</c:v>
                </c:pt>
                <c:pt idx="9">
                  <c:v>0.73926467947130237</c:v>
                </c:pt>
                <c:pt idx="10">
                  <c:v>0.7650042141986706</c:v>
                </c:pt>
                <c:pt idx="11">
                  <c:v>0.78656613958461186</c:v>
                </c:pt>
                <c:pt idx="12">
                  <c:v>0.80337938994147751</c:v>
                </c:pt>
                <c:pt idx="13">
                  <c:v>0.81910161302747442</c:v>
                </c:pt>
                <c:pt idx="14">
                  <c:v>0.83408811844439612</c:v>
                </c:pt>
                <c:pt idx="15">
                  <c:v>0.84750899367979815</c:v>
                </c:pt>
                <c:pt idx="16">
                  <c:v>0.85871818004071743</c:v>
                </c:pt>
                <c:pt idx="17">
                  <c:v>0.86852994129756189</c:v>
                </c:pt>
                <c:pt idx="18">
                  <c:v>0.87737790636009483</c:v>
                </c:pt>
                <c:pt idx="19">
                  <c:v>0.88608771646576012</c:v>
                </c:pt>
                <c:pt idx="20">
                  <c:v>0.89376633494945446</c:v>
                </c:pt>
                <c:pt idx="21">
                  <c:v>0.90071316684902958</c:v>
                </c:pt>
                <c:pt idx="22">
                  <c:v>0.90752664425125062</c:v>
                </c:pt>
                <c:pt idx="23">
                  <c:v>0.91431354903112494</c:v>
                </c:pt>
                <c:pt idx="24">
                  <c:v>0.92081382479925444</c:v>
                </c:pt>
                <c:pt idx="25">
                  <c:v>0.92548758242080298</c:v>
                </c:pt>
                <c:pt idx="26">
                  <c:v>0.92961159293081053</c:v>
                </c:pt>
                <c:pt idx="27">
                  <c:v>0.93369931650276272</c:v>
                </c:pt>
                <c:pt idx="28">
                  <c:v>0.93746559828177312</c:v>
                </c:pt>
                <c:pt idx="29">
                  <c:v>0.94112180968201531</c:v>
                </c:pt>
                <c:pt idx="30">
                  <c:v>0.94457118553534103</c:v>
                </c:pt>
                <c:pt idx="31">
                  <c:v>0.94796567739485793</c:v>
                </c:pt>
                <c:pt idx="32">
                  <c:v>0.95126597441100569</c:v>
                </c:pt>
                <c:pt idx="33">
                  <c:v>0.95399172824127465</c:v>
                </c:pt>
                <c:pt idx="34">
                  <c:v>0.95665579427684933</c:v>
                </c:pt>
                <c:pt idx="35">
                  <c:v>0.95929566902038699</c:v>
                </c:pt>
                <c:pt idx="36">
                  <c:v>0.96185571250020252</c:v>
                </c:pt>
                <c:pt idx="37">
                  <c:v>0.96438491208267096</c:v>
                </c:pt>
                <c:pt idx="38">
                  <c:v>0.96689359946543296</c:v>
                </c:pt>
                <c:pt idx="39">
                  <c:v>0.96924311570637023</c:v>
                </c:pt>
                <c:pt idx="40">
                  <c:v>0.9714177112663962</c:v>
                </c:pt>
                <c:pt idx="41">
                  <c:v>0.97356937549751221</c:v>
                </c:pt>
                <c:pt idx="42">
                  <c:v>0.97566000711475975</c:v>
                </c:pt>
                <c:pt idx="43">
                  <c:v>0.97757777179099303</c:v>
                </c:pt>
                <c:pt idx="44">
                  <c:v>0.9794516141526215</c:v>
                </c:pt>
                <c:pt idx="45">
                  <c:v>0.98132039146247974</c:v>
                </c:pt>
                <c:pt idx="46">
                  <c:v>0.98318894197897522</c:v>
                </c:pt>
                <c:pt idx="47">
                  <c:v>0.98496397803219005</c:v>
                </c:pt>
                <c:pt idx="48">
                  <c:v>0.98664149293938086</c:v>
                </c:pt>
                <c:pt idx="49">
                  <c:v>0.98823116321736226</c:v>
                </c:pt>
                <c:pt idx="50">
                  <c:v>0.98963728206701285</c:v>
                </c:pt>
                <c:pt idx="51">
                  <c:v>0.99093907596975395</c:v>
                </c:pt>
                <c:pt idx="52">
                  <c:v>0.99214743100700209</c:v>
                </c:pt>
                <c:pt idx="53">
                  <c:v>0.99303570501148575</c:v>
                </c:pt>
                <c:pt idx="54">
                  <c:v>0.99392397901596929</c:v>
                </c:pt>
                <c:pt idx="55">
                  <c:v>0.99479063205319485</c:v>
                </c:pt>
                <c:pt idx="56">
                  <c:v>0.99562833113776361</c:v>
                </c:pt>
                <c:pt idx="57">
                  <c:v>0.99645083506702159</c:v>
                </c:pt>
                <c:pt idx="58">
                  <c:v>0.99717596904583072</c:v>
                </c:pt>
                <c:pt idx="59">
                  <c:v>0.99789513079941816</c:v>
                </c:pt>
                <c:pt idx="60">
                  <c:v>0.99857248697645418</c:v>
                </c:pt>
                <c:pt idx="61">
                  <c:v>0.99923230446676337</c:v>
                </c:pt>
                <c:pt idx="62">
                  <c:v>0.99976451289157731</c:v>
                </c:pt>
              </c:numCache>
            </c:numRef>
          </c:val>
        </c:ser>
        <c:dLbls>
          <c:showLegendKey val="0"/>
          <c:showVal val="0"/>
          <c:showCatName val="0"/>
          <c:showSerName val="0"/>
          <c:showPercent val="0"/>
          <c:showBubbleSize val="0"/>
        </c:dLbls>
        <c:gapWidth val="150"/>
        <c:overlap val="100"/>
        <c:axId val="39841792"/>
        <c:axId val="39843712"/>
      </c:barChart>
      <c:catAx>
        <c:axId val="39841792"/>
        <c:scaling>
          <c:orientation val="minMax"/>
        </c:scaling>
        <c:delete val="0"/>
        <c:axPos val="b"/>
        <c:majorGridlines/>
        <c:title>
          <c:tx>
            <c:rich>
              <a:bodyPr/>
              <a:lstStyle/>
              <a:p>
                <a:pPr>
                  <a:defRPr sz="1200" b="1" i="0" u="none" strike="noStrike" baseline="0">
                    <a:solidFill>
                      <a:srgbClr val="FFFFFF"/>
                    </a:solidFill>
                    <a:latin typeface="Calibri"/>
                    <a:ea typeface="Calibri"/>
                    <a:cs typeface="Calibri"/>
                  </a:defRPr>
                </a:pPr>
                <a:r>
                  <a:rPr lang="en-US"/>
                  <a:t>NBC Products</a:t>
                </a:r>
              </a:p>
            </c:rich>
          </c:tx>
          <c:overlay val="0"/>
        </c:title>
        <c:numFmt formatCode="General" sourceLinked="1"/>
        <c:majorTickMark val="out"/>
        <c:minorTickMark val="none"/>
        <c:tickLblPos val="nextTo"/>
        <c:txPr>
          <a:bodyPr rot="-5400000" vert="horz"/>
          <a:lstStyle/>
          <a:p>
            <a:pPr>
              <a:defRPr sz="800" b="0" i="0" u="none" strike="noStrike" baseline="0">
                <a:solidFill>
                  <a:srgbClr val="FFFFFF"/>
                </a:solidFill>
                <a:latin typeface="Calibri"/>
                <a:ea typeface="Calibri"/>
                <a:cs typeface="Calibri"/>
              </a:defRPr>
            </a:pPr>
            <a:endParaRPr lang="en-US"/>
          </a:p>
        </c:txPr>
        <c:crossAx val="39843712"/>
        <c:crosses val="autoZero"/>
        <c:auto val="1"/>
        <c:lblAlgn val="ctr"/>
        <c:lblOffset val="100"/>
        <c:noMultiLvlLbl val="0"/>
      </c:catAx>
      <c:valAx>
        <c:axId val="39843712"/>
        <c:scaling>
          <c:orientation val="minMax"/>
        </c:scaling>
        <c:delete val="0"/>
        <c:axPos val="l"/>
        <c:majorGridlines/>
        <c:minorGridlines/>
        <c:title>
          <c:tx>
            <c:rich>
              <a:bodyPr/>
              <a:lstStyle/>
              <a:p>
                <a:pPr>
                  <a:defRPr sz="1000" b="1" i="0" u="none" strike="noStrike" baseline="0">
                    <a:solidFill>
                      <a:srgbClr val="FFFFFF"/>
                    </a:solidFill>
                    <a:latin typeface="Calibri"/>
                    <a:ea typeface="Calibri"/>
                    <a:cs typeface="Calibri"/>
                  </a:defRPr>
                </a:pPr>
                <a:r>
                  <a:rPr lang="en-US"/>
                  <a:t>Cum % of Total Usage</a:t>
                </a:r>
              </a:p>
            </c:rich>
          </c:tx>
          <c:layout>
            <c:manualLayout>
              <c:xMode val="edge"/>
              <c:yMode val="edge"/>
              <c:x val="6.6875970647209777E-3"/>
              <c:y val="0.15729677858064353"/>
            </c:manualLayout>
          </c:layout>
          <c:overlay val="0"/>
        </c:title>
        <c:numFmt formatCode="General" sourceLinked="1"/>
        <c:majorTickMark val="out"/>
        <c:minorTickMark val="none"/>
        <c:tickLblPos val="nextTo"/>
        <c:txPr>
          <a:bodyPr rot="0" vert="horz"/>
          <a:lstStyle/>
          <a:p>
            <a:pPr>
              <a:defRPr sz="1000" b="0" i="0" u="none" strike="noStrike" baseline="0">
                <a:solidFill>
                  <a:srgbClr val="FFFFFF"/>
                </a:solidFill>
                <a:latin typeface="Calibri"/>
                <a:ea typeface="Calibri"/>
                <a:cs typeface="Calibri"/>
              </a:defRPr>
            </a:pPr>
            <a:endParaRPr lang="en-US"/>
          </a:p>
        </c:txPr>
        <c:crossAx val="39841792"/>
        <c:crosses val="autoZero"/>
        <c:crossBetween val="between"/>
      </c:valAx>
    </c:plotArea>
    <c:plotVisOnly val="1"/>
    <c:dispBlanksAs val="gap"/>
    <c:showDLblsOverMax val="0"/>
  </c:chart>
  <c:txPr>
    <a:bodyPr/>
    <a:lstStyle/>
    <a:p>
      <a:pPr>
        <a:defRPr sz="1000" b="0" i="0" u="none" strike="noStrike" baseline="0">
          <a:solidFill>
            <a:srgbClr val="FFFFFF"/>
          </a:solidFill>
          <a:latin typeface="Calibri"/>
          <a:ea typeface="Calibri"/>
          <a:cs typeface="Calibri"/>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u="none" strike="noStrike" baseline="0">
                <a:solidFill>
                  <a:srgbClr val="000000"/>
                </a:solidFill>
                <a:latin typeface="Calibri"/>
                <a:ea typeface="Calibri"/>
                <a:cs typeface="Calibri"/>
              </a:defRPr>
            </a:pPr>
            <a:r>
              <a:rPr lang="en-US" sz="1100" dirty="0"/>
              <a:t>Orange Drink (PET 1.5 LT)</a:t>
            </a:r>
          </a:p>
        </c:rich>
      </c:tx>
      <c:layout>
        <c:manualLayout>
          <c:xMode val="edge"/>
          <c:yMode val="edge"/>
          <c:x val="0.40771963731806249"/>
          <c:y val="7.6923076923076927E-2"/>
        </c:manualLayout>
      </c:layout>
      <c:overlay val="0"/>
    </c:title>
    <c:autoTitleDeleted val="0"/>
    <c:plotArea>
      <c:layout>
        <c:manualLayout>
          <c:layoutTarget val="inner"/>
          <c:xMode val="edge"/>
          <c:yMode val="edge"/>
          <c:x val="0.37659721235206606"/>
          <c:y val="0.21916679532705471"/>
          <c:w val="0.59692866009077383"/>
          <c:h val="0.46905769131799696"/>
        </c:manualLayout>
      </c:layout>
      <c:lineChart>
        <c:grouping val="standard"/>
        <c:varyColors val="0"/>
        <c:ser>
          <c:idx val="0"/>
          <c:order val="0"/>
          <c:tx>
            <c:v>Center Branch </c:v>
          </c:tx>
          <c:cat>
            <c:strRef>
              <c:f>Charts!$B$108:$M$108</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Charts!$B$109:$M$109</c:f>
              <c:numCache>
                <c:formatCode>General</c:formatCode>
                <c:ptCount val="12"/>
                <c:pt idx="0">
                  <c:v>1905</c:v>
                </c:pt>
                <c:pt idx="1">
                  <c:v>4374</c:v>
                </c:pt>
                <c:pt idx="2">
                  <c:v>3905</c:v>
                </c:pt>
                <c:pt idx="3">
                  <c:v>3905</c:v>
                </c:pt>
                <c:pt idx="4">
                  <c:v>4842</c:v>
                </c:pt>
                <c:pt idx="5">
                  <c:v>4582</c:v>
                </c:pt>
                <c:pt idx="6">
                  <c:v>7185</c:v>
                </c:pt>
                <c:pt idx="7">
                  <c:v>6873</c:v>
                </c:pt>
                <c:pt idx="8">
                  <c:v>4998</c:v>
                </c:pt>
                <c:pt idx="9">
                  <c:v>3905</c:v>
                </c:pt>
                <c:pt idx="10">
                  <c:v>3384</c:v>
                </c:pt>
                <c:pt idx="11">
                  <c:v>2135</c:v>
                </c:pt>
              </c:numCache>
            </c:numRef>
          </c:val>
          <c:smooth val="0"/>
        </c:ser>
        <c:ser>
          <c:idx val="1"/>
          <c:order val="1"/>
          <c:tx>
            <c:v>North Branch </c:v>
          </c:tx>
          <c:cat>
            <c:strRef>
              <c:f>Charts!$B$108:$M$108</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Charts!$B$110:$M$110</c:f>
              <c:numCache>
                <c:formatCode>General</c:formatCode>
                <c:ptCount val="12"/>
                <c:pt idx="0">
                  <c:v>2984</c:v>
                </c:pt>
                <c:pt idx="1">
                  <c:v>6848</c:v>
                </c:pt>
                <c:pt idx="2">
                  <c:v>6115</c:v>
                </c:pt>
                <c:pt idx="3">
                  <c:v>6115</c:v>
                </c:pt>
                <c:pt idx="4">
                  <c:v>7582</c:v>
                </c:pt>
                <c:pt idx="5">
                  <c:v>7175</c:v>
                </c:pt>
                <c:pt idx="6">
                  <c:v>11251</c:v>
                </c:pt>
                <c:pt idx="7">
                  <c:v>10762</c:v>
                </c:pt>
                <c:pt idx="8">
                  <c:v>7827</c:v>
                </c:pt>
                <c:pt idx="9">
                  <c:v>6115</c:v>
                </c:pt>
                <c:pt idx="10">
                  <c:v>5300</c:v>
                </c:pt>
                <c:pt idx="11">
                  <c:v>3343</c:v>
                </c:pt>
              </c:numCache>
            </c:numRef>
          </c:val>
          <c:smooth val="0"/>
        </c:ser>
        <c:ser>
          <c:idx val="2"/>
          <c:order val="2"/>
          <c:tx>
            <c:v>South Branch</c:v>
          </c:tx>
          <c:cat>
            <c:strRef>
              <c:f>Charts!$B$108:$M$108</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Charts!$B$111:$M$111</c:f>
              <c:numCache>
                <c:formatCode>General</c:formatCode>
                <c:ptCount val="12"/>
                <c:pt idx="0">
                  <c:v>1738</c:v>
                </c:pt>
                <c:pt idx="1">
                  <c:v>3842</c:v>
                </c:pt>
                <c:pt idx="2">
                  <c:v>3430</c:v>
                </c:pt>
                <c:pt idx="3">
                  <c:v>3430</c:v>
                </c:pt>
                <c:pt idx="4">
                  <c:v>4253</c:v>
                </c:pt>
                <c:pt idx="5">
                  <c:v>4025</c:v>
                </c:pt>
                <c:pt idx="6">
                  <c:v>6312</c:v>
                </c:pt>
                <c:pt idx="7">
                  <c:v>6038</c:v>
                </c:pt>
                <c:pt idx="8">
                  <c:v>4391</c:v>
                </c:pt>
                <c:pt idx="9">
                  <c:v>3430</c:v>
                </c:pt>
                <c:pt idx="10">
                  <c:v>2973</c:v>
                </c:pt>
                <c:pt idx="11">
                  <c:v>1875</c:v>
                </c:pt>
              </c:numCache>
            </c:numRef>
          </c:val>
          <c:smooth val="0"/>
        </c:ser>
        <c:dLbls>
          <c:showLegendKey val="0"/>
          <c:showVal val="0"/>
          <c:showCatName val="0"/>
          <c:showSerName val="0"/>
          <c:showPercent val="0"/>
          <c:showBubbleSize val="0"/>
        </c:dLbls>
        <c:marker val="1"/>
        <c:smooth val="0"/>
        <c:axId val="38703872"/>
        <c:axId val="38705792"/>
      </c:lineChart>
      <c:catAx>
        <c:axId val="38703872"/>
        <c:scaling>
          <c:orientation val="minMax"/>
        </c:scaling>
        <c:delete val="0"/>
        <c:axPos val="b"/>
        <c:title>
          <c:tx>
            <c:rich>
              <a:bodyPr/>
              <a:lstStyle/>
              <a:p>
                <a:pPr>
                  <a:defRPr sz="1200" b="1" i="0" u="none" strike="noStrike" baseline="0">
                    <a:solidFill>
                      <a:srgbClr val="000000"/>
                    </a:solidFill>
                    <a:latin typeface="Calibri"/>
                    <a:ea typeface="Calibri"/>
                    <a:cs typeface="Calibri"/>
                  </a:defRPr>
                </a:pPr>
                <a:r>
                  <a:rPr lang="en-US"/>
                  <a:t>Time Periods</a:t>
                </a:r>
              </a:p>
            </c:rich>
          </c:tx>
          <c:overlay val="0"/>
        </c:title>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38705792"/>
        <c:crosses val="autoZero"/>
        <c:auto val="1"/>
        <c:lblAlgn val="ctr"/>
        <c:lblOffset val="100"/>
        <c:noMultiLvlLbl val="0"/>
      </c:catAx>
      <c:valAx>
        <c:axId val="38705792"/>
        <c:scaling>
          <c:orientation val="minMax"/>
        </c:scaling>
        <c:delete val="0"/>
        <c:axPos val="l"/>
        <c:majorGridlines/>
        <c:title>
          <c:tx>
            <c:rich>
              <a:bodyPr rot="0" vert="horz"/>
              <a:lstStyle/>
              <a:p>
                <a:pPr algn="ctr">
                  <a:defRPr sz="1200" b="1" i="0" u="none" strike="noStrike" baseline="0">
                    <a:solidFill>
                      <a:srgbClr val="000000"/>
                    </a:solidFill>
                    <a:latin typeface="Calibri"/>
                    <a:ea typeface="Calibri"/>
                    <a:cs typeface="Calibri"/>
                  </a:defRPr>
                </a:pPr>
                <a:r>
                  <a:rPr lang="en-US"/>
                  <a:t>Demand/Year</a:t>
                </a:r>
              </a:p>
            </c:rich>
          </c:tx>
          <c:layout>
            <c:manualLayout>
              <c:xMode val="edge"/>
              <c:yMode val="edge"/>
              <c:x val="6.6060470844738053E-2"/>
              <c:y val="0.26891416350733938"/>
            </c:manualLayout>
          </c:layout>
          <c:overlay val="0"/>
        </c:title>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38703872"/>
        <c:crosses val="autoZero"/>
        <c:crossBetween val="between"/>
      </c:valAx>
    </c:plotArea>
    <c:legend>
      <c:legendPos val="l"/>
      <c:overlay val="0"/>
      <c:txPr>
        <a:bodyPr/>
        <a:lstStyle/>
        <a:p>
          <a:pPr>
            <a:defRPr sz="920" b="0" i="0" u="none" strike="noStrike" baseline="0">
              <a:solidFill>
                <a:srgbClr val="000000"/>
              </a:solidFill>
              <a:latin typeface="Calibri"/>
              <a:ea typeface="Calibri"/>
              <a:cs typeface="Calibri"/>
            </a:defRPr>
          </a:pPr>
          <a:endParaRPr lang="en-US"/>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1" i="0" u="none" strike="noStrike" baseline="0">
                <a:solidFill>
                  <a:srgbClr val="000000"/>
                </a:solidFill>
                <a:latin typeface="Calibri"/>
                <a:ea typeface="Calibri"/>
                <a:cs typeface="Calibri"/>
              </a:defRPr>
            </a:pPr>
            <a:r>
              <a:rPr lang="en-US" sz="1200"/>
              <a:t>Coca Cola (PET 2.0 LT)</a:t>
            </a:r>
            <a:r>
              <a:rPr lang="en-US"/>
              <a:t> </a:t>
            </a:r>
          </a:p>
        </c:rich>
      </c:tx>
      <c:layout>
        <c:manualLayout>
          <c:xMode val="edge"/>
          <c:yMode val="edge"/>
          <c:x val="0.47829209429316694"/>
          <c:y val="0"/>
        </c:manualLayout>
      </c:layout>
      <c:overlay val="1"/>
    </c:title>
    <c:autoTitleDeleted val="0"/>
    <c:plotArea>
      <c:layout>
        <c:manualLayout>
          <c:layoutTarget val="inner"/>
          <c:xMode val="edge"/>
          <c:yMode val="edge"/>
          <c:x val="0.22822561982919981"/>
          <c:y val="0.14117921984438508"/>
          <c:w val="0.74772764075142728"/>
          <c:h val="0.67937350338831604"/>
        </c:manualLayout>
      </c:layout>
      <c:lineChart>
        <c:grouping val="standard"/>
        <c:varyColors val="0"/>
        <c:ser>
          <c:idx val="0"/>
          <c:order val="0"/>
          <c:tx>
            <c:v>Center Branch </c:v>
          </c:tx>
          <c:cat>
            <c:strRef>
              <c:f>Charts!$B$23:$M$23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Charts!$B$24:$M$24</c:f>
              <c:numCache>
                <c:formatCode>General</c:formatCode>
                <c:ptCount val="12"/>
                <c:pt idx="0">
                  <c:v>19907</c:v>
                </c:pt>
                <c:pt idx="1">
                  <c:v>31009</c:v>
                </c:pt>
                <c:pt idx="2">
                  <c:v>36177</c:v>
                </c:pt>
                <c:pt idx="3">
                  <c:v>46513</c:v>
                </c:pt>
                <c:pt idx="4">
                  <c:v>51681</c:v>
                </c:pt>
                <c:pt idx="5">
                  <c:v>51681</c:v>
                </c:pt>
                <c:pt idx="6">
                  <c:v>63415</c:v>
                </c:pt>
                <c:pt idx="7">
                  <c:v>63415</c:v>
                </c:pt>
                <c:pt idx="8">
                  <c:v>52847</c:v>
                </c:pt>
                <c:pt idx="9">
                  <c:v>47562</c:v>
                </c:pt>
                <c:pt idx="10">
                  <c:v>31708</c:v>
                </c:pt>
                <c:pt idx="11">
                  <c:v>26423</c:v>
                </c:pt>
              </c:numCache>
            </c:numRef>
          </c:val>
          <c:smooth val="0"/>
        </c:ser>
        <c:ser>
          <c:idx val="1"/>
          <c:order val="1"/>
          <c:tx>
            <c:v>North Branch </c:v>
          </c:tx>
          <c:cat>
            <c:strRef>
              <c:f>Charts!$B$23:$M$23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Charts!$B$25:$M$25</c:f>
              <c:numCache>
                <c:formatCode>General</c:formatCode>
                <c:ptCount val="12"/>
                <c:pt idx="0">
                  <c:v>18248</c:v>
                </c:pt>
                <c:pt idx="1">
                  <c:v>23687</c:v>
                </c:pt>
                <c:pt idx="2">
                  <c:v>37899</c:v>
                </c:pt>
                <c:pt idx="3">
                  <c:v>37899</c:v>
                </c:pt>
                <c:pt idx="4">
                  <c:v>42637</c:v>
                </c:pt>
                <c:pt idx="5">
                  <c:v>52112</c:v>
                </c:pt>
                <c:pt idx="6">
                  <c:v>58087</c:v>
                </c:pt>
                <c:pt idx="7">
                  <c:v>53246</c:v>
                </c:pt>
                <c:pt idx="8">
                  <c:v>48406</c:v>
                </c:pt>
                <c:pt idx="9">
                  <c:v>43566</c:v>
                </c:pt>
                <c:pt idx="10">
                  <c:v>33884</c:v>
                </c:pt>
                <c:pt idx="11">
                  <c:v>29043</c:v>
                </c:pt>
              </c:numCache>
            </c:numRef>
          </c:val>
          <c:smooth val="0"/>
        </c:ser>
        <c:ser>
          <c:idx val="2"/>
          <c:order val="2"/>
          <c:tx>
            <c:v>South Branch </c:v>
          </c:tx>
          <c:cat>
            <c:strRef>
              <c:f>Charts!$B$23:$M$23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Charts!$B$26:$M$26</c:f>
              <c:numCache>
                <c:formatCode>General</c:formatCode>
                <c:ptCount val="12"/>
                <c:pt idx="0">
                  <c:v>15792</c:v>
                </c:pt>
                <c:pt idx="1">
                  <c:v>15792</c:v>
                </c:pt>
                <c:pt idx="2">
                  <c:v>27635</c:v>
                </c:pt>
                <c:pt idx="3">
                  <c:v>31583</c:v>
                </c:pt>
                <c:pt idx="4">
                  <c:v>39479</c:v>
                </c:pt>
                <c:pt idx="5">
                  <c:v>39479</c:v>
                </c:pt>
                <c:pt idx="6">
                  <c:v>48636</c:v>
                </c:pt>
                <c:pt idx="7">
                  <c:v>44583</c:v>
                </c:pt>
                <c:pt idx="8">
                  <c:v>40531</c:v>
                </c:pt>
                <c:pt idx="9">
                  <c:v>36478</c:v>
                </c:pt>
                <c:pt idx="10">
                  <c:v>32425</c:v>
                </c:pt>
                <c:pt idx="11">
                  <c:v>28372</c:v>
                </c:pt>
              </c:numCache>
            </c:numRef>
          </c:val>
          <c:smooth val="0"/>
        </c:ser>
        <c:dLbls>
          <c:showLegendKey val="0"/>
          <c:showVal val="0"/>
          <c:showCatName val="0"/>
          <c:showSerName val="0"/>
          <c:showPercent val="0"/>
          <c:showBubbleSize val="0"/>
        </c:dLbls>
        <c:marker val="1"/>
        <c:smooth val="0"/>
        <c:axId val="32778496"/>
        <c:axId val="32780672"/>
      </c:lineChart>
      <c:catAx>
        <c:axId val="32778496"/>
        <c:scaling>
          <c:orientation val="minMax"/>
        </c:scaling>
        <c:delete val="0"/>
        <c:axPos val="b"/>
        <c:title>
          <c:tx>
            <c:rich>
              <a:bodyPr/>
              <a:lstStyle/>
              <a:p>
                <a:pPr>
                  <a:defRPr sz="1200" b="1" i="0" u="none" strike="noStrike" baseline="0">
                    <a:solidFill>
                      <a:srgbClr val="000000"/>
                    </a:solidFill>
                    <a:latin typeface="Calibri"/>
                    <a:ea typeface="Calibri"/>
                    <a:cs typeface="Calibri"/>
                  </a:defRPr>
                </a:pPr>
                <a:r>
                  <a:rPr lang="en-US"/>
                  <a:t>Time Period</a:t>
                </a:r>
              </a:p>
            </c:rich>
          </c:tx>
          <c:overlay val="0"/>
        </c:title>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32780672"/>
        <c:crosses val="autoZero"/>
        <c:auto val="1"/>
        <c:lblAlgn val="ctr"/>
        <c:lblOffset val="100"/>
        <c:noMultiLvlLbl val="0"/>
      </c:catAx>
      <c:valAx>
        <c:axId val="32780672"/>
        <c:scaling>
          <c:orientation val="minMax"/>
        </c:scaling>
        <c:delete val="0"/>
        <c:axPos val="l"/>
        <c:majorGridlines/>
        <c:title>
          <c:tx>
            <c:rich>
              <a:bodyPr rot="0" vert="horz"/>
              <a:lstStyle/>
              <a:p>
                <a:pPr algn="ctr">
                  <a:defRPr sz="1200" b="1" i="0" u="none" strike="noStrike" baseline="0">
                    <a:solidFill>
                      <a:srgbClr val="000000"/>
                    </a:solidFill>
                    <a:latin typeface="Calibri"/>
                    <a:ea typeface="Calibri"/>
                    <a:cs typeface="Calibri"/>
                  </a:defRPr>
                </a:pPr>
                <a:r>
                  <a:rPr lang="en-US"/>
                  <a:t>Demand/ year</a:t>
                </a:r>
              </a:p>
            </c:rich>
          </c:tx>
          <c:layout>
            <c:manualLayout>
              <c:xMode val="edge"/>
              <c:yMode val="edge"/>
              <c:x val="4.6985852774595126E-2"/>
              <c:y val="3.1811023622047241E-2"/>
            </c:manualLayout>
          </c:layout>
          <c:overlay val="0"/>
        </c:title>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32778496"/>
        <c:crosses val="autoZero"/>
        <c:crossBetween val="between"/>
      </c:valAx>
    </c:plotArea>
    <c:legend>
      <c:legendPos val="l"/>
      <c:layout>
        <c:manualLayout>
          <c:xMode val="edge"/>
          <c:yMode val="edge"/>
          <c:x val="0"/>
          <c:y val="0.74398125521666114"/>
          <c:w val="0.17651251797859632"/>
          <c:h val="0.25583491718707574"/>
        </c:manualLayout>
      </c:layout>
      <c:overlay val="0"/>
      <c:txPr>
        <a:bodyPr/>
        <a:lstStyle/>
        <a:p>
          <a:pPr>
            <a:defRPr sz="920" b="0" i="0" u="none" strike="noStrike" baseline="0">
              <a:solidFill>
                <a:srgbClr val="000000"/>
              </a:solidFill>
              <a:latin typeface="Calibri"/>
              <a:ea typeface="Calibri"/>
              <a:cs typeface="Calibri"/>
            </a:defRPr>
          </a:pPr>
          <a:endParaRPr lang="en-US"/>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diagrams/_rels/data8.xml.rels><?xml version="1.0" encoding="UTF-8" standalone="yes"?>
<Relationships xmlns="http://schemas.openxmlformats.org/package/2006/relationships"><Relationship Id="rId1" Type="http://schemas.openxmlformats.org/officeDocument/2006/relationships/hyperlink" Target="ss.xlsx" TargetMode="Externa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92A97E-0B60-460C-9DA0-A0BE58C3EC1C}" type="doc">
      <dgm:prSet loTypeId="urn:microsoft.com/office/officeart/2005/8/layout/chevron2" loCatId="list" qsTypeId="urn:microsoft.com/office/officeart/2005/8/quickstyle/3d2" qsCatId="3D" csTypeId="urn:microsoft.com/office/officeart/2005/8/colors/accent2_2" csCatId="accent2" phldr="1"/>
      <dgm:spPr/>
      <dgm:t>
        <a:bodyPr/>
        <a:lstStyle/>
        <a:p>
          <a:endParaRPr lang="tr-TR"/>
        </a:p>
      </dgm:t>
    </dgm:pt>
    <dgm:pt modelId="{8C89E98A-9017-4ED8-B01B-2907A5D5DC03}">
      <dgm:prSet/>
      <dgm:spPr/>
      <dgm:t>
        <a:bodyPr/>
        <a:lstStyle/>
        <a:p>
          <a:r>
            <a:rPr lang="en-US" sz="1500" dirty="0" smtClean="0">
              <a:solidFill>
                <a:schemeClr val="tx2"/>
              </a:solidFill>
              <a:latin typeface="Times New Roman" pitchFamily="18" charset="0"/>
              <a:cs typeface="Times New Roman" pitchFamily="18" charset="0"/>
            </a:rPr>
            <a:t>Forming strategic alliances</a:t>
          </a:r>
          <a:endParaRPr lang="en-US" sz="1500" dirty="0">
            <a:solidFill>
              <a:schemeClr val="tx2"/>
            </a:solidFill>
            <a:latin typeface="Times New Roman" pitchFamily="18" charset="0"/>
            <a:cs typeface="Times New Roman" pitchFamily="18" charset="0"/>
          </a:endParaRPr>
        </a:p>
      </dgm:t>
    </dgm:pt>
    <dgm:pt modelId="{B6BB7C74-9928-4143-9244-A1CDA4E0A10E}" type="parTrans" cxnId="{1DED2BAE-CC6D-424E-BE39-36FF495DBB8E}">
      <dgm:prSet/>
      <dgm:spPr/>
      <dgm:t>
        <a:bodyPr/>
        <a:lstStyle/>
        <a:p>
          <a:endParaRPr lang="en-US">
            <a:solidFill>
              <a:schemeClr val="tx2"/>
            </a:solidFill>
          </a:endParaRPr>
        </a:p>
      </dgm:t>
    </dgm:pt>
    <dgm:pt modelId="{EF22FC83-7F81-4D15-9AD2-B6B5EC941ECC}" type="sibTrans" cxnId="{1DED2BAE-CC6D-424E-BE39-36FF495DBB8E}">
      <dgm:prSet/>
      <dgm:spPr/>
      <dgm:t>
        <a:bodyPr/>
        <a:lstStyle/>
        <a:p>
          <a:endParaRPr lang="en-US">
            <a:solidFill>
              <a:schemeClr val="tx2"/>
            </a:solidFill>
          </a:endParaRPr>
        </a:p>
      </dgm:t>
    </dgm:pt>
    <dgm:pt modelId="{504C1FD5-F8E0-4E1D-B3F9-843336D766B7}">
      <dgm:prSet/>
      <dgm:spPr/>
      <dgm:t>
        <a:bodyPr/>
        <a:lstStyle/>
        <a:p>
          <a:r>
            <a:rPr lang="en-US" sz="1500" dirty="0" smtClean="0">
              <a:solidFill>
                <a:schemeClr val="tx2"/>
              </a:solidFill>
              <a:latin typeface="Times New Roman" pitchFamily="18" charset="0"/>
              <a:cs typeface="Times New Roman" pitchFamily="18" charset="0"/>
            </a:rPr>
            <a:t>Make or buy decisions</a:t>
          </a:r>
          <a:endParaRPr lang="en-US" sz="1500" dirty="0">
            <a:solidFill>
              <a:schemeClr val="tx2"/>
            </a:solidFill>
            <a:latin typeface="Times New Roman" pitchFamily="18" charset="0"/>
            <a:cs typeface="Times New Roman" pitchFamily="18" charset="0"/>
          </a:endParaRPr>
        </a:p>
      </dgm:t>
    </dgm:pt>
    <dgm:pt modelId="{A54E1715-00B8-4FEA-8769-AA850FBE1E23}" type="sibTrans" cxnId="{231ECD71-823E-4199-856E-96BD96866262}">
      <dgm:prSet/>
      <dgm:spPr/>
      <dgm:t>
        <a:bodyPr/>
        <a:lstStyle/>
        <a:p>
          <a:endParaRPr lang="en-US">
            <a:solidFill>
              <a:schemeClr val="tx2"/>
            </a:solidFill>
          </a:endParaRPr>
        </a:p>
      </dgm:t>
    </dgm:pt>
    <dgm:pt modelId="{48C07D1A-CC50-46A8-8ACD-AD02C2AD6C3A}" type="parTrans" cxnId="{231ECD71-823E-4199-856E-96BD96866262}">
      <dgm:prSet/>
      <dgm:spPr/>
      <dgm:t>
        <a:bodyPr/>
        <a:lstStyle/>
        <a:p>
          <a:endParaRPr lang="en-US">
            <a:solidFill>
              <a:schemeClr val="tx2"/>
            </a:solidFill>
          </a:endParaRPr>
        </a:p>
      </dgm:t>
    </dgm:pt>
    <dgm:pt modelId="{B759E401-E951-4495-AC88-90EB352C6F11}">
      <dgm:prSet phldrT="[Text]"/>
      <dgm:spPr/>
      <dgm:t>
        <a:bodyPr/>
        <a:lstStyle/>
        <a:p>
          <a:r>
            <a:rPr lang="en-US" sz="1500" dirty="0" smtClean="0">
              <a:solidFill>
                <a:schemeClr val="tx2"/>
              </a:solidFill>
              <a:latin typeface="Times New Roman" pitchFamily="18" charset="0"/>
              <a:cs typeface="Times New Roman" pitchFamily="18" charset="0"/>
            </a:rPr>
            <a:t>Determining the number, location and capacity of facilities</a:t>
          </a:r>
          <a:endParaRPr lang="tr-TR" sz="1500" dirty="0" smtClean="0">
            <a:solidFill>
              <a:schemeClr val="tx2"/>
            </a:solidFill>
            <a:latin typeface="Times New Roman" pitchFamily="18" charset="0"/>
            <a:cs typeface="Times New Roman" pitchFamily="18" charset="0"/>
          </a:endParaRPr>
        </a:p>
      </dgm:t>
    </dgm:pt>
    <dgm:pt modelId="{4F66C42F-5506-4BCC-A80D-B7BCA2E06565}" type="sibTrans" cxnId="{990BD67B-AA71-4A25-AD6F-CC29CE52900D}">
      <dgm:prSet/>
      <dgm:spPr/>
      <dgm:t>
        <a:bodyPr/>
        <a:lstStyle/>
        <a:p>
          <a:endParaRPr lang="en-US">
            <a:solidFill>
              <a:schemeClr val="tx2"/>
            </a:solidFill>
          </a:endParaRPr>
        </a:p>
      </dgm:t>
    </dgm:pt>
    <dgm:pt modelId="{A10E835D-A3F3-463E-8596-7514F6B92E05}" type="parTrans" cxnId="{990BD67B-AA71-4A25-AD6F-CC29CE52900D}">
      <dgm:prSet/>
      <dgm:spPr/>
      <dgm:t>
        <a:bodyPr/>
        <a:lstStyle/>
        <a:p>
          <a:endParaRPr lang="en-US">
            <a:solidFill>
              <a:schemeClr val="tx2"/>
            </a:solidFill>
          </a:endParaRPr>
        </a:p>
      </dgm:t>
    </dgm:pt>
    <dgm:pt modelId="{994984FC-7F95-4E1D-8E0B-D89B2ECC2C27}">
      <dgm:prSet phldrT="[Text]" custT="1"/>
      <dgm:spPr/>
      <dgm:t>
        <a:bodyPr/>
        <a:lstStyle/>
        <a:p>
          <a:r>
            <a:rPr lang="en-US" sz="2000" b="1" dirty="0" smtClean="0">
              <a:solidFill>
                <a:schemeClr val="tx2"/>
              </a:solidFill>
              <a:latin typeface="Times New Roman" pitchFamily="18" charset="0"/>
              <a:cs typeface="Times New Roman" pitchFamily="18" charset="0"/>
            </a:rPr>
            <a:t>Long  Term</a:t>
          </a:r>
          <a:endParaRPr lang="tr-TR" sz="2000" b="1" dirty="0" smtClean="0">
            <a:solidFill>
              <a:schemeClr val="tx2"/>
            </a:solidFill>
            <a:latin typeface="Times New Roman" pitchFamily="18" charset="0"/>
            <a:cs typeface="Times New Roman" pitchFamily="18" charset="0"/>
          </a:endParaRPr>
        </a:p>
      </dgm:t>
    </dgm:pt>
    <dgm:pt modelId="{79EA8F85-C2ED-4C48-A4B7-54A155E95C6F}" type="sibTrans" cxnId="{7D99EBA7-F760-44CA-B286-25D82BFBF5ED}">
      <dgm:prSet/>
      <dgm:spPr/>
      <dgm:t>
        <a:bodyPr/>
        <a:lstStyle/>
        <a:p>
          <a:endParaRPr lang="tr-TR">
            <a:solidFill>
              <a:schemeClr val="tx2"/>
            </a:solidFill>
          </a:endParaRPr>
        </a:p>
      </dgm:t>
    </dgm:pt>
    <dgm:pt modelId="{0DE68B1C-8B7C-4054-86DC-66A5F423D552}" type="parTrans" cxnId="{7D99EBA7-F760-44CA-B286-25D82BFBF5ED}">
      <dgm:prSet/>
      <dgm:spPr/>
      <dgm:t>
        <a:bodyPr/>
        <a:lstStyle/>
        <a:p>
          <a:endParaRPr lang="tr-TR">
            <a:solidFill>
              <a:schemeClr val="tx2"/>
            </a:solidFill>
          </a:endParaRPr>
        </a:p>
      </dgm:t>
    </dgm:pt>
    <dgm:pt modelId="{DC07789C-C9C0-49A6-B484-B1D909C7A27E}">
      <dgm:prSet phldrT="[Text]" custT="1"/>
      <dgm:spPr/>
      <dgm:t>
        <a:bodyPr/>
        <a:lstStyle/>
        <a:p>
          <a:r>
            <a:rPr lang="en-US" sz="2100" smtClean="0"/>
            <a:t>S</a:t>
          </a:r>
          <a:r>
            <a:rPr lang="en-US" sz="2300" b="1" smtClean="0">
              <a:latin typeface="Times New Roman" pitchFamily="18" charset="0"/>
              <a:cs typeface="Times New Roman" pitchFamily="18" charset="0"/>
            </a:rPr>
            <a:t>trategic</a:t>
          </a:r>
          <a:endParaRPr lang="tr-TR" sz="2300" b="1" dirty="0">
            <a:latin typeface="Times New Roman" pitchFamily="18" charset="0"/>
            <a:cs typeface="Times New Roman" pitchFamily="18" charset="0"/>
          </a:endParaRPr>
        </a:p>
      </dgm:t>
    </dgm:pt>
    <dgm:pt modelId="{B1AB657C-2334-460B-B31A-D33C84AD1466}" type="sibTrans" cxnId="{430E15AB-F2CE-41F2-ACF1-6E235C61EE34}">
      <dgm:prSet/>
      <dgm:spPr/>
      <dgm:t>
        <a:bodyPr/>
        <a:lstStyle/>
        <a:p>
          <a:endParaRPr lang="tr-TR">
            <a:solidFill>
              <a:schemeClr val="tx2"/>
            </a:solidFill>
          </a:endParaRPr>
        </a:p>
      </dgm:t>
    </dgm:pt>
    <dgm:pt modelId="{C419EF63-6C09-45C7-BCB0-1FC164D80D1B}" type="parTrans" cxnId="{430E15AB-F2CE-41F2-ACF1-6E235C61EE34}">
      <dgm:prSet/>
      <dgm:spPr/>
      <dgm:t>
        <a:bodyPr/>
        <a:lstStyle/>
        <a:p>
          <a:endParaRPr lang="tr-TR">
            <a:solidFill>
              <a:schemeClr val="tx2"/>
            </a:solidFill>
          </a:endParaRPr>
        </a:p>
      </dgm:t>
    </dgm:pt>
    <dgm:pt modelId="{6ADB034F-0848-4531-9902-8E638685B91B}" type="pres">
      <dgm:prSet presAssocID="{2092A97E-0B60-460C-9DA0-A0BE58C3EC1C}" presName="linearFlow" presStyleCnt="0">
        <dgm:presLayoutVars>
          <dgm:dir/>
          <dgm:animLvl val="lvl"/>
          <dgm:resizeHandles val="exact"/>
        </dgm:presLayoutVars>
      </dgm:prSet>
      <dgm:spPr/>
      <dgm:t>
        <a:bodyPr/>
        <a:lstStyle/>
        <a:p>
          <a:endParaRPr lang="tr-TR"/>
        </a:p>
      </dgm:t>
    </dgm:pt>
    <dgm:pt modelId="{30835A52-4242-414E-B7D9-9DB5F0414569}" type="pres">
      <dgm:prSet presAssocID="{DC07789C-C9C0-49A6-B484-B1D909C7A27E}" presName="composite" presStyleCnt="0"/>
      <dgm:spPr/>
      <dgm:t>
        <a:bodyPr/>
        <a:lstStyle/>
        <a:p>
          <a:endParaRPr lang="en-US"/>
        </a:p>
      </dgm:t>
    </dgm:pt>
    <dgm:pt modelId="{45928243-EE7D-4F77-AD58-D4766E9B0412}" type="pres">
      <dgm:prSet presAssocID="{DC07789C-C9C0-49A6-B484-B1D909C7A27E}" presName="parentText" presStyleLbl="alignNode1" presStyleIdx="0" presStyleCnt="1" custLinFactNeighborX="-10732" custLinFactNeighborY="0">
        <dgm:presLayoutVars>
          <dgm:chMax val="1"/>
          <dgm:bulletEnabled val="1"/>
        </dgm:presLayoutVars>
      </dgm:prSet>
      <dgm:spPr/>
      <dgm:t>
        <a:bodyPr/>
        <a:lstStyle/>
        <a:p>
          <a:endParaRPr lang="tr-TR"/>
        </a:p>
      </dgm:t>
    </dgm:pt>
    <dgm:pt modelId="{D3339850-B47B-42CC-A345-F5F4DE315D94}" type="pres">
      <dgm:prSet presAssocID="{DC07789C-C9C0-49A6-B484-B1D909C7A27E}" presName="descendantText" presStyleLbl="alignAcc1" presStyleIdx="0" presStyleCnt="1">
        <dgm:presLayoutVars>
          <dgm:bulletEnabled val="1"/>
        </dgm:presLayoutVars>
      </dgm:prSet>
      <dgm:spPr/>
      <dgm:t>
        <a:bodyPr/>
        <a:lstStyle/>
        <a:p>
          <a:endParaRPr lang="tr-TR"/>
        </a:p>
      </dgm:t>
    </dgm:pt>
  </dgm:ptLst>
  <dgm:cxnLst>
    <dgm:cxn modelId="{CC1C5EF6-372E-436D-A7F6-BB872C722AB0}" type="presOf" srcId="{B759E401-E951-4495-AC88-90EB352C6F11}" destId="{D3339850-B47B-42CC-A345-F5F4DE315D94}" srcOrd="0" destOrd="1" presId="urn:microsoft.com/office/officeart/2005/8/layout/chevron2"/>
    <dgm:cxn modelId="{D89552B4-30ED-48A2-954F-71DE847F7DF1}" type="presOf" srcId="{DC07789C-C9C0-49A6-B484-B1D909C7A27E}" destId="{45928243-EE7D-4F77-AD58-D4766E9B0412}" srcOrd="0" destOrd="0" presId="urn:microsoft.com/office/officeart/2005/8/layout/chevron2"/>
    <dgm:cxn modelId="{60C92D39-7947-4DD7-B305-97C5C2E0B1C4}" type="presOf" srcId="{504C1FD5-F8E0-4E1D-B3F9-843336D766B7}" destId="{D3339850-B47B-42CC-A345-F5F4DE315D94}" srcOrd="0" destOrd="2" presId="urn:microsoft.com/office/officeart/2005/8/layout/chevron2"/>
    <dgm:cxn modelId="{231ECD71-823E-4199-856E-96BD96866262}" srcId="{DC07789C-C9C0-49A6-B484-B1D909C7A27E}" destId="{504C1FD5-F8E0-4E1D-B3F9-843336D766B7}" srcOrd="2" destOrd="0" parTransId="{48C07D1A-CC50-46A8-8ACD-AD02C2AD6C3A}" sibTransId="{A54E1715-00B8-4FEA-8769-AA850FBE1E23}"/>
    <dgm:cxn modelId="{990BD67B-AA71-4A25-AD6F-CC29CE52900D}" srcId="{DC07789C-C9C0-49A6-B484-B1D909C7A27E}" destId="{B759E401-E951-4495-AC88-90EB352C6F11}" srcOrd="1" destOrd="0" parTransId="{A10E835D-A3F3-463E-8596-7514F6B92E05}" sibTransId="{4F66C42F-5506-4BCC-A80D-B7BCA2E06565}"/>
    <dgm:cxn modelId="{4846EB64-F6F6-4261-ABF2-6481EB4C4AC1}" type="presOf" srcId="{8C89E98A-9017-4ED8-B01B-2907A5D5DC03}" destId="{D3339850-B47B-42CC-A345-F5F4DE315D94}" srcOrd="0" destOrd="3" presId="urn:microsoft.com/office/officeart/2005/8/layout/chevron2"/>
    <dgm:cxn modelId="{F5A399DB-39F9-4676-9E77-AEC3DF7CACEB}" type="presOf" srcId="{994984FC-7F95-4E1D-8E0B-D89B2ECC2C27}" destId="{D3339850-B47B-42CC-A345-F5F4DE315D94}" srcOrd="0" destOrd="0" presId="urn:microsoft.com/office/officeart/2005/8/layout/chevron2"/>
    <dgm:cxn modelId="{1DED2BAE-CC6D-424E-BE39-36FF495DBB8E}" srcId="{DC07789C-C9C0-49A6-B484-B1D909C7A27E}" destId="{8C89E98A-9017-4ED8-B01B-2907A5D5DC03}" srcOrd="3" destOrd="0" parTransId="{B6BB7C74-9928-4143-9244-A1CDA4E0A10E}" sibTransId="{EF22FC83-7F81-4D15-9AD2-B6B5EC941ECC}"/>
    <dgm:cxn modelId="{F7FE7E55-0E2C-4F66-951C-AB82C6DB022B}" type="presOf" srcId="{2092A97E-0B60-460C-9DA0-A0BE58C3EC1C}" destId="{6ADB034F-0848-4531-9902-8E638685B91B}" srcOrd="0" destOrd="0" presId="urn:microsoft.com/office/officeart/2005/8/layout/chevron2"/>
    <dgm:cxn modelId="{430E15AB-F2CE-41F2-ACF1-6E235C61EE34}" srcId="{2092A97E-0B60-460C-9DA0-A0BE58C3EC1C}" destId="{DC07789C-C9C0-49A6-B484-B1D909C7A27E}" srcOrd="0" destOrd="0" parTransId="{C419EF63-6C09-45C7-BCB0-1FC164D80D1B}" sibTransId="{B1AB657C-2334-460B-B31A-D33C84AD1466}"/>
    <dgm:cxn modelId="{7D99EBA7-F760-44CA-B286-25D82BFBF5ED}" srcId="{DC07789C-C9C0-49A6-B484-B1D909C7A27E}" destId="{994984FC-7F95-4E1D-8E0B-D89B2ECC2C27}" srcOrd="0" destOrd="0" parTransId="{0DE68B1C-8B7C-4054-86DC-66A5F423D552}" sibTransId="{79EA8F85-C2ED-4C48-A4B7-54A155E95C6F}"/>
    <dgm:cxn modelId="{9E0A6D11-8D44-467A-B81D-65B0A6CA4678}" type="presParOf" srcId="{6ADB034F-0848-4531-9902-8E638685B91B}" destId="{30835A52-4242-414E-B7D9-9DB5F0414569}" srcOrd="0" destOrd="0" presId="urn:microsoft.com/office/officeart/2005/8/layout/chevron2"/>
    <dgm:cxn modelId="{B3854683-E2C7-426A-8D65-1C12FCE28442}" type="presParOf" srcId="{30835A52-4242-414E-B7D9-9DB5F0414569}" destId="{45928243-EE7D-4F77-AD58-D4766E9B0412}" srcOrd="0" destOrd="0" presId="urn:microsoft.com/office/officeart/2005/8/layout/chevron2"/>
    <dgm:cxn modelId="{46BD6E4E-5BB9-423E-A073-2B1A287630E6}" type="presParOf" srcId="{30835A52-4242-414E-B7D9-9DB5F0414569}" destId="{D3339850-B47B-42CC-A345-F5F4DE315D9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4FBD903-7035-446D-B5D7-79E1D0341FA9}" type="doc">
      <dgm:prSet loTypeId="urn:microsoft.com/office/officeart/2005/8/layout/lProcess3" loCatId="process" qsTypeId="urn:microsoft.com/office/officeart/2005/8/quickstyle/3d4" qsCatId="3D" csTypeId="urn:microsoft.com/office/officeart/2005/8/colors/accent1_2" csCatId="accent1" phldr="1"/>
      <dgm:spPr/>
      <dgm:t>
        <a:bodyPr/>
        <a:lstStyle/>
        <a:p>
          <a:endParaRPr lang="en-US"/>
        </a:p>
      </dgm:t>
    </dgm:pt>
    <dgm:pt modelId="{7F4B3A2F-9F2C-4468-B855-D3C4ECEDF6E2}">
      <dgm:prSet phldrT="[Text]"/>
      <dgm:spPr>
        <a:solidFill>
          <a:schemeClr val="accent3">
            <a:lumMod val="60000"/>
            <a:lumOff val="40000"/>
          </a:schemeClr>
        </a:solidFill>
      </dgm:spPr>
      <dgm:t>
        <a:bodyPr/>
        <a:lstStyle/>
        <a:p>
          <a:r>
            <a:rPr lang="en-US" dirty="0" smtClean="0"/>
            <a:t>.</a:t>
          </a:r>
          <a:endParaRPr lang="en-US" dirty="0"/>
        </a:p>
      </dgm:t>
    </dgm:pt>
    <dgm:pt modelId="{A7D5BE03-3C2C-4D64-81E3-0454E7A42FFE}" type="parTrans" cxnId="{23C364DB-A46D-46DB-B8E6-61A48C815D67}">
      <dgm:prSet/>
      <dgm:spPr/>
      <dgm:t>
        <a:bodyPr/>
        <a:lstStyle/>
        <a:p>
          <a:endParaRPr lang="en-US"/>
        </a:p>
      </dgm:t>
    </dgm:pt>
    <dgm:pt modelId="{4DA7E9BB-A236-4836-AB5C-6DB28446220E}" type="sibTrans" cxnId="{23C364DB-A46D-46DB-B8E6-61A48C815D67}">
      <dgm:prSet/>
      <dgm:spPr/>
      <dgm:t>
        <a:bodyPr/>
        <a:lstStyle/>
        <a:p>
          <a:endParaRPr lang="en-US"/>
        </a:p>
      </dgm:t>
    </dgm:pt>
    <dgm:pt modelId="{1BC30C30-8C4B-4EE1-B69B-2E2FF568194E}">
      <dgm:prSet phldrT="[Text]" custT="1">
        <dgm:style>
          <a:lnRef idx="1">
            <a:schemeClr val="accent5"/>
          </a:lnRef>
          <a:fillRef idx="2">
            <a:schemeClr val="accent5"/>
          </a:fillRef>
          <a:effectRef idx="1">
            <a:schemeClr val="accent5"/>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2000" dirty="0" smtClean="0">
              <a:latin typeface="Times New Roman" pitchFamily="18" charset="0"/>
              <a:cs typeface="Times New Roman" pitchFamily="18" charset="0"/>
            </a:rPr>
            <a:t>Covered by Tulkarem DC</a:t>
          </a:r>
          <a:endParaRPr lang="en-US" sz="2000" dirty="0">
            <a:latin typeface="Times New Roman" pitchFamily="18" charset="0"/>
            <a:cs typeface="Times New Roman" pitchFamily="18" charset="0"/>
          </a:endParaRPr>
        </a:p>
      </dgm:t>
    </dgm:pt>
    <dgm:pt modelId="{08B38B00-871D-42EF-8941-95A3AEDB2F24}" type="parTrans" cxnId="{F1B567F6-BA51-466F-8638-A6C73C82CE62}">
      <dgm:prSet/>
      <dgm:spPr/>
      <dgm:t>
        <a:bodyPr/>
        <a:lstStyle/>
        <a:p>
          <a:endParaRPr lang="en-US"/>
        </a:p>
      </dgm:t>
    </dgm:pt>
    <dgm:pt modelId="{63517F49-D48C-4DB3-8838-BA5BF10BB282}" type="sibTrans" cxnId="{F1B567F6-BA51-466F-8638-A6C73C82CE62}">
      <dgm:prSet/>
      <dgm:spPr/>
      <dgm:t>
        <a:bodyPr/>
        <a:lstStyle/>
        <a:p>
          <a:endParaRPr lang="en-US"/>
        </a:p>
      </dgm:t>
    </dgm:pt>
    <dgm:pt modelId="{7A8238DE-B438-44FA-91E6-6A419CBCB83E}">
      <dgm:prSet phldrT="[Text]"/>
      <dgm:spPr>
        <a:solidFill>
          <a:srgbClr val="FFFF00"/>
        </a:solidFill>
      </dgm:spPr>
      <dgm:t>
        <a:bodyPr/>
        <a:lstStyle/>
        <a:p>
          <a:r>
            <a:rPr lang="en-US" dirty="0" smtClean="0"/>
            <a:t>.</a:t>
          </a:r>
          <a:endParaRPr lang="en-US" dirty="0"/>
        </a:p>
      </dgm:t>
    </dgm:pt>
    <dgm:pt modelId="{232F67C8-D98F-4AE8-BAE7-AB25CE7B44F1}" type="parTrans" cxnId="{D8F5D00C-97B9-4339-808E-1480D866F8AB}">
      <dgm:prSet/>
      <dgm:spPr/>
      <dgm:t>
        <a:bodyPr/>
        <a:lstStyle/>
        <a:p>
          <a:endParaRPr lang="en-US"/>
        </a:p>
      </dgm:t>
    </dgm:pt>
    <dgm:pt modelId="{E4E48743-FFC8-4098-86BA-F5272E59DC0B}" type="sibTrans" cxnId="{D8F5D00C-97B9-4339-808E-1480D866F8AB}">
      <dgm:prSet/>
      <dgm:spPr/>
      <dgm:t>
        <a:bodyPr/>
        <a:lstStyle/>
        <a:p>
          <a:endParaRPr lang="en-US"/>
        </a:p>
      </dgm:t>
    </dgm:pt>
    <dgm:pt modelId="{F66B64A8-2CF4-48BE-B8F6-7DA0C4753DFF}">
      <dgm:prSet phldrT="[Text]" custT="1">
        <dgm:style>
          <a:lnRef idx="1">
            <a:schemeClr val="accent5"/>
          </a:lnRef>
          <a:fillRef idx="2">
            <a:schemeClr val="accent5"/>
          </a:fillRef>
          <a:effectRef idx="1">
            <a:schemeClr val="accent5"/>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2000" dirty="0" smtClean="0">
              <a:latin typeface="Times New Roman" pitchFamily="18" charset="0"/>
              <a:cs typeface="Times New Roman" pitchFamily="18" charset="0"/>
            </a:rPr>
            <a:t>Covered by Ramallah DC</a:t>
          </a:r>
          <a:endParaRPr lang="en-US" sz="2000" dirty="0">
            <a:latin typeface="Times New Roman" pitchFamily="18" charset="0"/>
            <a:cs typeface="Times New Roman" pitchFamily="18" charset="0"/>
          </a:endParaRPr>
        </a:p>
      </dgm:t>
    </dgm:pt>
    <dgm:pt modelId="{9E1FA970-7A3E-482B-80BA-E2F9F9B70669}" type="parTrans" cxnId="{93120174-75DD-4B5C-8D2D-B484928000E1}">
      <dgm:prSet/>
      <dgm:spPr/>
      <dgm:t>
        <a:bodyPr/>
        <a:lstStyle/>
        <a:p>
          <a:endParaRPr lang="en-US"/>
        </a:p>
      </dgm:t>
    </dgm:pt>
    <dgm:pt modelId="{470BBC9F-63D5-4B28-B43F-8C2430EC6AF1}" type="sibTrans" cxnId="{93120174-75DD-4B5C-8D2D-B484928000E1}">
      <dgm:prSet/>
      <dgm:spPr/>
      <dgm:t>
        <a:bodyPr/>
        <a:lstStyle/>
        <a:p>
          <a:endParaRPr lang="en-US"/>
        </a:p>
      </dgm:t>
    </dgm:pt>
    <dgm:pt modelId="{73D4A524-CA45-4D8B-889A-F6CFCABBBA73}">
      <dgm:prSet phldrT="[Text]"/>
      <dgm:spPr>
        <a:solidFill>
          <a:srgbClr val="45C75E"/>
        </a:solidFill>
      </dgm:spPr>
      <dgm:t>
        <a:bodyPr/>
        <a:lstStyle/>
        <a:p>
          <a:r>
            <a:rPr lang="en-US" dirty="0" smtClean="0"/>
            <a:t>.</a:t>
          </a:r>
          <a:endParaRPr lang="en-US" dirty="0"/>
        </a:p>
      </dgm:t>
    </dgm:pt>
    <dgm:pt modelId="{B7A5D78A-CD86-45F4-B924-56751FEB1993}" type="parTrans" cxnId="{5DD35CB5-088D-4AC5-9EEC-3EDD78300E66}">
      <dgm:prSet/>
      <dgm:spPr/>
      <dgm:t>
        <a:bodyPr/>
        <a:lstStyle/>
        <a:p>
          <a:endParaRPr lang="en-US"/>
        </a:p>
      </dgm:t>
    </dgm:pt>
    <dgm:pt modelId="{476B5815-8FD6-40CA-9AFC-9E941CF8B603}" type="sibTrans" cxnId="{5DD35CB5-088D-4AC5-9EEC-3EDD78300E66}">
      <dgm:prSet/>
      <dgm:spPr/>
      <dgm:t>
        <a:bodyPr/>
        <a:lstStyle/>
        <a:p>
          <a:endParaRPr lang="en-US"/>
        </a:p>
      </dgm:t>
    </dgm:pt>
    <dgm:pt modelId="{E899ECFD-086E-434B-8A65-AFAFF7130953}">
      <dgm:prSet phldrT="[Text]" custT="1">
        <dgm:style>
          <a:lnRef idx="1">
            <a:schemeClr val="accent5"/>
          </a:lnRef>
          <a:fillRef idx="2">
            <a:schemeClr val="accent5"/>
          </a:fillRef>
          <a:effectRef idx="1">
            <a:schemeClr val="accent5"/>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2000" dirty="0" smtClean="0">
              <a:latin typeface="Times New Roman" pitchFamily="18" charset="0"/>
              <a:cs typeface="Times New Roman" pitchFamily="18" charset="0"/>
            </a:rPr>
            <a:t>Covered by Hebron DC</a:t>
          </a:r>
          <a:endParaRPr lang="en-US" sz="2000" dirty="0">
            <a:latin typeface="Times New Roman" pitchFamily="18" charset="0"/>
            <a:cs typeface="Times New Roman" pitchFamily="18" charset="0"/>
          </a:endParaRPr>
        </a:p>
      </dgm:t>
    </dgm:pt>
    <dgm:pt modelId="{59F7DE2A-6D6B-436D-93F2-A934501ED373}" type="parTrans" cxnId="{D0584266-96D2-4BB0-9A4F-D2C4FAB3295B}">
      <dgm:prSet/>
      <dgm:spPr/>
      <dgm:t>
        <a:bodyPr/>
        <a:lstStyle/>
        <a:p>
          <a:endParaRPr lang="en-US"/>
        </a:p>
      </dgm:t>
    </dgm:pt>
    <dgm:pt modelId="{1ADB39B8-8BFA-4A09-82F9-45BEDE69F15B}" type="sibTrans" cxnId="{D0584266-96D2-4BB0-9A4F-D2C4FAB3295B}">
      <dgm:prSet/>
      <dgm:spPr/>
      <dgm:t>
        <a:bodyPr/>
        <a:lstStyle/>
        <a:p>
          <a:endParaRPr lang="en-US"/>
        </a:p>
      </dgm:t>
    </dgm:pt>
    <dgm:pt modelId="{572222D9-50EA-44CE-87A4-74B8748A500A}">
      <dgm:prSet phldrT="[Text]"/>
      <dgm:spPr>
        <a:solidFill>
          <a:srgbClr val="002060"/>
        </a:solidFill>
      </dgm:spPr>
      <dgm:t>
        <a:bodyPr/>
        <a:lstStyle/>
        <a:p>
          <a:r>
            <a:rPr lang="en-US" dirty="0" smtClean="0"/>
            <a:t>.</a:t>
          </a:r>
          <a:endParaRPr lang="en-US" dirty="0"/>
        </a:p>
      </dgm:t>
    </dgm:pt>
    <dgm:pt modelId="{CC02DD57-5902-4BA6-91BB-EBDFA522663E}" type="parTrans" cxnId="{4F9D04A7-FBEF-4B7D-AF91-F1E32FCD5EB5}">
      <dgm:prSet/>
      <dgm:spPr/>
      <dgm:t>
        <a:bodyPr/>
        <a:lstStyle/>
        <a:p>
          <a:endParaRPr lang="en-US"/>
        </a:p>
      </dgm:t>
    </dgm:pt>
    <dgm:pt modelId="{F42EF80B-F204-4DD5-AF7D-D7EA735203A6}" type="sibTrans" cxnId="{4F9D04A7-FBEF-4B7D-AF91-F1E32FCD5EB5}">
      <dgm:prSet/>
      <dgm:spPr/>
      <dgm:t>
        <a:bodyPr/>
        <a:lstStyle/>
        <a:p>
          <a:endParaRPr lang="en-US"/>
        </a:p>
      </dgm:t>
    </dgm:pt>
    <dgm:pt modelId="{81C5755F-D5DC-45B3-AFDA-9E633E207434}">
      <dgm:prSet phldrT="[Text]" custT="1">
        <dgm:style>
          <a:lnRef idx="1">
            <a:schemeClr val="accent5"/>
          </a:lnRef>
          <a:fillRef idx="2">
            <a:schemeClr val="accent5"/>
          </a:fillRef>
          <a:effectRef idx="1">
            <a:schemeClr val="accent5"/>
          </a:effectRef>
          <a:fontRef idx="minor">
            <a:schemeClr val="dk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2000" dirty="0" smtClean="0">
              <a:latin typeface="Times New Roman" pitchFamily="18" charset="0"/>
              <a:cs typeface="Times New Roman" pitchFamily="18" charset="0"/>
            </a:rPr>
            <a:t>Covered by Gaza DC</a:t>
          </a:r>
          <a:endParaRPr lang="en-US" sz="2000" dirty="0">
            <a:latin typeface="Times New Roman" pitchFamily="18" charset="0"/>
            <a:cs typeface="Times New Roman" pitchFamily="18" charset="0"/>
          </a:endParaRPr>
        </a:p>
      </dgm:t>
    </dgm:pt>
    <dgm:pt modelId="{2A418ED6-1C99-4630-B2C6-73556FEFF45C}" type="parTrans" cxnId="{20C75742-CC6F-4FBE-BF22-027B5CAC438D}">
      <dgm:prSet/>
      <dgm:spPr/>
      <dgm:t>
        <a:bodyPr/>
        <a:lstStyle/>
        <a:p>
          <a:endParaRPr lang="en-US"/>
        </a:p>
      </dgm:t>
    </dgm:pt>
    <dgm:pt modelId="{A11321E5-49D3-4B11-A00B-F9560E11B040}" type="sibTrans" cxnId="{20C75742-CC6F-4FBE-BF22-027B5CAC438D}">
      <dgm:prSet/>
      <dgm:spPr/>
      <dgm:t>
        <a:bodyPr/>
        <a:lstStyle/>
        <a:p>
          <a:endParaRPr lang="en-US"/>
        </a:p>
      </dgm:t>
    </dgm:pt>
    <dgm:pt modelId="{82BA1F9E-D996-45F9-ACF4-49E41AE7356F}" type="pres">
      <dgm:prSet presAssocID="{F4FBD903-7035-446D-B5D7-79E1D0341FA9}" presName="Name0" presStyleCnt="0">
        <dgm:presLayoutVars>
          <dgm:chPref val="3"/>
          <dgm:dir/>
          <dgm:animLvl val="lvl"/>
          <dgm:resizeHandles/>
        </dgm:presLayoutVars>
      </dgm:prSet>
      <dgm:spPr/>
      <dgm:t>
        <a:bodyPr/>
        <a:lstStyle/>
        <a:p>
          <a:endParaRPr lang="en-US"/>
        </a:p>
      </dgm:t>
    </dgm:pt>
    <dgm:pt modelId="{32B12E7A-A337-44A1-8905-586100E5DDFA}" type="pres">
      <dgm:prSet presAssocID="{7F4B3A2F-9F2C-4468-B855-D3C4ECEDF6E2}" presName="horFlow" presStyleCnt="0"/>
      <dgm:spPr/>
    </dgm:pt>
    <dgm:pt modelId="{C92AD3F0-C985-41EA-986F-4FA60D75DEF7}" type="pres">
      <dgm:prSet presAssocID="{7F4B3A2F-9F2C-4468-B855-D3C4ECEDF6E2}" presName="bigChev" presStyleLbl="node1" presStyleIdx="0" presStyleCnt="5" custLinFactX="-13886" custLinFactNeighborX="-100000" custLinFactNeighborY="6958"/>
      <dgm:spPr/>
      <dgm:t>
        <a:bodyPr/>
        <a:lstStyle/>
        <a:p>
          <a:endParaRPr lang="en-US"/>
        </a:p>
      </dgm:t>
    </dgm:pt>
    <dgm:pt modelId="{10361BC0-01CE-4049-8777-5D6B7E3585DD}" type="pres">
      <dgm:prSet presAssocID="{08B38B00-871D-42EF-8941-95A3AEDB2F24}" presName="parTrans" presStyleCnt="0"/>
      <dgm:spPr/>
    </dgm:pt>
    <dgm:pt modelId="{82BEB5E7-EF56-4635-A499-388BE143E520}" type="pres">
      <dgm:prSet presAssocID="{1BC30C30-8C4B-4EE1-B69B-2E2FF568194E}" presName="node" presStyleLbl="alignAccFollowNode1" presStyleIdx="0" presStyleCnt="3" custScaleX="312081" custScaleY="237962" custLinFactNeighborX="-55717" custLinFactNeighborY="-241">
        <dgm:presLayoutVars>
          <dgm:bulletEnabled val="1"/>
        </dgm:presLayoutVars>
      </dgm:prSet>
      <dgm:spPr/>
      <dgm:t>
        <a:bodyPr/>
        <a:lstStyle/>
        <a:p>
          <a:endParaRPr lang="en-US"/>
        </a:p>
      </dgm:t>
    </dgm:pt>
    <dgm:pt modelId="{CD4F2341-FEEF-4B90-A9C5-31E62775828A}" type="pres">
      <dgm:prSet presAssocID="{7F4B3A2F-9F2C-4468-B855-D3C4ECEDF6E2}" presName="vSp" presStyleCnt="0"/>
      <dgm:spPr/>
    </dgm:pt>
    <dgm:pt modelId="{4D579675-C9E0-4DDE-91A2-CE0D15886239}" type="pres">
      <dgm:prSet presAssocID="{7A8238DE-B438-44FA-91E6-6A419CBCB83E}" presName="horFlow" presStyleCnt="0"/>
      <dgm:spPr/>
    </dgm:pt>
    <dgm:pt modelId="{A7BDE5C0-6695-4246-8B1C-BAE98DDEC23C}" type="pres">
      <dgm:prSet presAssocID="{7A8238DE-B438-44FA-91E6-6A419CBCB83E}" presName="bigChev" presStyleLbl="node1" presStyleIdx="1" presStyleCnt="5" custScaleX="107939" custScaleY="111980" custLinFactX="-13886" custLinFactNeighborX="-100000" custLinFactNeighborY="2412"/>
      <dgm:spPr/>
      <dgm:t>
        <a:bodyPr/>
        <a:lstStyle/>
        <a:p>
          <a:endParaRPr lang="en-US"/>
        </a:p>
      </dgm:t>
    </dgm:pt>
    <dgm:pt modelId="{78B6A8F7-561D-4AE0-943D-03CB24990AA4}" type="pres">
      <dgm:prSet presAssocID="{9E1FA970-7A3E-482B-80BA-E2F9F9B70669}" presName="parTrans" presStyleCnt="0"/>
      <dgm:spPr/>
    </dgm:pt>
    <dgm:pt modelId="{8C53B741-1801-4080-A5E6-EEC261F67F45}" type="pres">
      <dgm:prSet presAssocID="{F66B64A8-2CF4-48BE-B8F6-7DA0C4753DFF}" presName="node" presStyleLbl="alignAccFollowNode1" presStyleIdx="1" presStyleCnt="3" custScaleX="331177" custScaleY="263898" custLinFactX="-2715" custLinFactNeighborX="-100000" custLinFactNeighborY="-1515">
        <dgm:presLayoutVars>
          <dgm:bulletEnabled val="1"/>
        </dgm:presLayoutVars>
      </dgm:prSet>
      <dgm:spPr/>
      <dgm:t>
        <a:bodyPr/>
        <a:lstStyle/>
        <a:p>
          <a:endParaRPr lang="en-US"/>
        </a:p>
      </dgm:t>
    </dgm:pt>
    <dgm:pt modelId="{95A8B712-1D78-4ADE-B61D-DC4D20A50F8E}" type="pres">
      <dgm:prSet presAssocID="{7A8238DE-B438-44FA-91E6-6A419CBCB83E}" presName="vSp" presStyleCnt="0"/>
      <dgm:spPr/>
    </dgm:pt>
    <dgm:pt modelId="{F94C82F9-3A9F-4BCA-A775-F649A4E20490}" type="pres">
      <dgm:prSet presAssocID="{73D4A524-CA45-4D8B-889A-F6CFCABBBA73}" presName="horFlow" presStyleCnt="0"/>
      <dgm:spPr/>
    </dgm:pt>
    <dgm:pt modelId="{DBE0215F-81E1-4B66-9148-761D64448BA2}" type="pres">
      <dgm:prSet presAssocID="{73D4A524-CA45-4D8B-889A-F6CFCABBBA73}" presName="bigChev" presStyleLbl="node1" presStyleIdx="2" presStyleCnt="5" custLinFactX="-4954" custLinFactNeighborX="-100000" custLinFactNeighborY="-2134"/>
      <dgm:spPr/>
      <dgm:t>
        <a:bodyPr/>
        <a:lstStyle/>
        <a:p>
          <a:endParaRPr lang="en-US"/>
        </a:p>
      </dgm:t>
    </dgm:pt>
    <dgm:pt modelId="{0A65955B-B0AB-45EB-9384-7C69A304F2F6}" type="pres">
      <dgm:prSet presAssocID="{59F7DE2A-6D6B-436D-93F2-A934501ED373}" presName="parTrans" presStyleCnt="0"/>
      <dgm:spPr/>
    </dgm:pt>
    <dgm:pt modelId="{8DCEDB90-D5EE-4A96-9F10-B32C5F566555}" type="pres">
      <dgm:prSet presAssocID="{E899ECFD-086E-434B-8A65-AFAFF7130953}" presName="node" presStyleLbl="alignAccFollowNode1" presStyleIdx="2" presStyleCnt="3" custScaleX="341125" custScaleY="228192" custLinFactX="-2389" custLinFactNeighborX="-100000" custLinFactNeighborY="-1982">
        <dgm:presLayoutVars>
          <dgm:bulletEnabled val="1"/>
        </dgm:presLayoutVars>
      </dgm:prSet>
      <dgm:spPr/>
      <dgm:t>
        <a:bodyPr/>
        <a:lstStyle/>
        <a:p>
          <a:endParaRPr lang="en-US"/>
        </a:p>
      </dgm:t>
    </dgm:pt>
    <dgm:pt modelId="{C2D08235-C543-421B-AEC5-C3566D5E9C08}" type="pres">
      <dgm:prSet presAssocID="{73D4A524-CA45-4D8B-889A-F6CFCABBBA73}" presName="vSp" presStyleCnt="0"/>
      <dgm:spPr/>
    </dgm:pt>
    <dgm:pt modelId="{60333F77-D783-406E-A79B-2CA9B3053D7F}" type="pres">
      <dgm:prSet presAssocID="{572222D9-50EA-44CE-87A4-74B8748A500A}" presName="horFlow" presStyleCnt="0"/>
      <dgm:spPr/>
    </dgm:pt>
    <dgm:pt modelId="{9F2677E0-BCF6-4E4D-83E9-52FA5B159642}" type="pres">
      <dgm:prSet presAssocID="{572222D9-50EA-44CE-87A4-74B8748A500A}" presName="bigChev" presStyleLbl="node1" presStyleIdx="3" presStyleCnt="5" custLinFactNeighborX="-22856" custLinFactNeighborY="76617"/>
      <dgm:spPr/>
      <dgm:t>
        <a:bodyPr/>
        <a:lstStyle/>
        <a:p>
          <a:endParaRPr lang="en-US"/>
        </a:p>
      </dgm:t>
    </dgm:pt>
    <dgm:pt modelId="{4877ABA1-856F-46DD-8F25-6700BB28A49B}" type="pres">
      <dgm:prSet presAssocID="{572222D9-50EA-44CE-87A4-74B8748A500A}" presName="vSp" presStyleCnt="0"/>
      <dgm:spPr/>
    </dgm:pt>
    <dgm:pt modelId="{51803DB1-F545-499C-83B3-349830D18CFA}" type="pres">
      <dgm:prSet presAssocID="{81C5755F-D5DC-45B3-AFDA-9E633E207434}" presName="horFlow" presStyleCnt="0"/>
      <dgm:spPr/>
    </dgm:pt>
    <dgm:pt modelId="{7B53E0D0-89D6-43E8-84D9-2398F3C4D0C6}" type="pres">
      <dgm:prSet presAssocID="{81C5755F-D5DC-45B3-AFDA-9E633E207434}" presName="bigChev" presStyleLbl="node1" presStyleIdx="4" presStyleCnt="5" custScaleX="274808" custScaleY="207461" custLinFactY="-10312" custLinFactNeighborX="76546" custLinFactNeighborY="-100000"/>
      <dgm:spPr/>
      <dgm:t>
        <a:bodyPr/>
        <a:lstStyle/>
        <a:p>
          <a:endParaRPr lang="en-US"/>
        </a:p>
      </dgm:t>
    </dgm:pt>
  </dgm:ptLst>
  <dgm:cxnLst>
    <dgm:cxn modelId="{F60484C4-87F2-46C6-BE66-B883E6422A4D}" type="presOf" srcId="{73D4A524-CA45-4D8B-889A-F6CFCABBBA73}" destId="{DBE0215F-81E1-4B66-9148-761D64448BA2}" srcOrd="0" destOrd="0" presId="urn:microsoft.com/office/officeart/2005/8/layout/lProcess3"/>
    <dgm:cxn modelId="{20C75742-CC6F-4FBE-BF22-027B5CAC438D}" srcId="{F4FBD903-7035-446D-B5D7-79E1D0341FA9}" destId="{81C5755F-D5DC-45B3-AFDA-9E633E207434}" srcOrd="4" destOrd="0" parTransId="{2A418ED6-1C99-4630-B2C6-73556FEFF45C}" sibTransId="{A11321E5-49D3-4B11-A00B-F9560E11B040}"/>
    <dgm:cxn modelId="{23C364DB-A46D-46DB-B8E6-61A48C815D67}" srcId="{F4FBD903-7035-446D-B5D7-79E1D0341FA9}" destId="{7F4B3A2F-9F2C-4468-B855-D3C4ECEDF6E2}" srcOrd="0" destOrd="0" parTransId="{A7D5BE03-3C2C-4D64-81E3-0454E7A42FFE}" sibTransId="{4DA7E9BB-A236-4836-AB5C-6DB28446220E}"/>
    <dgm:cxn modelId="{7965257F-5ECF-44F0-ABAE-02D40FC1E027}" type="presOf" srcId="{F66B64A8-2CF4-48BE-B8F6-7DA0C4753DFF}" destId="{8C53B741-1801-4080-A5E6-EEC261F67F45}" srcOrd="0" destOrd="0" presId="urn:microsoft.com/office/officeart/2005/8/layout/lProcess3"/>
    <dgm:cxn modelId="{ECED5D39-FAB0-4718-AB36-B6055329D5FD}" type="presOf" srcId="{572222D9-50EA-44CE-87A4-74B8748A500A}" destId="{9F2677E0-BCF6-4E4D-83E9-52FA5B159642}" srcOrd="0" destOrd="0" presId="urn:microsoft.com/office/officeart/2005/8/layout/lProcess3"/>
    <dgm:cxn modelId="{B35E8EBC-5F44-4055-8756-B837A68F159A}" type="presOf" srcId="{F4FBD903-7035-446D-B5D7-79E1D0341FA9}" destId="{82BA1F9E-D996-45F9-ACF4-49E41AE7356F}" srcOrd="0" destOrd="0" presId="urn:microsoft.com/office/officeart/2005/8/layout/lProcess3"/>
    <dgm:cxn modelId="{D8F5D00C-97B9-4339-808E-1480D866F8AB}" srcId="{F4FBD903-7035-446D-B5D7-79E1D0341FA9}" destId="{7A8238DE-B438-44FA-91E6-6A419CBCB83E}" srcOrd="1" destOrd="0" parTransId="{232F67C8-D98F-4AE8-BAE7-AB25CE7B44F1}" sibTransId="{E4E48743-FFC8-4098-86BA-F5272E59DC0B}"/>
    <dgm:cxn modelId="{5DD35CB5-088D-4AC5-9EEC-3EDD78300E66}" srcId="{F4FBD903-7035-446D-B5D7-79E1D0341FA9}" destId="{73D4A524-CA45-4D8B-889A-F6CFCABBBA73}" srcOrd="2" destOrd="0" parTransId="{B7A5D78A-CD86-45F4-B924-56751FEB1993}" sibTransId="{476B5815-8FD6-40CA-9AFC-9E941CF8B603}"/>
    <dgm:cxn modelId="{F803C894-A37F-40D7-8533-C20B5659B5B3}" type="presOf" srcId="{7F4B3A2F-9F2C-4468-B855-D3C4ECEDF6E2}" destId="{C92AD3F0-C985-41EA-986F-4FA60D75DEF7}" srcOrd="0" destOrd="0" presId="urn:microsoft.com/office/officeart/2005/8/layout/lProcess3"/>
    <dgm:cxn modelId="{9AC1CE19-701E-45FC-9535-13B932327F5E}" type="presOf" srcId="{7A8238DE-B438-44FA-91E6-6A419CBCB83E}" destId="{A7BDE5C0-6695-4246-8B1C-BAE98DDEC23C}" srcOrd="0" destOrd="0" presId="urn:microsoft.com/office/officeart/2005/8/layout/lProcess3"/>
    <dgm:cxn modelId="{9A3D1B4D-DF7B-4F78-A3A4-C75F07F90FB3}" type="presOf" srcId="{81C5755F-D5DC-45B3-AFDA-9E633E207434}" destId="{7B53E0D0-89D6-43E8-84D9-2398F3C4D0C6}" srcOrd="0" destOrd="0" presId="urn:microsoft.com/office/officeart/2005/8/layout/lProcess3"/>
    <dgm:cxn modelId="{4F9D04A7-FBEF-4B7D-AF91-F1E32FCD5EB5}" srcId="{F4FBD903-7035-446D-B5D7-79E1D0341FA9}" destId="{572222D9-50EA-44CE-87A4-74B8748A500A}" srcOrd="3" destOrd="0" parTransId="{CC02DD57-5902-4BA6-91BB-EBDFA522663E}" sibTransId="{F42EF80B-F204-4DD5-AF7D-D7EA735203A6}"/>
    <dgm:cxn modelId="{D0584266-96D2-4BB0-9A4F-D2C4FAB3295B}" srcId="{73D4A524-CA45-4D8B-889A-F6CFCABBBA73}" destId="{E899ECFD-086E-434B-8A65-AFAFF7130953}" srcOrd="0" destOrd="0" parTransId="{59F7DE2A-6D6B-436D-93F2-A934501ED373}" sibTransId="{1ADB39B8-8BFA-4A09-82F9-45BEDE69F15B}"/>
    <dgm:cxn modelId="{F1318334-4DD0-4EEB-8534-2F83C84323DF}" type="presOf" srcId="{1BC30C30-8C4B-4EE1-B69B-2E2FF568194E}" destId="{82BEB5E7-EF56-4635-A499-388BE143E520}" srcOrd="0" destOrd="0" presId="urn:microsoft.com/office/officeart/2005/8/layout/lProcess3"/>
    <dgm:cxn modelId="{EF9E3AE6-EA85-4086-B974-122A001F4008}" type="presOf" srcId="{E899ECFD-086E-434B-8A65-AFAFF7130953}" destId="{8DCEDB90-D5EE-4A96-9F10-B32C5F566555}" srcOrd="0" destOrd="0" presId="urn:microsoft.com/office/officeart/2005/8/layout/lProcess3"/>
    <dgm:cxn modelId="{F1B567F6-BA51-466F-8638-A6C73C82CE62}" srcId="{7F4B3A2F-9F2C-4468-B855-D3C4ECEDF6E2}" destId="{1BC30C30-8C4B-4EE1-B69B-2E2FF568194E}" srcOrd="0" destOrd="0" parTransId="{08B38B00-871D-42EF-8941-95A3AEDB2F24}" sibTransId="{63517F49-D48C-4DB3-8838-BA5BF10BB282}"/>
    <dgm:cxn modelId="{93120174-75DD-4B5C-8D2D-B484928000E1}" srcId="{7A8238DE-B438-44FA-91E6-6A419CBCB83E}" destId="{F66B64A8-2CF4-48BE-B8F6-7DA0C4753DFF}" srcOrd="0" destOrd="0" parTransId="{9E1FA970-7A3E-482B-80BA-E2F9F9B70669}" sibTransId="{470BBC9F-63D5-4B28-B43F-8C2430EC6AF1}"/>
    <dgm:cxn modelId="{B71D4328-82FA-4D8F-B3B8-8CB6A56FBC7C}" type="presParOf" srcId="{82BA1F9E-D996-45F9-ACF4-49E41AE7356F}" destId="{32B12E7A-A337-44A1-8905-586100E5DDFA}" srcOrd="0" destOrd="0" presId="urn:microsoft.com/office/officeart/2005/8/layout/lProcess3"/>
    <dgm:cxn modelId="{C008774B-5B27-4FF1-98A6-4EAEAC339342}" type="presParOf" srcId="{32B12E7A-A337-44A1-8905-586100E5DDFA}" destId="{C92AD3F0-C985-41EA-986F-4FA60D75DEF7}" srcOrd="0" destOrd="0" presId="urn:microsoft.com/office/officeart/2005/8/layout/lProcess3"/>
    <dgm:cxn modelId="{970ABC80-A851-4A26-926B-CCD3846111ED}" type="presParOf" srcId="{32B12E7A-A337-44A1-8905-586100E5DDFA}" destId="{10361BC0-01CE-4049-8777-5D6B7E3585DD}" srcOrd="1" destOrd="0" presId="urn:microsoft.com/office/officeart/2005/8/layout/lProcess3"/>
    <dgm:cxn modelId="{8884E172-F093-45E1-A71F-4E7FE5DF867A}" type="presParOf" srcId="{32B12E7A-A337-44A1-8905-586100E5DDFA}" destId="{82BEB5E7-EF56-4635-A499-388BE143E520}" srcOrd="2" destOrd="0" presId="urn:microsoft.com/office/officeart/2005/8/layout/lProcess3"/>
    <dgm:cxn modelId="{ACAAA15F-CC25-40D0-AE95-C931DAEF4A9F}" type="presParOf" srcId="{82BA1F9E-D996-45F9-ACF4-49E41AE7356F}" destId="{CD4F2341-FEEF-4B90-A9C5-31E62775828A}" srcOrd="1" destOrd="0" presId="urn:microsoft.com/office/officeart/2005/8/layout/lProcess3"/>
    <dgm:cxn modelId="{D2CDC3E6-E21A-41F6-945C-EED1549F0397}" type="presParOf" srcId="{82BA1F9E-D996-45F9-ACF4-49E41AE7356F}" destId="{4D579675-C9E0-4DDE-91A2-CE0D15886239}" srcOrd="2" destOrd="0" presId="urn:microsoft.com/office/officeart/2005/8/layout/lProcess3"/>
    <dgm:cxn modelId="{027B74AD-84D9-4DBC-A96E-27A5D3D54A08}" type="presParOf" srcId="{4D579675-C9E0-4DDE-91A2-CE0D15886239}" destId="{A7BDE5C0-6695-4246-8B1C-BAE98DDEC23C}" srcOrd="0" destOrd="0" presId="urn:microsoft.com/office/officeart/2005/8/layout/lProcess3"/>
    <dgm:cxn modelId="{2D9671B3-5924-4231-9C48-44D0AF46D14D}" type="presParOf" srcId="{4D579675-C9E0-4DDE-91A2-CE0D15886239}" destId="{78B6A8F7-561D-4AE0-943D-03CB24990AA4}" srcOrd="1" destOrd="0" presId="urn:microsoft.com/office/officeart/2005/8/layout/lProcess3"/>
    <dgm:cxn modelId="{2FE5BF0A-299D-4A91-9AEC-3CB31398A7F8}" type="presParOf" srcId="{4D579675-C9E0-4DDE-91A2-CE0D15886239}" destId="{8C53B741-1801-4080-A5E6-EEC261F67F45}" srcOrd="2" destOrd="0" presId="urn:microsoft.com/office/officeart/2005/8/layout/lProcess3"/>
    <dgm:cxn modelId="{1825C44C-37CF-4A4A-A18C-0278CCD4FB49}" type="presParOf" srcId="{82BA1F9E-D996-45F9-ACF4-49E41AE7356F}" destId="{95A8B712-1D78-4ADE-B61D-DC4D20A50F8E}" srcOrd="3" destOrd="0" presId="urn:microsoft.com/office/officeart/2005/8/layout/lProcess3"/>
    <dgm:cxn modelId="{27FBEDB4-E366-4421-84E3-18C2854D5F4C}" type="presParOf" srcId="{82BA1F9E-D996-45F9-ACF4-49E41AE7356F}" destId="{F94C82F9-3A9F-4BCA-A775-F649A4E20490}" srcOrd="4" destOrd="0" presId="urn:microsoft.com/office/officeart/2005/8/layout/lProcess3"/>
    <dgm:cxn modelId="{7D5067DD-AA05-458B-8B85-FCE14FB81A2F}" type="presParOf" srcId="{F94C82F9-3A9F-4BCA-A775-F649A4E20490}" destId="{DBE0215F-81E1-4B66-9148-761D64448BA2}" srcOrd="0" destOrd="0" presId="urn:microsoft.com/office/officeart/2005/8/layout/lProcess3"/>
    <dgm:cxn modelId="{026A8FD9-CE05-435A-B151-FC8BCAFA27D6}" type="presParOf" srcId="{F94C82F9-3A9F-4BCA-A775-F649A4E20490}" destId="{0A65955B-B0AB-45EB-9384-7C69A304F2F6}" srcOrd="1" destOrd="0" presId="urn:microsoft.com/office/officeart/2005/8/layout/lProcess3"/>
    <dgm:cxn modelId="{1BBE4339-8A70-467F-98A1-7A4BD466D7C0}" type="presParOf" srcId="{F94C82F9-3A9F-4BCA-A775-F649A4E20490}" destId="{8DCEDB90-D5EE-4A96-9F10-B32C5F566555}" srcOrd="2" destOrd="0" presId="urn:microsoft.com/office/officeart/2005/8/layout/lProcess3"/>
    <dgm:cxn modelId="{506C5A29-5962-474D-96F7-1D1DBA531465}" type="presParOf" srcId="{82BA1F9E-D996-45F9-ACF4-49E41AE7356F}" destId="{C2D08235-C543-421B-AEC5-C3566D5E9C08}" srcOrd="5" destOrd="0" presId="urn:microsoft.com/office/officeart/2005/8/layout/lProcess3"/>
    <dgm:cxn modelId="{54D1033A-B592-4BC3-9040-6131184A9B1A}" type="presParOf" srcId="{82BA1F9E-D996-45F9-ACF4-49E41AE7356F}" destId="{60333F77-D783-406E-A79B-2CA9B3053D7F}" srcOrd="6" destOrd="0" presId="urn:microsoft.com/office/officeart/2005/8/layout/lProcess3"/>
    <dgm:cxn modelId="{318EFB0D-A860-4EB4-A024-A18904156EA1}" type="presParOf" srcId="{60333F77-D783-406E-A79B-2CA9B3053D7F}" destId="{9F2677E0-BCF6-4E4D-83E9-52FA5B159642}" srcOrd="0" destOrd="0" presId="urn:microsoft.com/office/officeart/2005/8/layout/lProcess3"/>
    <dgm:cxn modelId="{EB803E5D-9FD4-4348-82C2-32FC958BB086}" type="presParOf" srcId="{82BA1F9E-D996-45F9-ACF4-49E41AE7356F}" destId="{4877ABA1-856F-46DD-8F25-6700BB28A49B}" srcOrd="7" destOrd="0" presId="urn:microsoft.com/office/officeart/2005/8/layout/lProcess3"/>
    <dgm:cxn modelId="{C5D8EC18-325A-4287-B820-3B899DABB622}" type="presParOf" srcId="{82BA1F9E-D996-45F9-ACF4-49E41AE7356F}" destId="{51803DB1-F545-499C-83B3-349830D18CFA}" srcOrd="8" destOrd="0" presId="urn:microsoft.com/office/officeart/2005/8/layout/lProcess3"/>
    <dgm:cxn modelId="{540F87D8-713D-4C1C-B2E5-06504FB20EB4}" type="presParOf" srcId="{51803DB1-F545-499C-83B3-349830D18CFA}" destId="{7B53E0D0-89D6-43E8-84D9-2398F3C4D0C6}"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5232F9A-4F59-4792-8E5B-8810C43E0060}" type="doc">
      <dgm:prSet loTypeId="urn:microsoft.com/office/officeart/2005/8/layout/vList6" loCatId="process" qsTypeId="urn:microsoft.com/office/officeart/2005/8/quickstyle/3d2" qsCatId="3D" csTypeId="urn:microsoft.com/office/officeart/2005/8/colors/colorful1" csCatId="colorful" phldr="1"/>
      <dgm:spPr/>
      <dgm:t>
        <a:bodyPr/>
        <a:lstStyle/>
        <a:p>
          <a:endParaRPr lang="en-US"/>
        </a:p>
      </dgm:t>
    </dgm:pt>
    <dgm:pt modelId="{81D0861B-1966-4FBF-999C-CCE55E95D088}">
      <dgm:prSet phldrT="[Text]">
        <dgm:style>
          <a:lnRef idx="1">
            <a:schemeClr val="accent2"/>
          </a:lnRef>
          <a:fillRef idx="2">
            <a:schemeClr val="accent2"/>
          </a:fillRef>
          <a:effectRef idx="1">
            <a:schemeClr val="accent2"/>
          </a:effectRef>
          <a:fontRef idx="minor">
            <a:schemeClr val="dk1"/>
          </a:fontRef>
        </dgm:style>
      </dgm:prSet>
      <dgm:spPr/>
      <dgm:t>
        <a:bodyPr/>
        <a:lstStyle/>
        <a:p>
          <a:r>
            <a:rPr lang="en-US" b="1" dirty="0" smtClean="0">
              <a:solidFill>
                <a:schemeClr val="tx2"/>
              </a:solidFill>
              <a:latin typeface="Times New Roman" pitchFamily="18" charset="0"/>
              <a:cs typeface="Times New Roman" pitchFamily="18" charset="0"/>
            </a:rPr>
            <a:t>Inventory and warehouses system at NBC company</a:t>
          </a:r>
          <a:endParaRPr lang="en-US" dirty="0">
            <a:solidFill>
              <a:schemeClr val="tx2"/>
            </a:solidFill>
            <a:latin typeface="Times New Roman" pitchFamily="18" charset="0"/>
            <a:cs typeface="Times New Roman" pitchFamily="18" charset="0"/>
          </a:endParaRPr>
        </a:p>
      </dgm:t>
    </dgm:pt>
    <dgm:pt modelId="{FDAAFB51-CB3A-4448-95D7-209F3BE4C5E0}" type="parTrans" cxnId="{7704DD8D-15DD-4E59-BDBA-A482D910F0A0}">
      <dgm:prSet/>
      <dgm:spPr/>
      <dgm:t>
        <a:bodyPr/>
        <a:lstStyle/>
        <a:p>
          <a:endParaRPr lang="en-US"/>
        </a:p>
      </dgm:t>
    </dgm:pt>
    <dgm:pt modelId="{50ED7751-82A8-4526-BA23-A3E26D94BE1E}" type="sibTrans" cxnId="{7704DD8D-15DD-4E59-BDBA-A482D910F0A0}">
      <dgm:prSet/>
      <dgm:spPr/>
      <dgm:t>
        <a:bodyPr/>
        <a:lstStyle/>
        <a:p>
          <a:endParaRPr lang="en-US"/>
        </a:p>
      </dgm:t>
    </dgm:pt>
    <dgm:pt modelId="{9887BF7F-82DD-43E6-BDA6-876D637D4B50}">
      <dgm:prSet phldrT="[Text]" custT="1">
        <dgm:style>
          <a:lnRef idx="0">
            <a:schemeClr val="accent1"/>
          </a:lnRef>
          <a:fillRef idx="3">
            <a:schemeClr val="accent1"/>
          </a:fillRef>
          <a:effectRef idx="3">
            <a:schemeClr val="accent1"/>
          </a:effectRef>
          <a:fontRef idx="minor">
            <a:schemeClr val="lt1"/>
          </a:fontRef>
        </dgm:style>
      </dgm:prSet>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3000" b="1" dirty="0" smtClean="0">
              <a:latin typeface="Times New Roman" pitchFamily="18" charset="0"/>
              <a:cs typeface="Times New Roman" pitchFamily="18" charset="0"/>
            </a:rPr>
            <a:t>Category A</a:t>
          </a:r>
          <a:endParaRPr lang="en-US" sz="3000" b="1" dirty="0">
            <a:latin typeface="Times New Roman" pitchFamily="18" charset="0"/>
            <a:cs typeface="Times New Roman" pitchFamily="18" charset="0"/>
          </a:endParaRPr>
        </a:p>
      </dgm:t>
    </dgm:pt>
    <dgm:pt modelId="{FEDA5CC3-D62D-47A9-991C-7A53DDD56E3F}" type="sibTrans" cxnId="{D9D48EB3-8EBC-4E06-9E6D-884563DC28C2}">
      <dgm:prSet/>
      <dgm:spPr/>
      <dgm:t>
        <a:bodyPr/>
        <a:lstStyle/>
        <a:p>
          <a:endParaRPr lang="en-US"/>
        </a:p>
      </dgm:t>
    </dgm:pt>
    <dgm:pt modelId="{D8707C08-C8B8-4042-BD8A-55E89FEE9C44}" type="parTrans" cxnId="{D9D48EB3-8EBC-4E06-9E6D-884563DC28C2}">
      <dgm:prSet/>
      <dgm:spPr/>
      <dgm:t>
        <a:bodyPr/>
        <a:lstStyle/>
        <a:p>
          <a:endParaRPr lang="en-US"/>
        </a:p>
      </dgm:t>
    </dgm:pt>
    <dgm:pt modelId="{733C7E3D-04AB-437C-B95F-F9EA1F927243}" type="pres">
      <dgm:prSet presAssocID="{65232F9A-4F59-4792-8E5B-8810C43E0060}" presName="Name0" presStyleCnt="0">
        <dgm:presLayoutVars>
          <dgm:dir/>
          <dgm:animLvl val="lvl"/>
          <dgm:resizeHandles/>
        </dgm:presLayoutVars>
      </dgm:prSet>
      <dgm:spPr/>
      <dgm:t>
        <a:bodyPr/>
        <a:lstStyle/>
        <a:p>
          <a:endParaRPr lang="en-US"/>
        </a:p>
      </dgm:t>
    </dgm:pt>
    <dgm:pt modelId="{E434C64B-3D45-4DC5-B402-E8CCA4C89530}" type="pres">
      <dgm:prSet presAssocID="{9887BF7F-82DD-43E6-BDA6-876D637D4B50}" presName="linNode" presStyleCnt="0"/>
      <dgm:spPr/>
    </dgm:pt>
    <dgm:pt modelId="{9EF02C1B-7B62-441F-95A7-50A4B86552A1}" type="pres">
      <dgm:prSet presAssocID="{9887BF7F-82DD-43E6-BDA6-876D637D4B50}" presName="parentShp" presStyleLbl="node1" presStyleIdx="0" presStyleCnt="1" custScaleX="92591" custScaleY="44287" custLinFactNeighborX="2394" custLinFactNeighborY="-9338">
        <dgm:presLayoutVars>
          <dgm:bulletEnabled val="1"/>
        </dgm:presLayoutVars>
      </dgm:prSet>
      <dgm:spPr/>
      <dgm:t>
        <a:bodyPr/>
        <a:lstStyle/>
        <a:p>
          <a:endParaRPr lang="en-US"/>
        </a:p>
      </dgm:t>
    </dgm:pt>
    <dgm:pt modelId="{A2B02D73-E508-4259-AC7E-7059FF0E327B}" type="pres">
      <dgm:prSet presAssocID="{9887BF7F-82DD-43E6-BDA6-876D637D4B50}" presName="childShp" presStyleLbl="bgAccFollowNode1" presStyleIdx="0" presStyleCnt="1" custScaleX="111620" custScaleY="52401" custLinFactNeighborX="2863" custLinFactNeighborY="-9534">
        <dgm:presLayoutVars>
          <dgm:bulletEnabled val="1"/>
        </dgm:presLayoutVars>
      </dgm:prSet>
      <dgm:spPr/>
      <dgm:t>
        <a:bodyPr/>
        <a:lstStyle/>
        <a:p>
          <a:endParaRPr lang="en-US"/>
        </a:p>
      </dgm:t>
    </dgm:pt>
  </dgm:ptLst>
  <dgm:cxnLst>
    <dgm:cxn modelId="{E1751F3D-EF6F-442B-9A09-10D0E634C99C}" type="presOf" srcId="{65232F9A-4F59-4792-8E5B-8810C43E0060}" destId="{733C7E3D-04AB-437C-B95F-F9EA1F927243}" srcOrd="0" destOrd="0" presId="urn:microsoft.com/office/officeart/2005/8/layout/vList6"/>
    <dgm:cxn modelId="{D9D48EB3-8EBC-4E06-9E6D-884563DC28C2}" srcId="{65232F9A-4F59-4792-8E5B-8810C43E0060}" destId="{9887BF7F-82DD-43E6-BDA6-876D637D4B50}" srcOrd="0" destOrd="0" parTransId="{D8707C08-C8B8-4042-BD8A-55E89FEE9C44}" sibTransId="{FEDA5CC3-D62D-47A9-991C-7A53DDD56E3F}"/>
    <dgm:cxn modelId="{4350EE86-7599-412C-A9A8-3AC1FCD78948}" type="presOf" srcId="{81D0861B-1966-4FBF-999C-CCE55E95D088}" destId="{A2B02D73-E508-4259-AC7E-7059FF0E327B}" srcOrd="0" destOrd="0" presId="urn:microsoft.com/office/officeart/2005/8/layout/vList6"/>
    <dgm:cxn modelId="{7704DD8D-15DD-4E59-BDBA-A482D910F0A0}" srcId="{9887BF7F-82DD-43E6-BDA6-876D637D4B50}" destId="{81D0861B-1966-4FBF-999C-CCE55E95D088}" srcOrd="0" destOrd="0" parTransId="{FDAAFB51-CB3A-4448-95D7-209F3BE4C5E0}" sibTransId="{50ED7751-82A8-4526-BA23-A3E26D94BE1E}"/>
    <dgm:cxn modelId="{CC857F06-71F7-45CD-8769-C3FF62A0AA88}" type="presOf" srcId="{9887BF7F-82DD-43E6-BDA6-876D637D4B50}" destId="{9EF02C1B-7B62-441F-95A7-50A4B86552A1}" srcOrd="0" destOrd="0" presId="urn:microsoft.com/office/officeart/2005/8/layout/vList6"/>
    <dgm:cxn modelId="{A5A5B02E-B80D-4FD4-ABAE-198436E4C297}" type="presParOf" srcId="{733C7E3D-04AB-437C-B95F-F9EA1F927243}" destId="{E434C64B-3D45-4DC5-B402-E8CCA4C89530}" srcOrd="0" destOrd="0" presId="urn:microsoft.com/office/officeart/2005/8/layout/vList6"/>
    <dgm:cxn modelId="{ABE70E8F-6031-427D-8C89-BED439216E03}" type="presParOf" srcId="{E434C64B-3D45-4DC5-B402-E8CCA4C89530}" destId="{9EF02C1B-7B62-441F-95A7-50A4B86552A1}" srcOrd="0" destOrd="0" presId="urn:microsoft.com/office/officeart/2005/8/layout/vList6"/>
    <dgm:cxn modelId="{ACBB2BBC-C4D0-4CEB-A904-B70022AED06C}" type="presParOf" srcId="{E434C64B-3D45-4DC5-B402-E8CCA4C89530}" destId="{A2B02D73-E508-4259-AC7E-7059FF0E327B}"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A288BBD-924C-4D71-8DCC-66EB9F2A9933}" type="doc">
      <dgm:prSet loTypeId="urn:microsoft.com/office/officeart/2005/8/layout/arrow6" loCatId="process" qsTypeId="urn:microsoft.com/office/officeart/2009/2/quickstyle/3d8" qsCatId="3D" csTypeId="urn:microsoft.com/office/officeart/2005/8/colors/accent2_2" csCatId="accent2" phldr="1"/>
      <dgm:spPr/>
      <dgm:t>
        <a:bodyPr/>
        <a:lstStyle/>
        <a:p>
          <a:endParaRPr lang="en-US"/>
        </a:p>
      </dgm:t>
    </dgm:pt>
    <dgm:pt modelId="{1CDD83E4-67C4-4CA3-9989-3EEA8848EA42}">
      <dgm:prSet phldrT="[Text]" custT="1"/>
      <dgm:spPr/>
      <dgm:t>
        <a:bodyPr/>
        <a:lstStyle/>
        <a:p>
          <a:r>
            <a:rPr lang="en-US" sz="4000" dirty="0" smtClean="0"/>
            <a:t>To</a:t>
          </a:r>
          <a:endParaRPr lang="en-US" sz="4000" dirty="0"/>
        </a:p>
      </dgm:t>
    </dgm:pt>
    <dgm:pt modelId="{FC03D429-8B20-45C5-9BC1-E43E043ACFCC}" type="parTrans" cxnId="{80DDEE4C-0ACE-4306-B77A-B095EF94186A}">
      <dgm:prSet/>
      <dgm:spPr/>
      <dgm:t>
        <a:bodyPr/>
        <a:lstStyle/>
        <a:p>
          <a:endParaRPr lang="en-US" sz="4000"/>
        </a:p>
      </dgm:t>
    </dgm:pt>
    <dgm:pt modelId="{9B252F03-F66D-4808-9A9B-465D855B117E}" type="sibTrans" cxnId="{80DDEE4C-0ACE-4306-B77A-B095EF94186A}">
      <dgm:prSet/>
      <dgm:spPr/>
      <dgm:t>
        <a:bodyPr/>
        <a:lstStyle/>
        <a:p>
          <a:endParaRPr lang="en-US" sz="4000"/>
        </a:p>
      </dgm:t>
    </dgm:pt>
    <dgm:pt modelId="{A68CAB00-37A8-4507-A5B8-E88FCA6EE2EE}">
      <dgm:prSet phldrT="[Text]" custT="1"/>
      <dgm:spPr/>
      <dgm:t>
        <a:bodyPr/>
        <a:lstStyle/>
        <a:p>
          <a:r>
            <a:rPr lang="en-US" sz="4000" dirty="0" smtClean="0"/>
            <a:t>Excel</a:t>
          </a:r>
          <a:endParaRPr lang="en-US" sz="4000" dirty="0"/>
        </a:p>
      </dgm:t>
    </dgm:pt>
    <dgm:pt modelId="{83716204-ACDA-4AE6-AEE7-17CCE15E4018}" type="parTrans" cxnId="{09C97B70-61BA-48DF-A861-12B313AD7787}">
      <dgm:prSet/>
      <dgm:spPr/>
      <dgm:t>
        <a:bodyPr/>
        <a:lstStyle/>
        <a:p>
          <a:endParaRPr lang="en-US" sz="4000"/>
        </a:p>
      </dgm:t>
    </dgm:pt>
    <dgm:pt modelId="{37E58BE6-963C-49D9-89E1-344BD405649F}" type="sibTrans" cxnId="{09C97B70-61BA-48DF-A861-12B313AD7787}">
      <dgm:prSet/>
      <dgm:spPr/>
      <dgm:t>
        <a:bodyPr/>
        <a:lstStyle/>
        <a:p>
          <a:endParaRPr lang="en-US" sz="4000"/>
        </a:p>
      </dgm:t>
    </dgm:pt>
    <dgm:pt modelId="{0E20FF89-AFB6-4A5F-A090-010059073D2C}" type="pres">
      <dgm:prSet presAssocID="{BA288BBD-924C-4D71-8DCC-66EB9F2A9933}" presName="compositeShape" presStyleCnt="0">
        <dgm:presLayoutVars>
          <dgm:chMax val="2"/>
          <dgm:dir/>
          <dgm:resizeHandles val="exact"/>
        </dgm:presLayoutVars>
      </dgm:prSet>
      <dgm:spPr/>
      <dgm:t>
        <a:bodyPr/>
        <a:lstStyle/>
        <a:p>
          <a:endParaRPr lang="en-US"/>
        </a:p>
      </dgm:t>
    </dgm:pt>
    <dgm:pt modelId="{DFDFE8DE-F46F-49D7-AC38-3D11B1881AFE}" type="pres">
      <dgm:prSet presAssocID="{BA288BBD-924C-4D71-8DCC-66EB9F2A9933}" presName="ribbon" presStyleLbl="node1" presStyleIdx="0" presStyleCnt="1"/>
      <dgm:spPr/>
    </dgm:pt>
    <dgm:pt modelId="{B8F1E3ED-161E-41E4-B657-B95E7C8364B4}" type="pres">
      <dgm:prSet presAssocID="{BA288BBD-924C-4D71-8DCC-66EB9F2A9933}" presName="leftArrowText" presStyleLbl="node1" presStyleIdx="0" presStyleCnt="1">
        <dgm:presLayoutVars>
          <dgm:chMax val="0"/>
          <dgm:bulletEnabled val="1"/>
        </dgm:presLayoutVars>
      </dgm:prSet>
      <dgm:spPr/>
      <dgm:t>
        <a:bodyPr/>
        <a:lstStyle/>
        <a:p>
          <a:endParaRPr lang="en-US"/>
        </a:p>
      </dgm:t>
    </dgm:pt>
    <dgm:pt modelId="{CBFC1CCB-8784-4055-BFE2-37671A9E0C13}" type="pres">
      <dgm:prSet presAssocID="{BA288BBD-924C-4D71-8DCC-66EB9F2A9933}" presName="rightArrowText" presStyleLbl="node1" presStyleIdx="0" presStyleCnt="1">
        <dgm:presLayoutVars>
          <dgm:chMax val="0"/>
          <dgm:bulletEnabled val="1"/>
        </dgm:presLayoutVars>
      </dgm:prSet>
      <dgm:spPr/>
      <dgm:t>
        <a:bodyPr/>
        <a:lstStyle/>
        <a:p>
          <a:endParaRPr lang="en-US"/>
        </a:p>
      </dgm:t>
    </dgm:pt>
  </dgm:ptLst>
  <dgm:cxnLst>
    <dgm:cxn modelId="{09C97B70-61BA-48DF-A861-12B313AD7787}" srcId="{BA288BBD-924C-4D71-8DCC-66EB9F2A9933}" destId="{A68CAB00-37A8-4507-A5B8-E88FCA6EE2EE}" srcOrd="1" destOrd="0" parTransId="{83716204-ACDA-4AE6-AEE7-17CCE15E4018}" sibTransId="{37E58BE6-963C-49D9-89E1-344BD405649F}"/>
    <dgm:cxn modelId="{D8C5454A-E362-4C87-9719-D0F210AD1C0B}" type="presOf" srcId="{BA288BBD-924C-4D71-8DCC-66EB9F2A9933}" destId="{0E20FF89-AFB6-4A5F-A090-010059073D2C}" srcOrd="0" destOrd="0" presId="urn:microsoft.com/office/officeart/2005/8/layout/arrow6"/>
    <dgm:cxn modelId="{80DDEE4C-0ACE-4306-B77A-B095EF94186A}" srcId="{BA288BBD-924C-4D71-8DCC-66EB9F2A9933}" destId="{1CDD83E4-67C4-4CA3-9989-3EEA8848EA42}" srcOrd="0" destOrd="0" parTransId="{FC03D429-8B20-45C5-9BC1-E43E043ACFCC}" sibTransId="{9B252F03-F66D-4808-9A9B-465D855B117E}"/>
    <dgm:cxn modelId="{5C08E7ED-C896-44E6-B181-ED797EA2FDF4}" type="presOf" srcId="{A68CAB00-37A8-4507-A5B8-E88FCA6EE2EE}" destId="{CBFC1CCB-8784-4055-BFE2-37671A9E0C13}" srcOrd="0" destOrd="0" presId="urn:microsoft.com/office/officeart/2005/8/layout/arrow6"/>
    <dgm:cxn modelId="{28F2CB61-6ED0-41A4-BB98-54360CC53124}" type="presOf" srcId="{1CDD83E4-67C4-4CA3-9989-3EEA8848EA42}" destId="{B8F1E3ED-161E-41E4-B657-B95E7C8364B4}" srcOrd="0" destOrd="0" presId="urn:microsoft.com/office/officeart/2005/8/layout/arrow6"/>
    <dgm:cxn modelId="{9F8FB46B-CE0D-4E88-AFCD-9A006BF01443}" type="presParOf" srcId="{0E20FF89-AFB6-4A5F-A090-010059073D2C}" destId="{DFDFE8DE-F46F-49D7-AC38-3D11B1881AFE}" srcOrd="0" destOrd="0" presId="urn:microsoft.com/office/officeart/2005/8/layout/arrow6"/>
    <dgm:cxn modelId="{E3E13C47-1E17-47C3-A623-9669B2833406}" type="presParOf" srcId="{0E20FF89-AFB6-4A5F-A090-010059073D2C}" destId="{B8F1E3ED-161E-41E4-B657-B95E7C8364B4}" srcOrd="1" destOrd="0" presId="urn:microsoft.com/office/officeart/2005/8/layout/arrow6"/>
    <dgm:cxn modelId="{BD502F89-2564-496B-BE8E-B908C0511065}" type="presParOf" srcId="{0E20FF89-AFB6-4A5F-A090-010059073D2C}" destId="{CBFC1CCB-8784-4055-BFE2-37671A9E0C13}" srcOrd="2" destOrd="0" presId="urn:microsoft.com/office/officeart/2005/8/layout/arrow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A396A84-5FAF-4902-ACF4-4BFD53563C80}" type="doc">
      <dgm:prSet loTypeId="urn:microsoft.com/office/officeart/2005/8/layout/arrow6" loCatId="relationship" qsTypeId="urn:microsoft.com/office/officeart/2009/2/quickstyle/3d8" qsCatId="3D" csTypeId="urn:microsoft.com/office/officeart/2005/8/colors/accent2_3" csCatId="accent2" phldr="1"/>
      <dgm:spPr/>
      <dgm:t>
        <a:bodyPr/>
        <a:lstStyle/>
        <a:p>
          <a:endParaRPr lang="en-US"/>
        </a:p>
      </dgm:t>
    </dgm:pt>
    <dgm:pt modelId="{1BD26251-45F1-4FFA-B96F-7AB0371CAE22}">
      <dgm:prSet phldrT="[Text]"/>
      <dgm:spPr/>
      <dgm:t>
        <a:bodyPr/>
        <a:lstStyle/>
        <a:p>
          <a:r>
            <a:rPr lang="en-US" dirty="0" smtClean="0"/>
            <a:t>To</a:t>
          </a:r>
          <a:endParaRPr lang="en-US" dirty="0"/>
        </a:p>
      </dgm:t>
    </dgm:pt>
    <dgm:pt modelId="{99699380-6854-444B-AEE4-42B972B67C69}" type="parTrans" cxnId="{F4687C87-B668-4BF2-ABB5-73E012601C63}">
      <dgm:prSet/>
      <dgm:spPr/>
      <dgm:t>
        <a:bodyPr/>
        <a:lstStyle/>
        <a:p>
          <a:endParaRPr lang="en-US"/>
        </a:p>
      </dgm:t>
    </dgm:pt>
    <dgm:pt modelId="{8857B3E1-0022-4D2E-94B7-A2293FABB7DA}" type="sibTrans" cxnId="{F4687C87-B668-4BF2-ABB5-73E012601C63}">
      <dgm:prSet/>
      <dgm:spPr/>
      <dgm:t>
        <a:bodyPr/>
        <a:lstStyle/>
        <a:p>
          <a:endParaRPr lang="en-US"/>
        </a:p>
      </dgm:t>
    </dgm:pt>
    <dgm:pt modelId="{FC20A7D4-D75A-4186-A91C-90B48607A2D9}">
      <dgm:prSet phldrT="[Text]"/>
      <dgm:spPr/>
      <dgm:t>
        <a:bodyPr/>
        <a:lstStyle/>
        <a:p>
          <a:r>
            <a:rPr lang="en-US" dirty="0" smtClean="0"/>
            <a:t>Excel</a:t>
          </a:r>
          <a:endParaRPr lang="en-US" dirty="0"/>
        </a:p>
      </dgm:t>
    </dgm:pt>
    <dgm:pt modelId="{A6CAA4A7-F1FA-46DA-AD32-740D45367963}" type="sibTrans" cxnId="{9B43761A-F9FF-4C5E-9E9F-B34BF44F2E24}">
      <dgm:prSet/>
      <dgm:spPr/>
      <dgm:t>
        <a:bodyPr/>
        <a:lstStyle/>
        <a:p>
          <a:endParaRPr lang="en-US"/>
        </a:p>
      </dgm:t>
    </dgm:pt>
    <dgm:pt modelId="{7EEE0A5B-F976-414E-8A78-CE3E7B3F6136}" type="parTrans" cxnId="{9B43761A-F9FF-4C5E-9E9F-B34BF44F2E24}">
      <dgm:prSet/>
      <dgm:spPr/>
      <dgm:t>
        <a:bodyPr/>
        <a:lstStyle/>
        <a:p>
          <a:endParaRPr lang="en-US"/>
        </a:p>
      </dgm:t>
    </dgm:pt>
    <dgm:pt modelId="{CD62FD53-1591-4550-AA81-2328E9C60432}" type="pres">
      <dgm:prSet presAssocID="{EA396A84-5FAF-4902-ACF4-4BFD53563C80}" presName="compositeShape" presStyleCnt="0">
        <dgm:presLayoutVars>
          <dgm:chMax val="2"/>
          <dgm:dir/>
          <dgm:resizeHandles val="exact"/>
        </dgm:presLayoutVars>
      </dgm:prSet>
      <dgm:spPr/>
      <dgm:t>
        <a:bodyPr/>
        <a:lstStyle/>
        <a:p>
          <a:endParaRPr lang="en-US"/>
        </a:p>
      </dgm:t>
    </dgm:pt>
    <dgm:pt modelId="{760EB2B6-D8BB-4B4C-A3B0-5EFD33331799}" type="pres">
      <dgm:prSet presAssocID="{EA396A84-5FAF-4902-ACF4-4BFD53563C80}" presName="ribbon" presStyleLbl="node1" presStyleIdx="0" presStyleCnt="1"/>
      <dgm:spPr/>
      <dgm:t>
        <a:bodyPr/>
        <a:lstStyle/>
        <a:p>
          <a:endParaRPr lang="en-US"/>
        </a:p>
      </dgm:t>
    </dgm:pt>
    <dgm:pt modelId="{814E9877-97B1-4AF8-BFC3-B17FBAAB23FA}" type="pres">
      <dgm:prSet presAssocID="{EA396A84-5FAF-4902-ACF4-4BFD53563C80}" presName="leftArrowText" presStyleLbl="node1" presStyleIdx="0" presStyleCnt="1">
        <dgm:presLayoutVars>
          <dgm:chMax val="0"/>
          <dgm:bulletEnabled val="1"/>
        </dgm:presLayoutVars>
      </dgm:prSet>
      <dgm:spPr/>
      <dgm:t>
        <a:bodyPr/>
        <a:lstStyle/>
        <a:p>
          <a:endParaRPr lang="en-US"/>
        </a:p>
      </dgm:t>
    </dgm:pt>
    <dgm:pt modelId="{BEFE6DA2-CB15-4EB8-B4DD-F544A56F3F7C}" type="pres">
      <dgm:prSet presAssocID="{EA396A84-5FAF-4902-ACF4-4BFD53563C80}" presName="rightArrowText" presStyleLbl="node1" presStyleIdx="0" presStyleCnt="1">
        <dgm:presLayoutVars>
          <dgm:chMax val="0"/>
          <dgm:bulletEnabled val="1"/>
        </dgm:presLayoutVars>
      </dgm:prSet>
      <dgm:spPr/>
      <dgm:t>
        <a:bodyPr/>
        <a:lstStyle/>
        <a:p>
          <a:endParaRPr lang="en-US"/>
        </a:p>
      </dgm:t>
    </dgm:pt>
  </dgm:ptLst>
  <dgm:cxnLst>
    <dgm:cxn modelId="{C0128D77-4ACE-43A7-9876-BAF57763D917}" type="presOf" srcId="{EA396A84-5FAF-4902-ACF4-4BFD53563C80}" destId="{CD62FD53-1591-4550-AA81-2328E9C60432}" srcOrd="0" destOrd="0" presId="urn:microsoft.com/office/officeart/2005/8/layout/arrow6"/>
    <dgm:cxn modelId="{9B43761A-F9FF-4C5E-9E9F-B34BF44F2E24}" srcId="{EA396A84-5FAF-4902-ACF4-4BFD53563C80}" destId="{FC20A7D4-D75A-4186-A91C-90B48607A2D9}" srcOrd="1" destOrd="0" parTransId="{7EEE0A5B-F976-414E-8A78-CE3E7B3F6136}" sibTransId="{A6CAA4A7-F1FA-46DA-AD32-740D45367963}"/>
    <dgm:cxn modelId="{2A53B14A-D7C5-4BEC-9AC5-46376182C1D1}" type="presOf" srcId="{1BD26251-45F1-4FFA-B96F-7AB0371CAE22}" destId="{814E9877-97B1-4AF8-BFC3-B17FBAAB23FA}" srcOrd="0" destOrd="0" presId="urn:microsoft.com/office/officeart/2005/8/layout/arrow6"/>
    <dgm:cxn modelId="{F4687C87-B668-4BF2-ABB5-73E012601C63}" srcId="{EA396A84-5FAF-4902-ACF4-4BFD53563C80}" destId="{1BD26251-45F1-4FFA-B96F-7AB0371CAE22}" srcOrd="0" destOrd="0" parTransId="{99699380-6854-444B-AEE4-42B972B67C69}" sibTransId="{8857B3E1-0022-4D2E-94B7-A2293FABB7DA}"/>
    <dgm:cxn modelId="{AD6817A2-09E8-47C2-8A63-6BDFA9C4BDE6}" type="presOf" srcId="{FC20A7D4-D75A-4186-A91C-90B48607A2D9}" destId="{BEFE6DA2-CB15-4EB8-B4DD-F544A56F3F7C}" srcOrd="0" destOrd="0" presId="urn:microsoft.com/office/officeart/2005/8/layout/arrow6"/>
    <dgm:cxn modelId="{543071C6-1BB1-4623-B8E5-69BAD9BCD4CB}" type="presParOf" srcId="{CD62FD53-1591-4550-AA81-2328E9C60432}" destId="{760EB2B6-D8BB-4B4C-A3B0-5EFD33331799}" srcOrd="0" destOrd="0" presId="urn:microsoft.com/office/officeart/2005/8/layout/arrow6"/>
    <dgm:cxn modelId="{40223127-B515-4C64-9BF7-E3613B0BC59F}" type="presParOf" srcId="{CD62FD53-1591-4550-AA81-2328E9C60432}" destId="{814E9877-97B1-4AF8-BFC3-B17FBAAB23FA}" srcOrd="1" destOrd="0" presId="urn:microsoft.com/office/officeart/2005/8/layout/arrow6"/>
    <dgm:cxn modelId="{809D5886-5A4A-4B93-B7D8-9E28EB643854}" type="presParOf" srcId="{CD62FD53-1591-4550-AA81-2328E9C60432}" destId="{BEFE6DA2-CB15-4EB8-B4DD-F544A56F3F7C}" srcOrd="2" destOrd="0" presId="urn:microsoft.com/office/officeart/2005/8/layout/arrow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E7A71DD-2650-46BA-A614-6D8A281CA3F2}" type="doc">
      <dgm:prSet loTypeId="urn:microsoft.com/office/officeart/2008/layout/AscendingPictureAccentProcess" loCatId="process" qsTypeId="urn:microsoft.com/office/officeart/2005/8/quickstyle/3d2" qsCatId="3D" csTypeId="urn:microsoft.com/office/officeart/2005/8/colors/colorful1" csCatId="colorful" phldr="1"/>
      <dgm:spPr/>
      <dgm:t>
        <a:bodyPr/>
        <a:lstStyle/>
        <a:p>
          <a:endParaRPr lang="en-US"/>
        </a:p>
      </dgm:t>
    </dgm:pt>
    <dgm:pt modelId="{4AA2B17E-4955-4A7E-B5D1-2C91D6A56A58}">
      <dgm:prSet phldrT="[Text]"/>
      <dgm:spPr/>
      <dgm:t>
        <a:bodyPr/>
        <a:lstStyle/>
        <a:p>
          <a:r>
            <a:rPr lang="en-US" b="1" dirty="0" smtClean="0">
              <a:latin typeface="Times New Roman" pitchFamily="18" charset="0"/>
              <a:cs typeface="Times New Roman" pitchFamily="18" charset="0"/>
            </a:rPr>
            <a:t>Finished Goods</a:t>
          </a:r>
          <a:endParaRPr lang="en-US" b="1" dirty="0">
            <a:latin typeface="Times New Roman" pitchFamily="18" charset="0"/>
            <a:cs typeface="Times New Roman" pitchFamily="18" charset="0"/>
          </a:endParaRPr>
        </a:p>
      </dgm:t>
    </dgm:pt>
    <dgm:pt modelId="{9FB9C253-BF4F-46C9-8685-DC7E0C3F9A49}" type="parTrans" cxnId="{B4F7ADEE-0D00-4130-899A-6195D72DDB48}">
      <dgm:prSet/>
      <dgm:spPr/>
      <dgm:t>
        <a:bodyPr/>
        <a:lstStyle/>
        <a:p>
          <a:endParaRPr lang="en-US"/>
        </a:p>
      </dgm:t>
    </dgm:pt>
    <dgm:pt modelId="{D3A41C4C-B8D1-4B7A-8273-45CBBF25E174}" type="sibTrans" cxnId="{B4F7ADEE-0D00-4130-899A-6195D72DDB48}">
      <dgm:prSet/>
      <dgm:spPr/>
      <dgm:t>
        <a:bodyPr/>
        <a:lstStyle/>
        <a:p>
          <a:endParaRPr lang="en-US"/>
        </a:p>
      </dgm:t>
    </dgm:pt>
    <dgm:pt modelId="{8F4143F0-D789-48DE-B9FA-AD113D85E6DF}">
      <dgm:prSet phldrT="[Text]"/>
      <dgm:spPr/>
      <dgm:t>
        <a:bodyPr/>
        <a:lstStyle/>
        <a:p>
          <a:r>
            <a:rPr lang="en-US" b="1" dirty="0" smtClean="0">
              <a:latin typeface="Times New Roman" pitchFamily="18" charset="0"/>
              <a:cs typeface="Times New Roman" pitchFamily="18" charset="0"/>
            </a:rPr>
            <a:t>Raw Material</a:t>
          </a:r>
          <a:endParaRPr lang="en-US" b="1" dirty="0">
            <a:latin typeface="Times New Roman" pitchFamily="18" charset="0"/>
            <a:cs typeface="Times New Roman" pitchFamily="18" charset="0"/>
          </a:endParaRPr>
        </a:p>
      </dgm:t>
    </dgm:pt>
    <dgm:pt modelId="{63C4A75B-1521-480D-A7B8-B3476B349207}" type="parTrans" cxnId="{1203BD29-FCD8-4430-9CA0-D2C292AE0DD1}">
      <dgm:prSet/>
      <dgm:spPr/>
      <dgm:t>
        <a:bodyPr/>
        <a:lstStyle/>
        <a:p>
          <a:endParaRPr lang="en-US"/>
        </a:p>
      </dgm:t>
    </dgm:pt>
    <dgm:pt modelId="{E8F15DFC-185C-47AC-B847-A2C717440B89}" type="sibTrans" cxnId="{1203BD29-FCD8-4430-9CA0-D2C292AE0DD1}">
      <dgm:prSet/>
      <dgm:spPr/>
      <dgm:t>
        <a:bodyPr/>
        <a:lstStyle/>
        <a:p>
          <a:endParaRPr lang="en-US"/>
        </a:p>
      </dgm:t>
    </dgm:pt>
    <dgm:pt modelId="{51659F4D-1068-44FE-A6C3-96248006CB68}" type="pres">
      <dgm:prSet presAssocID="{DE7A71DD-2650-46BA-A614-6D8A281CA3F2}" presName="Name0" presStyleCnt="0">
        <dgm:presLayoutVars>
          <dgm:chMax val="7"/>
          <dgm:chPref val="7"/>
          <dgm:dir/>
        </dgm:presLayoutVars>
      </dgm:prSet>
      <dgm:spPr/>
      <dgm:t>
        <a:bodyPr/>
        <a:lstStyle/>
        <a:p>
          <a:endParaRPr lang="en-US"/>
        </a:p>
      </dgm:t>
    </dgm:pt>
    <dgm:pt modelId="{D4CA7323-F7E7-4B24-9932-7D24DE652A30}" type="pres">
      <dgm:prSet presAssocID="{DE7A71DD-2650-46BA-A614-6D8A281CA3F2}" presName="dot1" presStyleLbl="alignNode1" presStyleIdx="0" presStyleCnt="10"/>
      <dgm:spPr/>
    </dgm:pt>
    <dgm:pt modelId="{BEEC7D10-D115-4626-BDBD-76BBC912231E}" type="pres">
      <dgm:prSet presAssocID="{DE7A71DD-2650-46BA-A614-6D8A281CA3F2}" presName="dot2" presStyleLbl="alignNode1" presStyleIdx="1" presStyleCnt="10"/>
      <dgm:spPr/>
    </dgm:pt>
    <dgm:pt modelId="{7F525CCF-B142-4210-A541-917C8D18EC97}" type="pres">
      <dgm:prSet presAssocID="{DE7A71DD-2650-46BA-A614-6D8A281CA3F2}" presName="dot3" presStyleLbl="alignNode1" presStyleIdx="2" presStyleCnt="10"/>
      <dgm:spPr/>
    </dgm:pt>
    <dgm:pt modelId="{348BEFD8-B506-40A1-914D-3473753F2D77}" type="pres">
      <dgm:prSet presAssocID="{DE7A71DD-2650-46BA-A614-6D8A281CA3F2}" presName="dotArrow1" presStyleLbl="alignNode1" presStyleIdx="3" presStyleCnt="10"/>
      <dgm:spPr/>
    </dgm:pt>
    <dgm:pt modelId="{B3B61E08-996C-4D42-B0BC-83E20D7796DC}" type="pres">
      <dgm:prSet presAssocID="{DE7A71DD-2650-46BA-A614-6D8A281CA3F2}" presName="dotArrow2" presStyleLbl="alignNode1" presStyleIdx="4" presStyleCnt="10"/>
      <dgm:spPr/>
    </dgm:pt>
    <dgm:pt modelId="{20851266-C02B-43A7-BDD0-77F4D1CE8E43}" type="pres">
      <dgm:prSet presAssocID="{DE7A71DD-2650-46BA-A614-6D8A281CA3F2}" presName="dotArrow3" presStyleLbl="alignNode1" presStyleIdx="5" presStyleCnt="10"/>
      <dgm:spPr/>
    </dgm:pt>
    <dgm:pt modelId="{56CFBCDD-E9E9-4C93-9ED6-B6791935C9EC}" type="pres">
      <dgm:prSet presAssocID="{DE7A71DD-2650-46BA-A614-6D8A281CA3F2}" presName="dotArrow4" presStyleLbl="alignNode1" presStyleIdx="6" presStyleCnt="10"/>
      <dgm:spPr/>
    </dgm:pt>
    <dgm:pt modelId="{0E007B5A-3CDB-468B-843A-A2CCF8D93EDC}" type="pres">
      <dgm:prSet presAssocID="{DE7A71DD-2650-46BA-A614-6D8A281CA3F2}" presName="dotArrow5" presStyleLbl="alignNode1" presStyleIdx="7" presStyleCnt="10"/>
      <dgm:spPr/>
    </dgm:pt>
    <dgm:pt modelId="{B2257678-C573-4B8A-9CD1-EBD5B043FA2E}" type="pres">
      <dgm:prSet presAssocID="{DE7A71DD-2650-46BA-A614-6D8A281CA3F2}" presName="dotArrow6" presStyleLbl="alignNode1" presStyleIdx="8" presStyleCnt="10"/>
      <dgm:spPr/>
    </dgm:pt>
    <dgm:pt modelId="{6CA4D939-25E6-44BA-91E8-5FF0962AC821}" type="pres">
      <dgm:prSet presAssocID="{DE7A71DD-2650-46BA-A614-6D8A281CA3F2}" presName="dotArrow7" presStyleLbl="alignNode1" presStyleIdx="9" presStyleCnt="10"/>
      <dgm:spPr/>
    </dgm:pt>
    <dgm:pt modelId="{A81BC2C7-FE9F-4AA8-B6C7-710531EA4076}" type="pres">
      <dgm:prSet presAssocID="{4AA2B17E-4955-4A7E-B5D1-2C91D6A56A58}" presName="parTx1" presStyleLbl="node1" presStyleIdx="0" presStyleCnt="2"/>
      <dgm:spPr/>
      <dgm:t>
        <a:bodyPr/>
        <a:lstStyle/>
        <a:p>
          <a:endParaRPr lang="en-US"/>
        </a:p>
      </dgm:t>
    </dgm:pt>
    <dgm:pt modelId="{89A7D25A-8549-42AE-95C2-839DB00AF12A}" type="pres">
      <dgm:prSet presAssocID="{D3A41C4C-B8D1-4B7A-8273-45CBBF25E174}" presName="picture1" presStyleCnt="0"/>
      <dgm:spPr/>
    </dgm:pt>
    <dgm:pt modelId="{0B705861-FD83-45F6-B61A-4208197BDC55}" type="pres">
      <dgm:prSet presAssocID="{D3A41C4C-B8D1-4B7A-8273-45CBBF25E174}" presName="imageRepeatNode" presStyleLbl="fgImgPlace1" presStyleIdx="0" presStyleCnt="2"/>
      <dgm:spPr/>
      <dgm:t>
        <a:bodyPr/>
        <a:lstStyle/>
        <a:p>
          <a:endParaRPr lang="en-US"/>
        </a:p>
      </dgm:t>
    </dgm:pt>
    <dgm:pt modelId="{0CFC55E2-D738-4784-9992-3E021E8B9336}" type="pres">
      <dgm:prSet presAssocID="{8F4143F0-D789-48DE-B9FA-AD113D85E6DF}" presName="parTx2" presStyleLbl="node1" presStyleIdx="1" presStyleCnt="2"/>
      <dgm:spPr/>
      <dgm:t>
        <a:bodyPr/>
        <a:lstStyle/>
        <a:p>
          <a:endParaRPr lang="en-US"/>
        </a:p>
      </dgm:t>
    </dgm:pt>
    <dgm:pt modelId="{34CBAC72-17D2-43B8-9187-B1A14276DC06}" type="pres">
      <dgm:prSet presAssocID="{E8F15DFC-185C-47AC-B847-A2C717440B89}" presName="picture2" presStyleCnt="0"/>
      <dgm:spPr/>
    </dgm:pt>
    <dgm:pt modelId="{9ED08C9C-4979-494C-A932-38EA69E80B39}" type="pres">
      <dgm:prSet presAssocID="{E8F15DFC-185C-47AC-B847-A2C717440B89}" presName="imageRepeatNode" presStyleLbl="fgImgPlace1" presStyleIdx="1" presStyleCnt="2"/>
      <dgm:spPr/>
      <dgm:t>
        <a:bodyPr/>
        <a:lstStyle/>
        <a:p>
          <a:endParaRPr lang="en-US"/>
        </a:p>
      </dgm:t>
    </dgm:pt>
  </dgm:ptLst>
  <dgm:cxnLst>
    <dgm:cxn modelId="{BE67E4CE-BE0A-4247-93B9-FECC0C42E66C}" type="presOf" srcId="{8F4143F0-D789-48DE-B9FA-AD113D85E6DF}" destId="{0CFC55E2-D738-4784-9992-3E021E8B9336}" srcOrd="0" destOrd="0" presId="urn:microsoft.com/office/officeart/2008/layout/AscendingPictureAccentProcess"/>
    <dgm:cxn modelId="{CFB90EAC-5847-477B-84C1-BD42CB296A8D}" type="presOf" srcId="{4AA2B17E-4955-4A7E-B5D1-2C91D6A56A58}" destId="{A81BC2C7-FE9F-4AA8-B6C7-710531EA4076}" srcOrd="0" destOrd="0" presId="urn:microsoft.com/office/officeart/2008/layout/AscendingPictureAccentProcess"/>
    <dgm:cxn modelId="{A32263B4-C43C-4796-B1E6-36601914CE72}" type="presOf" srcId="{D3A41C4C-B8D1-4B7A-8273-45CBBF25E174}" destId="{0B705861-FD83-45F6-B61A-4208197BDC55}" srcOrd="0" destOrd="0" presId="urn:microsoft.com/office/officeart/2008/layout/AscendingPictureAccentProcess"/>
    <dgm:cxn modelId="{1203BD29-FCD8-4430-9CA0-D2C292AE0DD1}" srcId="{DE7A71DD-2650-46BA-A614-6D8A281CA3F2}" destId="{8F4143F0-D789-48DE-B9FA-AD113D85E6DF}" srcOrd="1" destOrd="0" parTransId="{63C4A75B-1521-480D-A7B8-B3476B349207}" sibTransId="{E8F15DFC-185C-47AC-B847-A2C717440B89}"/>
    <dgm:cxn modelId="{B4F7ADEE-0D00-4130-899A-6195D72DDB48}" srcId="{DE7A71DD-2650-46BA-A614-6D8A281CA3F2}" destId="{4AA2B17E-4955-4A7E-B5D1-2C91D6A56A58}" srcOrd="0" destOrd="0" parTransId="{9FB9C253-BF4F-46C9-8685-DC7E0C3F9A49}" sibTransId="{D3A41C4C-B8D1-4B7A-8273-45CBBF25E174}"/>
    <dgm:cxn modelId="{D9FA9F4E-E49C-46A6-B652-41317D9F85CC}" type="presOf" srcId="{E8F15DFC-185C-47AC-B847-A2C717440B89}" destId="{9ED08C9C-4979-494C-A932-38EA69E80B39}" srcOrd="0" destOrd="0" presId="urn:microsoft.com/office/officeart/2008/layout/AscendingPictureAccentProcess"/>
    <dgm:cxn modelId="{7E2DF562-1AAE-4404-AEDA-7D59E9CF569A}" type="presOf" srcId="{DE7A71DD-2650-46BA-A614-6D8A281CA3F2}" destId="{51659F4D-1068-44FE-A6C3-96248006CB68}" srcOrd="0" destOrd="0" presId="urn:microsoft.com/office/officeart/2008/layout/AscendingPictureAccentProcess"/>
    <dgm:cxn modelId="{9EAC824B-8790-48D2-A5CA-978B501C1641}" type="presParOf" srcId="{51659F4D-1068-44FE-A6C3-96248006CB68}" destId="{D4CA7323-F7E7-4B24-9932-7D24DE652A30}" srcOrd="0" destOrd="0" presId="urn:microsoft.com/office/officeart/2008/layout/AscendingPictureAccentProcess"/>
    <dgm:cxn modelId="{591502D4-40BB-4274-8B79-425EC9DD889B}" type="presParOf" srcId="{51659F4D-1068-44FE-A6C3-96248006CB68}" destId="{BEEC7D10-D115-4626-BDBD-76BBC912231E}" srcOrd="1" destOrd="0" presId="urn:microsoft.com/office/officeart/2008/layout/AscendingPictureAccentProcess"/>
    <dgm:cxn modelId="{347821C6-01DC-4D2B-AA8C-1F7CA9D5C419}" type="presParOf" srcId="{51659F4D-1068-44FE-A6C3-96248006CB68}" destId="{7F525CCF-B142-4210-A541-917C8D18EC97}" srcOrd="2" destOrd="0" presId="urn:microsoft.com/office/officeart/2008/layout/AscendingPictureAccentProcess"/>
    <dgm:cxn modelId="{F814BCB4-7BE2-434B-BED3-EEAFDF354A37}" type="presParOf" srcId="{51659F4D-1068-44FE-A6C3-96248006CB68}" destId="{348BEFD8-B506-40A1-914D-3473753F2D77}" srcOrd="3" destOrd="0" presId="urn:microsoft.com/office/officeart/2008/layout/AscendingPictureAccentProcess"/>
    <dgm:cxn modelId="{46C028EA-A20B-4BE2-ABAC-A11CFC5E5E03}" type="presParOf" srcId="{51659F4D-1068-44FE-A6C3-96248006CB68}" destId="{B3B61E08-996C-4D42-B0BC-83E20D7796DC}" srcOrd="4" destOrd="0" presId="urn:microsoft.com/office/officeart/2008/layout/AscendingPictureAccentProcess"/>
    <dgm:cxn modelId="{169D13F3-42A2-4248-B5CF-1CE45D2FA70A}" type="presParOf" srcId="{51659F4D-1068-44FE-A6C3-96248006CB68}" destId="{20851266-C02B-43A7-BDD0-77F4D1CE8E43}" srcOrd="5" destOrd="0" presId="urn:microsoft.com/office/officeart/2008/layout/AscendingPictureAccentProcess"/>
    <dgm:cxn modelId="{244D2615-7E5C-4B83-8DE2-8D5E53DCC69D}" type="presParOf" srcId="{51659F4D-1068-44FE-A6C3-96248006CB68}" destId="{56CFBCDD-E9E9-4C93-9ED6-B6791935C9EC}" srcOrd="6" destOrd="0" presId="urn:microsoft.com/office/officeart/2008/layout/AscendingPictureAccentProcess"/>
    <dgm:cxn modelId="{F1384D61-29AD-4F9A-88F1-947A11525325}" type="presParOf" srcId="{51659F4D-1068-44FE-A6C3-96248006CB68}" destId="{0E007B5A-3CDB-468B-843A-A2CCF8D93EDC}" srcOrd="7" destOrd="0" presId="urn:microsoft.com/office/officeart/2008/layout/AscendingPictureAccentProcess"/>
    <dgm:cxn modelId="{20FAD86B-B392-464D-8474-C9B2F5E04854}" type="presParOf" srcId="{51659F4D-1068-44FE-A6C3-96248006CB68}" destId="{B2257678-C573-4B8A-9CD1-EBD5B043FA2E}" srcOrd="8" destOrd="0" presId="urn:microsoft.com/office/officeart/2008/layout/AscendingPictureAccentProcess"/>
    <dgm:cxn modelId="{55009DA5-9BAC-4154-B84D-A0FB5B9DD0BF}" type="presParOf" srcId="{51659F4D-1068-44FE-A6C3-96248006CB68}" destId="{6CA4D939-25E6-44BA-91E8-5FF0962AC821}" srcOrd="9" destOrd="0" presId="urn:microsoft.com/office/officeart/2008/layout/AscendingPictureAccentProcess"/>
    <dgm:cxn modelId="{C2E64271-BCF3-4B6C-97D1-97D933B76B70}" type="presParOf" srcId="{51659F4D-1068-44FE-A6C3-96248006CB68}" destId="{A81BC2C7-FE9F-4AA8-B6C7-710531EA4076}" srcOrd="10" destOrd="0" presId="urn:microsoft.com/office/officeart/2008/layout/AscendingPictureAccentProcess"/>
    <dgm:cxn modelId="{7647021A-FF42-4621-A027-F7917779B3A1}" type="presParOf" srcId="{51659F4D-1068-44FE-A6C3-96248006CB68}" destId="{89A7D25A-8549-42AE-95C2-839DB00AF12A}" srcOrd="11" destOrd="0" presId="urn:microsoft.com/office/officeart/2008/layout/AscendingPictureAccentProcess"/>
    <dgm:cxn modelId="{8D1C52D6-70D4-45E3-8FB3-DFC2B6D97192}" type="presParOf" srcId="{89A7D25A-8549-42AE-95C2-839DB00AF12A}" destId="{0B705861-FD83-45F6-B61A-4208197BDC55}" srcOrd="0" destOrd="0" presId="urn:microsoft.com/office/officeart/2008/layout/AscendingPictureAccentProcess"/>
    <dgm:cxn modelId="{F0C96E1E-2BBF-4FCC-B404-02E029179E92}" type="presParOf" srcId="{51659F4D-1068-44FE-A6C3-96248006CB68}" destId="{0CFC55E2-D738-4784-9992-3E021E8B9336}" srcOrd="12" destOrd="0" presId="urn:microsoft.com/office/officeart/2008/layout/AscendingPictureAccentProcess"/>
    <dgm:cxn modelId="{80D4743B-42A3-4065-821D-B2A689360E1F}" type="presParOf" srcId="{51659F4D-1068-44FE-A6C3-96248006CB68}" destId="{34CBAC72-17D2-43B8-9187-B1A14276DC06}" srcOrd="13" destOrd="0" presId="urn:microsoft.com/office/officeart/2008/layout/AscendingPictureAccentProcess"/>
    <dgm:cxn modelId="{65F004E8-4475-4EA7-9F85-AC07CC477F4D}" type="presParOf" srcId="{34CBAC72-17D2-43B8-9187-B1A14276DC06}" destId="{9ED08C9C-4979-494C-A932-38EA69E80B39}" srcOrd="0" destOrd="0" presId="urn:microsoft.com/office/officeart/2008/layout/AscendingPictureAccen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A396A84-5FAF-4902-ACF4-4BFD53563C80}" type="doc">
      <dgm:prSet loTypeId="urn:microsoft.com/office/officeart/2005/8/layout/arrow6" loCatId="relationship" qsTypeId="urn:microsoft.com/office/officeart/2009/2/quickstyle/3d8" qsCatId="3D" csTypeId="urn:microsoft.com/office/officeart/2005/8/colors/accent2_3" csCatId="accent2" phldr="1"/>
      <dgm:spPr/>
      <dgm:t>
        <a:bodyPr/>
        <a:lstStyle/>
        <a:p>
          <a:endParaRPr lang="en-US"/>
        </a:p>
      </dgm:t>
    </dgm:pt>
    <dgm:pt modelId="{1BD26251-45F1-4FFA-B96F-7AB0371CAE22}">
      <dgm:prSet phldrT="[Text]"/>
      <dgm:spPr/>
      <dgm:t>
        <a:bodyPr/>
        <a:lstStyle/>
        <a:p>
          <a:r>
            <a:rPr lang="en-US" dirty="0" smtClean="0"/>
            <a:t>To</a:t>
          </a:r>
          <a:endParaRPr lang="en-US" dirty="0"/>
        </a:p>
      </dgm:t>
    </dgm:pt>
    <dgm:pt modelId="{99699380-6854-444B-AEE4-42B972B67C69}" type="parTrans" cxnId="{F4687C87-B668-4BF2-ABB5-73E012601C63}">
      <dgm:prSet/>
      <dgm:spPr/>
      <dgm:t>
        <a:bodyPr/>
        <a:lstStyle/>
        <a:p>
          <a:endParaRPr lang="en-US"/>
        </a:p>
      </dgm:t>
    </dgm:pt>
    <dgm:pt modelId="{8857B3E1-0022-4D2E-94B7-A2293FABB7DA}" type="sibTrans" cxnId="{F4687C87-B668-4BF2-ABB5-73E012601C63}">
      <dgm:prSet/>
      <dgm:spPr/>
      <dgm:t>
        <a:bodyPr/>
        <a:lstStyle/>
        <a:p>
          <a:endParaRPr lang="en-US"/>
        </a:p>
      </dgm:t>
    </dgm:pt>
    <dgm:pt modelId="{FC20A7D4-D75A-4186-A91C-90B48607A2D9}">
      <dgm:prSet phldrT="[Text]"/>
      <dgm:spPr/>
      <dgm:t>
        <a:bodyPr/>
        <a:lstStyle/>
        <a:p>
          <a:r>
            <a:rPr lang="en-US" dirty="0" smtClean="0"/>
            <a:t>Excel</a:t>
          </a:r>
          <a:endParaRPr lang="en-US" dirty="0"/>
        </a:p>
      </dgm:t>
    </dgm:pt>
    <dgm:pt modelId="{A6CAA4A7-F1FA-46DA-AD32-740D45367963}" type="sibTrans" cxnId="{9B43761A-F9FF-4C5E-9E9F-B34BF44F2E24}">
      <dgm:prSet/>
      <dgm:spPr/>
      <dgm:t>
        <a:bodyPr/>
        <a:lstStyle/>
        <a:p>
          <a:endParaRPr lang="en-US"/>
        </a:p>
      </dgm:t>
    </dgm:pt>
    <dgm:pt modelId="{7EEE0A5B-F976-414E-8A78-CE3E7B3F6136}" type="parTrans" cxnId="{9B43761A-F9FF-4C5E-9E9F-B34BF44F2E24}">
      <dgm:prSet/>
      <dgm:spPr/>
      <dgm:t>
        <a:bodyPr/>
        <a:lstStyle/>
        <a:p>
          <a:endParaRPr lang="en-US"/>
        </a:p>
      </dgm:t>
    </dgm:pt>
    <dgm:pt modelId="{CD62FD53-1591-4550-AA81-2328E9C60432}" type="pres">
      <dgm:prSet presAssocID="{EA396A84-5FAF-4902-ACF4-4BFD53563C80}" presName="compositeShape" presStyleCnt="0">
        <dgm:presLayoutVars>
          <dgm:chMax val="2"/>
          <dgm:dir/>
          <dgm:resizeHandles val="exact"/>
        </dgm:presLayoutVars>
      </dgm:prSet>
      <dgm:spPr/>
      <dgm:t>
        <a:bodyPr/>
        <a:lstStyle/>
        <a:p>
          <a:endParaRPr lang="en-US"/>
        </a:p>
      </dgm:t>
    </dgm:pt>
    <dgm:pt modelId="{760EB2B6-D8BB-4B4C-A3B0-5EFD33331799}" type="pres">
      <dgm:prSet presAssocID="{EA396A84-5FAF-4902-ACF4-4BFD53563C80}" presName="ribbon" presStyleLbl="node1" presStyleIdx="0" presStyleCnt="1"/>
      <dgm:spPr/>
      <dgm:t>
        <a:bodyPr/>
        <a:lstStyle/>
        <a:p>
          <a:endParaRPr lang="en-US"/>
        </a:p>
      </dgm:t>
    </dgm:pt>
    <dgm:pt modelId="{814E9877-97B1-4AF8-BFC3-B17FBAAB23FA}" type="pres">
      <dgm:prSet presAssocID="{EA396A84-5FAF-4902-ACF4-4BFD53563C80}" presName="leftArrowText" presStyleLbl="node1" presStyleIdx="0" presStyleCnt="1">
        <dgm:presLayoutVars>
          <dgm:chMax val="0"/>
          <dgm:bulletEnabled val="1"/>
        </dgm:presLayoutVars>
      </dgm:prSet>
      <dgm:spPr/>
      <dgm:t>
        <a:bodyPr/>
        <a:lstStyle/>
        <a:p>
          <a:endParaRPr lang="en-US"/>
        </a:p>
      </dgm:t>
    </dgm:pt>
    <dgm:pt modelId="{BEFE6DA2-CB15-4EB8-B4DD-F544A56F3F7C}" type="pres">
      <dgm:prSet presAssocID="{EA396A84-5FAF-4902-ACF4-4BFD53563C80}" presName="rightArrowText" presStyleLbl="node1" presStyleIdx="0" presStyleCnt="1">
        <dgm:presLayoutVars>
          <dgm:chMax val="0"/>
          <dgm:bulletEnabled val="1"/>
        </dgm:presLayoutVars>
      </dgm:prSet>
      <dgm:spPr/>
      <dgm:t>
        <a:bodyPr/>
        <a:lstStyle/>
        <a:p>
          <a:endParaRPr lang="en-US"/>
        </a:p>
      </dgm:t>
    </dgm:pt>
  </dgm:ptLst>
  <dgm:cxnLst>
    <dgm:cxn modelId="{9B43761A-F9FF-4C5E-9E9F-B34BF44F2E24}" srcId="{EA396A84-5FAF-4902-ACF4-4BFD53563C80}" destId="{FC20A7D4-D75A-4186-A91C-90B48607A2D9}" srcOrd="1" destOrd="0" parTransId="{7EEE0A5B-F976-414E-8A78-CE3E7B3F6136}" sibTransId="{A6CAA4A7-F1FA-46DA-AD32-740D45367963}"/>
    <dgm:cxn modelId="{B5A13549-8B95-48A2-8A31-284A5698B2E7}" type="presOf" srcId="{EA396A84-5FAF-4902-ACF4-4BFD53563C80}" destId="{CD62FD53-1591-4550-AA81-2328E9C60432}" srcOrd="0" destOrd="0" presId="urn:microsoft.com/office/officeart/2005/8/layout/arrow6"/>
    <dgm:cxn modelId="{F4687C87-B668-4BF2-ABB5-73E012601C63}" srcId="{EA396A84-5FAF-4902-ACF4-4BFD53563C80}" destId="{1BD26251-45F1-4FFA-B96F-7AB0371CAE22}" srcOrd="0" destOrd="0" parTransId="{99699380-6854-444B-AEE4-42B972B67C69}" sibTransId="{8857B3E1-0022-4D2E-94B7-A2293FABB7DA}"/>
    <dgm:cxn modelId="{3DAB4456-7219-4243-A85A-1D00E76C9599}" type="presOf" srcId="{1BD26251-45F1-4FFA-B96F-7AB0371CAE22}" destId="{814E9877-97B1-4AF8-BFC3-B17FBAAB23FA}" srcOrd="0" destOrd="0" presId="urn:microsoft.com/office/officeart/2005/8/layout/arrow6"/>
    <dgm:cxn modelId="{E288BF2E-0139-4F19-93CD-A199ABEFB87B}" type="presOf" srcId="{FC20A7D4-D75A-4186-A91C-90B48607A2D9}" destId="{BEFE6DA2-CB15-4EB8-B4DD-F544A56F3F7C}" srcOrd="0" destOrd="0" presId="urn:microsoft.com/office/officeart/2005/8/layout/arrow6"/>
    <dgm:cxn modelId="{B6F5E2EA-371B-4D4C-9D64-98075D693451}" type="presParOf" srcId="{CD62FD53-1591-4550-AA81-2328E9C60432}" destId="{760EB2B6-D8BB-4B4C-A3B0-5EFD33331799}" srcOrd="0" destOrd="0" presId="urn:microsoft.com/office/officeart/2005/8/layout/arrow6"/>
    <dgm:cxn modelId="{FCBD073C-5E35-4DB0-A7AC-73929E05D8EB}" type="presParOf" srcId="{CD62FD53-1591-4550-AA81-2328E9C60432}" destId="{814E9877-97B1-4AF8-BFC3-B17FBAAB23FA}" srcOrd="1" destOrd="0" presId="urn:microsoft.com/office/officeart/2005/8/layout/arrow6"/>
    <dgm:cxn modelId="{664C559D-455F-404D-BD09-04686D4ACC0E}" type="presParOf" srcId="{CD62FD53-1591-4550-AA81-2328E9C60432}" destId="{BEFE6DA2-CB15-4EB8-B4DD-F544A56F3F7C}" srcOrd="2" destOrd="0" presId="urn:microsoft.com/office/officeart/2005/8/layout/arrow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A396A84-5FAF-4902-ACF4-4BFD53563C80}" type="doc">
      <dgm:prSet loTypeId="urn:microsoft.com/office/officeart/2005/8/layout/arrow6" loCatId="relationship" qsTypeId="urn:microsoft.com/office/officeart/2009/2/quickstyle/3d8" qsCatId="3D" csTypeId="urn:microsoft.com/office/officeart/2005/8/colors/accent2_3" csCatId="accent2" phldr="1"/>
      <dgm:spPr/>
      <dgm:t>
        <a:bodyPr/>
        <a:lstStyle/>
        <a:p>
          <a:endParaRPr lang="en-US"/>
        </a:p>
      </dgm:t>
    </dgm:pt>
    <dgm:pt modelId="{1BD26251-45F1-4FFA-B96F-7AB0371CAE22}">
      <dgm:prSet phldrT="[Text]"/>
      <dgm:spPr/>
      <dgm:t>
        <a:bodyPr/>
        <a:lstStyle/>
        <a:p>
          <a:r>
            <a:rPr lang="en-US" dirty="0" smtClean="0"/>
            <a:t>To</a:t>
          </a:r>
          <a:endParaRPr lang="en-US" dirty="0"/>
        </a:p>
      </dgm:t>
    </dgm:pt>
    <dgm:pt modelId="{99699380-6854-444B-AEE4-42B972B67C69}" type="parTrans" cxnId="{F4687C87-B668-4BF2-ABB5-73E012601C63}">
      <dgm:prSet/>
      <dgm:spPr/>
      <dgm:t>
        <a:bodyPr/>
        <a:lstStyle/>
        <a:p>
          <a:endParaRPr lang="en-US"/>
        </a:p>
      </dgm:t>
    </dgm:pt>
    <dgm:pt modelId="{8857B3E1-0022-4D2E-94B7-A2293FABB7DA}" type="sibTrans" cxnId="{F4687C87-B668-4BF2-ABB5-73E012601C63}">
      <dgm:prSet/>
      <dgm:spPr/>
      <dgm:t>
        <a:bodyPr/>
        <a:lstStyle/>
        <a:p>
          <a:endParaRPr lang="en-US"/>
        </a:p>
      </dgm:t>
    </dgm:pt>
    <dgm:pt modelId="{FC20A7D4-D75A-4186-A91C-90B48607A2D9}">
      <dgm:prSet phldrT="[Text]"/>
      <dgm:spPr/>
      <dgm:t>
        <a:bodyPr/>
        <a:lstStyle/>
        <a:p>
          <a:r>
            <a:rPr lang="en-US" dirty="0" smtClean="0"/>
            <a:t>Excel</a:t>
          </a:r>
          <a:endParaRPr lang="en-US" dirty="0"/>
        </a:p>
      </dgm:t>
    </dgm:pt>
    <dgm:pt modelId="{A6CAA4A7-F1FA-46DA-AD32-740D45367963}" type="sibTrans" cxnId="{9B43761A-F9FF-4C5E-9E9F-B34BF44F2E24}">
      <dgm:prSet/>
      <dgm:spPr/>
      <dgm:t>
        <a:bodyPr/>
        <a:lstStyle/>
        <a:p>
          <a:endParaRPr lang="en-US"/>
        </a:p>
      </dgm:t>
    </dgm:pt>
    <dgm:pt modelId="{7EEE0A5B-F976-414E-8A78-CE3E7B3F6136}" type="parTrans" cxnId="{9B43761A-F9FF-4C5E-9E9F-B34BF44F2E24}">
      <dgm:prSet/>
      <dgm:spPr/>
      <dgm:t>
        <a:bodyPr/>
        <a:lstStyle/>
        <a:p>
          <a:endParaRPr lang="en-US"/>
        </a:p>
      </dgm:t>
    </dgm:pt>
    <dgm:pt modelId="{CD62FD53-1591-4550-AA81-2328E9C60432}" type="pres">
      <dgm:prSet presAssocID="{EA396A84-5FAF-4902-ACF4-4BFD53563C80}" presName="compositeShape" presStyleCnt="0">
        <dgm:presLayoutVars>
          <dgm:chMax val="2"/>
          <dgm:dir/>
          <dgm:resizeHandles val="exact"/>
        </dgm:presLayoutVars>
      </dgm:prSet>
      <dgm:spPr/>
      <dgm:t>
        <a:bodyPr/>
        <a:lstStyle/>
        <a:p>
          <a:endParaRPr lang="en-US"/>
        </a:p>
      </dgm:t>
    </dgm:pt>
    <dgm:pt modelId="{760EB2B6-D8BB-4B4C-A3B0-5EFD33331799}" type="pres">
      <dgm:prSet presAssocID="{EA396A84-5FAF-4902-ACF4-4BFD53563C80}" presName="ribbon" presStyleLbl="node1" presStyleIdx="0" presStyleCnt="1"/>
      <dgm:spPr/>
      <dgm:t>
        <a:bodyPr/>
        <a:lstStyle/>
        <a:p>
          <a:endParaRPr lang="en-US"/>
        </a:p>
      </dgm:t>
      <dgm:extLst>
        <a:ext uri="{E40237B7-FDA0-4F09-8148-C483321AD2D9}">
          <dgm14:cNvPr xmlns:dgm14="http://schemas.microsoft.com/office/drawing/2010/diagram" id="0" name="">
            <a:hlinkClick xmlns:r="http://schemas.openxmlformats.org/officeDocument/2006/relationships" r:id="rId1" action="ppaction://hlinkfile"/>
          </dgm14:cNvPr>
        </a:ext>
      </dgm:extLst>
    </dgm:pt>
    <dgm:pt modelId="{814E9877-97B1-4AF8-BFC3-B17FBAAB23FA}" type="pres">
      <dgm:prSet presAssocID="{EA396A84-5FAF-4902-ACF4-4BFD53563C80}" presName="leftArrowText" presStyleLbl="node1" presStyleIdx="0" presStyleCnt="1">
        <dgm:presLayoutVars>
          <dgm:chMax val="0"/>
          <dgm:bulletEnabled val="1"/>
        </dgm:presLayoutVars>
      </dgm:prSet>
      <dgm:spPr/>
      <dgm:t>
        <a:bodyPr/>
        <a:lstStyle/>
        <a:p>
          <a:endParaRPr lang="en-US"/>
        </a:p>
      </dgm:t>
    </dgm:pt>
    <dgm:pt modelId="{BEFE6DA2-CB15-4EB8-B4DD-F544A56F3F7C}" type="pres">
      <dgm:prSet presAssocID="{EA396A84-5FAF-4902-ACF4-4BFD53563C80}" presName="rightArrowText" presStyleLbl="node1" presStyleIdx="0" presStyleCnt="1">
        <dgm:presLayoutVars>
          <dgm:chMax val="0"/>
          <dgm:bulletEnabled val="1"/>
        </dgm:presLayoutVars>
      </dgm:prSet>
      <dgm:spPr/>
      <dgm:t>
        <a:bodyPr/>
        <a:lstStyle/>
        <a:p>
          <a:endParaRPr lang="en-US"/>
        </a:p>
      </dgm:t>
    </dgm:pt>
  </dgm:ptLst>
  <dgm:cxnLst>
    <dgm:cxn modelId="{E205CE12-F2D6-4E7D-BC23-43E8123EBFAE}" type="presOf" srcId="{EA396A84-5FAF-4902-ACF4-4BFD53563C80}" destId="{CD62FD53-1591-4550-AA81-2328E9C60432}" srcOrd="0" destOrd="0" presId="urn:microsoft.com/office/officeart/2005/8/layout/arrow6"/>
    <dgm:cxn modelId="{6CEF0E96-CA7A-441F-8A29-20C8D0E97932}" type="presOf" srcId="{1BD26251-45F1-4FFA-B96F-7AB0371CAE22}" destId="{814E9877-97B1-4AF8-BFC3-B17FBAAB23FA}" srcOrd="0" destOrd="0" presId="urn:microsoft.com/office/officeart/2005/8/layout/arrow6"/>
    <dgm:cxn modelId="{5AE87794-E679-4162-9894-3A138932CE34}" type="presOf" srcId="{FC20A7D4-D75A-4186-A91C-90B48607A2D9}" destId="{BEFE6DA2-CB15-4EB8-B4DD-F544A56F3F7C}" srcOrd="0" destOrd="0" presId="urn:microsoft.com/office/officeart/2005/8/layout/arrow6"/>
    <dgm:cxn modelId="{9B43761A-F9FF-4C5E-9E9F-B34BF44F2E24}" srcId="{EA396A84-5FAF-4902-ACF4-4BFD53563C80}" destId="{FC20A7D4-D75A-4186-A91C-90B48607A2D9}" srcOrd="1" destOrd="0" parTransId="{7EEE0A5B-F976-414E-8A78-CE3E7B3F6136}" sibTransId="{A6CAA4A7-F1FA-46DA-AD32-740D45367963}"/>
    <dgm:cxn modelId="{F4687C87-B668-4BF2-ABB5-73E012601C63}" srcId="{EA396A84-5FAF-4902-ACF4-4BFD53563C80}" destId="{1BD26251-45F1-4FFA-B96F-7AB0371CAE22}" srcOrd="0" destOrd="0" parTransId="{99699380-6854-444B-AEE4-42B972B67C69}" sibTransId="{8857B3E1-0022-4D2E-94B7-A2293FABB7DA}"/>
    <dgm:cxn modelId="{172FBF3D-8919-4B18-813B-AC2ABA65940D}" type="presParOf" srcId="{CD62FD53-1591-4550-AA81-2328E9C60432}" destId="{760EB2B6-D8BB-4B4C-A3B0-5EFD33331799}" srcOrd="0" destOrd="0" presId="urn:microsoft.com/office/officeart/2005/8/layout/arrow6"/>
    <dgm:cxn modelId="{9391615C-20DE-4F74-85E6-DBD1880301DB}" type="presParOf" srcId="{CD62FD53-1591-4550-AA81-2328E9C60432}" destId="{814E9877-97B1-4AF8-BFC3-B17FBAAB23FA}" srcOrd="1" destOrd="0" presId="urn:microsoft.com/office/officeart/2005/8/layout/arrow6"/>
    <dgm:cxn modelId="{51BB2A53-5CF1-4338-926E-B90BDF27934E}" type="presParOf" srcId="{CD62FD53-1591-4550-AA81-2328E9C60432}" destId="{BEFE6DA2-CB15-4EB8-B4DD-F544A56F3F7C}" srcOrd="2" destOrd="0" presId="urn:microsoft.com/office/officeart/2005/8/layout/arrow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928243-EE7D-4F77-AD58-D4766E9B0412}">
      <dsp:nvSpPr>
        <dsp:cNvPr id="0" name=""/>
        <dsp:cNvSpPr/>
      </dsp:nvSpPr>
      <dsp:spPr>
        <a:xfrm rot="5400000">
          <a:off x="-262889" y="262889"/>
          <a:ext cx="1752600" cy="1226820"/>
        </a:xfrm>
        <a:prstGeom prst="chevron">
          <a:avLst/>
        </a:prstGeom>
        <a:solidFill>
          <a:schemeClr val="accent2">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smtClean="0"/>
            <a:t>S</a:t>
          </a:r>
          <a:r>
            <a:rPr lang="en-US" sz="2300" b="1" kern="1200" smtClean="0">
              <a:latin typeface="Times New Roman" pitchFamily="18" charset="0"/>
              <a:cs typeface="Times New Roman" pitchFamily="18" charset="0"/>
            </a:rPr>
            <a:t>trategic</a:t>
          </a:r>
          <a:endParaRPr lang="tr-TR" sz="2300" b="1" kern="1200" dirty="0">
            <a:latin typeface="Times New Roman" pitchFamily="18" charset="0"/>
            <a:cs typeface="Times New Roman" pitchFamily="18" charset="0"/>
          </a:endParaRPr>
        </a:p>
      </dsp:txBody>
      <dsp:txXfrm rot="-5400000">
        <a:off x="1" y="613409"/>
        <a:ext cx="1226820" cy="525780"/>
      </dsp:txXfrm>
    </dsp:sp>
    <dsp:sp modelId="{D3339850-B47B-42CC-A345-F5F4DE315D94}">
      <dsp:nvSpPr>
        <dsp:cNvPr id="0" name=""/>
        <dsp:cNvSpPr/>
      </dsp:nvSpPr>
      <dsp:spPr>
        <a:xfrm rot="5400000">
          <a:off x="4311015" y="-3084195"/>
          <a:ext cx="1139189" cy="7307580"/>
        </a:xfrm>
        <a:prstGeom prst="round2SameRect">
          <a:avLst/>
        </a:prstGeom>
        <a:solidFill>
          <a:schemeClr val="lt1">
            <a:alpha val="90000"/>
            <a:hueOff val="0"/>
            <a:satOff val="0"/>
            <a:lumOff val="0"/>
            <a:alphaOff val="0"/>
          </a:schemeClr>
        </a:solidFill>
        <a:ln w="10000" cap="flat" cmpd="sng" algn="ctr">
          <a:solidFill>
            <a:schemeClr val="accent2">
              <a:hueOff val="0"/>
              <a:satOff val="0"/>
              <a:lumOff val="0"/>
              <a:alphaOff val="0"/>
            </a:schemeClr>
          </a:solidFill>
          <a:prstDash val="solid"/>
        </a:ln>
        <a:effectLst>
          <a:outerShdw blurRad="38100" dist="300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solidFill>
                <a:schemeClr val="tx2"/>
              </a:solidFill>
              <a:latin typeface="Times New Roman" pitchFamily="18" charset="0"/>
              <a:cs typeface="Times New Roman" pitchFamily="18" charset="0"/>
            </a:rPr>
            <a:t>Long  Term</a:t>
          </a:r>
          <a:endParaRPr lang="tr-TR" sz="2000" b="1" kern="1200" dirty="0" smtClean="0">
            <a:solidFill>
              <a:schemeClr val="tx2"/>
            </a:solidFill>
            <a:latin typeface="Times New Roman" pitchFamily="18" charset="0"/>
            <a:cs typeface="Times New Roman" pitchFamily="18" charset="0"/>
          </a:endParaRPr>
        </a:p>
        <a:p>
          <a:pPr marL="114300" lvl="1" indent="-114300" algn="l" defTabSz="666750">
            <a:lnSpc>
              <a:spcPct val="90000"/>
            </a:lnSpc>
            <a:spcBef>
              <a:spcPct val="0"/>
            </a:spcBef>
            <a:spcAft>
              <a:spcPct val="15000"/>
            </a:spcAft>
            <a:buChar char="••"/>
          </a:pPr>
          <a:r>
            <a:rPr lang="en-US" sz="1500" kern="1200" dirty="0" smtClean="0">
              <a:solidFill>
                <a:schemeClr val="tx2"/>
              </a:solidFill>
              <a:latin typeface="Times New Roman" pitchFamily="18" charset="0"/>
              <a:cs typeface="Times New Roman" pitchFamily="18" charset="0"/>
            </a:rPr>
            <a:t>Determining the number, location and capacity of facilities</a:t>
          </a:r>
          <a:endParaRPr lang="tr-TR" sz="1500" kern="1200" dirty="0" smtClean="0">
            <a:solidFill>
              <a:schemeClr val="tx2"/>
            </a:solidFill>
            <a:latin typeface="Times New Roman" pitchFamily="18" charset="0"/>
            <a:cs typeface="Times New Roman" pitchFamily="18" charset="0"/>
          </a:endParaRPr>
        </a:p>
        <a:p>
          <a:pPr marL="114300" lvl="1" indent="-114300" algn="l" defTabSz="666750">
            <a:lnSpc>
              <a:spcPct val="90000"/>
            </a:lnSpc>
            <a:spcBef>
              <a:spcPct val="0"/>
            </a:spcBef>
            <a:spcAft>
              <a:spcPct val="15000"/>
            </a:spcAft>
            <a:buChar char="••"/>
          </a:pPr>
          <a:r>
            <a:rPr lang="en-US" sz="1500" kern="1200" dirty="0" smtClean="0">
              <a:solidFill>
                <a:schemeClr val="tx2"/>
              </a:solidFill>
              <a:latin typeface="Times New Roman" pitchFamily="18" charset="0"/>
              <a:cs typeface="Times New Roman" pitchFamily="18" charset="0"/>
            </a:rPr>
            <a:t>Make or buy decisions</a:t>
          </a:r>
          <a:endParaRPr lang="en-US" sz="1500" kern="1200" dirty="0">
            <a:solidFill>
              <a:schemeClr val="tx2"/>
            </a:solidFill>
            <a:latin typeface="Times New Roman" pitchFamily="18" charset="0"/>
            <a:cs typeface="Times New Roman" pitchFamily="18" charset="0"/>
          </a:endParaRPr>
        </a:p>
        <a:p>
          <a:pPr marL="114300" lvl="1" indent="-114300" algn="l" defTabSz="666750">
            <a:lnSpc>
              <a:spcPct val="90000"/>
            </a:lnSpc>
            <a:spcBef>
              <a:spcPct val="0"/>
            </a:spcBef>
            <a:spcAft>
              <a:spcPct val="15000"/>
            </a:spcAft>
            <a:buChar char="••"/>
          </a:pPr>
          <a:r>
            <a:rPr lang="en-US" sz="1500" kern="1200" dirty="0" smtClean="0">
              <a:solidFill>
                <a:schemeClr val="tx2"/>
              </a:solidFill>
              <a:latin typeface="Times New Roman" pitchFamily="18" charset="0"/>
              <a:cs typeface="Times New Roman" pitchFamily="18" charset="0"/>
            </a:rPr>
            <a:t>Forming strategic alliances</a:t>
          </a:r>
          <a:endParaRPr lang="en-US" sz="1500" kern="1200" dirty="0">
            <a:solidFill>
              <a:schemeClr val="tx2"/>
            </a:solidFill>
            <a:latin typeface="Times New Roman" pitchFamily="18" charset="0"/>
            <a:cs typeface="Times New Roman" pitchFamily="18" charset="0"/>
          </a:endParaRPr>
        </a:p>
      </dsp:txBody>
      <dsp:txXfrm rot="-5400000">
        <a:off x="1226820" y="55611"/>
        <a:ext cx="7251969" cy="10279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2AD3F0-C985-41EA-986F-4FA60D75DEF7}">
      <dsp:nvSpPr>
        <dsp:cNvPr id="0" name=""/>
        <dsp:cNvSpPr/>
      </dsp:nvSpPr>
      <dsp:spPr>
        <a:xfrm>
          <a:off x="173992" y="182652"/>
          <a:ext cx="816694" cy="326677"/>
        </a:xfrm>
        <a:prstGeom prst="chevron">
          <a:avLst/>
        </a:prstGeom>
        <a:solidFill>
          <a:schemeClr val="accent3">
            <a:lumMod val="60000"/>
            <a:lumOff val="4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9210" tIns="14605" rIns="0" bIns="14605" numCol="1" spcCol="1270" anchor="ctr" anchorCtr="0">
          <a:noAutofit/>
        </a:bodyPr>
        <a:lstStyle/>
        <a:p>
          <a:pPr lvl="0" algn="ctr" defTabSz="1022350">
            <a:lnSpc>
              <a:spcPct val="90000"/>
            </a:lnSpc>
            <a:spcBef>
              <a:spcPct val="0"/>
            </a:spcBef>
            <a:spcAft>
              <a:spcPct val="35000"/>
            </a:spcAft>
          </a:pPr>
          <a:r>
            <a:rPr lang="en-US" sz="2300" kern="1200" dirty="0" smtClean="0"/>
            <a:t>.</a:t>
          </a:r>
          <a:endParaRPr lang="en-US" sz="2300" kern="1200" dirty="0"/>
        </a:p>
      </dsp:txBody>
      <dsp:txXfrm>
        <a:off x="337331" y="182652"/>
        <a:ext cx="490017" cy="326677"/>
      </dsp:txXfrm>
    </dsp:sp>
    <dsp:sp modelId="{82BEB5E7-EF56-4635-A499-388BE143E520}">
      <dsp:nvSpPr>
        <dsp:cNvPr id="0" name=""/>
        <dsp:cNvSpPr/>
      </dsp:nvSpPr>
      <dsp:spPr>
        <a:xfrm>
          <a:off x="1044938" y="0"/>
          <a:ext cx="2115460" cy="645216"/>
        </a:xfrm>
        <a:prstGeom prst="chevron">
          <a:avLst/>
        </a:prstGeom>
        <a:solidFill>
          <a:schemeClr val="accent5">
            <a:tint val="50000"/>
          </a:schemeClr>
        </a:solidFill>
        <a:ln w="100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Covered by Tulkarem DC</a:t>
          </a:r>
          <a:endParaRPr lang="en-US" sz="2000" kern="1200" dirty="0">
            <a:latin typeface="Times New Roman" pitchFamily="18" charset="0"/>
            <a:cs typeface="Times New Roman" pitchFamily="18" charset="0"/>
          </a:endParaRPr>
        </a:p>
      </dsp:txBody>
      <dsp:txXfrm>
        <a:off x="1367546" y="0"/>
        <a:ext cx="1470244" cy="645216"/>
      </dsp:txXfrm>
    </dsp:sp>
    <dsp:sp modelId="{A7BDE5C0-6695-4246-8B1C-BAE98DDEC23C}">
      <dsp:nvSpPr>
        <dsp:cNvPr id="0" name=""/>
        <dsp:cNvSpPr/>
      </dsp:nvSpPr>
      <dsp:spPr>
        <a:xfrm>
          <a:off x="173992" y="874346"/>
          <a:ext cx="881531" cy="365813"/>
        </a:xfrm>
        <a:prstGeom prst="chevron">
          <a:avLst/>
        </a:prstGeom>
        <a:solidFill>
          <a:srgbClr val="FFFF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9210" tIns="14605" rIns="0" bIns="14605" numCol="1" spcCol="1270" anchor="ctr" anchorCtr="0">
          <a:noAutofit/>
        </a:bodyPr>
        <a:lstStyle/>
        <a:p>
          <a:pPr lvl="0" algn="ctr" defTabSz="1022350">
            <a:lnSpc>
              <a:spcPct val="90000"/>
            </a:lnSpc>
            <a:spcBef>
              <a:spcPct val="0"/>
            </a:spcBef>
            <a:spcAft>
              <a:spcPct val="35000"/>
            </a:spcAft>
          </a:pPr>
          <a:r>
            <a:rPr lang="en-US" sz="2300" kern="1200" dirty="0" smtClean="0"/>
            <a:t>.</a:t>
          </a:r>
          <a:endParaRPr lang="en-US" sz="2300" kern="1200" dirty="0"/>
        </a:p>
      </dsp:txBody>
      <dsp:txXfrm>
        <a:off x="356899" y="874346"/>
        <a:ext cx="515718" cy="365813"/>
      </dsp:txXfrm>
    </dsp:sp>
    <dsp:sp modelId="{8C53B741-1801-4080-A5E6-EEC261F67F45}">
      <dsp:nvSpPr>
        <dsp:cNvPr id="0" name=""/>
        <dsp:cNvSpPr/>
      </dsp:nvSpPr>
      <dsp:spPr>
        <a:xfrm>
          <a:off x="1044356" y="687496"/>
          <a:ext cx="2244904" cy="715539"/>
        </a:xfrm>
        <a:prstGeom prst="chevron">
          <a:avLst/>
        </a:prstGeom>
        <a:solidFill>
          <a:schemeClr val="accent5">
            <a:tint val="50000"/>
          </a:schemeClr>
        </a:solidFill>
        <a:ln w="100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Covered by Ramallah DC</a:t>
          </a:r>
          <a:endParaRPr lang="en-US" sz="2000" kern="1200" dirty="0">
            <a:latin typeface="Times New Roman" pitchFamily="18" charset="0"/>
            <a:cs typeface="Times New Roman" pitchFamily="18" charset="0"/>
          </a:endParaRPr>
        </a:p>
      </dsp:txBody>
      <dsp:txXfrm>
        <a:off x="1402126" y="687496"/>
        <a:ext cx="1529365" cy="715539"/>
      </dsp:txXfrm>
    </dsp:sp>
    <dsp:sp modelId="{DBE0215F-81E1-4B66-9148-761D64448BA2}">
      <dsp:nvSpPr>
        <dsp:cNvPr id="0" name=""/>
        <dsp:cNvSpPr/>
      </dsp:nvSpPr>
      <dsp:spPr>
        <a:xfrm>
          <a:off x="246940" y="1591931"/>
          <a:ext cx="816694" cy="326677"/>
        </a:xfrm>
        <a:prstGeom prst="chevron">
          <a:avLst/>
        </a:prstGeom>
        <a:solidFill>
          <a:srgbClr val="45C75E"/>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9210" tIns="14605" rIns="0" bIns="14605" numCol="1" spcCol="1270" anchor="ctr" anchorCtr="0">
          <a:noAutofit/>
        </a:bodyPr>
        <a:lstStyle/>
        <a:p>
          <a:pPr lvl="0" algn="ctr" defTabSz="1022350">
            <a:lnSpc>
              <a:spcPct val="90000"/>
            </a:lnSpc>
            <a:spcBef>
              <a:spcPct val="0"/>
            </a:spcBef>
            <a:spcAft>
              <a:spcPct val="35000"/>
            </a:spcAft>
          </a:pPr>
          <a:r>
            <a:rPr lang="en-US" sz="2300" kern="1200" dirty="0" smtClean="0"/>
            <a:t>.</a:t>
          </a:r>
          <a:endParaRPr lang="en-US" sz="2300" kern="1200" dirty="0"/>
        </a:p>
      </dsp:txBody>
      <dsp:txXfrm>
        <a:off x="410279" y="1591931"/>
        <a:ext cx="490017" cy="326677"/>
      </dsp:txXfrm>
    </dsp:sp>
    <dsp:sp modelId="{8DCEDB90-D5EE-4A96-9F10-B32C5F566555}">
      <dsp:nvSpPr>
        <dsp:cNvPr id="0" name=""/>
        <dsp:cNvSpPr/>
      </dsp:nvSpPr>
      <dsp:spPr>
        <a:xfrm>
          <a:off x="981729" y="1447504"/>
          <a:ext cx="2312337" cy="618725"/>
        </a:xfrm>
        <a:prstGeom prst="chevron">
          <a:avLst/>
        </a:prstGeom>
        <a:solidFill>
          <a:schemeClr val="accent5">
            <a:tint val="50000"/>
          </a:schemeClr>
        </a:solidFill>
        <a:ln w="100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Covered by Hebron DC</a:t>
          </a:r>
          <a:endParaRPr lang="en-US" sz="2000" kern="1200" dirty="0">
            <a:latin typeface="Times New Roman" pitchFamily="18" charset="0"/>
            <a:cs typeface="Times New Roman" pitchFamily="18" charset="0"/>
          </a:endParaRPr>
        </a:p>
      </dsp:txBody>
      <dsp:txXfrm>
        <a:off x="1291092" y="1447504"/>
        <a:ext cx="1693612" cy="618725"/>
      </dsp:txXfrm>
    </dsp:sp>
    <dsp:sp modelId="{9F2677E0-BCF6-4E4D-83E9-52FA5B159642}">
      <dsp:nvSpPr>
        <dsp:cNvPr id="0" name=""/>
        <dsp:cNvSpPr/>
      </dsp:nvSpPr>
      <dsp:spPr>
        <a:xfrm>
          <a:off x="206905" y="2367629"/>
          <a:ext cx="816694" cy="326677"/>
        </a:xfrm>
        <a:prstGeom prst="chevron">
          <a:avLst/>
        </a:prstGeom>
        <a:solidFill>
          <a:srgbClr val="00206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9210" tIns="14605" rIns="0" bIns="14605" numCol="1" spcCol="1270" anchor="ctr" anchorCtr="0">
          <a:noAutofit/>
        </a:bodyPr>
        <a:lstStyle/>
        <a:p>
          <a:pPr lvl="0" algn="ctr" defTabSz="1022350">
            <a:lnSpc>
              <a:spcPct val="90000"/>
            </a:lnSpc>
            <a:spcBef>
              <a:spcPct val="0"/>
            </a:spcBef>
            <a:spcAft>
              <a:spcPct val="35000"/>
            </a:spcAft>
          </a:pPr>
          <a:r>
            <a:rPr lang="en-US" sz="2300" kern="1200" dirty="0" smtClean="0"/>
            <a:t>.</a:t>
          </a:r>
          <a:endParaRPr lang="en-US" sz="2300" kern="1200" dirty="0"/>
        </a:p>
      </dsp:txBody>
      <dsp:txXfrm>
        <a:off x="370244" y="2367629"/>
        <a:ext cx="490017" cy="326677"/>
      </dsp:txXfrm>
    </dsp:sp>
    <dsp:sp modelId="{7B53E0D0-89D6-43E8-84D9-2398F3C4D0C6}">
      <dsp:nvSpPr>
        <dsp:cNvPr id="0" name=""/>
        <dsp:cNvSpPr/>
      </dsp:nvSpPr>
      <dsp:spPr>
        <a:xfrm>
          <a:off x="1018716" y="2129387"/>
          <a:ext cx="2244341" cy="677728"/>
        </a:xfrm>
        <a:prstGeom prst="chevron">
          <a:avLst/>
        </a:prstGeom>
        <a:solidFill>
          <a:schemeClr val="accent5">
            <a:tint val="50000"/>
          </a:schemeClr>
        </a:solidFill>
        <a:ln w="100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Covered by Gaza DC</a:t>
          </a:r>
          <a:endParaRPr lang="en-US" sz="2000" kern="1200" dirty="0">
            <a:latin typeface="Times New Roman" pitchFamily="18" charset="0"/>
            <a:cs typeface="Times New Roman" pitchFamily="18" charset="0"/>
          </a:endParaRPr>
        </a:p>
      </dsp:txBody>
      <dsp:txXfrm>
        <a:off x="1357580" y="2129387"/>
        <a:ext cx="1566613" cy="6777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B02D73-E508-4259-AC7E-7059FF0E327B}">
      <dsp:nvSpPr>
        <dsp:cNvPr id="0" name=""/>
        <dsp:cNvSpPr/>
      </dsp:nvSpPr>
      <dsp:spPr>
        <a:xfrm>
          <a:off x="2308667" y="293498"/>
          <a:ext cx="4168332" cy="1078098"/>
        </a:xfrm>
        <a:prstGeom prst="rightArrow">
          <a:avLst>
            <a:gd name="adj1" fmla="val 75000"/>
            <a:gd name="adj2" fmla="val 50000"/>
          </a:avLst>
        </a:prstGeom>
        <a:solidFill>
          <a:schemeClr val="accent2">
            <a:tint val="50000"/>
          </a:schemeClr>
        </a:solidFill>
        <a:ln w="10000" cap="flat" cmpd="sng" algn="ctr">
          <a:solidFill>
            <a:schemeClr val="accent2"/>
          </a:solidFill>
          <a:prstDash val="solid"/>
        </a:ln>
        <a:effectLst>
          <a:outerShdw blurRad="38100" dist="30000" dir="5400000" rotWithShape="0">
            <a:srgbClr val="000000">
              <a:alpha val="45000"/>
            </a:srgbClr>
          </a:outerShdw>
        </a:effectLst>
        <a:scene3d>
          <a:camera prst="orthographicFront"/>
          <a:lightRig rig="threePt" dir="t">
            <a:rot lat="0" lon="0" rev="7500000"/>
          </a:lightRig>
        </a:scene3d>
        <a:sp3d z="-152400" extrusionH="63500"/>
      </dsp:spPr>
      <dsp:style>
        <a:lnRef idx="1">
          <a:schemeClr val="accent2"/>
        </a:lnRef>
        <a:fillRef idx="2">
          <a:schemeClr val="accent2"/>
        </a:fillRef>
        <a:effectRef idx="1">
          <a:schemeClr val="accent2"/>
        </a:effectRef>
        <a:fontRef idx="minor">
          <a:schemeClr val="dk1"/>
        </a:fontRef>
      </dsp:style>
      <dsp:txBody>
        <a:bodyPr spcFirstLastPara="0" vert="horz" wrap="square" lIns="15240" tIns="15240" rIns="15240" bIns="15240" numCol="1" spcCol="1270" anchor="t" anchorCtr="0">
          <a:noAutofit/>
        </a:bodyPr>
        <a:lstStyle/>
        <a:p>
          <a:pPr marL="228600" lvl="1" indent="-228600" algn="l" defTabSz="1066800">
            <a:lnSpc>
              <a:spcPct val="90000"/>
            </a:lnSpc>
            <a:spcBef>
              <a:spcPct val="0"/>
            </a:spcBef>
            <a:spcAft>
              <a:spcPct val="15000"/>
            </a:spcAft>
            <a:buChar char="••"/>
          </a:pPr>
          <a:r>
            <a:rPr lang="en-US" sz="2400" b="1" kern="1200" dirty="0" smtClean="0">
              <a:solidFill>
                <a:schemeClr val="tx2"/>
              </a:solidFill>
              <a:latin typeface="Times New Roman" pitchFamily="18" charset="0"/>
              <a:cs typeface="Times New Roman" pitchFamily="18" charset="0"/>
            </a:rPr>
            <a:t>Inventory and warehouses system at NBC company</a:t>
          </a:r>
          <a:endParaRPr lang="en-US" sz="2400" kern="1200" dirty="0">
            <a:solidFill>
              <a:schemeClr val="tx2"/>
            </a:solidFill>
            <a:latin typeface="Times New Roman" pitchFamily="18" charset="0"/>
            <a:cs typeface="Times New Roman" pitchFamily="18" charset="0"/>
          </a:endParaRPr>
        </a:p>
      </dsp:txBody>
      <dsp:txXfrm>
        <a:off x="2308667" y="428260"/>
        <a:ext cx="3764045" cy="808574"/>
      </dsp:txXfrm>
    </dsp:sp>
    <dsp:sp modelId="{9EF02C1B-7B62-441F-95A7-50A4B86552A1}">
      <dsp:nvSpPr>
        <dsp:cNvPr id="0" name=""/>
        <dsp:cNvSpPr/>
      </dsp:nvSpPr>
      <dsp:spPr>
        <a:xfrm>
          <a:off x="91164" y="380999"/>
          <a:ext cx="2305142" cy="911160"/>
        </a:xfrm>
        <a:prstGeom prst="roundRect">
          <a:avLst/>
        </a:prstGeom>
        <a:solidFill>
          <a:schemeClr val="accent1"/>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hemeClr val="accent1"/>
        </a:lnRef>
        <a:fillRef idx="3">
          <a:schemeClr val="accent1"/>
        </a:fillRef>
        <a:effectRef idx="3">
          <a:schemeClr val="accent1"/>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n-US" sz="3000" b="1" kern="1200" dirty="0" smtClean="0">
              <a:latin typeface="Times New Roman" pitchFamily="18" charset="0"/>
              <a:cs typeface="Times New Roman" pitchFamily="18" charset="0"/>
            </a:rPr>
            <a:t>Category A</a:t>
          </a:r>
          <a:endParaRPr lang="en-US" sz="3000" b="1" kern="1200" dirty="0">
            <a:latin typeface="Times New Roman" pitchFamily="18" charset="0"/>
            <a:cs typeface="Times New Roman" pitchFamily="18" charset="0"/>
          </a:endParaRPr>
        </a:p>
      </dsp:txBody>
      <dsp:txXfrm>
        <a:off x="135643" y="425478"/>
        <a:ext cx="2216184" cy="82220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5.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6.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8.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0A659C-AD5B-439B-A012-D4962747DEE7}" type="datetimeFigureOut">
              <a:rPr lang="en-US" smtClean="0"/>
              <a:t>6/4/2012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B83644-D7E5-42D6-8EB6-00829F3E77C4}" type="slidenum">
              <a:rPr lang="en-US" smtClean="0"/>
              <a:t>‹#›</a:t>
            </a:fld>
            <a:endParaRPr lang="en-US"/>
          </a:p>
        </p:txBody>
      </p:sp>
    </p:spTree>
    <p:extLst>
      <p:ext uri="{BB962C8B-B14F-4D97-AF65-F5344CB8AC3E}">
        <p14:creationId xmlns:p14="http://schemas.microsoft.com/office/powerpoint/2010/main" val="821509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latin typeface="Times New Roman" pitchFamily="18" charset="0"/>
                <a:cs typeface="Times New Roman" pitchFamily="18" charset="0"/>
              </a:rPr>
              <a:t>Due to the expansions of NBC company which can be represented in three main plants ( Coca Cola, Cappy, Jericho),  five main warehouses ( Ramallah, Gaza, Hebron, Tulkarm, Jericho) and diversity of retailers, the sharing of the information between these parties became harder and exhaustive. </a:t>
            </a:r>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30</a:t>
            </a:fld>
            <a:endParaRPr lang="en-US"/>
          </a:p>
        </p:txBody>
      </p:sp>
    </p:spTree>
    <p:extLst>
      <p:ext uri="{BB962C8B-B14F-4D97-AF65-F5344CB8AC3E}">
        <p14:creationId xmlns:p14="http://schemas.microsoft.com/office/powerpoint/2010/main" val="36804439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54</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55</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56</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57</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58</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59</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60</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61</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62</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63</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46</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65</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66</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67</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68</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69</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70</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71</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47</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48</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49</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50</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51</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52</a:t>
            </a:fld>
            <a:endParaRPr lang="en-US"/>
          </a:p>
        </p:txBody>
      </p:sp>
    </p:spTree>
    <p:extLst>
      <p:ext uri="{BB962C8B-B14F-4D97-AF65-F5344CB8AC3E}">
        <p14:creationId xmlns:p14="http://schemas.microsoft.com/office/powerpoint/2010/main" val="4187269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B83644-D7E5-42D6-8EB6-00829F3E77C4}" type="slidenum">
              <a:rPr lang="en-US" smtClean="0"/>
              <a:t>53</a:t>
            </a:fld>
            <a:endParaRPr lang="en-US"/>
          </a:p>
        </p:txBody>
      </p:sp>
    </p:spTree>
    <p:extLst>
      <p:ext uri="{BB962C8B-B14F-4D97-AF65-F5344CB8AC3E}">
        <p14:creationId xmlns:p14="http://schemas.microsoft.com/office/powerpoint/2010/main" val="418726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duotone>
              <a:schemeClr val="bg2">
                <a:shade val="45000"/>
                <a:satMod val="135000"/>
              </a:schemeClr>
              <a:prstClr val="white"/>
            </a:duotone>
            <a:lum/>
          </a:blip>
          <a:srcRect/>
          <a:stretch>
            <a:fillRect r="-20000"/>
          </a:stretch>
        </a:blip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36B7CAE-FDBC-44FF-B37D-D5B56594B8BB}" type="datetimeFigureOut">
              <a:rPr lang="en-US" smtClean="0"/>
              <a:pPr/>
              <a:t>6/4/2012</a:t>
            </a:fld>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2AC53DF-4216-466D-99A7-94400E6C2A25}" type="slidenum">
              <a:rPr lang="en-US" smtClean="0"/>
              <a:pPr/>
              <a:t>‹#›</a:t>
            </a:fld>
            <a:endParaRPr lang="en-US" dirty="0">
              <a:solidFill>
                <a:schemeClr val="tx2"/>
              </a:solidFill>
            </a:endParaRPr>
          </a:p>
        </p:txBody>
      </p:sp>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636B7CAE-FDBC-44FF-B37D-D5B56594B8BB}" type="datetimeFigureOut">
              <a:rPr lang="en-US" smtClean="0"/>
              <a:pPr/>
              <a:t>6/4/2012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B299E65-BC98-483A-8DDE-40B0893A437C}" type="slidenum">
              <a:rPr lang="en-US" smtClean="0"/>
              <a:pPr/>
              <a:t>‹#›</a:t>
            </a:fld>
            <a:endParaRPr lang="en-US" dirty="0"/>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dirty="0"/>
          </a:p>
        </p:txBody>
      </p:sp>
      <p:sp>
        <p:nvSpPr>
          <p:cNvPr id="12" name="Date Placeholder 11"/>
          <p:cNvSpPr>
            <a:spLocks noGrp="1"/>
          </p:cNvSpPr>
          <p:nvPr>
            <p:ph type="dt" sz="half" idx="10"/>
          </p:nvPr>
        </p:nvSpPr>
        <p:spPr/>
        <p:txBody>
          <a:bodyPr/>
          <a:lstStyle/>
          <a:p>
            <a:fld id="{636B7CAE-FDBC-44FF-B37D-D5B56594B8BB}" type="datetimeFigureOut">
              <a:rPr lang="en-US" smtClean="0"/>
              <a:pPr/>
              <a:t>6/4/2012</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B299E65-BC98-483A-8DDE-40B0893A437C}"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5"/>
          </p:nvPr>
        </p:nvSpPr>
        <p:spPr/>
        <p:txBody>
          <a:bodyPr rtlCol="0"/>
          <a:lstStyle/>
          <a:p>
            <a:fld id="{636B7CAE-FDBC-44FF-B37D-D5B56594B8BB}" type="datetimeFigureOut">
              <a:rPr lang="en-US" smtClean="0"/>
              <a:pPr/>
              <a:t>6/4/2012</a:t>
            </a:fld>
            <a:endParaRPr lang="en-US" dirty="0"/>
          </a:p>
        </p:txBody>
      </p:sp>
      <p:sp>
        <p:nvSpPr>
          <p:cNvPr id="10" name="Slide Number Placeholder 9"/>
          <p:cNvSpPr>
            <a:spLocks noGrp="1"/>
          </p:cNvSpPr>
          <p:nvPr>
            <p:ph type="sldNum" sz="quarter" idx="16"/>
          </p:nvPr>
        </p:nvSpPr>
        <p:spPr/>
        <p:txBody>
          <a:bodyPr rtlCol="0"/>
          <a:lstStyle/>
          <a:p>
            <a:fld id="{4B299E65-BC98-483A-8DDE-40B0893A437C}"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lang="en-US" smtClean="0"/>
              <a:t>Click to edit Master title style</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5"/>
          </p:nvPr>
        </p:nvSpPr>
        <p:spPr/>
        <p:txBody>
          <a:bodyPr rtlCol="0"/>
          <a:lstStyle/>
          <a:p>
            <a:fld id="{636B7CAE-FDBC-44FF-B37D-D5B56594B8BB}" type="datetimeFigureOut">
              <a:rPr lang="en-US" smtClean="0"/>
              <a:pPr/>
              <a:t>6/4/2012</a:t>
            </a:fld>
            <a:endParaRPr lang="en-US" dirty="0"/>
          </a:p>
        </p:txBody>
      </p:sp>
      <p:sp>
        <p:nvSpPr>
          <p:cNvPr id="12" name="Slide Number Placeholder 11"/>
          <p:cNvSpPr>
            <a:spLocks noGrp="1"/>
          </p:cNvSpPr>
          <p:nvPr>
            <p:ph type="sldNum" sz="quarter" idx="16"/>
          </p:nvPr>
        </p:nvSpPr>
        <p:spPr/>
        <p:txBody>
          <a:bodyPr rtlCol="0"/>
          <a:lstStyle/>
          <a:p>
            <a:fld id="{4B299E65-BC98-483A-8DDE-40B0893A437C}"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Tree>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6B7CAE-FDBC-44FF-B37D-D5B56594B8BB}" type="datetimeFigureOut">
              <a:rPr lang="en-US" smtClean="0"/>
              <a:pPr/>
              <a:t>6/4/2012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B299E65-BC98-483A-8DDE-40B0893A437C}" type="slidenum">
              <a:rPr lang="en-US" smtClean="0"/>
              <a:pPr/>
              <a:t>‹#›</a:t>
            </a:fld>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6B7CAE-FDBC-44FF-B37D-D5B56594B8BB}" type="datetimeFigureOut">
              <a:rPr lang="en-US" smtClean="0"/>
              <a:pPr/>
              <a:t>6/4/2012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B299E65-BC98-483A-8DDE-40B0893A437C}" type="slidenum">
              <a:rPr lang="en-US" smtClean="0"/>
              <a:pPr/>
              <a:t>‹#›</a:t>
            </a:fld>
            <a:endParaRPr lang="en-US" dirty="0"/>
          </a:p>
        </p:txBody>
      </p:sp>
    </p:spTree>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636B7CAE-FDBC-44FF-B37D-D5B56594B8BB}" type="datetimeFigureOut">
              <a:rPr lang="en-US" smtClean="0"/>
              <a:pPr/>
              <a:t>6/4/2012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B299E65-BC98-483A-8DDE-40B0893A437C}" type="slidenum">
              <a:rPr lang="en-US" smtClean="0"/>
              <a:pPr/>
              <a:t>‹#›</a:t>
            </a:fld>
            <a:endParaRPr lang="en-US" dirty="0"/>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sm_book.png"/>
          <p:cNvPicPr>
            <a:picLocks noChangeAspect="1"/>
          </p:cNvPicPr>
          <p:nvPr/>
        </p:nvPicPr>
        <p:blipFill>
          <a:blip r:embed="rId2"/>
          <a:stretch>
            <a:fillRect/>
          </a:stretch>
        </p:blipFill>
        <p:spPr>
          <a:xfrm>
            <a:off x="612648" y="1755648"/>
            <a:ext cx="1615307" cy="1688453"/>
          </a:xfrm>
          <a:prstGeom prst="rect">
            <a:avLst/>
          </a:prstGeom>
          <a:ln w="50800" cap="sq" cmpd="dbl">
            <a:solidFill>
              <a:schemeClr val="accent2"/>
            </a:solidFill>
            <a:miter lim="800000"/>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lang="en-US" smtClean="0"/>
              <a:t>Click to edit Master title style</a:t>
            </a:r>
            <a:endParaRPr lang="en-US" dirty="0"/>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2" name="Date Placeholder 11"/>
          <p:cNvSpPr>
            <a:spLocks noGrp="1"/>
          </p:cNvSpPr>
          <p:nvPr>
            <p:ph type="dt" sz="half" idx="10"/>
          </p:nvPr>
        </p:nvSpPr>
        <p:spPr>
          <a:xfrm>
            <a:off x="6248400" y="6248400"/>
            <a:ext cx="2667000" cy="365125"/>
          </a:xfrm>
        </p:spPr>
        <p:txBody>
          <a:bodyPr rtlCol="0"/>
          <a:lstStyle/>
          <a:p>
            <a:fld id="{636B7CAE-FDBC-44FF-B37D-D5B56594B8BB}" type="datetimeFigureOut">
              <a:rPr lang="en-US" smtClean="0"/>
              <a:pPr/>
              <a:t>6/4/2012</a:t>
            </a:fld>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B299E65-BC98-483A-8DDE-40B0893A437C}" type="slidenum">
              <a:rPr lang="en-US" smtClean="0"/>
              <a:pPr/>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lang="en-US" smtClean="0"/>
              <a:t>Click icon to add picture</a:t>
            </a:r>
            <a:endParaRPr lang="en-US"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6B7CAE-FDBC-44FF-B37D-D5B56594B8BB}" type="datetimeFigureOut">
              <a:rPr lang="en-US" smtClean="0"/>
              <a:pPr/>
              <a:t>6/4/2012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B299E65-BC98-483A-8DDE-40B0893A437C}"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553200" y="6248402"/>
            <a:ext cx="2209800" cy="365125"/>
          </a:xfrm>
        </p:spPr>
        <p:txBody>
          <a:bodyPr/>
          <a:lstStyle/>
          <a:p>
            <a:fld id="{636B7CAE-FDBC-44FF-B37D-D5B56594B8BB}" type="datetimeFigureOut">
              <a:rPr lang="en-US" smtClean="0"/>
              <a:pPr/>
              <a:t>6/4/2012</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B299E65-BC98-483A-8DDE-40B0893A437C}"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 id="2147483852"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effectLst>
            <a:outerShdw blurRad="38100" dist="38100" dir="2700000" algn="tl">
              <a:srgbClr val="000000">
                <a:alpha val="43137"/>
              </a:srgbClr>
            </a:outerShdw>
          </a:effectLst>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effectLst>
            <a:outerShdw blurRad="38100" dist="38100" dir="2700000" algn="tl">
              <a:srgbClr val="000000">
                <a:alpha val="43137"/>
              </a:srgbClr>
            </a:outerShdw>
          </a:effectLst>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effectLst>
            <a:outerShdw blurRad="38100" dist="38100" dir="2700000" algn="tl">
              <a:srgbClr val="000000">
                <a:alpha val="43137"/>
              </a:srgbClr>
            </a:outerShdw>
          </a:effectLst>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effectLst>
            <a:outerShdw blurRad="38100" dist="38100" dir="2700000" algn="tl">
              <a:srgbClr val="000000">
                <a:alpha val="43137"/>
              </a:srgbClr>
            </a:outerShdw>
          </a:effectLst>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effectLst>
            <a:outerShdw blurRad="38100" dist="38100" dir="2700000" algn="tl">
              <a:srgbClr val="000000">
                <a:alpha val="43137"/>
              </a:srgbClr>
            </a:outerShdw>
          </a:effectLst>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854"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lang="en-US" smtClean="0"/>
              <a:t>Click to edit Master title style</a:t>
            </a:r>
            <a:endParaRPr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a:defRPr sz="1400">
                <a:solidFill>
                  <a:schemeClr val="tx2"/>
                </a:solidFill>
              </a:defRPr>
            </a:lvl1pPr>
          </a:lstStyle>
          <a:p>
            <a:fld id="{8D3816DF-213E-421B-92D3-C068DBB023D6}" type="datetime8">
              <a:rPr lang="en-US" smtClean="0">
                <a:solidFill>
                  <a:schemeClr val="tx2"/>
                </a:solidFill>
              </a:rPr>
              <a:pPr/>
              <a:t>6/4/2012 5:49 PM</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a:defRPr sz="1400">
                <a:solidFill>
                  <a:schemeClr val="tx2"/>
                </a:solidFill>
              </a:defRPr>
            </a:lvl1pPr>
          </a:lstStyle>
          <a:p>
            <a:pPr algn="r"/>
            <a:endParaRPr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a:defRPr sz="1400" b="1">
                <a:solidFill>
                  <a:srgbClr val="FFFFFF"/>
                </a:solidFill>
              </a:defRPr>
            </a:lvl1pPr>
          </a:lstStyle>
          <a:p>
            <a:pPr algn="ctr"/>
            <a:fld id="{72AC53DF-4216-466D-99A7-94400E6C2A25}" type="slidenum">
              <a:rPr lang="en-US" sz="1200" smtClean="0">
                <a:solidFill>
                  <a:schemeClr val="tx2"/>
                </a:solidFill>
              </a:rPr>
              <a:pPr algn="ctr"/>
              <a:t>‹#›</a:t>
            </a:fld>
            <a:endParaRPr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868" r:id="rId1"/>
    <p:sldLayoutId id="2147483869" r:id="rId2"/>
    <p:sldLayoutId id="2147483870" r:id="rId3"/>
    <p:sldLayoutId id="2147483871" r:id="rId4"/>
    <p:sldLayoutId id="2147483872" r:id="rId5"/>
    <p:sldLayoutId id="2147483873" r:id="rId6"/>
    <p:sldLayoutId id="2147483874" r:id="rId7"/>
    <p:sldLayoutId id="2147483875" r:id="rId8"/>
    <p:sldLayoutId id="2147483876" r:id="rId9"/>
    <p:sldLayoutId id="2147483877" r:id="rId10"/>
    <p:sldLayoutId id="2147483878" r:id="rId11"/>
  </p:sldLayoutIdLst>
  <p:transition>
    <p:fade/>
  </p:transition>
  <p:timing>
    <p:tnLst>
      <p:par>
        <p:cTn id="1" dur="indefinite" restart="never" nodeType="tmRoot"/>
      </p:par>
    </p:tnLst>
  </p:timing>
  <p:txStyles>
    <p:titleStyle>
      <a:lvl1pPr algn="l" rtl="0" eaLnBrk="1" latinLnBrk="0" hangingPunct="1">
        <a:spcBef>
          <a:spcPct val="0"/>
        </a:spcBef>
        <a:buNone/>
        <a:defRPr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15.xml"/><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8.jpeg"/><Relationship Id="rId1" Type="http://schemas.openxmlformats.org/officeDocument/2006/relationships/slideLayout" Target="../slideLayouts/slideLayout1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hyperlink" Target="Statistics%20&amp;%20Figures..xls" TargetMode="External"/><Relationship Id="rId1" Type="http://schemas.openxmlformats.org/officeDocument/2006/relationships/slideLayout" Target="../slideLayouts/slideLayout1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hyperlink" Target="ABC.xls" TargetMode="External"/><Relationship Id="rId7" Type="http://schemas.openxmlformats.org/officeDocument/2006/relationships/diagramColors" Target="../diagrams/colors5.xml"/><Relationship Id="rId2" Type="http://schemas.openxmlformats.org/officeDocument/2006/relationships/chart" Target="../charts/chart5.xml"/><Relationship Id="rId1" Type="http://schemas.openxmlformats.org/officeDocument/2006/relationships/slideLayout" Target="../slideLayouts/slideLayout15.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4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hyperlink" Target="EOQ%20F.G.xlsx" TargetMode="External"/><Relationship Id="rId7" Type="http://schemas.openxmlformats.org/officeDocument/2006/relationships/diagramColors" Target="../diagrams/colors7.xml"/><Relationship Id="rId2" Type="http://schemas.openxmlformats.org/officeDocument/2006/relationships/notesSlide" Target="../notesSlides/notesSlide15.xml"/><Relationship Id="rId1" Type="http://schemas.openxmlformats.org/officeDocument/2006/relationships/slideLayout" Target="../slideLayouts/slideLayout15.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hyperlink" Target="EOQ%20F.G.xlsx" TargetMode="External"/><Relationship Id="rId7" Type="http://schemas.openxmlformats.org/officeDocument/2006/relationships/diagramColors" Target="../diagrams/colors8.xml"/><Relationship Id="rId2" Type="http://schemas.openxmlformats.org/officeDocument/2006/relationships/notesSlide" Target="../notesSlides/notesSlide19.xml"/><Relationship Id="rId1" Type="http://schemas.openxmlformats.org/officeDocument/2006/relationships/slideLayout" Target="../slideLayouts/slideLayout15.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5.xml"/><Relationship Id="rId4" Type="http://schemas.openxmlformats.org/officeDocument/2006/relationships/image" Target="../media/image15.png"/></Relationships>
</file>

<file path=ppt/slides/_rels/slide7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5.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400" y="1295400"/>
            <a:ext cx="8991600" cy="3785652"/>
          </a:xfrm>
          <a:prstGeom prst="rect">
            <a:avLst/>
          </a:prstGeom>
          <a:noFill/>
        </p:spPr>
        <p:txBody>
          <a:bodyPr wrap="square" rtlCol="0">
            <a:spAutoFit/>
          </a:bodyPr>
          <a:lstStyle/>
          <a:p>
            <a:pPr algn="ctr"/>
            <a:r>
              <a:rPr lang="en-US" sz="5000" b="1" dirty="0" smtClean="0">
                <a:solidFill>
                  <a:schemeClr val="tx1">
                    <a:lumMod val="75000"/>
                    <a:lumOff val="25000"/>
                  </a:schemeClr>
                </a:solidFill>
                <a:latin typeface="Times New Roman" pitchFamily="18" charset="0"/>
                <a:cs typeface="Times New Roman" pitchFamily="18" charset="0"/>
              </a:rPr>
              <a:t>SUPPLY CHAIN MANAGEMENT </a:t>
            </a:r>
            <a:endParaRPr lang="en-US" sz="5000" b="1" dirty="0">
              <a:solidFill>
                <a:schemeClr val="tx1">
                  <a:lumMod val="75000"/>
                  <a:lumOff val="25000"/>
                </a:schemeClr>
              </a:solidFill>
              <a:latin typeface="Times New Roman" pitchFamily="18" charset="0"/>
              <a:cs typeface="Times New Roman" pitchFamily="18" charset="0"/>
            </a:endParaRPr>
          </a:p>
          <a:p>
            <a:pPr algn="ctr"/>
            <a:endParaRPr lang="en-US" sz="5000" b="1" dirty="0" smtClean="0">
              <a:solidFill>
                <a:schemeClr val="tx1">
                  <a:lumMod val="75000"/>
                  <a:lumOff val="25000"/>
                </a:schemeClr>
              </a:solidFill>
              <a:latin typeface="Times New Roman" pitchFamily="18" charset="0"/>
              <a:cs typeface="Times New Roman" pitchFamily="18" charset="0"/>
            </a:endParaRPr>
          </a:p>
          <a:p>
            <a:pPr algn="ctr"/>
            <a:r>
              <a:rPr lang="en-US" sz="4500" b="1" dirty="0" smtClean="0">
                <a:solidFill>
                  <a:schemeClr val="tx1">
                    <a:lumMod val="75000"/>
                    <a:lumOff val="25000"/>
                  </a:schemeClr>
                </a:solidFill>
                <a:latin typeface="Times New Roman" pitchFamily="18" charset="0"/>
                <a:cs typeface="Times New Roman" pitchFamily="18" charset="0"/>
              </a:rPr>
              <a:t>( </a:t>
            </a:r>
            <a:r>
              <a:rPr lang="en-US" sz="4300" b="1" dirty="0" smtClean="0">
                <a:solidFill>
                  <a:schemeClr val="tx1">
                    <a:lumMod val="75000"/>
                    <a:lumOff val="25000"/>
                  </a:schemeClr>
                </a:solidFill>
                <a:latin typeface="Times New Roman" pitchFamily="18" charset="0"/>
                <a:cs typeface="Times New Roman" pitchFamily="18" charset="0"/>
              </a:rPr>
              <a:t>National Beverages Company NBC</a:t>
            </a:r>
            <a:r>
              <a:rPr lang="en-US" sz="4500" b="1" dirty="0" smtClean="0">
                <a:solidFill>
                  <a:schemeClr val="tx1">
                    <a:lumMod val="75000"/>
                    <a:lumOff val="25000"/>
                  </a:schemeClr>
                </a:solidFill>
                <a:latin typeface="Times New Roman" pitchFamily="18" charset="0"/>
                <a:cs typeface="Times New Roman" pitchFamily="18" charset="0"/>
              </a:rPr>
              <a:t>) ( Coca Cola / Cappy )  </a:t>
            </a:r>
            <a:endParaRPr lang="en-US" sz="4500" b="1" dirty="0">
              <a:solidFill>
                <a:schemeClr val="tx1">
                  <a:lumMod val="75000"/>
                  <a:lumOff val="25000"/>
                </a:schemeClr>
              </a:solidFill>
              <a:latin typeface="Times New Roman" pitchFamily="18" charset="0"/>
              <a:cs typeface="Times New Roman" pitchFamily="18" charset="0"/>
            </a:endParaRPr>
          </a:p>
        </p:txBody>
      </p:sp>
      <p:sp>
        <p:nvSpPr>
          <p:cNvPr id="2" name="TextBox 1"/>
          <p:cNvSpPr txBox="1"/>
          <p:nvPr/>
        </p:nvSpPr>
        <p:spPr>
          <a:xfrm>
            <a:off x="304800" y="6096000"/>
            <a:ext cx="1875972" cy="477054"/>
          </a:xfrm>
          <a:prstGeom prst="rect">
            <a:avLst/>
          </a:prstGeom>
          <a:noFill/>
        </p:spPr>
        <p:txBody>
          <a:bodyPr wrap="square" rtlCol="0">
            <a:spAutoFit/>
          </a:bodyPr>
          <a:lstStyle/>
          <a:p>
            <a:r>
              <a:rPr lang="en-US" sz="2500" b="1" dirty="0" smtClean="0">
                <a:solidFill>
                  <a:schemeClr val="bg1">
                    <a:lumMod val="95000"/>
                  </a:schemeClr>
                </a:solidFill>
                <a:latin typeface="Times New Roman" pitchFamily="18" charset="0"/>
                <a:cs typeface="Times New Roman" pitchFamily="18" charset="0"/>
              </a:rPr>
              <a:t>23/5/2012</a:t>
            </a:r>
            <a:endParaRPr lang="en-US" sz="2500" b="1" dirty="0">
              <a:solidFill>
                <a:schemeClr val="bg1">
                  <a:lumMod val="95000"/>
                </a:schemeClr>
              </a:solidFill>
              <a:latin typeface="Times New Roman" pitchFamily="18" charset="0"/>
              <a:cs typeface="Times New Roman" pitchFamily="18" charset="0"/>
            </a:endParaRPr>
          </a:p>
        </p:txBody>
      </p:sp>
      <p:sp>
        <p:nvSpPr>
          <p:cNvPr id="3" name="Rectangle 2"/>
          <p:cNvSpPr/>
          <p:nvPr/>
        </p:nvSpPr>
        <p:spPr>
          <a:xfrm>
            <a:off x="2819400" y="6118163"/>
            <a:ext cx="4326826" cy="477054"/>
          </a:xfrm>
          <a:prstGeom prst="rect">
            <a:avLst/>
          </a:prstGeom>
        </p:spPr>
        <p:txBody>
          <a:bodyPr wrap="none">
            <a:spAutoFit/>
          </a:bodyPr>
          <a:lstStyle/>
          <a:p>
            <a:r>
              <a:rPr lang="en-US" sz="2500" b="1" dirty="0">
                <a:solidFill>
                  <a:schemeClr val="bg1"/>
                </a:solidFill>
                <a:latin typeface="Times New Roman" pitchFamily="18" charset="0"/>
                <a:cs typeface="Times New Roman" pitchFamily="18" charset="0"/>
              </a:rPr>
              <a:t>National </a:t>
            </a:r>
            <a:r>
              <a:rPr lang="en-US" sz="2500" b="1" dirty="0" smtClean="0">
                <a:solidFill>
                  <a:schemeClr val="bg1"/>
                </a:solidFill>
                <a:latin typeface="Times New Roman" pitchFamily="18" charset="0"/>
                <a:cs typeface="Times New Roman" pitchFamily="18" charset="0"/>
              </a:rPr>
              <a:t>Beverages </a:t>
            </a:r>
            <a:r>
              <a:rPr lang="en-US" sz="2500" b="1" dirty="0">
                <a:solidFill>
                  <a:schemeClr val="bg1"/>
                </a:solidFill>
                <a:latin typeface="Times New Roman" pitchFamily="18" charset="0"/>
                <a:cs typeface="Times New Roman" pitchFamily="18" charset="0"/>
              </a:rPr>
              <a:t>Company </a:t>
            </a:r>
            <a:endParaRPr lang="en-US" sz="2500" dirty="0"/>
          </a:p>
        </p:txBody>
      </p:sp>
    </p:spTree>
    <p:extLst>
      <p:ext uri="{BB962C8B-B14F-4D97-AF65-F5344CB8AC3E}">
        <p14:creationId xmlns:p14="http://schemas.microsoft.com/office/powerpoint/2010/main" val="317985670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atin typeface="Times New Roman" pitchFamily="18" charset="0"/>
                <a:cs typeface="Times New Roman" pitchFamily="18" charset="0"/>
              </a:rPr>
              <a:t>Comment on this Picture !</a:t>
            </a:r>
            <a:endParaRPr lang="en-US" sz="4000" b="1" dirty="0">
              <a:latin typeface="Times New Roman" pitchFamily="18" charset="0"/>
              <a:cs typeface="Times New Roman" pitchFamily="18" charset="0"/>
            </a:endParaRPr>
          </a:p>
        </p:txBody>
      </p:sp>
      <p:pic>
        <p:nvPicPr>
          <p:cNvPr id="3074" name="Picture 2" descr="C:\Users\M..s\Desktop\milkingtocat.jp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066800" y="1600200"/>
            <a:ext cx="7148797" cy="449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534327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153400" cy="990600"/>
          </a:xfrm>
        </p:spPr>
        <p:txBody>
          <a:bodyPr>
            <a:normAutofit/>
          </a:bodyPr>
          <a:lstStyle/>
          <a:p>
            <a:pPr marL="406400" indent="-406400">
              <a:buFont typeface="Wingdings" pitchFamily="2" charset="2"/>
              <a:buChar char="Ø"/>
            </a:pPr>
            <a:r>
              <a:rPr lang="en-US" sz="3500" b="1" dirty="0" smtClean="0">
                <a:latin typeface="Times New Roman" pitchFamily="18" charset="0"/>
                <a:cs typeface="Times New Roman" pitchFamily="18" charset="0"/>
              </a:rPr>
              <a:t>Supply Chain Management ( S.C.M)</a:t>
            </a:r>
            <a:endParaRPr lang="en-US" sz="3500" b="1"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pPr>
              <a:lnSpc>
                <a:spcPct val="80000"/>
              </a:lnSpc>
              <a:buFont typeface="Arial Narrow" pitchFamily="34" charset="0"/>
              <a:buNone/>
            </a:pPr>
            <a:endParaRPr lang="de-DE" b="1" u="sng" dirty="0" smtClean="0"/>
          </a:p>
          <a:p>
            <a:pPr>
              <a:lnSpc>
                <a:spcPct val="80000"/>
              </a:lnSpc>
              <a:buFont typeface="Arial Narrow" pitchFamily="34" charset="0"/>
              <a:buNone/>
            </a:pPr>
            <a:r>
              <a:rPr lang="de-DE" b="1" dirty="0" smtClean="0">
                <a:solidFill>
                  <a:schemeClr val="tx2"/>
                </a:solidFill>
                <a:latin typeface="Times New Roman" pitchFamily="18" charset="0"/>
                <a:cs typeface="Times New Roman" pitchFamily="18" charset="0"/>
              </a:rPr>
              <a:t>What is S.C ? </a:t>
            </a:r>
          </a:p>
          <a:p>
            <a:pPr>
              <a:lnSpc>
                <a:spcPct val="80000"/>
              </a:lnSpc>
              <a:buFont typeface="Arial Narrow" pitchFamily="34" charset="0"/>
              <a:buNone/>
            </a:pPr>
            <a:endParaRPr lang="de-DE" b="1" u="sng" dirty="0" smtClean="0">
              <a:solidFill>
                <a:schemeClr val="tx2"/>
              </a:solidFill>
              <a:latin typeface="Times New Roman" pitchFamily="18" charset="0"/>
              <a:cs typeface="Times New Roman" pitchFamily="18" charset="0"/>
            </a:endParaRPr>
          </a:p>
          <a:p>
            <a:pPr>
              <a:lnSpc>
                <a:spcPct val="80000"/>
              </a:lnSpc>
              <a:buFont typeface="Arial Narrow" pitchFamily="34" charset="0"/>
              <a:buNone/>
            </a:pPr>
            <a:r>
              <a:rPr lang="de-DE" sz="2800" b="1" u="sng" dirty="0" smtClean="0">
                <a:solidFill>
                  <a:schemeClr val="tx2"/>
                </a:solidFill>
                <a:latin typeface="Times New Roman" pitchFamily="18" charset="0"/>
                <a:cs typeface="Times New Roman" pitchFamily="18" charset="0"/>
              </a:rPr>
              <a:t>Modern SC View</a:t>
            </a:r>
          </a:p>
          <a:p>
            <a:pPr>
              <a:lnSpc>
                <a:spcPct val="80000"/>
              </a:lnSpc>
              <a:buFont typeface="Arial Narrow" pitchFamily="34" charset="0"/>
              <a:buNone/>
            </a:pPr>
            <a:r>
              <a:rPr lang="de-DE" dirty="0" smtClean="0">
                <a:solidFill>
                  <a:schemeClr val="tx2"/>
                </a:solidFill>
                <a:latin typeface="Times New Roman" pitchFamily="18" charset="0"/>
                <a:cs typeface="Times New Roman" pitchFamily="18" charset="0"/>
              </a:rPr>
              <a:t>    An effective SC ensures high level of Customer Service at optimum level of working capital and cost!</a:t>
            </a:r>
          </a:p>
          <a:p>
            <a:pPr>
              <a:lnSpc>
                <a:spcPct val="80000"/>
              </a:lnSpc>
              <a:buFont typeface="Arial Narrow" pitchFamily="34" charset="0"/>
              <a:buNone/>
            </a:pPr>
            <a:r>
              <a:rPr lang="de-DE" sz="2600" b="1" u="sng" dirty="0" smtClean="0">
                <a:solidFill>
                  <a:schemeClr val="tx2"/>
                </a:solidFill>
                <a:latin typeface="Times New Roman" pitchFamily="18" charset="0"/>
                <a:cs typeface="Times New Roman" pitchFamily="18" charset="0"/>
              </a:rPr>
              <a:t>Business Partners/SC view</a:t>
            </a:r>
          </a:p>
          <a:p>
            <a:pPr lvl="1" eaLnBrk="0" hangingPunct="0">
              <a:lnSpc>
                <a:spcPct val="80000"/>
              </a:lnSpc>
              <a:buFontTx/>
              <a:buNone/>
            </a:pPr>
            <a:r>
              <a:rPr lang="de-DE" sz="2600" dirty="0" smtClean="0">
                <a:solidFill>
                  <a:schemeClr val="tx2"/>
                </a:solidFill>
                <a:latin typeface="Times New Roman" pitchFamily="18" charset="0"/>
                <a:cs typeface="Times New Roman" pitchFamily="18" charset="0"/>
              </a:rPr>
              <a:t>An efficient supply chain that ensures products are on the shelf, available for sale, when Shoppers come to buy them ... all the time!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84082121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28171" y="1676400"/>
            <a:ext cx="3962399" cy="4983163"/>
          </a:xfrm>
        </p:spPr>
        <p:txBody>
          <a:bodyPr>
            <a:normAutofit/>
          </a:bodyPr>
          <a:lstStyle/>
          <a:p>
            <a:pPr marL="0" indent="0">
              <a:buNone/>
            </a:pPr>
            <a:r>
              <a:rPr lang="en-US" sz="2800" dirty="0" smtClean="0">
                <a:solidFill>
                  <a:schemeClr val="tx2"/>
                </a:solidFill>
                <a:latin typeface="Times New Roman" pitchFamily="18" charset="0"/>
                <a:cs typeface="Times New Roman" pitchFamily="18" charset="0"/>
              </a:rPr>
              <a:t>The supply chain consist of “ suppliers, manufacturing centers, warehouses, distribution center and retail outlet, as well as raw material, work-in-process inventory, and finished products that flow between the facilities.” </a:t>
            </a:r>
          </a:p>
          <a:p>
            <a:pPr marL="0" indent="0">
              <a:buNone/>
            </a:pPr>
            <a:r>
              <a:rPr lang="en-US" sz="2800" dirty="0" smtClean="0">
                <a:solidFill>
                  <a:schemeClr val="tx2"/>
                </a:solidFill>
                <a:latin typeface="Times New Roman" pitchFamily="18" charset="0"/>
                <a:cs typeface="Times New Roman" pitchFamily="18" charset="0"/>
              </a:rPr>
              <a:t>[</a:t>
            </a:r>
            <a:r>
              <a:rPr lang="en-US" sz="2800" dirty="0" err="1" smtClean="0">
                <a:solidFill>
                  <a:schemeClr val="tx2"/>
                </a:solidFill>
                <a:latin typeface="Times New Roman" pitchFamily="18" charset="0"/>
                <a:cs typeface="Times New Roman" pitchFamily="18" charset="0"/>
              </a:rPr>
              <a:t>Simchi</a:t>
            </a:r>
            <a:r>
              <a:rPr lang="en-US" sz="2800" dirty="0" smtClean="0">
                <a:solidFill>
                  <a:schemeClr val="tx2"/>
                </a:solidFill>
                <a:latin typeface="Times New Roman" pitchFamily="18" charset="0"/>
                <a:cs typeface="Times New Roman" pitchFamily="18" charset="0"/>
              </a:rPr>
              <a:t>-Levi, 2003]</a:t>
            </a:r>
          </a:p>
        </p:txBody>
      </p:sp>
      <p:pic>
        <p:nvPicPr>
          <p:cNvPr id="5122" name="Picture 2" descr="C:\Users\M..s\Desktop\Senior Project\supply_chain.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599" y="1600200"/>
            <a:ext cx="4717143" cy="439015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33400" y="228600"/>
            <a:ext cx="5711370" cy="861774"/>
          </a:xfrm>
          <a:prstGeom prst="rect">
            <a:avLst/>
          </a:prstGeom>
          <a:noFill/>
        </p:spPr>
        <p:txBody>
          <a:bodyPr wrap="square" rtlCol="0">
            <a:spAutoFit/>
          </a:bodyPr>
          <a:lstStyle/>
          <a:p>
            <a:r>
              <a:rPr lang="en-US" sz="3200" b="1" dirty="0">
                <a:solidFill>
                  <a:schemeClr val="tx2"/>
                </a:solidFill>
                <a:latin typeface="Times New Roman" pitchFamily="18" charset="0"/>
                <a:cs typeface="Times New Roman" pitchFamily="18" charset="0"/>
              </a:rPr>
              <a:t>General Definition of </a:t>
            </a:r>
            <a:r>
              <a:rPr lang="en-US" sz="3200" b="1" dirty="0" smtClean="0">
                <a:solidFill>
                  <a:schemeClr val="tx2"/>
                </a:solidFill>
                <a:latin typeface="Times New Roman" pitchFamily="18" charset="0"/>
                <a:cs typeface="Times New Roman" pitchFamily="18" charset="0"/>
              </a:rPr>
              <a:t>S.C</a:t>
            </a:r>
            <a:endParaRPr lang="en-US" sz="3200" b="1" dirty="0">
              <a:solidFill>
                <a:schemeClr val="tx2"/>
              </a:solidFill>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157487395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1"/>
          <p:cNvPicPr>
            <a:picLocks noGrp="1"/>
          </p:cNvPicPr>
          <p:nvPr>
            <p:ph sz="quarter" idx="1"/>
          </p:nvPr>
        </p:nvPicPr>
        <p:blipFill>
          <a:blip r:embed="rId2"/>
          <a:srcRect/>
          <a:stretch>
            <a:fillRect/>
          </a:stretch>
        </p:blipFill>
        <p:spPr bwMode="auto">
          <a:xfrm>
            <a:off x="0" y="1828800"/>
            <a:ext cx="8610600" cy="4495800"/>
          </a:xfrm>
          <a:prstGeom prst="rect">
            <a:avLst/>
          </a:prstGeom>
          <a:noFill/>
          <a:ln w="9525">
            <a:noFill/>
            <a:miter lim="800000"/>
            <a:headEnd/>
            <a:tailEnd/>
          </a:ln>
        </p:spPr>
      </p:pic>
      <p:sp>
        <p:nvSpPr>
          <p:cNvPr id="2" name="Rectangle 1"/>
          <p:cNvSpPr/>
          <p:nvPr/>
        </p:nvSpPr>
        <p:spPr>
          <a:xfrm>
            <a:off x="76200" y="457200"/>
            <a:ext cx="9677400" cy="523220"/>
          </a:xfrm>
          <a:prstGeom prst="rect">
            <a:avLst/>
          </a:prstGeom>
        </p:spPr>
        <p:txBody>
          <a:bodyPr wrap="square">
            <a:spAutoFit/>
          </a:bodyPr>
          <a:lstStyle/>
          <a:p>
            <a:r>
              <a:rPr lang="en-US" sz="2800" b="1" dirty="0">
                <a:solidFill>
                  <a:schemeClr val="tx2"/>
                </a:solidFill>
                <a:latin typeface="Times New Roman" pitchFamily="18" charset="0"/>
                <a:cs typeface="Times New Roman" pitchFamily="18" charset="0"/>
              </a:rPr>
              <a:t>Generic configuration of a supply chain </a:t>
            </a:r>
            <a:r>
              <a:rPr lang="en-US" sz="2800" b="1" dirty="0" smtClean="0">
                <a:solidFill>
                  <a:schemeClr val="tx2"/>
                </a:solidFill>
                <a:latin typeface="Times New Roman" pitchFamily="18" charset="0"/>
                <a:cs typeface="Times New Roman" pitchFamily="18" charset="0"/>
              </a:rPr>
              <a:t>in manufacturing</a:t>
            </a:r>
            <a:endParaRPr lang="en-US" sz="2800" b="1" dirty="0">
              <a:solidFill>
                <a:schemeClr val="tx2"/>
              </a:solidFill>
              <a:latin typeface="Times New Roman" pitchFamily="18" charset="0"/>
              <a:cs typeface="Times New Roman" pitchFamily="18" charset="0"/>
            </a:endParaRPr>
          </a:p>
        </p:txBody>
      </p:sp>
    </p:spTree>
    <p:extLst>
      <p:ext uri="{BB962C8B-B14F-4D97-AF65-F5344CB8AC3E}">
        <p14:creationId xmlns:p14="http://schemas.microsoft.com/office/powerpoint/2010/main" val="405344943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900" y="381000"/>
            <a:ext cx="8153400" cy="990600"/>
          </a:xfrm>
        </p:spPr>
        <p:txBody>
          <a:bodyPr>
            <a:normAutofit fontScale="90000"/>
          </a:bodyPr>
          <a:lstStyle/>
          <a:p>
            <a:r>
              <a:rPr lang="en-US" sz="3900" b="1" dirty="0">
                <a:latin typeface="Times New Roman" pitchFamily="18" charset="0"/>
                <a:cs typeface="Times New Roman" pitchFamily="18" charset="0"/>
              </a:rPr>
              <a:t>S.C </a:t>
            </a:r>
            <a:r>
              <a:rPr lang="en-US" sz="3900" b="1" dirty="0" smtClean="0">
                <a:latin typeface="Times New Roman" pitchFamily="18" charset="0"/>
                <a:cs typeface="Times New Roman" pitchFamily="18" charset="0"/>
              </a:rPr>
              <a:t>Elements and Logistics Network</a:t>
            </a:r>
            <a:r>
              <a:rPr lang="en-US" dirty="0"/>
              <a:t/>
            </a:r>
            <a:br>
              <a:rPr lang="en-US" dirty="0"/>
            </a:br>
            <a:endParaRPr lang="en-US" dirty="0"/>
          </a:p>
        </p:txBody>
      </p:sp>
      <p:pic>
        <p:nvPicPr>
          <p:cNvPr id="4" name="Picture 3"/>
          <p:cNvPicPr/>
          <p:nvPr/>
        </p:nvPicPr>
        <p:blipFill rotWithShape="1">
          <a:blip r:embed="rId2">
            <a:extLst>
              <a:ext uri="{28A0092B-C50C-407E-A947-70E740481C1C}">
                <a14:useLocalDpi xmlns:a14="http://schemas.microsoft.com/office/drawing/2010/main" val="0"/>
              </a:ext>
            </a:extLst>
          </a:blip>
          <a:srcRect l="9153" t="34593" r="39687" b="3779"/>
          <a:stretch/>
        </p:blipFill>
        <p:spPr bwMode="auto">
          <a:xfrm>
            <a:off x="1193800" y="1600200"/>
            <a:ext cx="6959600" cy="483552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4355857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000" b="1" dirty="0" smtClean="0">
                <a:latin typeface="Times New Roman" pitchFamily="18" charset="0"/>
                <a:cs typeface="Times New Roman" pitchFamily="18" charset="0"/>
              </a:rPr>
              <a:t>Supply Chain Stages </a:t>
            </a:r>
            <a:endParaRPr lang="en-US" sz="4000" b="1" dirty="0">
              <a:latin typeface="Times New Roman" pitchFamily="18" charset="0"/>
              <a:cs typeface="Times New Roman" pitchFamily="18" charset="0"/>
            </a:endParaRPr>
          </a:p>
        </p:txBody>
      </p:sp>
      <p:sp>
        <p:nvSpPr>
          <p:cNvPr id="6" name="Rectangle 5"/>
          <p:cNvSpPr/>
          <p:nvPr/>
        </p:nvSpPr>
        <p:spPr>
          <a:xfrm>
            <a:off x="381000" y="1629229"/>
            <a:ext cx="4114800" cy="5093702"/>
          </a:xfrm>
          <a:prstGeom prst="rect">
            <a:avLst/>
          </a:prstGeom>
        </p:spPr>
        <p:txBody>
          <a:bodyPr wrap="square">
            <a:spAutoFit/>
          </a:bodyPr>
          <a:lstStyle/>
          <a:p>
            <a:r>
              <a:rPr lang="en-US" sz="2500" dirty="0">
                <a:latin typeface="Times New Roman" pitchFamily="18" charset="0"/>
                <a:cs typeface="Times New Roman" pitchFamily="18" charset="0"/>
              </a:rPr>
              <a:t>A typical supply chain may involve a variety of </a:t>
            </a:r>
            <a:r>
              <a:rPr lang="en-US" sz="2500" dirty="0" smtClean="0">
                <a:latin typeface="Times New Roman" pitchFamily="18" charset="0"/>
                <a:cs typeface="Times New Roman" pitchFamily="18" charset="0"/>
              </a:rPr>
              <a:t>stages: </a:t>
            </a:r>
          </a:p>
          <a:p>
            <a:endParaRPr lang="en-US" sz="2500" b="1" dirty="0">
              <a:latin typeface="Times New Roman" pitchFamily="18" charset="0"/>
              <a:cs typeface="Times New Roman" pitchFamily="18" charset="0"/>
            </a:endParaRPr>
          </a:p>
          <a:p>
            <a:pPr marL="342900" lvl="0" indent="-342900">
              <a:buFont typeface="Wingdings" pitchFamily="2" charset="2"/>
              <a:buChar char="q"/>
            </a:pPr>
            <a:r>
              <a:rPr lang="en-US" sz="2500" b="1" dirty="0" smtClean="0">
                <a:latin typeface="Times New Roman" pitchFamily="18" charset="0"/>
                <a:cs typeface="Times New Roman" pitchFamily="18" charset="0"/>
              </a:rPr>
              <a:t>Customers</a:t>
            </a:r>
          </a:p>
          <a:p>
            <a:pPr lvl="0"/>
            <a:endParaRPr lang="en-US" sz="2500" b="1" dirty="0">
              <a:latin typeface="Times New Roman" pitchFamily="18" charset="0"/>
              <a:cs typeface="Times New Roman" pitchFamily="18" charset="0"/>
            </a:endParaRPr>
          </a:p>
          <a:p>
            <a:pPr marL="342900" lvl="0" indent="-342900">
              <a:buFont typeface="Wingdings" pitchFamily="2" charset="2"/>
              <a:buChar char="q"/>
            </a:pPr>
            <a:r>
              <a:rPr lang="en-US" sz="2500" b="1" dirty="0" smtClean="0">
                <a:latin typeface="Times New Roman" pitchFamily="18" charset="0"/>
                <a:cs typeface="Times New Roman" pitchFamily="18" charset="0"/>
              </a:rPr>
              <a:t>Retailers</a:t>
            </a:r>
          </a:p>
          <a:p>
            <a:pPr lvl="0"/>
            <a:endParaRPr lang="en-US" sz="2500" b="1" dirty="0">
              <a:latin typeface="Times New Roman" pitchFamily="18" charset="0"/>
              <a:cs typeface="Times New Roman" pitchFamily="18" charset="0"/>
            </a:endParaRPr>
          </a:p>
          <a:p>
            <a:pPr marL="342900" lvl="0" indent="-342900">
              <a:buFont typeface="Wingdings" pitchFamily="2" charset="2"/>
              <a:buChar char="q"/>
            </a:pPr>
            <a:r>
              <a:rPr lang="en-US" sz="2500" b="1" dirty="0" smtClean="0">
                <a:latin typeface="Times New Roman" pitchFamily="18" charset="0"/>
                <a:cs typeface="Times New Roman" pitchFamily="18" charset="0"/>
              </a:rPr>
              <a:t>Wholesales/distributors</a:t>
            </a:r>
          </a:p>
          <a:p>
            <a:pPr lvl="0"/>
            <a:endParaRPr lang="en-US" sz="2500" b="1" dirty="0">
              <a:latin typeface="Times New Roman" pitchFamily="18" charset="0"/>
              <a:cs typeface="Times New Roman" pitchFamily="18" charset="0"/>
            </a:endParaRPr>
          </a:p>
          <a:p>
            <a:pPr marL="342900" lvl="0" indent="-342900">
              <a:buFont typeface="Wingdings" pitchFamily="2" charset="2"/>
              <a:buChar char="q"/>
            </a:pPr>
            <a:r>
              <a:rPr lang="en-US" sz="2500" b="1" dirty="0" smtClean="0">
                <a:latin typeface="Times New Roman" pitchFamily="18" charset="0"/>
                <a:cs typeface="Times New Roman" pitchFamily="18" charset="0"/>
              </a:rPr>
              <a:t>Manufacturers/ Plants</a:t>
            </a:r>
          </a:p>
          <a:p>
            <a:pPr lvl="0"/>
            <a:endParaRPr lang="en-US" sz="2500" b="1" dirty="0">
              <a:latin typeface="Times New Roman" pitchFamily="18" charset="0"/>
              <a:cs typeface="Times New Roman" pitchFamily="18" charset="0"/>
            </a:endParaRPr>
          </a:p>
          <a:p>
            <a:pPr marL="342900" lvl="0" indent="-342900">
              <a:buFont typeface="Wingdings" pitchFamily="2" charset="2"/>
              <a:buChar char="q"/>
            </a:pPr>
            <a:r>
              <a:rPr lang="en-US" sz="2500" b="1" dirty="0">
                <a:latin typeface="Times New Roman" pitchFamily="18" charset="0"/>
                <a:cs typeface="Times New Roman" pitchFamily="18" charset="0"/>
              </a:rPr>
              <a:t>Component/raw material suppliers</a:t>
            </a:r>
          </a:p>
        </p:txBody>
      </p:sp>
      <p:pic>
        <p:nvPicPr>
          <p:cNvPr id="7" name="صورة 2"/>
          <p:cNvPicPr/>
          <p:nvPr/>
        </p:nvPicPr>
        <p:blipFill rotWithShape="1">
          <a:blip r:embed="rId2" cstate="print"/>
          <a:srcRect r="4612"/>
          <a:stretch/>
        </p:blipFill>
        <p:spPr bwMode="auto">
          <a:xfrm>
            <a:off x="4419601" y="1629229"/>
            <a:ext cx="4724400" cy="5257800"/>
          </a:xfrm>
          <a:prstGeom prst="rect">
            <a:avLst/>
          </a:prstGeom>
          <a:noFill/>
          <a:ln w="9525">
            <a:noFill/>
            <a:miter lim="800000"/>
            <a:headEnd/>
            <a:tailEnd/>
          </a:ln>
        </p:spPr>
      </p:pic>
    </p:spTree>
    <p:extLst>
      <p:ext uri="{BB962C8B-B14F-4D97-AF65-F5344CB8AC3E}">
        <p14:creationId xmlns:p14="http://schemas.microsoft.com/office/powerpoint/2010/main" val="280083540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1000"/>
                                        <p:tgtEl>
                                          <p:spTgt spid="6">
                                            <p:txEl>
                                              <p:pRg st="2" end="2"/>
                                            </p:txEl>
                                          </p:spTgt>
                                        </p:tgtEl>
                                      </p:cBhvr>
                                    </p:animEffect>
                                    <p:anim calcmode="lin" valueType="num">
                                      <p:cBhvr>
                                        <p:cTn id="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4" end="4"/>
                                            </p:txEl>
                                          </p:spTgt>
                                        </p:tgtEl>
                                        <p:attrNameLst>
                                          <p:attrName>style.visibility</p:attrName>
                                        </p:attrNameLst>
                                      </p:cBhvr>
                                      <p:to>
                                        <p:strVal val="visible"/>
                                      </p:to>
                                    </p:set>
                                    <p:animEffect transition="in" filter="fade">
                                      <p:cBhvr>
                                        <p:cTn id="14" dur="1000"/>
                                        <p:tgtEl>
                                          <p:spTgt spid="6">
                                            <p:txEl>
                                              <p:pRg st="4" end="4"/>
                                            </p:txEl>
                                          </p:spTgt>
                                        </p:tgtEl>
                                      </p:cBhvr>
                                    </p:animEffect>
                                    <p:anim calcmode="lin" valueType="num">
                                      <p:cBhvr>
                                        <p:cTn id="15"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animEffect transition="in" filter="fade">
                                      <p:cBhvr>
                                        <p:cTn id="21" dur="1000"/>
                                        <p:tgtEl>
                                          <p:spTgt spid="6">
                                            <p:txEl>
                                              <p:pRg st="6" end="6"/>
                                            </p:txEl>
                                          </p:spTgt>
                                        </p:tgtEl>
                                      </p:cBhvr>
                                    </p:animEffect>
                                    <p:anim calcmode="lin" valueType="num">
                                      <p:cBhvr>
                                        <p:cTn id="22"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8" end="8"/>
                                            </p:txEl>
                                          </p:spTgt>
                                        </p:tgtEl>
                                        <p:attrNameLst>
                                          <p:attrName>style.visibility</p:attrName>
                                        </p:attrNameLst>
                                      </p:cBhvr>
                                      <p:to>
                                        <p:strVal val="visible"/>
                                      </p:to>
                                    </p:set>
                                    <p:animEffect transition="in" filter="fade">
                                      <p:cBhvr>
                                        <p:cTn id="28" dur="1000"/>
                                        <p:tgtEl>
                                          <p:spTgt spid="6">
                                            <p:txEl>
                                              <p:pRg st="8" end="8"/>
                                            </p:txEl>
                                          </p:spTgt>
                                        </p:tgtEl>
                                      </p:cBhvr>
                                    </p:animEffect>
                                    <p:anim calcmode="lin" valueType="num">
                                      <p:cBhvr>
                                        <p:cTn id="29"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10" end="10"/>
                                            </p:txEl>
                                          </p:spTgt>
                                        </p:tgtEl>
                                        <p:attrNameLst>
                                          <p:attrName>style.visibility</p:attrName>
                                        </p:attrNameLst>
                                      </p:cBhvr>
                                      <p:to>
                                        <p:strVal val="visible"/>
                                      </p:to>
                                    </p:set>
                                    <p:animEffect transition="in" filter="fade">
                                      <p:cBhvr>
                                        <p:cTn id="35" dur="1000"/>
                                        <p:tgtEl>
                                          <p:spTgt spid="6">
                                            <p:txEl>
                                              <p:pRg st="10" end="10"/>
                                            </p:txEl>
                                          </p:spTgt>
                                        </p:tgtEl>
                                      </p:cBhvr>
                                    </p:animEffect>
                                    <p:anim calcmode="lin" valueType="num">
                                      <p:cBhvr>
                                        <p:cTn id="36"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000" b="1" dirty="0" smtClean="0">
                <a:latin typeface="Times New Roman" pitchFamily="18" charset="0"/>
                <a:cs typeface="Times New Roman" pitchFamily="18" charset="0"/>
              </a:rPr>
              <a:t>Supply Chain levels of activity</a:t>
            </a:r>
            <a:endParaRPr lang="en-US" sz="4000" b="1" dirty="0">
              <a:latin typeface="Times New Roman" pitchFamily="18" charset="0"/>
              <a:cs typeface="Times New Roman" pitchFamily="18" charset="0"/>
            </a:endParaRPr>
          </a:p>
        </p:txBody>
      </p:sp>
      <p:graphicFrame>
        <p:nvGraphicFramePr>
          <p:cNvPr id="6" name="Diagram 5"/>
          <p:cNvGraphicFramePr/>
          <p:nvPr>
            <p:extLst>
              <p:ext uri="{D42A27DB-BD31-4B8C-83A1-F6EECF244321}">
                <p14:modId xmlns:p14="http://schemas.microsoft.com/office/powerpoint/2010/main" val="2202939695"/>
              </p:ext>
            </p:extLst>
          </p:nvPr>
        </p:nvGraphicFramePr>
        <p:xfrm>
          <a:off x="304800" y="1676400"/>
          <a:ext cx="8534400" cy="175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4" name="Group 13"/>
          <p:cNvGrpSpPr/>
          <p:nvPr/>
        </p:nvGrpSpPr>
        <p:grpSpPr>
          <a:xfrm>
            <a:off x="1478047" y="4511782"/>
            <a:ext cx="7382924" cy="1072746"/>
            <a:chOff x="1151475" y="2917822"/>
            <a:chExt cx="7382924" cy="1072746"/>
          </a:xfrm>
        </p:grpSpPr>
        <p:sp>
          <p:nvSpPr>
            <p:cNvPr id="15" name="Round Same Side Corner Rectangle 14"/>
            <p:cNvSpPr/>
            <p:nvPr/>
          </p:nvSpPr>
          <p:spPr>
            <a:xfrm rot="5400000">
              <a:off x="4308459" y="-235372"/>
              <a:ext cx="1072746" cy="7379134"/>
            </a:xfrm>
            <a:prstGeom prst="round2SameRect">
              <a:avLst/>
            </a:prstGeom>
          </p:spPr>
          <p:style>
            <a:lnRef idx="2">
              <a:schemeClr val="accent2"/>
            </a:lnRef>
            <a:fillRef idx="1">
              <a:schemeClr val="lt1"/>
            </a:fillRef>
            <a:effectRef idx="0">
              <a:schemeClr val="accent2"/>
            </a:effectRef>
            <a:fontRef idx="minor">
              <a:schemeClr val="dk1"/>
            </a:fontRef>
          </p:style>
        </p:sp>
        <p:sp>
          <p:nvSpPr>
            <p:cNvPr id="16" name="Round Same Side Corner Rectangle 6"/>
            <p:cNvSpPr/>
            <p:nvPr/>
          </p:nvSpPr>
          <p:spPr>
            <a:xfrm>
              <a:off x="1151475" y="2970189"/>
              <a:ext cx="7326767" cy="96801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solidFill>
                    <a:schemeClr val="tx2"/>
                  </a:solidFill>
                  <a:latin typeface="Times New Roman" pitchFamily="18" charset="0"/>
                  <a:cs typeface="Times New Roman" pitchFamily="18" charset="0"/>
                </a:rPr>
                <a:t>Near term</a:t>
              </a:r>
              <a:endParaRPr lang="tr-TR" sz="2000" b="1" kern="1200" dirty="0">
                <a:solidFill>
                  <a:schemeClr val="tx2"/>
                </a:solidFill>
                <a:latin typeface="Times New Roman" pitchFamily="18" charset="0"/>
                <a:cs typeface="Times New Roman" pitchFamily="18" charset="0"/>
              </a:endParaRPr>
            </a:p>
            <a:p>
              <a:pPr marL="342900" lvl="2" indent="-171450" algn="l" defTabSz="711200">
                <a:lnSpc>
                  <a:spcPct val="90000"/>
                </a:lnSpc>
                <a:spcBef>
                  <a:spcPct val="0"/>
                </a:spcBef>
                <a:spcAft>
                  <a:spcPct val="15000"/>
                </a:spcAft>
                <a:buChar char="••"/>
              </a:pPr>
              <a:r>
                <a:rPr lang="en-US" sz="1600" kern="1200" dirty="0" smtClean="0">
                  <a:solidFill>
                    <a:schemeClr val="tx2"/>
                  </a:solidFill>
                  <a:latin typeface="Times New Roman" pitchFamily="18" charset="0"/>
                  <a:cs typeface="Times New Roman" pitchFamily="18" charset="0"/>
                </a:rPr>
                <a:t>Production planning and control decisions</a:t>
              </a:r>
              <a:endParaRPr lang="en-US" sz="1600" kern="1200" dirty="0">
                <a:solidFill>
                  <a:schemeClr val="tx2"/>
                </a:solidFill>
                <a:latin typeface="Times New Roman" pitchFamily="18" charset="0"/>
                <a:cs typeface="Times New Roman" pitchFamily="18" charset="0"/>
              </a:endParaRPr>
            </a:p>
            <a:p>
              <a:pPr marL="342900" lvl="2" indent="-171450" algn="l" defTabSz="711200">
                <a:lnSpc>
                  <a:spcPct val="90000"/>
                </a:lnSpc>
                <a:spcBef>
                  <a:spcPct val="0"/>
                </a:spcBef>
                <a:spcAft>
                  <a:spcPct val="15000"/>
                </a:spcAft>
                <a:buChar char="••"/>
              </a:pPr>
              <a:r>
                <a:rPr lang="en-US" sz="1600" kern="1200" dirty="0" smtClean="0">
                  <a:solidFill>
                    <a:schemeClr val="tx2"/>
                  </a:solidFill>
                  <a:latin typeface="Times New Roman" pitchFamily="18" charset="0"/>
                  <a:cs typeface="Times New Roman" pitchFamily="18" charset="0"/>
                </a:rPr>
                <a:t>Goods and service delivery scheduling</a:t>
              </a:r>
              <a:endParaRPr lang="en-US" sz="1600" kern="1200" dirty="0">
                <a:solidFill>
                  <a:schemeClr val="tx2"/>
                </a:solidFill>
                <a:latin typeface="Times New Roman" pitchFamily="18" charset="0"/>
                <a:cs typeface="Times New Roman" pitchFamily="18" charset="0"/>
              </a:endParaRPr>
            </a:p>
            <a:p>
              <a:pPr marL="342900" lvl="2" indent="-171450" algn="l" defTabSz="711200">
                <a:lnSpc>
                  <a:spcPct val="90000"/>
                </a:lnSpc>
                <a:spcBef>
                  <a:spcPct val="0"/>
                </a:spcBef>
                <a:spcAft>
                  <a:spcPct val="15000"/>
                </a:spcAft>
                <a:buChar char="••"/>
              </a:pPr>
              <a:r>
                <a:rPr lang="en-US" sz="1600" kern="1200" dirty="0" smtClean="0">
                  <a:solidFill>
                    <a:schemeClr val="tx2"/>
                  </a:solidFill>
                  <a:latin typeface="Times New Roman" pitchFamily="18" charset="0"/>
                  <a:cs typeface="Times New Roman" pitchFamily="18" charset="0"/>
                </a:rPr>
                <a:t>Some make or buy decisions</a:t>
              </a:r>
              <a:endParaRPr lang="en-US" sz="1600" kern="1200" dirty="0">
                <a:solidFill>
                  <a:schemeClr val="tx2"/>
                </a:solidFill>
                <a:latin typeface="Times New Roman" pitchFamily="18" charset="0"/>
                <a:cs typeface="Times New Roman" pitchFamily="18" charset="0"/>
              </a:endParaRPr>
            </a:p>
          </p:txBody>
        </p:sp>
      </p:grpSp>
      <p:grpSp>
        <p:nvGrpSpPr>
          <p:cNvPr id="20" name="Group 19"/>
          <p:cNvGrpSpPr/>
          <p:nvPr/>
        </p:nvGrpSpPr>
        <p:grpSpPr>
          <a:xfrm>
            <a:off x="1399959" y="3092151"/>
            <a:ext cx="7461014" cy="1132069"/>
            <a:chOff x="1063745" y="1339046"/>
            <a:chExt cx="7470654" cy="1059119"/>
          </a:xfrm>
        </p:grpSpPr>
        <p:sp>
          <p:nvSpPr>
            <p:cNvPr id="21" name="Round Same Side Corner Rectangle 20"/>
            <p:cNvSpPr/>
            <p:nvPr/>
          </p:nvSpPr>
          <p:spPr>
            <a:xfrm rot="5400000">
              <a:off x="4307935" y="-1828299"/>
              <a:ext cx="1059119" cy="7393809"/>
            </a:xfrm>
            <a:prstGeom prst="round2SameRect">
              <a:avLst/>
            </a:prstGeom>
          </p:spPr>
          <p:style>
            <a:lnRef idx="2">
              <a:schemeClr val="accent2"/>
            </a:lnRef>
            <a:fillRef idx="1">
              <a:schemeClr val="lt1"/>
            </a:fillRef>
            <a:effectRef idx="0">
              <a:schemeClr val="accent2"/>
            </a:effectRef>
            <a:fontRef idx="minor">
              <a:schemeClr val="dk1"/>
            </a:fontRef>
          </p:style>
        </p:sp>
        <p:sp>
          <p:nvSpPr>
            <p:cNvPr id="22" name="Round Same Side Corner Rectangle 6"/>
            <p:cNvSpPr/>
            <p:nvPr/>
          </p:nvSpPr>
          <p:spPr>
            <a:xfrm>
              <a:off x="1063745" y="1390747"/>
              <a:ext cx="7342107" cy="95571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solidFill>
                    <a:schemeClr val="tx2"/>
                  </a:solidFill>
                  <a:latin typeface="Times New Roman" pitchFamily="18" charset="0"/>
                  <a:cs typeface="Times New Roman" pitchFamily="18" charset="0"/>
                </a:rPr>
                <a:t>Intermediate term</a:t>
              </a:r>
              <a:endParaRPr lang="tr-TR" sz="2000" b="1" kern="1200" dirty="0">
                <a:solidFill>
                  <a:schemeClr val="tx2"/>
                </a:solidFill>
                <a:latin typeface="Times New Roman" pitchFamily="18" charset="0"/>
                <a:cs typeface="Times New Roman" pitchFamily="18" charset="0"/>
              </a:endParaRPr>
            </a:p>
            <a:p>
              <a:pPr marL="342900" lvl="2" indent="-171450" algn="l" defTabSz="711200">
                <a:lnSpc>
                  <a:spcPct val="90000"/>
                </a:lnSpc>
                <a:spcBef>
                  <a:spcPct val="0"/>
                </a:spcBef>
                <a:spcAft>
                  <a:spcPct val="15000"/>
                </a:spcAft>
                <a:buChar char="••"/>
              </a:pPr>
              <a:r>
                <a:rPr lang="en-US" sz="1600" kern="1200" dirty="0" smtClean="0">
                  <a:solidFill>
                    <a:schemeClr val="tx2"/>
                  </a:solidFill>
                  <a:latin typeface="Times New Roman" pitchFamily="18" charset="0"/>
                  <a:cs typeface="Times New Roman" pitchFamily="18" charset="0"/>
                </a:rPr>
                <a:t>Determining inventory levels</a:t>
              </a:r>
              <a:endParaRPr lang="en-US" sz="1600" kern="1200" dirty="0">
                <a:solidFill>
                  <a:schemeClr val="tx2"/>
                </a:solidFill>
                <a:latin typeface="Times New Roman" pitchFamily="18" charset="0"/>
                <a:cs typeface="Times New Roman" pitchFamily="18" charset="0"/>
              </a:endParaRPr>
            </a:p>
            <a:p>
              <a:pPr marL="342900" lvl="2" indent="-171450" algn="l" defTabSz="711200">
                <a:lnSpc>
                  <a:spcPct val="90000"/>
                </a:lnSpc>
                <a:spcBef>
                  <a:spcPct val="0"/>
                </a:spcBef>
                <a:spcAft>
                  <a:spcPct val="15000"/>
                </a:spcAft>
                <a:buChar char="••"/>
              </a:pPr>
              <a:r>
                <a:rPr lang="en-US" sz="1600" kern="1200" dirty="0" smtClean="0">
                  <a:solidFill>
                    <a:schemeClr val="tx2"/>
                  </a:solidFill>
                  <a:latin typeface="Times New Roman" pitchFamily="18" charset="0"/>
                  <a:cs typeface="Times New Roman" pitchFamily="18" charset="0"/>
                </a:rPr>
                <a:t>Quality-related decisions</a:t>
              </a:r>
              <a:endParaRPr lang="en-US" sz="1600" kern="1200" dirty="0">
                <a:solidFill>
                  <a:schemeClr val="tx2"/>
                </a:solidFill>
                <a:latin typeface="Times New Roman" pitchFamily="18" charset="0"/>
                <a:cs typeface="Times New Roman" pitchFamily="18" charset="0"/>
              </a:endParaRPr>
            </a:p>
            <a:p>
              <a:pPr marL="342900" lvl="2" indent="-171450" algn="l" defTabSz="711200">
                <a:lnSpc>
                  <a:spcPct val="90000"/>
                </a:lnSpc>
                <a:spcBef>
                  <a:spcPct val="0"/>
                </a:spcBef>
                <a:spcAft>
                  <a:spcPct val="15000"/>
                </a:spcAft>
                <a:buChar char="••"/>
              </a:pPr>
              <a:r>
                <a:rPr lang="en-US" sz="1600" kern="1200" dirty="0" smtClean="0">
                  <a:solidFill>
                    <a:schemeClr val="tx2"/>
                  </a:solidFill>
                  <a:latin typeface="Times New Roman" pitchFamily="18" charset="0"/>
                  <a:cs typeface="Times New Roman" pitchFamily="18" charset="0"/>
                </a:rPr>
                <a:t>Logistics decisions</a:t>
              </a:r>
              <a:endParaRPr lang="en-US" sz="1600" kern="1200" dirty="0">
                <a:solidFill>
                  <a:schemeClr val="tx2"/>
                </a:solidFill>
                <a:latin typeface="Times New Roman" pitchFamily="18" charset="0"/>
                <a:cs typeface="Times New Roman" pitchFamily="18" charset="0"/>
              </a:endParaRPr>
            </a:p>
          </p:txBody>
        </p:sp>
      </p:grpSp>
      <p:grpSp>
        <p:nvGrpSpPr>
          <p:cNvPr id="25" name="Group 24"/>
          <p:cNvGrpSpPr/>
          <p:nvPr/>
        </p:nvGrpSpPr>
        <p:grpSpPr>
          <a:xfrm>
            <a:off x="255018" y="3092151"/>
            <a:ext cx="1226820" cy="1752600"/>
            <a:chOff x="1" y="-1"/>
            <a:chExt cx="1226820" cy="1752600"/>
          </a:xfrm>
          <a:scene3d>
            <a:camera prst="orthographicFront"/>
            <a:lightRig rig="threePt" dir="t">
              <a:rot lat="0" lon="0" rev="7500000"/>
            </a:lightRig>
          </a:scene3d>
        </p:grpSpPr>
        <p:sp>
          <p:nvSpPr>
            <p:cNvPr id="26" name="Chevron 25"/>
            <p:cNvSpPr/>
            <p:nvPr/>
          </p:nvSpPr>
          <p:spPr>
            <a:xfrm rot="5400000">
              <a:off x="-262889" y="262889"/>
              <a:ext cx="1752600" cy="1226820"/>
            </a:xfrm>
            <a:prstGeom prst="chevron">
              <a:avLst/>
            </a:prstGeom>
            <a:sp3d prstMaterial="plastic">
              <a:bevelT w="127000" h="25400" prst="relaxedInset"/>
            </a:sp3d>
          </p:spPr>
          <p:style>
            <a:lnRef idx="0">
              <a:schemeClr val="accent2">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27" name="Chevron 4"/>
            <p:cNvSpPr/>
            <p:nvPr/>
          </p:nvSpPr>
          <p:spPr>
            <a:xfrm>
              <a:off x="1" y="613409"/>
              <a:ext cx="1226820" cy="52578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300" b="1" kern="1200" dirty="0" smtClean="0">
                  <a:latin typeface="Times New Roman" pitchFamily="18" charset="0"/>
                  <a:cs typeface="Times New Roman" pitchFamily="18" charset="0"/>
                </a:rPr>
                <a:t>Tactical</a:t>
              </a:r>
              <a:endParaRPr lang="tr-TR" sz="2300" b="1" kern="1200" dirty="0">
                <a:latin typeface="Times New Roman" pitchFamily="18" charset="0"/>
                <a:cs typeface="Times New Roman" pitchFamily="18" charset="0"/>
              </a:endParaRPr>
            </a:p>
          </p:txBody>
        </p:sp>
      </p:grpSp>
      <p:grpSp>
        <p:nvGrpSpPr>
          <p:cNvPr id="28" name="Group 27"/>
          <p:cNvGrpSpPr/>
          <p:nvPr/>
        </p:nvGrpSpPr>
        <p:grpSpPr>
          <a:xfrm>
            <a:off x="251227" y="4511782"/>
            <a:ext cx="1226820" cy="1752600"/>
            <a:chOff x="1" y="-1"/>
            <a:chExt cx="1226820" cy="1752600"/>
          </a:xfrm>
          <a:scene3d>
            <a:camera prst="orthographicFront"/>
            <a:lightRig rig="threePt" dir="t">
              <a:rot lat="0" lon="0" rev="7500000"/>
            </a:lightRig>
          </a:scene3d>
        </p:grpSpPr>
        <p:sp>
          <p:nvSpPr>
            <p:cNvPr id="29" name="Chevron 28"/>
            <p:cNvSpPr/>
            <p:nvPr/>
          </p:nvSpPr>
          <p:spPr>
            <a:xfrm rot="5400000">
              <a:off x="-262889" y="262889"/>
              <a:ext cx="1752600" cy="1226820"/>
            </a:xfrm>
            <a:prstGeom prst="chevron">
              <a:avLst/>
            </a:prstGeom>
            <a:sp3d prstMaterial="plastic">
              <a:bevelT w="127000" h="25400" prst="relaxedInset"/>
            </a:sp3d>
          </p:spPr>
          <p:style>
            <a:lnRef idx="0">
              <a:schemeClr val="accent2">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30" name="Chevron 4"/>
            <p:cNvSpPr/>
            <p:nvPr/>
          </p:nvSpPr>
          <p:spPr>
            <a:xfrm>
              <a:off x="1" y="613409"/>
              <a:ext cx="1226820" cy="52578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b="1" dirty="0" smtClean="0">
                  <a:latin typeface="Times New Roman" pitchFamily="18" charset="0"/>
                  <a:cs typeface="Times New Roman" pitchFamily="18" charset="0"/>
                </a:rPr>
                <a:t>Operational</a:t>
              </a:r>
              <a:endParaRPr lang="tr-TR" b="1" kern="1200" dirty="0">
                <a:latin typeface="Times New Roman" pitchFamily="18" charset="0"/>
                <a:cs typeface="Times New Roman" pitchFamily="18" charset="0"/>
              </a:endParaRPr>
            </a:p>
          </p:txBody>
        </p:sp>
      </p:grpSp>
    </p:spTree>
    <p:extLst>
      <p:ext uri="{BB962C8B-B14F-4D97-AF65-F5344CB8AC3E}">
        <p14:creationId xmlns:p14="http://schemas.microsoft.com/office/powerpoint/2010/main" val="9853265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anim calcmode="lin" valueType="num">
                                      <p:cBhvr>
                                        <p:cTn id="15" dur="1000" fill="hold"/>
                                        <p:tgtEl>
                                          <p:spTgt spid="25"/>
                                        </p:tgtEl>
                                        <p:attrNameLst>
                                          <p:attrName>ppt_x</p:attrName>
                                        </p:attrNameLst>
                                      </p:cBhvr>
                                      <p:tavLst>
                                        <p:tav tm="0">
                                          <p:val>
                                            <p:strVal val="#ppt_x"/>
                                          </p:val>
                                        </p:tav>
                                        <p:tav tm="100000">
                                          <p:val>
                                            <p:strVal val="#ppt_x"/>
                                          </p:val>
                                        </p:tav>
                                      </p:tavLst>
                                    </p:anim>
                                    <p:anim calcmode="lin" valueType="num">
                                      <p:cBhvr>
                                        <p:cTn id="1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000"/>
                                        <p:tgtEl>
                                          <p:spTgt spid="20"/>
                                        </p:tgtEl>
                                      </p:cBhvr>
                                    </p:animEffect>
                                    <p:anim calcmode="lin" valueType="num">
                                      <p:cBhvr>
                                        <p:cTn id="29" dur="1000" fill="hold"/>
                                        <p:tgtEl>
                                          <p:spTgt spid="20"/>
                                        </p:tgtEl>
                                        <p:attrNameLst>
                                          <p:attrName>ppt_x</p:attrName>
                                        </p:attrNameLst>
                                      </p:cBhvr>
                                      <p:tavLst>
                                        <p:tav tm="0">
                                          <p:val>
                                            <p:strVal val="#ppt_x"/>
                                          </p:val>
                                        </p:tav>
                                        <p:tav tm="100000">
                                          <p:val>
                                            <p:strVal val="#ppt_x"/>
                                          </p:val>
                                        </p:tav>
                                      </p:tavLst>
                                    </p:anim>
                                    <p:anim calcmode="lin" valueType="num">
                                      <p:cBhvr>
                                        <p:cTn id="3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1000"/>
                                        <p:tgtEl>
                                          <p:spTgt spid="14"/>
                                        </p:tgtEl>
                                      </p:cBhvr>
                                    </p:animEffect>
                                    <p:anim calcmode="lin" valueType="num">
                                      <p:cBhvr>
                                        <p:cTn id="36" dur="1000" fill="hold"/>
                                        <p:tgtEl>
                                          <p:spTgt spid="14"/>
                                        </p:tgtEl>
                                        <p:attrNameLst>
                                          <p:attrName>ppt_x</p:attrName>
                                        </p:attrNameLst>
                                      </p:cBhvr>
                                      <p:tavLst>
                                        <p:tav tm="0">
                                          <p:val>
                                            <p:strVal val="#ppt_x"/>
                                          </p:val>
                                        </p:tav>
                                        <p:tav tm="100000">
                                          <p:val>
                                            <p:strVal val="#ppt_x"/>
                                          </p:val>
                                        </p:tav>
                                      </p:tavLst>
                                    </p:anim>
                                    <p:anim calcmode="lin" valueType="num">
                                      <p:cBhvr>
                                        <p:cTn id="3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10886" y="228600"/>
            <a:ext cx="9145588" cy="1143000"/>
          </a:xfrm>
          <a:noFill/>
          <a:ln/>
          <a:extLst>
            <a:ext uri="{91240B29-F687-4F45-9708-019B960494DF}">
              <a14:hiddenLine xmlns:a14="http://schemas.microsoft.com/office/drawing/2010/main" w="9525" cap="flat" cmpd="sng">
                <a:solidFill>
                  <a:schemeClr val="tx1"/>
                </a:solidFill>
                <a:prstDash val="solid"/>
                <a:miter lim="800000"/>
                <a:headEnd/>
                <a:tailEnd/>
              </a14:hiddenLine>
            </a:ext>
          </a:extLst>
        </p:spPr>
        <p:txBody>
          <a:bodyPr lIns="91430" tIns="45716" rIns="91430" bIns="45716" anchor="t">
            <a:normAutofit/>
          </a:bodyPr>
          <a:lstStyle/>
          <a:p>
            <a:r>
              <a:rPr lang="en-GB" sz="3000" b="1" dirty="0">
                <a:latin typeface="Times New Roman" pitchFamily="18" charset="0"/>
                <a:cs typeface="Times New Roman" pitchFamily="18" charset="0"/>
              </a:rPr>
              <a:t>Why implementing a Supply Chain </a:t>
            </a:r>
            <a:r>
              <a:rPr lang="en-GB" sz="3000" b="1" dirty="0" smtClean="0">
                <a:latin typeface="Times New Roman" pitchFamily="18" charset="0"/>
                <a:cs typeface="Times New Roman" pitchFamily="18" charset="0"/>
              </a:rPr>
              <a:t>approach ?</a:t>
            </a:r>
            <a:endParaRPr lang="en-GB" sz="3000" b="1" dirty="0">
              <a:latin typeface="Times New Roman" pitchFamily="18" charset="0"/>
              <a:cs typeface="Times New Roman" pitchFamily="18" charset="0"/>
            </a:endParaRPr>
          </a:p>
        </p:txBody>
      </p:sp>
      <p:grpSp>
        <p:nvGrpSpPr>
          <p:cNvPr id="6" name="Group 3"/>
          <p:cNvGrpSpPr>
            <a:grpSpLocks/>
          </p:cNvGrpSpPr>
          <p:nvPr/>
        </p:nvGrpSpPr>
        <p:grpSpPr bwMode="auto">
          <a:xfrm>
            <a:off x="3171825" y="1644603"/>
            <a:ext cx="2393157" cy="1707392"/>
            <a:chOff x="1588" y="853"/>
            <a:chExt cx="1147" cy="1340"/>
          </a:xfrm>
        </p:grpSpPr>
        <p:pic>
          <p:nvPicPr>
            <p:cNvPr id="7" name="Picture 4" descr="thumb down"/>
            <p:cNvPicPr>
              <a:picLocks noChangeAspect="1" noChangeArrowheads="1"/>
            </p:cNvPicPr>
            <p:nvPr/>
          </p:nvPicPr>
          <p:blipFill>
            <a:blip r:embed="rId2" cstate="print">
              <a:extLst>
                <a:ext uri="{28A0092B-C50C-407E-A947-70E740481C1C}">
                  <a14:useLocalDpi xmlns:a14="http://schemas.microsoft.com/office/drawing/2010/main" val="0"/>
                </a:ext>
              </a:extLst>
            </a:blip>
            <a:srcRect l="5882"/>
            <a:stretch>
              <a:fillRect/>
            </a:stretch>
          </p:blipFill>
          <p:spPr bwMode="auto">
            <a:xfrm>
              <a:off x="1613" y="853"/>
              <a:ext cx="1024" cy="134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Text Box 5"/>
            <p:cNvSpPr txBox="1">
              <a:spLocks noChangeArrowheads="1"/>
            </p:cNvSpPr>
            <p:nvPr/>
          </p:nvSpPr>
          <p:spPr bwMode="auto">
            <a:xfrm>
              <a:off x="1588" y="866"/>
              <a:ext cx="1147" cy="253"/>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430" tIns="45716" rIns="91430" bIns="45716">
              <a:spAutoFit/>
            </a:bodyPr>
            <a:lstStyle>
              <a:lvl1pPr defTabSz="912813">
                <a:defRPr>
                  <a:solidFill>
                    <a:schemeClr val="tx1"/>
                  </a:solidFill>
                  <a:latin typeface="Arial" pitchFamily="34" charset="0"/>
                </a:defRPr>
              </a:lvl1pPr>
              <a:lvl2pPr defTabSz="912813">
                <a:defRPr>
                  <a:solidFill>
                    <a:schemeClr val="tx1"/>
                  </a:solidFill>
                  <a:latin typeface="Arial" pitchFamily="34" charset="0"/>
                </a:defRPr>
              </a:lvl2pPr>
              <a:lvl3pPr marL="912813" defTabSz="912813">
                <a:defRPr>
                  <a:solidFill>
                    <a:schemeClr val="tx1"/>
                  </a:solidFill>
                  <a:latin typeface="Arial" pitchFamily="34" charset="0"/>
                </a:defRPr>
              </a:lvl3pPr>
              <a:lvl4pPr defTabSz="912813">
                <a:defRPr>
                  <a:solidFill>
                    <a:schemeClr val="tx1"/>
                  </a:solidFill>
                  <a:latin typeface="Arial" pitchFamily="34" charset="0"/>
                </a:defRPr>
              </a:lvl4pPr>
              <a:lvl5pPr defTabSz="912813">
                <a:defRPr>
                  <a:solidFill>
                    <a:schemeClr val="tx1"/>
                  </a:solidFill>
                  <a:latin typeface="Arial" pitchFamily="34" charset="0"/>
                </a:defRPr>
              </a:lvl5pPr>
              <a:lvl6pPr defTabSz="912813" fontAlgn="base">
                <a:spcBef>
                  <a:spcPct val="0"/>
                </a:spcBef>
                <a:spcAft>
                  <a:spcPct val="0"/>
                </a:spcAft>
                <a:defRPr>
                  <a:solidFill>
                    <a:schemeClr val="tx1"/>
                  </a:solidFill>
                  <a:latin typeface="Arial" pitchFamily="34" charset="0"/>
                </a:defRPr>
              </a:lvl6pPr>
              <a:lvl7pPr defTabSz="912813" fontAlgn="base">
                <a:spcBef>
                  <a:spcPct val="0"/>
                </a:spcBef>
                <a:spcAft>
                  <a:spcPct val="0"/>
                </a:spcAft>
                <a:defRPr>
                  <a:solidFill>
                    <a:schemeClr val="tx1"/>
                  </a:solidFill>
                  <a:latin typeface="Arial" pitchFamily="34" charset="0"/>
                </a:defRPr>
              </a:lvl7pPr>
              <a:lvl8pPr defTabSz="912813" fontAlgn="base">
                <a:spcBef>
                  <a:spcPct val="0"/>
                </a:spcBef>
                <a:spcAft>
                  <a:spcPct val="0"/>
                </a:spcAft>
                <a:defRPr>
                  <a:solidFill>
                    <a:schemeClr val="tx1"/>
                  </a:solidFill>
                  <a:latin typeface="Arial" pitchFamily="34" charset="0"/>
                </a:defRPr>
              </a:lvl8pPr>
              <a:lvl9pPr defTabSz="912813" fontAlgn="base">
                <a:spcBef>
                  <a:spcPct val="0"/>
                </a:spcBef>
                <a:spcAft>
                  <a:spcPct val="0"/>
                </a:spcAft>
                <a:defRPr>
                  <a:solidFill>
                    <a:schemeClr val="tx1"/>
                  </a:solidFill>
                  <a:latin typeface="Arial" pitchFamily="34" charset="0"/>
                </a:defRPr>
              </a:lvl9pPr>
            </a:lstStyle>
            <a:p>
              <a:pPr>
                <a:spcBef>
                  <a:spcPct val="50000"/>
                </a:spcBef>
              </a:pPr>
              <a:r>
                <a:rPr lang="en-GB" sz="2000" b="1" dirty="0">
                  <a:solidFill>
                    <a:srgbClr val="FF3300"/>
                  </a:solidFill>
                </a:rPr>
                <a:t>Poor service</a:t>
              </a:r>
            </a:p>
          </p:txBody>
        </p:sp>
      </p:grpSp>
      <p:grpSp>
        <p:nvGrpSpPr>
          <p:cNvPr id="12" name="Group 9"/>
          <p:cNvGrpSpPr>
            <a:grpSpLocks/>
          </p:cNvGrpSpPr>
          <p:nvPr/>
        </p:nvGrpSpPr>
        <p:grpSpPr bwMode="auto">
          <a:xfrm>
            <a:off x="5611241" y="4135437"/>
            <a:ext cx="2886075" cy="2146300"/>
            <a:chOff x="2554" y="2537"/>
            <a:chExt cx="1817" cy="1352"/>
          </a:xfrm>
        </p:grpSpPr>
        <p:pic>
          <p:nvPicPr>
            <p:cNvPr id="13"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4" y="2537"/>
              <a:ext cx="1817" cy="13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14" name="Text Box 11"/>
            <p:cNvSpPr txBox="1">
              <a:spLocks noChangeArrowheads="1"/>
            </p:cNvSpPr>
            <p:nvPr/>
          </p:nvSpPr>
          <p:spPr bwMode="auto">
            <a:xfrm>
              <a:off x="3077" y="3613"/>
              <a:ext cx="1282" cy="254"/>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430" tIns="45716" rIns="91430" bIns="45716">
              <a:spAutoFit/>
            </a:bodyPr>
            <a:lstStyle>
              <a:lvl1pPr defTabSz="912813">
                <a:defRPr>
                  <a:solidFill>
                    <a:schemeClr val="tx1"/>
                  </a:solidFill>
                  <a:latin typeface="Arial" pitchFamily="34" charset="0"/>
                </a:defRPr>
              </a:lvl1pPr>
              <a:lvl2pPr defTabSz="912813">
                <a:defRPr>
                  <a:solidFill>
                    <a:schemeClr val="tx1"/>
                  </a:solidFill>
                  <a:latin typeface="Arial" pitchFamily="34" charset="0"/>
                </a:defRPr>
              </a:lvl2pPr>
              <a:lvl3pPr marL="912813" defTabSz="912813">
                <a:defRPr>
                  <a:solidFill>
                    <a:schemeClr val="tx1"/>
                  </a:solidFill>
                  <a:latin typeface="Arial" pitchFamily="34" charset="0"/>
                </a:defRPr>
              </a:lvl3pPr>
              <a:lvl4pPr defTabSz="912813">
                <a:defRPr>
                  <a:solidFill>
                    <a:schemeClr val="tx1"/>
                  </a:solidFill>
                  <a:latin typeface="Arial" pitchFamily="34" charset="0"/>
                </a:defRPr>
              </a:lvl4pPr>
              <a:lvl5pPr defTabSz="912813">
                <a:defRPr>
                  <a:solidFill>
                    <a:schemeClr val="tx1"/>
                  </a:solidFill>
                  <a:latin typeface="Arial" pitchFamily="34" charset="0"/>
                </a:defRPr>
              </a:lvl5pPr>
              <a:lvl6pPr defTabSz="912813" fontAlgn="base">
                <a:spcBef>
                  <a:spcPct val="0"/>
                </a:spcBef>
                <a:spcAft>
                  <a:spcPct val="0"/>
                </a:spcAft>
                <a:defRPr>
                  <a:solidFill>
                    <a:schemeClr val="tx1"/>
                  </a:solidFill>
                  <a:latin typeface="Arial" pitchFamily="34" charset="0"/>
                </a:defRPr>
              </a:lvl6pPr>
              <a:lvl7pPr defTabSz="912813" fontAlgn="base">
                <a:spcBef>
                  <a:spcPct val="0"/>
                </a:spcBef>
                <a:spcAft>
                  <a:spcPct val="0"/>
                </a:spcAft>
                <a:defRPr>
                  <a:solidFill>
                    <a:schemeClr val="tx1"/>
                  </a:solidFill>
                  <a:latin typeface="Arial" pitchFamily="34" charset="0"/>
                </a:defRPr>
              </a:lvl7pPr>
              <a:lvl8pPr defTabSz="912813" fontAlgn="base">
                <a:spcBef>
                  <a:spcPct val="0"/>
                </a:spcBef>
                <a:spcAft>
                  <a:spcPct val="0"/>
                </a:spcAft>
                <a:defRPr>
                  <a:solidFill>
                    <a:schemeClr val="tx1"/>
                  </a:solidFill>
                  <a:latin typeface="Arial" pitchFamily="34" charset="0"/>
                </a:defRPr>
              </a:lvl8pPr>
              <a:lvl9pPr defTabSz="912813" fontAlgn="base">
                <a:spcBef>
                  <a:spcPct val="0"/>
                </a:spcBef>
                <a:spcAft>
                  <a:spcPct val="0"/>
                </a:spcAft>
                <a:defRPr>
                  <a:solidFill>
                    <a:schemeClr val="tx1"/>
                  </a:solidFill>
                  <a:latin typeface="Arial" pitchFamily="34" charset="0"/>
                </a:defRPr>
              </a:lvl9pPr>
            </a:lstStyle>
            <a:p>
              <a:pPr>
                <a:spcBef>
                  <a:spcPct val="50000"/>
                </a:spcBef>
              </a:pPr>
              <a:r>
                <a:rPr lang="en-GB" sz="2000" b="1">
                  <a:solidFill>
                    <a:srgbClr val="FF3300"/>
                  </a:solidFill>
                </a:rPr>
                <a:t>Empty shelves</a:t>
              </a:r>
            </a:p>
          </p:txBody>
        </p:sp>
      </p:grpSp>
      <p:sp>
        <p:nvSpPr>
          <p:cNvPr id="15" name="Rectangle 12"/>
          <p:cNvSpPr>
            <a:spLocks noChangeArrowheads="1"/>
          </p:cNvSpPr>
          <p:nvPr/>
        </p:nvSpPr>
        <p:spPr bwMode="auto">
          <a:xfrm>
            <a:off x="1219200" y="0"/>
            <a:ext cx="7620000" cy="914400"/>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430" tIns="45716" rIns="91430" bIns="45716" anchor="ctr"/>
          <a:lstStyle/>
          <a:p>
            <a:pPr defTabSz="877888"/>
            <a:endParaRPr lang="en-GB" sz="4300" i="1">
              <a:latin typeface="Arial Narrow" pitchFamily="34" charset="0"/>
            </a:endParaRPr>
          </a:p>
        </p:txBody>
      </p:sp>
      <p:grpSp>
        <p:nvGrpSpPr>
          <p:cNvPr id="16" name="Group 13"/>
          <p:cNvGrpSpPr>
            <a:grpSpLocks/>
          </p:cNvGrpSpPr>
          <p:nvPr/>
        </p:nvGrpSpPr>
        <p:grpSpPr bwMode="auto">
          <a:xfrm>
            <a:off x="1066800" y="3876675"/>
            <a:ext cx="2678113" cy="2663825"/>
            <a:chOff x="338" y="2336"/>
            <a:chExt cx="1687" cy="1677"/>
          </a:xfrm>
        </p:grpSpPr>
        <p:pic>
          <p:nvPicPr>
            <p:cNvPr id="17" name="Picture 14" descr="where t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4" y="2336"/>
              <a:ext cx="1456" cy="167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8" name="Text Box 15"/>
            <p:cNvSpPr txBox="1">
              <a:spLocks noChangeArrowheads="1"/>
            </p:cNvSpPr>
            <p:nvPr/>
          </p:nvSpPr>
          <p:spPr bwMode="auto">
            <a:xfrm>
              <a:off x="338" y="3720"/>
              <a:ext cx="1687" cy="253"/>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430" tIns="45716" rIns="91430" bIns="45716">
              <a:spAutoFit/>
            </a:bodyPr>
            <a:lstStyle>
              <a:lvl1pPr defTabSz="912813">
                <a:defRPr>
                  <a:solidFill>
                    <a:schemeClr val="tx1"/>
                  </a:solidFill>
                  <a:latin typeface="Arial" pitchFamily="34" charset="0"/>
                </a:defRPr>
              </a:lvl1pPr>
              <a:lvl2pPr defTabSz="912813">
                <a:defRPr>
                  <a:solidFill>
                    <a:schemeClr val="tx1"/>
                  </a:solidFill>
                  <a:latin typeface="Arial" pitchFamily="34" charset="0"/>
                </a:defRPr>
              </a:lvl2pPr>
              <a:lvl3pPr marL="912813" defTabSz="912813">
                <a:defRPr>
                  <a:solidFill>
                    <a:schemeClr val="tx1"/>
                  </a:solidFill>
                  <a:latin typeface="Arial" pitchFamily="34" charset="0"/>
                </a:defRPr>
              </a:lvl3pPr>
              <a:lvl4pPr defTabSz="912813">
                <a:defRPr>
                  <a:solidFill>
                    <a:schemeClr val="tx1"/>
                  </a:solidFill>
                  <a:latin typeface="Arial" pitchFamily="34" charset="0"/>
                </a:defRPr>
              </a:lvl4pPr>
              <a:lvl5pPr defTabSz="912813">
                <a:defRPr>
                  <a:solidFill>
                    <a:schemeClr val="tx1"/>
                  </a:solidFill>
                  <a:latin typeface="Arial" pitchFamily="34" charset="0"/>
                </a:defRPr>
              </a:lvl5pPr>
              <a:lvl6pPr defTabSz="912813" fontAlgn="base">
                <a:spcBef>
                  <a:spcPct val="0"/>
                </a:spcBef>
                <a:spcAft>
                  <a:spcPct val="0"/>
                </a:spcAft>
                <a:defRPr>
                  <a:solidFill>
                    <a:schemeClr val="tx1"/>
                  </a:solidFill>
                  <a:latin typeface="Arial" pitchFamily="34" charset="0"/>
                </a:defRPr>
              </a:lvl6pPr>
              <a:lvl7pPr defTabSz="912813" fontAlgn="base">
                <a:spcBef>
                  <a:spcPct val="0"/>
                </a:spcBef>
                <a:spcAft>
                  <a:spcPct val="0"/>
                </a:spcAft>
                <a:defRPr>
                  <a:solidFill>
                    <a:schemeClr val="tx1"/>
                  </a:solidFill>
                  <a:latin typeface="Arial" pitchFamily="34" charset="0"/>
                </a:defRPr>
              </a:lvl7pPr>
              <a:lvl8pPr defTabSz="912813" fontAlgn="base">
                <a:spcBef>
                  <a:spcPct val="0"/>
                </a:spcBef>
                <a:spcAft>
                  <a:spcPct val="0"/>
                </a:spcAft>
                <a:defRPr>
                  <a:solidFill>
                    <a:schemeClr val="tx1"/>
                  </a:solidFill>
                  <a:latin typeface="Arial" pitchFamily="34" charset="0"/>
                </a:defRPr>
              </a:lvl8pPr>
              <a:lvl9pPr defTabSz="912813" fontAlgn="base">
                <a:spcBef>
                  <a:spcPct val="0"/>
                </a:spcBef>
                <a:spcAft>
                  <a:spcPct val="0"/>
                </a:spcAft>
                <a:defRPr>
                  <a:solidFill>
                    <a:schemeClr val="tx1"/>
                  </a:solidFill>
                  <a:latin typeface="Arial" pitchFamily="34" charset="0"/>
                </a:defRPr>
              </a:lvl9pPr>
            </a:lstStyle>
            <a:p>
              <a:pPr algn="ctr">
                <a:spcBef>
                  <a:spcPct val="50000"/>
                </a:spcBef>
              </a:pPr>
              <a:r>
                <a:rPr lang="en-GB" sz="2000" b="1">
                  <a:solidFill>
                    <a:srgbClr val="FF3300"/>
                  </a:solidFill>
                </a:rPr>
                <a:t>Poor forecasting</a:t>
              </a:r>
            </a:p>
          </p:txBody>
        </p:sp>
      </p:grpSp>
      <p:sp>
        <p:nvSpPr>
          <p:cNvPr id="19" name="Text Box 16"/>
          <p:cNvSpPr txBox="1">
            <a:spLocks noChangeArrowheads="1"/>
          </p:cNvSpPr>
          <p:nvPr/>
        </p:nvSpPr>
        <p:spPr bwMode="auto">
          <a:xfrm>
            <a:off x="1547813" y="3357563"/>
            <a:ext cx="50419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ZA"/>
              <a:t>Its all about Managing Expectations……..</a:t>
            </a:r>
            <a:endParaRPr lang="en-GB"/>
          </a:p>
        </p:txBody>
      </p:sp>
    </p:spTree>
    <p:extLst>
      <p:ext uri="{BB962C8B-B14F-4D97-AF65-F5344CB8AC3E}">
        <p14:creationId xmlns:p14="http://schemas.microsoft.com/office/powerpoint/2010/main" val="159828893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dissolve">
                                      <p:cBhvr>
                                        <p:cTn id="11" dur="500"/>
                                        <p:tgtEl>
                                          <p:spTgt spid="16"/>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514124" y="478971"/>
            <a:ext cx="7102701" cy="52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0" tIns="45716" rIns="91430" bIns="45716">
            <a:spAutoFit/>
          </a:bodyPr>
          <a:lstStyle>
            <a:lvl1pPr defTabSz="912813">
              <a:defRPr>
                <a:solidFill>
                  <a:schemeClr val="tx1"/>
                </a:solidFill>
                <a:latin typeface="Arial" pitchFamily="34" charset="0"/>
              </a:defRPr>
            </a:lvl1pPr>
            <a:lvl2pPr defTabSz="912813">
              <a:defRPr>
                <a:solidFill>
                  <a:schemeClr val="tx1"/>
                </a:solidFill>
                <a:latin typeface="Arial" pitchFamily="34" charset="0"/>
              </a:defRPr>
            </a:lvl2pPr>
            <a:lvl3pPr marL="912813" defTabSz="912813">
              <a:defRPr>
                <a:solidFill>
                  <a:schemeClr val="tx1"/>
                </a:solidFill>
                <a:latin typeface="Arial" pitchFamily="34" charset="0"/>
              </a:defRPr>
            </a:lvl3pPr>
            <a:lvl4pPr defTabSz="912813">
              <a:defRPr>
                <a:solidFill>
                  <a:schemeClr val="tx1"/>
                </a:solidFill>
                <a:latin typeface="Arial" pitchFamily="34" charset="0"/>
              </a:defRPr>
            </a:lvl4pPr>
            <a:lvl5pPr defTabSz="912813">
              <a:defRPr>
                <a:solidFill>
                  <a:schemeClr val="tx1"/>
                </a:solidFill>
                <a:latin typeface="Arial" pitchFamily="34" charset="0"/>
              </a:defRPr>
            </a:lvl5pPr>
            <a:lvl6pPr defTabSz="912813" fontAlgn="base">
              <a:spcBef>
                <a:spcPct val="0"/>
              </a:spcBef>
              <a:spcAft>
                <a:spcPct val="0"/>
              </a:spcAft>
              <a:defRPr>
                <a:solidFill>
                  <a:schemeClr val="tx1"/>
                </a:solidFill>
                <a:latin typeface="Arial" pitchFamily="34" charset="0"/>
              </a:defRPr>
            </a:lvl6pPr>
            <a:lvl7pPr defTabSz="912813" fontAlgn="base">
              <a:spcBef>
                <a:spcPct val="0"/>
              </a:spcBef>
              <a:spcAft>
                <a:spcPct val="0"/>
              </a:spcAft>
              <a:defRPr>
                <a:solidFill>
                  <a:schemeClr val="tx1"/>
                </a:solidFill>
                <a:latin typeface="Arial" pitchFamily="34" charset="0"/>
              </a:defRPr>
            </a:lvl7pPr>
            <a:lvl8pPr defTabSz="912813" fontAlgn="base">
              <a:spcBef>
                <a:spcPct val="0"/>
              </a:spcBef>
              <a:spcAft>
                <a:spcPct val="0"/>
              </a:spcAft>
              <a:defRPr>
                <a:solidFill>
                  <a:schemeClr val="tx1"/>
                </a:solidFill>
                <a:latin typeface="Arial" pitchFamily="34" charset="0"/>
              </a:defRPr>
            </a:lvl8pPr>
            <a:lvl9pPr defTabSz="912813" fontAlgn="base">
              <a:spcBef>
                <a:spcPct val="0"/>
              </a:spcBef>
              <a:spcAft>
                <a:spcPct val="0"/>
              </a:spcAft>
              <a:defRPr>
                <a:solidFill>
                  <a:schemeClr val="tx1"/>
                </a:solidFill>
                <a:latin typeface="Arial" pitchFamily="34" charset="0"/>
              </a:defRPr>
            </a:lvl9pPr>
          </a:lstStyle>
          <a:p>
            <a:pPr algn="ctr">
              <a:lnSpc>
                <a:spcPct val="80000"/>
              </a:lnSpc>
              <a:spcBef>
                <a:spcPct val="50000"/>
              </a:spcBef>
            </a:pPr>
            <a:r>
              <a:rPr lang="en-GB" sz="3500" b="1" dirty="0" smtClean="0">
                <a:solidFill>
                  <a:schemeClr val="tx2"/>
                </a:solidFill>
                <a:latin typeface="Times New Roman" pitchFamily="18" charset="0"/>
                <a:cs typeface="Times New Roman" pitchFamily="18" charset="0"/>
              </a:rPr>
              <a:t>What is the Supply </a:t>
            </a:r>
            <a:r>
              <a:rPr lang="en-GB" sz="3500" b="1" dirty="0">
                <a:solidFill>
                  <a:schemeClr val="tx2"/>
                </a:solidFill>
                <a:latin typeface="Times New Roman" pitchFamily="18" charset="0"/>
                <a:cs typeface="Times New Roman" pitchFamily="18" charset="0"/>
              </a:rPr>
              <a:t>Chain </a:t>
            </a:r>
            <a:r>
              <a:rPr lang="en-GB" sz="3500" b="1" dirty="0" smtClean="0">
                <a:solidFill>
                  <a:schemeClr val="tx2"/>
                </a:solidFill>
                <a:latin typeface="Times New Roman" pitchFamily="18" charset="0"/>
                <a:cs typeface="Times New Roman" pitchFamily="18" charset="0"/>
              </a:rPr>
              <a:t>Concept ?</a:t>
            </a:r>
            <a:endParaRPr lang="en-GB" sz="3500" b="1" dirty="0">
              <a:solidFill>
                <a:schemeClr val="tx2"/>
              </a:solidFill>
              <a:latin typeface="Times New Roman" pitchFamily="18" charset="0"/>
              <a:cs typeface="Times New Roman" pitchFamily="18" charset="0"/>
            </a:endParaRPr>
          </a:p>
        </p:txBody>
      </p:sp>
      <p:sp>
        <p:nvSpPr>
          <p:cNvPr id="8" name="AutoShape 5"/>
          <p:cNvSpPr>
            <a:spLocks noChangeArrowheads="1"/>
          </p:cNvSpPr>
          <p:nvPr/>
        </p:nvSpPr>
        <p:spPr bwMode="auto">
          <a:xfrm>
            <a:off x="228600" y="2481263"/>
            <a:ext cx="1371600" cy="1141412"/>
          </a:xfrm>
          <a:prstGeom prst="chevron">
            <a:avLst>
              <a:gd name="adj" fmla="val 30042"/>
            </a:avLst>
          </a:prstGeom>
          <a:gradFill rotWithShape="0">
            <a:gsLst>
              <a:gs pos="0">
                <a:srgbClr val="FFCC00">
                  <a:gamma/>
                  <a:shade val="46275"/>
                  <a:invGamma/>
                </a:srgbClr>
              </a:gs>
              <a:gs pos="50000">
                <a:srgbClr val="FFCC00"/>
              </a:gs>
              <a:gs pos="100000">
                <a:srgbClr val="FFCC00">
                  <a:gamma/>
                  <a:shade val="46275"/>
                  <a:invGamma/>
                </a:srgbClr>
              </a:gs>
            </a:gsLst>
            <a:lin ang="5400000" scaled="1"/>
          </a:gradFill>
          <a:ln>
            <a:noFill/>
          </a:ln>
          <a:effectLst>
            <a:outerShdw dist="35921" dir="2700000" algn="ctr" rotWithShape="0">
              <a:schemeClr val="bg2"/>
            </a:outerShdw>
          </a:effectLst>
          <a:extLst>
            <a:ext uri="{91240B29-F687-4F45-9708-019B960494DF}">
              <a14:hiddenLine xmlns:a14="http://schemas.microsoft.com/office/drawing/2010/main" w="57150">
                <a:solidFill>
                  <a:srgbClr val="FF3300"/>
                </a:solidFill>
                <a:miter lim="800000"/>
                <a:headEnd/>
                <a:tailEnd/>
              </a14:hiddenLine>
            </a:ext>
          </a:extLst>
        </p:spPr>
        <p:txBody>
          <a:bodyPr wrap="none" lIns="91430" tIns="45716" rIns="91430" bIns="45716" anchor="ctr"/>
          <a:lstStyle/>
          <a:p>
            <a:pPr algn="ctr" defTabSz="912813"/>
            <a:r>
              <a:rPr lang="en-GB" sz="1600"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     </a:t>
            </a:r>
            <a:r>
              <a:rPr lang="en-GB" sz="1600" b="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Demand  </a:t>
            </a:r>
          </a:p>
          <a:p>
            <a:pPr algn="ctr" defTabSz="912813"/>
            <a:r>
              <a:rPr lang="en-GB" sz="1600" b="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       &amp; Supply </a:t>
            </a:r>
          </a:p>
          <a:p>
            <a:pPr algn="ctr" defTabSz="912813"/>
            <a:r>
              <a:rPr lang="en-GB" sz="1600" b="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     Planning</a:t>
            </a:r>
            <a:r>
              <a:rPr lang="en-GB" sz="1600"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 </a:t>
            </a:r>
          </a:p>
        </p:txBody>
      </p:sp>
      <p:sp>
        <p:nvSpPr>
          <p:cNvPr id="9" name="AutoShape 6"/>
          <p:cNvSpPr>
            <a:spLocks noChangeArrowheads="1"/>
          </p:cNvSpPr>
          <p:nvPr/>
        </p:nvSpPr>
        <p:spPr bwMode="auto">
          <a:xfrm>
            <a:off x="1752600" y="2467883"/>
            <a:ext cx="1371600" cy="1141412"/>
          </a:xfrm>
          <a:prstGeom prst="chevron">
            <a:avLst>
              <a:gd name="adj" fmla="val 30042"/>
            </a:avLst>
          </a:prstGeom>
          <a:gradFill rotWithShape="0">
            <a:gsLst>
              <a:gs pos="0">
                <a:srgbClr val="FFCC00">
                  <a:gamma/>
                  <a:shade val="46275"/>
                  <a:invGamma/>
                </a:srgbClr>
              </a:gs>
              <a:gs pos="50000">
                <a:srgbClr val="FFCC00">
                  <a:alpha val="50000"/>
                </a:srgbClr>
              </a:gs>
              <a:gs pos="100000">
                <a:srgbClr val="FFCC00">
                  <a:gamma/>
                  <a:shade val="46275"/>
                  <a:invGamma/>
                </a:srgbClr>
              </a:gs>
            </a:gsLst>
            <a:lin ang="5400000" scaled="1"/>
          </a:gradFill>
          <a:ln>
            <a:noFill/>
          </a:ln>
          <a:effectLst>
            <a:outerShdw dist="35921" dir="2700000" algn="ctr" rotWithShape="0">
              <a:schemeClr val="bg2"/>
            </a:outerShdw>
          </a:effectLst>
          <a:extLst>
            <a:ext uri="{91240B29-F687-4F45-9708-019B960494DF}">
              <a14:hiddenLine xmlns:a14="http://schemas.microsoft.com/office/drawing/2010/main" w="57150">
                <a:solidFill>
                  <a:srgbClr val="FF3300"/>
                </a:solidFill>
                <a:miter lim="800000"/>
                <a:headEnd/>
                <a:tailEnd/>
              </a14:hiddenLine>
            </a:ext>
          </a:extLst>
        </p:spPr>
        <p:txBody>
          <a:bodyPr wrap="none" lIns="91430" tIns="45716" rIns="91430" bIns="45716" anchor="ctr"/>
          <a:lstStyle/>
          <a:p>
            <a:pPr algn="ctr" defTabSz="912813"/>
            <a:r>
              <a:rPr lang="en-GB" sz="1600" b="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     Data</a:t>
            </a:r>
          </a:p>
          <a:p>
            <a:pPr algn="ctr" defTabSz="912813"/>
            <a:r>
              <a:rPr lang="en-GB" sz="1600" b="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      Integrity</a:t>
            </a:r>
          </a:p>
        </p:txBody>
      </p:sp>
      <p:sp>
        <p:nvSpPr>
          <p:cNvPr id="10" name="AutoShape 7"/>
          <p:cNvSpPr>
            <a:spLocks noChangeArrowheads="1"/>
          </p:cNvSpPr>
          <p:nvPr/>
        </p:nvSpPr>
        <p:spPr bwMode="auto">
          <a:xfrm>
            <a:off x="3378880" y="2474913"/>
            <a:ext cx="1373187" cy="1141412"/>
          </a:xfrm>
          <a:prstGeom prst="chevron">
            <a:avLst>
              <a:gd name="adj" fmla="val 30076"/>
            </a:avLst>
          </a:prstGeom>
          <a:gradFill rotWithShape="0">
            <a:gsLst>
              <a:gs pos="0">
                <a:srgbClr val="FFCC00">
                  <a:gamma/>
                  <a:shade val="46275"/>
                  <a:invGamma/>
                </a:srgbClr>
              </a:gs>
              <a:gs pos="50000">
                <a:srgbClr val="FFCC00">
                  <a:alpha val="50000"/>
                </a:srgbClr>
              </a:gs>
              <a:gs pos="100000">
                <a:srgbClr val="FFCC00">
                  <a:gamma/>
                  <a:shade val="46275"/>
                  <a:invGamma/>
                </a:srgbClr>
              </a:gs>
            </a:gsLst>
            <a:lin ang="5400000" scaled="1"/>
          </a:gradFill>
          <a:ln>
            <a:noFill/>
          </a:ln>
          <a:effectLst>
            <a:outerShdw dist="35921" dir="2700000" algn="ctr" rotWithShape="0">
              <a:schemeClr val="bg2"/>
            </a:outerShdw>
          </a:effectLst>
          <a:extLst>
            <a:ext uri="{91240B29-F687-4F45-9708-019B960494DF}">
              <a14:hiddenLine xmlns:a14="http://schemas.microsoft.com/office/drawing/2010/main" w="57150">
                <a:solidFill>
                  <a:srgbClr val="FF3300"/>
                </a:solidFill>
                <a:miter lim="800000"/>
                <a:headEnd/>
                <a:tailEnd/>
              </a14:hiddenLine>
            </a:ext>
          </a:extLst>
        </p:spPr>
        <p:txBody>
          <a:bodyPr wrap="none" lIns="91430" tIns="45716" rIns="91430" bIns="45716" anchor="ctr"/>
          <a:lstStyle/>
          <a:p>
            <a:pPr algn="ctr" defTabSz="912813"/>
            <a:r>
              <a:rPr lang="en-GB" sz="1600" b="1">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    Order</a:t>
            </a:r>
            <a:br>
              <a:rPr lang="en-GB" sz="1600" b="1">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br>
            <a:r>
              <a:rPr lang="en-GB" sz="1600" b="1">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          &amp; Query </a:t>
            </a:r>
          </a:p>
          <a:p>
            <a:pPr algn="ctr" defTabSz="912813"/>
            <a:r>
              <a:rPr lang="en-GB" sz="1600" b="1">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Mgmt</a:t>
            </a:r>
          </a:p>
        </p:txBody>
      </p:sp>
      <p:sp>
        <p:nvSpPr>
          <p:cNvPr id="11" name="AutoShape 8"/>
          <p:cNvSpPr>
            <a:spLocks noChangeArrowheads="1"/>
          </p:cNvSpPr>
          <p:nvPr/>
        </p:nvSpPr>
        <p:spPr bwMode="auto">
          <a:xfrm>
            <a:off x="6629400" y="2474913"/>
            <a:ext cx="1676400" cy="1134382"/>
          </a:xfrm>
          <a:prstGeom prst="chevron">
            <a:avLst>
              <a:gd name="adj" fmla="val 30042"/>
            </a:avLst>
          </a:prstGeom>
          <a:gradFill rotWithShape="0">
            <a:gsLst>
              <a:gs pos="0">
                <a:srgbClr val="FFCC00">
                  <a:gamma/>
                  <a:shade val="46275"/>
                  <a:invGamma/>
                </a:srgbClr>
              </a:gs>
              <a:gs pos="50000">
                <a:srgbClr val="FFCC00">
                  <a:alpha val="50000"/>
                </a:srgbClr>
              </a:gs>
              <a:gs pos="100000">
                <a:srgbClr val="FFCC00">
                  <a:gamma/>
                  <a:shade val="46275"/>
                  <a:invGamma/>
                </a:srgbClr>
              </a:gs>
            </a:gsLst>
            <a:lin ang="5400000" scaled="1"/>
          </a:gradFill>
          <a:ln>
            <a:noFill/>
          </a:ln>
          <a:effectLst>
            <a:outerShdw dist="35921" dir="2700000" algn="ctr" rotWithShape="0">
              <a:schemeClr val="bg2"/>
            </a:outerShdw>
          </a:effectLst>
          <a:extLst>
            <a:ext uri="{91240B29-F687-4F45-9708-019B960494DF}">
              <a14:hiddenLine xmlns:a14="http://schemas.microsoft.com/office/drawing/2010/main" w="57150">
                <a:solidFill>
                  <a:srgbClr val="FF3300"/>
                </a:solidFill>
                <a:miter lim="800000"/>
                <a:headEnd/>
                <a:tailEnd/>
              </a14:hiddenLine>
            </a:ext>
          </a:extLst>
        </p:spPr>
        <p:txBody>
          <a:bodyPr wrap="none" lIns="91430" tIns="45716" rIns="91430" bIns="45716" anchor="ctr"/>
          <a:lstStyle/>
          <a:p>
            <a:pPr algn="ctr" defTabSz="912813"/>
            <a:r>
              <a:rPr lang="en-GB" sz="1600" b="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   </a:t>
            </a:r>
            <a:r>
              <a:rPr lang="en-GB" sz="1600" b="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Warehousing</a:t>
            </a:r>
            <a:endParaRPr lang="en-GB" sz="1600" b="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endParaRPr>
          </a:p>
          <a:p>
            <a:pPr algn="ctr" defTabSz="912813"/>
            <a:r>
              <a:rPr lang="en-GB" sz="1600" b="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     &amp; </a:t>
            </a:r>
          </a:p>
          <a:p>
            <a:pPr algn="ctr" defTabSz="912813"/>
            <a:r>
              <a:rPr lang="en-GB" sz="1600" b="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   Delivery</a:t>
            </a:r>
          </a:p>
        </p:txBody>
      </p:sp>
      <p:sp>
        <p:nvSpPr>
          <p:cNvPr id="13" name="AutoShape 10"/>
          <p:cNvSpPr>
            <a:spLocks noChangeArrowheads="1"/>
          </p:cNvSpPr>
          <p:nvPr/>
        </p:nvSpPr>
        <p:spPr bwMode="auto">
          <a:xfrm>
            <a:off x="5029200" y="2467883"/>
            <a:ext cx="1371600" cy="1141412"/>
          </a:xfrm>
          <a:prstGeom prst="chevron">
            <a:avLst>
              <a:gd name="adj" fmla="val 30042"/>
            </a:avLst>
          </a:prstGeom>
          <a:gradFill rotWithShape="0">
            <a:gsLst>
              <a:gs pos="0">
                <a:srgbClr val="FFCC00">
                  <a:gamma/>
                  <a:shade val="46275"/>
                  <a:invGamma/>
                </a:srgbClr>
              </a:gs>
              <a:gs pos="50000">
                <a:srgbClr val="FFCC00">
                  <a:alpha val="50000"/>
                </a:srgbClr>
              </a:gs>
              <a:gs pos="100000">
                <a:srgbClr val="FFCC00">
                  <a:gamma/>
                  <a:shade val="46275"/>
                  <a:invGamma/>
                </a:srgbClr>
              </a:gs>
            </a:gsLst>
            <a:lin ang="5400000" scaled="1"/>
          </a:gradFill>
          <a:ln>
            <a:noFill/>
          </a:ln>
          <a:effectLst>
            <a:outerShdw dist="35921" dir="2700000" algn="ctr" rotWithShape="0">
              <a:schemeClr val="bg2"/>
            </a:outerShdw>
          </a:effectLst>
          <a:extLst>
            <a:ext uri="{91240B29-F687-4F45-9708-019B960494DF}">
              <a14:hiddenLine xmlns:a14="http://schemas.microsoft.com/office/drawing/2010/main" w="57150">
                <a:solidFill>
                  <a:srgbClr val="FF3300"/>
                </a:solidFill>
                <a:miter lim="800000"/>
                <a:headEnd/>
                <a:tailEnd/>
              </a14:hiddenLine>
            </a:ext>
          </a:extLst>
        </p:spPr>
        <p:txBody>
          <a:bodyPr wrap="none" lIns="91430" tIns="45716" rIns="91430" bIns="45716" anchor="ctr"/>
          <a:lstStyle/>
          <a:p>
            <a:pPr algn="ctr" defTabSz="912813"/>
            <a:r>
              <a:rPr lang="en-GB" sz="1600" b="1">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     Stock</a:t>
            </a:r>
          </a:p>
          <a:p>
            <a:pPr algn="ctr" defTabSz="912813"/>
            <a:r>
              <a:rPr lang="en-GB" sz="1600" b="1">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     Mgmt</a:t>
            </a:r>
          </a:p>
        </p:txBody>
      </p:sp>
      <p:sp>
        <p:nvSpPr>
          <p:cNvPr id="15" name="Text Box 12"/>
          <p:cNvSpPr txBox="1">
            <a:spLocks noChangeArrowheads="1"/>
          </p:cNvSpPr>
          <p:nvPr/>
        </p:nvSpPr>
        <p:spPr bwMode="auto">
          <a:xfrm>
            <a:off x="2079625" y="4662488"/>
            <a:ext cx="4953000" cy="57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6" rIns="91430" bIns="45716">
            <a:spAutoFit/>
          </a:bodyPr>
          <a:lstStyle>
            <a:lvl1pPr defTabSz="912813">
              <a:defRPr>
                <a:solidFill>
                  <a:schemeClr val="tx1"/>
                </a:solidFill>
                <a:latin typeface="Arial" pitchFamily="34" charset="0"/>
              </a:defRPr>
            </a:lvl1pPr>
            <a:lvl2pPr defTabSz="912813">
              <a:defRPr>
                <a:solidFill>
                  <a:schemeClr val="tx1"/>
                </a:solidFill>
                <a:latin typeface="Arial" pitchFamily="34" charset="0"/>
              </a:defRPr>
            </a:lvl2pPr>
            <a:lvl3pPr marL="912813" defTabSz="912813">
              <a:defRPr>
                <a:solidFill>
                  <a:schemeClr val="tx1"/>
                </a:solidFill>
                <a:latin typeface="Arial" pitchFamily="34" charset="0"/>
              </a:defRPr>
            </a:lvl3pPr>
            <a:lvl4pPr defTabSz="912813">
              <a:defRPr>
                <a:solidFill>
                  <a:schemeClr val="tx1"/>
                </a:solidFill>
                <a:latin typeface="Arial" pitchFamily="34" charset="0"/>
              </a:defRPr>
            </a:lvl4pPr>
            <a:lvl5pPr defTabSz="912813">
              <a:defRPr>
                <a:solidFill>
                  <a:schemeClr val="tx1"/>
                </a:solidFill>
                <a:latin typeface="Arial" pitchFamily="34" charset="0"/>
              </a:defRPr>
            </a:lvl5pPr>
            <a:lvl6pPr defTabSz="912813" fontAlgn="base">
              <a:spcBef>
                <a:spcPct val="0"/>
              </a:spcBef>
              <a:spcAft>
                <a:spcPct val="0"/>
              </a:spcAft>
              <a:defRPr>
                <a:solidFill>
                  <a:schemeClr val="tx1"/>
                </a:solidFill>
                <a:latin typeface="Arial" pitchFamily="34" charset="0"/>
              </a:defRPr>
            </a:lvl6pPr>
            <a:lvl7pPr defTabSz="912813" fontAlgn="base">
              <a:spcBef>
                <a:spcPct val="0"/>
              </a:spcBef>
              <a:spcAft>
                <a:spcPct val="0"/>
              </a:spcAft>
              <a:defRPr>
                <a:solidFill>
                  <a:schemeClr val="tx1"/>
                </a:solidFill>
                <a:latin typeface="Arial" pitchFamily="34" charset="0"/>
              </a:defRPr>
            </a:lvl7pPr>
            <a:lvl8pPr defTabSz="912813" fontAlgn="base">
              <a:spcBef>
                <a:spcPct val="0"/>
              </a:spcBef>
              <a:spcAft>
                <a:spcPct val="0"/>
              </a:spcAft>
              <a:defRPr>
                <a:solidFill>
                  <a:schemeClr val="tx1"/>
                </a:solidFill>
                <a:latin typeface="Arial" pitchFamily="34" charset="0"/>
              </a:defRPr>
            </a:lvl8pPr>
            <a:lvl9pPr defTabSz="912813" fontAlgn="base">
              <a:spcBef>
                <a:spcPct val="0"/>
              </a:spcBef>
              <a:spcAft>
                <a:spcPct val="0"/>
              </a:spcAft>
              <a:defRPr>
                <a:solidFill>
                  <a:schemeClr val="tx1"/>
                </a:solidFill>
                <a:latin typeface="Arial" pitchFamily="34" charset="0"/>
              </a:defRPr>
            </a:lvl9pPr>
          </a:lstStyle>
          <a:p>
            <a:pPr algn="ctr">
              <a:spcBef>
                <a:spcPct val="50000"/>
              </a:spcBef>
            </a:pPr>
            <a:r>
              <a:rPr lang="en-GB" sz="3200" b="1">
                <a:effectLst>
                  <a:outerShdw blurRad="38100" dist="38100" dir="2700000" algn="tl">
                    <a:srgbClr val="000000"/>
                  </a:outerShdw>
                </a:effectLst>
              </a:rPr>
              <a:t>CUSTOMER FOCUSSED</a:t>
            </a:r>
          </a:p>
        </p:txBody>
      </p:sp>
      <p:sp>
        <p:nvSpPr>
          <p:cNvPr id="16" name="AutoShape 13"/>
          <p:cNvSpPr>
            <a:spLocks noChangeArrowheads="1"/>
          </p:cNvSpPr>
          <p:nvPr/>
        </p:nvSpPr>
        <p:spPr bwMode="auto">
          <a:xfrm rot="5400000">
            <a:off x="4105275" y="854076"/>
            <a:ext cx="898525" cy="6661150"/>
          </a:xfrm>
          <a:prstGeom prst="homePlate">
            <a:avLst>
              <a:gd name="adj" fmla="val 100000"/>
            </a:avLst>
          </a:prstGeom>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Tree>
    <p:extLst>
      <p:ext uri="{BB962C8B-B14F-4D97-AF65-F5344CB8AC3E}">
        <p14:creationId xmlns:p14="http://schemas.microsoft.com/office/powerpoint/2010/main" val="300259059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ppt_w/2"/>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ppt_w</p:attrName>
                                        </p:attrNameLst>
                                      </p:cBhvr>
                                      <p:tavLst>
                                        <p:tav tm="0">
                                          <p:val>
                                            <p:fltVal val="0"/>
                                          </p:val>
                                        </p:tav>
                                        <p:tav tm="100000">
                                          <p:val>
                                            <p:strVal val="#ppt_w"/>
                                          </p:val>
                                        </p:tav>
                                      </p:tavLst>
                                    </p:anim>
                                    <p:anim calcmode="lin" valueType="num">
                                      <p:cBhvr>
                                        <p:cTn id="10" dur="500" fill="hold"/>
                                        <p:tgtEl>
                                          <p:spTgt spid="8"/>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17"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ppt_x</p:attrName>
                                        </p:attrNameLst>
                                      </p:cBhvr>
                                      <p:tavLst>
                                        <p:tav tm="0">
                                          <p:val>
                                            <p:strVal val="#ppt_x-#ppt_w/2"/>
                                          </p:val>
                                        </p:tav>
                                        <p:tav tm="100000">
                                          <p:val>
                                            <p:strVal val="#ppt_x"/>
                                          </p:val>
                                        </p:tav>
                                      </p:tavLst>
                                    </p:anim>
                                    <p:anim calcmode="lin" valueType="num">
                                      <p:cBhvr>
                                        <p:cTn id="15" dur="500" fill="hold"/>
                                        <p:tgtEl>
                                          <p:spTgt spid="9"/>
                                        </p:tgtEl>
                                        <p:attrNameLst>
                                          <p:attrName>ppt_y</p:attrName>
                                        </p:attrNameLst>
                                      </p:cBhvr>
                                      <p:tavLst>
                                        <p:tav tm="0">
                                          <p:val>
                                            <p:strVal val="#ppt_y"/>
                                          </p:val>
                                        </p:tav>
                                        <p:tav tm="100000">
                                          <p:val>
                                            <p:strVal val="#ppt_y"/>
                                          </p:val>
                                        </p:tav>
                                      </p:tavLst>
                                    </p:anim>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strVal val="#ppt_h"/>
                                          </p:val>
                                        </p:tav>
                                        <p:tav tm="100000">
                                          <p:val>
                                            <p:strVal val="#ppt_h"/>
                                          </p:val>
                                        </p:tav>
                                      </p:tavLst>
                                    </p:anim>
                                  </p:childTnLst>
                                </p:cTn>
                              </p:par>
                            </p:childTnLst>
                          </p:cTn>
                        </p:par>
                        <p:par>
                          <p:cTn id="18" fill="hold">
                            <p:stCondLst>
                              <p:cond delay="1000"/>
                            </p:stCondLst>
                            <p:childTnLst>
                              <p:par>
                                <p:cTn id="19" presetID="17"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ppt_x</p:attrName>
                                        </p:attrNameLst>
                                      </p:cBhvr>
                                      <p:tavLst>
                                        <p:tav tm="0">
                                          <p:val>
                                            <p:strVal val="#ppt_x-#ppt_w/2"/>
                                          </p:val>
                                        </p:tav>
                                        <p:tav tm="100000">
                                          <p:val>
                                            <p:strVal val="#ppt_x"/>
                                          </p:val>
                                        </p:tav>
                                      </p:tavLst>
                                    </p:anim>
                                    <p:anim calcmode="lin" valueType="num">
                                      <p:cBhvr>
                                        <p:cTn id="22" dur="500" fill="hold"/>
                                        <p:tgtEl>
                                          <p:spTgt spid="10"/>
                                        </p:tgtEl>
                                        <p:attrNameLst>
                                          <p:attrName>ppt_y</p:attrName>
                                        </p:attrNameLst>
                                      </p:cBhvr>
                                      <p:tavLst>
                                        <p:tav tm="0">
                                          <p:val>
                                            <p:strVal val="#ppt_y"/>
                                          </p:val>
                                        </p:tav>
                                        <p:tav tm="100000">
                                          <p:val>
                                            <p:strVal val="#ppt_y"/>
                                          </p:val>
                                        </p:tav>
                                      </p:tavLst>
                                    </p:anim>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strVal val="#ppt_h"/>
                                          </p:val>
                                        </p:tav>
                                        <p:tav tm="100000">
                                          <p:val>
                                            <p:strVal val="#ppt_h"/>
                                          </p:val>
                                        </p:tav>
                                      </p:tavLst>
                                    </p:anim>
                                  </p:childTnLst>
                                </p:cTn>
                              </p:par>
                            </p:childTnLst>
                          </p:cTn>
                        </p:par>
                        <p:par>
                          <p:cTn id="25" fill="hold">
                            <p:stCondLst>
                              <p:cond delay="1500"/>
                            </p:stCondLst>
                            <p:childTnLst>
                              <p:par>
                                <p:cTn id="26" presetID="17"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ppt_x</p:attrName>
                                        </p:attrNameLst>
                                      </p:cBhvr>
                                      <p:tavLst>
                                        <p:tav tm="0">
                                          <p:val>
                                            <p:strVal val="#ppt_x-#ppt_w/2"/>
                                          </p:val>
                                        </p:tav>
                                        <p:tav tm="100000">
                                          <p:val>
                                            <p:strVal val="#ppt_x"/>
                                          </p:val>
                                        </p:tav>
                                      </p:tavLst>
                                    </p:anim>
                                    <p:anim calcmode="lin" valueType="num">
                                      <p:cBhvr>
                                        <p:cTn id="29" dur="500" fill="hold"/>
                                        <p:tgtEl>
                                          <p:spTgt spid="13"/>
                                        </p:tgtEl>
                                        <p:attrNameLst>
                                          <p:attrName>ppt_y</p:attrName>
                                        </p:attrNameLst>
                                      </p:cBhvr>
                                      <p:tavLst>
                                        <p:tav tm="0">
                                          <p:val>
                                            <p:strVal val="#ppt_y"/>
                                          </p:val>
                                        </p:tav>
                                        <p:tav tm="100000">
                                          <p:val>
                                            <p:strVal val="#ppt_y"/>
                                          </p:val>
                                        </p:tav>
                                      </p:tavLst>
                                    </p:anim>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strVal val="#ppt_h"/>
                                          </p:val>
                                        </p:tav>
                                        <p:tav tm="100000">
                                          <p:val>
                                            <p:strVal val="#ppt_h"/>
                                          </p:val>
                                        </p:tav>
                                      </p:tavLst>
                                    </p:anim>
                                  </p:childTnLst>
                                </p:cTn>
                              </p:par>
                            </p:childTnLst>
                          </p:cTn>
                        </p:par>
                        <p:par>
                          <p:cTn id="32" fill="hold">
                            <p:stCondLst>
                              <p:cond delay="2000"/>
                            </p:stCondLst>
                            <p:childTnLst>
                              <p:par>
                                <p:cTn id="33" presetID="17"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ppt_w/2"/>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strVal val="#ppt_h"/>
                                          </p:val>
                                        </p:tav>
                                        <p:tav tm="100000">
                                          <p:val>
                                            <p:strVal val="#ppt_h"/>
                                          </p:val>
                                        </p:tav>
                                      </p:tavLst>
                                    </p:anim>
                                  </p:childTnLst>
                                </p:cTn>
                              </p:par>
                            </p:childTnLst>
                          </p:cTn>
                        </p:par>
                        <p:par>
                          <p:cTn id="39" fill="hold">
                            <p:stCondLst>
                              <p:cond delay="2500"/>
                            </p:stCondLst>
                            <p:childTnLst>
                              <p:par>
                                <p:cTn id="40" presetID="22" presetClass="entr" presetSubtype="1"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up)">
                                      <p:cBhvr>
                                        <p:cTn id="42" dur="500"/>
                                        <p:tgtEl>
                                          <p:spTgt spid="16"/>
                                        </p:tgtEl>
                                      </p:cBhvr>
                                    </p:animEffect>
                                  </p:childTnLst>
                                </p:cTn>
                              </p:par>
                            </p:childTnLst>
                          </p:cTn>
                        </p:par>
                        <p:par>
                          <p:cTn id="43" fill="hold">
                            <p:stCondLst>
                              <p:cond delay="3000"/>
                            </p:stCondLst>
                            <p:childTnLst>
                              <p:par>
                                <p:cTn id="44" presetID="9"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dissolve">
                                      <p:cBhvr>
                                        <p:cTn id="4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autoUpdateAnimBg="0"/>
      <p:bldP spid="9" grpId="0" animBg="1" autoUpdateAnimBg="0"/>
      <p:bldP spid="10" grpId="0" animBg="1" autoUpdateAnimBg="0"/>
      <p:bldP spid="11" grpId="0" animBg="1" autoUpdateAnimBg="0"/>
      <p:bldP spid="13" grpId="0" animBg="1" autoUpdateAnimBg="0"/>
      <p:bldP spid="15" grpId="0" autoUpdateAnimBg="0"/>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Presentation </a:t>
            </a:r>
            <a:r>
              <a:rPr lang="en-US" dirty="0">
                <a:latin typeface="Times New Roman" pitchFamily="18" charset="0"/>
                <a:cs typeface="Times New Roman" pitchFamily="18" charset="0"/>
              </a:rPr>
              <a:t>Outlines</a:t>
            </a:r>
          </a:p>
        </p:txBody>
      </p:sp>
      <p:sp>
        <p:nvSpPr>
          <p:cNvPr id="3" name="Content Placeholder 2"/>
          <p:cNvSpPr>
            <a:spLocks noGrp="1"/>
          </p:cNvSpPr>
          <p:nvPr>
            <p:ph sz="quarter" idx="1"/>
          </p:nvPr>
        </p:nvSpPr>
        <p:spPr>
          <a:xfrm>
            <a:off x="609600" y="2057400"/>
            <a:ext cx="8153400" cy="4495800"/>
          </a:xfrm>
        </p:spPr>
        <p:txBody>
          <a:bodyPr>
            <a:normAutofit/>
          </a:bodyPr>
          <a:lstStyle/>
          <a:p>
            <a:pPr>
              <a:buFont typeface="Wingdings" pitchFamily="2" charset="2"/>
              <a:buChar char="ü"/>
            </a:pPr>
            <a:r>
              <a:rPr lang="en-US" sz="2500" dirty="0" smtClean="0">
                <a:latin typeface="Times New Roman" pitchFamily="18" charset="0"/>
                <a:cs typeface="Times New Roman" pitchFamily="18" charset="0"/>
              </a:rPr>
              <a:t> Project Information</a:t>
            </a:r>
          </a:p>
          <a:p>
            <a:pPr>
              <a:buFont typeface="Wingdings" pitchFamily="2" charset="2"/>
              <a:buChar char="ü"/>
            </a:pPr>
            <a:r>
              <a:rPr lang="en-US" sz="2500" dirty="0" smtClean="0">
                <a:latin typeface="Times New Roman" pitchFamily="18" charset="0"/>
                <a:cs typeface="Times New Roman" pitchFamily="18" charset="0"/>
              </a:rPr>
              <a:t> Supply Chain Management ( S.C.M)</a:t>
            </a:r>
          </a:p>
          <a:p>
            <a:pPr>
              <a:buFont typeface="Wingdings" pitchFamily="2" charset="2"/>
              <a:buChar char="Ø"/>
            </a:pPr>
            <a:r>
              <a:rPr lang="en-US" sz="4000" dirty="0" smtClean="0">
                <a:latin typeface="Times New Roman" pitchFamily="18" charset="0"/>
                <a:cs typeface="Times New Roman" pitchFamily="18" charset="0"/>
              </a:rPr>
              <a:t> S.C.M at NBC Co. </a:t>
            </a:r>
          </a:p>
          <a:p>
            <a:pPr>
              <a:buFont typeface="Wingdings" pitchFamily="2" charset="2"/>
              <a:buChar char="q"/>
            </a:pPr>
            <a:r>
              <a:rPr lang="en-US" sz="2500" dirty="0" smtClean="0">
                <a:latin typeface="Times New Roman" pitchFamily="18" charset="0"/>
                <a:cs typeface="Times New Roman" pitchFamily="18" charset="0"/>
              </a:rPr>
              <a:t> Literature Review</a:t>
            </a:r>
          </a:p>
          <a:p>
            <a:pPr>
              <a:buFont typeface="Wingdings" pitchFamily="2" charset="2"/>
              <a:buChar char="q"/>
            </a:pPr>
            <a:r>
              <a:rPr lang="en-US" sz="2500" dirty="0" smtClean="0">
                <a:latin typeface="Times New Roman" pitchFamily="18" charset="0"/>
                <a:cs typeface="Times New Roman" pitchFamily="18" charset="0"/>
              </a:rPr>
              <a:t> Problem Statement </a:t>
            </a:r>
          </a:p>
          <a:p>
            <a:pPr>
              <a:buFont typeface="Wingdings" pitchFamily="2" charset="2"/>
              <a:buChar char="q"/>
            </a:pPr>
            <a:r>
              <a:rPr lang="en-US" sz="2500" dirty="0">
                <a:latin typeface="Times New Roman" pitchFamily="18" charset="0"/>
                <a:cs typeface="Times New Roman" pitchFamily="18" charset="0"/>
              </a:rPr>
              <a:t> Plan of Project and Methodology </a:t>
            </a:r>
            <a:endParaRPr lang="en-US" sz="2500" dirty="0" smtClean="0">
              <a:latin typeface="Times New Roman" pitchFamily="18" charset="0"/>
              <a:cs typeface="Times New Roman" pitchFamily="18" charset="0"/>
            </a:endParaRPr>
          </a:p>
          <a:p>
            <a:pPr>
              <a:buFont typeface="Wingdings" pitchFamily="2" charset="2"/>
              <a:buChar char="q"/>
            </a:pPr>
            <a:r>
              <a:rPr lang="en-US" sz="2500" dirty="0" smtClean="0">
                <a:latin typeface="Times New Roman" pitchFamily="18" charset="0"/>
                <a:cs typeface="Times New Roman" pitchFamily="18" charset="0"/>
              </a:rPr>
              <a:t> Results </a:t>
            </a:r>
            <a:r>
              <a:rPr lang="en-US" sz="2500" dirty="0">
                <a:latin typeface="Times New Roman" pitchFamily="18" charset="0"/>
                <a:cs typeface="Times New Roman" pitchFamily="18" charset="0"/>
              </a:rPr>
              <a:t>and Conclusions </a:t>
            </a:r>
          </a:p>
          <a:p>
            <a:pPr marL="1004887" indent="-342900">
              <a:buFont typeface="Wingdings" pitchFamily="2" charset="2"/>
              <a:buChar char="v"/>
            </a:pPr>
            <a:r>
              <a:rPr lang="en-US" sz="2500" dirty="0">
                <a:latin typeface="Times New Roman" pitchFamily="18" charset="0"/>
                <a:cs typeface="Times New Roman" pitchFamily="18" charset="0"/>
              </a:rPr>
              <a:t> Inventory Dynamic Modeling</a:t>
            </a:r>
          </a:p>
          <a:p>
            <a:pPr marL="1004887" indent="-342900">
              <a:buFont typeface="Wingdings" pitchFamily="2" charset="2"/>
              <a:buChar char="v"/>
            </a:pPr>
            <a:r>
              <a:rPr lang="en-US" sz="2500" dirty="0">
                <a:latin typeface="Times New Roman" pitchFamily="18" charset="0"/>
                <a:cs typeface="Times New Roman" pitchFamily="18" charset="0"/>
              </a:rPr>
              <a:t> Information Flow System</a:t>
            </a:r>
          </a:p>
        </p:txBody>
      </p:sp>
    </p:spTree>
    <p:extLst>
      <p:ext uri="{BB962C8B-B14F-4D97-AF65-F5344CB8AC3E}">
        <p14:creationId xmlns:p14="http://schemas.microsoft.com/office/powerpoint/2010/main" val="21787446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Presentation </a:t>
            </a:r>
            <a:r>
              <a:rPr lang="en-US" b="1" dirty="0">
                <a:latin typeface="Times New Roman" pitchFamily="18" charset="0"/>
                <a:cs typeface="Times New Roman" pitchFamily="18" charset="0"/>
              </a:rPr>
              <a:t>Outlines</a:t>
            </a:r>
          </a:p>
        </p:txBody>
      </p:sp>
      <p:sp>
        <p:nvSpPr>
          <p:cNvPr id="3" name="Content Placeholder 2"/>
          <p:cNvSpPr>
            <a:spLocks noGrp="1"/>
          </p:cNvSpPr>
          <p:nvPr>
            <p:ph sz="quarter" idx="1"/>
          </p:nvPr>
        </p:nvSpPr>
        <p:spPr>
          <a:xfrm>
            <a:off x="609600" y="1981200"/>
            <a:ext cx="8153400" cy="4495800"/>
          </a:xfrm>
        </p:spPr>
        <p:txBody>
          <a:bodyPr>
            <a:normAutofit fontScale="92500" lnSpcReduction="10000"/>
          </a:bodyPr>
          <a:lstStyle/>
          <a:p>
            <a:pPr>
              <a:buFont typeface="Wingdings" pitchFamily="2" charset="2"/>
              <a:buChar char="q"/>
            </a:pPr>
            <a:r>
              <a:rPr lang="en-US" dirty="0" smtClean="0">
                <a:latin typeface="Times New Roman" pitchFamily="18" charset="0"/>
                <a:cs typeface="Times New Roman" pitchFamily="18" charset="0"/>
              </a:rPr>
              <a:t> Project Information</a:t>
            </a:r>
          </a:p>
          <a:p>
            <a:pPr>
              <a:buFont typeface="Wingdings" pitchFamily="2" charset="2"/>
              <a:buChar char="q"/>
            </a:pPr>
            <a:r>
              <a:rPr lang="en-US" dirty="0" smtClean="0">
                <a:latin typeface="Times New Roman" pitchFamily="18" charset="0"/>
                <a:cs typeface="Times New Roman" pitchFamily="18" charset="0"/>
              </a:rPr>
              <a:t> Supply Chain Management ( S.C.M)</a:t>
            </a:r>
          </a:p>
          <a:p>
            <a:pPr>
              <a:buFont typeface="Wingdings" pitchFamily="2" charset="2"/>
              <a:buChar char="q"/>
            </a:pPr>
            <a:r>
              <a:rPr lang="en-US" dirty="0" smtClean="0">
                <a:latin typeface="Times New Roman" pitchFamily="18" charset="0"/>
                <a:cs typeface="Times New Roman" pitchFamily="18" charset="0"/>
              </a:rPr>
              <a:t> S.C.M at NBC Co. </a:t>
            </a:r>
          </a:p>
          <a:p>
            <a:pPr>
              <a:buFont typeface="Wingdings" pitchFamily="2" charset="2"/>
              <a:buChar char="q"/>
            </a:pPr>
            <a:r>
              <a:rPr lang="en-US" dirty="0" smtClean="0">
                <a:latin typeface="Times New Roman" pitchFamily="18" charset="0"/>
                <a:cs typeface="Times New Roman" pitchFamily="18" charset="0"/>
              </a:rPr>
              <a:t> Literature Review</a:t>
            </a:r>
          </a:p>
          <a:p>
            <a:pPr>
              <a:buFont typeface="Wingdings" pitchFamily="2" charset="2"/>
              <a:buChar char="q"/>
            </a:pPr>
            <a:r>
              <a:rPr lang="en-US" dirty="0" smtClean="0">
                <a:latin typeface="Times New Roman" pitchFamily="18" charset="0"/>
                <a:cs typeface="Times New Roman" pitchFamily="18" charset="0"/>
              </a:rPr>
              <a:t> Problem Statement</a:t>
            </a:r>
          </a:p>
          <a:p>
            <a:pPr>
              <a:buFont typeface="Wingdings" pitchFamily="2" charset="2"/>
              <a:buChar char="q"/>
            </a:pPr>
            <a:r>
              <a:rPr lang="en-US" dirty="0" smtClean="0">
                <a:latin typeface="Times New Roman" pitchFamily="18" charset="0"/>
                <a:cs typeface="Times New Roman" pitchFamily="18" charset="0"/>
              </a:rPr>
              <a:t> Plan </a:t>
            </a:r>
            <a:r>
              <a:rPr lang="en-US" dirty="0">
                <a:latin typeface="Times New Roman" pitchFamily="18" charset="0"/>
                <a:cs typeface="Times New Roman" pitchFamily="18" charset="0"/>
              </a:rPr>
              <a:t>of Project and Methodology </a:t>
            </a:r>
            <a:endParaRPr lang="en-US" dirty="0" smtClean="0">
              <a:latin typeface="Times New Roman" pitchFamily="18" charset="0"/>
              <a:cs typeface="Times New Roman" pitchFamily="18" charset="0"/>
            </a:endParaRPr>
          </a:p>
          <a:p>
            <a:pPr>
              <a:buFont typeface="Wingdings" pitchFamily="2" charset="2"/>
              <a:buChar char="q"/>
            </a:pPr>
            <a:r>
              <a:rPr lang="en-US" dirty="0">
                <a:latin typeface="Times New Roman" pitchFamily="18" charset="0"/>
                <a:cs typeface="Times New Roman" pitchFamily="18" charset="0"/>
              </a:rPr>
              <a:t>Results and </a:t>
            </a:r>
            <a:r>
              <a:rPr lang="en-US" dirty="0" smtClean="0">
                <a:latin typeface="Times New Roman" pitchFamily="18" charset="0"/>
                <a:cs typeface="Times New Roman" pitchFamily="18" charset="0"/>
              </a:rPr>
              <a:t>Conclusions</a:t>
            </a:r>
          </a:p>
          <a:p>
            <a:pPr marL="944562" indent="-457200">
              <a:buFont typeface="Wingdings" pitchFamily="2" charset="2"/>
              <a:buChar char="v"/>
            </a:pPr>
            <a:r>
              <a:rPr lang="en-US" dirty="0" smtClean="0">
                <a:latin typeface="Times New Roman" pitchFamily="18" charset="0"/>
                <a:cs typeface="Times New Roman" pitchFamily="18" charset="0"/>
              </a:rPr>
              <a:t> Inventory Dynamic Modeling </a:t>
            </a:r>
          </a:p>
          <a:p>
            <a:pPr marL="944562" indent="-457200">
              <a:buFont typeface="Wingdings" pitchFamily="2" charset="2"/>
              <a:buChar char="v"/>
            </a:pPr>
            <a:r>
              <a:rPr lang="en-US" dirty="0" smtClean="0">
                <a:latin typeface="Times New Roman" pitchFamily="18" charset="0"/>
                <a:cs typeface="Times New Roman" pitchFamily="18" charset="0"/>
              </a:rPr>
              <a:t> Information Flow System</a:t>
            </a:r>
          </a:p>
          <a:p>
            <a:pPr>
              <a:buFont typeface="Wingdings" pitchFamily="2" charset="2"/>
              <a:buChar char="q"/>
            </a:pPr>
            <a:endParaRPr lang="en-US"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6941384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b="1" dirty="0">
                <a:latin typeface="Times New Roman" pitchFamily="18" charset="0"/>
                <a:cs typeface="Times New Roman" pitchFamily="18" charset="0"/>
              </a:rPr>
              <a:t>Branches and Locations of NBC </a:t>
            </a:r>
            <a:r>
              <a:rPr lang="en-US" sz="3000" b="1" dirty="0" smtClean="0">
                <a:latin typeface="Times New Roman" pitchFamily="18" charset="0"/>
                <a:cs typeface="Times New Roman" pitchFamily="18" charset="0"/>
              </a:rPr>
              <a:t>Company</a:t>
            </a:r>
            <a:endParaRPr lang="en-US" sz="30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533400" y="1143000"/>
            <a:ext cx="8153400" cy="4495800"/>
          </a:xfrm>
        </p:spPr>
        <p:txBody>
          <a:bodyPr>
            <a:normAutofit/>
          </a:bodyPr>
          <a:lstStyle/>
          <a:p>
            <a:pPr lvl="0"/>
            <a:endParaRPr lang="en-US" sz="2500" b="1" dirty="0" smtClean="0">
              <a:latin typeface="Times New Roman" pitchFamily="18" charset="0"/>
              <a:cs typeface="Times New Roman" pitchFamily="18" charset="0"/>
            </a:endParaRPr>
          </a:p>
          <a:p>
            <a:pPr lvl="0">
              <a:buFont typeface="Wingdings" pitchFamily="2" charset="2"/>
              <a:buChar char="Ø"/>
            </a:pPr>
            <a:r>
              <a:rPr lang="en-US" sz="3000" b="1" dirty="0" smtClean="0">
                <a:latin typeface="Times New Roman" pitchFamily="18" charset="0"/>
                <a:cs typeface="Times New Roman" pitchFamily="18" charset="0"/>
              </a:rPr>
              <a:t>Plants </a:t>
            </a:r>
            <a:r>
              <a:rPr lang="en-US" sz="3000" b="1" dirty="0">
                <a:latin typeface="Times New Roman" pitchFamily="18" charset="0"/>
                <a:cs typeface="Times New Roman" pitchFamily="18" charset="0"/>
              </a:rPr>
              <a:t>Location: </a:t>
            </a:r>
            <a:endParaRPr lang="en-US" sz="3000" b="1" dirty="0" smtClean="0">
              <a:latin typeface="Times New Roman" pitchFamily="18" charset="0"/>
              <a:cs typeface="Times New Roman" pitchFamily="18" charset="0"/>
            </a:endParaRPr>
          </a:p>
          <a:p>
            <a:pPr marL="0" indent="0">
              <a:buNone/>
            </a:pPr>
            <a:r>
              <a:rPr lang="en-US" sz="2500" dirty="0" smtClean="0">
                <a:latin typeface="Times New Roman" pitchFamily="18" charset="0"/>
                <a:cs typeface="Times New Roman" pitchFamily="18" charset="0"/>
              </a:rPr>
              <a:t>NBC </a:t>
            </a:r>
            <a:r>
              <a:rPr lang="en-US" sz="2500" dirty="0">
                <a:latin typeface="Times New Roman" pitchFamily="18" charset="0"/>
                <a:cs typeface="Times New Roman" pitchFamily="18" charset="0"/>
              </a:rPr>
              <a:t>Company has three production plants:  </a:t>
            </a:r>
          </a:p>
          <a:p>
            <a:pPr lvl="0"/>
            <a:r>
              <a:rPr lang="en-US" sz="2500" dirty="0">
                <a:latin typeface="Times New Roman" pitchFamily="18" charset="0"/>
                <a:cs typeface="Times New Roman" pitchFamily="18" charset="0"/>
              </a:rPr>
              <a:t>Ramallah plant for all CSDs products (Coca Cola</a:t>
            </a:r>
            <a:r>
              <a:rPr lang="en-US" sz="2500" dirty="0" smtClean="0">
                <a:latin typeface="Times New Roman" pitchFamily="18" charset="0"/>
                <a:cs typeface="Times New Roman" pitchFamily="18" charset="0"/>
              </a:rPr>
              <a:t>).</a:t>
            </a:r>
            <a:endParaRPr lang="en-US" sz="2500" dirty="0">
              <a:latin typeface="Times New Roman" pitchFamily="18" charset="0"/>
              <a:cs typeface="Times New Roman" pitchFamily="18" charset="0"/>
            </a:endParaRPr>
          </a:p>
          <a:p>
            <a:pPr lvl="0"/>
            <a:r>
              <a:rPr lang="en-US" sz="2500" dirty="0">
                <a:latin typeface="Times New Roman" pitchFamily="18" charset="0"/>
                <a:cs typeface="Times New Roman" pitchFamily="18" charset="0"/>
              </a:rPr>
              <a:t>Tulkarem (</a:t>
            </a:r>
            <a:r>
              <a:rPr lang="en-US" sz="2500" dirty="0" err="1">
                <a:latin typeface="Times New Roman" pitchFamily="18" charset="0"/>
                <a:cs typeface="Times New Roman" pitchFamily="18" charset="0"/>
              </a:rPr>
              <a:t>Kufr</a:t>
            </a:r>
            <a:r>
              <a:rPr lang="en-US" sz="2500" dirty="0">
                <a:latin typeface="Times New Roman" pitchFamily="18" charset="0"/>
                <a:cs typeface="Times New Roman" pitchFamily="18" charset="0"/>
              </a:rPr>
              <a:t> </a:t>
            </a:r>
            <a:r>
              <a:rPr lang="en-US" sz="2500" dirty="0" err="1">
                <a:latin typeface="Times New Roman" pitchFamily="18" charset="0"/>
                <a:cs typeface="Times New Roman" pitchFamily="18" charset="0"/>
              </a:rPr>
              <a:t>Zebad</a:t>
            </a:r>
            <a:r>
              <a:rPr lang="en-US" sz="2500" dirty="0">
                <a:latin typeface="Times New Roman" pitchFamily="18" charset="0"/>
                <a:cs typeface="Times New Roman" pitchFamily="18" charset="0"/>
              </a:rPr>
              <a:t>)  plant for Cappy and </a:t>
            </a:r>
            <a:r>
              <a:rPr lang="en-US" sz="2500" dirty="0" err="1">
                <a:latin typeface="Times New Roman" pitchFamily="18" charset="0"/>
                <a:cs typeface="Times New Roman" pitchFamily="18" charset="0"/>
              </a:rPr>
              <a:t>Arwa</a:t>
            </a:r>
            <a:r>
              <a:rPr lang="en-US" sz="2500" dirty="0">
                <a:latin typeface="Times New Roman" pitchFamily="18" charset="0"/>
                <a:cs typeface="Times New Roman" pitchFamily="18" charset="0"/>
              </a:rPr>
              <a:t> water products (Cappy</a:t>
            </a:r>
            <a:r>
              <a:rPr lang="en-US" sz="2500" dirty="0" smtClean="0">
                <a:latin typeface="Times New Roman" pitchFamily="18" charset="0"/>
                <a:cs typeface="Times New Roman" pitchFamily="18" charset="0"/>
              </a:rPr>
              <a:t>).</a:t>
            </a:r>
            <a:endParaRPr lang="en-US" sz="2500" dirty="0">
              <a:latin typeface="Times New Roman" pitchFamily="18" charset="0"/>
              <a:cs typeface="Times New Roman" pitchFamily="18" charset="0"/>
            </a:endParaRPr>
          </a:p>
          <a:p>
            <a:pPr lvl="0"/>
            <a:r>
              <a:rPr lang="en-US" sz="2500" dirty="0">
                <a:latin typeface="Times New Roman" pitchFamily="18" charset="0"/>
                <a:cs typeface="Times New Roman" pitchFamily="18" charset="0"/>
              </a:rPr>
              <a:t>Jericho plant for Jericho water products (Jericho). </a:t>
            </a:r>
          </a:p>
          <a:p>
            <a:pPr lvl="0"/>
            <a:endParaRPr lang="en-US" sz="2500" dirty="0">
              <a:latin typeface="Times New Roman" pitchFamily="18" charset="0"/>
              <a:cs typeface="Times New Roman" pitchFamily="18" charset="0"/>
            </a:endParaRPr>
          </a:p>
        </p:txBody>
      </p:sp>
      <p:sp>
        <p:nvSpPr>
          <p:cNvPr id="4" name="Content Placeholder 2"/>
          <p:cNvSpPr txBox="1">
            <a:spLocks/>
          </p:cNvSpPr>
          <p:nvPr/>
        </p:nvSpPr>
        <p:spPr>
          <a:xfrm>
            <a:off x="703942" y="4648200"/>
            <a:ext cx="8153400" cy="1915886"/>
          </a:xfrm>
          <a:prstGeom prst="rect">
            <a:avLst/>
          </a:prstGeom>
        </p:spPr>
        <p:txBody>
          <a:bodyPr vert="horz">
            <a:normAutofit lnSpcReduction="10000"/>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marL="0" indent="0">
              <a:buNone/>
            </a:pPr>
            <a:endParaRPr lang="en-US" sz="3000" b="1" dirty="0" smtClean="0">
              <a:latin typeface="Times New Roman" pitchFamily="18" charset="0"/>
              <a:cs typeface="Times New Roman" pitchFamily="18" charset="0"/>
            </a:endParaRPr>
          </a:p>
          <a:p>
            <a:pPr>
              <a:buFont typeface="Wingdings" pitchFamily="2" charset="2"/>
              <a:buChar char="Ø"/>
            </a:pPr>
            <a:r>
              <a:rPr lang="en-US" sz="3000" b="1" dirty="0" smtClean="0">
                <a:latin typeface="Times New Roman" pitchFamily="18" charset="0"/>
                <a:cs typeface="Times New Roman" pitchFamily="18" charset="0"/>
              </a:rPr>
              <a:t>Warehouses Location:</a:t>
            </a:r>
            <a:endParaRPr lang="en-US" sz="3000" dirty="0" smtClean="0">
              <a:latin typeface="Times New Roman" pitchFamily="18" charset="0"/>
              <a:cs typeface="Times New Roman" pitchFamily="18" charset="0"/>
            </a:endParaRPr>
          </a:p>
          <a:p>
            <a:pPr marL="0" indent="0" algn="just">
              <a:buFont typeface="Wingdings"/>
              <a:buNone/>
            </a:pPr>
            <a:r>
              <a:rPr lang="en-US" sz="2500" dirty="0" smtClean="0">
                <a:latin typeface="Times New Roman" pitchFamily="18" charset="0"/>
                <a:cs typeface="Times New Roman" pitchFamily="18" charset="0"/>
              </a:rPr>
              <a:t>Ramallah WH, Hebron WH, Tulkarem WH, Jericho WH and</a:t>
            </a:r>
          </a:p>
          <a:p>
            <a:pPr marL="0" indent="0" algn="just">
              <a:buFont typeface="Wingdings"/>
              <a:buNone/>
            </a:pPr>
            <a:r>
              <a:rPr lang="en-US" sz="2500" dirty="0" smtClean="0">
                <a:latin typeface="Times New Roman" pitchFamily="18" charset="0"/>
                <a:cs typeface="Times New Roman" pitchFamily="18" charset="0"/>
              </a:rPr>
              <a:t>Gaza WH.</a:t>
            </a:r>
          </a:p>
          <a:p>
            <a:endParaRPr lang="en-US" sz="2500" dirty="0">
              <a:latin typeface="Times New Roman" pitchFamily="18" charset="0"/>
              <a:cs typeface="Times New Roman" pitchFamily="18" charset="0"/>
            </a:endParaRPr>
          </a:p>
        </p:txBody>
      </p:sp>
    </p:spTree>
    <p:extLst>
      <p:ext uri="{BB962C8B-B14F-4D97-AF65-F5344CB8AC3E}">
        <p14:creationId xmlns:p14="http://schemas.microsoft.com/office/powerpoint/2010/main" val="33002934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M..s\Desktop\Senior Project\pal.jpg"/>
          <p:cNvPicPr>
            <a:picLocks noChangeAspect="1" noChangeArrowheads="1"/>
          </p:cNvPicPr>
          <p:nvPr/>
        </p:nvPicPr>
        <p:blipFill rotWithShape="1">
          <a:blip r:embed="rId2">
            <a:extLst>
              <a:ext uri="{28A0092B-C50C-407E-A947-70E740481C1C}">
                <a14:useLocalDpi xmlns:a14="http://schemas.microsoft.com/office/drawing/2010/main" val="0"/>
              </a:ext>
            </a:extLst>
          </a:blip>
          <a:srcRect r="37404"/>
          <a:stretch/>
        </p:blipFill>
        <p:spPr bwMode="auto">
          <a:xfrm>
            <a:off x="4648199" y="1524000"/>
            <a:ext cx="4495801" cy="5334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33400" y="381000"/>
            <a:ext cx="5943600" cy="630942"/>
          </a:xfrm>
          <a:prstGeom prst="rect">
            <a:avLst/>
          </a:prstGeom>
          <a:noFill/>
        </p:spPr>
        <p:txBody>
          <a:bodyPr wrap="square" rtlCol="0">
            <a:spAutoFit/>
          </a:bodyPr>
          <a:lstStyle/>
          <a:p>
            <a:r>
              <a:rPr lang="en-US" sz="3500" b="1" dirty="0" smtClean="0">
                <a:solidFill>
                  <a:schemeClr val="tx2"/>
                </a:solidFill>
                <a:latin typeface="Times New Roman" pitchFamily="18" charset="0"/>
                <a:cs typeface="Times New Roman" pitchFamily="18" charset="0"/>
              </a:rPr>
              <a:t>NBC Distribution </a:t>
            </a:r>
            <a:r>
              <a:rPr lang="en-US" sz="3500" b="1" dirty="0" smtClean="0">
                <a:solidFill>
                  <a:schemeClr val="tx2"/>
                </a:solidFill>
                <a:latin typeface="Times New Roman" pitchFamily="18" charset="0"/>
                <a:cs typeface="Times New Roman" pitchFamily="18" charset="0"/>
              </a:rPr>
              <a:t>Centers  </a:t>
            </a:r>
            <a:endParaRPr lang="en-US" sz="3500" b="1" dirty="0" smtClean="0">
              <a:solidFill>
                <a:schemeClr val="tx2"/>
              </a:solidFill>
              <a:latin typeface="Times New Roman" pitchFamily="18" charset="0"/>
              <a:cs typeface="Times New Roman" pitchFamily="18" charset="0"/>
            </a:endParaRPr>
          </a:p>
        </p:txBody>
      </p:sp>
      <p:graphicFrame>
        <p:nvGraphicFramePr>
          <p:cNvPr id="6" name="Diagram 5"/>
          <p:cNvGraphicFramePr/>
          <p:nvPr>
            <p:extLst>
              <p:ext uri="{D42A27DB-BD31-4B8C-83A1-F6EECF244321}">
                <p14:modId xmlns:p14="http://schemas.microsoft.com/office/powerpoint/2010/main" val="2604949621"/>
              </p:ext>
            </p:extLst>
          </p:nvPr>
        </p:nvGraphicFramePr>
        <p:xfrm>
          <a:off x="0" y="1861066"/>
          <a:ext cx="3810000" cy="31681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7531026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248" y="228600"/>
            <a:ext cx="8683752" cy="990600"/>
          </a:xfrm>
        </p:spPr>
        <p:txBody>
          <a:bodyPr>
            <a:noAutofit/>
          </a:bodyPr>
          <a:lstStyle/>
          <a:p>
            <a:r>
              <a:rPr lang="en-US" sz="2800" b="1" dirty="0">
                <a:latin typeface="Times New Roman" pitchFamily="18" charset="0"/>
                <a:cs typeface="Times New Roman" pitchFamily="18" charset="0"/>
              </a:rPr>
              <a:t>S.C Elements and Logistics Network at NBC company</a:t>
            </a:r>
          </a:p>
        </p:txBody>
      </p:sp>
      <p:grpSp>
        <p:nvGrpSpPr>
          <p:cNvPr id="6" name="Group 5"/>
          <p:cNvGrpSpPr>
            <a:grpSpLocks/>
          </p:cNvGrpSpPr>
          <p:nvPr/>
        </p:nvGrpSpPr>
        <p:grpSpPr bwMode="auto">
          <a:xfrm>
            <a:off x="457200" y="1657551"/>
            <a:ext cx="8123694" cy="4128782"/>
            <a:chOff x="97" y="960"/>
            <a:chExt cx="5153" cy="3030"/>
          </a:xfrm>
        </p:grpSpPr>
        <p:grpSp>
          <p:nvGrpSpPr>
            <p:cNvPr id="29" name="Group 28"/>
            <p:cNvGrpSpPr>
              <a:grpSpLocks/>
            </p:cNvGrpSpPr>
            <p:nvPr/>
          </p:nvGrpSpPr>
          <p:grpSpPr bwMode="auto">
            <a:xfrm>
              <a:off x="1824" y="960"/>
              <a:ext cx="2148" cy="336"/>
              <a:chOff x="2352" y="1248"/>
              <a:chExt cx="2148" cy="336"/>
            </a:xfrm>
          </p:grpSpPr>
          <p:sp>
            <p:nvSpPr>
              <p:cNvPr id="73" name="AutoShape 58"/>
              <p:cNvSpPr>
                <a:spLocks noChangeArrowheads="1"/>
              </p:cNvSpPr>
              <p:nvPr/>
            </p:nvSpPr>
            <p:spPr bwMode="auto">
              <a:xfrm>
                <a:off x="2352" y="1248"/>
                <a:ext cx="2148" cy="336"/>
              </a:xfrm>
              <a:prstGeom prst="roundRect">
                <a:avLst>
                  <a:gd name="adj" fmla="val 16667"/>
                </a:avLst>
              </a:prstGeom>
              <a:ln>
                <a:headEnd/>
                <a:tailEnd/>
              </a:ln>
              <a:extLst/>
            </p:spPr>
            <p:style>
              <a:lnRef idx="2">
                <a:schemeClr val="dk1"/>
              </a:lnRef>
              <a:fillRef idx="1">
                <a:schemeClr val="lt1"/>
              </a:fillRef>
              <a:effectRef idx="0">
                <a:schemeClr val="dk1"/>
              </a:effectRef>
              <a:fontRef idx="minor">
                <a:schemeClr val="dk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74" name="Text Box 59"/>
              <p:cNvSpPr txBox="1">
                <a:spLocks noChangeArrowheads="1"/>
              </p:cNvSpPr>
              <p:nvPr/>
            </p:nvSpPr>
            <p:spPr bwMode="auto">
              <a:xfrm>
                <a:off x="2632" y="1296"/>
                <a:ext cx="1545"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dirty="0" smtClean="0">
                    <a:latin typeface="Times New Roman" pitchFamily="18" charset="0"/>
                    <a:cs typeface="Times New Roman" pitchFamily="18" charset="0"/>
                  </a:rPr>
                  <a:t>Local and Outside </a:t>
                </a:r>
                <a:r>
                  <a:rPr lang="en-US" sz="1400" b="1" dirty="0">
                    <a:latin typeface="Times New Roman" pitchFamily="18" charset="0"/>
                    <a:cs typeface="Times New Roman" pitchFamily="18" charset="0"/>
                  </a:rPr>
                  <a:t>supplier(s)</a:t>
                </a:r>
              </a:p>
            </p:txBody>
          </p:sp>
        </p:grpSp>
        <p:sp>
          <p:nvSpPr>
            <p:cNvPr id="30" name="AutoShape 60"/>
            <p:cNvSpPr>
              <a:spLocks noChangeArrowheads="1"/>
            </p:cNvSpPr>
            <p:nvPr/>
          </p:nvSpPr>
          <p:spPr bwMode="auto">
            <a:xfrm>
              <a:off x="2322" y="1502"/>
              <a:ext cx="1152" cy="218"/>
            </a:xfrm>
            <a:prstGeom prst="roundRect">
              <a:avLst>
                <a:gd name="adj" fmla="val 16667"/>
              </a:avLst>
            </a:prstGeom>
            <a:ln>
              <a:headEnd/>
              <a:tailEnd/>
            </a:ln>
            <a:extLst/>
          </p:spPr>
          <p:style>
            <a:lnRef idx="2">
              <a:schemeClr val="dk1"/>
            </a:lnRef>
            <a:fillRef idx="1">
              <a:schemeClr val="lt1"/>
            </a:fillRef>
            <a:effectRef idx="0">
              <a:schemeClr val="dk1"/>
            </a:effectRef>
            <a:fontRef idx="minor">
              <a:schemeClr val="dk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31" name="Text Box 61"/>
            <p:cNvSpPr txBox="1">
              <a:spLocks noChangeArrowheads="1"/>
            </p:cNvSpPr>
            <p:nvPr/>
          </p:nvSpPr>
          <p:spPr bwMode="auto">
            <a:xfrm>
              <a:off x="2306" y="1530"/>
              <a:ext cx="1146"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dirty="0" smtClean="0">
                  <a:latin typeface="Times New Roman" pitchFamily="18" charset="0"/>
                  <a:cs typeface="Times New Roman" pitchFamily="18" charset="0"/>
                </a:rPr>
                <a:t>Coca Cola/ Ramallah</a:t>
              </a:r>
              <a:endParaRPr lang="en-US" sz="1400" b="1" dirty="0">
                <a:latin typeface="Times New Roman" pitchFamily="18" charset="0"/>
                <a:cs typeface="Times New Roman" pitchFamily="18" charset="0"/>
              </a:endParaRPr>
            </a:p>
          </p:txBody>
        </p:sp>
        <p:grpSp>
          <p:nvGrpSpPr>
            <p:cNvPr id="32" name="Group 31"/>
            <p:cNvGrpSpPr>
              <a:grpSpLocks/>
            </p:cNvGrpSpPr>
            <p:nvPr/>
          </p:nvGrpSpPr>
          <p:grpSpPr bwMode="auto">
            <a:xfrm>
              <a:off x="4369" y="2126"/>
              <a:ext cx="849" cy="244"/>
              <a:chOff x="4369" y="2126"/>
              <a:chExt cx="849" cy="244"/>
            </a:xfrm>
          </p:grpSpPr>
          <p:sp>
            <p:nvSpPr>
              <p:cNvPr id="71" name="Rectangle 70"/>
              <p:cNvSpPr>
                <a:spLocks noChangeArrowheads="1"/>
              </p:cNvSpPr>
              <p:nvPr/>
            </p:nvSpPr>
            <p:spPr bwMode="auto">
              <a:xfrm>
                <a:off x="4369" y="2126"/>
                <a:ext cx="849" cy="244"/>
              </a:xfrm>
              <a:prstGeom prst="rect">
                <a:avLst/>
              </a:prstGeom>
              <a:ln>
                <a:headEnd/>
                <a:tailEnd/>
              </a:ln>
              <a:extLst/>
            </p:spPr>
            <p:style>
              <a:lnRef idx="2">
                <a:schemeClr val="dk1"/>
              </a:lnRef>
              <a:fillRef idx="1">
                <a:schemeClr val="lt1"/>
              </a:fillRef>
              <a:effectRef idx="0">
                <a:schemeClr val="dk1"/>
              </a:effectRef>
              <a:fontRef idx="minor">
                <a:schemeClr val="dk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72" name="Text Box 64"/>
              <p:cNvSpPr txBox="1">
                <a:spLocks noChangeArrowheads="1"/>
              </p:cNvSpPr>
              <p:nvPr/>
            </p:nvSpPr>
            <p:spPr bwMode="auto">
              <a:xfrm>
                <a:off x="4482" y="2126"/>
                <a:ext cx="623"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dirty="0" smtClean="0">
                    <a:latin typeface="Times New Roman" pitchFamily="18" charset="0"/>
                    <a:cs typeface="Times New Roman" pitchFamily="18" charset="0"/>
                  </a:rPr>
                  <a:t>Gaza  WH</a:t>
                </a:r>
                <a:endParaRPr lang="en-US" sz="1400" b="1" dirty="0">
                  <a:latin typeface="Times New Roman" pitchFamily="18" charset="0"/>
                  <a:cs typeface="Times New Roman" pitchFamily="18" charset="0"/>
                </a:endParaRPr>
              </a:p>
            </p:txBody>
          </p:sp>
        </p:grpSp>
        <p:grpSp>
          <p:nvGrpSpPr>
            <p:cNvPr id="33" name="Group 32"/>
            <p:cNvGrpSpPr>
              <a:grpSpLocks/>
            </p:cNvGrpSpPr>
            <p:nvPr/>
          </p:nvGrpSpPr>
          <p:grpSpPr bwMode="auto">
            <a:xfrm>
              <a:off x="1140" y="2131"/>
              <a:ext cx="864" cy="242"/>
              <a:chOff x="-684" y="2131"/>
              <a:chExt cx="864" cy="242"/>
            </a:xfrm>
          </p:grpSpPr>
          <p:sp>
            <p:nvSpPr>
              <p:cNvPr id="69" name="Rectangle 68"/>
              <p:cNvSpPr>
                <a:spLocks noChangeArrowheads="1"/>
              </p:cNvSpPr>
              <p:nvPr/>
            </p:nvSpPr>
            <p:spPr bwMode="auto">
              <a:xfrm>
                <a:off x="-684" y="2131"/>
                <a:ext cx="864" cy="239"/>
              </a:xfrm>
              <a:prstGeom prst="rect">
                <a:avLst/>
              </a:prstGeom>
              <a:ln>
                <a:headEnd/>
                <a:tailEnd/>
              </a:ln>
              <a:extLst/>
            </p:spPr>
            <p:style>
              <a:lnRef idx="2">
                <a:schemeClr val="dk1"/>
              </a:lnRef>
              <a:fillRef idx="1">
                <a:schemeClr val="lt1"/>
              </a:fillRef>
              <a:effectRef idx="0">
                <a:schemeClr val="dk1"/>
              </a:effectRef>
              <a:fontRef idx="minor">
                <a:schemeClr val="dk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70" name="Text Box 67"/>
              <p:cNvSpPr txBox="1">
                <a:spLocks noChangeArrowheads="1"/>
              </p:cNvSpPr>
              <p:nvPr/>
            </p:nvSpPr>
            <p:spPr bwMode="auto">
              <a:xfrm>
                <a:off x="-633" y="2184"/>
                <a:ext cx="712"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dirty="0" smtClean="0">
                    <a:latin typeface="Times New Roman" pitchFamily="18" charset="0"/>
                    <a:cs typeface="Times New Roman" pitchFamily="18" charset="0"/>
                  </a:rPr>
                  <a:t>Hebron WH</a:t>
                </a:r>
                <a:endParaRPr lang="en-US" sz="1400" b="1" dirty="0">
                  <a:latin typeface="Times New Roman" pitchFamily="18" charset="0"/>
                  <a:cs typeface="Times New Roman" pitchFamily="18" charset="0"/>
                </a:endParaRPr>
              </a:p>
            </p:txBody>
          </p:sp>
        </p:grpSp>
        <p:grpSp>
          <p:nvGrpSpPr>
            <p:cNvPr id="34" name="Group 33"/>
            <p:cNvGrpSpPr>
              <a:grpSpLocks/>
            </p:cNvGrpSpPr>
            <p:nvPr/>
          </p:nvGrpSpPr>
          <p:grpSpPr bwMode="auto">
            <a:xfrm>
              <a:off x="204" y="2132"/>
              <a:ext cx="2878" cy="241"/>
              <a:chOff x="-3492" y="2132"/>
              <a:chExt cx="2878" cy="241"/>
            </a:xfrm>
          </p:grpSpPr>
          <p:sp>
            <p:nvSpPr>
              <p:cNvPr id="67" name="Rectangle 66"/>
              <p:cNvSpPr>
                <a:spLocks noChangeArrowheads="1"/>
              </p:cNvSpPr>
              <p:nvPr/>
            </p:nvSpPr>
            <p:spPr bwMode="auto">
              <a:xfrm>
                <a:off x="-3492" y="2132"/>
                <a:ext cx="858" cy="239"/>
              </a:xfrm>
              <a:prstGeom prst="rect">
                <a:avLst/>
              </a:prstGeom>
              <a:ln>
                <a:headEnd/>
                <a:tailEnd/>
              </a:ln>
              <a:extLst/>
            </p:spPr>
            <p:style>
              <a:lnRef idx="2">
                <a:schemeClr val="dk1"/>
              </a:lnRef>
              <a:fillRef idx="1">
                <a:schemeClr val="lt1"/>
              </a:fillRef>
              <a:effectRef idx="0">
                <a:schemeClr val="dk1"/>
              </a:effectRef>
              <a:fontRef idx="minor">
                <a:schemeClr val="dk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dirty="0" smtClean="0">
                    <a:latin typeface="Times New Roman" pitchFamily="18" charset="0"/>
                    <a:cs typeface="Times New Roman" pitchFamily="18" charset="0"/>
                  </a:rPr>
                  <a:t>Jericho WH</a:t>
                </a:r>
                <a:endParaRPr lang="en-US" sz="1400" b="1" dirty="0">
                  <a:latin typeface="Times New Roman" pitchFamily="18" charset="0"/>
                  <a:cs typeface="Times New Roman" pitchFamily="18" charset="0"/>
                </a:endParaRPr>
              </a:p>
            </p:txBody>
          </p:sp>
          <p:sp>
            <p:nvSpPr>
              <p:cNvPr id="68" name="Text Box 70"/>
              <p:cNvSpPr txBox="1">
                <a:spLocks noChangeArrowheads="1"/>
              </p:cNvSpPr>
              <p:nvPr/>
            </p:nvSpPr>
            <p:spPr bwMode="auto">
              <a:xfrm>
                <a:off x="-1428" y="2184"/>
                <a:ext cx="814"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dirty="0" smtClean="0">
                    <a:latin typeface="Times New Roman" pitchFamily="18" charset="0"/>
                    <a:cs typeface="Times New Roman" pitchFamily="18" charset="0"/>
                  </a:rPr>
                  <a:t>Ramallah WH</a:t>
                </a:r>
                <a:endParaRPr lang="en-US" sz="1400" b="1" dirty="0">
                  <a:latin typeface="Times New Roman" pitchFamily="18" charset="0"/>
                  <a:cs typeface="Times New Roman" pitchFamily="18" charset="0"/>
                </a:endParaRPr>
              </a:p>
            </p:txBody>
          </p:sp>
        </p:grpSp>
        <p:sp>
          <p:nvSpPr>
            <p:cNvPr id="35" name="Line 71"/>
            <p:cNvSpPr>
              <a:spLocks noChangeShapeType="1"/>
            </p:cNvSpPr>
            <p:nvPr/>
          </p:nvSpPr>
          <p:spPr bwMode="auto">
            <a:xfrm flipH="1">
              <a:off x="1633" y="1715"/>
              <a:ext cx="1079" cy="416"/>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36" name="Line 72"/>
            <p:cNvSpPr>
              <a:spLocks noChangeShapeType="1"/>
            </p:cNvSpPr>
            <p:nvPr/>
          </p:nvSpPr>
          <p:spPr bwMode="auto">
            <a:xfrm>
              <a:off x="2784" y="1715"/>
              <a:ext cx="0" cy="421"/>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grpSp>
          <p:nvGrpSpPr>
            <p:cNvPr id="37" name="Group 36"/>
            <p:cNvGrpSpPr>
              <a:grpSpLocks/>
            </p:cNvGrpSpPr>
            <p:nvPr/>
          </p:nvGrpSpPr>
          <p:grpSpPr bwMode="auto">
            <a:xfrm>
              <a:off x="1239" y="2885"/>
              <a:ext cx="604" cy="254"/>
              <a:chOff x="1431" y="2837"/>
              <a:chExt cx="604" cy="254"/>
            </a:xfrm>
          </p:grpSpPr>
          <p:sp>
            <p:nvSpPr>
              <p:cNvPr id="65" name="Rectangle 64"/>
              <p:cNvSpPr>
                <a:spLocks noChangeArrowheads="1"/>
              </p:cNvSpPr>
              <p:nvPr/>
            </p:nvSpPr>
            <p:spPr bwMode="auto">
              <a:xfrm>
                <a:off x="1431" y="2837"/>
                <a:ext cx="604" cy="254"/>
              </a:xfrm>
              <a:prstGeom prst="rect">
                <a:avLst/>
              </a:prstGeom>
              <a:ln>
                <a:headEnd/>
                <a:tailEnd/>
              </a:ln>
              <a:extLst/>
            </p:spPr>
            <p:style>
              <a:lnRef idx="2">
                <a:schemeClr val="dk1"/>
              </a:lnRef>
              <a:fillRef idx="1">
                <a:schemeClr val="lt1"/>
              </a:fillRef>
              <a:effectRef idx="0">
                <a:schemeClr val="dk1"/>
              </a:effectRef>
              <a:fontRef idx="minor">
                <a:schemeClr val="dk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66" name="Text Box 76"/>
              <p:cNvSpPr txBox="1">
                <a:spLocks noChangeArrowheads="1"/>
              </p:cNvSpPr>
              <p:nvPr/>
            </p:nvSpPr>
            <p:spPr bwMode="auto">
              <a:xfrm>
                <a:off x="1465" y="2899"/>
                <a:ext cx="473"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dirty="0">
                    <a:latin typeface="Times New Roman" pitchFamily="18" charset="0"/>
                    <a:cs typeface="Times New Roman" pitchFamily="18" charset="0"/>
                  </a:rPr>
                  <a:t>retailer</a:t>
                </a:r>
              </a:p>
            </p:txBody>
          </p:sp>
        </p:grpSp>
        <p:grpSp>
          <p:nvGrpSpPr>
            <p:cNvPr id="38" name="Group 37"/>
            <p:cNvGrpSpPr>
              <a:grpSpLocks/>
            </p:cNvGrpSpPr>
            <p:nvPr/>
          </p:nvGrpSpPr>
          <p:grpSpPr bwMode="auto">
            <a:xfrm>
              <a:off x="2322" y="2889"/>
              <a:ext cx="576" cy="269"/>
              <a:chOff x="1362" y="2841"/>
              <a:chExt cx="576" cy="269"/>
            </a:xfrm>
          </p:grpSpPr>
          <p:sp>
            <p:nvSpPr>
              <p:cNvPr id="63" name="Rectangle 62"/>
              <p:cNvSpPr>
                <a:spLocks noChangeArrowheads="1"/>
              </p:cNvSpPr>
              <p:nvPr/>
            </p:nvSpPr>
            <p:spPr bwMode="auto">
              <a:xfrm>
                <a:off x="1362" y="2841"/>
                <a:ext cx="576" cy="249"/>
              </a:xfrm>
              <a:prstGeom prst="rect">
                <a:avLst/>
              </a:prstGeom>
              <a:ln>
                <a:headEnd/>
                <a:tailEnd/>
              </a:ln>
              <a:extLst/>
            </p:spPr>
            <p:style>
              <a:lnRef idx="2">
                <a:schemeClr val="dk1"/>
              </a:lnRef>
              <a:fillRef idx="1">
                <a:schemeClr val="lt1"/>
              </a:fillRef>
              <a:effectRef idx="0">
                <a:schemeClr val="dk1"/>
              </a:effectRef>
              <a:fontRef idx="minor">
                <a:schemeClr val="dk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64" name="Text Box 79"/>
              <p:cNvSpPr txBox="1">
                <a:spLocks noChangeArrowheads="1"/>
              </p:cNvSpPr>
              <p:nvPr/>
            </p:nvSpPr>
            <p:spPr bwMode="auto">
              <a:xfrm>
                <a:off x="1438" y="2921"/>
                <a:ext cx="473"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dirty="0">
                    <a:latin typeface="Times New Roman" pitchFamily="18" charset="0"/>
                    <a:cs typeface="Times New Roman" pitchFamily="18" charset="0"/>
                  </a:rPr>
                  <a:t>retailer</a:t>
                </a:r>
              </a:p>
            </p:txBody>
          </p:sp>
        </p:grpSp>
        <p:grpSp>
          <p:nvGrpSpPr>
            <p:cNvPr id="39" name="Group 38"/>
            <p:cNvGrpSpPr>
              <a:grpSpLocks/>
            </p:cNvGrpSpPr>
            <p:nvPr/>
          </p:nvGrpSpPr>
          <p:grpSpPr bwMode="auto">
            <a:xfrm>
              <a:off x="3381" y="2889"/>
              <a:ext cx="566" cy="249"/>
              <a:chOff x="789" y="2841"/>
              <a:chExt cx="566" cy="249"/>
            </a:xfrm>
          </p:grpSpPr>
          <p:sp>
            <p:nvSpPr>
              <p:cNvPr id="61" name="Rectangle 60"/>
              <p:cNvSpPr>
                <a:spLocks noChangeArrowheads="1"/>
              </p:cNvSpPr>
              <p:nvPr/>
            </p:nvSpPr>
            <p:spPr bwMode="auto">
              <a:xfrm>
                <a:off x="789" y="2841"/>
                <a:ext cx="566" cy="249"/>
              </a:xfrm>
              <a:prstGeom prst="rect">
                <a:avLst/>
              </a:prstGeom>
              <a:ln>
                <a:headEnd/>
                <a:tailEnd/>
              </a:ln>
              <a:extLst/>
            </p:spPr>
            <p:style>
              <a:lnRef idx="2">
                <a:schemeClr val="dk1"/>
              </a:lnRef>
              <a:fillRef idx="1">
                <a:schemeClr val="lt1"/>
              </a:fillRef>
              <a:effectRef idx="0">
                <a:schemeClr val="dk1"/>
              </a:effectRef>
              <a:fontRef idx="minor">
                <a:schemeClr val="dk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62" name="Text Box 85"/>
              <p:cNvSpPr txBox="1">
                <a:spLocks noChangeArrowheads="1"/>
              </p:cNvSpPr>
              <p:nvPr/>
            </p:nvSpPr>
            <p:spPr bwMode="auto">
              <a:xfrm>
                <a:off x="863" y="2899"/>
                <a:ext cx="473"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dirty="0">
                    <a:latin typeface="Times New Roman" pitchFamily="18" charset="0"/>
                    <a:cs typeface="Times New Roman" pitchFamily="18" charset="0"/>
                  </a:rPr>
                  <a:t>retailer</a:t>
                </a:r>
              </a:p>
            </p:txBody>
          </p:sp>
        </p:grpSp>
        <p:grpSp>
          <p:nvGrpSpPr>
            <p:cNvPr id="40" name="Group 39"/>
            <p:cNvGrpSpPr>
              <a:grpSpLocks/>
            </p:cNvGrpSpPr>
            <p:nvPr/>
          </p:nvGrpSpPr>
          <p:grpSpPr bwMode="auto">
            <a:xfrm>
              <a:off x="4569" y="2869"/>
              <a:ext cx="516" cy="269"/>
              <a:chOff x="729" y="2869"/>
              <a:chExt cx="516" cy="269"/>
            </a:xfrm>
          </p:grpSpPr>
          <p:sp>
            <p:nvSpPr>
              <p:cNvPr id="59" name="Rectangle 58"/>
              <p:cNvSpPr>
                <a:spLocks noChangeArrowheads="1"/>
              </p:cNvSpPr>
              <p:nvPr/>
            </p:nvSpPr>
            <p:spPr bwMode="auto">
              <a:xfrm>
                <a:off x="729" y="2869"/>
                <a:ext cx="516" cy="269"/>
              </a:xfrm>
              <a:prstGeom prst="rect">
                <a:avLst/>
              </a:prstGeom>
              <a:ln>
                <a:headEnd/>
                <a:tailEnd/>
              </a:ln>
              <a:extLst/>
            </p:spPr>
            <p:style>
              <a:lnRef idx="2">
                <a:schemeClr val="dk1"/>
              </a:lnRef>
              <a:fillRef idx="1">
                <a:schemeClr val="lt1"/>
              </a:fillRef>
              <a:effectRef idx="0">
                <a:schemeClr val="dk1"/>
              </a:effectRef>
              <a:fontRef idx="minor">
                <a:schemeClr val="dk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60" name="Text Box 88"/>
              <p:cNvSpPr txBox="1">
                <a:spLocks noChangeArrowheads="1"/>
              </p:cNvSpPr>
              <p:nvPr/>
            </p:nvSpPr>
            <p:spPr bwMode="auto">
              <a:xfrm>
                <a:off x="762" y="2944"/>
                <a:ext cx="473"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dirty="0">
                    <a:latin typeface="Times New Roman" pitchFamily="18" charset="0"/>
                    <a:cs typeface="Times New Roman" pitchFamily="18" charset="0"/>
                  </a:rPr>
                  <a:t>retailer</a:t>
                </a:r>
              </a:p>
            </p:txBody>
          </p:sp>
        </p:grpSp>
        <p:sp>
          <p:nvSpPr>
            <p:cNvPr id="41" name="Line 93"/>
            <p:cNvSpPr>
              <a:spLocks noChangeShapeType="1"/>
            </p:cNvSpPr>
            <p:nvPr/>
          </p:nvSpPr>
          <p:spPr bwMode="auto">
            <a:xfrm>
              <a:off x="4792" y="2368"/>
              <a:ext cx="0" cy="511"/>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42" name="AutoShape 94"/>
            <p:cNvSpPr>
              <a:spLocks noChangeArrowheads="1"/>
            </p:cNvSpPr>
            <p:nvPr/>
          </p:nvSpPr>
          <p:spPr bwMode="auto">
            <a:xfrm>
              <a:off x="425" y="3423"/>
              <a:ext cx="306" cy="288"/>
            </a:xfrm>
            <a:prstGeom prst="downArrow">
              <a:avLst>
                <a:gd name="adj1" fmla="val 50000"/>
                <a:gd name="adj2" fmla="val 25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43" name="AutoShape 95"/>
            <p:cNvSpPr>
              <a:spLocks noChangeArrowheads="1"/>
            </p:cNvSpPr>
            <p:nvPr/>
          </p:nvSpPr>
          <p:spPr bwMode="auto">
            <a:xfrm>
              <a:off x="864" y="3408"/>
              <a:ext cx="306" cy="288"/>
            </a:xfrm>
            <a:prstGeom prst="downArrow">
              <a:avLst>
                <a:gd name="adj1" fmla="val 50000"/>
                <a:gd name="adj2" fmla="val 25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44" name="AutoShape 96"/>
            <p:cNvSpPr>
              <a:spLocks noChangeArrowheads="1"/>
            </p:cNvSpPr>
            <p:nvPr/>
          </p:nvSpPr>
          <p:spPr bwMode="auto">
            <a:xfrm>
              <a:off x="1536" y="3408"/>
              <a:ext cx="306" cy="288"/>
            </a:xfrm>
            <a:prstGeom prst="downArrow">
              <a:avLst>
                <a:gd name="adj1" fmla="val 50000"/>
                <a:gd name="adj2" fmla="val 25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45" name="AutoShape 97"/>
            <p:cNvSpPr>
              <a:spLocks noChangeArrowheads="1"/>
            </p:cNvSpPr>
            <p:nvPr/>
          </p:nvSpPr>
          <p:spPr bwMode="auto">
            <a:xfrm>
              <a:off x="1968" y="3408"/>
              <a:ext cx="306" cy="288"/>
            </a:xfrm>
            <a:prstGeom prst="downArrow">
              <a:avLst>
                <a:gd name="adj1" fmla="val 50000"/>
                <a:gd name="adj2" fmla="val 25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46" name="AutoShape 98"/>
            <p:cNvSpPr>
              <a:spLocks noChangeArrowheads="1"/>
            </p:cNvSpPr>
            <p:nvPr/>
          </p:nvSpPr>
          <p:spPr bwMode="auto">
            <a:xfrm>
              <a:off x="2352" y="3408"/>
              <a:ext cx="306" cy="288"/>
            </a:xfrm>
            <a:prstGeom prst="downArrow">
              <a:avLst>
                <a:gd name="adj1" fmla="val 50000"/>
                <a:gd name="adj2" fmla="val 25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47" name="AutoShape 99"/>
            <p:cNvSpPr>
              <a:spLocks noChangeArrowheads="1"/>
            </p:cNvSpPr>
            <p:nvPr/>
          </p:nvSpPr>
          <p:spPr bwMode="auto">
            <a:xfrm>
              <a:off x="3120" y="3408"/>
              <a:ext cx="306" cy="288"/>
            </a:xfrm>
            <a:prstGeom prst="downArrow">
              <a:avLst>
                <a:gd name="adj1" fmla="val 50000"/>
                <a:gd name="adj2" fmla="val 25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48" name="AutoShape 100"/>
            <p:cNvSpPr>
              <a:spLocks noChangeArrowheads="1"/>
            </p:cNvSpPr>
            <p:nvPr/>
          </p:nvSpPr>
          <p:spPr bwMode="auto">
            <a:xfrm>
              <a:off x="3456" y="3408"/>
              <a:ext cx="306" cy="288"/>
            </a:xfrm>
            <a:prstGeom prst="downArrow">
              <a:avLst>
                <a:gd name="adj1" fmla="val 50000"/>
                <a:gd name="adj2" fmla="val 25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49" name="AutoShape 101"/>
            <p:cNvSpPr>
              <a:spLocks noChangeArrowheads="1"/>
            </p:cNvSpPr>
            <p:nvPr/>
          </p:nvSpPr>
          <p:spPr bwMode="auto">
            <a:xfrm>
              <a:off x="3840" y="3408"/>
              <a:ext cx="306" cy="288"/>
            </a:xfrm>
            <a:prstGeom prst="downArrow">
              <a:avLst>
                <a:gd name="adj1" fmla="val 50000"/>
                <a:gd name="adj2" fmla="val 25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50" name="AutoShape 102"/>
            <p:cNvSpPr>
              <a:spLocks noChangeArrowheads="1"/>
            </p:cNvSpPr>
            <p:nvPr/>
          </p:nvSpPr>
          <p:spPr bwMode="auto">
            <a:xfrm>
              <a:off x="4515" y="3408"/>
              <a:ext cx="306" cy="288"/>
            </a:xfrm>
            <a:prstGeom prst="downArrow">
              <a:avLst>
                <a:gd name="adj1" fmla="val 50000"/>
                <a:gd name="adj2" fmla="val 25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51" name="AutoShape 103"/>
            <p:cNvSpPr>
              <a:spLocks noChangeArrowheads="1"/>
            </p:cNvSpPr>
            <p:nvPr/>
          </p:nvSpPr>
          <p:spPr bwMode="auto">
            <a:xfrm>
              <a:off x="4944" y="3408"/>
              <a:ext cx="306" cy="288"/>
            </a:xfrm>
            <a:prstGeom prst="downArrow">
              <a:avLst>
                <a:gd name="adj1" fmla="val 50000"/>
                <a:gd name="adj2" fmla="val 25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52" name="Text Box 104"/>
            <p:cNvSpPr txBox="1">
              <a:spLocks noChangeArrowheads="1"/>
            </p:cNvSpPr>
            <p:nvPr/>
          </p:nvSpPr>
          <p:spPr bwMode="auto">
            <a:xfrm>
              <a:off x="427" y="3801"/>
              <a:ext cx="1009"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a:latin typeface="Times New Roman" pitchFamily="18" charset="0"/>
                  <a:cs typeface="Times New Roman" pitchFamily="18" charset="0"/>
                </a:rPr>
                <a:t>Customer demand</a:t>
              </a:r>
            </a:p>
          </p:txBody>
        </p:sp>
        <p:sp>
          <p:nvSpPr>
            <p:cNvPr id="53" name="Text Box 105"/>
            <p:cNvSpPr txBox="1">
              <a:spLocks noChangeArrowheads="1"/>
            </p:cNvSpPr>
            <p:nvPr/>
          </p:nvSpPr>
          <p:spPr bwMode="auto">
            <a:xfrm>
              <a:off x="1973" y="3792"/>
              <a:ext cx="1009"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a:latin typeface="Times New Roman" pitchFamily="18" charset="0"/>
                  <a:cs typeface="Times New Roman" pitchFamily="18" charset="0"/>
                </a:rPr>
                <a:t>Customer demand</a:t>
              </a:r>
            </a:p>
          </p:txBody>
        </p:sp>
        <p:sp>
          <p:nvSpPr>
            <p:cNvPr id="54" name="Text Box 106"/>
            <p:cNvSpPr txBox="1">
              <a:spLocks noChangeArrowheads="1"/>
            </p:cNvSpPr>
            <p:nvPr/>
          </p:nvSpPr>
          <p:spPr bwMode="auto">
            <a:xfrm>
              <a:off x="3797" y="3792"/>
              <a:ext cx="1009"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a:latin typeface="Times New Roman" pitchFamily="18" charset="0"/>
                  <a:cs typeface="Times New Roman" pitchFamily="18" charset="0"/>
                </a:rPr>
                <a:t>Customer demand</a:t>
              </a:r>
            </a:p>
          </p:txBody>
        </p:sp>
        <p:sp>
          <p:nvSpPr>
            <p:cNvPr id="55" name="Line 107"/>
            <p:cNvSpPr>
              <a:spLocks noChangeShapeType="1"/>
            </p:cNvSpPr>
            <p:nvPr/>
          </p:nvSpPr>
          <p:spPr bwMode="auto">
            <a:xfrm flipH="1">
              <a:off x="97" y="3948"/>
              <a:ext cx="288" cy="0"/>
            </a:xfrm>
            <a:prstGeom prst="line">
              <a:avLst/>
            </a:prstGeom>
            <a:ln>
              <a:headEnd/>
              <a:tailEn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56" name="Line 108"/>
            <p:cNvSpPr>
              <a:spLocks noChangeShapeType="1"/>
            </p:cNvSpPr>
            <p:nvPr/>
          </p:nvSpPr>
          <p:spPr bwMode="auto">
            <a:xfrm flipV="1">
              <a:off x="97" y="1400"/>
              <a:ext cx="0" cy="2548"/>
            </a:xfrm>
            <a:prstGeom prst="line">
              <a:avLst/>
            </a:prstGeom>
            <a:ln>
              <a:headEnd/>
              <a:tailEn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57" name="Line 109"/>
            <p:cNvSpPr>
              <a:spLocks noChangeShapeType="1"/>
            </p:cNvSpPr>
            <p:nvPr/>
          </p:nvSpPr>
          <p:spPr bwMode="auto">
            <a:xfrm>
              <a:off x="97" y="1400"/>
              <a:ext cx="1475" cy="0"/>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58" name="Line 112"/>
            <p:cNvSpPr>
              <a:spLocks noChangeShapeType="1"/>
            </p:cNvSpPr>
            <p:nvPr/>
          </p:nvSpPr>
          <p:spPr bwMode="auto">
            <a:xfrm>
              <a:off x="2811" y="1306"/>
              <a:ext cx="0" cy="196"/>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grpSp>
      <p:sp>
        <p:nvSpPr>
          <p:cNvPr id="7" name="AutoShape 60"/>
          <p:cNvSpPr>
            <a:spLocks noChangeArrowheads="1"/>
          </p:cNvSpPr>
          <p:nvPr/>
        </p:nvSpPr>
        <p:spPr bwMode="auto">
          <a:xfrm>
            <a:off x="6086646" y="2399664"/>
            <a:ext cx="1489115" cy="293490"/>
          </a:xfrm>
          <a:prstGeom prst="roundRect">
            <a:avLst>
              <a:gd name="adj" fmla="val 16667"/>
            </a:avLst>
          </a:prstGeom>
          <a:ln>
            <a:headEnd/>
            <a:tailEnd/>
          </a:ln>
          <a:extLst/>
        </p:spPr>
        <p:style>
          <a:lnRef idx="2">
            <a:schemeClr val="dk1"/>
          </a:lnRef>
          <a:fillRef idx="1">
            <a:schemeClr val="lt1"/>
          </a:fillRef>
          <a:effectRef idx="0">
            <a:schemeClr val="dk1"/>
          </a:effectRef>
          <a:fontRef idx="minor">
            <a:schemeClr val="dk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dirty="0" smtClean="0">
                <a:latin typeface="Times New Roman" pitchFamily="18" charset="0"/>
                <a:cs typeface="Times New Roman" pitchFamily="18" charset="0"/>
              </a:rPr>
              <a:t>Cappy/ Tulkarm</a:t>
            </a:r>
            <a:endParaRPr lang="en-US" sz="1400" b="1" dirty="0">
              <a:latin typeface="Times New Roman" pitchFamily="18" charset="0"/>
              <a:cs typeface="Times New Roman" pitchFamily="18" charset="0"/>
            </a:endParaRPr>
          </a:p>
        </p:txBody>
      </p:sp>
      <p:sp>
        <p:nvSpPr>
          <p:cNvPr id="8" name="AutoShape 60"/>
          <p:cNvSpPr>
            <a:spLocks noChangeArrowheads="1"/>
          </p:cNvSpPr>
          <p:nvPr/>
        </p:nvSpPr>
        <p:spPr bwMode="auto">
          <a:xfrm>
            <a:off x="2045800" y="2396127"/>
            <a:ext cx="1729305" cy="257755"/>
          </a:xfrm>
          <a:prstGeom prst="roundRect">
            <a:avLst>
              <a:gd name="adj" fmla="val 16667"/>
            </a:avLst>
          </a:prstGeom>
          <a:ln>
            <a:headEnd/>
            <a:tailEnd/>
          </a:ln>
          <a:extLst/>
        </p:spPr>
        <p:style>
          <a:lnRef idx="2">
            <a:schemeClr val="dk1"/>
          </a:lnRef>
          <a:fillRef idx="1">
            <a:schemeClr val="lt1"/>
          </a:fillRef>
          <a:effectRef idx="0">
            <a:schemeClr val="dk1"/>
          </a:effectRef>
          <a:fontRef idx="minor">
            <a:schemeClr val="dk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dirty="0" smtClean="0">
                <a:latin typeface="Times New Roman" pitchFamily="18" charset="0"/>
                <a:cs typeface="Times New Roman" pitchFamily="18" charset="0"/>
              </a:rPr>
              <a:t>Jericho/ </a:t>
            </a:r>
            <a:r>
              <a:rPr lang="en-US" sz="1400" b="1" dirty="0">
                <a:latin typeface="Times New Roman" pitchFamily="18" charset="0"/>
                <a:cs typeface="Times New Roman" pitchFamily="18" charset="0"/>
              </a:rPr>
              <a:t>Jericho</a:t>
            </a:r>
            <a:r>
              <a:rPr lang="en-US" sz="1400" b="1" dirty="0" smtClean="0">
                <a:latin typeface="Times New Roman" pitchFamily="18" charset="0"/>
                <a:cs typeface="Times New Roman" pitchFamily="18" charset="0"/>
              </a:rPr>
              <a:t> </a:t>
            </a:r>
            <a:endParaRPr lang="en-US" sz="1400" b="1" dirty="0">
              <a:latin typeface="Times New Roman" pitchFamily="18" charset="0"/>
              <a:cs typeface="Times New Roman" pitchFamily="18" charset="0"/>
            </a:endParaRPr>
          </a:p>
        </p:txBody>
      </p:sp>
      <p:sp>
        <p:nvSpPr>
          <p:cNvPr id="9" name="Line 112"/>
          <p:cNvSpPr>
            <a:spLocks noChangeShapeType="1"/>
          </p:cNvSpPr>
          <p:nvPr/>
        </p:nvSpPr>
        <p:spPr bwMode="auto">
          <a:xfrm>
            <a:off x="3331379" y="2115395"/>
            <a:ext cx="0" cy="284268"/>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10" name="Rectangle 9"/>
          <p:cNvSpPr>
            <a:spLocks noChangeArrowheads="1"/>
          </p:cNvSpPr>
          <p:nvPr/>
        </p:nvSpPr>
        <p:spPr bwMode="auto">
          <a:xfrm>
            <a:off x="3780230" y="3243043"/>
            <a:ext cx="1391372" cy="332792"/>
          </a:xfrm>
          <a:prstGeom prst="rect">
            <a:avLst/>
          </a:prstGeom>
          <a:ln>
            <a:headEnd/>
            <a:tailEnd/>
          </a:ln>
          <a:extLst/>
        </p:spPr>
        <p:style>
          <a:lnRef idx="2">
            <a:schemeClr val="dk1"/>
          </a:lnRef>
          <a:fillRef idx="1">
            <a:schemeClr val="lt1"/>
          </a:fillRef>
          <a:effectRef idx="0">
            <a:schemeClr val="dk1"/>
          </a:effectRef>
          <a:fontRef idx="minor">
            <a:schemeClr val="dk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dirty="0" smtClean="0">
                <a:latin typeface="Times New Roman" pitchFamily="18" charset="0"/>
                <a:cs typeface="Times New Roman" pitchFamily="18" charset="0"/>
              </a:rPr>
              <a:t>Ramallah WH</a:t>
            </a:r>
            <a:endParaRPr lang="en-US" sz="1400" b="1" dirty="0">
              <a:latin typeface="Times New Roman" pitchFamily="18" charset="0"/>
              <a:cs typeface="Times New Roman" pitchFamily="18" charset="0"/>
            </a:endParaRPr>
          </a:p>
        </p:txBody>
      </p:sp>
      <p:sp>
        <p:nvSpPr>
          <p:cNvPr id="11" name="Rectangle 10"/>
          <p:cNvSpPr>
            <a:spLocks noChangeArrowheads="1"/>
          </p:cNvSpPr>
          <p:nvPr/>
        </p:nvSpPr>
        <p:spPr bwMode="auto">
          <a:xfrm>
            <a:off x="5369791" y="3243043"/>
            <a:ext cx="1376283" cy="342331"/>
          </a:xfrm>
          <a:prstGeom prst="rect">
            <a:avLst/>
          </a:prstGeom>
          <a:ln>
            <a:headEnd/>
            <a:tailEnd/>
          </a:ln>
          <a:extLst/>
        </p:spPr>
        <p:style>
          <a:lnRef idx="2">
            <a:schemeClr val="dk1"/>
          </a:lnRef>
          <a:fillRef idx="1">
            <a:schemeClr val="lt1"/>
          </a:fillRef>
          <a:effectRef idx="0">
            <a:schemeClr val="dk1"/>
          </a:effectRef>
          <a:fontRef idx="minor">
            <a:schemeClr val="dk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dirty="0" smtClean="0">
                <a:latin typeface="Times New Roman" pitchFamily="18" charset="0"/>
                <a:cs typeface="Times New Roman" pitchFamily="18" charset="0"/>
              </a:rPr>
              <a:t>Tulkarem WH</a:t>
            </a:r>
            <a:endParaRPr lang="en-US" sz="1400" b="1" dirty="0">
              <a:latin typeface="Times New Roman" pitchFamily="18" charset="0"/>
              <a:cs typeface="Times New Roman" pitchFamily="18" charset="0"/>
            </a:endParaRPr>
          </a:p>
        </p:txBody>
      </p:sp>
      <p:sp>
        <p:nvSpPr>
          <p:cNvPr id="12" name="Line 71"/>
          <p:cNvSpPr>
            <a:spLocks noChangeShapeType="1"/>
          </p:cNvSpPr>
          <p:nvPr/>
        </p:nvSpPr>
        <p:spPr bwMode="auto">
          <a:xfrm>
            <a:off x="5289614" y="2693153"/>
            <a:ext cx="2373755" cy="543216"/>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13" name="Line 73"/>
          <p:cNvSpPr>
            <a:spLocks noChangeShapeType="1"/>
          </p:cNvSpPr>
          <p:nvPr/>
        </p:nvSpPr>
        <p:spPr bwMode="auto">
          <a:xfrm>
            <a:off x="4835585" y="2679051"/>
            <a:ext cx="908062" cy="563992"/>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14" name="Line 71"/>
          <p:cNvSpPr>
            <a:spLocks noChangeShapeType="1"/>
          </p:cNvSpPr>
          <p:nvPr/>
        </p:nvSpPr>
        <p:spPr bwMode="auto">
          <a:xfrm flipH="1">
            <a:off x="3067371" y="2679051"/>
            <a:ext cx="3676677" cy="557318"/>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15" name="Line 71"/>
          <p:cNvSpPr>
            <a:spLocks noChangeShapeType="1"/>
          </p:cNvSpPr>
          <p:nvPr/>
        </p:nvSpPr>
        <p:spPr bwMode="auto">
          <a:xfrm flipH="1">
            <a:off x="4830065" y="2679051"/>
            <a:ext cx="2065326" cy="557318"/>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16" name="Line 71"/>
          <p:cNvSpPr>
            <a:spLocks noChangeShapeType="1"/>
          </p:cNvSpPr>
          <p:nvPr/>
        </p:nvSpPr>
        <p:spPr bwMode="auto">
          <a:xfrm flipH="1">
            <a:off x="6086646" y="2679051"/>
            <a:ext cx="960090" cy="557318"/>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17" name="Rectangle 16"/>
          <p:cNvSpPr>
            <a:spLocks noChangeArrowheads="1"/>
          </p:cNvSpPr>
          <p:nvPr/>
        </p:nvSpPr>
        <p:spPr bwMode="auto">
          <a:xfrm>
            <a:off x="826101" y="4285479"/>
            <a:ext cx="952205" cy="346109"/>
          </a:xfrm>
          <a:prstGeom prst="rect">
            <a:avLst/>
          </a:prstGeom>
          <a:ln>
            <a:headEnd/>
            <a:tailEnd/>
          </a:ln>
          <a:extLst/>
        </p:spPr>
        <p:style>
          <a:lnRef idx="2">
            <a:schemeClr val="dk1"/>
          </a:lnRef>
          <a:fillRef idx="1">
            <a:schemeClr val="lt1"/>
          </a:fillRef>
          <a:effectRef idx="0">
            <a:schemeClr val="dk1"/>
          </a:effectRef>
          <a:fontRef idx="minor">
            <a:schemeClr val="dk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18" name="Text Box 76"/>
          <p:cNvSpPr txBox="1">
            <a:spLocks noChangeArrowheads="1"/>
          </p:cNvSpPr>
          <p:nvPr/>
        </p:nvSpPr>
        <p:spPr bwMode="auto">
          <a:xfrm>
            <a:off x="929572" y="4337852"/>
            <a:ext cx="745262" cy="256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b="1" dirty="0">
                <a:latin typeface="Times New Roman" pitchFamily="18" charset="0"/>
                <a:cs typeface="Times New Roman" pitchFamily="18" charset="0"/>
              </a:rPr>
              <a:t>retailer</a:t>
            </a:r>
          </a:p>
        </p:txBody>
      </p:sp>
      <p:sp>
        <p:nvSpPr>
          <p:cNvPr id="19" name="Line 112"/>
          <p:cNvSpPr>
            <a:spLocks noChangeShapeType="1"/>
          </p:cNvSpPr>
          <p:nvPr/>
        </p:nvSpPr>
        <p:spPr bwMode="auto">
          <a:xfrm>
            <a:off x="6358032" y="2105858"/>
            <a:ext cx="0" cy="290240"/>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20" name="Line 93"/>
          <p:cNvSpPr>
            <a:spLocks noChangeShapeType="1"/>
          </p:cNvSpPr>
          <p:nvPr/>
        </p:nvSpPr>
        <p:spPr bwMode="auto">
          <a:xfrm flipH="1">
            <a:off x="2683215" y="3585373"/>
            <a:ext cx="788" cy="687072"/>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21" name="Line 93"/>
          <p:cNvSpPr>
            <a:spLocks noChangeShapeType="1"/>
          </p:cNvSpPr>
          <p:nvPr/>
        </p:nvSpPr>
        <p:spPr bwMode="auto">
          <a:xfrm flipH="1">
            <a:off x="4456776" y="3585374"/>
            <a:ext cx="788" cy="700698"/>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22" name="Line 93"/>
          <p:cNvSpPr>
            <a:spLocks noChangeShapeType="1"/>
          </p:cNvSpPr>
          <p:nvPr/>
        </p:nvSpPr>
        <p:spPr bwMode="auto">
          <a:xfrm>
            <a:off x="6086646" y="3578865"/>
            <a:ext cx="0" cy="701755"/>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23" name="Line 93"/>
          <p:cNvSpPr>
            <a:spLocks noChangeShapeType="1"/>
          </p:cNvSpPr>
          <p:nvPr/>
        </p:nvSpPr>
        <p:spPr bwMode="auto">
          <a:xfrm>
            <a:off x="1238355" y="3575835"/>
            <a:ext cx="0" cy="710237"/>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24" name="Text Box 111"/>
          <p:cNvSpPr txBox="1">
            <a:spLocks noChangeArrowheads="1"/>
          </p:cNvSpPr>
          <p:nvPr/>
        </p:nvSpPr>
        <p:spPr bwMode="auto">
          <a:xfrm>
            <a:off x="457200" y="1886473"/>
            <a:ext cx="2333217" cy="256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b="1" dirty="0">
                <a:latin typeface="Times New Roman" pitchFamily="18" charset="0"/>
              </a:rPr>
              <a:t>Recycle and remanufacture</a:t>
            </a:r>
          </a:p>
        </p:txBody>
      </p:sp>
      <p:sp>
        <p:nvSpPr>
          <p:cNvPr id="25" name="Line 71"/>
          <p:cNvSpPr>
            <a:spLocks noChangeShapeType="1"/>
          </p:cNvSpPr>
          <p:nvPr/>
        </p:nvSpPr>
        <p:spPr bwMode="auto">
          <a:xfrm flipH="1">
            <a:off x="1237795" y="2667775"/>
            <a:ext cx="1701042" cy="566856"/>
          </a:xfrm>
          <a:prstGeom prst="line">
            <a:avLst/>
          </a:prstGeom>
          <a:ln>
            <a:headEnd/>
            <a:tailEnd type="triangle" w="med" len="med"/>
          </a:ln>
          <a:extLst/>
        </p:spPr>
        <p:style>
          <a:lnRef idx="2">
            <a:schemeClr val="dk1"/>
          </a:lnRef>
          <a:fillRef idx="0">
            <a:schemeClr val="dk1"/>
          </a:fillRef>
          <a:effectRef idx="1">
            <a:schemeClr val="dk1"/>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26" name="Arc 25"/>
          <p:cNvSpPr/>
          <p:nvPr/>
        </p:nvSpPr>
        <p:spPr>
          <a:xfrm rot="14672231">
            <a:off x="666479" y="2560897"/>
            <a:ext cx="1271447" cy="1628506"/>
          </a:xfrm>
          <a:prstGeom prst="arc">
            <a:avLst>
              <a:gd name="adj1" fmla="val 3497245"/>
              <a:gd name="adj2" fmla="val 0"/>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27" name="Line 71"/>
          <p:cNvSpPr>
            <a:spLocks noChangeShapeType="1"/>
          </p:cNvSpPr>
          <p:nvPr/>
        </p:nvSpPr>
        <p:spPr bwMode="auto">
          <a:xfrm>
            <a:off x="684216" y="3800086"/>
            <a:ext cx="0" cy="2290533"/>
          </a:xfrm>
          <a:prstGeom prst="line">
            <a:avLst/>
          </a:prstGeom>
          <a:ln>
            <a:headEnd/>
            <a:tailEnd type="triangle" w="med" len="med"/>
          </a:ln>
          <a:extLst/>
        </p:spPr>
        <p:style>
          <a:lnRef idx="2">
            <a:schemeClr val="accent2"/>
          </a:lnRef>
          <a:fillRef idx="0">
            <a:schemeClr val="accent2"/>
          </a:fillRef>
          <a:effectRef idx="1">
            <a:schemeClr val="accent2"/>
          </a:effectRef>
          <a:fontRef idx="minor">
            <a:schemeClr val="tx1"/>
          </a:fontRef>
        </p:style>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sz="1400" b="1">
              <a:latin typeface="Times New Roman" pitchFamily="18" charset="0"/>
              <a:cs typeface="Times New Roman" pitchFamily="18" charset="0"/>
            </a:endParaRPr>
          </a:p>
        </p:txBody>
      </p:sp>
      <p:sp>
        <p:nvSpPr>
          <p:cNvPr id="28" name="TextBox 27"/>
          <p:cNvSpPr txBox="1"/>
          <p:nvPr/>
        </p:nvSpPr>
        <p:spPr>
          <a:xfrm>
            <a:off x="560744" y="6090620"/>
            <a:ext cx="5563177" cy="462580"/>
          </a:xfrm>
          <a:prstGeom prst="rect">
            <a:avLst/>
          </a:prstGeom>
          <a:noFill/>
        </p:spPr>
        <p:txBody>
          <a:bodyPr wrap="square" rtlCol="0">
            <a:spAutoFit/>
          </a:bodyPr>
          <a:lstStyle/>
          <a:p>
            <a:r>
              <a:rPr lang="en-US" sz="1500" b="1" dirty="0" smtClean="0">
                <a:latin typeface="Times New Roman" pitchFamily="18" charset="0"/>
                <a:cs typeface="Times New Roman" pitchFamily="18" charset="0"/>
              </a:rPr>
              <a:t>Jericho has a special Company for marketing and distributing of Jericho products</a:t>
            </a:r>
            <a:endParaRPr lang="en-US" sz="1500" b="1" dirty="0">
              <a:latin typeface="Times New Roman" pitchFamily="18" charset="0"/>
              <a:cs typeface="Times New Roman" pitchFamily="18" charset="0"/>
            </a:endParaRPr>
          </a:p>
        </p:txBody>
      </p:sp>
    </p:spTree>
    <p:extLst>
      <p:ext uri="{BB962C8B-B14F-4D97-AF65-F5344CB8AC3E}">
        <p14:creationId xmlns:p14="http://schemas.microsoft.com/office/powerpoint/2010/main" val="236561127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heel(1)">
                                      <p:cBhvr>
                                        <p:cTn id="7" dur="20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circle(in)">
                                      <p:cBhvr>
                                        <p:cTn id="12" dur="20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28">
                                            <p:txEl>
                                              <p:pRg st="0" end="0"/>
                                            </p:txEl>
                                          </p:spTgt>
                                        </p:tgtEl>
                                        <p:attrNameLst>
                                          <p:attrName>style.visibility</p:attrName>
                                        </p:attrNameLst>
                                      </p:cBhvr>
                                      <p:to>
                                        <p:strVal val="visible"/>
                                      </p:to>
                                    </p:set>
                                    <p:animEffect transition="in" filter="circle(in)">
                                      <p:cBhvr>
                                        <p:cTn id="17" dur="20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Presentation </a:t>
            </a:r>
            <a:r>
              <a:rPr lang="en-US" dirty="0">
                <a:latin typeface="Times New Roman" pitchFamily="18" charset="0"/>
                <a:cs typeface="Times New Roman" pitchFamily="18" charset="0"/>
              </a:rPr>
              <a:t>Outlines</a:t>
            </a:r>
          </a:p>
        </p:txBody>
      </p:sp>
      <p:sp>
        <p:nvSpPr>
          <p:cNvPr id="3" name="Content Placeholder 2"/>
          <p:cNvSpPr>
            <a:spLocks noGrp="1"/>
          </p:cNvSpPr>
          <p:nvPr>
            <p:ph sz="quarter" idx="1"/>
          </p:nvPr>
        </p:nvSpPr>
        <p:spPr>
          <a:xfrm>
            <a:off x="609600" y="2057400"/>
            <a:ext cx="8153400" cy="4495800"/>
          </a:xfrm>
        </p:spPr>
        <p:txBody>
          <a:bodyPr>
            <a:normAutofit/>
          </a:bodyPr>
          <a:lstStyle/>
          <a:p>
            <a:pPr>
              <a:buFont typeface="Wingdings" pitchFamily="2" charset="2"/>
              <a:buChar char="ü"/>
            </a:pPr>
            <a:r>
              <a:rPr lang="en-US" sz="2500" dirty="0" smtClean="0">
                <a:latin typeface="Times New Roman" pitchFamily="18" charset="0"/>
                <a:cs typeface="Times New Roman" pitchFamily="18" charset="0"/>
              </a:rPr>
              <a:t> Project Information</a:t>
            </a:r>
          </a:p>
          <a:p>
            <a:pPr>
              <a:buFont typeface="Wingdings" pitchFamily="2" charset="2"/>
              <a:buChar char="ü"/>
            </a:pPr>
            <a:r>
              <a:rPr lang="en-US" sz="2500" dirty="0" smtClean="0">
                <a:latin typeface="Times New Roman" pitchFamily="18" charset="0"/>
                <a:cs typeface="Times New Roman" pitchFamily="18" charset="0"/>
              </a:rPr>
              <a:t> Supply Chain Management ( S.C.M)</a:t>
            </a:r>
          </a:p>
          <a:p>
            <a:pPr>
              <a:buFont typeface="Wingdings" pitchFamily="2" charset="2"/>
              <a:buChar char="ü"/>
            </a:pPr>
            <a:r>
              <a:rPr lang="en-US" sz="2500" dirty="0" smtClean="0">
                <a:latin typeface="Times New Roman" pitchFamily="18" charset="0"/>
                <a:cs typeface="Times New Roman" pitchFamily="18" charset="0"/>
              </a:rPr>
              <a:t> S.C.M at NBC Co. </a:t>
            </a:r>
          </a:p>
          <a:p>
            <a:pPr>
              <a:buFont typeface="Wingdings" pitchFamily="2" charset="2"/>
              <a:buChar char="Ø"/>
            </a:pPr>
            <a:r>
              <a:rPr lang="en-US" sz="2500"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Literature Review</a:t>
            </a:r>
          </a:p>
          <a:p>
            <a:pPr>
              <a:buFont typeface="Wingdings" pitchFamily="2" charset="2"/>
              <a:buChar char="q"/>
            </a:pPr>
            <a:r>
              <a:rPr lang="en-US" sz="2500" dirty="0" smtClean="0">
                <a:latin typeface="Times New Roman" pitchFamily="18" charset="0"/>
                <a:cs typeface="Times New Roman" pitchFamily="18" charset="0"/>
              </a:rPr>
              <a:t> Problem Statement </a:t>
            </a:r>
          </a:p>
          <a:p>
            <a:pPr>
              <a:buFont typeface="Wingdings" pitchFamily="2" charset="2"/>
              <a:buChar char="q"/>
            </a:pPr>
            <a:r>
              <a:rPr lang="en-US" sz="2500" dirty="0">
                <a:latin typeface="Times New Roman" pitchFamily="18" charset="0"/>
                <a:cs typeface="Times New Roman" pitchFamily="18" charset="0"/>
              </a:rPr>
              <a:t> Plan of Project and Methodology </a:t>
            </a:r>
            <a:endParaRPr lang="en-US" sz="2500" dirty="0" smtClean="0">
              <a:latin typeface="Times New Roman" pitchFamily="18" charset="0"/>
              <a:cs typeface="Times New Roman" pitchFamily="18" charset="0"/>
            </a:endParaRPr>
          </a:p>
          <a:p>
            <a:pPr>
              <a:buFont typeface="Wingdings" pitchFamily="2" charset="2"/>
              <a:buChar char="q"/>
            </a:pPr>
            <a:r>
              <a:rPr lang="en-US" sz="2500" dirty="0" smtClean="0">
                <a:latin typeface="Times New Roman" pitchFamily="18" charset="0"/>
                <a:cs typeface="Times New Roman" pitchFamily="18" charset="0"/>
              </a:rPr>
              <a:t> Results </a:t>
            </a:r>
            <a:r>
              <a:rPr lang="en-US" sz="2500" dirty="0">
                <a:latin typeface="Times New Roman" pitchFamily="18" charset="0"/>
                <a:cs typeface="Times New Roman" pitchFamily="18" charset="0"/>
              </a:rPr>
              <a:t>and Conclusions </a:t>
            </a:r>
          </a:p>
          <a:p>
            <a:pPr marL="1004887" indent="-342900">
              <a:buFont typeface="Wingdings" pitchFamily="2" charset="2"/>
              <a:buChar char="v"/>
            </a:pPr>
            <a:r>
              <a:rPr lang="en-US" sz="2500" dirty="0">
                <a:latin typeface="Times New Roman" pitchFamily="18" charset="0"/>
                <a:cs typeface="Times New Roman" pitchFamily="18" charset="0"/>
              </a:rPr>
              <a:t> Inventory Dynamic Modeling</a:t>
            </a:r>
          </a:p>
          <a:p>
            <a:pPr marL="1004887" indent="-342900">
              <a:buFont typeface="Wingdings" pitchFamily="2" charset="2"/>
              <a:buChar char="v"/>
            </a:pPr>
            <a:r>
              <a:rPr lang="en-US" sz="2500" dirty="0">
                <a:latin typeface="Times New Roman" pitchFamily="18" charset="0"/>
                <a:cs typeface="Times New Roman" pitchFamily="18" charset="0"/>
              </a:rPr>
              <a:t> Information Flow System</a:t>
            </a:r>
          </a:p>
        </p:txBody>
      </p:sp>
    </p:spTree>
    <p:extLst>
      <p:ext uri="{BB962C8B-B14F-4D97-AF65-F5344CB8AC3E}">
        <p14:creationId xmlns:p14="http://schemas.microsoft.com/office/powerpoint/2010/main" val="23604302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atin typeface="Times New Roman" pitchFamily="18" charset="0"/>
                <a:cs typeface="Times New Roman" pitchFamily="18" charset="0"/>
              </a:rPr>
              <a:t>Literature Review </a:t>
            </a:r>
            <a:endParaRPr lang="en-US" sz="4000" b="1"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235798725"/>
              </p:ext>
            </p:extLst>
          </p:nvPr>
        </p:nvGraphicFramePr>
        <p:xfrm>
          <a:off x="533400" y="3124200"/>
          <a:ext cx="8153400" cy="3662680"/>
        </p:xfrm>
        <a:graphic>
          <a:graphicData uri="http://schemas.openxmlformats.org/drawingml/2006/table">
            <a:tbl>
              <a:tblPr firstRow="1" bandRow="1">
                <a:tableStyleId>{3B4B98B0-60AC-42C2-AFA5-B58CD77FA1E5}</a:tableStyleId>
              </a:tblPr>
              <a:tblGrid>
                <a:gridCol w="4076700"/>
                <a:gridCol w="4076700"/>
              </a:tblGrid>
              <a:tr h="370840">
                <a:tc>
                  <a:txBody>
                    <a:bodyPr/>
                    <a:lstStyle/>
                    <a:p>
                      <a:pPr marL="0" marR="0">
                        <a:lnSpc>
                          <a:spcPct val="115000"/>
                        </a:lnSpc>
                        <a:spcBef>
                          <a:spcPts val="0"/>
                        </a:spcBef>
                        <a:spcAft>
                          <a:spcPts val="0"/>
                        </a:spcAft>
                      </a:pPr>
                      <a:r>
                        <a:rPr lang="en-US" sz="1800" dirty="0">
                          <a:effectLst/>
                        </a:rPr>
                        <a:t>Classification Criteria </a:t>
                      </a:r>
                      <a:endParaRPr lang="en-US" sz="1800" b="0" dirty="0">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1800" dirty="0">
                          <a:effectLst/>
                        </a:rPr>
                        <a:t>References </a:t>
                      </a:r>
                      <a:endParaRPr lang="en-US" sz="1800" b="0" dirty="0">
                        <a:effectLst/>
                        <a:latin typeface="Times New Roman" pitchFamily="18" charset="0"/>
                        <a:ea typeface="Calibri"/>
                        <a:cs typeface="Times New Roman" pitchFamily="18" charset="0"/>
                      </a:endParaRPr>
                    </a:p>
                  </a:txBody>
                  <a:tcPr marL="68580" marR="68580" marT="0" marB="0"/>
                </a:tc>
              </a:tr>
              <a:tr h="370840">
                <a:tc>
                  <a:txBody>
                    <a:bodyPr/>
                    <a:lstStyle/>
                    <a:p>
                      <a:r>
                        <a:rPr lang="en-US" sz="1600" dirty="0" smtClean="0"/>
                        <a:t>Supply Chain- Basic Information </a:t>
                      </a:r>
                      <a:endParaRPr lang="en-US" sz="1600" b="0" dirty="0">
                        <a:latin typeface="Times New Roman" pitchFamily="18" charset="0"/>
                        <a:cs typeface="Times New Roman" pitchFamily="18" charset="0"/>
                      </a:endParaRPr>
                    </a:p>
                  </a:txBody>
                  <a:tcPr/>
                </a:tc>
                <a:tc>
                  <a:txBody>
                    <a:bodyPr/>
                    <a:lstStyle/>
                    <a:p>
                      <a:r>
                        <a:rPr lang="en-US" sz="1600" kern="1200" dirty="0" smtClean="0">
                          <a:effectLst/>
                        </a:rPr>
                        <a:t>Chopra &amp; </a:t>
                      </a:r>
                      <a:r>
                        <a:rPr lang="en-US" sz="1600" kern="1200" dirty="0" err="1" smtClean="0">
                          <a:effectLst/>
                        </a:rPr>
                        <a:t>Meindl</a:t>
                      </a:r>
                      <a:r>
                        <a:rPr lang="en-US" sz="1600" kern="1200" dirty="0" smtClean="0">
                          <a:effectLst/>
                        </a:rPr>
                        <a:t> (2001), Novak &amp; </a:t>
                      </a:r>
                      <a:r>
                        <a:rPr lang="en-US" sz="1600" kern="1200" dirty="0" err="1" smtClean="0">
                          <a:effectLst/>
                        </a:rPr>
                        <a:t>Simco</a:t>
                      </a:r>
                      <a:r>
                        <a:rPr lang="en-US" sz="1600" kern="1200" baseline="0" dirty="0" smtClean="0">
                          <a:effectLst/>
                        </a:rPr>
                        <a:t> (</a:t>
                      </a:r>
                      <a:r>
                        <a:rPr lang="en-US" sz="1600" kern="1200" dirty="0" smtClean="0">
                          <a:effectLst/>
                        </a:rPr>
                        <a:t>1991), </a:t>
                      </a:r>
                      <a:r>
                        <a:rPr lang="en-US" sz="1600" kern="1200" dirty="0" err="1" smtClean="0">
                          <a:effectLst/>
                        </a:rPr>
                        <a:t>Ganeshan</a:t>
                      </a:r>
                      <a:r>
                        <a:rPr lang="en-US" sz="1600" kern="1200" dirty="0" smtClean="0">
                          <a:effectLst/>
                        </a:rPr>
                        <a:t> &amp; Harrison</a:t>
                      </a:r>
                      <a:r>
                        <a:rPr lang="en-US" sz="1600" kern="1200" baseline="0" dirty="0" smtClean="0">
                          <a:effectLst/>
                        </a:rPr>
                        <a:t> (</a:t>
                      </a:r>
                      <a:r>
                        <a:rPr lang="en-US" sz="1600" kern="1200" dirty="0" smtClean="0">
                          <a:effectLst/>
                        </a:rPr>
                        <a:t>1995), Lee &amp; Corey</a:t>
                      </a:r>
                      <a:r>
                        <a:rPr lang="en-US" sz="1600" kern="1200" baseline="0" dirty="0" smtClean="0">
                          <a:effectLst/>
                        </a:rPr>
                        <a:t> (</a:t>
                      </a:r>
                      <a:r>
                        <a:rPr lang="en-US" sz="1600" kern="1200" dirty="0" smtClean="0">
                          <a:effectLst/>
                        </a:rPr>
                        <a:t>1995), Davis (1993), </a:t>
                      </a:r>
                      <a:r>
                        <a:rPr lang="en-US" sz="1600" kern="1200" dirty="0" err="1" smtClean="0">
                          <a:effectLst/>
                        </a:rPr>
                        <a:t>Lummus</a:t>
                      </a:r>
                      <a:r>
                        <a:rPr lang="en-US" sz="1600" kern="1200" baseline="0" dirty="0" smtClean="0">
                          <a:effectLst/>
                        </a:rPr>
                        <a:t> et al (1998) </a:t>
                      </a:r>
                      <a:r>
                        <a:rPr lang="en-US" sz="1600" kern="1200" dirty="0" smtClean="0">
                          <a:effectLst/>
                        </a:rPr>
                        <a:t>and Christopher</a:t>
                      </a:r>
                      <a:r>
                        <a:rPr lang="en-US" sz="1600" kern="1200" baseline="0" dirty="0" smtClean="0">
                          <a:effectLst/>
                        </a:rPr>
                        <a:t> (</a:t>
                      </a:r>
                      <a:r>
                        <a:rPr lang="en-US" sz="1600" kern="1200" dirty="0" smtClean="0">
                          <a:effectLst/>
                        </a:rPr>
                        <a:t>1998).</a:t>
                      </a:r>
                      <a:endParaRPr lang="en-US" sz="1600" b="0"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Supply Chain- Objectives</a:t>
                      </a:r>
                      <a:r>
                        <a:rPr lang="en-US" sz="1600" baseline="0" dirty="0" smtClean="0"/>
                        <a:t> </a:t>
                      </a:r>
                      <a:endParaRPr lang="en-US" sz="1600" dirty="0" smtClean="0"/>
                    </a:p>
                    <a:p>
                      <a:endParaRPr lang="en-US" sz="1600" b="0" dirty="0">
                        <a:latin typeface="Times New Roman" pitchFamily="18" charset="0"/>
                        <a:cs typeface="Times New Roman" pitchFamily="18" charset="0"/>
                      </a:endParaRPr>
                    </a:p>
                  </a:txBody>
                  <a:tcPr/>
                </a:tc>
                <a:tc>
                  <a:txBody>
                    <a:bodyPr/>
                    <a:lstStyle/>
                    <a:p>
                      <a:r>
                        <a:rPr lang="en-US" sz="1600" kern="1200" dirty="0" err="1" smtClean="0">
                          <a:effectLst/>
                        </a:rPr>
                        <a:t>Simchi</a:t>
                      </a:r>
                      <a:r>
                        <a:rPr lang="en-US" sz="1600" kern="1200" dirty="0" smtClean="0">
                          <a:effectLst/>
                        </a:rPr>
                        <a:t>-Levi</a:t>
                      </a:r>
                      <a:r>
                        <a:rPr lang="en-US" sz="1600" kern="1200" baseline="0" dirty="0" smtClean="0">
                          <a:effectLst/>
                        </a:rPr>
                        <a:t> (</a:t>
                      </a:r>
                      <a:r>
                        <a:rPr lang="en-US" sz="1600" kern="1200" dirty="0" smtClean="0">
                          <a:effectLst/>
                        </a:rPr>
                        <a:t>2003), Cooper &amp; </a:t>
                      </a:r>
                      <a:r>
                        <a:rPr lang="en-US" sz="1600" kern="1200" dirty="0" err="1" smtClean="0">
                          <a:effectLst/>
                        </a:rPr>
                        <a:t>Ellram</a:t>
                      </a:r>
                      <a:r>
                        <a:rPr lang="en-US" sz="1600" kern="1200" dirty="0" smtClean="0">
                          <a:effectLst/>
                        </a:rPr>
                        <a:t> (1993), Davis (1993), </a:t>
                      </a:r>
                      <a:r>
                        <a:rPr lang="en-US" sz="1600" kern="1200" dirty="0" err="1" smtClean="0">
                          <a:effectLst/>
                        </a:rPr>
                        <a:t>Lummus</a:t>
                      </a:r>
                      <a:r>
                        <a:rPr lang="en-US" sz="1600" kern="1200" dirty="0" smtClean="0">
                          <a:effectLst/>
                        </a:rPr>
                        <a:t>, </a:t>
                      </a:r>
                      <a:r>
                        <a:rPr lang="en-US" sz="1600" kern="1200" dirty="0" err="1" smtClean="0">
                          <a:effectLst/>
                        </a:rPr>
                        <a:t>Vokurka</a:t>
                      </a:r>
                      <a:r>
                        <a:rPr lang="en-US" sz="1600" kern="1200" dirty="0" smtClean="0">
                          <a:effectLst/>
                        </a:rPr>
                        <a:t>, &amp; </a:t>
                      </a:r>
                      <a:r>
                        <a:rPr lang="en-US" sz="1600" kern="1200" dirty="0" err="1" smtClean="0">
                          <a:effectLst/>
                        </a:rPr>
                        <a:t>Alber</a:t>
                      </a:r>
                      <a:r>
                        <a:rPr lang="en-US" sz="1600" kern="1200" baseline="0" dirty="0" smtClean="0">
                          <a:effectLst/>
                        </a:rPr>
                        <a:t> (</a:t>
                      </a:r>
                      <a:r>
                        <a:rPr lang="en-US" sz="1600" kern="1200" dirty="0" smtClean="0">
                          <a:effectLst/>
                        </a:rPr>
                        <a:t>1998), Chopra &amp; </a:t>
                      </a:r>
                      <a:r>
                        <a:rPr lang="en-US" sz="1600" kern="1200" dirty="0" err="1" smtClean="0">
                          <a:effectLst/>
                        </a:rPr>
                        <a:t>Meindl</a:t>
                      </a:r>
                      <a:r>
                        <a:rPr lang="en-US" sz="1600" kern="1200" dirty="0" smtClean="0">
                          <a:effectLst/>
                        </a:rPr>
                        <a:t> (2010).</a:t>
                      </a:r>
                      <a:r>
                        <a:rPr lang="en-US" sz="1600" kern="1200" baseline="0" dirty="0" smtClean="0">
                          <a:effectLst/>
                        </a:rPr>
                        <a:t> </a:t>
                      </a:r>
                      <a:endParaRPr lang="en-US" sz="1600" b="0" dirty="0">
                        <a:latin typeface="Times New Roman" pitchFamily="18" charset="0"/>
                        <a:cs typeface="Times New Roman" pitchFamily="18" charset="0"/>
                      </a:endParaRP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effectLst/>
                        </a:rPr>
                        <a:t>ABC classification</a:t>
                      </a:r>
                    </a:p>
                    <a:p>
                      <a:endParaRPr lang="en-US" sz="1600" b="0" dirty="0">
                        <a:latin typeface="Times New Roman" pitchFamily="18" charset="0"/>
                        <a:cs typeface="Times New Roman" pitchFamily="18" charset="0"/>
                      </a:endParaRPr>
                    </a:p>
                  </a:txBody>
                  <a:tcPr/>
                </a:tc>
                <a:tc>
                  <a:txBody>
                    <a:bodyPr/>
                    <a:lstStyle/>
                    <a:p>
                      <a:r>
                        <a:rPr lang="en-US" sz="1600" kern="1200" dirty="0" smtClean="0">
                          <a:effectLst/>
                        </a:rPr>
                        <a:t>Dub</a:t>
                      </a:r>
                      <a:r>
                        <a:rPr lang="en-US" sz="1600" kern="1200" baseline="0" dirty="0" smtClean="0">
                          <a:effectLst/>
                        </a:rPr>
                        <a:t> (</a:t>
                      </a:r>
                      <a:r>
                        <a:rPr lang="en-US" sz="1600" kern="1200" dirty="0" smtClean="0">
                          <a:effectLst/>
                        </a:rPr>
                        <a:t>1989), Christopher (1998),</a:t>
                      </a:r>
                      <a:r>
                        <a:rPr lang="en-US" sz="1600" kern="1200" baseline="0" dirty="0" smtClean="0">
                          <a:effectLst/>
                        </a:rPr>
                        <a:t> </a:t>
                      </a:r>
                      <a:r>
                        <a:rPr lang="en-US" sz="1600" kern="1200" dirty="0" smtClean="0">
                          <a:effectLst/>
                        </a:rPr>
                        <a:t>Needy &amp; Kim (2003) and </a:t>
                      </a:r>
                      <a:r>
                        <a:rPr lang="en-US" sz="1600" kern="1200" dirty="0" err="1" smtClean="0">
                          <a:effectLst/>
                        </a:rPr>
                        <a:t>Fogelholm</a:t>
                      </a:r>
                      <a:r>
                        <a:rPr lang="en-US" sz="1600" kern="1200" baseline="0" dirty="0" smtClean="0">
                          <a:effectLst/>
                        </a:rPr>
                        <a:t> (</a:t>
                      </a:r>
                      <a:r>
                        <a:rPr lang="en-US" sz="1600" kern="1200" dirty="0" smtClean="0">
                          <a:effectLst/>
                        </a:rPr>
                        <a:t>2006).</a:t>
                      </a:r>
                      <a:r>
                        <a:rPr lang="en-US" sz="1600" kern="1200" baseline="0" dirty="0" smtClean="0">
                          <a:effectLst/>
                        </a:rPr>
                        <a:t> </a:t>
                      </a:r>
                      <a:endParaRPr lang="en-US" sz="1600" b="0" dirty="0">
                        <a:latin typeface="Times New Roman" pitchFamily="18" charset="0"/>
                        <a:cs typeface="Times New Roman" pitchFamily="18" charset="0"/>
                      </a:endParaRPr>
                    </a:p>
                  </a:txBody>
                  <a:tcPr/>
                </a:tc>
              </a:tr>
              <a:tr h="370840">
                <a:tc>
                  <a:txBody>
                    <a:bodyPr/>
                    <a:lstStyle/>
                    <a:p>
                      <a:r>
                        <a:rPr lang="en-US" sz="1600" dirty="0" smtClean="0"/>
                        <a:t>Demand</a:t>
                      </a:r>
                      <a:r>
                        <a:rPr lang="en-US" sz="1600" baseline="0" dirty="0" smtClean="0"/>
                        <a:t> Forecasting </a:t>
                      </a:r>
                      <a:endParaRPr lang="en-US" sz="1600" b="0" dirty="0">
                        <a:latin typeface="Times New Roman" pitchFamily="18" charset="0"/>
                        <a:cs typeface="Times New Roman" pitchFamily="18" charset="0"/>
                      </a:endParaRPr>
                    </a:p>
                  </a:txBody>
                  <a:tcPr/>
                </a:tc>
                <a:tc>
                  <a:txBody>
                    <a:bodyPr/>
                    <a:lstStyle/>
                    <a:p>
                      <a:r>
                        <a:rPr lang="en-US" sz="1600" kern="1200" dirty="0" smtClean="0">
                          <a:effectLst/>
                        </a:rPr>
                        <a:t>Jacobs</a:t>
                      </a:r>
                      <a:r>
                        <a:rPr lang="en-US" sz="1600" kern="1200" baseline="0" dirty="0" smtClean="0">
                          <a:effectLst/>
                        </a:rPr>
                        <a:t> (</a:t>
                      </a:r>
                      <a:r>
                        <a:rPr lang="en-US" sz="1600" kern="1200" dirty="0" smtClean="0">
                          <a:effectLst/>
                        </a:rPr>
                        <a:t>2011), </a:t>
                      </a:r>
                      <a:r>
                        <a:rPr lang="en-US" sz="1600" kern="1200" dirty="0" err="1" smtClean="0">
                          <a:effectLst/>
                        </a:rPr>
                        <a:t>Wirl</a:t>
                      </a:r>
                      <a:r>
                        <a:rPr lang="en-US" sz="1600" kern="1200" dirty="0" smtClean="0">
                          <a:effectLst/>
                        </a:rPr>
                        <a:t> &amp;</a:t>
                      </a:r>
                      <a:r>
                        <a:rPr lang="en-US" sz="1600" kern="1200" dirty="0" err="1" smtClean="0">
                          <a:effectLst/>
                        </a:rPr>
                        <a:t>Szirucsek</a:t>
                      </a:r>
                      <a:r>
                        <a:rPr lang="en-US" sz="1600" kern="1200" dirty="0" smtClean="0">
                          <a:effectLst/>
                        </a:rPr>
                        <a:t> (1990), </a:t>
                      </a:r>
                      <a:r>
                        <a:rPr lang="en-US" sz="1600" kern="1200" dirty="0" err="1" smtClean="0">
                          <a:effectLst/>
                        </a:rPr>
                        <a:t>Hariharan</a:t>
                      </a:r>
                      <a:r>
                        <a:rPr lang="en-US" sz="1600" kern="1200" dirty="0" smtClean="0">
                          <a:effectLst/>
                        </a:rPr>
                        <a:t> &amp; </a:t>
                      </a:r>
                      <a:r>
                        <a:rPr lang="en-US" sz="1600" kern="1200" dirty="0" err="1" smtClean="0">
                          <a:effectLst/>
                        </a:rPr>
                        <a:t>Zipkin</a:t>
                      </a:r>
                      <a:r>
                        <a:rPr lang="en-US" sz="1600" kern="1200" baseline="0" dirty="0" smtClean="0">
                          <a:effectLst/>
                        </a:rPr>
                        <a:t> (</a:t>
                      </a:r>
                      <a:r>
                        <a:rPr lang="en-US" sz="1600" kern="1200" dirty="0" smtClean="0">
                          <a:effectLst/>
                        </a:rPr>
                        <a:t>1995)</a:t>
                      </a:r>
                      <a:r>
                        <a:rPr lang="en-US" sz="1600" kern="1200" baseline="0" dirty="0" smtClean="0">
                          <a:effectLst/>
                        </a:rPr>
                        <a:t>, </a:t>
                      </a:r>
                      <a:r>
                        <a:rPr lang="en-US" sz="1600" kern="1200" dirty="0" smtClean="0">
                          <a:effectLst/>
                        </a:rPr>
                        <a:t>Emmons &amp; Gilbert (1998) and Tan</a:t>
                      </a:r>
                      <a:r>
                        <a:rPr lang="en-US" sz="1600" kern="1200" baseline="0" dirty="0" smtClean="0">
                          <a:effectLst/>
                        </a:rPr>
                        <a:t> (</a:t>
                      </a:r>
                      <a:r>
                        <a:rPr lang="en-US" sz="1600" kern="1200" dirty="0" smtClean="0">
                          <a:effectLst/>
                        </a:rPr>
                        <a:t>2008).  </a:t>
                      </a:r>
                      <a:endParaRPr lang="en-US" sz="1600" b="0" dirty="0">
                        <a:latin typeface="Times New Roman" pitchFamily="18" charset="0"/>
                        <a:cs typeface="Times New Roman" pitchFamily="18" charset="0"/>
                      </a:endParaRPr>
                    </a:p>
                  </a:txBody>
                  <a:tcPr/>
                </a:tc>
              </a:tr>
            </a:tbl>
          </a:graphicData>
        </a:graphic>
      </p:graphicFrame>
      <p:sp>
        <p:nvSpPr>
          <p:cNvPr id="5" name="Rectangle 4"/>
          <p:cNvSpPr/>
          <p:nvPr/>
        </p:nvSpPr>
        <p:spPr>
          <a:xfrm>
            <a:off x="929189" y="2587172"/>
            <a:ext cx="4938211" cy="369332"/>
          </a:xfrm>
          <a:prstGeom prst="rect">
            <a:avLst/>
          </a:prstGeom>
        </p:spPr>
        <p:txBody>
          <a:bodyPr wrap="none">
            <a:spAutoFit/>
          </a:bodyPr>
          <a:lstStyle/>
          <a:p>
            <a:r>
              <a:rPr lang="en-US" b="1" dirty="0">
                <a:latin typeface="Times New Roman" pitchFamily="18" charset="0"/>
                <a:cs typeface="Times New Roman" pitchFamily="18" charset="0"/>
              </a:rPr>
              <a:t>Classification of the literature available on SCM</a:t>
            </a:r>
          </a:p>
        </p:txBody>
      </p:sp>
      <p:sp>
        <p:nvSpPr>
          <p:cNvPr id="7" name="Rectangle 6"/>
          <p:cNvSpPr/>
          <p:nvPr/>
        </p:nvSpPr>
        <p:spPr>
          <a:xfrm>
            <a:off x="-228600" y="1589989"/>
            <a:ext cx="8839200" cy="707886"/>
          </a:xfrm>
          <a:prstGeom prst="rect">
            <a:avLst/>
          </a:prstGeom>
        </p:spPr>
        <p:txBody>
          <a:bodyPr wrap="square">
            <a:spAutoFit/>
          </a:bodyPr>
          <a:lstStyle/>
          <a:p>
            <a:pPr lvl="2"/>
            <a:r>
              <a:rPr lang="en-US" sz="2000" b="1" dirty="0">
                <a:solidFill>
                  <a:schemeClr val="tx2"/>
                </a:solidFill>
                <a:latin typeface="Times New Roman" pitchFamily="18" charset="0"/>
                <a:cs typeface="Times New Roman" pitchFamily="18" charset="0"/>
              </a:rPr>
              <a:t>All literature reviews have been gathered from international books, research papers and previous studies at NBC company. </a:t>
            </a:r>
          </a:p>
        </p:txBody>
      </p:sp>
    </p:spTree>
    <p:extLst>
      <p:ext uri="{BB962C8B-B14F-4D97-AF65-F5344CB8AC3E}">
        <p14:creationId xmlns:p14="http://schemas.microsoft.com/office/powerpoint/2010/main" val="330394745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imes New Roman" pitchFamily="18" charset="0"/>
                <a:cs typeface="Times New Roman" pitchFamily="18" charset="0"/>
              </a:rPr>
              <a:t>Literature Review </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692555761"/>
              </p:ext>
            </p:extLst>
          </p:nvPr>
        </p:nvGraphicFramePr>
        <p:xfrm>
          <a:off x="457200" y="1828800"/>
          <a:ext cx="8153400" cy="4378960"/>
        </p:xfrm>
        <a:graphic>
          <a:graphicData uri="http://schemas.openxmlformats.org/drawingml/2006/table">
            <a:tbl>
              <a:tblPr firstRow="1" bandRow="1">
                <a:tableStyleId>{3B4B98B0-60AC-42C2-AFA5-B58CD77FA1E5}</a:tableStyleId>
              </a:tblPr>
              <a:tblGrid>
                <a:gridCol w="4076700"/>
                <a:gridCol w="4076700"/>
              </a:tblGrid>
              <a:tr h="370840">
                <a:tc>
                  <a:txBody>
                    <a:bodyPr/>
                    <a:lstStyle/>
                    <a:p>
                      <a:pPr marL="0" marR="0">
                        <a:lnSpc>
                          <a:spcPct val="115000"/>
                        </a:lnSpc>
                        <a:spcBef>
                          <a:spcPts val="0"/>
                        </a:spcBef>
                        <a:spcAft>
                          <a:spcPts val="0"/>
                        </a:spcAft>
                      </a:pPr>
                      <a:r>
                        <a:rPr lang="en-US" sz="1800" b="1" dirty="0">
                          <a:effectLst/>
                        </a:rPr>
                        <a:t>Classification Criteria </a:t>
                      </a:r>
                      <a:endParaRPr lang="en-US" sz="1800" b="1" dirty="0">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1800" b="1" dirty="0">
                          <a:effectLst/>
                        </a:rPr>
                        <a:t>References </a:t>
                      </a:r>
                      <a:endParaRPr lang="en-US" sz="1800" b="1" dirty="0">
                        <a:effectLst/>
                        <a:latin typeface="Times New Roman" pitchFamily="18" charset="0"/>
                        <a:ea typeface="Calibri"/>
                        <a:cs typeface="Times New Roman" pitchFamily="18" charset="0"/>
                      </a:endParaRPr>
                    </a:p>
                  </a:txBody>
                  <a:tcPr marL="68580" marR="68580" marT="0" marB="0"/>
                </a:tc>
              </a:tr>
              <a:tr h="370840">
                <a:tc>
                  <a:txBody>
                    <a:bodyPr/>
                    <a:lstStyle/>
                    <a:p>
                      <a:r>
                        <a:rPr lang="en-US" sz="1600" dirty="0" smtClean="0"/>
                        <a:t>Production and Inventory Control </a:t>
                      </a:r>
                      <a:endParaRPr lang="en-US" sz="1600" b="0" dirty="0">
                        <a:latin typeface="Times New Roman" pitchFamily="18" charset="0"/>
                        <a:cs typeface="Times New Roman" pitchFamily="18" charset="0"/>
                      </a:endParaRPr>
                    </a:p>
                  </a:txBody>
                  <a:tcPr/>
                </a:tc>
                <a:tc>
                  <a:txBody>
                    <a:bodyPr/>
                    <a:lstStyle/>
                    <a:p>
                      <a:r>
                        <a:rPr lang="en-US" sz="1600" kern="1200" dirty="0" err="1" smtClean="0">
                          <a:effectLst/>
                        </a:rPr>
                        <a:t>Porteus</a:t>
                      </a:r>
                      <a:r>
                        <a:rPr lang="en-US" sz="1600" kern="1200" dirty="0" smtClean="0">
                          <a:effectLst/>
                        </a:rPr>
                        <a:t> (2002), Chopra</a:t>
                      </a:r>
                      <a:r>
                        <a:rPr lang="en-US" sz="1600" kern="1200" baseline="0" dirty="0" smtClean="0">
                          <a:effectLst/>
                        </a:rPr>
                        <a:t> (</a:t>
                      </a:r>
                      <a:r>
                        <a:rPr lang="en-US" sz="1600" kern="1200" dirty="0" smtClean="0">
                          <a:effectLst/>
                        </a:rPr>
                        <a:t>2010)</a:t>
                      </a:r>
                      <a:r>
                        <a:rPr lang="en-US" sz="1600" kern="1200" baseline="0" dirty="0" smtClean="0">
                          <a:effectLst/>
                        </a:rPr>
                        <a:t>, Tan et al (2007) and </a:t>
                      </a:r>
                      <a:r>
                        <a:rPr lang="en-US" sz="1600" kern="1200" dirty="0" smtClean="0">
                          <a:effectLst/>
                        </a:rPr>
                        <a:t>Wang and </a:t>
                      </a:r>
                      <a:r>
                        <a:rPr lang="en-US" sz="1600" kern="1200" dirty="0" err="1" smtClean="0">
                          <a:effectLst/>
                        </a:rPr>
                        <a:t>Toktay</a:t>
                      </a:r>
                      <a:r>
                        <a:rPr lang="en-US" sz="1600" kern="1200" dirty="0" smtClean="0">
                          <a:effectLst/>
                        </a:rPr>
                        <a:t> (2008). </a:t>
                      </a:r>
                      <a:endParaRPr lang="en-US" sz="1600" b="0" dirty="0">
                        <a:latin typeface="Times New Roman" pitchFamily="18" charset="0"/>
                        <a:cs typeface="Times New Roman" pitchFamily="18" charset="0"/>
                      </a:endParaRP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effectLst/>
                        </a:rPr>
                        <a:t>Stock Keeping Unit (SKU)</a:t>
                      </a:r>
                    </a:p>
                  </a:txBody>
                  <a:tcPr/>
                </a:tc>
                <a:tc>
                  <a:txBody>
                    <a:bodyPr/>
                    <a:lstStyle/>
                    <a:p>
                      <a:r>
                        <a:rPr lang="en-US" sz="1600" kern="1200" dirty="0" smtClean="0">
                          <a:effectLst/>
                        </a:rPr>
                        <a:t>Silver  et al (1998) and Tan et al (2007).  </a:t>
                      </a:r>
                      <a:endParaRPr lang="en-US" sz="1600" b="0"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effectLst/>
                        </a:rPr>
                        <a:t>Typical Inventory Control Policies</a:t>
                      </a:r>
                    </a:p>
                  </a:txBody>
                  <a:tcPr/>
                </a:tc>
                <a:tc>
                  <a:txBody>
                    <a:bodyPr/>
                    <a:lstStyle/>
                    <a:p>
                      <a:r>
                        <a:rPr lang="en-US" sz="1600" kern="1200" dirty="0" smtClean="0">
                          <a:effectLst/>
                        </a:rPr>
                        <a:t>Silver  et al (1998) </a:t>
                      </a:r>
                      <a:r>
                        <a:rPr lang="en-US" sz="1600" kern="1200" baseline="0" dirty="0" smtClean="0">
                          <a:effectLst/>
                        </a:rPr>
                        <a:t> and </a:t>
                      </a:r>
                      <a:r>
                        <a:rPr lang="en-US" sz="1600" kern="1200" dirty="0" smtClean="0">
                          <a:effectLst/>
                        </a:rPr>
                        <a:t>Christopher (1998). </a:t>
                      </a:r>
                      <a:endParaRPr lang="en-US" sz="1600" b="0" dirty="0">
                        <a:latin typeface="Times New Roman" pitchFamily="18" charset="0"/>
                        <a:cs typeface="Times New Roman" pitchFamily="18" charset="0"/>
                      </a:endParaRPr>
                    </a:p>
                  </a:txBody>
                  <a:tcPr/>
                </a:tc>
              </a:tr>
              <a:tr h="370840">
                <a:tc>
                  <a:txBody>
                    <a:bodyPr/>
                    <a:lstStyle/>
                    <a:p>
                      <a:r>
                        <a:rPr lang="en-US" sz="1600" b="0" kern="1200" dirty="0" smtClean="0">
                          <a:effectLst/>
                        </a:rPr>
                        <a:t>Coordinated Replenishments – Stochastic Demand</a:t>
                      </a:r>
                      <a:endParaRPr lang="en-US" sz="1600" b="0" dirty="0">
                        <a:latin typeface="Times New Roman" pitchFamily="18" charset="0"/>
                        <a:cs typeface="Times New Roman" pitchFamily="18" charset="0"/>
                      </a:endParaRPr>
                    </a:p>
                  </a:txBody>
                  <a:tcPr/>
                </a:tc>
                <a:tc>
                  <a:txBody>
                    <a:bodyPr/>
                    <a:lstStyle/>
                    <a:p>
                      <a:r>
                        <a:rPr lang="en-US" sz="1600" b="0" kern="1200" dirty="0" smtClean="0">
                          <a:effectLst/>
                        </a:rPr>
                        <a:t>Silver  et al (1998) </a:t>
                      </a:r>
                      <a:r>
                        <a:rPr lang="en-US" sz="1600" b="0" kern="1200" baseline="0" dirty="0" smtClean="0">
                          <a:effectLst/>
                        </a:rPr>
                        <a:t> and </a:t>
                      </a:r>
                      <a:r>
                        <a:rPr lang="en-US" sz="1600" b="0" kern="1200" dirty="0" err="1" smtClean="0">
                          <a:effectLst/>
                        </a:rPr>
                        <a:t>Simchi</a:t>
                      </a:r>
                      <a:r>
                        <a:rPr lang="en-US" sz="1600" b="0" kern="1200" dirty="0" smtClean="0">
                          <a:effectLst/>
                        </a:rPr>
                        <a:t>-Levi (2003). </a:t>
                      </a:r>
                      <a:endParaRPr lang="en-US" sz="1600" b="0" dirty="0">
                        <a:latin typeface="Times New Roman" pitchFamily="18" charset="0"/>
                        <a:cs typeface="Times New Roman"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kern="1200" dirty="0" smtClean="0">
                          <a:effectLst/>
                        </a:rPr>
                        <a:t>Multi-Echelon Inventories</a:t>
                      </a:r>
                      <a:endParaRPr lang="en-US" sz="1600" b="0" dirty="0">
                        <a:latin typeface="Times New Roman" pitchFamily="18" charset="0"/>
                        <a:cs typeface="Times New Roman" pitchFamily="18" charset="0"/>
                      </a:endParaRPr>
                    </a:p>
                  </a:txBody>
                  <a:tcPr/>
                </a:tc>
                <a:tc>
                  <a:txBody>
                    <a:bodyPr/>
                    <a:lstStyle/>
                    <a:p>
                      <a:r>
                        <a:rPr lang="en-US" sz="1600" b="0" kern="1200" dirty="0" smtClean="0">
                          <a:effectLst/>
                        </a:rPr>
                        <a:t>Chopra &amp; </a:t>
                      </a:r>
                      <a:r>
                        <a:rPr lang="en-US" sz="1600" b="0" kern="1200" dirty="0" err="1" smtClean="0">
                          <a:effectLst/>
                        </a:rPr>
                        <a:t>Meindl</a:t>
                      </a:r>
                      <a:r>
                        <a:rPr lang="en-US" sz="1600" b="0" kern="1200" dirty="0" smtClean="0">
                          <a:effectLst/>
                        </a:rPr>
                        <a:t> (2001 and Silver  et al (1998) .</a:t>
                      </a:r>
                      <a:endParaRPr lang="en-US" sz="1600" b="0" dirty="0">
                        <a:latin typeface="Times New Roman" pitchFamily="18" charset="0"/>
                        <a:cs typeface="Times New Roman" pitchFamily="18" charset="0"/>
                      </a:endParaRPr>
                    </a:p>
                  </a:txBody>
                  <a:tcPr/>
                </a:tc>
              </a:tr>
              <a:tr h="370840">
                <a:tc>
                  <a:txBody>
                    <a:bodyPr/>
                    <a:lstStyle/>
                    <a:p>
                      <a:pPr lvl="0" rtl="0"/>
                      <a:r>
                        <a:rPr lang="en-US" sz="1600" b="0" kern="1200" dirty="0" smtClean="0">
                          <a:effectLst/>
                        </a:rPr>
                        <a:t>Strategic Planning </a:t>
                      </a:r>
                    </a:p>
                    <a:p>
                      <a:endParaRPr lang="en-US" sz="1600" b="0" dirty="0">
                        <a:latin typeface="Times New Roman" pitchFamily="18" charset="0"/>
                        <a:cs typeface="Times New Roman" pitchFamily="18" charset="0"/>
                      </a:endParaRPr>
                    </a:p>
                  </a:txBody>
                  <a:tcPr/>
                </a:tc>
                <a:tc>
                  <a:txBody>
                    <a:bodyPr/>
                    <a:lstStyle/>
                    <a:p>
                      <a:r>
                        <a:rPr lang="en-US" sz="1600" b="0" kern="1200" dirty="0" smtClean="0">
                          <a:effectLst/>
                        </a:rPr>
                        <a:t>Hayes</a:t>
                      </a:r>
                      <a:r>
                        <a:rPr lang="en-US" sz="1600" b="0" kern="1200" baseline="0" dirty="0" smtClean="0">
                          <a:effectLst/>
                        </a:rPr>
                        <a:t> (</a:t>
                      </a:r>
                      <a:r>
                        <a:rPr lang="en-US" sz="1600" b="0" kern="1200" dirty="0" smtClean="0">
                          <a:effectLst/>
                        </a:rPr>
                        <a:t>1985), </a:t>
                      </a:r>
                      <a:r>
                        <a:rPr lang="en-US" sz="1600" b="0" kern="1200" dirty="0" err="1" smtClean="0">
                          <a:effectLst/>
                        </a:rPr>
                        <a:t>Hieber</a:t>
                      </a:r>
                      <a:r>
                        <a:rPr lang="en-US" sz="1600" b="0" kern="1200" baseline="0" dirty="0" smtClean="0">
                          <a:effectLst/>
                        </a:rPr>
                        <a:t> (</a:t>
                      </a:r>
                      <a:r>
                        <a:rPr lang="en-US" sz="1600" b="0" kern="1200" dirty="0" smtClean="0">
                          <a:effectLst/>
                        </a:rPr>
                        <a:t>2002) and </a:t>
                      </a:r>
                      <a:r>
                        <a:rPr lang="en-US" sz="1600" b="0" kern="1200" dirty="0" err="1" smtClean="0">
                          <a:effectLst/>
                        </a:rPr>
                        <a:t>Seuring</a:t>
                      </a:r>
                      <a:r>
                        <a:rPr lang="en-US" sz="1600" b="0" kern="1200" dirty="0" smtClean="0">
                          <a:effectLst/>
                        </a:rPr>
                        <a:t> (2003). </a:t>
                      </a:r>
                      <a:endParaRPr lang="en-US" sz="1600" b="0" dirty="0">
                        <a:latin typeface="Times New Roman" pitchFamily="18" charset="0"/>
                        <a:cs typeface="Times New Roman" pitchFamily="18" charset="0"/>
                      </a:endParaRPr>
                    </a:p>
                  </a:txBody>
                  <a:tcPr/>
                </a:tc>
              </a:tr>
              <a:tr h="370840">
                <a:tc>
                  <a:txBody>
                    <a:bodyPr/>
                    <a:lstStyle/>
                    <a:p>
                      <a:pPr lvl="0" rtl="0"/>
                      <a:r>
                        <a:rPr lang="en-US" sz="1600" b="0" kern="1200" dirty="0" smtClean="0">
                          <a:effectLst/>
                        </a:rPr>
                        <a:t>Information Flow System</a:t>
                      </a:r>
                      <a:endParaRPr lang="en-US" sz="1600" b="0" kern="1200" dirty="0">
                        <a:solidFill>
                          <a:schemeClr val="tx1"/>
                        </a:solidFill>
                        <a:effectLst/>
                        <a:latin typeface="Times New Roman" pitchFamily="18" charset="0"/>
                        <a:ea typeface="+mn-ea"/>
                        <a:cs typeface="Times New Roman" pitchFamily="18" charset="0"/>
                      </a:endParaRPr>
                    </a:p>
                  </a:txBody>
                  <a:tcPr/>
                </a:tc>
                <a:tc>
                  <a:txBody>
                    <a:bodyPr/>
                    <a:lstStyle/>
                    <a:p>
                      <a:r>
                        <a:rPr lang="en-US" sz="1600" b="0" kern="1200" dirty="0" smtClean="0">
                          <a:effectLst/>
                        </a:rPr>
                        <a:t>Porter (1985), Currie</a:t>
                      </a:r>
                      <a:r>
                        <a:rPr lang="en-US" sz="1600" b="0" kern="1200" baseline="0" dirty="0" smtClean="0">
                          <a:effectLst/>
                        </a:rPr>
                        <a:t> (</a:t>
                      </a:r>
                      <a:r>
                        <a:rPr lang="en-US" sz="1600" b="0" kern="1200" dirty="0" smtClean="0">
                          <a:effectLst/>
                        </a:rPr>
                        <a:t>2000), </a:t>
                      </a:r>
                      <a:r>
                        <a:rPr lang="en-US" sz="1600" b="0" kern="1200" dirty="0" err="1" smtClean="0">
                          <a:effectLst/>
                        </a:rPr>
                        <a:t>Simchi</a:t>
                      </a:r>
                      <a:r>
                        <a:rPr lang="en-US" sz="1600" b="0" kern="1200" dirty="0" smtClean="0">
                          <a:effectLst/>
                        </a:rPr>
                        <a:t>-Levi</a:t>
                      </a:r>
                      <a:r>
                        <a:rPr lang="en-US" sz="1600" b="0" kern="1200" baseline="0" dirty="0" smtClean="0">
                          <a:effectLst/>
                        </a:rPr>
                        <a:t> (</a:t>
                      </a:r>
                      <a:r>
                        <a:rPr lang="en-US" sz="1600" b="0" kern="1200" dirty="0" smtClean="0">
                          <a:effectLst/>
                        </a:rPr>
                        <a:t>2003)</a:t>
                      </a:r>
                      <a:r>
                        <a:rPr lang="en-US" sz="1600" b="0" kern="1200" baseline="0" dirty="0" smtClean="0">
                          <a:effectLst/>
                        </a:rPr>
                        <a:t> and </a:t>
                      </a:r>
                      <a:r>
                        <a:rPr lang="en-US" sz="1600" b="0" kern="1200" dirty="0" smtClean="0">
                          <a:effectLst/>
                        </a:rPr>
                        <a:t>Powell and </a:t>
                      </a:r>
                      <a:r>
                        <a:rPr lang="en-US" sz="1600" b="0" kern="1200" dirty="0" err="1" smtClean="0">
                          <a:effectLst/>
                        </a:rPr>
                        <a:t>Zheng</a:t>
                      </a:r>
                      <a:r>
                        <a:rPr lang="en-US" sz="1600" b="0" kern="1200" baseline="0" dirty="0" smtClean="0">
                          <a:effectLst/>
                        </a:rPr>
                        <a:t> (</a:t>
                      </a:r>
                      <a:r>
                        <a:rPr lang="en-US" sz="1600" b="0" kern="1200" dirty="0" smtClean="0">
                          <a:effectLst/>
                        </a:rPr>
                        <a:t>2007).</a:t>
                      </a:r>
                      <a:endParaRPr lang="en-US" sz="1600" b="0" dirty="0">
                        <a:latin typeface="Times New Roman" pitchFamily="18" charset="0"/>
                        <a:cs typeface="Times New Roman" pitchFamily="18" charset="0"/>
                      </a:endParaRPr>
                    </a:p>
                  </a:txBody>
                  <a:tcPr/>
                </a:tc>
              </a:tr>
              <a:tr h="370840">
                <a:tc>
                  <a:txBody>
                    <a:bodyPr/>
                    <a:lstStyle/>
                    <a:p>
                      <a:pPr lvl="0" rtl="0"/>
                      <a:r>
                        <a:rPr lang="en-US" sz="1600" b="0" kern="1200" dirty="0" smtClean="0">
                          <a:effectLst/>
                        </a:rPr>
                        <a:t>Transportation models </a:t>
                      </a:r>
                      <a:endParaRPr lang="en-US" sz="1600" b="0" kern="1200" dirty="0">
                        <a:solidFill>
                          <a:schemeClr val="tx1"/>
                        </a:solidFill>
                        <a:effectLst/>
                        <a:latin typeface="Times New Roman" pitchFamily="18" charset="0"/>
                        <a:ea typeface="+mn-ea"/>
                        <a:cs typeface="Times New Roman" pitchFamily="18" charset="0"/>
                      </a:endParaRPr>
                    </a:p>
                  </a:txBody>
                  <a:tcPr/>
                </a:tc>
                <a:tc>
                  <a:txBody>
                    <a:bodyPr/>
                    <a:lstStyle/>
                    <a:p>
                      <a:r>
                        <a:rPr lang="en-US" sz="1600" b="0" kern="1200" dirty="0" smtClean="0">
                          <a:effectLst/>
                        </a:rPr>
                        <a:t>Chopra</a:t>
                      </a:r>
                      <a:r>
                        <a:rPr lang="en-US" sz="1600" b="0" kern="1200" baseline="0" dirty="0" smtClean="0">
                          <a:effectLst/>
                        </a:rPr>
                        <a:t> (</a:t>
                      </a:r>
                      <a:r>
                        <a:rPr lang="en-US" sz="1600" b="0" kern="1200" dirty="0" smtClean="0">
                          <a:effectLst/>
                        </a:rPr>
                        <a:t>2010). </a:t>
                      </a:r>
                      <a:endParaRPr lang="en-US" sz="1600" b="0" dirty="0">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val="315338808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Presentation </a:t>
            </a:r>
            <a:r>
              <a:rPr lang="en-US" dirty="0">
                <a:latin typeface="Times New Roman" pitchFamily="18" charset="0"/>
                <a:cs typeface="Times New Roman" pitchFamily="18" charset="0"/>
              </a:rPr>
              <a:t>Outlines</a:t>
            </a:r>
          </a:p>
        </p:txBody>
      </p:sp>
      <p:sp>
        <p:nvSpPr>
          <p:cNvPr id="3" name="Content Placeholder 2"/>
          <p:cNvSpPr>
            <a:spLocks noGrp="1"/>
          </p:cNvSpPr>
          <p:nvPr>
            <p:ph sz="quarter" idx="1"/>
          </p:nvPr>
        </p:nvSpPr>
        <p:spPr>
          <a:xfrm>
            <a:off x="533400" y="2133600"/>
            <a:ext cx="8153400" cy="4495800"/>
          </a:xfrm>
        </p:spPr>
        <p:txBody>
          <a:bodyPr>
            <a:normAutofit/>
          </a:bodyPr>
          <a:lstStyle/>
          <a:p>
            <a:pPr>
              <a:buFont typeface="Wingdings" pitchFamily="2" charset="2"/>
              <a:buChar char="ü"/>
            </a:pPr>
            <a:r>
              <a:rPr lang="en-US" sz="2500" dirty="0" smtClean="0">
                <a:latin typeface="Times New Roman" pitchFamily="18" charset="0"/>
                <a:cs typeface="Times New Roman" pitchFamily="18" charset="0"/>
              </a:rPr>
              <a:t> Project Information</a:t>
            </a:r>
          </a:p>
          <a:p>
            <a:pPr>
              <a:buFont typeface="Wingdings" pitchFamily="2" charset="2"/>
              <a:buChar char="ü"/>
            </a:pPr>
            <a:r>
              <a:rPr lang="en-US" sz="2500" dirty="0" smtClean="0">
                <a:latin typeface="Times New Roman" pitchFamily="18" charset="0"/>
                <a:cs typeface="Times New Roman" pitchFamily="18" charset="0"/>
              </a:rPr>
              <a:t> Supply Chain Management ( S.C.M)</a:t>
            </a:r>
          </a:p>
          <a:p>
            <a:pPr>
              <a:buFont typeface="Wingdings" pitchFamily="2" charset="2"/>
              <a:buChar char="ü"/>
            </a:pPr>
            <a:r>
              <a:rPr lang="en-US" sz="2500" dirty="0" smtClean="0">
                <a:latin typeface="Times New Roman" pitchFamily="18" charset="0"/>
                <a:cs typeface="Times New Roman" pitchFamily="18" charset="0"/>
              </a:rPr>
              <a:t> S.C.M at NBC Co. </a:t>
            </a:r>
          </a:p>
          <a:p>
            <a:pPr>
              <a:buFont typeface="Wingdings" pitchFamily="2" charset="2"/>
              <a:buChar char="ü"/>
            </a:pPr>
            <a:r>
              <a:rPr lang="en-US" sz="2500" dirty="0" smtClean="0">
                <a:latin typeface="Times New Roman" pitchFamily="18" charset="0"/>
                <a:cs typeface="Times New Roman" pitchFamily="18" charset="0"/>
              </a:rPr>
              <a:t> Literature Review</a:t>
            </a:r>
          </a:p>
          <a:p>
            <a:pPr>
              <a:buFont typeface="Wingdings" pitchFamily="2" charset="2"/>
              <a:buChar char="Ø"/>
            </a:pPr>
            <a:r>
              <a:rPr lang="en-US" sz="2500"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Problem Statement </a:t>
            </a:r>
            <a:endParaRPr lang="en-US" sz="2500" dirty="0" smtClean="0">
              <a:latin typeface="Times New Roman" pitchFamily="18" charset="0"/>
              <a:cs typeface="Times New Roman" pitchFamily="18" charset="0"/>
            </a:endParaRPr>
          </a:p>
          <a:p>
            <a:pPr>
              <a:buFont typeface="Wingdings" pitchFamily="2" charset="2"/>
              <a:buChar char="q"/>
            </a:pPr>
            <a:r>
              <a:rPr lang="en-US" sz="2500" dirty="0" smtClean="0">
                <a:latin typeface="Times New Roman" pitchFamily="18" charset="0"/>
                <a:cs typeface="Times New Roman" pitchFamily="18" charset="0"/>
              </a:rPr>
              <a:t> </a:t>
            </a:r>
            <a:r>
              <a:rPr lang="en-US" sz="2500" dirty="0">
                <a:latin typeface="Times New Roman" pitchFamily="18" charset="0"/>
                <a:cs typeface="Times New Roman" pitchFamily="18" charset="0"/>
              </a:rPr>
              <a:t>Plan of Project and Methodology </a:t>
            </a:r>
            <a:endParaRPr lang="en-US" sz="2500" dirty="0" smtClean="0">
              <a:latin typeface="Times New Roman" pitchFamily="18" charset="0"/>
              <a:cs typeface="Times New Roman" pitchFamily="18" charset="0"/>
            </a:endParaRPr>
          </a:p>
          <a:p>
            <a:pPr>
              <a:buFont typeface="Wingdings" pitchFamily="2" charset="2"/>
              <a:buChar char="q"/>
            </a:pPr>
            <a:r>
              <a:rPr lang="en-US" sz="2500" dirty="0">
                <a:latin typeface="Times New Roman" pitchFamily="18" charset="0"/>
                <a:cs typeface="Times New Roman" pitchFamily="18" charset="0"/>
              </a:rPr>
              <a:t>Results and Conclusions </a:t>
            </a:r>
          </a:p>
          <a:p>
            <a:pPr marL="1004887" indent="-342900">
              <a:buFont typeface="Wingdings" pitchFamily="2" charset="2"/>
              <a:buChar char="v"/>
            </a:pPr>
            <a:r>
              <a:rPr lang="en-US" sz="2500" dirty="0">
                <a:latin typeface="Times New Roman" pitchFamily="18" charset="0"/>
                <a:cs typeface="Times New Roman" pitchFamily="18" charset="0"/>
              </a:rPr>
              <a:t> Inventory Dynamic Modeling</a:t>
            </a:r>
          </a:p>
          <a:p>
            <a:pPr marL="1004887" indent="-342900">
              <a:buFont typeface="Wingdings" pitchFamily="2" charset="2"/>
              <a:buChar char="v"/>
            </a:pPr>
            <a:r>
              <a:rPr lang="en-US" sz="2500" dirty="0">
                <a:latin typeface="Times New Roman" pitchFamily="18" charset="0"/>
                <a:cs typeface="Times New Roman" pitchFamily="18" charset="0"/>
              </a:rPr>
              <a:t> Information Flow System</a:t>
            </a:r>
          </a:p>
        </p:txBody>
      </p:sp>
    </p:spTree>
    <p:extLst>
      <p:ext uri="{BB962C8B-B14F-4D97-AF65-F5344CB8AC3E}">
        <p14:creationId xmlns:p14="http://schemas.microsoft.com/office/powerpoint/2010/main" val="11732848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Problem Statement </a:t>
            </a:r>
            <a:endParaRPr lang="en-US" b="1"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pPr marL="0" indent="0">
              <a:buNone/>
            </a:pPr>
            <a:r>
              <a:rPr lang="en-US" b="1" dirty="0">
                <a:solidFill>
                  <a:schemeClr val="tx2"/>
                </a:solidFill>
                <a:latin typeface="Times New Roman" pitchFamily="18" charset="0"/>
                <a:cs typeface="Times New Roman" pitchFamily="18" charset="0"/>
              </a:rPr>
              <a:t>The problem selected to the analysis can be classified into two categories A and B:</a:t>
            </a:r>
          </a:p>
          <a:p>
            <a:endParaRPr lang="en-US" dirty="0"/>
          </a:p>
        </p:txBody>
      </p:sp>
      <p:graphicFrame>
        <p:nvGraphicFramePr>
          <p:cNvPr id="4" name="Diagram 3"/>
          <p:cNvGraphicFramePr/>
          <p:nvPr>
            <p:extLst>
              <p:ext uri="{D42A27DB-BD31-4B8C-83A1-F6EECF244321}">
                <p14:modId xmlns:p14="http://schemas.microsoft.com/office/powerpoint/2010/main" val="1936164340"/>
              </p:ext>
            </p:extLst>
          </p:nvPr>
        </p:nvGraphicFramePr>
        <p:xfrm>
          <a:off x="1066800" y="2971800"/>
          <a:ext cx="6477000" cy="205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oup 4"/>
          <p:cNvGrpSpPr/>
          <p:nvPr/>
        </p:nvGrpSpPr>
        <p:grpSpPr>
          <a:xfrm>
            <a:off x="3359601" y="5033111"/>
            <a:ext cx="4175764" cy="1149156"/>
            <a:chOff x="2514599" y="1608505"/>
            <a:chExt cx="4175764" cy="1438543"/>
          </a:xfrm>
          <a:scene3d>
            <a:camera prst="orthographicFront"/>
            <a:lightRig rig="threePt" dir="t">
              <a:rot lat="0" lon="0" rev="7500000"/>
            </a:lightRig>
          </a:scene3d>
        </p:grpSpPr>
        <p:sp>
          <p:nvSpPr>
            <p:cNvPr id="9" name="Right Arrow 8"/>
            <p:cNvSpPr/>
            <p:nvPr/>
          </p:nvSpPr>
          <p:spPr>
            <a:xfrm>
              <a:off x="2514599" y="1608505"/>
              <a:ext cx="4175764" cy="1438543"/>
            </a:xfrm>
            <a:prstGeom prst="rightArrow">
              <a:avLst>
                <a:gd name="adj1" fmla="val 75000"/>
                <a:gd name="adj2" fmla="val 50000"/>
              </a:avLst>
            </a:prstGeom>
          </p:spPr>
          <p:style>
            <a:lnRef idx="1">
              <a:schemeClr val="accent2"/>
            </a:lnRef>
            <a:fillRef idx="2">
              <a:schemeClr val="accent2"/>
            </a:fillRef>
            <a:effectRef idx="1">
              <a:schemeClr val="accent2"/>
            </a:effectRef>
            <a:fontRef idx="minor">
              <a:schemeClr val="dk1"/>
            </a:fontRef>
          </p:style>
        </p:sp>
        <p:sp>
          <p:nvSpPr>
            <p:cNvPr id="10" name="Right Arrow 4"/>
            <p:cNvSpPr/>
            <p:nvPr/>
          </p:nvSpPr>
          <p:spPr>
            <a:xfrm>
              <a:off x="2514599" y="1788323"/>
              <a:ext cx="3636310" cy="1078907"/>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15875" tIns="15875" rIns="15875" bIns="15875" numCol="1" spcCol="1270" anchor="t" anchorCtr="0">
              <a:noAutofit/>
            </a:bodyPr>
            <a:lstStyle/>
            <a:p>
              <a:pPr marL="228600" lvl="1" indent="-228600" algn="l" defTabSz="1022350">
                <a:lnSpc>
                  <a:spcPct val="90000"/>
                </a:lnSpc>
                <a:spcBef>
                  <a:spcPct val="0"/>
                </a:spcBef>
                <a:spcAft>
                  <a:spcPct val="15000"/>
                </a:spcAft>
                <a:buChar char="••"/>
              </a:pPr>
              <a:endParaRPr lang="en-US" sz="2300" kern="1200" dirty="0" smtClean="0">
                <a:latin typeface="Times New Roman" pitchFamily="18" charset="0"/>
                <a:cs typeface="Times New Roman" pitchFamily="18" charset="0"/>
              </a:endParaRPr>
            </a:p>
            <a:p>
              <a:pPr marL="228600" lvl="1" indent="-228600" algn="l" defTabSz="1111250">
                <a:lnSpc>
                  <a:spcPct val="90000"/>
                </a:lnSpc>
                <a:spcBef>
                  <a:spcPct val="0"/>
                </a:spcBef>
                <a:spcAft>
                  <a:spcPct val="15000"/>
                </a:spcAft>
                <a:buChar char="••"/>
              </a:pPr>
              <a:r>
                <a:rPr lang="en-US" sz="2400" b="1" kern="1200" dirty="0" smtClean="0">
                  <a:solidFill>
                    <a:schemeClr val="tx2"/>
                  </a:solidFill>
                  <a:latin typeface="Times New Roman" pitchFamily="18" charset="0"/>
                  <a:cs typeface="Times New Roman" pitchFamily="18" charset="0"/>
                </a:rPr>
                <a:t>Information flow system</a:t>
              </a:r>
              <a:endParaRPr lang="en-US" sz="2400" kern="1200" dirty="0">
                <a:solidFill>
                  <a:schemeClr val="tx2"/>
                </a:solidFill>
                <a:latin typeface="Times New Roman" pitchFamily="18" charset="0"/>
                <a:cs typeface="Times New Roman" pitchFamily="18" charset="0"/>
              </a:endParaRPr>
            </a:p>
          </p:txBody>
        </p:sp>
      </p:grpSp>
      <p:grpSp>
        <p:nvGrpSpPr>
          <p:cNvPr id="6" name="Group 5"/>
          <p:cNvGrpSpPr/>
          <p:nvPr/>
        </p:nvGrpSpPr>
        <p:grpSpPr>
          <a:xfrm>
            <a:off x="1066800" y="5157432"/>
            <a:ext cx="2404891" cy="900514"/>
            <a:chOff x="0" y="1752603"/>
            <a:chExt cx="2499364" cy="1150346"/>
          </a:xfrm>
          <a:scene3d>
            <a:camera prst="orthographicFront">
              <a:rot lat="0" lon="0" rev="0"/>
            </a:camera>
            <a:lightRig rig="balanced" dir="t">
              <a:rot lat="0" lon="0" rev="8700000"/>
            </a:lightRig>
          </a:scene3d>
        </p:grpSpPr>
        <p:sp>
          <p:nvSpPr>
            <p:cNvPr id="7" name="Rounded Rectangle 6"/>
            <p:cNvSpPr/>
            <p:nvPr/>
          </p:nvSpPr>
          <p:spPr>
            <a:xfrm>
              <a:off x="0" y="1752603"/>
              <a:ext cx="2499364" cy="1150346"/>
            </a:xfrm>
            <a:prstGeom prst="roundRect">
              <a:avLst/>
            </a:prstGeom>
            <a:ln/>
          </p:spPr>
          <p:style>
            <a:lnRef idx="0">
              <a:schemeClr val="accent1"/>
            </a:lnRef>
            <a:fillRef idx="3">
              <a:schemeClr val="accent1"/>
            </a:fillRef>
            <a:effectRef idx="3">
              <a:schemeClr val="accent1"/>
            </a:effectRef>
            <a:fontRef idx="minor">
              <a:schemeClr val="lt1"/>
            </a:fontRef>
          </p:style>
        </p:sp>
        <p:sp>
          <p:nvSpPr>
            <p:cNvPr id="8" name="Rounded Rectangle 6"/>
            <p:cNvSpPr/>
            <p:nvPr/>
          </p:nvSpPr>
          <p:spPr>
            <a:xfrm>
              <a:off x="56155" y="1808758"/>
              <a:ext cx="2387054" cy="1038036"/>
            </a:xfrm>
            <a:prstGeom prst="rect">
              <a:avLst/>
            </a:prstGeom>
            <a:ln/>
          </p:spPr>
          <p:style>
            <a:lnRef idx="0">
              <a:schemeClr val="accent1"/>
            </a:lnRef>
            <a:fillRef idx="3">
              <a:schemeClr val="accent1"/>
            </a:fillRef>
            <a:effectRef idx="3">
              <a:schemeClr val="accent1"/>
            </a:effectRef>
            <a:fontRef idx="minor">
              <a:schemeClr val="lt1"/>
            </a:fontRef>
          </p:style>
          <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n-US" sz="3000" b="1" kern="1200" dirty="0" smtClean="0">
                  <a:latin typeface="Times New Roman" pitchFamily="18" charset="0"/>
                  <a:cs typeface="Times New Roman" pitchFamily="18" charset="0"/>
                </a:rPr>
                <a:t>Category B</a:t>
              </a:r>
              <a:endParaRPr lang="en-US" sz="3000" b="1" kern="1200" dirty="0">
                <a:latin typeface="Times New Roman" pitchFamily="18" charset="0"/>
                <a:cs typeface="Times New Roman" pitchFamily="18" charset="0"/>
              </a:endParaRPr>
            </a:p>
          </p:txBody>
        </p:sp>
      </p:grpSp>
    </p:spTree>
    <p:extLst>
      <p:ext uri="{BB962C8B-B14F-4D97-AF65-F5344CB8AC3E}">
        <p14:creationId xmlns:p14="http://schemas.microsoft.com/office/powerpoint/2010/main" val="104788347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763000" cy="990600"/>
          </a:xfrm>
        </p:spPr>
        <p:txBody>
          <a:bodyPr>
            <a:noAutofit/>
          </a:bodyPr>
          <a:lstStyle/>
          <a:p>
            <a:pPr algn="l"/>
            <a:r>
              <a:rPr lang="en-US" sz="3000" b="1" dirty="0" smtClean="0">
                <a:latin typeface="Times New Roman" pitchFamily="18" charset="0"/>
                <a:cs typeface="Times New Roman" pitchFamily="18" charset="0"/>
              </a:rPr>
              <a:t>Category A: </a:t>
            </a:r>
            <a:br>
              <a:rPr lang="en-US" sz="3000" b="1" dirty="0" smtClean="0">
                <a:latin typeface="Times New Roman" pitchFamily="18" charset="0"/>
                <a:cs typeface="Times New Roman" pitchFamily="18" charset="0"/>
              </a:rPr>
            </a:br>
            <a:r>
              <a:rPr lang="en-US" sz="3000" b="1" dirty="0" smtClean="0">
                <a:latin typeface="Times New Roman" pitchFamily="18" charset="0"/>
                <a:cs typeface="Times New Roman" pitchFamily="18" charset="0"/>
              </a:rPr>
              <a:t>Inventory </a:t>
            </a:r>
            <a:r>
              <a:rPr lang="en-US" sz="3000" b="1" dirty="0">
                <a:latin typeface="Times New Roman" pitchFamily="18" charset="0"/>
                <a:cs typeface="Times New Roman" pitchFamily="18" charset="0"/>
              </a:rPr>
              <a:t>and warehouses system at NBC company</a:t>
            </a:r>
            <a:endParaRPr lang="en-US" sz="30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152400" y="1638300"/>
            <a:ext cx="5788152" cy="5105400"/>
          </a:xfrm>
        </p:spPr>
        <p:txBody>
          <a:bodyPr>
            <a:noAutofit/>
          </a:bodyPr>
          <a:lstStyle/>
          <a:p>
            <a:pPr marL="0" indent="0">
              <a:buNone/>
            </a:pPr>
            <a:r>
              <a:rPr lang="en-US" sz="2000" b="1" u="sng" dirty="0" smtClean="0">
                <a:solidFill>
                  <a:schemeClr val="tx2"/>
                </a:solidFill>
                <a:latin typeface="Times New Roman" pitchFamily="18" charset="0"/>
                <a:cs typeface="Times New Roman" pitchFamily="18" charset="0"/>
              </a:rPr>
              <a:t>The </a:t>
            </a:r>
            <a:r>
              <a:rPr lang="en-US" sz="2000" b="1" u="sng" dirty="0">
                <a:solidFill>
                  <a:schemeClr val="tx2"/>
                </a:solidFill>
                <a:latin typeface="Times New Roman" pitchFamily="18" charset="0"/>
                <a:cs typeface="Times New Roman" pitchFamily="18" charset="0"/>
              </a:rPr>
              <a:t>list of symptoms can be summarize into</a:t>
            </a:r>
            <a:r>
              <a:rPr lang="en-US" sz="2000" b="1" u="sng" dirty="0" smtClean="0">
                <a:solidFill>
                  <a:schemeClr val="tx2"/>
                </a:solidFill>
                <a:latin typeface="Times New Roman" pitchFamily="18" charset="0"/>
                <a:cs typeface="Times New Roman" pitchFamily="18" charset="0"/>
              </a:rPr>
              <a:t>:</a:t>
            </a:r>
          </a:p>
          <a:p>
            <a:pPr marL="0" indent="0">
              <a:buNone/>
            </a:pPr>
            <a:endParaRPr lang="en-US" sz="2000" b="1" dirty="0">
              <a:solidFill>
                <a:schemeClr val="tx2"/>
              </a:solidFill>
              <a:latin typeface="Times New Roman" pitchFamily="18" charset="0"/>
              <a:cs typeface="Times New Roman" pitchFamily="18" charset="0"/>
            </a:endParaRPr>
          </a:p>
          <a:p>
            <a:pPr lvl="0"/>
            <a:r>
              <a:rPr lang="en-US" sz="2000" b="1" dirty="0">
                <a:solidFill>
                  <a:schemeClr val="tx2"/>
                </a:solidFill>
                <a:latin typeface="Times New Roman" pitchFamily="18" charset="0"/>
                <a:cs typeface="Times New Roman" pitchFamily="18" charset="0"/>
              </a:rPr>
              <a:t>NBC company is using a stock level of inventory gained from old studies which is not applicant nowadays result of significant changes in Palestinian market during the second Intifada. </a:t>
            </a:r>
            <a:endParaRPr lang="en-US" sz="2000" b="1" dirty="0" smtClean="0">
              <a:solidFill>
                <a:schemeClr val="tx2"/>
              </a:solidFill>
              <a:latin typeface="Times New Roman" pitchFamily="18" charset="0"/>
              <a:cs typeface="Times New Roman" pitchFamily="18" charset="0"/>
            </a:endParaRPr>
          </a:p>
          <a:p>
            <a:pPr marL="0" lvl="0" indent="0">
              <a:buNone/>
            </a:pPr>
            <a:endParaRPr lang="en-US" sz="2000" b="1" dirty="0">
              <a:solidFill>
                <a:schemeClr val="tx2"/>
              </a:solidFill>
              <a:latin typeface="Times New Roman" pitchFamily="18" charset="0"/>
              <a:cs typeface="Times New Roman" pitchFamily="18" charset="0"/>
            </a:endParaRPr>
          </a:p>
          <a:p>
            <a:pPr lvl="0"/>
            <a:r>
              <a:rPr lang="en-US" sz="2000" b="1" dirty="0">
                <a:solidFill>
                  <a:schemeClr val="tx2"/>
                </a:solidFill>
                <a:latin typeface="Times New Roman" pitchFamily="18" charset="0"/>
                <a:cs typeface="Times New Roman" pitchFamily="18" charset="0"/>
              </a:rPr>
              <a:t>NBC company doesn’t use inventory control polices and coordinated Replenishments according to Stochastic Demand</a:t>
            </a:r>
            <a:r>
              <a:rPr lang="en-US" sz="2000" b="1" dirty="0" smtClean="0">
                <a:solidFill>
                  <a:schemeClr val="tx2"/>
                </a:solidFill>
                <a:latin typeface="Times New Roman" pitchFamily="18" charset="0"/>
                <a:cs typeface="Times New Roman" pitchFamily="18" charset="0"/>
              </a:rPr>
              <a:t>.</a:t>
            </a:r>
          </a:p>
          <a:p>
            <a:pPr marL="0" lvl="0" indent="0">
              <a:buNone/>
            </a:pPr>
            <a:endParaRPr lang="en-US" sz="2000" b="1" dirty="0">
              <a:solidFill>
                <a:schemeClr val="tx2"/>
              </a:solidFill>
              <a:latin typeface="Times New Roman" pitchFamily="18" charset="0"/>
              <a:cs typeface="Times New Roman" pitchFamily="18" charset="0"/>
            </a:endParaRPr>
          </a:p>
          <a:p>
            <a:pPr lvl="0"/>
            <a:r>
              <a:rPr lang="en-US" sz="2000" b="1" dirty="0">
                <a:solidFill>
                  <a:schemeClr val="tx2"/>
                </a:solidFill>
                <a:latin typeface="Times New Roman" pitchFamily="18" charset="0"/>
                <a:cs typeface="Times New Roman" pitchFamily="18" charset="0"/>
              </a:rPr>
              <a:t>Warehouses and distribution centers at NBC company have been built to meet the demand based on old studies for Palestinian market in west bank and Gaza. </a:t>
            </a:r>
          </a:p>
          <a:p>
            <a:endParaRPr lang="en-US" sz="2000" dirty="0"/>
          </a:p>
        </p:txBody>
      </p:sp>
      <p:pic>
        <p:nvPicPr>
          <p:cNvPr id="3074" name="Picture 2" descr="C:\Users\M..s\Desktop\Senior Project\2348473585_c1f07613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1524000"/>
            <a:ext cx="3200400" cy="533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266751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534400" cy="990600"/>
          </a:xfrm>
        </p:spPr>
        <p:txBody>
          <a:bodyPr>
            <a:normAutofit fontScale="90000"/>
          </a:bodyPr>
          <a:lstStyle/>
          <a:p>
            <a:r>
              <a:rPr lang="en-US" sz="3300" b="1" dirty="0" smtClean="0">
                <a:latin typeface="Times New Roman" pitchFamily="18" charset="0"/>
                <a:cs typeface="Times New Roman" pitchFamily="18" charset="0"/>
              </a:rPr>
              <a:t>What are the objectives </a:t>
            </a:r>
            <a:r>
              <a:rPr lang="en-US" sz="3300" b="1" dirty="0">
                <a:latin typeface="Times New Roman" pitchFamily="18" charset="0"/>
                <a:cs typeface="Times New Roman" pitchFamily="18" charset="0"/>
              </a:rPr>
              <a:t>of studying the Inventory and warehouses </a:t>
            </a:r>
            <a:r>
              <a:rPr lang="en-US" sz="3300" b="1" dirty="0" smtClean="0">
                <a:latin typeface="Times New Roman" pitchFamily="18" charset="0"/>
                <a:cs typeface="Times New Roman" pitchFamily="18" charset="0"/>
              </a:rPr>
              <a:t>at NBC ?</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US" dirty="0"/>
          </a:p>
        </p:txBody>
      </p:sp>
      <p:sp>
        <p:nvSpPr>
          <p:cNvPr id="3" name="Content Placeholder 2"/>
          <p:cNvSpPr>
            <a:spLocks noGrp="1"/>
          </p:cNvSpPr>
          <p:nvPr>
            <p:ph sz="quarter" idx="1"/>
          </p:nvPr>
        </p:nvSpPr>
        <p:spPr>
          <a:xfrm>
            <a:off x="533400" y="1905000"/>
            <a:ext cx="8153400" cy="5867400"/>
          </a:xfrm>
        </p:spPr>
        <p:txBody>
          <a:bodyPr>
            <a:noAutofit/>
          </a:bodyPr>
          <a:lstStyle/>
          <a:p>
            <a:pPr lvl="0"/>
            <a:r>
              <a:rPr lang="en-US" sz="2500" dirty="0" smtClean="0">
                <a:latin typeface="Times New Roman" pitchFamily="18" charset="0"/>
                <a:cs typeface="Times New Roman" pitchFamily="18" charset="0"/>
              </a:rPr>
              <a:t>To </a:t>
            </a:r>
            <a:r>
              <a:rPr lang="en-US" sz="2500" dirty="0">
                <a:latin typeface="Times New Roman" pitchFamily="18" charset="0"/>
                <a:cs typeface="Times New Roman" pitchFamily="18" charset="0"/>
              </a:rPr>
              <a:t>have </a:t>
            </a:r>
            <a:r>
              <a:rPr lang="en-US" sz="2500" b="1" dirty="0">
                <a:latin typeface="Times New Roman" pitchFamily="18" charset="0"/>
                <a:cs typeface="Times New Roman" pitchFamily="18" charset="0"/>
              </a:rPr>
              <a:t>stock available </a:t>
            </a:r>
            <a:r>
              <a:rPr lang="en-US" sz="2500" dirty="0">
                <a:latin typeface="Times New Roman" pitchFamily="18" charset="0"/>
                <a:cs typeface="Times New Roman" pitchFamily="18" charset="0"/>
              </a:rPr>
              <a:t>as and when required</a:t>
            </a:r>
            <a:r>
              <a:rPr lang="en-US" sz="2500" dirty="0" smtClean="0">
                <a:latin typeface="Times New Roman" pitchFamily="18" charset="0"/>
                <a:cs typeface="Times New Roman" pitchFamily="18" charset="0"/>
              </a:rPr>
              <a:t>.</a:t>
            </a:r>
            <a:endParaRPr lang="en-US" sz="2500" dirty="0">
              <a:latin typeface="Times New Roman" pitchFamily="18" charset="0"/>
              <a:cs typeface="Times New Roman" pitchFamily="18" charset="0"/>
            </a:endParaRPr>
          </a:p>
          <a:p>
            <a:pPr lvl="0"/>
            <a:r>
              <a:rPr lang="en-US" sz="2500" dirty="0">
                <a:latin typeface="Times New Roman" pitchFamily="18" charset="0"/>
                <a:cs typeface="Times New Roman" pitchFamily="18" charset="0"/>
              </a:rPr>
              <a:t>To avoid both </a:t>
            </a:r>
            <a:r>
              <a:rPr lang="en-US" sz="2500" b="1" dirty="0">
                <a:latin typeface="Times New Roman" pitchFamily="18" charset="0"/>
                <a:cs typeface="Times New Roman" pitchFamily="18" charset="0"/>
              </a:rPr>
              <a:t>overstocking</a:t>
            </a:r>
            <a:r>
              <a:rPr lang="en-US" sz="2500" dirty="0">
                <a:latin typeface="Times New Roman" pitchFamily="18" charset="0"/>
                <a:cs typeface="Times New Roman" pitchFamily="18" charset="0"/>
              </a:rPr>
              <a:t> and </a:t>
            </a:r>
            <a:r>
              <a:rPr lang="en-US" sz="2500" b="1" dirty="0">
                <a:latin typeface="Times New Roman" pitchFamily="18" charset="0"/>
                <a:cs typeface="Times New Roman" pitchFamily="18" charset="0"/>
              </a:rPr>
              <a:t>under stocki</a:t>
            </a:r>
            <a:r>
              <a:rPr lang="en-US" sz="2500" dirty="0">
                <a:latin typeface="Times New Roman" pitchFamily="18" charset="0"/>
                <a:cs typeface="Times New Roman" pitchFamily="18" charset="0"/>
              </a:rPr>
              <a:t>ng of inventory.</a:t>
            </a:r>
          </a:p>
          <a:p>
            <a:pPr lvl="0"/>
            <a:r>
              <a:rPr lang="en-US" sz="2500" dirty="0">
                <a:latin typeface="Times New Roman" pitchFamily="18" charset="0"/>
                <a:cs typeface="Times New Roman" pitchFamily="18" charset="0"/>
              </a:rPr>
              <a:t>To insure right </a:t>
            </a:r>
            <a:r>
              <a:rPr lang="en-US" sz="2500" b="1" dirty="0">
                <a:latin typeface="Times New Roman" pitchFamily="18" charset="0"/>
                <a:cs typeface="Times New Roman" pitchFamily="18" charset="0"/>
              </a:rPr>
              <a:t>quality goods </a:t>
            </a:r>
            <a:r>
              <a:rPr lang="en-US" sz="2500" dirty="0">
                <a:latin typeface="Times New Roman" pitchFamily="18" charset="0"/>
                <a:cs typeface="Times New Roman" pitchFamily="18" charset="0"/>
              </a:rPr>
              <a:t>at reasonable price.</a:t>
            </a:r>
          </a:p>
          <a:p>
            <a:pPr lvl="0"/>
            <a:r>
              <a:rPr lang="en-US" sz="2500" dirty="0">
                <a:latin typeface="Times New Roman" pitchFamily="18" charset="0"/>
                <a:cs typeface="Times New Roman" pitchFamily="18" charset="0"/>
              </a:rPr>
              <a:t>To design proper organization for </a:t>
            </a:r>
            <a:r>
              <a:rPr lang="en-US" sz="2500" b="1" dirty="0">
                <a:latin typeface="Times New Roman" pitchFamily="18" charset="0"/>
                <a:cs typeface="Times New Roman" pitchFamily="18" charset="0"/>
              </a:rPr>
              <a:t>inventory management</a:t>
            </a:r>
            <a:r>
              <a:rPr lang="en-US" sz="2500" dirty="0">
                <a:latin typeface="Times New Roman" pitchFamily="18" charset="0"/>
                <a:cs typeface="Times New Roman" pitchFamily="18" charset="0"/>
              </a:rPr>
              <a:t>. </a:t>
            </a:r>
          </a:p>
          <a:p>
            <a:pPr lvl="0"/>
            <a:r>
              <a:rPr lang="en-US" sz="2500" dirty="0">
                <a:latin typeface="Times New Roman" pitchFamily="18" charset="0"/>
                <a:cs typeface="Times New Roman" pitchFamily="18" charset="0"/>
              </a:rPr>
              <a:t>To bring down the </a:t>
            </a:r>
            <a:r>
              <a:rPr lang="en-US" sz="2500" b="1" dirty="0">
                <a:latin typeface="Times New Roman" pitchFamily="18" charset="0"/>
                <a:cs typeface="Times New Roman" pitchFamily="18" charset="0"/>
              </a:rPr>
              <a:t>inventory carrying cost.</a:t>
            </a:r>
          </a:p>
          <a:p>
            <a:pPr lvl="0"/>
            <a:r>
              <a:rPr lang="en-US" sz="2500" b="1" dirty="0" smtClean="0">
                <a:latin typeface="Times New Roman" pitchFamily="18" charset="0"/>
                <a:cs typeface="Times New Roman" pitchFamily="18" charset="0"/>
              </a:rPr>
              <a:t>Short </a:t>
            </a:r>
            <a:r>
              <a:rPr lang="en-US" sz="2500" b="1" dirty="0">
                <a:latin typeface="Times New Roman" pitchFamily="18" charset="0"/>
                <a:cs typeface="Times New Roman" pitchFamily="18" charset="0"/>
              </a:rPr>
              <a:t>and long term planning </a:t>
            </a:r>
            <a:r>
              <a:rPr lang="en-US" sz="2500" dirty="0">
                <a:latin typeface="Times New Roman" pitchFamily="18" charset="0"/>
                <a:cs typeface="Times New Roman" pitchFamily="18" charset="0"/>
              </a:rPr>
              <a:t>and control of inventory.</a:t>
            </a:r>
          </a:p>
          <a:p>
            <a:r>
              <a:rPr lang="en-US" sz="2500" dirty="0" smtClean="0">
                <a:latin typeface="Times New Roman" pitchFamily="18" charset="0"/>
                <a:cs typeface="Times New Roman" pitchFamily="18" charset="0"/>
              </a:rPr>
              <a:t>To </a:t>
            </a:r>
            <a:r>
              <a:rPr lang="en-US" sz="2500" dirty="0">
                <a:latin typeface="Times New Roman" pitchFamily="18" charset="0"/>
                <a:cs typeface="Times New Roman" pitchFamily="18" charset="0"/>
              </a:rPr>
              <a:t>decide which item </a:t>
            </a:r>
            <a:r>
              <a:rPr lang="en-US" sz="2500" b="1" dirty="0">
                <a:latin typeface="Times New Roman" pitchFamily="18" charset="0"/>
                <a:cs typeface="Times New Roman" pitchFamily="18" charset="0"/>
              </a:rPr>
              <a:t>to stock </a:t>
            </a:r>
            <a:r>
              <a:rPr lang="en-US" sz="2500" dirty="0">
                <a:latin typeface="Times New Roman" pitchFamily="18" charset="0"/>
                <a:cs typeface="Times New Roman" pitchFamily="18" charset="0"/>
              </a:rPr>
              <a:t>and which item </a:t>
            </a:r>
            <a:r>
              <a:rPr lang="en-US" sz="2500" b="1" dirty="0">
                <a:latin typeface="Times New Roman" pitchFamily="18" charset="0"/>
                <a:cs typeface="Times New Roman" pitchFamily="18" charset="0"/>
              </a:rPr>
              <a:t>to procure </a:t>
            </a:r>
            <a:r>
              <a:rPr lang="en-US" sz="2500" dirty="0">
                <a:latin typeface="Times New Roman" pitchFamily="18" charset="0"/>
                <a:cs typeface="Times New Roman" pitchFamily="18" charset="0"/>
              </a:rPr>
              <a:t>on demand.</a:t>
            </a:r>
          </a:p>
        </p:txBody>
      </p:sp>
    </p:spTree>
    <p:extLst>
      <p:ext uri="{BB962C8B-B14F-4D97-AF65-F5344CB8AC3E}">
        <p14:creationId xmlns:p14="http://schemas.microsoft.com/office/powerpoint/2010/main" val="317973834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Presentation </a:t>
            </a:r>
            <a:r>
              <a:rPr lang="en-US" dirty="0">
                <a:latin typeface="Times New Roman" pitchFamily="18" charset="0"/>
                <a:cs typeface="Times New Roman" pitchFamily="18" charset="0"/>
              </a:rPr>
              <a:t>Outlines</a:t>
            </a:r>
          </a:p>
        </p:txBody>
      </p:sp>
      <p:sp>
        <p:nvSpPr>
          <p:cNvPr id="3" name="Content Placeholder 2"/>
          <p:cNvSpPr>
            <a:spLocks noGrp="1"/>
          </p:cNvSpPr>
          <p:nvPr>
            <p:ph sz="quarter" idx="1"/>
          </p:nvPr>
        </p:nvSpPr>
        <p:spPr/>
        <p:txBody>
          <a:bodyPr>
            <a:normAutofit lnSpcReduction="10000"/>
          </a:bodyPr>
          <a:lstStyle/>
          <a:p>
            <a:pPr>
              <a:buFont typeface="Wingdings" pitchFamily="2" charset="2"/>
              <a:buChar char="Ø"/>
            </a:pPr>
            <a:r>
              <a:rPr lang="en-US"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Project Information</a:t>
            </a:r>
          </a:p>
          <a:p>
            <a:pPr>
              <a:buFont typeface="Wingdings" pitchFamily="2" charset="2"/>
              <a:buChar char="q"/>
            </a:pPr>
            <a:r>
              <a:rPr lang="en-US" dirty="0" smtClean="0">
                <a:latin typeface="Times New Roman" pitchFamily="18" charset="0"/>
                <a:cs typeface="Times New Roman" pitchFamily="18" charset="0"/>
              </a:rPr>
              <a:t> </a:t>
            </a:r>
            <a:r>
              <a:rPr lang="en-US" sz="2500" dirty="0" smtClean="0">
                <a:latin typeface="Times New Roman" pitchFamily="18" charset="0"/>
                <a:cs typeface="Times New Roman" pitchFamily="18" charset="0"/>
              </a:rPr>
              <a:t>Supply Chain Management ( S.C.M)</a:t>
            </a:r>
          </a:p>
          <a:p>
            <a:pPr>
              <a:buFont typeface="Wingdings" pitchFamily="2" charset="2"/>
              <a:buChar char="q"/>
            </a:pPr>
            <a:r>
              <a:rPr lang="en-US" sz="2500" dirty="0" smtClean="0">
                <a:latin typeface="Times New Roman" pitchFamily="18" charset="0"/>
                <a:cs typeface="Times New Roman" pitchFamily="18" charset="0"/>
              </a:rPr>
              <a:t> S.C.M at NBC Co. </a:t>
            </a:r>
          </a:p>
          <a:p>
            <a:pPr>
              <a:buFont typeface="Wingdings" pitchFamily="2" charset="2"/>
              <a:buChar char="q"/>
            </a:pPr>
            <a:r>
              <a:rPr lang="en-US" sz="2500" dirty="0" smtClean="0">
                <a:latin typeface="Times New Roman" pitchFamily="18" charset="0"/>
                <a:cs typeface="Times New Roman" pitchFamily="18" charset="0"/>
              </a:rPr>
              <a:t> Literature Review</a:t>
            </a:r>
          </a:p>
          <a:p>
            <a:pPr>
              <a:buFont typeface="Wingdings" pitchFamily="2" charset="2"/>
              <a:buChar char="q"/>
            </a:pPr>
            <a:r>
              <a:rPr lang="en-US" sz="2500" dirty="0" smtClean="0">
                <a:latin typeface="Times New Roman" pitchFamily="18" charset="0"/>
                <a:cs typeface="Times New Roman" pitchFamily="18" charset="0"/>
              </a:rPr>
              <a:t> Problem Statement </a:t>
            </a:r>
          </a:p>
          <a:p>
            <a:pPr>
              <a:buFont typeface="Wingdings" pitchFamily="2" charset="2"/>
              <a:buChar char="q"/>
            </a:pPr>
            <a:r>
              <a:rPr lang="en-US" sz="2500" dirty="0">
                <a:latin typeface="Times New Roman" pitchFamily="18" charset="0"/>
                <a:cs typeface="Times New Roman" pitchFamily="18" charset="0"/>
              </a:rPr>
              <a:t> Plan of Project and Methodology </a:t>
            </a:r>
            <a:endParaRPr lang="en-US" sz="2500" dirty="0" smtClean="0">
              <a:latin typeface="Times New Roman" pitchFamily="18" charset="0"/>
              <a:cs typeface="Times New Roman" pitchFamily="18" charset="0"/>
            </a:endParaRPr>
          </a:p>
          <a:p>
            <a:pPr>
              <a:buFont typeface="Wingdings" pitchFamily="2" charset="2"/>
              <a:buChar char="q"/>
            </a:pPr>
            <a:r>
              <a:rPr lang="en-US" sz="2500" dirty="0" smtClean="0">
                <a:latin typeface="Times New Roman" pitchFamily="18" charset="0"/>
                <a:cs typeface="Times New Roman" pitchFamily="18" charset="0"/>
              </a:rPr>
              <a:t> Results </a:t>
            </a:r>
            <a:r>
              <a:rPr lang="en-US" sz="2500" dirty="0">
                <a:latin typeface="Times New Roman" pitchFamily="18" charset="0"/>
                <a:cs typeface="Times New Roman" pitchFamily="18" charset="0"/>
              </a:rPr>
              <a:t>and </a:t>
            </a:r>
            <a:r>
              <a:rPr lang="en-US" sz="2500" dirty="0" smtClean="0">
                <a:latin typeface="Times New Roman" pitchFamily="18" charset="0"/>
                <a:cs typeface="Times New Roman" pitchFamily="18" charset="0"/>
              </a:rPr>
              <a:t>Conclusions</a:t>
            </a:r>
          </a:p>
          <a:p>
            <a:pPr marL="1004887" indent="-342900">
              <a:buFont typeface="Wingdings" pitchFamily="2" charset="2"/>
              <a:buChar char="v"/>
            </a:pPr>
            <a:r>
              <a:rPr lang="en-US" sz="2500" dirty="0" smtClean="0">
                <a:latin typeface="Times New Roman" pitchFamily="18" charset="0"/>
                <a:cs typeface="Times New Roman" pitchFamily="18" charset="0"/>
              </a:rPr>
              <a:t> Inventory </a:t>
            </a:r>
            <a:r>
              <a:rPr lang="en-US" sz="2500" dirty="0">
                <a:latin typeface="Times New Roman" pitchFamily="18" charset="0"/>
                <a:cs typeface="Times New Roman" pitchFamily="18" charset="0"/>
              </a:rPr>
              <a:t>Dynamic Modeling</a:t>
            </a:r>
          </a:p>
          <a:p>
            <a:pPr marL="1004887" indent="-342900">
              <a:buFont typeface="Wingdings" pitchFamily="2" charset="2"/>
              <a:buChar char="v"/>
            </a:pPr>
            <a:r>
              <a:rPr lang="en-US" sz="2500" dirty="0">
                <a:latin typeface="Times New Roman" pitchFamily="18" charset="0"/>
                <a:cs typeface="Times New Roman" pitchFamily="18" charset="0"/>
              </a:rPr>
              <a:t> Information Flow System</a:t>
            </a:r>
          </a:p>
          <a:p>
            <a:pPr>
              <a:buFont typeface="Wingdings" pitchFamily="2" charset="2"/>
              <a:buChar char="q"/>
            </a:pPr>
            <a:endParaRPr lang="en-US" sz="2500" dirty="0">
              <a:latin typeface="Times New Roman" pitchFamily="18" charset="0"/>
              <a:cs typeface="Times New Roman" pitchFamily="18" charset="0"/>
            </a:endParaRPr>
          </a:p>
          <a:p>
            <a:pPr>
              <a:buFont typeface="Wingdings" pitchFamily="2" charset="2"/>
              <a:buChar char="q"/>
            </a:pPr>
            <a:endParaRPr lang="en-US" sz="25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5329542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153400" cy="990600"/>
          </a:xfrm>
        </p:spPr>
        <p:txBody>
          <a:bodyPr>
            <a:normAutofit fontScale="90000"/>
          </a:bodyPr>
          <a:lstStyle/>
          <a:p>
            <a:pPr lvl="0" algn="l"/>
            <a:r>
              <a:rPr lang="en-US" sz="3600" b="1" dirty="0" smtClean="0">
                <a:latin typeface="Times New Roman" pitchFamily="18" charset="0"/>
                <a:cs typeface="Times New Roman" pitchFamily="18" charset="0"/>
              </a:rPr>
              <a:t>Category B: </a:t>
            </a:r>
            <a:br>
              <a:rPr lang="en-US" sz="3600" b="1" dirty="0" smtClean="0">
                <a:latin typeface="Times New Roman" pitchFamily="18" charset="0"/>
                <a:cs typeface="Times New Roman" pitchFamily="18" charset="0"/>
              </a:rPr>
            </a:br>
            <a:r>
              <a:rPr lang="en-US" sz="3600" b="1" dirty="0" smtClean="0">
                <a:latin typeface="Times New Roman" pitchFamily="18" charset="0"/>
                <a:cs typeface="Times New Roman" pitchFamily="18" charset="0"/>
              </a:rPr>
              <a:t>Information </a:t>
            </a:r>
            <a:r>
              <a:rPr lang="en-US" sz="3600" b="1" dirty="0">
                <a:latin typeface="Times New Roman" pitchFamily="18" charset="0"/>
                <a:cs typeface="Times New Roman" pitchFamily="18" charset="0"/>
              </a:rPr>
              <a:t>flow </a:t>
            </a:r>
            <a:r>
              <a:rPr lang="en-US" sz="3600" b="1" dirty="0" smtClean="0">
                <a:latin typeface="Times New Roman" pitchFamily="18" charset="0"/>
                <a:cs typeface="Times New Roman" pitchFamily="18" charset="0"/>
              </a:rPr>
              <a:t>system</a:t>
            </a:r>
            <a:r>
              <a:rPr lang="en-US" dirty="0"/>
              <a:t/>
            </a:r>
            <a:br>
              <a:rPr lang="en-US" dirty="0"/>
            </a:br>
            <a:endParaRPr lang="en-US" dirty="0"/>
          </a:p>
        </p:txBody>
      </p:sp>
      <p:sp>
        <p:nvSpPr>
          <p:cNvPr id="3" name="Content Placeholder 2"/>
          <p:cNvSpPr>
            <a:spLocks noGrp="1"/>
          </p:cNvSpPr>
          <p:nvPr>
            <p:ph sz="quarter" idx="1"/>
          </p:nvPr>
        </p:nvSpPr>
        <p:spPr>
          <a:xfrm>
            <a:off x="152400" y="1600200"/>
            <a:ext cx="5943600" cy="4953000"/>
          </a:xfrm>
        </p:spPr>
        <p:txBody>
          <a:bodyPr>
            <a:normAutofit fontScale="77500" lnSpcReduction="20000"/>
          </a:bodyPr>
          <a:lstStyle/>
          <a:p>
            <a:pPr marL="0" indent="0">
              <a:buNone/>
            </a:pPr>
            <a:r>
              <a:rPr lang="en-US" sz="2600" b="1" u="sng" dirty="0" smtClean="0">
                <a:solidFill>
                  <a:schemeClr val="tx2"/>
                </a:solidFill>
                <a:latin typeface="Times New Roman" pitchFamily="18" charset="0"/>
                <a:cs typeface="Times New Roman" pitchFamily="18" charset="0"/>
              </a:rPr>
              <a:t>The </a:t>
            </a:r>
            <a:r>
              <a:rPr lang="en-US" sz="2600" b="1" u="sng" dirty="0">
                <a:solidFill>
                  <a:schemeClr val="tx2"/>
                </a:solidFill>
                <a:latin typeface="Times New Roman" pitchFamily="18" charset="0"/>
                <a:cs typeface="Times New Roman" pitchFamily="18" charset="0"/>
              </a:rPr>
              <a:t>list of symptoms can be summarize into</a:t>
            </a:r>
            <a:r>
              <a:rPr lang="en-US" sz="2600" b="1" u="sng" dirty="0" smtClean="0">
                <a:solidFill>
                  <a:schemeClr val="tx2"/>
                </a:solidFill>
                <a:latin typeface="Times New Roman" pitchFamily="18" charset="0"/>
                <a:cs typeface="Times New Roman" pitchFamily="18" charset="0"/>
              </a:rPr>
              <a:t>:</a:t>
            </a:r>
          </a:p>
          <a:p>
            <a:pPr marL="0" indent="0">
              <a:buNone/>
            </a:pPr>
            <a:endParaRPr lang="en-US" sz="2200" b="1" u="sng" dirty="0" smtClean="0">
              <a:solidFill>
                <a:schemeClr val="tx2"/>
              </a:solidFill>
              <a:latin typeface="Times New Roman" pitchFamily="18" charset="0"/>
              <a:cs typeface="Times New Roman" pitchFamily="18" charset="0"/>
            </a:endParaRPr>
          </a:p>
          <a:p>
            <a:pPr lvl="0"/>
            <a:r>
              <a:rPr lang="en-US" dirty="0">
                <a:solidFill>
                  <a:schemeClr val="tx2"/>
                </a:solidFill>
                <a:latin typeface="Times New Roman" pitchFamily="18" charset="0"/>
                <a:cs typeface="Times New Roman" pitchFamily="18" charset="0"/>
              </a:rPr>
              <a:t>Uncertainties in NBC’s supply chains while every single members has a perfect information about itself. </a:t>
            </a:r>
            <a:endParaRPr lang="en-US" dirty="0" smtClean="0">
              <a:solidFill>
                <a:schemeClr val="tx2"/>
              </a:solidFill>
              <a:latin typeface="Times New Roman" pitchFamily="18" charset="0"/>
              <a:cs typeface="Times New Roman" pitchFamily="18" charset="0"/>
            </a:endParaRPr>
          </a:p>
          <a:p>
            <a:pPr lvl="0"/>
            <a:endParaRPr lang="en-US" dirty="0">
              <a:solidFill>
                <a:schemeClr val="tx2"/>
              </a:solidFill>
              <a:latin typeface="Times New Roman" pitchFamily="18" charset="0"/>
              <a:cs typeface="Times New Roman" pitchFamily="18" charset="0"/>
            </a:endParaRPr>
          </a:p>
          <a:p>
            <a:pPr lvl="0"/>
            <a:r>
              <a:rPr lang="en-US" dirty="0">
                <a:solidFill>
                  <a:schemeClr val="tx2"/>
                </a:solidFill>
                <a:latin typeface="Times New Roman" pitchFamily="18" charset="0"/>
                <a:cs typeface="Times New Roman" pitchFamily="18" charset="0"/>
              </a:rPr>
              <a:t>Time wasting in decision making</a:t>
            </a:r>
            <a:r>
              <a:rPr lang="en-US" dirty="0" smtClean="0">
                <a:solidFill>
                  <a:schemeClr val="tx2"/>
                </a:solidFill>
                <a:latin typeface="Times New Roman" pitchFamily="18" charset="0"/>
                <a:cs typeface="Times New Roman" pitchFamily="18" charset="0"/>
              </a:rPr>
              <a:t>.</a:t>
            </a:r>
          </a:p>
          <a:p>
            <a:pPr lvl="0"/>
            <a:endParaRPr lang="en-US" dirty="0">
              <a:solidFill>
                <a:schemeClr val="tx2"/>
              </a:solidFill>
              <a:latin typeface="Times New Roman" pitchFamily="18" charset="0"/>
              <a:cs typeface="Times New Roman" pitchFamily="18" charset="0"/>
            </a:endParaRPr>
          </a:p>
          <a:p>
            <a:pPr lvl="0"/>
            <a:r>
              <a:rPr lang="en-US" dirty="0">
                <a:solidFill>
                  <a:schemeClr val="tx2"/>
                </a:solidFill>
                <a:latin typeface="Times New Roman" pitchFamily="18" charset="0"/>
                <a:cs typeface="Times New Roman" pitchFamily="18" charset="0"/>
              </a:rPr>
              <a:t>Poor coordination between the members of supply chains at NBC company</a:t>
            </a:r>
            <a:r>
              <a:rPr lang="en-US" dirty="0" smtClean="0">
                <a:solidFill>
                  <a:schemeClr val="tx2"/>
                </a:solidFill>
                <a:latin typeface="Times New Roman" pitchFamily="18" charset="0"/>
                <a:cs typeface="Times New Roman" pitchFamily="18" charset="0"/>
              </a:rPr>
              <a:t>.</a:t>
            </a:r>
          </a:p>
          <a:p>
            <a:pPr lvl="0"/>
            <a:endParaRPr lang="en-US" dirty="0">
              <a:solidFill>
                <a:schemeClr val="tx2"/>
              </a:solidFill>
              <a:latin typeface="Times New Roman" pitchFamily="18" charset="0"/>
              <a:cs typeface="Times New Roman" pitchFamily="18" charset="0"/>
            </a:endParaRPr>
          </a:p>
          <a:p>
            <a:pPr lvl="0"/>
            <a:r>
              <a:rPr lang="en-US" dirty="0">
                <a:solidFill>
                  <a:schemeClr val="tx2"/>
                </a:solidFill>
                <a:latin typeface="Times New Roman" pitchFamily="18" charset="0"/>
                <a:cs typeface="Times New Roman" pitchFamily="18" charset="0"/>
              </a:rPr>
              <a:t>Inefficient information security system while the Palestinian market is highly competition. </a:t>
            </a:r>
          </a:p>
        </p:txBody>
      </p:sp>
      <p:pic>
        <p:nvPicPr>
          <p:cNvPr id="2050" name="Picture 2" descr="C:\Users\M..s\Desktop\Senior Project\pic_system_dg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600200"/>
            <a:ext cx="3178628" cy="5236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321889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1000"/>
                                        <p:tgtEl>
                                          <p:spTgt spid="3">
                                            <p:txEl>
                                              <p:pRg st="8" end="8"/>
                                            </p:txEl>
                                          </p:spTgt>
                                        </p:tgtEl>
                                      </p:cBhvr>
                                    </p:animEffect>
                                    <p:anim calcmode="lin" valueType="num">
                                      <p:cBhvr>
                                        <p:cTn id="3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Presentation </a:t>
            </a:r>
            <a:r>
              <a:rPr lang="en-US" dirty="0">
                <a:latin typeface="Times New Roman" pitchFamily="18" charset="0"/>
                <a:cs typeface="Times New Roman" pitchFamily="18" charset="0"/>
              </a:rPr>
              <a:t>Outlines</a:t>
            </a:r>
          </a:p>
        </p:txBody>
      </p:sp>
      <p:sp>
        <p:nvSpPr>
          <p:cNvPr id="3" name="Content Placeholder 2"/>
          <p:cNvSpPr>
            <a:spLocks noGrp="1"/>
          </p:cNvSpPr>
          <p:nvPr>
            <p:ph sz="quarter" idx="1"/>
          </p:nvPr>
        </p:nvSpPr>
        <p:spPr>
          <a:xfrm>
            <a:off x="533400" y="2133600"/>
            <a:ext cx="8153400" cy="4495800"/>
          </a:xfrm>
        </p:spPr>
        <p:txBody>
          <a:bodyPr>
            <a:normAutofit/>
          </a:bodyPr>
          <a:lstStyle/>
          <a:p>
            <a:pPr>
              <a:buFont typeface="Wingdings" pitchFamily="2" charset="2"/>
              <a:buChar char="ü"/>
            </a:pPr>
            <a:r>
              <a:rPr lang="en-US" sz="2500" dirty="0" smtClean="0">
                <a:latin typeface="Times New Roman" pitchFamily="18" charset="0"/>
                <a:cs typeface="Times New Roman" pitchFamily="18" charset="0"/>
              </a:rPr>
              <a:t> Project Information</a:t>
            </a:r>
          </a:p>
          <a:p>
            <a:pPr>
              <a:buFont typeface="Wingdings" pitchFamily="2" charset="2"/>
              <a:buChar char="ü"/>
            </a:pPr>
            <a:r>
              <a:rPr lang="en-US" sz="2500" dirty="0" smtClean="0">
                <a:latin typeface="Times New Roman" pitchFamily="18" charset="0"/>
                <a:cs typeface="Times New Roman" pitchFamily="18" charset="0"/>
              </a:rPr>
              <a:t> Supply Chain Management ( S.C.M)</a:t>
            </a:r>
          </a:p>
          <a:p>
            <a:pPr>
              <a:buFont typeface="Wingdings" pitchFamily="2" charset="2"/>
              <a:buChar char="ü"/>
            </a:pPr>
            <a:r>
              <a:rPr lang="en-US" sz="2500" dirty="0" smtClean="0">
                <a:latin typeface="Times New Roman" pitchFamily="18" charset="0"/>
                <a:cs typeface="Times New Roman" pitchFamily="18" charset="0"/>
              </a:rPr>
              <a:t> S.C.M at NBC Co. </a:t>
            </a:r>
          </a:p>
          <a:p>
            <a:pPr>
              <a:buFont typeface="Wingdings" pitchFamily="2" charset="2"/>
              <a:buChar char="ü"/>
            </a:pPr>
            <a:r>
              <a:rPr lang="en-US" sz="2500" dirty="0" smtClean="0">
                <a:latin typeface="Times New Roman" pitchFamily="18" charset="0"/>
                <a:cs typeface="Times New Roman" pitchFamily="18" charset="0"/>
              </a:rPr>
              <a:t> Literature Review</a:t>
            </a:r>
          </a:p>
          <a:p>
            <a:pPr>
              <a:buFont typeface="Wingdings" pitchFamily="2" charset="2"/>
              <a:buChar char="ü"/>
            </a:pPr>
            <a:r>
              <a:rPr lang="en-US" sz="2500" dirty="0" smtClean="0">
                <a:latin typeface="Times New Roman" pitchFamily="18" charset="0"/>
                <a:cs typeface="Times New Roman" pitchFamily="18" charset="0"/>
              </a:rPr>
              <a:t> Problem Statement </a:t>
            </a:r>
          </a:p>
          <a:p>
            <a:pPr>
              <a:buFont typeface="Wingdings" pitchFamily="2" charset="2"/>
              <a:buChar char="Ø"/>
            </a:pPr>
            <a:r>
              <a:rPr lang="en-US" sz="4000" dirty="0" smtClean="0">
                <a:latin typeface="Times New Roman" pitchFamily="18" charset="0"/>
                <a:cs typeface="Times New Roman" pitchFamily="18" charset="0"/>
              </a:rPr>
              <a:t> </a:t>
            </a:r>
            <a:r>
              <a:rPr lang="en-US" sz="4000" dirty="0">
                <a:latin typeface="Times New Roman" pitchFamily="18" charset="0"/>
                <a:cs typeface="Times New Roman" pitchFamily="18" charset="0"/>
              </a:rPr>
              <a:t>Plan of Project and Methodology</a:t>
            </a:r>
            <a:r>
              <a:rPr lang="en-US" sz="2500" dirty="0">
                <a:latin typeface="Times New Roman" pitchFamily="18" charset="0"/>
                <a:cs typeface="Times New Roman" pitchFamily="18" charset="0"/>
              </a:rPr>
              <a:t> </a:t>
            </a:r>
            <a:endParaRPr lang="en-US" sz="2500" dirty="0" smtClean="0">
              <a:latin typeface="Times New Roman" pitchFamily="18" charset="0"/>
              <a:cs typeface="Times New Roman" pitchFamily="18" charset="0"/>
            </a:endParaRPr>
          </a:p>
          <a:p>
            <a:pPr>
              <a:buFont typeface="Wingdings" pitchFamily="2" charset="2"/>
              <a:buChar char="q"/>
            </a:pPr>
            <a:r>
              <a:rPr lang="en-US" sz="2500" dirty="0">
                <a:latin typeface="Times New Roman" pitchFamily="18" charset="0"/>
                <a:cs typeface="Times New Roman" pitchFamily="18" charset="0"/>
              </a:rPr>
              <a:t>Results and Conclusions </a:t>
            </a:r>
          </a:p>
          <a:p>
            <a:pPr marL="1004887" indent="-342900">
              <a:buFont typeface="Wingdings" pitchFamily="2" charset="2"/>
              <a:buChar char="v"/>
            </a:pPr>
            <a:r>
              <a:rPr lang="en-US" sz="2500" dirty="0">
                <a:latin typeface="Times New Roman" pitchFamily="18" charset="0"/>
                <a:cs typeface="Times New Roman" pitchFamily="18" charset="0"/>
              </a:rPr>
              <a:t> Inventory Dynamic Modeling</a:t>
            </a:r>
          </a:p>
          <a:p>
            <a:pPr marL="1004887" indent="-342900">
              <a:buFont typeface="Wingdings" pitchFamily="2" charset="2"/>
              <a:buChar char="v"/>
            </a:pPr>
            <a:r>
              <a:rPr lang="en-US" sz="2500" dirty="0">
                <a:latin typeface="Times New Roman" pitchFamily="18" charset="0"/>
                <a:cs typeface="Times New Roman" pitchFamily="18" charset="0"/>
              </a:rPr>
              <a:t> Information Flow System</a:t>
            </a:r>
          </a:p>
        </p:txBody>
      </p:sp>
    </p:spTree>
    <p:extLst>
      <p:ext uri="{BB962C8B-B14F-4D97-AF65-F5344CB8AC3E}">
        <p14:creationId xmlns:p14="http://schemas.microsoft.com/office/powerpoint/2010/main" val="39580341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1000"/>
                                        <p:tgtEl>
                                          <p:spTgt spid="3">
                                            <p:txEl>
                                              <p:pRg st="5" end="5"/>
                                            </p:txEl>
                                          </p:spTgt>
                                        </p:tgtEl>
                                      </p:cBhvr>
                                    </p:animEffect>
                                    <p:anim calcmode="lin" valueType="num">
                                      <p:cBhvr>
                                        <p:cTn id="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153400" cy="990600"/>
          </a:xfrm>
        </p:spPr>
        <p:txBody>
          <a:bodyPr>
            <a:normAutofit fontScale="90000"/>
          </a:bodyPr>
          <a:lstStyle/>
          <a:p>
            <a:pPr lvl="0"/>
            <a:r>
              <a:rPr lang="en-US" sz="3900" b="1" dirty="0">
                <a:latin typeface="Times New Roman" pitchFamily="18" charset="0"/>
                <a:cs typeface="Times New Roman" pitchFamily="18" charset="0"/>
              </a:rPr>
              <a:t>Plan of the project and methodology</a:t>
            </a:r>
            <a:r>
              <a:rPr lang="en-US" sz="3900" b="1" dirty="0" smtClean="0">
                <a:latin typeface="Times New Roman" pitchFamily="18" charset="0"/>
                <a:cs typeface="Times New Roman" pitchFamily="18" charset="0"/>
              </a:rPr>
              <a:t>:</a:t>
            </a:r>
            <a:br>
              <a:rPr lang="en-US" sz="3900" b="1" dirty="0" smtClean="0">
                <a:latin typeface="Times New Roman" pitchFamily="18" charset="0"/>
                <a:cs typeface="Times New Roman" pitchFamily="18" charset="0"/>
              </a:rPr>
            </a:br>
            <a:endParaRPr lang="en-US" dirty="0"/>
          </a:p>
        </p:txBody>
      </p:sp>
      <p:sp>
        <p:nvSpPr>
          <p:cNvPr id="3" name="Content Placeholder 2"/>
          <p:cNvSpPr>
            <a:spLocks noGrp="1"/>
          </p:cNvSpPr>
          <p:nvPr>
            <p:ph sz="quarter" idx="1"/>
          </p:nvPr>
        </p:nvSpPr>
        <p:spPr/>
        <p:txBody>
          <a:bodyPr>
            <a:normAutofit fontScale="70000" lnSpcReduction="20000"/>
          </a:bodyPr>
          <a:lstStyle/>
          <a:p>
            <a:pPr marL="0" lvl="0" indent="0">
              <a:buNone/>
            </a:pPr>
            <a:r>
              <a:rPr lang="en-US" b="1" dirty="0">
                <a:latin typeface="Times New Roman" pitchFamily="18" charset="0"/>
                <a:cs typeface="Times New Roman" pitchFamily="18" charset="0"/>
              </a:rPr>
              <a:t>Methodology in General: </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US" dirty="0" smtClean="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Palestinian </a:t>
            </a:r>
            <a:r>
              <a:rPr lang="en-US" dirty="0">
                <a:latin typeface="Times New Roman" pitchFamily="18" charset="0"/>
                <a:cs typeface="Times New Roman" pitchFamily="18" charset="0"/>
              </a:rPr>
              <a:t>market study : Collection of the essential information in order to forecast the demand</a:t>
            </a:r>
            <a:r>
              <a:rPr lang="en-US" dirty="0" smtClean="0">
                <a:latin typeface="Times New Roman" pitchFamily="18" charset="0"/>
                <a:cs typeface="Times New Roman" pitchFamily="18" charset="0"/>
              </a:rPr>
              <a:t>.</a:t>
            </a:r>
          </a:p>
          <a:p>
            <a:pPr marL="0" lvl="0" indent="0">
              <a:buNone/>
            </a:pPr>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Logistic study of the Coca cola network in Palestine. </a:t>
            </a:r>
            <a:endParaRPr lang="en-US" dirty="0" smtClean="0">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Checking the international standards of  Coca Cola. </a:t>
            </a:r>
            <a:endParaRPr lang="en-US" dirty="0" smtClean="0">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Applying the supply chain strategies ( using mathematical applications) on our case-study ( Coca Cola </a:t>
            </a:r>
            <a:r>
              <a:rPr lang="en-US" dirty="0" smtClean="0">
                <a:latin typeface="Times New Roman" pitchFamily="18" charset="0"/>
                <a:cs typeface="Times New Roman" pitchFamily="18" charset="0"/>
              </a:rPr>
              <a:t>).</a:t>
            </a:r>
          </a:p>
          <a:p>
            <a:pPr marL="0" lvl="0" indent="0">
              <a:buNone/>
            </a:pPr>
            <a:endParaRPr lang="en-US" dirty="0">
              <a:latin typeface="Times New Roman" pitchFamily="18" charset="0"/>
              <a:cs typeface="Times New Roman" pitchFamily="18" charset="0"/>
            </a:endParaRPr>
          </a:p>
          <a:p>
            <a:pPr lvl="0"/>
            <a:r>
              <a:rPr lang="en-US" dirty="0">
                <a:latin typeface="Times New Roman" pitchFamily="18" charset="0"/>
                <a:cs typeface="Times New Roman" pitchFamily="18" charset="0"/>
              </a:rPr>
              <a:t>Ending up with the best solutions and strategies for Coca Cola company in Palestine which can be implement in order to achieve all objectives.</a:t>
            </a: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21494339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3400" y="1143000"/>
            <a:ext cx="8153400" cy="5562600"/>
          </a:xfrm>
        </p:spPr>
        <p:txBody>
          <a:bodyPr>
            <a:normAutofit fontScale="92500" lnSpcReduction="20000"/>
          </a:bodyPr>
          <a:lstStyle/>
          <a:p>
            <a:pPr lvl="0"/>
            <a:endParaRPr lang="en-US" sz="2500" b="1" dirty="0">
              <a:solidFill>
                <a:schemeClr val="tx2"/>
              </a:solidFill>
              <a:latin typeface="Times New Roman" pitchFamily="18" charset="0"/>
              <a:cs typeface="Times New Roman" pitchFamily="18" charset="0"/>
            </a:endParaRPr>
          </a:p>
          <a:p>
            <a:pPr>
              <a:buFont typeface="Wingdings" pitchFamily="2" charset="2"/>
              <a:buChar char="Ø"/>
            </a:pPr>
            <a:r>
              <a:rPr lang="en-US" sz="3200" b="1" dirty="0" smtClean="0">
                <a:solidFill>
                  <a:schemeClr val="tx2"/>
                </a:solidFill>
                <a:latin typeface="Times New Roman" pitchFamily="18" charset="0"/>
                <a:cs typeface="Times New Roman" pitchFamily="18" charset="0"/>
              </a:rPr>
              <a:t>Inventory  and Warehouses system</a:t>
            </a:r>
          </a:p>
          <a:p>
            <a:pPr marL="0" indent="0">
              <a:buNone/>
            </a:pPr>
            <a:endParaRPr lang="en-US" sz="3200" b="1" dirty="0" smtClean="0">
              <a:solidFill>
                <a:schemeClr val="tx2"/>
              </a:solidFill>
              <a:latin typeface="Times New Roman" pitchFamily="18" charset="0"/>
              <a:cs typeface="Times New Roman" pitchFamily="18" charset="0"/>
            </a:endParaRPr>
          </a:p>
          <a:p>
            <a:r>
              <a:rPr lang="en-US" sz="2500" b="1" dirty="0" smtClean="0">
                <a:solidFill>
                  <a:schemeClr val="tx2"/>
                </a:solidFill>
                <a:latin typeface="Times New Roman" pitchFamily="18" charset="0"/>
                <a:cs typeface="Times New Roman" pitchFamily="18" charset="0"/>
              </a:rPr>
              <a:t>A-B-C </a:t>
            </a:r>
            <a:r>
              <a:rPr lang="en-US" sz="2500" b="1" dirty="0">
                <a:solidFill>
                  <a:schemeClr val="tx2"/>
                </a:solidFill>
                <a:latin typeface="Times New Roman" pitchFamily="18" charset="0"/>
                <a:cs typeface="Times New Roman" pitchFamily="18" charset="0"/>
              </a:rPr>
              <a:t>classification</a:t>
            </a:r>
          </a:p>
          <a:p>
            <a:pPr lvl="0"/>
            <a:r>
              <a:rPr lang="en-US" sz="2500" b="1" dirty="0" smtClean="0">
                <a:solidFill>
                  <a:schemeClr val="tx2"/>
                </a:solidFill>
                <a:latin typeface="Times New Roman" pitchFamily="18" charset="0"/>
                <a:cs typeface="Times New Roman" pitchFamily="18" charset="0"/>
              </a:rPr>
              <a:t>Studying </a:t>
            </a:r>
            <a:r>
              <a:rPr lang="en-US" sz="2500" b="1" dirty="0">
                <a:solidFill>
                  <a:schemeClr val="tx2"/>
                </a:solidFill>
                <a:latin typeface="Times New Roman" pitchFamily="18" charset="0"/>
                <a:cs typeface="Times New Roman" pitchFamily="18" charset="0"/>
              </a:rPr>
              <a:t>the demand and finding the best method for forecasting.</a:t>
            </a:r>
          </a:p>
          <a:p>
            <a:pPr lvl="0"/>
            <a:r>
              <a:rPr lang="en-US" sz="2500" b="1" dirty="0" smtClean="0">
                <a:solidFill>
                  <a:schemeClr val="tx2"/>
                </a:solidFill>
                <a:latin typeface="Times New Roman" pitchFamily="18" charset="0"/>
                <a:cs typeface="Times New Roman" pitchFamily="18" charset="0"/>
              </a:rPr>
              <a:t>Studying </a:t>
            </a:r>
            <a:r>
              <a:rPr lang="en-US" sz="2500" b="1" dirty="0">
                <a:solidFill>
                  <a:schemeClr val="tx2"/>
                </a:solidFill>
                <a:latin typeface="Times New Roman" pitchFamily="18" charset="0"/>
                <a:cs typeface="Times New Roman" pitchFamily="18" charset="0"/>
              </a:rPr>
              <a:t>the inventory problems</a:t>
            </a:r>
            <a:r>
              <a:rPr lang="en-US" sz="2500" b="1" dirty="0" smtClean="0">
                <a:solidFill>
                  <a:schemeClr val="tx2"/>
                </a:solidFill>
                <a:latin typeface="Times New Roman" pitchFamily="18" charset="0"/>
                <a:cs typeface="Times New Roman" pitchFamily="18" charset="0"/>
              </a:rPr>
              <a:t>.</a:t>
            </a:r>
          </a:p>
          <a:p>
            <a:r>
              <a:rPr lang="en-US" sz="2500" b="1" dirty="0">
                <a:solidFill>
                  <a:schemeClr val="tx2"/>
                </a:solidFill>
                <a:latin typeface="Times New Roman" pitchFamily="18" charset="0"/>
                <a:cs typeface="Times New Roman" pitchFamily="18" charset="0"/>
              </a:rPr>
              <a:t>Building the dynamic inventory model</a:t>
            </a:r>
            <a:r>
              <a:rPr lang="en-US" sz="2500" b="1" dirty="0" smtClean="0">
                <a:solidFill>
                  <a:schemeClr val="tx2"/>
                </a:solidFill>
                <a:latin typeface="Times New Roman" pitchFamily="18" charset="0"/>
                <a:cs typeface="Times New Roman" pitchFamily="18" charset="0"/>
              </a:rPr>
              <a:t>.</a:t>
            </a:r>
          </a:p>
          <a:p>
            <a:pPr lvl="0"/>
            <a:r>
              <a:rPr lang="en-US" sz="2500" b="1" dirty="0">
                <a:solidFill>
                  <a:schemeClr val="tx2"/>
                </a:solidFill>
                <a:latin typeface="Times New Roman" pitchFamily="18" charset="0"/>
                <a:cs typeface="Times New Roman" pitchFamily="18" charset="0"/>
              </a:rPr>
              <a:t>Determination of economic order quantity. </a:t>
            </a:r>
          </a:p>
          <a:p>
            <a:pPr lvl="0"/>
            <a:r>
              <a:rPr lang="en-US" sz="2500" b="1" dirty="0">
                <a:solidFill>
                  <a:schemeClr val="tx2"/>
                </a:solidFill>
                <a:latin typeface="Times New Roman" pitchFamily="18" charset="0"/>
                <a:cs typeface="Times New Roman" pitchFamily="18" charset="0"/>
              </a:rPr>
              <a:t>Determination of stock level</a:t>
            </a:r>
            <a:r>
              <a:rPr lang="en-US" sz="2500" b="1" dirty="0" smtClean="0">
                <a:solidFill>
                  <a:schemeClr val="tx2"/>
                </a:solidFill>
                <a:latin typeface="Times New Roman" pitchFamily="18" charset="0"/>
                <a:cs typeface="Times New Roman" pitchFamily="18" charset="0"/>
              </a:rPr>
              <a:t>.</a:t>
            </a:r>
            <a:endParaRPr lang="en-US" sz="2500" b="1" dirty="0">
              <a:solidFill>
                <a:schemeClr val="tx2"/>
              </a:solidFill>
              <a:latin typeface="Times New Roman" pitchFamily="18" charset="0"/>
              <a:cs typeface="Times New Roman" pitchFamily="18" charset="0"/>
            </a:endParaRPr>
          </a:p>
          <a:p>
            <a:pPr lvl="0"/>
            <a:r>
              <a:rPr lang="en-US" sz="2500" b="1" dirty="0">
                <a:solidFill>
                  <a:schemeClr val="tx2"/>
                </a:solidFill>
                <a:latin typeface="Times New Roman" pitchFamily="18" charset="0"/>
                <a:cs typeface="Times New Roman" pitchFamily="18" charset="0"/>
              </a:rPr>
              <a:t>Determination of safety stocks</a:t>
            </a:r>
            <a:r>
              <a:rPr lang="en-US" sz="2500" b="1" dirty="0" smtClean="0">
                <a:solidFill>
                  <a:schemeClr val="tx2"/>
                </a:solidFill>
                <a:latin typeface="Times New Roman" pitchFamily="18" charset="0"/>
                <a:cs typeface="Times New Roman" pitchFamily="18" charset="0"/>
              </a:rPr>
              <a:t>.</a:t>
            </a:r>
            <a:endParaRPr lang="en-US" sz="2500" b="1" dirty="0">
              <a:solidFill>
                <a:schemeClr val="tx2"/>
              </a:solidFill>
              <a:latin typeface="Times New Roman" pitchFamily="18" charset="0"/>
              <a:cs typeface="Times New Roman" pitchFamily="18" charset="0"/>
            </a:endParaRPr>
          </a:p>
          <a:p>
            <a:pPr lvl="0"/>
            <a:r>
              <a:rPr lang="en-US" sz="2500" b="1" dirty="0">
                <a:solidFill>
                  <a:schemeClr val="tx2"/>
                </a:solidFill>
                <a:latin typeface="Times New Roman" pitchFamily="18" charset="0"/>
                <a:cs typeface="Times New Roman" pitchFamily="18" charset="0"/>
              </a:rPr>
              <a:t>Selecting the proper system of ordering for inventory.</a:t>
            </a:r>
          </a:p>
          <a:p>
            <a:pPr lvl="0"/>
            <a:r>
              <a:rPr lang="en-US" sz="2500" b="1" dirty="0" smtClean="0">
                <a:solidFill>
                  <a:schemeClr val="tx2"/>
                </a:solidFill>
                <a:latin typeface="Times New Roman" pitchFamily="18" charset="0"/>
                <a:cs typeface="Times New Roman" pitchFamily="18" charset="0"/>
              </a:rPr>
              <a:t>Ending </a:t>
            </a:r>
            <a:r>
              <a:rPr lang="en-US" sz="2500" b="1" dirty="0">
                <a:solidFill>
                  <a:schemeClr val="tx2"/>
                </a:solidFill>
                <a:latin typeface="Times New Roman" pitchFamily="18" charset="0"/>
                <a:cs typeface="Times New Roman" pitchFamily="18" charset="0"/>
              </a:rPr>
              <a:t>up with the final inventory model, which will be solution for our problem with numerical example.</a:t>
            </a:r>
          </a:p>
          <a:p>
            <a:endParaRPr lang="en-US" dirty="0"/>
          </a:p>
        </p:txBody>
      </p:sp>
      <p:sp>
        <p:nvSpPr>
          <p:cNvPr id="5" name="Title 1"/>
          <p:cNvSpPr>
            <a:spLocks noGrp="1"/>
          </p:cNvSpPr>
          <p:nvPr>
            <p:ph type="title"/>
          </p:nvPr>
        </p:nvSpPr>
        <p:spPr>
          <a:xfrm>
            <a:off x="609600" y="304800"/>
            <a:ext cx="8153400" cy="990600"/>
          </a:xfrm>
        </p:spPr>
        <p:txBody>
          <a:bodyPr>
            <a:normAutofit fontScale="90000"/>
          </a:bodyPr>
          <a:lstStyle/>
          <a:p>
            <a:pPr lvl="0"/>
            <a:r>
              <a:rPr lang="en-US" sz="3900" b="1" dirty="0">
                <a:latin typeface="Times New Roman" pitchFamily="18" charset="0"/>
                <a:cs typeface="Times New Roman" pitchFamily="18" charset="0"/>
              </a:rPr>
              <a:t>Plan of the project and methodology</a:t>
            </a:r>
            <a:r>
              <a:rPr lang="en-US" sz="3900" b="1" dirty="0" smtClean="0">
                <a:latin typeface="Times New Roman" pitchFamily="18" charset="0"/>
                <a:cs typeface="Times New Roman" pitchFamily="18" charset="0"/>
              </a:rPr>
              <a:t>:</a:t>
            </a:r>
            <a:br>
              <a:rPr lang="en-US" sz="3900" b="1" dirty="0" smtClean="0">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77296626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72814" y="1752600"/>
            <a:ext cx="8153400" cy="4953000"/>
          </a:xfrm>
        </p:spPr>
        <p:txBody>
          <a:bodyPr>
            <a:normAutofit lnSpcReduction="10000"/>
          </a:bodyPr>
          <a:lstStyle/>
          <a:p>
            <a:pPr marL="0" lvl="0" indent="0">
              <a:buNone/>
            </a:pPr>
            <a:r>
              <a:rPr lang="en-US" sz="3000" b="1" dirty="0" smtClean="0">
                <a:solidFill>
                  <a:schemeClr val="tx2"/>
                </a:solidFill>
                <a:latin typeface="Times New Roman" pitchFamily="18" charset="0"/>
                <a:cs typeface="Times New Roman" pitchFamily="18" charset="0"/>
              </a:rPr>
              <a:t>Information Flow System </a:t>
            </a:r>
          </a:p>
          <a:p>
            <a:pPr marL="0" lvl="0" indent="0">
              <a:buNone/>
            </a:pPr>
            <a:endParaRPr lang="en-US" sz="3000" b="1" dirty="0" smtClean="0">
              <a:solidFill>
                <a:schemeClr val="tx2"/>
              </a:solidFill>
              <a:latin typeface="Times New Roman" pitchFamily="18" charset="0"/>
              <a:cs typeface="Times New Roman" pitchFamily="18" charset="0"/>
            </a:endParaRPr>
          </a:p>
          <a:p>
            <a:pPr lvl="0"/>
            <a:r>
              <a:rPr lang="en-US" sz="2300" b="1" dirty="0" smtClean="0">
                <a:solidFill>
                  <a:schemeClr val="tx2"/>
                </a:solidFill>
                <a:latin typeface="Times New Roman" pitchFamily="18" charset="0"/>
                <a:cs typeface="Times New Roman" pitchFamily="18" charset="0"/>
              </a:rPr>
              <a:t>Studying </a:t>
            </a:r>
            <a:r>
              <a:rPr lang="en-US" sz="2300" b="1" dirty="0">
                <a:solidFill>
                  <a:schemeClr val="tx2"/>
                </a:solidFill>
                <a:latin typeface="Times New Roman" pitchFamily="18" charset="0"/>
                <a:cs typeface="Times New Roman" pitchFamily="18" charset="0"/>
              </a:rPr>
              <a:t>the information flow system of the </a:t>
            </a:r>
            <a:r>
              <a:rPr lang="en-US" sz="2300" b="1" dirty="0" smtClean="0">
                <a:solidFill>
                  <a:schemeClr val="tx2"/>
                </a:solidFill>
                <a:latin typeface="Times New Roman" pitchFamily="18" charset="0"/>
                <a:cs typeface="Times New Roman" pitchFamily="18" charset="0"/>
              </a:rPr>
              <a:t>company. </a:t>
            </a:r>
          </a:p>
          <a:p>
            <a:pPr marL="0" lvl="0" indent="0">
              <a:buNone/>
            </a:pPr>
            <a:endParaRPr lang="en-US" sz="2300" b="1" dirty="0">
              <a:solidFill>
                <a:schemeClr val="tx2"/>
              </a:solidFill>
              <a:latin typeface="Times New Roman" pitchFamily="18" charset="0"/>
              <a:cs typeface="Times New Roman" pitchFamily="18" charset="0"/>
            </a:endParaRPr>
          </a:p>
          <a:p>
            <a:pPr lvl="0"/>
            <a:r>
              <a:rPr lang="en-US" sz="2300" b="1" dirty="0">
                <a:solidFill>
                  <a:schemeClr val="tx2"/>
                </a:solidFill>
                <a:latin typeface="Times New Roman" pitchFamily="18" charset="0"/>
                <a:cs typeface="Times New Roman" pitchFamily="18" charset="0"/>
              </a:rPr>
              <a:t>Detecting and identifying the problems and the area for </a:t>
            </a:r>
            <a:r>
              <a:rPr lang="en-US" sz="2300" b="1" dirty="0" smtClean="0">
                <a:solidFill>
                  <a:schemeClr val="tx2"/>
                </a:solidFill>
                <a:latin typeface="Times New Roman" pitchFamily="18" charset="0"/>
                <a:cs typeface="Times New Roman" pitchFamily="18" charset="0"/>
              </a:rPr>
              <a:t>improvement.</a:t>
            </a:r>
          </a:p>
          <a:p>
            <a:pPr marL="0" lvl="0" indent="0">
              <a:buNone/>
            </a:pPr>
            <a:endParaRPr lang="en-US" sz="2300" b="1" dirty="0">
              <a:solidFill>
                <a:schemeClr val="tx2"/>
              </a:solidFill>
              <a:latin typeface="Times New Roman" pitchFamily="18" charset="0"/>
              <a:cs typeface="Times New Roman" pitchFamily="18" charset="0"/>
            </a:endParaRPr>
          </a:p>
          <a:p>
            <a:pPr lvl="0"/>
            <a:r>
              <a:rPr lang="en-US" sz="2300" b="1" dirty="0">
                <a:solidFill>
                  <a:schemeClr val="tx2"/>
                </a:solidFill>
                <a:latin typeface="Times New Roman" pitchFamily="18" charset="0"/>
                <a:cs typeface="Times New Roman" pitchFamily="18" charset="0"/>
              </a:rPr>
              <a:t>Build the information system for the company with the improvements and </a:t>
            </a:r>
            <a:r>
              <a:rPr lang="en-US" sz="2300" b="1" dirty="0" smtClean="0">
                <a:solidFill>
                  <a:schemeClr val="tx2"/>
                </a:solidFill>
                <a:latin typeface="Times New Roman" pitchFamily="18" charset="0"/>
                <a:cs typeface="Times New Roman" pitchFamily="18" charset="0"/>
              </a:rPr>
              <a:t>modifications.</a:t>
            </a:r>
          </a:p>
          <a:p>
            <a:pPr marL="0" lvl="0" indent="0">
              <a:buNone/>
            </a:pPr>
            <a:endParaRPr lang="en-US" sz="2300" b="1" dirty="0">
              <a:solidFill>
                <a:schemeClr val="tx2"/>
              </a:solidFill>
              <a:latin typeface="Times New Roman" pitchFamily="18" charset="0"/>
              <a:cs typeface="Times New Roman" pitchFamily="18" charset="0"/>
            </a:endParaRPr>
          </a:p>
          <a:p>
            <a:r>
              <a:rPr lang="en-US" sz="2300" b="1" dirty="0">
                <a:solidFill>
                  <a:schemeClr val="tx2"/>
                </a:solidFill>
                <a:latin typeface="Times New Roman" pitchFamily="18" charset="0"/>
                <a:cs typeface="Times New Roman" pitchFamily="18" charset="0"/>
              </a:rPr>
              <a:t>Ending up with final information flow system, which will be the solution for our </a:t>
            </a:r>
            <a:r>
              <a:rPr lang="en-US" sz="2300" b="1" dirty="0" smtClean="0">
                <a:solidFill>
                  <a:schemeClr val="tx2"/>
                </a:solidFill>
                <a:latin typeface="Times New Roman" pitchFamily="18" charset="0"/>
                <a:cs typeface="Times New Roman" pitchFamily="18" charset="0"/>
              </a:rPr>
              <a:t>problem.</a:t>
            </a:r>
            <a:endParaRPr lang="en-US" sz="2300" b="1" dirty="0">
              <a:solidFill>
                <a:schemeClr val="tx2"/>
              </a:solidFill>
              <a:latin typeface="Times New Roman" pitchFamily="18" charset="0"/>
              <a:cs typeface="Times New Roman" pitchFamily="18" charset="0"/>
            </a:endParaRPr>
          </a:p>
        </p:txBody>
      </p:sp>
      <p:sp>
        <p:nvSpPr>
          <p:cNvPr id="4" name="Title 1"/>
          <p:cNvSpPr txBox="1">
            <a:spLocks/>
          </p:cNvSpPr>
          <p:nvPr/>
        </p:nvSpPr>
        <p:spPr>
          <a:xfrm>
            <a:off x="609600" y="304800"/>
            <a:ext cx="8153400" cy="990600"/>
          </a:xfrm>
          <a:prstGeom prst="rect">
            <a:avLst/>
          </a:prstGeom>
        </p:spPr>
        <p:txBody>
          <a:bodyPr vert="horz" anchor="ctr">
            <a:normAutofit fontScale="82500" lnSpcReduction="20000"/>
          </a:bodyPr>
          <a:lstStyle>
            <a:lvl1pPr algn="l" rtl="0" eaLnBrk="1" latinLnBrk="0" hangingPunct="1">
              <a:spcBef>
                <a:spcPct val="0"/>
              </a:spcBef>
              <a:buNone/>
              <a:defRPr sz="4400" kern="1200">
                <a:solidFill>
                  <a:schemeClr val="tx2"/>
                </a:solidFill>
                <a:latin typeface="+mj-lt"/>
                <a:ea typeface="+mj-ea"/>
                <a:cs typeface="+mj-cs"/>
              </a:defRPr>
            </a:lvl1pPr>
          </a:lstStyle>
          <a:p>
            <a:r>
              <a:rPr lang="en-US" sz="4200" b="1" dirty="0" smtClean="0">
                <a:latin typeface="Times New Roman" pitchFamily="18" charset="0"/>
                <a:cs typeface="Times New Roman" pitchFamily="18" charset="0"/>
              </a:rPr>
              <a:t>Plan of the project and methodology:</a:t>
            </a:r>
            <a:r>
              <a:rPr lang="en-US" sz="3900" b="1" dirty="0" smtClean="0">
                <a:latin typeface="Times New Roman" pitchFamily="18" charset="0"/>
                <a:cs typeface="Times New Roman" pitchFamily="18" charset="0"/>
              </a:rPr>
              <a:t/>
            </a:r>
            <a:br>
              <a:rPr lang="en-US" sz="3900" b="1" dirty="0" smtClean="0">
                <a:latin typeface="Times New Roman" pitchFamily="18" charset="0"/>
                <a:cs typeface="Times New Roman" pitchFamily="18" charset="0"/>
              </a:rPr>
            </a:br>
            <a:endParaRPr lang="en-US" dirty="0"/>
          </a:p>
        </p:txBody>
      </p:sp>
    </p:spTree>
    <p:extLst>
      <p:ext uri="{BB962C8B-B14F-4D97-AF65-F5344CB8AC3E}">
        <p14:creationId xmlns:p14="http://schemas.microsoft.com/office/powerpoint/2010/main" val="391931736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Presentation </a:t>
            </a:r>
            <a:r>
              <a:rPr lang="en-US" dirty="0">
                <a:latin typeface="Times New Roman" pitchFamily="18" charset="0"/>
                <a:cs typeface="Times New Roman" pitchFamily="18" charset="0"/>
              </a:rPr>
              <a:t>Outlines</a:t>
            </a:r>
          </a:p>
        </p:txBody>
      </p:sp>
      <p:sp>
        <p:nvSpPr>
          <p:cNvPr id="3" name="Content Placeholder 2"/>
          <p:cNvSpPr>
            <a:spLocks noGrp="1"/>
          </p:cNvSpPr>
          <p:nvPr>
            <p:ph sz="quarter" idx="1"/>
          </p:nvPr>
        </p:nvSpPr>
        <p:spPr>
          <a:xfrm>
            <a:off x="533400" y="2133600"/>
            <a:ext cx="8153400" cy="4495800"/>
          </a:xfrm>
        </p:spPr>
        <p:txBody>
          <a:bodyPr>
            <a:normAutofit/>
          </a:bodyPr>
          <a:lstStyle/>
          <a:p>
            <a:pPr>
              <a:buFont typeface="Wingdings" pitchFamily="2" charset="2"/>
              <a:buChar char="ü"/>
            </a:pPr>
            <a:r>
              <a:rPr lang="en-US" sz="2500" dirty="0" smtClean="0">
                <a:latin typeface="Times New Roman" pitchFamily="18" charset="0"/>
                <a:cs typeface="Times New Roman" pitchFamily="18" charset="0"/>
              </a:rPr>
              <a:t> Project Information</a:t>
            </a:r>
          </a:p>
          <a:p>
            <a:pPr>
              <a:buFont typeface="Wingdings" pitchFamily="2" charset="2"/>
              <a:buChar char="ü"/>
            </a:pPr>
            <a:r>
              <a:rPr lang="en-US" sz="2500" dirty="0" smtClean="0">
                <a:latin typeface="Times New Roman" pitchFamily="18" charset="0"/>
                <a:cs typeface="Times New Roman" pitchFamily="18" charset="0"/>
              </a:rPr>
              <a:t> Supply Chain Management ( S.C.M)</a:t>
            </a:r>
          </a:p>
          <a:p>
            <a:pPr>
              <a:buFont typeface="Wingdings" pitchFamily="2" charset="2"/>
              <a:buChar char="ü"/>
            </a:pPr>
            <a:r>
              <a:rPr lang="en-US" sz="2500" dirty="0" smtClean="0">
                <a:latin typeface="Times New Roman" pitchFamily="18" charset="0"/>
                <a:cs typeface="Times New Roman" pitchFamily="18" charset="0"/>
              </a:rPr>
              <a:t> S.C.M at NBC Co. </a:t>
            </a:r>
          </a:p>
          <a:p>
            <a:pPr>
              <a:buFont typeface="Wingdings" pitchFamily="2" charset="2"/>
              <a:buChar char="ü"/>
            </a:pPr>
            <a:r>
              <a:rPr lang="en-US" sz="2500" dirty="0" smtClean="0">
                <a:latin typeface="Times New Roman" pitchFamily="18" charset="0"/>
                <a:cs typeface="Times New Roman" pitchFamily="18" charset="0"/>
              </a:rPr>
              <a:t> Literature Review</a:t>
            </a:r>
          </a:p>
          <a:p>
            <a:pPr>
              <a:buFont typeface="Wingdings" pitchFamily="2" charset="2"/>
              <a:buChar char="ü"/>
            </a:pPr>
            <a:r>
              <a:rPr lang="en-US" sz="2500" dirty="0" smtClean="0">
                <a:latin typeface="Times New Roman" pitchFamily="18" charset="0"/>
                <a:cs typeface="Times New Roman" pitchFamily="18" charset="0"/>
              </a:rPr>
              <a:t> Problem Statement </a:t>
            </a:r>
          </a:p>
          <a:p>
            <a:pPr>
              <a:buFont typeface="Wingdings" pitchFamily="2" charset="2"/>
              <a:buChar char="ü"/>
            </a:pPr>
            <a:r>
              <a:rPr lang="en-US" sz="2500" dirty="0" smtClean="0">
                <a:latin typeface="Times New Roman" pitchFamily="18" charset="0"/>
                <a:cs typeface="Times New Roman" pitchFamily="18" charset="0"/>
              </a:rPr>
              <a:t> </a:t>
            </a:r>
            <a:r>
              <a:rPr lang="en-US" sz="2500" dirty="0">
                <a:latin typeface="Times New Roman" pitchFamily="18" charset="0"/>
                <a:cs typeface="Times New Roman" pitchFamily="18" charset="0"/>
              </a:rPr>
              <a:t>Plan of Project and Methodology </a:t>
            </a:r>
            <a:endParaRPr lang="en-US" sz="2500" dirty="0" smtClean="0">
              <a:latin typeface="Times New Roman" pitchFamily="18" charset="0"/>
              <a:cs typeface="Times New Roman" pitchFamily="18" charset="0"/>
            </a:endParaRPr>
          </a:p>
          <a:p>
            <a:pPr>
              <a:buFont typeface="Wingdings" pitchFamily="2" charset="2"/>
              <a:buChar char="Ø"/>
            </a:pPr>
            <a:r>
              <a:rPr lang="en-US" sz="4000" dirty="0">
                <a:latin typeface="Times New Roman" pitchFamily="18" charset="0"/>
                <a:cs typeface="Times New Roman" pitchFamily="18" charset="0"/>
              </a:rPr>
              <a:t>Results and Conclusions </a:t>
            </a:r>
          </a:p>
          <a:p>
            <a:pPr marL="1004887" indent="-342900">
              <a:buFont typeface="Wingdings" pitchFamily="2" charset="2"/>
              <a:buChar char="v"/>
            </a:pPr>
            <a:r>
              <a:rPr lang="en-US" sz="2500" dirty="0">
                <a:latin typeface="Times New Roman" pitchFamily="18" charset="0"/>
                <a:cs typeface="Times New Roman" pitchFamily="18" charset="0"/>
              </a:rPr>
              <a:t> Inventory Dynamic Modeling</a:t>
            </a:r>
          </a:p>
          <a:p>
            <a:pPr marL="1004887" indent="-342900">
              <a:buFont typeface="Wingdings" pitchFamily="2" charset="2"/>
              <a:buChar char="v"/>
            </a:pPr>
            <a:r>
              <a:rPr lang="en-US" sz="2500" dirty="0">
                <a:latin typeface="Times New Roman" pitchFamily="18" charset="0"/>
                <a:cs typeface="Times New Roman" pitchFamily="18" charset="0"/>
              </a:rPr>
              <a:t> Information Flow System</a:t>
            </a:r>
          </a:p>
        </p:txBody>
      </p:sp>
    </p:spTree>
    <p:extLst>
      <p:ext uri="{BB962C8B-B14F-4D97-AF65-F5344CB8AC3E}">
        <p14:creationId xmlns:p14="http://schemas.microsoft.com/office/powerpoint/2010/main" val="21655142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7" end="7"/>
                                            </p:txEl>
                                          </p:spTgt>
                                        </p:tgtEl>
                                        <p:attrNameLst>
                                          <p:attrName>style.visibility</p:attrName>
                                        </p:attrNameLst>
                                      </p:cBhvr>
                                      <p:to>
                                        <p:strVal val="visible"/>
                                      </p:to>
                                    </p:set>
                                    <p:animEffect transition="in" filter="fade">
                                      <p:cBhvr>
                                        <p:cTn id="14" dur="1000"/>
                                        <p:tgtEl>
                                          <p:spTgt spid="3">
                                            <p:txEl>
                                              <p:pRg st="7" end="7"/>
                                            </p:txEl>
                                          </p:spTgt>
                                        </p:tgtEl>
                                      </p:cBhvr>
                                    </p:animEffect>
                                    <p:anim calcmode="lin" valueType="num">
                                      <p:cBhvr>
                                        <p:cTn id="1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fade">
                                      <p:cBhvr>
                                        <p:cTn id="21" dur="1000"/>
                                        <p:tgtEl>
                                          <p:spTgt spid="3">
                                            <p:txEl>
                                              <p:pRg st="8" end="8"/>
                                            </p:txEl>
                                          </p:spTgt>
                                        </p:tgtEl>
                                      </p:cBhvr>
                                    </p:animEffect>
                                    <p:anim calcmode="lin" valueType="num">
                                      <p:cBhvr>
                                        <p:cTn id="2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09600" y="381000"/>
            <a:ext cx="8153400" cy="990600"/>
          </a:xfrm>
        </p:spPr>
        <p:txBody>
          <a:bodyPr>
            <a:normAutofit fontScale="90000"/>
          </a:bodyPr>
          <a:lstStyle/>
          <a:p>
            <a:pPr lvl="0"/>
            <a:r>
              <a:rPr lang="en-US" sz="3900" b="1" dirty="0" smtClean="0">
                <a:latin typeface="Times New Roman" pitchFamily="18" charset="0"/>
                <a:cs typeface="Times New Roman" pitchFamily="18" charset="0"/>
              </a:rPr>
              <a:t>Results and Conclusions </a:t>
            </a:r>
            <a:br>
              <a:rPr lang="en-US" sz="3900" b="1" dirty="0" smtClean="0">
                <a:latin typeface="Times New Roman" pitchFamily="18" charset="0"/>
                <a:cs typeface="Times New Roman" pitchFamily="18" charset="0"/>
              </a:rPr>
            </a:br>
            <a:endParaRPr lang="en-US" dirty="0"/>
          </a:p>
        </p:txBody>
      </p:sp>
      <p:sp>
        <p:nvSpPr>
          <p:cNvPr id="3" name="Content Placeholder 2"/>
          <p:cNvSpPr>
            <a:spLocks noGrp="1"/>
          </p:cNvSpPr>
          <p:nvPr>
            <p:ph sz="quarter" idx="1"/>
          </p:nvPr>
        </p:nvSpPr>
        <p:spPr>
          <a:xfrm>
            <a:off x="152400" y="1600200"/>
            <a:ext cx="8915400" cy="5029200"/>
          </a:xfrm>
        </p:spPr>
        <p:txBody>
          <a:bodyPr>
            <a:normAutofit/>
          </a:bodyPr>
          <a:lstStyle/>
          <a:p>
            <a:pPr lvl="0"/>
            <a:r>
              <a:rPr lang="en-US" sz="2700" b="1" dirty="0" smtClean="0">
                <a:solidFill>
                  <a:schemeClr val="tx2"/>
                </a:solidFill>
                <a:latin typeface="Times New Roman" pitchFamily="18" charset="0"/>
                <a:cs typeface="Times New Roman" pitchFamily="18" charset="0"/>
              </a:rPr>
              <a:t>Statistics and Figures </a:t>
            </a:r>
            <a:endParaRPr lang="en-US" sz="2700" b="1" dirty="0">
              <a:solidFill>
                <a:schemeClr val="tx2"/>
              </a:solidFill>
              <a:latin typeface="Times New Roman" pitchFamily="18" charset="0"/>
              <a:cs typeface="Times New Roman" pitchFamily="18" charset="0"/>
            </a:endParaRPr>
          </a:p>
          <a:p>
            <a:pPr marL="0" indent="0">
              <a:buNone/>
            </a:pPr>
            <a:r>
              <a:rPr lang="en-US" sz="2400" dirty="0">
                <a:latin typeface="Times New Roman" pitchFamily="18" charset="0"/>
                <a:cs typeface="Times New Roman" pitchFamily="18" charset="0"/>
              </a:rPr>
              <a:t> </a:t>
            </a:r>
          </a:p>
          <a:p>
            <a:pPr marL="0" indent="0">
              <a:buNone/>
            </a:pPr>
            <a:endParaRPr lang="en-US" sz="2400" dirty="0" smtClean="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1148552862"/>
              </p:ext>
            </p:extLst>
          </p:nvPr>
        </p:nvGraphicFramePr>
        <p:xfrm>
          <a:off x="2971800" y="2209800"/>
          <a:ext cx="3441700" cy="657225"/>
        </p:xfrm>
        <a:graphic>
          <a:graphicData uri="http://schemas.openxmlformats.org/drawingml/2006/table">
            <a:tbl>
              <a:tblPr>
                <a:tableStyleId>{284E427A-3D55-4303-BF80-6455036E1DE7}</a:tableStyleId>
              </a:tblPr>
              <a:tblGrid>
                <a:gridCol w="1333500"/>
                <a:gridCol w="952500"/>
                <a:gridCol w="1155700"/>
              </a:tblGrid>
              <a:tr h="161925">
                <a:tc>
                  <a:txBody>
                    <a:bodyPr/>
                    <a:lstStyle/>
                    <a:p>
                      <a:pPr algn="ctr" fontAlgn="b"/>
                      <a:r>
                        <a:rPr lang="en-US" sz="1000" b="1" u="none" strike="noStrike" dirty="0">
                          <a:effectLst/>
                          <a:latin typeface="Times New Roman" pitchFamily="18" charset="0"/>
                          <a:cs typeface="Times New Roman" pitchFamily="18" charset="0"/>
                        </a:rPr>
                        <a:t>Number</a:t>
                      </a:r>
                      <a:endParaRPr lang="en-US" sz="1000" b="1" i="0" u="none" strike="noStrike" dirty="0">
                        <a:effectLst/>
                        <a:latin typeface="Times New Roman" pitchFamily="18" charset="0"/>
                        <a:cs typeface="Times New Roman" pitchFamily="18" charset="0"/>
                      </a:endParaRPr>
                    </a:p>
                  </a:txBody>
                  <a:tcPr marL="9525" marR="9525" marT="9525" marB="0" anchor="b"/>
                </a:tc>
                <a:tc>
                  <a:txBody>
                    <a:bodyPr/>
                    <a:lstStyle/>
                    <a:p>
                      <a:pPr algn="ctr" fontAlgn="b"/>
                      <a:r>
                        <a:rPr lang="en-US" sz="1000" b="1" u="none" strike="noStrike">
                          <a:effectLst/>
                          <a:latin typeface="Times New Roman" pitchFamily="18" charset="0"/>
                          <a:cs typeface="Times New Roman" pitchFamily="18" charset="0"/>
                        </a:rPr>
                        <a:t>Branchs</a:t>
                      </a:r>
                      <a:endParaRPr lang="en-US" sz="1000" b="1" i="0" u="none" strike="noStrike">
                        <a:effectLst/>
                        <a:latin typeface="Times New Roman" pitchFamily="18" charset="0"/>
                        <a:cs typeface="Times New Roman" pitchFamily="18" charset="0"/>
                      </a:endParaRPr>
                    </a:p>
                  </a:txBody>
                  <a:tcPr marL="9525" marR="9525" marT="9525" marB="0" anchor="b"/>
                </a:tc>
                <a:tc>
                  <a:txBody>
                    <a:bodyPr/>
                    <a:lstStyle/>
                    <a:p>
                      <a:pPr algn="ctr" fontAlgn="b"/>
                      <a:r>
                        <a:rPr lang="en-US" sz="1000" b="1" u="none" strike="noStrike">
                          <a:effectLst/>
                          <a:latin typeface="Times New Roman" pitchFamily="18" charset="0"/>
                          <a:cs typeface="Times New Roman" pitchFamily="18" charset="0"/>
                        </a:rPr>
                        <a:t>(Demand) L  /Year</a:t>
                      </a:r>
                      <a:endParaRPr lang="en-US" sz="1000" b="1" i="0" u="none" strike="noStrike">
                        <a:effectLst/>
                        <a:latin typeface="Times New Roman" pitchFamily="18" charset="0"/>
                        <a:cs typeface="Times New Roman" pitchFamily="18" charset="0"/>
                      </a:endParaRPr>
                    </a:p>
                  </a:txBody>
                  <a:tcPr marL="9525" marR="9525" marT="9525" marB="0" anchor="b"/>
                </a:tc>
              </a:tr>
              <a:tr h="161925">
                <a:tc>
                  <a:txBody>
                    <a:bodyPr/>
                    <a:lstStyle/>
                    <a:p>
                      <a:pPr algn="ctr" fontAlgn="b"/>
                      <a:r>
                        <a:rPr lang="en-US" sz="1000" b="1" u="none" strike="noStrike">
                          <a:effectLst/>
                          <a:latin typeface="Times New Roman" pitchFamily="18" charset="0"/>
                          <a:cs typeface="Times New Roman" pitchFamily="18" charset="0"/>
                        </a:rPr>
                        <a:t>1</a:t>
                      </a:r>
                      <a:endParaRPr lang="en-US" sz="1000" b="1" i="0" u="none" strike="noStrike">
                        <a:effectLst/>
                        <a:latin typeface="Times New Roman" pitchFamily="18" charset="0"/>
                        <a:cs typeface="Times New Roman" pitchFamily="18" charset="0"/>
                      </a:endParaRPr>
                    </a:p>
                  </a:txBody>
                  <a:tcPr marL="9525" marR="9525" marT="9525" marB="0" anchor="b"/>
                </a:tc>
                <a:tc>
                  <a:txBody>
                    <a:bodyPr/>
                    <a:lstStyle/>
                    <a:p>
                      <a:pPr algn="ctr" fontAlgn="b"/>
                      <a:r>
                        <a:rPr lang="en-US" sz="1000" b="1" u="none" strike="noStrike">
                          <a:effectLst/>
                          <a:latin typeface="Times New Roman" pitchFamily="18" charset="0"/>
                          <a:cs typeface="Times New Roman" pitchFamily="18" charset="0"/>
                        </a:rPr>
                        <a:t>Center Branch</a:t>
                      </a:r>
                      <a:endParaRPr lang="en-US" sz="1000" b="1" i="0" u="none" strike="noStrike">
                        <a:effectLst/>
                        <a:latin typeface="Times New Roman" pitchFamily="18" charset="0"/>
                        <a:cs typeface="Times New Roman" pitchFamily="18" charset="0"/>
                      </a:endParaRPr>
                    </a:p>
                  </a:txBody>
                  <a:tcPr marL="9525" marR="9525" marT="9525" marB="0" anchor="b"/>
                </a:tc>
                <a:tc>
                  <a:txBody>
                    <a:bodyPr/>
                    <a:lstStyle/>
                    <a:p>
                      <a:pPr algn="ctr" fontAlgn="b"/>
                      <a:r>
                        <a:rPr lang="en-US" sz="1000" b="1" u="none" strike="noStrike">
                          <a:effectLst/>
                          <a:latin typeface="Times New Roman" pitchFamily="18" charset="0"/>
                          <a:cs typeface="Times New Roman" pitchFamily="18" charset="0"/>
                        </a:rPr>
                        <a:t>24161050.01</a:t>
                      </a:r>
                      <a:endParaRPr lang="en-US" sz="1000" b="1" i="0" u="none" strike="noStrike">
                        <a:effectLst/>
                        <a:latin typeface="Times New Roman" pitchFamily="18" charset="0"/>
                        <a:cs typeface="Times New Roman" pitchFamily="18" charset="0"/>
                      </a:endParaRPr>
                    </a:p>
                  </a:txBody>
                  <a:tcPr marL="9525" marR="9525" marT="9525" marB="0" anchor="b"/>
                </a:tc>
              </a:tr>
              <a:tr h="161925">
                <a:tc>
                  <a:txBody>
                    <a:bodyPr/>
                    <a:lstStyle/>
                    <a:p>
                      <a:pPr algn="ctr" fontAlgn="b"/>
                      <a:r>
                        <a:rPr lang="en-US" sz="1000" b="1" u="none" strike="noStrike">
                          <a:effectLst/>
                          <a:latin typeface="Times New Roman" pitchFamily="18" charset="0"/>
                          <a:cs typeface="Times New Roman" pitchFamily="18" charset="0"/>
                        </a:rPr>
                        <a:t>2</a:t>
                      </a:r>
                      <a:endParaRPr lang="en-US" sz="1000" b="1" i="0" u="none" strike="noStrike">
                        <a:effectLst/>
                        <a:latin typeface="Times New Roman" pitchFamily="18" charset="0"/>
                        <a:cs typeface="Times New Roman" pitchFamily="18" charset="0"/>
                      </a:endParaRPr>
                    </a:p>
                  </a:txBody>
                  <a:tcPr marL="9525" marR="9525" marT="9525" marB="0" anchor="b"/>
                </a:tc>
                <a:tc>
                  <a:txBody>
                    <a:bodyPr/>
                    <a:lstStyle/>
                    <a:p>
                      <a:pPr algn="ctr" fontAlgn="b"/>
                      <a:r>
                        <a:rPr lang="en-US" sz="1000" b="1" u="none" strike="noStrike">
                          <a:effectLst/>
                          <a:latin typeface="Times New Roman" pitchFamily="18" charset="0"/>
                          <a:cs typeface="Times New Roman" pitchFamily="18" charset="0"/>
                        </a:rPr>
                        <a:t>North Branch </a:t>
                      </a:r>
                      <a:endParaRPr lang="en-US" sz="1000" b="1" i="0" u="none" strike="noStrike">
                        <a:effectLst/>
                        <a:latin typeface="Times New Roman" pitchFamily="18" charset="0"/>
                        <a:cs typeface="Times New Roman" pitchFamily="18" charset="0"/>
                      </a:endParaRPr>
                    </a:p>
                  </a:txBody>
                  <a:tcPr marL="9525" marR="9525" marT="9525" marB="0" anchor="b"/>
                </a:tc>
                <a:tc>
                  <a:txBody>
                    <a:bodyPr/>
                    <a:lstStyle/>
                    <a:p>
                      <a:pPr algn="ctr" fontAlgn="b"/>
                      <a:r>
                        <a:rPr lang="en-US" sz="1000" b="1" u="none" strike="noStrike" dirty="0">
                          <a:effectLst/>
                          <a:latin typeface="Times New Roman" pitchFamily="18" charset="0"/>
                          <a:cs typeface="Times New Roman" pitchFamily="18" charset="0"/>
                        </a:rPr>
                        <a:t>19573643.92</a:t>
                      </a:r>
                      <a:endParaRPr lang="en-US" sz="1000" b="1" i="0" u="none" strike="noStrike" dirty="0">
                        <a:effectLst/>
                        <a:latin typeface="Times New Roman" pitchFamily="18" charset="0"/>
                        <a:cs typeface="Times New Roman" pitchFamily="18" charset="0"/>
                      </a:endParaRPr>
                    </a:p>
                  </a:txBody>
                  <a:tcPr marL="9525" marR="9525" marT="9525" marB="0" anchor="b"/>
                </a:tc>
              </a:tr>
              <a:tr h="171450">
                <a:tc>
                  <a:txBody>
                    <a:bodyPr/>
                    <a:lstStyle/>
                    <a:p>
                      <a:pPr algn="ctr" fontAlgn="b"/>
                      <a:r>
                        <a:rPr lang="en-US" sz="1000" b="1" u="none" strike="noStrike">
                          <a:effectLst/>
                          <a:latin typeface="Times New Roman" pitchFamily="18" charset="0"/>
                          <a:cs typeface="Times New Roman" pitchFamily="18" charset="0"/>
                        </a:rPr>
                        <a:t>3</a:t>
                      </a:r>
                      <a:endParaRPr lang="en-US" sz="1000" b="1" i="0" u="none" strike="noStrike">
                        <a:effectLst/>
                        <a:latin typeface="Times New Roman" pitchFamily="18" charset="0"/>
                        <a:cs typeface="Times New Roman" pitchFamily="18" charset="0"/>
                      </a:endParaRPr>
                    </a:p>
                  </a:txBody>
                  <a:tcPr marL="9525" marR="9525" marT="9525" marB="0" anchor="b"/>
                </a:tc>
                <a:tc>
                  <a:txBody>
                    <a:bodyPr/>
                    <a:lstStyle/>
                    <a:p>
                      <a:pPr algn="ctr" fontAlgn="b"/>
                      <a:r>
                        <a:rPr lang="en-US" sz="1000" b="1" u="none" strike="noStrike">
                          <a:effectLst/>
                          <a:latin typeface="Times New Roman" pitchFamily="18" charset="0"/>
                          <a:cs typeface="Times New Roman" pitchFamily="18" charset="0"/>
                        </a:rPr>
                        <a:t>South Branch </a:t>
                      </a:r>
                      <a:endParaRPr lang="en-US" sz="1000" b="1" i="0" u="none" strike="noStrike">
                        <a:effectLst/>
                        <a:latin typeface="Times New Roman" pitchFamily="18" charset="0"/>
                        <a:cs typeface="Times New Roman" pitchFamily="18" charset="0"/>
                      </a:endParaRPr>
                    </a:p>
                  </a:txBody>
                  <a:tcPr marL="9525" marR="9525" marT="9525" marB="0" anchor="b"/>
                </a:tc>
                <a:tc>
                  <a:txBody>
                    <a:bodyPr/>
                    <a:lstStyle/>
                    <a:p>
                      <a:pPr algn="ctr" fontAlgn="b"/>
                      <a:r>
                        <a:rPr lang="en-US" sz="1000" b="1" u="none" strike="noStrike" dirty="0">
                          <a:effectLst/>
                          <a:latin typeface="Times New Roman" pitchFamily="18" charset="0"/>
                          <a:cs typeface="Times New Roman" pitchFamily="18" charset="0"/>
                        </a:rPr>
                        <a:t>18026015.54</a:t>
                      </a:r>
                      <a:endParaRPr lang="en-US" sz="1000" b="1" i="0" u="none" strike="noStrike" dirty="0">
                        <a:effectLst/>
                        <a:latin typeface="Times New Roman" pitchFamily="18" charset="0"/>
                        <a:cs typeface="Times New Roman" pitchFamily="18" charset="0"/>
                      </a:endParaRPr>
                    </a:p>
                  </a:txBody>
                  <a:tcPr marL="9525" marR="9525" marT="9525" marB="0" anchor="b"/>
                </a:tc>
              </a:tr>
            </a:tbl>
          </a:graphicData>
        </a:graphic>
      </p:graphicFrame>
      <p:graphicFrame>
        <p:nvGraphicFramePr>
          <p:cNvPr id="5" name="Chart 4"/>
          <p:cNvGraphicFramePr>
            <a:graphicFrameLocks/>
          </p:cNvGraphicFramePr>
          <p:nvPr>
            <p:extLst>
              <p:ext uri="{D42A27DB-BD31-4B8C-83A1-F6EECF244321}">
                <p14:modId xmlns:p14="http://schemas.microsoft.com/office/powerpoint/2010/main" val="3552056957"/>
              </p:ext>
            </p:extLst>
          </p:nvPr>
        </p:nvGraphicFramePr>
        <p:xfrm>
          <a:off x="1295400" y="3276600"/>
          <a:ext cx="6629400" cy="33466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3393279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09600" y="381000"/>
            <a:ext cx="8153400" cy="990600"/>
          </a:xfrm>
        </p:spPr>
        <p:txBody>
          <a:bodyPr>
            <a:normAutofit fontScale="90000"/>
          </a:bodyPr>
          <a:lstStyle/>
          <a:p>
            <a:pPr lvl="0"/>
            <a:r>
              <a:rPr lang="en-US" sz="3900" b="1" dirty="0" smtClean="0">
                <a:latin typeface="Times New Roman" pitchFamily="18" charset="0"/>
                <a:cs typeface="Times New Roman" pitchFamily="18" charset="0"/>
              </a:rPr>
              <a:t>Results and Conclusions </a:t>
            </a:r>
            <a:br>
              <a:rPr lang="en-US" sz="3900" b="1" dirty="0" smtClean="0">
                <a:latin typeface="Times New Roman" pitchFamily="18" charset="0"/>
                <a:cs typeface="Times New Roman" pitchFamily="18" charset="0"/>
              </a:rPr>
            </a:br>
            <a:endParaRPr lang="en-US" dirty="0"/>
          </a:p>
        </p:txBody>
      </p:sp>
      <p:sp>
        <p:nvSpPr>
          <p:cNvPr id="3" name="Content Placeholder 2"/>
          <p:cNvSpPr>
            <a:spLocks noGrp="1"/>
          </p:cNvSpPr>
          <p:nvPr>
            <p:ph sz="quarter" idx="1"/>
          </p:nvPr>
        </p:nvSpPr>
        <p:spPr>
          <a:xfrm>
            <a:off x="152400" y="1600200"/>
            <a:ext cx="8915400" cy="5029200"/>
          </a:xfrm>
        </p:spPr>
        <p:txBody>
          <a:bodyPr>
            <a:normAutofit/>
          </a:bodyPr>
          <a:lstStyle/>
          <a:p>
            <a:pPr lvl="0"/>
            <a:r>
              <a:rPr lang="en-US" sz="2700" b="1" dirty="0" smtClean="0">
                <a:solidFill>
                  <a:schemeClr val="tx2"/>
                </a:solidFill>
                <a:latin typeface="Times New Roman" pitchFamily="18" charset="0"/>
                <a:cs typeface="Times New Roman" pitchFamily="18" charset="0"/>
              </a:rPr>
              <a:t>Statistics and Figures </a:t>
            </a:r>
            <a:endParaRPr lang="en-US" sz="2700" b="1" dirty="0">
              <a:solidFill>
                <a:schemeClr val="tx2"/>
              </a:solidFill>
              <a:latin typeface="Times New Roman" pitchFamily="18" charset="0"/>
              <a:cs typeface="Times New Roman" pitchFamily="18" charset="0"/>
            </a:endParaRPr>
          </a:p>
          <a:p>
            <a:pPr marL="0" indent="0">
              <a:buNone/>
            </a:pPr>
            <a:r>
              <a:rPr lang="en-US" sz="2400" dirty="0">
                <a:latin typeface="Times New Roman" pitchFamily="18" charset="0"/>
                <a:cs typeface="Times New Roman" pitchFamily="18" charset="0"/>
              </a:rPr>
              <a:t> </a:t>
            </a:r>
          </a:p>
          <a:p>
            <a:pPr marL="0" indent="0">
              <a:buNone/>
            </a:pPr>
            <a:endParaRPr lang="en-US" sz="2400" dirty="0" smtClean="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endParaRPr lang="en-US" dirty="0"/>
          </a:p>
        </p:txBody>
      </p:sp>
      <p:graphicFrame>
        <p:nvGraphicFramePr>
          <p:cNvPr id="6" name="Chart 5"/>
          <p:cNvGraphicFramePr>
            <a:graphicFrameLocks/>
          </p:cNvGraphicFramePr>
          <p:nvPr>
            <p:extLst>
              <p:ext uri="{D42A27DB-BD31-4B8C-83A1-F6EECF244321}">
                <p14:modId xmlns:p14="http://schemas.microsoft.com/office/powerpoint/2010/main" val="4090618190"/>
              </p:ext>
            </p:extLst>
          </p:nvPr>
        </p:nvGraphicFramePr>
        <p:xfrm>
          <a:off x="-380999" y="2514600"/>
          <a:ext cx="9525000" cy="3962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0056159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09600" y="381000"/>
            <a:ext cx="8153400" cy="990600"/>
          </a:xfrm>
        </p:spPr>
        <p:txBody>
          <a:bodyPr>
            <a:normAutofit fontScale="90000"/>
          </a:bodyPr>
          <a:lstStyle/>
          <a:p>
            <a:pPr lvl="0"/>
            <a:r>
              <a:rPr lang="en-US" sz="3900" b="1" dirty="0" smtClean="0">
                <a:latin typeface="Times New Roman" pitchFamily="18" charset="0"/>
                <a:cs typeface="Times New Roman" pitchFamily="18" charset="0"/>
              </a:rPr>
              <a:t>Results and Conclusions </a:t>
            </a:r>
            <a:br>
              <a:rPr lang="en-US" sz="3900" b="1" dirty="0" smtClean="0">
                <a:latin typeface="Times New Roman" pitchFamily="18" charset="0"/>
                <a:cs typeface="Times New Roman" pitchFamily="18" charset="0"/>
              </a:rPr>
            </a:br>
            <a:endParaRPr lang="en-US" dirty="0"/>
          </a:p>
        </p:txBody>
      </p:sp>
      <p:sp>
        <p:nvSpPr>
          <p:cNvPr id="3" name="Content Placeholder 2"/>
          <p:cNvSpPr>
            <a:spLocks noGrp="1"/>
          </p:cNvSpPr>
          <p:nvPr>
            <p:ph sz="quarter" idx="1"/>
          </p:nvPr>
        </p:nvSpPr>
        <p:spPr>
          <a:xfrm>
            <a:off x="152400" y="1600200"/>
            <a:ext cx="8915400" cy="5029200"/>
          </a:xfrm>
        </p:spPr>
        <p:txBody>
          <a:bodyPr>
            <a:normAutofit/>
          </a:bodyPr>
          <a:lstStyle/>
          <a:p>
            <a:pPr lvl="0"/>
            <a:r>
              <a:rPr lang="en-US" sz="2700" b="1" dirty="0" smtClean="0">
                <a:solidFill>
                  <a:schemeClr val="tx2"/>
                </a:solidFill>
                <a:latin typeface="Times New Roman" pitchFamily="18" charset="0"/>
                <a:cs typeface="Times New Roman" pitchFamily="18" charset="0"/>
              </a:rPr>
              <a:t>Statistics and Figures </a:t>
            </a:r>
            <a:endParaRPr lang="en-US" sz="2700" b="1" dirty="0">
              <a:solidFill>
                <a:schemeClr val="tx2"/>
              </a:solidFill>
              <a:latin typeface="Times New Roman" pitchFamily="18" charset="0"/>
              <a:cs typeface="Times New Roman" pitchFamily="18" charset="0"/>
            </a:endParaRPr>
          </a:p>
          <a:p>
            <a:pPr marL="0" indent="0">
              <a:buNone/>
            </a:pPr>
            <a:r>
              <a:rPr lang="en-US" sz="2400" dirty="0">
                <a:latin typeface="Times New Roman" pitchFamily="18" charset="0"/>
                <a:cs typeface="Times New Roman" pitchFamily="18" charset="0"/>
              </a:rPr>
              <a:t> </a:t>
            </a:r>
          </a:p>
          <a:p>
            <a:pPr marL="0" indent="0">
              <a:buNone/>
            </a:pPr>
            <a:endParaRPr lang="en-US" sz="2400" dirty="0" smtClean="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endParaRPr lang="en-US" dirty="0"/>
          </a:p>
        </p:txBody>
      </p:sp>
      <p:graphicFrame>
        <p:nvGraphicFramePr>
          <p:cNvPr id="5" name="Chart 4"/>
          <p:cNvGraphicFramePr>
            <a:graphicFrameLocks/>
          </p:cNvGraphicFramePr>
          <p:nvPr>
            <p:extLst>
              <p:ext uri="{D42A27DB-BD31-4B8C-83A1-F6EECF244321}">
                <p14:modId xmlns:p14="http://schemas.microsoft.com/office/powerpoint/2010/main" val="3856257209"/>
              </p:ext>
            </p:extLst>
          </p:nvPr>
        </p:nvGraphicFramePr>
        <p:xfrm>
          <a:off x="-1" y="2590800"/>
          <a:ext cx="9144001" cy="4038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3437467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09600" y="381000"/>
            <a:ext cx="8153400" cy="990600"/>
          </a:xfrm>
        </p:spPr>
        <p:txBody>
          <a:bodyPr>
            <a:normAutofit fontScale="90000"/>
          </a:bodyPr>
          <a:lstStyle/>
          <a:p>
            <a:pPr lvl="0"/>
            <a:r>
              <a:rPr lang="en-US" sz="3900" b="1" dirty="0" smtClean="0">
                <a:latin typeface="Times New Roman" pitchFamily="18" charset="0"/>
                <a:cs typeface="Times New Roman" pitchFamily="18" charset="0"/>
              </a:rPr>
              <a:t>Results and Conclusions </a:t>
            </a:r>
            <a:br>
              <a:rPr lang="en-US" sz="3900" b="1" dirty="0" smtClean="0">
                <a:latin typeface="Times New Roman" pitchFamily="18" charset="0"/>
                <a:cs typeface="Times New Roman" pitchFamily="18" charset="0"/>
              </a:rPr>
            </a:br>
            <a:endParaRPr lang="en-US" dirty="0"/>
          </a:p>
        </p:txBody>
      </p:sp>
      <p:sp>
        <p:nvSpPr>
          <p:cNvPr id="3" name="Content Placeholder 2"/>
          <p:cNvSpPr>
            <a:spLocks noGrp="1"/>
          </p:cNvSpPr>
          <p:nvPr>
            <p:ph sz="quarter" idx="1"/>
          </p:nvPr>
        </p:nvSpPr>
        <p:spPr>
          <a:xfrm>
            <a:off x="152400" y="1600200"/>
            <a:ext cx="8915400" cy="5029200"/>
          </a:xfrm>
        </p:spPr>
        <p:txBody>
          <a:bodyPr>
            <a:normAutofit/>
          </a:bodyPr>
          <a:lstStyle/>
          <a:p>
            <a:pPr lvl="0"/>
            <a:r>
              <a:rPr lang="en-US" sz="2700" b="1" dirty="0" smtClean="0">
                <a:solidFill>
                  <a:schemeClr val="tx2"/>
                </a:solidFill>
                <a:latin typeface="Times New Roman" pitchFamily="18" charset="0"/>
                <a:cs typeface="Times New Roman" pitchFamily="18" charset="0"/>
              </a:rPr>
              <a:t>Statistics and Figures </a:t>
            </a:r>
            <a:endParaRPr lang="en-US" sz="2700" b="1" dirty="0">
              <a:solidFill>
                <a:schemeClr val="tx2"/>
              </a:solidFill>
              <a:latin typeface="Times New Roman" pitchFamily="18" charset="0"/>
              <a:cs typeface="Times New Roman" pitchFamily="18" charset="0"/>
            </a:endParaRPr>
          </a:p>
          <a:p>
            <a:pPr marL="0" indent="0">
              <a:buNone/>
            </a:pPr>
            <a:r>
              <a:rPr lang="en-US" sz="2400" dirty="0">
                <a:latin typeface="Times New Roman" pitchFamily="18" charset="0"/>
                <a:cs typeface="Times New Roman" pitchFamily="18" charset="0"/>
              </a:rPr>
              <a:t> </a:t>
            </a:r>
          </a:p>
          <a:p>
            <a:pPr marL="0" indent="0">
              <a:buNone/>
            </a:pPr>
            <a:endParaRPr lang="en-US" sz="2400" dirty="0" smtClean="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endParaRPr lang="en-US" dirty="0"/>
          </a:p>
        </p:txBody>
      </p:sp>
      <p:graphicFrame>
        <p:nvGraphicFramePr>
          <p:cNvPr id="6" name="Chart 5"/>
          <p:cNvGraphicFramePr>
            <a:graphicFrameLocks/>
          </p:cNvGraphicFramePr>
          <p:nvPr>
            <p:extLst>
              <p:ext uri="{D42A27DB-BD31-4B8C-83A1-F6EECF244321}">
                <p14:modId xmlns:p14="http://schemas.microsoft.com/office/powerpoint/2010/main" val="1087306123"/>
              </p:ext>
            </p:extLst>
          </p:nvPr>
        </p:nvGraphicFramePr>
        <p:xfrm>
          <a:off x="-152400" y="2343990"/>
          <a:ext cx="9296400" cy="42092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5654784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71500" indent="-571500" algn="l">
              <a:buFont typeface="Wingdings" pitchFamily="2" charset="2"/>
              <a:buChar char="Ø"/>
            </a:pPr>
            <a:r>
              <a:rPr lang="en-US" b="1" dirty="0" smtClean="0">
                <a:latin typeface="Times New Roman" pitchFamily="18" charset="0"/>
                <a:cs typeface="Times New Roman" pitchFamily="18" charset="0"/>
              </a:rPr>
              <a:t>Project Information </a:t>
            </a:r>
            <a:endParaRPr lang="en-US" b="1"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fontScale="70000" lnSpcReduction="20000"/>
          </a:bodyPr>
          <a:lstStyle/>
          <a:p>
            <a:r>
              <a:rPr lang="en-US" sz="2900" dirty="0" smtClean="0">
                <a:latin typeface="Times New Roman" pitchFamily="18" charset="0"/>
                <a:cs typeface="Times New Roman" pitchFamily="18" charset="0"/>
              </a:rPr>
              <a:t>Project Name : </a:t>
            </a:r>
          </a:p>
          <a:p>
            <a:pPr marL="0" indent="0">
              <a:buNone/>
            </a:pPr>
            <a:r>
              <a:rPr lang="en-US" b="1" dirty="0" smtClean="0">
                <a:latin typeface="Times New Roman" pitchFamily="18" charset="0"/>
                <a:cs typeface="Times New Roman" pitchFamily="18" charset="0"/>
              </a:rPr>
              <a:t>Supply Chain Management </a:t>
            </a:r>
          </a:p>
          <a:p>
            <a:pPr marL="0" indent="0">
              <a:buNone/>
            </a:pPr>
            <a:endParaRPr lang="en-US" dirty="0" smtClean="0">
              <a:latin typeface="Times New Roman" pitchFamily="18" charset="0"/>
              <a:cs typeface="Times New Roman" pitchFamily="18" charset="0"/>
            </a:endParaRPr>
          </a:p>
          <a:p>
            <a:pPr marL="0" indent="0">
              <a:buNone/>
            </a:pPr>
            <a:r>
              <a:rPr lang="en-US" sz="2900" dirty="0" smtClean="0">
                <a:latin typeface="Times New Roman" pitchFamily="18" charset="0"/>
                <a:cs typeface="Times New Roman" pitchFamily="18" charset="0"/>
              </a:rPr>
              <a:t>Project Supervisor :</a:t>
            </a:r>
          </a:p>
          <a:p>
            <a:pPr marL="0" indent="0">
              <a:buNone/>
            </a:pPr>
            <a:r>
              <a:rPr lang="en-US" b="1" dirty="0" smtClean="0">
                <a:latin typeface="Times New Roman" pitchFamily="18" charset="0"/>
                <a:cs typeface="Times New Roman" pitchFamily="18" charset="0"/>
              </a:rPr>
              <a:t>Dr. </a:t>
            </a:r>
            <a:r>
              <a:rPr lang="en-US" b="1" dirty="0" err="1" smtClean="0">
                <a:latin typeface="Times New Roman" pitchFamily="18" charset="0"/>
                <a:cs typeface="Times New Roman" pitchFamily="18" charset="0"/>
              </a:rPr>
              <a:t>Yahya</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Salih</a:t>
            </a:r>
            <a:r>
              <a:rPr lang="en-US" b="1" dirty="0" smtClean="0">
                <a:latin typeface="Times New Roman" pitchFamily="18" charset="0"/>
                <a:cs typeface="Times New Roman" pitchFamily="18" charset="0"/>
              </a:rPr>
              <a:t> </a:t>
            </a:r>
          </a:p>
          <a:p>
            <a:pPr marL="0" indent="0">
              <a:buNone/>
            </a:pPr>
            <a:endParaRPr lang="en-US" dirty="0" smtClean="0">
              <a:latin typeface="Times New Roman" pitchFamily="18" charset="0"/>
              <a:cs typeface="Times New Roman" pitchFamily="18" charset="0"/>
            </a:endParaRPr>
          </a:p>
          <a:p>
            <a:r>
              <a:rPr lang="en-US" sz="2700" dirty="0" smtClean="0">
                <a:latin typeface="Times New Roman" pitchFamily="18" charset="0"/>
                <a:cs typeface="Times New Roman" pitchFamily="18" charset="0"/>
              </a:rPr>
              <a:t>Project Team : </a:t>
            </a:r>
          </a:p>
          <a:p>
            <a:pPr marL="0" indent="0">
              <a:buNone/>
            </a:pPr>
            <a:r>
              <a:rPr lang="en-US" b="1" dirty="0" err="1" smtClean="0">
                <a:latin typeface="Times New Roman" pitchFamily="18" charset="0"/>
                <a:cs typeface="Times New Roman" pitchFamily="18" charset="0"/>
              </a:rPr>
              <a:t>Yazan</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Toma</a:t>
            </a:r>
            <a:endParaRPr lang="en-US" b="1" dirty="0" smtClean="0">
              <a:latin typeface="Times New Roman" pitchFamily="18" charset="0"/>
              <a:cs typeface="Times New Roman" pitchFamily="18" charset="0"/>
            </a:endParaRPr>
          </a:p>
          <a:p>
            <a:pPr marL="0" indent="0">
              <a:buNone/>
            </a:pPr>
            <a:r>
              <a:rPr lang="en-US" b="1" dirty="0" err="1" smtClean="0">
                <a:latin typeface="Times New Roman" pitchFamily="18" charset="0"/>
                <a:cs typeface="Times New Roman" pitchFamily="18" charset="0"/>
              </a:rPr>
              <a:t>Ala’a</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Yassin</a:t>
            </a:r>
            <a:r>
              <a:rPr lang="en-US" b="1" dirty="0" smtClean="0">
                <a:latin typeface="Times New Roman" pitchFamily="18" charset="0"/>
                <a:cs typeface="Times New Roman" pitchFamily="18" charset="0"/>
              </a:rPr>
              <a:t> </a:t>
            </a:r>
          </a:p>
          <a:p>
            <a:pPr marL="0" indent="0">
              <a:buNone/>
            </a:pPr>
            <a:r>
              <a:rPr lang="en-US" b="1" dirty="0" smtClean="0">
                <a:latin typeface="Times New Roman" pitchFamily="18" charset="0"/>
                <a:cs typeface="Times New Roman" pitchFamily="18" charset="0"/>
              </a:rPr>
              <a:t>Malik </a:t>
            </a:r>
            <a:r>
              <a:rPr lang="en-US" b="1" dirty="0" err="1" smtClean="0">
                <a:latin typeface="Times New Roman" pitchFamily="18" charset="0"/>
                <a:cs typeface="Times New Roman" pitchFamily="18" charset="0"/>
              </a:rPr>
              <a:t>Ammar</a:t>
            </a:r>
            <a:r>
              <a:rPr lang="en-US" b="1" dirty="0" smtClean="0">
                <a:latin typeface="Times New Roman" pitchFamily="18" charset="0"/>
                <a:cs typeface="Times New Roman" pitchFamily="18" charset="0"/>
              </a:rPr>
              <a:t> </a:t>
            </a:r>
          </a:p>
          <a:p>
            <a:pPr marL="0" indent="0">
              <a:buNone/>
            </a:pPr>
            <a:r>
              <a:rPr lang="en-US" dirty="0" smtClean="0">
                <a:latin typeface="Times New Roman" pitchFamily="18" charset="0"/>
                <a:cs typeface="Times New Roman" pitchFamily="18" charset="0"/>
              </a:rPr>
              <a:t> </a:t>
            </a:r>
          </a:p>
          <a:p>
            <a:r>
              <a:rPr lang="en-US" sz="2700" dirty="0" smtClean="0">
                <a:latin typeface="Times New Roman" pitchFamily="18" charset="0"/>
                <a:cs typeface="Times New Roman" pitchFamily="18" charset="0"/>
              </a:rPr>
              <a:t>Case Study’s Company : </a:t>
            </a:r>
          </a:p>
          <a:p>
            <a:pPr marL="0" indent="0">
              <a:buNone/>
            </a:pPr>
            <a:r>
              <a:rPr lang="en-US" b="1" dirty="0" smtClean="0">
                <a:latin typeface="Times New Roman" pitchFamily="18" charset="0"/>
                <a:cs typeface="Times New Roman" pitchFamily="18" charset="0"/>
              </a:rPr>
              <a:t>National Beverage Company ( Coca Cola / </a:t>
            </a:r>
            <a:r>
              <a:rPr lang="en-US" b="1" dirty="0" err="1" smtClean="0">
                <a:latin typeface="Times New Roman" pitchFamily="18" charset="0"/>
                <a:cs typeface="Times New Roman" pitchFamily="18" charset="0"/>
              </a:rPr>
              <a:t>Cappy</a:t>
            </a:r>
            <a:r>
              <a:rPr lang="en-US" b="1" dirty="0" smtClean="0">
                <a:latin typeface="Times New Roman" pitchFamily="18" charset="0"/>
                <a:cs typeface="Times New Roman" pitchFamily="18" charset="0"/>
              </a:rPr>
              <a:t> )  </a:t>
            </a: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90034834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09600" y="381000"/>
            <a:ext cx="8153400" cy="990600"/>
          </a:xfrm>
        </p:spPr>
        <p:txBody>
          <a:bodyPr>
            <a:normAutofit fontScale="90000"/>
          </a:bodyPr>
          <a:lstStyle/>
          <a:p>
            <a:pPr lvl="0"/>
            <a:r>
              <a:rPr lang="en-US" sz="3900" b="1" dirty="0" smtClean="0">
                <a:latin typeface="Times New Roman" pitchFamily="18" charset="0"/>
                <a:cs typeface="Times New Roman" pitchFamily="18" charset="0"/>
              </a:rPr>
              <a:t>Results and Conclusions </a:t>
            </a:r>
            <a:br>
              <a:rPr lang="en-US" sz="3900" b="1" dirty="0" smtClean="0">
                <a:latin typeface="Times New Roman" pitchFamily="18" charset="0"/>
                <a:cs typeface="Times New Roman" pitchFamily="18" charset="0"/>
              </a:rPr>
            </a:br>
            <a:endParaRPr lang="en-US" dirty="0"/>
          </a:p>
        </p:txBody>
      </p:sp>
      <p:sp>
        <p:nvSpPr>
          <p:cNvPr id="3" name="Content Placeholder 2"/>
          <p:cNvSpPr>
            <a:spLocks noGrp="1"/>
          </p:cNvSpPr>
          <p:nvPr>
            <p:ph sz="quarter" idx="1"/>
          </p:nvPr>
        </p:nvSpPr>
        <p:spPr>
          <a:xfrm>
            <a:off x="152400" y="1600200"/>
            <a:ext cx="8915400" cy="5029200"/>
          </a:xfrm>
        </p:spPr>
        <p:txBody>
          <a:bodyPr>
            <a:normAutofit/>
          </a:bodyPr>
          <a:lstStyle/>
          <a:p>
            <a:pPr lvl="0"/>
            <a:r>
              <a:rPr lang="en-US" sz="2700" b="1" dirty="0" smtClean="0">
                <a:solidFill>
                  <a:schemeClr val="tx2"/>
                </a:solidFill>
                <a:latin typeface="Times New Roman" pitchFamily="18" charset="0"/>
                <a:cs typeface="Times New Roman" pitchFamily="18" charset="0"/>
              </a:rPr>
              <a:t>Statistics and Figures </a:t>
            </a:r>
            <a:endParaRPr lang="en-US" sz="2700" b="1" dirty="0">
              <a:solidFill>
                <a:schemeClr val="tx2"/>
              </a:solidFill>
              <a:latin typeface="Times New Roman" pitchFamily="18" charset="0"/>
              <a:cs typeface="Times New Roman" pitchFamily="18" charset="0"/>
            </a:endParaRPr>
          </a:p>
          <a:p>
            <a:pPr marL="0" indent="0">
              <a:buNone/>
            </a:pPr>
            <a:r>
              <a:rPr lang="en-US" sz="2400" dirty="0">
                <a:latin typeface="Times New Roman" pitchFamily="18" charset="0"/>
                <a:cs typeface="Times New Roman" pitchFamily="18" charset="0"/>
              </a:rPr>
              <a:t> </a:t>
            </a:r>
          </a:p>
          <a:p>
            <a:pPr marL="0" indent="0">
              <a:buNone/>
            </a:pPr>
            <a:endParaRPr lang="en-US" sz="2400" dirty="0" smtClean="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endParaRPr lang="en-US" dirty="0"/>
          </a:p>
        </p:txBody>
      </p:sp>
      <p:graphicFrame>
        <p:nvGraphicFramePr>
          <p:cNvPr id="2" name="Diagram 1">
            <a:hlinkClick r:id="rId2" action="ppaction://hlinkfile"/>
          </p:cNvPr>
          <p:cNvGraphicFramePr/>
          <p:nvPr>
            <p:extLst>
              <p:ext uri="{D42A27DB-BD31-4B8C-83A1-F6EECF244321}">
                <p14:modId xmlns:p14="http://schemas.microsoft.com/office/powerpoint/2010/main" val="1348349927"/>
              </p:ext>
            </p:extLst>
          </p:nvPr>
        </p:nvGraphicFramePr>
        <p:xfrm>
          <a:off x="2895600" y="2590800"/>
          <a:ext cx="3962400" cy="243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303338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152400" y="1600200"/>
            <a:ext cx="8915400" cy="5029200"/>
          </a:xfrm>
        </p:spPr>
        <p:txBody>
          <a:bodyPr>
            <a:normAutofit/>
          </a:bodyPr>
          <a:lstStyle/>
          <a:p>
            <a:pPr lvl="0"/>
            <a:r>
              <a:rPr lang="en-US" sz="2700" b="1" dirty="0">
                <a:solidFill>
                  <a:schemeClr val="tx2"/>
                </a:solidFill>
                <a:latin typeface="Times New Roman" pitchFamily="18" charset="0"/>
                <a:cs typeface="Times New Roman" pitchFamily="18" charset="0"/>
              </a:rPr>
              <a:t>A-B-C </a:t>
            </a:r>
            <a:r>
              <a:rPr lang="en-US" sz="2700" b="1" dirty="0" smtClean="0">
                <a:solidFill>
                  <a:schemeClr val="tx2"/>
                </a:solidFill>
                <a:latin typeface="Times New Roman" pitchFamily="18" charset="0"/>
                <a:cs typeface="Times New Roman" pitchFamily="18" charset="0"/>
              </a:rPr>
              <a:t>classification</a:t>
            </a:r>
            <a:endParaRPr lang="en-US" sz="2700" b="1" dirty="0">
              <a:solidFill>
                <a:schemeClr val="tx2"/>
              </a:solidFill>
              <a:latin typeface="Times New Roman" pitchFamily="18" charset="0"/>
              <a:cs typeface="Times New Roman" pitchFamily="18" charset="0"/>
            </a:endParaRPr>
          </a:p>
          <a:p>
            <a:pPr marL="0" indent="0">
              <a:buNone/>
            </a:pPr>
            <a:r>
              <a:rPr lang="en-US" sz="2400" dirty="0">
                <a:latin typeface="Times New Roman" pitchFamily="18" charset="0"/>
                <a:cs typeface="Times New Roman" pitchFamily="18" charset="0"/>
              </a:rPr>
              <a:t> </a:t>
            </a:r>
            <a:r>
              <a:rPr lang="en-US" sz="3000" b="1" dirty="0" smtClean="0">
                <a:latin typeface="Times New Roman" pitchFamily="18" charset="0"/>
                <a:cs typeface="Times New Roman" pitchFamily="18" charset="0"/>
              </a:rPr>
              <a:t>A: </a:t>
            </a:r>
            <a:r>
              <a:rPr lang="en-US" sz="2400" dirty="0" smtClean="0">
                <a:latin typeface="Times New Roman" pitchFamily="18" charset="0"/>
                <a:cs typeface="Times New Roman" pitchFamily="18" charset="0"/>
              </a:rPr>
              <a:t>Most important items, first 5-10 % of items. The items of center branch are:</a:t>
            </a:r>
          </a:p>
          <a:p>
            <a:pPr marL="0" indent="0">
              <a:buNone/>
            </a:pPr>
            <a:endParaRPr lang="en-US" sz="2400" dirty="0">
              <a:latin typeface="Times New Roman" pitchFamily="18" charset="0"/>
              <a:cs typeface="Times New Roman" pitchFamily="18" charset="0"/>
            </a:endParaRPr>
          </a:p>
          <a:p>
            <a:pPr marL="0" indent="0">
              <a:buNone/>
            </a:pPr>
            <a:endParaRPr lang="en-US" sz="2400" dirty="0" smtClean="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882704767"/>
              </p:ext>
            </p:extLst>
          </p:nvPr>
        </p:nvGraphicFramePr>
        <p:xfrm>
          <a:off x="1828800" y="2773066"/>
          <a:ext cx="5507039" cy="4078279"/>
        </p:xfrm>
        <a:graphic>
          <a:graphicData uri="http://schemas.openxmlformats.org/drawingml/2006/table">
            <a:tbl>
              <a:tblPr firstRow="1" firstCol="1" bandRow="1">
                <a:tableStyleId>{85BE263C-DBD7-4A20-BB59-AAB30ACAA65A}</a:tableStyleId>
              </a:tblPr>
              <a:tblGrid>
                <a:gridCol w="457200"/>
                <a:gridCol w="3057773"/>
                <a:gridCol w="1992066"/>
              </a:tblGrid>
              <a:tr h="298644">
                <a:tc>
                  <a:txBody>
                    <a:bodyPr/>
                    <a:lstStyle/>
                    <a:p>
                      <a:pPr marL="0" marR="0" algn="l">
                        <a:lnSpc>
                          <a:spcPct val="115000"/>
                        </a:lnSpc>
                        <a:spcBef>
                          <a:spcPts val="0"/>
                        </a:spcBef>
                        <a:spcAft>
                          <a:spcPts val="0"/>
                        </a:spcAft>
                      </a:pPr>
                      <a:r>
                        <a:rPr lang="en-US" sz="1400" dirty="0" smtClean="0">
                          <a:effectLst/>
                        </a:rPr>
                        <a:t>Item</a:t>
                      </a:r>
                    </a:p>
                    <a:p>
                      <a:pPr marL="0" marR="0" algn="l">
                        <a:lnSpc>
                          <a:spcPct val="115000"/>
                        </a:lnSpc>
                        <a:spcBef>
                          <a:spcPts val="0"/>
                        </a:spcBef>
                        <a:spcAft>
                          <a:spcPts val="0"/>
                        </a:spcAft>
                      </a:pPr>
                      <a:endParaRPr lang="en-US" sz="1400" dirty="0">
                        <a:effectLst/>
                        <a:latin typeface="Times New Roman" pitchFamily="18" charset="0"/>
                        <a:ea typeface="Calibri"/>
                        <a:cs typeface="Times New Roman" pitchFamily="18" charset="0"/>
                      </a:endParaRPr>
                    </a:p>
                  </a:txBody>
                  <a:tcPr marL="68580" marR="68580" marT="0" marB="0" anchor="ctr"/>
                </a:tc>
                <a:tc>
                  <a:txBody>
                    <a:bodyPr/>
                    <a:lstStyle/>
                    <a:p>
                      <a:pPr marL="0" marR="0" algn="l">
                        <a:lnSpc>
                          <a:spcPct val="115000"/>
                        </a:lnSpc>
                        <a:spcBef>
                          <a:spcPts val="0"/>
                        </a:spcBef>
                        <a:spcAft>
                          <a:spcPts val="0"/>
                        </a:spcAft>
                      </a:pPr>
                      <a:r>
                        <a:rPr lang="en-US" sz="1400" dirty="0">
                          <a:effectLst/>
                        </a:rPr>
                        <a:t>Description </a:t>
                      </a:r>
                      <a:endParaRPr lang="en-US" sz="1400" dirty="0">
                        <a:effectLst/>
                        <a:latin typeface="Times New Roman" pitchFamily="18" charset="0"/>
                        <a:ea typeface="Calibri"/>
                        <a:cs typeface="Times New Roman" pitchFamily="18" charset="0"/>
                      </a:endParaRPr>
                    </a:p>
                  </a:txBody>
                  <a:tcPr marL="68580" marR="68580" marT="0" marB="0" anchor="ctr"/>
                </a:tc>
                <a:tc>
                  <a:txBody>
                    <a:bodyPr/>
                    <a:lstStyle/>
                    <a:p>
                      <a:pPr marL="0" marR="0" algn="l">
                        <a:lnSpc>
                          <a:spcPct val="115000"/>
                        </a:lnSpc>
                        <a:spcBef>
                          <a:spcPts val="0"/>
                        </a:spcBef>
                        <a:spcAft>
                          <a:spcPts val="0"/>
                        </a:spcAft>
                      </a:pPr>
                      <a:r>
                        <a:rPr lang="en-US" sz="1400">
                          <a:effectLst/>
                        </a:rPr>
                        <a:t>Cum % of Total Usage</a:t>
                      </a:r>
                      <a:endParaRPr lang="en-US" sz="1400">
                        <a:effectLst/>
                        <a:latin typeface="Times New Roman" pitchFamily="18" charset="0"/>
                        <a:ea typeface="Calibri"/>
                        <a:cs typeface="Times New Roman" pitchFamily="18" charset="0"/>
                      </a:endParaRPr>
                    </a:p>
                  </a:txBody>
                  <a:tcPr marL="68580" marR="68580" marT="0" marB="0" anchor="ctr"/>
                </a:tc>
              </a:tr>
              <a:tr h="326141">
                <a:tc>
                  <a:txBody>
                    <a:bodyPr/>
                    <a:lstStyle/>
                    <a:p>
                      <a:pPr marL="0" marR="0" algn="l">
                        <a:lnSpc>
                          <a:spcPct val="115000"/>
                        </a:lnSpc>
                        <a:spcBef>
                          <a:spcPts val="0"/>
                        </a:spcBef>
                        <a:spcAft>
                          <a:spcPts val="0"/>
                        </a:spcAft>
                      </a:pPr>
                      <a:r>
                        <a:rPr lang="en-US" sz="1400">
                          <a:effectLst/>
                        </a:rPr>
                        <a:t>8</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Coca Cola (PET 2.0 LT)</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0.217181785</a:t>
                      </a:r>
                      <a:endParaRPr lang="en-US" sz="1400">
                        <a:effectLst/>
                        <a:latin typeface="Times New Roman" pitchFamily="18" charset="0"/>
                        <a:ea typeface="Calibri"/>
                        <a:cs typeface="Times New Roman" pitchFamily="18" charset="0"/>
                      </a:endParaRPr>
                    </a:p>
                  </a:txBody>
                  <a:tcPr marL="68580" marR="68580" marT="0" marB="0" anchor="b"/>
                </a:tc>
              </a:tr>
              <a:tr h="326141">
                <a:tc>
                  <a:txBody>
                    <a:bodyPr/>
                    <a:lstStyle/>
                    <a:p>
                      <a:pPr marL="0" marR="0" algn="l">
                        <a:lnSpc>
                          <a:spcPct val="115000"/>
                        </a:lnSpc>
                        <a:spcBef>
                          <a:spcPts val="0"/>
                        </a:spcBef>
                        <a:spcAft>
                          <a:spcPts val="0"/>
                        </a:spcAft>
                      </a:pPr>
                      <a:r>
                        <a:rPr lang="en-US" sz="1400">
                          <a:effectLst/>
                        </a:rPr>
                        <a:t>17</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Coca Cola (PET 1.125 LT)</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0.318062345</a:t>
                      </a:r>
                      <a:endParaRPr lang="en-US" sz="1400">
                        <a:effectLst/>
                        <a:latin typeface="Times New Roman" pitchFamily="18" charset="0"/>
                        <a:ea typeface="Calibri"/>
                        <a:cs typeface="Times New Roman" pitchFamily="18" charset="0"/>
                      </a:endParaRPr>
                    </a:p>
                  </a:txBody>
                  <a:tcPr marL="68580" marR="68580" marT="0" marB="0" anchor="b"/>
                </a:tc>
              </a:tr>
              <a:tr h="326141">
                <a:tc>
                  <a:txBody>
                    <a:bodyPr/>
                    <a:lstStyle/>
                    <a:p>
                      <a:pPr marL="0" marR="0" algn="l">
                        <a:lnSpc>
                          <a:spcPct val="115000"/>
                        </a:lnSpc>
                        <a:spcBef>
                          <a:spcPts val="0"/>
                        </a:spcBef>
                        <a:spcAft>
                          <a:spcPts val="0"/>
                        </a:spcAft>
                      </a:pPr>
                      <a:r>
                        <a:rPr lang="en-US" sz="1400">
                          <a:effectLst/>
                        </a:rPr>
                        <a:t>10</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Sprite (PET 2.0 LT)</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0.399504787</a:t>
                      </a:r>
                      <a:endParaRPr lang="en-US" sz="1400">
                        <a:effectLst/>
                        <a:latin typeface="Times New Roman" pitchFamily="18" charset="0"/>
                        <a:ea typeface="Calibri"/>
                        <a:cs typeface="Times New Roman" pitchFamily="18" charset="0"/>
                      </a:endParaRPr>
                    </a:p>
                  </a:txBody>
                  <a:tcPr marL="68580" marR="68580" marT="0" marB="0" anchor="b"/>
                </a:tc>
              </a:tr>
              <a:tr h="326141">
                <a:tc>
                  <a:txBody>
                    <a:bodyPr/>
                    <a:lstStyle/>
                    <a:p>
                      <a:pPr marL="0" marR="0" algn="l">
                        <a:lnSpc>
                          <a:spcPct val="115000"/>
                        </a:lnSpc>
                        <a:spcBef>
                          <a:spcPts val="0"/>
                        </a:spcBef>
                        <a:spcAft>
                          <a:spcPts val="0"/>
                        </a:spcAft>
                      </a:pPr>
                      <a:r>
                        <a:rPr lang="en-US" sz="1400">
                          <a:effectLst/>
                        </a:rPr>
                        <a:t>32</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Jericho (PET 1.5 Ltr (8))</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0.472467991</a:t>
                      </a:r>
                      <a:endParaRPr lang="en-US" sz="1400">
                        <a:effectLst/>
                        <a:latin typeface="Times New Roman" pitchFamily="18" charset="0"/>
                        <a:ea typeface="Calibri"/>
                        <a:cs typeface="Times New Roman" pitchFamily="18" charset="0"/>
                      </a:endParaRPr>
                    </a:p>
                  </a:txBody>
                  <a:tcPr marL="68580" marR="68580" marT="0" marB="0" anchor="b"/>
                </a:tc>
              </a:tr>
              <a:tr h="326141">
                <a:tc>
                  <a:txBody>
                    <a:bodyPr/>
                    <a:lstStyle/>
                    <a:p>
                      <a:pPr marL="0" marR="0" algn="l">
                        <a:lnSpc>
                          <a:spcPct val="115000"/>
                        </a:lnSpc>
                        <a:spcBef>
                          <a:spcPts val="0"/>
                        </a:spcBef>
                        <a:spcAft>
                          <a:spcPts val="0"/>
                        </a:spcAft>
                      </a:pPr>
                      <a:r>
                        <a:rPr lang="en-US" sz="1400">
                          <a:effectLst/>
                        </a:rPr>
                        <a:t>1</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Coca Cola (330mL)</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0.544678998</a:t>
                      </a:r>
                      <a:endParaRPr lang="en-US" sz="1400">
                        <a:effectLst/>
                        <a:latin typeface="Times New Roman" pitchFamily="18" charset="0"/>
                        <a:ea typeface="Calibri"/>
                        <a:cs typeface="Times New Roman" pitchFamily="18" charset="0"/>
                      </a:endParaRPr>
                    </a:p>
                  </a:txBody>
                  <a:tcPr marL="68580" marR="68580" marT="0" marB="0" anchor="b"/>
                </a:tc>
              </a:tr>
              <a:tr h="326141">
                <a:tc>
                  <a:txBody>
                    <a:bodyPr/>
                    <a:lstStyle/>
                    <a:p>
                      <a:pPr marL="0" marR="0" algn="l">
                        <a:lnSpc>
                          <a:spcPct val="115000"/>
                        </a:lnSpc>
                        <a:spcBef>
                          <a:spcPts val="0"/>
                        </a:spcBef>
                        <a:spcAft>
                          <a:spcPts val="0"/>
                        </a:spcAft>
                      </a:pPr>
                      <a:r>
                        <a:rPr lang="en-US" sz="1400">
                          <a:effectLst/>
                        </a:rPr>
                        <a:t>20</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dirty="0">
                          <a:effectLst/>
                        </a:rPr>
                        <a:t>Sprite (PET 1.125 LT)</a:t>
                      </a:r>
                      <a:endParaRPr lang="en-US" sz="1400" dirty="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0.59885585</a:t>
                      </a:r>
                      <a:endParaRPr lang="en-US" sz="1400">
                        <a:effectLst/>
                        <a:latin typeface="Times New Roman" pitchFamily="18" charset="0"/>
                        <a:ea typeface="Calibri"/>
                        <a:cs typeface="Times New Roman" pitchFamily="18" charset="0"/>
                      </a:endParaRPr>
                    </a:p>
                  </a:txBody>
                  <a:tcPr marL="68580" marR="68580" marT="0" marB="0" anchor="b"/>
                </a:tc>
              </a:tr>
              <a:tr h="326141">
                <a:tc>
                  <a:txBody>
                    <a:bodyPr/>
                    <a:lstStyle/>
                    <a:p>
                      <a:pPr marL="0" marR="0" algn="l">
                        <a:lnSpc>
                          <a:spcPct val="115000"/>
                        </a:lnSpc>
                        <a:spcBef>
                          <a:spcPts val="0"/>
                        </a:spcBef>
                        <a:spcAft>
                          <a:spcPts val="0"/>
                        </a:spcAft>
                      </a:pPr>
                      <a:r>
                        <a:rPr lang="en-US" sz="1400">
                          <a:effectLst/>
                        </a:rPr>
                        <a:t>23</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Coca Cola (NBR 300 mL)</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0.646789383</a:t>
                      </a:r>
                      <a:endParaRPr lang="en-US" sz="1400">
                        <a:effectLst/>
                        <a:latin typeface="Times New Roman" pitchFamily="18" charset="0"/>
                        <a:ea typeface="Calibri"/>
                        <a:cs typeface="Times New Roman" pitchFamily="18" charset="0"/>
                      </a:endParaRPr>
                    </a:p>
                  </a:txBody>
                  <a:tcPr marL="68580" marR="68580" marT="0" marB="0" anchor="b"/>
                </a:tc>
              </a:tr>
              <a:tr h="326141">
                <a:tc>
                  <a:txBody>
                    <a:bodyPr/>
                    <a:lstStyle/>
                    <a:p>
                      <a:pPr marL="0" marR="0" algn="l">
                        <a:lnSpc>
                          <a:spcPct val="115000"/>
                        </a:lnSpc>
                        <a:spcBef>
                          <a:spcPts val="0"/>
                        </a:spcBef>
                        <a:spcAft>
                          <a:spcPts val="0"/>
                        </a:spcAft>
                      </a:pPr>
                      <a:r>
                        <a:rPr lang="en-US" sz="1400">
                          <a:effectLst/>
                        </a:rPr>
                        <a:t>31</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Arwa Water (PET 0.5 Ltr)</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0.680781475</a:t>
                      </a:r>
                      <a:endParaRPr lang="en-US" sz="1400">
                        <a:effectLst/>
                        <a:latin typeface="Times New Roman" pitchFamily="18" charset="0"/>
                        <a:ea typeface="Calibri"/>
                        <a:cs typeface="Times New Roman" pitchFamily="18" charset="0"/>
                      </a:endParaRPr>
                    </a:p>
                  </a:txBody>
                  <a:tcPr marL="68580" marR="68580" marT="0" marB="0" anchor="b"/>
                </a:tc>
              </a:tr>
              <a:tr h="326141">
                <a:tc>
                  <a:txBody>
                    <a:bodyPr/>
                    <a:lstStyle/>
                    <a:p>
                      <a:pPr marL="0" marR="0" algn="l">
                        <a:lnSpc>
                          <a:spcPct val="115000"/>
                        </a:lnSpc>
                        <a:spcBef>
                          <a:spcPts val="0"/>
                        </a:spcBef>
                        <a:spcAft>
                          <a:spcPts val="0"/>
                        </a:spcAft>
                      </a:pPr>
                      <a:r>
                        <a:rPr lang="en-US" sz="1400">
                          <a:effectLst/>
                        </a:rPr>
                        <a:t>4</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Sprite   (330mL)</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0.71211706</a:t>
                      </a:r>
                      <a:endParaRPr lang="en-US" sz="1400">
                        <a:effectLst/>
                        <a:latin typeface="Times New Roman" pitchFamily="18" charset="0"/>
                        <a:ea typeface="Calibri"/>
                        <a:cs typeface="Times New Roman" pitchFamily="18" charset="0"/>
                      </a:endParaRPr>
                    </a:p>
                  </a:txBody>
                  <a:tcPr marL="68580" marR="68580" marT="0" marB="0" anchor="b"/>
                </a:tc>
              </a:tr>
              <a:tr h="326141">
                <a:tc>
                  <a:txBody>
                    <a:bodyPr/>
                    <a:lstStyle/>
                    <a:p>
                      <a:pPr marL="0" marR="0" algn="l">
                        <a:lnSpc>
                          <a:spcPct val="115000"/>
                        </a:lnSpc>
                        <a:spcBef>
                          <a:spcPts val="0"/>
                        </a:spcBef>
                        <a:spcAft>
                          <a:spcPts val="0"/>
                        </a:spcAft>
                      </a:pPr>
                      <a:r>
                        <a:rPr lang="en-US" sz="1400">
                          <a:effectLst/>
                        </a:rPr>
                        <a:t>11</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Fanta Orange (PET 2.0 LT)</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a:effectLst/>
                        </a:rPr>
                        <a:t>0.739264679</a:t>
                      </a:r>
                      <a:endParaRPr lang="en-US" sz="1400">
                        <a:effectLst/>
                        <a:latin typeface="Times New Roman" pitchFamily="18" charset="0"/>
                        <a:ea typeface="Calibri"/>
                        <a:cs typeface="Times New Roman" pitchFamily="18" charset="0"/>
                      </a:endParaRPr>
                    </a:p>
                  </a:txBody>
                  <a:tcPr marL="68580" marR="68580" marT="0" marB="0" anchor="b"/>
                </a:tc>
              </a:tr>
              <a:tr h="326141">
                <a:tc>
                  <a:txBody>
                    <a:bodyPr/>
                    <a:lstStyle/>
                    <a:p>
                      <a:pPr marL="0" marR="0" algn="l">
                        <a:lnSpc>
                          <a:spcPct val="115000"/>
                        </a:lnSpc>
                        <a:spcBef>
                          <a:spcPts val="0"/>
                        </a:spcBef>
                        <a:spcAft>
                          <a:spcPts val="0"/>
                        </a:spcAft>
                      </a:pPr>
                      <a:r>
                        <a:rPr lang="en-US" sz="1400">
                          <a:effectLst/>
                        </a:rPr>
                        <a:t>25</a:t>
                      </a:r>
                      <a:endParaRPr lang="en-US" sz="140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dirty="0">
                          <a:effectLst/>
                        </a:rPr>
                        <a:t>Sprite (NBR 300 mL)</a:t>
                      </a:r>
                      <a:endParaRPr lang="en-US" sz="1400" dirty="0">
                        <a:effectLst/>
                        <a:latin typeface="Times New Roman" pitchFamily="18" charset="0"/>
                        <a:ea typeface="Calibri"/>
                        <a:cs typeface="Times New Roman" pitchFamily="18" charset="0"/>
                      </a:endParaRPr>
                    </a:p>
                  </a:txBody>
                  <a:tcPr marL="68580" marR="68580" marT="0" marB="0" anchor="b"/>
                </a:tc>
                <a:tc>
                  <a:txBody>
                    <a:bodyPr/>
                    <a:lstStyle/>
                    <a:p>
                      <a:pPr marL="0" marR="0" algn="l">
                        <a:lnSpc>
                          <a:spcPct val="115000"/>
                        </a:lnSpc>
                        <a:spcBef>
                          <a:spcPts val="0"/>
                        </a:spcBef>
                        <a:spcAft>
                          <a:spcPts val="0"/>
                        </a:spcAft>
                      </a:pPr>
                      <a:r>
                        <a:rPr lang="en-US" sz="1400" dirty="0">
                          <a:effectLst/>
                        </a:rPr>
                        <a:t>0.765004214</a:t>
                      </a:r>
                      <a:endParaRPr lang="en-US" sz="1400" dirty="0">
                        <a:effectLst/>
                        <a:latin typeface="Times New Roman" pitchFamily="18" charset="0"/>
                        <a:ea typeface="Calibri"/>
                        <a:cs typeface="Times New Roman" pitchFamily="18" charset="0"/>
                      </a:endParaRPr>
                    </a:p>
                  </a:txBody>
                  <a:tcPr marL="68580" marR="68580" marT="0" marB="0" anchor="b"/>
                </a:tc>
              </a:tr>
            </a:tbl>
          </a:graphicData>
        </a:graphic>
      </p:graphicFrame>
    </p:spTree>
    <p:extLst>
      <p:ext uri="{BB962C8B-B14F-4D97-AF65-F5344CB8AC3E}">
        <p14:creationId xmlns:p14="http://schemas.microsoft.com/office/powerpoint/2010/main" val="262101822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152400" y="1600200"/>
            <a:ext cx="3505200" cy="5029200"/>
          </a:xfrm>
        </p:spPr>
        <p:txBody>
          <a:bodyPr>
            <a:normAutofit/>
          </a:bodyPr>
          <a:lstStyle/>
          <a:p>
            <a:pPr lvl="0"/>
            <a:r>
              <a:rPr lang="en-US" sz="2700" b="1" dirty="0">
                <a:solidFill>
                  <a:schemeClr val="tx2"/>
                </a:solidFill>
                <a:latin typeface="Times New Roman" pitchFamily="18" charset="0"/>
                <a:cs typeface="Times New Roman" pitchFamily="18" charset="0"/>
              </a:rPr>
              <a:t>A-B-C </a:t>
            </a:r>
            <a:r>
              <a:rPr lang="en-US" sz="2700" b="1" dirty="0" smtClean="0">
                <a:solidFill>
                  <a:schemeClr val="tx2"/>
                </a:solidFill>
                <a:latin typeface="Times New Roman" pitchFamily="18" charset="0"/>
                <a:cs typeface="Times New Roman" pitchFamily="18" charset="0"/>
              </a:rPr>
              <a:t>classification</a:t>
            </a:r>
            <a:endParaRPr lang="en-US" sz="2700" b="1" dirty="0">
              <a:solidFill>
                <a:schemeClr val="tx2"/>
              </a:solidFill>
              <a:latin typeface="Times New Roman" pitchFamily="18" charset="0"/>
              <a:cs typeface="Times New Roman" pitchFamily="18" charset="0"/>
            </a:endParaRPr>
          </a:p>
          <a:p>
            <a:pPr marL="0" indent="0">
              <a:buNone/>
            </a:pPr>
            <a:r>
              <a:rPr lang="en-US" sz="2400" dirty="0">
                <a:latin typeface="Times New Roman" pitchFamily="18" charset="0"/>
                <a:cs typeface="Times New Roman" pitchFamily="18" charset="0"/>
              </a:rPr>
              <a:t> </a:t>
            </a:r>
            <a:r>
              <a:rPr lang="en-US" sz="3000" b="1" dirty="0">
                <a:latin typeface="Times New Roman" pitchFamily="18" charset="0"/>
                <a:cs typeface="Times New Roman" pitchFamily="18" charset="0"/>
              </a:rPr>
              <a:t>B: </a:t>
            </a:r>
            <a:r>
              <a:rPr lang="en-US" sz="2400" dirty="0">
                <a:latin typeface="Times New Roman" pitchFamily="18" charset="0"/>
                <a:cs typeface="Times New Roman" pitchFamily="18" charset="0"/>
              </a:rPr>
              <a:t>Intermediate important items, 50 % of items. The items are: </a:t>
            </a:r>
          </a:p>
          <a:p>
            <a:pPr marL="0" indent="0">
              <a:buNone/>
            </a:pPr>
            <a:endParaRPr lang="en-US" sz="2400" dirty="0" smtClean="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734499274"/>
              </p:ext>
            </p:extLst>
          </p:nvPr>
        </p:nvGraphicFramePr>
        <p:xfrm>
          <a:off x="3810000" y="1524000"/>
          <a:ext cx="4981575" cy="5181604"/>
        </p:xfrm>
        <a:graphic>
          <a:graphicData uri="http://schemas.openxmlformats.org/drawingml/2006/table">
            <a:tbl>
              <a:tblPr firstRow="1" firstCol="1" bandRow="1">
                <a:tableStyleId>{5C22544A-7EE6-4342-B048-85BDC9FD1C3A}</a:tableStyleId>
              </a:tblPr>
              <a:tblGrid>
                <a:gridCol w="609600"/>
                <a:gridCol w="2600325"/>
                <a:gridCol w="1771650"/>
              </a:tblGrid>
              <a:tr h="207052">
                <a:tc>
                  <a:txBody>
                    <a:bodyPr/>
                    <a:lstStyle/>
                    <a:p>
                      <a:pPr marL="0" marR="0" algn="ctr">
                        <a:lnSpc>
                          <a:spcPct val="115000"/>
                        </a:lnSpc>
                        <a:spcBef>
                          <a:spcPts val="0"/>
                        </a:spcBef>
                        <a:spcAft>
                          <a:spcPts val="0"/>
                        </a:spcAft>
                      </a:pPr>
                      <a:r>
                        <a:rPr lang="en-US" sz="1000" dirty="0">
                          <a:effectLst/>
                          <a:latin typeface="Times New Roman" pitchFamily="18" charset="0"/>
                          <a:cs typeface="Times New Roman" pitchFamily="18" charset="0"/>
                        </a:rPr>
                        <a:t>Item</a:t>
                      </a:r>
                      <a:endParaRPr lang="en-US" sz="10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Description </a:t>
                      </a:r>
                      <a:endParaRPr lang="en-US" sz="1000">
                        <a:effectLst/>
                        <a:latin typeface="Times New Roman" pitchFamily="18" charset="0"/>
                        <a:ea typeface="Calibri"/>
                        <a:cs typeface="Times New Roman" pitchFamily="18" charset="0"/>
                      </a:endParaRPr>
                    </a:p>
                  </a:txBody>
                  <a:tcPr marL="68580" marR="68580" marT="0" marB="0" anchor="ctr"/>
                </a:tc>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Cum % of Total Usage</a:t>
                      </a:r>
                      <a:endParaRPr lang="en-US" sz="1000">
                        <a:effectLst/>
                        <a:latin typeface="Times New Roman" pitchFamily="18" charset="0"/>
                        <a:ea typeface="Calibri"/>
                        <a:cs typeface="Times New Roman" pitchFamily="18" charset="0"/>
                      </a:endParaRPr>
                    </a:p>
                  </a:txBody>
                  <a:tcPr marL="68580" marR="68580" marT="0" marB="0" anchor="ctr"/>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30</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Arwa Water (PET 1.5 Ltr)</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0.78656614</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22</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Fanta Orange (PET 1.125 LT)</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0.80337939</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53</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Orange Drink (PET 1.5 LT)</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0.819101613</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6</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Fanta Orange  (330mL)</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0.834088118</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13</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Coca Cola (PET 0.5 LT)</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0.847508994</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19</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Coke Zero (PET 1.125 LT)</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0.85871818</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33</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Jericho (PET 0.5 Ltr)</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0.868529941</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27</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Fanta Orange (NBR 300 mL)</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0.877377906</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34</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dirty="0" err="1">
                          <a:effectLst/>
                          <a:latin typeface="Times New Roman" pitchFamily="18" charset="0"/>
                          <a:cs typeface="Times New Roman" pitchFamily="18" charset="0"/>
                        </a:rPr>
                        <a:t>Arwa</a:t>
                      </a:r>
                      <a:r>
                        <a:rPr lang="en-US" sz="1000" dirty="0">
                          <a:effectLst/>
                          <a:latin typeface="Times New Roman" pitchFamily="18" charset="0"/>
                          <a:cs typeface="Times New Roman" pitchFamily="18" charset="0"/>
                        </a:rPr>
                        <a:t> Water (5 Gallons)</a:t>
                      </a:r>
                      <a:endParaRPr lang="en-US" sz="1000" dirty="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0.886087716</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54</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Strawberry &amp; Banana Drink (PET 1.5 LT)</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0.893766335</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55</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Mango Drink (PET 1.5 LT)</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0.900713167</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3</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Coke Zero (330mL)</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0.907526644</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9</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Diet Cola (PET 2.0 LT)</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0.914313549</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15</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Sprite (PET 0.5 LT)</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0.920813825</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37</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Mango Nectar (200 mL)</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0.925487582</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7</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Fanta Strawberry  (330mL)</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0.929611593</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2</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Diet Cola  (330mL)</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0.933699317</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16</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Fanta Orange (PET 0.5 LT)</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0.937465598</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57</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Grapefruit Drink (PET 1.5 LT)</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0.94112181</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58</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Apple Drink (PET 1.5 LT)</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0.944571186</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12</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Fanta Strawberry (PET 2.0 LT)</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a:effectLst/>
                          <a:latin typeface="Times New Roman" pitchFamily="18" charset="0"/>
                          <a:cs typeface="Times New Roman" pitchFamily="18" charset="0"/>
                        </a:rPr>
                        <a:t>0.947965677</a:t>
                      </a:r>
                      <a:endParaRPr lang="en-US" sz="1000">
                        <a:effectLst/>
                        <a:latin typeface="Times New Roman" pitchFamily="18" charset="0"/>
                        <a:ea typeface="Calibri"/>
                        <a:cs typeface="Times New Roman" pitchFamily="18" charset="0"/>
                      </a:endParaRPr>
                    </a:p>
                  </a:txBody>
                  <a:tcPr marL="68580" marR="68580" marT="0" marB="0" anchor="b"/>
                </a:tc>
              </a:tr>
              <a:tr h="226116">
                <a:tc>
                  <a:txBody>
                    <a:bodyPr/>
                    <a:lstStyle/>
                    <a:p>
                      <a:pPr marL="0" marR="0" algn="ctr">
                        <a:lnSpc>
                          <a:spcPct val="115000"/>
                        </a:lnSpc>
                        <a:spcBef>
                          <a:spcPts val="0"/>
                        </a:spcBef>
                        <a:spcAft>
                          <a:spcPts val="0"/>
                        </a:spcAft>
                      </a:pPr>
                      <a:r>
                        <a:rPr lang="en-US" sz="1000">
                          <a:effectLst/>
                          <a:latin typeface="Times New Roman" pitchFamily="18" charset="0"/>
                          <a:cs typeface="Times New Roman" pitchFamily="18" charset="0"/>
                        </a:rPr>
                        <a:t>59</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nSpc>
                          <a:spcPct val="115000"/>
                        </a:lnSpc>
                        <a:spcBef>
                          <a:spcPts val="0"/>
                        </a:spcBef>
                        <a:spcAft>
                          <a:spcPts val="0"/>
                        </a:spcAft>
                      </a:pPr>
                      <a:r>
                        <a:rPr lang="en-US" sz="1000">
                          <a:effectLst/>
                          <a:latin typeface="Times New Roman" pitchFamily="18" charset="0"/>
                          <a:cs typeface="Times New Roman" pitchFamily="18" charset="0"/>
                        </a:rPr>
                        <a:t>Orange Drink (PET 330 mL)</a:t>
                      </a:r>
                      <a:endParaRPr lang="en-US" sz="1000">
                        <a:effectLst/>
                        <a:latin typeface="Times New Roman" pitchFamily="18" charset="0"/>
                        <a:ea typeface="Calibri"/>
                        <a:cs typeface="Times New Roman" pitchFamily="18" charset="0"/>
                      </a:endParaRPr>
                    </a:p>
                  </a:txBody>
                  <a:tcPr marL="68580" marR="68580" marT="0" marB="0" anchor="b"/>
                </a:tc>
                <a:tc>
                  <a:txBody>
                    <a:bodyPr/>
                    <a:lstStyle/>
                    <a:p>
                      <a:pPr marL="0" marR="0" algn="r">
                        <a:lnSpc>
                          <a:spcPct val="115000"/>
                        </a:lnSpc>
                        <a:spcBef>
                          <a:spcPts val="0"/>
                        </a:spcBef>
                        <a:spcAft>
                          <a:spcPts val="0"/>
                        </a:spcAft>
                      </a:pPr>
                      <a:r>
                        <a:rPr lang="en-US" sz="1000" dirty="0">
                          <a:effectLst/>
                          <a:latin typeface="Times New Roman" pitchFamily="18" charset="0"/>
                          <a:cs typeface="Times New Roman" pitchFamily="18" charset="0"/>
                        </a:rPr>
                        <a:t>0.951265974</a:t>
                      </a:r>
                      <a:endParaRPr lang="en-US" sz="1000" dirty="0">
                        <a:effectLst/>
                        <a:latin typeface="Times New Roman" pitchFamily="18" charset="0"/>
                        <a:ea typeface="Calibri"/>
                        <a:cs typeface="Times New Roman" pitchFamily="18" charset="0"/>
                      </a:endParaRPr>
                    </a:p>
                  </a:txBody>
                  <a:tcPr marL="68580" marR="68580" marT="0" marB="0" anchor="b"/>
                </a:tc>
              </a:tr>
            </a:tbl>
          </a:graphicData>
        </a:graphic>
      </p:graphicFrame>
    </p:spTree>
    <p:extLst>
      <p:ext uri="{BB962C8B-B14F-4D97-AF65-F5344CB8AC3E}">
        <p14:creationId xmlns:p14="http://schemas.microsoft.com/office/powerpoint/2010/main" val="103771450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152400" y="1600200"/>
            <a:ext cx="3505200" cy="5029200"/>
          </a:xfrm>
        </p:spPr>
        <p:txBody>
          <a:bodyPr>
            <a:normAutofit/>
          </a:bodyPr>
          <a:lstStyle/>
          <a:p>
            <a:pPr lvl="0"/>
            <a:r>
              <a:rPr lang="en-US" sz="2700" b="1" dirty="0">
                <a:solidFill>
                  <a:schemeClr val="tx2"/>
                </a:solidFill>
                <a:latin typeface="Times New Roman" pitchFamily="18" charset="0"/>
                <a:cs typeface="Times New Roman" pitchFamily="18" charset="0"/>
              </a:rPr>
              <a:t>A-B-C </a:t>
            </a:r>
            <a:r>
              <a:rPr lang="en-US" sz="2700" b="1" dirty="0" smtClean="0">
                <a:solidFill>
                  <a:schemeClr val="tx2"/>
                </a:solidFill>
                <a:latin typeface="Times New Roman" pitchFamily="18" charset="0"/>
                <a:cs typeface="Times New Roman" pitchFamily="18" charset="0"/>
              </a:rPr>
              <a:t>classification</a:t>
            </a:r>
            <a:endParaRPr lang="en-US" sz="2700" b="1" dirty="0">
              <a:solidFill>
                <a:schemeClr val="tx2"/>
              </a:solidFill>
              <a:latin typeface="Times New Roman" pitchFamily="18" charset="0"/>
              <a:cs typeface="Times New Roman" pitchFamily="18" charset="0"/>
            </a:endParaRPr>
          </a:p>
          <a:p>
            <a:pPr marL="0" indent="0">
              <a:buNone/>
            </a:pPr>
            <a:r>
              <a:rPr lang="en-US" sz="3000" b="1" dirty="0">
                <a:latin typeface="Times New Roman" pitchFamily="18" charset="0"/>
                <a:cs typeface="Times New Roman" pitchFamily="18" charset="0"/>
              </a:rPr>
              <a:t>C: </a:t>
            </a:r>
            <a:r>
              <a:rPr lang="en-US" sz="2400" dirty="0">
                <a:latin typeface="Times New Roman" pitchFamily="18" charset="0"/>
                <a:cs typeface="Times New Roman" pitchFamily="18" charset="0"/>
              </a:rPr>
              <a:t>Least important, 40-45 % of items, only 20 % of value.</a:t>
            </a:r>
          </a:p>
          <a:p>
            <a:pPr marL="0" indent="0">
              <a:buNone/>
            </a:pPr>
            <a:endParaRPr lang="en-US" sz="2400" dirty="0" smtClean="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469934101"/>
              </p:ext>
            </p:extLst>
          </p:nvPr>
        </p:nvGraphicFramePr>
        <p:xfrm>
          <a:off x="3886200" y="1524000"/>
          <a:ext cx="4967011" cy="5400934"/>
        </p:xfrm>
        <a:graphic>
          <a:graphicData uri="http://schemas.openxmlformats.org/drawingml/2006/table">
            <a:tbl>
              <a:tblPr firstRow="1" firstCol="1" bandRow="1">
                <a:tableStyleId>{5C22544A-7EE6-4342-B048-85BDC9FD1C3A}</a:tableStyleId>
              </a:tblPr>
              <a:tblGrid>
                <a:gridCol w="607818"/>
                <a:gridCol w="2820654"/>
                <a:gridCol w="1538539"/>
              </a:tblGrid>
              <a:tr h="180056">
                <a:tc>
                  <a:txBody>
                    <a:bodyPr/>
                    <a:lstStyle/>
                    <a:p>
                      <a:pPr marL="0" marR="0" algn="ctr">
                        <a:lnSpc>
                          <a:spcPct val="115000"/>
                        </a:lnSpc>
                        <a:spcBef>
                          <a:spcPts val="0"/>
                        </a:spcBef>
                        <a:spcAft>
                          <a:spcPts val="0"/>
                        </a:spcAft>
                      </a:pPr>
                      <a:r>
                        <a:rPr lang="en-US" sz="1100" dirty="0">
                          <a:effectLst/>
                          <a:latin typeface="Times New Roman" pitchFamily="18" charset="0"/>
                          <a:cs typeface="Times New Roman" pitchFamily="18" charset="0"/>
                        </a:rPr>
                        <a:t>Item</a:t>
                      </a:r>
                      <a:endParaRPr lang="en-US" sz="1100" dirty="0">
                        <a:effectLst/>
                        <a:latin typeface="Times New Roman" pitchFamily="18" charset="0"/>
                        <a:ea typeface="Calibri"/>
                        <a:cs typeface="Times New Roman" pitchFamily="18" charset="0"/>
                      </a:endParaRPr>
                    </a:p>
                  </a:txBody>
                  <a:tcPr marL="68379" marR="68379" marT="0" marB="0" anchor="ctr"/>
                </a:tc>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Description </a:t>
                      </a:r>
                      <a:endParaRPr lang="en-US" sz="1100">
                        <a:effectLst/>
                        <a:latin typeface="Times New Roman" pitchFamily="18" charset="0"/>
                        <a:ea typeface="Calibri"/>
                        <a:cs typeface="Times New Roman" pitchFamily="18" charset="0"/>
                      </a:endParaRPr>
                    </a:p>
                  </a:txBody>
                  <a:tcPr marL="68379" marR="68379" marT="0" marB="0" anchor="ctr"/>
                </a:tc>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Cum % of Total Usage</a:t>
                      </a:r>
                      <a:endParaRPr lang="en-US" sz="1100">
                        <a:effectLst/>
                        <a:latin typeface="Times New Roman" pitchFamily="18" charset="0"/>
                        <a:ea typeface="Calibri"/>
                        <a:cs typeface="Times New Roman" pitchFamily="18" charset="0"/>
                      </a:endParaRPr>
                    </a:p>
                  </a:txBody>
                  <a:tcPr marL="68379" marR="68379" marT="0" marB="0" anchor="ctr"/>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5</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Sprite Diet Sprite  (330mL)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0.953991728</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28</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Fanta Strawberry (NBR 300 mL)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0.956655794</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61</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Grape Drink (PET 330 mL)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0.959295669</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56</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Grape Drink (PET 1.5 LT)</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0.961855713</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60</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Strawberry &amp; Banana Drink (PET 330 mL)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0.964384912</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48</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Orange Drink (200 mL)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0.966893599</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35</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Arwa Water (5 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0.969243116</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49</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dirty="0">
                          <a:effectLst/>
                          <a:latin typeface="Times New Roman" pitchFamily="18" charset="0"/>
                          <a:cs typeface="Times New Roman" pitchFamily="18" charset="0"/>
                        </a:rPr>
                        <a:t>Mango Drink (200 mL)</a:t>
                      </a:r>
                      <a:endParaRPr lang="en-US" sz="1100" dirty="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0.971417711</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38</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Strawberry &amp; Banana Nectar (200 mL)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0.973569375</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50</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Strawberry &amp; Banana Drink (200 mL)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0.975660007</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41</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Guava Nectar (200 mL)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0.977577772</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21</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Diet Sprite (PET 1.125 LT)</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0.979451614</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62</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dirty="0">
                          <a:effectLst/>
                          <a:latin typeface="Times New Roman" pitchFamily="18" charset="0"/>
                          <a:cs typeface="Times New Roman" pitchFamily="18" charset="0"/>
                        </a:rPr>
                        <a:t>Mango Drink (PET 330 mL)</a:t>
                      </a:r>
                      <a:endParaRPr lang="en-US" sz="1100" dirty="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0.981320391</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18</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Diet Cola (PET 1.125 LT)</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0.983188942</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29</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Coke Zero (NBR 300 mL)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0.984963978</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40</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Apple Nectar (200 mL)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0.986641493</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51</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Apple Drink (200 mL)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dirty="0">
                          <a:effectLst/>
                          <a:latin typeface="Times New Roman" pitchFamily="18" charset="0"/>
                          <a:cs typeface="Times New Roman" pitchFamily="18" charset="0"/>
                        </a:rPr>
                        <a:t>0.988231163</a:t>
                      </a:r>
                      <a:endParaRPr lang="en-US" sz="1100" dirty="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64</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Apple Drink (PET 330 mL)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0.989637282</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52</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Mixed Fruit (200 mL)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0.990939076</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43</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Mango Nectar  (1.0 LT)</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0.992147431</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24</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Diet Cola (NBR 300 mL)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0.993035705</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26</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Diet Sprite (NBR 300 mL)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0.993923979</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46</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Apple Nectar  (1.0 LT)</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0.994790632</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39</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Multivitamin Nectar (200 mL)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0.997895131</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47</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Guava Nectar  (1.0 LT)</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0.998572487</a:t>
                      </a:r>
                      <a:endParaRPr lang="en-US" sz="1100">
                        <a:effectLst/>
                        <a:latin typeface="Times New Roman" pitchFamily="18" charset="0"/>
                        <a:ea typeface="Calibri"/>
                        <a:cs typeface="Times New Roman" pitchFamily="18" charset="0"/>
                      </a:endParaRPr>
                    </a:p>
                  </a:txBody>
                  <a:tcPr marL="68379" marR="68379" marT="0" marB="0" anchor="b"/>
                </a:tc>
              </a:tr>
              <a:tr h="184840">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63</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Grapefruit Drink (PET 330 mL)</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a:effectLst/>
                          <a:latin typeface="Times New Roman" pitchFamily="18" charset="0"/>
                          <a:cs typeface="Times New Roman" pitchFamily="18" charset="0"/>
                        </a:rPr>
                        <a:t>0.999232304</a:t>
                      </a:r>
                      <a:endParaRPr lang="en-US" sz="1100">
                        <a:effectLst/>
                        <a:latin typeface="Times New Roman" pitchFamily="18" charset="0"/>
                        <a:ea typeface="Calibri"/>
                        <a:cs typeface="Times New Roman" pitchFamily="18" charset="0"/>
                      </a:endParaRPr>
                    </a:p>
                  </a:txBody>
                  <a:tcPr marL="68379" marR="68379" marT="0" marB="0" anchor="b"/>
                </a:tc>
              </a:tr>
              <a:tr h="195712">
                <a:tc>
                  <a:txBody>
                    <a:bodyPr/>
                    <a:lstStyle/>
                    <a:p>
                      <a:pPr marL="0" marR="0" algn="ctr">
                        <a:lnSpc>
                          <a:spcPct val="115000"/>
                        </a:lnSpc>
                        <a:spcBef>
                          <a:spcPts val="0"/>
                        </a:spcBef>
                        <a:spcAft>
                          <a:spcPts val="0"/>
                        </a:spcAft>
                      </a:pPr>
                      <a:r>
                        <a:rPr lang="en-US" sz="1100">
                          <a:effectLst/>
                          <a:latin typeface="Times New Roman" pitchFamily="18" charset="0"/>
                          <a:cs typeface="Times New Roman" pitchFamily="18" charset="0"/>
                        </a:rPr>
                        <a:t>14</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nSpc>
                          <a:spcPct val="115000"/>
                        </a:lnSpc>
                        <a:spcBef>
                          <a:spcPts val="0"/>
                        </a:spcBef>
                        <a:spcAft>
                          <a:spcPts val="0"/>
                        </a:spcAft>
                      </a:pPr>
                      <a:r>
                        <a:rPr lang="en-US" sz="1100">
                          <a:effectLst/>
                          <a:latin typeface="Times New Roman" pitchFamily="18" charset="0"/>
                          <a:cs typeface="Times New Roman" pitchFamily="18" charset="0"/>
                        </a:rPr>
                        <a:t>Diet Cola (PET 0.5 LT)</a:t>
                      </a:r>
                      <a:endParaRPr lang="en-US" sz="1100">
                        <a:effectLst/>
                        <a:latin typeface="Times New Roman" pitchFamily="18" charset="0"/>
                        <a:ea typeface="Calibri"/>
                        <a:cs typeface="Times New Roman" pitchFamily="18" charset="0"/>
                      </a:endParaRPr>
                    </a:p>
                  </a:txBody>
                  <a:tcPr marL="68379" marR="68379" marT="0" marB="0" anchor="b"/>
                </a:tc>
                <a:tc>
                  <a:txBody>
                    <a:bodyPr/>
                    <a:lstStyle/>
                    <a:p>
                      <a:pPr marL="0" marR="0" algn="r">
                        <a:lnSpc>
                          <a:spcPct val="115000"/>
                        </a:lnSpc>
                        <a:spcBef>
                          <a:spcPts val="0"/>
                        </a:spcBef>
                        <a:spcAft>
                          <a:spcPts val="0"/>
                        </a:spcAft>
                      </a:pPr>
                      <a:r>
                        <a:rPr lang="en-US" sz="1100" dirty="0">
                          <a:effectLst/>
                          <a:latin typeface="Times New Roman" pitchFamily="18" charset="0"/>
                          <a:cs typeface="Times New Roman" pitchFamily="18" charset="0"/>
                        </a:rPr>
                        <a:t>1</a:t>
                      </a:r>
                      <a:endParaRPr lang="en-US" sz="1100" dirty="0">
                        <a:effectLst/>
                        <a:latin typeface="Times New Roman" pitchFamily="18" charset="0"/>
                        <a:ea typeface="Calibri"/>
                        <a:cs typeface="Times New Roman" pitchFamily="18" charset="0"/>
                      </a:endParaRPr>
                    </a:p>
                  </a:txBody>
                  <a:tcPr marL="68379" marR="68379" marT="0" marB="0" anchor="b"/>
                </a:tc>
              </a:tr>
            </a:tbl>
          </a:graphicData>
        </a:graphic>
      </p:graphicFrame>
    </p:spTree>
    <p:extLst>
      <p:ext uri="{BB962C8B-B14F-4D97-AF65-F5344CB8AC3E}">
        <p14:creationId xmlns:p14="http://schemas.microsoft.com/office/powerpoint/2010/main" val="292767151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152400" y="1600200"/>
            <a:ext cx="3505200" cy="5029200"/>
          </a:xfrm>
        </p:spPr>
        <p:txBody>
          <a:bodyPr>
            <a:normAutofit/>
          </a:bodyPr>
          <a:lstStyle/>
          <a:p>
            <a:pPr marL="0" indent="0">
              <a:buNone/>
            </a:pPr>
            <a:endParaRPr lang="en-US" sz="2400" dirty="0" smtClean="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indent="0">
              <a:buNone/>
            </a:pPr>
            <a:endParaRPr lang="en-US" sz="2400" dirty="0">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endParaRPr lang="en-US" dirty="0"/>
          </a:p>
        </p:txBody>
      </p:sp>
      <p:graphicFrame>
        <p:nvGraphicFramePr>
          <p:cNvPr id="6" name="Chart 5"/>
          <p:cNvGraphicFramePr>
            <a:graphicFrameLocks/>
          </p:cNvGraphicFramePr>
          <p:nvPr>
            <p:extLst>
              <p:ext uri="{D42A27DB-BD31-4B8C-83A1-F6EECF244321}">
                <p14:modId xmlns:p14="http://schemas.microsoft.com/office/powerpoint/2010/main" val="3730821619"/>
              </p:ext>
            </p:extLst>
          </p:nvPr>
        </p:nvGraphicFramePr>
        <p:xfrm>
          <a:off x="152400" y="2362200"/>
          <a:ext cx="8839200"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152400" y="1603563"/>
            <a:ext cx="6019800" cy="369332"/>
          </a:xfrm>
          <a:prstGeom prst="rect">
            <a:avLst/>
          </a:prstGeom>
        </p:spPr>
        <p:txBody>
          <a:bodyPr wrap="square">
            <a:spAutoFit/>
          </a:bodyPr>
          <a:lstStyle/>
          <a:p>
            <a:r>
              <a:rPr lang="en-US" dirty="0">
                <a:latin typeface="Times New Roman" pitchFamily="18" charset="0"/>
                <a:cs typeface="Times New Roman" pitchFamily="18" charset="0"/>
              </a:rPr>
              <a:t> </a:t>
            </a:r>
            <a:r>
              <a:rPr lang="en-US" b="1" dirty="0" smtClean="0">
                <a:latin typeface="Times New Roman" pitchFamily="18" charset="0"/>
                <a:cs typeface="Times New Roman" pitchFamily="18" charset="0"/>
              </a:rPr>
              <a:t>A-B-C Diagram of all NBC Co. Products</a:t>
            </a:r>
            <a:endParaRPr lang="en-US" b="1" dirty="0">
              <a:latin typeface="Times New Roman" pitchFamily="18" charset="0"/>
              <a:cs typeface="Times New Roman" pitchFamily="18" charset="0"/>
            </a:endParaRPr>
          </a:p>
        </p:txBody>
      </p:sp>
      <p:graphicFrame>
        <p:nvGraphicFramePr>
          <p:cNvPr id="7" name="Diagram 6">
            <a:hlinkClick r:id="rId3" action="ppaction://hlinkfile"/>
          </p:cNvPr>
          <p:cNvGraphicFramePr/>
          <p:nvPr>
            <p:extLst>
              <p:ext uri="{D42A27DB-BD31-4B8C-83A1-F6EECF244321}">
                <p14:modId xmlns:p14="http://schemas.microsoft.com/office/powerpoint/2010/main" val="436920960"/>
              </p:ext>
            </p:extLst>
          </p:nvPr>
        </p:nvGraphicFramePr>
        <p:xfrm>
          <a:off x="6400800" y="1414095"/>
          <a:ext cx="2286000" cy="1117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6941396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029200"/>
          </a:xfrm>
        </p:spPr>
        <p:txBody>
          <a:bodyPr>
            <a:normAutofit/>
          </a:bodyPr>
          <a:lstStyle/>
          <a:p>
            <a:pPr lvl="0">
              <a:buFont typeface="Wingdings" pitchFamily="2" charset="2"/>
              <a:buChar char="q"/>
            </a:pPr>
            <a:r>
              <a:rPr lang="en-US" sz="2500" b="1" dirty="0" smtClean="0">
                <a:solidFill>
                  <a:schemeClr val="tx2"/>
                </a:solidFill>
                <a:latin typeface="Times New Roman" pitchFamily="18" charset="0"/>
                <a:cs typeface="Times New Roman" pitchFamily="18" charset="0"/>
              </a:rPr>
              <a:t>Studying </a:t>
            </a:r>
            <a:r>
              <a:rPr lang="en-US" sz="2500" b="1" dirty="0">
                <a:solidFill>
                  <a:schemeClr val="tx2"/>
                </a:solidFill>
                <a:latin typeface="Times New Roman" pitchFamily="18" charset="0"/>
                <a:cs typeface="Times New Roman" pitchFamily="18" charset="0"/>
              </a:rPr>
              <a:t>the demand and finding the best method for </a:t>
            </a:r>
            <a:r>
              <a:rPr lang="en-US" sz="2500" b="1" dirty="0" smtClean="0">
                <a:solidFill>
                  <a:schemeClr val="tx2"/>
                </a:solidFill>
                <a:latin typeface="Times New Roman" pitchFamily="18" charset="0"/>
                <a:cs typeface="Times New Roman" pitchFamily="18" charset="0"/>
              </a:rPr>
              <a:t>forecasting.</a:t>
            </a:r>
          </a:p>
          <a:p>
            <a:pPr lvl="0">
              <a:buFont typeface="Wingdings" pitchFamily="2" charset="2"/>
              <a:buChar char="Ø"/>
            </a:pPr>
            <a:r>
              <a:rPr lang="en-US" sz="1500" b="1" dirty="0" smtClean="0">
                <a:latin typeface="Times New Roman" pitchFamily="18" charset="0"/>
                <a:cs typeface="Times New Roman" pitchFamily="18" charset="0"/>
              </a:rPr>
              <a:t>Basic Approach </a:t>
            </a:r>
          </a:p>
          <a:p>
            <a:pPr marL="487362" indent="0">
              <a:buNone/>
            </a:pPr>
            <a:r>
              <a:rPr lang="en-US" sz="1500" b="1" dirty="0" smtClean="0">
                <a:latin typeface="Times New Roman" pitchFamily="18" charset="0"/>
                <a:cs typeface="Times New Roman" pitchFamily="18" charset="0"/>
              </a:rPr>
              <a:t>1- Understanding </a:t>
            </a:r>
            <a:r>
              <a:rPr lang="en-US" sz="1500" b="1" dirty="0">
                <a:latin typeface="Times New Roman" pitchFamily="18" charset="0"/>
                <a:cs typeface="Times New Roman" pitchFamily="18" charset="0"/>
              </a:rPr>
              <a:t>the objective of </a:t>
            </a:r>
            <a:r>
              <a:rPr lang="en-US" sz="1500" b="1" dirty="0" smtClean="0">
                <a:latin typeface="Times New Roman" pitchFamily="18" charset="0"/>
                <a:cs typeface="Times New Roman" pitchFamily="18" charset="0"/>
              </a:rPr>
              <a:t>forecasting</a:t>
            </a:r>
            <a:endParaRPr lang="en-US" sz="1500" dirty="0">
              <a:latin typeface="Times New Roman" pitchFamily="18" charset="0"/>
              <a:cs typeface="Times New Roman" pitchFamily="18" charset="0"/>
            </a:endParaRPr>
          </a:p>
          <a:p>
            <a:pPr marL="487362" indent="0">
              <a:buNone/>
            </a:pPr>
            <a:r>
              <a:rPr lang="en-US" sz="1500" b="1" dirty="0" smtClean="0">
                <a:latin typeface="Times New Roman" pitchFamily="18" charset="0"/>
                <a:cs typeface="Times New Roman" pitchFamily="18" charset="0"/>
              </a:rPr>
              <a:t>2- Integrating </a:t>
            </a:r>
            <a:r>
              <a:rPr lang="en-US" sz="1500" b="1" dirty="0">
                <a:latin typeface="Times New Roman" pitchFamily="18" charset="0"/>
                <a:cs typeface="Times New Roman" pitchFamily="18" charset="0"/>
              </a:rPr>
              <a:t>demand planning and forecasting throughout the supply </a:t>
            </a:r>
            <a:r>
              <a:rPr lang="en-US" sz="1500" b="1" dirty="0" smtClean="0">
                <a:latin typeface="Times New Roman" pitchFamily="18" charset="0"/>
                <a:cs typeface="Times New Roman" pitchFamily="18" charset="0"/>
              </a:rPr>
              <a:t>chain</a:t>
            </a:r>
            <a:endParaRPr lang="en-US" sz="1500" dirty="0">
              <a:latin typeface="Times New Roman" pitchFamily="18" charset="0"/>
              <a:cs typeface="Times New Roman" pitchFamily="18" charset="0"/>
            </a:endParaRPr>
          </a:p>
          <a:p>
            <a:pPr marL="487362" indent="0">
              <a:buNone/>
            </a:pPr>
            <a:r>
              <a:rPr lang="en-US" sz="1500" b="1" dirty="0" smtClean="0">
                <a:latin typeface="Times New Roman" pitchFamily="18" charset="0"/>
                <a:cs typeface="Times New Roman" pitchFamily="18" charset="0"/>
              </a:rPr>
              <a:t>3- Understanding </a:t>
            </a:r>
            <a:r>
              <a:rPr lang="en-US" sz="1500" b="1" dirty="0">
                <a:latin typeface="Times New Roman" pitchFamily="18" charset="0"/>
                <a:cs typeface="Times New Roman" pitchFamily="18" charset="0"/>
              </a:rPr>
              <a:t>and </a:t>
            </a:r>
            <a:r>
              <a:rPr lang="en-US" sz="1500" b="1" dirty="0" smtClean="0">
                <a:latin typeface="Times New Roman" pitchFamily="18" charset="0"/>
                <a:cs typeface="Times New Roman" pitchFamily="18" charset="0"/>
              </a:rPr>
              <a:t>identifying the customer segments</a:t>
            </a:r>
          </a:p>
          <a:p>
            <a:pPr>
              <a:buFont typeface="Wingdings" pitchFamily="2" charset="2"/>
              <a:buChar char="q"/>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graphicFrame>
        <p:nvGraphicFramePr>
          <p:cNvPr id="7" name="Chart 6"/>
          <p:cNvGraphicFramePr/>
          <p:nvPr>
            <p:extLst>
              <p:ext uri="{D42A27DB-BD31-4B8C-83A1-F6EECF244321}">
                <p14:modId xmlns:p14="http://schemas.microsoft.com/office/powerpoint/2010/main" val="623439925"/>
              </p:ext>
            </p:extLst>
          </p:nvPr>
        </p:nvGraphicFramePr>
        <p:xfrm>
          <a:off x="762000" y="3429000"/>
          <a:ext cx="8382000" cy="4114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6576473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lvl="0" indent="0">
              <a:buNone/>
            </a:pPr>
            <a:r>
              <a:rPr lang="en-US" sz="2500" b="1" dirty="0">
                <a:solidFill>
                  <a:schemeClr val="tx2"/>
                </a:solidFill>
                <a:latin typeface="Times New Roman" pitchFamily="18" charset="0"/>
                <a:cs typeface="Times New Roman" pitchFamily="18" charset="0"/>
              </a:rPr>
              <a:t> </a:t>
            </a:r>
            <a:r>
              <a:rPr lang="en-US" sz="2500" b="1" dirty="0" smtClean="0">
                <a:solidFill>
                  <a:schemeClr val="tx2"/>
                </a:solidFill>
                <a:latin typeface="Times New Roman" pitchFamily="18" charset="0"/>
                <a:cs typeface="Times New Roman" pitchFamily="18" charset="0"/>
              </a:rPr>
              <a:t>  </a:t>
            </a:r>
            <a:r>
              <a:rPr lang="en-US" sz="1500" b="1" dirty="0" smtClean="0">
                <a:latin typeface="Times New Roman" pitchFamily="18" charset="0"/>
                <a:cs typeface="Times New Roman" pitchFamily="18" charset="0"/>
              </a:rPr>
              <a:t>4- Identify major factors that influence the demand forecast</a:t>
            </a:r>
          </a:p>
          <a:p>
            <a:pPr marL="487362" lvl="0" indent="0">
              <a:buNone/>
            </a:pPr>
            <a:endParaRPr lang="en-US" sz="1500" b="1" dirty="0">
              <a:latin typeface="Times New Roman" pitchFamily="18" charset="0"/>
              <a:cs typeface="Times New Roman" pitchFamily="18" charset="0"/>
            </a:endParaRPr>
          </a:p>
          <a:p>
            <a:pPr marL="487362" lvl="0" indent="0">
              <a:buNone/>
            </a:pPr>
            <a:endParaRPr lang="en-US" sz="1500" b="1" dirty="0" smtClean="0">
              <a:latin typeface="Times New Roman" pitchFamily="18" charset="0"/>
              <a:cs typeface="Times New Roman" pitchFamily="18" charset="0"/>
            </a:endParaRPr>
          </a:p>
          <a:p>
            <a:pPr marL="487362" lvl="0" indent="0">
              <a:buNone/>
            </a:pPr>
            <a:endParaRPr lang="en-US" sz="1500" b="1" dirty="0">
              <a:latin typeface="Times New Roman" pitchFamily="18" charset="0"/>
              <a:cs typeface="Times New Roman" pitchFamily="18" charset="0"/>
            </a:endParaRPr>
          </a:p>
          <a:p>
            <a:pPr marL="487362" lvl="0" indent="0">
              <a:buNone/>
            </a:pPr>
            <a:endParaRPr lang="en-US" sz="1500" b="1" dirty="0" smtClean="0">
              <a:latin typeface="Times New Roman" pitchFamily="18" charset="0"/>
              <a:cs typeface="Times New Roman" pitchFamily="18" charset="0"/>
            </a:endParaRPr>
          </a:p>
          <a:p>
            <a:pPr marL="487362" lvl="0" indent="0">
              <a:buNone/>
            </a:pPr>
            <a:endParaRPr lang="en-US" sz="1500" b="1" dirty="0">
              <a:latin typeface="Times New Roman" pitchFamily="18" charset="0"/>
              <a:cs typeface="Times New Roman" pitchFamily="18" charset="0"/>
            </a:endParaRPr>
          </a:p>
          <a:p>
            <a:pPr marL="487362" lvl="0" indent="0">
              <a:buNone/>
            </a:pPr>
            <a:endParaRPr lang="en-US" sz="1500" b="1" dirty="0" smtClean="0">
              <a:latin typeface="Times New Roman" pitchFamily="18" charset="0"/>
              <a:cs typeface="Times New Roman" pitchFamily="18" charset="0"/>
            </a:endParaRPr>
          </a:p>
          <a:p>
            <a:pPr marL="487362" lvl="0" indent="0">
              <a:buNone/>
            </a:pPr>
            <a:endParaRPr lang="en-US" sz="1500" b="1" dirty="0">
              <a:latin typeface="Times New Roman" pitchFamily="18" charset="0"/>
              <a:cs typeface="Times New Roman" pitchFamily="18" charset="0"/>
            </a:endParaRPr>
          </a:p>
          <a:p>
            <a:pPr marL="487362" lvl="0" indent="0">
              <a:buNone/>
            </a:pPr>
            <a:endParaRPr lang="en-US" sz="1500" b="1" dirty="0" smtClean="0">
              <a:latin typeface="Times New Roman" pitchFamily="18" charset="0"/>
              <a:cs typeface="Times New Roman" pitchFamily="18" charset="0"/>
            </a:endParaRPr>
          </a:p>
          <a:p>
            <a:pPr marL="487362" lvl="0" indent="0">
              <a:buNone/>
            </a:pPr>
            <a:endParaRPr lang="en-US" sz="1500" b="1" dirty="0" smtClean="0">
              <a:latin typeface="Times New Roman" pitchFamily="18" charset="0"/>
              <a:cs typeface="Times New Roman" pitchFamily="18" charset="0"/>
            </a:endParaRPr>
          </a:p>
          <a:p>
            <a:pPr marL="487362" lvl="0" indent="0">
              <a:buNone/>
            </a:pPr>
            <a:endParaRPr lang="en-US" sz="1500" b="1" dirty="0">
              <a:latin typeface="Times New Roman" pitchFamily="18" charset="0"/>
              <a:cs typeface="Times New Roman" pitchFamily="18" charset="0"/>
            </a:endParaRPr>
          </a:p>
          <a:p>
            <a:pPr marL="487362" lvl="0" indent="0">
              <a:buNone/>
            </a:pPr>
            <a:endParaRPr lang="en-US" sz="1500" dirty="0" smtClean="0">
              <a:latin typeface="Times New Roman" pitchFamily="18" charset="0"/>
              <a:cs typeface="Times New Roman" pitchFamily="18" charset="0"/>
            </a:endParaRPr>
          </a:p>
          <a:p>
            <a:pPr marL="487362" lvl="0" indent="0">
              <a:buNone/>
            </a:pPr>
            <a:endParaRPr lang="en-US" sz="1500" b="1" dirty="0" smtClean="0">
              <a:latin typeface="Times New Roman" pitchFamily="18" charset="0"/>
              <a:cs typeface="Times New Roman" pitchFamily="18" charset="0"/>
            </a:endParaRPr>
          </a:p>
          <a:p>
            <a:pPr marL="487362" lvl="0" indent="0">
              <a:buNone/>
            </a:pPr>
            <a:endParaRPr lang="en-US" sz="1500" b="1" dirty="0">
              <a:latin typeface="Times New Roman" pitchFamily="18" charset="0"/>
              <a:cs typeface="Times New Roman" pitchFamily="18" charset="0"/>
            </a:endParaRPr>
          </a:p>
          <a:p>
            <a:pPr marL="487362" lvl="0" indent="0">
              <a:buNone/>
            </a:pPr>
            <a:r>
              <a:rPr lang="en-US" sz="1500" b="1" dirty="0" smtClean="0">
                <a:latin typeface="Times New Roman" pitchFamily="18" charset="0"/>
                <a:cs typeface="Times New Roman" pitchFamily="18" charset="0"/>
              </a:rPr>
              <a:t>5- Determining the appropriate forecasting technique</a:t>
            </a:r>
          </a:p>
          <a:p>
            <a:pPr marL="487362" lvl="0" indent="0">
              <a:buNone/>
            </a:pPr>
            <a:r>
              <a:rPr lang="en-US" sz="1500" b="1" dirty="0" smtClean="0">
                <a:latin typeface="Times New Roman" pitchFamily="18" charset="0"/>
                <a:cs typeface="Times New Roman" pitchFamily="18" charset="0"/>
              </a:rPr>
              <a:t>6- Establishing performance and error measures for the forecast</a:t>
            </a:r>
            <a:endParaRPr lang="en-US" sz="1500" dirty="0" smtClean="0">
              <a:latin typeface="Times New Roman" pitchFamily="18" charset="0"/>
              <a:cs typeface="Times New Roman" pitchFamily="18" charset="0"/>
            </a:endParaRPr>
          </a:p>
          <a:p>
            <a:pPr>
              <a:buFont typeface="Wingdings" pitchFamily="2" charset="2"/>
              <a:buChar char="q"/>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519864695"/>
              </p:ext>
            </p:extLst>
          </p:nvPr>
        </p:nvGraphicFramePr>
        <p:xfrm>
          <a:off x="609600" y="2209800"/>
          <a:ext cx="6680200" cy="820420"/>
        </p:xfrm>
        <a:graphic>
          <a:graphicData uri="http://schemas.openxmlformats.org/drawingml/2006/table">
            <a:tbl>
              <a:tblPr firstRow="1" firstCol="1" bandRow="1">
                <a:tableStyleId>{85BE263C-DBD7-4A20-BB59-AAB30ACAA65A}</a:tableStyleId>
              </a:tblPr>
              <a:tblGrid>
                <a:gridCol w="840105"/>
                <a:gridCol w="419735"/>
                <a:gridCol w="490855"/>
                <a:gridCol w="490855"/>
                <a:gridCol w="490855"/>
                <a:gridCol w="450850"/>
                <a:gridCol w="457200"/>
                <a:gridCol w="427355"/>
                <a:gridCol w="457200"/>
                <a:gridCol w="419735"/>
                <a:gridCol w="419735"/>
                <a:gridCol w="419735"/>
                <a:gridCol w="419735"/>
                <a:gridCol w="476250"/>
              </a:tblGrid>
              <a:tr h="171450">
                <a:tc>
                  <a:txBody>
                    <a:bodyPr/>
                    <a:lstStyle/>
                    <a:p>
                      <a:endParaRPr lang="en-US" sz="800" dirty="0">
                        <a:effectLst/>
                        <a:latin typeface="Times New Roman" pitchFamily="18" charset="0"/>
                        <a:cs typeface="Times New Roman" pitchFamily="18" charset="0"/>
                      </a:endParaRPr>
                    </a:p>
                  </a:txBody>
                  <a:tcPr marL="68580" marR="68580" marT="0" marB="0"/>
                </a:tc>
                <a:tc>
                  <a:txBody>
                    <a:bodyPr/>
                    <a:lstStyle/>
                    <a:p>
                      <a:endParaRPr lang="en-US" sz="800">
                        <a:effectLst/>
                        <a:latin typeface="Times New Roman" pitchFamily="18" charset="0"/>
                        <a:cs typeface="Times New Roman" pitchFamily="18" charset="0"/>
                      </a:endParaRPr>
                    </a:p>
                  </a:txBody>
                  <a:tcPr marL="68580" marR="68580" marT="0" marB="0"/>
                </a:tc>
                <a:tc>
                  <a:txBody>
                    <a:bodyPr/>
                    <a:lstStyle/>
                    <a:p>
                      <a:endParaRPr lang="en-US" sz="800">
                        <a:effectLst/>
                        <a:latin typeface="Times New Roman" pitchFamily="18" charset="0"/>
                        <a:cs typeface="Times New Roman" pitchFamily="18" charset="0"/>
                      </a:endParaRPr>
                    </a:p>
                  </a:txBody>
                  <a:tcPr marL="68580" marR="68580" marT="0" marB="0"/>
                </a:tc>
                <a:tc gridSpan="4">
                  <a:txBody>
                    <a:bodyPr/>
                    <a:lstStyle/>
                    <a:p>
                      <a:pPr marL="0" marR="0" algn="ctr">
                        <a:lnSpc>
                          <a:spcPct val="115000"/>
                        </a:lnSpc>
                        <a:spcBef>
                          <a:spcPts val="0"/>
                        </a:spcBef>
                        <a:spcAft>
                          <a:spcPts val="0"/>
                        </a:spcAft>
                      </a:pPr>
                      <a:r>
                        <a:rPr lang="en-US" sz="800">
                          <a:effectLst/>
                        </a:rPr>
                        <a:t>Coca Cola (PET 2.0 LT)</a:t>
                      </a:r>
                      <a:endParaRPr lang="en-US" sz="800">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endParaRPr lang="en-US" sz="800">
                        <a:effectLst/>
                        <a:latin typeface="Times New Roman" pitchFamily="18" charset="0"/>
                        <a:cs typeface="Times New Roman" pitchFamily="18" charset="0"/>
                      </a:endParaRPr>
                    </a:p>
                  </a:txBody>
                  <a:tcPr marL="68580" marR="68580" marT="0" marB="0"/>
                </a:tc>
                <a:tc>
                  <a:txBody>
                    <a:bodyPr/>
                    <a:lstStyle/>
                    <a:p>
                      <a:endParaRPr lang="en-US" sz="800">
                        <a:effectLst/>
                        <a:latin typeface="Times New Roman" pitchFamily="18" charset="0"/>
                        <a:cs typeface="Times New Roman" pitchFamily="18" charset="0"/>
                      </a:endParaRPr>
                    </a:p>
                  </a:txBody>
                  <a:tcPr marL="68580" marR="68580" marT="0" marB="0"/>
                </a:tc>
                <a:tc>
                  <a:txBody>
                    <a:bodyPr/>
                    <a:lstStyle/>
                    <a:p>
                      <a:endParaRPr lang="en-US" sz="800">
                        <a:effectLst/>
                        <a:latin typeface="Times New Roman" pitchFamily="18" charset="0"/>
                        <a:cs typeface="Times New Roman" pitchFamily="18" charset="0"/>
                      </a:endParaRPr>
                    </a:p>
                  </a:txBody>
                  <a:tcPr marL="68580" marR="68580" marT="0" marB="0"/>
                </a:tc>
                <a:tc>
                  <a:txBody>
                    <a:bodyPr/>
                    <a:lstStyle/>
                    <a:p>
                      <a:endParaRPr lang="en-US" sz="800">
                        <a:effectLst/>
                        <a:latin typeface="Times New Roman" pitchFamily="18" charset="0"/>
                        <a:cs typeface="Times New Roman" pitchFamily="18" charset="0"/>
                      </a:endParaRPr>
                    </a:p>
                  </a:txBody>
                  <a:tcPr marL="68580" marR="68580" marT="0" marB="0"/>
                </a:tc>
                <a:tc>
                  <a:txBody>
                    <a:bodyPr/>
                    <a:lstStyle/>
                    <a:p>
                      <a:endParaRPr lang="en-US" sz="800">
                        <a:effectLst/>
                        <a:latin typeface="Times New Roman" pitchFamily="18" charset="0"/>
                        <a:cs typeface="Times New Roman" pitchFamily="18" charset="0"/>
                      </a:endParaRPr>
                    </a:p>
                  </a:txBody>
                  <a:tcPr marL="68580" marR="68580" marT="0" marB="0"/>
                </a:tc>
                <a:tc>
                  <a:txBody>
                    <a:bodyPr/>
                    <a:lstStyle/>
                    <a:p>
                      <a:endParaRPr lang="en-US" sz="800">
                        <a:effectLst/>
                        <a:latin typeface="Times New Roman" pitchFamily="18" charset="0"/>
                        <a:cs typeface="Times New Roman" pitchFamily="18" charset="0"/>
                      </a:endParaRPr>
                    </a:p>
                  </a:txBody>
                  <a:tcPr marL="68580" marR="68580" marT="0" marB="0"/>
                </a:tc>
                <a:tc>
                  <a:txBody>
                    <a:bodyPr/>
                    <a:lstStyle/>
                    <a:p>
                      <a:endParaRPr lang="en-US" sz="800">
                        <a:effectLst/>
                        <a:latin typeface="Times New Roman" pitchFamily="18" charset="0"/>
                        <a:cs typeface="Times New Roman" pitchFamily="18" charset="0"/>
                      </a:endParaRPr>
                    </a:p>
                  </a:txBody>
                  <a:tcPr marL="68580" marR="68580" marT="0" marB="0"/>
                </a:tc>
              </a:tr>
              <a:tr h="171450">
                <a:tc>
                  <a:txBody>
                    <a:bodyPr/>
                    <a:lstStyle/>
                    <a:p>
                      <a:pPr marL="0" marR="0">
                        <a:lnSpc>
                          <a:spcPct val="115000"/>
                        </a:lnSpc>
                        <a:spcBef>
                          <a:spcPts val="0"/>
                        </a:spcBef>
                        <a:spcAft>
                          <a:spcPts val="0"/>
                        </a:spcAft>
                      </a:pPr>
                      <a:r>
                        <a:rPr lang="en-US" sz="800" dirty="0">
                          <a:effectLst/>
                        </a:rPr>
                        <a:t>Branch/Month</a:t>
                      </a:r>
                      <a:endParaRPr lang="en-US" sz="800"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Jan</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Feb</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Mar</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Apr</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May</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Jun</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Jul</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Aug</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Sep</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Oct</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Nov</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Dec</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800">
                          <a:effectLst/>
                        </a:rPr>
                        <a:t>TOTAL</a:t>
                      </a:r>
                      <a:endParaRPr lang="en-US" sz="800">
                        <a:effectLst/>
                        <a:latin typeface="Times New Roman" pitchFamily="18" charset="0"/>
                        <a:ea typeface="Calibri"/>
                        <a:cs typeface="Times New Roman" pitchFamily="18" charset="0"/>
                      </a:endParaRPr>
                    </a:p>
                  </a:txBody>
                  <a:tcPr marL="68580" marR="68580" marT="0" marB="0"/>
                </a:tc>
              </a:tr>
              <a:tr h="147320">
                <a:tc>
                  <a:txBody>
                    <a:bodyPr/>
                    <a:lstStyle/>
                    <a:p>
                      <a:pPr marL="0" marR="0">
                        <a:lnSpc>
                          <a:spcPct val="115000"/>
                        </a:lnSpc>
                        <a:spcBef>
                          <a:spcPts val="0"/>
                        </a:spcBef>
                        <a:spcAft>
                          <a:spcPts val="0"/>
                        </a:spcAft>
                      </a:pPr>
                      <a:r>
                        <a:rPr lang="en-US" sz="800">
                          <a:effectLst/>
                        </a:rPr>
                        <a:t>Center Branch</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19907</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31009</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36177</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46513</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51681</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51681</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63415</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63415</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52847</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47562</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31708</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26423</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522338</a:t>
                      </a:r>
                      <a:endParaRPr lang="en-US" sz="800">
                        <a:effectLst/>
                        <a:latin typeface="Times New Roman" pitchFamily="18" charset="0"/>
                        <a:ea typeface="Calibri"/>
                        <a:cs typeface="Times New Roman" pitchFamily="18" charset="0"/>
                      </a:endParaRPr>
                    </a:p>
                  </a:txBody>
                  <a:tcPr marL="68580" marR="68580" marT="0" marB="0"/>
                </a:tc>
              </a:tr>
              <a:tr h="158750">
                <a:tc>
                  <a:txBody>
                    <a:bodyPr/>
                    <a:lstStyle/>
                    <a:p>
                      <a:pPr marL="0" marR="0">
                        <a:lnSpc>
                          <a:spcPct val="115000"/>
                        </a:lnSpc>
                        <a:spcBef>
                          <a:spcPts val="0"/>
                        </a:spcBef>
                        <a:spcAft>
                          <a:spcPts val="0"/>
                        </a:spcAft>
                      </a:pPr>
                      <a:r>
                        <a:rPr lang="en-US" sz="800">
                          <a:effectLst/>
                        </a:rPr>
                        <a:t>North Branch </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18248</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23687</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37899</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37899</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42637</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52112</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58087</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53246</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48406</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43566</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dirty="0">
                          <a:effectLst/>
                        </a:rPr>
                        <a:t>33884</a:t>
                      </a:r>
                      <a:endParaRPr lang="en-US" sz="800"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29043</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r">
                        <a:lnSpc>
                          <a:spcPct val="115000"/>
                        </a:lnSpc>
                        <a:spcBef>
                          <a:spcPts val="0"/>
                        </a:spcBef>
                        <a:spcAft>
                          <a:spcPts val="0"/>
                        </a:spcAft>
                      </a:pPr>
                      <a:r>
                        <a:rPr lang="en-US" sz="800">
                          <a:effectLst/>
                        </a:rPr>
                        <a:t>478714</a:t>
                      </a:r>
                      <a:endParaRPr lang="en-US" sz="800">
                        <a:effectLst/>
                        <a:latin typeface="Times New Roman" pitchFamily="18" charset="0"/>
                        <a:ea typeface="Calibri"/>
                        <a:cs typeface="Times New Roman" pitchFamily="18" charset="0"/>
                      </a:endParaRPr>
                    </a:p>
                  </a:txBody>
                  <a:tcPr marL="68580" marR="68580" marT="0" marB="0"/>
                </a:tc>
              </a:tr>
              <a:tr h="171450">
                <a:tc>
                  <a:txBody>
                    <a:bodyPr/>
                    <a:lstStyle/>
                    <a:p>
                      <a:pPr marL="0" marR="0">
                        <a:lnSpc>
                          <a:spcPct val="115000"/>
                        </a:lnSpc>
                        <a:spcBef>
                          <a:spcPts val="0"/>
                        </a:spcBef>
                        <a:spcAft>
                          <a:spcPts val="0"/>
                        </a:spcAft>
                      </a:pPr>
                      <a:r>
                        <a:rPr lang="en-US" sz="800" dirty="0">
                          <a:effectLst/>
                        </a:rPr>
                        <a:t>South Branch </a:t>
                      </a:r>
                      <a:endParaRPr lang="en-US" sz="800"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15792</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15792</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27635</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31583</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39479</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39479</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48636</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44583</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40531</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36478</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dirty="0">
                          <a:effectLst/>
                        </a:rPr>
                        <a:t>32425</a:t>
                      </a:r>
                      <a:endParaRPr lang="en-US" sz="800"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a:effectLst/>
                        </a:rPr>
                        <a:t>28372</a:t>
                      </a:r>
                      <a:endParaRPr lang="en-US" sz="80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800" dirty="0">
                          <a:effectLst/>
                        </a:rPr>
                        <a:t>400785</a:t>
                      </a:r>
                      <a:endParaRPr lang="en-US" sz="800" dirty="0">
                        <a:effectLst/>
                        <a:latin typeface="Times New Roman" pitchFamily="18" charset="0"/>
                        <a:ea typeface="Calibri"/>
                        <a:cs typeface="Times New Roman" pitchFamily="18" charset="0"/>
                      </a:endParaRPr>
                    </a:p>
                  </a:txBody>
                  <a:tcPr marL="68580" marR="68580" marT="0" marB="0"/>
                </a:tc>
              </a:tr>
            </a:tbl>
          </a:graphicData>
        </a:graphic>
      </p:graphicFrame>
      <p:graphicFrame>
        <p:nvGraphicFramePr>
          <p:cNvPr id="7" name="Chart 6"/>
          <p:cNvGraphicFramePr>
            <a:graphicFrameLocks/>
          </p:cNvGraphicFramePr>
          <p:nvPr>
            <p:extLst>
              <p:ext uri="{D42A27DB-BD31-4B8C-83A1-F6EECF244321}">
                <p14:modId xmlns:p14="http://schemas.microsoft.com/office/powerpoint/2010/main" val="521743923"/>
              </p:ext>
            </p:extLst>
          </p:nvPr>
        </p:nvGraphicFramePr>
        <p:xfrm>
          <a:off x="457200" y="3124200"/>
          <a:ext cx="7391400" cy="2895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8914937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8" name="Content Placeholder 2"/>
          <p:cNvSpPr txBox="1">
            <a:spLocks/>
          </p:cNvSpPr>
          <p:nvPr/>
        </p:nvSpPr>
        <p:spPr>
          <a:xfrm>
            <a:off x="152400" y="1600200"/>
            <a:ext cx="8915400" cy="50292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smtClean="0">
                <a:solidFill>
                  <a:schemeClr val="tx2"/>
                </a:solidFill>
                <a:latin typeface="Times New Roman" pitchFamily="18" charset="0"/>
                <a:cs typeface="Times New Roman" pitchFamily="18" charset="0"/>
              </a:rPr>
              <a:t>Dynamic Models Derivations:</a:t>
            </a:r>
          </a:p>
          <a:p>
            <a:pPr marL="0" indent="0">
              <a:buNone/>
            </a:pPr>
            <a:endParaRPr lang="en-US" sz="2500" b="1" dirty="0">
              <a:solidFill>
                <a:schemeClr val="tx2"/>
              </a:solidFill>
              <a:latin typeface="Times New Roman" pitchFamily="18" charset="0"/>
              <a:cs typeface="Times New Roman" pitchFamily="18" charset="0"/>
            </a:endParaRPr>
          </a:p>
          <a:p>
            <a:pPr marL="0" indent="0">
              <a:buNone/>
            </a:pPr>
            <a:endParaRPr lang="en-US" sz="2500" b="1" dirty="0" smtClean="0">
              <a:solidFill>
                <a:schemeClr val="tx2"/>
              </a:solidFill>
              <a:latin typeface="Times New Roman" pitchFamily="18" charset="0"/>
              <a:cs typeface="Times New Roman" pitchFamily="18" charset="0"/>
            </a:endParaRPr>
          </a:p>
          <a:p>
            <a:pPr>
              <a:buFont typeface="Wingdings" pitchFamily="2" charset="2"/>
              <a:buChar char="q"/>
            </a:pPr>
            <a:endParaRPr lang="en-US" sz="2800" dirty="0" smtClean="0"/>
          </a:p>
          <a:p>
            <a:pPr marL="0" indent="0">
              <a:buFont typeface="Wingdings"/>
              <a:buNone/>
            </a:pPr>
            <a:endParaRPr lang="en-US" sz="2800" dirty="0" smtClean="0"/>
          </a:p>
          <a:p>
            <a:pPr>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indent="0">
              <a:buFont typeface="Wingdings"/>
              <a:buNone/>
            </a:pPr>
            <a:endParaRPr lang="en-US" dirty="0" smtClean="0">
              <a:latin typeface="Times New Roman" pitchFamily="18" charset="0"/>
              <a:cs typeface="Times New Roman" pitchFamily="18" charset="0"/>
            </a:endParaRPr>
          </a:p>
          <a:p>
            <a:pPr marL="0" indent="0">
              <a:buFont typeface="Wingdings"/>
              <a:buNone/>
            </a:pPr>
            <a:endParaRPr lang="en-US" dirty="0"/>
          </a:p>
        </p:txBody>
      </p:sp>
      <p:graphicFrame>
        <p:nvGraphicFramePr>
          <p:cNvPr id="4" name="Diagram 3"/>
          <p:cNvGraphicFramePr/>
          <p:nvPr>
            <p:extLst>
              <p:ext uri="{D42A27DB-BD31-4B8C-83A1-F6EECF244321}">
                <p14:modId xmlns:p14="http://schemas.microsoft.com/office/powerpoint/2010/main" val="2824873454"/>
              </p:ext>
            </p:extLst>
          </p:nvPr>
        </p:nvGraphicFramePr>
        <p:xfrm>
          <a:off x="1600200" y="2082800"/>
          <a:ext cx="6362700" cy="4546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9669486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8" name="Content Placeholder 2"/>
              <p:cNvSpPr txBox="1">
                <a:spLocks/>
              </p:cNvSpPr>
              <p:nvPr/>
            </p:nvSpPr>
            <p:spPr>
              <a:xfrm>
                <a:off x="152400" y="1600200"/>
                <a:ext cx="8915400" cy="50292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smtClean="0">
                    <a:solidFill>
                      <a:schemeClr val="tx2"/>
                    </a:solidFill>
                    <a:latin typeface="Times New Roman" pitchFamily="18" charset="0"/>
                    <a:cs typeface="Times New Roman" pitchFamily="18" charset="0"/>
                  </a:rPr>
                  <a:t>Needed Factors</a:t>
                </a:r>
              </a:p>
              <a:p>
                <a:pPr marL="0" indent="0">
                  <a:buNone/>
                </a:pPr>
                <a:endParaRPr lang="en-US" sz="2500" b="1" dirty="0" smtClean="0">
                  <a:solidFill>
                    <a:schemeClr val="tx2"/>
                  </a:solidFill>
                  <a:latin typeface="Times New Roman" pitchFamily="18" charset="0"/>
                  <a:cs typeface="Times New Roman" pitchFamily="18" charset="0"/>
                </a:endParaRPr>
              </a:p>
              <a:p>
                <a:pPr marL="0" lvl="0" indent="0">
                  <a:buNone/>
                </a:pPr>
                <a:r>
                  <a:rPr lang="en-US" sz="2500" b="1" dirty="0" smtClean="0">
                    <a:latin typeface="Times New Roman" pitchFamily="18" charset="0"/>
                    <a:cs typeface="Times New Roman" pitchFamily="18" charset="0"/>
                  </a:rPr>
                  <a:t>Cost </a:t>
                </a:r>
                <a:r>
                  <a:rPr lang="en-US" sz="2500" b="1" dirty="0">
                    <a:latin typeface="Times New Roman" pitchFamily="18" charset="0"/>
                    <a:cs typeface="Times New Roman" pitchFamily="18" charset="0"/>
                  </a:rPr>
                  <a:t>Factors</a:t>
                </a:r>
                <a:endParaRPr lang="en-US" sz="2500" dirty="0">
                  <a:latin typeface="Times New Roman" pitchFamily="18" charset="0"/>
                  <a:cs typeface="Times New Roman" pitchFamily="18" charset="0"/>
                </a:endParaRPr>
              </a:p>
              <a:p>
                <a:pPr lvl="0">
                  <a:buFont typeface="Wingdings" pitchFamily="2" charset="2"/>
                  <a:buChar char="q"/>
                </a:pPr>
                <a:r>
                  <a:rPr lang="en-US" sz="2500" dirty="0">
                    <a:latin typeface="Times New Roman" pitchFamily="18" charset="0"/>
                    <a:cs typeface="Times New Roman" pitchFamily="18" charset="0"/>
                  </a:rPr>
                  <a:t>The Unit Value or Unit Variable Cost, </a:t>
                </a:r>
                <a14:m>
                  <m:oMath xmlns:m="http://schemas.openxmlformats.org/officeDocument/2006/math">
                    <m:r>
                      <a:rPr lang="en-US" sz="2500" i="1">
                        <a:latin typeface="Cambria Math"/>
                      </a:rPr>
                      <m:t>𝑣</m:t>
                    </m:r>
                  </m:oMath>
                </a14:m>
                <a:endParaRPr lang="en-US" sz="2500" dirty="0">
                  <a:latin typeface="Times New Roman" pitchFamily="18" charset="0"/>
                  <a:cs typeface="Times New Roman" pitchFamily="18" charset="0"/>
                </a:endParaRPr>
              </a:p>
              <a:p>
                <a:pPr lvl="0">
                  <a:buFont typeface="Wingdings" pitchFamily="2" charset="2"/>
                  <a:buChar char="q"/>
                </a:pPr>
                <a:r>
                  <a:rPr lang="en-US" sz="2500" dirty="0">
                    <a:latin typeface="Times New Roman" pitchFamily="18" charset="0"/>
                    <a:cs typeface="Times New Roman" pitchFamily="18" charset="0"/>
                  </a:rPr>
                  <a:t>The Cost of Carrying Items in </a:t>
                </a:r>
                <a:r>
                  <a:rPr lang="en-US" sz="2500" dirty="0" smtClean="0">
                    <a:latin typeface="Times New Roman" pitchFamily="18" charset="0"/>
                    <a:cs typeface="Times New Roman" pitchFamily="18" charset="0"/>
                  </a:rPr>
                  <a:t>Inventory, </a:t>
                </a:r>
                <a14:m>
                  <m:oMath xmlns:m="http://schemas.openxmlformats.org/officeDocument/2006/math">
                    <m:r>
                      <a:rPr lang="en-US" sz="2500" i="1">
                        <a:latin typeface="Cambria Math"/>
                      </a:rPr>
                      <m:t>𝑟</m:t>
                    </m:r>
                  </m:oMath>
                </a14:m>
                <a:endParaRPr lang="en-US" sz="2500" dirty="0">
                  <a:latin typeface="Times New Roman" pitchFamily="18" charset="0"/>
                  <a:cs typeface="Times New Roman" pitchFamily="18" charset="0"/>
                </a:endParaRPr>
              </a:p>
              <a:p>
                <a:pPr lvl="0">
                  <a:buFont typeface="Wingdings" pitchFamily="2" charset="2"/>
                  <a:buChar char="q"/>
                </a:pPr>
                <a:r>
                  <a:rPr lang="en-US" sz="2500" dirty="0">
                    <a:latin typeface="Times New Roman" pitchFamily="18" charset="0"/>
                    <a:cs typeface="Times New Roman" pitchFamily="18" charset="0"/>
                  </a:rPr>
                  <a:t>The Ordering or Setup cost, </a:t>
                </a:r>
                <a14:m>
                  <m:oMath xmlns:m="http://schemas.openxmlformats.org/officeDocument/2006/math">
                    <m:r>
                      <a:rPr lang="en-US" sz="2500" i="1">
                        <a:latin typeface="Cambria Math"/>
                      </a:rPr>
                      <m:t>𝐴</m:t>
                    </m:r>
                  </m:oMath>
                </a14:m>
                <a:endParaRPr lang="en-US" sz="2500" dirty="0">
                  <a:latin typeface="Times New Roman" pitchFamily="18" charset="0"/>
                  <a:cs typeface="Times New Roman" pitchFamily="18" charset="0"/>
                </a:endParaRPr>
              </a:p>
              <a:p>
                <a:pPr lvl="0">
                  <a:buFont typeface="Wingdings" pitchFamily="2" charset="2"/>
                  <a:buChar char="q"/>
                </a:pPr>
                <a:r>
                  <a:rPr lang="en-US" sz="2500" dirty="0">
                    <a:latin typeface="Times New Roman" pitchFamily="18" charset="0"/>
                    <a:cs typeface="Times New Roman" pitchFamily="18" charset="0"/>
                  </a:rPr>
                  <a:t>The Costs of Insufficient Capacity in the Short </a:t>
                </a:r>
                <a:r>
                  <a:rPr lang="en-US" sz="2500" dirty="0" smtClean="0">
                    <a:latin typeface="Times New Roman" pitchFamily="18" charset="0"/>
                    <a:cs typeface="Times New Roman" pitchFamily="18" charset="0"/>
                  </a:rPr>
                  <a:t>Run</a:t>
                </a:r>
              </a:p>
              <a:p>
                <a:pPr marL="0" lvl="0" indent="0">
                  <a:buNone/>
                </a:pPr>
                <a:endParaRPr lang="en-US" sz="2500" b="1" dirty="0" smtClean="0">
                  <a:solidFill>
                    <a:schemeClr val="tx2"/>
                  </a:solidFill>
                  <a:latin typeface="Times New Roman" pitchFamily="18" charset="0"/>
                  <a:cs typeface="Times New Roman" pitchFamily="18" charset="0"/>
                </a:endParaRPr>
              </a:p>
              <a:p>
                <a:pPr marL="0" lvl="0" indent="0">
                  <a:buNone/>
                </a:pPr>
                <a:r>
                  <a:rPr lang="en-US" sz="2500" b="1" dirty="0">
                    <a:latin typeface="Times New Roman" pitchFamily="18" charset="0"/>
                    <a:cs typeface="Times New Roman" pitchFamily="18" charset="0"/>
                  </a:rPr>
                  <a:t>Other important </a:t>
                </a:r>
                <a:r>
                  <a:rPr lang="en-US" sz="2500" b="1" dirty="0" smtClean="0">
                    <a:latin typeface="Times New Roman" pitchFamily="18" charset="0"/>
                    <a:cs typeface="Times New Roman" pitchFamily="18" charset="0"/>
                  </a:rPr>
                  <a:t>factors</a:t>
                </a:r>
                <a:endParaRPr lang="en-US" sz="2500" dirty="0" smtClean="0">
                  <a:latin typeface="Times New Roman" pitchFamily="18" charset="0"/>
                  <a:cs typeface="Times New Roman" pitchFamily="18" charset="0"/>
                </a:endParaRPr>
              </a:p>
              <a:p>
                <a:pPr lvl="0">
                  <a:buFont typeface="Wingdings" pitchFamily="2" charset="2"/>
                  <a:buChar char="q"/>
                </a:pPr>
                <a:r>
                  <a:rPr lang="en-US" sz="2500" dirty="0">
                    <a:latin typeface="Times New Roman" pitchFamily="18" charset="0"/>
                    <a:cs typeface="Times New Roman" pitchFamily="18" charset="0"/>
                  </a:rPr>
                  <a:t>Replenishment Lead Time, </a:t>
                </a:r>
                <a14:m>
                  <m:oMath xmlns:m="http://schemas.openxmlformats.org/officeDocument/2006/math">
                    <m:r>
                      <a:rPr lang="en-US" sz="2500" i="1">
                        <a:latin typeface="Cambria Math"/>
                      </a:rPr>
                      <m:t>𝐿</m:t>
                    </m:r>
                  </m:oMath>
                </a14:m>
                <a:endParaRPr lang="en-US" sz="2500" dirty="0">
                  <a:latin typeface="Times New Roman" pitchFamily="18" charset="0"/>
                  <a:cs typeface="Times New Roman" pitchFamily="18" charset="0"/>
                </a:endParaRPr>
              </a:p>
              <a:p>
                <a:pPr marL="0" indent="0">
                  <a:buNone/>
                </a:pPr>
                <a:endParaRPr lang="en-US" sz="2700" b="1" dirty="0" smtClean="0">
                  <a:solidFill>
                    <a:schemeClr val="tx2"/>
                  </a:solidFill>
                  <a:latin typeface="Times New Roman" pitchFamily="18" charset="0"/>
                  <a:cs typeface="Times New Roman" pitchFamily="18" charset="0"/>
                </a:endParaRPr>
              </a:p>
              <a:p>
                <a:pPr marL="0" indent="0">
                  <a:buFont typeface="Wingdings"/>
                  <a:buNone/>
                </a:pPr>
                <a:endParaRPr lang="en-US" dirty="0" smtClean="0">
                  <a:latin typeface="Times New Roman" pitchFamily="18" charset="0"/>
                  <a:cs typeface="Times New Roman" pitchFamily="18" charset="0"/>
                </a:endParaRPr>
              </a:p>
              <a:p>
                <a:pPr marL="0" indent="0">
                  <a:buFont typeface="Wingdings"/>
                  <a:buNone/>
                </a:pPr>
                <a:endParaRPr lang="en-US" dirty="0"/>
              </a:p>
            </p:txBody>
          </p:sp>
        </mc:Choice>
        <mc:Fallback xmlns="">
          <p:sp>
            <p:nvSpPr>
              <p:cNvPr id="8" name="Content Placeholder 2"/>
              <p:cNvSpPr txBox="1">
                <a:spLocks noRot="1" noChangeAspect="1" noMove="1" noResize="1" noEditPoints="1" noAdjustHandles="1" noChangeArrowheads="1" noChangeShapeType="1" noTextEdit="1"/>
              </p:cNvSpPr>
              <p:nvPr/>
            </p:nvSpPr>
            <p:spPr>
              <a:xfrm>
                <a:off x="152400" y="1600200"/>
                <a:ext cx="8915400" cy="5029200"/>
              </a:xfrm>
              <a:prstGeom prst="rect">
                <a:avLst/>
              </a:prstGeom>
              <a:blipFill rotWithShape="1">
                <a:blip r:embed="rId3"/>
                <a:stretch>
                  <a:fillRect l="-1094" t="-970"/>
                </a:stretch>
              </a:blipFill>
            </p:spPr>
            <p:txBody>
              <a:bodyPr/>
              <a:lstStyle/>
              <a:p>
                <a:r>
                  <a:rPr lang="en-US">
                    <a:noFill/>
                  </a:rPr>
                  <a:t> </a:t>
                </a:r>
              </a:p>
            </p:txBody>
          </p:sp>
        </mc:Fallback>
      </mc:AlternateContent>
    </p:spTree>
    <p:extLst>
      <p:ext uri="{BB962C8B-B14F-4D97-AF65-F5344CB8AC3E}">
        <p14:creationId xmlns:p14="http://schemas.microsoft.com/office/powerpoint/2010/main" val="83612484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8" name="Content Placeholder 2"/>
              <p:cNvSpPr txBox="1">
                <a:spLocks/>
              </p:cNvSpPr>
              <p:nvPr/>
            </p:nvSpPr>
            <p:spPr>
              <a:xfrm>
                <a:off x="152400" y="1600200"/>
                <a:ext cx="8915400" cy="5029200"/>
              </a:xfrm>
              <a:prstGeom prst="rect">
                <a:avLst/>
              </a:prstGeom>
            </p:spPr>
            <p:txBody>
              <a:bodyPr vert="horz">
                <a:normAutofit lnSpcReduction="10000"/>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smtClean="0">
                    <a:solidFill>
                      <a:schemeClr val="tx2"/>
                    </a:solidFill>
                    <a:latin typeface="Times New Roman" pitchFamily="18" charset="0"/>
                    <a:cs typeface="Times New Roman" pitchFamily="18" charset="0"/>
                  </a:rPr>
                  <a:t>Raw Material Dynamic Model Derivations ( EOQ)</a:t>
                </a: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r>
                  <a:rPr lang="en-US" sz="2500" b="1" dirty="0">
                    <a:latin typeface="Times New Roman" pitchFamily="18" charset="0"/>
                    <a:cs typeface="Times New Roman" pitchFamily="18" charset="0"/>
                  </a:rPr>
                  <a:t>Parameters and </a:t>
                </a:r>
                <a:r>
                  <a:rPr lang="en-US" sz="2500" b="1" dirty="0" smtClean="0">
                    <a:latin typeface="Times New Roman" pitchFamily="18" charset="0"/>
                    <a:cs typeface="Times New Roman" pitchFamily="18" charset="0"/>
                  </a:rPr>
                  <a:t>Variables</a:t>
                </a:r>
              </a:p>
              <a:p>
                <a:pPr marL="0" indent="0">
                  <a:buNone/>
                </a:pPr>
                <a:endParaRPr lang="en-US" sz="2500" dirty="0">
                  <a:latin typeface="Times New Roman" pitchFamily="18" charset="0"/>
                  <a:cs typeface="Times New Roman" pitchFamily="18" charset="0"/>
                </a:endParaRPr>
              </a:p>
              <a:p>
                <a:pPr lvl="0">
                  <a:buFont typeface="Wingdings" pitchFamily="2" charset="2"/>
                  <a:buChar char="Ø"/>
                </a:pPr>
                <a14:m>
                  <m:oMath xmlns:m="http://schemas.openxmlformats.org/officeDocument/2006/math">
                    <m:r>
                      <a:rPr lang="en-US" sz="2500" b="1" i="1">
                        <a:latin typeface="Cambria Math"/>
                      </a:rPr>
                      <m:t>𝑨</m:t>
                    </m:r>
                  </m:oMath>
                </a14:m>
                <a:r>
                  <a:rPr lang="en-US" sz="2500" b="1" dirty="0">
                    <a:latin typeface="Times New Roman" pitchFamily="18" charset="0"/>
                    <a:cs typeface="Times New Roman" pitchFamily="18" charset="0"/>
                  </a:rPr>
                  <a:t>:</a:t>
                </a:r>
                <a:r>
                  <a:rPr lang="en-US" sz="2500" dirty="0">
                    <a:latin typeface="Times New Roman" pitchFamily="18" charset="0"/>
                    <a:cs typeface="Times New Roman" pitchFamily="18" charset="0"/>
                  </a:rPr>
                  <a:t> Fixed cost of ordering (independent of the magnitude of the replenishment quantity).</a:t>
                </a:r>
              </a:p>
              <a:p>
                <a:pPr lvl="0">
                  <a:buFont typeface="Wingdings" pitchFamily="2" charset="2"/>
                  <a:buChar char="Ø"/>
                </a:pPr>
                <a14:m>
                  <m:oMath xmlns:m="http://schemas.openxmlformats.org/officeDocument/2006/math">
                    <m:r>
                      <a:rPr lang="en-US" sz="2500" b="1" i="1">
                        <a:latin typeface="Cambria Math"/>
                      </a:rPr>
                      <m:t>𝒗</m:t>
                    </m:r>
                  </m:oMath>
                </a14:m>
                <a:r>
                  <a:rPr lang="en-US" sz="2500" b="1" dirty="0">
                    <a:latin typeface="Times New Roman" pitchFamily="18" charset="0"/>
                    <a:cs typeface="Times New Roman" pitchFamily="18" charset="0"/>
                  </a:rPr>
                  <a:t>:</a:t>
                </a:r>
                <a:r>
                  <a:rPr lang="en-US" sz="2500" dirty="0">
                    <a:latin typeface="Times New Roman" pitchFamily="18" charset="0"/>
                    <a:cs typeface="Times New Roman" pitchFamily="18" charset="0"/>
                  </a:rPr>
                  <a:t> Unit variable cost of procurement, in $/ unit.</a:t>
                </a:r>
              </a:p>
              <a:p>
                <a:pPr lvl="0">
                  <a:buFont typeface="Wingdings" pitchFamily="2" charset="2"/>
                  <a:buChar char="Ø"/>
                </a:pPr>
                <a14:m>
                  <m:oMath xmlns:m="http://schemas.openxmlformats.org/officeDocument/2006/math">
                    <m:r>
                      <a:rPr lang="en-US" sz="2500" b="1" i="1">
                        <a:latin typeface="Cambria Math"/>
                      </a:rPr>
                      <m:t>𝒓</m:t>
                    </m:r>
                  </m:oMath>
                </a14:m>
                <a:r>
                  <a:rPr lang="en-US" sz="2500" b="1" dirty="0">
                    <a:latin typeface="Times New Roman" pitchFamily="18" charset="0"/>
                    <a:cs typeface="Times New Roman" pitchFamily="18" charset="0"/>
                  </a:rPr>
                  <a:t>:</a:t>
                </a:r>
                <a:r>
                  <a:rPr lang="en-US" sz="2500" dirty="0">
                    <a:latin typeface="Times New Roman" pitchFamily="18" charset="0"/>
                    <a:cs typeface="Times New Roman" pitchFamily="18" charset="0"/>
                  </a:rPr>
                  <a:t> carrying charge, in $/$/unit time.</a:t>
                </a:r>
              </a:p>
              <a:p>
                <a:pPr lvl="0">
                  <a:buFont typeface="Wingdings" pitchFamily="2" charset="2"/>
                  <a:buChar char="Ø"/>
                </a:pPr>
                <a14:m>
                  <m:oMath xmlns:m="http://schemas.openxmlformats.org/officeDocument/2006/math">
                    <m:r>
                      <a:rPr lang="en-US" sz="2500" b="1" i="1">
                        <a:latin typeface="Cambria Math"/>
                      </a:rPr>
                      <m:t>𝑸</m:t>
                    </m:r>
                  </m:oMath>
                </a14:m>
                <a:r>
                  <a:rPr lang="en-US" sz="2500" b="1" dirty="0">
                    <a:latin typeface="Times New Roman" pitchFamily="18" charset="0"/>
                    <a:cs typeface="Times New Roman" pitchFamily="18" charset="0"/>
                  </a:rPr>
                  <a:t>:</a:t>
                </a:r>
                <a:r>
                  <a:rPr lang="en-US" sz="2500" dirty="0">
                    <a:latin typeface="Times New Roman" pitchFamily="18" charset="0"/>
                    <a:cs typeface="Times New Roman" pitchFamily="18" charset="0"/>
                  </a:rPr>
                  <a:t> The replenishment order Quantity, in units.</a:t>
                </a:r>
              </a:p>
              <a:p>
                <a:pPr lvl="0">
                  <a:buFont typeface="Wingdings" pitchFamily="2" charset="2"/>
                  <a:buChar char="Ø"/>
                </a:pPr>
                <a14:m>
                  <m:oMath xmlns:m="http://schemas.openxmlformats.org/officeDocument/2006/math">
                    <m:r>
                      <a:rPr lang="en-US" sz="2500" b="1" i="1">
                        <a:latin typeface="Cambria Math"/>
                      </a:rPr>
                      <m:t>𝑫</m:t>
                    </m:r>
                  </m:oMath>
                </a14:m>
                <a:r>
                  <a:rPr lang="en-US" sz="2500" b="1" dirty="0">
                    <a:latin typeface="Times New Roman" pitchFamily="18" charset="0"/>
                    <a:cs typeface="Times New Roman" pitchFamily="18" charset="0"/>
                  </a:rPr>
                  <a:t>: </a:t>
                </a:r>
                <a:r>
                  <a:rPr lang="en-US" sz="2500" dirty="0">
                    <a:latin typeface="Times New Roman" pitchFamily="18" charset="0"/>
                    <a:cs typeface="Times New Roman" pitchFamily="18" charset="0"/>
                  </a:rPr>
                  <a:t>Demand rate of the item, in units/ unit time. </a:t>
                </a:r>
              </a:p>
              <a:p>
                <a:pPr lvl="0">
                  <a:buFont typeface="Wingdings" pitchFamily="2" charset="2"/>
                  <a:buChar char="Ø"/>
                </a:pPr>
                <a14:m>
                  <m:oMath xmlns:m="http://schemas.openxmlformats.org/officeDocument/2006/math">
                    <m:r>
                      <a:rPr lang="en-US" sz="2500" b="1" i="1">
                        <a:latin typeface="Cambria Math"/>
                      </a:rPr>
                      <m:t>𝑻𝑹𝑪</m:t>
                    </m:r>
                    <m:r>
                      <a:rPr lang="en-US" sz="2500" b="1" i="1">
                        <a:latin typeface="Cambria Math"/>
                      </a:rPr>
                      <m:t> (</m:t>
                    </m:r>
                    <m:r>
                      <a:rPr lang="en-US" sz="2500" b="1" i="1">
                        <a:latin typeface="Cambria Math"/>
                      </a:rPr>
                      <m:t>𝑸</m:t>
                    </m:r>
                    <m:r>
                      <a:rPr lang="en-US" sz="2500" b="1" i="1">
                        <a:latin typeface="Cambria Math"/>
                      </a:rPr>
                      <m:t>)</m:t>
                    </m:r>
                  </m:oMath>
                </a14:m>
                <a:r>
                  <a:rPr lang="en-US" sz="2500" b="1" dirty="0">
                    <a:latin typeface="Times New Roman" pitchFamily="18" charset="0"/>
                    <a:cs typeface="Times New Roman" pitchFamily="18" charset="0"/>
                  </a:rPr>
                  <a:t>: </a:t>
                </a:r>
                <a:r>
                  <a:rPr lang="en-US" sz="2500" dirty="0">
                    <a:latin typeface="Times New Roman" pitchFamily="18" charset="0"/>
                    <a:cs typeface="Times New Roman" pitchFamily="18" charset="0"/>
                  </a:rPr>
                  <a:t>Total relevant costs per unit time, in $/ unit time.</a:t>
                </a:r>
              </a:p>
              <a:p>
                <a:pPr marL="0" indent="0">
                  <a:buNone/>
                </a:pPr>
                <a:endParaRPr lang="en-US" sz="2700" b="1" dirty="0" smtClean="0">
                  <a:solidFill>
                    <a:schemeClr val="tx2"/>
                  </a:solidFill>
                  <a:latin typeface="Times New Roman" pitchFamily="18" charset="0"/>
                  <a:cs typeface="Times New Roman" pitchFamily="18" charset="0"/>
                </a:endParaRPr>
              </a:p>
              <a:p>
                <a:pPr marL="0" indent="0">
                  <a:buFont typeface="Wingdings"/>
                  <a:buNone/>
                </a:pPr>
                <a:endParaRPr lang="en-US" dirty="0" smtClean="0">
                  <a:latin typeface="Times New Roman" pitchFamily="18" charset="0"/>
                  <a:cs typeface="Times New Roman" pitchFamily="18" charset="0"/>
                </a:endParaRPr>
              </a:p>
              <a:p>
                <a:pPr marL="0" indent="0">
                  <a:buFont typeface="Wingdings"/>
                  <a:buNone/>
                </a:pPr>
                <a:endParaRPr lang="en-US" dirty="0"/>
              </a:p>
            </p:txBody>
          </p:sp>
        </mc:Choice>
        <mc:Fallback xmlns="">
          <p:sp>
            <p:nvSpPr>
              <p:cNvPr id="8" name="Content Placeholder 2"/>
              <p:cNvSpPr txBox="1">
                <a:spLocks noRot="1" noChangeAspect="1" noMove="1" noResize="1" noEditPoints="1" noAdjustHandles="1" noChangeArrowheads="1" noChangeShapeType="1" noTextEdit="1"/>
              </p:cNvSpPr>
              <p:nvPr/>
            </p:nvSpPr>
            <p:spPr>
              <a:xfrm>
                <a:off x="152400" y="1600200"/>
                <a:ext cx="8915400" cy="5029200"/>
              </a:xfrm>
              <a:prstGeom prst="rect">
                <a:avLst/>
              </a:prstGeom>
              <a:blipFill rotWithShape="1">
                <a:blip r:embed="rId3"/>
                <a:stretch>
                  <a:fillRect l="-1094" t="-1697"/>
                </a:stretch>
              </a:blipFill>
            </p:spPr>
            <p:txBody>
              <a:bodyPr/>
              <a:lstStyle/>
              <a:p>
                <a:r>
                  <a:rPr lang="en-US">
                    <a:noFill/>
                  </a:rPr>
                  <a:t> </a:t>
                </a:r>
              </a:p>
            </p:txBody>
          </p:sp>
        </mc:Fallback>
      </mc:AlternateContent>
    </p:spTree>
    <p:extLst>
      <p:ext uri="{BB962C8B-B14F-4D97-AF65-F5344CB8AC3E}">
        <p14:creationId xmlns:p14="http://schemas.microsoft.com/office/powerpoint/2010/main" val="18810545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226552" cy="990600"/>
          </a:xfrm>
        </p:spPr>
        <p:txBody>
          <a:bodyPr>
            <a:noAutofit/>
          </a:bodyPr>
          <a:lstStyle/>
          <a:p>
            <a:r>
              <a:rPr lang="en-US" sz="2900" b="1" dirty="0" smtClean="0">
                <a:latin typeface="Times New Roman" pitchFamily="18" charset="0"/>
                <a:cs typeface="Times New Roman" pitchFamily="18" charset="0"/>
              </a:rPr>
              <a:t>National Beverages Company (Coca Cola/ </a:t>
            </a:r>
            <a:r>
              <a:rPr lang="en-US" sz="2900" b="1" dirty="0" err="1" smtClean="0">
                <a:latin typeface="Times New Roman" pitchFamily="18" charset="0"/>
                <a:cs typeface="Times New Roman" pitchFamily="18" charset="0"/>
              </a:rPr>
              <a:t>Cappy</a:t>
            </a:r>
            <a:r>
              <a:rPr lang="en-US" sz="2900" b="1" dirty="0" smtClean="0">
                <a:latin typeface="Times New Roman" pitchFamily="18" charset="0"/>
                <a:cs typeface="Times New Roman" pitchFamily="18" charset="0"/>
              </a:rPr>
              <a:t>) </a:t>
            </a:r>
            <a:endParaRPr lang="en-US" sz="2900" b="1" dirty="0">
              <a:latin typeface="Times New Roman" pitchFamily="18" charset="0"/>
              <a:cs typeface="Times New Roman" pitchFamily="18" charset="0"/>
            </a:endParaRPr>
          </a:p>
        </p:txBody>
      </p:sp>
      <p:pic>
        <p:nvPicPr>
          <p:cNvPr id="4" name="Content Placeholder 3" descr="C:\Users\M..s\Desktop\Senior Project\0Untitled-2.jp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tretch>
            <a:fillRect/>
          </a:stretch>
        </p:blipFill>
        <p:spPr bwMode="auto">
          <a:xfrm>
            <a:off x="5715000" y="1524000"/>
            <a:ext cx="3429000" cy="232484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M..s\Desktop\Senior Project\image.php-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3856097"/>
            <a:ext cx="3429000" cy="2753431"/>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a:xfrm>
            <a:off x="457200" y="1524000"/>
            <a:ext cx="5181600" cy="5668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500" dirty="0" smtClean="0">
                <a:latin typeface="Times New Roman" pitchFamily="18" charset="0"/>
                <a:cs typeface="Times New Roman" pitchFamily="18" charset="0"/>
              </a:rPr>
              <a:t>A group of Palestinian businessmen established the National Beverage Company Coca-Cola/</a:t>
            </a:r>
            <a:r>
              <a:rPr lang="en-US" sz="2500" dirty="0" err="1" smtClean="0">
                <a:latin typeface="Times New Roman" pitchFamily="18" charset="0"/>
                <a:cs typeface="Times New Roman" pitchFamily="18" charset="0"/>
              </a:rPr>
              <a:t>Cappy</a:t>
            </a:r>
            <a:r>
              <a:rPr lang="en-US" sz="2500" dirty="0" smtClean="0">
                <a:latin typeface="Times New Roman" pitchFamily="18" charset="0"/>
                <a:cs typeface="Times New Roman" pitchFamily="18" charset="0"/>
              </a:rPr>
              <a:t> in 1998.</a:t>
            </a:r>
          </a:p>
          <a:p>
            <a:pPr marL="0" indent="0" algn="just">
              <a:buFont typeface="Arial" pitchFamily="34" charset="0"/>
              <a:buNone/>
            </a:pPr>
            <a:endParaRPr lang="en-US" sz="2500" dirty="0" smtClean="0">
              <a:latin typeface="Times New Roman" pitchFamily="18" charset="0"/>
              <a:cs typeface="Times New Roman" pitchFamily="18" charset="0"/>
            </a:endParaRPr>
          </a:p>
          <a:p>
            <a:pPr algn="just"/>
            <a:r>
              <a:rPr lang="en-US" sz="2500" dirty="0" smtClean="0">
                <a:latin typeface="Times New Roman" pitchFamily="18" charset="0"/>
                <a:cs typeface="Times New Roman" pitchFamily="18" charset="0"/>
              </a:rPr>
              <a:t>The Company has acquired the license of producing carbonated soft drinks, mineral water and juices from the International Coca-Cola Company, with high quality according to the state of the art manufacturing technologies in the world.</a:t>
            </a:r>
            <a:endParaRPr lang="en-US" sz="2500" dirty="0">
              <a:latin typeface="Times New Roman" pitchFamily="18" charset="0"/>
              <a:cs typeface="Times New Roman" pitchFamily="18" charset="0"/>
            </a:endParaRPr>
          </a:p>
        </p:txBody>
      </p:sp>
    </p:spTree>
    <p:extLst>
      <p:ext uri="{BB962C8B-B14F-4D97-AF65-F5344CB8AC3E}">
        <p14:creationId xmlns:p14="http://schemas.microsoft.com/office/powerpoint/2010/main" val="2143001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8" name="Content Placeholder 2"/>
          <p:cNvSpPr txBox="1">
            <a:spLocks/>
          </p:cNvSpPr>
          <p:nvPr/>
        </p:nvSpPr>
        <p:spPr>
          <a:xfrm>
            <a:off x="152400" y="1600200"/>
            <a:ext cx="8915400" cy="50292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smtClean="0">
                <a:solidFill>
                  <a:schemeClr val="tx2"/>
                </a:solidFill>
                <a:latin typeface="Times New Roman" pitchFamily="18" charset="0"/>
                <a:cs typeface="Times New Roman" pitchFamily="18" charset="0"/>
              </a:rPr>
              <a:t>Raw Material Dynamic Model Derivations</a:t>
            </a: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endParaRPr lang="en-US" sz="2700" b="1" dirty="0" smtClean="0">
              <a:solidFill>
                <a:schemeClr val="tx2"/>
              </a:solidFill>
              <a:latin typeface="Times New Roman" pitchFamily="18" charset="0"/>
              <a:cs typeface="Times New Roman" pitchFamily="18" charset="0"/>
            </a:endParaRPr>
          </a:p>
          <a:p>
            <a:pPr marL="0" indent="0">
              <a:buFont typeface="Wingdings"/>
              <a:buNone/>
            </a:pPr>
            <a:endParaRPr lang="en-US" dirty="0" smtClean="0">
              <a:latin typeface="Times New Roman" pitchFamily="18" charset="0"/>
              <a:cs typeface="Times New Roman" pitchFamily="18" charset="0"/>
            </a:endParaRPr>
          </a:p>
          <a:p>
            <a:pPr marL="0" indent="0">
              <a:buFont typeface="Wingdings"/>
              <a:buNone/>
            </a:pPr>
            <a:endParaRPr lang="en-US" dirty="0"/>
          </a:p>
        </p:txBody>
      </p:sp>
      <p:pic>
        <p:nvPicPr>
          <p:cNvPr id="7" name="Picture 6"/>
          <p:cNvPicPr/>
          <p:nvPr/>
        </p:nvPicPr>
        <p:blipFill rotWithShape="1">
          <a:blip r:embed="rId3"/>
          <a:srcRect l="14547" t="22675" r="14188" b="11918"/>
          <a:stretch/>
        </p:blipFill>
        <p:spPr bwMode="auto">
          <a:xfrm>
            <a:off x="1066800" y="2362200"/>
            <a:ext cx="7086600" cy="3886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015206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48006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8" name="Content Placeholder 2"/>
              <p:cNvSpPr txBox="1">
                <a:spLocks/>
              </p:cNvSpPr>
              <p:nvPr/>
            </p:nvSpPr>
            <p:spPr>
              <a:xfrm>
                <a:off x="152400" y="1600200"/>
                <a:ext cx="8915400" cy="50292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smtClean="0">
                    <a:solidFill>
                      <a:schemeClr val="tx2"/>
                    </a:solidFill>
                    <a:latin typeface="Times New Roman" pitchFamily="18" charset="0"/>
                    <a:cs typeface="Times New Roman" pitchFamily="18" charset="0"/>
                  </a:rPr>
                  <a:t>Raw Material Dynamic Model Derivations</a:t>
                </a:r>
              </a:p>
              <a:p>
                <a:pPr marL="0" indent="0">
                  <a:buNone/>
                </a:pPr>
                <a:endParaRPr lang="en-US" sz="1700" b="1" dirty="0" smtClean="0">
                  <a:solidFill>
                    <a:schemeClr val="tx2"/>
                  </a:solidFill>
                  <a:latin typeface="Times New Roman" pitchFamily="18" charset="0"/>
                  <a:cs typeface="Times New Roman" pitchFamily="18" charset="0"/>
                </a:endParaRPr>
              </a:p>
              <a:p>
                <a:pPr lvl="0">
                  <a:buFont typeface="Wingdings" pitchFamily="2" charset="2"/>
                  <a:buChar char="Ø"/>
                </a:pPr>
                <a:r>
                  <a:rPr lang="en-US" sz="1700" dirty="0">
                    <a:latin typeface="Times New Roman" pitchFamily="18" charset="0"/>
                    <a:cs typeface="Times New Roman" pitchFamily="18" charset="0"/>
                  </a:rPr>
                  <a:t>The replenishment costs per unit time (</a:t>
                </a:r>
                <a14:m>
                  <m:oMath xmlns:m="http://schemas.openxmlformats.org/officeDocument/2006/math">
                    <m:r>
                      <a:rPr lang="en-US" sz="1700" i="1">
                        <a:latin typeface="Cambria Math"/>
                      </a:rPr>
                      <m:t>𝐶𝑟</m:t>
                    </m:r>
                  </m:oMath>
                </a14:m>
                <a:r>
                  <a:rPr lang="en-US" sz="1700" dirty="0">
                    <a:latin typeface="Times New Roman" pitchFamily="18" charset="0"/>
                    <a:cs typeface="Times New Roman" pitchFamily="18" charset="0"/>
                  </a:rPr>
                  <a:t>) are Given by:</a:t>
                </a:r>
              </a:p>
              <a:p>
                <a:pPr marL="0" indent="0">
                  <a:buNone/>
                </a:pPr>
                <a14:m>
                  <m:oMathPara xmlns:m="http://schemas.openxmlformats.org/officeDocument/2006/math">
                    <m:oMathParaPr>
                      <m:jc m:val="centerGroup"/>
                    </m:oMathParaPr>
                    <m:oMath xmlns:m="http://schemas.openxmlformats.org/officeDocument/2006/math">
                      <m:r>
                        <a:rPr lang="en-US" sz="1700" i="1">
                          <a:latin typeface="Cambria Math"/>
                        </a:rPr>
                        <m:t>𝐶𝑟</m:t>
                      </m:r>
                      <m:r>
                        <a:rPr lang="en-US" sz="1700" i="1">
                          <a:latin typeface="Cambria Math"/>
                        </a:rPr>
                        <m:t>=</m:t>
                      </m:r>
                      <m:d>
                        <m:dPr>
                          <m:ctrlPr>
                            <a:rPr lang="en-US" sz="1700" i="1">
                              <a:latin typeface="Cambria Math"/>
                            </a:rPr>
                          </m:ctrlPr>
                        </m:dPr>
                        <m:e>
                          <m:r>
                            <a:rPr lang="en-US" sz="1700" i="1">
                              <a:latin typeface="Cambria Math"/>
                            </a:rPr>
                            <m:t>𝐴</m:t>
                          </m:r>
                          <m:r>
                            <a:rPr lang="en-US" sz="1700" i="1">
                              <a:latin typeface="Cambria Math"/>
                            </a:rPr>
                            <m:t>+</m:t>
                          </m:r>
                          <m:r>
                            <a:rPr lang="en-US" sz="1700" i="1">
                              <a:latin typeface="Cambria Math"/>
                            </a:rPr>
                            <m:t>𝑄𝑣</m:t>
                          </m:r>
                        </m:e>
                      </m:d>
                      <m:r>
                        <a:rPr lang="en-US" sz="1700" i="1">
                          <a:latin typeface="Cambria Math"/>
                        </a:rPr>
                        <m:t>𝐷</m:t>
                      </m:r>
                      <m:r>
                        <a:rPr lang="en-US" sz="1700" i="1">
                          <a:latin typeface="Cambria Math"/>
                        </a:rPr>
                        <m:t> / </m:t>
                      </m:r>
                      <m:r>
                        <a:rPr lang="en-US" sz="1700" i="1">
                          <a:latin typeface="Cambria Math"/>
                        </a:rPr>
                        <m:t>𝑄</m:t>
                      </m:r>
                      <m:r>
                        <a:rPr lang="en-US" sz="1700" i="1">
                          <a:latin typeface="Cambria Math"/>
                        </a:rPr>
                        <m:t> </m:t>
                      </m:r>
                    </m:oMath>
                  </m:oMathPara>
                </a14:m>
                <a:endParaRPr lang="en-US" sz="1700" dirty="0">
                  <a:latin typeface="Times New Roman" pitchFamily="18" charset="0"/>
                  <a:cs typeface="Times New Roman" pitchFamily="18" charset="0"/>
                </a:endParaRPr>
              </a:p>
              <a:p>
                <a:pPr marL="0" indent="0">
                  <a:buNone/>
                </a:pPr>
                <a:r>
                  <a:rPr lang="en-US" sz="1700" dirty="0" smtClean="0">
                    <a:latin typeface="Times New Roman" pitchFamily="18" charset="0"/>
                    <a:cs typeface="Times New Roman" pitchFamily="18" charset="0"/>
                  </a:rPr>
                  <a:t>                          or</a:t>
                </a:r>
                <a:endParaRPr lang="en-US" sz="1700" dirty="0">
                  <a:latin typeface="Times New Roman" pitchFamily="18" charset="0"/>
                  <a:cs typeface="Times New Roman" pitchFamily="18" charset="0"/>
                </a:endParaRPr>
              </a:p>
              <a:p>
                <a:pPr marL="0" indent="0">
                  <a:buNone/>
                </a:pPr>
                <a:r>
                  <a:rPr lang="en-US" sz="1700" dirty="0" smtClean="0">
                    <a:latin typeface="Times New Roman" pitchFamily="18" charset="0"/>
                    <a:cs typeface="Times New Roman" pitchFamily="18" charset="0"/>
                  </a:rPr>
                  <a:t>                                                                 </a:t>
                </a:r>
                <a14:m>
                  <m:oMath xmlns:m="http://schemas.openxmlformats.org/officeDocument/2006/math">
                    <m:r>
                      <a:rPr lang="en-US" sz="1700" i="1">
                        <a:latin typeface="Cambria Math"/>
                      </a:rPr>
                      <m:t>𝐶𝑟</m:t>
                    </m:r>
                    <m:r>
                      <a:rPr lang="en-US" sz="1700" i="1">
                        <a:latin typeface="Cambria Math"/>
                      </a:rPr>
                      <m:t>=</m:t>
                    </m:r>
                    <m:d>
                      <m:dPr>
                        <m:ctrlPr>
                          <a:rPr lang="en-US" sz="1700" i="1">
                            <a:latin typeface="Cambria Math"/>
                          </a:rPr>
                        </m:ctrlPr>
                      </m:dPr>
                      <m:e>
                        <m:r>
                          <a:rPr lang="en-US" sz="1700" i="1">
                            <a:latin typeface="Cambria Math"/>
                          </a:rPr>
                          <m:t>𝐴𝐷</m:t>
                        </m:r>
                        <m:r>
                          <a:rPr lang="en-US" sz="1700" i="1">
                            <a:latin typeface="Cambria Math"/>
                          </a:rPr>
                          <m:t>/ </m:t>
                        </m:r>
                        <m:r>
                          <a:rPr lang="en-US" sz="1700" i="1">
                            <a:latin typeface="Cambria Math"/>
                          </a:rPr>
                          <m:t>𝑄</m:t>
                        </m:r>
                        <m:r>
                          <a:rPr lang="en-US" sz="1700" i="1">
                            <a:latin typeface="Cambria Math"/>
                          </a:rPr>
                          <m:t>+</m:t>
                        </m:r>
                        <m:r>
                          <a:rPr lang="en-US" sz="1700" i="1">
                            <a:latin typeface="Cambria Math"/>
                          </a:rPr>
                          <m:t>𝐷𝑣</m:t>
                        </m:r>
                      </m:e>
                    </m:d>
                    <m:r>
                      <a:rPr lang="en-US" sz="1700" i="1">
                        <a:latin typeface="Cambria Math"/>
                      </a:rPr>
                      <m:t>                            </m:t>
                    </m:r>
                    <m:r>
                      <a:rPr lang="en-US" sz="1700">
                        <a:latin typeface="Cambria Math"/>
                      </a:rPr>
                      <m:t>(</m:t>
                    </m:r>
                    <m:r>
                      <a:rPr lang="en-US" sz="1700">
                        <a:latin typeface="Cambria Math"/>
                      </a:rPr>
                      <m:t>4</m:t>
                    </m:r>
                    <m:r>
                      <a:rPr lang="en-US" sz="1700">
                        <a:latin typeface="Cambria Math"/>
                      </a:rPr>
                      <m:t>.</m:t>
                    </m:r>
                    <m:r>
                      <a:rPr lang="en-US" sz="1700">
                        <a:latin typeface="Cambria Math"/>
                      </a:rPr>
                      <m:t>1</m:t>
                    </m:r>
                    <m:r>
                      <a:rPr lang="en-US" sz="1700">
                        <a:latin typeface="Cambria Math"/>
                      </a:rPr>
                      <m:t>)</m:t>
                    </m:r>
                  </m:oMath>
                </a14:m>
                <a:r>
                  <a:rPr lang="en-US" sz="1700" dirty="0">
                    <a:latin typeface="Times New Roman" pitchFamily="18" charset="0"/>
                    <a:cs typeface="Times New Roman" pitchFamily="18" charset="0"/>
                  </a:rPr>
                  <a:t>                                                 </a:t>
                </a:r>
              </a:p>
              <a:p>
                <a:pPr>
                  <a:buFont typeface="Wingdings" pitchFamily="2" charset="2"/>
                  <a:buChar char="Ø"/>
                </a:pPr>
                <a:r>
                  <a:rPr lang="en-US" sz="1700" dirty="0">
                    <a:latin typeface="Times New Roman" pitchFamily="18" charset="0"/>
                    <a:cs typeface="Times New Roman" pitchFamily="18" charset="0"/>
                  </a:rPr>
                  <a:t>The second component of the previous equation (</a:t>
                </a:r>
                <a14:m>
                  <m:oMath xmlns:m="http://schemas.openxmlformats.org/officeDocument/2006/math">
                    <m:r>
                      <a:rPr lang="en-US" sz="1700" i="1">
                        <a:latin typeface="Cambria Math"/>
                      </a:rPr>
                      <m:t>𝐷𝑣</m:t>
                    </m:r>
                  </m:oMath>
                </a14:m>
                <a:r>
                  <a:rPr lang="en-US" sz="1700" dirty="0">
                    <a:latin typeface="Times New Roman" pitchFamily="18" charset="0"/>
                    <a:cs typeface="Times New Roman" pitchFamily="18" charset="0"/>
                  </a:rPr>
                  <a:t>) is independent of </a:t>
                </a:r>
                <a14:m>
                  <m:oMath xmlns:m="http://schemas.openxmlformats.org/officeDocument/2006/math">
                    <m:r>
                      <a:rPr lang="en-US" sz="1700" i="1">
                        <a:latin typeface="Cambria Math"/>
                      </a:rPr>
                      <m:t>𝑄</m:t>
                    </m:r>
                  </m:oMath>
                </a14:m>
                <a:r>
                  <a:rPr lang="en-US" sz="1700" dirty="0">
                    <a:latin typeface="Times New Roman" pitchFamily="18" charset="0"/>
                    <a:cs typeface="Times New Roman" pitchFamily="18" charset="0"/>
                  </a:rPr>
                  <a:t>. Therefore, it will be neglected in forming the model.</a:t>
                </a:r>
              </a:p>
              <a:p>
                <a:pPr>
                  <a:buFont typeface="Wingdings" pitchFamily="2" charset="2"/>
                  <a:buChar char="Ø"/>
                </a:pPr>
                <a:r>
                  <a:rPr lang="en-US" sz="1700" dirty="0" smtClean="0">
                    <a:latin typeface="Times New Roman" pitchFamily="18" charset="0"/>
                    <a:cs typeface="Times New Roman" pitchFamily="18" charset="0"/>
                  </a:rPr>
                  <a:t>The </a:t>
                </a:r>
                <a:r>
                  <a:rPr lang="en-US" sz="1700" dirty="0">
                    <a:latin typeface="Times New Roman" pitchFamily="18" charset="0"/>
                    <a:cs typeface="Times New Roman" pitchFamily="18" charset="0"/>
                  </a:rPr>
                  <a:t>costs of carrying inventory over a unit time period are given by</a:t>
                </a:r>
                <a:r>
                  <a:rPr lang="en-US" sz="1700" dirty="0" smtClean="0">
                    <a:latin typeface="Times New Roman" pitchFamily="18" charset="0"/>
                    <a:cs typeface="Times New Roman" pitchFamily="18" charset="0"/>
                  </a:rPr>
                  <a:t>:                                                                                                                                   </a:t>
                </a:r>
                <a14:m>
                  <m:oMath xmlns:m="http://schemas.openxmlformats.org/officeDocument/2006/math">
                    <m:r>
                      <a:rPr lang="en-US" sz="1700" b="0" i="0" smtClean="0">
                        <a:latin typeface="Cambria Math"/>
                      </a:rPr>
                      <m:t>.                                                                               </m:t>
                    </m:r>
                    <m:r>
                      <a:rPr lang="en-US" sz="1700" i="1">
                        <a:latin typeface="Cambria Math"/>
                      </a:rPr>
                      <m:t>𝐶</m:t>
                    </m:r>
                    <m:r>
                      <a:rPr lang="en-US" sz="1700" b="0" i="1" smtClean="0">
                        <a:latin typeface="Cambria Math"/>
                      </a:rPr>
                      <m:t>𝑐</m:t>
                    </m:r>
                    <m:r>
                      <a:rPr lang="en-US" sz="1700" i="1">
                        <a:latin typeface="Cambria Math"/>
                      </a:rPr>
                      <m:t>= </m:t>
                    </m:r>
                    <m:acc>
                      <m:accPr>
                        <m:chr m:val="̅"/>
                        <m:ctrlPr>
                          <a:rPr lang="en-US" sz="1700" i="1">
                            <a:latin typeface="Cambria Math"/>
                          </a:rPr>
                        </m:ctrlPr>
                      </m:accPr>
                      <m:e>
                        <m:r>
                          <a:rPr lang="en-US" sz="1700" i="1">
                            <a:latin typeface="Cambria Math"/>
                          </a:rPr>
                          <m:t>𝐼</m:t>
                        </m:r>
                      </m:e>
                    </m:acc>
                    <m:r>
                      <a:rPr lang="en-US" sz="1700" i="1">
                        <a:latin typeface="Cambria Math"/>
                      </a:rPr>
                      <m:t>𝑣𝑟</m:t>
                    </m:r>
                    <m:r>
                      <a:rPr lang="en-US" sz="1700" i="1">
                        <a:latin typeface="Cambria Math"/>
                      </a:rPr>
                      <m:t>                                      </m:t>
                    </m:r>
                    <m:r>
                      <a:rPr lang="en-US" sz="1700">
                        <a:latin typeface="Cambria Math"/>
                      </a:rPr>
                      <m:t>(</m:t>
                    </m:r>
                    <m:r>
                      <a:rPr lang="en-US" sz="1700">
                        <a:latin typeface="Cambria Math"/>
                      </a:rPr>
                      <m:t>4</m:t>
                    </m:r>
                    <m:r>
                      <a:rPr lang="en-US" sz="1700">
                        <a:latin typeface="Cambria Math"/>
                      </a:rPr>
                      <m:t>.</m:t>
                    </m:r>
                    <m:r>
                      <a:rPr lang="en-US" sz="1700">
                        <a:latin typeface="Cambria Math"/>
                      </a:rPr>
                      <m:t>2</m:t>
                    </m:r>
                    <m:r>
                      <a:rPr lang="en-US" sz="1700">
                        <a:latin typeface="Cambria Math"/>
                      </a:rPr>
                      <m:t>)</m:t>
                    </m:r>
                  </m:oMath>
                </a14:m>
                <a:r>
                  <a:rPr lang="en-US" sz="1700" dirty="0">
                    <a:latin typeface="Times New Roman" pitchFamily="18" charset="0"/>
                    <a:cs typeface="Times New Roman" pitchFamily="18" charset="0"/>
                  </a:rPr>
                  <a:t>                                                    </a:t>
                </a:r>
              </a:p>
              <a:p>
                <a:pPr>
                  <a:buFont typeface="Wingdings" pitchFamily="2" charset="2"/>
                  <a:buChar char="Ø"/>
                </a:pPr>
                <a:r>
                  <a:rPr lang="en-US" sz="1700" dirty="0">
                    <a:latin typeface="Times New Roman" pitchFamily="18" charset="0"/>
                    <a:cs typeface="Times New Roman" pitchFamily="18" charset="0"/>
                  </a:rPr>
                  <a:t>The average inventory level equal to the average height of the saw tooth </a:t>
                </a:r>
                <a:r>
                  <a:rPr lang="en-US" sz="1700" dirty="0" smtClean="0">
                    <a:latin typeface="Times New Roman" pitchFamily="18" charset="0"/>
                    <a:cs typeface="Times New Roman" pitchFamily="18" charset="0"/>
                  </a:rPr>
                  <a:t>, </a:t>
                </a:r>
              </a:p>
              <a:p>
                <a:pPr marL="0" indent="0">
                  <a:buNone/>
                </a:pPr>
                <a:r>
                  <a:rPr lang="en-US" sz="1700" dirty="0">
                    <a:latin typeface="Times New Roman" pitchFamily="18" charset="0"/>
                    <a:cs typeface="Times New Roman" pitchFamily="18" charset="0"/>
                  </a:rPr>
                  <a:t> </a:t>
                </a:r>
                <a:r>
                  <a:rPr lang="en-US" sz="1700" dirty="0" smtClean="0">
                    <a:latin typeface="Times New Roman" pitchFamily="18" charset="0"/>
                    <a:cs typeface="Times New Roman" pitchFamily="18" charset="0"/>
                  </a:rPr>
                  <a:t>     which </a:t>
                </a:r>
                <a:r>
                  <a:rPr lang="en-US" sz="1700" dirty="0">
                    <a:latin typeface="Times New Roman" pitchFamily="18" charset="0"/>
                    <a:cs typeface="Times New Roman" pitchFamily="18" charset="0"/>
                  </a:rPr>
                  <a:t>is </a:t>
                </a:r>
                <a14:m>
                  <m:oMath xmlns:m="http://schemas.openxmlformats.org/officeDocument/2006/math">
                    <m:r>
                      <a:rPr lang="en-US" sz="1700" i="1">
                        <a:latin typeface="Cambria Math"/>
                      </a:rPr>
                      <m:t>𝑄</m:t>
                    </m:r>
                    <m:r>
                      <a:rPr lang="en-US" sz="1700" i="1">
                        <a:latin typeface="Cambria Math"/>
                      </a:rPr>
                      <m:t>/</m:t>
                    </m:r>
                    <m:r>
                      <a:rPr lang="en-US" sz="1700" i="1">
                        <a:latin typeface="Cambria Math"/>
                      </a:rPr>
                      <m:t>2</m:t>
                    </m:r>
                    <m:r>
                      <a:rPr lang="en-US" sz="1700" i="1">
                        <a:latin typeface="Cambria Math"/>
                      </a:rPr>
                      <m:t>. </m:t>
                    </m:r>
                  </m:oMath>
                </a14:m>
                <a:r>
                  <a:rPr lang="en-US" sz="1700" dirty="0">
                    <a:latin typeface="Times New Roman" pitchFamily="18" charset="0"/>
                    <a:cs typeface="Times New Roman" pitchFamily="18" charset="0"/>
                  </a:rPr>
                  <a:t>Therefore, </a:t>
                </a:r>
              </a:p>
              <a:p>
                <a:pPr marL="0" indent="0">
                  <a:buNone/>
                </a:pPr>
                <a:r>
                  <a:rPr lang="en-US" sz="1700" dirty="0">
                    <a:latin typeface="Times New Roman" pitchFamily="18" charset="0"/>
                    <a:cs typeface="Times New Roman" pitchFamily="18" charset="0"/>
                  </a:rPr>
                  <a:t>         </a:t>
                </a:r>
                <a:r>
                  <a:rPr lang="en-US" sz="1700" dirty="0" smtClean="0">
                    <a:latin typeface="Times New Roman" pitchFamily="18" charset="0"/>
                    <a:cs typeface="Times New Roman" pitchFamily="18" charset="0"/>
                  </a:rPr>
                  <a:t>                                                                </a:t>
                </a:r>
                <a14:m>
                  <m:oMath xmlns:m="http://schemas.openxmlformats.org/officeDocument/2006/math">
                    <m:r>
                      <a:rPr lang="en-US" sz="1700" i="1">
                        <a:latin typeface="Cambria Math"/>
                      </a:rPr>
                      <m:t>𝐶𝑐</m:t>
                    </m:r>
                    <m:r>
                      <a:rPr lang="en-US" sz="1700" i="1">
                        <a:latin typeface="Cambria Math"/>
                      </a:rPr>
                      <m:t>= </m:t>
                    </m:r>
                    <m:r>
                      <a:rPr lang="en-US" sz="1700" i="1">
                        <a:latin typeface="Cambria Math"/>
                      </a:rPr>
                      <m:t>𝑄𝑣𝑟</m:t>
                    </m:r>
                    <m:r>
                      <a:rPr lang="en-US" sz="1700" i="1">
                        <a:latin typeface="Cambria Math"/>
                      </a:rPr>
                      <m:t> / </m:t>
                    </m:r>
                    <m:r>
                      <a:rPr lang="en-US" sz="1700" i="1">
                        <a:latin typeface="Cambria Math"/>
                      </a:rPr>
                      <m:t>2</m:t>
                    </m:r>
                    <m:r>
                      <a:rPr lang="en-US" sz="1700" i="1">
                        <a:latin typeface="Cambria Math"/>
                      </a:rPr>
                      <m:t>                                 </m:t>
                    </m:r>
                    <m:r>
                      <a:rPr lang="en-US" sz="1700">
                        <a:latin typeface="Cambria Math"/>
                      </a:rPr>
                      <m:t>(</m:t>
                    </m:r>
                    <m:r>
                      <a:rPr lang="en-US" sz="1700">
                        <a:latin typeface="Cambria Math"/>
                      </a:rPr>
                      <m:t>4</m:t>
                    </m:r>
                    <m:r>
                      <a:rPr lang="en-US" sz="1700">
                        <a:latin typeface="Cambria Math"/>
                      </a:rPr>
                      <m:t>.</m:t>
                    </m:r>
                    <m:r>
                      <a:rPr lang="en-US" sz="1700">
                        <a:latin typeface="Cambria Math"/>
                      </a:rPr>
                      <m:t>3</m:t>
                    </m:r>
                    <m:r>
                      <a:rPr lang="en-US" sz="1700">
                        <a:latin typeface="Cambria Math"/>
                      </a:rPr>
                      <m:t>)</m:t>
                    </m:r>
                    <m:r>
                      <a:rPr lang="en-US" sz="1700" i="1">
                        <a:latin typeface="Cambria Math"/>
                      </a:rPr>
                      <m:t> </m:t>
                    </m:r>
                  </m:oMath>
                </a14:m>
                <a:r>
                  <a:rPr lang="en-US" sz="1700" dirty="0">
                    <a:latin typeface="Times New Roman" pitchFamily="18" charset="0"/>
                    <a:cs typeface="Times New Roman" pitchFamily="18" charset="0"/>
                  </a:rPr>
                  <a:t>                                           </a:t>
                </a:r>
              </a:p>
              <a:p>
                <a:pPr lvl="0">
                  <a:buFont typeface="Wingdings" pitchFamily="2" charset="2"/>
                  <a:buChar char="Ø"/>
                </a:pPr>
                <a:r>
                  <a:rPr lang="en-US" sz="1700" dirty="0">
                    <a:latin typeface="Times New Roman" pitchFamily="18" charset="0"/>
                    <a:cs typeface="Times New Roman" pitchFamily="18" charset="0"/>
                  </a:rPr>
                  <a:t>The total relevant cost per unit time are given by:</a:t>
                </a:r>
              </a:p>
              <a:p>
                <a:pPr marL="0" indent="0">
                  <a:buNone/>
                </a:pPr>
                <a:r>
                  <a:rPr lang="en-US" sz="1700" dirty="0" smtClean="0"/>
                  <a:t>                                                     </a:t>
                </a:r>
                <a14:m>
                  <m:oMath xmlns:m="http://schemas.openxmlformats.org/officeDocument/2006/math">
                    <m:r>
                      <a:rPr lang="en-US" sz="1700" i="1">
                        <a:latin typeface="Cambria Math"/>
                      </a:rPr>
                      <m:t>𝑇𝑅𝐶</m:t>
                    </m:r>
                    <m:d>
                      <m:dPr>
                        <m:ctrlPr>
                          <a:rPr lang="en-US" sz="1700" i="1">
                            <a:latin typeface="Cambria Math"/>
                          </a:rPr>
                        </m:ctrlPr>
                      </m:dPr>
                      <m:e>
                        <m:r>
                          <a:rPr lang="en-US" sz="1700" i="1">
                            <a:latin typeface="Cambria Math"/>
                          </a:rPr>
                          <m:t>𝑄</m:t>
                        </m:r>
                      </m:e>
                    </m:d>
                    <m:r>
                      <a:rPr lang="en-US" sz="1700" i="1">
                        <a:latin typeface="Cambria Math"/>
                      </a:rPr>
                      <m:t>= </m:t>
                    </m:r>
                    <m:r>
                      <a:rPr lang="en-US" sz="1700" i="1">
                        <a:latin typeface="Cambria Math"/>
                      </a:rPr>
                      <m:t>𝐴𝐷</m:t>
                    </m:r>
                    <m:r>
                      <a:rPr lang="en-US" sz="1700" i="1">
                        <a:latin typeface="Cambria Math"/>
                      </a:rPr>
                      <m:t>/ </m:t>
                    </m:r>
                    <m:r>
                      <a:rPr lang="en-US" sz="1700" i="1">
                        <a:latin typeface="Cambria Math"/>
                      </a:rPr>
                      <m:t>𝑄</m:t>
                    </m:r>
                    <m:r>
                      <a:rPr lang="en-US" sz="1700" i="1">
                        <a:latin typeface="Cambria Math"/>
                      </a:rPr>
                      <m:t> + </m:t>
                    </m:r>
                    <m:r>
                      <a:rPr lang="en-US" sz="1700" i="1">
                        <a:latin typeface="Cambria Math"/>
                      </a:rPr>
                      <m:t>𝑄𝑣𝑟</m:t>
                    </m:r>
                    <m:r>
                      <a:rPr lang="en-US" sz="1700" i="1">
                        <a:latin typeface="Cambria Math"/>
                      </a:rPr>
                      <m:t> / </m:t>
                    </m:r>
                    <m:r>
                      <a:rPr lang="en-US" sz="1700" i="1">
                        <a:latin typeface="Cambria Math"/>
                      </a:rPr>
                      <m:t>2</m:t>
                    </m:r>
                    <m:r>
                      <a:rPr lang="en-US" sz="1700" i="1">
                        <a:latin typeface="Cambria Math"/>
                      </a:rPr>
                      <m:t>                    (</m:t>
                    </m:r>
                    <m:r>
                      <a:rPr lang="en-US" sz="1700" i="1">
                        <a:latin typeface="Cambria Math"/>
                      </a:rPr>
                      <m:t>4</m:t>
                    </m:r>
                    <m:r>
                      <a:rPr lang="en-US" sz="1700" i="1">
                        <a:latin typeface="Cambria Math"/>
                      </a:rPr>
                      <m:t>.</m:t>
                    </m:r>
                    <m:r>
                      <a:rPr lang="en-US" sz="1700" b="0" i="1" smtClean="0">
                        <a:latin typeface="Cambria Math"/>
                      </a:rPr>
                      <m:t>4</m:t>
                    </m:r>
                    <m:r>
                      <a:rPr lang="en-US" sz="1700" i="1">
                        <a:latin typeface="Cambria Math"/>
                      </a:rPr>
                      <m:t>)</m:t>
                    </m:r>
                  </m:oMath>
                </a14:m>
                <a:endParaRPr lang="en-US" sz="1700" dirty="0" smtClean="0">
                  <a:latin typeface="Times New Roman" pitchFamily="18" charset="0"/>
                  <a:cs typeface="Times New Roman" pitchFamily="18" charset="0"/>
                </a:endParaRPr>
              </a:p>
              <a:p>
                <a:pPr marL="0" indent="0">
                  <a:buFont typeface="Wingdings"/>
                  <a:buNone/>
                </a:pPr>
                <a:endParaRPr lang="en-US" sz="1700" dirty="0">
                  <a:latin typeface="Times New Roman" pitchFamily="18" charset="0"/>
                  <a:cs typeface="Times New Roman" pitchFamily="18" charset="0"/>
                </a:endParaRPr>
              </a:p>
            </p:txBody>
          </p:sp>
        </mc:Choice>
        <mc:Fallback xmlns="">
          <p:sp>
            <p:nvSpPr>
              <p:cNvPr id="8" name="Content Placeholder 2"/>
              <p:cNvSpPr txBox="1">
                <a:spLocks noRot="1" noChangeAspect="1" noMove="1" noResize="1" noEditPoints="1" noAdjustHandles="1" noChangeArrowheads="1" noChangeShapeType="1" noTextEdit="1"/>
              </p:cNvSpPr>
              <p:nvPr/>
            </p:nvSpPr>
            <p:spPr>
              <a:xfrm>
                <a:off x="152400" y="1600200"/>
                <a:ext cx="8915400" cy="5029200"/>
              </a:xfrm>
              <a:prstGeom prst="rect">
                <a:avLst/>
              </a:prstGeom>
              <a:blipFill rotWithShape="1">
                <a:blip r:embed="rId3"/>
                <a:stretch>
                  <a:fillRect l="-137" t="-970" r="-47368" b="-1818"/>
                </a:stretch>
              </a:blipFill>
            </p:spPr>
            <p:txBody>
              <a:bodyPr/>
              <a:lstStyle/>
              <a:p>
                <a:r>
                  <a:rPr lang="en-US">
                    <a:noFill/>
                  </a:rPr>
                  <a:t> </a:t>
                </a:r>
              </a:p>
            </p:txBody>
          </p:sp>
        </mc:Fallback>
      </mc:AlternateContent>
    </p:spTree>
    <p:extLst>
      <p:ext uri="{BB962C8B-B14F-4D97-AF65-F5344CB8AC3E}">
        <p14:creationId xmlns:p14="http://schemas.microsoft.com/office/powerpoint/2010/main" val="181624831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48006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8" name="Content Placeholder 2"/>
          <p:cNvSpPr txBox="1">
            <a:spLocks/>
          </p:cNvSpPr>
          <p:nvPr/>
        </p:nvSpPr>
        <p:spPr>
          <a:xfrm>
            <a:off x="152400" y="1600200"/>
            <a:ext cx="8915400" cy="50292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1700" b="1" dirty="0" smtClean="0">
                <a:solidFill>
                  <a:schemeClr val="tx2"/>
                </a:solidFill>
                <a:latin typeface="Times New Roman" pitchFamily="18" charset="0"/>
                <a:cs typeface="Times New Roman" pitchFamily="18" charset="0"/>
              </a:rPr>
              <a:t>Raw Material Dynamic Model Derivations</a:t>
            </a:r>
          </a:p>
          <a:p>
            <a:pPr marL="0" indent="0">
              <a:buNone/>
            </a:pPr>
            <a:endParaRPr lang="en-US" sz="1700" b="1" dirty="0" smtClean="0">
              <a:solidFill>
                <a:schemeClr val="tx2"/>
              </a:solidFill>
              <a:latin typeface="Times New Roman" pitchFamily="18" charset="0"/>
              <a:cs typeface="Times New Roman" pitchFamily="18" charset="0"/>
            </a:endParaRPr>
          </a:p>
          <a:p>
            <a:pPr marL="0" indent="0">
              <a:buFont typeface="Wingdings"/>
              <a:buNone/>
            </a:pPr>
            <a:endParaRPr lang="en-US" sz="1700" dirty="0">
              <a:latin typeface="Times New Roman" pitchFamily="18" charset="0"/>
              <a:cs typeface="Times New Roman" pitchFamily="18" charset="0"/>
            </a:endParaRPr>
          </a:p>
        </p:txBody>
      </p:sp>
      <p:pic>
        <p:nvPicPr>
          <p:cNvPr id="7" name="Picture 6"/>
          <p:cNvPicPr/>
          <p:nvPr/>
        </p:nvPicPr>
        <p:blipFill rotWithShape="1">
          <a:blip r:embed="rId3"/>
          <a:srcRect l="16633" t="10290" r="24608"/>
          <a:stretch/>
        </p:blipFill>
        <p:spPr bwMode="auto">
          <a:xfrm>
            <a:off x="2286000" y="2057400"/>
            <a:ext cx="4965384" cy="44196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500574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48006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8" name="Content Placeholder 2"/>
              <p:cNvSpPr txBox="1">
                <a:spLocks/>
              </p:cNvSpPr>
              <p:nvPr/>
            </p:nvSpPr>
            <p:spPr>
              <a:xfrm>
                <a:off x="152400" y="1600200"/>
                <a:ext cx="8915400" cy="4876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1500" b="1" dirty="0" smtClean="0">
                    <a:solidFill>
                      <a:schemeClr val="tx2"/>
                    </a:solidFill>
                    <a:latin typeface="Times New Roman" pitchFamily="18" charset="0"/>
                    <a:cs typeface="Times New Roman" pitchFamily="18" charset="0"/>
                  </a:rPr>
                  <a:t>Raw Material Dynamic Model Derivations</a:t>
                </a:r>
              </a:p>
              <a:p>
                <a:pPr marL="0" indent="0">
                  <a:buNone/>
                </a:pPr>
                <a:endParaRPr lang="en-US" sz="1500" b="1" dirty="0">
                  <a:solidFill>
                    <a:schemeClr val="tx2"/>
                  </a:solidFill>
                  <a:latin typeface="Times New Roman" pitchFamily="18" charset="0"/>
                  <a:cs typeface="Times New Roman" pitchFamily="18" charset="0"/>
                </a:endParaRPr>
              </a:p>
              <a:p>
                <a:pPr lvl="0"/>
                <a:r>
                  <a:rPr lang="en-US" sz="1500" dirty="0">
                    <a:latin typeface="Times New Roman" pitchFamily="18" charset="0"/>
                    <a:cs typeface="Times New Roman" pitchFamily="18" charset="0"/>
                  </a:rPr>
                  <a:t>Q optimum : Economic Order Quantity (EOQ)</a:t>
                </a:r>
              </a:p>
              <a:p>
                <a:pPr marL="0" indent="0">
                  <a:buNone/>
                </a:pPr>
                <a14:m>
                  <m:oMathPara xmlns:m="http://schemas.openxmlformats.org/officeDocument/2006/math">
                    <m:oMathParaPr>
                      <m:jc m:val="centerGroup"/>
                    </m:oMathParaPr>
                    <m:oMath xmlns:m="http://schemas.openxmlformats.org/officeDocument/2006/math">
                      <m:r>
                        <a:rPr lang="en-US" sz="1500" i="1">
                          <a:latin typeface="Cambria Math"/>
                        </a:rPr>
                        <m:t>                                                             </m:t>
                      </m:r>
                      <m:r>
                        <a:rPr lang="en-US" sz="1500" i="1">
                          <a:latin typeface="Cambria Math"/>
                        </a:rPr>
                        <m:t>𝐸𝑂𝑄</m:t>
                      </m:r>
                      <m:r>
                        <a:rPr lang="en-US" sz="1500" i="1">
                          <a:latin typeface="Cambria Math"/>
                        </a:rPr>
                        <m:t>= </m:t>
                      </m:r>
                      <m:rad>
                        <m:radPr>
                          <m:degHide m:val="on"/>
                          <m:ctrlPr>
                            <a:rPr lang="en-US" sz="1500" i="1">
                              <a:latin typeface="Cambria Math"/>
                            </a:rPr>
                          </m:ctrlPr>
                        </m:radPr>
                        <m:deg/>
                        <m:e>
                          <m:f>
                            <m:fPr>
                              <m:ctrlPr>
                                <a:rPr lang="en-US" sz="1500" i="1">
                                  <a:latin typeface="Cambria Math"/>
                                </a:rPr>
                              </m:ctrlPr>
                            </m:fPr>
                            <m:num>
                              <m:r>
                                <a:rPr lang="en-US" sz="1500" i="1">
                                  <a:latin typeface="Cambria Math"/>
                                </a:rPr>
                                <m:t>2</m:t>
                              </m:r>
                              <m:r>
                                <a:rPr lang="en-US" sz="1500" i="1">
                                  <a:latin typeface="Cambria Math"/>
                                </a:rPr>
                                <m:t>𝐴𝐷</m:t>
                              </m:r>
                            </m:num>
                            <m:den>
                              <m:r>
                                <a:rPr lang="en-US" sz="1500" i="1">
                                  <a:latin typeface="Cambria Math"/>
                                </a:rPr>
                                <m:t>𝑣𝑟</m:t>
                              </m:r>
                            </m:den>
                          </m:f>
                        </m:e>
                      </m:rad>
                      <m:r>
                        <a:rPr lang="en-US" sz="1500" i="1">
                          <a:latin typeface="Cambria Math"/>
                        </a:rPr>
                        <m:t>                                                 </m:t>
                      </m:r>
                      <m:r>
                        <a:rPr lang="en-US" sz="1500" b="0" i="1" smtClean="0">
                          <a:latin typeface="Cambria Math"/>
                        </a:rPr>
                        <m:t>  </m:t>
                      </m:r>
                      <m:r>
                        <a:rPr lang="en-US" sz="1500" i="1">
                          <a:latin typeface="Cambria Math"/>
                        </a:rPr>
                        <m:t>      (</m:t>
                      </m:r>
                      <m:r>
                        <a:rPr lang="en-US" sz="1500" i="1">
                          <a:latin typeface="Cambria Math"/>
                        </a:rPr>
                        <m:t>4</m:t>
                      </m:r>
                      <m:r>
                        <a:rPr lang="en-US" sz="1500" i="1">
                          <a:latin typeface="Cambria Math"/>
                        </a:rPr>
                        <m:t>.</m:t>
                      </m:r>
                      <m:r>
                        <a:rPr lang="en-US" sz="1500" b="0" i="1" smtClean="0">
                          <a:latin typeface="Cambria Math"/>
                        </a:rPr>
                        <m:t>5</m:t>
                      </m:r>
                      <m:r>
                        <a:rPr lang="en-US" sz="1500" i="1">
                          <a:latin typeface="Cambria Math"/>
                        </a:rPr>
                        <m:t>)</m:t>
                      </m:r>
                    </m:oMath>
                  </m:oMathPara>
                </a14:m>
                <a:endParaRPr lang="en-US" sz="1500" dirty="0">
                  <a:latin typeface="Times New Roman" pitchFamily="18" charset="0"/>
                  <a:cs typeface="Times New Roman" pitchFamily="18" charset="0"/>
                </a:endParaRPr>
              </a:p>
              <a:p>
                <a:pPr lvl="0"/>
                <a:r>
                  <a:rPr lang="en-US" sz="1500" dirty="0">
                    <a:latin typeface="Times New Roman" pitchFamily="18" charset="0"/>
                    <a:cs typeface="Times New Roman" pitchFamily="18" charset="0"/>
                  </a:rPr>
                  <a:t>Total replenishment cost:</a:t>
                </a:r>
                <a:endParaRPr lang="en-US" sz="1500" dirty="0" smtClean="0">
                  <a:latin typeface="Times New Roman" pitchFamily="18" charset="0"/>
                  <a:cs typeface="Times New Roman" pitchFamily="18" charset="0"/>
                </a:endParaRPr>
              </a:p>
              <a:p>
                <a:pPr marL="0" indent="0">
                  <a:buNone/>
                </a:pPr>
                <a14:m>
                  <m:oMathPara xmlns:m="http://schemas.openxmlformats.org/officeDocument/2006/math">
                    <m:oMathParaPr>
                      <m:jc m:val="centerGroup"/>
                    </m:oMathParaPr>
                    <m:oMath xmlns:m="http://schemas.openxmlformats.org/officeDocument/2006/math">
                      <m:r>
                        <a:rPr lang="en-US" sz="1500" i="1">
                          <a:latin typeface="Cambria Math"/>
                        </a:rPr>
                        <m:t>                                            </m:t>
                      </m:r>
                      <m:r>
                        <a:rPr lang="en-US" sz="1500" b="0" i="1" smtClean="0">
                          <a:latin typeface="Cambria Math"/>
                        </a:rPr>
                        <m:t>          </m:t>
                      </m:r>
                      <m:r>
                        <a:rPr lang="en-US" sz="1500" i="1">
                          <a:latin typeface="Cambria Math"/>
                        </a:rPr>
                        <m:t> </m:t>
                      </m:r>
                      <m:r>
                        <a:rPr lang="en-US" sz="1500" i="1">
                          <a:latin typeface="Cambria Math"/>
                        </a:rPr>
                        <m:t>𝑇𝑅𝐶</m:t>
                      </m:r>
                      <m:d>
                        <m:dPr>
                          <m:ctrlPr>
                            <a:rPr lang="en-US" sz="1500" i="1">
                              <a:latin typeface="Cambria Math"/>
                            </a:rPr>
                          </m:ctrlPr>
                        </m:dPr>
                        <m:e>
                          <m:r>
                            <a:rPr lang="en-US" sz="1500" i="1">
                              <a:latin typeface="Cambria Math"/>
                            </a:rPr>
                            <m:t>𝐸𝑂𝑄</m:t>
                          </m:r>
                        </m:e>
                      </m:d>
                      <m:r>
                        <a:rPr lang="en-US" sz="1500" i="1">
                          <a:latin typeface="Cambria Math"/>
                        </a:rPr>
                        <m:t>= </m:t>
                      </m:r>
                      <m:rad>
                        <m:radPr>
                          <m:degHide m:val="on"/>
                          <m:ctrlPr>
                            <a:rPr lang="en-US" sz="1500" i="1">
                              <a:latin typeface="Cambria Math"/>
                            </a:rPr>
                          </m:ctrlPr>
                        </m:radPr>
                        <m:deg/>
                        <m:e>
                          <m:r>
                            <a:rPr lang="en-US" sz="1500" i="1">
                              <a:latin typeface="Cambria Math"/>
                            </a:rPr>
                            <m:t>2</m:t>
                          </m:r>
                          <m:r>
                            <a:rPr lang="en-US" sz="1500" i="1">
                              <a:latin typeface="Cambria Math"/>
                            </a:rPr>
                            <m:t>𝐴𝐷𝑣𝑟</m:t>
                          </m:r>
                        </m:e>
                      </m:rad>
                      <m:r>
                        <a:rPr lang="en-US" sz="1500" i="1">
                          <a:latin typeface="Cambria Math"/>
                        </a:rPr>
                        <m:t>                                  </m:t>
                      </m:r>
                      <m:r>
                        <a:rPr lang="en-US" sz="1500" b="0" i="1" smtClean="0">
                          <a:latin typeface="Cambria Math"/>
                        </a:rPr>
                        <m:t>     </m:t>
                      </m:r>
                      <m:r>
                        <a:rPr lang="en-US" sz="1500" i="1">
                          <a:latin typeface="Cambria Math"/>
                        </a:rPr>
                        <m:t>          (</m:t>
                      </m:r>
                      <m:r>
                        <a:rPr lang="en-US" sz="1500" i="1">
                          <a:latin typeface="Cambria Math"/>
                        </a:rPr>
                        <m:t>4</m:t>
                      </m:r>
                      <m:r>
                        <a:rPr lang="en-US" sz="1500" i="1">
                          <a:latin typeface="Cambria Math"/>
                        </a:rPr>
                        <m:t>.</m:t>
                      </m:r>
                      <m:r>
                        <a:rPr lang="en-US" sz="1500" b="0" i="1" smtClean="0">
                          <a:latin typeface="Cambria Math"/>
                        </a:rPr>
                        <m:t>6</m:t>
                      </m:r>
                      <m:r>
                        <a:rPr lang="en-US" sz="1500" i="1">
                          <a:latin typeface="Cambria Math"/>
                        </a:rPr>
                        <m:t>)</m:t>
                      </m:r>
                    </m:oMath>
                  </m:oMathPara>
                </a14:m>
                <a:endParaRPr lang="en-US" sz="1500" dirty="0">
                  <a:latin typeface="Times New Roman" pitchFamily="18" charset="0"/>
                  <a:cs typeface="Times New Roman" pitchFamily="18" charset="0"/>
                </a:endParaRPr>
              </a:p>
              <a:p>
                <a:pPr marL="0" indent="0">
                  <a:buNone/>
                </a:pPr>
                <a:endParaRPr lang="en-US" sz="1500" dirty="0">
                  <a:latin typeface="Times New Roman" pitchFamily="18" charset="0"/>
                  <a:cs typeface="Times New Roman" pitchFamily="18" charset="0"/>
                </a:endParaRPr>
              </a:p>
              <a:p>
                <a:pPr lvl="0"/>
                <a:r>
                  <a:rPr lang="en-US" sz="1500" dirty="0">
                    <a:latin typeface="Times New Roman" pitchFamily="18" charset="0"/>
                    <a:cs typeface="Times New Roman" pitchFamily="18" charset="0"/>
                  </a:rPr>
                  <a:t>Turnover ratio (annual demand rate divided by the average inventory level):</a:t>
                </a:r>
              </a:p>
              <a:p>
                <a:pPr marL="0" indent="0">
                  <a:buNone/>
                </a:pPr>
                <a14:m>
                  <m:oMathPara xmlns:m="http://schemas.openxmlformats.org/officeDocument/2006/math">
                    <m:oMathParaPr>
                      <m:jc m:val="centerGroup"/>
                    </m:oMathParaPr>
                    <m:oMath xmlns:m="http://schemas.openxmlformats.org/officeDocument/2006/math">
                      <m:r>
                        <a:rPr lang="en-US" sz="1500" i="1">
                          <a:latin typeface="Cambria Math"/>
                        </a:rPr>
                        <m:t>                                                         </m:t>
                      </m:r>
                      <m:r>
                        <a:rPr lang="en-US" sz="1500" i="1">
                          <a:latin typeface="Cambria Math"/>
                        </a:rPr>
                        <m:t>𝑇𝑅</m:t>
                      </m:r>
                      <m:r>
                        <a:rPr lang="en-US" sz="1500" i="1">
                          <a:latin typeface="Cambria Math"/>
                        </a:rPr>
                        <m:t>= </m:t>
                      </m:r>
                      <m:f>
                        <m:fPr>
                          <m:ctrlPr>
                            <a:rPr lang="en-US" sz="1500" i="1">
                              <a:latin typeface="Cambria Math"/>
                            </a:rPr>
                          </m:ctrlPr>
                        </m:fPr>
                        <m:num>
                          <m:r>
                            <a:rPr lang="en-US" sz="1500" i="1">
                              <a:latin typeface="Cambria Math"/>
                            </a:rPr>
                            <m:t>𝐷</m:t>
                          </m:r>
                        </m:num>
                        <m:den>
                          <m:acc>
                            <m:accPr>
                              <m:chr m:val="̅"/>
                              <m:ctrlPr>
                                <a:rPr lang="en-US" sz="1500" i="1">
                                  <a:latin typeface="Cambria Math"/>
                                </a:rPr>
                              </m:ctrlPr>
                            </m:accPr>
                            <m:e>
                              <m:r>
                                <a:rPr lang="en-US" sz="1500" i="1">
                                  <a:latin typeface="Cambria Math"/>
                                </a:rPr>
                                <m:t>𝐼</m:t>
                              </m:r>
                            </m:e>
                          </m:acc>
                        </m:den>
                      </m:f>
                      <m:r>
                        <a:rPr lang="en-US" sz="1500" i="1">
                          <a:latin typeface="Cambria Math"/>
                        </a:rPr>
                        <m:t>=</m:t>
                      </m:r>
                      <m:f>
                        <m:fPr>
                          <m:ctrlPr>
                            <a:rPr lang="en-US" sz="1500" i="1">
                              <a:latin typeface="Cambria Math"/>
                            </a:rPr>
                          </m:ctrlPr>
                        </m:fPr>
                        <m:num>
                          <m:r>
                            <a:rPr lang="en-US" sz="1500" i="1">
                              <a:latin typeface="Cambria Math"/>
                            </a:rPr>
                            <m:t>𝐷</m:t>
                          </m:r>
                        </m:num>
                        <m:den>
                          <m:r>
                            <a:rPr lang="en-US" sz="1500" i="1">
                              <a:latin typeface="Cambria Math"/>
                            </a:rPr>
                            <m:t>𝐸𝑂𝑄</m:t>
                          </m:r>
                          <m:r>
                            <a:rPr lang="en-US" sz="1500" i="1">
                              <a:latin typeface="Cambria Math"/>
                            </a:rPr>
                            <m:t>/</m:t>
                          </m:r>
                          <m:r>
                            <a:rPr lang="en-US" sz="1500" i="1">
                              <a:latin typeface="Cambria Math"/>
                            </a:rPr>
                            <m:t>2</m:t>
                          </m:r>
                        </m:den>
                      </m:f>
                      <m:r>
                        <a:rPr lang="en-US" sz="1500" i="1">
                          <a:latin typeface="Cambria Math"/>
                        </a:rPr>
                        <m:t>=</m:t>
                      </m:r>
                      <m:rad>
                        <m:radPr>
                          <m:degHide m:val="on"/>
                          <m:ctrlPr>
                            <a:rPr lang="en-US" sz="1500" i="1">
                              <a:latin typeface="Cambria Math"/>
                            </a:rPr>
                          </m:ctrlPr>
                        </m:radPr>
                        <m:deg/>
                        <m:e>
                          <m:f>
                            <m:fPr>
                              <m:ctrlPr>
                                <a:rPr lang="en-US" sz="1500" i="1">
                                  <a:latin typeface="Cambria Math"/>
                                </a:rPr>
                              </m:ctrlPr>
                            </m:fPr>
                            <m:num>
                              <m:r>
                                <a:rPr lang="en-US" sz="1500" i="1">
                                  <a:latin typeface="Cambria Math"/>
                                </a:rPr>
                                <m:t>2</m:t>
                              </m:r>
                              <m:r>
                                <a:rPr lang="en-US" sz="1500" i="1">
                                  <a:latin typeface="Cambria Math"/>
                                </a:rPr>
                                <m:t>𝐷𝑣𝑟</m:t>
                              </m:r>
                            </m:num>
                            <m:den>
                              <m:r>
                                <a:rPr lang="en-US" sz="1500" i="1">
                                  <a:latin typeface="Cambria Math"/>
                                </a:rPr>
                                <m:t>𝐴</m:t>
                              </m:r>
                            </m:den>
                          </m:f>
                        </m:e>
                      </m:rad>
                      <m:r>
                        <a:rPr lang="en-US" sz="1500" i="1">
                          <a:latin typeface="Cambria Math"/>
                        </a:rPr>
                        <m:t>                           </m:t>
                      </m:r>
                      <m:r>
                        <a:rPr lang="en-US" sz="1500" b="0" i="1" smtClean="0">
                          <a:latin typeface="Cambria Math"/>
                        </a:rPr>
                        <m:t>    </m:t>
                      </m:r>
                      <m:r>
                        <a:rPr lang="en-US" sz="1500" i="1">
                          <a:latin typeface="Cambria Math"/>
                        </a:rPr>
                        <m:t>       (</m:t>
                      </m:r>
                      <m:r>
                        <a:rPr lang="en-US" sz="1500" i="1">
                          <a:latin typeface="Cambria Math"/>
                        </a:rPr>
                        <m:t>4</m:t>
                      </m:r>
                      <m:r>
                        <a:rPr lang="en-US" sz="1500" i="1">
                          <a:latin typeface="Cambria Math"/>
                        </a:rPr>
                        <m:t>.</m:t>
                      </m:r>
                      <m:r>
                        <a:rPr lang="en-US" sz="1500" b="0" i="1" smtClean="0">
                          <a:latin typeface="Cambria Math"/>
                        </a:rPr>
                        <m:t>7</m:t>
                      </m:r>
                      <m:r>
                        <a:rPr lang="en-US" sz="1500" i="1">
                          <a:latin typeface="Cambria Math"/>
                        </a:rPr>
                        <m:t>)</m:t>
                      </m:r>
                    </m:oMath>
                  </m:oMathPara>
                </a14:m>
                <a:endParaRPr lang="en-US" sz="1500" dirty="0">
                  <a:latin typeface="Times New Roman" pitchFamily="18" charset="0"/>
                  <a:cs typeface="Times New Roman" pitchFamily="18" charset="0"/>
                </a:endParaRPr>
              </a:p>
              <a:p>
                <a:pPr marL="0" indent="0">
                  <a:buNone/>
                </a:pPr>
                <a:endParaRPr lang="en-US" sz="1500" dirty="0">
                  <a:latin typeface="Times New Roman" pitchFamily="18" charset="0"/>
                  <a:cs typeface="Times New Roman" pitchFamily="18" charset="0"/>
                </a:endParaRPr>
              </a:p>
              <a:p>
                <a:pPr lvl="0"/>
                <a:r>
                  <a:rPr lang="en-US" sz="1500" dirty="0">
                    <a:latin typeface="Times New Roman" pitchFamily="18" charset="0"/>
                    <a:cs typeface="Times New Roman" pitchFamily="18" charset="0"/>
                  </a:rPr>
                  <a:t>Cycle time when operating with EOQ</a:t>
                </a:r>
                <a:r>
                  <a:rPr lang="en-US" sz="1500" dirty="0" smtClean="0">
                    <a:latin typeface="Times New Roman" pitchFamily="18" charset="0"/>
                    <a:cs typeface="Times New Roman" pitchFamily="18" charset="0"/>
                  </a:rPr>
                  <a:t>:</a:t>
                </a:r>
                <a:endParaRPr lang="en-US" sz="1500" dirty="0">
                  <a:latin typeface="Times New Roman" pitchFamily="18" charset="0"/>
                  <a:cs typeface="Times New Roman" pitchFamily="18" charset="0"/>
                </a:endParaRPr>
              </a:p>
              <a:p>
                <a:pPr marL="0" indent="0">
                  <a:buNone/>
                </a:pPr>
                <a14:m>
                  <m:oMathPara xmlns:m="http://schemas.openxmlformats.org/officeDocument/2006/math">
                    <m:oMathParaPr>
                      <m:jc m:val="centerGroup"/>
                    </m:oMathParaPr>
                    <m:oMath xmlns:m="http://schemas.openxmlformats.org/officeDocument/2006/math">
                      <m:r>
                        <a:rPr lang="en-US" sz="1500" i="1">
                          <a:latin typeface="Cambria Math"/>
                        </a:rPr>
                        <m:t>                                  </m:t>
                      </m:r>
                      <m:r>
                        <a:rPr lang="en-US" sz="1500" b="0" i="1" smtClean="0">
                          <a:latin typeface="Cambria Math"/>
                        </a:rPr>
                        <m:t>        </m:t>
                      </m:r>
                      <m:r>
                        <a:rPr lang="en-US" sz="1500" i="1">
                          <a:latin typeface="Cambria Math"/>
                        </a:rPr>
                        <m:t>                 </m:t>
                      </m:r>
                      <m:f>
                        <m:fPr>
                          <m:ctrlPr>
                            <a:rPr lang="en-US" sz="1500" i="1">
                              <a:latin typeface="Cambria Math"/>
                            </a:rPr>
                          </m:ctrlPr>
                        </m:fPr>
                        <m:num>
                          <m:r>
                            <a:rPr lang="en-US" sz="1500" i="1">
                              <a:latin typeface="Cambria Math"/>
                            </a:rPr>
                            <m:t>𝐸𝑂𝑄</m:t>
                          </m:r>
                        </m:num>
                        <m:den>
                          <m:r>
                            <a:rPr lang="en-US" sz="1500" i="1">
                              <a:latin typeface="Cambria Math"/>
                            </a:rPr>
                            <m:t>𝐷</m:t>
                          </m:r>
                        </m:den>
                      </m:f>
                      <m:r>
                        <a:rPr lang="en-US" sz="1500" i="1">
                          <a:latin typeface="Cambria Math"/>
                        </a:rPr>
                        <m:t>=</m:t>
                      </m:r>
                      <m:rad>
                        <m:radPr>
                          <m:degHide m:val="on"/>
                          <m:ctrlPr>
                            <a:rPr lang="en-US" sz="1500" i="1">
                              <a:latin typeface="Cambria Math"/>
                            </a:rPr>
                          </m:ctrlPr>
                        </m:radPr>
                        <m:deg/>
                        <m:e>
                          <m:f>
                            <m:fPr>
                              <m:ctrlPr>
                                <a:rPr lang="en-US" sz="1500" i="1">
                                  <a:latin typeface="Cambria Math"/>
                                </a:rPr>
                              </m:ctrlPr>
                            </m:fPr>
                            <m:num>
                              <m:r>
                                <a:rPr lang="en-US" sz="1500" i="1">
                                  <a:latin typeface="Cambria Math"/>
                                </a:rPr>
                                <m:t>2</m:t>
                              </m:r>
                              <m:r>
                                <a:rPr lang="en-US" sz="1500" i="1">
                                  <a:latin typeface="Cambria Math"/>
                                </a:rPr>
                                <m:t>𝐴𝐷</m:t>
                              </m:r>
                            </m:num>
                            <m:den>
                              <m:sSup>
                                <m:sSupPr>
                                  <m:ctrlPr>
                                    <a:rPr lang="en-US" sz="1500" i="1">
                                      <a:latin typeface="Cambria Math"/>
                                    </a:rPr>
                                  </m:ctrlPr>
                                </m:sSupPr>
                                <m:e>
                                  <m:r>
                                    <a:rPr lang="en-US" sz="1500" i="1">
                                      <a:latin typeface="Cambria Math"/>
                                    </a:rPr>
                                    <m:t>𝐷</m:t>
                                  </m:r>
                                </m:e>
                                <m:sup>
                                  <m:r>
                                    <a:rPr lang="en-US" sz="1500" i="1">
                                      <a:latin typeface="Cambria Math"/>
                                    </a:rPr>
                                    <m:t>2</m:t>
                                  </m:r>
                                </m:sup>
                              </m:sSup>
                              <m:r>
                                <a:rPr lang="en-US" sz="1500" i="1">
                                  <a:latin typeface="Cambria Math"/>
                                </a:rPr>
                                <m:t>𝑣𝑟</m:t>
                              </m:r>
                            </m:den>
                          </m:f>
                        </m:e>
                      </m:rad>
                      <m:r>
                        <a:rPr lang="en-US" sz="1500" i="1">
                          <a:latin typeface="Cambria Math"/>
                        </a:rPr>
                        <m:t>=</m:t>
                      </m:r>
                      <m:rad>
                        <m:radPr>
                          <m:degHide m:val="on"/>
                          <m:ctrlPr>
                            <a:rPr lang="en-US" sz="1500" i="1">
                              <a:latin typeface="Cambria Math"/>
                            </a:rPr>
                          </m:ctrlPr>
                        </m:radPr>
                        <m:deg/>
                        <m:e>
                          <m:f>
                            <m:fPr>
                              <m:ctrlPr>
                                <a:rPr lang="en-US" sz="1500" i="1">
                                  <a:latin typeface="Cambria Math"/>
                                </a:rPr>
                              </m:ctrlPr>
                            </m:fPr>
                            <m:num>
                              <m:r>
                                <a:rPr lang="en-US" sz="1500" i="1">
                                  <a:latin typeface="Cambria Math"/>
                                </a:rPr>
                                <m:t>2</m:t>
                              </m:r>
                              <m:r>
                                <a:rPr lang="en-US" sz="1500" i="1">
                                  <a:latin typeface="Cambria Math"/>
                                </a:rPr>
                                <m:t>𝐴</m:t>
                              </m:r>
                            </m:num>
                            <m:den>
                              <m:r>
                                <a:rPr lang="en-US" sz="1500" i="1">
                                  <a:latin typeface="Cambria Math"/>
                                </a:rPr>
                                <m:t>𝐷𝑣𝑟</m:t>
                              </m:r>
                            </m:den>
                          </m:f>
                        </m:e>
                      </m:rad>
                      <m:r>
                        <a:rPr lang="en-US" sz="1500" i="1">
                          <a:latin typeface="Cambria Math"/>
                        </a:rPr>
                        <m:t>                                 </m:t>
                      </m:r>
                      <m:r>
                        <a:rPr lang="en-US" sz="1500" b="0" i="1" smtClean="0">
                          <a:latin typeface="Cambria Math"/>
                        </a:rPr>
                        <m:t>            </m:t>
                      </m:r>
                      <m:r>
                        <a:rPr lang="en-US" sz="1500" i="1">
                          <a:latin typeface="Cambria Math"/>
                        </a:rPr>
                        <m:t>   (</m:t>
                      </m:r>
                      <m:r>
                        <a:rPr lang="en-US" sz="1500" i="1">
                          <a:latin typeface="Cambria Math"/>
                        </a:rPr>
                        <m:t>4</m:t>
                      </m:r>
                      <m:r>
                        <a:rPr lang="en-US" sz="1500" i="1">
                          <a:latin typeface="Cambria Math"/>
                        </a:rPr>
                        <m:t>.</m:t>
                      </m:r>
                      <m:r>
                        <a:rPr lang="en-US" sz="1500" b="0" i="1" smtClean="0">
                          <a:latin typeface="Cambria Math"/>
                        </a:rPr>
                        <m:t>8</m:t>
                      </m:r>
                      <m:r>
                        <a:rPr lang="en-US" sz="1500" i="1">
                          <a:latin typeface="Cambria Math"/>
                        </a:rPr>
                        <m:t>)</m:t>
                      </m:r>
                    </m:oMath>
                  </m:oMathPara>
                </a14:m>
                <a:endParaRPr lang="en-US" sz="1500" dirty="0">
                  <a:latin typeface="Times New Roman" pitchFamily="18" charset="0"/>
                  <a:cs typeface="Times New Roman" pitchFamily="18" charset="0"/>
                </a:endParaRPr>
              </a:p>
              <a:p>
                <a:pPr marL="0" indent="0">
                  <a:buNone/>
                </a:pPr>
                <a:endParaRPr lang="en-US" sz="1500" b="1" dirty="0" smtClean="0">
                  <a:solidFill>
                    <a:schemeClr val="tx2"/>
                  </a:solidFill>
                  <a:latin typeface="Times New Roman" pitchFamily="18" charset="0"/>
                  <a:cs typeface="Times New Roman" pitchFamily="18" charset="0"/>
                </a:endParaRPr>
              </a:p>
              <a:p>
                <a:pPr marL="0" indent="0">
                  <a:buNone/>
                </a:pPr>
                <a:endParaRPr lang="en-US" sz="1500" b="1" dirty="0" smtClean="0">
                  <a:solidFill>
                    <a:schemeClr val="tx2"/>
                  </a:solidFill>
                  <a:latin typeface="Times New Roman" pitchFamily="18" charset="0"/>
                  <a:cs typeface="Times New Roman" pitchFamily="18" charset="0"/>
                </a:endParaRPr>
              </a:p>
              <a:p>
                <a:pPr marL="0" indent="0">
                  <a:buFont typeface="Wingdings"/>
                  <a:buNone/>
                </a:pPr>
                <a:endParaRPr lang="en-US" sz="1500" dirty="0">
                  <a:latin typeface="Times New Roman" pitchFamily="18" charset="0"/>
                  <a:cs typeface="Times New Roman" pitchFamily="18" charset="0"/>
                </a:endParaRPr>
              </a:p>
            </p:txBody>
          </p:sp>
        </mc:Choice>
        <mc:Fallback xmlns="">
          <p:sp>
            <p:nvSpPr>
              <p:cNvPr id="8" name="Content Placeholder 2"/>
              <p:cNvSpPr txBox="1">
                <a:spLocks noRot="1" noChangeAspect="1" noMove="1" noResize="1" noEditPoints="1" noAdjustHandles="1" noChangeArrowheads="1" noChangeShapeType="1" noTextEdit="1"/>
              </p:cNvSpPr>
              <p:nvPr/>
            </p:nvSpPr>
            <p:spPr>
              <a:xfrm>
                <a:off x="152400" y="1600200"/>
                <a:ext cx="8915400" cy="4876800"/>
              </a:xfrm>
              <a:prstGeom prst="rect">
                <a:avLst/>
              </a:prstGeom>
              <a:blipFill rotWithShape="1">
                <a:blip r:embed="rId3"/>
                <a:stretch>
                  <a:fillRect t="-250"/>
                </a:stretch>
              </a:blipFill>
            </p:spPr>
            <p:txBody>
              <a:bodyPr/>
              <a:lstStyle/>
              <a:p>
                <a:r>
                  <a:rPr lang="en-US">
                    <a:noFill/>
                  </a:rPr>
                  <a:t> </a:t>
                </a:r>
              </a:p>
            </p:txBody>
          </p:sp>
        </mc:Fallback>
      </mc:AlternateContent>
    </p:spTree>
    <p:extLst>
      <p:ext uri="{BB962C8B-B14F-4D97-AF65-F5344CB8AC3E}">
        <p14:creationId xmlns:p14="http://schemas.microsoft.com/office/powerpoint/2010/main" val="137554564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8" name="Content Placeholder 2"/>
              <p:cNvSpPr txBox="1">
                <a:spLocks/>
              </p:cNvSpPr>
              <p:nvPr/>
            </p:nvSpPr>
            <p:spPr>
              <a:xfrm>
                <a:off x="152400" y="1600200"/>
                <a:ext cx="8915400" cy="5029200"/>
              </a:xfrm>
              <a:prstGeom prst="rect">
                <a:avLst/>
              </a:prstGeom>
            </p:spPr>
            <p:txBody>
              <a:bodyPr vert="horz">
                <a:normAutofit fontScale="92500" lnSpcReduction="10000"/>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smtClean="0">
                    <a:solidFill>
                      <a:schemeClr val="tx2"/>
                    </a:solidFill>
                    <a:latin typeface="Times New Roman" pitchFamily="18" charset="0"/>
                    <a:cs typeface="Times New Roman" pitchFamily="18" charset="0"/>
                  </a:rPr>
                  <a:t>Finished Goods Dynamic Model Derivations (EPQ)</a:t>
                </a: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r>
                  <a:rPr lang="en-US" sz="2500" b="1" dirty="0">
                    <a:latin typeface="Times New Roman" pitchFamily="18" charset="0"/>
                    <a:cs typeface="Times New Roman" pitchFamily="18" charset="0"/>
                  </a:rPr>
                  <a:t>Parameters and </a:t>
                </a:r>
                <a:r>
                  <a:rPr lang="en-US" sz="2500" b="1" dirty="0" smtClean="0">
                    <a:latin typeface="Times New Roman" pitchFamily="18" charset="0"/>
                    <a:cs typeface="Times New Roman" pitchFamily="18" charset="0"/>
                  </a:rPr>
                  <a:t>Variables</a:t>
                </a:r>
              </a:p>
              <a:p>
                <a:pPr marL="0" indent="0">
                  <a:buNone/>
                </a:pPr>
                <a:endParaRPr lang="en-US" sz="2500" dirty="0">
                  <a:latin typeface="Times New Roman" pitchFamily="18" charset="0"/>
                  <a:cs typeface="Times New Roman" pitchFamily="18" charset="0"/>
                </a:endParaRPr>
              </a:p>
              <a:p>
                <a:pPr lvl="0">
                  <a:buFont typeface="Wingdings" pitchFamily="2" charset="2"/>
                  <a:buChar char="Ø"/>
                </a:pPr>
                <a14:m>
                  <m:oMath xmlns:m="http://schemas.openxmlformats.org/officeDocument/2006/math">
                    <m:r>
                      <a:rPr lang="en-US" sz="2700" b="1" i="1">
                        <a:latin typeface="Cambria Math"/>
                      </a:rPr>
                      <m:t>𝑨</m:t>
                    </m:r>
                  </m:oMath>
                </a14:m>
                <a:r>
                  <a:rPr lang="en-US" sz="2700" b="1" dirty="0">
                    <a:latin typeface="Times New Roman" pitchFamily="18" charset="0"/>
                    <a:cs typeface="Times New Roman" pitchFamily="18" charset="0"/>
                  </a:rPr>
                  <a:t>:</a:t>
                </a:r>
                <a:r>
                  <a:rPr lang="en-US" sz="2700" dirty="0">
                    <a:latin typeface="Times New Roman" pitchFamily="18" charset="0"/>
                    <a:cs typeface="Times New Roman" pitchFamily="18" charset="0"/>
                  </a:rPr>
                  <a:t> Fixed cost of ordering (independent of the magnitude of the replenishment quantity).</a:t>
                </a:r>
              </a:p>
              <a:p>
                <a:pPr lvl="0">
                  <a:buFont typeface="Wingdings" pitchFamily="2" charset="2"/>
                  <a:buChar char="Ø"/>
                </a:pPr>
                <a14:m>
                  <m:oMath xmlns:m="http://schemas.openxmlformats.org/officeDocument/2006/math">
                    <m:r>
                      <a:rPr lang="en-US" sz="2700" b="1" i="1">
                        <a:latin typeface="Cambria Math"/>
                      </a:rPr>
                      <m:t>𝒗</m:t>
                    </m:r>
                  </m:oMath>
                </a14:m>
                <a:r>
                  <a:rPr lang="en-US" sz="2700" b="1" dirty="0">
                    <a:latin typeface="Times New Roman" pitchFamily="18" charset="0"/>
                    <a:cs typeface="Times New Roman" pitchFamily="18" charset="0"/>
                  </a:rPr>
                  <a:t>:</a:t>
                </a:r>
                <a:r>
                  <a:rPr lang="en-US" sz="2700" dirty="0">
                    <a:latin typeface="Times New Roman" pitchFamily="18" charset="0"/>
                    <a:cs typeface="Times New Roman" pitchFamily="18" charset="0"/>
                  </a:rPr>
                  <a:t> Unit variable cost of producing the SKU, in $/ SKU.</a:t>
                </a:r>
              </a:p>
              <a:p>
                <a:pPr lvl="0">
                  <a:buFont typeface="Wingdings" pitchFamily="2" charset="2"/>
                  <a:buChar char="Ø"/>
                </a:pPr>
                <a14:m>
                  <m:oMath xmlns:m="http://schemas.openxmlformats.org/officeDocument/2006/math">
                    <m:r>
                      <a:rPr lang="en-US" sz="2700" b="1" i="1">
                        <a:latin typeface="Cambria Math"/>
                      </a:rPr>
                      <m:t>𝒓</m:t>
                    </m:r>
                  </m:oMath>
                </a14:m>
                <a:r>
                  <a:rPr lang="en-US" sz="2700" b="1" dirty="0">
                    <a:latin typeface="Times New Roman" pitchFamily="18" charset="0"/>
                    <a:cs typeface="Times New Roman" pitchFamily="18" charset="0"/>
                  </a:rPr>
                  <a:t>:</a:t>
                </a:r>
                <a:r>
                  <a:rPr lang="en-US" sz="2700" dirty="0">
                    <a:latin typeface="Times New Roman" pitchFamily="18" charset="0"/>
                    <a:cs typeface="Times New Roman" pitchFamily="18" charset="0"/>
                  </a:rPr>
                  <a:t> carrying charge, in $/$/unit time.</a:t>
                </a:r>
              </a:p>
              <a:p>
                <a:pPr lvl="0">
                  <a:buFont typeface="Wingdings" pitchFamily="2" charset="2"/>
                  <a:buChar char="Ø"/>
                </a:pPr>
                <a14:m>
                  <m:oMath xmlns:m="http://schemas.openxmlformats.org/officeDocument/2006/math">
                    <m:r>
                      <a:rPr lang="en-US" sz="2700" b="1" i="1">
                        <a:latin typeface="Cambria Math"/>
                      </a:rPr>
                      <m:t>𝑸</m:t>
                    </m:r>
                  </m:oMath>
                </a14:m>
                <a:r>
                  <a:rPr lang="en-US" sz="2700" b="1" dirty="0">
                    <a:latin typeface="Times New Roman" pitchFamily="18" charset="0"/>
                    <a:cs typeface="Times New Roman" pitchFamily="18" charset="0"/>
                  </a:rPr>
                  <a:t>:</a:t>
                </a:r>
                <a:r>
                  <a:rPr lang="en-US" sz="2700" dirty="0">
                    <a:latin typeface="Times New Roman" pitchFamily="18" charset="0"/>
                    <a:cs typeface="Times New Roman" pitchFamily="18" charset="0"/>
                  </a:rPr>
                  <a:t> The replenishment order Quantity, in SKUs.</a:t>
                </a:r>
              </a:p>
              <a:p>
                <a:pPr lvl="0">
                  <a:buFont typeface="Wingdings" pitchFamily="2" charset="2"/>
                  <a:buChar char="Ø"/>
                </a:pPr>
                <a14:m>
                  <m:oMath xmlns:m="http://schemas.openxmlformats.org/officeDocument/2006/math">
                    <m:r>
                      <a:rPr lang="en-US" sz="2700" b="1" i="1">
                        <a:latin typeface="Cambria Math"/>
                      </a:rPr>
                      <m:t>𝑫</m:t>
                    </m:r>
                  </m:oMath>
                </a14:m>
                <a:r>
                  <a:rPr lang="en-US" sz="2700" b="1" dirty="0">
                    <a:latin typeface="Times New Roman" pitchFamily="18" charset="0"/>
                    <a:cs typeface="Times New Roman" pitchFamily="18" charset="0"/>
                  </a:rPr>
                  <a:t>: </a:t>
                </a:r>
                <a:r>
                  <a:rPr lang="en-US" sz="2700" dirty="0">
                    <a:latin typeface="Times New Roman" pitchFamily="18" charset="0"/>
                    <a:cs typeface="Times New Roman" pitchFamily="18" charset="0"/>
                  </a:rPr>
                  <a:t>Demand rate of the item, in SKUs/ unit time. </a:t>
                </a:r>
              </a:p>
              <a:p>
                <a:pPr lvl="0">
                  <a:buFont typeface="Wingdings" pitchFamily="2" charset="2"/>
                  <a:buChar char="Ø"/>
                </a:pPr>
                <a14:m>
                  <m:oMath xmlns:m="http://schemas.openxmlformats.org/officeDocument/2006/math">
                    <m:r>
                      <a:rPr lang="en-US" sz="2700" b="1" i="1">
                        <a:latin typeface="Cambria Math"/>
                      </a:rPr>
                      <m:t>𝑻𝑹𝑪</m:t>
                    </m:r>
                    <m:r>
                      <a:rPr lang="en-US" sz="2700" b="1" i="1">
                        <a:latin typeface="Cambria Math"/>
                      </a:rPr>
                      <m:t> (</m:t>
                    </m:r>
                    <m:r>
                      <a:rPr lang="en-US" sz="2700" b="1" i="1">
                        <a:latin typeface="Cambria Math"/>
                      </a:rPr>
                      <m:t>𝑸</m:t>
                    </m:r>
                    <m:r>
                      <a:rPr lang="en-US" sz="2700" b="1" i="1">
                        <a:latin typeface="Cambria Math"/>
                      </a:rPr>
                      <m:t>)</m:t>
                    </m:r>
                  </m:oMath>
                </a14:m>
                <a:r>
                  <a:rPr lang="en-US" sz="2700" b="1" dirty="0">
                    <a:latin typeface="Times New Roman" pitchFamily="18" charset="0"/>
                    <a:cs typeface="Times New Roman" pitchFamily="18" charset="0"/>
                  </a:rPr>
                  <a:t>: </a:t>
                </a:r>
                <a:r>
                  <a:rPr lang="en-US" sz="2700" dirty="0">
                    <a:latin typeface="Times New Roman" pitchFamily="18" charset="0"/>
                    <a:cs typeface="Times New Roman" pitchFamily="18" charset="0"/>
                  </a:rPr>
                  <a:t>Total relevant costs per unit time, in $/ unit time.</a:t>
                </a:r>
              </a:p>
              <a:p>
                <a:pPr lvl="0">
                  <a:buFont typeface="Wingdings" pitchFamily="2" charset="2"/>
                  <a:buChar char="Ø"/>
                </a:pPr>
                <a14:m>
                  <m:oMath xmlns:m="http://schemas.openxmlformats.org/officeDocument/2006/math">
                    <m:r>
                      <a:rPr lang="en-US" sz="2700" b="1" i="1">
                        <a:latin typeface="Cambria Math"/>
                      </a:rPr>
                      <m:t>𝒎</m:t>
                    </m:r>
                  </m:oMath>
                </a14:m>
                <a:r>
                  <a:rPr lang="en-US" sz="2700" b="1" dirty="0">
                    <a:latin typeface="Times New Roman" pitchFamily="18" charset="0"/>
                    <a:cs typeface="Times New Roman" pitchFamily="18" charset="0"/>
                  </a:rPr>
                  <a:t>: </a:t>
                </a:r>
                <a:r>
                  <a:rPr lang="en-US" sz="2700" dirty="0">
                    <a:latin typeface="Times New Roman" pitchFamily="18" charset="0"/>
                    <a:cs typeface="Times New Roman" pitchFamily="18" charset="0"/>
                  </a:rPr>
                  <a:t>Production rate of the machinery used to produce the SKUs.</a:t>
                </a:r>
              </a:p>
              <a:p>
                <a:pPr lvl="0">
                  <a:buFont typeface="Wingdings" pitchFamily="2" charset="2"/>
                  <a:buChar char="Ø"/>
                </a:pPr>
                <a:endParaRPr lang="en-US" sz="2700" dirty="0">
                  <a:latin typeface="Times New Roman" pitchFamily="18" charset="0"/>
                  <a:cs typeface="Times New Roman" pitchFamily="18" charset="0"/>
                </a:endParaRPr>
              </a:p>
              <a:p>
                <a:pPr>
                  <a:buFont typeface="Wingdings" pitchFamily="2" charset="2"/>
                  <a:buChar char="Ø"/>
                </a:pPr>
                <a:endParaRPr lang="en-US" sz="2700" b="1" dirty="0" smtClean="0">
                  <a:solidFill>
                    <a:schemeClr val="tx2"/>
                  </a:solidFill>
                  <a:latin typeface="Times New Roman" pitchFamily="18" charset="0"/>
                  <a:cs typeface="Times New Roman" pitchFamily="18" charset="0"/>
                </a:endParaRPr>
              </a:p>
              <a:p>
                <a:pPr marL="0" indent="0">
                  <a:buFont typeface="Wingdings"/>
                  <a:buNone/>
                </a:pPr>
                <a:endParaRPr lang="en-US" dirty="0" smtClean="0">
                  <a:latin typeface="Times New Roman" pitchFamily="18" charset="0"/>
                  <a:cs typeface="Times New Roman" pitchFamily="18" charset="0"/>
                </a:endParaRPr>
              </a:p>
              <a:p>
                <a:pPr marL="0" indent="0">
                  <a:buFont typeface="Wingdings"/>
                  <a:buNone/>
                </a:pPr>
                <a:endParaRPr lang="en-US" dirty="0"/>
              </a:p>
            </p:txBody>
          </p:sp>
        </mc:Choice>
        <mc:Fallback xmlns="">
          <p:sp>
            <p:nvSpPr>
              <p:cNvPr id="8" name="Content Placeholder 2"/>
              <p:cNvSpPr txBox="1">
                <a:spLocks noRot="1" noChangeAspect="1" noMove="1" noResize="1" noEditPoints="1" noAdjustHandles="1" noChangeArrowheads="1" noChangeShapeType="1" noTextEdit="1"/>
              </p:cNvSpPr>
              <p:nvPr/>
            </p:nvSpPr>
            <p:spPr>
              <a:xfrm>
                <a:off x="152400" y="1600200"/>
                <a:ext cx="8915400" cy="5029200"/>
              </a:xfrm>
              <a:prstGeom prst="rect">
                <a:avLst/>
              </a:prstGeom>
              <a:blipFill rotWithShape="1">
                <a:blip r:embed="rId3"/>
                <a:stretch>
                  <a:fillRect l="-957" t="-1576" b="-1939"/>
                </a:stretch>
              </a:blipFill>
            </p:spPr>
            <p:txBody>
              <a:bodyPr/>
              <a:lstStyle/>
              <a:p>
                <a:r>
                  <a:rPr lang="en-US">
                    <a:noFill/>
                  </a:rPr>
                  <a:t> </a:t>
                </a:r>
              </a:p>
            </p:txBody>
          </p:sp>
        </mc:Fallback>
      </mc:AlternateContent>
    </p:spTree>
    <p:extLst>
      <p:ext uri="{BB962C8B-B14F-4D97-AF65-F5344CB8AC3E}">
        <p14:creationId xmlns:p14="http://schemas.microsoft.com/office/powerpoint/2010/main" val="180780453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8" name="Content Placeholder 2"/>
          <p:cNvSpPr txBox="1">
            <a:spLocks/>
          </p:cNvSpPr>
          <p:nvPr/>
        </p:nvSpPr>
        <p:spPr>
          <a:xfrm>
            <a:off x="152400" y="1600200"/>
            <a:ext cx="8915400" cy="50292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smtClean="0">
                <a:solidFill>
                  <a:schemeClr val="tx2"/>
                </a:solidFill>
                <a:latin typeface="Times New Roman" pitchFamily="18" charset="0"/>
                <a:cs typeface="Times New Roman" pitchFamily="18" charset="0"/>
              </a:rPr>
              <a:t>Finished Goods Dynamic Model Derivations (EPQ)</a:t>
            </a:r>
          </a:p>
          <a:p>
            <a:pPr marL="0" indent="0">
              <a:buNone/>
            </a:pPr>
            <a:endParaRPr lang="en-US" sz="2500" b="1" dirty="0" smtClean="0">
              <a:solidFill>
                <a:schemeClr val="tx2"/>
              </a:solidFill>
              <a:latin typeface="Times New Roman" pitchFamily="18" charset="0"/>
              <a:cs typeface="Times New Roman" pitchFamily="18" charset="0"/>
            </a:endParaRPr>
          </a:p>
          <a:p>
            <a:pPr lvl="0">
              <a:buFont typeface="Wingdings" pitchFamily="2" charset="2"/>
              <a:buChar char="Ø"/>
            </a:pPr>
            <a:endParaRPr lang="en-US" sz="2700" dirty="0">
              <a:latin typeface="Times New Roman" pitchFamily="18" charset="0"/>
              <a:cs typeface="Times New Roman" pitchFamily="18" charset="0"/>
            </a:endParaRPr>
          </a:p>
          <a:p>
            <a:pPr>
              <a:buFont typeface="Wingdings" pitchFamily="2" charset="2"/>
              <a:buChar char="Ø"/>
            </a:pPr>
            <a:endParaRPr lang="en-US" sz="2700" b="1" dirty="0" smtClean="0">
              <a:solidFill>
                <a:schemeClr val="tx2"/>
              </a:solidFill>
              <a:latin typeface="Times New Roman" pitchFamily="18" charset="0"/>
              <a:cs typeface="Times New Roman" pitchFamily="18" charset="0"/>
            </a:endParaRPr>
          </a:p>
          <a:p>
            <a:pPr marL="0" indent="0">
              <a:buFont typeface="Wingdings"/>
              <a:buNone/>
            </a:pPr>
            <a:endParaRPr lang="en-US" dirty="0" smtClean="0">
              <a:latin typeface="Times New Roman" pitchFamily="18" charset="0"/>
              <a:cs typeface="Times New Roman" pitchFamily="18" charset="0"/>
            </a:endParaRPr>
          </a:p>
          <a:p>
            <a:pPr marL="0" indent="0">
              <a:buFont typeface="Wingdings"/>
              <a:buNone/>
            </a:pPr>
            <a:endParaRPr lang="en-US" dirty="0"/>
          </a:p>
        </p:txBody>
      </p:sp>
      <p:pic>
        <p:nvPicPr>
          <p:cNvPr id="7" name="Picture 6"/>
          <p:cNvPicPr/>
          <p:nvPr/>
        </p:nvPicPr>
        <p:blipFill rotWithShape="1">
          <a:blip r:embed="rId3" cstate="print">
            <a:extLst>
              <a:ext uri="{28A0092B-C50C-407E-A947-70E740481C1C}">
                <a14:useLocalDpi xmlns:a14="http://schemas.microsoft.com/office/drawing/2010/main" val="0"/>
              </a:ext>
            </a:extLst>
          </a:blip>
          <a:srcRect l="21151" t="48579" r="26846" b="6818"/>
          <a:stretch/>
        </p:blipFill>
        <p:spPr bwMode="auto">
          <a:xfrm>
            <a:off x="1028700" y="2895600"/>
            <a:ext cx="7162800" cy="29527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244511231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8" name="Content Placeholder 2"/>
              <p:cNvSpPr txBox="1">
                <a:spLocks/>
              </p:cNvSpPr>
              <p:nvPr/>
            </p:nvSpPr>
            <p:spPr>
              <a:xfrm>
                <a:off x="152400" y="1600200"/>
                <a:ext cx="8915400" cy="50292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1500" b="1" dirty="0" smtClean="0">
                    <a:solidFill>
                      <a:schemeClr val="tx2"/>
                    </a:solidFill>
                    <a:latin typeface="Times New Roman" pitchFamily="18" charset="0"/>
                    <a:cs typeface="Times New Roman" pitchFamily="18" charset="0"/>
                  </a:rPr>
                  <a:t>Finished Goods Dynamic Model Derivations (EPQ)</a:t>
                </a:r>
              </a:p>
              <a:p>
                <a:pPr lvl="0">
                  <a:buFont typeface="Wingdings" pitchFamily="2" charset="2"/>
                  <a:buChar char="Ø"/>
                </a:pPr>
                <a:r>
                  <a:rPr lang="en-US" sz="1500" dirty="0">
                    <a:latin typeface="Times New Roman" pitchFamily="18" charset="0"/>
                    <a:cs typeface="Times New Roman" pitchFamily="18" charset="0"/>
                  </a:rPr>
                  <a:t>The replenishment costs per unit time (</a:t>
                </a:r>
                <a14:m>
                  <m:oMath xmlns:m="http://schemas.openxmlformats.org/officeDocument/2006/math">
                    <m:r>
                      <a:rPr lang="en-US" sz="1500" i="1">
                        <a:latin typeface="Cambria Math"/>
                      </a:rPr>
                      <m:t>𝐶𝑟</m:t>
                    </m:r>
                  </m:oMath>
                </a14:m>
                <a:r>
                  <a:rPr lang="en-US" sz="1500" dirty="0">
                    <a:latin typeface="Times New Roman" pitchFamily="18" charset="0"/>
                    <a:cs typeface="Times New Roman" pitchFamily="18" charset="0"/>
                  </a:rPr>
                  <a:t>) are Given by:</a:t>
                </a:r>
              </a:p>
              <a:p>
                <a:pPr marL="0" indent="0">
                  <a:buNone/>
                </a:pPr>
                <a14:m>
                  <m:oMathPara xmlns:m="http://schemas.openxmlformats.org/officeDocument/2006/math">
                    <m:oMathParaPr>
                      <m:jc m:val="centerGroup"/>
                    </m:oMathParaPr>
                    <m:oMath xmlns:m="http://schemas.openxmlformats.org/officeDocument/2006/math">
                      <m:r>
                        <a:rPr lang="en-US" sz="1500" i="1">
                          <a:latin typeface="Cambria Math"/>
                        </a:rPr>
                        <m:t>𝐶𝑟</m:t>
                      </m:r>
                      <m:r>
                        <a:rPr lang="en-US" sz="1500" i="1">
                          <a:latin typeface="Cambria Math"/>
                        </a:rPr>
                        <m:t>=</m:t>
                      </m:r>
                      <m:d>
                        <m:dPr>
                          <m:ctrlPr>
                            <a:rPr lang="en-US" sz="1500" i="1">
                              <a:latin typeface="Cambria Math"/>
                            </a:rPr>
                          </m:ctrlPr>
                        </m:dPr>
                        <m:e>
                          <m:r>
                            <a:rPr lang="en-US" sz="1500" i="1">
                              <a:latin typeface="Cambria Math"/>
                            </a:rPr>
                            <m:t>𝐴</m:t>
                          </m:r>
                          <m:r>
                            <a:rPr lang="en-US" sz="1500" i="1">
                              <a:latin typeface="Cambria Math"/>
                            </a:rPr>
                            <m:t>+</m:t>
                          </m:r>
                          <m:r>
                            <a:rPr lang="en-US" sz="1500" i="1">
                              <a:latin typeface="Cambria Math"/>
                            </a:rPr>
                            <m:t>𝑄𝑣</m:t>
                          </m:r>
                        </m:e>
                      </m:d>
                      <m:r>
                        <a:rPr lang="en-US" sz="1500" i="1">
                          <a:latin typeface="Cambria Math"/>
                        </a:rPr>
                        <m:t>𝐷</m:t>
                      </m:r>
                      <m:r>
                        <a:rPr lang="en-US" sz="1500" i="1">
                          <a:latin typeface="Cambria Math"/>
                        </a:rPr>
                        <m:t> / </m:t>
                      </m:r>
                      <m:r>
                        <a:rPr lang="en-US" sz="1500" i="1">
                          <a:latin typeface="Cambria Math"/>
                        </a:rPr>
                        <m:t>𝑄</m:t>
                      </m:r>
                      <m:r>
                        <a:rPr lang="en-US" sz="1500" i="1">
                          <a:latin typeface="Cambria Math"/>
                        </a:rPr>
                        <m:t> </m:t>
                      </m:r>
                    </m:oMath>
                  </m:oMathPara>
                </a14:m>
                <a:endParaRPr lang="en-US" sz="1500" dirty="0">
                  <a:latin typeface="Times New Roman" pitchFamily="18" charset="0"/>
                  <a:cs typeface="Times New Roman" pitchFamily="18" charset="0"/>
                </a:endParaRPr>
              </a:p>
              <a:p>
                <a:pPr marL="0" indent="0">
                  <a:buNone/>
                </a:pPr>
                <a:r>
                  <a:rPr lang="en-US" sz="1500" dirty="0">
                    <a:latin typeface="Times New Roman" pitchFamily="18" charset="0"/>
                    <a:cs typeface="Times New Roman" pitchFamily="18" charset="0"/>
                  </a:rPr>
                  <a:t>                          or</a:t>
                </a:r>
              </a:p>
              <a:p>
                <a:pPr marL="0" indent="0">
                  <a:buNone/>
                </a:pPr>
                <a:r>
                  <a:rPr lang="en-US" sz="1500" dirty="0">
                    <a:latin typeface="Times New Roman" pitchFamily="18" charset="0"/>
                    <a:cs typeface="Times New Roman" pitchFamily="18" charset="0"/>
                  </a:rPr>
                  <a:t>                                                          </a:t>
                </a:r>
                <a:r>
                  <a:rPr lang="en-US" sz="1500" dirty="0" smtClean="0">
                    <a:latin typeface="Times New Roman" pitchFamily="18" charset="0"/>
                    <a:cs typeface="Times New Roman" pitchFamily="18" charset="0"/>
                  </a:rPr>
                  <a:t>      </a:t>
                </a:r>
                <a14:m>
                  <m:oMath xmlns:m="http://schemas.openxmlformats.org/officeDocument/2006/math">
                    <m:r>
                      <a:rPr lang="en-US" sz="1500" i="1">
                        <a:latin typeface="Cambria Math"/>
                      </a:rPr>
                      <m:t>𝐶𝑟</m:t>
                    </m:r>
                    <m:r>
                      <a:rPr lang="en-US" sz="1500" i="1">
                        <a:latin typeface="Cambria Math"/>
                      </a:rPr>
                      <m:t>=</m:t>
                    </m:r>
                    <m:d>
                      <m:dPr>
                        <m:ctrlPr>
                          <a:rPr lang="en-US" sz="1500" i="1">
                            <a:latin typeface="Cambria Math"/>
                          </a:rPr>
                        </m:ctrlPr>
                      </m:dPr>
                      <m:e>
                        <m:r>
                          <a:rPr lang="en-US" sz="1500" i="1">
                            <a:latin typeface="Cambria Math"/>
                          </a:rPr>
                          <m:t>𝐴𝐷</m:t>
                        </m:r>
                        <m:r>
                          <a:rPr lang="en-US" sz="1500" i="1">
                            <a:latin typeface="Cambria Math"/>
                          </a:rPr>
                          <m:t>/ </m:t>
                        </m:r>
                        <m:r>
                          <a:rPr lang="en-US" sz="1500" i="1">
                            <a:latin typeface="Cambria Math"/>
                          </a:rPr>
                          <m:t>𝑄</m:t>
                        </m:r>
                        <m:r>
                          <a:rPr lang="en-US" sz="1500" i="1">
                            <a:latin typeface="Cambria Math"/>
                          </a:rPr>
                          <m:t>+</m:t>
                        </m:r>
                        <m:r>
                          <a:rPr lang="en-US" sz="1500" i="1">
                            <a:latin typeface="Cambria Math"/>
                          </a:rPr>
                          <m:t>𝐷𝑣</m:t>
                        </m:r>
                      </m:e>
                    </m:d>
                    <m:r>
                      <a:rPr lang="en-US" sz="1500" i="1">
                        <a:latin typeface="Cambria Math"/>
                      </a:rPr>
                      <m:t>                        </m:t>
                    </m:r>
                    <m:r>
                      <a:rPr lang="en-US" sz="1500" b="0" i="1" smtClean="0">
                        <a:latin typeface="Cambria Math"/>
                      </a:rPr>
                      <m:t>                              </m:t>
                    </m:r>
                    <m:r>
                      <a:rPr lang="en-US" sz="1500" i="1">
                        <a:latin typeface="Cambria Math"/>
                      </a:rPr>
                      <m:t>    </m:t>
                    </m:r>
                    <m:r>
                      <a:rPr lang="en-US" sz="1500">
                        <a:latin typeface="Cambria Math"/>
                      </a:rPr>
                      <m:t>(</m:t>
                    </m:r>
                    <m:r>
                      <a:rPr lang="en-US" sz="1500">
                        <a:latin typeface="Cambria Math"/>
                      </a:rPr>
                      <m:t>4</m:t>
                    </m:r>
                    <m:r>
                      <a:rPr lang="en-US" sz="1500">
                        <a:latin typeface="Cambria Math"/>
                      </a:rPr>
                      <m:t>.</m:t>
                    </m:r>
                    <m:r>
                      <a:rPr lang="en-US" sz="1500">
                        <a:latin typeface="Cambria Math"/>
                      </a:rPr>
                      <m:t>1</m:t>
                    </m:r>
                    <m:r>
                      <a:rPr lang="en-US" sz="1500">
                        <a:latin typeface="Cambria Math"/>
                      </a:rPr>
                      <m:t>)</m:t>
                    </m:r>
                  </m:oMath>
                </a14:m>
                <a:r>
                  <a:rPr lang="en-US" sz="1500" dirty="0">
                    <a:latin typeface="Times New Roman" pitchFamily="18" charset="0"/>
                    <a:cs typeface="Times New Roman" pitchFamily="18" charset="0"/>
                  </a:rPr>
                  <a:t>                                                 </a:t>
                </a:r>
              </a:p>
              <a:p>
                <a:pPr>
                  <a:buFont typeface="Wingdings" pitchFamily="2" charset="2"/>
                  <a:buChar char="Ø"/>
                </a:pPr>
                <a:r>
                  <a:rPr lang="en-US" sz="1500" dirty="0">
                    <a:latin typeface="Times New Roman" pitchFamily="18" charset="0"/>
                    <a:cs typeface="Times New Roman" pitchFamily="18" charset="0"/>
                  </a:rPr>
                  <a:t>The second component of the previous equation (</a:t>
                </a:r>
                <a14:m>
                  <m:oMath xmlns:m="http://schemas.openxmlformats.org/officeDocument/2006/math">
                    <m:r>
                      <a:rPr lang="en-US" sz="1500" i="1">
                        <a:latin typeface="Cambria Math"/>
                      </a:rPr>
                      <m:t>𝐷𝑣</m:t>
                    </m:r>
                  </m:oMath>
                </a14:m>
                <a:r>
                  <a:rPr lang="en-US" sz="1500" dirty="0">
                    <a:latin typeface="Times New Roman" pitchFamily="18" charset="0"/>
                    <a:cs typeface="Times New Roman" pitchFamily="18" charset="0"/>
                  </a:rPr>
                  <a:t>) is independent of </a:t>
                </a:r>
                <a14:m>
                  <m:oMath xmlns:m="http://schemas.openxmlformats.org/officeDocument/2006/math">
                    <m:r>
                      <a:rPr lang="en-US" sz="1500" i="1">
                        <a:latin typeface="Cambria Math"/>
                      </a:rPr>
                      <m:t>𝑄</m:t>
                    </m:r>
                  </m:oMath>
                </a14:m>
                <a:r>
                  <a:rPr lang="en-US" sz="1500" dirty="0">
                    <a:latin typeface="Times New Roman" pitchFamily="18" charset="0"/>
                    <a:cs typeface="Times New Roman" pitchFamily="18" charset="0"/>
                  </a:rPr>
                  <a:t>. Therefore, it will be neglected in forming the model.</a:t>
                </a:r>
              </a:p>
              <a:p>
                <a:pPr>
                  <a:buFont typeface="Wingdings" pitchFamily="2" charset="2"/>
                  <a:buChar char="Ø"/>
                </a:pPr>
                <a:r>
                  <a:rPr lang="en-US" sz="1500" dirty="0">
                    <a:latin typeface="Times New Roman" pitchFamily="18" charset="0"/>
                    <a:cs typeface="Times New Roman" pitchFamily="18" charset="0"/>
                  </a:rPr>
                  <a:t>The costs of carrying inventory over a unit time period are given by:                                                                                                                                   </a:t>
                </a:r>
                <a14:m>
                  <m:oMath xmlns:m="http://schemas.openxmlformats.org/officeDocument/2006/math">
                    <m:r>
                      <a:rPr lang="en-US" sz="1500">
                        <a:latin typeface="Cambria Math"/>
                      </a:rPr>
                      <m:t>.                                                                            </m:t>
                    </m:r>
                    <m:r>
                      <a:rPr lang="en-US" sz="1500" b="0" i="0" smtClean="0">
                        <a:latin typeface="Cambria Math"/>
                      </a:rPr>
                      <m:t>                  </m:t>
                    </m:r>
                    <m:r>
                      <a:rPr lang="en-US" sz="1500">
                        <a:latin typeface="Cambria Math"/>
                      </a:rPr>
                      <m:t>   </m:t>
                    </m:r>
                    <m:r>
                      <a:rPr lang="en-US" sz="1500" i="1">
                        <a:latin typeface="Cambria Math"/>
                      </a:rPr>
                      <m:t>𝐶𝑐</m:t>
                    </m:r>
                    <m:r>
                      <a:rPr lang="en-US" sz="1500" i="1">
                        <a:latin typeface="Cambria Math"/>
                      </a:rPr>
                      <m:t>= </m:t>
                    </m:r>
                    <m:acc>
                      <m:accPr>
                        <m:chr m:val="̅"/>
                        <m:ctrlPr>
                          <a:rPr lang="en-US" sz="1500" i="1">
                            <a:latin typeface="Cambria Math"/>
                          </a:rPr>
                        </m:ctrlPr>
                      </m:accPr>
                      <m:e>
                        <m:r>
                          <a:rPr lang="en-US" sz="1500" i="1">
                            <a:latin typeface="Cambria Math"/>
                          </a:rPr>
                          <m:t>𝐼</m:t>
                        </m:r>
                      </m:e>
                    </m:acc>
                    <m:r>
                      <a:rPr lang="en-US" sz="1500" i="1">
                        <a:latin typeface="Cambria Math"/>
                      </a:rPr>
                      <m:t>𝑣𝑟</m:t>
                    </m:r>
                    <m:r>
                      <a:rPr lang="en-US" sz="1500" i="1">
                        <a:latin typeface="Cambria Math"/>
                      </a:rPr>
                      <m:t>                                             </m:t>
                    </m:r>
                    <m:r>
                      <a:rPr lang="en-US" sz="1500">
                        <a:latin typeface="Cambria Math"/>
                      </a:rPr>
                      <m:t>(</m:t>
                    </m:r>
                    <m:r>
                      <a:rPr lang="en-US" sz="1500">
                        <a:latin typeface="Cambria Math"/>
                      </a:rPr>
                      <m:t>4</m:t>
                    </m:r>
                    <m:r>
                      <a:rPr lang="en-US" sz="1500">
                        <a:latin typeface="Cambria Math"/>
                      </a:rPr>
                      <m:t>.</m:t>
                    </m:r>
                    <m:r>
                      <a:rPr lang="en-US" sz="1500">
                        <a:latin typeface="Cambria Math"/>
                      </a:rPr>
                      <m:t>2</m:t>
                    </m:r>
                    <m:r>
                      <a:rPr lang="en-US" sz="1500">
                        <a:latin typeface="Cambria Math"/>
                      </a:rPr>
                      <m:t>)</m:t>
                    </m:r>
                  </m:oMath>
                </a14:m>
                <a:endParaRPr lang="en-US" sz="1500" dirty="0">
                  <a:latin typeface="Times New Roman" pitchFamily="18" charset="0"/>
                  <a:cs typeface="Times New Roman" pitchFamily="18" charset="0"/>
                </a:endParaRPr>
              </a:p>
              <a:p>
                <a:pPr lvl="0">
                  <a:buFont typeface="Wingdings" pitchFamily="2" charset="2"/>
                  <a:buChar char="Ø"/>
                </a:pPr>
                <a:r>
                  <a:rPr lang="en-US" sz="1500" dirty="0" smtClean="0">
                    <a:latin typeface="Times New Roman" pitchFamily="18" charset="0"/>
                    <a:cs typeface="Times New Roman" pitchFamily="18" charset="0"/>
                  </a:rPr>
                  <a:t>Average inventory:</a:t>
                </a:r>
                <a:endParaRPr lang="en-US" sz="1500" dirty="0"/>
              </a:p>
              <a:p>
                <a:pPr marL="0" indent="0">
                  <a:buNone/>
                </a:pPr>
                <a14:m>
                  <m:oMathPara xmlns:m="http://schemas.openxmlformats.org/officeDocument/2006/math">
                    <m:oMathParaPr>
                      <m:jc m:val="centerGroup"/>
                    </m:oMathParaPr>
                    <m:oMath xmlns:m="http://schemas.openxmlformats.org/officeDocument/2006/math">
                      <m:r>
                        <a:rPr lang="en-US" sz="1500" i="1">
                          <a:latin typeface="Cambria Math"/>
                        </a:rPr>
                        <m:t>                                                               </m:t>
                      </m:r>
                      <m:acc>
                        <m:accPr>
                          <m:chr m:val="̅"/>
                          <m:ctrlPr>
                            <a:rPr lang="en-US" sz="1500" i="1">
                              <a:latin typeface="Cambria Math"/>
                            </a:rPr>
                          </m:ctrlPr>
                        </m:accPr>
                        <m:e>
                          <m:r>
                            <a:rPr lang="en-US" sz="1500" i="1">
                              <a:latin typeface="Cambria Math"/>
                            </a:rPr>
                            <m:t>𝐼</m:t>
                          </m:r>
                        </m:e>
                      </m:acc>
                      <m:r>
                        <a:rPr lang="en-US" sz="1500" i="1">
                          <a:latin typeface="Cambria Math"/>
                        </a:rPr>
                        <m:t>=</m:t>
                      </m:r>
                      <m:r>
                        <a:rPr lang="en-US" sz="1500" i="1">
                          <a:latin typeface="Cambria Math"/>
                        </a:rPr>
                        <m:t>𝑄</m:t>
                      </m:r>
                      <m:r>
                        <a:rPr lang="en-US" sz="1500" i="1">
                          <a:latin typeface="Cambria Math"/>
                        </a:rPr>
                        <m:t> </m:t>
                      </m:r>
                      <m:f>
                        <m:fPr>
                          <m:ctrlPr>
                            <a:rPr lang="en-US" sz="1500" i="1">
                              <a:latin typeface="Cambria Math"/>
                            </a:rPr>
                          </m:ctrlPr>
                        </m:fPr>
                        <m:num>
                          <m:r>
                            <a:rPr lang="en-US" sz="1500" i="1">
                              <a:latin typeface="Cambria Math"/>
                            </a:rPr>
                            <m:t>(</m:t>
                          </m:r>
                          <m:r>
                            <a:rPr lang="en-US" sz="1500" i="1">
                              <a:latin typeface="Cambria Math"/>
                            </a:rPr>
                            <m:t>1</m:t>
                          </m:r>
                          <m:r>
                            <a:rPr lang="en-US" sz="1500" i="1">
                              <a:latin typeface="Cambria Math"/>
                            </a:rPr>
                            <m:t>−</m:t>
                          </m:r>
                          <m:f>
                            <m:fPr>
                              <m:ctrlPr>
                                <a:rPr lang="en-US" sz="1500" i="1">
                                  <a:latin typeface="Cambria Math"/>
                                </a:rPr>
                              </m:ctrlPr>
                            </m:fPr>
                            <m:num>
                              <m:r>
                                <a:rPr lang="en-US" sz="1500" i="1">
                                  <a:latin typeface="Cambria Math"/>
                                </a:rPr>
                                <m:t>𝐷</m:t>
                              </m:r>
                            </m:num>
                            <m:den>
                              <m:r>
                                <a:rPr lang="en-US" sz="1500" i="1">
                                  <a:latin typeface="Cambria Math"/>
                                </a:rPr>
                                <m:t>𝑚</m:t>
                              </m:r>
                            </m:den>
                          </m:f>
                          <m:r>
                            <a:rPr lang="en-US" sz="1500" i="1">
                              <a:latin typeface="Cambria Math"/>
                            </a:rPr>
                            <m:t> )</m:t>
                          </m:r>
                        </m:num>
                        <m:den>
                          <m:r>
                            <a:rPr lang="en-US" sz="1500" i="1">
                              <a:latin typeface="Cambria Math"/>
                            </a:rPr>
                            <m:t>2</m:t>
                          </m:r>
                        </m:den>
                      </m:f>
                      <m:r>
                        <a:rPr lang="en-US" sz="1500" i="1">
                          <a:latin typeface="Cambria Math"/>
                        </a:rPr>
                        <m:t>                                       </m:t>
                      </m:r>
                      <m:r>
                        <a:rPr lang="en-US" sz="1500" b="0" i="1" smtClean="0">
                          <a:latin typeface="Cambria Math"/>
                        </a:rPr>
                        <m:t> </m:t>
                      </m:r>
                      <m:r>
                        <a:rPr lang="en-US" sz="1500" i="1">
                          <a:latin typeface="Cambria Math"/>
                        </a:rPr>
                        <m:t>      (</m:t>
                      </m:r>
                      <m:r>
                        <a:rPr lang="en-US" sz="1500" i="1">
                          <a:latin typeface="Cambria Math"/>
                        </a:rPr>
                        <m:t>4</m:t>
                      </m:r>
                      <m:r>
                        <a:rPr lang="en-US" sz="1500" i="1">
                          <a:latin typeface="Cambria Math"/>
                        </a:rPr>
                        <m:t>.</m:t>
                      </m:r>
                      <m:r>
                        <a:rPr lang="en-US" sz="1500" b="0" i="1" smtClean="0">
                          <a:latin typeface="Cambria Math"/>
                        </a:rPr>
                        <m:t>9</m:t>
                      </m:r>
                      <m:r>
                        <a:rPr lang="en-US" sz="1500" i="1">
                          <a:latin typeface="Cambria Math"/>
                        </a:rPr>
                        <m:t>)</m:t>
                      </m:r>
                    </m:oMath>
                  </m:oMathPara>
                </a14:m>
                <a:endParaRPr lang="en-US" sz="1500" dirty="0"/>
              </a:p>
              <a:p>
                <a:pPr lvl="0">
                  <a:buFont typeface="Wingdings" pitchFamily="2" charset="2"/>
                  <a:buChar char="Ø"/>
                </a:pPr>
                <a:r>
                  <a:rPr lang="en-US" sz="1500" dirty="0">
                    <a:latin typeface="Times New Roman" pitchFamily="18" charset="0"/>
                    <a:cs typeface="Times New Roman" pitchFamily="18" charset="0"/>
                  </a:rPr>
                  <a:t>Total replenishment cost </a:t>
                </a:r>
                <a:r>
                  <a:rPr lang="en-US" sz="1500" dirty="0" smtClean="0">
                    <a:latin typeface="Times New Roman" pitchFamily="18" charset="0"/>
                    <a:cs typeface="Times New Roman" pitchFamily="18" charset="0"/>
                  </a:rPr>
                  <a:t>:</a:t>
                </a:r>
                <a:endParaRPr lang="en-US" sz="1500" dirty="0"/>
              </a:p>
              <a:p>
                <a:pPr marL="0" indent="0">
                  <a:buNone/>
                </a:pPr>
                <a14:m>
                  <m:oMathPara xmlns:m="http://schemas.openxmlformats.org/officeDocument/2006/math">
                    <m:oMathParaPr>
                      <m:jc m:val="centerGroup"/>
                    </m:oMathParaPr>
                    <m:oMath xmlns:m="http://schemas.openxmlformats.org/officeDocument/2006/math">
                      <m:r>
                        <a:rPr lang="en-US" sz="1500" i="1">
                          <a:latin typeface="Cambria Math"/>
                        </a:rPr>
                        <m:t>                                 </m:t>
                      </m:r>
                      <m:r>
                        <a:rPr lang="en-US" sz="1500" b="0" i="1" smtClean="0">
                          <a:latin typeface="Cambria Math"/>
                        </a:rPr>
                        <m:t>  </m:t>
                      </m:r>
                      <m:r>
                        <a:rPr lang="en-US" sz="1500" i="1">
                          <a:latin typeface="Cambria Math"/>
                        </a:rPr>
                        <m:t>     </m:t>
                      </m:r>
                      <m:r>
                        <a:rPr lang="en-US" sz="1500" i="1">
                          <a:latin typeface="Cambria Math"/>
                        </a:rPr>
                        <m:t>𝑇𝑅𝐶</m:t>
                      </m:r>
                      <m:d>
                        <m:dPr>
                          <m:ctrlPr>
                            <a:rPr lang="en-US" sz="1500" i="1">
                              <a:latin typeface="Cambria Math"/>
                            </a:rPr>
                          </m:ctrlPr>
                        </m:dPr>
                        <m:e>
                          <m:r>
                            <a:rPr lang="en-US" sz="1500" i="1">
                              <a:latin typeface="Cambria Math"/>
                            </a:rPr>
                            <m:t>𝑄</m:t>
                          </m:r>
                        </m:e>
                      </m:d>
                      <m:r>
                        <a:rPr lang="en-US" sz="1500" i="1">
                          <a:latin typeface="Cambria Math"/>
                        </a:rPr>
                        <m:t>= </m:t>
                      </m:r>
                      <m:f>
                        <m:fPr>
                          <m:ctrlPr>
                            <a:rPr lang="en-US" sz="1500" i="1">
                              <a:latin typeface="Cambria Math"/>
                            </a:rPr>
                          </m:ctrlPr>
                        </m:fPr>
                        <m:num>
                          <m:r>
                            <a:rPr lang="en-US" sz="1500" i="1">
                              <a:latin typeface="Cambria Math"/>
                            </a:rPr>
                            <m:t>𝐴𝐷</m:t>
                          </m:r>
                        </m:num>
                        <m:den>
                          <m:r>
                            <a:rPr lang="en-US" sz="1500" i="1">
                              <a:latin typeface="Cambria Math"/>
                            </a:rPr>
                            <m:t>𝑄</m:t>
                          </m:r>
                        </m:den>
                      </m:f>
                      <m:r>
                        <a:rPr lang="en-US" sz="1500" i="1">
                          <a:latin typeface="Cambria Math"/>
                        </a:rPr>
                        <m:t>+ </m:t>
                      </m:r>
                      <m:f>
                        <m:fPr>
                          <m:ctrlPr>
                            <a:rPr lang="en-US" sz="1500" i="1">
                              <a:latin typeface="Cambria Math"/>
                            </a:rPr>
                          </m:ctrlPr>
                        </m:fPr>
                        <m:num>
                          <m:r>
                            <a:rPr lang="en-US" sz="1500" i="1">
                              <a:latin typeface="Cambria Math"/>
                            </a:rPr>
                            <m:t>𝑄</m:t>
                          </m:r>
                          <m:r>
                            <a:rPr lang="en-US" sz="1500" i="1">
                              <a:latin typeface="Cambria Math"/>
                            </a:rPr>
                            <m:t> ( </m:t>
                          </m:r>
                          <m:r>
                            <a:rPr lang="en-US" sz="1500" i="1">
                              <a:latin typeface="Cambria Math"/>
                            </a:rPr>
                            <m:t>1</m:t>
                          </m:r>
                          <m:r>
                            <a:rPr lang="en-US" sz="1500" i="1">
                              <a:latin typeface="Cambria Math"/>
                            </a:rPr>
                            <m:t>−</m:t>
                          </m:r>
                          <m:r>
                            <a:rPr lang="en-US" sz="1500" i="1">
                              <a:latin typeface="Cambria Math"/>
                            </a:rPr>
                            <m:t>𝐷</m:t>
                          </m:r>
                          <m:r>
                            <a:rPr lang="en-US" sz="1500" i="1">
                              <a:latin typeface="Cambria Math"/>
                            </a:rPr>
                            <m:t>/</m:t>
                          </m:r>
                          <m:r>
                            <a:rPr lang="en-US" sz="1500" i="1">
                              <a:latin typeface="Cambria Math"/>
                            </a:rPr>
                            <m:t>𝑚</m:t>
                          </m:r>
                          <m:r>
                            <a:rPr lang="en-US" sz="1500" i="1">
                              <a:latin typeface="Cambria Math"/>
                            </a:rPr>
                            <m:t> )</m:t>
                          </m:r>
                          <m:r>
                            <a:rPr lang="en-US" sz="1500" i="1">
                              <a:latin typeface="Cambria Math"/>
                            </a:rPr>
                            <m:t>𝑣𝑟</m:t>
                          </m:r>
                        </m:num>
                        <m:den>
                          <m:r>
                            <a:rPr lang="en-US" sz="1500" i="1">
                              <a:latin typeface="Cambria Math"/>
                            </a:rPr>
                            <m:t>2</m:t>
                          </m:r>
                        </m:den>
                      </m:f>
                      <m:r>
                        <a:rPr lang="en-US" sz="1500" i="1">
                          <a:latin typeface="Cambria Math"/>
                        </a:rPr>
                        <m:t>                    </m:t>
                      </m:r>
                      <m:r>
                        <a:rPr lang="en-US" sz="1500" b="0" i="1" smtClean="0">
                          <a:latin typeface="Cambria Math"/>
                        </a:rPr>
                        <m:t>            </m:t>
                      </m:r>
                      <m:r>
                        <a:rPr lang="en-US" sz="1500" i="1">
                          <a:latin typeface="Cambria Math"/>
                        </a:rPr>
                        <m:t> (</m:t>
                      </m:r>
                      <m:r>
                        <a:rPr lang="en-US" sz="1500" i="1">
                          <a:latin typeface="Cambria Math"/>
                        </a:rPr>
                        <m:t>4</m:t>
                      </m:r>
                      <m:r>
                        <a:rPr lang="en-US" sz="1500" i="1">
                          <a:latin typeface="Cambria Math"/>
                        </a:rPr>
                        <m:t>.</m:t>
                      </m:r>
                      <m:r>
                        <a:rPr lang="en-US" sz="1500" b="0" i="1" smtClean="0">
                          <a:latin typeface="Cambria Math"/>
                        </a:rPr>
                        <m:t>10</m:t>
                      </m:r>
                      <m:r>
                        <a:rPr lang="en-US" sz="1500" i="1">
                          <a:latin typeface="Cambria Math"/>
                        </a:rPr>
                        <m:t>)</m:t>
                      </m:r>
                    </m:oMath>
                  </m:oMathPara>
                </a14:m>
                <a:endParaRPr lang="en-US" sz="1500" dirty="0"/>
              </a:p>
              <a:p>
                <a:pPr marL="0" indent="0">
                  <a:buNone/>
                </a:pPr>
                <a14:m>
                  <m:oMathPara xmlns:m="http://schemas.openxmlformats.org/officeDocument/2006/math">
                    <m:oMathParaPr>
                      <m:jc m:val="centerGroup"/>
                    </m:oMathParaPr>
                    <m:oMath xmlns:m="http://schemas.openxmlformats.org/officeDocument/2006/math">
                      <m:f>
                        <m:fPr>
                          <m:ctrlPr>
                            <a:rPr lang="en-US" sz="1500" i="1">
                              <a:latin typeface="Cambria Math"/>
                            </a:rPr>
                          </m:ctrlPr>
                        </m:fPr>
                        <m:num>
                          <m:r>
                            <a:rPr lang="en-US" sz="1500" i="1">
                              <a:latin typeface="Cambria Math"/>
                            </a:rPr>
                            <m:t>𝑑</m:t>
                          </m:r>
                          <m:r>
                            <a:rPr lang="en-US" sz="1500" i="1">
                              <a:latin typeface="Cambria Math"/>
                            </a:rPr>
                            <m:t> </m:t>
                          </m:r>
                          <m:r>
                            <a:rPr lang="en-US" sz="1500" i="1">
                              <a:latin typeface="Cambria Math"/>
                            </a:rPr>
                            <m:t>𝑇𝑅𝐶</m:t>
                          </m:r>
                          <m:r>
                            <a:rPr lang="en-US" sz="1500" i="1">
                              <a:latin typeface="Cambria Math"/>
                            </a:rPr>
                            <m:t>(</m:t>
                          </m:r>
                          <m:r>
                            <a:rPr lang="en-US" sz="1500" i="1">
                              <a:latin typeface="Cambria Math"/>
                            </a:rPr>
                            <m:t>𝑄</m:t>
                          </m:r>
                          <m:r>
                            <a:rPr lang="en-US" sz="1500" i="1">
                              <a:latin typeface="Cambria Math"/>
                            </a:rPr>
                            <m:t>)</m:t>
                          </m:r>
                        </m:num>
                        <m:den>
                          <m:r>
                            <a:rPr lang="en-US" sz="1500" i="1">
                              <a:latin typeface="Cambria Math"/>
                            </a:rPr>
                            <m:t>𝑑</m:t>
                          </m:r>
                          <m:r>
                            <a:rPr lang="en-US" sz="1500" i="1">
                              <a:latin typeface="Cambria Math"/>
                            </a:rPr>
                            <m:t> </m:t>
                          </m:r>
                          <m:r>
                            <a:rPr lang="en-US" sz="1500" i="1">
                              <a:latin typeface="Cambria Math"/>
                            </a:rPr>
                            <m:t>𝑄</m:t>
                          </m:r>
                        </m:den>
                      </m:f>
                      <m:r>
                        <a:rPr lang="en-US" sz="1500" i="1">
                          <a:latin typeface="Cambria Math"/>
                        </a:rPr>
                        <m:t>=</m:t>
                      </m:r>
                      <m:r>
                        <a:rPr lang="en-US" sz="1500" i="1">
                          <a:latin typeface="Cambria Math"/>
                        </a:rPr>
                        <m:t>0</m:t>
                      </m:r>
                    </m:oMath>
                  </m:oMathPara>
                </a14:m>
                <a:endParaRPr lang="en-US" sz="1500" dirty="0"/>
              </a:p>
              <a:p>
                <a:pPr marL="0" indent="0">
                  <a:buNone/>
                </a:pPr>
                <a14:m>
                  <m:oMathPara xmlns:m="http://schemas.openxmlformats.org/officeDocument/2006/math">
                    <m:oMathParaPr>
                      <m:jc m:val="centerGroup"/>
                    </m:oMathParaPr>
                    <m:oMath xmlns:m="http://schemas.openxmlformats.org/officeDocument/2006/math">
                      <m:r>
                        <a:rPr lang="en-US" sz="1500" i="1">
                          <a:latin typeface="Cambria Math"/>
                        </a:rPr>
                        <m:t>                            </m:t>
                      </m:r>
                      <m:r>
                        <a:rPr lang="en-US" sz="1500" b="0" i="1" smtClean="0">
                          <a:latin typeface="Cambria Math"/>
                        </a:rPr>
                        <m:t>               </m:t>
                      </m:r>
                      <m:r>
                        <a:rPr lang="en-US" sz="1500" i="1">
                          <a:latin typeface="Cambria Math"/>
                        </a:rPr>
                        <m:t>            </m:t>
                      </m:r>
                      <m:f>
                        <m:fPr>
                          <m:ctrlPr>
                            <a:rPr lang="en-US" sz="1500" i="1">
                              <a:latin typeface="Cambria Math"/>
                            </a:rPr>
                          </m:ctrlPr>
                        </m:fPr>
                        <m:num>
                          <m:r>
                            <a:rPr lang="en-US" sz="1500" i="1">
                              <a:latin typeface="Cambria Math"/>
                            </a:rPr>
                            <m:t>(</m:t>
                          </m:r>
                          <m:r>
                            <a:rPr lang="en-US" sz="1500" i="1">
                              <a:latin typeface="Cambria Math"/>
                            </a:rPr>
                            <m:t>1</m:t>
                          </m:r>
                          <m:r>
                            <a:rPr lang="en-US" sz="1500" i="1">
                              <a:latin typeface="Cambria Math"/>
                            </a:rPr>
                            <m:t>−</m:t>
                          </m:r>
                          <m:r>
                            <a:rPr lang="en-US" sz="1500" i="1">
                              <a:latin typeface="Cambria Math"/>
                            </a:rPr>
                            <m:t>𝐷</m:t>
                          </m:r>
                          <m:r>
                            <a:rPr lang="en-US" sz="1500" i="1">
                              <a:latin typeface="Cambria Math"/>
                            </a:rPr>
                            <m:t>/</m:t>
                          </m:r>
                          <m:r>
                            <a:rPr lang="en-US" sz="1500" i="1">
                              <a:latin typeface="Cambria Math"/>
                            </a:rPr>
                            <m:t>𝑚</m:t>
                          </m:r>
                          <m:r>
                            <a:rPr lang="en-US" sz="1500" i="1">
                              <a:latin typeface="Cambria Math"/>
                            </a:rPr>
                            <m:t>) </m:t>
                          </m:r>
                          <m:r>
                            <a:rPr lang="en-US" sz="1500" i="1">
                              <a:latin typeface="Cambria Math"/>
                            </a:rPr>
                            <m:t>𝑣𝑟</m:t>
                          </m:r>
                        </m:num>
                        <m:den>
                          <m:r>
                            <a:rPr lang="en-US" sz="1500" i="1">
                              <a:latin typeface="Cambria Math"/>
                            </a:rPr>
                            <m:t>2</m:t>
                          </m:r>
                        </m:den>
                      </m:f>
                      <m:r>
                        <a:rPr lang="en-US" sz="1500" i="1">
                          <a:latin typeface="Cambria Math"/>
                        </a:rPr>
                        <m:t>− </m:t>
                      </m:r>
                      <m:f>
                        <m:fPr>
                          <m:ctrlPr>
                            <a:rPr lang="en-US" sz="1500" i="1">
                              <a:latin typeface="Cambria Math"/>
                            </a:rPr>
                          </m:ctrlPr>
                        </m:fPr>
                        <m:num>
                          <m:r>
                            <a:rPr lang="en-US" sz="1500" i="1">
                              <a:latin typeface="Cambria Math"/>
                            </a:rPr>
                            <m:t>𝐴𝐷</m:t>
                          </m:r>
                        </m:num>
                        <m:den>
                          <m:sSup>
                            <m:sSupPr>
                              <m:ctrlPr>
                                <a:rPr lang="en-US" sz="1500" i="1">
                                  <a:latin typeface="Cambria Math"/>
                                </a:rPr>
                              </m:ctrlPr>
                            </m:sSupPr>
                            <m:e>
                              <m:r>
                                <a:rPr lang="en-US" sz="1500" i="1">
                                  <a:latin typeface="Cambria Math"/>
                                </a:rPr>
                                <m:t>𝑄</m:t>
                              </m:r>
                            </m:e>
                            <m:sup>
                              <m:r>
                                <a:rPr lang="en-US" sz="1500" i="1">
                                  <a:latin typeface="Cambria Math"/>
                                </a:rPr>
                                <m:t>2</m:t>
                              </m:r>
                            </m:sup>
                          </m:sSup>
                        </m:den>
                      </m:f>
                      <m:r>
                        <a:rPr lang="en-US" sz="1500" i="1">
                          <a:latin typeface="Cambria Math"/>
                        </a:rPr>
                        <m:t>=</m:t>
                      </m:r>
                      <m:r>
                        <a:rPr lang="en-US" sz="1500" i="1">
                          <a:latin typeface="Cambria Math"/>
                        </a:rPr>
                        <m:t>0</m:t>
                      </m:r>
                      <m:r>
                        <a:rPr lang="en-US" sz="1500" i="1">
                          <a:latin typeface="Cambria Math"/>
                        </a:rPr>
                        <m:t>                                       (</m:t>
                      </m:r>
                      <m:r>
                        <a:rPr lang="en-US" sz="1500" i="1">
                          <a:latin typeface="Cambria Math"/>
                        </a:rPr>
                        <m:t>4</m:t>
                      </m:r>
                      <m:r>
                        <a:rPr lang="en-US" sz="1500" i="1">
                          <a:latin typeface="Cambria Math"/>
                        </a:rPr>
                        <m:t>.</m:t>
                      </m:r>
                      <m:r>
                        <a:rPr lang="en-US" sz="1500" b="0" i="1" smtClean="0">
                          <a:latin typeface="Cambria Math"/>
                        </a:rPr>
                        <m:t>11</m:t>
                      </m:r>
                      <m:r>
                        <a:rPr lang="en-US" sz="1500" i="1">
                          <a:latin typeface="Cambria Math"/>
                        </a:rPr>
                        <m:t>)</m:t>
                      </m:r>
                    </m:oMath>
                  </m:oMathPara>
                </a14:m>
                <a:endParaRPr lang="en-US" sz="1500" dirty="0"/>
              </a:p>
              <a:p>
                <a:pPr marL="0" indent="0">
                  <a:buNone/>
                </a:pPr>
                <a:endParaRPr lang="en-US" sz="1500" b="1" dirty="0" smtClean="0">
                  <a:solidFill>
                    <a:schemeClr val="tx2"/>
                  </a:solidFill>
                  <a:latin typeface="Times New Roman" pitchFamily="18" charset="0"/>
                  <a:cs typeface="Times New Roman" pitchFamily="18" charset="0"/>
                </a:endParaRPr>
              </a:p>
              <a:p>
                <a:pPr lvl="0">
                  <a:buFont typeface="Wingdings" pitchFamily="2" charset="2"/>
                  <a:buChar char="Ø"/>
                </a:pPr>
                <a:endParaRPr lang="en-US" sz="1500" dirty="0">
                  <a:latin typeface="Times New Roman" pitchFamily="18" charset="0"/>
                  <a:cs typeface="Times New Roman" pitchFamily="18" charset="0"/>
                </a:endParaRPr>
              </a:p>
              <a:p>
                <a:pPr>
                  <a:buFont typeface="Wingdings" pitchFamily="2" charset="2"/>
                  <a:buChar char="Ø"/>
                </a:pPr>
                <a:endParaRPr lang="en-US" sz="1500" b="1" dirty="0" smtClean="0">
                  <a:solidFill>
                    <a:schemeClr val="tx2"/>
                  </a:solidFill>
                  <a:latin typeface="Times New Roman" pitchFamily="18" charset="0"/>
                  <a:cs typeface="Times New Roman" pitchFamily="18" charset="0"/>
                </a:endParaRPr>
              </a:p>
              <a:p>
                <a:pPr marL="0" indent="0">
                  <a:buFont typeface="Wingdings"/>
                  <a:buNone/>
                </a:pPr>
                <a:endParaRPr lang="en-US" sz="1500" dirty="0" smtClean="0">
                  <a:latin typeface="Times New Roman" pitchFamily="18" charset="0"/>
                  <a:cs typeface="Times New Roman" pitchFamily="18" charset="0"/>
                </a:endParaRPr>
              </a:p>
              <a:p>
                <a:pPr marL="0" indent="0">
                  <a:buFont typeface="Wingdings"/>
                  <a:buNone/>
                </a:pPr>
                <a:endParaRPr lang="en-US" sz="1500" dirty="0"/>
              </a:p>
            </p:txBody>
          </p:sp>
        </mc:Choice>
        <mc:Fallback xmlns="">
          <p:sp>
            <p:nvSpPr>
              <p:cNvPr id="8" name="Content Placeholder 2"/>
              <p:cNvSpPr txBox="1">
                <a:spLocks noRot="1" noChangeAspect="1" noMove="1" noResize="1" noEditPoints="1" noAdjustHandles="1" noChangeArrowheads="1" noChangeShapeType="1" noTextEdit="1"/>
              </p:cNvSpPr>
              <p:nvPr/>
            </p:nvSpPr>
            <p:spPr>
              <a:xfrm>
                <a:off x="152400" y="1600200"/>
                <a:ext cx="8915400" cy="5029200"/>
              </a:xfrm>
              <a:prstGeom prst="rect">
                <a:avLst/>
              </a:prstGeom>
              <a:blipFill rotWithShape="1">
                <a:blip r:embed="rId3"/>
                <a:stretch>
                  <a:fillRect t="-242" b="-2667"/>
                </a:stretch>
              </a:blipFill>
            </p:spPr>
            <p:txBody>
              <a:bodyPr/>
              <a:lstStyle/>
              <a:p>
                <a:r>
                  <a:rPr lang="en-US">
                    <a:noFill/>
                  </a:rPr>
                  <a:t> </a:t>
                </a:r>
              </a:p>
            </p:txBody>
          </p:sp>
        </mc:Fallback>
      </mc:AlternateContent>
    </p:spTree>
    <p:extLst>
      <p:ext uri="{BB962C8B-B14F-4D97-AF65-F5344CB8AC3E}">
        <p14:creationId xmlns:p14="http://schemas.microsoft.com/office/powerpoint/2010/main" val="166849282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8" name="Content Placeholder 2"/>
              <p:cNvSpPr txBox="1">
                <a:spLocks/>
              </p:cNvSpPr>
              <p:nvPr/>
            </p:nvSpPr>
            <p:spPr>
              <a:xfrm>
                <a:off x="152400" y="1600200"/>
                <a:ext cx="8915400" cy="5029200"/>
              </a:xfrm>
              <a:prstGeom prst="rect">
                <a:avLst/>
              </a:prstGeom>
            </p:spPr>
            <p:txBody>
              <a:bodyPr vert="horz">
                <a:normAutofit fontScale="62500" lnSpcReduction="20000"/>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smtClean="0">
                    <a:solidFill>
                      <a:schemeClr val="tx2"/>
                    </a:solidFill>
                    <a:latin typeface="Times New Roman" pitchFamily="18" charset="0"/>
                    <a:cs typeface="Times New Roman" pitchFamily="18" charset="0"/>
                  </a:rPr>
                  <a:t>Finished Goods Dynamic Model Derivations (EPQ)</a:t>
                </a:r>
              </a:p>
              <a:p>
                <a:pPr marL="0" indent="0">
                  <a:buNone/>
                </a:pPr>
                <a:endParaRPr lang="en-US" sz="2500" b="1" dirty="0" smtClean="0">
                  <a:solidFill>
                    <a:schemeClr val="tx2"/>
                  </a:solidFill>
                  <a:latin typeface="Times New Roman" pitchFamily="18" charset="0"/>
                  <a:cs typeface="Times New Roman" pitchFamily="18" charset="0"/>
                </a:endParaRPr>
              </a:p>
              <a:p>
                <a:pPr lvl="0"/>
                <a:r>
                  <a:rPr lang="en-US" sz="2800" dirty="0">
                    <a:latin typeface="Times New Roman" pitchFamily="18" charset="0"/>
                    <a:cs typeface="Times New Roman" pitchFamily="18" charset="0"/>
                  </a:rPr>
                  <a:t>Q optimum : Economic Production Quantity (EPQ</a:t>
                </a:r>
                <a:r>
                  <a:rPr lang="en-US" sz="2800" dirty="0" smtClean="0">
                    <a:latin typeface="Times New Roman" pitchFamily="18" charset="0"/>
                    <a:cs typeface="Times New Roman" pitchFamily="18" charset="0"/>
                  </a:rPr>
                  <a:t>)</a:t>
                </a:r>
              </a:p>
              <a:p>
                <a:pPr lvl="0"/>
                <a:endParaRPr lang="en-US" sz="2800" dirty="0">
                  <a:latin typeface="Times New Roman" pitchFamily="18" charset="0"/>
                  <a:cs typeface="Times New Roman" pitchFamily="18" charset="0"/>
                </a:endParaRPr>
              </a:p>
              <a:p>
                <a:pPr marL="0" indent="0">
                  <a:buNone/>
                </a:pPr>
                <a14:m>
                  <m:oMathPara xmlns:m="http://schemas.openxmlformats.org/officeDocument/2006/math">
                    <m:oMathParaPr>
                      <m:jc m:val="centerGroup"/>
                    </m:oMathParaPr>
                    <m:oMath xmlns:m="http://schemas.openxmlformats.org/officeDocument/2006/math">
                      <m:r>
                        <a:rPr lang="en-US" sz="2800" i="1">
                          <a:latin typeface="Cambria Math"/>
                        </a:rPr>
                        <m:t>                                  </m:t>
                      </m:r>
                      <m:r>
                        <a:rPr lang="en-US" sz="2800" i="1">
                          <a:latin typeface="Cambria Math"/>
                        </a:rPr>
                        <m:t>𝑄𝑜𝑝𝑡</m:t>
                      </m:r>
                      <m:r>
                        <a:rPr lang="en-US" sz="2800" i="1">
                          <a:latin typeface="Cambria Math"/>
                        </a:rPr>
                        <m:t>.=</m:t>
                      </m:r>
                      <m:r>
                        <a:rPr lang="en-US" sz="2800" i="1">
                          <a:latin typeface="Cambria Math"/>
                        </a:rPr>
                        <m:t>𝐸𝑃𝑄</m:t>
                      </m:r>
                      <m:r>
                        <a:rPr lang="en-US" sz="2800" i="1">
                          <a:latin typeface="Cambria Math"/>
                        </a:rPr>
                        <m:t>= </m:t>
                      </m:r>
                      <m:rad>
                        <m:radPr>
                          <m:degHide m:val="on"/>
                          <m:ctrlPr>
                            <a:rPr lang="en-US" sz="2800" i="1">
                              <a:latin typeface="Cambria Math"/>
                            </a:rPr>
                          </m:ctrlPr>
                        </m:radPr>
                        <m:deg/>
                        <m:e>
                          <m:f>
                            <m:fPr>
                              <m:ctrlPr>
                                <a:rPr lang="en-US" sz="2800" i="1">
                                  <a:latin typeface="Cambria Math"/>
                                </a:rPr>
                              </m:ctrlPr>
                            </m:fPr>
                            <m:num>
                              <m:r>
                                <a:rPr lang="en-US" sz="2800" i="1">
                                  <a:latin typeface="Cambria Math"/>
                                </a:rPr>
                                <m:t>2</m:t>
                              </m:r>
                              <m:r>
                                <a:rPr lang="en-US" sz="2800" i="1">
                                  <a:latin typeface="Cambria Math"/>
                                </a:rPr>
                                <m:t>𝐴𝐷</m:t>
                              </m:r>
                            </m:num>
                            <m:den>
                              <m:r>
                                <a:rPr lang="en-US" sz="2800" i="1">
                                  <a:latin typeface="Cambria Math"/>
                                </a:rPr>
                                <m:t>𝑣𝑟</m:t>
                              </m:r>
                              <m:r>
                                <a:rPr lang="en-US" sz="2800" i="1">
                                  <a:latin typeface="Cambria Math"/>
                                </a:rPr>
                                <m:t> (</m:t>
                              </m:r>
                              <m:r>
                                <a:rPr lang="en-US" sz="2800" i="1">
                                  <a:latin typeface="Cambria Math"/>
                                </a:rPr>
                                <m:t>1</m:t>
                              </m:r>
                              <m:r>
                                <a:rPr lang="en-US" sz="2800" i="1">
                                  <a:latin typeface="Cambria Math"/>
                                </a:rPr>
                                <m:t>−</m:t>
                              </m:r>
                              <m:r>
                                <a:rPr lang="en-US" sz="2800" i="1">
                                  <a:latin typeface="Cambria Math"/>
                                </a:rPr>
                                <m:t>𝐷</m:t>
                              </m:r>
                              <m:r>
                                <a:rPr lang="en-US" sz="2800" i="1">
                                  <a:latin typeface="Cambria Math"/>
                                </a:rPr>
                                <m:t>/</m:t>
                              </m:r>
                              <m:r>
                                <a:rPr lang="en-US" sz="2800" i="1">
                                  <a:latin typeface="Cambria Math"/>
                                </a:rPr>
                                <m:t>𝑚</m:t>
                              </m:r>
                              <m:r>
                                <a:rPr lang="en-US" sz="2800" i="1">
                                  <a:latin typeface="Cambria Math"/>
                                </a:rPr>
                                <m:t>)</m:t>
                              </m:r>
                            </m:den>
                          </m:f>
                        </m:e>
                      </m:rad>
                      <m:r>
                        <a:rPr lang="en-US" sz="2800" i="1">
                          <a:latin typeface="Cambria Math"/>
                        </a:rPr>
                        <m:t>=</m:t>
                      </m:r>
                      <m:r>
                        <a:rPr lang="en-US" sz="2800" i="1">
                          <a:latin typeface="Cambria Math"/>
                        </a:rPr>
                        <m:t>𝐸𝑂𝑄</m:t>
                      </m:r>
                      <m:r>
                        <a:rPr lang="en-US" sz="2800" i="1">
                          <a:latin typeface="Cambria Math"/>
                        </a:rPr>
                        <m:t>. </m:t>
                      </m:r>
                      <m:f>
                        <m:fPr>
                          <m:ctrlPr>
                            <a:rPr lang="en-US" sz="2800" i="1">
                              <a:latin typeface="Cambria Math"/>
                            </a:rPr>
                          </m:ctrlPr>
                        </m:fPr>
                        <m:num>
                          <m:r>
                            <a:rPr lang="en-US" sz="2800" i="1">
                              <a:latin typeface="Cambria Math"/>
                            </a:rPr>
                            <m:t>1</m:t>
                          </m:r>
                        </m:num>
                        <m:den>
                          <m:rad>
                            <m:radPr>
                              <m:degHide m:val="on"/>
                              <m:ctrlPr>
                                <a:rPr lang="en-US" sz="2800" i="1">
                                  <a:latin typeface="Cambria Math"/>
                                </a:rPr>
                              </m:ctrlPr>
                            </m:radPr>
                            <m:deg/>
                            <m:e>
                              <m:r>
                                <a:rPr lang="en-US" sz="2800" i="1">
                                  <a:latin typeface="Cambria Math"/>
                                </a:rPr>
                                <m:t>( </m:t>
                              </m:r>
                              <m:r>
                                <a:rPr lang="en-US" sz="2800" i="1">
                                  <a:latin typeface="Cambria Math"/>
                                </a:rPr>
                                <m:t>1</m:t>
                              </m:r>
                              <m:r>
                                <a:rPr lang="en-US" sz="2800" i="1">
                                  <a:latin typeface="Cambria Math"/>
                                </a:rPr>
                                <m:t>−</m:t>
                              </m:r>
                              <m:r>
                                <a:rPr lang="en-US" sz="2800" i="1">
                                  <a:latin typeface="Cambria Math"/>
                                </a:rPr>
                                <m:t>𝐷</m:t>
                              </m:r>
                              <m:r>
                                <a:rPr lang="en-US" sz="2800" i="1">
                                  <a:latin typeface="Cambria Math"/>
                                </a:rPr>
                                <m:t>/</m:t>
                              </m:r>
                              <m:r>
                                <a:rPr lang="en-US" sz="2800" i="1">
                                  <a:latin typeface="Cambria Math"/>
                                </a:rPr>
                                <m:t>𝑚</m:t>
                              </m:r>
                              <m:r>
                                <a:rPr lang="en-US" sz="2800" i="1">
                                  <a:latin typeface="Cambria Math"/>
                                </a:rPr>
                                <m:t>)</m:t>
                              </m:r>
                            </m:e>
                          </m:rad>
                        </m:den>
                      </m:f>
                      <m:r>
                        <a:rPr lang="en-US" sz="2800" i="1">
                          <a:latin typeface="Cambria Math"/>
                        </a:rPr>
                        <m:t>     (</m:t>
                      </m:r>
                      <m:r>
                        <a:rPr lang="en-US" sz="2800" i="1">
                          <a:latin typeface="Cambria Math"/>
                        </a:rPr>
                        <m:t>4</m:t>
                      </m:r>
                      <m:r>
                        <a:rPr lang="en-US" sz="2800" i="1">
                          <a:latin typeface="Cambria Math"/>
                        </a:rPr>
                        <m:t>.</m:t>
                      </m:r>
                      <m:r>
                        <a:rPr lang="en-US" sz="2800" i="1">
                          <a:latin typeface="Cambria Math"/>
                        </a:rPr>
                        <m:t>12</m:t>
                      </m:r>
                      <m:r>
                        <a:rPr lang="en-US" sz="2800" i="1">
                          <a:latin typeface="Cambria Math"/>
                        </a:rPr>
                        <m:t>)</m:t>
                      </m:r>
                    </m:oMath>
                  </m:oMathPara>
                </a14:m>
                <a:endParaRPr lang="en-US" sz="2800" dirty="0">
                  <a:latin typeface="Times New Roman" pitchFamily="18" charset="0"/>
                  <a:cs typeface="Times New Roman" pitchFamily="18" charset="0"/>
                </a:endParaRPr>
              </a:p>
              <a:p>
                <a:pPr lvl="0"/>
                <a:r>
                  <a:rPr lang="en-US" sz="2800" dirty="0">
                    <a:latin typeface="Times New Roman" pitchFamily="18" charset="0"/>
                    <a:cs typeface="Times New Roman" pitchFamily="18" charset="0"/>
                  </a:rPr>
                  <a:t>Total replenishment cost (TRC)</a:t>
                </a:r>
              </a:p>
              <a:p>
                <a:pPr marL="0" indent="0">
                  <a:buNone/>
                </a:pPr>
                <a:r>
                  <a:rPr lang="en-US" sz="2800" dirty="0">
                    <a:latin typeface="Times New Roman" pitchFamily="18" charset="0"/>
                    <a:cs typeface="Times New Roman" pitchFamily="18" charset="0"/>
                  </a:rPr>
                  <a:t> </a:t>
                </a:r>
              </a:p>
              <a:p>
                <a:pPr marL="0" indent="0">
                  <a:buNone/>
                </a:pPr>
                <a:r>
                  <a:rPr lang="en-US" sz="2800" dirty="0">
                    <a:latin typeface="Times New Roman" pitchFamily="18" charset="0"/>
                    <a:cs typeface="Times New Roman" pitchFamily="18" charset="0"/>
                  </a:rPr>
                  <a:t>                                     </a:t>
                </a:r>
                <a14:m>
                  <m:oMath xmlns:m="http://schemas.openxmlformats.org/officeDocument/2006/math">
                    <m:r>
                      <a:rPr lang="en-US" sz="2800" i="1">
                        <a:latin typeface="Cambria Math"/>
                      </a:rPr>
                      <m:t>    </m:t>
                    </m:r>
                    <m:r>
                      <a:rPr lang="en-US" sz="2800" i="1">
                        <a:latin typeface="Cambria Math"/>
                      </a:rPr>
                      <m:t>𝑇𝑅𝐶</m:t>
                    </m:r>
                    <m:d>
                      <m:dPr>
                        <m:ctrlPr>
                          <a:rPr lang="en-US" sz="2800" i="1">
                            <a:latin typeface="Cambria Math"/>
                          </a:rPr>
                        </m:ctrlPr>
                      </m:dPr>
                      <m:e>
                        <m:r>
                          <a:rPr lang="en-US" sz="2800" i="1">
                            <a:latin typeface="Cambria Math"/>
                          </a:rPr>
                          <m:t>𝑄</m:t>
                        </m:r>
                        <m:r>
                          <a:rPr lang="en-US" sz="2800" i="1">
                            <a:latin typeface="Cambria Math"/>
                          </a:rPr>
                          <m:t> </m:t>
                        </m:r>
                        <m:r>
                          <a:rPr lang="en-US" sz="2800" i="1">
                            <a:latin typeface="Cambria Math"/>
                          </a:rPr>
                          <m:t>𝑜𝑝𝑡</m:t>
                        </m:r>
                      </m:e>
                    </m:d>
                    <m:r>
                      <a:rPr lang="en-US" sz="2800" i="1">
                        <a:latin typeface="Cambria Math"/>
                      </a:rPr>
                      <m:t>= </m:t>
                    </m:r>
                    <m:rad>
                      <m:radPr>
                        <m:degHide m:val="on"/>
                        <m:ctrlPr>
                          <a:rPr lang="en-US" sz="2800" i="1">
                            <a:latin typeface="Cambria Math"/>
                          </a:rPr>
                        </m:ctrlPr>
                      </m:radPr>
                      <m:deg/>
                      <m:e>
                        <m:r>
                          <a:rPr lang="en-US" sz="2800" i="1">
                            <a:latin typeface="Cambria Math"/>
                          </a:rPr>
                          <m:t>2</m:t>
                        </m:r>
                        <m:r>
                          <a:rPr lang="en-US" sz="2800" i="1">
                            <a:latin typeface="Cambria Math"/>
                          </a:rPr>
                          <m:t>𝐴𝐷𝑣𝑟</m:t>
                        </m:r>
                        <m:r>
                          <a:rPr lang="en-US" sz="2800" i="1">
                            <a:latin typeface="Cambria Math"/>
                          </a:rPr>
                          <m:t> (</m:t>
                        </m:r>
                        <m:r>
                          <a:rPr lang="en-US" sz="2800" i="1">
                            <a:latin typeface="Cambria Math"/>
                          </a:rPr>
                          <m:t>1</m:t>
                        </m:r>
                        <m:r>
                          <a:rPr lang="en-US" sz="2800" i="1">
                            <a:latin typeface="Cambria Math"/>
                          </a:rPr>
                          <m:t>−</m:t>
                        </m:r>
                        <m:r>
                          <a:rPr lang="en-US" sz="2800" i="1">
                            <a:latin typeface="Cambria Math"/>
                          </a:rPr>
                          <m:t>𝐷</m:t>
                        </m:r>
                        <m:r>
                          <a:rPr lang="en-US" sz="2800" i="1">
                            <a:latin typeface="Cambria Math"/>
                          </a:rPr>
                          <m:t>/</m:t>
                        </m:r>
                        <m:r>
                          <a:rPr lang="en-US" sz="2800" i="1">
                            <a:latin typeface="Cambria Math"/>
                          </a:rPr>
                          <m:t>𝑚</m:t>
                        </m:r>
                        <m:r>
                          <a:rPr lang="en-US" sz="2800" i="1">
                            <a:latin typeface="Cambria Math"/>
                          </a:rPr>
                          <m:t>)</m:t>
                        </m:r>
                      </m:e>
                    </m:rad>
                    <m:r>
                      <a:rPr lang="en-US" sz="2800" i="1">
                        <a:latin typeface="Cambria Math"/>
                      </a:rPr>
                      <m:t>              </m:t>
                    </m:r>
                    <m:r>
                      <a:rPr lang="en-US" sz="2800" b="0" i="1" smtClean="0">
                        <a:latin typeface="Cambria Math"/>
                      </a:rPr>
                      <m:t>                        </m:t>
                    </m:r>
                    <m:r>
                      <a:rPr lang="en-US" sz="2800" i="1">
                        <a:latin typeface="Cambria Math"/>
                      </a:rPr>
                      <m:t>  (</m:t>
                    </m:r>
                    <m:r>
                      <a:rPr lang="en-US" sz="2800" i="1">
                        <a:latin typeface="Cambria Math"/>
                      </a:rPr>
                      <m:t>4</m:t>
                    </m:r>
                    <m:r>
                      <a:rPr lang="en-US" sz="2800" i="1">
                        <a:latin typeface="Cambria Math"/>
                      </a:rPr>
                      <m:t>.</m:t>
                    </m:r>
                    <m:r>
                      <a:rPr lang="en-US" sz="2800" i="1">
                        <a:latin typeface="Cambria Math"/>
                      </a:rPr>
                      <m:t>13</m:t>
                    </m:r>
                    <m:r>
                      <a:rPr lang="en-US" sz="2800" i="1">
                        <a:latin typeface="Cambria Math"/>
                      </a:rPr>
                      <m:t>)</m:t>
                    </m:r>
                  </m:oMath>
                </a14:m>
                <a:endParaRPr lang="en-US" sz="2800" dirty="0">
                  <a:latin typeface="Times New Roman" pitchFamily="18" charset="0"/>
                  <a:cs typeface="Times New Roman" pitchFamily="18" charset="0"/>
                </a:endParaRPr>
              </a:p>
              <a:p>
                <a:pPr marL="0" indent="0">
                  <a:buNone/>
                </a:pPr>
                <a:r>
                  <a:rPr lang="en-US" sz="2800" dirty="0">
                    <a:latin typeface="Times New Roman" pitchFamily="18" charset="0"/>
                    <a:cs typeface="Times New Roman" pitchFamily="18" charset="0"/>
                  </a:rPr>
                  <a:t> </a:t>
                </a:r>
              </a:p>
              <a:p>
                <a:pPr lvl="0"/>
                <a:r>
                  <a:rPr lang="en-US" sz="2800" dirty="0">
                    <a:latin typeface="Times New Roman" pitchFamily="18" charset="0"/>
                    <a:cs typeface="Times New Roman" pitchFamily="18" charset="0"/>
                  </a:rPr>
                  <a:t>Cycle time when operating with EPQ:</a:t>
                </a:r>
              </a:p>
              <a:p>
                <a:pPr marL="0" indent="0">
                  <a:buNone/>
                </a:pPr>
                <a:r>
                  <a:rPr lang="en-US" sz="2800" dirty="0">
                    <a:latin typeface="Times New Roman" pitchFamily="18" charset="0"/>
                    <a:cs typeface="Times New Roman" pitchFamily="18" charset="0"/>
                  </a:rPr>
                  <a:t> </a:t>
                </a:r>
              </a:p>
              <a:p>
                <a:pPr marL="0" indent="0">
                  <a:buNone/>
                </a:pPr>
                <a14:m>
                  <m:oMathPara xmlns:m="http://schemas.openxmlformats.org/officeDocument/2006/math">
                    <m:oMathParaPr>
                      <m:jc m:val="centerGroup"/>
                    </m:oMathParaPr>
                    <m:oMath xmlns:m="http://schemas.openxmlformats.org/officeDocument/2006/math">
                      <m:r>
                        <a:rPr lang="en-US" sz="2800" i="1">
                          <a:latin typeface="Cambria Math"/>
                        </a:rPr>
                        <m:t>                     </m:t>
                      </m:r>
                      <m:r>
                        <a:rPr lang="en-US" sz="2800" b="0" i="1" smtClean="0">
                          <a:latin typeface="Cambria Math"/>
                        </a:rPr>
                        <m:t>          </m:t>
                      </m:r>
                      <m:r>
                        <a:rPr lang="en-US" sz="2800" i="1">
                          <a:latin typeface="Cambria Math"/>
                        </a:rPr>
                        <m:t>        </m:t>
                      </m:r>
                      <m:f>
                        <m:fPr>
                          <m:ctrlPr>
                            <a:rPr lang="en-US" sz="2800" i="1">
                              <a:latin typeface="Cambria Math"/>
                            </a:rPr>
                          </m:ctrlPr>
                        </m:fPr>
                        <m:num>
                          <m:r>
                            <a:rPr lang="en-US" sz="2800" i="1">
                              <a:latin typeface="Cambria Math"/>
                            </a:rPr>
                            <m:t>𝐸𝑃𝑄</m:t>
                          </m:r>
                        </m:num>
                        <m:den>
                          <m:r>
                            <a:rPr lang="en-US" sz="2800" i="1">
                              <a:latin typeface="Cambria Math"/>
                            </a:rPr>
                            <m:t>𝐷</m:t>
                          </m:r>
                        </m:den>
                      </m:f>
                      <m:r>
                        <a:rPr lang="en-US" sz="2800" i="1">
                          <a:latin typeface="Cambria Math"/>
                        </a:rPr>
                        <m:t>=</m:t>
                      </m:r>
                      <m:rad>
                        <m:radPr>
                          <m:degHide m:val="on"/>
                          <m:ctrlPr>
                            <a:rPr lang="en-US" sz="2800" i="1">
                              <a:latin typeface="Cambria Math"/>
                            </a:rPr>
                          </m:ctrlPr>
                        </m:radPr>
                        <m:deg/>
                        <m:e>
                          <m:f>
                            <m:fPr>
                              <m:ctrlPr>
                                <a:rPr lang="en-US" sz="2800" i="1">
                                  <a:latin typeface="Cambria Math"/>
                                </a:rPr>
                              </m:ctrlPr>
                            </m:fPr>
                            <m:num>
                              <m:r>
                                <a:rPr lang="en-US" sz="2800" i="1">
                                  <a:latin typeface="Cambria Math"/>
                                </a:rPr>
                                <m:t>2</m:t>
                              </m:r>
                              <m:r>
                                <a:rPr lang="en-US" sz="2800" i="1">
                                  <a:latin typeface="Cambria Math"/>
                                </a:rPr>
                                <m:t>𝐴𝐷</m:t>
                              </m:r>
                            </m:num>
                            <m:den>
                              <m:sSup>
                                <m:sSupPr>
                                  <m:ctrlPr>
                                    <a:rPr lang="en-US" sz="2800" i="1">
                                      <a:latin typeface="Cambria Math"/>
                                    </a:rPr>
                                  </m:ctrlPr>
                                </m:sSupPr>
                                <m:e>
                                  <m:r>
                                    <a:rPr lang="en-US" sz="2800" i="1">
                                      <a:latin typeface="Cambria Math"/>
                                    </a:rPr>
                                    <m:t>𝐷</m:t>
                                  </m:r>
                                </m:e>
                                <m:sup>
                                  <m:r>
                                    <a:rPr lang="en-US" sz="2800" i="1">
                                      <a:latin typeface="Cambria Math"/>
                                    </a:rPr>
                                    <m:t>2</m:t>
                                  </m:r>
                                </m:sup>
                              </m:sSup>
                              <m:r>
                                <a:rPr lang="en-US" sz="2800" i="1">
                                  <a:latin typeface="Cambria Math"/>
                                </a:rPr>
                                <m:t>𝑣𝑟</m:t>
                              </m:r>
                              <m:r>
                                <a:rPr lang="en-US" sz="2800" i="1">
                                  <a:latin typeface="Cambria Math"/>
                                </a:rPr>
                                <m:t>(</m:t>
                              </m:r>
                              <m:r>
                                <a:rPr lang="en-US" sz="2800" i="1">
                                  <a:latin typeface="Cambria Math"/>
                                </a:rPr>
                                <m:t>1</m:t>
                              </m:r>
                              <m:r>
                                <a:rPr lang="en-US" sz="2800" i="1">
                                  <a:latin typeface="Cambria Math"/>
                                </a:rPr>
                                <m:t>−</m:t>
                              </m:r>
                              <m:r>
                                <a:rPr lang="en-US" sz="2800" i="1">
                                  <a:latin typeface="Cambria Math"/>
                                </a:rPr>
                                <m:t>𝐷</m:t>
                              </m:r>
                              <m:r>
                                <a:rPr lang="en-US" sz="2800" i="1">
                                  <a:latin typeface="Cambria Math"/>
                                </a:rPr>
                                <m:t>/</m:t>
                              </m:r>
                              <m:r>
                                <a:rPr lang="en-US" sz="2800" i="1">
                                  <a:latin typeface="Cambria Math"/>
                                </a:rPr>
                                <m:t>𝑚</m:t>
                              </m:r>
                              <m:r>
                                <a:rPr lang="en-US" sz="2800" i="1">
                                  <a:latin typeface="Cambria Math"/>
                                </a:rPr>
                                <m:t>)</m:t>
                              </m:r>
                            </m:den>
                          </m:f>
                        </m:e>
                      </m:rad>
                      <m:r>
                        <a:rPr lang="en-US" sz="2800" i="1">
                          <a:latin typeface="Cambria Math"/>
                        </a:rPr>
                        <m:t>=</m:t>
                      </m:r>
                      <m:rad>
                        <m:radPr>
                          <m:degHide m:val="on"/>
                          <m:ctrlPr>
                            <a:rPr lang="en-US" sz="2800" i="1">
                              <a:latin typeface="Cambria Math"/>
                            </a:rPr>
                          </m:ctrlPr>
                        </m:radPr>
                        <m:deg/>
                        <m:e>
                          <m:f>
                            <m:fPr>
                              <m:ctrlPr>
                                <a:rPr lang="en-US" sz="2800" i="1">
                                  <a:latin typeface="Cambria Math"/>
                                </a:rPr>
                              </m:ctrlPr>
                            </m:fPr>
                            <m:num>
                              <m:r>
                                <a:rPr lang="en-US" sz="2800" i="1">
                                  <a:latin typeface="Cambria Math"/>
                                </a:rPr>
                                <m:t>2</m:t>
                              </m:r>
                              <m:r>
                                <a:rPr lang="en-US" sz="2800" i="1">
                                  <a:latin typeface="Cambria Math"/>
                                </a:rPr>
                                <m:t>𝐴</m:t>
                              </m:r>
                            </m:num>
                            <m:den>
                              <m:r>
                                <a:rPr lang="en-US" sz="2800" i="1">
                                  <a:latin typeface="Cambria Math"/>
                                </a:rPr>
                                <m:t>𝐷𝑣𝑟</m:t>
                              </m:r>
                              <m:r>
                                <a:rPr lang="en-US" sz="2800" i="1">
                                  <a:latin typeface="Cambria Math"/>
                                </a:rPr>
                                <m:t>(</m:t>
                              </m:r>
                              <m:r>
                                <a:rPr lang="en-US" sz="2800" i="1">
                                  <a:latin typeface="Cambria Math"/>
                                </a:rPr>
                                <m:t>1</m:t>
                              </m:r>
                              <m:r>
                                <a:rPr lang="en-US" sz="2800" i="1">
                                  <a:latin typeface="Cambria Math"/>
                                </a:rPr>
                                <m:t>−</m:t>
                              </m:r>
                              <m:r>
                                <a:rPr lang="en-US" sz="2800" i="1">
                                  <a:latin typeface="Cambria Math"/>
                                </a:rPr>
                                <m:t>𝐷</m:t>
                              </m:r>
                              <m:r>
                                <a:rPr lang="en-US" sz="2800" i="1">
                                  <a:latin typeface="Cambria Math"/>
                                </a:rPr>
                                <m:t>/</m:t>
                              </m:r>
                              <m:r>
                                <a:rPr lang="en-US" sz="2800" i="1">
                                  <a:latin typeface="Cambria Math"/>
                                </a:rPr>
                                <m:t>𝑚</m:t>
                              </m:r>
                              <m:r>
                                <a:rPr lang="en-US" sz="2800" i="1">
                                  <a:latin typeface="Cambria Math"/>
                                </a:rPr>
                                <m:t>)</m:t>
                              </m:r>
                            </m:den>
                          </m:f>
                        </m:e>
                      </m:rad>
                      <m:r>
                        <a:rPr lang="en-US" sz="2800" i="1">
                          <a:latin typeface="Cambria Math"/>
                        </a:rPr>
                        <m:t>           </m:t>
                      </m:r>
                      <m:r>
                        <a:rPr lang="en-US" sz="2800" b="0" i="1" smtClean="0">
                          <a:latin typeface="Cambria Math"/>
                        </a:rPr>
                        <m:t>         </m:t>
                      </m:r>
                      <m:r>
                        <a:rPr lang="en-US" sz="2800" i="1">
                          <a:latin typeface="Cambria Math"/>
                        </a:rPr>
                        <m:t> (</m:t>
                      </m:r>
                      <m:r>
                        <a:rPr lang="en-US" sz="2800" i="1">
                          <a:latin typeface="Cambria Math"/>
                        </a:rPr>
                        <m:t>4</m:t>
                      </m:r>
                      <m:r>
                        <a:rPr lang="en-US" sz="2800" i="1">
                          <a:latin typeface="Cambria Math"/>
                        </a:rPr>
                        <m:t>.</m:t>
                      </m:r>
                      <m:r>
                        <a:rPr lang="en-US" sz="2800" i="1">
                          <a:latin typeface="Cambria Math"/>
                        </a:rPr>
                        <m:t>14</m:t>
                      </m:r>
                      <m:r>
                        <a:rPr lang="en-US" sz="2800" i="1">
                          <a:latin typeface="Cambria Math"/>
                        </a:rPr>
                        <m:t>)</m:t>
                      </m:r>
                    </m:oMath>
                  </m:oMathPara>
                </a14:m>
                <a:endParaRPr lang="en-US" sz="2800" dirty="0">
                  <a:latin typeface="Times New Roman" pitchFamily="18" charset="0"/>
                  <a:cs typeface="Times New Roman" pitchFamily="18" charset="0"/>
                </a:endParaRPr>
              </a:p>
              <a:p>
                <a:pPr marL="0" indent="0">
                  <a:buNone/>
                </a:pPr>
                <a:endParaRPr lang="en-US" sz="2500" b="1" dirty="0" smtClean="0">
                  <a:solidFill>
                    <a:schemeClr val="tx2"/>
                  </a:solidFill>
                  <a:latin typeface="Times New Roman" pitchFamily="18" charset="0"/>
                  <a:cs typeface="Times New Roman" pitchFamily="18" charset="0"/>
                </a:endParaRPr>
              </a:p>
              <a:p>
                <a:pPr>
                  <a:buFont typeface="Wingdings" pitchFamily="2" charset="2"/>
                  <a:buChar char="q"/>
                </a:pPr>
                <a:endParaRPr lang="en-US" sz="2500" b="1" dirty="0">
                  <a:solidFill>
                    <a:schemeClr val="tx2"/>
                  </a:solidFill>
                  <a:latin typeface="Times New Roman" pitchFamily="18" charset="0"/>
                  <a:cs typeface="Times New Roman" pitchFamily="18" charset="0"/>
                </a:endParaRPr>
              </a:p>
            </p:txBody>
          </p:sp>
        </mc:Choice>
        <mc:Fallback xmlns="">
          <p:sp>
            <p:nvSpPr>
              <p:cNvPr id="8" name="Content Placeholder 2"/>
              <p:cNvSpPr txBox="1">
                <a:spLocks noRot="1" noChangeAspect="1" noMove="1" noResize="1" noEditPoints="1" noAdjustHandles="1" noChangeArrowheads="1" noChangeShapeType="1" noTextEdit="1"/>
              </p:cNvSpPr>
              <p:nvPr/>
            </p:nvSpPr>
            <p:spPr>
              <a:xfrm>
                <a:off x="152400" y="1600200"/>
                <a:ext cx="8915400" cy="5029200"/>
              </a:xfrm>
              <a:prstGeom prst="rect">
                <a:avLst/>
              </a:prstGeom>
              <a:blipFill rotWithShape="1">
                <a:blip r:embed="rId3"/>
                <a:stretch>
                  <a:fillRect t="-1333"/>
                </a:stretch>
              </a:blipFill>
            </p:spPr>
            <p:txBody>
              <a:bodyPr/>
              <a:lstStyle/>
              <a:p>
                <a:r>
                  <a:rPr lang="en-US">
                    <a:noFill/>
                  </a:rPr>
                  <a:t> </a:t>
                </a:r>
              </a:p>
            </p:txBody>
          </p:sp>
        </mc:Fallback>
      </mc:AlternateContent>
    </p:spTree>
    <p:extLst>
      <p:ext uri="{BB962C8B-B14F-4D97-AF65-F5344CB8AC3E}">
        <p14:creationId xmlns:p14="http://schemas.microsoft.com/office/powerpoint/2010/main" val="228365516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8" name="Content Placeholder 2"/>
          <p:cNvSpPr txBox="1">
            <a:spLocks/>
          </p:cNvSpPr>
          <p:nvPr/>
        </p:nvSpPr>
        <p:spPr>
          <a:xfrm>
            <a:off x="152400" y="1447800"/>
            <a:ext cx="8915400" cy="50292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000" b="1" dirty="0" smtClean="0">
                <a:solidFill>
                  <a:schemeClr val="tx2"/>
                </a:solidFill>
                <a:latin typeface="Times New Roman" pitchFamily="18" charset="0"/>
                <a:cs typeface="Times New Roman" pitchFamily="18" charset="0"/>
              </a:rPr>
              <a:t>Finished Goods Dynamic Model Derivations (EPQ)</a:t>
            </a:r>
          </a:p>
          <a:p>
            <a:pPr>
              <a:buFont typeface="Wingdings" pitchFamily="2" charset="2"/>
              <a:buChar char="q"/>
            </a:pPr>
            <a:endParaRPr lang="en-US" sz="2500" b="1" dirty="0">
              <a:solidFill>
                <a:schemeClr val="tx2"/>
              </a:solidFill>
              <a:latin typeface="Times New Roman" pitchFamily="18" charset="0"/>
              <a:cs typeface="Times New Roman"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val="439160533"/>
              </p:ext>
            </p:extLst>
          </p:nvPr>
        </p:nvGraphicFramePr>
        <p:xfrm>
          <a:off x="533398" y="2057400"/>
          <a:ext cx="8153403" cy="4486983"/>
        </p:xfrm>
        <a:graphic>
          <a:graphicData uri="http://schemas.openxmlformats.org/drawingml/2006/table">
            <a:tbl>
              <a:tblPr firstRow="1" firstCol="1" bandRow="1">
                <a:tableStyleId>{85BE263C-DBD7-4A20-BB59-AAB30ACAA65A}</a:tableStyleId>
              </a:tblPr>
              <a:tblGrid>
                <a:gridCol w="606426"/>
                <a:gridCol w="1755776"/>
                <a:gridCol w="609600"/>
                <a:gridCol w="304800"/>
                <a:gridCol w="304800"/>
                <a:gridCol w="294110"/>
                <a:gridCol w="288554"/>
                <a:gridCol w="479759"/>
                <a:gridCol w="520696"/>
                <a:gridCol w="855281"/>
                <a:gridCol w="533400"/>
                <a:gridCol w="762000"/>
                <a:gridCol w="838201"/>
              </a:tblGrid>
              <a:tr h="326493">
                <a:tc gridSpan="13">
                  <a:txBody>
                    <a:bodyPr/>
                    <a:lstStyle/>
                    <a:p>
                      <a:pPr marL="0" marR="0" algn="ctr">
                        <a:lnSpc>
                          <a:spcPct val="115000"/>
                        </a:lnSpc>
                        <a:spcBef>
                          <a:spcPts val="0"/>
                        </a:spcBef>
                        <a:spcAft>
                          <a:spcPts val="0"/>
                        </a:spcAft>
                      </a:pPr>
                      <a:r>
                        <a:rPr lang="en-US" sz="1000" b="1" dirty="0">
                          <a:effectLst/>
                          <a:latin typeface="Times New Roman" pitchFamily="18" charset="0"/>
                          <a:cs typeface="Times New Roman" pitchFamily="18" charset="0"/>
                        </a:rPr>
                        <a:t>Center Branch (SKU)</a:t>
                      </a:r>
                      <a:endParaRPr lang="en-US" sz="1000" b="1" dirty="0">
                        <a:effectLst/>
                        <a:latin typeface="Times New Roman" pitchFamily="18" charset="0"/>
                        <a:ea typeface="Calibri"/>
                        <a:cs typeface="Times New Roman" pitchFamily="18" charset="0"/>
                      </a:endParaRPr>
                    </a:p>
                  </a:txBody>
                  <a:tcPr marL="55658" marR="55658"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0685">
                <a:tc rowSpan="2">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Number</a:t>
                      </a:r>
                      <a:endParaRPr lang="en-US" sz="1000" b="1">
                        <a:effectLst/>
                        <a:latin typeface="Times New Roman" pitchFamily="18" charset="0"/>
                        <a:ea typeface="Calibri"/>
                        <a:cs typeface="Times New Roman" pitchFamily="18" charset="0"/>
                      </a:endParaRPr>
                    </a:p>
                  </a:txBody>
                  <a:tcPr marL="55658" marR="55658" marT="0" marB="0" anchor="ctr"/>
                </a:tc>
                <a:tc rowSpan="2">
                  <a:txBody>
                    <a:bodyPr/>
                    <a:lstStyle/>
                    <a:p>
                      <a:pPr marL="0" marR="0" algn="ctr">
                        <a:lnSpc>
                          <a:spcPct val="115000"/>
                        </a:lnSpc>
                        <a:spcBef>
                          <a:spcPts val="0"/>
                        </a:spcBef>
                        <a:spcAft>
                          <a:spcPts val="0"/>
                        </a:spcAft>
                      </a:pPr>
                      <a:r>
                        <a:rPr lang="en-US" sz="1000" b="1" dirty="0">
                          <a:effectLst/>
                          <a:latin typeface="Times New Roman" pitchFamily="18" charset="0"/>
                          <a:cs typeface="Times New Roman" pitchFamily="18" charset="0"/>
                        </a:rPr>
                        <a:t>Description</a:t>
                      </a:r>
                      <a:endParaRPr lang="en-US" sz="1000" b="1" dirty="0">
                        <a:effectLst/>
                        <a:latin typeface="Times New Roman" pitchFamily="18" charset="0"/>
                        <a:ea typeface="Calibri"/>
                        <a:cs typeface="Times New Roman" pitchFamily="18" charset="0"/>
                      </a:endParaRPr>
                    </a:p>
                  </a:txBody>
                  <a:tcPr marL="55658" marR="55658" marT="0" marB="0" anchor="ctr"/>
                </a:tc>
                <a:tc rowSpan="2">
                  <a:txBody>
                    <a:bodyPr/>
                    <a:lstStyle/>
                    <a:p>
                      <a:pPr marL="0" marR="0" algn="ctr">
                        <a:lnSpc>
                          <a:spcPct val="115000"/>
                        </a:lnSpc>
                        <a:spcBef>
                          <a:spcPts val="0"/>
                        </a:spcBef>
                        <a:spcAft>
                          <a:spcPts val="0"/>
                        </a:spcAft>
                      </a:pPr>
                      <a:r>
                        <a:rPr lang="en-US" sz="1000" b="1" dirty="0">
                          <a:effectLst/>
                          <a:latin typeface="Times New Roman" pitchFamily="18" charset="0"/>
                          <a:cs typeface="Times New Roman" pitchFamily="18" charset="0"/>
                        </a:rPr>
                        <a:t>Di</a:t>
                      </a:r>
                      <a:endParaRPr lang="en-US" sz="1000" b="1" dirty="0">
                        <a:effectLst/>
                        <a:latin typeface="Times New Roman" pitchFamily="18" charset="0"/>
                        <a:ea typeface="Calibri"/>
                        <a:cs typeface="Times New Roman" pitchFamily="18" charset="0"/>
                      </a:endParaRPr>
                    </a:p>
                  </a:txBody>
                  <a:tcPr marL="55658" marR="55658" marT="0" marB="0" anchor="ctr"/>
                </a:tc>
                <a:tc rowSpan="2">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Ai</a:t>
                      </a:r>
                      <a:endParaRPr lang="en-US" sz="1000" b="1">
                        <a:effectLst/>
                        <a:latin typeface="Times New Roman" pitchFamily="18" charset="0"/>
                        <a:ea typeface="Calibri"/>
                        <a:cs typeface="Times New Roman" pitchFamily="18" charset="0"/>
                      </a:endParaRPr>
                    </a:p>
                  </a:txBody>
                  <a:tcPr marL="55658" marR="55658" marT="0" marB="0" anchor="ctr"/>
                </a:tc>
                <a:tc rowSpan="2">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Pi</a:t>
                      </a:r>
                      <a:endParaRPr lang="en-US" sz="1000" b="1">
                        <a:effectLst/>
                        <a:latin typeface="Times New Roman" pitchFamily="18" charset="0"/>
                        <a:ea typeface="Calibri"/>
                        <a:cs typeface="Times New Roman" pitchFamily="18" charset="0"/>
                      </a:endParaRPr>
                    </a:p>
                  </a:txBody>
                  <a:tcPr marL="55658" marR="55658" marT="0" marB="0" anchor="ctr"/>
                </a:tc>
                <a:tc rowSpan="2">
                  <a:txBody>
                    <a:bodyPr/>
                    <a:lstStyle/>
                    <a:p>
                      <a:pPr marL="0" marR="0" algn="ctr">
                        <a:lnSpc>
                          <a:spcPct val="115000"/>
                        </a:lnSpc>
                        <a:spcBef>
                          <a:spcPts val="0"/>
                        </a:spcBef>
                        <a:spcAft>
                          <a:spcPts val="0"/>
                        </a:spcAft>
                      </a:pPr>
                      <a:r>
                        <a:rPr lang="en-US" sz="1000" b="1" dirty="0">
                          <a:effectLst/>
                          <a:latin typeface="Times New Roman" pitchFamily="18" charset="0"/>
                          <a:cs typeface="Times New Roman" pitchFamily="18" charset="0"/>
                        </a:rPr>
                        <a:t>vi</a:t>
                      </a:r>
                      <a:endParaRPr lang="en-US" sz="1000" b="1" dirty="0">
                        <a:effectLst/>
                        <a:latin typeface="Times New Roman" pitchFamily="18" charset="0"/>
                        <a:ea typeface="Calibri"/>
                        <a:cs typeface="Times New Roman" pitchFamily="18" charset="0"/>
                      </a:endParaRPr>
                    </a:p>
                  </a:txBody>
                  <a:tcPr marL="55658" marR="55658" marT="0" marB="0" anchor="ctr"/>
                </a:tc>
                <a:tc rowSpan="2">
                  <a:txBody>
                    <a:bodyPr/>
                    <a:lstStyle/>
                    <a:p>
                      <a:pPr marL="0" marR="0" algn="ctr">
                        <a:lnSpc>
                          <a:spcPct val="115000"/>
                        </a:lnSpc>
                        <a:spcBef>
                          <a:spcPts val="0"/>
                        </a:spcBef>
                        <a:spcAft>
                          <a:spcPts val="0"/>
                        </a:spcAft>
                      </a:pPr>
                      <a:r>
                        <a:rPr lang="en-US" sz="1000" b="1" dirty="0" err="1">
                          <a:effectLst/>
                          <a:latin typeface="Times New Roman" pitchFamily="18" charset="0"/>
                          <a:cs typeface="Times New Roman" pitchFamily="18" charset="0"/>
                        </a:rPr>
                        <a:t>ri</a:t>
                      </a:r>
                      <a:endParaRPr lang="en-US" sz="1000" b="1" dirty="0">
                        <a:effectLst/>
                        <a:latin typeface="Times New Roman" pitchFamily="18" charset="0"/>
                        <a:ea typeface="Calibri"/>
                        <a:cs typeface="Times New Roman" pitchFamily="18" charset="0"/>
                      </a:endParaRPr>
                    </a:p>
                  </a:txBody>
                  <a:tcPr marL="55658" marR="55658" marT="0" marB="0" anchor="ctr"/>
                </a:tc>
                <a:tc rowSpan="2">
                  <a:txBody>
                    <a:bodyPr/>
                    <a:lstStyle/>
                    <a:p>
                      <a:pPr marL="0" marR="0" algn="ctr">
                        <a:lnSpc>
                          <a:spcPct val="115000"/>
                        </a:lnSpc>
                        <a:spcBef>
                          <a:spcPts val="0"/>
                        </a:spcBef>
                        <a:spcAft>
                          <a:spcPts val="0"/>
                        </a:spcAft>
                      </a:pPr>
                      <a:r>
                        <a:rPr lang="en-US" sz="1000" b="1" dirty="0">
                          <a:effectLst/>
                          <a:latin typeface="Times New Roman" pitchFamily="18" charset="0"/>
                          <a:cs typeface="Times New Roman" pitchFamily="18" charset="0"/>
                        </a:rPr>
                        <a:t>mi</a:t>
                      </a:r>
                      <a:endParaRPr lang="en-US" sz="1000" b="1" dirty="0">
                        <a:effectLst/>
                        <a:latin typeface="Times New Roman" pitchFamily="18" charset="0"/>
                        <a:ea typeface="Calibri"/>
                        <a:cs typeface="Times New Roman" pitchFamily="18" charset="0"/>
                      </a:endParaRPr>
                    </a:p>
                  </a:txBody>
                  <a:tcPr marL="55658" marR="55658" marT="0" marB="0" anchor="ctr"/>
                </a:tc>
                <a:tc rowSpan="2">
                  <a:txBody>
                    <a:bodyPr/>
                    <a:lstStyle/>
                    <a:p>
                      <a:pPr marL="0" marR="0" algn="ctr">
                        <a:lnSpc>
                          <a:spcPct val="115000"/>
                        </a:lnSpc>
                        <a:spcBef>
                          <a:spcPts val="0"/>
                        </a:spcBef>
                        <a:spcAft>
                          <a:spcPts val="0"/>
                        </a:spcAft>
                      </a:pPr>
                      <a:r>
                        <a:rPr lang="en-US" sz="1000" b="1" dirty="0" err="1">
                          <a:effectLst/>
                          <a:latin typeface="Times New Roman" pitchFamily="18" charset="0"/>
                          <a:cs typeface="Times New Roman" pitchFamily="18" charset="0"/>
                        </a:rPr>
                        <a:t>EPQi</a:t>
                      </a:r>
                      <a:endParaRPr lang="en-US" sz="1000" b="1" dirty="0">
                        <a:effectLst/>
                        <a:latin typeface="Times New Roman" pitchFamily="18" charset="0"/>
                        <a:ea typeface="Calibri"/>
                        <a:cs typeface="Times New Roman" pitchFamily="18" charset="0"/>
                      </a:endParaRPr>
                    </a:p>
                  </a:txBody>
                  <a:tcPr marL="55658" marR="55658" marT="0" marB="0" anchor="ctr"/>
                </a:tc>
                <a:tc rowSpan="2">
                  <a:txBody>
                    <a:bodyPr/>
                    <a:lstStyle/>
                    <a:p>
                      <a:pPr marL="0" marR="0" algn="ctr">
                        <a:lnSpc>
                          <a:spcPct val="115000"/>
                        </a:lnSpc>
                        <a:spcBef>
                          <a:spcPts val="0"/>
                        </a:spcBef>
                        <a:spcAft>
                          <a:spcPts val="0"/>
                        </a:spcAft>
                      </a:pPr>
                      <a:r>
                        <a:rPr lang="en-US" sz="1000" b="1" dirty="0" err="1">
                          <a:effectLst/>
                          <a:latin typeface="Times New Roman" pitchFamily="18" charset="0"/>
                          <a:cs typeface="Times New Roman" pitchFamily="18" charset="0"/>
                        </a:rPr>
                        <a:t>TRCi</a:t>
                      </a:r>
                      <a:r>
                        <a:rPr lang="en-US" sz="1000" b="1" dirty="0">
                          <a:effectLst/>
                          <a:latin typeface="Times New Roman" pitchFamily="18" charset="0"/>
                          <a:cs typeface="Times New Roman" pitchFamily="18" charset="0"/>
                        </a:rPr>
                        <a:t>(</a:t>
                      </a:r>
                      <a:r>
                        <a:rPr lang="en-US" sz="1000" b="1" dirty="0" err="1">
                          <a:effectLst/>
                          <a:latin typeface="Times New Roman" pitchFamily="18" charset="0"/>
                          <a:cs typeface="Times New Roman" pitchFamily="18" charset="0"/>
                        </a:rPr>
                        <a:t>EPQi</a:t>
                      </a:r>
                      <a:r>
                        <a:rPr lang="en-US" sz="1000" b="1" dirty="0">
                          <a:effectLst/>
                          <a:latin typeface="Times New Roman" pitchFamily="18" charset="0"/>
                          <a:cs typeface="Times New Roman" pitchFamily="18" charset="0"/>
                        </a:rPr>
                        <a:t>)</a:t>
                      </a:r>
                      <a:endParaRPr lang="en-US" sz="1000" b="1" dirty="0">
                        <a:effectLst/>
                        <a:latin typeface="Times New Roman" pitchFamily="18" charset="0"/>
                        <a:ea typeface="Calibri"/>
                        <a:cs typeface="Times New Roman" pitchFamily="18" charset="0"/>
                      </a:endParaRPr>
                    </a:p>
                  </a:txBody>
                  <a:tcPr marL="55658" marR="55658" marT="0" marB="0" anchor="ctr"/>
                </a:tc>
                <a:tc rowSpan="2">
                  <a:txBody>
                    <a:bodyPr/>
                    <a:lstStyle/>
                    <a:p>
                      <a:pPr marL="0" marR="0" algn="ctr">
                        <a:lnSpc>
                          <a:spcPct val="115000"/>
                        </a:lnSpc>
                        <a:spcBef>
                          <a:spcPts val="0"/>
                        </a:spcBef>
                        <a:spcAft>
                          <a:spcPts val="0"/>
                        </a:spcAft>
                      </a:pPr>
                      <a:r>
                        <a:rPr lang="en-US" sz="1000" b="1" dirty="0" err="1">
                          <a:effectLst/>
                          <a:latin typeface="Times New Roman" pitchFamily="18" charset="0"/>
                          <a:cs typeface="Times New Roman" pitchFamily="18" charset="0"/>
                        </a:rPr>
                        <a:t>TRi</a:t>
                      </a:r>
                      <a:endParaRPr lang="en-US" sz="1000" b="1" dirty="0">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dirty="0">
                          <a:effectLst/>
                          <a:latin typeface="Times New Roman" pitchFamily="18" charset="0"/>
                          <a:cs typeface="Times New Roman" pitchFamily="18" charset="0"/>
                        </a:rPr>
                        <a:t>(Cycle Time)</a:t>
                      </a:r>
                      <a:r>
                        <a:rPr lang="en-US" sz="1000" b="1" dirty="0" err="1">
                          <a:effectLst/>
                          <a:latin typeface="Times New Roman" pitchFamily="18" charset="0"/>
                          <a:cs typeface="Times New Roman" pitchFamily="18" charset="0"/>
                        </a:rPr>
                        <a:t>i</a:t>
                      </a:r>
                      <a:endParaRPr lang="en-US" sz="1000" b="1" dirty="0">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dirty="0">
                          <a:effectLst/>
                          <a:latin typeface="Times New Roman" pitchFamily="18" charset="0"/>
                          <a:cs typeface="Times New Roman" pitchFamily="18" charset="0"/>
                        </a:rPr>
                        <a:t>(Cycle Time)</a:t>
                      </a:r>
                      <a:r>
                        <a:rPr lang="en-US" sz="1000" b="1" dirty="0" err="1">
                          <a:effectLst/>
                          <a:latin typeface="Times New Roman" pitchFamily="18" charset="0"/>
                          <a:cs typeface="Times New Roman" pitchFamily="18" charset="0"/>
                        </a:rPr>
                        <a:t>i</a:t>
                      </a:r>
                      <a:endParaRPr lang="en-US" sz="1000" b="1" dirty="0">
                        <a:effectLst/>
                        <a:latin typeface="Times New Roman" pitchFamily="18" charset="0"/>
                        <a:ea typeface="Calibri"/>
                        <a:cs typeface="Times New Roman" pitchFamily="18" charset="0"/>
                      </a:endParaRPr>
                    </a:p>
                  </a:txBody>
                  <a:tcPr marL="55658" marR="55658" marT="0" marB="0" anchor="ctr"/>
                </a:tc>
              </a:tr>
              <a:tr h="105974">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000" b="1" dirty="0">
                          <a:effectLst/>
                          <a:latin typeface="Times New Roman" pitchFamily="18" charset="0"/>
                          <a:cs typeface="Times New Roman" pitchFamily="18" charset="0"/>
                        </a:rPr>
                        <a:t>Year</a:t>
                      </a:r>
                      <a:endParaRPr lang="en-US" sz="1000" b="1" dirty="0">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dirty="0">
                          <a:effectLst/>
                          <a:latin typeface="Times New Roman" pitchFamily="18" charset="0"/>
                          <a:cs typeface="Times New Roman" pitchFamily="18" charset="0"/>
                        </a:rPr>
                        <a:t>Days</a:t>
                      </a:r>
                      <a:endParaRPr lang="en-US" sz="1000" b="1" dirty="0">
                        <a:effectLst/>
                        <a:latin typeface="Times New Roman" pitchFamily="18" charset="0"/>
                        <a:ea typeface="Calibri"/>
                        <a:cs typeface="Times New Roman" pitchFamily="18" charset="0"/>
                      </a:endParaRPr>
                    </a:p>
                  </a:txBody>
                  <a:tcPr marL="55658" marR="55658" marT="0" marB="0" anchor="ctr"/>
                </a:tc>
              </a:tr>
              <a:tr h="284475">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dirty="0">
                          <a:effectLst/>
                          <a:latin typeface="Times New Roman" pitchFamily="18" charset="0"/>
                          <a:cs typeface="Times New Roman" pitchFamily="18" charset="0"/>
                        </a:rPr>
                        <a:t>Coca Cola (330mL)</a:t>
                      </a:r>
                      <a:endParaRPr lang="en-US" sz="1000" b="1" dirty="0">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119400</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8</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13</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9</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dirty="0" smtClean="0">
                          <a:effectLst/>
                          <a:latin typeface="Times New Roman" pitchFamily="18" charset="0"/>
                          <a:cs typeface="Times New Roman" pitchFamily="18" charset="0"/>
                        </a:rPr>
                        <a:t>0.6</a:t>
                      </a:r>
                      <a:endParaRPr lang="en-US" sz="1000" b="1" dirty="0">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131340</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1828.90</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1044.56</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130.57</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0.0153</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4.79</a:t>
                      </a:r>
                      <a:endParaRPr lang="en-US" sz="1000" b="1">
                        <a:effectLst/>
                        <a:latin typeface="Times New Roman" pitchFamily="18" charset="0"/>
                        <a:ea typeface="Calibri"/>
                        <a:cs typeface="Times New Roman" pitchFamily="18" charset="0"/>
                      </a:endParaRPr>
                    </a:p>
                  </a:txBody>
                  <a:tcPr marL="55658" marR="55658" marT="0" marB="0" anchor="b"/>
                </a:tc>
              </a:tr>
              <a:tr h="284475">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2</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dirty="0">
                          <a:effectLst/>
                          <a:latin typeface="Times New Roman" pitchFamily="18" charset="0"/>
                          <a:cs typeface="Times New Roman" pitchFamily="18" charset="0"/>
                        </a:rPr>
                        <a:t>Diet Cola  (330mL)</a:t>
                      </a:r>
                      <a:endParaRPr lang="en-US" sz="1000" b="1" dirty="0">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6759</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8</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13</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9</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dirty="0" smtClean="0">
                          <a:effectLst/>
                          <a:latin typeface="Times New Roman" pitchFamily="18" charset="0"/>
                          <a:cs typeface="Times New Roman" pitchFamily="18" charset="0"/>
                        </a:rPr>
                        <a:t>0.6</a:t>
                      </a:r>
                      <a:endParaRPr lang="en-US" sz="1000" b="1" dirty="0">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7435</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435.14</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248.53</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31.07</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0.0644</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20.15</a:t>
                      </a:r>
                      <a:endParaRPr lang="en-US" sz="1000" b="1">
                        <a:effectLst/>
                        <a:latin typeface="Times New Roman" pitchFamily="18" charset="0"/>
                        <a:ea typeface="Calibri"/>
                        <a:cs typeface="Times New Roman" pitchFamily="18" charset="0"/>
                      </a:endParaRPr>
                    </a:p>
                  </a:txBody>
                  <a:tcPr marL="55658" marR="55658" marT="0" marB="0" anchor="b"/>
                </a:tc>
              </a:tr>
              <a:tr h="284475">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3</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Coke Zero (330mL)</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11266</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8</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13</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9</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dirty="0" smtClean="0">
                          <a:effectLst/>
                          <a:latin typeface="Times New Roman" pitchFamily="18" charset="0"/>
                          <a:cs typeface="Times New Roman" pitchFamily="18" charset="0"/>
                        </a:rPr>
                        <a:t>0.6</a:t>
                      </a:r>
                      <a:endParaRPr lang="en-US" sz="1000" b="1" dirty="0">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12393</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561.79</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320.86</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40.11</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0.0499</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15.61</a:t>
                      </a:r>
                      <a:endParaRPr lang="en-US" sz="1000" b="1">
                        <a:effectLst/>
                        <a:latin typeface="Times New Roman" pitchFamily="18" charset="0"/>
                        <a:ea typeface="Calibri"/>
                        <a:cs typeface="Times New Roman" pitchFamily="18" charset="0"/>
                      </a:endParaRPr>
                    </a:p>
                  </a:txBody>
                  <a:tcPr marL="55658" marR="55658" marT="0" marB="0" anchor="b"/>
                </a:tc>
              </a:tr>
              <a:tr h="284475">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4</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dirty="0">
                          <a:effectLst/>
                          <a:latin typeface="Times New Roman" pitchFamily="18" charset="0"/>
                          <a:cs typeface="Times New Roman" pitchFamily="18" charset="0"/>
                        </a:rPr>
                        <a:t>Sprite   (330mL)</a:t>
                      </a:r>
                      <a:endParaRPr lang="en-US" sz="1000" b="1" dirty="0">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51813</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8</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13</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9</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dirty="0" smtClean="0">
                          <a:effectLst/>
                          <a:latin typeface="Times New Roman" pitchFamily="18" charset="0"/>
                          <a:cs typeface="Times New Roman" pitchFamily="18" charset="0"/>
                        </a:rPr>
                        <a:t>0.6</a:t>
                      </a:r>
                      <a:endParaRPr lang="en-US" sz="1000" b="1" dirty="0">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56994</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1204.78</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688.10</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86.01</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0.0233</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7.28</a:t>
                      </a:r>
                      <a:endParaRPr lang="en-US" sz="1000" b="1">
                        <a:effectLst/>
                        <a:latin typeface="Times New Roman" pitchFamily="18" charset="0"/>
                        <a:ea typeface="Calibri"/>
                        <a:cs typeface="Times New Roman" pitchFamily="18" charset="0"/>
                      </a:endParaRPr>
                    </a:p>
                  </a:txBody>
                  <a:tcPr marL="55658" marR="55658" marT="0" marB="0" anchor="b"/>
                </a:tc>
              </a:tr>
              <a:tr h="284475">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5</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dirty="0">
                          <a:effectLst/>
                          <a:latin typeface="Times New Roman" pitchFamily="18" charset="0"/>
                          <a:cs typeface="Times New Roman" pitchFamily="18" charset="0"/>
                        </a:rPr>
                        <a:t> Diet Sprite  (330mL)</a:t>
                      </a:r>
                      <a:endParaRPr lang="en-US" sz="1000" b="1" dirty="0">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4507</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8</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13</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9</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dirty="0" smtClean="0">
                          <a:effectLst/>
                          <a:latin typeface="Times New Roman" pitchFamily="18" charset="0"/>
                          <a:cs typeface="Times New Roman" pitchFamily="18" charset="0"/>
                        </a:rPr>
                        <a:t>0.6</a:t>
                      </a:r>
                      <a:endParaRPr lang="en-US" sz="1000" b="1" dirty="0">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4958</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355.33</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202.94</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25.37</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0.0788</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dirty="0">
                          <a:effectLst/>
                          <a:latin typeface="Times New Roman" pitchFamily="18" charset="0"/>
                          <a:cs typeface="Times New Roman" pitchFamily="18" charset="0"/>
                        </a:rPr>
                        <a:t>24.68</a:t>
                      </a:r>
                      <a:endParaRPr lang="en-US" sz="1000" b="1" dirty="0">
                        <a:effectLst/>
                        <a:latin typeface="Times New Roman" pitchFamily="18" charset="0"/>
                        <a:ea typeface="Calibri"/>
                        <a:cs typeface="Times New Roman" pitchFamily="18" charset="0"/>
                      </a:endParaRPr>
                    </a:p>
                  </a:txBody>
                  <a:tcPr marL="55658" marR="55658" marT="0" marB="0" anchor="b"/>
                </a:tc>
              </a:tr>
              <a:tr h="284475">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6</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Fanta Orange  (330mL)</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24780</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8</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13</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9</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dirty="0" smtClean="0">
                          <a:effectLst/>
                          <a:latin typeface="Times New Roman" pitchFamily="18" charset="0"/>
                          <a:cs typeface="Times New Roman" pitchFamily="18" charset="0"/>
                        </a:rPr>
                        <a:t>0.6</a:t>
                      </a:r>
                      <a:endParaRPr lang="en-US" sz="1000" b="1" dirty="0">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27258</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833.18</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475.86</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59.48</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0.0336</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10.52</a:t>
                      </a:r>
                      <a:endParaRPr lang="en-US" sz="1000" b="1">
                        <a:effectLst/>
                        <a:latin typeface="Times New Roman" pitchFamily="18" charset="0"/>
                        <a:ea typeface="Calibri"/>
                        <a:cs typeface="Times New Roman" pitchFamily="18" charset="0"/>
                      </a:endParaRPr>
                    </a:p>
                  </a:txBody>
                  <a:tcPr marL="55658" marR="55658" marT="0" marB="0" anchor="b"/>
                </a:tc>
              </a:tr>
              <a:tr h="284475">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7</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Fanta Strawberry  (330mL)</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6819</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8</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13</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9</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dirty="0" smtClean="0">
                          <a:effectLst/>
                          <a:latin typeface="Times New Roman" pitchFamily="18" charset="0"/>
                          <a:cs typeface="Times New Roman" pitchFamily="18" charset="0"/>
                        </a:rPr>
                        <a:t>0.6</a:t>
                      </a:r>
                      <a:endParaRPr lang="en-US" sz="1000" b="1" dirty="0">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7501</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437.07</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249.63</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31.20</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0.0641</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20.06</a:t>
                      </a:r>
                      <a:endParaRPr lang="en-US" sz="1000" b="1">
                        <a:effectLst/>
                        <a:latin typeface="Times New Roman" pitchFamily="18" charset="0"/>
                        <a:ea typeface="Calibri"/>
                        <a:cs typeface="Times New Roman" pitchFamily="18" charset="0"/>
                      </a:endParaRPr>
                    </a:p>
                  </a:txBody>
                  <a:tcPr marL="55658" marR="55658" marT="0" marB="0" anchor="b"/>
                </a:tc>
              </a:tr>
              <a:tr h="75138">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 </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 </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 </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 </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endParaRPr lang="en-US" sz="1000" b="1" dirty="0">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 </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 </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 </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 </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 </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 </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 </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 </a:t>
                      </a:r>
                      <a:endParaRPr lang="en-US" sz="1000" b="1">
                        <a:effectLst/>
                        <a:latin typeface="Times New Roman" pitchFamily="18" charset="0"/>
                        <a:ea typeface="Calibri"/>
                        <a:cs typeface="Times New Roman" pitchFamily="18" charset="0"/>
                      </a:endParaRPr>
                    </a:p>
                  </a:txBody>
                  <a:tcPr marL="55658" marR="55658" marT="0" marB="0" anchor="b"/>
                </a:tc>
              </a:tr>
              <a:tr h="284475">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8</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Coca Cola (PET 2.0 LT)</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522338</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8</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9</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7</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dirty="0" smtClean="0">
                          <a:effectLst/>
                          <a:latin typeface="Times New Roman" pitchFamily="18" charset="0"/>
                          <a:cs typeface="Times New Roman" pitchFamily="18" charset="0"/>
                        </a:rPr>
                        <a:t>0.4</a:t>
                      </a:r>
                      <a:endParaRPr lang="en-US" sz="1000" b="1" dirty="0">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574572</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5564.06</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1502.04</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187.75</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0.0107</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3.33</a:t>
                      </a:r>
                      <a:endParaRPr lang="en-US" sz="1000" b="1">
                        <a:effectLst/>
                        <a:latin typeface="Times New Roman" pitchFamily="18" charset="0"/>
                        <a:ea typeface="Calibri"/>
                        <a:cs typeface="Times New Roman" pitchFamily="18" charset="0"/>
                      </a:endParaRPr>
                    </a:p>
                  </a:txBody>
                  <a:tcPr marL="55658" marR="55658" marT="0" marB="0" anchor="b"/>
                </a:tc>
              </a:tr>
              <a:tr h="284475">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9</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Diet Cola (PET 2.0 LT)</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16323</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8</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9</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7</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dirty="0" smtClean="0">
                          <a:effectLst/>
                          <a:latin typeface="Times New Roman" pitchFamily="18" charset="0"/>
                          <a:cs typeface="Times New Roman" pitchFamily="18" charset="0"/>
                        </a:rPr>
                        <a:t>0.4</a:t>
                      </a:r>
                      <a:endParaRPr lang="en-US" sz="1000" b="1" dirty="0">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17955</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983.59</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dirty="0">
                          <a:effectLst/>
                          <a:latin typeface="Times New Roman" pitchFamily="18" charset="0"/>
                          <a:cs typeface="Times New Roman" pitchFamily="18" charset="0"/>
                        </a:rPr>
                        <a:t>265.52</a:t>
                      </a:r>
                      <a:endParaRPr lang="en-US" sz="1000" b="1" dirty="0">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33.19</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0.0603</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18.86</a:t>
                      </a:r>
                      <a:endParaRPr lang="en-US" sz="1000" b="1">
                        <a:effectLst/>
                        <a:latin typeface="Times New Roman" pitchFamily="18" charset="0"/>
                        <a:ea typeface="Calibri"/>
                        <a:cs typeface="Times New Roman" pitchFamily="18" charset="0"/>
                      </a:endParaRPr>
                    </a:p>
                  </a:txBody>
                  <a:tcPr marL="55658" marR="55658" marT="0" marB="0" anchor="b"/>
                </a:tc>
              </a:tr>
              <a:tr h="284475">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10</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Sprite (PET 2.0 LT)</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195875</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8</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9</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7</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0.46</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215463</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3407.26</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919.80</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114.98</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0.0174</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5.44</a:t>
                      </a:r>
                      <a:endParaRPr lang="en-US" sz="1000" b="1">
                        <a:effectLst/>
                        <a:latin typeface="Times New Roman" pitchFamily="18" charset="0"/>
                        <a:ea typeface="Calibri"/>
                        <a:cs typeface="Times New Roman" pitchFamily="18" charset="0"/>
                      </a:endParaRPr>
                    </a:p>
                  </a:txBody>
                  <a:tcPr marL="55658" marR="55658" marT="0" marB="0" anchor="b"/>
                </a:tc>
              </a:tr>
              <a:tr h="284475">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11</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Fanta Orange (PET 2.0 LT)</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65292</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8</a:t>
                      </a:r>
                      <a:endParaRPr lang="en-US" sz="1000" b="1">
                        <a:effectLst/>
                        <a:latin typeface="Times New Roman" pitchFamily="18" charset="0"/>
                        <a:ea typeface="Calibri"/>
                        <a:cs typeface="Times New Roman" pitchFamily="18" charset="0"/>
                      </a:endParaRPr>
                    </a:p>
                  </a:txBody>
                  <a:tcPr marL="55658" marR="55658" marT="0" marB="0" anchor="ctr"/>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9</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7</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0.46</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71821</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1967.19</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531.05</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66.38</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a:effectLst/>
                          <a:latin typeface="Times New Roman" pitchFamily="18" charset="0"/>
                          <a:cs typeface="Times New Roman" pitchFamily="18" charset="0"/>
                        </a:rPr>
                        <a:t>0.0301</a:t>
                      </a:r>
                      <a:endParaRPr lang="en-US" sz="1000" b="1">
                        <a:effectLst/>
                        <a:latin typeface="Times New Roman" pitchFamily="18" charset="0"/>
                        <a:ea typeface="Calibri"/>
                        <a:cs typeface="Times New Roman" pitchFamily="18" charset="0"/>
                      </a:endParaRPr>
                    </a:p>
                  </a:txBody>
                  <a:tcPr marL="55658" marR="55658" marT="0" marB="0" anchor="b"/>
                </a:tc>
                <a:tc>
                  <a:txBody>
                    <a:bodyPr/>
                    <a:lstStyle/>
                    <a:p>
                      <a:pPr marL="0" marR="0" algn="ctr">
                        <a:lnSpc>
                          <a:spcPct val="115000"/>
                        </a:lnSpc>
                        <a:spcBef>
                          <a:spcPts val="0"/>
                        </a:spcBef>
                        <a:spcAft>
                          <a:spcPts val="0"/>
                        </a:spcAft>
                      </a:pPr>
                      <a:r>
                        <a:rPr lang="en-US" sz="1000" b="1" dirty="0">
                          <a:effectLst/>
                          <a:latin typeface="Times New Roman" pitchFamily="18" charset="0"/>
                          <a:cs typeface="Times New Roman" pitchFamily="18" charset="0"/>
                        </a:rPr>
                        <a:t>9.43</a:t>
                      </a:r>
                      <a:endParaRPr lang="en-US" sz="1000" b="1" dirty="0">
                        <a:effectLst/>
                        <a:latin typeface="Times New Roman" pitchFamily="18" charset="0"/>
                        <a:ea typeface="Calibri"/>
                        <a:cs typeface="Times New Roman" pitchFamily="18" charset="0"/>
                      </a:endParaRPr>
                    </a:p>
                  </a:txBody>
                  <a:tcPr marL="55658" marR="55658" marT="0" marB="0" anchor="b"/>
                </a:tc>
              </a:tr>
            </a:tbl>
          </a:graphicData>
        </a:graphic>
      </p:graphicFrame>
    </p:spTree>
    <p:extLst>
      <p:ext uri="{BB962C8B-B14F-4D97-AF65-F5344CB8AC3E}">
        <p14:creationId xmlns:p14="http://schemas.microsoft.com/office/powerpoint/2010/main" val="125312530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8" name="Content Placeholder 2"/>
          <p:cNvSpPr txBox="1">
            <a:spLocks/>
          </p:cNvSpPr>
          <p:nvPr/>
        </p:nvSpPr>
        <p:spPr>
          <a:xfrm>
            <a:off x="152400" y="1600200"/>
            <a:ext cx="8915400" cy="50292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smtClean="0">
                <a:solidFill>
                  <a:schemeClr val="tx2"/>
                </a:solidFill>
                <a:latin typeface="Times New Roman" pitchFamily="18" charset="0"/>
                <a:cs typeface="Times New Roman" pitchFamily="18" charset="0"/>
              </a:rPr>
              <a:t>Finished Goods Dynamic Model Derivations (EPQ)</a:t>
            </a:r>
          </a:p>
          <a:p>
            <a:pPr>
              <a:buFont typeface="Wingdings" pitchFamily="2" charset="2"/>
              <a:buChar char="q"/>
            </a:pPr>
            <a:endParaRPr lang="en-US" sz="2500" b="1" dirty="0">
              <a:solidFill>
                <a:schemeClr val="tx2"/>
              </a:solidFill>
              <a:latin typeface="Times New Roman" pitchFamily="18" charset="0"/>
              <a:cs typeface="Times New Roman" pitchFamily="18" charset="0"/>
            </a:endParaRPr>
          </a:p>
        </p:txBody>
      </p:sp>
      <p:graphicFrame>
        <p:nvGraphicFramePr>
          <p:cNvPr id="10" name="Diagram 9">
            <a:hlinkClick r:id="rId3" action="ppaction://hlinkfile"/>
          </p:cNvPr>
          <p:cNvGraphicFramePr/>
          <p:nvPr>
            <p:extLst>
              <p:ext uri="{D42A27DB-BD31-4B8C-83A1-F6EECF244321}">
                <p14:modId xmlns:p14="http://schemas.microsoft.com/office/powerpoint/2010/main" val="3434973032"/>
              </p:ext>
            </p:extLst>
          </p:nvPr>
        </p:nvGraphicFramePr>
        <p:xfrm>
          <a:off x="2438400" y="3114565"/>
          <a:ext cx="3962400" cy="20004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881948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228600" y="1600200"/>
            <a:ext cx="5370286" cy="52578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700" dirty="0" smtClean="0">
                <a:latin typeface="Times New Roman" pitchFamily="18" charset="0"/>
                <a:cs typeface="Times New Roman" pitchFamily="18" charset="0"/>
              </a:rPr>
              <a:t>In </a:t>
            </a:r>
            <a:r>
              <a:rPr lang="en-US" sz="2700" dirty="0">
                <a:latin typeface="Times New Roman" pitchFamily="18" charset="0"/>
                <a:cs typeface="Times New Roman" pitchFamily="18" charset="0"/>
              </a:rPr>
              <a:t>early 2005, the National </a:t>
            </a:r>
            <a:r>
              <a:rPr lang="en-US" sz="2700" dirty="0" smtClean="0">
                <a:latin typeface="Times New Roman" pitchFamily="18" charset="0"/>
                <a:cs typeface="Times New Roman" pitchFamily="18" charset="0"/>
              </a:rPr>
              <a:t>Beverages </a:t>
            </a:r>
            <a:r>
              <a:rPr lang="en-US" sz="2700" dirty="0">
                <a:latin typeface="Times New Roman" pitchFamily="18" charset="0"/>
                <a:cs typeface="Times New Roman" pitchFamily="18" charset="0"/>
              </a:rPr>
              <a:t>Company acquired the production line of Jericho Water in Jericho along with the Palestinian Beverage </a:t>
            </a:r>
            <a:r>
              <a:rPr lang="en-US" sz="2700" dirty="0" smtClean="0">
                <a:latin typeface="Times New Roman" pitchFamily="18" charset="0"/>
                <a:cs typeface="Times New Roman" pitchFamily="18" charset="0"/>
              </a:rPr>
              <a:t>Group.</a:t>
            </a:r>
          </a:p>
          <a:p>
            <a:pPr marL="0" indent="0">
              <a:buNone/>
            </a:pPr>
            <a:endParaRPr lang="en-US" sz="2700" dirty="0" smtClean="0">
              <a:latin typeface="Times New Roman" pitchFamily="18" charset="0"/>
              <a:cs typeface="Times New Roman" pitchFamily="18" charset="0"/>
            </a:endParaRPr>
          </a:p>
          <a:p>
            <a:r>
              <a:rPr lang="en-US" sz="2700" dirty="0">
                <a:latin typeface="Times New Roman" pitchFamily="18" charset="0"/>
                <a:cs typeface="Times New Roman" pitchFamily="18" charset="0"/>
              </a:rPr>
              <a:t>In 2006, the Company acquired </a:t>
            </a:r>
            <a:r>
              <a:rPr lang="en-US" sz="2700" dirty="0" err="1">
                <a:latin typeface="Times New Roman" pitchFamily="18" charset="0"/>
                <a:cs typeface="Times New Roman" pitchFamily="18" charset="0"/>
              </a:rPr>
              <a:t>Cappy</a:t>
            </a:r>
            <a:r>
              <a:rPr lang="en-US" sz="2700" dirty="0">
                <a:latin typeface="Times New Roman" pitchFamily="18" charset="0"/>
                <a:cs typeface="Times New Roman" pitchFamily="18" charset="0"/>
              </a:rPr>
              <a:t> Production line in addition to the </a:t>
            </a:r>
            <a:r>
              <a:rPr lang="en-US" sz="2700" dirty="0" err="1">
                <a:latin typeface="Times New Roman" pitchFamily="18" charset="0"/>
                <a:cs typeface="Times New Roman" pitchFamily="18" charset="0"/>
              </a:rPr>
              <a:t>Cappy</a:t>
            </a:r>
            <a:r>
              <a:rPr lang="en-US" sz="2700" dirty="0">
                <a:latin typeface="Times New Roman" pitchFamily="18" charset="0"/>
                <a:cs typeface="Times New Roman" pitchFamily="18" charset="0"/>
              </a:rPr>
              <a:t> juices trademarks</a:t>
            </a:r>
            <a:r>
              <a:rPr lang="en-US" sz="2700" dirty="0" smtClean="0">
                <a:latin typeface="Times New Roman" pitchFamily="18" charset="0"/>
                <a:cs typeface="Times New Roman" pitchFamily="18" charset="0"/>
              </a:rPr>
              <a:t>.</a:t>
            </a:r>
          </a:p>
          <a:p>
            <a:pPr marL="0" indent="0">
              <a:buNone/>
            </a:pPr>
            <a:endParaRPr lang="en-US" sz="2700" dirty="0" smtClean="0">
              <a:latin typeface="Times New Roman" pitchFamily="18" charset="0"/>
              <a:cs typeface="Times New Roman" pitchFamily="18" charset="0"/>
            </a:endParaRPr>
          </a:p>
          <a:p>
            <a:r>
              <a:rPr lang="en-US" sz="2700" dirty="0" smtClean="0">
                <a:latin typeface="Times New Roman" pitchFamily="18" charset="0"/>
                <a:cs typeface="Times New Roman" pitchFamily="18" charset="0"/>
              </a:rPr>
              <a:t>The </a:t>
            </a:r>
            <a:r>
              <a:rPr lang="en-US" sz="2700" dirty="0">
                <a:latin typeface="Times New Roman" pitchFamily="18" charset="0"/>
                <a:cs typeface="Times New Roman" pitchFamily="18" charset="0"/>
              </a:rPr>
              <a:t>Company gave the Palestinian market the chance to keep up with the general development in the global industry, especially the food and Beverage industries.</a:t>
            </a:r>
          </a:p>
          <a:p>
            <a:endParaRPr lang="en-US" sz="2500" dirty="0">
              <a:latin typeface="Times New Roman" pitchFamily="18" charset="0"/>
              <a:cs typeface="Times New Roman" pitchFamily="18" charset="0"/>
            </a:endParaRPr>
          </a:p>
        </p:txBody>
      </p:sp>
      <p:pic>
        <p:nvPicPr>
          <p:cNvPr id="4098" name="Picture 2" descr="G:\knhj.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6344556" y="1289958"/>
            <a:ext cx="1828798" cy="3211283"/>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M..s\Desktop\ie 380\create-quality-control-charts-excel-800x8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4199" y="4495621"/>
            <a:ext cx="3200398" cy="213611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09600" y="399143"/>
            <a:ext cx="9067800" cy="553998"/>
          </a:xfrm>
          <a:prstGeom prst="rect">
            <a:avLst/>
          </a:prstGeom>
          <a:ln>
            <a:solidFill>
              <a:schemeClr val="bg1"/>
            </a:solidFill>
          </a:ln>
        </p:spPr>
        <p:txBody>
          <a:bodyPr wrap="square">
            <a:spAutoFit/>
          </a:bodyPr>
          <a:lstStyle/>
          <a:p>
            <a:r>
              <a:rPr lang="en-US" sz="3000" b="1" dirty="0">
                <a:solidFill>
                  <a:schemeClr val="tx2"/>
                </a:solidFill>
                <a:latin typeface="Times New Roman" pitchFamily="18" charset="0"/>
                <a:cs typeface="Times New Roman" pitchFamily="18" charset="0"/>
              </a:rPr>
              <a:t>National Beverage Company (Coca Cola/ </a:t>
            </a:r>
            <a:r>
              <a:rPr lang="en-US" sz="3000" b="1" dirty="0" err="1">
                <a:solidFill>
                  <a:schemeClr val="tx2"/>
                </a:solidFill>
                <a:latin typeface="Times New Roman" pitchFamily="18" charset="0"/>
                <a:cs typeface="Times New Roman" pitchFamily="18" charset="0"/>
              </a:rPr>
              <a:t>Cappy</a:t>
            </a:r>
            <a:r>
              <a:rPr lang="en-US" sz="3000" b="1" dirty="0">
                <a:solidFill>
                  <a:schemeClr val="tx2"/>
                </a:solidFill>
                <a:latin typeface="Times New Roman" pitchFamily="18" charset="0"/>
                <a:cs typeface="Times New Roman" pitchFamily="18" charset="0"/>
              </a:rPr>
              <a:t>)</a:t>
            </a:r>
            <a:endParaRPr lang="en-US" sz="3000" dirty="0">
              <a:solidFill>
                <a:schemeClr val="tx2"/>
              </a:solidFill>
            </a:endParaRPr>
          </a:p>
        </p:txBody>
      </p:sp>
    </p:spTree>
    <p:extLst>
      <p:ext uri="{BB962C8B-B14F-4D97-AF65-F5344CB8AC3E}">
        <p14:creationId xmlns:p14="http://schemas.microsoft.com/office/powerpoint/2010/main" val="266139059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8" name="Content Placeholder 2"/>
              <p:cNvSpPr txBox="1">
                <a:spLocks/>
              </p:cNvSpPr>
              <p:nvPr/>
            </p:nvSpPr>
            <p:spPr>
              <a:xfrm>
                <a:off x="152400" y="1600200"/>
                <a:ext cx="8915400" cy="50292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smtClean="0">
                    <a:solidFill>
                      <a:schemeClr val="tx2"/>
                    </a:solidFill>
                    <a:latin typeface="Times New Roman" pitchFamily="18" charset="0"/>
                    <a:cs typeface="Times New Roman" pitchFamily="18" charset="0"/>
                  </a:rPr>
                  <a:t>(EPQ) EOQ and EPQ with Safety Stock and Reorder Point</a:t>
                </a:r>
              </a:p>
              <a:p>
                <a:pPr marL="0" indent="0">
                  <a:buNone/>
                </a:pPr>
                <a:endParaRPr lang="en-US" sz="2500" b="1" dirty="0">
                  <a:solidFill>
                    <a:schemeClr val="tx2"/>
                  </a:solidFill>
                  <a:latin typeface="Times New Roman" pitchFamily="18" charset="0"/>
                  <a:cs typeface="Times New Roman" pitchFamily="18" charset="0"/>
                </a:endParaRPr>
              </a:p>
              <a:p>
                <a:pPr marL="0" indent="0">
                  <a:buNone/>
                </a:pPr>
                <a:r>
                  <a:rPr lang="en-US" sz="2000" dirty="0">
                    <a:latin typeface="Times New Roman" pitchFamily="18" charset="0"/>
                    <a:cs typeface="Times New Roman" pitchFamily="18" charset="0"/>
                  </a:rPr>
                  <a:t>The reorder point is</a:t>
                </a:r>
                <a:r>
                  <a:rPr lang="en-US" sz="2000" dirty="0" smtClean="0">
                    <a:latin typeface="Times New Roman" pitchFamily="18" charset="0"/>
                    <a:cs typeface="Times New Roman" pitchFamily="18" charset="0"/>
                  </a:rPr>
                  <a:t>, </a:t>
                </a:r>
              </a:p>
              <a:p>
                <a:pPr marL="0" indent="0">
                  <a:buNone/>
                </a:pPr>
                <a:endParaRPr lang="en-US" sz="2000" dirty="0" smtClean="0">
                  <a:latin typeface="Times New Roman" pitchFamily="18" charset="0"/>
                  <a:cs typeface="Times New Roman" pitchFamily="18" charset="0"/>
                </a:endParaRPr>
              </a:p>
              <a:p>
                <a:pPr marL="0" indent="0">
                  <a:buNone/>
                </a:pPr>
                <a14:m>
                  <m:oMathPara xmlns:m="http://schemas.openxmlformats.org/officeDocument/2006/math">
                    <m:oMathParaPr>
                      <m:jc m:val="centerGroup"/>
                    </m:oMathParaPr>
                    <m:oMath xmlns:m="http://schemas.openxmlformats.org/officeDocument/2006/math">
                      <m:r>
                        <a:rPr lang="en-US" sz="2200" i="1">
                          <a:latin typeface="Cambria Math"/>
                        </a:rPr>
                        <m:t>                                </m:t>
                      </m:r>
                      <m:r>
                        <a:rPr lang="en-US" sz="2200" i="1">
                          <a:latin typeface="Cambria Math"/>
                        </a:rPr>
                        <m:t>𝑅</m:t>
                      </m:r>
                      <m:r>
                        <a:rPr lang="en-US" sz="2200" i="1">
                          <a:latin typeface="Cambria Math"/>
                        </a:rPr>
                        <m:t>= </m:t>
                      </m:r>
                      <m:acc>
                        <m:accPr>
                          <m:chr m:val="̅"/>
                          <m:ctrlPr>
                            <a:rPr lang="en-US" sz="2200" i="1">
                              <a:latin typeface="Cambria Math"/>
                            </a:rPr>
                          </m:ctrlPr>
                        </m:accPr>
                        <m:e>
                          <m:r>
                            <a:rPr lang="en-US" sz="2200" i="1">
                              <a:latin typeface="Cambria Math"/>
                            </a:rPr>
                            <m:t>𝑑</m:t>
                          </m:r>
                        </m:e>
                      </m:acc>
                      <m:r>
                        <a:rPr lang="en-US" sz="2200" i="1">
                          <a:latin typeface="Cambria Math"/>
                        </a:rPr>
                        <m:t>𝐿</m:t>
                      </m:r>
                      <m:r>
                        <a:rPr lang="en-US" sz="2200" i="1">
                          <a:latin typeface="Cambria Math"/>
                        </a:rPr>
                        <m:t>+</m:t>
                      </m:r>
                      <m:r>
                        <a:rPr lang="en-US" sz="2200" i="1">
                          <a:latin typeface="Cambria Math"/>
                        </a:rPr>
                        <m:t>𝑧</m:t>
                      </m:r>
                      <m:sSub>
                        <m:sSubPr>
                          <m:ctrlPr>
                            <a:rPr lang="en-US" sz="2200" i="1">
                              <a:latin typeface="Cambria Math"/>
                            </a:rPr>
                          </m:ctrlPr>
                        </m:sSubPr>
                        <m:e>
                          <m:r>
                            <a:rPr lang="en-US" sz="2200" i="1">
                              <a:latin typeface="Cambria Math"/>
                            </a:rPr>
                            <m:t>𝜎</m:t>
                          </m:r>
                        </m:e>
                        <m:sub>
                          <m:r>
                            <a:rPr lang="en-US" sz="2200" i="1">
                              <a:latin typeface="Cambria Math"/>
                            </a:rPr>
                            <m:t>𝐿</m:t>
                          </m:r>
                        </m:sub>
                      </m:sSub>
                      <m:r>
                        <a:rPr lang="en-US" sz="2200" i="1">
                          <a:latin typeface="Cambria Math"/>
                        </a:rPr>
                        <m:t>                               </m:t>
                      </m:r>
                      <m:r>
                        <a:rPr lang="en-US" sz="2200" b="0" i="1" smtClean="0">
                          <a:latin typeface="Cambria Math"/>
                        </a:rPr>
                        <m:t>                                </m:t>
                      </m:r>
                      <m:r>
                        <a:rPr lang="en-US" sz="2200" i="1">
                          <a:latin typeface="Cambria Math"/>
                        </a:rPr>
                        <m:t>     (</m:t>
                      </m:r>
                      <m:r>
                        <a:rPr lang="en-US" sz="2200" i="1">
                          <a:latin typeface="Cambria Math"/>
                        </a:rPr>
                        <m:t>4</m:t>
                      </m:r>
                      <m:r>
                        <a:rPr lang="en-US" sz="2200" i="1">
                          <a:latin typeface="Cambria Math"/>
                        </a:rPr>
                        <m:t>.</m:t>
                      </m:r>
                      <m:r>
                        <a:rPr lang="en-US" sz="2200" i="1">
                          <a:latin typeface="Cambria Math"/>
                        </a:rPr>
                        <m:t>15</m:t>
                      </m:r>
                      <m:r>
                        <a:rPr lang="en-US" sz="2200" i="1">
                          <a:latin typeface="Cambria Math"/>
                        </a:rPr>
                        <m:t>)</m:t>
                      </m:r>
                    </m:oMath>
                  </m:oMathPara>
                </a14:m>
                <a:endParaRPr lang="en-US" sz="2200" dirty="0">
                  <a:latin typeface="Times New Roman" pitchFamily="18" charset="0"/>
                  <a:cs typeface="Times New Roman" pitchFamily="18" charset="0"/>
                </a:endParaRPr>
              </a:p>
              <a:p>
                <a:pPr marL="0" indent="0">
                  <a:buNone/>
                </a:pPr>
                <a:r>
                  <a:rPr lang="en-US" sz="2000" dirty="0">
                    <a:latin typeface="Times New Roman" pitchFamily="18" charset="0"/>
                    <a:cs typeface="Times New Roman" pitchFamily="18" charset="0"/>
                  </a:rPr>
                  <a:t>Where, </a:t>
                </a:r>
              </a:p>
              <a:p>
                <a:pPr>
                  <a:buFont typeface="Wingdings" pitchFamily="2" charset="2"/>
                  <a:buChar char="Ø"/>
                </a:pPr>
                <a14:m>
                  <m:oMath xmlns:m="http://schemas.openxmlformats.org/officeDocument/2006/math">
                    <m:r>
                      <a:rPr lang="en-US" sz="2000" b="1" i="1">
                        <a:latin typeface="Cambria Math"/>
                      </a:rPr>
                      <m:t>𝑹</m:t>
                    </m:r>
                    <m:r>
                      <a:rPr lang="en-US" sz="2000" b="1" i="1">
                        <a:latin typeface="Cambria Math"/>
                      </a:rPr>
                      <m:t>= </m:t>
                    </m:r>
                  </m:oMath>
                </a14:m>
                <a:r>
                  <a:rPr lang="en-US" sz="2000" dirty="0">
                    <a:latin typeface="Times New Roman" pitchFamily="18" charset="0"/>
                    <a:cs typeface="Times New Roman" pitchFamily="18" charset="0"/>
                  </a:rPr>
                  <a:t>Reorder point in units or SKU.</a:t>
                </a:r>
              </a:p>
              <a:p>
                <a:pPr>
                  <a:buFont typeface="Wingdings" pitchFamily="2" charset="2"/>
                  <a:buChar char="Ø"/>
                </a:pPr>
                <a14:m>
                  <m:oMath xmlns:m="http://schemas.openxmlformats.org/officeDocument/2006/math">
                    <m:acc>
                      <m:accPr>
                        <m:chr m:val="̅"/>
                        <m:ctrlPr>
                          <a:rPr lang="en-US" sz="2000" b="1" i="1">
                            <a:latin typeface="Cambria Math"/>
                          </a:rPr>
                        </m:ctrlPr>
                      </m:accPr>
                      <m:e>
                        <m:r>
                          <a:rPr lang="en-US" sz="2000" b="1" i="1">
                            <a:latin typeface="Cambria Math"/>
                          </a:rPr>
                          <m:t>𝒅</m:t>
                        </m:r>
                      </m:e>
                    </m:acc>
                    <m:r>
                      <a:rPr lang="en-US" sz="2000" b="1" i="1">
                        <a:latin typeface="Cambria Math"/>
                      </a:rPr>
                      <m:t>=</m:t>
                    </m:r>
                    <m:r>
                      <a:rPr lang="en-US" sz="2000" i="1">
                        <a:latin typeface="Cambria Math"/>
                      </a:rPr>
                      <m:t> </m:t>
                    </m:r>
                  </m:oMath>
                </a14:m>
                <a:r>
                  <a:rPr lang="en-US" sz="2000" dirty="0">
                    <a:latin typeface="Times New Roman" pitchFamily="18" charset="0"/>
                    <a:cs typeface="Times New Roman" pitchFamily="18" charset="0"/>
                  </a:rPr>
                  <a:t>Average monthly demand.</a:t>
                </a:r>
              </a:p>
              <a:p>
                <a:pPr>
                  <a:buFont typeface="Wingdings" pitchFamily="2" charset="2"/>
                  <a:buChar char="Ø"/>
                </a:pPr>
                <a14:m>
                  <m:oMath xmlns:m="http://schemas.openxmlformats.org/officeDocument/2006/math">
                    <m:r>
                      <a:rPr lang="en-US" sz="2000" b="1" i="1">
                        <a:latin typeface="Cambria Math"/>
                      </a:rPr>
                      <m:t>𝑳</m:t>
                    </m:r>
                    <m:r>
                      <a:rPr lang="en-US" sz="2000" b="1" i="1">
                        <a:latin typeface="Cambria Math"/>
                      </a:rPr>
                      <m:t>= </m:t>
                    </m:r>
                  </m:oMath>
                </a14:m>
                <a:r>
                  <a:rPr lang="en-US" sz="2000" dirty="0">
                    <a:latin typeface="Times New Roman" pitchFamily="18" charset="0"/>
                    <a:cs typeface="Times New Roman" pitchFamily="18" charset="0"/>
                  </a:rPr>
                  <a:t>Lead time in months (time between placing an order and receiving the items or SKU).</a:t>
                </a:r>
              </a:p>
              <a:p>
                <a:pPr>
                  <a:buFont typeface="Wingdings" pitchFamily="2" charset="2"/>
                  <a:buChar char="Ø"/>
                </a:pPr>
                <a14:m>
                  <m:oMath xmlns:m="http://schemas.openxmlformats.org/officeDocument/2006/math">
                    <m:r>
                      <a:rPr lang="en-US" sz="2000" b="1" i="1">
                        <a:latin typeface="Cambria Math"/>
                      </a:rPr>
                      <m:t>𝒛</m:t>
                    </m:r>
                    <m:r>
                      <a:rPr lang="en-US" sz="2000" b="1" i="1">
                        <a:latin typeface="Cambria Math"/>
                      </a:rPr>
                      <m:t>=</m:t>
                    </m:r>
                  </m:oMath>
                </a14:m>
                <a:r>
                  <a:rPr lang="en-US" sz="2000" b="1" dirty="0">
                    <a:latin typeface="Times New Roman" pitchFamily="18" charset="0"/>
                    <a:cs typeface="Times New Roman" pitchFamily="18" charset="0"/>
                  </a:rPr>
                  <a:t> </a:t>
                </a:r>
                <a:r>
                  <a:rPr lang="en-US" sz="2000" dirty="0">
                    <a:latin typeface="Times New Roman" pitchFamily="18" charset="0"/>
                    <a:cs typeface="Times New Roman" pitchFamily="18" charset="0"/>
                  </a:rPr>
                  <a:t>Number of standard deviation for a specified service probability.</a:t>
                </a:r>
              </a:p>
              <a:p>
                <a:pPr>
                  <a:buFont typeface="Wingdings" pitchFamily="2" charset="2"/>
                  <a:buChar char="Ø"/>
                </a:pPr>
                <a14:m>
                  <m:oMath xmlns:m="http://schemas.openxmlformats.org/officeDocument/2006/math">
                    <m:sSub>
                      <m:sSubPr>
                        <m:ctrlPr>
                          <a:rPr lang="en-US" sz="2000" b="1" i="1">
                            <a:latin typeface="Cambria Math"/>
                          </a:rPr>
                        </m:ctrlPr>
                      </m:sSubPr>
                      <m:e>
                        <m:r>
                          <a:rPr lang="en-US" sz="2000" b="1" i="1">
                            <a:latin typeface="Cambria Math"/>
                          </a:rPr>
                          <m:t>𝝈</m:t>
                        </m:r>
                      </m:e>
                      <m:sub>
                        <m:r>
                          <a:rPr lang="en-US" sz="2000" b="1" i="1">
                            <a:latin typeface="Cambria Math"/>
                          </a:rPr>
                          <m:t>𝑳</m:t>
                        </m:r>
                      </m:sub>
                    </m:sSub>
                    <m:r>
                      <a:rPr lang="en-US" sz="2000" b="1" i="1">
                        <a:latin typeface="Cambria Math"/>
                      </a:rPr>
                      <m:t>=</m:t>
                    </m:r>
                  </m:oMath>
                </a14:m>
                <a:r>
                  <a:rPr lang="en-US" sz="2000" b="1" dirty="0">
                    <a:latin typeface="Times New Roman" pitchFamily="18" charset="0"/>
                    <a:cs typeface="Times New Roman" pitchFamily="18" charset="0"/>
                  </a:rPr>
                  <a:t> </a:t>
                </a:r>
                <a:r>
                  <a:rPr lang="en-US" sz="2000" dirty="0">
                    <a:latin typeface="Times New Roman" pitchFamily="18" charset="0"/>
                    <a:cs typeface="Times New Roman" pitchFamily="18" charset="0"/>
                  </a:rPr>
                  <a:t>Standard deviation of usage during lead time.</a:t>
                </a:r>
                <a:endParaRPr lang="en-US" sz="2000" dirty="0" smtClean="0">
                  <a:solidFill>
                    <a:schemeClr val="tx2"/>
                  </a:solidFill>
                  <a:latin typeface="Times New Roman" pitchFamily="18" charset="0"/>
                  <a:cs typeface="Times New Roman" pitchFamily="18" charset="0"/>
                </a:endParaRPr>
              </a:p>
              <a:p>
                <a:pPr>
                  <a:buFont typeface="Wingdings" pitchFamily="2" charset="2"/>
                  <a:buChar char="q"/>
                </a:pPr>
                <a:endParaRPr lang="en-US" sz="2500" b="1" dirty="0">
                  <a:solidFill>
                    <a:schemeClr val="tx2"/>
                  </a:solidFill>
                  <a:latin typeface="Times New Roman" pitchFamily="18" charset="0"/>
                  <a:cs typeface="Times New Roman" pitchFamily="18" charset="0"/>
                </a:endParaRPr>
              </a:p>
            </p:txBody>
          </p:sp>
        </mc:Choice>
        <mc:Fallback xmlns="">
          <p:sp>
            <p:nvSpPr>
              <p:cNvPr id="8" name="Content Placeholder 2"/>
              <p:cNvSpPr txBox="1">
                <a:spLocks noRot="1" noChangeAspect="1" noMove="1" noResize="1" noEditPoints="1" noAdjustHandles="1" noChangeArrowheads="1" noChangeShapeType="1" noTextEdit="1"/>
              </p:cNvSpPr>
              <p:nvPr/>
            </p:nvSpPr>
            <p:spPr>
              <a:xfrm>
                <a:off x="152400" y="1600200"/>
                <a:ext cx="8915400" cy="5029200"/>
              </a:xfrm>
              <a:prstGeom prst="rect">
                <a:avLst/>
              </a:prstGeom>
              <a:blipFill rotWithShape="1">
                <a:blip r:embed="rId3"/>
                <a:stretch>
                  <a:fillRect l="-684" t="-970"/>
                </a:stretch>
              </a:blipFill>
            </p:spPr>
            <p:txBody>
              <a:bodyPr/>
              <a:lstStyle/>
              <a:p>
                <a:r>
                  <a:rPr lang="en-US">
                    <a:noFill/>
                  </a:rPr>
                  <a:t> </a:t>
                </a:r>
              </a:p>
            </p:txBody>
          </p:sp>
        </mc:Fallback>
      </mc:AlternateContent>
    </p:spTree>
    <p:extLst>
      <p:ext uri="{BB962C8B-B14F-4D97-AF65-F5344CB8AC3E}">
        <p14:creationId xmlns:p14="http://schemas.microsoft.com/office/powerpoint/2010/main" val="393155498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8" name="Content Placeholder 2"/>
              <p:cNvSpPr txBox="1">
                <a:spLocks/>
              </p:cNvSpPr>
              <p:nvPr/>
            </p:nvSpPr>
            <p:spPr>
              <a:xfrm>
                <a:off x="152400" y="1600200"/>
                <a:ext cx="8915400" cy="5029200"/>
              </a:xfrm>
              <a:prstGeom prst="rect">
                <a:avLst/>
              </a:prstGeom>
            </p:spPr>
            <p:txBody>
              <a:bodyPr vert="horz">
                <a:normAutofit fontScale="70000" lnSpcReduction="20000"/>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smtClean="0">
                    <a:solidFill>
                      <a:schemeClr val="tx2"/>
                    </a:solidFill>
                    <a:latin typeface="Times New Roman" pitchFamily="18" charset="0"/>
                    <a:cs typeface="Times New Roman" pitchFamily="18" charset="0"/>
                  </a:rPr>
                  <a:t>(EPQ) EOQ and EPQ with Safety Stock and Reorder Point</a:t>
                </a:r>
              </a:p>
              <a:p>
                <a:pPr marL="0" indent="0">
                  <a:buNone/>
                </a:pPr>
                <a:endParaRPr lang="en-US" sz="2500" b="1" dirty="0">
                  <a:solidFill>
                    <a:schemeClr val="tx2"/>
                  </a:solidFill>
                  <a:latin typeface="Times New Roman" pitchFamily="18" charset="0"/>
                  <a:cs typeface="Times New Roman" pitchFamily="18" charset="0"/>
                </a:endParaRPr>
              </a:p>
              <a:p>
                <a:pPr marL="0" indent="0">
                  <a:buNone/>
                </a:pPr>
                <a:r>
                  <a:rPr lang="en-US" sz="2800" b="1" dirty="0">
                    <a:latin typeface="Times New Roman" pitchFamily="18" charset="0"/>
                    <a:cs typeface="Times New Roman" pitchFamily="18" charset="0"/>
                  </a:rPr>
                  <a:t>Computing </a:t>
                </a:r>
                <a14:m>
                  <m:oMath xmlns:m="http://schemas.openxmlformats.org/officeDocument/2006/math">
                    <m:acc>
                      <m:accPr>
                        <m:chr m:val="̅"/>
                        <m:ctrlPr>
                          <a:rPr lang="en-US" sz="2800" b="1" i="1">
                            <a:latin typeface="Cambria Math"/>
                          </a:rPr>
                        </m:ctrlPr>
                      </m:accPr>
                      <m:e>
                        <m:r>
                          <a:rPr lang="en-US" sz="2800" b="1" i="1">
                            <a:latin typeface="Cambria Math"/>
                          </a:rPr>
                          <m:t>𝒅</m:t>
                        </m:r>
                      </m:e>
                    </m:acc>
                  </m:oMath>
                </a14:m>
                <a:r>
                  <a:rPr lang="en-US" sz="2800" b="1" dirty="0">
                    <a:latin typeface="Times New Roman" pitchFamily="18" charset="0"/>
                    <a:cs typeface="Times New Roman" pitchFamily="18" charset="0"/>
                  </a:rPr>
                  <a:t>,</a:t>
                </a:r>
                <a14:m>
                  <m:oMath xmlns:m="http://schemas.openxmlformats.org/officeDocument/2006/math">
                    <m:r>
                      <a:rPr lang="en-US" sz="2800" b="1" i="1">
                        <a:latin typeface="Cambria Math"/>
                      </a:rPr>
                      <m:t> </m:t>
                    </m:r>
                    <m:sSub>
                      <m:sSubPr>
                        <m:ctrlPr>
                          <a:rPr lang="en-US" sz="2800" b="1" i="1">
                            <a:latin typeface="Cambria Math"/>
                          </a:rPr>
                        </m:ctrlPr>
                      </m:sSubPr>
                      <m:e>
                        <m:r>
                          <a:rPr lang="en-US" sz="2800" b="1" i="1">
                            <a:latin typeface="Cambria Math"/>
                          </a:rPr>
                          <m:t>𝝈</m:t>
                        </m:r>
                      </m:e>
                      <m:sub>
                        <m:r>
                          <a:rPr lang="en-US" sz="2800" b="1" i="1">
                            <a:latin typeface="Cambria Math"/>
                          </a:rPr>
                          <m:t>𝑳</m:t>
                        </m:r>
                      </m:sub>
                    </m:sSub>
                  </m:oMath>
                </a14:m>
                <a:r>
                  <a:rPr lang="en-US" sz="2800" b="1" dirty="0">
                    <a:latin typeface="Times New Roman" pitchFamily="18" charset="0"/>
                    <a:cs typeface="Times New Roman" pitchFamily="18" charset="0"/>
                  </a:rPr>
                  <a:t> and </a:t>
                </a:r>
                <a14:m>
                  <m:oMath xmlns:m="http://schemas.openxmlformats.org/officeDocument/2006/math">
                    <m:r>
                      <a:rPr lang="en-US" sz="2800" b="1" i="1">
                        <a:latin typeface="Cambria Math"/>
                      </a:rPr>
                      <m:t>𝒛</m:t>
                    </m:r>
                  </m:oMath>
                </a14:m>
                <a:endParaRPr lang="en-US" sz="2800" dirty="0">
                  <a:latin typeface="Times New Roman" pitchFamily="18" charset="0"/>
                  <a:cs typeface="Times New Roman" pitchFamily="18" charset="0"/>
                </a:endParaRPr>
              </a:p>
              <a:p>
                <a:pPr marL="0" indent="0">
                  <a:buNone/>
                </a:pPr>
                <a14:m>
                  <m:oMathPara xmlns:m="http://schemas.openxmlformats.org/officeDocument/2006/math">
                    <m:oMathParaPr>
                      <m:jc m:val="centerGroup"/>
                    </m:oMathParaPr>
                    <m:oMath xmlns:m="http://schemas.openxmlformats.org/officeDocument/2006/math">
                      <m:r>
                        <a:rPr lang="en-US" sz="2800" i="1">
                          <a:latin typeface="Cambria Math"/>
                        </a:rPr>
                        <m:t>                                                                      </m:t>
                      </m:r>
                      <m:acc>
                        <m:accPr>
                          <m:chr m:val="̅"/>
                          <m:ctrlPr>
                            <a:rPr lang="en-US" sz="2800" i="1">
                              <a:latin typeface="Cambria Math"/>
                            </a:rPr>
                          </m:ctrlPr>
                        </m:accPr>
                        <m:e>
                          <m:r>
                            <a:rPr lang="en-US" sz="2800" i="1">
                              <a:latin typeface="Cambria Math"/>
                            </a:rPr>
                            <m:t>𝑑</m:t>
                          </m:r>
                        </m:e>
                      </m:acc>
                      <m:r>
                        <a:rPr lang="en-US" sz="2800" i="1">
                          <a:latin typeface="Cambria Math"/>
                        </a:rPr>
                        <m:t>=</m:t>
                      </m:r>
                      <m:f>
                        <m:fPr>
                          <m:ctrlPr>
                            <a:rPr lang="en-US" sz="2800" i="1">
                              <a:latin typeface="Cambria Math"/>
                            </a:rPr>
                          </m:ctrlPr>
                        </m:fPr>
                        <m:num>
                          <m:nary>
                            <m:naryPr>
                              <m:chr m:val="∑"/>
                              <m:limLoc m:val="undOvr"/>
                              <m:ctrlPr>
                                <a:rPr lang="en-US" sz="2800" i="1">
                                  <a:latin typeface="Cambria Math"/>
                                </a:rPr>
                              </m:ctrlPr>
                            </m:naryPr>
                            <m:sub>
                              <m:r>
                                <a:rPr lang="en-US" sz="2800" i="1">
                                  <a:latin typeface="Cambria Math"/>
                                </a:rPr>
                                <m:t>𝑖</m:t>
                              </m:r>
                              <m:r>
                                <a:rPr lang="en-US" sz="2800" i="1">
                                  <a:latin typeface="Cambria Math"/>
                                </a:rPr>
                                <m:t>=</m:t>
                              </m:r>
                              <m:r>
                                <a:rPr lang="en-US" sz="2800" i="1">
                                  <a:latin typeface="Cambria Math"/>
                                </a:rPr>
                                <m:t>1</m:t>
                              </m:r>
                            </m:sub>
                            <m:sup>
                              <m:r>
                                <a:rPr lang="en-US" sz="2800" i="1">
                                  <a:latin typeface="Cambria Math"/>
                                </a:rPr>
                                <m:t>𝑛</m:t>
                              </m:r>
                            </m:sup>
                            <m:e>
                              <m:sSub>
                                <m:sSubPr>
                                  <m:ctrlPr>
                                    <a:rPr lang="en-US" sz="2800" i="1">
                                      <a:latin typeface="Cambria Math"/>
                                    </a:rPr>
                                  </m:ctrlPr>
                                </m:sSubPr>
                                <m:e>
                                  <m:r>
                                    <a:rPr lang="en-US" sz="2800" i="1">
                                      <a:latin typeface="Cambria Math"/>
                                    </a:rPr>
                                    <m:t>𝑑</m:t>
                                  </m:r>
                                </m:e>
                                <m:sub>
                                  <m:r>
                                    <a:rPr lang="en-US" sz="2800" i="1">
                                      <a:latin typeface="Cambria Math"/>
                                    </a:rPr>
                                    <m:t>𝑖</m:t>
                                  </m:r>
                                </m:sub>
                              </m:sSub>
                            </m:e>
                          </m:nary>
                        </m:num>
                        <m:den>
                          <m:r>
                            <a:rPr lang="en-US" sz="2800" i="1">
                              <a:latin typeface="Cambria Math"/>
                            </a:rPr>
                            <m:t>𝑛</m:t>
                          </m:r>
                        </m:den>
                      </m:f>
                      <m:r>
                        <a:rPr lang="en-US" sz="2800" i="1">
                          <a:latin typeface="Cambria Math"/>
                        </a:rPr>
                        <m:t>                                                   (</m:t>
                      </m:r>
                      <m:r>
                        <a:rPr lang="en-US" sz="2800" i="1">
                          <a:latin typeface="Cambria Math"/>
                        </a:rPr>
                        <m:t>4</m:t>
                      </m:r>
                      <m:r>
                        <a:rPr lang="en-US" sz="2800" i="1">
                          <a:latin typeface="Cambria Math"/>
                        </a:rPr>
                        <m:t>.</m:t>
                      </m:r>
                      <m:r>
                        <a:rPr lang="en-US" sz="2800" i="1">
                          <a:latin typeface="Cambria Math"/>
                        </a:rPr>
                        <m:t>16</m:t>
                      </m:r>
                      <m:r>
                        <a:rPr lang="en-US" sz="2800" i="1">
                          <a:latin typeface="Cambria Math"/>
                        </a:rPr>
                        <m:t>)</m:t>
                      </m:r>
                    </m:oMath>
                  </m:oMathPara>
                </a14:m>
                <a:endParaRPr lang="en-US" sz="2800" dirty="0">
                  <a:latin typeface="Times New Roman" pitchFamily="18" charset="0"/>
                  <a:cs typeface="Times New Roman" pitchFamily="18" charset="0"/>
                </a:endParaRPr>
              </a:p>
              <a:p>
                <a:r>
                  <a:rPr lang="en-US" sz="2800" dirty="0">
                    <a:latin typeface="Times New Roman" pitchFamily="18" charset="0"/>
                    <a:cs typeface="Times New Roman" pitchFamily="18" charset="0"/>
                  </a:rPr>
                  <a:t>The standard deviation is,</a:t>
                </a:r>
              </a:p>
              <a:p>
                <a:pPr marL="0" indent="0">
                  <a:buNone/>
                </a:pPr>
                <a14:m>
                  <m:oMathPara xmlns:m="http://schemas.openxmlformats.org/officeDocument/2006/math">
                    <m:oMathParaPr>
                      <m:jc m:val="centerGroup"/>
                    </m:oMathParaPr>
                    <m:oMath xmlns:m="http://schemas.openxmlformats.org/officeDocument/2006/math">
                      <m:r>
                        <a:rPr lang="en-US" sz="2800" i="1">
                          <a:latin typeface="Cambria Math"/>
                        </a:rPr>
                        <m:t>                                                               </m:t>
                      </m:r>
                      <m:sSub>
                        <m:sSubPr>
                          <m:ctrlPr>
                            <a:rPr lang="en-US" sz="2800" i="1">
                              <a:latin typeface="Cambria Math"/>
                            </a:rPr>
                          </m:ctrlPr>
                        </m:sSubPr>
                        <m:e>
                          <m:r>
                            <a:rPr lang="en-US" sz="2800" i="1">
                              <a:latin typeface="Cambria Math"/>
                            </a:rPr>
                            <m:t>𝜎</m:t>
                          </m:r>
                        </m:e>
                        <m:sub>
                          <m:r>
                            <a:rPr lang="en-US" sz="2800" i="1">
                              <a:latin typeface="Cambria Math"/>
                            </a:rPr>
                            <m:t>𝑑</m:t>
                          </m:r>
                        </m:sub>
                      </m:sSub>
                      <m:r>
                        <a:rPr lang="en-US" sz="2800" i="1">
                          <a:latin typeface="Cambria Math"/>
                        </a:rPr>
                        <m:t>= </m:t>
                      </m:r>
                      <m:rad>
                        <m:radPr>
                          <m:degHide m:val="on"/>
                          <m:ctrlPr>
                            <a:rPr lang="en-US" sz="2800" i="1">
                              <a:latin typeface="Cambria Math"/>
                            </a:rPr>
                          </m:ctrlPr>
                        </m:radPr>
                        <m:deg/>
                        <m:e>
                          <m:f>
                            <m:fPr>
                              <m:ctrlPr>
                                <a:rPr lang="en-US" sz="2800" i="1">
                                  <a:latin typeface="Cambria Math"/>
                                </a:rPr>
                              </m:ctrlPr>
                            </m:fPr>
                            <m:num>
                              <m:nary>
                                <m:naryPr>
                                  <m:chr m:val="∑"/>
                                  <m:limLoc m:val="undOvr"/>
                                  <m:ctrlPr>
                                    <a:rPr lang="en-US" sz="2800" i="1">
                                      <a:latin typeface="Cambria Math"/>
                                    </a:rPr>
                                  </m:ctrlPr>
                                </m:naryPr>
                                <m:sub>
                                  <m:r>
                                    <a:rPr lang="en-US" sz="2800" i="1">
                                      <a:latin typeface="Cambria Math"/>
                                    </a:rPr>
                                    <m:t>𝑖</m:t>
                                  </m:r>
                                  <m:r>
                                    <a:rPr lang="en-US" sz="2800" i="1">
                                      <a:latin typeface="Cambria Math"/>
                                    </a:rPr>
                                    <m:t>=</m:t>
                                  </m:r>
                                  <m:r>
                                    <a:rPr lang="en-US" sz="2800" i="1">
                                      <a:latin typeface="Cambria Math"/>
                                    </a:rPr>
                                    <m:t>1</m:t>
                                  </m:r>
                                </m:sub>
                                <m:sup>
                                  <m:r>
                                    <a:rPr lang="en-US" sz="2800" i="1">
                                      <a:latin typeface="Cambria Math"/>
                                    </a:rPr>
                                    <m:t>𝑛</m:t>
                                  </m:r>
                                </m:sup>
                                <m:e>
                                  <m:sSup>
                                    <m:sSupPr>
                                      <m:ctrlPr>
                                        <a:rPr lang="en-US" sz="2800" i="1">
                                          <a:latin typeface="Cambria Math"/>
                                        </a:rPr>
                                      </m:ctrlPr>
                                    </m:sSupPr>
                                    <m:e>
                                      <m:r>
                                        <a:rPr lang="en-US" sz="2800" i="1">
                                          <a:latin typeface="Cambria Math"/>
                                        </a:rPr>
                                        <m:t>(</m:t>
                                      </m:r>
                                      <m:sSub>
                                        <m:sSubPr>
                                          <m:ctrlPr>
                                            <a:rPr lang="en-US" sz="2800" i="1">
                                              <a:latin typeface="Cambria Math"/>
                                            </a:rPr>
                                          </m:ctrlPr>
                                        </m:sSubPr>
                                        <m:e>
                                          <m:r>
                                            <a:rPr lang="en-US" sz="2800" i="1">
                                              <a:latin typeface="Cambria Math"/>
                                            </a:rPr>
                                            <m:t>𝑑</m:t>
                                          </m:r>
                                        </m:e>
                                        <m:sub>
                                          <m:r>
                                            <a:rPr lang="en-US" sz="2800" i="1">
                                              <a:latin typeface="Cambria Math"/>
                                            </a:rPr>
                                            <m:t>𝑖</m:t>
                                          </m:r>
                                        </m:sub>
                                      </m:sSub>
                                      <m:r>
                                        <a:rPr lang="en-US" sz="2800" i="1">
                                          <a:latin typeface="Cambria Math"/>
                                        </a:rPr>
                                        <m:t>−</m:t>
                                      </m:r>
                                      <m:acc>
                                        <m:accPr>
                                          <m:chr m:val="̅"/>
                                          <m:ctrlPr>
                                            <a:rPr lang="en-US" sz="2800" i="1">
                                              <a:latin typeface="Cambria Math"/>
                                            </a:rPr>
                                          </m:ctrlPr>
                                        </m:accPr>
                                        <m:e>
                                          <m:r>
                                            <a:rPr lang="en-US" sz="2800" i="1">
                                              <a:latin typeface="Cambria Math"/>
                                            </a:rPr>
                                            <m:t>𝑑</m:t>
                                          </m:r>
                                        </m:e>
                                      </m:acc>
                                      <m:r>
                                        <a:rPr lang="en-US" sz="2800" i="1">
                                          <a:latin typeface="Cambria Math"/>
                                        </a:rPr>
                                        <m:t>)</m:t>
                                      </m:r>
                                    </m:e>
                                    <m:sup>
                                      <m:r>
                                        <a:rPr lang="en-US" sz="2800" i="1">
                                          <a:latin typeface="Cambria Math"/>
                                        </a:rPr>
                                        <m:t>2</m:t>
                                      </m:r>
                                    </m:sup>
                                  </m:sSup>
                                </m:e>
                              </m:nary>
                            </m:num>
                            <m:den>
                              <m:r>
                                <a:rPr lang="en-US" sz="2800" i="1">
                                  <a:latin typeface="Cambria Math"/>
                                </a:rPr>
                                <m:t>𝑛</m:t>
                              </m:r>
                            </m:den>
                          </m:f>
                        </m:e>
                      </m:rad>
                      <m:r>
                        <a:rPr lang="en-US" sz="2800" i="1">
                          <a:latin typeface="Cambria Math"/>
                        </a:rPr>
                        <m:t>                                      (</m:t>
                      </m:r>
                      <m:r>
                        <a:rPr lang="en-US" sz="2800" i="1">
                          <a:latin typeface="Cambria Math"/>
                        </a:rPr>
                        <m:t>4</m:t>
                      </m:r>
                      <m:r>
                        <a:rPr lang="en-US" sz="2800" i="1">
                          <a:latin typeface="Cambria Math"/>
                        </a:rPr>
                        <m:t>.</m:t>
                      </m:r>
                      <m:r>
                        <a:rPr lang="en-US" sz="2800" i="1">
                          <a:latin typeface="Cambria Math"/>
                        </a:rPr>
                        <m:t>17</m:t>
                      </m:r>
                      <m:r>
                        <a:rPr lang="en-US" sz="2800" i="1">
                          <a:latin typeface="Cambria Math"/>
                        </a:rPr>
                        <m:t>)</m:t>
                      </m:r>
                    </m:oMath>
                  </m:oMathPara>
                </a14:m>
                <a:endParaRPr lang="en-US" sz="2800" dirty="0">
                  <a:latin typeface="Times New Roman" pitchFamily="18" charset="0"/>
                  <a:cs typeface="Times New Roman" pitchFamily="18" charset="0"/>
                </a:endParaRPr>
              </a:p>
              <a:p>
                <a:r>
                  <a:rPr lang="en-US" sz="2800" dirty="0">
                    <a:latin typeface="Times New Roman" pitchFamily="18" charset="0"/>
                    <a:cs typeface="Times New Roman" pitchFamily="18" charset="0"/>
                  </a:rPr>
                  <a:t>Standard deviation of usage during lead time is,</a:t>
                </a:r>
              </a:p>
              <a:p>
                <a:pPr marL="0" indent="0">
                  <a:buNone/>
                </a:pPr>
                <a14:m>
                  <m:oMathPara xmlns:m="http://schemas.openxmlformats.org/officeDocument/2006/math">
                    <m:oMathParaPr>
                      <m:jc m:val="centerGroup"/>
                    </m:oMathParaPr>
                    <m:oMath xmlns:m="http://schemas.openxmlformats.org/officeDocument/2006/math">
                      <m:r>
                        <a:rPr lang="en-US" sz="2800" i="1">
                          <a:latin typeface="Cambria Math"/>
                        </a:rPr>
                        <m:t>                                                          </m:t>
                      </m:r>
                      <m:sSub>
                        <m:sSubPr>
                          <m:ctrlPr>
                            <a:rPr lang="en-US" sz="2800" i="1">
                              <a:latin typeface="Cambria Math"/>
                            </a:rPr>
                          </m:ctrlPr>
                        </m:sSubPr>
                        <m:e>
                          <m:r>
                            <a:rPr lang="en-US" sz="2800" i="1">
                              <a:latin typeface="Cambria Math"/>
                            </a:rPr>
                            <m:t>𝜎</m:t>
                          </m:r>
                        </m:e>
                        <m:sub>
                          <m:r>
                            <a:rPr lang="en-US" sz="2800" i="1">
                              <a:latin typeface="Cambria Math"/>
                            </a:rPr>
                            <m:t>𝐿</m:t>
                          </m:r>
                        </m:sub>
                      </m:sSub>
                      <m:r>
                        <a:rPr lang="en-US" sz="2800" i="1">
                          <a:latin typeface="Cambria Math"/>
                        </a:rPr>
                        <m:t>= </m:t>
                      </m:r>
                      <m:rad>
                        <m:radPr>
                          <m:degHide m:val="on"/>
                          <m:ctrlPr>
                            <a:rPr lang="en-US" sz="2800" i="1">
                              <a:latin typeface="Cambria Math"/>
                            </a:rPr>
                          </m:ctrlPr>
                        </m:radPr>
                        <m:deg/>
                        <m:e>
                          <m:sSubSup>
                            <m:sSubSupPr>
                              <m:ctrlPr>
                                <a:rPr lang="en-US" sz="2800" i="1">
                                  <a:latin typeface="Cambria Math"/>
                                </a:rPr>
                              </m:ctrlPr>
                            </m:sSubSupPr>
                            <m:e>
                              <m:r>
                                <a:rPr lang="en-US" sz="2800" i="1">
                                  <a:latin typeface="Cambria Math"/>
                                </a:rPr>
                                <m:t>𝜎</m:t>
                              </m:r>
                            </m:e>
                            <m:sub>
                              <m:r>
                                <a:rPr lang="en-US" sz="2800" i="1">
                                  <a:latin typeface="Cambria Math"/>
                                </a:rPr>
                                <m:t>1</m:t>
                              </m:r>
                            </m:sub>
                            <m:sup>
                              <m:r>
                                <a:rPr lang="en-US" sz="2800" i="1">
                                  <a:latin typeface="Cambria Math"/>
                                </a:rPr>
                                <m:t>2</m:t>
                              </m:r>
                            </m:sup>
                          </m:sSubSup>
                          <m:r>
                            <a:rPr lang="en-US" sz="2800" i="1">
                              <a:latin typeface="Cambria Math"/>
                            </a:rPr>
                            <m:t>+</m:t>
                          </m:r>
                          <m:sSubSup>
                            <m:sSubSupPr>
                              <m:ctrlPr>
                                <a:rPr lang="en-US" sz="2800" i="1">
                                  <a:latin typeface="Cambria Math"/>
                                </a:rPr>
                              </m:ctrlPr>
                            </m:sSubSupPr>
                            <m:e>
                              <m:r>
                                <a:rPr lang="en-US" sz="2800" i="1">
                                  <a:latin typeface="Cambria Math"/>
                                </a:rPr>
                                <m:t>𝜎</m:t>
                              </m:r>
                            </m:e>
                            <m:sub>
                              <m:r>
                                <a:rPr lang="en-US" sz="2800" i="1">
                                  <a:latin typeface="Cambria Math"/>
                                </a:rPr>
                                <m:t>2</m:t>
                              </m:r>
                            </m:sub>
                            <m:sup>
                              <m:r>
                                <a:rPr lang="en-US" sz="2800" i="1">
                                  <a:latin typeface="Cambria Math"/>
                                </a:rPr>
                                <m:t>2</m:t>
                              </m:r>
                            </m:sup>
                          </m:sSubSup>
                          <m:r>
                            <a:rPr lang="en-US" sz="2800" i="1">
                              <a:latin typeface="Cambria Math"/>
                            </a:rPr>
                            <m:t>+………..+</m:t>
                          </m:r>
                          <m:sSubSup>
                            <m:sSubSupPr>
                              <m:ctrlPr>
                                <a:rPr lang="en-US" sz="2800" i="1">
                                  <a:latin typeface="Cambria Math"/>
                                </a:rPr>
                              </m:ctrlPr>
                            </m:sSubSupPr>
                            <m:e>
                              <m:r>
                                <a:rPr lang="en-US" sz="2800" i="1">
                                  <a:latin typeface="Cambria Math"/>
                                </a:rPr>
                                <m:t>𝜎</m:t>
                              </m:r>
                            </m:e>
                            <m:sub>
                              <m:r>
                                <a:rPr lang="en-US" sz="2800" i="1">
                                  <a:latin typeface="Cambria Math"/>
                                </a:rPr>
                                <m:t>𝐿</m:t>
                              </m:r>
                            </m:sub>
                            <m:sup>
                              <m:r>
                                <a:rPr lang="en-US" sz="2800" i="1">
                                  <a:latin typeface="Cambria Math"/>
                                </a:rPr>
                                <m:t>2</m:t>
                              </m:r>
                            </m:sup>
                          </m:sSubSup>
                        </m:e>
                      </m:rad>
                      <m:r>
                        <a:rPr lang="en-US" sz="2800" i="1">
                          <a:latin typeface="Cambria Math"/>
                        </a:rPr>
                        <m:t>                         (</m:t>
                      </m:r>
                      <m:r>
                        <a:rPr lang="en-US" sz="2800" i="1">
                          <a:latin typeface="Cambria Math"/>
                        </a:rPr>
                        <m:t>4</m:t>
                      </m:r>
                      <m:r>
                        <a:rPr lang="en-US" sz="2800" i="1">
                          <a:latin typeface="Cambria Math"/>
                        </a:rPr>
                        <m:t>.</m:t>
                      </m:r>
                      <m:r>
                        <a:rPr lang="en-US" sz="2800" i="1">
                          <a:latin typeface="Cambria Math"/>
                        </a:rPr>
                        <m:t>18</m:t>
                      </m:r>
                      <m:r>
                        <a:rPr lang="en-US" sz="2800" i="1">
                          <a:latin typeface="Cambria Math"/>
                        </a:rPr>
                        <m:t>)</m:t>
                      </m:r>
                    </m:oMath>
                  </m:oMathPara>
                </a14:m>
                <a:endParaRPr lang="en-US" sz="2800" dirty="0">
                  <a:latin typeface="Times New Roman" pitchFamily="18" charset="0"/>
                  <a:cs typeface="Times New Roman" pitchFamily="18" charset="0"/>
                </a:endParaRPr>
              </a:p>
              <a:p>
                <a:r>
                  <a:rPr lang="en-US" sz="2800" dirty="0">
                    <a:latin typeface="Times New Roman" pitchFamily="18" charset="0"/>
                    <a:cs typeface="Times New Roman" pitchFamily="18" charset="0"/>
                  </a:rPr>
                  <a:t>Safety stock is , </a:t>
                </a:r>
              </a:p>
              <a:p>
                <a:pPr marL="0" indent="0">
                  <a:buNone/>
                </a:pPr>
                <a14:m>
                  <m:oMathPara xmlns:m="http://schemas.openxmlformats.org/officeDocument/2006/math">
                    <m:oMathParaPr>
                      <m:jc m:val="centerGroup"/>
                    </m:oMathParaPr>
                    <m:oMath xmlns:m="http://schemas.openxmlformats.org/officeDocument/2006/math">
                      <m:r>
                        <a:rPr lang="en-US" sz="2800" i="1">
                          <a:latin typeface="Cambria Math"/>
                        </a:rPr>
                        <m:t>                                                                                   </m:t>
                      </m:r>
                      <m:r>
                        <a:rPr lang="en-US" sz="2800" i="1">
                          <a:latin typeface="Cambria Math"/>
                        </a:rPr>
                        <m:t>𝑆𝑆</m:t>
                      </m:r>
                      <m:r>
                        <a:rPr lang="en-US" sz="2800" i="1">
                          <a:latin typeface="Cambria Math"/>
                        </a:rPr>
                        <m:t>= </m:t>
                      </m:r>
                      <m:r>
                        <a:rPr lang="en-US" sz="2800" i="1">
                          <a:latin typeface="Cambria Math"/>
                        </a:rPr>
                        <m:t>𝑧</m:t>
                      </m:r>
                      <m:sSub>
                        <m:sSubPr>
                          <m:ctrlPr>
                            <a:rPr lang="en-US" sz="2800" i="1">
                              <a:latin typeface="Cambria Math"/>
                            </a:rPr>
                          </m:ctrlPr>
                        </m:sSubPr>
                        <m:e>
                          <m:r>
                            <a:rPr lang="en-US" sz="2800" i="1">
                              <a:latin typeface="Cambria Math"/>
                            </a:rPr>
                            <m:t>𝜎</m:t>
                          </m:r>
                        </m:e>
                        <m:sub>
                          <m:r>
                            <a:rPr lang="en-US" sz="2800" i="1">
                              <a:latin typeface="Cambria Math"/>
                            </a:rPr>
                            <m:t>𝐿</m:t>
                          </m:r>
                        </m:sub>
                      </m:sSub>
                      <m:r>
                        <a:rPr lang="en-US" sz="2800" i="1">
                          <a:latin typeface="Cambria Math"/>
                        </a:rPr>
                        <m:t>                                           (</m:t>
                      </m:r>
                      <m:r>
                        <a:rPr lang="en-US" sz="2800" i="1">
                          <a:latin typeface="Cambria Math"/>
                        </a:rPr>
                        <m:t>4</m:t>
                      </m:r>
                      <m:r>
                        <a:rPr lang="en-US" sz="2800" i="1">
                          <a:latin typeface="Cambria Math"/>
                        </a:rPr>
                        <m:t>.</m:t>
                      </m:r>
                      <m:r>
                        <a:rPr lang="en-US" sz="2800" b="0" i="1" smtClean="0">
                          <a:latin typeface="Cambria Math"/>
                        </a:rPr>
                        <m:t>19</m:t>
                      </m:r>
                      <m:r>
                        <a:rPr lang="en-US" sz="2800" i="1">
                          <a:latin typeface="Cambria Math"/>
                        </a:rPr>
                        <m:t>)</m:t>
                      </m:r>
                    </m:oMath>
                  </m:oMathPara>
                </a14:m>
                <a:endParaRPr lang="en-US" sz="2800" dirty="0">
                  <a:latin typeface="Times New Roman" pitchFamily="18" charset="0"/>
                  <a:cs typeface="Times New Roman" pitchFamily="18" charset="0"/>
                </a:endParaRPr>
              </a:p>
              <a:p>
                <a:pPr>
                  <a:buFont typeface="Wingdings" pitchFamily="2" charset="2"/>
                  <a:buChar char="q"/>
                </a:pPr>
                <a:endParaRPr lang="en-US" sz="2500" b="1" dirty="0">
                  <a:solidFill>
                    <a:schemeClr val="tx2"/>
                  </a:solidFill>
                  <a:latin typeface="Times New Roman" pitchFamily="18" charset="0"/>
                  <a:cs typeface="Times New Roman" pitchFamily="18" charset="0"/>
                </a:endParaRPr>
              </a:p>
            </p:txBody>
          </p:sp>
        </mc:Choice>
        <mc:Fallback xmlns="">
          <p:sp>
            <p:nvSpPr>
              <p:cNvPr id="8" name="Content Placeholder 2"/>
              <p:cNvSpPr txBox="1">
                <a:spLocks noRot="1" noChangeAspect="1" noMove="1" noResize="1" noEditPoints="1" noAdjustHandles="1" noChangeArrowheads="1" noChangeShapeType="1" noTextEdit="1"/>
              </p:cNvSpPr>
              <p:nvPr/>
            </p:nvSpPr>
            <p:spPr>
              <a:xfrm>
                <a:off x="152400" y="1600200"/>
                <a:ext cx="8915400" cy="5029200"/>
              </a:xfrm>
              <a:prstGeom prst="rect">
                <a:avLst/>
              </a:prstGeom>
              <a:blipFill rotWithShape="1">
                <a:blip r:embed="rId3"/>
                <a:stretch>
                  <a:fillRect l="-684" t="-1697" r="-273"/>
                </a:stretch>
              </a:blipFill>
            </p:spPr>
            <p:txBody>
              <a:bodyPr/>
              <a:lstStyle/>
              <a:p>
                <a:r>
                  <a:rPr lang="en-US">
                    <a:noFill/>
                  </a:rPr>
                  <a:t> </a:t>
                </a:r>
              </a:p>
            </p:txBody>
          </p:sp>
        </mc:Fallback>
      </mc:AlternateContent>
    </p:spTree>
    <p:extLst>
      <p:ext uri="{BB962C8B-B14F-4D97-AF65-F5344CB8AC3E}">
        <p14:creationId xmlns:p14="http://schemas.microsoft.com/office/powerpoint/2010/main" val="18144340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8" name="Content Placeholder 2"/>
          <p:cNvSpPr txBox="1">
            <a:spLocks/>
          </p:cNvSpPr>
          <p:nvPr/>
        </p:nvSpPr>
        <p:spPr>
          <a:xfrm>
            <a:off x="152400" y="1600200"/>
            <a:ext cx="8915400" cy="50292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smtClean="0">
                <a:solidFill>
                  <a:schemeClr val="tx2"/>
                </a:solidFill>
                <a:latin typeface="Times New Roman" pitchFamily="18" charset="0"/>
                <a:cs typeface="Times New Roman" pitchFamily="18" charset="0"/>
              </a:rPr>
              <a:t>(EPQ) EOQ and EPQ with Safety Stock and Reorder Point</a:t>
            </a:r>
          </a:p>
          <a:p>
            <a:pPr marL="0" indent="0">
              <a:buNone/>
            </a:pPr>
            <a:endParaRPr lang="en-US" sz="2500" b="1" dirty="0">
              <a:solidFill>
                <a:schemeClr val="tx2"/>
              </a:solidFill>
              <a:latin typeface="Times New Roman" pitchFamily="18" charset="0"/>
              <a:cs typeface="Times New Roman"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36159769"/>
              </p:ext>
            </p:extLst>
          </p:nvPr>
        </p:nvGraphicFramePr>
        <p:xfrm>
          <a:off x="304801" y="2133600"/>
          <a:ext cx="8458198" cy="4495802"/>
        </p:xfrm>
        <a:graphic>
          <a:graphicData uri="http://schemas.openxmlformats.org/drawingml/2006/table">
            <a:tbl>
              <a:tblPr firstRow="1" firstCol="1" bandRow="1">
                <a:tableStyleId>{85BE263C-DBD7-4A20-BB59-AAB30ACAA65A}</a:tableStyleId>
              </a:tblPr>
              <a:tblGrid>
                <a:gridCol w="685799"/>
                <a:gridCol w="2133600"/>
                <a:gridCol w="1066800"/>
                <a:gridCol w="1143000"/>
                <a:gridCol w="914400"/>
                <a:gridCol w="907839"/>
                <a:gridCol w="803380"/>
                <a:gridCol w="803380"/>
              </a:tblGrid>
              <a:tr h="246886">
                <a:tc>
                  <a:txBody>
                    <a:bodyPr/>
                    <a:lstStyle/>
                    <a:p>
                      <a:endParaRPr lang="en-US" sz="1200" b="1" dirty="0">
                        <a:effectLst/>
                        <a:latin typeface="Times New Roman" pitchFamily="18" charset="0"/>
                        <a:cs typeface="Times New Roman" pitchFamily="18" charset="0"/>
                      </a:endParaRPr>
                    </a:p>
                  </a:txBody>
                  <a:tcPr marL="68580" marR="68580" marT="0" marB="0"/>
                </a:tc>
                <a:tc rowSpan="2" gridSpan="7">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Ramallah DC ( A Items)</a:t>
                      </a:r>
                      <a:endParaRPr lang="en-US" sz="1200" b="1">
                        <a:effectLst/>
                        <a:latin typeface="Times New Roman" pitchFamily="18" charset="0"/>
                        <a:ea typeface="Calibri"/>
                        <a:cs typeface="Times New Roman" pitchFamily="18" charset="0"/>
                      </a:endParaRPr>
                    </a:p>
                  </a:txBody>
                  <a:tcPr marL="68580" marR="68580" marT="0" marB="0"/>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r>
              <a:tr h="217260">
                <a:tc>
                  <a:txBody>
                    <a:bodyPr/>
                    <a:lstStyle/>
                    <a:p>
                      <a:endParaRPr lang="en-US" sz="1200" b="1">
                        <a:effectLst/>
                        <a:latin typeface="Times New Roman" pitchFamily="18" charset="0"/>
                        <a:cs typeface="Times New Roman" pitchFamily="18" charset="0"/>
                      </a:endParaRPr>
                    </a:p>
                  </a:txBody>
                  <a:tcPr marL="68580" marR="68580" marT="0" marB="0"/>
                </a:tc>
                <a:tc gridSpan="7"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246886">
                <a:tc rowSpan="2">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Item</a:t>
                      </a:r>
                      <a:endParaRPr lang="en-US" sz="1200" b="1">
                        <a:effectLst/>
                        <a:latin typeface="Times New Roman" pitchFamily="18" charset="0"/>
                        <a:ea typeface="Calibri"/>
                        <a:cs typeface="Times New Roman" pitchFamily="18" charset="0"/>
                      </a:endParaRPr>
                    </a:p>
                  </a:txBody>
                  <a:tcPr marL="68580" marR="68580" marT="0" marB="0"/>
                </a:tc>
                <a:tc rowSpan="2">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Description</a:t>
                      </a:r>
                      <a:endParaRPr lang="en-US" sz="1200" b="1">
                        <a:effectLst/>
                        <a:latin typeface="Times New Roman" pitchFamily="18" charset="0"/>
                        <a:ea typeface="Calibri"/>
                        <a:cs typeface="Times New Roman" pitchFamily="18" charset="0"/>
                      </a:endParaRPr>
                    </a:p>
                  </a:txBody>
                  <a:tcPr marL="68580" marR="68580" marT="0" marB="0"/>
                </a:tc>
                <a:tc rowSpan="2">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AVG Demand</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Lead Time</a:t>
                      </a:r>
                      <a:endParaRPr lang="en-US" sz="1200" b="1">
                        <a:effectLst/>
                        <a:latin typeface="Times New Roman" pitchFamily="18" charset="0"/>
                        <a:ea typeface="Calibri"/>
                        <a:cs typeface="Times New Roman" pitchFamily="18" charset="0"/>
                      </a:endParaRPr>
                    </a:p>
                  </a:txBody>
                  <a:tcPr marL="68580" marR="68580" marT="0" marB="0"/>
                </a:tc>
                <a:tc rowSpan="2">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STDEV(D)</a:t>
                      </a:r>
                      <a:endParaRPr lang="en-US" sz="1200" b="1">
                        <a:effectLst/>
                        <a:latin typeface="Times New Roman" pitchFamily="18" charset="0"/>
                        <a:ea typeface="Calibri"/>
                        <a:cs typeface="Times New Roman" pitchFamily="18" charset="0"/>
                      </a:endParaRPr>
                    </a:p>
                  </a:txBody>
                  <a:tcPr marL="68580" marR="68580" marT="0" marB="0"/>
                </a:tc>
                <a:tc rowSpan="2">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STDEV(L)</a:t>
                      </a:r>
                      <a:endParaRPr lang="en-US" sz="1200" b="1">
                        <a:effectLst/>
                        <a:latin typeface="Times New Roman" pitchFamily="18" charset="0"/>
                        <a:ea typeface="Calibri"/>
                        <a:cs typeface="Times New Roman" pitchFamily="18" charset="0"/>
                      </a:endParaRPr>
                    </a:p>
                  </a:txBody>
                  <a:tcPr marL="68580" marR="68580" marT="0" marB="0"/>
                </a:tc>
                <a:tc rowSpan="2">
                  <a:txBody>
                    <a:bodyPr/>
                    <a:lstStyle/>
                    <a:p>
                      <a:pPr marL="0" marR="0" algn="ctr">
                        <a:lnSpc>
                          <a:spcPct val="115000"/>
                        </a:lnSpc>
                        <a:spcBef>
                          <a:spcPts val="0"/>
                        </a:spcBef>
                        <a:spcAft>
                          <a:spcPts val="0"/>
                        </a:spcAft>
                      </a:pPr>
                      <a:r>
                        <a:rPr lang="en-US" sz="1200" b="1" dirty="0">
                          <a:effectLst/>
                          <a:latin typeface="Times New Roman" pitchFamily="18" charset="0"/>
                          <a:cs typeface="Times New Roman" pitchFamily="18" charset="0"/>
                        </a:rPr>
                        <a:t>SS</a:t>
                      </a:r>
                      <a:endParaRPr lang="en-US" sz="1200" b="1" dirty="0">
                        <a:effectLst/>
                        <a:latin typeface="Times New Roman" pitchFamily="18" charset="0"/>
                        <a:ea typeface="Calibri"/>
                        <a:cs typeface="Times New Roman" pitchFamily="18" charset="0"/>
                      </a:endParaRPr>
                    </a:p>
                  </a:txBody>
                  <a:tcPr marL="68580" marR="68580" marT="0" marB="0"/>
                </a:tc>
                <a:tc rowSpan="2">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R</a:t>
                      </a:r>
                      <a:endParaRPr lang="en-US" sz="1200" b="1">
                        <a:effectLst/>
                        <a:latin typeface="Times New Roman" pitchFamily="18" charset="0"/>
                        <a:ea typeface="Calibri"/>
                        <a:cs typeface="Times New Roman" pitchFamily="18" charset="0"/>
                      </a:endParaRPr>
                    </a:p>
                  </a:txBody>
                  <a:tcPr marL="68580" marR="68580" marT="0" marB="0"/>
                </a:tc>
              </a:tr>
              <a:tr h="25923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(Months)</a:t>
                      </a:r>
                      <a:endParaRPr lang="en-US" sz="1200" b="1">
                        <a:effectLst/>
                        <a:latin typeface="Times New Roman" pitchFamily="18" charset="0"/>
                        <a:ea typeface="Calibri"/>
                        <a:cs typeface="Times New Roman" pitchFamily="18" charset="0"/>
                      </a:endParaRPr>
                    </a:p>
                  </a:txBody>
                  <a:tcPr marL="68580" marR="68580" marT="0" marB="0"/>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352554">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8</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1200" b="1">
                          <a:effectLst/>
                          <a:latin typeface="Times New Roman" pitchFamily="18" charset="0"/>
                          <a:cs typeface="Times New Roman" pitchFamily="18" charset="0"/>
                        </a:rPr>
                        <a:t>Coca Cola (PET 2.0 LT)</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43528.16667</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0.000801282</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13653.336</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386.48398</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633.83373</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668.71207</a:t>
                      </a:r>
                      <a:endParaRPr lang="en-US" sz="1200" b="1">
                        <a:effectLst/>
                        <a:latin typeface="Times New Roman" pitchFamily="18" charset="0"/>
                        <a:ea typeface="Calibri"/>
                        <a:cs typeface="Times New Roman" pitchFamily="18" charset="0"/>
                      </a:endParaRPr>
                    </a:p>
                  </a:txBody>
                  <a:tcPr marL="68580" marR="68580" marT="0" marB="0"/>
                </a:tc>
              </a:tr>
              <a:tr h="352554">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17</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1200" b="1">
                          <a:effectLst/>
                          <a:latin typeface="Times New Roman" pitchFamily="18" charset="0"/>
                          <a:cs typeface="Times New Roman" pitchFamily="18" charset="0"/>
                        </a:rPr>
                        <a:t>Coca Cola (PET 1.125 LT)</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15886.16667</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0.000801282</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5640.9582</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159.67819</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261.87223</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274.60153</a:t>
                      </a:r>
                      <a:endParaRPr lang="en-US" sz="1200" b="1">
                        <a:effectLst/>
                        <a:latin typeface="Times New Roman" pitchFamily="18" charset="0"/>
                        <a:ea typeface="Calibri"/>
                        <a:cs typeface="Times New Roman" pitchFamily="18" charset="0"/>
                      </a:endParaRPr>
                    </a:p>
                  </a:txBody>
                  <a:tcPr marL="68580" marR="68580" marT="0" marB="0"/>
                </a:tc>
              </a:tr>
              <a:tr h="352554">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10</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1200" b="1">
                          <a:effectLst/>
                          <a:latin typeface="Times New Roman" pitchFamily="18" charset="0"/>
                          <a:cs typeface="Times New Roman" pitchFamily="18" charset="0"/>
                        </a:rPr>
                        <a:t>Sprite (PET 2.0 LT)</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16322.91667</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0.000801282</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5120.0727</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144.93352</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237.69097</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250.77023</a:t>
                      </a:r>
                      <a:endParaRPr lang="en-US" sz="1200" b="1">
                        <a:effectLst/>
                        <a:latin typeface="Times New Roman" pitchFamily="18" charset="0"/>
                        <a:ea typeface="Calibri"/>
                        <a:cs typeface="Times New Roman" pitchFamily="18" charset="0"/>
                      </a:endParaRPr>
                    </a:p>
                  </a:txBody>
                  <a:tcPr marL="68580" marR="68580" marT="0" marB="0"/>
                </a:tc>
              </a:tr>
              <a:tr h="352554">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1</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1200" b="1">
                          <a:effectLst/>
                          <a:latin typeface="Times New Roman" pitchFamily="18" charset="0"/>
                          <a:cs typeface="Times New Roman" pitchFamily="18" charset="0"/>
                        </a:rPr>
                        <a:t>Coca Cola (330mL)</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dirty="0">
                          <a:effectLst/>
                          <a:latin typeface="Times New Roman" pitchFamily="18" charset="0"/>
                          <a:cs typeface="Times New Roman" pitchFamily="18" charset="0"/>
                        </a:rPr>
                        <a:t>9950</a:t>
                      </a:r>
                      <a:endParaRPr lang="en-US" sz="1200" b="1"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0.000801282</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3553.0443</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100.57576</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164.94425</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172.91701</a:t>
                      </a:r>
                      <a:endParaRPr lang="en-US" sz="1200" b="1">
                        <a:effectLst/>
                        <a:latin typeface="Times New Roman" pitchFamily="18" charset="0"/>
                        <a:ea typeface="Calibri"/>
                        <a:cs typeface="Times New Roman" pitchFamily="18" charset="0"/>
                      </a:endParaRPr>
                    </a:p>
                  </a:txBody>
                  <a:tcPr marL="68580" marR="68580" marT="0" marB="0"/>
                </a:tc>
              </a:tr>
              <a:tr h="352554">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20</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1200" b="1">
                          <a:effectLst/>
                          <a:latin typeface="Times New Roman" pitchFamily="18" charset="0"/>
                          <a:cs typeface="Times New Roman" pitchFamily="18" charset="0"/>
                        </a:rPr>
                        <a:t>Sprite (PET 1.125 LT)</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8531.5</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dirty="0">
                          <a:effectLst/>
                          <a:latin typeface="Times New Roman" pitchFamily="18" charset="0"/>
                          <a:cs typeface="Times New Roman" pitchFamily="18" charset="0"/>
                        </a:rPr>
                        <a:t>0.000801282</a:t>
                      </a:r>
                      <a:endParaRPr lang="en-US" sz="1200" b="1"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dirty="0">
                          <a:effectLst/>
                          <a:latin typeface="Times New Roman" pitchFamily="18" charset="0"/>
                          <a:cs typeface="Times New Roman" pitchFamily="18" charset="0"/>
                        </a:rPr>
                        <a:t>3029.3238</a:t>
                      </a:r>
                      <a:endParaRPr lang="en-US" sz="1200" b="1" dirty="0">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85.750843</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140.63138</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147.46752</a:t>
                      </a:r>
                      <a:endParaRPr lang="en-US" sz="1200" b="1">
                        <a:effectLst/>
                        <a:latin typeface="Times New Roman" pitchFamily="18" charset="0"/>
                        <a:ea typeface="Calibri"/>
                        <a:cs typeface="Times New Roman" pitchFamily="18" charset="0"/>
                      </a:endParaRPr>
                    </a:p>
                  </a:txBody>
                  <a:tcPr marL="68580" marR="68580" marT="0" marB="0"/>
                </a:tc>
              </a:tr>
              <a:tr h="352554">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23</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1200" b="1">
                          <a:effectLst/>
                          <a:latin typeface="Times New Roman" pitchFamily="18" charset="0"/>
                          <a:cs typeface="Times New Roman" pitchFamily="18" charset="0"/>
                        </a:rPr>
                        <a:t>Coca Cola (NBR 300 mL)</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5283.833333</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0.000801282</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1473.8854</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41.721166</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68.422712</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72.656553</a:t>
                      </a:r>
                      <a:endParaRPr lang="en-US" sz="1200" b="1">
                        <a:effectLst/>
                        <a:latin typeface="Times New Roman" pitchFamily="18" charset="0"/>
                        <a:ea typeface="Calibri"/>
                        <a:cs typeface="Times New Roman" pitchFamily="18" charset="0"/>
                      </a:endParaRPr>
                    </a:p>
                  </a:txBody>
                  <a:tcPr marL="68580" marR="68580" marT="0" marB="0"/>
                </a:tc>
              </a:tr>
              <a:tr h="352554">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31</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1200" b="1">
                          <a:effectLst/>
                          <a:latin typeface="Times New Roman" pitchFamily="18" charset="0"/>
                          <a:cs typeface="Times New Roman" pitchFamily="18" charset="0"/>
                        </a:rPr>
                        <a:t>Arwa Water (PET 0.5 Ltr)</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9367.583333</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0.005608974</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3274.3301</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245.22468</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402.16848</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454.71102</a:t>
                      </a:r>
                      <a:endParaRPr lang="en-US" sz="1200" b="1">
                        <a:effectLst/>
                        <a:latin typeface="Times New Roman" pitchFamily="18" charset="0"/>
                        <a:ea typeface="Calibri"/>
                        <a:cs typeface="Times New Roman" pitchFamily="18" charset="0"/>
                      </a:endParaRPr>
                    </a:p>
                  </a:txBody>
                  <a:tcPr marL="68580" marR="68580" marT="0" marB="0"/>
                </a:tc>
              </a:tr>
              <a:tr h="352554">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4</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1200" b="1">
                          <a:effectLst/>
                          <a:latin typeface="Times New Roman" pitchFamily="18" charset="0"/>
                          <a:cs typeface="Times New Roman" pitchFamily="18" charset="0"/>
                        </a:rPr>
                        <a:t>Sprite   (330mL)</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4317.75</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0.000801282</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1541.893</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43.646251</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71.579851</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75.039587</a:t>
                      </a:r>
                      <a:endParaRPr lang="en-US" sz="1200" b="1">
                        <a:effectLst/>
                        <a:latin typeface="Times New Roman" pitchFamily="18" charset="0"/>
                        <a:ea typeface="Calibri"/>
                        <a:cs typeface="Times New Roman" pitchFamily="18" charset="0"/>
                      </a:endParaRPr>
                    </a:p>
                  </a:txBody>
                  <a:tcPr marL="68580" marR="68580" marT="0" marB="0"/>
                </a:tc>
              </a:tr>
              <a:tr h="352554">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11</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1200" b="1">
                          <a:effectLst/>
                          <a:latin typeface="Times New Roman" pitchFamily="18" charset="0"/>
                          <a:cs typeface="Times New Roman" pitchFamily="18" charset="0"/>
                        </a:rPr>
                        <a:t>Fanta Orange (PET 2.0 LT)</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5441</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0.000801282</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1706.6317</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48.309498</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79.227576</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83.587352</a:t>
                      </a:r>
                      <a:endParaRPr lang="en-US" sz="1200" b="1">
                        <a:effectLst/>
                        <a:latin typeface="Times New Roman" pitchFamily="18" charset="0"/>
                        <a:ea typeface="Calibri"/>
                        <a:cs typeface="Times New Roman" pitchFamily="18" charset="0"/>
                      </a:endParaRPr>
                    </a:p>
                  </a:txBody>
                  <a:tcPr marL="68580" marR="68580" marT="0" marB="0"/>
                </a:tc>
              </a:tr>
              <a:tr h="352554">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25</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nSpc>
                          <a:spcPct val="115000"/>
                        </a:lnSpc>
                        <a:spcBef>
                          <a:spcPts val="0"/>
                        </a:spcBef>
                        <a:spcAft>
                          <a:spcPts val="0"/>
                        </a:spcAft>
                      </a:pPr>
                      <a:r>
                        <a:rPr lang="en-US" sz="1200" b="1">
                          <a:effectLst/>
                          <a:latin typeface="Times New Roman" pitchFamily="18" charset="0"/>
                          <a:cs typeface="Times New Roman" pitchFamily="18" charset="0"/>
                        </a:rPr>
                        <a:t>Sprite (NBR 300 mL)</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2837.333333</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0.000801282</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791.55757</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22.406561</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a:effectLst/>
                          <a:latin typeface="Times New Roman" pitchFamily="18" charset="0"/>
                          <a:cs typeface="Times New Roman" pitchFamily="18" charset="0"/>
                        </a:rPr>
                        <a:t>36.746761</a:t>
                      </a:r>
                      <a:endParaRPr lang="en-US" sz="1200" b="1">
                        <a:effectLst/>
                        <a:latin typeface="Times New Roman" pitchFamily="18" charset="0"/>
                        <a:ea typeface="Calibri"/>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200" b="1" dirty="0">
                          <a:effectLst/>
                          <a:latin typeface="Times New Roman" pitchFamily="18" charset="0"/>
                          <a:cs typeface="Times New Roman" pitchFamily="18" charset="0"/>
                        </a:rPr>
                        <a:t>39.020265</a:t>
                      </a:r>
                      <a:endParaRPr lang="en-US" sz="1200" b="1" dirty="0">
                        <a:effectLst/>
                        <a:latin typeface="Times New Roman" pitchFamily="18" charset="0"/>
                        <a:ea typeface="Calibri"/>
                        <a:cs typeface="Times New Roman" pitchFamily="18" charset="0"/>
                      </a:endParaRPr>
                    </a:p>
                  </a:txBody>
                  <a:tcPr marL="68580" marR="68580" marT="0" marB="0"/>
                </a:tc>
              </a:tr>
            </a:tbl>
          </a:graphicData>
        </a:graphic>
      </p:graphicFrame>
    </p:spTree>
    <p:extLst>
      <p:ext uri="{BB962C8B-B14F-4D97-AF65-F5344CB8AC3E}">
        <p14:creationId xmlns:p14="http://schemas.microsoft.com/office/powerpoint/2010/main" val="309604234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a:latin typeface="Times New Roman" pitchFamily="18" charset="0"/>
                <a:cs typeface="Times New Roman" pitchFamily="18" charset="0"/>
              </a:rPr>
              <a:t>Inventory and Warehouses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8" name="Content Placeholder 2"/>
          <p:cNvSpPr txBox="1">
            <a:spLocks/>
          </p:cNvSpPr>
          <p:nvPr/>
        </p:nvSpPr>
        <p:spPr>
          <a:xfrm>
            <a:off x="152400" y="1600200"/>
            <a:ext cx="8915400" cy="50292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smtClean="0">
                <a:solidFill>
                  <a:schemeClr val="tx2"/>
                </a:solidFill>
                <a:latin typeface="Times New Roman" pitchFamily="18" charset="0"/>
                <a:cs typeface="Times New Roman" pitchFamily="18" charset="0"/>
              </a:rPr>
              <a:t>(EPQ) EOQ and EPQ with Safety Stock and Reorder Point</a:t>
            </a:r>
          </a:p>
          <a:p>
            <a:pPr marL="0" indent="0">
              <a:buNone/>
            </a:pPr>
            <a:endParaRPr lang="en-US" sz="2500" b="1" dirty="0">
              <a:solidFill>
                <a:schemeClr val="tx2"/>
              </a:solidFill>
              <a:latin typeface="Times New Roman" pitchFamily="18" charset="0"/>
              <a:cs typeface="Times New Roman" pitchFamily="18" charset="0"/>
            </a:endParaRPr>
          </a:p>
        </p:txBody>
      </p:sp>
      <p:graphicFrame>
        <p:nvGraphicFramePr>
          <p:cNvPr id="7" name="Diagram 6">
            <a:hlinkClick r:id="rId3" action="ppaction://hlinkfile"/>
          </p:cNvPr>
          <p:cNvGraphicFramePr/>
          <p:nvPr>
            <p:extLst>
              <p:ext uri="{D42A27DB-BD31-4B8C-83A1-F6EECF244321}">
                <p14:modId xmlns:p14="http://schemas.microsoft.com/office/powerpoint/2010/main" val="3019440085"/>
              </p:ext>
            </p:extLst>
          </p:nvPr>
        </p:nvGraphicFramePr>
        <p:xfrm>
          <a:off x="2438400" y="2895600"/>
          <a:ext cx="3962400" cy="20004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1124521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90600" y="2971800"/>
            <a:ext cx="8153400" cy="4495800"/>
          </a:xfrm>
        </p:spPr>
        <p:txBody>
          <a:bodyPr>
            <a:normAutofit/>
          </a:bodyPr>
          <a:lstStyle/>
          <a:p>
            <a:pPr marL="0" indent="0">
              <a:buNone/>
            </a:pPr>
            <a:r>
              <a:rPr lang="en-US" sz="4500" b="1" dirty="0">
                <a:solidFill>
                  <a:schemeClr val="accent6">
                    <a:lumMod val="50000"/>
                  </a:schemeClr>
                </a:solidFill>
                <a:latin typeface="Times New Roman" pitchFamily="18" charset="0"/>
                <a:cs typeface="Times New Roman" pitchFamily="18" charset="0"/>
              </a:rPr>
              <a:t>Information Flow </a:t>
            </a:r>
            <a:r>
              <a:rPr lang="en-US" sz="4500" b="1" dirty="0" smtClean="0">
                <a:solidFill>
                  <a:schemeClr val="accent6">
                    <a:lumMod val="50000"/>
                  </a:schemeClr>
                </a:solidFill>
                <a:latin typeface="Times New Roman" pitchFamily="18" charset="0"/>
                <a:cs typeface="Times New Roman" pitchFamily="18" charset="0"/>
              </a:rPr>
              <a:t>System</a:t>
            </a:r>
            <a:endParaRPr lang="en-US" sz="4500" dirty="0">
              <a:solidFill>
                <a:schemeClr val="accent6">
                  <a:lumMod val="50000"/>
                </a:schemeClr>
              </a:solidFill>
            </a:endParaRPr>
          </a:p>
        </p:txBody>
      </p:sp>
    </p:spTree>
    <p:extLst>
      <p:ext uri="{BB962C8B-B14F-4D97-AF65-F5344CB8AC3E}">
        <p14:creationId xmlns:p14="http://schemas.microsoft.com/office/powerpoint/2010/main" val="390698365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smtClean="0">
                <a:latin typeface="Times New Roman" pitchFamily="18" charset="0"/>
                <a:cs typeface="Times New Roman" pitchFamily="18" charset="0"/>
              </a:rPr>
              <a:t>Information Flow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8" name="Content Placeholder 2"/>
          <p:cNvSpPr txBox="1">
            <a:spLocks/>
          </p:cNvSpPr>
          <p:nvPr/>
        </p:nvSpPr>
        <p:spPr>
          <a:xfrm>
            <a:off x="152400" y="1600200"/>
            <a:ext cx="8915400" cy="5029200"/>
          </a:xfrm>
          <a:prstGeom prst="rect">
            <a:avLst/>
          </a:prstGeom>
        </p:spPr>
        <p:txBody>
          <a:bodyPr vert="horz">
            <a:normAutofit fontScale="92500" lnSpcReduction="10000"/>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a:solidFill>
                  <a:schemeClr val="tx2"/>
                </a:solidFill>
                <a:latin typeface="Times New Roman" pitchFamily="18" charset="0"/>
                <a:cs typeface="Times New Roman" pitchFamily="18" charset="0"/>
              </a:rPr>
              <a:t> </a:t>
            </a:r>
            <a:r>
              <a:rPr lang="en-US" sz="2500" b="1" dirty="0" smtClean="0">
                <a:solidFill>
                  <a:schemeClr val="tx2"/>
                </a:solidFill>
                <a:latin typeface="Times New Roman" pitchFamily="18" charset="0"/>
                <a:cs typeface="Times New Roman" pitchFamily="18" charset="0"/>
              </a:rPr>
              <a:t>Facts</a:t>
            </a:r>
          </a:p>
          <a:p>
            <a:pPr marL="0" indent="0">
              <a:buNone/>
            </a:pPr>
            <a:endParaRPr lang="en-US" sz="2500" b="1" dirty="0">
              <a:solidFill>
                <a:schemeClr val="tx2"/>
              </a:solidFill>
              <a:latin typeface="Times New Roman" pitchFamily="18" charset="0"/>
              <a:cs typeface="Times New Roman" pitchFamily="18" charset="0"/>
            </a:endParaRPr>
          </a:p>
          <a:p>
            <a:r>
              <a:rPr lang="en-US" sz="2800" dirty="0">
                <a:latin typeface="Times New Roman" pitchFamily="18" charset="0"/>
                <a:cs typeface="Times New Roman" pitchFamily="18" charset="0"/>
              </a:rPr>
              <a:t>The information model deals with the integration of supply chain members and concentrates on the flow of information among the chain members.</a:t>
            </a:r>
          </a:p>
          <a:p>
            <a:r>
              <a:rPr lang="en-US" sz="2800" dirty="0">
                <a:latin typeface="Times New Roman" pitchFamily="18" charset="0"/>
                <a:cs typeface="Times New Roman" pitchFamily="18" charset="0"/>
              </a:rPr>
              <a:t>Information technology plays a vital role for increasing collaboration among supply chain members. From the information point of view the effective supply chain management must provide the right amount of relevant information to the right person at the right time.</a:t>
            </a:r>
          </a:p>
          <a:p>
            <a:r>
              <a:rPr lang="en-US" sz="2800" dirty="0">
                <a:latin typeface="Times New Roman" pitchFamily="18" charset="0"/>
                <a:cs typeface="Times New Roman" pitchFamily="18" charset="0"/>
              </a:rPr>
              <a:t>Information is the key to successful supply-chain management because </a:t>
            </a:r>
            <a:r>
              <a:rPr lang="en-US" sz="2800" dirty="0" smtClean="0">
                <a:latin typeface="Times New Roman" pitchFamily="18" charset="0"/>
                <a:cs typeface="Times New Roman" pitchFamily="18" charset="0"/>
              </a:rPr>
              <a:t>no </a:t>
            </a:r>
            <a:r>
              <a:rPr lang="en-US" sz="2800" dirty="0">
                <a:latin typeface="Times New Roman" pitchFamily="18" charset="0"/>
                <a:cs typeface="Times New Roman" pitchFamily="18" charset="0"/>
              </a:rPr>
              <a:t>product flows until information </a:t>
            </a:r>
            <a:r>
              <a:rPr lang="en-US" sz="2800" dirty="0" smtClean="0">
                <a:latin typeface="Times New Roman" pitchFamily="18" charset="0"/>
                <a:cs typeface="Times New Roman" pitchFamily="18" charset="0"/>
              </a:rPr>
              <a:t>flows</a:t>
            </a:r>
            <a:r>
              <a:rPr lang="en-US" sz="2800" dirty="0">
                <a:latin typeface="Times New Roman" pitchFamily="18" charset="0"/>
                <a:cs typeface="Times New Roman" pitchFamily="18" charset="0"/>
              </a:rPr>
              <a:t>.</a:t>
            </a: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endParaRPr lang="en-US" sz="2500" b="1" dirty="0">
              <a:solidFill>
                <a:schemeClr val="tx2"/>
              </a:solidFill>
              <a:latin typeface="Times New Roman" pitchFamily="18" charset="0"/>
              <a:cs typeface="Times New Roman" pitchFamily="18" charset="0"/>
            </a:endParaRPr>
          </a:p>
        </p:txBody>
      </p:sp>
    </p:spTree>
    <p:extLst>
      <p:ext uri="{BB962C8B-B14F-4D97-AF65-F5344CB8AC3E}">
        <p14:creationId xmlns:p14="http://schemas.microsoft.com/office/powerpoint/2010/main" val="53321638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smtClean="0">
                <a:latin typeface="Times New Roman" pitchFamily="18" charset="0"/>
                <a:cs typeface="Times New Roman" pitchFamily="18" charset="0"/>
              </a:rPr>
              <a:t>Information Flow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8" name="Content Placeholder 2"/>
          <p:cNvSpPr txBox="1">
            <a:spLocks/>
          </p:cNvSpPr>
          <p:nvPr/>
        </p:nvSpPr>
        <p:spPr>
          <a:xfrm>
            <a:off x="152400" y="1600200"/>
            <a:ext cx="8915400" cy="5029200"/>
          </a:xfrm>
          <a:prstGeom prst="rect">
            <a:avLst/>
          </a:prstGeom>
        </p:spPr>
        <p:txBody>
          <a:bodyPr vert="horz">
            <a:normAutofit fontScale="92500" lnSpcReduction="20000"/>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smtClean="0">
                <a:solidFill>
                  <a:schemeClr val="tx2"/>
                </a:solidFill>
                <a:latin typeface="Times New Roman" pitchFamily="18" charset="0"/>
                <a:cs typeface="Times New Roman" pitchFamily="18" charset="0"/>
              </a:rPr>
              <a:t> Benefits of Information Technology</a:t>
            </a:r>
          </a:p>
          <a:p>
            <a:pPr lvl="0"/>
            <a:r>
              <a:rPr lang="en-US" sz="2700" dirty="0">
                <a:latin typeface="Times New Roman" pitchFamily="18" charset="0"/>
                <a:cs typeface="Times New Roman" pitchFamily="18" charset="0"/>
              </a:rPr>
              <a:t>Higher visibility</a:t>
            </a:r>
          </a:p>
          <a:p>
            <a:pPr lvl="0"/>
            <a:r>
              <a:rPr lang="en-US" sz="2700" dirty="0">
                <a:latin typeface="Times New Roman" pitchFamily="18" charset="0"/>
                <a:cs typeface="Times New Roman" pitchFamily="18" charset="0"/>
              </a:rPr>
              <a:t>Reduced transportation spend</a:t>
            </a:r>
          </a:p>
          <a:p>
            <a:pPr lvl="0"/>
            <a:r>
              <a:rPr lang="en-US" sz="2700" dirty="0">
                <a:latin typeface="Times New Roman" pitchFamily="18" charset="0"/>
                <a:cs typeface="Times New Roman" pitchFamily="18" charset="0"/>
              </a:rPr>
              <a:t>Immediate availability of information</a:t>
            </a:r>
          </a:p>
          <a:p>
            <a:pPr lvl="0"/>
            <a:r>
              <a:rPr lang="en-US" sz="2700" dirty="0">
                <a:latin typeface="Times New Roman" pitchFamily="18" charset="0"/>
                <a:cs typeface="Times New Roman" pitchFamily="18" charset="0"/>
              </a:rPr>
              <a:t>Greater accuracy</a:t>
            </a:r>
          </a:p>
          <a:p>
            <a:pPr lvl="0"/>
            <a:r>
              <a:rPr lang="en-US" sz="2700" dirty="0">
                <a:latin typeface="Times New Roman" pitchFamily="18" charset="0"/>
                <a:cs typeface="Times New Roman" pitchFamily="18" charset="0"/>
              </a:rPr>
              <a:t>More economic</a:t>
            </a:r>
          </a:p>
          <a:p>
            <a:pPr lvl="0"/>
            <a:r>
              <a:rPr lang="en-US" sz="2700" dirty="0">
                <a:latin typeface="Times New Roman" pitchFamily="18" charset="0"/>
                <a:cs typeface="Times New Roman" pitchFamily="18" charset="0"/>
              </a:rPr>
              <a:t>Better customer service</a:t>
            </a:r>
          </a:p>
          <a:p>
            <a:pPr lvl="0"/>
            <a:r>
              <a:rPr lang="en-US" sz="2700" dirty="0">
                <a:latin typeface="Times New Roman" pitchFamily="18" charset="0"/>
                <a:cs typeface="Times New Roman" pitchFamily="18" charset="0"/>
              </a:rPr>
              <a:t>Higher productivity</a:t>
            </a:r>
          </a:p>
          <a:p>
            <a:pPr lvl="0"/>
            <a:r>
              <a:rPr lang="en-US" sz="2700" dirty="0">
                <a:latin typeface="Times New Roman" pitchFamily="18" charset="0"/>
                <a:cs typeface="Times New Roman" pitchFamily="18" charset="0"/>
              </a:rPr>
              <a:t>Reduced paper work</a:t>
            </a:r>
          </a:p>
          <a:p>
            <a:pPr lvl="0"/>
            <a:r>
              <a:rPr lang="en-US" sz="2700" dirty="0">
                <a:latin typeface="Times New Roman" pitchFamily="18" charset="0"/>
                <a:cs typeface="Times New Roman" pitchFamily="18" charset="0"/>
              </a:rPr>
              <a:t>Faster processing</a:t>
            </a:r>
          </a:p>
          <a:p>
            <a:pPr lvl="0"/>
            <a:r>
              <a:rPr lang="en-US" sz="2700" dirty="0">
                <a:latin typeface="Times New Roman" pitchFamily="18" charset="0"/>
                <a:cs typeface="Times New Roman" pitchFamily="18" charset="0"/>
              </a:rPr>
              <a:t>Increase on-Time Deliveries</a:t>
            </a:r>
          </a:p>
          <a:p>
            <a:pPr lvl="0"/>
            <a:r>
              <a:rPr lang="en-US" sz="2700" dirty="0">
                <a:latin typeface="Times New Roman" pitchFamily="18" charset="0"/>
                <a:cs typeface="Times New Roman" pitchFamily="18" charset="0"/>
              </a:rPr>
              <a:t>Improved Capacity Utilization</a:t>
            </a:r>
          </a:p>
          <a:p>
            <a:pPr>
              <a:buFont typeface="Wingdings" pitchFamily="2" charset="2"/>
              <a:buChar char="q"/>
            </a:pPr>
            <a:endParaRPr lang="en-US" sz="2500" b="1" dirty="0" smtClean="0">
              <a:solidFill>
                <a:schemeClr val="tx2"/>
              </a:solidFill>
              <a:latin typeface="Times New Roman" pitchFamily="18" charset="0"/>
              <a:cs typeface="Times New Roman" pitchFamily="18" charset="0"/>
            </a:endParaRP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endParaRPr lang="en-US" sz="2500" b="1" dirty="0">
              <a:solidFill>
                <a:schemeClr val="tx2"/>
              </a:solidFill>
              <a:latin typeface="Times New Roman" pitchFamily="18" charset="0"/>
              <a:cs typeface="Times New Roman" pitchFamily="18" charset="0"/>
            </a:endParaRPr>
          </a:p>
        </p:txBody>
      </p:sp>
    </p:spTree>
    <p:extLst>
      <p:ext uri="{BB962C8B-B14F-4D97-AF65-F5344CB8AC3E}">
        <p14:creationId xmlns:p14="http://schemas.microsoft.com/office/powerpoint/2010/main" val="357717990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smtClean="0">
                <a:latin typeface="Times New Roman" pitchFamily="18" charset="0"/>
                <a:cs typeface="Times New Roman" pitchFamily="18" charset="0"/>
              </a:rPr>
              <a:t>Information Flow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8" name="Content Placeholder 2"/>
          <p:cNvSpPr txBox="1">
            <a:spLocks/>
          </p:cNvSpPr>
          <p:nvPr/>
        </p:nvSpPr>
        <p:spPr>
          <a:xfrm>
            <a:off x="152400" y="1600200"/>
            <a:ext cx="8915400" cy="50292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lvl="0"/>
            <a:r>
              <a:rPr lang="en-US" sz="2500" b="1" dirty="0" smtClean="0">
                <a:solidFill>
                  <a:schemeClr val="tx2"/>
                </a:solidFill>
                <a:latin typeface="Times New Roman" pitchFamily="18" charset="0"/>
                <a:cs typeface="Times New Roman" pitchFamily="18" charset="0"/>
              </a:rPr>
              <a:t> </a:t>
            </a:r>
            <a:r>
              <a:rPr lang="en-US" sz="2500" b="1" dirty="0">
                <a:latin typeface="Times New Roman" pitchFamily="18" charset="0"/>
                <a:cs typeface="Times New Roman" pitchFamily="18" charset="0"/>
              </a:rPr>
              <a:t>Information </a:t>
            </a:r>
            <a:r>
              <a:rPr lang="en-US" sz="2500" b="1" dirty="0" smtClean="0">
                <a:latin typeface="Times New Roman" pitchFamily="18" charset="0"/>
                <a:cs typeface="Times New Roman" pitchFamily="18" charset="0"/>
              </a:rPr>
              <a:t>Requirements</a:t>
            </a:r>
          </a:p>
          <a:p>
            <a:pPr marL="0" indent="0">
              <a:buNone/>
            </a:pPr>
            <a:r>
              <a:rPr lang="en-US" sz="2500" dirty="0">
                <a:latin typeface="Times New Roman" pitchFamily="18" charset="0"/>
                <a:cs typeface="Times New Roman" pitchFamily="18" charset="0"/>
              </a:rPr>
              <a:t>To ensure that valuable, actionable knowledge readily flows across the supply chain, information must be </a:t>
            </a:r>
            <a:endParaRPr lang="en-US" sz="2500" dirty="0" smtClean="0">
              <a:latin typeface="Times New Roman" pitchFamily="18" charset="0"/>
              <a:cs typeface="Times New Roman" pitchFamily="18" charset="0"/>
            </a:endParaRPr>
          </a:p>
          <a:p>
            <a:pPr marL="0" indent="0">
              <a:buNone/>
            </a:pPr>
            <a:endParaRPr lang="en-US" sz="2500" dirty="0">
              <a:latin typeface="Times New Roman" pitchFamily="18" charset="0"/>
              <a:cs typeface="Times New Roman" pitchFamily="18" charset="0"/>
            </a:endParaRPr>
          </a:p>
          <a:p>
            <a:pPr lvl="0"/>
            <a:r>
              <a:rPr lang="en-US" sz="2500" dirty="0">
                <a:latin typeface="Times New Roman" pitchFamily="18" charset="0"/>
                <a:cs typeface="Times New Roman" pitchFamily="18" charset="0"/>
              </a:rPr>
              <a:t>Accessible</a:t>
            </a:r>
          </a:p>
          <a:p>
            <a:pPr lvl="0"/>
            <a:r>
              <a:rPr lang="en-US" sz="2500" dirty="0">
                <a:latin typeface="Times New Roman" pitchFamily="18" charset="0"/>
                <a:cs typeface="Times New Roman" pitchFamily="18" charset="0"/>
              </a:rPr>
              <a:t>Relevant</a:t>
            </a:r>
          </a:p>
          <a:p>
            <a:pPr lvl="0"/>
            <a:r>
              <a:rPr lang="en-US" sz="2500" dirty="0">
                <a:latin typeface="Times New Roman" pitchFamily="18" charset="0"/>
                <a:cs typeface="Times New Roman" pitchFamily="18" charset="0"/>
              </a:rPr>
              <a:t>Accurate</a:t>
            </a:r>
          </a:p>
          <a:p>
            <a:pPr lvl="0"/>
            <a:r>
              <a:rPr lang="en-US" sz="2500" dirty="0">
                <a:latin typeface="Times New Roman" pitchFamily="18" charset="0"/>
                <a:cs typeface="Times New Roman" pitchFamily="18" charset="0"/>
              </a:rPr>
              <a:t>Timely</a:t>
            </a:r>
          </a:p>
          <a:p>
            <a:pPr lvl="0"/>
            <a:r>
              <a:rPr lang="en-US" sz="2500" dirty="0">
                <a:latin typeface="Times New Roman" pitchFamily="18" charset="0"/>
                <a:cs typeface="Times New Roman" pitchFamily="18" charset="0"/>
              </a:rPr>
              <a:t>Transferable</a:t>
            </a:r>
          </a:p>
          <a:p>
            <a:pPr lvl="0"/>
            <a:endParaRPr lang="en-US" sz="2500" dirty="0">
              <a:latin typeface="Times New Roman" pitchFamily="18" charset="0"/>
              <a:cs typeface="Times New Roman" pitchFamily="18" charset="0"/>
            </a:endParaRPr>
          </a:p>
          <a:p>
            <a:pPr>
              <a:buFont typeface="Wingdings" pitchFamily="2" charset="2"/>
              <a:buChar char="q"/>
            </a:pPr>
            <a:endParaRPr lang="en-US" sz="2500" b="1" dirty="0" smtClean="0">
              <a:solidFill>
                <a:schemeClr val="tx2"/>
              </a:solidFill>
              <a:latin typeface="Times New Roman" pitchFamily="18" charset="0"/>
              <a:cs typeface="Times New Roman" pitchFamily="18" charset="0"/>
            </a:endParaRP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endParaRPr lang="en-US" sz="2500" b="1" dirty="0">
              <a:solidFill>
                <a:schemeClr val="tx2"/>
              </a:solidFill>
              <a:latin typeface="Times New Roman" pitchFamily="18" charset="0"/>
              <a:cs typeface="Times New Roman" pitchFamily="18" charset="0"/>
            </a:endParaRPr>
          </a:p>
        </p:txBody>
      </p:sp>
      <p:pic>
        <p:nvPicPr>
          <p:cNvPr id="7" name="Picture 6"/>
          <p:cNvPicPr/>
          <p:nvPr/>
        </p:nvPicPr>
        <p:blipFill>
          <a:blip r:embed="rId3" cstate="print"/>
          <a:srcRect/>
          <a:stretch>
            <a:fillRect/>
          </a:stretch>
        </p:blipFill>
        <p:spPr bwMode="auto">
          <a:xfrm>
            <a:off x="3276600" y="3276600"/>
            <a:ext cx="5180965" cy="2671445"/>
          </a:xfrm>
          <a:prstGeom prst="rect">
            <a:avLst/>
          </a:prstGeom>
          <a:noFill/>
          <a:ln w="9525">
            <a:noFill/>
            <a:miter lim="800000"/>
            <a:headEnd/>
            <a:tailEnd/>
          </a:ln>
        </p:spPr>
      </p:pic>
    </p:spTree>
    <p:extLst>
      <p:ext uri="{BB962C8B-B14F-4D97-AF65-F5344CB8AC3E}">
        <p14:creationId xmlns:p14="http://schemas.microsoft.com/office/powerpoint/2010/main" val="260028395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smtClean="0">
                <a:latin typeface="Times New Roman" pitchFamily="18" charset="0"/>
                <a:cs typeface="Times New Roman" pitchFamily="18" charset="0"/>
              </a:rPr>
              <a:t>Information Flow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8" name="Content Placeholder 2"/>
          <p:cNvSpPr txBox="1">
            <a:spLocks/>
          </p:cNvSpPr>
          <p:nvPr/>
        </p:nvSpPr>
        <p:spPr>
          <a:xfrm>
            <a:off x="152400" y="1600200"/>
            <a:ext cx="8915400" cy="50292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lvl="0"/>
            <a:r>
              <a:rPr lang="en-US" sz="2500" b="1" dirty="0" smtClean="0">
                <a:solidFill>
                  <a:schemeClr val="tx2"/>
                </a:solidFill>
                <a:latin typeface="Times New Roman" pitchFamily="18" charset="0"/>
                <a:cs typeface="Times New Roman" pitchFamily="18" charset="0"/>
              </a:rPr>
              <a:t> </a:t>
            </a:r>
            <a:r>
              <a:rPr lang="en-US" sz="2500" b="1" dirty="0">
                <a:latin typeface="Times New Roman" pitchFamily="18" charset="0"/>
                <a:cs typeface="Times New Roman" pitchFamily="18" charset="0"/>
              </a:rPr>
              <a:t>Information Sharing at NBC </a:t>
            </a:r>
            <a:r>
              <a:rPr lang="en-US" sz="2500" b="1" dirty="0" smtClean="0">
                <a:latin typeface="Times New Roman" pitchFamily="18" charset="0"/>
                <a:cs typeface="Times New Roman" pitchFamily="18" charset="0"/>
              </a:rPr>
              <a:t>Company</a:t>
            </a:r>
          </a:p>
          <a:p>
            <a:pPr lvl="0"/>
            <a:r>
              <a:rPr lang="en-US" sz="2500" dirty="0" smtClean="0">
                <a:latin typeface="Times New Roman" pitchFamily="18" charset="0"/>
                <a:cs typeface="Times New Roman" pitchFamily="18" charset="0"/>
              </a:rPr>
              <a:t>To </a:t>
            </a:r>
            <a:r>
              <a:rPr lang="en-US" sz="2500" dirty="0">
                <a:latin typeface="Times New Roman" pitchFamily="18" charset="0"/>
                <a:cs typeface="Times New Roman" pitchFamily="18" charset="0"/>
              </a:rPr>
              <a:t>ensure that valuable, actionable knowledge readily flows across the supply chain, information must be </a:t>
            </a:r>
            <a:endParaRPr lang="en-US" sz="2500" dirty="0" smtClean="0">
              <a:latin typeface="Times New Roman" pitchFamily="18" charset="0"/>
              <a:cs typeface="Times New Roman" pitchFamily="18" charset="0"/>
            </a:endParaRPr>
          </a:p>
          <a:p>
            <a:pPr marL="0" indent="0">
              <a:buNone/>
            </a:pPr>
            <a:endParaRPr lang="en-US" sz="2500" dirty="0">
              <a:latin typeface="Times New Roman" pitchFamily="18" charset="0"/>
              <a:cs typeface="Times New Roman" pitchFamily="18" charset="0"/>
            </a:endParaRPr>
          </a:p>
          <a:p>
            <a:pPr lvl="0"/>
            <a:r>
              <a:rPr lang="en-US" sz="2500" dirty="0">
                <a:latin typeface="Times New Roman" pitchFamily="18" charset="0"/>
                <a:cs typeface="Times New Roman" pitchFamily="18" charset="0"/>
              </a:rPr>
              <a:t>Accessible</a:t>
            </a:r>
          </a:p>
          <a:p>
            <a:pPr lvl="0"/>
            <a:r>
              <a:rPr lang="en-US" sz="2500" dirty="0">
                <a:latin typeface="Times New Roman" pitchFamily="18" charset="0"/>
                <a:cs typeface="Times New Roman" pitchFamily="18" charset="0"/>
              </a:rPr>
              <a:t>Relevant</a:t>
            </a:r>
          </a:p>
          <a:p>
            <a:pPr lvl="0"/>
            <a:r>
              <a:rPr lang="en-US" sz="2500" dirty="0">
                <a:latin typeface="Times New Roman" pitchFamily="18" charset="0"/>
                <a:cs typeface="Times New Roman" pitchFamily="18" charset="0"/>
              </a:rPr>
              <a:t>Accurate</a:t>
            </a:r>
          </a:p>
          <a:p>
            <a:pPr lvl="0"/>
            <a:r>
              <a:rPr lang="en-US" sz="2500" dirty="0">
                <a:latin typeface="Times New Roman" pitchFamily="18" charset="0"/>
                <a:cs typeface="Times New Roman" pitchFamily="18" charset="0"/>
              </a:rPr>
              <a:t>Timely</a:t>
            </a:r>
          </a:p>
          <a:p>
            <a:pPr lvl="0"/>
            <a:r>
              <a:rPr lang="en-US" sz="2500" dirty="0">
                <a:latin typeface="Times New Roman" pitchFamily="18" charset="0"/>
                <a:cs typeface="Times New Roman" pitchFamily="18" charset="0"/>
              </a:rPr>
              <a:t>Transferable</a:t>
            </a:r>
          </a:p>
          <a:p>
            <a:pPr lvl="0"/>
            <a:endParaRPr lang="en-US" sz="2500" dirty="0">
              <a:latin typeface="Times New Roman" pitchFamily="18" charset="0"/>
              <a:cs typeface="Times New Roman" pitchFamily="18" charset="0"/>
            </a:endParaRPr>
          </a:p>
          <a:p>
            <a:pPr>
              <a:buFont typeface="Wingdings" pitchFamily="2" charset="2"/>
              <a:buChar char="q"/>
            </a:pPr>
            <a:endParaRPr lang="en-US" sz="2500" b="1" dirty="0" smtClean="0">
              <a:solidFill>
                <a:schemeClr val="tx2"/>
              </a:solidFill>
              <a:latin typeface="Times New Roman" pitchFamily="18" charset="0"/>
              <a:cs typeface="Times New Roman" pitchFamily="18" charset="0"/>
            </a:endParaRP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endParaRPr lang="en-US" sz="2500" b="1" dirty="0">
              <a:solidFill>
                <a:schemeClr val="tx2"/>
              </a:solidFill>
              <a:latin typeface="Times New Roman" pitchFamily="18" charset="0"/>
              <a:cs typeface="Times New Roman" pitchFamily="18" charset="0"/>
            </a:endParaRPr>
          </a:p>
        </p:txBody>
      </p:sp>
    </p:spTree>
    <p:extLst>
      <p:ext uri="{BB962C8B-B14F-4D97-AF65-F5344CB8AC3E}">
        <p14:creationId xmlns:p14="http://schemas.microsoft.com/office/powerpoint/2010/main" val="235795965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smtClean="0">
                <a:latin typeface="Times New Roman" pitchFamily="18" charset="0"/>
                <a:cs typeface="Times New Roman" pitchFamily="18" charset="0"/>
              </a:rPr>
              <a:t>Information Flow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8" name="Content Placeholder 2"/>
          <p:cNvSpPr txBox="1">
            <a:spLocks/>
          </p:cNvSpPr>
          <p:nvPr/>
        </p:nvSpPr>
        <p:spPr>
          <a:xfrm>
            <a:off x="152400" y="1600200"/>
            <a:ext cx="8915400" cy="50292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smtClean="0">
                <a:solidFill>
                  <a:schemeClr val="tx2"/>
                </a:solidFill>
                <a:latin typeface="Times New Roman" pitchFamily="18" charset="0"/>
                <a:cs typeface="Times New Roman" pitchFamily="18" charset="0"/>
              </a:rPr>
              <a:t> Suggested Improvements</a:t>
            </a:r>
          </a:p>
          <a:p>
            <a:pPr marL="0" indent="0">
              <a:buNone/>
            </a:pPr>
            <a:r>
              <a:rPr lang="en-US" sz="2500" b="1" dirty="0" smtClean="0"/>
              <a:t>1- </a:t>
            </a:r>
            <a:r>
              <a:rPr lang="en-US" sz="2500" b="1" dirty="0">
                <a:latin typeface="Times New Roman" pitchFamily="18" charset="0"/>
                <a:cs typeface="Times New Roman" pitchFamily="18" charset="0"/>
              </a:rPr>
              <a:t>Electronic pick slip report for the warehouse/ </a:t>
            </a:r>
            <a:r>
              <a:rPr lang="en-US" sz="2500" b="1" dirty="0" smtClean="0">
                <a:latin typeface="Times New Roman" pitchFamily="18" charset="0"/>
                <a:cs typeface="Times New Roman" pitchFamily="18" charset="0"/>
              </a:rPr>
              <a:t>transportation</a:t>
            </a: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endParaRPr lang="en-US" sz="2500" b="1" dirty="0">
              <a:solidFill>
                <a:schemeClr val="tx2"/>
              </a:solidFill>
              <a:latin typeface="Times New Roman" pitchFamily="18" charset="0"/>
              <a:cs typeface="Times New Roman" pitchFamily="18" charset="0"/>
            </a:endParaRPr>
          </a:p>
        </p:txBody>
      </p:sp>
      <p:pic>
        <p:nvPicPr>
          <p:cNvPr id="7" name="Picture 6"/>
          <p:cNvPicPr/>
          <p:nvPr/>
        </p:nvPicPr>
        <p:blipFill>
          <a:blip r:embed="rId3" cstate="print"/>
          <a:srcRect/>
          <a:stretch>
            <a:fillRect/>
          </a:stretch>
        </p:blipFill>
        <p:spPr bwMode="auto">
          <a:xfrm>
            <a:off x="1143000" y="2590800"/>
            <a:ext cx="7162800" cy="4038600"/>
          </a:xfrm>
          <a:prstGeom prst="rect">
            <a:avLst/>
          </a:prstGeom>
          <a:noFill/>
          <a:ln w="9525">
            <a:noFill/>
            <a:miter lim="800000"/>
            <a:headEnd/>
            <a:tailEnd/>
          </a:ln>
        </p:spPr>
      </p:pic>
    </p:spTree>
    <p:extLst>
      <p:ext uri="{BB962C8B-B14F-4D97-AF65-F5344CB8AC3E}">
        <p14:creationId xmlns:p14="http://schemas.microsoft.com/office/powerpoint/2010/main" val="410447815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4000" b="1" dirty="0" smtClean="0">
                <a:latin typeface="Times New Roman" pitchFamily="18" charset="0"/>
                <a:cs typeface="Times New Roman" pitchFamily="18" charset="0"/>
              </a:rPr>
              <a:t>NBC Products</a:t>
            </a:r>
            <a:endParaRPr lang="en-US" sz="4000" b="1" dirty="0">
              <a:latin typeface="Times New Roman" pitchFamily="18" charset="0"/>
              <a:cs typeface="Times New Roman" pitchFamily="18" charset="0"/>
            </a:endParaRPr>
          </a:p>
        </p:txBody>
      </p:sp>
      <p:pic>
        <p:nvPicPr>
          <p:cNvPr id="4" name="صورة 13"/>
          <p:cNvPicPr/>
          <p:nvPr/>
        </p:nvPicPr>
        <p:blipFill rotWithShape="1">
          <a:blip r:embed="rId2"/>
          <a:srcRect l="22070" t="59707" r="60346" b="26461"/>
          <a:stretch/>
        </p:blipFill>
        <p:spPr bwMode="auto">
          <a:xfrm>
            <a:off x="4572000" y="1524000"/>
            <a:ext cx="4380876" cy="1804936"/>
          </a:xfrm>
          <a:prstGeom prst="rect">
            <a:avLst/>
          </a:prstGeom>
          <a:noFill/>
          <a:ln w="9525">
            <a:noFill/>
            <a:miter lim="800000"/>
            <a:headEnd/>
            <a:tailEnd/>
          </a:ln>
        </p:spPr>
      </p:pic>
      <p:pic>
        <p:nvPicPr>
          <p:cNvPr id="5" name="صورة 16"/>
          <p:cNvPicPr/>
          <p:nvPr/>
        </p:nvPicPr>
        <p:blipFill rotWithShape="1">
          <a:blip r:embed="rId3"/>
          <a:srcRect l="21724" t="60153" r="56497" b="26473"/>
          <a:stretch/>
        </p:blipFill>
        <p:spPr bwMode="auto">
          <a:xfrm>
            <a:off x="4343400" y="3328936"/>
            <a:ext cx="4609476" cy="1761488"/>
          </a:xfrm>
          <a:prstGeom prst="rect">
            <a:avLst/>
          </a:prstGeom>
          <a:noFill/>
          <a:ln w="9525">
            <a:noFill/>
            <a:miter lim="800000"/>
            <a:headEnd/>
            <a:tailEnd/>
          </a:ln>
        </p:spPr>
      </p:pic>
      <p:pic>
        <p:nvPicPr>
          <p:cNvPr id="6" name="صورة 19"/>
          <p:cNvPicPr/>
          <p:nvPr/>
        </p:nvPicPr>
        <p:blipFill rotWithShape="1">
          <a:blip r:embed="rId4"/>
          <a:srcRect l="21131" t="59598" r="65698" b="29049"/>
          <a:stretch/>
        </p:blipFill>
        <p:spPr bwMode="auto">
          <a:xfrm>
            <a:off x="4191000" y="5029200"/>
            <a:ext cx="3814819" cy="1827552"/>
          </a:xfrm>
          <a:prstGeom prst="rect">
            <a:avLst/>
          </a:prstGeom>
          <a:noFill/>
          <a:ln w="9525">
            <a:noFill/>
            <a:miter lim="800000"/>
            <a:headEnd/>
            <a:tailEnd/>
          </a:ln>
        </p:spPr>
      </p:pic>
      <p:sp>
        <p:nvSpPr>
          <p:cNvPr id="12" name="TextBox 11"/>
          <p:cNvSpPr txBox="1"/>
          <p:nvPr/>
        </p:nvSpPr>
        <p:spPr>
          <a:xfrm>
            <a:off x="0" y="2344051"/>
            <a:ext cx="3661228" cy="1969770"/>
          </a:xfrm>
          <a:prstGeom prst="rect">
            <a:avLst/>
          </a:prstGeom>
          <a:noFill/>
        </p:spPr>
        <p:txBody>
          <a:bodyPr wrap="square" rtlCol="0">
            <a:spAutoFit/>
          </a:bodyPr>
          <a:lstStyle/>
          <a:p>
            <a:r>
              <a:rPr lang="en-US" sz="3200" b="1" dirty="0" smtClean="0">
                <a:solidFill>
                  <a:schemeClr val="tx2"/>
                </a:solidFill>
                <a:latin typeface="Times New Roman" pitchFamily="18" charset="0"/>
                <a:cs typeface="Times New Roman" pitchFamily="18" charset="0"/>
              </a:rPr>
              <a:t>Carbonated Drinks </a:t>
            </a:r>
          </a:p>
          <a:p>
            <a:endParaRPr lang="en-US" dirty="0"/>
          </a:p>
          <a:p>
            <a:endParaRPr lang="en-US" dirty="0" smtClean="0"/>
          </a:p>
          <a:p>
            <a:endParaRPr lang="en-US" dirty="0"/>
          </a:p>
          <a:p>
            <a:endParaRPr lang="en-US" dirty="0" smtClean="0"/>
          </a:p>
          <a:p>
            <a:endParaRPr lang="en-US" dirty="0" smtClean="0"/>
          </a:p>
        </p:txBody>
      </p:sp>
    </p:spTree>
    <p:extLst>
      <p:ext uri="{BB962C8B-B14F-4D97-AF65-F5344CB8AC3E}">
        <p14:creationId xmlns:p14="http://schemas.microsoft.com/office/powerpoint/2010/main" val="283293028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smtClean="0">
                <a:latin typeface="Times New Roman" pitchFamily="18" charset="0"/>
                <a:cs typeface="Times New Roman" pitchFamily="18" charset="0"/>
              </a:rPr>
              <a:t>Information Flow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8" name="Content Placeholder 2"/>
          <p:cNvSpPr txBox="1">
            <a:spLocks/>
          </p:cNvSpPr>
          <p:nvPr/>
        </p:nvSpPr>
        <p:spPr>
          <a:xfrm>
            <a:off x="152400" y="1600200"/>
            <a:ext cx="8915400" cy="50292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smtClean="0">
                <a:solidFill>
                  <a:schemeClr val="tx2"/>
                </a:solidFill>
                <a:latin typeface="Times New Roman" pitchFamily="18" charset="0"/>
                <a:cs typeface="Times New Roman" pitchFamily="18" charset="0"/>
              </a:rPr>
              <a:t> Suggested Improvements</a:t>
            </a:r>
          </a:p>
          <a:p>
            <a:pPr marL="0" indent="0">
              <a:buNone/>
            </a:pPr>
            <a:r>
              <a:rPr lang="en-US" sz="2500" b="1" dirty="0" smtClean="0">
                <a:latin typeface="Times New Roman" pitchFamily="18" charset="0"/>
                <a:cs typeface="Times New Roman" pitchFamily="18" charset="0"/>
              </a:rPr>
              <a:t>2- </a:t>
            </a:r>
            <a:r>
              <a:rPr lang="en-US" sz="2500" b="1" dirty="0">
                <a:latin typeface="Times New Roman" pitchFamily="18" charset="0"/>
                <a:cs typeface="Times New Roman" pitchFamily="18" charset="0"/>
              </a:rPr>
              <a:t>Radio frequency identification (</a:t>
            </a:r>
            <a:r>
              <a:rPr lang="en-US" sz="2500" b="1" dirty="0" smtClean="0">
                <a:latin typeface="Times New Roman" pitchFamily="18" charset="0"/>
                <a:cs typeface="Times New Roman" pitchFamily="18" charset="0"/>
              </a:rPr>
              <a:t>RFID</a:t>
            </a:r>
            <a:r>
              <a:rPr lang="en-US" sz="2000" b="1" dirty="0" smtClean="0">
                <a:latin typeface="Times New Roman" pitchFamily="18" charset="0"/>
                <a:cs typeface="Times New Roman" pitchFamily="18" charset="0"/>
              </a:rPr>
              <a:t>)</a:t>
            </a: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endParaRPr lang="en-US" sz="2500" b="1" dirty="0">
              <a:solidFill>
                <a:schemeClr val="tx2"/>
              </a:solidFill>
              <a:latin typeface="Times New Roman" pitchFamily="18" charset="0"/>
              <a:cs typeface="Times New Roman" pitchFamily="18" charset="0"/>
            </a:endParaRPr>
          </a:p>
        </p:txBody>
      </p:sp>
      <p:pic>
        <p:nvPicPr>
          <p:cNvPr id="9" name="Picture 8" descr="afg002.tif"/>
          <p:cNvPicPr/>
          <p:nvPr/>
        </p:nvPicPr>
        <p:blipFill>
          <a:blip r:embed="rId3" cstate="print"/>
          <a:srcRect/>
          <a:stretch>
            <a:fillRect/>
          </a:stretch>
        </p:blipFill>
        <p:spPr bwMode="auto">
          <a:xfrm>
            <a:off x="1600200" y="2535621"/>
            <a:ext cx="6332483" cy="4114800"/>
          </a:xfrm>
          <a:prstGeom prst="rect">
            <a:avLst/>
          </a:prstGeom>
          <a:noFill/>
          <a:ln w="9525">
            <a:noFill/>
            <a:miter lim="800000"/>
            <a:headEnd/>
            <a:tailEnd/>
          </a:ln>
        </p:spPr>
      </p:pic>
    </p:spTree>
    <p:extLst>
      <p:ext uri="{BB962C8B-B14F-4D97-AF65-F5344CB8AC3E}">
        <p14:creationId xmlns:p14="http://schemas.microsoft.com/office/powerpoint/2010/main" val="121110201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sz="quarter" idx="1"/>
          </p:nvPr>
        </p:nvSpPr>
        <p:spPr>
          <a:xfrm>
            <a:off x="152400" y="1600200"/>
            <a:ext cx="8915400" cy="5486400"/>
          </a:xfrm>
        </p:spPr>
        <p:txBody>
          <a:bodyPr>
            <a:normAutofit/>
          </a:bodyPr>
          <a:lstStyle/>
          <a:p>
            <a:pPr marL="0" indent="0">
              <a:buNone/>
            </a:pPr>
            <a:endParaRPr lang="en-US" sz="2800" dirty="0" smtClean="0"/>
          </a:p>
          <a:p>
            <a:pPr marL="0" indent="0">
              <a:buNone/>
            </a:pPr>
            <a:endParaRPr lang="en-US" sz="2800" dirty="0"/>
          </a:p>
          <a:p>
            <a:pPr lvl="0">
              <a:buFont typeface="Wingdings" pitchFamily="2" charset="2"/>
              <a:buChar char="q"/>
            </a:pPr>
            <a:endParaRPr lang="en-US" sz="2700" b="1" dirty="0" smtClean="0">
              <a:solidFill>
                <a:schemeClr val="tx2"/>
              </a:solidFill>
              <a:latin typeface="Times New Roman" pitchFamily="18" charset="0"/>
              <a:cs typeface="Times New Roman" pitchFamily="18" charset="0"/>
            </a:endParaRPr>
          </a:p>
          <a:p>
            <a:pPr marL="0" lvl="0" indent="0">
              <a:buNone/>
            </a:pPr>
            <a:endParaRPr lang="en-US" dirty="0">
              <a:latin typeface="Times New Roman" pitchFamily="18" charset="0"/>
              <a:cs typeface="Times New Roman" pitchFamily="18" charset="0"/>
            </a:endParaRPr>
          </a:p>
          <a:p>
            <a:pPr marL="0" indent="0">
              <a:buNone/>
            </a:pPr>
            <a:endParaRPr lang="en-US" dirty="0"/>
          </a:p>
        </p:txBody>
      </p:sp>
      <p:sp>
        <p:nvSpPr>
          <p:cNvPr id="6" name="Title 1"/>
          <p:cNvSpPr>
            <a:spLocks noGrp="1"/>
          </p:cNvSpPr>
          <p:nvPr>
            <p:ph type="title"/>
          </p:nvPr>
        </p:nvSpPr>
        <p:spPr/>
        <p:txBody>
          <a:bodyPr>
            <a:noAutofit/>
          </a:bodyPr>
          <a:lstStyle/>
          <a:p>
            <a:pPr lvl="0"/>
            <a:r>
              <a:rPr lang="en-US" sz="3500" b="1" dirty="0" smtClean="0">
                <a:latin typeface="Times New Roman" pitchFamily="18" charset="0"/>
                <a:cs typeface="Times New Roman" pitchFamily="18" charset="0"/>
              </a:rPr>
              <a:t>Information Flow System:</a:t>
            </a:r>
            <a:r>
              <a:rPr lang="en-US" sz="3500" dirty="0">
                <a:latin typeface="Times New Roman" pitchFamily="18" charset="0"/>
                <a:cs typeface="Times New Roman" pitchFamily="18" charset="0"/>
              </a:rPr>
              <a:t/>
            </a:r>
            <a:br>
              <a:rPr lang="en-US" sz="3500" dirty="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8" name="Content Placeholder 2"/>
          <p:cNvSpPr txBox="1">
            <a:spLocks/>
          </p:cNvSpPr>
          <p:nvPr/>
        </p:nvSpPr>
        <p:spPr>
          <a:xfrm>
            <a:off x="152400" y="1600200"/>
            <a:ext cx="8915400" cy="50292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lstStyle>
          <a:p>
            <a:pPr>
              <a:buFont typeface="Wingdings" pitchFamily="2" charset="2"/>
              <a:buChar char="q"/>
            </a:pPr>
            <a:r>
              <a:rPr lang="en-US" sz="2500" b="1" dirty="0" smtClean="0">
                <a:solidFill>
                  <a:schemeClr val="tx2"/>
                </a:solidFill>
                <a:latin typeface="Times New Roman" pitchFamily="18" charset="0"/>
                <a:cs typeface="Times New Roman" pitchFamily="18" charset="0"/>
              </a:rPr>
              <a:t> Suggested Improvements</a:t>
            </a:r>
          </a:p>
          <a:p>
            <a:pPr marL="0" indent="0">
              <a:buNone/>
            </a:pPr>
            <a:endParaRPr lang="en-US" sz="2500" b="1" dirty="0">
              <a:solidFill>
                <a:schemeClr val="tx2"/>
              </a:solidFill>
              <a:latin typeface="Times New Roman" pitchFamily="18" charset="0"/>
              <a:cs typeface="Times New Roman" pitchFamily="18" charset="0"/>
            </a:endParaRP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r>
              <a:rPr lang="en-US" sz="2500" b="1" dirty="0" smtClean="0"/>
              <a:t>3- </a:t>
            </a:r>
            <a:r>
              <a:rPr lang="en-US" sz="3000" b="1" dirty="0" smtClean="0">
                <a:latin typeface="Times New Roman" pitchFamily="18" charset="0"/>
                <a:cs typeface="Times New Roman" pitchFamily="18" charset="0"/>
              </a:rPr>
              <a:t>Creating a visionary Department</a:t>
            </a: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endParaRPr lang="en-US" sz="2500" b="1" dirty="0" smtClean="0">
              <a:solidFill>
                <a:schemeClr val="tx2"/>
              </a:solidFill>
              <a:latin typeface="Times New Roman" pitchFamily="18" charset="0"/>
              <a:cs typeface="Times New Roman" pitchFamily="18" charset="0"/>
            </a:endParaRPr>
          </a:p>
          <a:p>
            <a:pPr marL="0" indent="0">
              <a:buNone/>
            </a:pPr>
            <a:endParaRPr lang="en-US" sz="2500" b="1" dirty="0">
              <a:solidFill>
                <a:schemeClr val="tx2"/>
              </a:solidFill>
              <a:latin typeface="Times New Roman" pitchFamily="18" charset="0"/>
              <a:cs typeface="Times New Roman" pitchFamily="18" charset="0"/>
            </a:endParaRPr>
          </a:p>
        </p:txBody>
      </p:sp>
    </p:spTree>
    <p:extLst>
      <p:ext uri="{BB962C8B-B14F-4D97-AF65-F5344CB8AC3E}">
        <p14:creationId xmlns:p14="http://schemas.microsoft.com/office/powerpoint/2010/main" val="147103808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ceoideas.files.wordpress.com/2011/09/thankyou.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752600"/>
            <a:ext cx="5791200" cy="38465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956782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13288" y="1619741"/>
            <a:ext cx="3829155" cy="1539643"/>
          </a:xfrm>
        </p:spPr>
        <p:txBody>
          <a:bodyPr>
            <a:normAutofit/>
          </a:bodyPr>
          <a:lstStyle/>
          <a:p>
            <a:pPr marL="0" indent="0">
              <a:buNone/>
            </a:pPr>
            <a:r>
              <a:rPr lang="en-US" b="1" dirty="0" smtClean="0">
                <a:solidFill>
                  <a:schemeClr val="tx2"/>
                </a:solidFill>
                <a:latin typeface="Times New Roman" pitchFamily="18" charset="0"/>
                <a:cs typeface="Times New Roman" pitchFamily="18" charset="0"/>
              </a:rPr>
              <a:t>Water and Juices</a:t>
            </a:r>
            <a:endParaRPr lang="en-US" dirty="0"/>
          </a:p>
        </p:txBody>
      </p:sp>
      <p:pic>
        <p:nvPicPr>
          <p:cNvPr id="4" name="صورة 28"/>
          <p:cNvPicPr/>
          <p:nvPr/>
        </p:nvPicPr>
        <p:blipFill rotWithShape="1">
          <a:blip r:embed="rId2"/>
          <a:srcRect l="21301" t="60243" r="72698" b="25645"/>
          <a:stretch/>
        </p:blipFill>
        <p:spPr bwMode="auto">
          <a:xfrm>
            <a:off x="3850926" y="1641512"/>
            <a:ext cx="1524000" cy="1517872"/>
          </a:xfrm>
          <a:prstGeom prst="rect">
            <a:avLst/>
          </a:prstGeom>
          <a:noFill/>
          <a:ln w="9525">
            <a:noFill/>
            <a:miter lim="800000"/>
            <a:headEnd/>
            <a:tailEnd/>
          </a:ln>
        </p:spPr>
      </p:pic>
      <p:pic>
        <p:nvPicPr>
          <p:cNvPr id="5" name="صورة 31"/>
          <p:cNvPicPr/>
          <p:nvPr/>
        </p:nvPicPr>
        <p:blipFill rotWithShape="1">
          <a:blip r:embed="rId3"/>
          <a:srcRect l="22262" t="60144" r="71547" b="29756"/>
          <a:stretch/>
        </p:blipFill>
        <p:spPr bwMode="auto">
          <a:xfrm>
            <a:off x="5948241" y="1687850"/>
            <a:ext cx="1595560" cy="1471534"/>
          </a:xfrm>
          <a:prstGeom prst="rect">
            <a:avLst/>
          </a:prstGeom>
          <a:noFill/>
          <a:ln w="9525">
            <a:noFill/>
            <a:miter lim="800000"/>
            <a:headEnd/>
            <a:tailEnd/>
          </a:ln>
        </p:spPr>
      </p:pic>
      <p:pic>
        <p:nvPicPr>
          <p:cNvPr id="6" name="صورة 40"/>
          <p:cNvPicPr/>
          <p:nvPr/>
        </p:nvPicPr>
        <p:blipFill rotWithShape="1">
          <a:blip r:embed="rId4"/>
          <a:srcRect l="20068" t="61274" r="26560" b="23329"/>
          <a:stretch/>
        </p:blipFill>
        <p:spPr bwMode="auto">
          <a:xfrm>
            <a:off x="304800" y="3429000"/>
            <a:ext cx="7239000" cy="1347329"/>
          </a:xfrm>
          <a:prstGeom prst="rect">
            <a:avLst/>
          </a:prstGeom>
          <a:noFill/>
          <a:ln w="9525">
            <a:noFill/>
            <a:miter lim="800000"/>
            <a:headEnd/>
            <a:tailEnd/>
          </a:ln>
        </p:spPr>
      </p:pic>
      <p:pic>
        <p:nvPicPr>
          <p:cNvPr id="7" name="صورة 37"/>
          <p:cNvPicPr/>
          <p:nvPr/>
        </p:nvPicPr>
        <p:blipFill rotWithShape="1">
          <a:blip r:embed="rId5"/>
          <a:srcRect l="17845" t="58323" r="27434" b="13895"/>
          <a:stretch/>
        </p:blipFill>
        <p:spPr bwMode="auto">
          <a:xfrm>
            <a:off x="533400" y="5181599"/>
            <a:ext cx="6780195" cy="1455057"/>
          </a:xfrm>
          <a:prstGeom prst="rect">
            <a:avLst/>
          </a:prstGeom>
          <a:noFill/>
          <a:ln w="9525">
            <a:noFill/>
            <a:miter lim="800000"/>
            <a:headEnd/>
            <a:tailEnd/>
          </a:ln>
        </p:spPr>
      </p:pic>
      <p:sp>
        <p:nvSpPr>
          <p:cNvPr id="2" name="Rectangle 1"/>
          <p:cNvSpPr/>
          <p:nvPr/>
        </p:nvSpPr>
        <p:spPr>
          <a:xfrm>
            <a:off x="685800" y="333829"/>
            <a:ext cx="3352521" cy="707886"/>
          </a:xfrm>
          <a:prstGeom prst="rect">
            <a:avLst/>
          </a:prstGeom>
        </p:spPr>
        <p:txBody>
          <a:bodyPr wrap="none">
            <a:spAutoFit/>
          </a:bodyPr>
          <a:lstStyle/>
          <a:p>
            <a:r>
              <a:rPr lang="en-US" sz="4000" b="1" dirty="0">
                <a:solidFill>
                  <a:schemeClr val="tx2"/>
                </a:solidFill>
                <a:latin typeface="Times New Roman" pitchFamily="18" charset="0"/>
                <a:cs typeface="Times New Roman" pitchFamily="18" charset="0"/>
              </a:rPr>
              <a:t>NBC Products</a:t>
            </a:r>
            <a:endParaRPr lang="en-US" sz="4000" dirty="0">
              <a:solidFill>
                <a:schemeClr val="tx2"/>
              </a:solidFill>
            </a:endParaRPr>
          </a:p>
        </p:txBody>
      </p:sp>
    </p:spTree>
    <p:extLst>
      <p:ext uri="{BB962C8B-B14F-4D97-AF65-F5344CB8AC3E}">
        <p14:creationId xmlns:p14="http://schemas.microsoft.com/office/powerpoint/2010/main" val="211565716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Presentation </a:t>
            </a:r>
            <a:r>
              <a:rPr lang="en-US" dirty="0">
                <a:latin typeface="Times New Roman" pitchFamily="18" charset="0"/>
                <a:cs typeface="Times New Roman" pitchFamily="18" charset="0"/>
              </a:rPr>
              <a:t>Outlines</a:t>
            </a:r>
          </a:p>
        </p:txBody>
      </p:sp>
      <p:sp>
        <p:nvSpPr>
          <p:cNvPr id="3" name="Content Placeholder 2"/>
          <p:cNvSpPr>
            <a:spLocks noGrp="1"/>
          </p:cNvSpPr>
          <p:nvPr>
            <p:ph sz="quarter" idx="1"/>
          </p:nvPr>
        </p:nvSpPr>
        <p:spPr>
          <a:xfrm>
            <a:off x="609600" y="2057400"/>
            <a:ext cx="8153400" cy="4495800"/>
          </a:xfrm>
        </p:spPr>
        <p:txBody>
          <a:bodyPr>
            <a:normAutofit/>
          </a:bodyPr>
          <a:lstStyle/>
          <a:p>
            <a:pPr>
              <a:buFont typeface="Wingdings" pitchFamily="2" charset="2"/>
              <a:buChar char="ü"/>
            </a:pPr>
            <a:r>
              <a:rPr lang="en-US" sz="2500" dirty="0" smtClean="0">
                <a:latin typeface="Times New Roman" pitchFamily="18" charset="0"/>
                <a:cs typeface="Times New Roman" pitchFamily="18" charset="0"/>
              </a:rPr>
              <a:t> Project Information</a:t>
            </a:r>
          </a:p>
          <a:p>
            <a:pPr>
              <a:buFont typeface="Wingdings" pitchFamily="2" charset="2"/>
              <a:buChar char="Ø"/>
            </a:pPr>
            <a:r>
              <a:rPr lang="en-US" sz="2500"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Supply Chain Management ( S.C.M)</a:t>
            </a:r>
          </a:p>
          <a:p>
            <a:pPr>
              <a:buFont typeface="Wingdings" pitchFamily="2" charset="2"/>
              <a:buChar char="q"/>
            </a:pPr>
            <a:r>
              <a:rPr lang="en-US" sz="2500" dirty="0" smtClean="0">
                <a:latin typeface="Times New Roman" pitchFamily="18" charset="0"/>
                <a:cs typeface="Times New Roman" pitchFamily="18" charset="0"/>
              </a:rPr>
              <a:t> S.C.M at NBC Co. </a:t>
            </a:r>
          </a:p>
          <a:p>
            <a:pPr>
              <a:buFont typeface="Wingdings" pitchFamily="2" charset="2"/>
              <a:buChar char="q"/>
            </a:pPr>
            <a:r>
              <a:rPr lang="en-US" sz="2500" dirty="0" smtClean="0">
                <a:latin typeface="Times New Roman" pitchFamily="18" charset="0"/>
                <a:cs typeface="Times New Roman" pitchFamily="18" charset="0"/>
              </a:rPr>
              <a:t> Literature Review</a:t>
            </a:r>
          </a:p>
          <a:p>
            <a:pPr>
              <a:buFont typeface="Wingdings" pitchFamily="2" charset="2"/>
              <a:buChar char="q"/>
            </a:pPr>
            <a:r>
              <a:rPr lang="en-US" sz="2500" dirty="0" smtClean="0">
                <a:latin typeface="Times New Roman" pitchFamily="18" charset="0"/>
                <a:cs typeface="Times New Roman" pitchFamily="18" charset="0"/>
              </a:rPr>
              <a:t> Problem Statement </a:t>
            </a:r>
          </a:p>
          <a:p>
            <a:pPr>
              <a:buFont typeface="Wingdings" pitchFamily="2" charset="2"/>
              <a:buChar char="q"/>
            </a:pPr>
            <a:r>
              <a:rPr lang="en-US" sz="2500" dirty="0">
                <a:latin typeface="Times New Roman" pitchFamily="18" charset="0"/>
                <a:cs typeface="Times New Roman" pitchFamily="18" charset="0"/>
              </a:rPr>
              <a:t> Plan of Project and </a:t>
            </a:r>
            <a:r>
              <a:rPr lang="en-US" sz="2500" dirty="0" smtClean="0">
                <a:latin typeface="Times New Roman" pitchFamily="18" charset="0"/>
                <a:cs typeface="Times New Roman" pitchFamily="18" charset="0"/>
              </a:rPr>
              <a:t>Methodology</a:t>
            </a:r>
          </a:p>
          <a:p>
            <a:pPr>
              <a:buFont typeface="Wingdings" pitchFamily="2" charset="2"/>
              <a:buChar char="q"/>
            </a:pPr>
            <a:r>
              <a:rPr lang="en-US" sz="2500" dirty="0" smtClean="0">
                <a:latin typeface="Times New Roman" pitchFamily="18" charset="0"/>
                <a:cs typeface="Times New Roman" pitchFamily="18" charset="0"/>
              </a:rPr>
              <a:t> Results and Conclusions </a:t>
            </a:r>
          </a:p>
          <a:p>
            <a:pPr marL="1004887" indent="-342900">
              <a:buFont typeface="Wingdings" pitchFamily="2" charset="2"/>
              <a:buChar char="v"/>
            </a:pPr>
            <a:r>
              <a:rPr lang="en-US" sz="2500" dirty="0" smtClean="0">
                <a:latin typeface="Times New Roman" pitchFamily="18" charset="0"/>
                <a:cs typeface="Times New Roman" pitchFamily="18" charset="0"/>
              </a:rPr>
              <a:t> Inventory </a:t>
            </a:r>
            <a:r>
              <a:rPr lang="en-US" sz="2500" dirty="0">
                <a:latin typeface="Times New Roman" pitchFamily="18" charset="0"/>
                <a:cs typeface="Times New Roman" pitchFamily="18" charset="0"/>
              </a:rPr>
              <a:t>Dynamic Modeling</a:t>
            </a:r>
          </a:p>
          <a:p>
            <a:pPr marL="1004887" indent="-342900">
              <a:buFont typeface="Wingdings" pitchFamily="2" charset="2"/>
              <a:buChar char="v"/>
            </a:pPr>
            <a:r>
              <a:rPr lang="en-US" sz="2500" dirty="0">
                <a:latin typeface="Times New Roman" pitchFamily="18" charset="0"/>
                <a:cs typeface="Times New Roman" pitchFamily="18" charset="0"/>
              </a:rPr>
              <a:t> Information Flow </a:t>
            </a:r>
            <a:r>
              <a:rPr lang="en-US" sz="2500" dirty="0" smtClean="0">
                <a:latin typeface="Times New Roman" pitchFamily="18" charset="0"/>
                <a:cs typeface="Times New Roman" pitchFamily="18" charset="0"/>
              </a:rPr>
              <a:t>System</a:t>
            </a:r>
          </a:p>
        </p:txBody>
      </p:sp>
    </p:spTree>
    <p:extLst>
      <p:ext uri="{BB962C8B-B14F-4D97-AF65-F5344CB8AC3E}">
        <p14:creationId xmlns:p14="http://schemas.microsoft.com/office/powerpoint/2010/main" val="31094940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theme1.xml><?xml version="1.0" encoding="utf-8"?>
<a:theme xmlns:a="http://schemas.openxmlformats.org/drawingml/2006/main" name="Green Segoe 4-3 template-template_April-17-2007">
  <a:themeElements>
    <a:clrScheme name="Green Template-Template">
      <a:dk1>
        <a:srgbClr val="000000"/>
      </a:dk1>
      <a:lt1>
        <a:srgbClr val="FFFFFF"/>
      </a:lt1>
      <a:dk2>
        <a:srgbClr val="1F7335"/>
      </a:dk2>
      <a:lt2>
        <a:srgbClr val="C4FF89"/>
      </a:lt2>
      <a:accent1>
        <a:srgbClr val="FFC000"/>
      </a:accent1>
      <a:accent2>
        <a:srgbClr val="3497AE"/>
      </a:accent2>
      <a:accent3>
        <a:srgbClr val="DF8045"/>
      </a:accent3>
      <a:accent4>
        <a:srgbClr val="7DCC2E"/>
      </a:accent4>
      <a:accent5>
        <a:srgbClr val="FF9929"/>
      </a:accent5>
      <a:accent6>
        <a:srgbClr val="7D3DA1"/>
      </a:accent6>
      <a:hlink>
        <a:srgbClr val="F0ED7B"/>
      </a:hlink>
      <a:folHlink>
        <a:srgbClr val="F3EB4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Student 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TS010286747</Template>
  <TotalTime>4003</TotalTime>
  <Words>4223</Words>
  <Application>Microsoft Office PowerPoint</Application>
  <PresentationFormat>On-screen Show (4:3)</PresentationFormat>
  <Paragraphs>1249</Paragraphs>
  <Slides>72</Slides>
  <Notes>26</Notes>
  <HiddenSlides>0</HiddenSlides>
  <MMClips>0</MMClips>
  <ScaleCrop>false</ScaleCrop>
  <HeadingPairs>
    <vt:vector size="4" baseType="variant">
      <vt:variant>
        <vt:lpstr>Theme</vt:lpstr>
      </vt:variant>
      <vt:variant>
        <vt:i4>3</vt:i4>
      </vt:variant>
      <vt:variant>
        <vt:lpstr>Slide Titles</vt:lpstr>
      </vt:variant>
      <vt:variant>
        <vt:i4>72</vt:i4>
      </vt:variant>
    </vt:vector>
  </HeadingPairs>
  <TitlesOfParts>
    <vt:vector size="75" baseType="lpstr">
      <vt:lpstr>Green Segoe 4-3 template-template_April-17-2007</vt:lpstr>
      <vt:lpstr>White with Courier font for code slides</vt:lpstr>
      <vt:lpstr>Student presentation</vt:lpstr>
      <vt:lpstr>PowerPoint Presentation</vt:lpstr>
      <vt:lpstr>Presentation Outlines</vt:lpstr>
      <vt:lpstr>Presentation Outlines</vt:lpstr>
      <vt:lpstr>Project Information </vt:lpstr>
      <vt:lpstr>National Beverages Company (Coca Cola/ Cappy) </vt:lpstr>
      <vt:lpstr>PowerPoint Presentation</vt:lpstr>
      <vt:lpstr>NBC Products</vt:lpstr>
      <vt:lpstr>PowerPoint Presentation</vt:lpstr>
      <vt:lpstr>Presentation Outlines</vt:lpstr>
      <vt:lpstr>Comment on this Picture !</vt:lpstr>
      <vt:lpstr>Supply Chain Management ( S.C.M)</vt:lpstr>
      <vt:lpstr>PowerPoint Presentation</vt:lpstr>
      <vt:lpstr>PowerPoint Presentation</vt:lpstr>
      <vt:lpstr>S.C Elements and Logistics Network </vt:lpstr>
      <vt:lpstr>Supply Chain Stages </vt:lpstr>
      <vt:lpstr>Supply Chain levels of activity</vt:lpstr>
      <vt:lpstr>Why implementing a Supply Chain approach ?</vt:lpstr>
      <vt:lpstr>PowerPoint Presentation</vt:lpstr>
      <vt:lpstr>Presentation Outlines</vt:lpstr>
      <vt:lpstr>Branches and Locations of NBC Company</vt:lpstr>
      <vt:lpstr>PowerPoint Presentation</vt:lpstr>
      <vt:lpstr>S.C Elements and Logistics Network at NBC company</vt:lpstr>
      <vt:lpstr>Presentation Outlines</vt:lpstr>
      <vt:lpstr>Literature Review </vt:lpstr>
      <vt:lpstr>Literature Review </vt:lpstr>
      <vt:lpstr>Presentation Outlines</vt:lpstr>
      <vt:lpstr>Problem Statement </vt:lpstr>
      <vt:lpstr>Category A:  Inventory and warehouses system at NBC company</vt:lpstr>
      <vt:lpstr>What are the objectives of studying the Inventory and warehouses at NBC ? </vt:lpstr>
      <vt:lpstr>Category B:  Information flow system </vt:lpstr>
      <vt:lpstr>Presentation Outlines</vt:lpstr>
      <vt:lpstr>Plan of the project and methodology: </vt:lpstr>
      <vt:lpstr>Plan of the project and methodology: </vt:lpstr>
      <vt:lpstr>PowerPoint Presentation</vt:lpstr>
      <vt:lpstr>Presentation Outlines</vt:lpstr>
      <vt:lpstr>Results and Conclusions  </vt:lpstr>
      <vt:lpstr>Results and Conclusions  </vt:lpstr>
      <vt:lpstr>Results and Conclusions  </vt:lpstr>
      <vt:lpstr>Results and Conclusions  </vt:lpstr>
      <vt:lpstr>Results and Conclusions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Inventory and Warehouses system: </vt:lpstr>
      <vt:lpstr>PowerPoint Presentation</vt:lpstr>
      <vt:lpstr>Information Flow System: </vt:lpstr>
      <vt:lpstr>Information Flow System: </vt:lpstr>
      <vt:lpstr>Information Flow System: </vt:lpstr>
      <vt:lpstr>Information Flow System: </vt:lpstr>
      <vt:lpstr>Information Flow System: </vt:lpstr>
      <vt:lpstr>Information Flow System: </vt:lpstr>
      <vt:lpstr>Information Flow System: </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M..s</dc:creator>
  <cp:lastModifiedBy>M..s</cp:lastModifiedBy>
  <cp:revision>106</cp:revision>
  <dcterms:created xsi:type="dcterms:W3CDTF">2011-12-14T16:53:05Z</dcterms:created>
  <dcterms:modified xsi:type="dcterms:W3CDTF">2012-06-04T15:03:41Z</dcterms:modified>
</cp:coreProperties>
</file>