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28" r:id="rId1"/>
  </p:sldMasterIdLst>
  <p:notesMasterIdLst>
    <p:notesMasterId r:id="rId55"/>
  </p:notesMasterIdLst>
  <p:sldIdLst>
    <p:sldId id="322" r:id="rId2"/>
    <p:sldId id="256" r:id="rId3"/>
    <p:sldId id="321" r:id="rId4"/>
    <p:sldId id="265" r:id="rId5"/>
    <p:sldId id="320" r:id="rId6"/>
    <p:sldId id="273" r:id="rId7"/>
    <p:sldId id="352" r:id="rId8"/>
    <p:sldId id="257" r:id="rId9"/>
    <p:sldId id="267" r:id="rId10"/>
    <p:sldId id="268" r:id="rId11"/>
    <p:sldId id="324" r:id="rId12"/>
    <p:sldId id="260" r:id="rId13"/>
    <p:sldId id="261" r:id="rId14"/>
    <p:sldId id="258" r:id="rId15"/>
    <p:sldId id="259" r:id="rId16"/>
    <p:sldId id="262" r:id="rId17"/>
    <p:sldId id="263" r:id="rId18"/>
    <p:sldId id="325" r:id="rId19"/>
    <p:sldId id="264" r:id="rId20"/>
    <p:sldId id="326" r:id="rId21"/>
    <p:sldId id="269" r:id="rId22"/>
    <p:sldId id="307" r:id="rId23"/>
    <p:sldId id="327" r:id="rId24"/>
    <p:sldId id="328" r:id="rId25"/>
    <p:sldId id="329" r:id="rId26"/>
    <p:sldId id="331" r:id="rId27"/>
    <p:sldId id="330" r:id="rId28"/>
    <p:sldId id="308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344" r:id="rId42"/>
    <p:sldId id="345" r:id="rId43"/>
    <p:sldId id="346" r:id="rId44"/>
    <p:sldId id="347" r:id="rId45"/>
    <p:sldId id="348" r:id="rId46"/>
    <p:sldId id="349" r:id="rId47"/>
    <p:sldId id="350" r:id="rId48"/>
    <p:sldId id="351" r:id="rId49"/>
    <p:sldId id="353" r:id="rId50"/>
    <p:sldId id="354" r:id="rId51"/>
    <p:sldId id="355" r:id="rId52"/>
    <p:sldId id="356" r:id="rId53"/>
    <p:sldId id="357" r:id="rId54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نمط متوسط 4 - تميي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8603FDC-E32A-4AB5-989C-0864C3EAD2B8}" styleName="نمط ذو سمات 2 - تمييز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نمط فاتح 3 - تميي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832" autoAdjust="0"/>
    <p:restoredTop sz="94660" autoAdjust="0"/>
  </p:normalViewPr>
  <p:slideViewPr>
    <p:cSldViewPr>
      <p:cViewPr>
        <p:scale>
          <a:sx n="81" d="100"/>
          <a:sy n="81" d="100"/>
        </p:scale>
        <p:origin x="-118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39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-90" y="0"/>
    </p:cViewPr>
  </p:sorterViewPr>
  <p:notesViewPr>
    <p:cSldViewPr>
      <p:cViewPr varScale="1">
        <p:scale>
          <a:sx n="55" d="100"/>
          <a:sy n="55" d="100"/>
        </p:scale>
        <p:origin x="-282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7A2115A-5D47-429D-8A50-89177D75BF0C}" type="datetimeFigureOut">
              <a:rPr lang="ar-JO" smtClean="0"/>
              <a:pPr/>
              <a:t>24/03/1438</a:t>
            </a:fld>
            <a:endParaRPr lang="ar-JO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49533F4-7F89-4C9D-9A31-2EC8885F4675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12649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JO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533F4-7F89-4C9D-9A31-2EC8885F4675}" type="slidenum">
              <a:rPr lang="ar-JO" smtClean="0"/>
              <a:pPr/>
              <a:t>21</a:t>
            </a:fld>
            <a:endParaRPr lang="ar-J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97279-3059-4F48-BA13-072D4AD612E3}" type="datetimeFigureOut">
              <a:rPr lang="ar-JO" smtClean="0"/>
              <a:pPr/>
              <a:t>24/03/1438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1120-3D5A-4DC8-BE3D-29C657CF1D43}" type="slidenum">
              <a:rPr lang="ar-JO" smtClean="0"/>
              <a:pPr/>
              <a:t>‹#›</a:t>
            </a:fld>
            <a:endParaRPr lang="ar-JO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97279-3059-4F48-BA13-072D4AD612E3}" type="datetimeFigureOut">
              <a:rPr lang="ar-JO" smtClean="0"/>
              <a:pPr/>
              <a:t>24/03/1438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1120-3D5A-4DC8-BE3D-29C657CF1D43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97279-3059-4F48-BA13-072D4AD612E3}" type="datetimeFigureOut">
              <a:rPr lang="ar-JO" smtClean="0"/>
              <a:pPr/>
              <a:t>24/03/1438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1120-3D5A-4DC8-BE3D-29C657CF1D43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97279-3059-4F48-BA13-072D4AD612E3}" type="datetimeFigureOut">
              <a:rPr lang="ar-JO" smtClean="0"/>
              <a:pPr/>
              <a:t>24/03/1438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1120-3D5A-4DC8-BE3D-29C657CF1D43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97279-3059-4F48-BA13-072D4AD612E3}" type="datetimeFigureOut">
              <a:rPr lang="ar-JO" smtClean="0"/>
              <a:pPr/>
              <a:t>24/03/1438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1120-3D5A-4DC8-BE3D-29C657CF1D43}" type="slidenum">
              <a:rPr lang="ar-JO" smtClean="0"/>
              <a:pPr/>
              <a:t>‹#›</a:t>
            </a:fld>
            <a:endParaRPr lang="ar-JO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97279-3059-4F48-BA13-072D4AD612E3}" type="datetimeFigureOut">
              <a:rPr lang="ar-JO" smtClean="0"/>
              <a:pPr/>
              <a:t>24/03/1438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1120-3D5A-4DC8-BE3D-29C657CF1D43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97279-3059-4F48-BA13-072D4AD612E3}" type="datetimeFigureOut">
              <a:rPr lang="ar-JO" smtClean="0"/>
              <a:pPr/>
              <a:t>24/03/1438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1120-3D5A-4DC8-BE3D-29C657CF1D43}" type="slidenum">
              <a:rPr lang="ar-JO" smtClean="0"/>
              <a:pPr/>
              <a:t>‹#›</a:t>
            </a:fld>
            <a:endParaRPr lang="ar-JO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97279-3059-4F48-BA13-072D4AD612E3}" type="datetimeFigureOut">
              <a:rPr lang="ar-JO" smtClean="0"/>
              <a:pPr/>
              <a:t>24/03/1438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1120-3D5A-4DC8-BE3D-29C657CF1D43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97279-3059-4F48-BA13-072D4AD612E3}" type="datetimeFigureOut">
              <a:rPr lang="ar-JO" smtClean="0"/>
              <a:pPr/>
              <a:t>24/03/1438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1120-3D5A-4DC8-BE3D-29C657CF1D43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97279-3059-4F48-BA13-072D4AD612E3}" type="datetimeFigureOut">
              <a:rPr lang="ar-JO" smtClean="0"/>
              <a:pPr/>
              <a:t>24/03/1438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1120-3D5A-4DC8-BE3D-29C657CF1D43}" type="slidenum">
              <a:rPr lang="ar-JO" smtClean="0"/>
              <a:pPr/>
              <a:t>‹#›</a:t>
            </a:fld>
            <a:endParaRPr lang="ar-JO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97279-3059-4F48-BA13-072D4AD612E3}" type="datetimeFigureOut">
              <a:rPr lang="ar-JO" smtClean="0"/>
              <a:pPr/>
              <a:t>24/03/1438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31120-3D5A-4DC8-BE3D-29C657CF1D43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7397279-3059-4F48-BA13-072D4AD612E3}" type="datetimeFigureOut">
              <a:rPr lang="ar-JO" smtClean="0"/>
              <a:pPr/>
              <a:t>24/03/1438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8B31120-3D5A-4DC8-BE3D-29C657CF1D43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0663"/>
            <a:ext cx="9144000" cy="65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645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مشروع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9592" y="1988840"/>
            <a:ext cx="7344816" cy="3810918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2267744" y="836712"/>
            <a:ext cx="5243191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b="1" dirty="0" smtClean="0">
                <a:latin typeface="Century Schoolbook" panose="02040604050505020304" pitchFamily="18" charset="0"/>
              </a:rPr>
              <a:t>Here are </a:t>
            </a:r>
            <a:r>
              <a:rPr lang="en-US" sz="2000" b="1" dirty="0">
                <a:latin typeface="Century Schoolbook" panose="02040604050505020304" pitchFamily="18" charset="0"/>
              </a:rPr>
              <a:t>the block of the other floors </a:t>
            </a:r>
            <a:endParaRPr lang="ar-JO" sz="2000" dirty="0">
              <a:latin typeface="Century Schoolbook" panose="020406040505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037111" y="620688"/>
            <a:ext cx="506977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latin typeface="Century Schoolbook" panose="02040604050505020304" pitchFamily="18" charset="0"/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System : Two Way Solid Slab </a:t>
            </a:r>
            <a:endParaRPr lang="ar-JO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18970"/>
            <a:ext cx="7272808" cy="4286294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755576" y="5965249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dirty="0">
                <a:latin typeface="Century Schoolbook" panose="02040604050505020304" pitchFamily="18" charset="0"/>
              </a:rPr>
              <a:t>Thickness of slab = 20 cm for </a:t>
            </a:r>
            <a:r>
              <a:rPr lang="en-US" sz="2000" dirty="0" smtClean="0">
                <a:latin typeface="Century Schoolbook" panose="02040604050505020304" pitchFamily="18" charset="0"/>
              </a:rPr>
              <a:t> all slabs but </a:t>
            </a:r>
            <a:r>
              <a:rPr lang="en-US" sz="2000" dirty="0">
                <a:latin typeface="Century Schoolbook" panose="02040604050505020304" pitchFamily="18" charset="0"/>
              </a:rPr>
              <a:t>25 </a:t>
            </a:r>
            <a:r>
              <a:rPr lang="en-US" sz="2000" dirty="0" smtClean="0">
                <a:latin typeface="Century Schoolbook" panose="02040604050505020304" pitchFamily="18" charset="0"/>
              </a:rPr>
              <a:t>cm </a:t>
            </a:r>
            <a:r>
              <a:rPr lang="en-US" sz="2000" dirty="0">
                <a:latin typeface="Century Schoolbook" panose="02040604050505020304" pitchFamily="18" charset="0"/>
              </a:rPr>
              <a:t>for roof slab </a:t>
            </a:r>
            <a:r>
              <a:rPr lang="en-US" sz="2000" dirty="0" smtClean="0">
                <a:latin typeface="Century Schoolbook" panose="02040604050505020304" pitchFamily="18" charset="0"/>
              </a:rPr>
              <a:t>.</a:t>
            </a:r>
            <a:endParaRPr lang="en-US" sz="20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82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67544" y="866329"/>
            <a:ext cx="27363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i="1" u="sng" dirty="0" smtClean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  <a:cs typeface="+mj-cs"/>
              </a:rPr>
              <a:t>Material:  </a:t>
            </a:r>
            <a:endParaRPr lang="ar-JO" sz="2400" b="1" i="1" u="sng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  <a:cs typeface="+mj-cs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971600" y="1556792"/>
            <a:ext cx="5184576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latin typeface="Century Schoolbook" panose="02040604050505020304" pitchFamily="18" charset="0"/>
                <a:cs typeface="Times New Roman" pitchFamily="18" charset="0"/>
              </a:rPr>
              <a:t>Are divided to :-</a:t>
            </a:r>
            <a:endParaRPr lang="en-US" dirty="0">
              <a:latin typeface="Century Schoolbook" panose="02040604050505020304" pitchFamily="18" charset="0"/>
              <a:cs typeface="Times New Roman" pitchFamily="18" charset="0"/>
            </a:endParaRPr>
          </a:p>
          <a:p>
            <a:pPr algn="l"/>
            <a:endParaRPr lang="en-US" sz="3200" dirty="0" smtClean="0">
              <a:latin typeface="Century Schoolbook" panose="02040604050505020304" pitchFamily="18" charset="0"/>
              <a:cs typeface="Times New Roman" pitchFamily="18" charset="0"/>
            </a:endParaRPr>
          </a:p>
          <a:p>
            <a:pPr algn="l"/>
            <a:r>
              <a:rPr lang="en-US" sz="3200" dirty="0" smtClean="0">
                <a:latin typeface="Century Schoolbook" panose="02040604050505020304" pitchFamily="18" charset="0"/>
                <a:cs typeface="Times New Roman" pitchFamily="18" charset="0"/>
              </a:rPr>
              <a:t>*Structural material</a:t>
            </a:r>
          </a:p>
          <a:p>
            <a:pPr algn="l"/>
            <a:endParaRPr lang="en-US" sz="3200" dirty="0" smtClean="0">
              <a:latin typeface="Century Schoolbook" panose="02040604050505020304" pitchFamily="18" charset="0"/>
              <a:cs typeface="Times New Roman" pitchFamily="18" charset="0"/>
            </a:endParaRPr>
          </a:p>
          <a:p>
            <a:pPr algn="l"/>
            <a:r>
              <a:rPr lang="en-US" sz="3200" dirty="0">
                <a:latin typeface="Century Schoolbook" panose="02040604050505020304" pitchFamily="18" charset="0"/>
                <a:cs typeface="Times New Roman" pitchFamily="18" charset="0"/>
              </a:rPr>
              <a:t>*</a:t>
            </a:r>
            <a:r>
              <a:rPr lang="en-US" sz="3200" dirty="0" smtClean="0">
                <a:latin typeface="Century Schoolbook" panose="02040604050505020304" pitchFamily="18" charset="0"/>
                <a:cs typeface="Times New Roman" pitchFamily="18" charset="0"/>
              </a:rPr>
              <a:t>Non- Structural Material </a:t>
            </a:r>
          </a:p>
          <a:p>
            <a:pPr algn="l"/>
            <a:endParaRPr lang="en-US" dirty="0" smtClean="0">
              <a:latin typeface="Century Schoolbook" panose="02040604050505020304" pitchFamily="18" charset="0"/>
              <a:cs typeface="Times New Roman" pitchFamily="18" charset="0"/>
            </a:endParaRPr>
          </a:p>
          <a:p>
            <a:pPr algn="l"/>
            <a:endParaRPr lang="en-US" dirty="0" smtClean="0">
              <a:latin typeface="Century Schoolbook" panose="02040604050505020304" pitchFamily="18" charset="0"/>
            </a:endParaRPr>
          </a:p>
          <a:p>
            <a:endParaRPr lang="ar-JO" dirty="0">
              <a:latin typeface="Century Schoolbook" panose="020406040505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23528" y="332656"/>
            <a:ext cx="4608512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Structural Material :</a:t>
            </a:r>
            <a:endParaRPr lang="ar-JO" sz="2400" b="1" dirty="0" smtClean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  <a:p>
            <a:pPr algn="l"/>
            <a:endParaRPr lang="ar-JO" sz="2400" dirty="0" smtClean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  <a:p>
            <a:pPr algn="l"/>
            <a:r>
              <a:rPr lang="en-US" sz="2400" dirty="0" smtClean="0">
                <a:latin typeface="Century Schoolbook" panose="02040604050505020304" pitchFamily="18" charset="0"/>
              </a:rPr>
              <a:t>1-Concrete </a:t>
            </a:r>
          </a:p>
          <a:p>
            <a:pPr algn="l"/>
            <a:endParaRPr lang="en-US" sz="2400" dirty="0" smtClean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  <a:p>
            <a:pPr algn="l"/>
            <a:endParaRPr lang="en-US" sz="2400" dirty="0" smtClean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 </a:t>
            </a:r>
            <a:endParaRPr lang="ar-JO" sz="2400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986875"/>
              </p:ext>
            </p:extLst>
          </p:nvPr>
        </p:nvGraphicFramePr>
        <p:xfrm>
          <a:off x="683568" y="2132856"/>
          <a:ext cx="7848872" cy="2589874"/>
        </p:xfrm>
        <a:graphic>
          <a:graphicData uri="http://schemas.openxmlformats.org/drawingml/2006/table">
            <a:tbl>
              <a:tblPr rtl="1"/>
              <a:tblGrid>
                <a:gridCol w="3924436"/>
                <a:gridCol w="3924436"/>
              </a:tblGrid>
              <a:tr h="47756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Value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Property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963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28 Mpa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Compressive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strength of concrete (f'c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47756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24.87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*</a:t>
                      </a:r>
                      <a:r>
                        <a:rPr lang="ar-JO" sz="1600" b="1" dirty="0" smtClean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10³</a:t>
                      </a:r>
                      <a:r>
                        <a:rPr lang="ar-JO" sz="1600" b="1" dirty="0" smtClean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Mpa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Modulus of Elasticity (Ec)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5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23 KN /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m³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Unit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weight of plain concrete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(γ)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47756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25  KN /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m³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Unit weight of reinforced concrete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(γ)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67544" y="1953151"/>
            <a:ext cx="86764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434262" y="738281"/>
            <a:ext cx="35108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anose="02040604050505020304" pitchFamily="18" charset="0"/>
                <a:ea typeface="Calibri" pitchFamily="34" charset="0"/>
                <a:cs typeface="Times New Roman" pitchFamily="18" charset="0"/>
              </a:rPr>
              <a:t>2-Reinforcement Steel :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Schoolbook" panose="02040604050505020304" pitchFamily="18" charset="0"/>
              <a:cs typeface="Arial" pitchFamily="34" charset="0"/>
            </a:endParaRPr>
          </a:p>
        </p:txBody>
      </p:sp>
      <p:pic>
        <p:nvPicPr>
          <p:cNvPr id="11" name="صورة 10" descr="11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5180" y="2137818"/>
            <a:ext cx="8640960" cy="1507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11560" y="629852"/>
            <a:ext cx="45365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Non – Structural Material </a:t>
            </a:r>
            <a:endParaRPr lang="ar-JO" sz="2400" b="1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755576" y="1484784"/>
            <a:ext cx="2880320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latin typeface="Century Schoolbook" panose="02040604050505020304" pitchFamily="18" charset="0"/>
              </a:rPr>
              <a:t>*Aggregate</a:t>
            </a:r>
          </a:p>
          <a:p>
            <a:pPr algn="l"/>
            <a:endParaRPr lang="ar-JO" sz="2400" dirty="0" smtClean="0">
              <a:latin typeface="Century Schoolbook" panose="02040604050505020304" pitchFamily="18" charset="0"/>
            </a:endParaRPr>
          </a:p>
          <a:p>
            <a:pPr algn="l" rtl="0"/>
            <a:r>
              <a:rPr lang="en-US" sz="2400" dirty="0" smtClean="0">
                <a:latin typeface="Century Schoolbook" panose="02040604050505020304" pitchFamily="18" charset="0"/>
              </a:rPr>
              <a:t>*Blocks</a:t>
            </a:r>
          </a:p>
          <a:p>
            <a:pPr algn="l" rtl="0"/>
            <a:endParaRPr lang="en-US" sz="2400" dirty="0">
              <a:latin typeface="Century Schoolbook" panose="02040604050505020304" pitchFamily="18" charset="0"/>
            </a:endParaRPr>
          </a:p>
          <a:p>
            <a:pPr algn="l" rtl="0"/>
            <a:r>
              <a:rPr lang="en-US" sz="2400" dirty="0" smtClean="0">
                <a:latin typeface="Century Schoolbook" panose="02040604050505020304" pitchFamily="18" charset="0"/>
              </a:rPr>
              <a:t>*Masonry Stone </a:t>
            </a:r>
          </a:p>
          <a:p>
            <a:pPr algn="l" rtl="0"/>
            <a:endParaRPr lang="en-US" sz="2400" dirty="0" smtClean="0">
              <a:latin typeface="Century Schoolbook" panose="02040604050505020304" pitchFamily="18" charset="0"/>
            </a:endParaRPr>
          </a:p>
          <a:p>
            <a:pPr algn="l" rtl="0"/>
            <a:r>
              <a:rPr lang="en-US" sz="2400" dirty="0" smtClean="0">
                <a:latin typeface="Century Schoolbook" panose="02040604050505020304" pitchFamily="18" charset="0"/>
              </a:rPr>
              <a:t>*Tiles </a:t>
            </a:r>
          </a:p>
          <a:p>
            <a:pPr algn="l" rtl="0"/>
            <a:r>
              <a:rPr lang="en-US" sz="2400" dirty="0" smtClean="0">
                <a:latin typeface="Century Schoolbook" panose="02040604050505020304" pitchFamily="18" charset="0"/>
              </a:rPr>
              <a:t> </a:t>
            </a:r>
          </a:p>
          <a:p>
            <a:pPr algn="l" rtl="0"/>
            <a:r>
              <a:rPr lang="en-US" sz="2400" dirty="0" smtClean="0">
                <a:latin typeface="Century Schoolbook" panose="02040604050505020304" pitchFamily="18" charset="0"/>
              </a:rPr>
              <a:t>*Plaster</a:t>
            </a:r>
          </a:p>
          <a:p>
            <a:pPr algn="l" rtl="0"/>
            <a:r>
              <a:rPr lang="en-US" sz="2400" dirty="0" smtClean="0">
                <a:latin typeface="Century Schoolbook" panose="02040604050505020304" pitchFamily="18" charset="0"/>
              </a:rPr>
              <a:t> </a:t>
            </a:r>
          </a:p>
          <a:p>
            <a:pPr algn="l" rtl="0"/>
            <a:r>
              <a:rPr lang="en-US" sz="2400" dirty="0" smtClean="0">
                <a:latin typeface="Century Schoolbook" panose="02040604050505020304" pitchFamily="18" charset="0"/>
              </a:rPr>
              <a:t>*Concrete Mortar </a:t>
            </a:r>
            <a:endParaRPr lang="en-US" sz="2400" dirty="0">
              <a:latin typeface="Century Schoolbook" panose="020406040505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992325"/>
              </p:ext>
            </p:extLst>
          </p:nvPr>
        </p:nvGraphicFramePr>
        <p:xfrm>
          <a:off x="683568" y="1988840"/>
          <a:ext cx="7812362" cy="2602964"/>
        </p:xfrm>
        <a:graphic>
          <a:graphicData uri="http://schemas.openxmlformats.org/drawingml/2006/table">
            <a:tbl>
              <a:tblPr/>
              <a:tblGrid>
                <a:gridCol w="3906181"/>
                <a:gridCol w="3906181"/>
              </a:tblGrid>
              <a:tr h="3718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Material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γ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KN/m³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8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Block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12</a:t>
                      </a:r>
                      <a:endParaRPr lang="en-US" sz="1600" b="1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3718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Tiles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26</a:t>
                      </a:r>
                      <a:endParaRPr lang="en-US" sz="1600" b="1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8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Plastering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23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3718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Masonry stone</a:t>
                      </a:r>
                      <a:endParaRPr lang="en-US" sz="1600" b="1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26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8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Aggregate</a:t>
                      </a:r>
                      <a:endParaRPr lang="en-US" sz="1600" b="1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18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3718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Concrete mortar</a:t>
                      </a:r>
                      <a:endParaRPr lang="en-US" sz="1600" b="1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23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5474" name="Rectangle 2"/>
          <p:cNvSpPr>
            <a:spLocks noChangeArrowheads="1"/>
          </p:cNvSpPr>
          <p:nvPr/>
        </p:nvSpPr>
        <p:spPr bwMode="auto">
          <a:xfrm>
            <a:off x="323528" y="980728"/>
            <a:ext cx="41408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anose="02040604050505020304" pitchFamily="18" charset="0"/>
                <a:ea typeface="Times New Roman" pitchFamily="18" charset="0"/>
                <a:cs typeface="Arial" pitchFamily="34" charset="0"/>
              </a:rPr>
              <a:t>Material unit weight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Schoolbook" panose="02040604050505020304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72770" y="678668"/>
            <a:ext cx="324036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Soil Properties </a:t>
            </a:r>
            <a:endParaRPr lang="ar-JO" sz="2400" b="1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51520" y="1628800"/>
            <a:ext cx="8064896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dirty="0" smtClean="0">
                <a:latin typeface="Century Schoolbook" panose="02040604050505020304" pitchFamily="18" charset="0"/>
              </a:rPr>
              <a:t>	</a:t>
            </a:r>
            <a:r>
              <a:rPr lang="en-US" sz="2400" dirty="0" smtClean="0">
                <a:latin typeface="Century Schoolbook" panose="02040604050505020304" pitchFamily="18" charset="0"/>
              </a:rPr>
              <a:t>The </a:t>
            </a:r>
            <a:r>
              <a:rPr lang="en-US" sz="2400" dirty="0">
                <a:latin typeface="Century Schoolbook" panose="02040604050505020304" pitchFamily="18" charset="0"/>
              </a:rPr>
              <a:t>soil in the site area for our structure is mainly rocky where footings shall be laid on natural excavated ground , where the bearing capacity of the soil based on the nature of   the soil in the site is 350 KN/m² </a:t>
            </a:r>
            <a:r>
              <a:rPr lang="en-US" dirty="0">
                <a:latin typeface="Century Schoolbook" panose="02040604050505020304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827584" y="908720"/>
            <a:ext cx="18002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Codes </a:t>
            </a:r>
            <a:endParaRPr lang="ar-JO" sz="2400" b="1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77815" y="1556792"/>
            <a:ext cx="6912768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latin typeface="Century Schoolbook" panose="02040604050505020304" pitchFamily="18" charset="0"/>
              </a:rPr>
              <a:t> </a:t>
            </a:r>
            <a:endParaRPr lang="en-US" sz="2400" dirty="0">
              <a:latin typeface="Century Schoolbook" panose="02040604050505020304" pitchFamily="18" charset="0"/>
            </a:endParaRPr>
          </a:p>
          <a:p>
            <a:pPr algn="l"/>
            <a:r>
              <a:rPr lang="en-US" sz="2400" dirty="0">
                <a:latin typeface="Century Schoolbook" panose="02040604050505020304" pitchFamily="18" charset="0"/>
              </a:rPr>
              <a:t>*  ACI 318-11 </a:t>
            </a:r>
            <a:r>
              <a:rPr lang="en-US" sz="2400" dirty="0" smtClean="0">
                <a:latin typeface="Century Schoolbook" panose="02040604050505020304" pitchFamily="18" charset="0"/>
              </a:rPr>
              <a:t>( American Concrete </a:t>
            </a:r>
            <a:r>
              <a:rPr lang="en-US" sz="2400" dirty="0">
                <a:latin typeface="Century Schoolbook" panose="02040604050505020304" pitchFamily="18" charset="0"/>
              </a:rPr>
              <a:t>Institute ) : building code requirements of structural concrete and commentary . </a:t>
            </a:r>
            <a:endParaRPr lang="en-US" sz="2400" dirty="0" smtClean="0">
              <a:latin typeface="Century Schoolbook" panose="02040604050505020304" pitchFamily="18" charset="0"/>
            </a:endParaRPr>
          </a:p>
          <a:p>
            <a:pPr algn="l"/>
            <a:r>
              <a:rPr lang="en-US" sz="2400" dirty="0" smtClean="0">
                <a:latin typeface="Century Schoolbook" panose="02040604050505020304" pitchFamily="18" charset="0"/>
              </a:rPr>
              <a:t> </a:t>
            </a:r>
            <a:endParaRPr lang="ar-JO" sz="24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82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620688"/>
            <a:ext cx="223224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Loads </a:t>
            </a:r>
            <a:endParaRPr lang="ar-JO" sz="2400" b="1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مربع نص 2"/>
              <p:cNvSpPr txBox="1"/>
              <p:nvPr/>
            </p:nvSpPr>
            <p:spPr>
              <a:xfrm>
                <a:off x="606806" y="1226151"/>
                <a:ext cx="7128792" cy="321113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342900" indent="-342900" algn="l" rtl="0">
                  <a:buFont typeface="Wingdings" panose="05000000000000000000" pitchFamily="2" charset="2"/>
                  <a:buChar char="Ø"/>
                </a:pPr>
                <a:r>
                  <a:rPr lang="en-US" sz="2000" dirty="0" smtClean="0">
                    <a:latin typeface="Century Schoolbook" panose="02040604050505020304" pitchFamily="18" charset="0"/>
                  </a:rPr>
                  <a:t> </a:t>
                </a:r>
                <a:r>
                  <a:rPr lang="en-US" sz="2000" b="1" dirty="0" smtClean="0">
                    <a:latin typeface="Century Schoolbook" panose="02040604050505020304" pitchFamily="18" charset="0"/>
                    <a:ea typeface="Calibri"/>
                  </a:rPr>
                  <a:t>Dead </a:t>
                </a:r>
                <a:r>
                  <a:rPr lang="en-US" sz="2000" b="1" dirty="0">
                    <a:latin typeface="Century Schoolbook" panose="02040604050505020304" pitchFamily="18" charset="0"/>
                    <a:ea typeface="Calibri"/>
                  </a:rPr>
                  <a:t>Load </a:t>
                </a:r>
                <a:r>
                  <a:rPr lang="en-US" sz="2000" dirty="0" smtClean="0">
                    <a:latin typeface="Century Schoolbook" panose="02040604050505020304" pitchFamily="18" charset="0"/>
                    <a:ea typeface="Calibri"/>
                  </a:rPr>
                  <a:t>. </a:t>
                </a:r>
              </a:p>
              <a:p>
                <a:pPr algn="l" rtl="0"/>
                <a:r>
                  <a:rPr lang="en-US" sz="2000" dirty="0">
                    <a:latin typeface="Century Schoolbook" panose="02040604050505020304" pitchFamily="18" charset="0"/>
                    <a:ea typeface="Calibri"/>
                  </a:rPr>
                  <a:t> </a:t>
                </a:r>
                <a:r>
                  <a:rPr lang="en-US" sz="2000" dirty="0" smtClean="0">
                    <a:solidFill>
                      <a:srgbClr val="FFC000"/>
                    </a:solidFill>
                    <a:latin typeface="Century Schoolbook" panose="02040604050505020304" pitchFamily="18" charset="0"/>
                    <a:ea typeface="Calibri"/>
                  </a:rPr>
                  <a:t>These </a:t>
                </a:r>
                <a:r>
                  <a:rPr lang="en-US" sz="2000" dirty="0">
                    <a:solidFill>
                      <a:srgbClr val="FFC000"/>
                    </a:solidFill>
                    <a:latin typeface="Century Schoolbook" panose="02040604050505020304" pitchFamily="18" charset="0"/>
                    <a:ea typeface="Calibri"/>
                  </a:rPr>
                  <a:t>include </a:t>
                </a:r>
                <a:r>
                  <a:rPr lang="en-US" sz="2000" dirty="0" smtClean="0">
                    <a:latin typeface="Century Schoolbook" panose="02040604050505020304" pitchFamily="18" charset="0"/>
                    <a:ea typeface="Calibri"/>
                  </a:rPr>
                  <a:t>:-  1* O.W: </a:t>
                </a:r>
                <a:r>
                  <a:rPr lang="en-US" sz="2000" dirty="0">
                    <a:latin typeface="Century Schoolbook" panose="02040604050505020304" pitchFamily="18" charset="0"/>
                    <a:ea typeface="Calibri"/>
                  </a:rPr>
                  <a:t>self-weight of structural </a:t>
                </a:r>
                <a:r>
                  <a:rPr lang="en-US" sz="2000" dirty="0" smtClean="0">
                    <a:latin typeface="Century Schoolbook" panose="02040604050505020304" pitchFamily="18" charset="0"/>
                    <a:ea typeface="Calibri"/>
                  </a:rPr>
                  <a:t>comp.</a:t>
                </a:r>
              </a:p>
              <a:p>
                <a:pPr algn="l" rtl="0"/>
                <a:r>
                  <a:rPr lang="en-US" sz="2000" dirty="0" smtClean="0">
                    <a:latin typeface="Century Schoolbook" panose="02040604050505020304" pitchFamily="18" charset="0"/>
                    <a:ea typeface="Calibri"/>
                  </a:rPr>
                  <a:t>                             2* S.D : weight of  </a:t>
                </a:r>
                <a:r>
                  <a:rPr lang="en-US" sz="2000" dirty="0">
                    <a:latin typeface="Century Schoolbook" panose="02040604050505020304" pitchFamily="18" charset="0"/>
                    <a:ea typeface="Calibri"/>
                  </a:rPr>
                  <a:t>non-structural </a:t>
                </a:r>
                <a:r>
                  <a:rPr lang="en-US" sz="2000" dirty="0" smtClean="0">
                    <a:latin typeface="Century Schoolbook" panose="02040604050505020304" pitchFamily="18" charset="0"/>
                    <a:ea typeface="Calibri"/>
                  </a:rPr>
                  <a:t>comp.</a:t>
                </a:r>
                <a:endParaRPr lang="en-US" sz="2000" dirty="0">
                  <a:latin typeface="Century Schoolbook" panose="02040604050505020304" pitchFamily="18" charset="0"/>
                </a:endParaRPr>
              </a:p>
              <a:p>
                <a:pPr algn="l" rtl="0"/>
                <a:endParaRPr lang="en-US" sz="2000" dirty="0">
                  <a:latin typeface="Century Schoolbook" panose="02040604050505020304" pitchFamily="18" charset="0"/>
                </a:endParaRPr>
              </a:p>
              <a:p>
                <a:pPr algn="l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000" dirty="0" smtClean="0">
                    <a:solidFill>
                      <a:srgbClr val="000000"/>
                    </a:solidFill>
                    <a:latin typeface="Century Schoolbook" panose="02040604050505020304" pitchFamily="18" charset="0"/>
                    <a:ea typeface="Calibri"/>
                    <a:cs typeface="Arial"/>
                  </a:rPr>
                  <a:t>     WSD </a:t>
                </a:r>
                <a:r>
                  <a:rPr lang="en-US" sz="2000" dirty="0">
                    <a:solidFill>
                      <a:srgbClr val="000000"/>
                    </a:solidFill>
                    <a:latin typeface="Century Schoolbook" panose="02040604050505020304" pitchFamily="18" charset="0"/>
                    <a:ea typeface="Calibri"/>
                    <a:cs typeface="Arial"/>
                  </a:rPr>
                  <a:t>= W tile + W mortar + W fill + W plastering </a:t>
                </a:r>
                <a:endParaRPr lang="en-US" sz="2000" dirty="0" smtClean="0">
                  <a:solidFill>
                    <a:srgbClr val="000000"/>
                  </a:solidFill>
                  <a:latin typeface="Century Schoolbook" panose="02040604050505020304" pitchFamily="18" charset="0"/>
                  <a:ea typeface="Calibri"/>
                  <a:cs typeface="Arial"/>
                </a:endParaRPr>
              </a:p>
              <a:p>
                <a:pPr algn="l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000" dirty="0" smtClean="0">
                    <a:latin typeface="Century Schoolbook" panose="02040604050505020304" pitchFamily="18" charset="0"/>
                    <a:ea typeface="Calibri"/>
                  </a:rPr>
                  <a:t>     WSD </a:t>
                </a:r>
                <a:r>
                  <a:rPr lang="en-US" sz="2000" dirty="0">
                    <a:latin typeface="Century Schoolbook" panose="02040604050505020304" pitchFamily="18" charset="0"/>
                    <a:ea typeface="Calibri"/>
                  </a:rPr>
                  <a:t>total = 0.78 + 0.46+ 1.8+ 0.345 =3.385 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m</m:t>
                        </m:r>
                      </m:e>
                      <m:sup>
                        <m:r>
                          <a:rPr lang="en-US" sz="2000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Century Schoolbook" panose="02040604050505020304" pitchFamily="18" charset="0"/>
                    <a:ea typeface="Calibri"/>
                    <a:cs typeface="Arial"/>
                  </a:rPr>
                  <a:t> </a:t>
                </a:r>
              </a:p>
              <a:p>
                <a:pPr algn="l"/>
                <a:endParaRPr lang="en-US" sz="2000" dirty="0" smtClean="0">
                  <a:latin typeface="Century Schoolbook" panose="02040604050505020304" pitchFamily="18" charset="0"/>
                </a:endParaRPr>
              </a:p>
              <a:p>
                <a:pPr algn="l"/>
                <a:r>
                  <a:rPr lang="en-US" sz="2000" dirty="0" smtClean="0">
                    <a:latin typeface="Century Schoolbook" panose="02040604050505020304" pitchFamily="18" charset="0"/>
                  </a:rPr>
                  <a:t> </a:t>
                </a:r>
                <a:endParaRPr lang="en-US" sz="2000" dirty="0">
                  <a:latin typeface="Century Schoolbook" panose="02040604050505020304" pitchFamily="18" charset="0"/>
                </a:endParaRPr>
              </a:p>
              <a:p>
                <a:endParaRPr lang="ar-JO" sz="2000" dirty="0"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3" name="مربع نص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806" y="1226151"/>
                <a:ext cx="7128792" cy="3211135"/>
              </a:xfrm>
              <a:prstGeom prst="rect">
                <a:avLst/>
              </a:prstGeom>
              <a:blipFill rotWithShape="1">
                <a:blip r:embed="rId2"/>
                <a:stretch>
                  <a:fillRect l="-770" t="-949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849092"/>
            <a:ext cx="4482429" cy="24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AREEM-JO\Desktop\Mott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9338" y="116632"/>
            <a:ext cx="2592288" cy="2028092"/>
          </a:xfrm>
          <a:prstGeom prst="rect">
            <a:avLst/>
          </a:prstGeom>
          <a:noFill/>
        </p:spPr>
      </p:pic>
      <p:sp>
        <p:nvSpPr>
          <p:cNvPr id="5" name="مربع نص 4"/>
          <p:cNvSpPr txBox="1"/>
          <p:nvPr/>
        </p:nvSpPr>
        <p:spPr>
          <a:xfrm>
            <a:off x="251520" y="599202"/>
            <a:ext cx="1944216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1600" dirty="0" smtClean="0">
                <a:latin typeface="Century Schoolbook" panose="02040604050505020304" pitchFamily="18" charset="0"/>
              </a:rPr>
              <a:t>GP2-24/12/2016</a:t>
            </a:r>
            <a:endParaRPr lang="ar-JO" sz="1600" dirty="0">
              <a:latin typeface="Century Schoolbook" panose="02040604050505020304" pitchFamily="18" charset="0"/>
            </a:endParaRPr>
          </a:p>
        </p:txBody>
      </p:sp>
      <p:sp>
        <p:nvSpPr>
          <p:cNvPr id="10" name="Subtitle 4"/>
          <p:cNvSpPr txBox="1">
            <a:spLocks/>
          </p:cNvSpPr>
          <p:nvPr/>
        </p:nvSpPr>
        <p:spPr>
          <a:xfrm>
            <a:off x="1269268" y="4649846"/>
            <a:ext cx="6858000" cy="259147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 pitchFamily="18" charset="0"/>
              </a:rPr>
              <a:t>Submitted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Schoolbook" panose="02040604050505020304" pitchFamily="18" charset="0"/>
              </a:rPr>
              <a:t>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 pitchFamily="18" charset="0"/>
              </a:rPr>
              <a:t>to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Schoolbook" panose="02040604050505020304" pitchFamily="18" charset="0"/>
              </a:rPr>
              <a:t> </a:t>
            </a:r>
            <a:r>
              <a:rPr lang="en-US" sz="2800" b="1" noProof="0" dirty="0">
                <a:solidFill>
                  <a:schemeClr val="accent2">
                    <a:lumMod val="50000"/>
                  </a:schemeClr>
                </a:solidFill>
                <a:latin typeface="Century Schoolbook" panose="02040604050505020304" pitchFamily="18" charset="0"/>
              </a:rPr>
              <a:t>: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 Schoolbook" panose="02040604050505020304" pitchFamily="18" charset="0"/>
            </a:endParaRPr>
          </a:p>
          <a:p>
            <a:pPr algn="ctr" rtl="0">
              <a:spcBef>
                <a:spcPct val="20000"/>
              </a:spcBef>
              <a:defRPr/>
            </a:pPr>
            <a:r>
              <a:rPr lang="en-US" sz="2800" b="1" dirty="0" smtClean="0">
                <a:latin typeface="Century Schoolbook" panose="02040604050505020304" pitchFamily="18" charset="0"/>
              </a:rPr>
              <a:t>Dr. </a:t>
            </a:r>
            <a:r>
              <a:rPr lang="en-US" sz="2800" b="1" dirty="0" err="1" smtClean="0">
                <a:latin typeface="Century Schoolbook" panose="02040604050505020304" pitchFamily="18" charset="0"/>
              </a:rPr>
              <a:t>Imad</a:t>
            </a:r>
            <a:r>
              <a:rPr lang="en-US" sz="2800" b="1" dirty="0" smtClean="0">
                <a:latin typeface="Century Schoolbook" panose="02040604050505020304" pitchFamily="18" charset="0"/>
              </a:rPr>
              <a:t> Al-</a:t>
            </a:r>
            <a:r>
              <a:rPr lang="en-US" sz="2800" b="1" dirty="0" err="1" smtClean="0">
                <a:latin typeface="Century Schoolbook" panose="02040604050505020304" pitchFamily="18" charset="0"/>
              </a:rPr>
              <a:t>Qasem</a:t>
            </a:r>
            <a:endParaRPr lang="en-US" sz="2800" b="1" dirty="0" smtClean="0">
              <a:latin typeface="Century Schoolbook" panose="02040604050505020304" pitchFamily="18" charset="0"/>
            </a:endParaRPr>
          </a:p>
          <a:p>
            <a:pPr algn="ctr" rtl="0">
              <a:spcBef>
                <a:spcPct val="20000"/>
              </a:spcBef>
              <a:defRPr/>
            </a:pPr>
            <a:r>
              <a:rPr lang="en-US" sz="2800" b="1" dirty="0" smtClean="0">
                <a:latin typeface="Century Schoolbook" panose="02040604050505020304" pitchFamily="18" charset="0"/>
              </a:rPr>
              <a:t>Mrs. </a:t>
            </a:r>
            <a:r>
              <a:rPr lang="en-US" sz="2800" b="1" dirty="0" err="1" smtClean="0">
                <a:latin typeface="Century Schoolbook" panose="02040604050505020304" pitchFamily="18" charset="0"/>
              </a:rPr>
              <a:t>Reema</a:t>
            </a:r>
            <a:r>
              <a:rPr lang="en-US" sz="2800" b="1" dirty="0" smtClean="0">
                <a:latin typeface="Century Schoolbook" panose="02040604050505020304" pitchFamily="18" charset="0"/>
              </a:rPr>
              <a:t> </a:t>
            </a:r>
            <a:r>
              <a:rPr lang="en-US" sz="2800" b="1" dirty="0" err="1" smtClean="0">
                <a:latin typeface="Century Schoolbook" panose="02040604050505020304" pitchFamily="18" charset="0"/>
              </a:rPr>
              <a:t>Nassar</a:t>
            </a:r>
            <a:r>
              <a:rPr lang="en-US" sz="2800" b="1" dirty="0" smtClean="0">
                <a:latin typeface="Century Schoolbook" panose="02040604050505020304" pitchFamily="18" charset="0"/>
              </a:rPr>
              <a:t> </a:t>
            </a:r>
          </a:p>
          <a:p>
            <a:pPr algn="ctr" rtl="0">
              <a:spcBef>
                <a:spcPct val="20000"/>
              </a:spcBef>
              <a:defRPr/>
            </a:pPr>
            <a:r>
              <a:rPr lang="en-US" sz="2800" b="1" dirty="0" smtClean="0">
                <a:latin typeface="Century Schoolbook" panose="02040604050505020304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Schoolbook" panose="02040604050505020304" pitchFamily="18" charset="0"/>
            </a:endParaRPr>
          </a:p>
        </p:txBody>
      </p:sp>
      <p:sp>
        <p:nvSpPr>
          <p:cNvPr id="11" name="عنوان فرعي 10"/>
          <p:cNvSpPr>
            <a:spLocks noGrp="1"/>
          </p:cNvSpPr>
          <p:nvPr>
            <p:ph type="subTitle" idx="1"/>
          </p:nvPr>
        </p:nvSpPr>
        <p:spPr>
          <a:xfrm>
            <a:off x="1403648" y="3429000"/>
            <a:ext cx="6400800" cy="1008112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entury Schoolbook" panose="02040604050505020304" pitchFamily="18" charset="0"/>
              </a:rPr>
              <a:t>Prepared By :</a:t>
            </a:r>
            <a:r>
              <a:rPr lang="en-US" sz="2800" b="1" dirty="0" smtClean="0">
                <a:latin typeface="Century Schoolbook" panose="02040604050505020304" pitchFamily="18" charset="0"/>
              </a:rPr>
              <a:t/>
            </a:r>
            <a:br>
              <a:rPr lang="en-US" sz="2800" b="1" dirty="0" smtClean="0">
                <a:latin typeface="Century Schoolbook" panose="02040604050505020304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latin typeface="Century Schoolbook" panose="02040604050505020304" pitchFamily="18" charset="0"/>
              </a:rPr>
              <a:t>Mulook Shqeqat</a:t>
            </a:r>
          </a:p>
          <a:p>
            <a:endParaRPr lang="en-US" sz="2800" b="1" dirty="0" smtClean="0">
              <a:latin typeface="Century Schoolbook" panose="02040604050505020304" pitchFamily="18" charset="0"/>
            </a:endParaRPr>
          </a:p>
          <a:p>
            <a:endParaRPr lang="ar-JO" sz="2800" dirty="0">
              <a:latin typeface="Century Schoolbook" panose="02040604050505020304" pitchFamily="18" charset="0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251520" y="2144724"/>
            <a:ext cx="856895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>
                <a:latin typeface="Century Schoolbook" panose="02040604050505020304" pitchFamily="18" charset="0"/>
              </a:rPr>
              <a:t>Structural Design and Surveying of Quantities of Law and Media College at An-</a:t>
            </a:r>
            <a:r>
              <a:rPr lang="en-US" sz="2400" b="1" dirty="0" err="1">
                <a:latin typeface="Century Schoolbook" panose="02040604050505020304" pitchFamily="18" charset="0"/>
              </a:rPr>
              <a:t>Najah</a:t>
            </a:r>
            <a:r>
              <a:rPr lang="en-US" sz="2400" b="1" dirty="0">
                <a:latin typeface="Century Schoolbook" panose="02040604050505020304" pitchFamily="18" charset="0"/>
              </a:rPr>
              <a:t> National University – Nablus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11560" y="764704"/>
            <a:ext cx="24657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l" rtl="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292934"/>
                </a:solidFill>
                <a:latin typeface="Century Schoolbook" panose="02040604050505020304" pitchFamily="18" charset="0"/>
              </a:rPr>
              <a:t> </a:t>
            </a:r>
            <a:r>
              <a:rPr lang="en-US" sz="2400" b="1" dirty="0" smtClean="0">
                <a:solidFill>
                  <a:srgbClr val="292934"/>
                </a:solidFill>
                <a:latin typeface="Century Schoolbook" panose="02040604050505020304" pitchFamily="18" charset="0"/>
                <a:ea typeface="Calibri"/>
              </a:rPr>
              <a:t>Live </a:t>
            </a:r>
            <a:r>
              <a:rPr lang="en-US" sz="2400" b="1" dirty="0">
                <a:solidFill>
                  <a:srgbClr val="292934"/>
                </a:solidFill>
                <a:latin typeface="Century Schoolbook" panose="02040604050505020304" pitchFamily="18" charset="0"/>
                <a:ea typeface="Calibri"/>
              </a:rPr>
              <a:t>Load </a:t>
            </a:r>
            <a:r>
              <a:rPr lang="en-US" sz="2400" dirty="0">
                <a:solidFill>
                  <a:srgbClr val="292934"/>
                </a:solidFill>
                <a:latin typeface="Century Schoolbook" panose="02040604050505020304" pitchFamily="18" charset="0"/>
                <a:ea typeface="Calibri"/>
              </a:rPr>
              <a:t>. </a:t>
            </a: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4617645"/>
              </p:ext>
            </p:extLst>
          </p:nvPr>
        </p:nvGraphicFramePr>
        <p:xfrm>
          <a:off x="1524000" y="1628800"/>
          <a:ext cx="6096000" cy="33324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390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Live Load ( kN/m^2)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Floor 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4.79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Basement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4.79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Ground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4.79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First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4.79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Second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4.79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Third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4.79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Fourth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4.79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Fifth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10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Roof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624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23528" y="620688"/>
            <a:ext cx="46085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Load Combinations</a:t>
            </a:r>
            <a:endParaRPr lang="ar-JO" sz="2400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0106916"/>
              </p:ext>
            </p:extLst>
          </p:nvPr>
        </p:nvGraphicFramePr>
        <p:xfrm>
          <a:off x="1043608" y="1268760"/>
          <a:ext cx="6984776" cy="5445222"/>
        </p:xfrm>
        <a:graphic>
          <a:graphicData uri="http://schemas.openxmlformats.org/drawingml/2006/table">
            <a:tbl>
              <a:tblPr rtl="1"/>
              <a:tblGrid>
                <a:gridCol w="2841010"/>
                <a:gridCol w="4143766"/>
              </a:tblGrid>
              <a:tr h="544565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C00000"/>
                          </a:solidFill>
                          <a:latin typeface="Century Schoolbook" panose="02040604050505020304" pitchFamily="18" charset="0"/>
                          <a:ea typeface="Times New Roman"/>
                          <a:cs typeface="Arial"/>
                        </a:rPr>
                        <a:t>Equation</a:t>
                      </a:r>
                      <a:endParaRPr lang="en-US" sz="1600" b="1">
                        <a:solidFill>
                          <a:srgbClr val="000000"/>
                        </a:solidFill>
                        <a:latin typeface="Century Schoolbook" panose="020406040505050203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  <a:latin typeface="Century Schoolbook" panose="02040604050505020304" pitchFamily="18" charset="0"/>
                          <a:ea typeface="Times New Roman"/>
                          <a:cs typeface="Arial"/>
                        </a:rPr>
                        <a:t>Load combinations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Century Schoolbook" panose="020406040505050203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858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Arial"/>
                        </a:rPr>
                        <a:t>(9-1)</a:t>
                      </a:r>
                      <a:endParaRPr lang="en-US" sz="1600" b="1">
                        <a:solidFill>
                          <a:srgbClr val="000000"/>
                        </a:solidFill>
                        <a:latin typeface="Century Schoolbook" panose="020406040505050203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Calibri"/>
                          <a:cs typeface="Arial"/>
                        </a:rPr>
                        <a:t>U = 1.4D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68858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Arial"/>
                        </a:rPr>
                        <a:t>(9-2)</a:t>
                      </a:r>
                      <a:endParaRPr lang="en-US" sz="1600" b="1">
                        <a:solidFill>
                          <a:srgbClr val="000000"/>
                        </a:solidFill>
                        <a:latin typeface="Century Schoolbook" panose="020406040505050203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Calibri"/>
                          <a:cs typeface="Arial"/>
                        </a:rPr>
                        <a:t>U = 1.2D+1.6L+0.5(</a:t>
                      </a:r>
                      <a:r>
                        <a:rPr lang="en-US" sz="1600" b="1" dirty="0" err="1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Calibri"/>
                          <a:cs typeface="Arial"/>
                        </a:rPr>
                        <a:t>Lr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Calibri"/>
                          <a:cs typeface="Arial"/>
                        </a:rPr>
                        <a:t> or S or R)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8876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Arial"/>
                        </a:rPr>
                        <a:t>(9-3)</a:t>
                      </a:r>
                      <a:endParaRPr lang="en-US" sz="1600" b="1">
                        <a:solidFill>
                          <a:srgbClr val="000000"/>
                        </a:solidFill>
                        <a:latin typeface="Century Schoolbook" panose="020406040505050203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Calibri"/>
                          <a:cs typeface="Arial"/>
                        </a:rPr>
                        <a:t>U = 1.2D+1.6(</a:t>
                      </a:r>
                      <a:r>
                        <a:rPr lang="en-US" sz="1600" b="1" dirty="0" err="1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Calibri"/>
                          <a:cs typeface="Arial"/>
                        </a:rPr>
                        <a:t>Lr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Calibri"/>
                          <a:cs typeface="Arial"/>
                        </a:rPr>
                        <a:t> or S or R)+(1.0L or 0.5W)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68858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Arial"/>
                        </a:rPr>
                        <a:t>(9-4)</a:t>
                      </a:r>
                      <a:endParaRPr lang="en-US" sz="1600" b="1">
                        <a:solidFill>
                          <a:srgbClr val="000000"/>
                        </a:solidFill>
                        <a:latin typeface="Century Schoolbook" panose="020406040505050203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Calibri"/>
                          <a:cs typeface="Arial"/>
                        </a:rPr>
                        <a:t>U = 1.2D+1.0W+1.0L+0.5(</a:t>
                      </a:r>
                      <a:r>
                        <a:rPr lang="en-US" sz="1600" b="1" dirty="0" err="1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Calibri"/>
                          <a:cs typeface="Arial"/>
                        </a:rPr>
                        <a:t>Lr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Calibri"/>
                          <a:cs typeface="Arial"/>
                        </a:rPr>
                        <a:t> or S or R)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858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Arial"/>
                        </a:rPr>
                        <a:t>(9-5)</a:t>
                      </a:r>
                      <a:endParaRPr lang="en-US" sz="1600" b="1">
                        <a:solidFill>
                          <a:srgbClr val="000000"/>
                        </a:solidFill>
                        <a:latin typeface="Century Schoolbook" panose="020406040505050203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Calibri"/>
                          <a:cs typeface="Arial"/>
                        </a:rPr>
                        <a:t>U = 1.2D+1.0E+1.0L+0.2S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68858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Arial"/>
                        </a:rPr>
                        <a:t>(9-6)</a:t>
                      </a:r>
                      <a:endParaRPr lang="en-US" sz="1600" b="1">
                        <a:solidFill>
                          <a:srgbClr val="000000"/>
                        </a:solidFill>
                        <a:latin typeface="Century Schoolbook" panose="020406040505050203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Calibri"/>
                          <a:cs typeface="Arial"/>
                        </a:rPr>
                        <a:t>U = 0.9D+1.0W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8876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Times New Roman"/>
                          <a:cs typeface="Arial"/>
                        </a:rPr>
                        <a:t>(9-7)</a:t>
                      </a:r>
                      <a:endParaRPr lang="en-US" sz="1600" b="1">
                        <a:solidFill>
                          <a:srgbClr val="000000"/>
                        </a:solidFill>
                        <a:latin typeface="Century Schoolbook" panose="020406040505050203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entury Schoolbook" panose="02040604050505020304" pitchFamily="18" charset="0"/>
                          <a:ea typeface="Calibri"/>
                          <a:cs typeface="Arial"/>
                        </a:rPr>
                        <a:t>U = 0.9D+1.0E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48680"/>
            <a:ext cx="6090915" cy="97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صورة 2" descr="1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75472" y="1772816"/>
            <a:ext cx="5393055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898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971600" y="1028343"/>
            <a:ext cx="7200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l" rtl="0">
              <a:spcAft>
                <a:spcPts val="0"/>
              </a:spcAft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  <a:ea typeface="Calibri"/>
                <a:cs typeface="Arial"/>
              </a:rPr>
              <a:t>3D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  <a:ea typeface="Calibri"/>
                <a:cs typeface="Arial"/>
              </a:rPr>
              <a:t>model </a:t>
            </a:r>
            <a:r>
              <a:rPr lang="en-US" dirty="0">
                <a:latin typeface="Century Schoolbook" panose="02040604050505020304" pitchFamily="18" charset="0"/>
                <a:ea typeface="Calibri"/>
                <a:cs typeface="Arial"/>
              </a:rPr>
              <a:t>represent a physical body using a collection of points in 3D </a:t>
            </a:r>
            <a:r>
              <a:rPr lang="en-US" dirty="0" smtClean="0">
                <a:latin typeface="Century Schoolbook" panose="02040604050505020304" pitchFamily="18" charset="0"/>
                <a:ea typeface="Calibri"/>
                <a:cs typeface="Arial"/>
              </a:rPr>
              <a:t>space</a:t>
            </a:r>
            <a:r>
              <a:rPr lang="en-US" sz="1600" dirty="0" smtClean="0">
                <a:latin typeface="Century Schoolbook" panose="02040604050505020304" pitchFamily="18" charset="0"/>
                <a:ea typeface="Calibri"/>
                <a:cs typeface="Arial"/>
              </a:rPr>
              <a:t> </a:t>
            </a:r>
            <a:r>
              <a:rPr lang="en-US" dirty="0" smtClean="0">
                <a:latin typeface="Century Schoolbook" panose="02040604050505020304" pitchFamily="18" charset="0"/>
                <a:ea typeface="Calibri"/>
                <a:cs typeface="Arial"/>
              </a:rPr>
              <a:t>and </a:t>
            </a:r>
            <a:r>
              <a:rPr lang="en-US" dirty="0">
                <a:latin typeface="Century Schoolbook" panose="02040604050505020304" pitchFamily="18" charset="0"/>
                <a:ea typeface="Calibri"/>
                <a:cs typeface="Arial"/>
              </a:rPr>
              <a:t>it's a process of developing a mathematical representation of any three-dimensional surface of an object (either inanimate or living) via specialized software, in this project we use sap 2000 for modeling.  </a:t>
            </a:r>
            <a:endParaRPr lang="en-US" sz="1600" dirty="0">
              <a:latin typeface="Century Schoolbook" panose="02040604050505020304" pitchFamily="18" charset="0"/>
              <a:ea typeface="Calibri"/>
              <a:cs typeface="Arial"/>
            </a:endParaRPr>
          </a:p>
          <a:p>
            <a:pPr indent="457200" algn="just" rtl="0">
              <a:spcAft>
                <a:spcPts val="0"/>
              </a:spcAft>
            </a:pPr>
            <a:r>
              <a:rPr lang="en-US" dirty="0">
                <a:latin typeface="Century Schoolbook" panose="02040604050505020304" pitchFamily="18" charset="0"/>
                <a:ea typeface="Calibri"/>
                <a:cs typeface="Arial"/>
              </a:rPr>
              <a:t>This </a:t>
            </a:r>
            <a:r>
              <a:rPr lang="en-US" dirty="0" smtClean="0">
                <a:latin typeface="Century Schoolbook" panose="02040604050505020304" pitchFamily="18" charset="0"/>
                <a:ea typeface="Calibri"/>
                <a:cs typeface="Arial"/>
              </a:rPr>
              <a:t>part  </a:t>
            </a:r>
            <a:r>
              <a:rPr lang="en-US" dirty="0">
                <a:latin typeface="Century Schoolbook" panose="02040604050505020304" pitchFamily="18" charset="0"/>
                <a:ea typeface="Calibri"/>
                <a:cs typeface="Arial"/>
              </a:rPr>
              <a:t>includes the analysis and design of each element </a:t>
            </a:r>
            <a:r>
              <a:rPr lang="en-US" dirty="0" smtClean="0">
                <a:latin typeface="Century Schoolbook" panose="02040604050505020304" pitchFamily="18" charset="0"/>
                <a:ea typeface="Calibri"/>
                <a:cs typeface="Arial"/>
              </a:rPr>
              <a:t>structural ( </a:t>
            </a:r>
            <a:r>
              <a:rPr lang="en-US" dirty="0">
                <a:latin typeface="Century Schoolbook" panose="02040604050505020304" pitchFamily="18" charset="0"/>
                <a:ea typeface="Calibri"/>
                <a:cs typeface="Arial"/>
              </a:rPr>
              <a:t>slabs, beams, shear wall and column). The modeling building using SAP2000 by first definitions: </a:t>
            </a:r>
            <a:r>
              <a:rPr lang="en-US" dirty="0" smtClean="0">
                <a:latin typeface="Century Schoolbook" panose="02040604050505020304" pitchFamily="18" charset="0"/>
                <a:ea typeface="Calibri"/>
                <a:cs typeface="Arial"/>
              </a:rPr>
              <a:t>: materials </a:t>
            </a:r>
            <a:r>
              <a:rPr lang="en-US" dirty="0">
                <a:latin typeface="Century Schoolbook" panose="02040604050505020304" pitchFamily="18" charset="0"/>
                <a:ea typeface="Calibri"/>
                <a:cs typeface="Arial"/>
              </a:rPr>
              <a:t>, </a:t>
            </a:r>
            <a:r>
              <a:rPr lang="en-US" dirty="0" smtClean="0">
                <a:latin typeface="Century Schoolbook" panose="02040604050505020304" pitchFamily="18" charset="0"/>
                <a:ea typeface="Calibri"/>
                <a:cs typeface="Arial"/>
              </a:rPr>
              <a:t>sections as </a:t>
            </a:r>
            <a:r>
              <a:rPr lang="en-US" dirty="0">
                <a:latin typeface="Century Schoolbook" panose="02040604050505020304" pitchFamily="18" charset="0"/>
                <a:ea typeface="Calibri"/>
                <a:cs typeface="Arial"/>
              </a:rPr>
              <a:t>one-dimensional element (columns and beams )and two dimensional elements (slabs and shear wall ),and loads . Then draw each element relative to specific grade system on SAP2000.</a:t>
            </a:r>
            <a:endParaRPr lang="en-US" sz="1600" dirty="0">
              <a:latin typeface="Century Schoolbook" panose="02040604050505020304" pitchFamily="18" charset="0"/>
              <a:ea typeface="Calibri"/>
              <a:cs typeface="Arial"/>
            </a:endParaRP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rgbClr val="000000"/>
                </a:solidFill>
                <a:latin typeface="Century Schoolbook" panose="02040604050505020304" pitchFamily="18" charset="0"/>
                <a:ea typeface="Calibri"/>
                <a:cs typeface="Arial"/>
              </a:rPr>
              <a:t> </a:t>
            </a:r>
            <a:endParaRPr lang="en-US" dirty="0">
              <a:solidFill>
                <a:srgbClr val="000000"/>
              </a:solidFill>
              <a:effectLst/>
              <a:latin typeface="Century Schoolbook" panose="02040604050505020304" pitchFamily="18" charset="0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931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1196752"/>
            <a:ext cx="5112567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3383582" y="847908"/>
            <a:ext cx="2068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  <a:ea typeface="Calibri"/>
              </a:rPr>
              <a:t>Block one in 3D</a:t>
            </a:r>
            <a:endParaRPr lang="ar-JO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61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404938"/>
            <a:ext cx="5040560" cy="4976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3375197" y="895891"/>
            <a:ext cx="2068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  <a:ea typeface="Calibri"/>
              </a:rPr>
              <a:t>Block one in 3D</a:t>
            </a:r>
            <a:endParaRPr lang="ar-JO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57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99592" y="908720"/>
            <a:ext cx="66247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Sections of the members of the structure:-</a:t>
            </a:r>
            <a:endParaRPr lang="ar-JO" sz="2400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197451"/>
              </p:ext>
            </p:extLst>
          </p:nvPr>
        </p:nvGraphicFramePr>
        <p:xfrm>
          <a:off x="1619672" y="1844824"/>
          <a:ext cx="6000329" cy="311212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469685"/>
                <a:gridCol w="1765322"/>
                <a:gridCol w="1765322"/>
              </a:tblGrid>
              <a:tr h="51868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Dimensions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Type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Section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  <a:tr h="51868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Thick.</a:t>
                      </a:r>
                      <a:r>
                        <a:rPr lang="en-US" baseline="0" dirty="0" smtClean="0">
                          <a:latin typeface="Century Schoolbook" panose="02040604050505020304" pitchFamily="18" charset="0"/>
                        </a:rPr>
                        <a:t> 20 cm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Area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All</a:t>
                      </a:r>
                      <a:r>
                        <a:rPr lang="en-US" baseline="0" dirty="0" smtClean="0">
                          <a:latin typeface="Century Schoolbook" panose="02040604050505020304" pitchFamily="18" charset="0"/>
                        </a:rPr>
                        <a:t> slabs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  <a:tr h="51868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Thick. 25 cm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Area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Roof slab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  <a:tr h="51868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(40*70)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Rectangle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Beam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  <a:tr h="51868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(50*50)</a:t>
                      </a:r>
                      <a:r>
                        <a:rPr lang="en-US" baseline="0" dirty="0" smtClean="0">
                          <a:latin typeface="Century Schoolbook" panose="02040604050505020304" pitchFamily="18" charset="0"/>
                        </a:rPr>
                        <a:t> &amp; (65*65)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Square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Column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  <a:tr h="518687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Thick.</a:t>
                      </a:r>
                      <a:r>
                        <a:rPr lang="en-US" baseline="0" dirty="0" smtClean="0">
                          <a:latin typeface="Century Schoolbook" panose="02040604050505020304" pitchFamily="18" charset="0"/>
                        </a:rPr>
                        <a:t> 20 cm 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Area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Century Schoolbook" panose="02040604050505020304" pitchFamily="18" charset="0"/>
                        </a:rPr>
                        <a:t>Shear wall</a:t>
                      </a:r>
                      <a:endParaRPr lang="ar-JO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881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مستطيل 1"/>
              <p:cNvSpPr/>
              <p:nvPr/>
            </p:nvSpPr>
            <p:spPr>
              <a:xfrm>
                <a:off x="1043608" y="1556792"/>
                <a:ext cx="6912768" cy="16095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2400" dirty="0">
                    <a:solidFill>
                      <a:srgbClr val="000000"/>
                    </a:solidFill>
                    <a:latin typeface="Century Schoolbook" panose="02040604050505020304" pitchFamily="18" charset="0"/>
                    <a:ea typeface="Calibri"/>
                  </a:rPr>
                  <a:t>Material that is used in the project is reinforced concrete </a:t>
                </a:r>
                <a:r>
                  <a:rPr lang="en-US" sz="2400" dirty="0" smtClean="0">
                    <a:solidFill>
                      <a:srgbClr val="FFC000"/>
                    </a:solidFill>
                    <a:latin typeface="Century Schoolbook" panose="02040604050505020304" pitchFamily="18" charset="0"/>
                    <a:ea typeface="Calibri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FFC000"/>
                            </a:solidFill>
                            <a:effectLst/>
                            <a:latin typeface="Cambria Math"/>
                            <a:cs typeface="Times New Roman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FFC000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𝑓𝑐</m:t>
                        </m:r>
                      </m:e>
                      <m:sup>
                        <m:r>
                          <a:rPr lang="ar-SA" sz="2400">
                            <a:solidFill>
                              <a:srgbClr val="FFC000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`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FFC000"/>
                    </a:solidFill>
                    <a:effectLst/>
                    <a:latin typeface="Century Schoolbook" panose="02040604050505020304" pitchFamily="18" charset="0"/>
                    <a:ea typeface="Calibri"/>
                  </a:rPr>
                  <a:t> = 28  Mpa ) for beams </a:t>
                </a:r>
                <a:r>
                  <a:rPr lang="en-US" sz="2400" dirty="0">
                    <a:solidFill>
                      <a:srgbClr val="000000"/>
                    </a:solidFill>
                    <a:effectLst/>
                    <a:latin typeface="Century Schoolbook" panose="02040604050505020304" pitchFamily="18" charset="0"/>
                    <a:ea typeface="Calibri"/>
                  </a:rPr>
                  <a:t>and slabs, and reinforced concrete </a:t>
                </a:r>
                <a:endParaRPr lang="en-US" sz="2400" dirty="0" smtClean="0">
                  <a:solidFill>
                    <a:srgbClr val="000000"/>
                  </a:solidFill>
                  <a:effectLst/>
                  <a:latin typeface="Century Schoolbook" panose="02040604050505020304" pitchFamily="18" charset="0"/>
                  <a:ea typeface="Calibri"/>
                </a:endParaRPr>
              </a:p>
              <a:p>
                <a:pPr algn="l"/>
                <a:r>
                  <a:rPr lang="en-US" sz="2400" dirty="0" smtClean="0">
                    <a:solidFill>
                      <a:srgbClr val="FFC000"/>
                    </a:solidFill>
                    <a:effectLst/>
                    <a:latin typeface="Century Schoolbook" panose="02040604050505020304" pitchFamily="18" charset="0"/>
                    <a:ea typeface="Calibri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FFC000"/>
                            </a:solidFill>
                            <a:effectLst/>
                            <a:latin typeface="Cambria Math"/>
                            <a:cs typeface="Times New Roman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FFC000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𝑓𝑐</m:t>
                        </m:r>
                      </m:e>
                      <m:sup>
                        <m:r>
                          <a:rPr lang="ar-SA" sz="2400">
                            <a:solidFill>
                              <a:srgbClr val="FFC000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`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FFC000"/>
                    </a:solidFill>
                    <a:effectLst/>
                    <a:latin typeface="Century Schoolbook" panose="02040604050505020304" pitchFamily="18" charset="0"/>
                    <a:ea typeface="Calibri"/>
                  </a:rPr>
                  <a:t> = 30  </a:t>
                </a:r>
                <a:r>
                  <a:rPr lang="en-US" sz="2400" dirty="0" smtClean="0">
                    <a:solidFill>
                      <a:srgbClr val="FFC000"/>
                    </a:solidFill>
                    <a:effectLst/>
                    <a:latin typeface="Century Schoolbook" panose="02040604050505020304" pitchFamily="18" charset="0"/>
                    <a:ea typeface="Calibri"/>
                  </a:rPr>
                  <a:t>Mpa)  </a:t>
                </a:r>
                <a:r>
                  <a:rPr lang="en-US" sz="2400" dirty="0">
                    <a:solidFill>
                      <a:srgbClr val="FFC000"/>
                    </a:solidFill>
                    <a:effectLst/>
                    <a:latin typeface="Century Schoolbook" panose="02040604050505020304" pitchFamily="18" charset="0"/>
                    <a:ea typeface="Calibri"/>
                  </a:rPr>
                  <a:t>for </a:t>
                </a:r>
                <a:r>
                  <a:rPr lang="en-US" sz="2400" dirty="0" smtClean="0">
                    <a:solidFill>
                      <a:srgbClr val="FFC000"/>
                    </a:solidFill>
                    <a:effectLst/>
                    <a:latin typeface="Century Schoolbook" panose="02040604050505020304" pitchFamily="18" charset="0"/>
                    <a:ea typeface="Calibri"/>
                  </a:rPr>
                  <a:t>columns </a:t>
                </a:r>
                <a:r>
                  <a:rPr lang="en-US" sz="2400" dirty="0" smtClean="0">
                    <a:effectLst/>
                    <a:latin typeface="Century Schoolbook" panose="02040604050505020304" pitchFamily="18" charset="0"/>
                    <a:ea typeface="Calibri"/>
                  </a:rPr>
                  <a:t>.</a:t>
                </a:r>
                <a:r>
                  <a:rPr lang="en-US" sz="2400" dirty="0" smtClean="0">
                    <a:solidFill>
                      <a:srgbClr val="FFC000"/>
                    </a:solidFill>
                    <a:effectLst/>
                    <a:latin typeface="Century Schoolbook" panose="02040604050505020304" pitchFamily="18" charset="0"/>
                    <a:ea typeface="Calibri"/>
                  </a:rPr>
                  <a:t> </a:t>
                </a:r>
                <a:endParaRPr lang="ar-JO" sz="2400" dirty="0">
                  <a:solidFill>
                    <a:srgbClr val="FFC000"/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2" name="مستطيل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556792"/>
                <a:ext cx="6912768" cy="1609543"/>
              </a:xfrm>
              <a:prstGeom prst="rect">
                <a:avLst/>
              </a:prstGeom>
              <a:blipFill rotWithShape="1">
                <a:blip r:embed="rId2"/>
                <a:stretch>
                  <a:fillRect l="-1235" t="-3030" b="-7576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مستطيل 2"/>
          <p:cNvSpPr/>
          <p:nvPr/>
        </p:nvSpPr>
        <p:spPr>
          <a:xfrm>
            <a:off x="970124" y="800508"/>
            <a:ext cx="15055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  <a:ea typeface="Calibri"/>
              </a:rPr>
              <a:t>Material </a:t>
            </a:r>
            <a:endParaRPr lang="ar-JO" sz="2400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76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6669087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4510386"/>
              </p:ext>
            </p:extLst>
          </p:nvPr>
        </p:nvGraphicFramePr>
        <p:xfrm>
          <a:off x="1331640" y="1772816"/>
          <a:ext cx="6648400" cy="3970052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3324200"/>
                <a:gridCol w="3324200"/>
              </a:tblGrid>
              <a:tr h="44759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Century Schoolbook" panose="02040604050505020304" pitchFamily="18" charset="0"/>
                        </a:rPr>
                        <a:t>Modifier </a:t>
                      </a:r>
                      <a:endParaRPr lang="ar-JO" sz="2400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Century Schoolbook" panose="02040604050505020304" pitchFamily="18" charset="0"/>
                        </a:rPr>
                        <a:t>Element</a:t>
                      </a:r>
                      <a:endParaRPr lang="ar-JO" sz="2400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  <a:tr h="87821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Century Schoolbook" panose="02040604050505020304" pitchFamily="18" charset="0"/>
                        </a:rPr>
                        <a:t>0.25</a:t>
                      </a:r>
                      <a:endParaRPr lang="ar-JO" sz="2400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Century Schoolbook" panose="02040604050505020304" pitchFamily="18" charset="0"/>
                        </a:rPr>
                        <a:t>Slab</a:t>
                      </a:r>
                      <a:endParaRPr lang="ar-JO" sz="2400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  <a:tr h="87821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Century Schoolbook" panose="02040604050505020304" pitchFamily="18" charset="0"/>
                        </a:rPr>
                        <a:t>0.35</a:t>
                      </a:r>
                      <a:endParaRPr lang="ar-JO" sz="2400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Century Schoolbook" panose="02040604050505020304" pitchFamily="18" charset="0"/>
                        </a:rPr>
                        <a:t>Beam </a:t>
                      </a:r>
                      <a:endParaRPr lang="ar-JO" sz="2400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  <a:tr h="87821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Century Schoolbook" panose="02040604050505020304" pitchFamily="18" charset="0"/>
                        </a:rPr>
                        <a:t>0.7</a:t>
                      </a:r>
                      <a:endParaRPr lang="ar-JO" sz="2400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Century Schoolbook" panose="02040604050505020304" pitchFamily="18" charset="0"/>
                        </a:rPr>
                        <a:t>Column</a:t>
                      </a:r>
                      <a:endParaRPr lang="ar-JO" sz="2400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  <a:tr h="87821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Century Schoolbook" panose="02040604050505020304" pitchFamily="18" charset="0"/>
                        </a:rPr>
                        <a:t>0.7</a:t>
                      </a:r>
                      <a:endParaRPr lang="ar-JO" sz="2400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Century Schoolbook" panose="02040604050505020304" pitchFamily="18" charset="0"/>
                        </a:rPr>
                        <a:t>Shear wall</a:t>
                      </a:r>
                      <a:endParaRPr lang="ar-JO" sz="2400" dirty="0"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932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96767" y="836712"/>
            <a:ext cx="2036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Loads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on sap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800587" y="1556792"/>
            <a:ext cx="31454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Century Schoolbook" panose="02040604050505020304" pitchFamily="18" charset="0"/>
              </a:rPr>
              <a:t>* Load </a:t>
            </a:r>
            <a:r>
              <a:rPr lang="en-US" sz="2000" dirty="0">
                <a:latin typeface="Century Schoolbook" panose="02040604050505020304" pitchFamily="18" charset="0"/>
              </a:rPr>
              <a:t>pattern definition</a:t>
            </a:r>
            <a:endParaRPr lang="ar-JO" sz="2000" dirty="0">
              <a:latin typeface="Century Schoolbook" panose="020406040505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20888"/>
            <a:ext cx="655272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892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entury Schoolbook" panose="02040604050505020304" pitchFamily="18" charset="0"/>
              </a:rPr>
              <a:t>Outline</a:t>
            </a:r>
            <a:endParaRPr lang="ar-JO" dirty="0">
              <a:latin typeface="Century Schoolbook" panose="020406040505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lvl="0" indent="-274320" algn="l" rtl="0">
              <a:spcBef>
                <a:spcPts val="600"/>
              </a:spcBef>
              <a:buClr>
                <a:srgbClr val="727CA3"/>
              </a:buClr>
              <a:buSzPct val="70000"/>
              <a:buFont typeface="Wingdings"/>
              <a:buChar char=""/>
            </a:pPr>
            <a:r>
              <a:rPr lang="en-US" dirty="0" smtClean="0">
                <a:solidFill>
                  <a:prstClr val="black"/>
                </a:solidFill>
                <a:latin typeface="Century Schoolbook"/>
              </a:rPr>
              <a:t>Objectives</a:t>
            </a:r>
          </a:p>
          <a:p>
            <a:pPr marL="274320" lvl="0" indent="-274320" algn="l" rtl="0">
              <a:spcBef>
                <a:spcPts val="600"/>
              </a:spcBef>
              <a:buClr>
                <a:srgbClr val="727CA3"/>
              </a:buClr>
              <a:buSzPct val="70000"/>
              <a:buFont typeface="Wingdings"/>
              <a:buChar char=""/>
            </a:pPr>
            <a:r>
              <a:rPr lang="en-US" dirty="0" smtClean="0">
                <a:solidFill>
                  <a:prstClr val="black"/>
                </a:solidFill>
                <a:latin typeface="Century Schoolbook"/>
              </a:rPr>
              <a:t>Project </a:t>
            </a:r>
            <a:r>
              <a:rPr lang="en-US" dirty="0">
                <a:solidFill>
                  <a:prstClr val="black"/>
                </a:solidFill>
                <a:latin typeface="Century Schoolbook"/>
              </a:rPr>
              <a:t>Description</a:t>
            </a:r>
            <a:r>
              <a:rPr lang="en-US" dirty="0" smtClean="0">
                <a:solidFill>
                  <a:prstClr val="black"/>
                </a:solidFill>
                <a:latin typeface="Century Schoolbook"/>
              </a:rPr>
              <a:t>.</a:t>
            </a:r>
          </a:p>
          <a:p>
            <a:pPr marL="274320" lvl="0" indent="-274320" algn="l" rtl="0">
              <a:spcBef>
                <a:spcPts val="600"/>
              </a:spcBef>
              <a:buClr>
                <a:srgbClr val="727CA3"/>
              </a:buClr>
              <a:buSzPct val="70000"/>
              <a:buFont typeface="Wingdings"/>
              <a:buChar char=""/>
            </a:pPr>
            <a:r>
              <a:rPr lang="en-US" dirty="0" smtClean="0">
                <a:solidFill>
                  <a:prstClr val="black"/>
                </a:solidFill>
                <a:latin typeface="Century Schoolbook"/>
              </a:rPr>
              <a:t>SAP </a:t>
            </a:r>
            <a:r>
              <a:rPr lang="en-US" dirty="0">
                <a:solidFill>
                  <a:prstClr val="black"/>
                </a:solidFill>
                <a:latin typeface="Century Schoolbook"/>
              </a:rPr>
              <a:t>3D </a:t>
            </a:r>
            <a:r>
              <a:rPr lang="en-US" dirty="0" smtClean="0">
                <a:solidFill>
                  <a:prstClr val="black"/>
                </a:solidFill>
                <a:latin typeface="Century Schoolbook"/>
              </a:rPr>
              <a:t>model .</a:t>
            </a:r>
          </a:p>
          <a:p>
            <a:pPr marL="274320" lvl="0" indent="-274320" algn="l" rtl="0">
              <a:spcBef>
                <a:spcPts val="600"/>
              </a:spcBef>
              <a:buClr>
                <a:srgbClr val="727CA3"/>
              </a:buClr>
              <a:buSzPct val="70000"/>
              <a:buFont typeface="Wingdings"/>
              <a:buChar char=""/>
            </a:pPr>
            <a:r>
              <a:rPr lang="en-US" dirty="0" smtClean="0">
                <a:solidFill>
                  <a:prstClr val="black"/>
                </a:solidFill>
                <a:latin typeface="Century Schoolbook"/>
              </a:rPr>
              <a:t>Design and Details .</a:t>
            </a:r>
            <a:endParaRPr lang="en-US" dirty="0">
              <a:solidFill>
                <a:prstClr val="black"/>
              </a:solidFill>
              <a:latin typeface="Century Schoolbook"/>
            </a:endParaRPr>
          </a:p>
          <a:p>
            <a:pPr marL="274320" lvl="0" indent="-274320" algn="l" rtl="0">
              <a:spcBef>
                <a:spcPts val="600"/>
              </a:spcBef>
              <a:buClr>
                <a:srgbClr val="727CA3"/>
              </a:buClr>
              <a:buSzPct val="70000"/>
              <a:buFont typeface="Wingdings"/>
              <a:buChar char=""/>
            </a:pPr>
            <a:r>
              <a:rPr lang="en-US" dirty="0" smtClean="0">
                <a:solidFill>
                  <a:prstClr val="black"/>
                </a:solidFill>
                <a:latin typeface="Century Schoolbook"/>
              </a:rPr>
              <a:t>Surveying of Quantities . </a:t>
            </a:r>
            <a:endParaRPr lang="en-US" dirty="0">
              <a:solidFill>
                <a:prstClr val="black"/>
              </a:solidFill>
              <a:latin typeface="Century Schoolbook"/>
            </a:endParaRPr>
          </a:p>
          <a:p>
            <a:pPr marL="0" lvl="0" indent="0" algn="l" rtl="0">
              <a:spcBef>
                <a:spcPts val="600"/>
              </a:spcBef>
              <a:buClr>
                <a:srgbClr val="727CA3"/>
              </a:buClr>
              <a:buSzPct val="70000"/>
              <a:buNone/>
            </a:pPr>
            <a:endParaRPr lang="en-US" sz="1800" dirty="0">
              <a:solidFill>
                <a:srgbClr val="C00000"/>
              </a:solidFill>
              <a:latin typeface="Century Schoolbook"/>
            </a:endParaRPr>
          </a:p>
          <a:p>
            <a:pPr marL="274320" lvl="0" indent="-274320" algn="l" rtl="0">
              <a:spcBef>
                <a:spcPts val="600"/>
              </a:spcBef>
              <a:buClr>
                <a:srgbClr val="727CA3"/>
              </a:buClr>
              <a:buSzPct val="70000"/>
              <a:buFont typeface="Wingdings" pitchFamily="2" charset="2"/>
              <a:buChar char="Ø"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  <a:p>
            <a:pPr marL="274320" lvl="0" indent="-274320" algn="l" rtl="0">
              <a:spcBef>
                <a:spcPts val="600"/>
              </a:spcBef>
              <a:buClr>
                <a:srgbClr val="727CA3"/>
              </a:buClr>
              <a:buSzPct val="70000"/>
              <a:buFont typeface="Wingdings" pitchFamily="2" charset="2"/>
              <a:buChar char="Ø"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  <a:p>
            <a:pPr marL="274320" lvl="0" indent="-274320" algn="l" rtl="0">
              <a:spcBef>
                <a:spcPts val="600"/>
              </a:spcBef>
              <a:buClr>
                <a:srgbClr val="727CA3"/>
              </a:buClr>
              <a:buSzPct val="70000"/>
              <a:buFont typeface="Wingdings"/>
              <a:buChar char=""/>
            </a:pPr>
            <a:endParaRPr lang="en-US" dirty="0">
              <a:solidFill>
                <a:prstClr val="black"/>
              </a:solidFill>
              <a:latin typeface="Century Schoolbook"/>
            </a:endParaRPr>
          </a:p>
          <a:p>
            <a:pPr marL="274320" lvl="0" indent="-274320" algn="l" rtl="0">
              <a:spcBef>
                <a:spcPts val="600"/>
              </a:spcBef>
              <a:buClr>
                <a:srgbClr val="727CA3"/>
              </a:buClr>
              <a:buSzPct val="70000"/>
              <a:buFont typeface="Wingdings"/>
              <a:buChar char=""/>
            </a:pPr>
            <a:endParaRPr lang="ar-JO" dirty="0">
              <a:solidFill>
                <a:prstClr val="black"/>
              </a:solidFill>
              <a:latin typeface="Century Schoolbook"/>
              <a:cs typeface="Times New Roman"/>
            </a:endParaRPr>
          </a:p>
          <a:p>
            <a:pPr algn="l"/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14422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259632" y="1015590"/>
            <a:ext cx="2573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* Load Combination</a:t>
            </a:r>
            <a:endParaRPr lang="ar-JO" sz="2000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060848"/>
            <a:ext cx="5472607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858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835696" y="692696"/>
            <a:ext cx="583264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Century Schoolbook" panose="02040604050505020304" pitchFamily="18" charset="0"/>
              </a:rPr>
              <a:t>Design and Details </a:t>
            </a:r>
            <a:endParaRPr lang="ar-JO" sz="3600" dirty="0">
              <a:solidFill>
                <a:schemeClr val="tx2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12677"/>
            <a:ext cx="7056784" cy="4797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067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764704"/>
            <a:ext cx="403244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All Slabs on X – direction</a:t>
            </a:r>
            <a:endParaRPr lang="ar-JO" sz="2400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41" y="1299865"/>
            <a:ext cx="8183117" cy="450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15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764704"/>
            <a:ext cx="403244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All Slabs on Y – direction</a:t>
            </a:r>
            <a:endParaRPr lang="ar-JO" sz="2400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84784"/>
            <a:ext cx="8748464" cy="452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07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764704"/>
            <a:ext cx="403244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Roof Slab on X – direction </a:t>
            </a:r>
            <a:endParaRPr lang="ar-JO" sz="2400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15" y="1340768"/>
            <a:ext cx="7659169" cy="453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96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764704"/>
            <a:ext cx="403244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Roof Slab on Y – direction </a:t>
            </a:r>
            <a:endParaRPr lang="ar-JO" sz="2400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84" y="1484784"/>
            <a:ext cx="7573432" cy="434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71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764704"/>
            <a:ext cx="403244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Beams Details </a:t>
            </a:r>
            <a:endParaRPr lang="ar-JO" sz="2400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28801"/>
            <a:ext cx="7560840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19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764704"/>
            <a:ext cx="403244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Columns Details</a:t>
            </a:r>
            <a:endParaRPr lang="ar-JO" sz="2400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640" y="1268760"/>
            <a:ext cx="3183283" cy="1963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1856838" y="3261919"/>
            <a:ext cx="158417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Century Schoolbook" panose="02040604050505020304" pitchFamily="18" charset="0"/>
              </a:rPr>
              <a:t>Column 1</a:t>
            </a:r>
            <a:endParaRPr lang="ar-JO" dirty="0">
              <a:latin typeface="Century Schoolbook" panose="02040604050505020304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672" y="3789040"/>
            <a:ext cx="2915217" cy="212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ربع نص 5"/>
          <p:cNvSpPr txBox="1"/>
          <p:nvPr/>
        </p:nvSpPr>
        <p:spPr>
          <a:xfrm>
            <a:off x="1979712" y="5917233"/>
            <a:ext cx="158417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Century Schoolbook" panose="02040604050505020304" pitchFamily="18" charset="0"/>
              </a:rPr>
              <a:t>Column 2 </a:t>
            </a:r>
            <a:endParaRPr lang="ar-JO" dirty="0">
              <a:latin typeface="Century Schoolbook" panose="02040604050505020304" pitchFamily="18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268761"/>
            <a:ext cx="2950081" cy="5017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20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764704"/>
            <a:ext cx="403244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Footings Details</a:t>
            </a:r>
            <a:endParaRPr lang="ar-JO" sz="2400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330" y="1628800"/>
            <a:ext cx="6544588" cy="420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86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95" y="1280812"/>
            <a:ext cx="7059010" cy="481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68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12735549_945452655537077_1287824455_n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91680" y="1700808"/>
            <a:ext cx="6222926" cy="5013176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-108520" y="655222"/>
            <a:ext cx="94562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Schoolbook" panose="02040604050505020304" pitchFamily="18" charset="0"/>
              </a:rPr>
              <a:t>College of Law and Media </a:t>
            </a:r>
            <a:endParaRPr lang="ar-JO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entury Schoolbook" panose="020406040505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295102"/>
            <a:ext cx="6408712" cy="458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0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156970"/>
            <a:ext cx="6048672" cy="500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17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259632" y="864532"/>
            <a:ext cx="6624736" cy="20288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>
              <a:buNone/>
            </a:pPr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4B083"/>
                </a:solidFill>
                <a:effectLst/>
                <a:latin typeface="Impact"/>
              </a:rPr>
              <a:t>PART B : SURVEYING OF QUANTITIES </a:t>
            </a:r>
            <a:endParaRPr lang="ar-JO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4B083"/>
              </a:solidFill>
              <a:effectLst/>
              <a:latin typeface="Impact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780928"/>
            <a:ext cx="518457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65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88729" y="778187"/>
            <a:ext cx="24304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0"/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Methodology: </a:t>
            </a:r>
            <a:endParaRPr lang="en-US" sz="2400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88729" y="1344161"/>
            <a:ext cx="42771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0"/>
            <a:r>
              <a:rPr lang="en-US" sz="2400" dirty="0">
                <a:latin typeface="Century Schoolbook" panose="02040604050505020304" pitchFamily="18" charset="0"/>
              </a:rPr>
              <a:t>Work break down structure: </a:t>
            </a:r>
            <a:endParaRPr lang="en-US" sz="2400" dirty="0">
              <a:effectLst/>
              <a:latin typeface="Century Schoolbook" panose="02040604050505020304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032" y="2012990"/>
            <a:ext cx="5016352" cy="451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221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67544" y="841086"/>
            <a:ext cx="29498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1- </a:t>
            </a: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Sub-Structural</a:t>
            </a:r>
            <a:endParaRPr lang="ar-JO" sz="2400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98557" y="148478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b="1" u="sng" dirty="0">
                <a:latin typeface="Century Schoolbook" panose="02040604050505020304" pitchFamily="18" charset="0"/>
              </a:rPr>
              <a:t>1.1: Footing.</a:t>
            </a:r>
            <a:endParaRPr lang="en-US" dirty="0">
              <a:latin typeface="Century Schoolbook" panose="02040604050505020304" pitchFamily="18" charset="0"/>
            </a:endParaRPr>
          </a:p>
          <a:p>
            <a:pPr algn="l"/>
            <a:r>
              <a:rPr lang="en-US" b="1" dirty="0">
                <a:latin typeface="Century Schoolbook" panose="02040604050505020304" pitchFamily="18" charset="0"/>
              </a:rPr>
              <a:t> </a:t>
            </a:r>
            <a:endParaRPr lang="en-US" dirty="0">
              <a:latin typeface="Century Schoolbook" panose="02040604050505020304" pitchFamily="18" charset="0"/>
            </a:endParaRPr>
          </a:p>
          <a:p>
            <a:pPr lvl="0" algn="l"/>
            <a:r>
              <a:rPr lang="en-US" u="wavy" dirty="0">
                <a:latin typeface="Century Schoolbook" panose="02040604050505020304" pitchFamily="18" charset="0"/>
              </a:rPr>
              <a:t>1.1.1 Blinding concrete under footings </a:t>
            </a:r>
            <a:endParaRPr lang="en-US" dirty="0">
              <a:effectLst/>
              <a:latin typeface="Century Schoolbook" panose="02040604050505020304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36912"/>
            <a:ext cx="6192688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603290" y="4509120"/>
            <a:ext cx="30941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wavy" dirty="0">
                <a:latin typeface="Century Schoolbook" panose="02040604050505020304" pitchFamily="18" charset="0"/>
              </a:rPr>
              <a:t>1.1.2: Formwork for footing</a:t>
            </a:r>
            <a:endParaRPr lang="ar-JO" dirty="0">
              <a:latin typeface="Century Schoolbook" panose="02040604050505020304" pitchFamily="18" charset="0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013176"/>
            <a:ext cx="6192688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194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26474" y="692696"/>
            <a:ext cx="41889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0"/>
            <a:r>
              <a:rPr lang="en-US" u="wavy" dirty="0">
                <a:latin typeface="Century Schoolbook" panose="02040604050505020304" pitchFamily="18" charset="0"/>
              </a:rPr>
              <a:t>1.1.3: Steel reinforcement for footings</a:t>
            </a:r>
            <a:endParaRPr lang="en-US" dirty="0">
              <a:effectLst/>
              <a:latin typeface="Century Schoolbook" panose="02040604050505020304" pitchFamily="18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45382"/>
            <a:ext cx="5468937" cy="248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755576" y="3861048"/>
            <a:ext cx="2932213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>
              <a:lnSpc>
                <a:spcPct val="115000"/>
              </a:lnSpc>
              <a:spcAft>
                <a:spcPts val="1000"/>
              </a:spcAft>
            </a:pPr>
            <a:r>
              <a:rPr lang="en-US" u="wavy" dirty="0">
                <a:solidFill>
                  <a:srgbClr val="000000"/>
                </a:solidFill>
                <a:latin typeface="Century Schoolbook" panose="02040604050505020304" pitchFamily="18" charset="0"/>
                <a:ea typeface="Calibri"/>
                <a:cs typeface="Arial"/>
              </a:rPr>
              <a:t>1.1.4: </a:t>
            </a:r>
            <a:r>
              <a:rPr lang="en-US" u="wavy" dirty="0">
                <a:solidFill>
                  <a:srgbClr val="000000"/>
                </a:solidFill>
                <a:latin typeface="Century Schoolbook" panose="02040604050505020304" pitchFamily="18" charset="0"/>
                <a:ea typeface="Times New Roman"/>
                <a:cs typeface="Arial"/>
              </a:rPr>
              <a:t>Concrete for footing</a:t>
            </a:r>
            <a:endParaRPr lang="en-US" sz="1600" dirty="0">
              <a:solidFill>
                <a:srgbClr val="000000"/>
              </a:solidFill>
              <a:effectLst/>
              <a:latin typeface="Century Schoolbook" panose="02040604050505020304" pitchFamily="18" charset="0"/>
              <a:ea typeface="Calibri"/>
              <a:cs typeface="Arial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581128"/>
            <a:ext cx="5114925" cy="132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93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39552" y="69269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l" rtl="0"/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2- Super-Structural.</a:t>
            </a:r>
          </a:p>
          <a:p>
            <a:pPr lvl="0" algn="l" rtl="0"/>
            <a:endParaRPr lang="en-US" dirty="0">
              <a:latin typeface="Century Schoolbook" panose="02040604050505020304" pitchFamily="18" charset="0"/>
            </a:endParaRPr>
          </a:p>
          <a:p>
            <a:pPr algn="l"/>
            <a:r>
              <a:rPr lang="en-US" b="1" u="sng" dirty="0">
                <a:latin typeface="Century Schoolbook" panose="02040604050505020304" pitchFamily="18" charset="0"/>
              </a:rPr>
              <a:t>2.1: Columns.</a:t>
            </a:r>
            <a:endParaRPr lang="en-US" b="1" dirty="0">
              <a:latin typeface="Century Schoolbook" panose="02040604050505020304" pitchFamily="18" charset="0"/>
            </a:endParaRPr>
          </a:p>
          <a:p>
            <a:pPr algn="l"/>
            <a:r>
              <a:rPr lang="en-US" b="1" dirty="0">
                <a:latin typeface="Century Schoolbook" panose="02040604050505020304" pitchFamily="18" charset="0"/>
              </a:rPr>
              <a:t> </a:t>
            </a:r>
            <a:endParaRPr lang="en-US" dirty="0">
              <a:latin typeface="Century Schoolbook" panose="02040604050505020304" pitchFamily="18" charset="0"/>
            </a:endParaRPr>
          </a:p>
          <a:p>
            <a:pPr algn="l"/>
            <a:r>
              <a:rPr lang="en-US" u="wavy" dirty="0">
                <a:latin typeface="Century Schoolbook" panose="02040604050505020304" pitchFamily="18" charset="0"/>
              </a:rPr>
              <a:t>2.1.1: Formwork for columns</a:t>
            </a:r>
            <a:endParaRPr lang="ar-JO" dirty="0">
              <a:latin typeface="Century Schoolbook" panose="02040604050505020304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92896"/>
            <a:ext cx="6214318" cy="102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323528" y="371784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rtl="0"/>
            <a:r>
              <a:rPr lang="en-US" u="wavy" dirty="0">
                <a:latin typeface="Century Schoolbook" panose="02040604050505020304" pitchFamily="18" charset="0"/>
              </a:rPr>
              <a:t>2.1.2: Steel reinforcement for columns.</a:t>
            </a:r>
            <a:endParaRPr lang="en-US" dirty="0">
              <a:latin typeface="Century Schoolbook" panose="02040604050505020304" pitchFamily="18" charset="0"/>
            </a:endParaRPr>
          </a:p>
          <a:p>
            <a:r>
              <a:rPr lang="en-US" dirty="0">
                <a:latin typeface="Century Schoolbook" panose="02040604050505020304" pitchFamily="18" charset="0"/>
              </a:rPr>
              <a:t> </a:t>
            </a:r>
            <a:endParaRPr lang="en-US" dirty="0">
              <a:effectLst/>
              <a:latin typeface="Century Schoolbook" panose="02040604050505020304" pitchFamily="18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329" y="4293096"/>
            <a:ext cx="5730875" cy="1941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641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63464" y="836712"/>
            <a:ext cx="3211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0"/>
            <a:r>
              <a:rPr lang="en-US" u="wavy" dirty="0">
                <a:latin typeface="Century Schoolbook" panose="02040604050505020304" pitchFamily="18" charset="0"/>
              </a:rPr>
              <a:t>2.1.3:  Concrete for columns.</a:t>
            </a:r>
            <a:endParaRPr lang="en-US" dirty="0">
              <a:effectLst/>
              <a:latin typeface="Century Schoolbook" panose="02040604050505020304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161" y="1484784"/>
            <a:ext cx="5730875" cy="896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888086" y="2427215"/>
            <a:ext cx="5080665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u="sng" dirty="0" smtClean="0">
                <a:latin typeface="Century Schoolbook" panose="02040604050505020304" pitchFamily="18" charset="0"/>
              </a:rPr>
              <a:t>2.2</a:t>
            </a:r>
            <a:r>
              <a:rPr lang="en-US" sz="2000" b="1" u="sng" dirty="0">
                <a:latin typeface="Century Schoolbook" panose="02040604050505020304" pitchFamily="18" charset="0"/>
              </a:rPr>
              <a:t>: Beams.</a:t>
            </a:r>
            <a:endParaRPr lang="en-US" sz="2000" dirty="0">
              <a:latin typeface="Century Schoolbook" panose="02040604050505020304" pitchFamily="18" charset="0"/>
            </a:endParaRPr>
          </a:p>
          <a:p>
            <a:pPr algn="l"/>
            <a:r>
              <a:rPr lang="en-US" b="1" dirty="0">
                <a:latin typeface="Century Schoolbook" panose="02040604050505020304" pitchFamily="18" charset="0"/>
              </a:rPr>
              <a:t> </a:t>
            </a:r>
            <a:endParaRPr lang="en-US" b="1" dirty="0" smtClean="0">
              <a:latin typeface="Century Schoolbook" panose="02040604050505020304" pitchFamily="18" charset="0"/>
            </a:endParaRPr>
          </a:p>
          <a:p>
            <a:pPr algn="l"/>
            <a:r>
              <a:rPr lang="en-US" u="wavy" dirty="0" smtClean="0">
                <a:latin typeface="Century Schoolbook" panose="02040604050505020304" pitchFamily="18" charset="0"/>
              </a:rPr>
              <a:t>2.2.1</a:t>
            </a:r>
            <a:r>
              <a:rPr lang="en-US" u="wavy" dirty="0">
                <a:latin typeface="Century Schoolbook" panose="02040604050505020304" pitchFamily="18" charset="0"/>
              </a:rPr>
              <a:t>: Formwork  and concrete for Beams.</a:t>
            </a:r>
            <a:endParaRPr lang="en-US" dirty="0">
              <a:latin typeface="Century Schoolbook" panose="02040604050505020304" pitchFamily="18" charset="0"/>
            </a:endParaRPr>
          </a:p>
          <a:p>
            <a:pPr algn="l"/>
            <a:r>
              <a:rPr lang="en-US" dirty="0">
                <a:latin typeface="Century Schoolbook" panose="02040604050505020304" pitchFamily="18" charset="0"/>
              </a:rPr>
              <a:t> </a:t>
            </a:r>
            <a:endParaRPr lang="en-US" dirty="0">
              <a:effectLst/>
              <a:latin typeface="Century Schoolbook" panose="02040604050505020304" pitchFamily="18" charset="0"/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3520262"/>
            <a:ext cx="5737225" cy="3269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8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73415" y="764704"/>
            <a:ext cx="44146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u="wavy" dirty="0">
                <a:latin typeface="Century Schoolbook" panose="02040604050505020304" pitchFamily="18" charset="0"/>
              </a:rPr>
              <a:t>2.2.2: Steel Reinforcement for Beams.</a:t>
            </a:r>
            <a:endParaRPr lang="en-US" dirty="0">
              <a:effectLst/>
              <a:latin typeface="Century Schoolbook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جدول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4740376"/>
                  </p:ext>
                </p:extLst>
              </p:nvPr>
            </p:nvGraphicFramePr>
            <p:xfrm>
              <a:off x="827582" y="1556792"/>
              <a:ext cx="7128793" cy="432047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537916"/>
                    <a:gridCol w="747070"/>
                    <a:gridCol w="537916"/>
                    <a:gridCol w="896735"/>
                    <a:gridCol w="896735"/>
                    <a:gridCol w="738303"/>
                    <a:gridCol w="636858"/>
                    <a:gridCol w="709498"/>
                    <a:gridCol w="713881"/>
                    <a:gridCol w="713881"/>
                  </a:tblGrid>
                  <a:tr h="227668">
                    <a:tc rowSpan="2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Beam No.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Length of bars m 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No. of bars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0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Stirrups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𝟏𝟎</m:t>
                              </m:r>
                              <m:r>
                                <a:rPr lang="en-US" sz="1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𝒎𝒎</m:t>
                              </m:r>
                            </m:oMath>
                          </a14:m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2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𝑾𝒆𝒊𝒈𝒉𝒕</m:t>
                              </m:r>
                            </m:oMath>
                          </a14:m>
                          <a:r>
                            <a:rPr lang="en-US" sz="1000" b="1">
                              <a:solidFill>
                                <a:srgbClr val="FFFFFF"/>
                              </a:solidFill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 </a:t>
                          </a:r>
                          <a:r>
                            <a:rPr lang="en-US" sz="10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Kg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</a:tr>
                  <a:tr h="677788">
                    <a:tc v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16</m:t>
                                </m:r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20</m:t>
                                </m:r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# </m:t>
                                </m:r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𝑜𝑓</m:t>
                                </m:r>
                              </m:oMath>
                            </m:oMathPara>
                          </a14:m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𝑠𝑡𝑖𝑟𝑟𝑢𝑝𝑠</m:t>
                                </m:r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/</m:t>
                                </m:r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𝑇𝑜𝑡𝑎𝑙</m:t>
                                </m:r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 </m:t>
                                </m:r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𝑛𝑜</m:t>
                                </m:r>
                              </m:oMath>
                            </m:oMathPara>
                          </a14:m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𝑜𝑓</m:t>
                                </m:r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 </m:t>
                                </m:r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𝑠𝑡𝑖𝑟𝑢𝑝𝑠</m:t>
                                </m:r>
                              </m:oMath>
                            </m:oMathPara>
                          </a14:m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𝐿𝑒𝑛𝑔𝑡</m:t>
                                </m:r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h</m:t>
                                </m:r>
                              </m:oMath>
                            </m:oMathPara>
                          </a14:m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  <a:p>
                          <a:pPr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𝑜𝑓</m:t>
                                </m:r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 </m:t>
                                </m:r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𝑠𝑡𝑖𝑟𝑢𝑝</m:t>
                                </m:r>
                              </m:oMath>
                            </m:oMathPara>
                          </a14:m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10</m:t>
                                </m:r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16</m:t>
                                </m:r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20</m:t>
                                </m:r>
                                <m:r>
                                  <a:rPr lang="en-US" sz="12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B1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9.7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2.96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3453.3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2575.2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4023.7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7.2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33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1.56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889.8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1274.3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2488.9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B3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22.2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20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476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1.56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3208.6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1718.9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3069.6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26.7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130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2.96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1662.7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2067.4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3691.9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18.8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91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2.96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1163.9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831.8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1299.8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6.2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2.96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358.1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274.3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428.6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18.8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91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2.96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2327.8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1663.7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3249.4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18.8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91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2.96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1163.9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831.8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1624.7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B9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9.7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2.96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493.3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367.9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574.8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B10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22.2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9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11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20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476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2.96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869.7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315.7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602.9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B11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26.7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9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11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10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260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2.96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475.1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379.7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725.2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B12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6.2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2.96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51.2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39.2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61.2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B13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18.8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6.67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125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1.56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240.7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415.9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557.0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B14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18.8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91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1.56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87.6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118.8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185.7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</a:tr>
                  <a:tr h="227668">
                    <a:tc gridSpan="7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𝑻𝒐𝒕𝒂𝒍</m:t>
                                </m:r>
                                <m:r>
                                  <a:rPr lang="en-US" sz="12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 </m:t>
                                </m:r>
                                <m:r>
                                  <a:rPr lang="en-US" sz="12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𝒘𝒆𝒊𝒈𝒉𝒕</m:t>
                                </m:r>
                              </m:oMath>
                            </m:oMathPara>
                          </a14:m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51904.16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جدول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4740376"/>
                  </p:ext>
                </p:extLst>
              </p:nvPr>
            </p:nvGraphicFramePr>
            <p:xfrm>
              <a:off x="827582" y="1556792"/>
              <a:ext cx="7128793" cy="432047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537916"/>
                    <a:gridCol w="747070"/>
                    <a:gridCol w="537916"/>
                    <a:gridCol w="896735"/>
                    <a:gridCol w="896735"/>
                    <a:gridCol w="738303"/>
                    <a:gridCol w="636858"/>
                    <a:gridCol w="709498"/>
                    <a:gridCol w="713881"/>
                    <a:gridCol w="713881"/>
                  </a:tblGrid>
                  <a:tr h="227668">
                    <a:tc rowSpan="2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Beam No.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Length of bars m 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Times New Roman"/>
                              <a:cs typeface="Arial"/>
                            </a:rPr>
                            <a:t>No. of bars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19839" t="-18919" r="-94102" b="-183783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34286" t="-18919" r="-286" b="-183783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</a:tr>
                  <a:tr h="677788">
                    <a:tc v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40909" t="-39286" r="-989773" b="-50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04082" t="-39286" r="-492517" b="-50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04082" t="-39286" r="-392517" b="-50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90909" t="-39286" r="-376860" b="-50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680952" t="-39286" r="-334286" b="-50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706897" t="-39286" r="-202586" b="-50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800000" t="-39286" r="-100855" b="-50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900000" t="-39286" r="-855" b="-507143"/>
                          </a:stretch>
                        </a:blip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B1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9.7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2.96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3453.3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2575.2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4023.7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7.2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33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1.56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889.8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1274.3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2488.9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B3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22.2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20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476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1.56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3208.6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1718.9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3069.6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26.7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130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2.96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1662.7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2067.4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3691.9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18.8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91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2.96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1163.9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831.8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1299.8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6.2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2.96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358.1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274.3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428.6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18.8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91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2.96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2327.8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1663.7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3249.4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18.8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91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2.96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1163.9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831.8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1624.7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B9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9.7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2.96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493.3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367.9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574.8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B10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22.2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9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11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20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476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2.96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869.7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315.7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602.9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B11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26.7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9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11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10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260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2.96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475.1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379.7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725.2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B12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6.2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2.96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51.2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39.2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61.2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B13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18.8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6.67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125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1.56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240.7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415.9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557.0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</a:tr>
                  <a:tr h="227668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B14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BBB5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18.8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4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91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1.56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87.6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118.8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185.7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DDDAC"/>
                        </a:solidFill>
                      </a:tcPr>
                    </a:tc>
                  </a:tr>
                  <a:tr h="227668">
                    <a:tc gridSpan="7"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22" t="-1835135" r="-42857" b="-2162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solidFill>
                                <a:srgbClr val="000000"/>
                              </a:solidFill>
                              <a:effectLst/>
                              <a:latin typeface="Times New Roman"/>
                              <a:ea typeface="Calibri"/>
                              <a:cs typeface="Arial"/>
                            </a:rPr>
                            <a:t>51904.16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>
                        <a:lnL w="381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6EED5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rtl="1"/>
                          <a:endParaRPr lang="ar-JO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479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67544" y="692696"/>
            <a:ext cx="4572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2000" b="1" u="sng" dirty="0">
                <a:latin typeface="Century Schoolbook" panose="02040604050505020304" pitchFamily="18" charset="0"/>
              </a:rPr>
              <a:t>2.3: Slabs.</a:t>
            </a:r>
            <a:endParaRPr lang="en-US" sz="2000" dirty="0">
              <a:latin typeface="Century Schoolbook" panose="02040604050505020304" pitchFamily="18" charset="0"/>
            </a:endParaRPr>
          </a:p>
          <a:p>
            <a:pPr algn="l"/>
            <a:r>
              <a:rPr lang="en-US" dirty="0">
                <a:latin typeface="Century Schoolbook" panose="02040604050505020304" pitchFamily="18" charset="0"/>
              </a:rPr>
              <a:t> </a:t>
            </a:r>
          </a:p>
          <a:p>
            <a:pPr lvl="0" algn="l"/>
            <a:r>
              <a:rPr lang="en-US" u="wavy" dirty="0">
                <a:latin typeface="Century Schoolbook" panose="02040604050505020304" pitchFamily="18" charset="0"/>
              </a:rPr>
              <a:t>2.3.1: Formwork for Slabs.</a:t>
            </a:r>
            <a:endParaRPr lang="en-US" dirty="0">
              <a:latin typeface="Century Schoolbook" panose="02040604050505020304" pitchFamily="18" charset="0"/>
            </a:endParaRPr>
          </a:p>
          <a:p>
            <a:pPr algn="l"/>
            <a:r>
              <a:rPr lang="en-US" dirty="0">
                <a:latin typeface="Century Schoolbook" panose="02040604050505020304" pitchFamily="18" charset="0"/>
              </a:rPr>
              <a:t> </a:t>
            </a:r>
            <a:endParaRPr lang="en-US" dirty="0">
              <a:effectLst/>
              <a:latin typeface="Century Schoolbook" panose="02040604050505020304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93025"/>
            <a:ext cx="5730875" cy="101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568279" y="3244334"/>
            <a:ext cx="28440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0"/>
            <a:r>
              <a:rPr lang="en-US" u="wavy" dirty="0">
                <a:latin typeface="Century Schoolbook" panose="02040604050505020304" pitchFamily="18" charset="0"/>
              </a:rPr>
              <a:t>2.3.2: Concrete for Slabs.</a:t>
            </a:r>
            <a:endParaRPr lang="en-US" dirty="0">
              <a:effectLst/>
              <a:latin typeface="Century Schoolbook" panose="02040604050505020304" pitchFamily="18" charset="0"/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154610"/>
            <a:ext cx="5730875" cy="100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45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88640"/>
            <a:ext cx="9252520" cy="666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957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24992" y="980728"/>
            <a:ext cx="4019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0"/>
            <a:r>
              <a:rPr lang="en-US" u="wavy" dirty="0">
                <a:latin typeface="Century Schoolbook" panose="02040604050505020304" pitchFamily="18" charset="0"/>
              </a:rPr>
              <a:t>2.3.3: Reinforcement steel for Slabs.</a:t>
            </a:r>
            <a:endParaRPr lang="en-US" dirty="0">
              <a:effectLst/>
              <a:latin typeface="Century Schoolbook" panose="02040604050505020304" pitchFamily="18" charset="0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799523"/>
              </p:ext>
            </p:extLst>
          </p:nvPr>
        </p:nvGraphicFramePr>
        <p:xfrm>
          <a:off x="1187624" y="1988840"/>
          <a:ext cx="6319028" cy="1690872"/>
        </p:xfrm>
        <a:graphic>
          <a:graphicData uri="http://schemas.openxmlformats.org/drawingml/2006/table">
            <a:tbl>
              <a:tblPr firstRow="1" firstCol="1" bandRow="1"/>
              <a:tblGrid>
                <a:gridCol w="3159172"/>
                <a:gridCol w="3159856"/>
              </a:tblGrid>
              <a:tr h="2818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400175" algn="l"/>
                        </a:tabLst>
                      </a:pPr>
                      <a:r>
                        <a:rPr lang="en-US" sz="1100" b="1" dirty="0">
                          <a:solidFill>
                            <a:srgbClr val="538135"/>
                          </a:solidFill>
                          <a:effectLst/>
                          <a:latin typeface="Century Schoolbook" panose="02040604050505020304" pitchFamily="18" charset="0"/>
                          <a:ea typeface="Times New Roman"/>
                          <a:cs typeface="Arial"/>
                        </a:rPr>
                        <a:t>Type </a:t>
                      </a:r>
                      <a:endParaRPr lang="en-US" sz="1100" b="1" dirty="0">
                        <a:effectLst/>
                        <a:latin typeface="Century Schoolbook" panose="02040604050505020304" pitchFamily="18" charset="0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400175" algn="l"/>
                        </a:tabLst>
                      </a:pPr>
                      <a:r>
                        <a:rPr lang="en-US" sz="1100" b="1">
                          <a:solidFill>
                            <a:srgbClr val="538135"/>
                          </a:solidFill>
                          <a:effectLst/>
                          <a:latin typeface="Century Schoolbook" panose="02040604050505020304" pitchFamily="18" charset="0"/>
                          <a:ea typeface="Times New Roman"/>
                          <a:cs typeface="Arial"/>
                        </a:rPr>
                        <a:t>Weight of steel kg</a:t>
                      </a:r>
                      <a:endParaRPr lang="en-US" sz="1100" b="1">
                        <a:effectLst/>
                        <a:latin typeface="Century Schoolbook" panose="02040604050505020304" pitchFamily="18" charset="0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8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400175" algn="l"/>
                        </a:tabLst>
                      </a:pPr>
                      <a:r>
                        <a:rPr lang="en-US" sz="1100" b="1">
                          <a:solidFill>
                            <a:srgbClr val="2E74B5"/>
                          </a:solidFill>
                          <a:effectLst/>
                          <a:latin typeface="Century Schoolbook" panose="02040604050505020304" pitchFamily="18" charset="0"/>
                          <a:ea typeface="Times New Roman"/>
                          <a:cs typeface="Arial"/>
                        </a:rPr>
                        <a:t>7 floors on x-direction</a:t>
                      </a:r>
                      <a:endParaRPr lang="en-US" sz="1100" b="1">
                        <a:effectLst/>
                        <a:latin typeface="Century Schoolbook" panose="02040604050505020304" pitchFamily="18" charset="0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400175" algn="l"/>
                        </a:tabLst>
                      </a:pPr>
                      <a:r>
                        <a:rPr lang="en-US" sz="1100" b="1">
                          <a:solidFill>
                            <a:srgbClr val="0070C0"/>
                          </a:solidFill>
                          <a:effectLst/>
                          <a:latin typeface="Century Schoolbook" panose="02040604050505020304" pitchFamily="18" charset="0"/>
                          <a:ea typeface="Times New Roman"/>
                          <a:cs typeface="Arial"/>
                        </a:rPr>
                        <a:t>40962.76</a:t>
                      </a:r>
                      <a:endParaRPr lang="en-US" sz="1100" b="1">
                        <a:effectLst/>
                        <a:latin typeface="Century Schoolbook" panose="02040604050505020304" pitchFamily="18" charset="0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2818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400175" algn="l"/>
                        </a:tabLst>
                      </a:pPr>
                      <a:r>
                        <a:rPr lang="en-US" sz="1100" b="1" dirty="0">
                          <a:solidFill>
                            <a:srgbClr val="2E74B5"/>
                          </a:solidFill>
                          <a:effectLst/>
                          <a:latin typeface="Century Schoolbook" panose="02040604050505020304" pitchFamily="18" charset="0"/>
                          <a:ea typeface="Times New Roman"/>
                          <a:cs typeface="Arial"/>
                        </a:rPr>
                        <a:t>7 floors on y-direction</a:t>
                      </a:r>
                      <a:endParaRPr lang="en-US" sz="1100" b="1" dirty="0">
                        <a:effectLst/>
                        <a:latin typeface="Century Schoolbook" panose="02040604050505020304" pitchFamily="18" charset="0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400175" algn="l"/>
                        </a:tabLst>
                      </a:pPr>
                      <a:r>
                        <a:rPr lang="en-US" sz="1100" b="1">
                          <a:solidFill>
                            <a:srgbClr val="0070C0"/>
                          </a:solidFill>
                          <a:effectLst/>
                          <a:latin typeface="Century Schoolbook" panose="02040604050505020304" pitchFamily="18" charset="0"/>
                          <a:ea typeface="Times New Roman"/>
                          <a:cs typeface="Arial"/>
                        </a:rPr>
                        <a:t>42346.56</a:t>
                      </a:r>
                      <a:endParaRPr lang="en-US" sz="1100" b="1">
                        <a:effectLst/>
                        <a:latin typeface="Century Schoolbook" panose="02040604050505020304" pitchFamily="18" charset="0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8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400175" algn="l"/>
                        </a:tabLst>
                      </a:pPr>
                      <a:r>
                        <a:rPr lang="en-US" sz="1100" b="1">
                          <a:solidFill>
                            <a:srgbClr val="2E74B5"/>
                          </a:solidFill>
                          <a:effectLst/>
                          <a:latin typeface="Century Schoolbook" panose="02040604050505020304" pitchFamily="18" charset="0"/>
                          <a:ea typeface="Times New Roman"/>
                          <a:cs typeface="Arial"/>
                        </a:rPr>
                        <a:t>Roof floor on x-direction</a:t>
                      </a:r>
                      <a:endParaRPr lang="en-US" sz="1100" b="1">
                        <a:effectLst/>
                        <a:latin typeface="Century Schoolbook" panose="02040604050505020304" pitchFamily="18" charset="0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400175" algn="l"/>
                        </a:tabLst>
                      </a:pPr>
                      <a:r>
                        <a:rPr lang="en-US" sz="1100" b="1">
                          <a:solidFill>
                            <a:srgbClr val="0070C0"/>
                          </a:solidFill>
                          <a:effectLst/>
                          <a:latin typeface="Century Schoolbook" panose="02040604050505020304" pitchFamily="18" charset="0"/>
                          <a:ea typeface="Times New Roman"/>
                          <a:cs typeface="Arial"/>
                        </a:rPr>
                        <a:t>5426.61</a:t>
                      </a:r>
                      <a:endParaRPr lang="en-US" sz="1100" b="1">
                        <a:effectLst/>
                        <a:latin typeface="Century Schoolbook" panose="02040604050505020304" pitchFamily="18" charset="0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2818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400175" algn="l"/>
                        </a:tabLst>
                      </a:pPr>
                      <a:r>
                        <a:rPr lang="en-US" sz="1100" b="1">
                          <a:solidFill>
                            <a:srgbClr val="2E74B5"/>
                          </a:solidFill>
                          <a:effectLst/>
                          <a:latin typeface="Century Schoolbook" panose="02040604050505020304" pitchFamily="18" charset="0"/>
                          <a:ea typeface="Times New Roman"/>
                          <a:cs typeface="Arial"/>
                        </a:rPr>
                        <a:t>Roof floor on y-direction</a:t>
                      </a:r>
                      <a:endParaRPr lang="en-US" sz="1100" b="1">
                        <a:effectLst/>
                        <a:latin typeface="Century Schoolbook" panose="02040604050505020304" pitchFamily="18" charset="0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400175" algn="l"/>
                        </a:tabLst>
                      </a:pPr>
                      <a:r>
                        <a:rPr lang="en-US" sz="1100" b="1">
                          <a:solidFill>
                            <a:srgbClr val="0070C0"/>
                          </a:solidFill>
                          <a:effectLst/>
                          <a:latin typeface="Century Schoolbook" panose="02040604050505020304" pitchFamily="18" charset="0"/>
                          <a:ea typeface="Times New Roman"/>
                          <a:cs typeface="Arial"/>
                        </a:rPr>
                        <a:t>4973.39</a:t>
                      </a:r>
                      <a:endParaRPr lang="en-US" sz="1100" b="1">
                        <a:effectLst/>
                        <a:latin typeface="Century Schoolbook" panose="02040604050505020304" pitchFamily="18" charset="0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8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400175" algn="l"/>
                        </a:tabLst>
                      </a:pPr>
                      <a:r>
                        <a:rPr lang="en-US" sz="1100" b="1">
                          <a:solidFill>
                            <a:srgbClr val="538135"/>
                          </a:solidFill>
                          <a:effectLst/>
                          <a:latin typeface="Century Schoolbook" panose="02040604050505020304" pitchFamily="18" charset="0"/>
                          <a:ea typeface="Times New Roman"/>
                          <a:cs typeface="Arial"/>
                        </a:rPr>
                        <a:t>TOTAL </a:t>
                      </a:r>
                      <a:endParaRPr lang="en-US" sz="1100" b="1">
                        <a:effectLst/>
                        <a:latin typeface="Century Schoolbook" panose="02040604050505020304" pitchFamily="18" charset="0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400175" algn="l"/>
                        </a:tabLst>
                      </a:pPr>
                      <a:r>
                        <a:rPr lang="en-US" sz="1100" b="1" dirty="0">
                          <a:solidFill>
                            <a:srgbClr val="538135"/>
                          </a:solidFill>
                          <a:effectLst/>
                          <a:latin typeface="Century Schoolbook" panose="02040604050505020304" pitchFamily="18" charset="0"/>
                          <a:ea typeface="Times New Roman"/>
                          <a:cs typeface="Arial"/>
                        </a:rPr>
                        <a:t>93709.33</a:t>
                      </a:r>
                      <a:endParaRPr lang="en-US" sz="1100" b="1" dirty="0">
                        <a:effectLst/>
                        <a:latin typeface="Century Schoolbook" panose="02040604050505020304" pitchFamily="18" charset="0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945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67544" y="852809"/>
            <a:ext cx="33249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0"/>
            <a:r>
              <a:rPr lang="en-US" sz="2400" b="1" i="1" u="sng" dirty="0">
                <a:solidFill>
                  <a:schemeClr val="bg2">
                    <a:lumMod val="50000"/>
                  </a:schemeClr>
                </a:solidFill>
                <a:latin typeface="Century Schoolbook" panose="02040604050505020304" pitchFamily="18" charset="0"/>
              </a:rPr>
              <a:t>Price Calculations :</a:t>
            </a:r>
            <a:endParaRPr lang="en-US" sz="2400" b="1" i="1" u="sng" dirty="0">
              <a:solidFill>
                <a:schemeClr val="bg2">
                  <a:lumMod val="50000"/>
                </a:schemeClr>
              </a:solidFill>
              <a:effectLst/>
              <a:latin typeface="Century Schoolbook" panose="02040604050505020304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548907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71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9693" y="2967335"/>
            <a:ext cx="912461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CA" sz="4800" b="1" u="sng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entury Schoolbook" panose="02040604050505020304" pitchFamily="18" charset="0"/>
              </a:rPr>
              <a:t>FINAL PRICE = 861 424 . 4 $</a:t>
            </a:r>
            <a:endParaRPr lang="ar-JO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10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96752"/>
            <a:ext cx="5112567" cy="4729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781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88930" y="620688"/>
            <a:ext cx="8229599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dirty="0" smtClean="0">
                <a:solidFill>
                  <a:srgbClr val="FF0000"/>
                </a:solidFill>
                <a:latin typeface="Century Schoolbook" panose="02040604050505020304" pitchFamily="18" charset="0"/>
              </a:rPr>
              <a:t>Objectives of Graduation Project </a:t>
            </a:r>
            <a:endParaRPr lang="ar-JO" sz="3600" dirty="0">
              <a:solidFill>
                <a:srgbClr val="FF0000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عنصر نائب للمحتوى 2"/>
          <p:cNvSpPr txBox="1">
            <a:spLocks/>
          </p:cNvSpPr>
          <p:nvPr/>
        </p:nvSpPr>
        <p:spPr>
          <a:xfrm>
            <a:off x="375465" y="1700808"/>
            <a:ext cx="8229600" cy="4525963"/>
          </a:xfrm>
          <a:prstGeom prst="rect">
            <a:avLst/>
          </a:prstGeom>
        </p:spPr>
        <p:txBody>
          <a:bodyPr/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Schoolbook" panose="02040604050505020304" pitchFamily="18" charset="0"/>
              </a:rPr>
              <a:t>To build a 3D model  for the structure using SAP2000  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800" dirty="0" smtClean="0">
                <a:latin typeface="Century Schoolbook" panose="02040604050505020304" pitchFamily="18" charset="0"/>
              </a:rPr>
              <a:t>To design the structure based on ACI code .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 Schoolbook" panose="02040604050505020304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800" dirty="0">
                <a:latin typeface="Century Schoolbook" panose="02040604050505020304" pitchFamily="18" charset="0"/>
              </a:rPr>
              <a:t> </a:t>
            </a:r>
            <a:r>
              <a:rPr lang="en-US" sz="2800" dirty="0" smtClean="0">
                <a:latin typeface="Century Schoolbook" panose="02040604050505020304" pitchFamily="18" charset="0"/>
              </a:rPr>
              <a:t>To make a Surveying of Quantities for the structure. 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entury Schoolbook" panose="02040604050505020304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Schoolbook" panose="02040604050505020304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ar-SA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Schoolbook" panose="020406040505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475656" y="980728"/>
            <a:ext cx="6319986" cy="20288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>
              <a:buNone/>
            </a:pPr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4B083"/>
                </a:solidFill>
                <a:effectLst/>
                <a:latin typeface="Impact"/>
              </a:rPr>
              <a:t>PART A : STRUCTURAL DESIGN</a:t>
            </a:r>
            <a:endParaRPr lang="ar-JO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4B083"/>
              </a:solidFill>
              <a:effectLst/>
              <a:latin typeface="Impact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041" y="3170036"/>
            <a:ext cx="4677215" cy="2923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83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414535"/>
            <a:ext cx="874846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sng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Century Schoolbook" panose="02040604050505020304" pitchFamily="18" charset="0"/>
                <a:ea typeface="Calibri" pitchFamily="34" charset="0"/>
                <a:cs typeface="Times New Roman" pitchFamily="18" charset="0"/>
              </a:rPr>
              <a:t>Project Description</a:t>
            </a:r>
            <a:r>
              <a:rPr kumimoji="0" lang="en-US" sz="2000" b="1" i="1" u="sng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Century Schoolbook" panose="02040604050505020304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Century Schoolbook" panose="02040604050505020304" pitchFamily="18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JO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Schoolbook" panose="02040604050505020304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anose="02040604050505020304" pitchFamily="18" charset="0"/>
                <a:ea typeface="Calibri" pitchFamily="34" charset="0"/>
                <a:cs typeface="Times New Roman" pitchFamily="18" charset="0"/>
              </a:rPr>
              <a:t> 	</a:t>
            </a: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anose="02040604050505020304" pitchFamily="18" charset="0"/>
                <a:ea typeface="Calibri" pitchFamily="34" charset="0"/>
                <a:cs typeface="Times New Roman" pitchFamily="18" charset="0"/>
              </a:rPr>
              <a:t>The Faculty of Law and Media is one of the projects that are constructed in An-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anose="02040604050505020304" pitchFamily="18" charset="0"/>
                <a:ea typeface="Calibri" pitchFamily="34" charset="0"/>
                <a:cs typeface="Times New Roman" pitchFamily="18" charset="0"/>
              </a:rPr>
              <a:t>Najah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anose="02040604050505020304" pitchFamily="18" charset="0"/>
                <a:ea typeface="Calibri" pitchFamily="34" charset="0"/>
                <a:cs typeface="Times New Roman" pitchFamily="18" charset="0"/>
              </a:rPr>
              <a:t> National University in Nablus . This college consists of one basement floor, ground floor and five top floors 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Schoolbook" panose="02040604050505020304" pitchFamily="18" charset="0"/>
              <a:cs typeface="Arial" pitchFamily="34" charset="0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421283"/>
              </p:ext>
            </p:extLst>
          </p:nvPr>
        </p:nvGraphicFramePr>
        <p:xfrm>
          <a:off x="395536" y="1916832"/>
          <a:ext cx="8136903" cy="4725144"/>
        </p:xfrm>
        <a:graphic>
          <a:graphicData uri="http://schemas.openxmlformats.org/drawingml/2006/table">
            <a:tbl>
              <a:tblPr rtl="1"/>
              <a:tblGrid>
                <a:gridCol w="2641226"/>
                <a:gridCol w="1831319"/>
                <a:gridCol w="1832179"/>
                <a:gridCol w="1832179"/>
              </a:tblGrid>
              <a:tr h="292004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Use of floor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Height (m)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Area (m2)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Floor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006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Computer labs ,storage,  control room and stadium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1303.6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Basement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84006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Large and small classrooms with micro teaching lab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554.32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Ground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006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Large and small classrooms with psychology lab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554.32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First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84006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Large and small classrooms with education technology lab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554.32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Second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601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Large classrooms with Dean Office, waiting and meeting halls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554.32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Third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292004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Open offices space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554.32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Forth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004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Open offices space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554.32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Fifth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31854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448.72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Roof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54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28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5078.24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Total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30034" y="332656"/>
            <a:ext cx="7776864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>
                <a:latin typeface="Century Schoolbook" panose="02040604050505020304" pitchFamily="18" charset="0"/>
              </a:rPr>
              <a:t>The building is divided  into two blocks in </a:t>
            </a:r>
            <a:r>
              <a:rPr lang="en-US" sz="2400" b="1" dirty="0" smtClean="0">
                <a:latin typeface="Century Schoolbook" panose="02040604050505020304" pitchFamily="18" charset="0"/>
              </a:rPr>
              <a:t>the basement </a:t>
            </a:r>
            <a:r>
              <a:rPr lang="en-US" sz="2400" b="1" dirty="0">
                <a:latin typeface="Century Schoolbook" panose="02040604050505020304" pitchFamily="18" charset="0"/>
              </a:rPr>
              <a:t>floor and one  block  in the other floors </a:t>
            </a:r>
            <a:r>
              <a:rPr lang="en-US" sz="2400" b="1" dirty="0" smtClean="0">
                <a:latin typeface="Century Schoolbook" panose="02040604050505020304" pitchFamily="18" charset="0"/>
              </a:rPr>
              <a:t> </a:t>
            </a:r>
            <a:r>
              <a:rPr lang="en-US" sz="2400" b="1" dirty="0">
                <a:latin typeface="Century Schoolbook" panose="02040604050505020304" pitchFamily="18" charset="0"/>
              </a:rPr>
              <a:t>.</a:t>
            </a:r>
          </a:p>
          <a:p>
            <a:endParaRPr lang="ar-JO" sz="2400" dirty="0">
              <a:latin typeface="Century Schoolbook" panose="02040604050505020304" pitchFamily="18" charset="0"/>
            </a:endParaRPr>
          </a:p>
        </p:txBody>
      </p:sp>
      <p:pic>
        <p:nvPicPr>
          <p:cNvPr id="3" name="صورة 2" descr="مشروع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35696" y="1268760"/>
            <a:ext cx="5040560" cy="4725144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633445" y="5610018"/>
            <a:ext cx="72008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endParaRPr lang="ar-JO" sz="2400" dirty="0" smtClean="0">
              <a:latin typeface="Century Schoolbook" panose="02040604050505020304" pitchFamily="18" charset="0"/>
            </a:endParaRPr>
          </a:p>
          <a:p>
            <a:pPr algn="l"/>
            <a:r>
              <a:rPr lang="en-US" sz="2400" b="1" dirty="0" smtClean="0">
                <a:latin typeface="Century Schoolbook" panose="02040604050505020304" pitchFamily="18" charset="0"/>
              </a:rPr>
              <a:t>Here are the two </a:t>
            </a:r>
            <a:r>
              <a:rPr lang="en-US" sz="2400" b="1" dirty="0">
                <a:latin typeface="Century Schoolbook" panose="02040604050505020304" pitchFamily="18" charset="0"/>
              </a:rPr>
              <a:t>parts of the structure in the basement </a:t>
            </a:r>
            <a:r>
              <a:rPr lang="en-US" sz="2400" b="1" dirty="0" smtClean="0">
                <a:latin typeface="Century Schoolbook" panose="02040604050505020304" pitchFamily="18" charset="0"/>
              </a:rPr>
              <a:t>floor.</a:t>
            </a:r>
            <a:endParaRPr lang="ar-JO" sz="2400" dirty="0">
              <a:latin typeface="Century Schoolbook" panose="020406040505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ضوح">
  <a:themeElements>
    <a:clrScheme name="وضوح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كلاسيكي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وضو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1960</TotalTime>
  <Words>1102</Words>
  <Application>Microsoft Office PowerPoint</Application>
  <PresentationFormat>عرض على الشاشة (3:4)‏</PresentationFormat>
  <Paragraphs>423</Paragraphs>
  <Slides>53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53</vt:i4>
      </vt:variant>
    </vt:vector>
  </HeadingPairs>
  <TitlesOfParts>
    <vt:vector size="54" baseType="lpstr">
      <vt:lpstr>وضوح</vt:lpstr>
      <vt:lpstr>عرض تقديمي في PowerPoint</vt:lpstr>
      <vt:lpstr>عرض تقديمي في PowerPoint</vt:lpstr>
      <vt:lpstr>Outline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miditech</dc:creator>
  <cp:lastModifiedBy>dell</cp:lastModifiedBy>
  <cp:revision>79</cp:revision>
  <dcterms:created xsi:type="dcterms:W3CDTF">2016-05-28T15:58:38Z</dcterms:created>
  <dcterms:modified xsi:type="dcterms:W3CDTF">2016-12-23T17:35:11Z</dcterms:modified>
</cp:coreProperties>
</file>