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4" r:id="rId1"/>
  </p:sldMasterIdLst>
  <p:notesMasterIdLst>
    <p:notesMasterId r:id="rId117"/>
  </p:notesMasterIdLst>
  <p:handoutMasterIdLst>
    <p:handoutMasterId r:id="rId118"/>
  </p:handoutMasterIdLst>
  <p:sldIdLst>
    <p:sldId id="256" r:id="rId2"/>
    <p:sldId id="335" r:id="rId3"/>
    <p:sldId id="390" r:id="rId4"/>
    <p:sldId id="336" r:id="rId5"/>
    <p:sldId id="381" r:id="rId6"/>
    <p:sldId id="385" r:id="rId7"/>
    <p:sldId id="386" r:id="rId8"/>
    <p:sldId id="347" r:id="rId9"/>
    <p:sldId id="388" r:id="rId10"/>
    <p:sldId id="384" r:id="rId11"/>
    <p:sldId id="258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69" r:id="rId20"/>
    <p:sldId id="470" r:id="rId21"/>
    <p:sldId id="471" r:id="rId22"/>
    <p:sldId id="472" r:id="rId23"/>
    <p:sldId id="473" r:id="rId24"/>
    <p:sldId id="474" r:id="rId25"/>
    <p:sldId id="436" r:id="rId26"/>
    <p:sldId id="475" r:id="rId27"/>
    <p:sldId id="437" r:id="rId28"/>
    <p:sldId id="438" r:id="rId29"/>
    <p:sldId id="439" r:id="rId30"/>
    <p:sldId id="440" r:id="rId31"/>
    <p:sldId id="441" r:id="rId32"/>
    <p:sldId id="442" r:id="rId33"/>
    <p:sldId id="443" r:id="rId34"/>
    <p:sldId id="444" r:id="rId35"/>
    <p:sldId id="445" r:id="rId36"/>
    <p:sldId id="446" r:id="rId37"/>
    <p:sldId id="447" r:id="rId38"/>
    <p:sldId id="448" r:id="rId39"/>
    <p:sldId id="449" r:id="rId40"/>
    <p:sldId id="450" r:id="rId41"/>
    <p:sldId id="451" r:id="rId42"/>
    <p:sldId id="452" r:id="rId43"/>
    <p:sldId id="453" r:id="rId44"/>
    <p:sldId id="454" r:id="rId45"/>
    <p:sldId id="455" r:id="rId46"/>
    <p:sldId id="456" r:id="rId47"/>
    <p:sldId id="457" r:id="rId48"/>
    <p:sldId id="458" r:id="rId49"/>
    <p:sldId id="459" r:id="rId50"/>
    <p:sldId id="460" r:id="rId51"/>
    <p:sldId id="382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  <p:sldId id="427" r:id="rId71"/>
    <p:sldId id="428" r:id="rId72"/>
    <p:sldId id="429" r:id="rId73"/>
    <p:sldId id="430" r:id="rId74"/>
    <p:sldId id="431" r:id="rId75"/>
    <p:sldId id="432" r:id="rId76"/>
    <p:sldId id="433" r:id="rId77"/>
    <p:sldId id="434" r:id="rId78"/>
    <p:sldId id="288" r:id="rId79"/>
    <p:sldId id="391" r:id="rId80"/>
    <p:sldId id="395" r:id="rId81"/>
    <p:sldId id="396" r:id="rId82"/>
    <p:sldId id="397" r:id="rId83"/>
    <p:sldId id="290" r:id="rId84"/>
    <p:sldId id="399" r:id="rId85"/>
    <p:sldId id="400" r:id="rId86"/>
    <p:sldId id="401" r:id="rId87"/>
    <p:sldId id="392" r:id="rId88"/>
    <p:sldId id="405" r:id="rId89"/>
    <p:sldId id="406" r:id="rId90"/>
    <p:sldId id="407" r:id="rId91"/>
    <p:sldId id="408" r:id="rId92"/>
    <p:sldId id="319" r:id="rId93"/>
    <p:sldId id="320" r:id="rId94"/>
    <p:sldId id="351" r:id="rId95"/>
    <p:sldId id="403" r:id="rId96"/>
    <p:sldId id="404" r:id="rId97"/>
    <p:sldId id="402" r:id="rId98"/>
    <p:sldId id="486" r:id="rId99"/>
    <p:sldId id="487" r:id="rId100"/>
    <p:sldId id="488" r:id="rId101"/>
    <p:sldId id="489" r:id="rId102"/>
    <p:sldId id="490" r:id="rId103"/>
    <p:sldId id="476" r:id="rId104"/>
    <p:sldId id="477" r:id="rId105"/>
    <p:sldId id="478" r:id="rId106"/>
    <p:sldId id="479" r:id="rId107"/>
    <p:sldId id="480" r:id="rId108"/>
    <p:sldId id="481" r:id="rId109"/>
    <p:sldId id="482" r:id="rId110"/>
    <p:sldId id="483" r:id="rId111"/>
    <p:sldId id="484" r:id="rId112"/>
    <p:sldId id="435" r:id="rId113"/>
    <p:sldId id="485" r:id="rId114"/>
    <p:sldId id="383" r:id="rId115"/>
    <p:sldId id="316" r:id="rId1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738" y="78"/>
      </p:cViewPr>
      <p:guideLst>
        <p:guide orient="horz" pos="2184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79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handoutMaster" Target="handoutMasters/handout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EAE899-714C-4822-980E-D2601C105153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EE6A42F-ABE5-44C1-9B46-8ACC0F856103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812A6B-635E-429B-BC69-A5723D4B453E}" type="parTrans" cxnId="{5F7BA067-8B0F-4582-8E42-BB7DDFE05E28}">
      <dgm:prSet/>
      <dgm:spPr/>
      <dgm:t>
        <a:bodyPr/>
        <a:lstStyle/>
        <a:p>
          <a:endParaRPr lang="en-US"/>
        </a:p>
      </dgm:t>
    </dgm:pt>
    <dgm:pt modelId="{CCE7B05B-D3FB-4169-A615-7DE1E3ACEC42}" type="sibTrans" cxnId="{5F7BA067-8B0F-4582-8E42-BB7DDFE05E28}">
      <dgm:prSet/>
      <dgm:spPr/>
      <dgm:t>
        <a:bodyPr/>
        <a:lstStyle/>
        <a:p>
          <a:endParaRPr lang="en-US"/>
        </a:p>
      </dgm:t>
    </dgm:pt>
    <dgm:pt modelId="{D21DB4B2-4A9C-40BF-91CB-0D32C851FF21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9F0A33-3D28-46DB-BE15-20BF1C6A2894}" type="parTrans" cxnId="{283465E8-055D-4795-8ED2-709E08463A2E}">
      <dgm:prSet/>
      <dgm:spPr/>
      <dgm:t>
        <a:bodyPr/>
        <a:lstStyle/>
        <a:p>
          <a:endParaRPr lang="en-US"/>
        </a:p>
      </dgm:t>
    </dgm:pt>
    <dgm:pt modelId="{B20A18E4-5C2F-4378-9DE5-3DD2CC87E370}" type="sibTrans" cxnId="{283465E8-055D-4795-8ED2-709E08463A2E}">
      <dgm:prSet/>
      <dgm:spPr/>
      <dgm:t>
        <a:bodyPr/>
        <a:lstStyle/>
        <a:p>
          <a:endParaRPr lang="en-US"/>
        </a:p>
      </dgm:t>
    </dgm:pt>
    <dgm:pt modelId="{676534D0-34DE-4EFF-810F-C66BDC4B3ACD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0C03E-3ACB-4AD7-AAAF-32E1D1FC2C60}" type="parTrans" cxnId="{C09CBA47-F227-49B2-9E89-4CF3A59BEEA4}">
      <dgm:prSet/>
      <dgm:spPr/>
      <dgm:t>
        <a:bodyPr/>
        <a:lstStyle/>
        <a:p>
          <a:endParaRPr lang="en-US"/>
        </a:p>
      </dgm:t>
    </dgm:pt>
    <dgm:pt modelId="{A3C897EF-A57B-4C2A-BFFE-D4360E52CE38}" type="sibTrans" cxnId="{C09CBA47-F227-49B2-9E89-4CF3A59BEEA4}">
      <dgm:prSet/>
      <dgm:spPr/>
      <dgm:t>
        <a:bodyPr/>
        <a:lstStyle/>
        <a:p>
          <a:endParaRPr lang="en-US"/>
        </a:p>
      </dgm:t>
    </dgm:pt>
    <dgm:pt modelId="{D204E5F4-E2A4-4F5D-B7C2-E77BBE60B89A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A968DD-5410-408C-88C4-A5A280817103}" type="parTrans" cxnId="{57694FF8-632D-4CB8-A564-26C91C816885}">
      <dgm:prSet/>
      <dgm:spPr/>
      <dgm:t>
        <a:bodyPr/>
        <a:lstStyle/>
        <a:p>
          <a:endParaRPr lang="en-US"/>
        </a:p>
      </dgm:t>
    </dgm:pt>
    <dgm:pt modelId="{41E03886-9776-42ED-B24F-1E1AA4D9784C}" type="sibTrans" cxnId="{57694FF8-632D-4CB8-A564-26C91C816885}">
      <dgm:prSet/>
      <dgm:spPr/>
      <dgm:t>
        <a:bodyPr/>
        <a:lstStyle/>
        <a:p>
          <a:endParaRPr lang="en-US"/>
        </a:p>
      </dgm:t>
    </dgm:pt>
    <dgm:pt modelId="{473F6075-2D73-4021-83A6-0E383F8D2C08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252FE2-057D-4F2F-B887-5715B43632B0}" type="parTrans" cxnId="{5F987291-3A23-47FB-9DA3-874C06434B17}">
      <dgm:prSet/>
      <dgm:spPr/>
      <dgm:t>
        <a:bodyPr/>
        <a:lstStyle/>
        <a:p>
          <a:endParaRPr lang="en-US"/>
        </a:p>
      </dgm:t>
    </dgm:pt>
    <dgm:pt modelId="{8E157F73-3651-404B-A2EB-1FA6AD7EC819}" type="sibTrans" cxnId="{5F987291-3A23-47FB-9DA3-874C06434B17}">
      <dgm:prSet/>
      <dgm:spPr/>
      <dgm:t>
        <a:bodyPr/>
        <a:lstStyle/>
        <a:p>
          <a:endParaRPr lang="en-US"/>
        </a:p>
      </dgm:t>
    </dgm:pt>
    <dgm:pt modelId="{248B2B77-2176-4AA5-B9D6-180555AF8030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Electro Mechanical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96144E-1D30-4A4C-8F6C-F63274A9E4D8}" type="parTrans" cxnId="{59D8F0B1-5394-4B40-BA80-8F566D3C98CB}">
      <dgm:prSet/>
      <dgm:spPr/>
      <dgm:t>
        <a:bodyPr/>
        <a:lstStyle/>
        <a:p>
          <a:endParaRPr lang="en-US"/>
        </a:p>
      </dgm:t>
    </dgm:pt>
    <dgm:pt modelId="{5CED4815-6A53-460E-ABEC-FF18D197AE53}" type="sibTrans" cxnId="{59D8F0B1-5394-4B40-BA80-8F566D3C98CB}">
      <dgm:prSet/>
      <dgm:spPr/>
      <dgm:t>
        <a:bodyPr/>
        <a:lstStyle/>
        <a:p>
          <a:endParaRPr lang="en-US"/>
        </a:p>
      </dgm:t>
    </dgm:pt>
    <dgm:pt modelId="{CA7A5F5A-A6C8-48C4-9D83-579FBF9019A0}">
      <dgm:prSet/>
      <dgm:spPr/>
      <dgm:t>
        <a:bodyPr/>
        <a:lstStyle/>
        <a:p>
          <a:pPr rtl="0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Conclusion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DF82D7-03E2-41AE-BFD1-A97042DC18F9}" type="parTrans" cxnId="{9E9D5249-FF31-4414-9050-05FD97C1791A}">
      <dgm:prSet/>
      <dgm:spPr/>
      <dgm:t>
        <a:bodyPr/>
        <a:lstStyle/>
        <a:p>
          <a:endParaRPr lang="en-US"/>
        </a:p>
      </dgm:t>
    </dgm:pt>
    <dgm:pt modelId="{FFF5A7BD-09D8-4B8B-B428-B78AD1259E22}" type="sibTrans" cxnId="{9E9D5249-FF31-4414-9050-05FD97C1791A}">
      <dgm:prSet/>
      <dgm:spPr/>
      <dgm:t>
        <a:bodyPr/>
        <a:lstStyle/>
        <a:p>
          <a:endParaRPr lang="en-US"/>
        </a:p>
      </dgm:t>
    </dgm:pt>
    <dgm:pt modelId="{94ACF8F5-4000-45A9-BD30-C8478734DFEF}" type="pres">
      <dgm:prSet presAssocID="{70EAE899-714C-4822-980E-D2601C10515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BE8CE0-904C-42AB-A279-1C4EBCD850D3}" type="pres">
      <dgm:prSet presAssocID="{9EE6A42F-ABE5-44C1-9B46-8ACC0F856103}" presName="circ1" presStyleLbl="vennNode1" presStyleIdx="0" presStyleCnt="7"/>
      <dgm:spPr/>
    </dgm:pt>
    <dgm:pt modelId="{ED589C64-A4BA-40EA-B631-EFA7F1B7C612}" type="pres">
      <dgm:prSet presAssocID="{9EE6A42F-ABE5-44C1-9B46-8ACC0F85610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D75CDE-3541-4230-847D-BF811DAF9194}" type="pres">
      <dgm:prSet presAssocID="{D21DB4B2-4A9C-40BF-91CB-0D32C851FF21}" presName="circ2" presStyleLbl="vennNode1" presStyleIdx="1" presStyleCnt="7"/>
      <dgm:spPr/>
    </dgm:pt>
    <dgm:pt modelId="{DE8257BA-5739-4775-946A-69E43E5B87FF}" type="pres">
      <dgm:prSet presAssocID="{D21DB4B2-4A9C-40BF-91CB-0D32C851FF2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D1C8AF-EBEB-4DA2-8544-27EBC7EFB7AF}" type="pres">
      <dgm:prSet presAssocID="{676534D0-34DE-4EFF-810F-C66BDC4B3ACD}" presName="circ3" presStyleLbl="vennNode1" presStyleIdx="2" presStyleCnt="7"/>
      <dgm:spPr/>
    </dgm:pt>
    <dgm:pt modelId="{964313BD-E04E-4C56-8351-729CE8E496A5}" type="pres">
      <dgm:prSet presAssocID="{676534D0-34DE-4EFF-810F-C66BDC4B3AC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927E58-E7BD-4011-808B-AE0270D0F36C}" type="pres">
      <dgm:prSet presAssocID="{D204E5F4-E2A4-4F5D-B7C2-E77BBE60B89A}" presName="circ4" presStyleLbl="vennNode1" presStyleIdx="3" presStyleCnt="7"/>
      <dgm:spPr/>
    </dgm:pt>
    <dgm:pt modelId="{B44717E4-1C24-4BBE-B5DF-A49E5D13C0C3}" type="pres">
      <dgm:prSet presAssocID="{D204E5F4-E2A4-4F5D-B7C2-E77BBE60B89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6EF4B-001E-4CFA-851E-F13BFFD7DDD8}" type="pres">
      <dgm:prSet presAssocID="{473F6075-2D73-4021-83A6-0E383F8D2C08}" presName="circ5" presStyleLbl="vennNode1" presStyleIdx="4" presStyleCnt="7"/>
      <dgm:spPr/>
    </dgm:pt>
    <dgm:pt modelId="{6D947B6D-F725-4541-B17D-C5D670FF006D}" type="pres">
      <dgm:prSet presAssocID="{473F6075-2D73-4021-83A6-0E383F8D2C0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287DDD-76CB-469F-8934-EDC5D97BF375}" type="pres">
      <dgm:prSet presAssocID="{248B2B77-2176-4AA5-B9D6-180555AF8030}" presName="circ6" presStyleLbl="vennNode1" presStyleIdx="5" presStyleCnt="7"/>
      <dgm:spPr/>
    </dgm:pt>
    <dgm:pt modelId="{B11FF918-A422-4264-9935-419FEFF6F644}" type="pres">
      <dgm:prSet presAssocID="{248B2B77-2176-4AA5-B9D6-180555AF803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D16020-ED20-40C0-9BFB-6B345C4B780C}" type="pres">
      <dgm:prSet presAssocID="{CA7A5F5A-A6C8-48C4-9D83-579FBF9019A0}" presName="circ7" presStyleLbl="vennNode1" presStyleIdx="6" presStyleCnt="7"/>
      <dgm:spPr/>
    </dgm:pt>
    <dgm:pt modelId="{CF07E758-5C63-49FD-B04F-9B1648B82649}" type="pres">
      <dgm:prSet presAssocID="{CA7A5F5A-A6C8-48C4-9D83-579FBF9019A0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3465E8-055D-4795-8ED2-709E08463A2E}" srcId="{70EAE899-714C-4822-980E-D2601C105153}" destId="{D21DB4B2-4A9C-40BF-91CB-0D32C851FF21}" srcOrd="1" destOrd="0" parTransId="{F39F0A33-3D28-46DB-BE15-20BF1C6A2894}" sibTransId="{B20A18E4-5C2F-4378-9DE5-3DD2CC87E370}"/>
    <dgm:cxn modelId="{9E9D5249-FF31-4414-9050-05FD97C1791A}" srcId="{70EAE899-714C-4822-980E-D2601C105153}" destId="{CA7A5F5A-A6C8-48C4-9D83-579FBF9019A0}" srcOrd="6" destOrd="0" parTransId="{F4DF82D7-03E2-41AE-BFD1-A97042DC18F9}" sibTransId="{FFF5A7BD-09D8-4B8B-B428-B78AD1259E22}"/>
    <dgm:cxn modelId="{7D76FC35-06B6-484C-8834-5B75FD85CE0D}" type="presOf" srcId="{248B2B77-2176-4AA5-B9D6-180555AF8030}" destId="{B11FF918-A422-4264-9935-419FEFF6F644}" srcOrd="0" destOrd="0" presId="urn:microsoft.com/office/officeart/2005/8/layout/venn1"/>
    <dgm:cxn modelId="{D5050F8A-1D92-43B3-ACEB-DDB281256CCF}" type="presOf" srcId="{D21DB4B2-4A9C-40BF-91CB-0D32C851FF21}" destId="{DE8257BA-5739-4775-946A-69E43E5B87FF}" srcOrd="0" destOrd="0" presId="urn:microsoft.com/office/officeart/2005/8/layout/venn1"/>
    <dgm:cxn modelId="{59D8F0B1-5394-4B40-BA80-8F566D3C98CB}" srcId="{70EAE899-714C-4822-980E-D2601C105153}" destId="{248B2B77-2176-4AA5-B9D6-180555AF8030}" srcOrd="5" destOrd="0" parTransId="{BC96144E-1D30-4A4C-8F6C-F63274A9E4D8}" sibTransId="{5CED4815-6A53-460E-ABEC-FF18D197AE53}"/>
    <dgm:cxn modelId="{5F987291-3A23-47FB-9DA3-874C06434B17}" srcId="{70EAE899-714C-4822-980E-D2601C105153}" destId="{473F6075-2D73-4021-83A6-0E383F8D2C08}" srcOrd="4" destOrd="0" parTransId="{7E252FE2-057D-4F2F-B887-5715B43632B0}" sibTransId="{8E157F73-3651-404B-A2EB-1FA6AD7EC819}"/>
    <dgm:cxn modelId="{F8E778FD-A18B-4F81-AC88-A6724E50A835}" type="presOf" srcId="{9EE6A42F-ABE5-44C1-9B46-8ACC0F856103}" destId="{ED589C64-A4BA-40EA-B631-EFA7F1B7C612}" srcOrd="0" destOrd="0" presId="urn:microsoft.com/office/officeart/2005/8/layout/venn1"/>
    <dgm:cxn modelId="{93404159-BB29-414A-B0B6-8180E146DD7B}" type="presOf" srcId="{473F6075-2D73-4021-83A6-0E383F8D2C08}" destId="{6D947B6D-F725-4541-B17D-C5D670FF006D}" srcOrd="0" destOrd="0" presId="urn:microsoft.com/office/officeart/2005/8/layout/venn1"/>
    <dgm:cxn modelId="{57694FF8-632D-4CB8-A564-26C91C816885}" srcId="{70EAE899-714C-4822-980E-D2601C105153}" destId="{D204E5F4-E2A4-4F5D-B7C2-E77BBE60B89A}" srcOrd="3" destOrd="0" parTransId="{74A968DD-5410-408C-88C4-A5A280817103}" sibTransId="{41E03886-9776-42ED-B24F-1E1AA4D9784C}"/>
    <dgm:cxn modelId="{F3BAC016-95B7-485A-8D0A-3EA9A2D67A46}" type="presOf" srcId="{CA7A5F5A-A6C8-48C4-9D83-579FBF9019A0}" destId="{CF07E758-5C63-49FD-B04F-9B1648B82649}" srcOrd="0" destOrd="0" presId="urn:microsoft.com/office/officeart/2005/8/layout/venn1"/>
    <dgm:cxn modelId="{5F7BA067-8B0F-4582-8E42-BB7DDFE05E28}" srcId="{70EAE899-714C-4822-980E-D2601C105153}" destId="{9EE6A42F-ABE5-44C1-9B46-8ACC0F856103}" srcOrd="0" destOrd="0" parTransId="{9F812A6B-635E-429B-BC69-A5723D4B453E}" sibTransId="{CCE7B05B-D3FB-4169-A615-7DE1E3ACEC42}"/>
    <dgm:cxn modelId="{C09CBA47-F227-49B2-9E89-4CF3A59BEEA4}" srcId="{70EAE899-714C-4822-980E-D2601C105153}" destId="{676534D0-34DE-4EFF-810F-C66BDC4B3ACD}" srcOrd="2" destOrd="0" parTransId="{3760C03E-3ACB-4AD7-AAAF-32E1D1FC2C60}" sibTransId="{A3C897EF-A57B-4C2A-BFFE-D4360E52CE38}"/>
    <dgm:cxn modelId="{F1914491-F6D8-43FB-A5B8-51A120FF7FDA}" type="presOf" srcId="{D204E5F4-E2A4-4F5D-B7C2-E77BBE60B89A}" destId="{B44717E4-1C24-4BBE-B5DF-A49E5D13C0C3}" srcOrd="0" destOrd="0" presId="urn:microsoft.com/office/officeart/2005/8/layout/venn1"/>
    <dgm:cxn modelId="{4C47C56F-C458-4B3D-9797-CDCE6E0450FC}" type="presOf" srcId="{676534D0-34DE-4EFF-810F-C66BDC4B3ACD}" destId="{964313BD-E04E-4C56-8351-729CE8E496A5}" srcOrd="0" destOrd="0" presId="urn:microsoft.com/office/officeart/2005/8/layout/venn1"/>
    <dgm:cxn modelId="{CF5531D0-3823-4908-B79D-AFF6B855E36A}" type="presOf" srcId="{70EAE899-714C-4822-980E-D2601C105153}" destId="{94ACF8F5-4000-45A9-BD30-C8478734DFEF}" srcOrd="0" destOrd="0" presId="urn:microsoft.com/office/officeart/2005/8/layout/venn1"/>
    <dgm:cxn modelId="{673C6A20-1396-4E78-AEF3-8CA722884FD2}" type="presParOf" srcId="{94ACF8F5-4000-45A9-BD30-C8478734DFEF}" destId="{E0BE8CE0-904C-42AB-A279-1C4EBCD850D3}" srcOrd="0" destOrd="0" presId="urn:microsoft.com/office/officeart/2005/8/layout/venn1"/>
    <dgm:cxn modelId="{A5BB9BB7-72E6-4D67-87F1-DA9E8BE0A951}" type="presParOf" srcId="{94ACF8F5-4000-45A9-BD30-C8478734DFEF}" destId="{ED589C64-A4BA-40EA-B631-EFA7F1B7C612}" srcOrd="1" destOrd="0" presId="urn:microsoft.com/office/officeart/2005/8/layout/venn1"/>
    <dgm:cxn modelId="{624B218C-C578-4007-838E-0C7F23472C0B}" type="presParOf" srcId="{94ACF8F5-4000-45A9-BD30-C8478734DFEF}" destId="{B5D75CDE-3541-4230-847D-BF811DAF9194}" srcOrd="2" destOrd="0" presId="urn:microsoft.com/office/officeart/2005/8/layout/venn1"/>
    <dgm:cxn modelId="{1073FCF8-DCFA-44F7-B3F3-183C854DD68A}" type="presParOf" srcId="{94ACF8F5-4000-45A9-BD30-C8478734DFEF}" destId="{DE8257BA-5739-4775-946A-69E43E5B87FF}" srcOrd="3" destOrd="0" presId="urn:microsoft.com/office/officeart/2005/8/layout/venn1"/>
    <dgm:cxn modelId="{D38F3A18-F185-4645-8293-A372DFECAA6F}" type="presParOf" srcId="{94ACF8F5-4000-45A9-BD30-C8478734DFEF}" destId="{ADD1C8AF-EBEB-4DA2-8544-27EBC7EFB7AF}" srcOrd="4" destOrd="0" presId="urn:microsoft.com/office/officeart/2005/8/layout/venn1"/>
    <dgm:cxn modelId="{1CEAB84D-AE06-4C32-BC6E-411BDD84F7D0}" type="presParOf" srcId="{94ACF8F5-4000-45A9-BD30-C8478734DFEF}" destId="{964313BD-E04E-4C56-8351-729CE8E496A5}" srcOrd="5" destOrd="0" presId="urn:microsoft.com/office/officeart/2005/8/layout/venn1"/>
    <dgm:cxn modelId="{29512507-FCE3-42E9-98AF-D2C7743BB297}" type="presParOf" srcId="{94ACF8F5-4000-45A9-BD30-C8478734DFEF}" destId="{4A927E58-E7BD-4011-808B-AE0270D0F36C}" srcOrd="6" destOrd="0" presId="urn:microsoft.com/office/officeart/2005/8/layout/venn1"/>
    <dgm:cxn modelId="{BBB6BFBD-4867-46EE-B11C-C4425D6E7834}" type="presParOf" srcId="{94ACF8F5-4000-45A9-BD30-C8478734DFEF}" destId="{B44717E4-1C24-4BBE-B5DF-A49E5D13C0C3}" srcOrd="7" destOrd="0" presId="urn:microsoft.com/office/officeart/2005/8/layout/venn1"/>
    <dgm:cxn modelId="{9583A7CE-511D-4937-A6EB-8C7806E05964}" type="presParOf" srcId="{94ACF8F5-4000-45A9-BD30-C8478734DFEF}" destId="{2BA6EF4B-001E-4CFA-851E-F13BFFD7DDD8}" srcOrd="8" destOrd="0" presId="urn:microsoft.com/office/officeart/2005/8/layout/venn1"/>
    <dgm:cxn modelId="{D467B83C-810D-4691-A3F1-3A8911ED9254}" type="presParOf" srcId="{94ACF8F5-4000-45A9-BD30-C8478734DFEF}" destId="{6D947B6D-F725-4541-B17D-C5D670FF006D}" srcOrd="9" destOrd="0" presId="urn:microsoft.com/office/officeart/2005/8/layout/venn1"/>
    <dgm:cxn modelId="{AD9B9E05-C420-4A8A-BD45-966F8C80D93D}" type="presParOf" srcId="{94ACF8F5-4000-45A9-BD30-C8478734DFEF}" destId="{1C287DDD-76CB-469F-8934-EDC5D97BF375}" srcOrd="10" destOrd="0" presId="urn:microsoft.com/office/officeart/2005/8/layout/venn1"/>
    <dgm:cxn modelId="{0B687801-C5F1-4101-A96D-87FE62B16976}" type="presParOf" srcId="{94ACF8F5-4000-45A9-BD30-C8478734DFEF}" destId="{B11FF918-A422-4264-9935-419FEFF6F644}" srcOrd="11" destOrd="0" presId="urn:microsoft.com/office/officeart/2005/8/layout/venn1"/>
    <dgm:cxn modelId="{037EC8C3-1E5B-49CA-9426-C77BB167B4AC}" type="presParOf" srcId="{94ACF8F5-4000-45A9-BD30-C8478734DFEF}" destId="{47D16020-ED20-40C0-9BFB-6B345C4B780C}" srcOrd="12" destOrd="0" presId="urn:microsoft.com/office/officeart/2005/8/layout/venn1"/>
    <dgm:cxn modelId="{42534E54-7126-4054-A7C2-F0D557F8D98D}" type="presParOf" srcId="{94ACF8F5-4000-45A9-BD30-C8478734DFEF}" destId="{CF07E758-5C63-49FD-B04F-9B1648B82649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76A07A-9484-411F-8B7A-61C4E3FCADD8}" type="doc">
      <dgm:prSet loTypeId="urn:microsoft.com/office/officeart/2005/8/layout/venn1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FD899A55-4A5C-4ECA-9DE9-338006E59182}">
      <dgm:prSet/>
      <dgm:spPr/>
      <dgm:t>
        <a:bodyPr/>
        <a:lstStyle/>
        <a:p>
          <a:pPr rtl="0"/>
          <a:r>
            <a:rPr lang="en-US" dirty="0" smtClean="0"/>
            <a:t>Al Qaneer commercial office building main spaces</a:t>
          </a:r>
          <a:endParaRPr lang="en-US" dirty="0"/>
        </a:p>
      </dgm:t>
    </dgm:pt>
    <dgm:pt modelId="{53A82ADC-8BD5-4554-9BEC-0FA269E7061B}" type="parTrans" cxnId="{A8BAF9FC-A96D-40AC-8858-61F16219D51C}">
      <dgm:prSet/>
      <dgm:spPr/>
      <dgm:t>
        <a:bodyPr/>
        <a:lstStyle/>
        <a:p>
          <a:endParaRPr lang="en-US"/>
        </a:p>
      </dgm:t>
    </dgm:pt>
    <dgm:pt modelId="{6C1D767F-CAFD-4001-B330-881A9E7AA305}" type="sibTrans" cxnId="{A8BAF9FC-A96D-40AC-8858-61F16219D51C}">
      <dgm:prSet/>
      <dgm:spPr/>
      <dgm:t>
        <a:bodyPr/>
        <a:lstStyle/>
        <a:p>
          <a:endParaRPr lang="en-US"/>
        </a:p>
      </dgm:t>
    </dgm:pt>
    <dgm:pt modelId="{EEB465E3-33FA-4819-BFBD-37C1BA9B77EB}">
      <dgm:prSet/>
      <dgm:spPr/>
      <dgm:t>
        <a:bodyPr/>
        <a:lstStyle/>
        <a:p>
          <a:pPr rtl="0"/>
          <a:endParaRPr lang="en-US" dirty="0"/>
        </a:p>
      </dgm:t>
    </dgm:pt>
    <dgm:pt modelId="{0D7E21F0-C922-4513-897D-2B75BBBE5509}" type="parTrans" cxnId="{B1C4F278-2BFD-48BA-B7C5-42BD609A2F3E}">
      <dgm:prSet/>
      <dgm:spPr/>
      <dgm:t>
        <a:bodyPr/>
        <a:lstStyle/>
        <a:p>
          <a:endParaRPr lang="en-US"/>
        </a:p>
      </dgm:t>
    </dgm:pt>
    <dgm:pt modelId="{059AB685-DA90-4BF3-9CC3-976D9331AF6E}" type="sibTrans" cxnId="{B1C4F278-2BFD-48BA-B7C5-42BD609A2F3E}">
      <dgm:prSet/>
      <dgm:spPr/>
      <dgm:t>
        <a:bodyPr/>
        <a:lstStyle/>
        <a:p>
          <a:endParaRPr lang="en-US"/>
        </a:p>
      </dgm:t>
    </dgm:pt>
    <dgm:pt modelId="{5D3CBE88-D9D6-4973-B4F7-B3B1E30832F9}">
      <dgm:prSet/>
      <dgm:spPr/>
      <dgm:t>
        <a:bodyPr/>
        <a:lstStyle/>
        <a:p>
          <a:pPr rtl="0"/>
          <a:r>
            <a:rPr lang="en-US" dirty="0" smtClean="0"/>
            <a:t>Offices </a:t>
          </a:r>
          <a:endParaRPr lang="en-US" dirty="0"/>
        </a:p>
      </dgm:t>
    </dgm:pt>
    <dgm:pt modelId="{30C47431-32AF-437C-BC36-B4CFC2C1F8BE}" type="parTrans" cxnId="{11F1CAE7-08BB-4E58-8F1E-51D84397675C}">
      <dgm:prSet/>
      <dgm:spPr/>
      <dgm:t>
        <a:bodyPr/>
        <a:lstStyle/>
        <a:p>
          <a:endParaRPr lang="en-US"/>
        </a:p>
      </dgm:t>
    </dgm:pt>
    <dgm:pt modelId="{D2BF087C-2DC5-46EF-BF29-7CBBE2F029F3}" type="sibTrans" cxnId="{11F1CAE7-08BB-4E58-8F1E-51D84397675C}">
      <dgm:prSet/>
      <dgm:spPr/>
      <dgm:t>
        <a:bodyPr/>
        <a:lstStyle/>
        <a:p>
          <a:endParaRPr lang="en-US"/>
        </a:p>
      </dgm:t>
    </dgm:pt>
    <dgm:pt modelId="{B39446D4-DBC7-4AE9-A289-7D2C36BD5BE1}">
      <dgm:prSet/>
      <dgm:spPr/>
      <dgm:t>
        <a:bodyPr/>
        <a:lstStyle/>
        <a:p>
          <a:pPr rtl="0"/>
          <a:r>
            <a:rPr lang="en-US" dirty="0" smtClean="0"/>
            <a:t>Manager rooms </a:t>
          </a:r>
          <a:endParaRPr lang="en-US" dirty="0"/>
        </a:p>
      </dgm:t>
    </dgm:pt>
    <dgm:pt modelId="{09B45836-9EBB-42AD-8133-9D48E79240B7}" type="parTrans" cxnId="{1E45EED1-A8D7-4877-AF9A-09EB59F91877}">
      <dgm:prSet/>
      <dgm:spPr/>
      <dgm:t>
        <a:bodyPr/>
        <a:lstStyle/>
        <a:p>
          <a:endParaRPr lang="en-US"/>
        </a:p>
      </dgm:t>
    </dgm:pt>
    <dgm:pt modelId="{AB3760A4-9956-44D9-A68F-C21735C12304}" type="sibTrans" cxnId="{1E45EED1-A8D7-4877-AF9A-09EB59F91877}">
      <dgm:prSet/>
      <dgm:spPr/>
      <dgm:t>
        <a:bodyPr/>
        <a:lstStyle/>
        <a:p>
          <a:endParaRPr lang="en-US"/>
        </a:p>
      </dgm:t>
    </dgm:pt>
    <dgm:pt modelId="{E3DF8EC5-EDB2-4151-883C-2B9D50C4F9B8}">
      <dgm:prSet/>
      <dgm:spPr/>
      <dgm:t>
        <a:bodyPr/>
        <a:lstStyle/>
        <a:p>
          <a:pPr rtl="0"/>
          <a:r>
            <a:rPr lang="en-US" dirty="0" smtClean="0"/>
            <a:t>Meeting rooms </a:t>
          </a:r>
          <a:endParaRPr lang="en-US" dirty="0"/>
        </a:p>
      </dgm:t>
    </dgm:pt>
    <dgm:pt modelId="{F42FBE25-2D21-47AB-8F46-D553B8F975A2}" type="parTrans" cxnId="{FFCCD484-FF25-45AB-B173-3899D42C523F}">
      <dgm:prSet/>
      <dgm:spPr/>
      <dgm:t>
        <a:bodyPr/>
        <a:lstStyle/>
        <a:p>
          <a:endParaRPr lang="en-US"/>
        </a:p>
      </dgm:t>
    </dgm:pt>
    <dgm:pt modelId="{D0C368DB-5840-4BBC-8CEA-46E115C32891}" type="sibTrans" cxnId="{FFCCD484-FF25-45AB-B173-3899D42C523F}">
      <dgm:prSet/>
      <dgm:spPr/>
      <dgm:t>
        <a:bodyPr/>
        <a:lstStyle/>
        <a:p>
          <a:endParaRPr lang="en-US"/>
        </a:p>
      </dgm:t>
    </dgm:pt>
    <dgm:pt modelId="{526E7BC2-403A-4D36-B664-7609E36B4B1F}">
      <dgm:prSet/>
      <dgm:spPr/>
      <dgm:t>
        <a:bodyPr/>
        <a:lstStyle/>
        <a:p>
          <a:pPr rtl="0"/>
          <a:r>
            <a:rPr lang="en-US" dirty="0" smtClean="0"/>
            <a:t>Cafeteria </a:t>
          </a:r>
          <a:endParaRPr lang="en-US" dirty="0"/>
        </a:p>
      </dgm:t>
    </dgm:pt>
    <dgm:pt modelId="{FB1C8C91-0EBB-44AD-A816-C613011E378F}" type="parTrans" cxnId="{04CC9105-DE33-402E-B9E1-FB20D43222C3}">
      <dgm:prSet/>
      <dgm:spPr/>
      <dgm:t>
        <a:bodyPr/>
        <a:lstStyle/>
        <a:p>
          <a:endParaRPr lang="en-US"/>
        </a:p>
      </dgm:t>
    </dgm:pt>
    <dgm:pt modelId="{D3EA42B4-4F2D-49E5-A5BF-512C46C4282B}" type="sibTrans" cxnId="{04CC9105-DE33-402E-B9E1-FB20D43222C3}">
      <dgm:prSet/>
      <dgm:spPr/>
      <dgm:t>
        <a:bodyPr/>
        <a:lstStyle/>
        <a:p>
          <a:endParaRPr lang="en-US"/>
        </a:p>
      </dgm:t>
    </dgm:pt>
    <dgm:pt modelId="{AF5E94EF-0608-41E3-85A5-8BC020C5B40F}">
      <dgm:prSet/>
      <dgm:spPr/>
      <dgm:t>
        <a:bodyPr/>
        <a:lstStyle/>
        <a:p>
          <a:pPr rtl="0"/>
          <a:r>
            <a:rPr lang="it-IT" dirty="0" smtClean="0"/>
            <a:t>Al Safa bank branch </a:t>
          </a:r>
          <a:endParaRPr lang="en-US" dirty="0"/>
        </a:p>
      </dgm:t>
    </dgm:pt>
    <dgm:pt modelId="{6975425B-7046-4658-A7C5-8B471DC25004}" type="parTrans" cxnId="{C08823EF-723F-4DC1-92D0-CBB88B8BA3B1}">
      <dgm:prSet/>
      <dgm:spPr/>
      <dgm:t>
        <a:bodyPr/>
        <a:lstStyle/>
        <a:p>
          <a:endParaRPr lang="en-US"/>
        </a:p>
      </dgm:t>
    </dgm:pt>
    <dgm:pt modelId="{67CFFDCB-B349-438A-82D5-623BC4663119}" type="sibTrans" cxnId="{C08823EF-723F-4DC1-92D0-CBB88B8BA3B1}">
      <dgm:prSet/>
      <dgm:spPr/>
      <dgm:t>
        <a:bodyPr/>
        <a:lstStyle/>
        <a:p>
          <a:endParaRPr lang="en-US"/>
        </a:p>
      </dgm:t>
    </dgm:pt>
    <dgm:pt modelId="{80F7BC5E-7125-4E6E-8FA9-B35E07C1B439}">
      <dgm:prSet/>
      <dgm:spPr/>
      <dgm:t>
        <a:bodyPr/>
        <a:lstStyle/>
        <a:p>
          <a:pPr rtl="0"/>
          <a:r>
            <a:rPr lang="en-US" dirty="0" smtClean="0"/>
            <a:t>Exhibitions </a:t>
          </a:r>
          <a:endParaRPr lang="en-US" dirty="0"/>
        </a:p>
      </dgm:t>
    </dgm:pt>
    <dgm:pt modelId="{CF46EC15-0B89-48B7-9F27-553370327E52}" type="parTrans" cxnId="{6FD150B6-C34C-4A90-A171-DC9499FA98AB}">
      <dgm:prSet/>
      <dgm:spPr/>
      <dgm:t>
        <a:bodyPr/>
        <a:lstStyle/>
        <a:p>
          <a:endParaRPr lang="en-US"/>
        </a:p>
      </dgm:t>
    </dgm:pt>
    <dgm:pt modelId="{17F35937-55D5-4CEF-A219-3FE7EDC384EC}" type="sibTrans" cxnId="{6FD150B6-C34C-4A90-A171-DC9499FA98AB}">
      <dgm:prSet/>
      <dgm:spPr/>
      <dgm:t>
        <a:bodyPr/>
        <a:lstStyle/>
        <a:p>
          <a:endParaRPr lang="en-US"/>
        </a:p>
      </dgm:t>
    </dgm:pt>
    <dgm:pt modelId="{CE04280E-F5D7-40ED-855A-17B13AF9453C}">
      <dgm:prSet/>
      <dgm:spPr/>
      <dgm:t>
        <a:bodyPr/>
        <a:lstStyle/>
        <a:p>
          <a:pPr rtl="0"/>
          <a:r>
            <a:rPr lang="en-US" dirty="0" smtClean="0"/>
            <a:t>Parkings </a:t>
          </a:r>
          <a:endParaRPr lang="en-US" dirty="0"/>
        </a:p>
      </dgm:t>
    </dgm:pt>
    <dgm:pt modelId="{A30D22B8-F784-42EF-89AF-1FEFC8DE9CEC}" type="parTrans" cxnId="{6EB836E8-E721-451F-9990-F9ABDD005D83}">
      <dgm:prSet/>
      <dgm:spPr/>
      <dgm:t>
        <a:bodyPr/>
        <a:lstStyle/>
        <a:p>
          <a:endParaRPr lang="en-US"/>
        </a:p>
      </dgm:t>
    </dgm:pt>
    <dgm:pt modelId="{723CCC18-F4EE-43F5-91D8-F491784193CE}" type="sibTrans" cxnId="{6EB836E8-E721-451F-9990-F9ABDD005D83}">
      <dgm:prSet/>
      <dgm:spPr/>
      <dgm:t>
        <a:bodyPr/>
        <a:lstStyle/>
        <a:p>
          <a:endParaRPr lang="en-US"/>
        </a:p>
      </dgm:t>
    </dgm:pt>
    <dgm:pt modelId="{95CA7541-E6AF-42CC-81DC-BAAA894EA336}">
      <dgm:prSet/>
      <dgm:spPr/>
      <dgm:t>
        <a:bodyPr/>
        <a:lstStyle/>
        <a:p>
          <a:pPr rtl="0"/>
          <a:r>
            <a:rPr lang="en-US" dirty="0" smtClean="0"/>
            <a:t>Water closets </a:t>
          </a:r>
          <a:endParaRPr lang="en-US" dirty="0"/>
        </a:p>
      </dgm:t>
    </dgm:pt>
    <dgm:pt modelId="{CCFA2EAE-F1E1-4DD2-B464-74E48B8D7C8F}" type="parTrans" cxnId="{794099CC-4BB3-42B5-9216-D2559F67DD27}">
      <dgm:prSet/>
      <dgm:spPr/>
      <dgm:t>
        <a:bodyPr/>
        <a:lstStyle/>
        <a:p>
          <a:endParaRPr lang="en-US"/>
        </a:p>
      </dgm:t>
    </dgm:pt>
    <dgm:pt modelId="{C9A70123-A282-4A36-8FDA-5D6A58DB9171}" type="sibTrans" cxnId="{794099CC-4BB3-42B5-9216-D2559F67DD27}">
      <dgm:prSet/>
      <dgm:spPr/>
      <dgm:t>
        <a:bodyPr/>
        <a:lstStyle/>
        <a:p>
          <a:endParaRPr lang="en-US"/>
        </a:p>
      </dgm:t>
    </dgm:pt>
    <dgm:pt modelId="{F56BBDC2-B2C9-4C72-9F4A-8FF473EACCCF}">
      <dgm:prSet/>
      <dgm:spPr/>
      <dgm:t>
        <a:bodyPr/>
        <a:lstStyle/>
        <a:p>
          <a:pPr rtl="0"/>
          <a:r>
            <a:rPr lang="en-US" dirty="0" smtClean="0"/>
            <a:t>Lounge, corridors and circulation paths </a:t>
          </a:r>
          <a:endParaRPr lang="en-US" dirty="0"/>
        </a:p>
      </dgm:t>
    </dgm:pt>
    <dgm:pt modelId="{1B4565CE-F487-4791-BAF9-F810EA14F4EA}" type="parTrans" cxnId="{2138136A-4D6C-4CD7-B7D0-B9E2EED0D869}">
      <dgm:prSet/>
      <dgm:spPr/>
      <dgm:t>
        <a:bodyPr/>
        <a:lstStyle/>
        <a:p>
          <a:endParaRPr lang="en-US"/>
        </a:p>
      </dgm:t>
    </dgm:pt>
    <dgm:pt modelId="{B13722FE-3D7A-4490-9515-36A04E34A9FF}" type="sibTrans" cxnId="{2138136A-4D6C-4CD7-B7D0-B9E2EED0D869}">
      <dgm:prSet/>
      <dgm:spPr/>
      <dgm:t>
        <a:bodyPr/>
        <a:lstStyle/>
        <a:p>
          <a:endParaRPr lang="en-US"/>
        </a:p>
      </dgm:t>
    </dgm:pt>
    <dgm:pt modelId="{89583DF4-8CC8-4FB7-BE3B-8D16C218DCB2}">
      <dgm:prSet/>
      <dgm:spPr/>
      <dgm:t>
        <a:bodyPr/>
        <a:lstStyle/>
        <a:p>
          <a:pPr rtl="0"/>
          <a:r>
            <a:rPr lang="en-US" dirty="0" smtClean="0"/>
            <a:t>Staircases </a:t>
          </a:r>
          <a:endParaRPr lang="en-US" dirty="0"/>
        </a:p>
      </dgm:t>
    </dgm:pt>
    <dgm:pt modelId="{A8497888-BF73-43FB-919B-84BF960413DD}" type="parTrans" cxnId="{EFA1B19E-8B82-43D3-A434-94AEA46C89D5}">
      <dgm:prSet/>
      <dgm:spPr/>
      <dgm:t>
        <a:bodyPr/>
        <a:lstStyle/>
        <a:p>
          <a:endParaRPr lang="en-US"/>
        </a:p>
      </dgm:t>
    </dgm:pt>
    <dgm:pt modelId="{772301D7-9EC1-4A4F-BB20-87D74524B4C5}" type="sibTrans" cxnId="{EFA1B19E-8B82-43D3-A434-94AEA46C89D5}">
      <dgm:prSet/>
      <dgm:spPr/>
      <dgm:t>
        <a:bodyPr/>
        <a:lstStyle/>
        <a:p>
          <a:endParaRPr lang="en-US"/>
        </a:p>
      </dgm:t>
    </dgm:pt>
    <dgm:pt modelId="{32D50CD2-9862-46DB-AF71-34AD825843C3}">
      <dgm:prSet/>
      <dgm:spPr/>
      <dgm:t>
        <a:bodyPr/>
        <a:lstStyle/>
        <a:p>
          <a:pPr rtl="0"/>
          <a:r>
            <a:rPr lang="en-US" dirty="0" smtClean="0"/>
            <a:t>Lifts</a:t>
          </a:r>
          <a:endParaRPr lang="en-US" dirty="0"/>
        </a:p>
      </dgm:t>
    </dgm:pt>
    <dgm:pt modelId="{7566E676-62A0-40AC-8C46-8834576378A9}" type="parTrans" cxnId="{183A8EBC-033A-410F-8E83-2DC611808F55}">
      <dgm:prSet/>
      <dgm:spPr/>
      <dgm:t>
        <a:bodyPr/>
        <a:lstStyle/>
        <a:p>
          <a:endParaRPr lang="en-US"/>
        </a:p>
      </dgm:t>
    </dgm:pt>
    <dgm:pt modelId="{4A7C4DE4-2F83-4135-A8F7-CA58E2C03E84}" type="sibTrans" cxnId="{183A8EBC-033A-410F-8E83-2DC611808F55}">
      <dgm:prSet/>
      <dgm:spPr/>
      <dgm:t>
        <a:bodyPr/>
        <a:lstStyle/>
        <a:p>
          <a:endParaRPr lang="en-US"/>
        </a:p>
      </dgm:t>
    </dgm:pt>
    <dgm:pt modelId="{363825E8-11BD-4BDD-AC52-7BF8723C942B}">
      <dgm:prSet/>
      <dgm:spPr/>
      <dgm:t>
        <a:bodyPr/>
        <a:lstStyle/>
        <a:p>
          <a:pPr rtl="0"/>
          <a:r>
            <a:rPr lang="en-US" dirty="0" smtClean="0"/>
            <a:t>Security room</a:t>
          </a:r>
          <a:endParaRPr lang="en-US" dirty="0"/>
        </a:p>
      </dgm:t>
    </dgm:pt>
    <dgm:pt modelId="{BD8E5F66-A5FA-426D-B1EB-C41B2416BC3B}" type="parTrans" cxnId="{940916D7-E544-407F-95F5-DB0D84F33B12}">
      <dgm:prSet/>
      <dgm:spPr/>
      <dgm:t>
        <a:bodyPr/>
        <a:lstStyle/>
        <a:p>
          <a:endParaRPr lang="en-US"/>
        </a:p>
      </dgm:t>
    </dgm:pt>
    <dgm:pt modelId="{1353C610-8264-485B-8EE8-D36567EEC9DC}" type="sibTrans" cxnId="{940916D7-E544-407F-95F5-DB0D84F33B12}">
      <dgm:prSet/>
      <dgm:spPr/>
      <dgm:t>
        <a:bodyPr/>
        <a:lstStyle/>
        <a:p>
          <a:endParaRPr lang="en-US"/>
        </a:p>
      </dgm:t>
    </dgm:pt>
    <dgm:pt modelId="{E49E5590-F7E0-4C8C-A72E-BB567FAE94FC}" type="pres">
      <dgm:prSet presAssocID="{1E76A07A-9484-411F-8B7A-61C4E3FCAD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00F7EF-13B0-423B-8701-9575881608A8}" type="pres">
      <dgm:prSet presAssocID="{FD899A55-4A5C-4ECA-9DE9-338006E59182}" presName="circ1" presStyleLbl="vennNode1" presStyleIdx="0" presStyleCnt="2"/>
      <dgm:spPr/>
      <dgm:t>
        <a:bodyPr/>
        <a:lstStyle/>
        <a:p>
          <a:endParaRPr lang="en-US"/>
        </a:p>
      </dgm:t>
    </dgm:pt>
    <dgm:pt modelId="{72EB9EB4-F016-43BD-BBA8-6F415B7B6987}" type="pres">
      <dgm:prSet presAssocID="{FD899A55-4A5C-4ECA-9DE9-338006E5918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4D6E4-EF1C-40AA-A132-118DF702BE07}" type="pres">
      <dgm:prSet presAssocID="{EEB465E3-33FA-4819-BFBD-37C1BA9B77EB}" presName="circ2" presStyleLbl="vennNode1" presStyleIdx="1" presStyleCnt="2"/>
      <dgm:spPr/>
      <dgm:t>
        <a:bodyPr/>
        <a:lstStyle/>
        <a:p>
          <a:endParaRPr lang="en-US"/>
        </a:p>
      </dgm:t>
    </dgm:pt>
    <dgm:pt modelId="{3040CD71-B120-465D-9335-6D95D0420D8E}" type="pres">
      <dgm:prSet presAssocID="{EEB465E3-33FA-4819-BFBD-37C1BA9B77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5595A0-0981-4AC9-8633-7036BC9D730B}" type="presOf" srcId="{AF5E94EF-0608-41E3-85A5-8BC020C5B40F}" destId="{D1D4D6E4-EF1C-40AA-A132-118DF702BE07}" srcOrd="0" destOrd="6" presId="urn:microsoft.com/office/officeart/2005/8/layout/venn1"/>
    <dgm:cxn modelId="{99C5E5DA-8045-46FF-A4E3-894E6040EDD1}" type="presOf" srcId="{B39446D4-DBC7-4AE9-A289-7D2C36BD5BE1}" destId="{3040CD71-B120-465D-9335-6D95D0420D8E}" srcOrd="1" destOrd="2" presId="urn:microsoft.com/office/officeart/2005/8/layout/venn1"/>
    <dgm:cxn modelId="{794099CC-4BB3-42B5-9216-D2559F67DD27}" srcId="{EEB465E3-33FA-4819-BFBD-37C1BA9B77EB}" destId="{95CA7541-E6AF-42CC-81DC-BAAA894EA336}" srcOrd="8" destOrd="0" parTransId="{CCFA2EAE-F1E1-4DD2-B464-74E48B8D7C8F}" sibTransId="{C9A70123-A282-4A36-8FDA-5D6A58DB9171}"/>
    <dgm:cxn modelId="{43798EE7-F643-4658-BCD5-D1225A40027C}" type="presOf" srcId="{80F7BC5E-7125-4E6E-8FA9-B35E07C1B439}" destId="{3040CD71-B120-465D-9335-6D95D0420D8E}" srcOrd="1" destOrd="7" presId="urn:microsoft.com/office/officeart/2005/8/layout/venn1"/>
    <dgm:cxn modelId="{B1C4F278-2BFD-48BA-B7C5-42BD609A2F3E}" srcId="{1E76A07A-9484-411F-8B7A-61C4E3FCADD8}" destId="{EEB465E3-33FA-4819-BFBD-37C1BA9B77EB}" srcOrd="1" destOrd="0" parTransId="{0D7E21F0-C922-4513-897D-2B75BBBE5509}" sibTransId="{059AB685-DA90-4BF3-9CC3-976D9331AF6E}"/>
    <dgm:cxn modelId="{C08823EF-723F-4DC1-92D0-CBB88B8BA3B1}" srcId="{EEB465E3-33FA-4819-BFBD-37C1BA9B77EB}" destId="{AF5E94EF-0608-41E3-85A5-8BC020C5B40F}" srcOrd="5" destOrd="0" parTransId="{6975425B-7046-4658-A7C5-8B471DC25004}" sibTransId="{67CFFDCB-B349-438A-82D5-623BC4663119}"/>
    <dgm:cxn modelId="{13823B1E-4CD5-4DE9-AE72-12F129ABC231}" type="presOf" srcId="{5D3CBE88-D9D6-4973-B4F7-B3B1E30832F9}" destId="{3040CD71-B120-465D-9335-6D95D0420D8E}" srcOrd="1" destOrd="1" presId="urn:microsoft.com/office/officeart/2005/8/layout/venn1"/>
    <dgm:cxn modelId="{9CEDB814-1831-44E4-BE38-CFCF028C9222}" type="presOf" srcId="{95CA7541-E6AF-42CC-81DC-BAAA894EA336}" destId="{D1D4D6E4-EF1C-40AA-A132-118DF702BE07}" srcOrd="0" destOrd="9" presId="urn:microsoft.com/office/officeart/2005/8/layout/venn1"/>
    <dgm:cxn modelId="{D36789F8-CC39-4AC1-8805-CCD5FB5FF1E4}" type="presOf" srcId="{FD899A55-4A5C-4ECA-9DE9-338006E59182}" destId="{4800F7EF-13B0-423B-8701-9575881608A8}" srcOrd="0" destOrd="0" presId="urn:microsoft.com/office/officeart/2005/8/layout/venn1"/>
    <dgm:cxn modelId="{FFCCD484-FF25-45AB-B173-3899D42C523F}" srcId="{EEB465E3-33FA-4819-BFBD-37C1BA9B77EB}" destId="{E3DF8EC5-EDB2-4151-883C-2B9D50C4F9B8}" srcOrd="2" destOrd="0" parTransId="{F42FBE25-2D21-47AB-8F46-D553B8F975A2}" sibTransId="{D0C368DB-5840-4BBC-8CEA-46E115C32891}"/>
    <dgm:cxn modelId="{8345B14E-D808-4B73-95ED-664F1022CCB5}" type="presOf" srcId="{526E7BC2-403A-4D36-B664-7609E36B4B1F}" destId="{D1D4D6E4-EF1C-40AA-A132-118DF702BE07}" srcOrd="0" destOrd="4" presId="urn:microsoft.com/office/officeart/2005/8/layout/venn1"/>
    <dgm:cxn modelId="{659ADC4A-3A4A-478E-9932-D2FE8D175DF1}" type="presOf" srcId="{FD899A55-4A5C-4ECA-9DE9-338006E59182}" destId="{72EB9EB4-F016-43BD-BBA8-6F415B7B6987}" srcOrd="1" destOrd="0" presId="urn:microsoft.com/office/officeart/2005/8/layout/venn1"/>
    <dgm:cxn modelId="{2D5F2FD9-5C04-494A-BEBF-C55FE9DB5523}" type="presOf" srcId="{5D3CBE88-D9D6-4973-B4F7-B3B1E30832F9}" destId="{D1D4D6E4-EF1C-40AA-A132-118DF702BE07}" srcOrd="0" destOrd="1" presId="urn:microsoft.com/office/officeart/2005/8/layout/venn1"/>
    <dgm:cxn modelId="{77E571D4-DA5A-400F-8C6B-0A2E73D5BEC5}" type="presOf" srcId="{B39446D4-DBC7-4AE9-A289-7D2C36BD5BE1}" destId="{D1D4D6E4-EF1C-40AA-A132-118DF702BE07}" srcOrd="0" destOrd="2" presId="urn:microsoft.com/office/officeart/2005/8/layout/venn1"/>
    <dgm:cxn modelId="{2138136A-4D6C-4CD7-B7D0-B9E2EED0D869}" srcId="{EEB465E3-33FA-4819-BFBD-37C1BA9B77EB}" destId="{F56BBDC2-B2C9-4C72-9F4A-8FF473EACCCF}" srcOrd="9" destOrd="0" parTransId="{1B4565CE-F487-4791-BAF9-F810EA14F4EA}" sibTransId="{B13722FE-3D7A-4490-9515-36A04E34A9FF}"/>
    <dgm:cxn modelId="{1E08BF84-59BF-4FC7-94D8-4850F6808BE7}" type="presOf" srcId="{89583DF4-8CC8-4FB7-BE3B-8D16C218DCB2}" destId="{3040CD71-B120-465D-9335-6D95D0420D8E}" srcOrd="1" destOrd="11" presId="urn:microsoft.com/office/officeart/2005/8/layout/venn1"/>
    <dgm:cxn modelId="{ECE928FA-9685-4EE0-9496-DA22A8DD187B}" type="presOf" srcId="{E3DF8EC5-EDB2-4151-883C-2B9D50C4F9B8}" destId="{3040CD71-B120-465D-9335-6D95D0420D8E}" srcOrd="1" destOrd="3" presId="urn:microsoft.com/office/officeart/2005/8/layout/venn1"/>
    <dgm:cxn modelId="{C21233E8-1953-44EB-BB4A-76D8200D442B}" type="presOf" srcId="{CE04280E-F5D7-40ED-855A-17B13AF9453C}" destId="{D1D4D6E4-EF1C-40AA-A132-118DF702BE07}" srcOrd="0" destOrd="8" presId="urn:microsoft.com/office/officeart/2005/8/layout/venn1"/>
    <dgm:cxn modelId="{9C745E97-2009-486F-96D6-41B2147204AE}" type="presOf" srcId="{32D50CD2-9862-46DB-AF71-34AD825843C3}" destId="{D1D4D6E4-EF1C-40AA-A132-118DF702BE07}" srcOrd="0" destOrd="12" presId="urn:microsoft.com/office/officeart/2005/8/layout/venn1"/>
    <dgm:cxn modelId="{1E49439F-8F3D-4693-AE1E-D0598070E5C2}" type="presOf" srcId="{89583DF4-8CC8-4FB7-BE3B-8D16C218DCB2}" destId="{D1D4D6E4-EF1C-40AA-A132-118DF702BE07}" srcOrd="0" destOrd="11" presId="urn:microsoft.com/office/officeart/2005/8/layout/venn1"/>
    <dgm:cxn modelId="{A8BAF9FC-A96D-40AC-8858-61F16219D51C}" srcId="{1E76A07A-9484-411F-8B7A-61C4E3FCADD8}" destId="{FD899A55-4A5C-4ECA-9DE9-338006E59182}" srcOrd="0" destOrd="0" parTransId="{53A82ADC-8BD5-4554-9BEC-0FA269E7061B}" sibTransId="{6C1D767F-CAFD-4001-B330-881A9E7AA305}"/>
    <dgm:cxn modelId="{27D11CC8-A8D6-48F4-8D68-FFE794861904}" type="presOf" srcId="{F56BBDC2-B2C9-4C72-9F4A-8FF473EACCCF}" destId="{D1D4D6E4-EF1C-40AA-A132-118DF702BE07}" srcOrd="0" destOrd="10" presId="urn:microsoft.com/office/officeart/2005/8/layout/venn1"/>
    <dgm:cxn modelId="{EFA1B19E-8B82-43D3-A434-94AEA46C89D5}" srcId="{EEB465E3-33FA-4819-BFBD-37C1BA9B77EB}" destId="{89583DF4-8CC8-4FB7-BE3B-8D16C218DCB2}" srcOrd="10" destOrd="0" parTransId="{A8497888-BF73-43FB-919B-84BF960413DD}" sibTransId="{772301D7-9EC1-4A4F-BB20-87D74524B4C5}"/>
    <dgm:cxn modelId="{1E45EED1-A8D7-4877-AF9A-09EB59F91877}" srcId="{EEB465E3-33FA-4819-BFBD-37C1BA9B77EB}" destId="{B39446D4-DBC7-4AE9-A289-7D2C36BD5BE1}" srcOrd="1" destOrd="0" parTransId="{09B45836-9EBB-42AD-8133-9D48E79240B7}" sibTransId="{AB3760A4-9956-44D9-A68F-C21735C12304}"/>
    <dgm:cxn modelId="{6FD150B6-C34C-4A90-A171-DC9499FA98AB}" srcId="{EEB465E3-33FA-4819-BFBD-37C1BA9B77EB}" destId="{80F7BC5E-7125-4E6E-8FA9-B35E07C1B439}" srcOrd="6" destOrd="0" parTransId="{CF46EC15-0B89-48B7-9F27-553370327E52}" sibTransId="{17F35937-55D5-4CEF-A219-3FE7EDC384EC}"/>
    <dgm:cxn modelId="{8F96C430-162E-46D2-91D7-E10ABFA8B6FB}" type="presOf" srcId="{95CA7541-E6AF-42CC-81DC-BAAA894EA336}" destId="{3040CD71-B120-465D-9335-6D95D0420D8E}" srcOrd="1" destOrd="9" presId="urn:microsoft.com/office/officeart/2005/8/layout/venn1"/>
    <dgm:cxn modelId="{187DB856-7CDE-4F82-BD36-CD030BB6AFA8}" type="presOf" srcId="{363825E8-11BD-4BDD-AC52-7BF8723C942B}" destId="{D1D4D6E4-EF1C-40AA-A132-118DF702BE07}" srcOrd="0" destOrd="5" presId="urn:microsoft.com/office/officeart/2005/8/layout/venn1"/>
    <dgm:cxn modelId="{0B94230B-A34A-46C4-8CC8-8322FD00CF8D}" type="presOf" srcId="{526E7BC2-403A-4D36-B664-7609E36B4B1F}" destId="{3040CD71-B120-465D-9335-6D95D0420D8E}" srcOrd="1" destOrd="4" presId="urn:microsoft.com/office/officeart/2005/8/layout/venn1"/>
    <dgm:cxn modelId="{85161D20-E52F-4BB2-8F6D-0A81F891ACBE}" type="presOf" srcId="{32D50CD2-9862-46DB-AF71-34AD825843C3}" destId="{3040CD71-B120-465D-9335-6D95D0420D8E}" srcOrd="1" destOrd="12" presId="urn:microsoft.com/office/officeart/2005/8/layout/venn1"/>
    <dgm:cxn modelId="{6EB836E8-E721-451F-9990-F9ABDD005D83}" srcId="{EEB465E3-33FA-4819-BFBD-37C1BA9B77EB}" destId="{CE04280E-F5D7-40ED-855A-17B13AF9453C}" srcOrd="7" destOrd="0" parTransId="{A30D22B8-F784-42EF-89AF-1FEFC8DE9CEC}" sibTransId="{723CCC18-F4EE-43F5-91D8-F491784193CE}"/>
    <dgm:cxn modelId="{940916D7-E544-407F-95F5-DB0D84F33B12}" srcId="{EEB465E3-33FA-4819-BFBD-37C1BA9B77EB}" destId="{363825E8-11BD-4BDD-AC52-7BF8723C942B}" srcOrd="4" destOrd="0" parTransId="{BD8E5F66-A5FA-426D-B1EB-C41B2416BC3B}" sibTransId="{1353C610-8264-485B-8EE8-D36567EEC9DC}"/>
    <dgm:cxn modelId="{11F1CAE7-08BB-4E58-8F1E-51D84397675C}" srcId="{EEB465E3-33FA-4819-BFBD-37C1BA9B77EB}" destId="{5D3CBE88-D9D6-4973-B4F7-B3B1E30832F9}" srcOrd="0" destOrd="0" parTransId="{30C47431-32AF-437C-BC36-B4CFC2C1F8BE}" sibTransId="{D2BF087C-2DC5-46EF-BF29-7CBBE2F029F3}"/>
    <dgm:cxn modelId="{4EB81E91-17D4-44DD-92FF-B379B0E6D4CA}" type="presOf" srcId="{AF5E94EF-0608-41E3-85A5-8BC020C5B40F}" destId="{3040CD71-B120-465D-9335-6D95D0420D8E}" srcOrd="1" destOrd="6" presId="urn:microsoft.com/office/officeart/2005/8/layout/venn1"/>
    <dgm:cxn modelId="{36389E26-0D74-444E-9B5D-ECF74C028D1F}" type="presOf" srcId="{363825E8-11BD-4BDD-AC52-7BF8723C942B}" destId="{3040CD71-B120-465D-9335-6D95D0420D8E}" srcOrd="1" destOrd="5" presId="urn:microsoft.com/office/officeart/2005/8/layout/venn1"/>
    <dgm:cxn modelId="{183A8EBC-033A-410F-8E83-2DC611808F55}" srcId="{EEB465E3-33FA-4819-BFBD-37C1BA9B77EB}" destId="{32D50CD2-9862-46DB-AF71-34AD825843C3}" srcOrd="11" destOrd="0" parTransId="{7566E676-62A0-40AC-8C46-8834576378A9}" sibTransId="{4A7C4DE4-2F83-4135-A8F7-CA58E2C03E84}"/>
    <dgm:cxn modelId="{04CC9105-DE33-402E-B9E1-FB20D43222C3}" srcId="{EEB465E3-33FA-4819-BFBD-37C1BA9B77EB}" destId="{526E7BC2-403A-4D36-B664-7609E36B4B1F}" srcOrd="3" destOrd="0" parTransId="{FB1C8C91-0EBB-44AD-A816-C613011E378F}" sibTransId="{D3EA42B4-4F2D-49E5-A5BF-512C46C4282B}"/>
    <dgm:cxn modelId="{95C7E30F-2F0B-4EB1-A489-51BAEEE0A339}" type="presOf" srcId="{E3DF8EC5-EDB2-4151-883C-2B9D50C4F9B8}" destId="{D1D4D6E4-EF1C-40AA-A132-118DF702BE07}" srcOrd="0" destOrd="3" presId="urn:microsoft.com/office/officeart/2005/8/layout/venn1"/>
    <dgm:cxn modelId="{A6FDEF83-8C6F-4ACD-AF70-F0FB87DECA95}" type="presOf" srcId="{CE04280E-F5D7-40ED-855A-17B13AF9453C}" destId="{3040CD71-B120-465D-9335-6D95D0420D8E}" srcOrd="1" destOrd="8" presId="urn:microsoft.com/office/officeart/2005/8/layout/venn1"/>
    <dgm:cxn modelId="{23DF7EB6-CADB-480C-ADD3-49A34203371B}" type="presOf" srcId="{F56BBDC2-B2C9-4C72-9F4A-8FF473EACCCF}" destId="{3040CD71-B120-465D-9335-6D95D0420D8E}" srcOrd="1" destOrd="10" presId="urn:microsoft.com/office/officeart/2005/8/layout/venn1"/>
    <dgm:cxn modelId="{C356ADE4-53C0-4EBF-892C-BFE633A8BB88}" type="presOf" srcId="{EEB465E3-33FA-4819-BFBD-37C1BA9B77EB}" destId="{3040CD71-B120-465D-9335-6D95D0420D8E}" srcOrd="1" destOrd="0" presId="urn:microsoft.com/office/officeart/2005/8/layout/venn1"/>
    <dgm:cxn modelId="{00AE53A4-6937-4477-A342-8E268D99BBDF}" type="presOf" srcId="{1E76A07A-9484-411F-8B7A-61C4E3FCADD8}" destId="{E49E5590-F7E0-4C8C-A72E-BB567FAE94FC}" srcOrd="0" destOrd="0" presId="urn:microsoft.com/office/officeart/2005/8/layout/venn1"/>
    <dgm:cxn modelId="{6178847B-AEDB-4B6A-A0A8-89D7E9293815}" type="presOf" srcId="{EEB465E3-33FA-4819-BFBD-37C1BA9B77EB}" destId="{D1D4D6E4-EF1C-40AA-A132-118DF702BE07}" srcOrd="0" destOrd="0" presId="urn:microsoft.com/office/officeart/2005/8/layout/venn1"/>
    <dgm:cxn modelId="{BF9786F3-E992-49A0-83F7-4F2347F7C299}" type="presOf" srcId="{80F7BC5E-7125-4E6E-8FA9-B35E07C1B439}" destId="{D1D4D6E4-EF1C-40AA-A132-118DF702BE07}" srcOrd="0" destOrd="7" presId="urn:microsoft.com/office/officeart/2005/8/layout/venn1"/>
    <dgm:cxn modelId="{B28D4566-71A4-4E7F-B278-B5C64FFA3B6C}" type="presParOf" srcId="{E49E5590-F7E0-4C8C-A72E-BB567FAE94FC}" destId="{4800F7EF-13B0-423B-8701-9575881608A8}" srcOrd="0" destOrd="0" presId="urn:microsoft.com/office/officeart/2005/8/layout/venn1"/>
    <dgm:cxn modelId="{AE754CCE-A008-4DA0-9C0C-F8C793B114B9}" type="presParOf" srcId="{E49E5590-F7E0-4C8C-A72E-BB567FAE94FC}" destId="{72EB9EB4-F016-43BD-BBA8-6F415B7B6987}" srcOrd="1" destOrd="0" presId="urn:microsoft.com/office/officeart/2005/8/layout/venn1"/>
    <dgm:cxn modelId="{3624371C-B5E9-4ABA-B102-F7A70BD6A2BC}" type="presParOf" srcId="{E49E5590-F7E0-4C8C-A72E-BB567FAE94FC}" destId="{D1D4D6E4-EF1C-40AA-A132-118DF702BE07}" srcOrd="2" destOrd="0" presId="urn:microsoft.com/office/officeart/2005/8/layout/venn1"/>
    <dgm:cxn modelId="{7E6BE397-51D9-4351-B325-1D605132384E}" type="presParOf" srcId="{E49E5590-F7E0-4C8C-A72E-BB567FAE94FC}" destId="{3040CD71-B120-465D-9335-6D95D0420D8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969BAC-82B0-449A-B119-5AFCDA6E216F}" type="doc">
      <dgm:prSet loTypeId="urn:microsoft.com/office/officeart/2005/8/layout/process1" loCatId="process" qsTypeId="urn:microsoft.com/office/officeart/2005/8/quickstyle/simple1" qsCatId="simple" csTypeId="urn:microsoft.com/office/officeart/2005/8/colors/accent2_4" csCatId="accent2"/>
      <dgm:spPr/>
      <dgm:t>
        <a:bodyPr/>
        <a:lstStyle/>
        <a:p>
          <a:endParaRPr lang="en-US"/>
        </a:p>
      </dgm:t>
    </dgm:pt>
    <dgm:pt modelId="{6B3B68CC-B9F1-4120-B60C-3EF8FD90E990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The closest building is about 30m apart</a:t>
          </a:r>
          <a:endParaRPr lang="en-US" dirty="0">
            <a:solidFill>
              <a:schemeClr val="tx1"/>
            </a:solidFill>
          </a:endParaRPr>
        </a:p>
      </dgm:t>
    </dgm:pt>
    <dgm:pt modelId="{5B6DEAEC-E05F-47CE-9FD0-6763C69AC2CA}" type="parTrans" cxnId="{99543A56-E2E3-4809-81F8-03FD0A94283C}">
      <dgm:prSet/>
      <dgm:spPr/>
      <dgm:t>
        <a:bodyPr/>
        <a:lstStyle/>
        <a:p>
          <a:endParaRPr lang="en-US"/>
        </a:p>
      </dgm:t>
    </dgm:pt>
    <dgm:pt modelId="{27F3BE9C-547F-456B-912B-CBD77C6CE39C}" type="sibTrans" cxnId="{99543A56-E2E3-4809-81F8-03FD0A94283C}">
      <dgm:prSet/>
      <dgm:spPr/>
      <dgm:t>
        <a:bodyPr/>
        <a:lstStyle/>
        <a:p>
          <a:endParaRPr lang="en-US"/>
        </a:p>
      </dgm:t>
    </dgm:pt>
    <dgm:pt modelId="{BD5F75B4-67E1-454D-ACF3-F3E121561532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No shading on the building from others </a:t>
          </a:r>
          <a:endParaRPr lang="en-US" dirty="0">
            <a:solidFill>
              <a:schemeClr val="tx1"/>
            </a:solidFill>
          </a:endParaRPr>
        </a:p>
      </dgm:t>
    </dgm:pt>
    <dgm:pt modelId="{14042733-33FF-417A-B70C-DAEC2104EA7D}" type="parTrans" cxnId="{71185988-9759-4B1A-A834-EEF475E92BD6}">
      <dgm:prSet/>
      <dgm:spPr/>
      <dgm:t>
        <a:bodyPr/>
        <a:lstStyle/>
        <a:p>
          <a:endParaRPr lang="en-US"/>
        </a:p>
      </dgm:t>
    </dgm:pt>
    <dgm:pt modelId="{6AC08B30-F164-41EF-8739-28DCA080C51D}" type="sibTrans" cxnId="{71185988-9759-4B1A-A834-EEF475E92BD6}">
      <dgm:prSet/>
      <dgm:spPr/>
      <dgm:t>
        <a:bodyPr/>
        <a:lstStyle/>
        <a:p>
          <a:endParaRPr lang="en-US"/>
        </a:p>
      </dgm:t>
    </dgm:pt>
    <dgm:pt modelId="{5C24DB1D-1CF0-4CB4-A107-94DF70E4C382}" type="pres">
      <dgm:prSet presAssocID="{F7969BAC-82B0-449A-B119-5AFCDA6E216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EAAEDD-6252-46CB-A55C-16338ADFDD64}" type="pres">
      <dgm:prSet presAssocID="{6B3B68CC-B9F1-4120-B60C-3EF8FD90E99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729A36-F509-46D0-B6E3-DE96C71CA49B}" type="pres">
      <dgm:prSet presAssocID="{27F3BE9C-547F-456B-912B-CBD77C6CE39C}" presName="sibTrans" presStyleLbl="sibTrans2D1" presStyleIdx="0" presStyleCnt="1"/>
      <dgm:spPr/>
      <dgm:t>
        <a:bodyPr/>
        <a:lstStyle/>
        <a:p>
          <a:endParaRPr lang="en-US"/>
        </a:p>
      </dgm:t>
    </dgm:pt>
    <dgm:pt modelId="{5ECEB422-984D-4661-B947-444C4BD8E428}" type="pres">
      <dgm:prSet presAssocID="{27F3BE9C-547F-456B-912B-CBD77C6CE39C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1E36C891-0817-4DFC-954C-472FDB216D21}" type="pres">
      <dgm:prSet presAssocID="{BD5F75B4-67E1-454D-ACF3-F3E12156153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35CCDB-14A1-4B39-85E2-385D2CD608E8}" type="presOf" srcId="{BD5F75B4-67E1-454D-ACF3-F3E121561532}" destId="{1E36C891-0817-4DFC-954C-472FDB216D21}" srcOrd="0" destOrd="0" presId="urn:microsoft.com/office/officeart/2005/8/layout/process1"/>
    <dgm:cxn modelId="{99543A56-E2E3-4809-81F8-03FD0A94283C}" srcId="{F7969BAC-82B0-449A-B119-5AFCDA6E216F}" destId="{6B3B68CC-B9F1-4120-B60C-3EF8FD90E990}" srcOrd="0" destOrd="0" parTransId="{5B6DEAEC-E05F-47CE-9FD0-6763C69AC2CA}" sibTransId="{27F3BE9C-547F-456B-912B-CBD77C6CE39C}"/>
    <dgm:cxn modelId="{B03417C5-3C45-4875-9AC9-1135A51BBD59}" type="presOf" srcId="{27F3BE9C-547F-456B-912B-CBD77C6CE39C}" destId="{90729A36-F509-46D0-B6E3-DE96C71CA49B}" srcOrd="0" destOrd="0" presId="urn:microsoft.com/office/officeart/2005/8/layout/process1"/>
    <dgm:cxn modelId="{71185988-9759-4B1A-A834-EEF475E92BD6}" srcId="{F7969BAC-82B0-449A-B119-5AFCDA6E216F}" destId="{BD5F75B4-67E1-454D-ACF3-F3E121561532}" srcOrd="1" destOrd="0" parTransId="{14042733-33FF-417A-B70C-DAEC2104EA7D}" sibTransId="{6AC08B30-F164-41EF-8739-28DCA080C51D}"/>
    <dgm:cxn modelId="{7B82F56E-116A-43BC-B1AB-5E74E5CAEE2B}" type="presOf" srcId="{6B3B68CC-B9F1-4120-B60C-3EF8FD90E990}" destId="{E4EAAEDD-6252-46CB-A55C-16338ADFDD64}" srcOrd="0" destOrd="0" presId="urn:microsoft.com/office/officeart/2005/8/layout/process1"/>
    <dgm:cxn modelId="{5442A423-753F-4068-A6C7-712392D3A353}" type="presOf" srcId="{27F3BE9C-547F-456B-912B-CBD77C6CE39C}" destId="{5ECEB422-984D-4661-B947-444C4BD8E428}" srcOrd="1" destOrd="0" presId="urn:microsoft.com/office/officeart/2005/8/layout/process1"/>
    <dgm:cxn modelId="{71B0C5FB-0F14-4227-A346-1D7183B4242A}" type="presOf" srcId="{F7969BAC-82B0-449A-B119-5AFCDA6E216F}" destId="{5C24DB1D-1CF0-4CB4-A107-94DF70E4C382}" srcOrd="0" destOrd="0" presId="urn:microsoft.com/office/officeart/2005/8/layout/process1"/>
    <dgm:cxn modelId="{635CDCDD-22C7-4380-B070-BBA02A58C1DC}" type="presParOf" srcId="{5C24DB1D-1CF0-4CB4-A107-94DF70E4C382}" destId="{E4EAAEDD-6252-46CB-A55C-16338ADFDD64}" srcOrd="0" destOrd="0" presId="urn:microsoft.com/office/officeart/2005/8/layout/process1"/>
    <dgm:cxn modelId="{3F89E0E9-20E3-4283-A4BD-4C2C348A6760}" type="presParOf" srcId="{5C24DB1D-1CF0-4CB4-A107-94DF70E4C382}" destId="{90729A36-F509-46D0-B6E3-DE96C71CA49B}" srcOrd="1" destOrd="0" presId="urn:microsoft.com/office/officeart/2005/8/layout/process1"/>
    <dgm:cxn modelId="{10E30087-837F-43D7-870A-81261C51D11F}" type="presParOf" srcId="{90729A36-F509-46D0-B6E3-DE96C71CA49B}" destId="{5ECEB422-984D-4661-B947-444C4BD8E428}" srcOrd="0" destOrd="0" presId="urn:microsoft.com/office/officeart/2005/8/layout/process1"/>
    <dgm:cxn modelId="{0CBA20DC-05A6-42BA-BA2D-B9B0E1F1678B}" type="presParOf" srcId="{5C24DB1D-1CF0-4CB4-A107-94DF70E4C382}" destId="{1E36C891-0817-4DFC-954C-472FDB216D2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E8CE0-904C-42AB-A279-1C4EBCD850D3}">
      <dsp:nvSpPr>
        <dsp:cNvPr id="0" name=""/>
        <dsp:cNvSpPr/>
      </dsp:nvSpPr>
      <dsp:spPr>
        <a:xfrm>
          <a:off x="3658249" y="1248099"/>
          <a:ext cx="1598901" cy="159909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D589C64-A4BA-40EA-B631-EFA7F1B7C612}">
      <dsp:nvSpPr>
        <dsp:cNvPr id="0" name=""/>
        <dsp:cNvSpPr/>
      </dsp:nvSpPr>
      <dsp:spPr>
        <a:xfrm>
          <a:off x="3541662" y="0"/>
          <a:ext cx="1832074" cy="98043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41662" y="0"/>
        <a:ext cx="1832074" cy="980439"/>
      </dsp:txXfrm>
    </dsp:sp>
    <dsp:sp modelId="{B5D75CDE-3541-4230-847D-BF811DAF9194}">
      <dsp:nvSpPr>
        <dsp:cNvPr id="0" name=""/>
        <dsp:cNvSpPr/>
      </dsp:nvSpPr>
      <dsp:spPr>
        <a:xfrm>
          <a:off x="4127260" y="1473601"/>
          <a:ext cx="1598901" cy="1599097"/>
        </a:xfrm>
        <a:prstGeom prst="ellipse">
          <a:avLst/>
        </a:prstGeom>
        <a:solidFill>
          <a:schemeClr val="accent2">
            <a:alpha val="50000"/>
            <a:hueOff val="148264"/>
            <a:satOff val="-3314"/>
            <a:lumOff val="-313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E8257BA-5739-4775-946A-69E43E5B87FF}">
      <dsp:nvSpPr>
        <dsp:cNvPr id="0" name=""/>
        <dsp:cNvSpPr/>
      </dsp:nvSpPr>
      <dsp:spPr>
        <a:xfrm>
          <a:off x="5923359" y="931417"/>
          <a:ext cx="1732142" cy="10784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Site analysis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23359" y="931417"/>
        <a:ext cx="1732142" cy="1078483"/>
      </dsp:txXfrm>
    </dsp:sp>
    <dsp:sp modelId="{ADD1C8AF-EBEB-4DA2-8544-27EBC7EFB7AF}">
      <dsp:nvSpPr>
        <dsp:cNvPr id="0" name=""/>
        <dsp:cNvSpPr/>
      </dsp:nvSpPr>
      <dsp:spPr>
        <a:xfrm>
          <a:off x="4242514" y="1980978"/>
          <a:ext cx="1598901" cy="1599097"/>
        </a:xfrm>
        <a:prstGeom prst="ellipse">
          <a:avLst/>
        </a:prstGeom>
        <a:solidFill>
          <a:schemeClr val="accent2">
            <a:alpha val="50000"/>
            <a:hueOff val="296529"/>
            <a:satOff val="-6628"/>
            <a:lumOff val="-627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64313BD-E04E-4C56-8351-729CE8E496A5}">
      <dsp:nvSpPr>
        <dsp:cNvPr id="0" name=""/>
        <dsp:cNvSpPr/>
      </dsp:nvSpPr>
      <dsp:spPr>
        <a:xfrm>
          <a:off x="6089911" y="2304033"/>
          <a:ext cx="1698832" cy="11520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 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89911" y="2304033"/>
        <a:ext cx="1698832" cy="1152016"/>
      </dsp:txXfrm>
    </dsp:sp>
    <dsp:sp modelId="{4A927E58-E7BD-4011-808B-AE0270D0F36C}">
      <dsp:nvSpPr>
        <dsp:cNvPr id="0" name=""/>
        <dsp:cNvSpPr/>
      </dsp:nvSpPr>
      <dsp:spPr>
        <a:xfrm>
          <a:off x="3918070" y="2387861"/>
          <a:ext cx="1598901" cy="1599097"/>
        </a:xfrm>
        <a:prstGeom prst="ellipse">
          <a:avLst/>
        </a:prstGeom>
        <a:solidFill>
          <a:schemeClr val="accent2">
            <a:alpha val="50000"/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44717E4-1C24-4BBE-B5DF-A49E5D13C0C3}">
      <dsp:nvSpPr>
        <dsp:cNvPr id="0" name=""/>
        <dsp:cNvSpPr/>
      </dsp:nvSpPr>
      <dsp:spPr>
        <a:xfrm>
          <a:off x="5357081" y="3848226"/>
          <a:ext cx="1832074" cy="10539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57081" y="3848226"/>
        <a:ext cx="1832074" cy="1053972"/>
      </dsp:txXfrm>
    </dsp:sp>
    <dsp:sp modelId="{2BA6EF4B-001E-4CFA-851E-F13BFFD7DDD8}">
      <dsp:nvSpPr>
        <dsp:cNvPr id="0" name=""/>
        <dsp:cNvSpPr/>
      </dsp:nvSpPr>
      <dsp:spPr>
        <a:xfrm>
          <a:off x="3398427" y="2387861"/>
          <a:ext cx="1598901" cy="1599097"/>
        </a:xfrm>
        <a:prstGeom prst="ellipse">
          <a:avLst/>
        </a:prstGeom>
        <a:solidFill>
          <a:schemeClr val="accent2">
            <a:alpha val="50000"/>
            <a:hueOff val="593057"/>
            <a:satOff val="-13255"/>
            <a:lumOff val="-1254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D947B6D-F725-4541-B17D-C5D670FF006D}">
      <dsp:nvSpPr>
        <dsp:cNvPr id="0" name=""/>
        <dsp:cNvSpPr/>
      </dsp:nvSpPr>
      <dsp:spPr>
        <a:xfrm>
          <a:off x="1726243" y="3848226"/>
          <a:ext cx="1832074" cy="10539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26243" y="3848226"/>
        <a:ext cx="1832074" cy="1053972"/>
      </dsp:txXfrm>
    </dsp:sp>
    <dsp:sp modelId="{1C287DDD-76CB-469F-8934-EDC5D97BF375}">
      <dsp:nvSpPr>
        <dsp:cNvPr id="0" name=""/>
        <dsp:cNvSpPr/>
      </dsp:nvSpPr>
      <dsp:spPr>
        <a:xfrm>
          <a:off x="3073984" y="1980978"/>
          <a:ext cx="1598901" cy="1599097"/>
        </a:xfrm>
        <a:prstGeom prst="ellipse">
          <a:avLst/>
        </a:prstGeom>
        <a:solidFill>
          <a:schemeClr val="accent2">
            <a:alpha val="50000"/>
            <a:hueOff val="741322"/>
            <a:satOff val="-16569"/>
            <a:lumOff val="-1568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11FF918-A422-4264-9935-419FEFF6F644}">
      <dsp:nvSpPr>
        <dsp:cNvPr id="0" name=""/>
        <dsp:cNvSpPr/>
      </dsp:nvSpPr>
      <dsp:spPr>
        <a:xfrm>
          <a:off x="1126655" y="2304033"/>
          <a:ext cx="1698832" cy="11520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Electro Mechanical Design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6655" y="2304033"/>
        <a:ext cx="1698832" cy="1152016"/>
      </dsp:txXfrm>
    </dsp:sp>
    <dsp:sp modelId="{47D16020-ED20-40C0-9BFB-6B345C4B780C}">
      <dsp:nvSpPr>
        <dsp:cNvPr id="0" name=""/>
        <dsp:cNvSpPr/>
      </dsp:nvSpPr>
      <dsp:spPr>
        <a:xfrm>
          <a:off x="3189238" y="1473601"/>
          <a:ext cx="1598901" cy="1599097"/>
        </a:xfrm>
        <a:prstGeom prst="ellipse">
          <a:avLst/>
        </a:prstGeom>
        <a:solidFill>
          <a:schemeClr val="accent2">
            <a:alpha val="50000"/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F07E758-5C63-49FD-B04F-9B1648B82649}">
      <dsp:nvSpPr>
        <dsp:cNvPr id="0" name=""/>
        <dsp:cNvSpPr/>
      </dsp:nvSpPr>
      <dsp:spPr>
        <a:xfrm>
          <a:off x="1259897" y="931417"/>
          <a:ext cx="1732142" cy="10784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Conclusion 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9897" y="931417"/>
        <a:ext cx="1732142" cy="10784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0F7EF-13B0-423B-8701-9575881608A8}">
      <dsp:nvSpPr>
        <dsp:cNvPr id="0" name=""/>
        <dsp:cNvSpPr/>
      </dsp:nvSpPr>
      <dsp:spPr>
        <a:xfrm>
          <a:off x="194059" y="29828"/>
          <a:ext cx="4786812" cy="4786812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Al Qaneer commercial office building main spaces</a:t>
          </a:r>
          <a:endParaRPr lang="en-US" sz="1900" kern="1200" dirty="0"/>
        </a:p>
      </dsp:txBody>
      <dsp:txXfrm>
        <a:off x="862488" y="594296"/>
        <a:ext cx="2759964" cy="3657876"/>
      </dsp:txXfrm>
    </dsp:sp>
    <dsp:sp modelId="{D1D4D6E4-EF1C-40AA-A132-118DF702BE07}">
      <dsp:nvSpPr>
        <dsp:cNvPr id="0" name=""/>
        <dsp:cNvSpPr/>
      </dsp:nvSpPr>
      <dsp:spPr>
        <a:xfrm>
          <a:off x="3644015" y="29828"/>
          <a:ext cx="4786812" cy="4786812"/>
        </a:xfrm>
        <a:prstGeom prst="ellipse">
          <a:avLst/>
        </a:prstGeom>
        <a:solidFill>
          <a:schemeClr val="accent2">
            <a:shade val="80000"/>
            <a:alpha val="50000"/>
            <a:hueOff val="470709"/>
            <a:satOff val="2615"/>
            <a:lumOff val="3731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Offices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Manager rooms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Meeting rooms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Cafeteria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Security room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/>
            <a:t>Al Safa bank branch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Exhibitions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Parkings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Water closets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Lounge, corridors and circulation paths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Staircases 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Lifts</a:t>
          </a:r>
          <a:endParaRPr lang="en-US" sz="1500" kern="1200" dirty="0"/>
        </a:p>
      </dsp:txBody>
      <dsp:txXfrm>
        <a:off x="5002435" y="594296"/>
        <a:ext cx="2759964" cy="36578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EAAEDD-6252-46CB-A55C-16338ADFDD64}">
      <dsp:nvSpPr>
        <dsp:cNvPr id="0" name=""/>
        <dsp:cNvSpPr/>
      </dsp:nvSpPr>
      <dsp:spPr>
        <a:xfrm>
          <a:off x="1741" y="774821"/>
          <a:ext cx="3713298" cy="2227979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>The closest building is about 30m apart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66996" y="840076"/>
        <a:ext cx="3582788" cy="2097469"/>
      </dsp:txXfrm>
    </dsp:sp>
    <dsp:sp modelId="{90729A36-F509-46D0-B6E3-DE96C71CA49B}">
      <dsp:nvSpPr>
        <dsp:cNvPr id="0" name=""/>
        <dsp:cNvSpPr/>
      </dsp:nvSpPr>
      <dsp:spPr>
        <a:xfrm>
          <a:off x="4086370" y="1428361"/>
          <a:ext cx="787219" cy="9208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4086370" y="1612541"/>
        <a:ext cx="551053" cy="552538"/>
      </dsp:txXfrm>
    </dsp:sp>
    <dsp:sp modelId="{1E36C891-0817-4DFC-954C-472FDB216D21}">
      <dsp:nvSpPr>
        <dsp:cNvPr id="0" name=""/>
        <dsp:cNvSpPr/>
      </dsp:nvSpPr>
      <dsp:spPr>
        <a:xfrm>
          <a:off x="5200359" y="774821"/>
          <a:ext cx="3713298" cy="2227979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470629"/>
            <a:satOff val="1001"/>
            <a:lumOff val="4706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>No shading on the building from others 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5265614" y="840076"/>
        <a:ext cx="3582788" cy="2097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33264-E149-4447-A6E6-B2614AEF251A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16A2F-7682-4D12-8F38-D96DC49EE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6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57C8-1945-4AC1-9239-E72FB2947DE5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F604A-60B9-4D1D-9069-4D0B11056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7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7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68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3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36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21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2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12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72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95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05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97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B1AE-1F06-4860-BF8A-55365E5BCD50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95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8501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732976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5922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1103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97442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44DF-EBC9-412A-B607-3B8B1F091CA1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51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7FC9-2CAF-4DB8-A513-4235C588E34F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D40B-FDEB-41C0-85CB-56295F13C585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41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B9D02-C6CD-42FF-A48F-5ECDEA33E74B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7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3B65-5290-44E5-8D4D-8E532B704B89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4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3021-4B3D-45A7-A448-FF74FCFCFB2C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91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0373A-F2AA-4574-98B0-E6379616FC21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2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94B8-786B-40F1-9D11-010532E5F71C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7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1134-14A2-49C2-9B66-F7A3A4A12511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8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6D18-E563-4749-8819-57EEC29AA378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94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A25C-ED2A-46C1-A438-D70B88095492}" type="datetime1">
              <a:rPr lang="en-US" smtClean="0"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0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tmp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tmp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8688" y="2475695"/>
            <a:ext cx="8574622" cy="20992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 Qaneer office building in Nablus city</a:t>
            </a: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5694" y="3804051"/>
            <a:ext cx="4876800" cy="1995857"/>
          </a:xfrm>
        </p:spPr>
        <p:txBody>
          <a:bodyPr>
            <a:normAutofit fontScale="85000" lnSpcReduction="20000"/>
          </a:bodyPr>
          <a:lstStyle/>
          <a:p>
            <a:pPr marL="173038"/>
            <a:endParaRPr lang="en-US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3038"/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Deyaa Zyoud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Hamed Baniowda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Sameeh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Mahmood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Abdul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hameed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Ghanem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579" y="5629087"/>
            <a:ext cx="2840842" cy="96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Eng.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Haitham Sawalha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04390" y="124508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BET center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044" y="1233282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65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574652" y="3051150"/>
            <a:ext cx="7805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13503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594" y="491303"/>
            <a:ext cx="5441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rendering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 (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office) </a:t>
            </a:r>
            <a:endParaRPr lang="en-US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803AF-E4FF-4105-BEF7-5F288FDC016B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94" y="1152907"/>
            <a:ext cx="8523949" cy="54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9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594" y="491303"/>
            <a:ext cx="54411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rendering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 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(exhibition) </a:t>
            </a:r>
            <a:endParaRPr lang="en-US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803AF-E4FF-4105-BEF7-5F288FDC016B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593" y="1280161"/>
            <a:ext cx="7766303" cy="537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0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594" y="491303"/>
            <a:ext cx="544111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rendering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 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(parking) </a:t>
            </a:r>
            <a:endParaRPr lang="en-US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803AF-E4FF-4105-BEF7-5F288FDC016B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382" y="1152907"/>
            <a:ext cx="7186314" cy="538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1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115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92950" y="6155332"/>
            <a:ext cx="6643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distribution in Basement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233" t="31076" r="33406" b="18750"/>
          <a:stretch/>
        </p:blipFill>
        <p:spPr>
          <a:xfrm>
            <a:off x="2376714" y="1071109"/>
            <a:ext cx="7086600" cy="521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444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115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0980" y="6176466"/>
            <a:ext cx="6993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distribution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lighting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524" t="27605" r="29698" b="14756"/>
          <a:stretch/>
        </p:blipFill>
        <p:spPr>
          <a:xfrm>
            <a:off x="3390900" y="1052057"/>
            <a:ext cx="7239000" cy="512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448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115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64608" y="6033619"/>
            <a:ext cx="6219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distribution in First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lighting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4920" t="36457" r="30527" b="19793"/>
          <a:stretch/>
        </p:blipFill>
        <p:spPr>
          <a:xfrm>
            <a:off x="2403566" y="1152907"/>
            <a:ext cx="6856239" cy="488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70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115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807" y="6027037"/>
            <a:ext cx="7703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distribution in Second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lighting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598" t="33879" r="27467" b="17113"/>
          <a:stretch/>
        </p:blipFill>
        <p:spPr>
          <a:xfrm>
            <a:off x="2394857" y="1335314"/>
            <a:ext cx="6800149" cy="469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80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115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80864" y="6002730"/>
            <a:ext cx="693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distribution in Typical floor  lighting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6974" t="31117" r="25645" b="17554"/>
          <a:stretch/>
        </p:blipFill>
        <p:spPr>
          <a:xfrm>
            <a:off x="2781300" y="1080921"/>
            <a:ext cx="6375400" cy="492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56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1851557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socket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74607" y="5834741"/>
            <a:ext cx="5234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 distribution in Ground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472" t="26936" r="26238" b="13738"/>
          <a:stretch/>
        </p:blipFill>
        <p:spPr>
          <a:xfrm>
            <a:off x="3425371" y="116076"/>
            <a:ext cx="7765144" cy="571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87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1851557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socket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71885" y="6213630"/>
            <a:ext cx="592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 distribution in First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036" t="31101" r="30143" b="18304"/>
          <a:stretch/>
        </p:blipFill>
        <p:spPr>
          <a:xfrm>
            <a:off x="3904342" y="130629"/>
            <a:ext cx="8301507" cy="608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13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815"/>
              </p:ext>
            </p:extLst>
          </p:nvPr>
        </p:nvGraphicFramePr>
        <p:xfrm>
          <a:off x="2592925" y="1573648"/>
          <a:ext cx="8624888" cy="4846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79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1851557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socket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14344" y="6186124"/>
            <a:ext cx="5300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 distribution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482" t="34474" r="32933" b="16716"/>
          <a:stretch/>
        </p:blipFill>
        <p:spPr>
          <a:xfrm>
            <a:off x="3686629" y="-3515"/>
            <a:ext cx="8026400" cy="618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45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1851557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socket</a:t>
            </a:r>
          </a:p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62387" y="6072022"/>
            <a:ext cx="6284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Socket distribution in typical floor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7355" t="29712" r="29921" b="15328"/>
          <a:stretch/>
        </p:blipFill>
        <p:spPr>
          <a:xfrm>
            <a:off x="3817256" y="15092"/>
            <a:ext cx="8374743" cy="60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67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6582" y="787782"/>
            <a:ext cx="392607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Reflected ceiling plan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01" y="1367749"/>
            <a:ext cx="7331480" cy="55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29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28174" y="692695"/>
            <a:ext cx="8909366" cy="88523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97605"/>
              </p:ext>
            </p:extLst>
          </p:nvPr>
        </p:nvGraphicFramePr>
        <p:xfrm>
          <a:off x="1828174" y="1622903"/>
          <a:ext cx="9145016" cy="3415923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4572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5748883.84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4664908.8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2602628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237608NIS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27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13254028.64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1190.83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NIS/</a:t>
                      </a:r>
                      <a:r>
                        <a:rPr lang="en-US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417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9203" y="2738983"/>
            <a:ext cx="7381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2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0223" y="2866935"/>
            <a:ext cx="7447722" cy="132343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8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822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55600" y="5923140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034687" y="235132"/>
              <a:ext cx="3092918" cy="2564598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156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05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5.7 m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AE" sz="1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6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34</m:t>
                                </m:r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3172021"/>
                  </p:ext>
                </p:extLst>
              </p:nvPr>
            </p:nvGraphicFramePr>
            <p:xfrm>
              <a:off x="9034687" y="235132"/>
              <a:ext cx="3092918" cy="2564598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156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05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5.7 m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252" t="-290625" r="-117687" b="-2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076" t="-290625" r="-1170" b="-2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252" t="-390625" r="-117687" b="-1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076" t="-390625" r="-1170" b="-1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6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252" t="-285455" r="-117687" b="-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076" t="-285455" r="-1170" b="-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099082" y="3561122"/>
              <a:ext cx="3092918" cy="2014897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156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05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3.15</a:t>
                          </a:r>
                          <a:r>
                            <a:rPr lang="en-US" sz="1200" b="0" i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</a:t>
                          </a:r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2.6</a:t>
                          </a:r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6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  <m: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0608904"/>
                  </p:ext>
                </p:extLst>
              </p:nvPr>
            </p:nvGraphicFramePr>
            <p:xfrm>
              <a:off x="9099082" y="3561122"/>
              <a:ext cx="3092918" cy="2014897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156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05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8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3.15</a:t>
                          </a:r>
                          <a:r>
                            <a:rPr lang="en-US" sz="1200" b="0" i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</a:t>
                          </a:r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8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2.6</a:t>
                          </a:r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97076" t="-248438" r="-1754" b="-1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6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29252" t="-202727" r="-118367" b="-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97076" t="-202727" r="-1754" b="-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9363508" y="2861828"/>
            <a:ext cx="2406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old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55" y="1152906"/>
            <a:ext cx="6542409" cy="462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4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79909" y="5903893"/>
            <a:ext cx="4707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basement 3, basment2 and basment1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892642" y="264562"/>
                <a:ext cx="47079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area =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960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8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642" y="264562"/>
                <a:ext cx="4707908" cy="523220"/>
              </a:xfrm>
              <a:prstGeom prst="rect">
                <a:avLst/>
              </a:prstGeom>
              <a:blipFill>
                <a:blip r:embed="rId2"/>
                <a:stretch>
                  <a:fillRect l="-2720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694" t="29911" r="33825" b="21676"/>
          <a:stretch/>
        </p:blipFill>
        <p:spPr>
          <a:xfrm>
            <a:off x="1886857" y="655074"/>
            <a:ext cx="7344229" cy="533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6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8528" y="5743978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Forth basement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484092" y="526172"/>
                <a:ext cx="47079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area =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960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8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092" y="526172"/>
                <a:ext cx="4707908" cy="523220"/>
              </a:xfrm>
              <a:prstGeom prst="rect">
                <a:avLst/>
              </a:prstGeom>
              <a:blipFill>
                <a:blip r:embed="rId3"/>
                <a:stretch>
                  <a:fillRect l="-2720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5123" t="29316" r="34606" b="23661"/>
          <a:stretch/>
        </p:blipFill>
        <p:spPr>
          <a:xfrm>
            <a:off x="1864441" y="1262744"/>
            <a:ext cx="6974759" cy="457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9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0323" y="6133867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65464" y="329083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+mn-lt"/>
                              <a:cs typeface="+mn-cs"/>
                            </a:rPr>
                            <a:t>3.7</a:t>
                          </a:r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 m 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3.1</a:t>
                          </a:r>
                          <a14:m>
                            <m:oMath xmlns:m="http://schemas.openxmlformats.org/officeDocument/2006/math"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r>
                            <a:rPr lang="en-US" sz="1200" b="0" i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34</a:t>
                          </a:r>
                          <a14:m>
                            <m:oMath xmlns:m="http://schemas.openxmlformats.org/officeDocument/2006/math"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0435719"/>
                  </p:ext>
                </p:extLst>
              </p:nvPr>
            </p:nvGraphicFramePr>
            <p:xfrm>
              <a:off x="9165464" y="329083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+mn-lt"/>
                              <a:cs typeface="+mn-cs"/>
                            </a:rPr>
                            <a:t>3.7</a:t>
                          </a:r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 </a:t>
                          </a:r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m 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349180" r="-117647" b="-2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349180" r="-1266" b="-2852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449180" r="-117647" b="-1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319048" r="-117647" b="-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319048" r="-1266" b="-76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65464" y="3647197"/>
              <a:ext cx="2859110" cy="274828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2 m 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</a:p>
                        <a:p>
                          <a:pPr algn="ctr"/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42.1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6428866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8748082"/>
                  </p:ext>
                </p:extLst>
              </p:nvPr>
            </p:nvGraphicFramePr>
            <p:xfrm>
              <a:off x="9165464" y="3647197"/>
              <a:ext cx="2859110" cy="274828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2 </a:t>
                          </a:r>
                          <a:r>
                            <a:rPr lang="en-US" sz="1200" b="0" i="0" baseline="0" dirty="0" smtClean="0">
                              <a:latin typeface="+mn-lt"/>
                              <a:cs typeface="+mn-cs"/>
                            </a:rPr>
                            <a:t>m 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349180" r="-117647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349180" r="-1266" b="-3065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</a:p>
                        <a:p>
                          <a:pPr algn="ctr"/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365333" r="-117647" b="-14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642886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332381" r="-117647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332381" r="-1266" b="-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9391956" y="3057490"/>
            <a:ext cx="2406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old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30" y="970344"/>
            <a:ext cx="7532183" cy="498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5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80952" y="5841999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65464" y="329083"/>
              <a:ext cx="2859110" cy="2327666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3.1</a:t>
                          </a:r>
                          <a14:m>
                            <m:oMath xmlns:m="http://schemas.openxmlformats.org/officeDocument/2006/math"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34</a:t>
                          </a:r>
                          <a14:m>
                            <m:oMath xmlns:m="http://schemas.openxmlformats.org/officeDocument/2006/math"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Cafeteria</a:t>
                          </a:r>
                          <a:r>
                            <a:rPr lang="en-US" sz="12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562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1933042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38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0939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60222993"/>
                  </p:ext>
                </p:extLst>
              </p:nvPr>
            </p:nvGraphicFramePr>
            <p:xfrm>
              <a:off x="9165464" y="329083"/>
              <a:ext cx="2859110" cy="2327666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175410" r="-117647" b="-3590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175410" r="-1266" b="-3590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158491" r="-117647" b="-1066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158491" r="-1266" b="-1066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Cafeteria</a:t>
                          </a:r>
                          <a:r>
                            <a:rPr lang="en-US" sz="12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498182" r="-117647" b="-10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1933042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587500" r="-117647" b="-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09392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01230" y="3833688"/>
              <a:ext cx="2859110" cy="1989333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+mn-lt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53.2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0939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7544592"/>
                  </p:ext>
                </p:extLst>
              </p:nvPr>
            </p:nvGraphicFramePr>
            <p:xfrm>
              <a:off x="9101230" y="3833688"/>
              <a:ext cx="2859110" cy="1989333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 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177049" r="-118382" b="-2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177049" r="-1899" b="-2672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</a:t>
                          </a:r>
                          <a:r>
                            <a:rPr lang="en-US" sz="1200" baseline="0" dirty="0" smtClean="0"/>
                            <a:t> and elevator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160952" r="-118382" b="-5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160952" r="-1899" b="-5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exhibition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489286" r="-118382" b="-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09392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9391956" y="3057490"/>
            <a:ext cx="2406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old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942" y="708534"/>
            <a:ext cx="7905288" cy="522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3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98145" y="5951412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65464" y="329083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8.7 </a:t>
                          </a:r>
                          <a:r>
                            <a:rPr lang="en-US" sz="1200" baseline="0" dirty="0" smtClean="0"/>
                            <a:t>m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Office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12-15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 and elevator</a:t>
                          </a:r>
                          <a:r>
                            <a:rPr lang="en-US" sz="1200" baseline="0" dirty="0" smtClean="0"/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2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28290"/>
                  </p:ext>
                </p:extLst>
              </p:nvPr>
            </p:nvGraphicFramePr>
            <p:xfrm>
              <a:off x="9165464" y="329083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8.7 </a:t>
                          </a:r>
                          <a:r>
                            <a:rPr lang="en-US" sz="1200" baseline="0" dirty="0" smtClean="0"/>
                            <a:t>m</a:t>
                          </a:r>
                          <a:endParaRPr lang="en-US" sz="1200" baseline="0" dirty="0" smtClean="0"/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349180" r="-117647" b="-2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349180" r="-1266" b="-2852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Office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449180" r="-117647" b="-1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449180" r="-1266" b="-1852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 and elevator</a:t>
                          </a:r>
                          <a:r>
                            <a:rPr lang="en-US" sz="1200" baseline="0" dirty="0" smtClean="0"/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9412" t="-319048" r="-117647" b="-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468" t="-319048" r="-1266" b="-76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87400" y="3551102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aseline="0" dirty="0" smtClean="0"/>
                            <a:t>6  m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Office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12-15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83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 and elevator</a:t>
                          </a:r>
                          <a:r>
                            <a:rPr lang="en-US" sz="1200" baseline="0" dirty="0" smtClean="0"/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30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8686270"/>
                  </p:ext>
                </p:extLst>
              </p:nvPr>
            </p:nvGraphicFramePr>
            <p:xfrm>
              <a:off x="9187400" y="3551102"/>
              <a:ext cx="2859110" cy="2661920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10689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82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61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Function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Existing area, width 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Standard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Corridors, Lounge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aseline="0" dirty="0" smtClean="0"/>
                            <a:t>6  </a:t>
                          </a:r>
                          <a:r>
                            <a:rPr lang="en-US" sz="1200" baseline="0" dirty="0" smtClean="0"/>
                            <a:t>m</a:t>
                          </a:r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aseline="0" dirty="0" smtClean="0"/>
                            <a:t>(width)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en-US" sz="12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1.2-1.4</a:t>
                          </a:r>
                          <a:r>
                            <a:rPr lang="en-US" sz="1200" baseline="0" dirty="0" smtClean="0"/>
                            <a:t> m (width)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W.C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349180" r="-117647" b="-2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349180" r="-1266" b="-2836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Office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449180" r="-117647" b="-1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449180" r="-1266" b="-1836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Staircase and elevator</a:t>
                          </a:r>
                          <a:r>
                            <a:rPr lang="en-US" sz="1200" baseline="0" dirty="0" smtClean="0"/>
                            <a:t> 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412" t="-319048" r="-117647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7468" t="-319048" r="-1266" b="-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319" y="686182"/>
            <a:ext cx="7273764" cy="52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9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2912" y="5980032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0"/>
            <a:ext cx="4859337" cy="57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0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92212" y="6195932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281" y="241300"/>
            <a:ext cx="6221791" cy="595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7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4425" y="687610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ontents</a:t>
            </a:r>
            <a:endParaRPr lang="en-US" sz="32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912627"/>
              </p:ext>
            </p:extLst>
          </p:nvPr>
        </p:nvGraphicFramePr>
        <p:xfrm>
          <a:off x="1434943" y="1328055"/>
          <a:ext cx="8915400" cy="4902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70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06850" y="6063712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100" y="114300"/>
            <a:ext cx="6591596" cy="589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3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20712" y="5905500"/>
            <a:ext cx="470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004" y="254000"/>
            <a:ext cx="7103973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9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59360" y="6063315"/>
            <a:ext cx="2597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275" t="38046" r="36057" b="15922"/>
          <a:stretch/>
        </p:blipFill>
        <p:spPr>
          <a:xfrm>
            <a:off x="1808733" y="152400"/>
            <a:ext cx="6547868" cy="591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7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12776" y="5907714"/>
            <a:ext cx="230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2-2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355" t="36486" r="43976" b="23661"/>
          <a:stretch/>
        </p:blipFill>
        <p:spPr>
          <a:xfrm>
            <a:off x="2495004" y="14514"/>
            <a:ext cx="7540483" cy="589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71136" y="629158"/>
            <a:ext cx="3603102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for building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tabLst>
                <a:tab pos="270510" algn="l"/>
              </a:tabLst>
            </a:pP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179460"/>
                  </p:ext>
                </p:extLst>
              </p:nvPr>
            </p:nvGraphicFramePr>
            <p:xfrm>
              <a:off x="2382263" y="1451429"/>
              <a:ext cx="8967908" cy="4611571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24191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727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43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685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68552">
                      <a:extLst>
                        <a:ext uri="{9D8B030D-6E8A-4147-A177-3AD203B41FA5}">
                          <a16:colId xmlns:a16="http://schemas.microsoft.com/office/drawing/2014/main" val="3482787545"/>
                        </a:ext>
                      </a:extLst>
                    </a:gridCol>
                  </a:tblGrid>
                  <a:tr h="643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Function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Existing area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Standard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Comment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 old design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Office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34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12-15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meeting room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12-15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W.C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Ok</a:t>
                          </a:r>
                          <a:endParaRPr lang="en-US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Not ok</a:t>
                          </a:r>
                          <a:endParaRPr lang="en-US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exhibition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Parking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3.5X5</a:t>
                          </a:r>
                          <a:r>
                            <a:rPr lang="en-US" baseline="0" dirty="0" smtClean="0"/>
                            <a:t> m</a:t>
                          </a:r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oMath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Lift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4.8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3.6</a:t>
                          </a:r>
                          <a:r>
                            <a:rPr 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Not  ok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(without limit)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643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Corridor for entrance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5.7 m (width)</a:t>
                          </a:r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1.2-1.4 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Ok</a:t>
                          </a:r>
                        </a:p>
                        <a:p>
                          <a:pPr algn="ctr"/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not enough space to move</a:t>
                          </a:r>
                          <a:endParaRPr lang="en-US" sz="1800" dirty="0" smtClean="0"/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/>
                            <a:t>comfortably</a:t>
                          </a:r>
                        </a:p>
                        <a:p>
                          <a:pPr algn="ctr"/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77444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179460"/>
                  </p:ext>
                </p:extLst>
              </p:nvPr>
            </p:nvGraphicFramePr>
            <p:xfrm>
              <a:off x="2382263" y="1451429"/>
              <a:ext cx="8967908" cy="4611571"/>
            </p:xfrm>
            <a:graphic>
              <a:graphicData uri="http://schemas.openxmlformats.org/drawingml/2006/table">
                <a:tbl>
                  <a:tblPr firstRow="1" bandRow="1">
                    <a:tableStyleId>{EB344D84-9AFB-497E-A393-DC336BA19D2E}</a:tableStyleId>
                  </a:tblPr>
                  <a:tblGrid>
                    <a:gridCol w="24191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727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43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685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68552">
                      <a:extLst>
                        <a:ext uri="{9D8B030D-6E8A-4147-A177-3AD203B41FA5}">
                          <a16:colId xmlns:a16="http://schemas.microsoft.com/office/drawing/2014/main" val="3482787545"/>
                        </a:ext>
                      </a:extLst>
                    </a:gridCol>
                  </a:tblGrid>
                  <a:tr h="6437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Function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Existing area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Standard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Comment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 old design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Office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3796" t="-181967" r="-398611" b="-9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181967" r="-176849" b="-9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meeting room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3796" t="-281967" r="-398611" b="-8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281967" r="-176849" b="-8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W.C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3796" t="-381967" r="-398611" b="-7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381967" r="-176849" b="-7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Ok</a:t>
                          </a:r>
                          <a:endParaRPr lang="en-US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Not ok</a:t>
                          </a:r>
                          <a:endParaRPr lang="en-US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exhibition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3796" t="-474194" r="-398611" b="-65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474194" r="-176849" b="-65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2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Parking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3.5X5</a:t>
                          </a:r>
                          <a:r>
                            <a:rPr lang="en-US" baseline="0" dirty="0" smtClean="0"/>
                            <a:t> m</a:t>
                          </a:r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583607" r="-176849" b="-5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mtClean="0"/>
                            <a:t>-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Lift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3796" t="-397143" r="-398611" b="-23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7106" t="-397143" r="-176849" b="-23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Not  ok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(without limit)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1463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Corridor for entrance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5.7 m (width)</a:t>
                          </a:r>
                          <a:endParaRPr lang="en-US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1.2-1.4 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Ok</a:t>
                          </a:r>
                        </a:p>
                        <a:p>
                          <a:pPr algn="ctr"/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not enough space to move</a:t>
                          </a:r>
                          <a:endParaRPr lang="en-US" sz="1800" dirty="0" smtClean="0"/>
                        </a:p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/>
                            <a:t>comfortably</a:t>
                          </a:r>
                        </a:p>
                        <a:p>
                          <a:pPr algn="ctr"/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77444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5022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95328" y="2856089"/>
            <a:ext cx="510267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40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40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68EA-B935-49A5-AFBA-CB4099AE84D9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666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04779" y="2829964"/>
            <a:ext cx="4334841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40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68EA-B935-49A5-AFBA-CB4099AE84D9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933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7229" y="691242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(RT60)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98082" y="1717733"/>
            <a:ext cx="1176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office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11189" y="1586799"/>
            <a:ext cx="52063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cafeteria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13" y="2117843"/>
            <a:ext cx="5305407" cy="43818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BC004-45ED-4962-A1FF-1B5B8F1623EB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4" y="2420801"/>
            <a:ext cx="5930537" cy="400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537" y="2547257"/>
            <a:ext cx="5560621" cy="35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571421" y="663442"/>
            <a:ext cx="6385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values of RT60 in office buildings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303" y="1147443"/>
            <a:ext cx="8830491" cy="55890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00023" y="5112913"/>
            <a:ext cx="1854557" cy="3219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C964-B354-48C1-929E-772D47208BB8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6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84121" y="788519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</a:t>
            </a:r>
            <a:r>
              <a:rPr lang="en-US" sz="2400" b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909550"/>
              </p:ext>
            </p:extLst>
          </p:nvPr>
        </p:nvGraphicFramePr>
        <p:xfrm>
          <a:off x="2584121" y="1721449"/>
          <a:ext cx="2368634" cy="4543473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04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At </a:t>
                      </a:r>
                      <a:r>
                        <a:rPr lang="ar-SA" sz="1800" dirty="0" smtClean="0">
                          <a:effectLst/>
                        </a:rPr>
                        <a:t>95</a:t>
                      </a:r>
                      <a:r>
                        <a:rPr lang="en-US" sz="1800" dirty="0" smtClean="0">
                          <a:effectLst/>
                        </a:rPr>
                        <a:t>% occupancy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FREQ.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RT</a:t>
                      </a:r>
                      <a:r>
                        <a:rPr lang="en-US" sz="1800" baseline="-25000" dirty="0" smtClean="0">
                          <a:effectLst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63Hz: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0.94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0.96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0.89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0.97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0.65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2447" y="2312980"/>
            <a:ext cx="19016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Manager office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Room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(0.6-1.2)sec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00060" y="4253950"/>
            <a:ext cx="4936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RT60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recommended for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office between (0.6 – 1.2)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2B84-5921-42EC-9F91-EDF4F22501F8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9" y="1537500"/>
            <a:ext cx="6348549" cy="320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7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0305"/>
            <a:ext cx="6500275" cy="36176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191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30672" y="551878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</a:t>
            </a:r>
            <a:r>
              <a:rPr lang="en-US" sz="2400" b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921695" y="2178256"/>
            <a:ext cx="13372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Exhibition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(1.4-2)sec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551518" y="1152907"/>
          <a:ext cx="2371829" cy="502920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5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6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483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At 85 % occupancy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1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FREQ.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RT(60)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63Hz: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0.96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16kHz: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0.41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328B-7182-483C-92E9-84880E07E073}" type="datetime1">
              <a:rPr lang="en-US" sz="1800" smtClean="0"/>
              <a:t>1/9/2019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944" y="1405641"/>
            <a:ext cx="6697382" cy="29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0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30672" y="551878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</a:t>
            </a:r>
            <a:r>
              <a:rPr lang="en-US" sz="2400" b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982609" y="2178256"/>
            <a:ext cx="1215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C</a:t>
            </a:r>
            <a:r>
              <a:rPr lang="en-US" sz="2000" b="1" dirty="0" smtClean="0">
                <a:latin typeface="Times New Roman" panose="02020603050405020304" pitchFamily="18" charset="0"/>
              </a:rPr>
              <a:t>afeteria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(0.6-1)sec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551518" y="1152907"/>
          <a:ext cx="2371829" cy="502920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5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6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483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At 85 % occupancy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1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FREQ.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RT(60)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63Hz: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1.14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1.02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1.09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0.62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3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16kHz: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0.59</a:t>
                      </a:r>
                      <a:endParaRPr lang="en-US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328B-7182-483C-92E9-84880E07E073}" type="datetime1">
              <a:rPr lang="en-US" sz="1800" smtClean="0"/>
              <a:t>1/9/2019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28" y="1152907"/>
            <a:ext cx="6884126" cy="326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1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14220" y="676231"/>
            <a:ext cx="7970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STC for internal wall between offices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11579" y="4655110"/>
            <a:ext cx="1923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STC standard =38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7057" y="1431406"/>
            <a:ext cx="2228045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2846-66D6-40C9-8D47-AAC6005DAEDA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365409"/>
            <a:ext cx="4387889" cy="2873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219" y="322973"/>
            <a:ext cx="3807672" cy="47014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325" y="5303723"/>
            <a:ext cx="8993360" cy="114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2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14220" y="676231"/>
            <a:ext cx="7970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STC for external façade curtain wall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21695" y="1431406"/>
            <a:ext cx="6968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Curtain wall STC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standard =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2846-66D6-40C9-8D47-AAC6005DAEDA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725" y="1668886"/>
            <a:ext cx="3626355" cy="4474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46" y="2429203"/>
            <a:ext cx="7323200" cy="119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0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63173" y="2832397"/>
            <a:ext cx="72144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17BAB-8333-4A11-9665-D78A36B2F0A9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9792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1851" y="546101"/>
            <a:ext cx="5232399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08250" y="1689100"/>
            <a:ext cx="8915400" cy="49021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56D8-BDCB-47A0-94CD-41FBF7FD3AC3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0603" y="783575"/>
            <a:ext cx="4290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Shadows from building in 21/1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9:00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62C0-F838-4129-A218-FF22B10A32F5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" r="12424"/>
          <a:stretch/>
        </p:blipFill>
        <p:spPr>
          <a:xfrm>
            <a:off x="3159759" y="1628511"/>
            <a:ext cx="5635897" cy="487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6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0261" y="802731"/>
            <a:ext cx="4309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shadows from building in 21/7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at 9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:00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83EE-AC21-4B8A-85B8-FA87D20169AB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9" r="13650"/>
          <a:stretch/>
        </p:blipFill>
        <p:spPr>
          <a:xfrm>
            <a:off x="3329577" y="1643026"/>
            <a:ext cx="5437052" cy="485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9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shading on the building from others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996784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2713-AC66-478E-8543-E9BE2772F3E1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6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2394" y="678934"/>
            <a:ext cx="8148806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0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Envelope construction details for the building</a:t>
            </a:r>
            <a:endParaRPr lang="en-US" sz="20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2710" y="1221070"/>
            <a:ext cx="2411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External Wall layers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25830" y="1621180"/>
            <a:ext cx="242566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=0.52w/m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2A2A-8BBF-4E21-97F5-19B05C7878FF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903" y="2092218"/>
            <a:ext cx="4971193" cy="407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2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264555"/>
            <a:ext cx="8624888" cy="15421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site is located in Nablus city in AL- Bassateen area near Sufian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street,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is about 569 m above sea level.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land 955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292439"/>
            <a:ext cx="8431390" cy="431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1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70628" y="645076"/>
            <a:ext cx="1651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Internal Wall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09658" y="1152907"/>
            <a:ext cx="242566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=1.67w/m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5CC9-3E86-4A21-815C-15A30C7A7677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831" y="2046750"/>
            <a:ext cx="4885555" cy="396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9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5610" y="793234"/>
            <a:ext cx="1560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Floor layers 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65305" y="1193344"/>
            <a:ext cx="254108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=0.389w/m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F0-E4D2-4699-B30B-819F2674D6B7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100" y="2051297"/>
            <a:ext cx="4939023" cy="407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89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42244" y="823457"/>
            <a:ext cx="1494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Roof layers 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82361" y="1255412"/>
            <a:ext cx="259878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=0.389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2F1E-E42A-4D6E-BB23-B259EAD63A96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107" y="1996734"/>
            <a:ext cx="4971411" cy="413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0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42244" y="823457"/>
            <a:ext cx="1037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Glazing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97777" y="1255412"/>
            <a:ext cx="236795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=2.2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2F1E-E42A-4D6E-BB23-B259EAD63A96}" type="datetime1">
              <a:rPr lang="en-US" smtClean="0"/>
              <a:t>1/9/2019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230347"/>
              </p:ext>
            </p:extLst>
          </p:nvPr>
        </p:nvGraphicFramePr>
        <p:xfrm>
          <a:off x="1561737" y="2156581"/>
          <a:ext cx="8128000" cy="29311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1568954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063031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properties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94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Total Solar transmission (SHGC) 	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0.268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659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Direct Solar transmission 	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438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Light transmission 	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525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smtClean="0"/>
                        <a:t>U-value 	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106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73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83" y="1409785"/>
            <a:ext cx="9160043" cy="509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1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371039"/>
            <a:ext cx="9260168" cy="531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2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298794"/>
            <a:ext cx="9212042" cy="532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850885"/>
              </p:ext>
            </p:extLst>
          </p:nvPr>
        </p:nvGraphicFramePr>
        <p:xfrm>
          <a:off x="1614902" y="2099287"/>
          <a:ext cx="8892676" cy="2809596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446338">
                  <a:extLst>
                    <a:ext uri="{9D8B030D-6E8A-4147-A177-3AD203B41FA5}">
                      <a16:colId xmlns:a16="http://schemas.microsoft.com/office/drawing/2014/main" val="1137353631"/>
                    </a:ext>
                  </a:extLst>
                </a:gridCol>
                <a:gridCol w="4446338">
                  <a:extLst>
                    <a:ext uri="{9D8B030D-6E8A-4147-A177-3AD203B41FA5}">
                      <a16:colId xmlns:a16="http://schemas.microsoft.com/office/drawing/2014/main" val="2441585630"/>
                    </a:ext>
                  </a:extLst>
                </a:gridCol>
              </a:tblGrid>
              <a:tr h="93653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731246"/>
                  </a:ext>
                </a:extLst>
              </a:tr>
              <a:tr h="93653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KW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69484"/>
                  </a:ext>
                </a:extLst>
              </a:tr>
              <a:tr h="93653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161.1 KW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015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375" y="1347537"/>
            <a:ext cx="8638237" cy="515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29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C4A8-82AA-4BB8-A04F-E0B7471B0709}" type="datetime1">
              <a:rPr lang="en-US" smtClean="0"/>
              <a:t>1/9/2019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529055"/>
              </p:ext>
            </p:extLst>
          </p:nvPr>
        </p:nvGraphicFramePr>
        <p:xfrm>
          <a:off x="1903663" y="2323875"/>
          <a:ext cx="9202486" cy="357110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147588">
                  <a:extLst>
                    <a:ext uri="{9D8B030D-6E8A-4147-A177-3AD203B41FA5}">
                      <a16:colId xmlns:a16="http://schemas.microsoft.com/office/drawing/2014/main" val="3474231263"/>
                    </a:ext>
                  </a:extLst>
                </a:gridCol>
                <a:gridCol w="2147588">
                  <a:extLst>
                    <a:ext uri="{9D8B030D-6E8A-4147-A177-3AD203B41FA5}">
                      <a16:colId xmlns:a16="http://schemas.microsoft.com/office/drawing/2014/main" val="1657036628"/>
                    </a:ext>
                  </a:extLst>
                </a:gridCol>
                <a:gridCol w="2147588">
                  <a:extLst>
                    <a:ext uri="{9D8B030D-6E8A-4147-A177-3AD203B41FA5}">
                      <a16:colId xmlns:a16="http://schemas.microsoft.com/office/drawing/2014/main" val="1316276050"/>
                    </a:ext>
                  </a:extLst>
                </a:gridCol>
                <a:gridCol w="2759722">
                  <a:extLst>
                    <a:ext uri="{9D8B030D-6E8A-4147-A177-3AD203B41FA5}">
                      <a16:colId xmlns:a16="http://schemas.microsoft.com/office/drawing/2014/main" val="205089525"/>
                    </a:ext>
                  </a:extLst>
                </a:gridCol>
              </a:tblGrid>
              <a:tr h="914625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energy 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per total 	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</a:t>
                      </a: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area(KWh/m2 ) 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per conditioned 	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area(KWh/m2 ) 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298766"/>
                  </a:ext>
                </a:extLst>
              </a:tr>
              <a:tr h="80321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site energy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64277.76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107.00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107.00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121875"/>
                  </a:ext>
                </a:extLst>
              </a:tr>
              <a:tr h="115244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source energy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979115.06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162.99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162.99 	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645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3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152907"/>
            <a:ext cx="7151966" cy="552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9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1695" y="207815"/>
            <a:ext cx="5727859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fontAlgn="base"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Daylight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9D6D5-CA9E-41E4-B7E4-9F216214F6B6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273" y="1155562"/>
            <a:ext cx="7905453" cy="454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6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13167" y="2858154"/>
            <a:ext cx="7214427" cy="905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Structural Aspect </a:t>
            </a:r>
          </a:p>
        </p:txBody>
      </p:sp>
    </p:spTree>
    <p:extLst>
      <p:ext uri="{BB962C8B-B14F-4D97-AF65-F5344CB8AC3E}">
        <p14:creationId xmlns:p14="http://schemas.microsoft.com/office/powerpoint/2010/main" val="1010501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Cods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Standard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ACI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-318-14 for reinforced concrete structural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UBC -97 for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design.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ASCE for load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combinations.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85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Loads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 load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load =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705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3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5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Seismic Loads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city of structure is Nablus.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seismic zone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factor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Z =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0.2).</a:t>
                </a:r>
                <a:endPara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soil profile is type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acceleration seismic coefficient Ca =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0.28.</a:t>
                </a:r>
                <a:endPara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velocity seismic coefficient </a:t>
                </a:r>
                <a:r>
                  <a:rPr lang="en-US" sz="2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Cv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0.4.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Seismic importance factor = 1.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The structural design type is intermediate, R=5.5.</a:t>
                </a:r>
              </a:p>
              <a:p>
                <a:pPr marL="457200" lvl="1" indent="0">
                  <a:buNone/>
                </a:pPr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42" t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صورة ذات صلة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350" y="1456841"/>
            <a:ext cx="3059586" cy="45517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336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2133600"/>
            <a:ext cx="7795759" cy="3777622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Materials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for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slab, beams and columns </a:t>
            </a:r>
            <a:r>
              <a:rPr lang="en-US" sz="2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28MPa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40MPa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yield strength </a:t>
            </a: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420MPa.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for soil =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</a:t>
            </a: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SA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879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 form ETABS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37431" y="2133600"/>
            <a:ext cx="2874649" cy="177219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865" y="2213185"/>
            <a:ext cx="3553828" cy="4437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257" y="2213185"/>
            <a:ext cx="3227456" cy="438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0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check.</a:t>
            </a:r>
            <a:endParaRPr lang="ar-AE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ar-AE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ناقص صورة </a:t>
            </a:r>
            <a:endParaRPr lang="en-US" sz="6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6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Check.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00622"/>
              </p:ext>
            </p:extLst>
          </p:nvPr>
        </p:nvGraphicFramePr>
        <p:xfrm>
          <a:off x="3214051" y="2767744"/>
          <a:ext cx="7158445" cy="366974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05535">
                  <a:extLst>
                    <a:ext uri="{9D8B030D-6E8A-4147-A177-3AD203B41FA5}">
                      <a16:colId xmlns:a16="http://schemas.microsoft.com/office/drawing/2014/main" val="2524303072"/>
                    </a:ext>
                  </a:extLst>
                </a:gridCol>
                <a:gridCol w="1345211">
                  <a:extLst>
                    <a:ext uri="{9D8B030D-6E8A-4147-A177-3AD203B41FA5}">
                      <a16:colId xmlns:a16="http://schemas.microsoft.com/office/drawing/2014/main" val="3853624582"/>
                    </a:ext>
                  </a:extLst>
                </a:gridCol>
                <a:gridCol w="1393255">
                  <a:extLst>
                    <a:ext uri="{9D8B030D-6E8A-4147-A177-3AD203B41FA5}">
                      <a16:colId xmlns:a16="http://schemas.microsoft.com/office/drawing/2014/main" val="615404401"/>
                    </a:ext>
                  </a:extLst>
                </a:gridCol>
                <a:gridCol w="1561406">
                  <a:extLst>
                    <a:ext uri="{9D8B030D-6E8A-4147-A177-3AD203B41FA5}">
                      <a16:colId xmlns:a16="http://schemas.microsoft.com/office/drawing/2014/main" val="2300338302"/>
                    </a:ext>
                  </a:extLst>
                </a:gridCol>
                <a:gridCol w="1153038">
                  <a:extLst>
                    <a:ext uri="{9D8B030D-6E8A-4147-A177-3AD203B41FA5}">
                      <a16:colId xmlns:a16="http://schemas.microsoft.com/office/drawing/2014/main" val="1413181651"/>
                    </a:ext>
                  </a:extLst>
                </a:gridCol>
              </a:tblGrid>
              <a:tr h="11635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824271013"/>
                  </a:ext>
                </a:extLst>
              </a:tr>
              <a:tr h="6265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797733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132261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131944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05443696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43519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44980	</a:t>
                      </a: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967070227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55370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58155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886181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528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Internal forces check.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 for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samples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slab strip, beams and columns within difference less than 10%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311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544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2498748" y="1250033"/>
            <a:ext cx="8911687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460744" y="1800328"/>
            <a:ext cx="3569101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12:00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on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21/January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2139622" y="1757332"/>
            <a:ext cx="3569101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9:00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on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21/January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" r="12424"/>
          <a:stretch/>
        </p:blipFill>
        <p:spPr>
          <a:xfrm>
            <a:off x="1998617" y="2383254"/>
            <a:ext cx="4349932" cy="4174299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13453"/>
          <a:stretch/>
        </p:blipFill>
        <p:spPr>
          <a:xfrm>
            <a:off x="7197634" y="2383255"/>
            <a:ext cx="4306978" cy="417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0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133600"/>
                <a:ext cx="4895805" cy="3777622"/>
              </a:xfrm>
            </p:spPr>
            <p:txBody>
              <a:bodyPr/>
              <a:lstStyle/>
              <a:p>
                <a:r>
                  <a:rPr lang="en-US" sz="3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Deflection checks.</a:t>
                </a:r>
              </a:p>
              <a:p>
                <a:pPr marL="0" indent="0">
                  <a:buNone/>
                </a:pPr>
                <a:endPara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lvl="1" indent="0"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Limit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240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10900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240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45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.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4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𝑚𝑚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.</m:t>
                    </m:r>
                  </m:oMath>
                </a14:m>
                <a:endPara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00050" lvl="1" indent="0"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deflection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for slab=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33.8mm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400050" lvl="1" indent="0"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So, its ok.</a:t>
                </a:r>
              </a:p>
              <a:p>
                <a:pPr marL="400050" lvl="1" indent="0">
                  <a:buNone/>
                </a:pPr>
                <a:endParaRPr lang="en-US" sz="2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133600"/>
                <a:ext cx="4895805" cy="3777622"/>
              </a:xfrm>
              <a:blipFill>
                <a:blip r:embed="rId2"/>
                <a:stretch>
                  <a:fillRect l="-2989"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568" t="29911" r="30389" b="12590"/>
          <a:stretch/>
        </p:blipFill>
        <p:spPr>
          <a:xfrm>
            <a:off x="7328264" y="1919291"/>
            <a:ext cx="4689566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32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participation mass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checks.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200" dirty="0" smtClean="0"/>
              <a:t>           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eriod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=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/ Period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hand calc.=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0.71sec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9860" indent="0" algn="ctr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from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from hand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calc.</a:t>
            </a:r>
          </a:p>
          <a:p>
            <a:pPr marL="799860" indent="0" algn="ctr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 sec. &gt; 0.997 sec.</a:t>
            </a:r>
          </a:p>
          <a:p>
            <a:pPr marL="799860" indent="0" algn="ctr">
              <a:buNone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OK.</a:t>
            </a: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063" y="2426295"/>
            <a:ext cx="762000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55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check.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15047</a:t>
            </a:r>
          </a:p>
          <a:p>
            <a:pPr marL="0" indent="0">
              <a:buNone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Vx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=15735.67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&gt; 15047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Ok.</a:t>
            </a:r>
          </a:p>
          <a:p>
            <a:pPr marL="0" indent="0">
              <a:buNone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15216.71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15047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Ok.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check.</a:t>
            </a: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999" dirty="0" smtClean="0"/>
              <a:t>           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729274" y="5265541"/>
              <a:ext cx="8128000" cy="741680"/>
            </p:xfrm>
            <a:graphic>
              <a:graphicData uri="http://schemas.openxmlformats.org/drawingml/2006/table">
                <a:tbl>
                  <a:tblPr firstRow="1" bandRow="1">
                    <a:tableStyleId>{F2DE63D5-997A-4646-A377-4702673A728D}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229113776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096191538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29763675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40119950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#STORY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Limitation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state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9033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65.45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30275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3515167"/>
                  </p:ext>
                </p:extLst>
              </p:nvPr>
            </p:nvGraphicFramePr>
            <p:xfrm>
              <a:off x="2729274" y="5265541"/>
              <a:ext cx="8128000" cy="741680"/>
            </p:xfrm>
            <a:graphic>
              <a:graphicData uri="http://schemas.openxmlformats.org/drawingml/2006/table">
                <a:tbl>
                  <a:tblPr firstRow="1" bandRow="1">
                    <a:tableStyleId>{F2DE63D5-997A-4646-A377-4702673A728D}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229113776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096191538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29763675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40119950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#STORY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99" t="-8065" r="-2000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Limitation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state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9033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65.45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OK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302754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8539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ections Dimensions.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736391"/>
              </p:ext>
            </p:extLst>
          </p:nvPr>
        </p:nvGraphicFramePr>
        <p:xfrm>
          <a:off x="2589212" y="2809723"/>
          <a:ext cx="8127999" cy="296672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38320884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1652041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5234358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801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Slab</a:t>
                      </a:r>
                      <a:r>
                        <a:rPr lang="en-US" baseline="0" dirty="0" smtClean="0"/>
                        <a:t>s (Solid)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6" algn="ctr"/>
                      <a:r>
                        <a:rPr lang="en-US" dirty="0" smtClean="0"/>
                        <a:t>25cm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062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Sabs (Ribbed)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6" algn="ctr"/>
                      <a:r>
                        <a:rPr lang="en-US" dirty="0" smtClean="0"/>
                        <a:t>40cm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629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Beams</a:t>
                      </a:r>
                      <a:r>
                        <a:rPr lang="en-US" baseline="0" dirty="0" smtClean="0"/>
                        <a:t> (Main)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40cm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024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Beams (secondary)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40cm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082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Columns</a:t>
                      </a:r>
                      <a:r>
                        <a:rPr lang="en-US" baseline="0" dirty="0" smtClean="0"/>
                        <a:t> (rectangular)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70cm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1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Columns (circular)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100cm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833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Shear</a:t>
                      </a:r>
                      <a:r>
                        <a:rPr lang="en-US" baseline="0" dirty="0" smtClean="0"/>
                        <a:t> Walls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30cm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432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75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for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&amp; beams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distributions. </a:t>
            </a: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054" t="26340" r="26775" b="17232"/>
          <a:stretch/>
        </p:blipFill>
        <p:spPr>
          <a:xfrm>
            <a:off x="3776548" y="2625634"/>
            <a:ext cx="5617029" cy="412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0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Ground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&amp; beams distributions.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1761" t="26695" r="24968" b="17590"/>
          <a:stretch/>
        </p:blipFill>
        <p:spPr>
          <a:xfrm>
            <a:off x="3770016" y="2690947"/>
            <a:ext cx="5630093" cy="407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51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irst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for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&amp; beams distributions.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564" t="34196" r="31995" b="20625"/>
          <a:stretch/>
        </p:blipFill>
        <p:spPr>
          <a:xfrm>
            <a:off x="4279468" y="2808515"/>
            <a:ext cx="4611189" cy="330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3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 floor for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&amp; beams distributions.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658" t="30893" r="32797" b="21071"/>
          <a:stretch/>
        </p:blipFill>
        <p:spPr>
          <a:xfrm>
            <a:off x="4207622" y="2697156"/>
            <a:ext cx="4754881" cy="35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9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for tow way solid slabs.</a:t>
            </a: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966" t="42768" r="12117" b="31875"/>
          <a:stretch/>
        </p:blipFill>
        <p:spPr>
          <a:xfrm>
            <a:off x="2465114" y="2981736"/>
            <a:ext cx="8656320" cy="185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745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for tow way ribbed slabs.</a:t>
            </a: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910" t="27590" r="19245" b="17053"/>
          <a:stretch/>
        </p:blipFill>
        <p:spPr>
          <a:xfrm>
            <a:off x="2589212" y="2612569"/>
            <a:ext cx="8046720" cy="404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75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544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2498748" y="1250033"/>
            <a:ext cx="8911687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460744" y="1800328"/>
            <a:ext cx="3569101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12:00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on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21/July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2139622" y="1757332"/>
            <a:ext cx="3569101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9:00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on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21/July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9" r="13650"/>
          <a:stretch/>
        </p:blipFill>
        <p:spPr>
          <a:xfrm>
            <a:off x="1645920" y="2383255"/>
            <a:ext cx="4506686" cy="420042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r="13220"/>
          <a:stretch/>
        </p:blipFill>
        <p:spPr>
          <a:xfrm>
            <a:off x="7008252" y="2383255"/>
            <a:ext cx="4496360" cy="42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6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reinforcement for B.F.</a:t>
            </a:r>
            <a:r>
              <a:rPr lang="en-US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 direction)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5898" t="52946" r="7197" b="31161"/>
          <a:stretch/>
        </p:blipFill>
        <p:spPr>
          <a:xfrm>
            <a:off x="1476103" y="2746605"/>
            <a:ext cx="10006148" cy="1162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448" t="42768" r="32798" b="26161"/>
          <a:stretch/>
        </p:blipFill>
        <p:spPr>
          <a:xfrm>
            <a:off x="3958045" y="3909199"/>
            <a:ext cx="5042263" cy="22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95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for G.F, F.F and T.F.</a:t>
            </a:r>
            <a:r>
              <a:rPr lang="en-US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 direction)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6440" t="26696" r="40831" b="19554"/>
          <a:stretch/>
        </p:blipFill>
        <p:spPr>
          <a:xfrm>
            <a:off x="1570898" y="2978331"/>
            <a:ext cx="4046719" cy="34224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3769" t="27054" r="44947" b="18303"/>
          <a:stretch/>
        </p:blipFill>
        <p:spPr>
          <a:xfrm>
            <a:off x="5617617" y="2403566"/>
            <a:ext cx="2769326" cy="39972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0717" t="34196" r="32096" b="18661"/>
          <a:stretch/>
        </p:blipFill>
        <p:spPr>
          <a:xfrm>
            <a:off x="8469291" y="2677886"/>
            <a:ext cx="3129937" cy="344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46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for G.F, F.F and T.F.</a:t>
            </a:r>
            <a:r>
              <a:rPr lang="en-US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 direction)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8488" t="29018" r="28983" b="18661"/>
          <a:stretch/>
        </p:blipFill>
        <p:spPr>
          <a:xfrm>
            <a:off x="1268481" y="2528220"/>
            <a:ext cx="4232366" cy="3827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3508" t="27411" r="33903" b="19375"/>
          <a:stretch/>
        </p:blipFill>
        <p:spPr>
          <a:xfrm>
            <a:off x="5500847" y="2714226"/>
            <a:ext cx="2939142" cy="3892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0717" t="34196" r="32096" b="18661"/>
          <a:stretch/>
        </p:blipFill>
        <p:spPr>
          <a:xfrm>
            <a:off x="8326189" y="2903638"/>
            <a:ext cx="3129937" cy="344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46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for B.F &amp; S1,2,3.</a:t>
            </a:r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380" t="39554" r="17439" b="18482"/>
          <a:stretch/>
        </p:blipFill>
        <p:spPr>
          <a:xfrm>
            <a:off x="2855617" y="2841450"/>
            <a:ext cx="7458891" cy="30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98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for B.F &amp; S1,2,3.</a:t>
            </a:r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424" t="35803" r="30389" b="22233"/>
          <a:stretch/>
        </p:blipFill>
        <p:spPr>
          <a:xfrm>
            <a:off x="2873829" y="2841450"/>
            <a:ext cx="7249885" cy="30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94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for B.F &amp; S1,2,3.</a:t>
            </a:r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1421" t="37232" r="10309" b="21340"/>
          <a:stretch/>
        </p:blipFill>
        <p:spPr>
          <a:xfrm>
            <a:off x="2337431" y="2677886"/>
            <a:ext cx="8882743" cy="303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72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 for S4,5,6.</a:t>
            </a:r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300" t="31518" r="5691" b="19196"/>
          <a:stretch/>
        </p:blipFill>
        <p:spPr>
          <a:xfrm>
            <a:off x="2589212" y="2873828"/>
            <a:ext cx="9278982" cy="360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19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7431" y="698479"/>
            <a:ext cx="8911687" cy="90885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 Design (Results)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907177"/>
            <a:ext cx="7991702" cy="400404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Footing.</a:t>
            </a:r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14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81048" y="2553709"/>
            <a:ext cx="83790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Electro </a:t>
            </a:r>
            <a:r>
              <a:rPr lang="en-US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mechanic</a:t>
            </a:r>
            <a:r>
              <a:rPr lang="fr-FR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al </a:t>
            </a: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system analysis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19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0057" y="1901041"/>
            <a:ext cx="837905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Water supply system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system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" y="671018"/>
            <a:ext cx="8379052" cy="903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Mechanic</a:t>
            </a:r>
            <a:r>
              <a:rPr lang="fr-FR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al Design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47876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77410" y="1485073"/>
            <a:ext cx="3999001" cy="57626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Temperature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Content Placeholder 8"/>
          <p:cNvPicPr>
            <a:picLocks noGrp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"/>
          <a:stretch/>
        </p:blipFill>
        <p:spPr bwMode="auto">
          <a:xfrm>
            <a:off x="2777855" y="2377440"/>
            <a:ext cx="6627402" cy="38666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801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0" r="45259"/>
          <a:stretch/>
        </p:blipFill>
        <p:spPr>
          <a:xfrm>
            <a:off x="7109138" y="2066229"/>
            <a:ext cx="4816697" cy="4413958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41181"/>
              </p:ext>
            </p:extLst>
          </p:nvPr>
        </p:nvGraphicFramePr>
        <p:xfrm>
          <a:off x="1590530" y="2956802"/>
          <a:ext cx="5149371" cy="20218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4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9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 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Required diameter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Actual diameter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Vertical feeder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2.5"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3/4"and 1/2"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3"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Branch</a:t>
                      </a:r>
                      <a:r>
                        <a:rPr lang="en-US" sz="1800" baseline="0" dirty="0" smtClean="0"/>
                        <a:t> pipe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0.75"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0.62"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71277" y="1854690"/>
            <a:ext cx="3531736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20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 water supply system</a:t>
            </a:r>
            <a:endParaRPr lang="en-US" sz="20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94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81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126832"/>
              </p:ext>
            </p:extLst>
          </p:nvPr>
        </p:nvGraphicFramePr>
        <p:xfrm>
          <a:off x="1590530" y="2956802"/>
          <a:ext cx="3655422" cy="1483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4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 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Diameter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Vertical feeder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1.5"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1"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Branch</a:t>
                      </a:r>
                      <a:r>
                        <a:rPr lang="en-US" sz="1800" baseline="0" dirty="0" smtClean="0"/>
                        <a:t> pipe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1/2"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20783" y="1854690"/>
            <a:ext cx="3632726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20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water supply system</a:t>
            </a:r>
            <a:endParaRPr lang="en-US" sz="2000" kern="0" dirty="0"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/>
          <a:stretch/>
        </p:blipFill>
        <p:spPr>
          <a:xfrm>
            <a:off x="5553509" y="2417458"/>
            <a:ext cx="6320027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9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4075" y="1804878"/>
            <a:ext cx="6048451" cy="3600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sz="16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consumption by people 45-70 litter for cold water</a:t>
            </a:r>
          </a:p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consumption by people 10 litter for hot water</a:t>
            </a:r>
          </a:p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number of people 500 person /day</a:t>
            </a:r>
          </a:p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sz="16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amount of cold </a:t>
            </a:r>
            <a:r>
              <a:rPr lang="en-US" sz="1600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fresh water 35 CM</a:t>
            </a:r>
          </a:p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amount of hot water 5CM </a:t>
            </a:r>
          </a:p>
          <a:p>
            <a:pPr marL="1200150" lvl="2" indent="-28575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1600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consumption by firefighting 10.5 CM 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1600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88345" y="742434"/>
            <a:ext cx="4152099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sz="28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38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9353" y="526534"/>
            <a:ext cx="415049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83</a:t>
            </a:fld>
            <a:endParaRPr lang="en-US" dirty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3" t="21071" r="20736" b="20437"/>
          <a:stretch/>
        </p:blipFill>
        <p:spPr>
          <a:xfrm>
            <a:off x="6735467" y="3017521"/>
            <a:ext cx="5190186" cy="283464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80995"/>
              </p:ext>
            </p:extLst>
          </p:nvPr>
        </p:nvGraphicFramePr>
        <p:xfrm>
          <a:off x="1839982" y="2918461"/>
          <a:ext cx="3655422" cy="33020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4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 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Diameter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Vertical pipe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4"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dirty="0" smtClean="0">
                          <a:effectLst/>
                        </a:rPr>
                        <a:t>lavatory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baseline="0" dirty="0" smtClean="0">
                          <a:effectLst/>
                        </a:rPr>
                        <a:t>kitchen sink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baseline="0" dirty="0" smtClean="0">
                          <a:effectLst/>
                        </a:rPr>
                        <a:t>W.C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4"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Pipes</a:t>
                      </a:r>
                      <a:r>
                        <a:rPr lang="en-US" sz="1800" baseline="0" dirty="0" smtClean="0"/>
                        <a:t> between manhole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6"</a:t>
                      </a:r>
                      <a:endParaRPr lang="en-US" sz="1800" dirty="0" smtClean="0"/>
                    </a:p>
                    <a:p>
                      <a:pPr algn="ctr"/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45745" y="1397390"/>
            <a:ext cx="4248279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57300" lvl="2" indent="-3429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20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 Water </a:t>
            </a:r>
            <a:r>
              <a:rPr lang="en-US" sz="20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000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045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9353" y="526534"/>
            <a:ext cx="415049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84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495413"/>
              </p:ext>
            </p:extLst>
          </p:nvPr>
        </p:nvGraphicFramePr>
        <p:xfrm>
          <a:off x="1742174" y="2746407"/>
          <a:ext cx="3655422" cy="3293748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4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7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 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Diameter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Vertical pipe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4"</a:t>
                      </a:r>
                      <a:endParaRPr lang="en-US" sz="18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95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dirty="0" smtClean="0">
                          <a:effectLst/>
                        </a:rPr>
                        <a:t>lavatory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95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baseline="0" dirty="0" smtClean="0">
                          <a:effectLst/>
                        </a:rPr>
                        <a:t>kitchen sink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2"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Horizontal</a:t>
                      </a:r>
                      <a:r>
                        <a:rPr lang="en-US" sz="1800" baseline="0" dirty="0" smtClean="0"/>
                        <a:t> pipes (</a:t>
                      </a:r>
                      <a:r>
                        <a:rPr lang="en-US" sz="1800" kern="1200" baseline="0" dirty="0" smtClean="0">
                          <a:effectLst/>
                        </a:rPr>
                        <a:t>W.C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4"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95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Pipes</a:t>
                      </a:r>
                      <a:r>
                        <a:rPr lang="en-US" sz="1800" baseline="0" dirty="0" smtClean="0"/>
                        <a:t> between manhole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6"</a:t>
                      </a:r>
                      <a:endParaRPr lang="en-US" sz="1800" dirty="0" smtClean="0"/>
                    </a:p>
                    <a:p>
                      <a:pPr algn="ctr"/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95251" y="1397390"/>
            <a:ext cx="4349268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57300" lvl="2" indent="-342900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  <a:buFont typeface="Wingdings" panose="05000000000000000000" pitchFamily="2" charset="2"/>
              <a:buChar char="Ø"/>
            </a:pPr>
            <a:r>
              <a:rPr lang="en-US" sz="2000" kern="0" dirty="0" smtClean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Water </a:t>
            </a:r>
            <a:r>
              <a:rPr lang="en-US" sz="2000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000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4"/>
          <a:stretch/>
        </p:blipFill>
        <p:spPr>
          <a:xfrm>
            <a:off x="6361637" y="2599509"/>
            <a:ext cx="5477639" cy="328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931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9353" y="526534"/>
            <a:ext cx="415049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502" y="1409502"/>
            <a:ext cx="6612058" cy="477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97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9331" y="572940"/>
            <a:ext cx="478368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Rainwater </a:t>
            </a: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555" y="1396252"/>
            <a:ext cx="6983281" cy="494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167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6582" y="787782"/>
            <a:ext cx="305885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21695" y="1731391"/>
            <a:ext cx="503013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009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was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used.</a:t>
            </a:r>
          </a:p>
          <a:p>
            <a:pPr marL="1257009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is:</a:t>
            </a:r>
          </a:p>
          <a:p>
            <a:pPr marL="971259"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Outdoor unit</a:t>
            </a:r>
          </a:p>
          <a:p>
            <a:pPr marL="1085661" lvl="1"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Fan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(indoor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units)</a:t>
            </a:r>
          </a:p>
          <a:p>
            <a:pPr marL="1085661" lvl="1"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Ducts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661" lvl="1"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Diffusers</a:t>
            </a:r>
          </a:p>
          <a:p>
            <a:pPr marL="1085661" lvl="1"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5.Colector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نتيجة بحث الصور عن ‪vrf system‬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139" y="2799299"/>
            <a:ext cx="6161643" cy="3865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7485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16035" y="1955802"/>
            <a:ext cx="64356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259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for building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 </a:t>
            </a:r>
          </a:p>
          <a:p>
            <a:pPr marL="971259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was selected from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Samsung Company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71259"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6582" y="787782"/>
            <a:ext cx="305885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234" y="3526972"/>
            <a:ext cx="4845002" cy="31950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16035" y="3710128"/>
            <a:ext cx="6096000" cy="872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It was chosen four outdoor unit with capacity of total building capacity 137 ton DVM S, each outdoor unit 36 ton.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563190" y="3964576"/>
            <a:ext cx="452845" cy="1562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40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6582" y="787782"/>
            <a:ext cx="305885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5223" y="1733903"/>
            <a:ext cx="881307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Design: </a:t>
            </a:r>
          </a:p>
          <a:p>
            <a:pPr marL="971259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 pressure drop method was used to find duct sizing.</a:t>
            </a:r>
          </a:p>
          <a:p>
            <a:pPr marL="971259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cafeteria,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32.6KW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that the volumetric flow rate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=1.71m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461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that, the Fan coil unit selected from TROX UK (FCU) Type PWX with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volumetric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rate 1.75 m3/s.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461" indent="0">
              <a:lnSpc>
                <a:spcPct val="150000"/>
              </a:lnSpc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Kvadra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diffuser was selected from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Systemair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Company with volumetric flow rate 0.1m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65817" t="10499" r="25185" b="75607"/>
          <a:stretch/>
        </p:blipFill>
        <p:spPr bwMode="auto">
          <a:xfrm>
            <a:off x="8794206" y="4299875"/>
            <a:ext cx="2801806" cy="24330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2276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077" y="1152907"/>
            <a:ext cx="4167120" cy="54024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01998" y="1152907"/>
            <a:ext cx="5388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Wind direction and speed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of wind northern and north west and average wind speed 3.5 m/s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4357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75763" y="680360"/>
            <a:ext cx="305885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38601"/>
              </p:ext>
            </p:extLst>
          </p:nvPr>
        </p:nvGraphicFramePr>
        <p:xfrm>
          <a:off x="2001294" y="1751690"/>
          <a:ext cx="5937250" cy="192024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7450">
                  <a:extLst>
                    <a:ext uri="{9D8B030D-6E8A-4147-A177-3AD203B41FA5}">
                      <a16:colId xmlns:a16="http://schemas.microsoft.com/office/drawing/2014/main" val="889875769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753199768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3945195877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851515185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9591466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Duct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ύ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Dimeter 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ΔP/El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4843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AB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1.71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0.65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3153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BC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1.41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3.5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0.56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176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CD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17268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0.49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7452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EF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0.46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5461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FG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0.81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0.35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692227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01294" y="1430228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of duct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438154"/>
              </p:ext>
            </p:extLst>
          </p:nvPr>
        </p:nvGraphicFramePr>
        <p:xfrm>
          <a:off x="2001294" y="4005314"/>
          <a:ext cx="5937250" cy="274320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7450">
                  <a:extLst>
                    <a:ext uri="{9D8B030D-6E8A-4147-A177-3AD203B41FA5}">
                      <a16:colId xmlns:a16="http://schemas.microsoft.com/office/drawing/2014/main" val="1692823499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3576376648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896223632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973772784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33269052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Duct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ύ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Dimeter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ΔP/El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1979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5289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2939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0.98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746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D6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8909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33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E4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1.17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653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916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F7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1.28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37932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GH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0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1.41</a:t>
                      </a:r>
                      <a:endParaRPr lang="en-US" sz="1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295678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01294" y="367193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of branch duct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3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75763" y="680360"/>
            <a:ext cx="305885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61633" y="1559226"/>
            <a:ext cx="4656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HVAC system at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711235" y="1692546"/>
            <a:ext cx="450398" cy="117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442" y="1928558"/>
            <a:ext cx="6532443" cy="480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90916" y="3143934"/>
            <a:ext cx="4100481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Firefighting system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449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83377" y="1397725"/>
            <a:ext cx="6096000" cy="2345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sprinkler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Warning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1727413" y="1666876"/>
            <a:ext cx="255964" cy="8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V="1">
            <a:off x="1725433" y="2135660"/>
            <a:ext cx="255964" cy="8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V="1">
            <a:off x="1725433" y="2582224"/>
            <a:ext cx="255964" cy="8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flipV="1">
            <a:off x="1725433" y="3028788"/>
            <a:ext cx="255964" cy="8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flipV="1">
            <a:off x="1725433" y="3497573"/>
            <a:ext cx="255964" cy="8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06" y="2009332"/>
            <a:ext cx="1525378" cy="20285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997" y="4037846"/>
            <a:ext cx="2497934" cy="15424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415" y="4037846"/>
            <a:ext cx="1886977" cy="18785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5439" y="4444916"/>
            <a:ext cx="2715938" cy="147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27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3896" y="691242"/>
            <a:ext cx="7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fire suppression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43595" y="5677372"/>
            <a:ext cx="14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64352" y="5591090"/>
            <a:ext cx="1430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89" y="1494768"/>
            <a:ext cx="5306165" cy="4096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454" y="1723400"/>
            <a:ext cx="5544324" cy="363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84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3896" y="691242"/>
            <a:ext cx="7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fire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alarm system and egress sign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43595" y="5677372"/>
            <a:ext cx="14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64352" y="5591090"/>
            <a:ext cx="1430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40" y="1581321"/>
            <a:ext cx="5677692" cy="3667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247" y="1681075"/>
            <a:ext cx="4782217" cy="33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6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02526" y="1270255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number of elevator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number of elevators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capacity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speed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 fpm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PHC (%)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29.7 sec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768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90916" y="3143934"/>
            <a:ext cx="6250429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and lighting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13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4343" y="491303"/>
            <a:ext cx="3113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 used </a:t>
            </a: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ED1D-0CC7-4C00-848E-9CA1AAE05A6E}" type="datetime1">
              <a:rPr lang="en-US" smtClean="0"/>
              <a:t>1/9/2019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934" y="1247207"/>
            <a:ext cx="7684906" cy="22270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934" y="3972741"/>
            <a:ext cx="7684906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4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97427" y="689114"/>
            <a:ext cx="7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Results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53279" y="1633946"/>
          <a:ext cx="8225608" cy="1958339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055565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1015488534"/>
                    </a:ext>
                  </a:extLst>
                </a:gridCol>
              </a:tblGrid>
              <a:tr h="10078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assessment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475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475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753279" y="4468034"/>
          <a:ext cx="8225608" cy="1787793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055565">
                  <a:extLst>
                    <a:ext uri="{9D8B030D-6E8A-4147-A177-3AD203B41FA5}">
                      <a16:colId xmlns:a16="http://schemas.microsoft.com/office/drawing/2014/main" val="3827522712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1621573798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1762545629"/>
                    </a:ext>
                  </a:extLst>
                </a:gridCol>
                <a:gridCol w="2056681">
                  <a:extLst>
                    <a:ext uri="{9D8B030D-6E8A-4147-A177-3AD203B41FA5}">
                      <a16:colId xmlns:a16="http://schemas.microsoft.com/office/drawing/2014/main" val="3100288895"/>
                    </a:ext>
                  </a:extLst>
                </a:gridCol>
              </a:tblGrid>
              <a:tr h="8733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exhibition assessment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564526"/>
                  </a:ext>
                </a:extLst>
              </a:tr>
              <a:tr h="411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273796"/>
                  </a:ext>
                </a:extLst>
              </a:tr>
              <a:tr h="411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3892581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AC1E-2C1E-4C6E-BB8E-F289F10B2754}" type="datetime1">
              <a:rPr lang="en-US" smtClean="0"/>
              <a:t>1/9/2019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7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1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3135</TotalTime>
  <Words>2139</Words>
  <Application>Microsoft Office PowerPoint</Application>
  <PresentationFormat>Widescreen</PresentationFormat>
  <Paragraphs>1033</Paragraphs>
  <Slides>115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24" baseType="lpstr">
      <vt:lpstr>Arial</vt:lpstr>
      <vt:lpstr>Calibri</vt:lpstr>
      <vt:lpstr>Cambria Math</vt:lpstr>
      <vt:lpstr>Century Gothic</vt:lpstr>
      <vt:lpstr>Tahoma</vt:lpstr>
      <vt:lpstr>Times New Roman</vt:lpstr>
      <vt:lpstr>Wingdings</vt:lpstr>
      <vt:lpstr>Wingdings 3</vt:lpstr>
      <vt:lpstr>Wisp</vt:lpstr>
      <vt:lpstr>Redesign for Al Qaneer office building in Nablus city </vt:lpstr>
      <vt:lpstr>Contents</vt:lpstr>
      <vt:lpstr>  Site Analysis </vt:lpstr>
      <vt:lpstr>Site Location </vt:lpstr>
      <vt:lpstr>Site </vt:lpstr>
      <vt:lpstr>Sun path </vt:lpstr>
      <vt:lpstr>Sun path </vt:lpstr>
      <vt:lpstr>Site Analysis  </vt:lpstr>
      <vt:lpstr>PowerPoint Presentation</vt:lpstr>
      <vt:lpstr>PowerPoint Presentation</vt:lpstr>
      <vt:lpstr>Architectural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shading on the building from others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data</vt:lpstr>
      <vt:lpstr>Design data</vt:lpstr>
      <vt:lpstr>Design data</vt:lpstr>
      <vt:lpstr>Design data</vt:lpstr>
      <vt:lpstr>3D Model form ETABS</vt:lpstr>
      <vt:lpstr>Model Checks</vt:lpstr>
      <vt:lpstr>Model Checks</vt:lpstr>
      <vt:lpstr>Model Checks</vt:lpstr>
      <vt:lpstr>Model Checks</vt:lpstr>
      <vt:lpstr>Model Checks</vt:lpstr>
      <vt:lpstr>Model Checks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Structure Design (Results)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and Analysis for Directorate of Health in Nablus</dc:title>
  <dc:creator>اسامه خويرة</dc:creator>
  <cp:lastModifiedBy>Abood</cp:lastModifiedBy>
  <cp:revision>730</cp:revision>
  <dcterms:created xsi:type="dcterms:W3CDTF">2017-12-20T10:18:35Z</dcterms:created>
  <dcterms:modified xsi:type="dcterms:W3CDTF">2019-01-09T09:27:33Z</dcterms:modified>
</cp:coreProperties>
</file>