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5" r:id="rId1"/>
  </p:sldMasterIdLst>
  <p:notesMasterIdLst>
    <p:notesMasterId r:id="rId63"/>
  </p:notesMasterIdLst>
  <p:sldIdLst>
    <p:sldId id="256" r:id="rId2"/>
    <p:sldId id="258" r:id="rId3"/>
    <p:sldId id="259" r:id="rId4"/>
    <p:sldId id="292" r:id="rId5"/>
    <p:sldId id="260" r:id="rId6"/>
    <p:sldId id="357" r:id="rId7"/>
    <p:sldId id="358" r:id="rId8"/>
    <p:sldId id="299" r:id="rId9"/>
    <p:sldId id="300" r:id="rId10"/>
    <p:sldId id="301" r:id="rId11"/>
    <p:sldId id="359" r:id="rId12"/>
    <p:sldId id="360" r:id="rId13"/>
    <p:sldId id="361" r:id="rId14"/>
    <p:sldId id="362" r:id="rId15"/>
    <p:sldId id="363" r:id="rId16"/>
    <p:sldId id="364" r:id="rId17"/>
    <p:sldId id="365" r:id="rId18"/>
    <p:sldId id="366" r:id="rId19"/>
    <p:sldId id="367" r:id="rId20"/>
    <p:sldId id="368" r:id="rId21"/>
    <p:sldId id="369" r:id="rId22"/>
    <p:sldId id="268" r:id="rId23"/>
    <p:sldId id="303" r:id="rId24"/>
    <p:sldId id="304" r:id="rId25"/>
    <p:sldId id="354" r:id="rId26"/>
    <p:sldId id="305" r:id="rId27"/>
    <p:sldId id="273" r:id="rId28"/>
    <p:sldId id="318" r:id="rId29"/>
    <p:sldId id="319" r:id="rId30"/>
    <p:sldId id="320" r:id="rId31"/>
    <p:sldId id="321" r:id="rId32"/>
    <p:sldId id="322" r:id="rId33"/>
    <p:sldId id="323" r:id="rId34"/>
    <p:sldId id="326" r:id="rId35"/>
    <p:sldId id="327" r:id="rId36"/>
    <p:sldId id="328" r:id="rId37"/>
    <p:sldId id="329" r:id="rId38"/>
    <p:sldId id="330" r:id="rId39"/>
    <p:sldId id="331" r:id="rId40"/>
    <p:sldId id="332" r:id="rId41"/>
    <p:sldId id="333" r:id="rId42"/>
    <p:sldId id="334" r:id="rId43"/>
    <p:sldId id="335" r:id="rId44"/>
    <p:sldId id="336" r:id="rId45"/>
    <p:sldId id="337" r:id="rId46"/>
    <p:sldId id="339" r:id="rId47"/>
    <p:sldId id="340" r:id="rId48"/>
    <p:sldId id="341" r:id="rId49"/>
    <p:sldId id="342" r:id="rId50"/>
    <p:sldId id="343" r:id="rId51"/>
    <p:sldId id="344" r:id="rId52"/>
    <p:sldId id="355" r:id="rId53"/>
    <p:sldId id="346" r:id="rId54"/>
    <p:sldId id="352" r:id="rId55"/>
    <p:sldId id="353" r:id="rId56"/>
    <p:sldId id="345" r:id="rId57"/>
    <p:sldId id="348" r:id="rId58"/>
    <p:sldId id="349" r:id="rId59"/>
    <p:sldId id="356" r:id="rId60"/>
    <p:sldId id="350" r:id="rId61"/>
    <p:sldId id="351" r:id="rId62"/>
  </p:sldIdLst>
  <p:sldSz cx="9144000" cy="5143500" type="screen16x9"/>
  <p:notesSz cx="6858000" cy="9144000"/>
  <p:embeddedFontLst>
    <p:embeddedFont>
      <p:font typeface="Calibri" pitchFamily="34" charset="0"/>
      <p:regular r:id="rId64"/>
      <p:bold r:id="rId65"/>
      <p:italic r:id="rId66"/>
      <p:boldItalic r:id="rId67"/>
    </p:embeddedFont>
    <p:embeddedFont>
      <p:font typeface="Open Sans Light" charset="0"/>
      <p:regular r:id="rId68"/>
      <p:bold r:id="rId69"/>
      <p:italic r:id="rId70"/>
      <p:boldItalic r:id="rId71"/>
    </p:embeddedFont>
    <p:embeddedFont>
      <p:font typeface="Abel" charset="0"/>
      <p:regular r:id="rId72"/>
    </p:embeddedFont>
    <p:embeddedFont>
      <p:font typeface="Fira Sans Extra Condensed Medium" charset="0"/>
      <p:regular r:id="rId73"/>
      <p:bold r:id="rId74"/>
      <p:italic r:id="rId75"/>
      <p:boldItalic r:id="rId7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324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A57C"/>
    <a:srgbClr val="9CBE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72" autoAdjust="0"/>
    <p:restoredTop sz="94660"/>
  </p:normalViewPr>
  <p:slideViewPr>
    <p:cSldViewPr snapToGrid="0">
      <p:cViewPr>
        <p:scale>
          <a:sx n="150" d="100"/>
          <a:sy n="150" d="100"/>
        </p:scale>
        <p:origin x="278" y="533"/>
      </p:cViewPr>
      <p:guideLst>
        <p:guide orient="horz" pos="32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68" Type="http://schemas.openxmlformats.org/officeDocument/2006/relationships/font" Target="fonts/font5.fntdata"/><Relationship Id="rId76" Type="http://schemas.openxmlformats.org/officeDocument/2006/relationships/font" Target="fonts/font13.fntdata"/><Relationship Id="rId7" Type="http://schemas.openxmlformats.org/officeDocument/2006/relationships/slide" Target="slides/slide6.xml"/><Relationship Id="rId71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font" Target="fonts/font3.fntdata"/><Relationship Id="rId74" Type="http://schemas.openxmlformats.org/officeDocument/2006/relationships/font" Target="fonts/font11.fntdata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font" Target="fonts/font2.fntdata"/><Relationship Id="rId73" Type="http://schemas.openxmlformats.org/officeDocument/2006/relationships/font" Target="fonts/font10.fntdata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font" Target="fonts/font1.fntdata"/><Relationship Id="rId69" Type="http://schemas.openxmlformats.org/officeDocument/2006/relationships/font" Target="fonts/font6.fntdata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9.fntdata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font" Target="fonts/font4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font" Target="fonts/font7.fntdata"/><Relationship Id="rId75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7151969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g61f45587f5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0" name="Google Shape;790;g61f45587f5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g61f45587f5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0" name="Google Shape;790;g61f45587f5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g61f45587f5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0" name="Google Shape;790;g61f45587f5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61f45587f5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61f45587f5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61f45587f5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61f45587f5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61f45587f5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61f45587f5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61f45587f5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61f45587f5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g61f894373d_0_2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5" name="Google Shape;635;g61f894373d_0_2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g61f45587f5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0" name="Google Shape;790;g61f45587f5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61f45587f5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61f45587f5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61f45587f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61f45587f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61f45587f5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61f45587f5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61f45587f5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61f45587f5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61f45587f5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61f45587f5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61f45587f5_3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61f45587f5_3_1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61f45587f5_3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61f45587f5_3_1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61f45587f5_3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61f45587f5_3_1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61f45587f5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61f45587f5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g62f000d427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5" name="Google Shape;615;g62f000d427_1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rot="-3600118" flipH="1">
            <a:off x="1682245" y="1771522"/>
            <a:ext cx="2374941" cy="2054109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 flipH="1">
            <a:off x="3843900" y="-7875"/>
            <a:ext cx="5300100" cy="5143500"/>
          </a:xfrm>
          <a:prstGeom prst="snip1Rect">
            <a:avLst>
              <a:gd name="adj" fmla="val 22859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" name="Google Shape;11;p2"/>
          <p:cNvPicPr preferRelativeResize="0"/>
          <p:nvPr/>
        </p:nvPicPr>
        <p:blipFill rotWithShape="1">
          <a:blip r:embed="rId2">
            <a:alphaModFix/>
          </a:blip>
          <a:srcRect l="201" t="35073" r="15736"/>
          <a:stretch/>
        </p:blipFill>
        <p:spPr>
          <a:xfrm>
            <a:off x="0" y="1819275"/>
            <a:ext cx="7686677" cy="333952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4391781" y="482025"/>
            <a:ext cx="3961200" cy="17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5885921" y="2006250"/>
            <a:ext cx="2402100" cy="717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marR="14081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200">
                <a:solidFill>
                  <a:srgbClr val="000000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5">
  <p:cSld name="TITLE_ONLY_3_1_1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/>
          <p:nvPr/>
        </p:nvSpPr>
        <p:spPr>
          <a:xfrm flipH="1">
            <a:off x="474000" y="938800"/>
            <a:ext cx="8196000" cy="3819600"/>
          </a:xfrm>
          <a:prstGeom prst="snip1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6"/>
          <p:cNvSpPr txBox="1">
            <a:spLocks noGrp="1"/>
          </p:cNvSpPr>
          <p:nvPr>
            <p:ph type="ctrTitle"/>
          </p:nvPr>
        </p:nvSpPr>
        <p:spPr>
          <a:xfrm>
            <a:off x="610477" y="371745"/>
            <a:ext cx="25584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2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2">
  <p:cSld name="CUSTOM_7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 txBox="1">
            <a:spLocks noGrp="1"/>
          </p:cNvSpPr>
          <p:nvPr>
            <p:ph type="subTitle" idx="1"/>
          </p:nvPr>
        </p:nvSpPr>
        <p:spPr>
          <a:xfrm>
            <a:off x="878783" y="1949134"/>
            <a:ext cx="1968000" cy="111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2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8"/>
          <p:cNvSpPr txBox="1">
            <a:spLocks noGrp="1"/>
          </p:cNvSpPr>
          <p:nvPr>
            <p:ph type="subTitle" idx="2"/>
          </p:nvPr>
        </p:nvSpPr>
        <p:spPr>
          <a:xfrm>
            <a:off x="3676965" y="1949140"/>
            <a:ext cx="1786200" cy="111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2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05" name="Google Shape;105;p18"/>
          <p:cNvSpPr txBox="1">
            <a:spLocks noGrp="1"/>
          </p:cNvSpPr>
          <p:nvPr>
            <p:ph type="ctrTitle"/>
          </p:nvPr>
        </p:nvSpPr>
        <p:spPr>
          <a:xfrm>
            <a:off x="881601" y="3416350"/>
            <a:ext cx="1451400" cy="38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 b="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 b="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 b="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 b="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 b="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 b="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 b="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 b="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06" name="Google Shape;106;p18"/>
          <p:cNvSpPr txBox="1">
            <a:spLocks noGrp="1"/>
          </p:cNvSpPr>
          <p:nvPr>
            <p:ph type="ctrTitle" idx="3"/>
          </p:nvPr>
        </p:nvSpPr>
        <p:spPr>
          <a:xfrm>
            <a:off x="3684360" y="3416350"/>
            <a:ext cx="1788900" cy="38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 b="0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 b="0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 b="0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 b="0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 b="0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 b="0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 b="0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 b="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07" name="Google Shape;107;p18"/>
          <p:cNvSpPr txBox="1">
            <a:spLocks noGrp="1"/>
          </p:cNvSpPr>
          <p:nvPr>
            <p:ph type="subTitle" idx="4"/>
          </p:nvPr>
        </p:nvSpPr>
        <p:spPr>
          <a:xfrm>
            <a:off x="6472882" y="1949140"/>
            <a:ext cx="1786200" cy="111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200">
                <a:solidFill>
                  <a:schemeClr val="dk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08" name="Google Shape;108;p18"/>
          <p:cNvSpPr txBox="1">
            <a:spLocks noGrp="1"/>
          </p:cNvSpPr>
          <p:nvPr>
            <p:ph type="ctrTitle" idx="5"/>
          </p:nvPr>
        </p:nvSpPr>
        <p:spPr>
          <a:xfrm>
            <a:off x="6487273" y="3416350"/>
            <a:ext cx="1818000" cy="38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 b="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 b="0">
                <a:solidFill>
                  <a:srgbClr val="000000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 b="0">
                <a:solidFill>
                  <a:srgbClr val="000000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 b="0">
                <a:solidFill>
                  <a:srgbClr val="000000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 b="0">
                <a:solidFill>
                  <a:srgbClr val="000000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 b="0">
                <a:solidFill>
                  <a:srgbClr val="000000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 b="0">
                <a:solidFill>
                  <a:srgbClr val="000000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 b="0">
                <a:solidFill>
                  <a:srgbClr val="000000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 b="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09" name="Google Shape;109;p18"/>
          <p:cNvSpPr txBox="1">
            <a:spLocks noGrp="1"/>
          </p:cNvSpPr>
          <p:nvPr>
            <p:ph type="ctrTitle" idx="6"/>
          </p:nvPr>
        </p:nvSpPr>
        <p:spPr>
          <a:xfrm>
            <a:off x="610477" y="371745"/>
            <a:ext cx="25584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2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7">
  <p:cSld name="TITLE_ONLY_3_1_1_1_1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Google Shape;118;p20"/>
          <p:cNvGrpSpPr/>
          <p:nvPr/>
        </p:nvGrpSpPr>
        <p:grpSpPr>
          <a:xfrm>
            <a:off x="4390050" y="890013"/>
            <a:ext cx="5325450" cy="2189113"/>
            <a:chOff x="4390050" y="661413"/>
            <a:chExt cx="5325450" cy="2189113"/>
          </a:xfrm>
        </p:grpSpPr>
        <p:sp>
          <p:nvSpPr>
            <p:cNvPr id="119" name="Google Shape;119;p20"/>
            <p:cNvSpPr/>
            <p:nvPr/>
          </p:nvSpPr>
          <p:spPr>
            <a:xfrm>
              <a:off x="4390050" y="661413"/>
              <a:ext cx="3317068" cy="2189023"/>
            </a:xfrm>
            <a:prstGeom prst="flowChartPreparation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20"/>
            <p:cNvSpPr/>
            <p:nvPr/>
          </p:nvSpPr>
          <p:spPr>
            <a:xfrm>
              <a:off x="6053100" y="661425"/>
              <a:ext cx="3662400" cy="21891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1" name="Google Shape;121;p20"/>
          <p:cNvSpPr/>
          <p:nvPr/>
        </p:nvSpPr>
        <p:spPr>
          <a:xfrm>
            <a:off x="-362925" y="1922925"/>
            <a:ext cx="3317068" cy="2189023"/>
          </a:xfrm>
          <a:prstGeom prst="flowChartPreparation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20"/>
          <p:cNvSpPr txBox="1">
            <a:spLocks noGrp="1"/>
          </p:cNvSpPr>
          <p:nvPr>
            <p:ph type="ctrTitle"/>
          </p:nvPr>
        </p:nvSpPr>
        <p:spPr>
          <a:xfrm>
            <a:off x="610477" y="371745"/>
            <a:ext cx="25584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2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4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34" name="Google Shape;134;p24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35" name="Google Shape;135;p24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5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6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40" name="Google Shape;140;p2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ctrTitle"/>
          </p:nvPr>
        </p:nvSpPr>
        <p:spPr>
          <a:xfrm>
            <a:off x="610477" y="371745"/>
            <a:ext cx="25584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ctrTitle" idx="2"/>
          </p:nvPr>
        </p:nvSpPr>
        <p:spPr>
          <a:xfrm>
            <a:off x="5319032" y="1167374"/>
            <a:ext cx="22635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subTitle" idx="1"/>
          </p:nvPr>
        </p:nvSpPr>
        <p:spPr>
          <a:xfrm>
            <a:off x="5319033" y="1702945"/>
            <a:ext cx="18813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ctrTitle" idx="3"/>
          </p:nvPr>
        </p:nvSpPr>
        <p:spPr>
          <a:xfrm>
            <a:off x="1563221" y="3127282"/>
            <a:ext cx="22635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subTitle" idx="4"/>
          </p:nvPr>
        </p:nvSpPr>
        <p:spPr>
          <a:xfrm>
            <a:off x="1945321" y="3663184"/>
            <a:ext cx="18813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0">
                <a:solidFill>
                  <a:schemeClr val="dk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60550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oogle Shape;15;p3"/>
          <p:cNvGrpSpPr/>
          <p:nvPr/>
        </p:nvGrpSpPr>
        <p:grpSpPr>
          <a:xfrm>
            <a:off x="5970250" y="263551"/>
            <a:ext cx="3351902" cy="4696331"/>
            <a:chOff x="5913100" y="263551"/>
            <a:chExt cx="3351902" cy="4696331"/>
          </a:xfrm>
        </p:grpSpPr>
        <p:sp>
          <p:nvSpPr>
            <p:cNvPr id="16" name="Google Shape;16;p3"/>
            <p:cNvSpPr/>
            <p:nvPr/>
          </p:nvSpPr>
          <p:spPr>
            <a:xfrm rot="5400000">
              <a:off x="4779863" y="1396789"/>
              <a:ext cx="4694800" cy="2428325"/>
            </a:xfrm>
            <a:prstGeom prst="flowChartPreparation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3"/>
            <p:cNvSpPr/>
            <p:nvPr/>
          </p:nvSpPr>
          <p:spPr>
            <a:xfrm>
              <a:off x="7131402" y="265183"/>
              <a:ext cx="2133600" cy="46947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Google Shape;18;p3"/>
          <p:cNvSpPr txBox="1">
            <a:spLocks noGrp="1"/>
          </p:cNvSpPr>
          <p:nvPr>
            <p:ph type="ctrTitle"/>
          </p:nvPr>
        </p:nvSpPr>
        <p:spPr>
          <a:xfrm>
            <a:off x="2275389" y="488400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ubTitle" idx="1"/>
          </p:nvPr>
        </p:nvSpPr>
        <p:spPr>
          <a:xfrm>
            <a:off x="2620689" y="903448"/>
            <a:ext cx="1906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200">
                <a:solidFill>
                  <a:srgbClr val="000000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 idx="2" hasCustomPrompt="1"/>
          </p:nvPr>
        </p:nvSpPr>
        <p:spPr>
          <a:xfrm>
            <a:off x="5455900" y="693225"/>
            <a:ext cx="11604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1" name="Google Shape;21;p3"/>
          <p:cNvSpPr txBox="1">
            <a:spLocks noGrp="1"/>
          </p:cNvSpPr>
          <p:nvPr>
            <p:ph type="ctrTitle" idx="3"/>
          </p:nvPr>
        </p:nvSpPr>
        <p:spPr>
          <a:xfrm>
            <a:off x="2275389" y="1527850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ubTitle" idx="4"/>
          </p:nvPr>
        </p:nvSpPr>
        <p:spPr>
          <a:xfrm>
            <a:off x="2550489" y="1941008"/>
            <a:ext cx="19767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200">
                <a:solidFill>
                  <a:srgbClr val="000000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title" idx="5" hasCustomPrompt="1"/>
          </p:nvPr>
        </p:nvSpPr>
        <p:spPr>
          <a:xfrm>
            <a:off x="5455900" y="1765951"/>
            <a:ext cx="11604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4" name="Google Shape;24;p3"/>
          <p:cNvSpPr txBox="1">
            <a:spLocks noGrp="1"/>
          </p:cNvSpPr>
          <p:nvPr>
            <p:ph type="ctrTitle" idx="6"/>
          </p:nvPr>
        </p:nvSpPr>
        <p:spPr>
          <a:xfrm>
            <a:off x="2275389" y="3626109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title" idx="7" hasCustomPrompt="1"/>
          </p:nvPr>
        </p:nvSpPr>
        <p:spPr>
          <a:xfrm>
            <a:off x="5455900" y="2787361"/>
            <a:ext cx="11604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6" name="Google Shape;26;p3"/>
          <p:cNvSpPr txBox="1">
            <a:spLocks noGrp="1"/>
          </p:cNvSpPr>
          <p:nvPr>
            <p:ph type="ctrTitle" idx="8"/>
          </p:nvPr>
        </p:nvSpPr>
        <p:spPr>
          <a:xfrm>
            <a:off x="2275389" y="2587407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title" idx="9" hasCustomPrompt="1"/>
          </p:nvPr>
        </p:nvSpPr>
        <p:spPr>
          <a:xfrm>
            <a:off x="5455900" y="3808750"/>
            <a:ext cx="11604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8" name="Google Shape;28;p3"/>
          <p:cNvSpPr txBox="1">
            <a:spLocks noGrp="1"/>
          </p:cNvSpPr>
          <p:nvPr>
            <p:ph type="subTitle" idx="13"/>
          </p:nvPr>
        </p:nvSpPr>
        <p:spPr>
          <a:xfrm>
            <a:off x="2620689" y="4038707"/>
            <a:ext cx="1906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200">
                <a:solidFill>
                  <a:srgbClr val="000000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subTitle" idx="14"/>
          </p:nvPr>
        </p:nvSpPr>
        <p:spPr>
          <a:xfrm>
            <a:off x="2550489" y="2999477"/>
            <a:ext cx="19767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200">
                <a:solidFill>
                  <a:srgbClr val="000000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ctrTitle" idx="15"/>
          </p:nvPr>
        </p:nvSpPr>
        <p:spPr>
          <a:xfrm>
            <a:off x="610477" y="371745"/>
            <a:ext cx="25584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2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ctrTitle"/>
          </p:nvPr>
        </p:nvSpPr>
        <p:spPr>
          <a:xfrm>
            <a:off x="614078" y="1573299"/>
            <a:ext cx="38673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ubTitle" idx="1"/>
          </p:nvPr>
        </p:nvSpPr>
        <p:spPr>
          <a:xfrm>
            <a:off x="614075" y="2314225"/>
            <a:ext cx="3195300" cy="17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2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/>
          <p:nvPr/>
        </p:nvSpPr>
        <p:spPr>
          <a:xfrm flipH="1">
            <a:off x="4321500" y="2430600"/>
            <a:ext cx="4822500" cy="2762100"/>
          </a:xfrm>
          <a:prstGeom prst="snip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 type="titleOnly">
  <p:cSld name="TITLE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>
            <a:spLocks noGrp="1"/>
          </p:cNvSpPr>
          <p:nvPr>
            <p:ph type="ctrTitle"/>
          </p:nvPr>
        </p:nvSpPr>
        <p:spPr>
          <a:xfrm>
            <a:off x="610477" y="371745"/>
            <a:ext cx="25584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2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7"/>
          <p:cNvSpPr/>
          <p:nvPr/>
        </p:nvSpPr>
        <p:spPr>
          <a:xfrm>
            <a:off x="-1774550" y="3619350"/>
            <a:ext cx="5300100" cy="2762100"/>
          </a:xfrm>
          <a:prstGeom prst="snip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_ONLY_1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>
            <a:spLocks noGrp="1"/>
          </p:cNvSpPr>
          <p:nvPr>
            <p:ph type="ctrTitle"/>
          </p:nvPr>
        </p:nvSpPr>
        <p:spPr>
          <a:xfrm>
            <a:off x="610477" y="371745"/>
            <a:ext cx="25584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2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2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0"/>
          <p:cNvSpPr/>
          <p:nvPr/>
        </p:nvSpPr>
        <p:spPr>
          <a:xfrm>
            <a:off x="5179831" y="-673306"/>
            <a:ext cx="4430900" cy="2580625"/>
          </a:xfrm>
          <a:prstGeom prst="flowChartPreparation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subTitle" idx="1"/>
          </p:nvPr>
        </p:nvSpPr>
        <p:spPr>
          <a:xfrm>
            <a:off x="4767706" y="641536"/>
            <a:ext cx="3156000" cy="63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 algn="r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2pPr>
            <a:lvl3pPr lvl="2" algn="r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3pPr>
            <a:lvl4pPr lvl="3" algn="r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4pPr>
            <a:lvl5pPr lvl="4" algn="r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5pPr>
            <a:lvl6pPr lvl="5" algn="r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6pPr>
            <a:lvl7pPr lvl="6" algn="r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7pPr>
            <a:lvl8pPr lvl="7" algn="r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8pPr>
            <a:lvl9pPr lvl="8" algn="r" rtl="0"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subTitle" idx="2"/>
          </p:nvPr>
        </p:nvSpPr>
        <p:spPr>
          <a:xfrm>
            <a:off x="6102706" y="1461846"/>
            <a:ext cx="1821000" cy="21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200"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200"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200"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200"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200"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200"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200"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9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4"/>
          <p:cNvSpPr txBox="1">
            <a:spLocks noGrp="1"/>
          </p:cNvSpPr>
          <p:nvPr>
            <p:ph type="ctrTitle"/>
          </p:nvPr>
        </p:nvSpPr>
        <p:spPr>
          <a:xfrm>
            <a:off x="1239710" y="1313050"/>
            <a:ext cx="13656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9pPr>
          </a:lstStyle>
          <a:p>
            <a:endParaRPr/>
          </a:p>
        </p:txBody>
      </p:sp>
      <p:sp>
        <p:nvSpPr>
          <p:cNvPr id="85" name="Google Shape;85;p14"/>
          <p:cNvSpPr txBox="1">
            <a:spLocks noGrp="1"/>
          </p:cNvSpPr>
          <p:nvPr>
            <p:ph type="subTitle" idx="1"/>
          </p:nvPr>
        </p:nvSpPr>
        <p:spPr>
          <a:xfrm>
            <a:off x="724100" y="1869623"/>
            <a:ext cx="1881300" cy="78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0">
                <a:solidFill>
                  <a:schemeClr val="dk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6" name="Google Shape;86;p14"/>
          <p:cNvSpPr txBox="1">
            <a:spLocks noGrp="1"/>
          </p:cNvSpPr>
          <p:nvPr>
            <p:ph type="ctrTitle" idx="2"/>
          </p:nvPr>
        </p:nvSpPr>
        <p:spPr>
          <a:xfrm>
            <a:off x="610477" y="371745"/>
            <a:ext cx="25584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2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ctrTitle" idx="3"/>
          </p:nvPr>
        </p:nvSpPr>
        <p:spPr>
          <a:xfrm>
            <a:off x="1239710" y="3068990"/>
            <a:ext cx="13656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subTitle" idx="4"/>
          </p:nvPr>
        </p:nvSpPr>
        <p:spPr>
          <a:xfrm>
            <a:off x="724100" y="3618696"/>
            <a:ext cx="1881300" cy="78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0">
                <a:solidFill>
                  <a:schemeClr val="dk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ctrTitle" idx="5"/>
          </p:nvPr>
        </p:nvSpPr>
        <p:spPr>
          <a:xfrm>
            <a:off x="6526492" y="1313050"/>
            <a:ext cx="13656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ubTitle" idx="6"/>
          </p:nvPr>
        </p:nvSpPr>
        <p:spPr>
          <a:xfrm>
            <a:off x="6526492" y="1869623"/>
            <a:ext cx="1881300" cy="78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ctrTitle" idx="7"/>
          </p:nvPr>
        </p:nvSpPr>
        <p:spPr>
          <a:xfrm>
            <a:off x="6526492" y="3068990"/>
            <a:ext cx="13656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9pPr>
          </a:lstStyle>
          <a:p>
            <a:endParaRPr/>
          </a:p>
        </p:txBody>
      </p:sp>
      <p:sp>
        <p:nvSpPr>
          <p:cNvPr id="92" name="Google Shape;92;p14"/>
          <p:cNvSpPr txBox="1">
            <a:spLocks noGrp="1"/>
          </p:cNvSpPr>
          <p:nvPr>
            <p:ph type="subTitle" idx="8"/>
          </p:nvPr>
        </p:nvSpPr>
        <p:spPr>
          <a:xfrm>
            <a:off x="6526492" y="3618696"/>
            <a:ext cx="1881300" cy="78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4">
  <p:cSld name="TITLE_ONLY_3_1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5"/>
          <p:cNvSpPr/>
          <p:nvPr/>
        </p:nvSpPr>
        <p:spPr>
          <a:xfrm>
            <a:off x="474000" y="938800"/>
            <a:ext cx="8196000" cy="3819600"/>
          </a:xfrm>
          <a:prstGeom prst="snip1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5"/>
          <p:cNvSpPr txBox="1">
            <a:spLocks noGrp="1"/>
          </p:cNvSpPr>
          <p:nvPr>
            <p:ph type="ctrTitle"/>
          </p:nvPr>
        </p:nvSpPr>
        <p:spPr>
          <a:xfrm>
            <a:off x="610477" y="371745"/>
            <a:ext cx="25584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2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bel"/>
              <a:buNone/>
              <a:defRPr sz="2800" b="1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bel"/>
              <a:buNone/>
              <a:defRPr sz="2800" b="1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bel"/>
              <a:buNone/>
              <a:defRPr sz="2800" b="1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bel"/>
              <a:buNone/>
              <a:defRPr sz="2800" b="1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bel"/>
              <a:buNone/>
              <a:defRPr sz="2800" b="1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bel"/>
              <a:buNone/>
              <a:defRPr sz="2800" b="1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bel"/>
              <a:buNone/>
              <a:defRPr sz="2800" b="1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bel"/>
              <a:buNone/>
              <a:defRPr sz="2800" b="1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bel"/>
              <a:buNone/>
              <a:defRPr sz="2800" b="1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 Light"/>
              <a:buChar char="●"/>
              <a:defRPr sz="18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 Light"/>
              <a:buChar char="○"/>
              <a:defRPr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 Light"/>
              <a:buChar char="■"/>
              <a:defRPr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 Light"/>
              <a:buChar char="●"/>
              <a:defRPr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 Light"/>
              <a:buChar char="○"/>
              <a:defRPr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 Light"/>
              <a:buChar char="■"/>
              <a:defRPr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 Light"/>
              <a:buChar char="●"/>
              <a:defRPr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 Light"/>
              <a:buChar char="○"/>
              <a:defRPr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 Light"/>
              <a:buChar char="■"/>
              <a:defRPr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4" r:id="rId6"/>
    <p:sldLayoutId id="2147483656" r:id="rId7"/>
    <p:sldLayoutId id="2147483660" r:id="rId8"/>
    <p:sldLayoutId id="2147483661" r:id="rId9"/>
    <p:sldLayoutId id="2147483662" r:id="rId10"/>
    <p:sldLayoutId id="2147483664" r:id="rId11"/>
    <p:sldLayoutId id="2147483666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6" r:id="rId1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9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0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3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7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0"/>
          <p:cNvSpPr txBox="1">
            <a:spLocks noGrp="1"/>
          </p:cNvSpPr>
          <p:nvPr>
            <p:ph type="subTitle" idx="1"/>
          </p:nvPr>
        </p:nvSpPr>
        <p:spPr>
          <a:xfrm>
            <a:off x="-220118" y="1466648"/>
            <a:ext cx="4294328" cy="36907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latin typeface="Abel" charset="0"/>
                <a:cs typeface="Times New Roman" pitchFamily="18" charset="0"/>
              </a:rPr>
              <a:t>An-Najah National University</a:t>
            </a:r>
          </a:p>
          <a:p>
            <a:pPr marL="0" lvl="0" indent="0" algn="ctr">
              <a:lnSpc>
                <a:spcPct val="150000"/>
              </a:lnSpc>
            </a:pPr>
            <a:r>
              <a:rPr lang="en-US" dirty="0">
                <a:latin typeface="Abel" charset="0"/>
                <a:cs typeface="Times New Roman" pitchFamily="18" charset="0"/>
              </a:rPr>
              <a:t>Faculty of Engineering &amp; Information Technology</a:t>
            </a:r>
            <a:r>
              <a:rPr lang="en" dirty="0" smtClean="0">
                <a:latin typeface="Abel" charset="0"/>
                <a:cs typeface="Times New Roman" pitchFamily="18" charset="0"/>
              </a:rPr>
              <a:t> </a:t>
            </a: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latin typeface="Abel" charset="0"/>
                <a:cs typeface="Times New Roman" pitchFamily="18" charset="0"/>
              </a:rPr>
              <a:t>Building Engineering Department </a:t>
            </a:r>
          </a:p>
          <a:p>
            <a:pPr marL="0" marR="0" lvl="0" indent="0" algn="ctr">
              <a:lnSpc>
                <a:spcPct val="150000"/>
              </a:lnSpc>
              <a:buSzTx/>
            </a:pPr>
            <a:r>
              <a:rPr lang="en-US" dirty="0">
                <a:latin typeface="Abel" charset="0"/>
                <a:cs typeface="Times New Roman" pitchFamily="18" charset="0"/>
                <a:sym typeface="Arial"/>
              </a:rPr>
              <a:t>Graduation Project - II (10611591)</a:t>
            </a: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2" name="Google Shape;152;p30"/>
          <p:cNvCxnSpPr/>
          <p:nvPr/>
        </p:nvCxnSpPr>
        <p:spPr>
          <a:xfrm>
            <a:off x="8135150" y="-47075"/>
            <a:ext cx="0" cy="7857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" name="Rectangle 2"/>
          <p:cNvSpPr/>
          <p:nvPr/>
        </p:nvSpPr>
        <p:spPr>
          <a:xfrm>
            <a:off x="3854095" y="2694709"/>
            <a:ext cx="4281055" cy="2448791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835727"/>
            <a:ext cx="3854095" cy="33077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6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041813"/>
            <a:ext cx="3854095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5223" y="3015"/>
            <a:ext cx="734848" cy="735610"/>
          </a:xfrm>
          <a:prstGeom prst="rect">
            <a:avLst/>
          </a:prstGeom>
        </p:spPr>
      </p:pic>
      <p:sp>
        <p:nvSpPr>
          <p:cNvPr id="14" name="Google Shape;151;p30"/>
          <p:cNvSpPr txBox="1">
            <a:spLocks/>
          </p:cNvSpPr>
          <p:nvPr/>
        </p:nvSpPr>
        <p:spPr>
          <a:xfrm>
            <a:off x="4414859" y="813016"/>
            <a:ext cx="3961200" cy="17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136650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bel"/>
              <a:buNone/>
              <a:defRPr sz="4800" b="1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Font typeface="Abel"/>
              <a:buNone/>
              <a:defRPr sz="5200" b="1" i="0" u="none" strike="noStrike" cap="none">
                <a:solidFill>
                  <a:srgbClr val="434343"/>
                </a:solidFill>
                <a:latin typeface="Abel"/>
                <a:ea typeface="Abel"/>
                <a:cs typeface="Abel"/>
                <a:sym typeface="Abe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Font typeface="Abel"/>
              <a:buNone/>
              <a:defRPr sz="5200" b="1" i="0" u="none" strike="noStrike" cap="none">
                <a:solidFill>
                  <a:srgbClr val="434343"/>
                </a:solidFill>
                <a:latin typeface="Abel"/>
                <a:ea typeface="Abel"/>
                <a:cs typeface="Abel"/>
                <a:sym typeface="Abe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Font typeface="Abel"/>
              <a:buNone/>
              <a:defRPr sz="5200" b="1" i="0" u="none" strike="noStrike" cap="none">
                <a:solidFill>
                  <a:srgbClr val="434343"/>
                </a:solidFill>
                <a:latin typeface="Abel"/>
                <a:ea typeface="Abel"/>
                <a:cs typeface="Abel"/>
                <a:sym typeface="Abe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Font typeface="Abel"/>
              <a:buNone/>
              <a:defRPr sz="5200" b="1" i="0" u="none" strike="noStrike" cap="none">
                <a:solidFill>
                  <a:srgbClr val="434343"/>
                </a:solidFill>
                <a:latin typeface="Abel"/>
                <a:ea typeface="Abel"/>
                <a:cs typeface="Abel"/>
                <a:sym typeface="Abe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Font typeface="Abel"/>
              <a:buNone/>
              <a:defRPr sz="5200" b="1" i="0" u="none" strike="noStrike" cap="none">
                <a:solidFill>
                  <a:srgbClr val="434343"/>
                </a:solidFill>
                <a:latin typeface="Abel"/>
                <a:ea typeface="Abel"/>
                <a:cs typeface="Abel"/>
                <a:sym typeface="Abe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Font typeface="Abel"/>
              <a:buNone/>
              <a:defRPr sz="5200" b="1" i="0" u="none" strike="noStrike" cap="none">
                <a:solidFill>
                  <a:srgbClr val="434343"/>
                </a:solidFill>
                <a:latin typeface="Abel"/>
                <a:ea typeface="Abel"/>
                <a:cs typeface="Abel"/>
                <a:sym typeface="Abe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Font typeface="Abel"/>
              <a:buNone/>
              <a:defRPr sz="5200" b="1" i="0" u="none" strike="noStrike" cap="none">
                <a:solidFill>
                  <a:srgbClr val="434343"/>
                </a:solidFill>
                <a:latin typeface="Abel"/>
                <a:ea typeface="Abel"/>
                <a:cs typeface="Abel"/>
                <a:sym typeface="Abe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Font typeface="Abel"/>
              <a:buNone/>
              <a:defRPr sz="5200" b="1" i="0" u="none" strike="noStrike" cap="none">
                <a:solidFill>
                  <a:srgbClr val="434343"/>
                </a:solidFill>
                <a:latin typeface="Abel"/>
                <a:ea typeface="Abel"/>
                <a:cs typeface="Abel"/>
                <a:sym typeface="Abel"/>
              </a:defRPr>
            </a:lvl9pPr>
          </a:lstStyle>
          <a:p>
            <a:pPr algn="ctr"/>
            <a:r>
              <a:rPr lang="en-US" sz="4000" dirty="0" smtClean="0">
                <a:latin typeface="Abel" charset="0"/>
                <a:cs typeface="Times New Roman" pitchFamily="18" charset="0"/>
              </a:rPr>
              <a:t>Redesign of Nablus Municipality Building</a:t>
            </a:r>
            <a:endParaRPr lang="en-US" sz="4000" dirty="0">
              <a:latin typeface="Abel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24745" y="2644045"/>
            <a:ext cx="497532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bel" charset="0"/>
                <a:cs typeface="Times New Roman" pitchFamily="18" charset="0"/>
              </a:rPr>
              <a:t>Prepared by group members:</a:t>
            </a:r>
          </a:p>
          <a:p>
            <a:pPr algn="ctr"/>
            <a:r>
              <a:rPr lang="en-US" dirty="0">
                <a:latin typeface="Abel" charset="0"/>
                <a:cs typeface="Times New Roman" pitchFamily="18" charset="0"/>
              </a:rPr>
              <a:t>Maram Ghannam</a:t>
            </a:r>
          </a:p>
          <a:p>
            <a:pPr algn="ctr"/>
            <a:r>
              <a:rPr lang="en-US" dirty="0">
                <a:latin typeface="Abel" charset="0"/>
                <a:cs typeface="Times New Roman" pitchFamily="18" charset="0"/>
              </a:rPr>
              <a:t>Shahd Hasan Ali</a:t>
            </a:r>
          </a:p>
          <a:p>
            <a:pPr algn="ctr"/>
            <a:r>
              <a:rPr lang="en-US" dirty="0">
                <a:latin typeface="Abel" charset="0"/>
                <a:cs typeface="Times New Roman" pitchFamily="18" charset="0"/>
              </a:rPr>
              <a:t>Shahd Qashoo’</a:t>
            </a:r>
          </a:p>
          <a:p>
            <a:pPr algn="ctr"/>
            <a:endParaRPr lang="en-US" dirty="0">
              <a:latin typeface="Abel" charset="0"/>
              <a:cs typeface="Times New Roman" pitchFamily="18" charset="0"/>
            </a:endParaRPr>
          </a:p>
          <a:p>
            <a:pPr algn="ctr"/>
            <a:r>
              <a:rPr lang="en-US" dirty="0">
                <a:latin typeface="Abel" charset="0"/>
                <a:cs typeface="Times New Roman" pitchFamily="18" charset="0"/>
              </a:rPr>
              <a:t>Under the supervision of:</a:t>
            </a:r>
          </a:p>
          <a:p>
            <a:pPr algn="ctr"/>
            <a:r>
              <a:rPr lang="en-US" dirty="0">
                <a:latin typeface="Abel" charset="0"/>
                <a:cs typeface="Times New Roman" pitchFamily="18" charset="0"/>
              </a:rPr>
              <a:t>Dr. Mutasim Baba’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70370" y="4278319"/>
            <a:ext cx="571341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Abel" charset="0"/>
                <a:cs typeface="Times New Roman" pitchFamily="18" charset="0"/>
              </a:rPr>
              <a:t>Presented in partial </a:t>
            </a:r>
            <a:r>
              <a:rPr lang="en-US" sz="1050" dirty="0" smtClean="0">
                <a:latin typeface="Abel" charset="0"/>
                <a:cs typeface="Times New Roman" pitchFamily="18" charset="0"/>
              </a:rPr>
              <a:t>fulfillment </a:t>
            </a:r>
            <a:r>
              <a:rPr lang="en-US" sz="1050" dirty="0">
                <a:latin typeface="Abel" charset="0"/>
                <a:cs typeface="Times New Roman" pitchFamily="18" charset="0"/>
              </a:rPr>
              <a:t>of the requirements for Bachelor degree </a:t>
            </a:r>
            <a:r>
              <a:rPr lang="en-US" sz="1050" dirty="0" smtClean="0">
                <a:latin typeface="Abel" charset="0"/>
                <a:cs typeface="Times New Roman" pitchFamily="18" charset="0"/>
              </a:rPr>
              <a:t>in Building Engineering</a:t>
            </a:r>
          </a:p>
          <a:p>
            <a:pPr algn="ctr"/>
            <a:endParaRPr lang="en-US" sz="1050" dirty="0" smtClean="0">
              <a:latin typeface="Abel" charset="0"/>
              <a:cs typeface="Times New Roman" pitchFamily="18" charset="0"/>
            </a:endParaRPr>
          </a:p>
          <a:p>
            <a:pPr algn="ctr"/>
            <a:r>
              <a:rPr lang="en-US" sz="1200" dirty="0" smtClean="0">
                <a:latin typeface="Abel" charset="0"/>
                <a:cs typeface="Times New Roman" pitchFamily="18" charset="0"/>
              </a:rPr>
              <a:t>2021</a:t>
            </a:r>
            <a:endParaRPr lang="en-US" sz="1200" dirty="0">
              <a:latin typeface="Abel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174673" y="877924"/>
            <a:ext cx="3156000" cy="631800"/>
          </a:xfrm>
        </p:spPr>
        <p:txBody>
          <a:bodyPr/>
          <a:lstStyle/>
          <a:p>
            <a:pPr lvl="0">
              <a:buClr>
                <a:srgbClr val="2F2B20"/>
              </a:buClr>
            </a:pPr>
            <a:r>
              <a:rPr lang="en-US" sz="3200" b="1" dirty="0">
                <a:solidFill>
                  <a:srgbClr val="2F2B20"/>
                </a:solidFill>
              </a:rPr>
              <a:t>Elevations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35" y="161537"/>
            <a:ext cx="4966747" cy="227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ربع نص 1"/>
          <p:cNvSpPr txBox="1"/>
          <p:nvPr/>
        </p:nvSpPr>
        <p:spPr>
          <a:xfrm>
            <a:off x="1680747" y="2432050"/>
            <a:ext cx="192412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West elevation</a:t>
            </a:r>
            <a:endParaRPr lang="ar-SA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604" y="2327445"/>
            <a:ext cx="5195094" cy="2395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ربع نص 2"/>
          <p:cNvSpPr txBox="1"/>
          <p:nvPr/>
        </p:nvSpPr>
        <p:spPr>
          <a:xfrm>
            <a:off x="4975459" y="4725306"/>
            <a:ext cx="270538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East elevation</a:t>
            </a:r>
            <a:endParaRPr lang="ar-SA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270" y="161537"/>
            <a:ext cx="769484" cy="770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48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47823" y="1587153"/>
            <a:ext cx="7823341" cy="857400"/>
          </a:xfrm>
        </p:spPr>
        <p:txBody>
          <a:bodyPr/>
          <a:lstStyle/>
          <a:p>
            <a:r>
              <a:rPr lang="en-GB" sz="4800" dirty="0" smtClean="0">
                <a:latin typeface="Abel" charset="0"/>
                <a:cs typeface="Times New Roman" panose="02020603050405020304" pitchFamily="18" charset="0"/>
                <a:sym typeface="+mn-ea"/>
              </a:rPr>
              <a:t>03: Environmental </a:t>
            </a:r>
            <a:r>
              <a:rPr lang="en-US" altLang="en-GB" sz="4800" dirty="0" smtClean="0">
                <a:latin typeface="Abel" charset="0"/>
                <a:cs typeface="Times New Roman" panose="02020603050405020304" pitchFamily="18" charset="0"/>
                <a:sym typeface="+mn-ea"/>
              </a:rPr>
              <a:t>Design</a:t>
            </a:r>
            <a:endParaRPr lang="en-US" sz="4800" dirty="0">
              <a:latin typeface="Abel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909204" y="2209800"/>
            <a:ext cx="5198" cy="14616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14400" y="2673927"/>
            <a:ext cx="48490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914400" y="3020290"/>
            <a:ext cx="48490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893618" y="3335482"/>
            <a:ext cx="48490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904009" y="3671454"/>
            <a:ext cx="48490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524000" y="3211275"/>
            <a:ext cx="1849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Shading analysis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524000" y="2866400"/>
            <a:ext cx="1849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Energy efficiency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524000" y="2482296"/>
            <a:ext cx="1849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Thermal analysis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524000" y="3519052"/>
            <a:ext cx="30687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Cooling &amp; Heating analysis</a:t>
            </a:r>
            <a:endParaRPr lang="en-US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7669" y="329315"/>
            <a:ext cx="769484" cy="770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58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7" name="Google Shape;217;p35"/>
          <p:cNvGrpSpPr/>
          <p:nvPr/>
        </p:nvGrpSpPr>
        <p:grpSpPr>
          <a:xfrm>
            <a:off x="7098550" y="0"/>
            <a:ext cx="1157700" cy="1830319"/>
            <a:chOff x="7098550" y="0"/>
            <a:chExt cx="1157700" cy="1830319"/>
          </a:xfrm>
        </p:grpSpPr>
        <p:sp>
          <p:nvSpPr>
            <p:cNvPr id="218" name="Google Shape;218;p35"/>
            <p:cNvSpPr/>
            <p:nvPr/>
          </p:nvSpPr>
          <p:spPr>
            <a:xfrm>
              <a:off x="7098550" y="0"/>
              <a:ext cx="1157700" cy="1498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19" name="Google Shape;219;p35"/>
            <p:cNvSpPr/>
            <p:nvPr/>
          </p:nvSpPr>
          <p:spPr>
            <a:xfrm>
              <a:off x="7098570" y="1156094"/>
              <a:ext cx="1157646" cy="674225"/>
            </a:xfrm>
            <a:prstGeom prst="flowChartPreparation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220" name="Google Shape;220;p35"/>
          <p:cNvSpPr txBox="1">
            <a:spLocks noGrp="1"/>
          </p:cNvSpPr>
          <p:nvPr>
            <p:ph type="ctrTitle"/>
          </p:nvPr>
        </p:nvSpPr>
        <p:spPr>
          <a:xfrm>
            <a:off x="610476" y="371745"/>
            <a:ext cx="3580523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rtl="1"/>
            <a:r>
              <a:rPr lang="en-US" dirty="0">
                <a:latin typeface="Abel" charset="0"/>
              </a:rPr>
              <a:t>Energy </a:t>
            </a:r>
            <a:r>
              <a:rPr lang="en-US" dirty="0" smtClean="0">
                <a:latin typeface="Abel" charset="0"/>
              </a:rPr>
              <a:t>Efficiency Strategies </a:t>
            </a:r>
            <a:r>
              <a:rPr lang="en-US" dirty="0">
                <a:latin typeface="Abel" charset="0"/>
              </a:rPr>
              <a:t/>
            </a:r>
            <a:br>
              <a:rPr lang="en-US" dirty="0">
                <a:latin typeface="Abel" charset="0"/>
              </a:rPr>
            </a:br>
            <a:r>
              <a:rPr lang="en-US" dirty="0" smtClean="0">
                <a:latin typeface="Abel" charset="0"/>
              </a:rPr>
              <a:t/>
            </a:r>
            <a:br>
              <a:rPr lang="en-US" dirty="0" smtClean="0">
                <a:latin typeface="Abel" charset="0"/>
              </a:rPr>
            </a:br>
            <a:r>
              <a:rPr lang="ar-SA" sz="1600" b="0" kern="1200" dirty="0">
                <a:solidFill>
                  <a:prstClr val="black"/>
                </a:solidFill>
                <a:latin typeface="Abel" charset="0"/>
                <a:ea typeface="+mn-ea"/>
                <a:cs typeface="Arial"/>
              </a:rPr>
              <a:t/>
            </a:r>
            <a:br>
              <a:rPr lang="ar-SA" sz="1600" b="0" kern="1200" dirty="0">
                <a:solidFill>
                  <a:prstClr val="black"/>
                </a:solidFill>
                <a:latin typeface="Abel" charset="0"/>
                <a:ea typeface="+mn-ea"/>
                <a:cs typeface="Arial"/>
              </a:rPr>
            </a:br>
            <a:endParaRPr lang="en-US" sz="1600" dirty="0">
              <a:latin typeface="Abel" charset="0"/>
            </a:endParaRPr>
          </a:p>
        </p:txBody>
      </p:sp>
      <p:cxnSp>
        <p:nvCxnSpPr>
          <p:cNvPr id="230" name="Google Shape;230;p35"/>
          <p:cNvCxnSpPr/>
          <p:nvPr/>
        </p:nvCxnSpPr>
        <p:spPr>
          <a:xfrm>
            <a:off x="772325" y="-23800"/>
            <a:ext cx="0" cy="4476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651" y="837731"/>
            <a:ext cx="769484" cy="770282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1122220" y="837731"/>
            <a:ext cx="0" cy="113778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10"/>
          <p:cNvCxnSpPr/>
          <p:nvPr/>
        </p:nvCxnSpPr>
        <p:spPr>
          <a:xfrm>
            <a:off x="1117022" y="1222872"/>
            <a:ext cx="48490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8"/>
          <p:cNvSpPr txBox="1"/>
          <p:nvPr/>
        </p:nvSpPr>
        <p:spPr>
          <a:xfrm>
            <a:off x="1556907" y="1454124"/>
            <a:ext cx="1849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Thermal insulation</a:t>
            </a:r>
            <a:endParaRPr lang="en-US" dirty="0"/>
          </a:p>
        </p:txBody>
      </p:sp>
      <p:cxnSp>
        <p:nvCxnSpPr>
          <p:cNvPr id="12" name="Straight Connector 10"/>
          <p:cNvCxnSpPr/>
          <p:nvPr/>
        </p:nvCxnSpPr>
        <p:spPr>
          <a:xfrm>
            <a:off x="1122220" y="1608013"/>
            <a:ext cx="48490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8"/>
          <p:cNvSpPr txBox="1"/>
          <p:nvPr/>
        </p:nvSpPr>
        <p:spPr>
          <a:xfrm>
            <a:off x="1556907" y="1068983"/>
            <a:ext cx="1849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Effective shading</a:t>
            </a:r>
            <a:endParaRPr lang="en-US" dirty="0"/>
          </a:p>
        </p:txBody>
      </p:sp>
      <p:cxnSp>
        <p:nvCxnSpPr>
          <p:cNvPr id="14" name="Straight Connector 10"/>
          <p:cNvCxnSpPr/>
          <p:nvPr/>
        </p:nvCxnSpPr>
        <p:spPr>
          <a:xfrm>
            <a:off x="1122220" y="1975513"/>
            <a:ext cx="48490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8"/>
          <p:cNvSpPr txBox="1"/>
          <p:nvPr/>
        </p:nvSpPr>
        <p:spPr>
          <a:xfrm>
            <a:off x="1556907" y="1821624"/>
            <a:ext cx="1849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Thermal 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39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p40"/>
          <p:cNvSpPr txBox="1">
            <a:spLocks noGrp="1"/>
          </p:cNvSpPr>
          <p:nvPr>
            <p:ph type="ctrTitle"/>
          </p:nvPr>
        </p:nvSpPr>
        <p:spPr>
          <a:xfrm>
            <a:off x="610476" y="371745"/>
            <a:ext cx="3738573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Solutions Used in the Building</a:t>
            </a:r>
            <a:endParaRPr dirty="0"/>
          </a:p>
        </p:txBody>
      </p:sp>
      <p:sp>
        <p:nvSpPr>
          <p:cNvPr id="618" name="Google Shape;618;p40"/>
          <p:cNvSpPr txBox="1">
            <a:spLocks noGrp="1"/>
          </p:cNvSpPr>
          <p:nvPr>
            <p:ph type="ctrTitle" idx="3"/>
          </p:nvPr>
        </p:nvSpPr>
        <p:spPr>
          <a:xfrm>
            <a:off x="1951149" y="3080738"/>
            <a:ext cx="2263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West &amp; East</a:t>
            </a:r>
            <a:endParaRPr dirty="0"/>
          </a:p>
        </p:txBody>
      </p:sp>
      <p:sp>
        <p:nvSpPr>
          <p:cNvPr id="619" name="Google Shape;619;p40"/>
          <p:cNvSpPr txBox="1">
            <a:spLocks noGrp="1"/>
          </p:cNvSpPr>
          <p:nvPr>
            <p:ph type="subTitle" idx="4"/>
          </p:nvPr>
        </p:nvSpPr>
        <p:spPr>
          <a:xfrm>
            <a:off x="1945321" y="3663184"/>
            <a:ext cx="18813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Vertical louvers</a:t>
            </a:r>
            <a:endParaRPr dirty="0"/>
          </a:p>
        </p:txBody>
      </p:sp>
      <p:sp>
        <p:nvSpPr>
          <p:cNvPr id="620" name="Google Shape;620;p40"/>
          <p:cNvSpPr txBox="1">
            <a:spLocks noGrp="1"/>
          </p:cNvSpPr>
          <p:nvPr>
            <p:ph type="ctrTitle" idx="2"/>
          </p:nvPr>
        </p:nvSpPr>
        <p:spPr>
          <a:xfrm>
            <a:off x="5319032" y="1167374"/>
            <a:ext cx="2263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South</a:t>
            </a:r>
            <a:endParaRPr dirty="0"/>
          </a:p>
        </p:txBody>
      </p:sp>
      <p:sp>
        <p:nvSpPr>
          <p:cNvPr id="621" name="Google Shape;621;p40"/>
          <p:cNvSpPr txBox="1">
            <a:spLocks noGrp="1"/>
          </p:cNvSpPr>
          <p:nvPr>
            <p:ph type="subTitle" idx="1"/>
          </p:nvPr>
        </p:nvSpPr>
        <p:spPr>
          <a:xfrm>
            <a:off x="5319033" y="1702945"/>
            <a:ext cx="18813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H</a:t>
            </a:r>
            <a:r>
              <a:rPr lang="en" dirty="0" smtClean="0"/>
              <a:t>orizontal shutters </a:t>
            </a:r>
            <a:endParaRPr dirty="0"/>
          </a:p>
        </p:txBody>
      </p:sp>
      <p:pic>
        <p:nvPicPr>
          <p:cNvPr id="622" name="Google Shape;622;p40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72000" y="2955024"/>
            <a:ext cx="4572000" cy="1790157"/>
          </a:xfrm>
          <a:prstGeom prst="snip1Rect">
            <a:avLst>
              <a:gd name="adj" fmla="val 16667"/>
            </a:avLst>
          </a:prstGeom>
          <a:noFill/>
          <a:ln>
            <a:noFill/>
          </a:ln>
        </p:spPr>
      </p:pic>
      <p:pic>
        <p:nvPicPr>
          <p:cNvPr id="623" name="Google Shape;623;p40"/>
          <p:cNvPicPr preferRelativeResize="0"/>
          <p:nvPr/>
        </p:nvPicPr>
        <p:blipFill rotWithShape="1">
          <a:blip r:embed="rId4">
            <a:alphaModFix/>
          </a:blip>
          <a:srcRect t="20109" b="20109"/>
          <a:stretch/>
        </p:blipFill>
        <p:spPr>
          <a:xfrm rot="10800000" flipH="1">
            <a:off x="0" y="1317950"/>
            <a:ext cx="4572000" cy="1708200"/>
          </a:xfrm>
          <a:prstGeom prst="snip1Rect">
            <a:avLst>
              <a:gd name="adj" fmla="val 16667"/>
            </a:avLst>
          </a:prstGeom>
          <a:noFill/>
          <a:ln>
            <a:noFill/>
          </a:ln>
        </p:spPr>
      </p:pic>
      <p:cxnSp>
        <p:nvCxnSpPr>
          <p:cNvPr id="624" name="Google Shape;624;p40"/>
          <p:cNvCxnSpPr/>
          <p:nvPr/>
        </p:nvCxnSpPr>
        <p:spPr>
          <a:xfrm>
            <a:off x="772325" y="-23800"/>
            <a:ext cx="0" cy="4476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25" name="Google Shape;625;p40"/>
          <p:cNvCxnSpPr/>
          <p:nvPr/>
        </p:nvCxnSpPr>
        <p:spPr>
          <a:xfrm rot="10800000">
            <a:off x="3728328" y="1765550"/>
            <a:ext cx="22194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26" name="Google Shape;626;p40"/>
          <p:cNvCxnSpPr/>
          <p:nvPr/>
        </p:nvCxnSpPr>
        <p:spPr>
          <a:xfrm>
            <a:off x="3278950" y="3725438"/>
            <a:ext cx="21402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403758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p47"/>
          <p:cNvSpPr txBox="1">
            <a:spLocks noGrp="1"/>
          </p:cNvSpPr>
          <p:nvPr>
            <p:ph type="ctrTitle"/>
          </p:nvPr>
        </p:nvSpPr>
        <p:spPr>
          <a:xfrm>
            <a:off x="589696" y="316327"/>
            <a:ext cx="465425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3600" dirty="0"/>
              <a:t>Shading System</a:t>
            </a:r>
            <a:endParaRPr sz="3600" dirty="0"/>
          </a:p>
        </p:txBody>
      </p:sp>
      <p:cxnSp>
        <p:nvCxnSpPr>
          <p:cNvPr id="799" name="Google Shape;799;p47"/>
          <p:cNvCxnSpPr/>
          <p:nvPr/>
        </p:nvCxnSpPr>
        <p:spPr>
          <a:xfrm>
            <a:off x="772325" y="-23800"/>
            <a:ext cx="0" cy="4476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9342" y="200000"/>
            <a:ext cx="769484" cy="770282"/>
          </a:xfrm>
          <a:prstGeom prst="rect">
            <a:avLst/>
          </a:prstGeom>
        </p:spPr>
      </p:pic>
      <p:pic>
        <p:nvPicPr>
          <p:cNvPr id="9218" name="Picture 2" descr="No description available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365" y="1039555"/>
            <a:ext cx="5977026" cy="357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386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p47"/>
          <p:cNvSpPr txBox="1">
            <a:spLocks noGrp="1"/>
          </p:cNvSpPr>
          <p:nvPr>
            <p:ph type="ctrTitle"/>
          </p:nvPr>
        </p:nvSpPr>
        <p:spPr>
          <a:xfrm>
            <a:off x="589696" y="316327"/>
            <a:ext cx="465425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3600" dirty="0"/>
              <a:t>Shading System</a:t>
            </a:r>
            <a:endParaRPr sz="3600" dirty="0"/>
          </a:p>
        </p:txBody>
      </p:sp>
      <p:cxnSp>
        <p:nvCxnSpPr>
          <p:cNvPr id="799" name="Google Shape;799;p47"/>
          <p:cNvCxnSpPr/>
          <p:nvPr/>
        </p:nvCxnSpPr>
        <p:spPr>
          <a:xfrm>
            <a:off x="772325" y="-23800"/>
            <a:ext cx="0" cy="4476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9342" y="200000"/>
            <a:ext cx="769484" cy="770282"/>
          </a:xfrm>
          <a:prstGeom prst="rect">
            <a:avLst/>
          </a:prstGeom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07" y="1690256"/>
            <a:ext cx="3730402" cy="2540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 descr="No description available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471" y="1690256"/>
            <a:ext cx="3730402" cy="2540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780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p47"/>
          <p:cNvSpPr txBox="1">
            <a:spLocks noGrp="1"/>
          </p:cNvSpPr>
          <p:nvPr>
            <p:ph type="ctrTitle"/>
          </p:nvPr>
        </p:nvSpPr>
        <p:spPr>
          <a:xfrm>
            <a:off x="589696" y="316327"/>
            <a:ext cx="465425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3600" dirty="0"/>
              <a:t>Shading System</a:t>
            </a:r>
            <a:endParaRPr sz="3600" dirty="0"/>
          </a:p>
        </p:txBody>
      </p:sp>
      <p:cxnSp>
        <p:nvCxnSpPr>
          <p:cNvPr id="799" name="Google Shape;799;p47"/>
          <p:cNvCxnSpPr/>
          <p:nvPr/>
        </p:nvCxnSpPr>
        <p:spPr>
          <a:xfrm>
            <a:off x="772325" y="-23800"/>
            <a:ext cx="0" cy="4476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9342" y="200000"/>
            <a:ext cx="769484" cy="770282"/>
          </a:xfrm>
          <a:prstGeom prst="rect">
            <a:avLst/>
          </a:prstGeom>
        </p:spPr>
      </p:pic>
      <p:pic>
        <p:nvPicPr>
          <p:cNvPr id="12290" name="Picture 2" descr="No description available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325" y="1712046"/>
            <a:ext cx="3681911" cy="2624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No description available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072" y="1712045"/>
            <a:ext cx="3681910" cy="2624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530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7" name="Google Shape;217;p35"/>
          <p:cNvGrpSpPr/>
          <p:nvPr/>
        </p:nvGrpSpPr>
        <p:grpSpPr>
          <a:xfrm>
            <a:off x="7098550" y="0"/>
            <a:ext cx="1157700" cy="1830319"/>
            <a:chOff x="7098550" y="0"/>
            <a:chExt cx="1157700" cy="1830319"/>
          </a:xfrm>
        </p:grpSpPr>
        <p:sp>
          <p:nvSpPr>
            <p:cNvPr id="218" name="Google Shape;218;p35"/>
            <p:cNvSpPr/>
            <p:nvPr/>
          </p:nvSpPr>
          <p:spPr>
            <a:xfrm>
              <a:off x="7098550" y="0"/>
              <a:ext cx="1157700" cy="1498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19" name="Google Shape;219;p35"/>
            <p:cNvSpPr/>
            <p:nvPr/>
          </p:nvSpPr>
          <p:spPr>
            <a:xfrm>
              <a:off x="7098570" y="1156094"/>
              <a:ext cx="1157646" cy="674225"/>
            </a:xfrm>
            <a:prstGeom prst="flowChartPreparation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220" name="Google Shape;220;p35"/>
          <p:cNvSpPr txBox="1">
            <a:spLocks noGrp="1"/>
          </p:cNvSpPr>
          <p:nvPr>
            <p:ph type="ctrTitle"/>
          </p:nvPr>
        </p:nvSpPr>
        <p:spPr>
          <a:xfrm>
            <a:off x="610476" y="371745"/>
            <a:ext cx="3580523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rtl="1"/>
            <a:r>
              <a:rPr lang="en-US" dirty="0" smtClean="0">
                <a:latin typeface="Abel" charset="0"/>
              </a:rPr>
              <a:t>Thermal insulation</a:t>
            </a:r>
            <a:br>
              <a:rPr lang="en-US" dirty="0" smtClean="0">
                <a:latin typeface="Abel" charset="0"/>
              </a:rPr>
            </a:br>
            <a:r>
              <a:rPr lang="en-US" sz="1600" b="0" kern="1200" dirty="0">
                <a:ln w="0"/>
                <a:solidFill>
                  <a:prstClr val="black"/>
                </a:solidFill>
                <a:latin typeface="Abel" charset="0"/>
                <a:ea typeface="+mn-ea"/>
                <a:cs typeface="+mn-cs"/>
              </a:rPr>
              <a:t>U-value for Building </a:t>
            </a:r>
            <a:r>
              <a:rPr lang="en-US" sz="1600" b="0" kern="1200" dirty="0" smtClean="0">
                <a:ln w="0"/>
                <a:solidFill>
                  <a:prstClr val="black"/>
                </a:solidFill>
                <a:latin typeface="Abel" charset="0"/>
                <a:ea typeface="+mn-ea"/>
                <a:cs typeface="+mn-cs"/>
              </a:rPr>
              <a:t>Envelope </a:t>
            </a:r>
            <a:r>
              <a:rPr lang="ar-SA" sz="1600" b="0" kern="1200" dirty="0">
                <a:solidFill>
                  <a:prstClr val="black"/>
                </a:solidFill>
                <a:latin typeface="Abel" charset="0"/>
                <a:ea typeface="+mn-ea"/>
                <a:cs typeface="Arial"/>
              </a:rPr>
              <a:t/>
            </a:r>
            <a:br>
              <a:rPr lang="ar-SA" sz="1600" b="0" kern="1200" dirty="0">
                <a:solidFill>
                  <a:prstClr val="black"/>
                </a:solidFill>
                <a:latin typeface="Abel" charset="0"/>
                <a:ea typeface="+mn-ea"/>
                <a:cs typeface="Arial"/>
              </a:rPr>
            </a:br>
            <a:endParaRPr lang="en-US" sz="1600" dirty="0">
              <a:latin typeface="Abel" charset="0"/>
            </a:endParaRPr>
          </a:p>
        </p:txBody>
      </p:sp>
      <p:cxnSp>
        <p:nvCxnSpPr>
          <p:cNvPr id="230" name="Google Shape;230;p35"/>
          <p:cNvCxnSpPr/>
          <p:nvPr/>
        </p:nvCxnSpPr>
        <p:spPr>
          <a:xfrm>
            <a:off x="772325" y="-23800"/>
            <a:ext cx="0" cy="4476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651" y="837731"/>
            <a:ext cx="769484" cy="770282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797676"/>
              </p:ext>
            </p:extLst>
          </p:nvPr>
        </p:nvGraphicFramePr>
        <p:xfrm>
          <a:off x="696125" y="1677919"/>
          <a:ext cx="6096000" cy="259588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bel" charset="0"/>
                        </a:rPr>
                        <a:t>Component </a:t>
                      </a:r>
                      <a:endParaRPr lang="en-US" sz="1600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bel" charset="0"/>
                        </a:rPr>
                        <a:t>U-Value</a:t>
                      </a:r>
                      <a:r>
                        <a:rPr lang="en-US" sz="1600" baseline="0" dirty="0" smtClean="0">
                          <a:latin typeface="Abel" charset="0"/>
                        </a:rPr>
                        <a:t> (w/m2.K)</a:t>
                      </a:r>
                      <a:endParaRPr lang="en-US" sz="1600" dirty="0">
                        <a:latin typeface="Abel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bel" charset="0"/>
                        </a:rPr>
                        <a:t>External walls </a:t>
                      </a:r>
                      <a:endParaRPr lang="en-US" sz="1600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bel" charset="0"/>
                        </a:rPr>
                        <a:t>0.384</a:t>
                      </a:r>
                      <a:endParaRPr lang="en-US" sz="1600" dirty="0">
                        <a:latin typeface="Abel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bel" charset="0"/>
                        </a:rPr>
                        <a:t>Internal walls</a:t>
                      </a:r>
                      <a:endParaRPr lang="en-US" sz="1600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bel" charset="0"/>
                        </a:rPr>
                        <a:t>2.585</a:t>
                      </a:r>
                      <a:endParaRPr lang="en-US" sz="1600" dirty="0">
                        <a:latin typeface="Abel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bel" charset="0"/>
                        </a:rPr>
                        <a:t>External floor</a:t>
                      </a:r>
                      <a:endParaRPr lang="en-US" sz="1600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bel" charset="0"/>
                        </a:rPr>
                        <a:t>0.453</a:t>
                      </a:r>
                      <a:endParaRPr lang="en-US" sz="1600" dirty="0">
                        <a:latin typeface="Abel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bel" charset="0"/>
                        </a:rPr>
                        <a:t>Internal floor</a:t>
                      </a:r>
                      <a:endParaRPr lang="en-US" sz="1600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bel" charset="0"/>
                        </a:rPr>
                        <a:t>1.471</a:t>
                      </a:r>
                      <a:endParaRPr lang="en-US" sz="1600" dirty="0">
                        <a:latin typeface="Abel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bel" charset="0"/>
                        </a:rPr>
                        <a:t>Roof</a:t>
                      </a:r>
                      <a:endParaRPr lang="en-US" sz="1600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bel" charset="0"/>
                        </a:rPr>
                        <a:t>0.389</a:t>
                      </a:r>
                      <a:endParaRPr lang="en-US" sz="1600" dirty="0">
                        <a:latin typeface="Abel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bel" charset="0"/>
                        </a:rPr>
                        <a:t>Windows properties</a:t>
                      </a:r>
                      <a:endParaRPr lang="en-US" sz="1600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bel" charset="0"/>
                        </a:rPr>
                        <a:t>1.689</a:t>
                      </a:r>
                      <a:endParaRPr lang="en-US" sz="1600" dirty="0">
                        <a:latin typeface="Abel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784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7" name="Google Shape;217;p35"/>
          <p:cNvGrpSpPr/>
          <p:nvPr/>
        </p:nvGrpSpPr>
        <p:grpSpPr>
          <a:xfrm>
            <a:off x="7098550" y="0"/>
            <a:ext cx="1157700" cy="1830319"/>
            <a:chOff x="7098550" y="0"/>
            <a:chExt cx="1157700" cy="1830319"/>
          </a:xfrm>
        </p:grpSpPr>
        <p:sp>
          <p:nvSpPr>
            <p:cNvPr id="218" name="Google Shape;218;p35"/>
            <p:cNvSpPr/>
            <p:nvPr/>
          </p:nvSpPr>
          <p:spPr>
            <a:xfrm>
              <a:off x="7098550" y="0"/>
              <a:ext cx="1157700" cy="1498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19" name="Google Shape;219;p35"/>
            <p:cNvSpPr/>
            <p:nvPr/>
          </p:nvSpPr>
          <p:spPr>
            <a:xfrm>
              <a:off x="7098570" y="1156094"/>
              <a:ext cx="1157646" cy="674225"/>
            </a:xfrm>
            <a:prstGeom prst="flowChartPreparation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220" name="Google Shape;220;p35"/>
          <p:cNvSpPr txBox="1">
            <a:spLocks noGrp="1"/>
          </p:cNvSpPr>
          <p:nvPr>
            <p:ph type="ctrTitle"/>
          </p:nvPr>
        </p:nvSpPr>
        <p:spPr>
          <a:xfrm>
            <a:off x="610476" y="371745"/>
            <a:ext cx="3580523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rtl="1"/>
            <a:r>
              <a:rPr lang="en-US" dirty="0" smtClean="0">
                <a:latin typeface="Abel" charset="0"/>
              </a:rPr>
              <a:t>Thermal Design</a:t>
            </a:r>
            <a:br>
              <a:rPr lang="en-US" dirty="0" smtClean="0">
                <a:latin typeface="Abel" charset="0"/>
              </a:rPr>
            </a:br>
            <a:r>
              <a:rPr lang="en-US" sz="1400" dirty="0" smtClean="0">
                <a:latin typeface="Abel" charset="0"/>
              </a:rPr>
              <a:t>Energy density </a:t>
            </a:r>
            <a:r>
              <a:rPr lang="en-US" dirty="0" smtClean="0">
                <a:latin typeface="Abel" charset="0"/>
              </a:rPr>
              <a:t/>
            </a:r>
            <a:br>
              <a:rPr lang="en-US" dirty="0" smtClean="0">
                <a:latin typeface="Abel" charset="0"/>
              </a:rPr>
            </a:br>
            <a:r>
              <a:rPr lang="ar-SA" sz="1600" b="0" kern="1200" dirty="0">
                <a:solidFill>
                  <a:prstClr val="black"/>
                </a:solidFill>
                <a:latin typeface="Abel" charset="0"/>
                <a:ea typeface="+mn-ea"/>
                <a:cs typeface="Arial"/>
              </a:rPr>
              <a:t/>
            </a:r>
            <a:br>
              <a:rPr lang="ar-SA" sz="1600" b="0" kern="1200" dirty="0">
                <a:solidFill>
                  <a:prstClr val="black"/>
                </a:solidFill>
                <a:latin typeface="Abel" charset="0"/>
                <a:ea typeface="+mn-ea"/>
                <a:cs typeface="Arial"/>
              </a:rPr>
            </a:br>
            <a:endParaRPr lang="en-US" sz="1600" dirty="0">
              <a:latin typeface="Abel" charset="0"/>
            </a:endParaRPr>
          </a:p>
        </p:txBody>
      </p:sp>
      <p:cxnSp>
        <p:nvCxnSpPr>
          <p:cNvPr id="230" name="Google Shape;230;p35"/>
          <p:cNvCxnSpPr/>
          <p:nvPr/>
        </p:nvCxnSpPr>
        <p:spPr>
          <a:xfrm>
            <a:off x="772325" y="-23800"/>
            <a:ext cx="0" cy="4476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658" y="722924"/>
            <a:ext cx="769484" cy="770282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0697394"/>
              </p:ext>
            </p:extLst>
          </p:nvPr>
        </p:nvGraphicFramePr>
        <p:xfrm>
          <a:off x="849201" y="2168237"/>
          <a:ext cx="7407015" cy="1967692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524000"/>
                <a:gridCol w="1524000"/>
                <a:gridCol w="2287760"/>
                <a:gridCol w="2071255"/>
              </a:tblGrid>
              <a:tr h="463592"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bel" charset="0"/>
                        </a:rPr>
                        <a:t>Total energy [kW/h]</a:t>
                      </a:r>
                      <a:endParaRPr lang="en-US" sz="1200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bel" charset="0"/>
                        </a:rPr>
                        <a:t>Energy</a:t>
                      </a:r>
                      <a:r>
                        <a:rPr lang="en-US" sz="1200" baseline="0" dirty="0" smtClean="0">
                          <a:latin typeface="Abel" charset="0"/>
                        </a:rPr>
                        <a:t> per total building area [kWh/m2]</a:t>
                      </a:r>
                      <a:endParaRPr lang="en-US" sz="1200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bel" charset="0"/>
                        </a:rPr>
                        <a:t>Energy per conditioned</a:t>
                      </a:r>
                      <a:r>
                        <a:rPr lang="en-US" sz="1200" baseline="0" dirty="0" smtClean="0">
                          <a:latin typeface="Abel" charset="0"/>
                        </a:rPr>
                        <a:t> building area [kWh/m2]</a:t>
                      </a:r>
                      <a:endParaRPr lang="en-US" sz="1200" dirty="0">
                        <a:latin typeface="Abel" charset="0"/>
                      </a:endParaRPr>
                    </a:p>
                  </a:txBody>
                  <a:tcPr/>
                </a:tc>
              </a:tr>
              <a:tr h="37602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bel" charset="0"/>
                        </a:rPr>
                        <a:t>Total site energy</a:t>
                      </a:r>
                      <a:endParaRPr lang="en-US" sz="1200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bel" charset="0"/>
                        </a:rPr>
                        <a:t>417022.53</a:t>
                      </a:r>
                      <a:endParaRPr lang="en-US" sz="1200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bel" charset="0"/>
                        </a:rPr>
                        <a:t>126.13</a:t>
                      </a:r>
                      <a:endParaRPr lang="en-US" sz="1200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bel" charset="0"/>
                        </a:rPr>
                        <a:t>126.13</a:t>
                      </a:r>
                      <a:endParaRPr lang="en-US" sz="1200" dirty="0">
                        <a:latin typeface="Abel" charset="0"/>
                      </a:endParaRPr>
                    </a:p>
                  </a:txBody>
                  <a:tcPr/>
                </a:tc>
              </a:tr>
              <a:tr h="37602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bel" charset="0"/>
                        </a:rPr>
                        <a:t>Net site energy</a:t>
                      </a:r>
                      <a:endParaRPr lang="en-US" sz="1200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bel" charset="0"/>
                        </a:rPr>
                        <a:t>417022.53</a:t>
                      </a:r>
                      <a:endParaRPr lang="en-US" sz="1200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bel" charset="0"/>
                        </a:rPr>
                        <a:t>126.13</a:t>
                      </a:r>
                      <a:endParaRPr lang="en-US" sz="1200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bel" charset="0"/>
                        </a:rPr>
                        <a:t>126.13</a:t>
                      </a:r>
                      <a:endParaRPr lang="en-US" sz="1200" dirty="0">
                        <a:latin typeface="Abel" charset="0"/>
                      </a:endParaRPr>
                    </a:p>
                  </a:txBody>
                  <a:tcPr/>
                </a:tc>
              </a:tr>
              <a:tr h="37602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bel" charset="0"/>
                        </a:rPr>
                        <a:t>Total source energy</a:t>
                      </a:r>
                      <a:endParaRPr lang="en-US" sz="1200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bel" charset="0"/>
                        </a:rPr>
                        <a:t>1320710.35</a:t>
                      </a:r>
                      <a:endParaRPr lang="en-US" sz="1200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bel" charset="0"/>
                        </a:rPr>
                        <a:t>399.45</a:t>
                      </a:r>
                      <a:endParaRPr lang="en-US" sz="1200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bel" charset="0"/>
                        </a:rPr>
                        <a:t>399.45</a:t>
                      </a:r>
                      <a:endParaRPr lang="en-US" sz="1200" dirty="0">
                        <a:latin typeface="Abel" charset="0"/>
                      </a:endParaRPr>
                    </a:p>
                  </a:txBody>
                  <a:tcPr/>
                </a:tc>
              </a:tr>
              <a:tr h="37602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bel" charset="0"/>
                        </a:rPr>
                        <a:t>Net</a:t>
                      </a:r>
                      <a:r>
                        <a:rPr lang="en-US" sz="1200" baseline="0" dirty="0" smtClean="0">
                          <a:latin typeface="Abel" charset="0"/>
                        </a:rPr>
                        <a:t> source energy</a:t>
                      </a:r>
                      <a:endParaRPr lang="en-US" sz="1200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bel" charset="0"/>
                        </a:rPr>
                        <a:t>1320710.35</a:t>
                      </a:r>
                      <a:endParaRPr lang="en-US" sz="1200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bel" charset="0"/>
                        </a:rPr>
                        <a:t>399.45</a:t>
                      </a:r>
                      <a:endParaRPr lang="en-US" sz="1200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bel" charset="0"/>
                        </a:rPr>
                        <a:t>399.45</a:t>
                      </a:r>
                      <a:endParaRPr lang="en-US" sz="1200" dirty="0">
                        <a:latin typeface="Abel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603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agon 2"/>
          <p:cNvSpPr/>
          <p:nvPr/>
        </p:nvSpPr>
        <p:spPr>
          <a:xfrm>
            <a:off x="651164" y="401781"/>
            <a:ext cx="3955473" cy="498763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2F2B20"/>
                </a:solidFill>
                <a:latin typeface="Abel" charset="0"/>
              </a:rPr>
              <a:t>Cooling &amp; Heating Analysis</a:t>
            </a:r>
            <a:endParaRPr lang="en-US" sz="2800" dirty="0">
              <a:solidFill>
                <a:srgbClr val="2F2B20"/>
              </a:solidFill>
              <a:latin typeface="Abe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2142" y="266021"/>
            <a:ext cx="769484" cy="770282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812" r="790" b="18462"/>
          <a:stretch/>
        </p:blipFill>
        <p:spPr bwMode="auto">
          <a:xfrm>
            <a:off x="1198418" y="-69275"/>
            <a:ext cx="6567054" cy="4828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952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2"/>
          <p:cNvSpPr txBox="1">
            <a:spLocks noGrp="1"/>
          </p:cNvSpPr>
          <p:nvPr>
            <p:ph type="ctrTitle" idx="15"/>
          </p:nvPr>
        </p:nvSpPr>
        <p:spPr>
          <a:xfrm>
            <a:off x="6394680" y="2198010"/>
            <a:ext cx="25584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 smtClean="0"/>
              <a:t>Outlines</a:t>
            </a:r>
            <a:endParaRPr sz="4400" dirty="0"/>
          </a:p>
        </p:txBody>
      </p:sp>
      <p:sp>
        <p:nvSpPr>
          <p:cNvPr id="167" name="Google Shape;167;p32"/>
          <p:cNvSpPr txBox="1">
            <a:spLocks noGrp="1"/>
          </p:cNvSpPr>
          <p:nvPr>
            <p:ph type="ctrTitle"/>
          </p:nvPr>
        </p:nvSpPr>
        <p:spPr>
          <a:xfrm>
            <a:off x="2420863" y="552899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 smtClean="0"/>
              <a:t> Introduction</a:t>
            </a:r>
            <a:endParaRPr sz="1600" dirty="0"/>
          </a:p>
        </p:txBody>
      </p:sp>
      <p:sp>
        <p:nvSpPr>
          <p:cNvPr id="169" name="Google Shape;169;p32"/>
          <p:cNvSpPr txBox="1">
            <a:spLocks noGrp="1"/>
          </p:cNvSpPr>
          <p:nvPr>
            <p:ph type="title" idx="2"/>
          </p:nvPr>
        </p:nvSpPr>
        <p:spPr>
          <a:xfrm>
            <a:off x="1310735" y="781499"/>
            <a:ext cx="11604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/>
              <a:t>01</a:t>
            </a:r>
            <a:endParaRPr sz="4000" dirty="0"/>
          </a:p>
        </p:txBody>
      </p:sp>
      <p:sp>
        <p:nvSpPr>
          <p:cNvPr id="170" name="Google Shape;170;p32"/>
          <p:cNvSpPr txBox="1">
            <a:spLocks noGrp="1"/>
          </p:cNvSpPr>
          <p:nvPr>
            <p:ph type="ctrTitle" idx="3"/>
          </p:nvPr>
        </p:nvSpPr>
        <p:spPr>
          <a:xfrm>
            <a:off x="2434715" y="1063723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 smtClean="0"/>
              <a:t> Architectural Design</a:t>
            </a:r>
            <a:endParaRPr sz="1600" dirty="0"/>
          </a:p>
        </p:txBody>
      </p:sp>
      <p:sp>
        <p:nvSpPr>
          <p:cNvPr id="171" name="Google Shape;171;p32"/>
          <p:cNvSpPr txBox="1">
            <a:spLocks noGrp="1"/>
          </p:cNvSpPr>
          <p:nvPr>
            <p:ph type="title" idx="5"/>
          </p:nvPr>
        </p:nvSpPr>
        <p:spPr>
          <a:xfrm>
            <a:off x="1310735" y="1355046"/>
            <a:ext cx="11604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/>
              <a:t>02</a:t>
            </a:r>
            <a:endParaRPr sz="4000" dirty="0"/>
          </a:p>
        </p:txBody>
      </p:sp>
      <p:sp>
        <p:nvSpPr>
          <p:cNvPr id="172" name="Google Shape;172;p32"/>
          <p:cNvSpPr txBox="1">
            <a:spLocks noGrp="1"/>
          </p:cNvSpPr>
          <p:nvPr>
            <p:ph type="ctrTitle" idx="6"/>
          </p:nvPr>
        </p:nvSpPr>
        <p:spPr>
          <a:xfrm>
            <a:off x="2396310" y="2294900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 smtClean="0"/>
              <a:t>  Structural Design</a:t>
            </a:r>
            <a:endParaRPr sz="1600" dirty="0"/>
          </a:p>
        </p:txBody>
      </p:sp>
      <p:sp>
        <p:nvSpPr>
          <p:cNvPr id="173" name="Google Shape;173;p32"/>
          <p:cNvSpPr txBox="1">
            <a:spLocks noGrp="1"/>
          </p:cNvSpPr>
          <p:nvPr>
            <p:ph type="title" idx="7"/>
          </p:nvPr>
        </p:nvSpPr>
        <p:spPr>
          <a:xfrm>
            <a:off x="1317564" y="1937021"/>
            <a:ext cx="11604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/>
              <a:t>03</a:t>
            </a:r>
            <a:endParaRPr sz="4000" dirty="0"/>
          </a:p>
        </p:txBody>
      </p:sp>
      <p:sp>
        <p:nvSpPr>
          <p:cNvPr id="174" name="Google Shape;174;p32"/>
          <p:cNvSpPr txBox="1">
            <a:spLocks noGrp="1"/>
          </p:cNvSpPr>
          <p:nvPr>
            <p:ph type="ctrTitle" idx="8"/>
          </p:nvPr>
        </p:nvSpPr>
        <p:spPr>
          <a:xfrm>
            <a:off x="2429134" y="1687640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 smtClean="0"/>
              <a:t> Environmental Design</a:t>
            </a:r>
            <a:endParaRPr sz="1600" dirty="0"/>
          </a:p>
        </p:txBody>
      </p:sp>
      <p:sp>
        <p:nvSpPr>
          <p:cNvPr id="175" name="Google Shape;175;p32"/>
          <p:cNvSpPr txBox="1">
            <a:spLocks noGrp="1"/>
          </p:cNvSpPr>
          <p:nvPr>
            <p:ph type="title" idx="9"/>
          </p:nvPr>
        </p:nvSpPr>
        <p:spPr>
          <a:xfrm>
            <a:off x="1310735" y="2503274"/>
            <a:ext cx="11604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/>
              <a:t>04</a:t>
            </a:r>
            <a:endParaRPr sz="4000" dirty="0"/>
          </a:p>
        </p:txBody>
      </p:sp>
      <p:cxnSp>
        <p:nvCxnSpPr>
          <p:cNvPr id="178" name="Google Shape;178;p32"/>
          <p:cNvCxnSpPr/>
          <p:nvPr/>
        </p:nvCxnSpPr>
        <p:spPr>
          <a:xfrm>
            <a:off x="2297660" y="-44950"/>
            <a:ext cx="0" cy="52575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9" name="Google Shape;179;p32"/>
          <p:cNvCxnSpPr/>
          <p:nvPr/>
        </p:nvCxnSpPr>
        <p:spPr>
          <a:xfrm rot="10800000">
            <a:off x="2030310" y="911072"/>
            <a:ext cx="3660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0" name="Google Shape;180;p32"/>
          <p:cNvCxnSpPr/>
          <p:nvPr/>
        </p:nvCxnSpPr>
        <p:spPr>
          <a:xfrm rot="10800000">
            <a:off x="2015108" y="1456910"/>
            <a:ext cx="3660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1" name="Google Shape;181;p32"/>
          <p:cNvCxnSpPr/>
          <p:nvPr/>
        </p:nvCxnSpPr>
        <p:spPr>
          <a:xfrm rot="10800000">
            <a:off x="2015110" y="2052739"/>
            <a:ext cx="3660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2" name="Google Shape;182;p32"/>
          <p:cNvCxnSpPr/>
          <p:nvPr/>
        </p:nvCxnSpPr>
        <p:spPr>
          <a:xfrm rot="10800000">
            <a:off x="2015110" y="2645447"/>
            <a:ext cx="3660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3" name="Google Shape;183;p32"/>
          <p:cNvCxnSpPr/>
          <p:nvPr/>
        </p:nvCxnSpPr>
        <p:spPr>
          <a:xfrm>
            <a:off x="8295344" y="0"/>
            <a:ext cx="0" cy="911072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" name="Google Shape;182;p32"/>
          <p:cNvCxnSpPr/>
          <p:nvPr/>
        </p:nvCxnSpPr>
        <p:spPr>
          <a:xfrm rot="10800000">
            <a:off x="2015110" y="3206556"/>
            <a:ext cx="3660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" name="Google Shape;182;p32"/>
          <p:cNvCxnSpPr/>
          <p:nvPr/>
        </p:nvCxnSpPr>
        <p:spPr>
          <a:xfrm rot="10800000">
            <a:off x="2015109" y="3823083"/>
            <a:ext cx="3660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" name="Google Shape;175;p32"/>
          <p:cNvSpPr txBox="1">
            <a:spLocks/>
          </p:cNvSpPr>
          <p:nvPr/>
        </p:nvSpPr>
        <p:spPr>
          <a:xfrm>
            <a:off x="1310735" y="3081074"/>
            <a:ext cx="11604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bel"/>
              <a:buNone/>
              <a:defRPr sz="4800" b="1" i="0" u="none" strike="noStrike" cap="none">
                <a:solidFill>
                  <a:schemeClr val="accent1"/>
                </a:solidFill>
                <a:latin typeface="Abel"/>
                <a:ea typeface="Abel"/>
                <a:cs typeface="Abel"/>
                <a:sym typeface="Abe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rPr lang="en" sz="4000" dirty="0" smtClean="0"/>
              <a:t>05</a:t>
            </a:r>
            <a:endParaRPr lang="en" sz="4000" dirty="0"/>
          </a:p>
        </p:txBody>
      </p:sp>
      <p:sp>
        <p:nvSpPr>
          <p:cNvPr id="29" name="Google Shape;175;p32"/>
          <p:cNvSpPr txBox="1">
            <a:spLocks/>
          </p:cNvSpPr>
          <p:nvPr/>
        </p:nvSpPr>
        <p:spPr>
          <a:xfrm>
            <a:off x="1310735" y="3658874"/>
            <a:ext cx="11604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bel"/>
              <a:buNone/>
              <a:defRPr sz="4800" b="1" i="0" u="none" strike="noStrike" cap="none">
                <a:solidFill>
                  <a:schemeClr val="accent1"/>
                </a:solidFill>
                <a:latin typeface="Abel"/>
                <a:ea typeface="Abel"/>
                <a:cs typeface="Abel"/>
                <a:sym typeface="Abe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rPr lang="en" sz="4000" dirty="0" smtClean="0"/>
              <a:t>06</a:t>
            </a:r>
            <a:endParaRPr lang="en" sz="4000" dirty="0"/>
          </a:p>
        </p:txBody>
      </p:sp>
      <p:sp>
        <p:nvSpPr>
          <p:cNvPr id="31" name="Google Shape;172;p32"/>
          <p:cNvSpPr txBox="1">
            <a:spLocks/>
          </p:cNvSpPr>
          <p:nvPr/>
        </p:nvSpPr>
        <p:spPr>
          <a:xfrm>
            <a:off x="2372371" y="2855310"/>
            <a:ext cx="3654356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bel"/>
              <a:buNone/>
              <a:defRPr sz="1400" b="1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bel"/>
              <a:buNone/>
              <a:defRPr sz="1200" b="1" i="0" u="none" strike="noStrike" cap="none">
                <a:solidFill>
                  <a:srgbClr val="000000"/>
                </a:solidFill>
                <a:latin typeface="Abel"/>
                <a:ea typeface="Abel"/>
                <a:cs typeface="Abel"/>
                <a:sym typeface="Abe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bel"/>
              <a:buNone/>
              <a:defRPr sz="1200" b="1" i="0" u="none" strike="noStrike" cap="none">
                <a:solidFill>
                  <a:srgbClr val="000000"/>
                </a:solidFill>
                <a:latin typeface="Abel"/>
                <a:ea typeface="Abel"/>
                <a:cs typeface="Abel"/>
                <a:sym typeface="Abe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bel"/>
              <a:buNone/>
              <a:defRPr sz="1200" b="1" i="0" u="none" strike="noStrike" cap="none">
                <a:solidFill>
                  <a:srgbClr val="000000"/>
                </a:solidFill>
                <a:latin typeface="Abel"/>
                <a:ea typeface="Abel"/>
                <a:cs typeface="Abel"/>
                <a:sym typeface="Abe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bel"/>
              <a:buNone/>
              <a:defRPr sz="1200" b="1" i="0" u="none" strike="noStrike" cap="none">
                <a:solidFill>
                  <a:srgbClr val="000000"/>
                </a:solidFill>
                <a:latin typeface="Abel"/>
                <a:ea typeface="Abel"/>
                <a:cs typeface="Abel"/>
                <a:sym typeface="Abe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bel"/>
              <a:buNone/>
              <a:defRPr sz="1200" b="1" i="0" u="none" strike="noStrike" cap="none">
                <a:solidFill>
                  <a:srgbClr val="000000"/>
                </a:solidFill>
                <a:latin typeface="Abel"/>
                <a:ea typeface="Abel"/>
                <a:cs typeface="Abel"/>
                <a:sym typeface="Abe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bel"/>
              <a:buNone/>
              <a:defRPr sz="1200" b="1" i="0" u="none" strike="noStrike" cap="none">
                <a:solidFill>
                  <a:srgbClr val="000000"/>
                </a:solidFill>
                <a:latin typeface="Abel"/>
                <a:ea typeface="Abel"/>
                <a:cs typeface="Abel"/>
                <a:sym typeface="Abe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bel"/>
              <a:buNone/>
              <a:defRPr sz="1200" b="1" i="0" u="none" strike="noStrike" cap="none">
                <a:solidFill>
                  <a:srgbClr val="000000"/>
                </a:solidFill>
                <a:latin typeface="Abel"/>
                <a:ea typeface="Abel"/>
                <a:cs typeface="Abel"/>
                <a:sym typeface="Abe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bel"/>
              <a:buNone/>
              <a:defRPr sz="1200" b="1" i="0" u="none" strike="noStrike" cap="none">
                <a:solidFill>
                  <a:srgbClr val="000000"/>
                </a:solidFill>
                <a:latin typeface="Abel"/>
                <a:ea typeface="Abel"/>
                <a:cs typeface="Abel"/>
                <a:sym typeface="Abel"/>
              </a:defRPr>
            </a:lvl9pPr>
          </a:lstStyle>
          <a:p>
            <a:pPr algn="l"/>
            <a:r>
              <a:rPr lang="en-US" sz="1600" dirty="0" smtClean="0"/>
              <a:t>   Electro-Mechanical Design</a:t>
            </a:r>
            <a:endParaRPr lang="en-US" sz="1600" dirty="0"/>
          </a:p>
        </p:txBody>
      </p:sp>
      <p:sp>
        <p:nvSpPr>
          <p:cNvPr id="32" name="Google Shape;172;p32"/>
          <p:cNvSpPr txBox="1">
            <a:spLocks/>
          </p:cNvSpPr>
          <p:nvPr/>
        </p:nvSpPr>
        <p:spPr>
          <a:xfrm>
            <a:off x="2527898" y="3493898"/>
            <a:ext cx="4306072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bel"/>
              <a:buNone/>
              <a:defRPr sz="1400" b="1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bel"/>
              <a:buNone/>
              <a:defRPr sz="1200" b="1" i="0" u="none" strike="noStrike" cap="none">
                <a:solidFill>
                  <a:srgbClr val="000000"/>
                </a:solidFill>
                <a:latin typeface="Abel"/>
                <a:ea typeface="Abel"/>
                <a:cs typeface="Abel"/>
                <a:sym typeface="Abe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bel"/>
              <a:buNone/>
              <a:defRPr sz="1200" b="1" i="0" u="none" strike="noStrike" cap="none">
                <a:solidFill>
                  <a:srgbClr val="000000"/>
                </a:solidFill>
                <a:latin typeface="Abel"/>
                <a:ea typeface="Abel"/>
                <a:cs typeface="Abel"/>
                <a:sym typeface="Abe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bel"/>
              <a:buNone/>
              <a:defRPr sz="1200" b="1" i="0" u="none" strike="noStrike" cap="none">
                <a:solidFill>
                  <a:srgbClr val="000000"/>
                </a:solidFill>
                <a:latin typeface="Abel"/>
                <a:ea typeface="Abel"/>
                <a:cs typeface="Abel"/>
                <a:sym typeface="Abe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bel"/>
              <a:buNone/>
              <a:defRPr sz="1200" b="1" i="0" u="none" strike="noStrike" cap="none">
                <a:solidFill>
                  <a:srgbClr val="000000"/>
                </a:solidFill>
                <a:latin typeface="Abel"/>
                <a:ea typeface="Abel"/>
                <a:cs typeface="Abel"/>
                <a:sym typeface="Abe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bel"/>
              <a:buNone/>
              <a:defRPr sz="1200" b="1" i="0" u="none" strike="noStrike" cap="none">
                <a:solidFill>
                  <a:srgbClr val="000000"/>
                </a:solidFill>
                <a:latin typeface="Abel"/>
                <a:ea typeface="Abel"/>
                <a:cs typeface="Abel"/>
                <a:sym typeface="Abe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bel"/>
              <a:buNone/>
              <a:defRPr sz="1200" b="1" i="0" u="none" strike="noStrike" cap="none">
                <a:solidFill>
                  <a:srgbClr val="000000"/>
                </a:solidFill>
                <a:latin typeface="Abel"/>
                <a:ea typeface="Abel"/>
                <a:cs typeface="Abel"/>
                <a:sym typeface="Abe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bel"/>
              <a:buNone/>
              <a:defRPr sz="1200" b="1" i="0" u="none" strike="noStrike" cap="none">
                <a:solidFill>
                  <a:srgbClr val="000000"/>
                </a:solidFill>
                <a:latin typeface="Abel"/>
                <a:ea typeface="Abel"/>
                <a:cs typeface="Abel"/>
                <a:sym typeface="Abe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bel"/>
              <a:buNone/>
              <a:defRPr sz="1200" b="1" i="0" u="none" strike="noStrike" cap="none">
                <a:solidFill>
                  <a:srgbClr val="000000"/>
                </a:solidFill>
                <a:latin typeface="Abel"/>
                <a:ea typeface="Abel"/>
                <a:cs typeface="Abel"/>
                <a:sym typeface="Abel"/>
              </a:defRPr>
            </a:lvl9pPr>
          </a:lstStyle>
          <a:p>
            <a:pPr algn="l"/>
            <a:r>
              <a:rPr lang="en-US" sz="1600" dirty="0"/>
              <a:t>Quantity surveying &amp; Cost Estimate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430" y="59877"/>
            <a:ext cx="543517" cy="5440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7" name="Google Shape;217;p35"/>
          <p:cNvGrpSpPr/>
          <p:nvPr/>
        </p:nvGrpSpPr>
        <p:grpSpPr>
          <a:xfrm>
            <a:off x="7098550" y="0"/>
            <a:ext cx="1157700" cy="1830319"/>
            <a:chOff x="7098550" y="0"/>
            <a:chExt cx="1157700" cy="1830319"/>
          </a:xfrm>
        </p:grpSpPr>
        <p:sp>
          <p:nvSpPr>
            <p:cNvPr id="218" name="Google Shape;218;p35"/>
            <p:cNvSpPr/>
            <p:nvPr/>
          </p:nvSpPr>
          <p:spPr>
            <a:xfrm>
              <a:off x="7098550" y="0"/>
              <a:ext cx="1157700" cy="1498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19" name="Google Shape;219;p35"/>
            <p:cNvSpPr/>
            <p:nvPr/>
          </p:nvSpPr>
          <p:spPr>
            <a:xfrm>
              <a:off x="7098570" y="1156094"/>
              <a:ext cx="1157646" cy="674225"/>
            </a:xfrm>
            <a:prstGeom prst="flowChartPreparation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220" name="Google Shape;220;p35"/>
          <p:cNvSpPr txBox="1">
            <a:spLocks noGrp="1"/>
          </p:cNvSpPr>
          <p:nvPr>
            <p:ph type="ctrTitle"/>
          </p:nvPr>
        </p:nvSpPr>
        <p:spPr>
          <a:xfrm>
            <a:off x="610476" y="371745"/>
            <a:ext cx="5499379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rtl="1"/>
            <a:r>
              <a:rPr lang="en-US" dirty="0" smtClean="0">
                <a:latin typeface="Abel" charset="0"/>
              </a:rPr>
              <a:t>Thermal Design </a:t>
            </a:r>
            <a:r>
              <a:rPr lang="en-US" dirty="0">
                <a:latin typeface="Abel" charset="0"/>
              </a:rPr>
              <a:t/>
            </a:r>
            <a:br>
              <a:rPr lang="en-US" dirty="0">
                <a:latin typeface="Abel" charset="0"/>
              </a:rPr>
            </a:br>
            <a:r>
              <a:rPr lang="en-US" dirty="0">
                <a:latin typeface="Abel" charset="0"/>
              </a:rPr>
              <a:t>Comfort set point not met Summery</a:t>
            </a:r>
            <a:br>
              <a:rPr lang="en-US" dirty="0">
                <a:latin typeface="Abel" charset="0"/>
              </a:rPr>
            </a:br>
            <a:r>
              <a:rPr lang="ar-SA" sz="1600" b="0" kern="1200" dirty="0">
                <a:solidFill>
                  <a:prstClr val="black"/>
                </a:solidFill>
                <a:latin typeface="Abel" charset="0"/>
                <a:ea typeface="+mn-ea"/>
                <a:cs typeface="Arial"/>
              </a:rPr>
              <a:t/>
            </a:r>
            <a:br>
              <a:rPr lang="ar-SA" sz="1600" b="0" kern="1200" dirty="0">
                <a:solidFill>
                  <a:prstClr val="black"/>
                </a:solidFill>
                <a:latin typeface="Abel" charset="0"/>
                <a:ea typeface="+mn-ea"/>
                <a:cs typeface="Arial"/>
              </a:rPr>
            </a:br>
            <a:endParaRPr lang="en-US" sz="1600" dirty="0">
              <a:latin typeface="Abel" charset="0"/>
            </a:endParaRPr>
          </a:p>
        </p:txBody>
      </p:sp>
      <p:cxnSp>
        <p:nvCxnSpPr>
          <p:cNvPr id="230" name="Google Shape;230;p35"/>
          <p:cNvCxnSpPr/>
          <p:nvPr/>
        </p:nvCxnSpPr>
        <p:spPr>
          <a:xfrm>
            <a:off x="772325" y="-23800"/>
            <a:ext cx="0" cy="4476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658" y="722924"/>
            <a:ext cx="769484" cy="770282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4066629"/>
              </p:ext>
            </p:extLst>
          </p:nvPr>
        </p:nvGraphicFramePr>
        <p:xfrm>
          <a:off x="772325" y="1918855"/>
          <a:ext cx="6096000" cy="212563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048000"/>
                <a:gridCol w="3048000"/>
              </a:tblGrid>
              <a:tr h="4094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bel" charset="0"/>
                        </a:rPr>
                        <a:t>``</a:t>
                      </a:r>
                      <a:endParaRPr lang="en-US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bel" charset="0"/>
                        </a:rPr>
                        <a:t>Facility [Hours]</a:t>
                      </a:r>
                      <a:endParaRPr lang="en-US" dirty="0">
                        <a:latin typeface="Abel" charset="0"/>
                      </a:endParaRPr>
                    </a:p>
                  </a:txBody>
                  <a:tcPr/>
                </a:tc>
              </a:tr>
              <a:tr h="57207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bel" charset="0"/>
                        </a:rPr>
                        <a:t>Time set point not met during occupied heating</a:t>
                      </a:r>
                      <a:endParaRPr lang="en-US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bel" charset="0"/>
                        </a:rPr>
                        <a:t>1.83</a:t>
                      </a:r>
                      <a:endParaRPr lang="en-US" dirty="0">
                        <a:latin typeface="Abel" charset="0"/>
                      </a:endParaRPr>
                    </a:p>
                  </a:txBody>
                  <a:tcPr/>
                </a:tc>
              </a:tr>
              <a:tr h="57207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bel" charset="0"/>
                        </a:rPr>
                        <a:t>Time set point not met during occupied</a:t>
                      </a:r>
                      <a:r>
                        <a:rPr lang="en-US" baseline="0" dirty="0" smtClean="0">
                          <a:latin typeface="Abel" charset="0"/>
                        </a:rPr>
                        <a:t> cooling</a:t>
                      </a:r>
                      <a:endParaRPr lang="en-US" dirty="0" smtClean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bel" charset="0"/>
                        </a:rPr>
                        <a:t>30.83</a:t>
                      </a:r>
                      <a:endParaRPr lang="en-US" dirty="0">
                        <a:latin typeface="Abel" charset="0"/>
                      </a:endParaRPr>
                    </a:p>
                  </a:txBody>
                  <a:tcPr/>
                </a:tc>
              </a:tr>
              <a:tr h="57207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bel" charset="0"/>
                        </a:rPr>
                        <a:t>Time not comfortable based on simple ASHRAE</a:t>
                      </a:r>
                      <a:r>
                        <a:rPr lang="en-US" baseline="0" dirty="0" smtClean="0">
                          <a:latin typeface="Abel" charset="0"/>
                        </a:rPr>
                        <a:t> 55-2004</a:t>
                      </a:r>
                      <a:endParaRPr lang="en-US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bel" charset="0"/>
                        </a:rPr>
                        <a:t>354.83</a:t>
                      </a:r>
                      <a:endParaRPr lang="en-US" dirty="0">
                        <a:latin typeface="Abel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190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7" name="Google Shape;217;p35"/>
          <p:cNvGrpSpPr/>
          <p:nvPr/>
        </p:nvGrpSpPr>
        <p:grpSpPr>
          <a:xfrm>
            <a:off x="7098550" y="0"/>
            <a:ext cx="1157700" cy="1830319"/>
            <a:chOff x="7098550" y="0"/>
            <a:chExt cx="1157700" cy="1830319"/>
          </a:xfrm>
        </p:grpSpPr>
        <p:sp>
          <p:nvSpPr>
            <p:cNvPr id="218" name="Google Shape;218;p35"/>
            <p:cNvSpPr/>
            <p:nvPr/>
          </p:nvSpPr>
          <p:spPr>
            <a:xfrm>
              <a:off x="7098550" y="0"/>
              <a:ext cx="1157700" cy="1498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19" name="Google Shape;219;p35"/>
            <p:cNvSpPr/>
            <p:nvPr/>
          </p:nvSpPr>
          <p:spPr>
            <a:xfrm>
              <a:off x="7098570" y="1156094"/>
              <a:ext cx="1157646" cy="674225"/>
            </a:xfrm>
            <a:prstGeom prst="flowChartPreparation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220" name="Google Shape;220;p35"/>
          <p:cNvSpPr txBox="1">
            <a:spLocks noGrp="1"/>
          </p:cNvSpPr>
          <p:nvPr>
            <p:ph type="ctrTitle"/>
          </p:nvPr>
        </p:nvSpPr>
        <p:spPr>
          <a:xfrm>
            <a:off x="610476" y="371745"/>
            <a:ext cx="5499379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rtl="1"/>
            <a:r>
              <a:rPr lang="en-US" dirty="0" smtClean="0">
                <a:latin typeface="Abel" charset="0"/>
              </a:rPr>
              <a:t>Thermal Design </a:t>
            </a:r>
            <a:br>
              <a:rPr lang="en-US" dirty="0" smtClean="0">
                <a:latin typeface="Abel" charset="0"/>
              </a:rPr>
            </a:br>
            <a:r>
              <a:rPr lang="en-US" dirty="0">
                <a:latin typeface="Abel" charset="0"/>
              </a:rPr>
              <a:t/>
            </a:r>
            <a:br>
              <a:rPr lang="en-US" dirty="0">
                <a:latin typeface="Abel" charset="0"/>
              </a:rPr>
            </a:br>
            <a:r>
              <a:rPr lang="en-US" dirty="0">
                <a:latin typeface="Abel" charset="0"/>
              </a:rPr>
              <a:t/>
            </a:r>
            <a:br>
              <a:rPr lang="en-US" dirty="0">
                <a:latin typeface="Abel" charset="0"/>
              </a:rPr>
            </a:br>
            <a:r>
              <a:rPr lang="en-US" dirty="0">
                <a:latin typeface="Abel" charset="0"/>
              </a:rPr>
              <a:t>Comfort </a:t>
            </a:r>
            <a:r>
              <a:rPr lang="en-US" dirty="0" smtClean="0">
                <a:latin typeface="Abel" charset="0"/>
              </a:rPr>
              <a:t>PMV index figure</a:t>
            </a:r>
            <a:r>
              <a:rPr lang="en-US" dirty="0">
                <a:latin typeface="Abel" charset="0"/>
              </a:rPr>
              <a:t/>
            </a:r>
            <a:br>
              <a:rPr lang="en-US" dirty="0">
                <a:latin typeface="Abel" charset="0"/>
              </a:rPr>
            </a:br>
            <a:r>
              <a:rPr lang="ar-SA" sz="1600" b="0" kern="1200" dirty="0">
                <a:solidFill>
                  <a:prstClr val="black"/>
                </a:solidFill>
                <a:latin typeface="Abel" charset="0"/>
                <a:ea typeface="+mn-ea"/>
                <a:cs typeface="Arial"/>
              </a:rPr>
              <a:t/>
            </a:r>
            <a:br>
              <a:rPr lang="ar-SA" sz="1600" b="0" kern="1200" dirty="0">
                <a:solidFill>
                  <a:prstClr val="black"/>
                </a:solidFill>
                <a:latin typeface="Abel" charset="0"/>
                <a:ea typeface="+mn-ea"/>
                <a:cs typeface="Arial"/>
              </a:rPr>
            </a:br>
            <a:endParaRPr lang="en-US" sz="1600" dirty="0">
              <a:latin typeface="Abel" charset="0"/>
            </a:endParaRPr>
          </a:p>
        </p:txBody>
      </p:sp>
      <p:cxnSp>
        <p:nvCxnSpPr>
          <p:cNvPr id="230" name="Google Shape;230;p35"/>
          <p:cNvCxnSpPr/>
          <p:nvPr/>
        </p:nvCxnSpPr>
        <p:spPr>
          <a:xfrm>
            <a:off x="772325" y="-23800"/>
            <a:ext cx="0" cy="4476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658" y="722924"/>
            <a:ext cx="769484" cy="77028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84" y="2162828"/>
            <a:ext cx="8680450" cy="272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461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p42"/>
          <p:cNvSpPr txBox="1">
            <a:spLocks noGrp="1"/>
          </p:cNvSpPr>
          <p:nvPr>
            <p:ph type="ctrTitle" idx="2"/>
          </p:nvPr>
        </p:nvSpPr>
        <p:spPr>
          <a:xfrm>
            <a:off x="689197" y="367571"/>
            <a:ext cx="25584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04: Structural Design</a:t>
            </a:r>
            <a:endParaRPr dirty="0"/>
          </a:p>
        </p:txBody>
      </p:sp>
      <p:pic>
        <p:nvPicPr>
          <p:cNvPr id="640" name="Google Shape;640;p42"/>
          <p:cNvPicPr preferRelativeResize="0"/>
          <p:nvPr/>
        </p:nvPicPr>
        <p:blipFill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496290"/>
            <a:ext cx="4267200" cy="3713017"/>
          </a:xfrm>
          <a:prstGeom prst="snip2SameRect">
            <a:avLst>
              <a:gd name="adj1" fmla="val 16667"/>
              <a:gd name="adj2" fmla="val 0"/>
            </a:avLst>
          </a:prstGeom>
          <a:noFill/>
          <a:ln>
            <a:noFill/>
          </a:ln>
        </p:spPr>
      </p:pic>
      <p:cxnSp>
        <p:nvCxnSpPr>
          <p:cNvPr id="641" name="Google Shape;641;p42"/>
          <p:cNvCxnSpPr/>
          <p:nvPr/>
        </p:nvCxnSpPr>
        <p:spPr>
          <a:xfrm>
            <a:off x="772325" y="-23800"/>
            <a:ext cx="0" cy="864471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Pentagon 9"/>
          <p:cNvSpPr/>
          <p:nvPr/>
        </p:nvSpPr>
        <p:spPr>
          <a:xfrm>
            <a:off x="772325" y="452744"/>
            <a:ext cx="2788293" cy="387927"/>
          </a:xfrm>
          <a:prstGeom prst="homePlate">
            <a:avLst/>
          </a:prstGeom>
          <a:solidFill>
            <a:schemeClr val="accent4">
              <a:alpha val="3882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0" y="109739"/>
            <a:ext cx="579050" cy="5796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ctrTitle"/>
          </p:nvPr>
        </p:nvSpPr>
        <p:spPr>
          <a:xfrm>
            <a:off x="610476" y="371745"/>
            <a:ext cx="8644359" cy="946200"/>
          </a:xfrm>
        </p:spPr>
        <p:txBody>
          <a:bodyPr/>
          <a:lstStyle/>
          <a:p>
            <a:pPr marL="45720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Code</a:t>
            </a:r>
            <a:r>
              <a:rPr lang="en-US" dirty="0"/>
              <a:t/>
            </a:r>
            <a:br>
              <a:rPr lang="en-US" dirty="0"/>
            </a:br>
            <a:r>
              <a:rPr lang="en-US" sz="1200" b="0" dirty="0"/>
              <a:t>Design and analysis of the building is done according to ACI 318-14 Code</a:t>
            </a:r>
            <a:r>
              <a:rPr lang="en-US" sz="1200" b="0" dirty="0" smtClean="0"/>
              <a:t>.</a:t>
            </a:r>
            <a:br>
              <a:rPr lang="en-US" sz="1200" b="0" dirty="0" smtClean="0"/>
            </a:br>
            <a:r>
              <a:rPr lang="en-US" sz="1200" dirty="0"/>
              <a:t/>
            </a:r>
            <a:br>
              <a:rPr lang="en-US" sz="1200" dirty="0"/>
            </a:br>
            <a:r>
              <a:rPr lang="en-US" dirty="0" smtClean="0"/>
              <a:t>Materials 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 smtClean="0"/>
              <a:t>- </a:t>
            </a:r>
            <a:r>
              <a:rPr lang="en-US" sz="1200" dirty="0"/>
              <a:t>Concrete</a:t>
            </a:r>
            <a:br>
              <a:rPr lang="en-US" sz="1200" dirty="0"/>
            </a:br>
            <a:r>
              <a:rPr lang="en-US" sz="1200" b="0" dirty="0" err="1">
                <a:latin typeface="Abel" charset="0"/>
                <a:cs typeface="Times New Roman" panose="02020603050405020304" pitchFamily="18" charset="0"/>
              </a:rPr>
              <a:t>f´c</a:t>
            </a:r>
            <a:r>
              <a:rPr lang="en-US" sz="1200" b="0" dirty="0">
                <a:latin typeface="Abel" charset="0"/>
                <a:cs typeface="Times New Roman" panose="02020603050405020304" pitchFamily="18" charset="0"/>
              </a:rPr>
              <a:t> = 28 </a:t>
            </a:r>
            <a:r>
              <a:rPr lang="en-US" sz="1200" b="0" dirty="0" err="1">
                <a:latin typeface="Abel" charset="0"/>
                <a:cs typeface="Times New Roman" panose="02020603050405020304" pitchFamily="18" charset="0"/>
              </a:rPr>
              <a:t>Mpa</a:t>
            </a:r>
            <a:r>
              <a:rPr lang="en-US" sz="1200" b="0" dirty="0">
                <a:latin typeface="Abel" charset="0"/>
                <a:cs typeface="Times New Roman" panose="02020603050405020304" pitchFamily="18" charset="0"/>
              </a:rPr>
              <a:t> for shear walls and columns</a:t>
            </a:r>
            <a:br>
              <a:rPr lang="en-US" sz="1200" b="0" dirty="0">
                <a:latin typeface="Abel" charset="0"/>
                <a:cs typeface="Times New Roman" panose="02020603050405020304" pitchFamily="18" charset="0"/>
              </a:rPr>
            </a:br>
            <a:r>
              <a:rPr lang="en-US" sz="1200" b="0" dirty="0" smtClean="0">
                <a:latin typeface="Abel" charset="0"/>
                <a:cs typeface="Times New Roman" panose="02020603050405020304" pitchFamily="18" charset="0"/>
              </a:rPr>
              <a:t>specific </a:t>
            </a:r>
            <a:r>
              <a:rPr lang="en-US" sz="1200" b="0" dirty="0">
                <a:latin typeface="Abel" charset="0"/>
                <a:cs typeface="Times New Roman" panose="02020603050405020304" pitchFamily="18" charset="0"/>
              </a:rPr>
              <a:t>weight of Reinforced concrete (Ɣ) = 25 KN/m³ </a:t>
            </a:r>
            <a:r>
              <a:rPr lang="en-US" sz="1200" dirty="0" smtClean="0">
                <a:latin typeface="Abel" charset="0"/>
                <a:cs typeface="Times New Roman" panose="02020603050405020304" pitchFamily="18" charset="0"/>
              </a:rPr>
              <a:t/>
            </a:r>
            <a:br>
              <a:rPr lang="en-US" sz="1200" dirty="0" smtClean="0">
                <a:latin typeface="Abel" charset="0"/>
                <a:cs typeface="Times New Roman" panose="02020603050405020304" pitchFamily="18" charset="0"/>
              </a:rPr>
            </a:br>
            <a:r>
              <a:rPr lang="en-US" sz="1200" dirty="0">
                <a:latin typeface="Abel" charset="0"/>
                <a:cs typeface="Times New Roman" panose="02020603050405020304" pitchFamily="18" charset="0"/>
              </a:rPr>
              <a:t/>
            </a:r>
            <a:br>
              <a:rPr lang="en-US" sz="1200" dirty="0">
                <a:latin typeface="Abel" charset="0"/>
                <a:cs typeface="Times New Roman" panose="02020603050405020304" pitchFamily="18" charset="0"/>
              </a:rPr>
            </a:br>
            <a:r>
              <a:rPr lang="en-US" sz="1200" dirty="0" smtClean="0">
                <a:latin typeface="Abel" charset="0"/>
              </a:rPr>
              <a:t>- Steel</a:t>
            </a:r>
            <a:r>
              <a:rPr lang="en-US" sz="1200" dirty="0">
                <a:latin typeface="Abel" charset="0"/>
              </a:rPr>
              <a:t/>
            </a:r>
            <a:br>
              <a:rPr lang="en-US" sz="1200" dirty="0">
                <a:latin typeface="Abel" charset="0"/>
              </a:rPr>
            </a:br>
            <a:r>
              <a:rPr lang="en-US" sz="1200" b="0" dirty="0">
                <a:latin typeface="Abel" charset="0"/>
              </a:rPr>
              <a:t>The modulus of elasticity, </a:t>
            </a:r>
            <a:r>
              <a:rPr lang="en-US" sz="1200" b="0" dirty="0" err="1">
                <a:latin typeface="Abel" charset="0"/>
              </a:rPr>
              <a:t>Es</a:t>
            </a:r>
            <a:r>
              <a:rPr lang="en-US" sz="1200" b="0" dirty="0">
                <a:latin typeface="Abel" charset="0"/>
              </a:rPr>
              <a:t> = 200 </a:t>
            </a:r>
            <a:r>
              <a:rPr lang="en-US" sz="1200" b="0" dirty="0" err="1">
                <a:latin typeface="Abel" charset="0"/>
              </a:rPr>
              <a:t>GPa</a:t>
            </a:r>
            <a:r>
              <a:rPr lang="en-US" sz="1200" b="0" dirty="0">
                <a:latin typeface="Abel" charset="0"/>
              </a:rPr>
              <a:t/>
            </a:r>
            <a:br>
              <a:rPr lang="en-US" sz="1200" b="0" dirty="0">
                <a:latin typeface="Abel" charset="0"/>
              </a:rPr>
            </a:br>
            <a:r>
              <a:rPr lang="en-US" sz="1200" b="0" dirty="0">
                <a:latin typeface="Abel" charset="0"/>
              </a:rPr>
              <a:t>Yield strength </a:t>
            </a:r>
            <a:r>
              <a:rPr lang="en-US" sz="1200" b="0" dirty="0" err="1">
                <a:latin typeface="Abel" charset="0"/>
              </a:rPr>
              <a:t>fy</a:t>
            </a:r>
            <a:r>
              <a:rPr lang="en-US" sz="1200" b="0" dirty="0">
                <a:latin typeface="Abel" charset="0"/>
              </a:rPr>
              <a:t> = 420 </a:t>
            </a:r>
            <a:r>
              <a:rPr lang="en-US" sz="1200" b="0" dirty="0" err="1">
                <a:latin typeface="Abel" charset="0"/>
              </a:rPr>
              <a:t>Mpa</a:t>
            </a:r>
            <a:r>
              <a:rPr lang="en-US" sz="1200" b="0" dirty="0" smtClean="0">
                <a:latin typeface="Abel" charset="0"/>
              </a:rPr>
              <a:t>.</a:t>
            </a:r>
            <a:br>
              <a:rPr lang="en-US" sz="1200" b="0" dirty="0" smtClean="0">
                <a:latin typeface="Abel" charset="0"/>
              </a:rPr>
            </a:br>
            <a:r>
              <a:rPr lang="en-US" sz="1200" dirty="0" smtClean="0">
                <a:latin typeface="Abel" charset="0"/>
              </a:rPr>
              <a:t/>
            </a:r>
            <a:br>
              <a:rPr lang="en-US" sz="1200" dirty="0" smtClean="0">
                <a:latin typeface="Abel" charset="0"/>
              </a:rPr>
            </a:br>
            <a:r>
              <a:rPr lang="en-US" sz="1200" dirty="0">
                <a:latin typeface="Abel" charset="0"/>
              </a:rPr>
              <a:t>-</a:t>
            </a:r>
            <a:r>
              <a:rPr lang="en-US" sz="1200" dirty="0" smtClean="0">
                <a:latin typeface="Abel" charset="0"/>
              </a:rPr>
              <a:t> Blocks</a:t>
            </a:r>
            <a:r>
              <a:rPr lang="en-US" sz="1200" dirty="0">
                <a:latin typeface="Abel" charset="0"/>
              </a:rPr>
              <a:t/>
            </a:r>
            <a:br>
              <a:rPr lang="en-US" sz="1200" dirty="0">
                <a:latin typeface="Abel" charset="0"/>
              </a:rPr>
            </a:br>
            <a:r>
              <a:rPr lang="en-US" sz="1200" b="0" dirty="0">
                <a:latin typeface="Abel" charset="0"/>
              </a:rPr>
              <a:t>Unit weight of blocks is considered as 12 </a:t>
            </a:r>
            <a:r>
              <a:rPr lang="en-US" sz="1200" b="0" dirty="0" err="1">
                <a:latin typeface="Abel" charset="0"/>
              </a:rPr>
              <a:t>kN</a:t>
            </a:r>
            <a:r>
              <a:rPr lang="en-US" sz="1200" b="0" dirty="0">
                <a:latin typeface="Abel" charset="0"/>
              </a:rPr>
              <a:t>/m3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2891" y="109739"/>
            <a:ext cx="845348" cy="84622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57198" y="217300"/>
            <a:ext cx="52370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ln w="0"/>
                <a:solidFill>
                  <a:schemeClr val="accent1"/>
                </a:solidFill>
                <a:latin typeface="Abel" charset="0"/>
                <a:cs typeface="Times New Roman" panose="02020603050405020304" pitchFamily="18" charset="0"/>
              </a:rPr>
              <a:t>General </a:t>
            </a:r>
            <a:r>
              <a:rPr lang="en-US" sz="2800" b="1" dirty="0" smtClean="0">
                <a:ln w="0"/>
                <a:solidFill>
                  <a:schemeClr val="accent1"/>
                </a:solidFill>
                <a:latin typeface="Abel" charset="0"/>
                <a:cs typeface="Times New Roman" panose="02020603050405020304" pitchFamily="18" charset="0"/>
              </a:rPr>
              <a:t>Structural Information </a:t>
            </a:r>
            <a:endParaRPr lang="en-US" sz="2800" b="1" dirty="0">
              <a:ln w="0"/>
              <a:solidFill>
                <a:schemeClr val="accent1"/>
              </a:solidFill>
              <a:latin typeface="Abel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64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92382" y="1702258"/>
            <a:ext cx="61375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Abel" charset="0"/>
                <a:cs typeface="Times New Roman" panose="02020603050405020304" pitchFamily="18" charset="0"/>
              </a:rPr>
              <a:t>Loads</a:t>
            </a:r>
          </a:p>
          <a:p>
            <a:endParaRPr lang="en-US" sz="2000" dirty="0">
              <a:latin typeface="Abel" charset="0"/>
              <a:cs typeface="Times New Roman" panose="02020603050405020304" pitchFamily="18" charset="0"/>
            </a:endParaRPr>
          </a:p>
          <a:p>
            <a:pPr marL="798513"/>
            <a:r>
              <a:rPr lang="en-US" sz="2000" dirty="0">
                <a:latin typeface="Abel" charset="0"/>
                <a:cs typeface="Times New Roman" panose="02020603050405020304" pitchFamily="18" charset="0"/>
              </a:rPr>
              <a:t>Superimposed dead load = 4 KN/m²</a:t>
            </a:r>
          </a:p>
          <a:p>
            <a:pPr marL="798513"/>
            <a:endParaRPr lang="en-US" sz="2000" dirty="0">
              <a:latin typeface="Abel" charset="0"/>
              <a:cs typeface="Times New Roman" panose="02020603050405020304" pitchFamily="18" charset="0"/>
            </a:endParaRPr>
          </a:p>
          <a:p>
            <a:pPr marL="798513"/>
            <a:r>
              <a:rPr lang="en-US" sz="2000" dirty="0" smtClean="0">
                <a:latin typeface="Abel" charset="0"/>
                <a:cs typeface="Times New Roman" panose="02020603050405020304" pitchFamily="18" charset="0"/>
              </a:rPr>
              <a:t>Weight </a:t>
            </a:r>
            <a:r>
              <a:rPr lang="en-US" sz="2000" dirty="0">
                <a:latin typeface="Abel" charset="0"/>
                <a:cs typeface="Times New Roman" panose="02020603050405020304" pitchFamily="18" charset="0"/>
              </a:rPr>
              <a:t>of Masonry wall = 21 KN/m</a:t>
            </a:r>
          </a:p>
          <a:p>
            <a:pPr marL="798513"/>
            <a:endParaRPr lang="en-US" sz="2000" dirty="0">
              <a:latin typeface="Abel" charset="0"/>
              <a:cs typeface="Times New Roman" panose="02020603050405020304" pitchFamily="18" charset="0"/>
            </a:endParaRPr>
          </a:p>
          <a:p>
            <a:pPr marL="798513" lvl="0"/>
            <a:r>
              <a:rPr lang="en-US" sz="2000" dirty="0">
                <a:solidFill>
                  <a:prstClr val="black"/>
                </a:solidFill>
                <a:latin typeface="Abel" charset="0"/>
                <a:cs typeface="Times New Roman" panose="02020603050405020304" pitchFamily="18" charset="0"/>
              </a:rPr>
              <a:t>Live Load= 4.8 KN/m²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9" y="109739"/>
            <a:ext cx="845348" cy="8462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05057" y="158229"/>
            <a:ext cx="439735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ln w="0"/>
                <a:solidFill>
                  <a:schemeClr val="accent1"/>
                </a:solidFill>
                <a:latin typeface="Abel" charset="0"/>
                <a:cs typeface="Times New Roman" panose="02020603050405020304" pitchFamily="18" charset="0"/>
              </a:rPr>
              <a:t>General Structural Information </a:t>
            </a:r>
          </a:p>
        </p:txBody>
      </p:sp>
    </p:spTree>
    <p:extLst>
      <p:ext uri="{BB962C8B-B14F-4D97-AF65-F5344CB8AC3E}">
        <p14:creationId xmlns:p14="http://schemas.microsoft.com/office/powerpoint/2010/main" val="306530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9" y="109739"/>
            <a:ext cx="845348" cy="84622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118393" y="100030"/>
            <a:ext cx="238879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Abel" charset="0"/>
              </a:rPr>
              <a:t>Structural </a:t>
            </a:r>
            <a:r>
              <a:rPr lang="en-US" sz="2400" dirty="0" smtClean="0">
                <a:latin typeface="Abel" charset="0"/>
              </a:rPr>
              <a:t>analysis</a:t>
            </a:r>
          </a:p>
          <a:p>
            <a:r>
              <a:rPr lang="en-US" sz="2400" dirty="0" smtClean="0">
                <a:latin typeface="Abel" charset="0"/>
              </a:rPr>
              <a:t>Structural </a:t>
            </a:r>
            <a:r>
              <a:rPr lang="en-US" sz="2400" dirty="0">
                <a:latin typeface="Abel" charset="0"/>
              </a:rPr>
              <a:t>layout </a:t>
            </a:r>
          </a:p>
          <a:p>
            <a:endParaRPr lang="en-US" sz="2400" dirty="0">
              <a:latin typeface="Abel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5" r="2886" b="4727"/>
          <a:stretch/>
        </p:blipFill>
        <p:spPr bwMode="auto">
          <a:xfrm>
            <a:off x="2819399" y="1326676"/>
            <a:ext cx="3518108" cy="31097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61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ctrTitle"/>
          </p:nvPr>
        </p:nvSpPr>
        <p:spPr>
          <a:xfrm>
            <a:off x="772324" y="399564"/>
            <a:ext cx="2558400" cy="946200"/>
          </a:xfrm>
        </p:spPr>
        <p:txBody>
          <a:bodyPr/>
          <a:lstStyle/>
          <a:p>
            <a:r>
              <a:rPr lang="en-US" dirty="0" smtClean="0"/>
              <a:t>Seismic Load Analysis 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9109" y="554182"/>
            <a:ext cx="2870200" cy="38177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72324" y="1025236"/>
            <a:ext cx="5230091" cy="321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bel" charset="0"/>
              </a:rPr>
              <a:t>Seismic code: </a:t>
            </a:r>
            <a:r>
              <a:rPr lang="en-US" dirty="0" smtClean="0">
                <a:latin typeface="Abel" charset="0"/>
              </a:rPr>
              <a:t>UBC-97</a:t>
            </a:r>
          </a:p>
          <a:p>
            <a:endParaRPr lang="en-US" dirty="0" smtClean="0">
              <a:latin typeface="Abel" charset="0"/>
            </a:endParaRPr>
          </a:p>
          <a:p>
            <a:r>
              <a:rPr lang="en-US" b="1" dirty="0" smtClean="0">
                <a:latin typeface="Abel" charset="0"/>
              </a:rPr>
              <a:t>Assumptions: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Abel" charset="0"/>
              </a:rPr>
              <a:t>Seismic zone 0.20 (Nablus city)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Abel" charset="0"/>
              </a:rPr>
              <a:t>Seismic importance factor I = 1.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Abel" charset="0"/>
              </a:rPr>
              <a:t>Soil </a:t>
            </a:r>
            <a:r>
              <a:rPr lang="en-US" dirty="0">
                <a:latin typeface="Abel" charset="0"/>
              </a:rPr>
              <a:t>profile type : </a:t>
            </a:r>
            <a:r>
              <a:rPr lang="en-US" dirty="0" smtClean="0">
                <a:latin typeface="Abel" charset="0"/>
              </a:rPr>
              <a:t>SB (rock)</a:t>
            </a:r>
            <a:endParaRPr lang="en-US" dirty="0">
              <a:latin typeface="Abel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Abel" charset="0"/>
              </a:rPr>
              <a:t>Force </a:t>
            </a:r>
            <a:r>
              <a:rPr lang="en-US" dirty="0">
                <a:latin typeface="Abel" charset="0"/>
              </a:rPr>
              <a:t>reduction factor = 5.5.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Abel" charset="0"/>
              </a:rPr>
              <a:t>Velocity dependent seismic coefficient </a:t>
            </a:r>
            <a:r>
              <a:rPr lang="en-US" dirty="0" err="1" smtClean="0">
                <a:latin typeface="Abel" charset="0"/>
              </a:rPr>
              <a:t>Ca</a:t>
            </a:r>
            <a:r>
              <a:rPr lang="en-US" dirty="0" smtClean="0">
                <a:latin typeface="Abel" charset="0"/>
              </a:rPr>
              <a:t> = 0.2 5</a:t>
            </a:r>
            <a:r>
              <a:rPr lang="en-US" dirty="0">
                <a:latin typeface="Abel" charset="0"/>
              </a:rPr>
              <a:t>) </a:t>
            </a:r>
            <a:endParaRPr lang="en-US" dirty="0" smtClean="0">
              <a:latin typeface="Abel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Abel" charset="0"/>
              </a:rPr>
              <a:t>Acceleration </a:t>
            </a:r>
            <a:r>
              <a:rPr lang="en-US" dirty="0">
                <a:latin typeface="Abel" charset="0"/>
              </a:rPr>
              <a:t>dependent seismic coefficient </a:t>
            </a:r>
            <a:r>
              <a:rPr lang="en-US" dirty="0" err="1">
                <a:latin typeface="Abel" charset="0"/>
              </a:rPr>
              <a:t>Cv</a:t>
            </a:r>
            <a:r>
              <a:rPr lang="en-US" dirty="0">
                <a:latin typeface="Abel" charset="0"/>
              </a:rPr>
              <a:t> = </a:t>
            </a:r>
            <a:r>
              <a:rPr lang="en-US" dirty="0" smtClean="0">
                <a:latin typeface="Abel" charset="0"/>
              </a:rPr>
              <a:t>0.2</a:t>
            </a:r>
            <a:endParaRPr lang="en-US" dirty="0">
              <a:latin typeface="Abel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Abel" charset="0"/>
              </a:rPr>
              <a:t>Response </a:t>
            </a:r>
            <a:r>
              <a:rPr lang="en-US" dirty="0">
                <a:latin typeface="Abel" charset="0"/>
              </a:rPr>
              <a:t>spectrum scale factor = </a:t>
            </a:r>
            <a:r>
              <a:rPr lang="en-US" dirty="0" smtClean="0">
                <a:latin typeface="Abel" charset="0"/>
              </a:rPr>
              <a:t>1783.6</a:t>
            </a:r>
          </a:p>
          <a:p>
            <a:endParaRPr lang="en-US" dirty="0"/>
          </a:p>
        </p:txBody>
      </p:sp>
      <p:cxnSp>
        <p:nvCxnSpPr>
          <p:cNvPr id="18" name="Google Shape;641;p42"/>
          <p:cNvCxnSpPr/>
          <p:nvPr/>
        </p:nvCxnSpPr>
        <p:spPr>
          <a:xfrm>
            <a:off x="772325" y="-23800"/>
            <a:ext cx="0" cy="864471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0" y="109739"/>
            <a:ext cx="579050" cy="579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77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p47"/>
          <p:cNvSpPr txBox="1">
            <a:spLocks noGrp="1"/>
          </p:cNvSpPr>
          <p:nvPr>
            <p:ph type="ctrTitle" idx="6"/>
          </p:nvPr>
        </p:nvSpPr>
        <p:spPr>
          <a:xfrm>
            <a:off x="657742" y="579563"/>
            <a:ext cx="5180723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Structural &amp; Seismic Checks  </a:t>
            </a:r>
            <a:endParaRPr dirty="0"/>
          </a:p>
        </p:txBody>
      </p:sp>
      <p:sp>
        <p:nvSpPr>
          <p:cNvPr id="793" name="Google Shape;793;p47"/>
          <p:cNvSpPr/>
          <p:nvPr/>
        </p:nvSpPr>
        <p:spPr>
          <a:xfrm rot="10800000" flipH="1">
            <a:off x="720000" y="1657350"/>
            <a:ext cx="2283600" cy="2390700"/>
          </a:xfrm>
          <a:prstGeom prst="snip1Rect">
            <a:avLst>
              <a:gd name="adj" fmla="val 31799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94" name="Google Shape;794;p47"/>
          <p:cNvSpPr/>
          <p:nvPr/>
        </p:nvSpPr>
        <p:spPr>
          <a:xfrm rot="10800000">
            <a:off x="6140400" y="1657350"/>
            <a:ext cx="2283600" cy="2390700"/>
          </a:xfrm>
          <a:prstGeom prst="snip1Rect">
            <a:avLst>
              <a:gd name="adj" fmla="val 31799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5" name="Google Shape;795;p47"/>
          <p:cNvSpPr/>
          <p:nvPr/>
        </p:nvSpPr>
        <p:spPr>
          <a:xfrm rot="10800000" flipH="1">
            <a:off x="3428265" y="1657350"/>
            <a:ext cx="2283600" cy="2390700"/>
          </a:xfrm>
          <a:prstGeom prst="snip2SameRect">
            <a:avLst>
              <a:gd name="adj1" fmla="val 27445"/>
              <a:gd name="adj2" fmla="val 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799" name="Google Shape;799;p47"/>
          <p:cNvCxnSpPr/>
          <p:nvPr/>
        </p:nvCxnSpPr>
        <p:spPr>
          <a:xfrm>
            <a:off x="772325" y="-23800"/>
            <a:ext cx="0" cy="707499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TextBox 1"/>
          <p:cNvSpPr txBox="1"/>
          <p:nvPr/>
        </p:nvSpPr>
        <p:spPr>
          <a:xfrm>
            <a:off x="720000" y="1842655"/>
            <a:ext cx="196778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b="1" dirty="0" smtClean="0">
                <a:latin typeface="Abel" charset="0"/>
              </a:rPr>
              <a:t>Equilibrium check </a:t>
            </a:r>
          </a:p>
          <a:p>
            <a:pPr>
              <a:lnSpc>
                <a:spcPct val="200000"/>
              </a:lnSpc>
            </a:pPr>
            <a:r>
              <a:rPr lang="en-US" b="1" dirty="0" smtClean="0">
                <a:latin typeface="Abel" charset="0"/>
              </a:rPr>
              <a:t>Compatibility check</a:t>
            </a:r>
          </a:p>
          <a:p>
            <a:pPr>
              <a:lnSpc>
                <a:spcPct val="200000"/>
              </a:lnSpc>
            </a:pPr>
            <a:r>
              <a:rPr lang="en-US" b="1" dirty="0" smtClean="0">
                <a:latin typeface="Abel" charset="0"/>
              </a:rPr>
              <a:t>Deflection check</a:t>
            </a:r>
          </a:p>
          <a:p>
            <a:pPr>
              <a:lnSpc>
                <a:spcPct val="200000"/>
              </a:lnSpc>
            </a:pPr>
            <a:r>
              <a:rPr lang="en-US" b="1" dirty="0" smtClean="0">
                <a:latin typeface="Abel" charset="0"/>
              </a:rPr>
              <a:t>Stress strain check </a:t>
            </a:r>
            <a:endParaRPr lang="en-US" b="1" dirty="0">
              <a:latin typeface="Abe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31527" y="1842655"/>
            <a:ext cx="193963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b="1" dirty="0" smtClean="0">
                <a:latin typeface="Abel" charset="0"/>
              </a:rPr>
              <a:t>Drift check</a:t>
            </a:r>
          </a:p>
          <a:p>
            <a:pPr algn="r">
              <a:lnSpc>
                <a:spcPct val="200000"/>
              </a:lnSpc>
            </a:pPr>
            <a:r>
              <a:rPr lang="en-US" b="1" dirty="0" smtClean="0">
                <a:latin typeface="Abel" charset="0"/>
              </a:rPr>
              <a:t>Mass participation ratio check</a:t>
            </a:r>
          </a:p>
          <a:p>
            <a:pPr algn="r">
              <a:lnSpc>
                <a:spcPct val="200000"/>
              </a:lnSpc>
            </a:pPr>
            <a:r>
              <a:rPr lang="en-US" b="1" dirty="0" smtClean="0">
                <a:latin typeface="Abel" charset="0"/>
              </a:rPr>
              <a:t>Base shear check</a:t>
            </a:r>
            <a:r>
              <a:rPr lang="en-US" dirty="0" smtClean="0">
                <a:latin typeface="Abel" charset="0"/>
              </a:rPr>
              <a:t> </a:t>
            </a:r>
          </a:p>
          <a:p>
            <a:pPr algn="r">
              <a:lnSpc>
                <a:spcPct val="200000"/>
              </a:lnSpc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733800" y="1842655"/>
            <a:ext cx="167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bel" charset="0"/>
              </a:rPr>
              <a:t>All checks were OK</a:t>
            </a:r>
            <a:endParaRPr lang="en-US" sz="3600" dirty="0">
              <a:latin typeface="Abel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0" y="104048"/>
            <a:ext cx="579050" cy="5796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dirty="0" smtClean="0"/>
              <a:t>Design Elements </a:t>
            </a:r>
            <a:endParaRPr lang="en-US" dirty="0"/>
          </a:p>
        </p:txBody>
      </p:sp>
      <p:cxnSp>
        <p:nvCxnSpPr>
          <p:cNvPr id="10" name="Google Shape;799;p47"/>
          <p:cNvCxnSpPr/>
          <p:nvPr/>
        </p:nvCxnSpPr>
        <p:spPr>
          <a:xfrm>
            <a:off x="772325" y="-23800"/>
            <a:ext cx="0" cy="707499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0" y="104048"/>
            <a:ext cx="579050" cy="579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9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09585" y="3565217"/>
            <a:ext cx="2558400" cy="946200"/>
          </a:xfrm>
        </p:spPr>
        <p:txBody>
          <a:bodyPr/>
          <a:lstStyle/>
          <a:p>
            <a:r>
              <a:rPr lang="en-US" sz="4800" dirty="0" smtClean="0"/>
              <a:t>Slab Design </a:t>
            </a:r>
            <a:endParaRPr lang="en-US" sz="4800" dirty="0"/>
          </a:p>
        </p:txBody>
      </p:sp>
      <p:cxnSp>
        <p:nvCxnSpPr>
          <p:cNvPr id="4" name="Google Shape;799;p47"/>
          <p:cNvCxnSpPr/>
          <p:nvPr/>
        </p:nvCxnSpPr>
        <p:spPr>
          <a:xfrm>
            <a:off x="772325" y="-23800"/>
            <a:ext cx="0" cy="707499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0" y="104048"/>
            <a:ext cx="579050" cy="579651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982" y="683699"/>
            <a:ext cx="6309012" cy="304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504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3"/>
          <p:cNvSpPr txBox="1">
            <a:spLocks noGrp="1"/>
          </p:cNvSpPr>
          <p:nvPr>
            <p:ph type="ctrTitle"/>
          </p:nvPr>
        </p:nvSpPr>
        <p:spPr>
          <a:xfrm>
            <a:off x="614078" y="1573299"/>
            <a:ext cx="38673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01: Introduction</a:t>
            </a:r>
            <a:endParaRPr dirty="0"/>
          </a:p>
        </p:txBody>
      </p:sp>
      <p:sp>
        <p:nvSpPr>
          <p:cNvPr id="189" name="Google Shape;189;p33"/>
          <p:cNvSpPr txBox="1">
            <a:spLocks noGrp="1"/>
          </p:cNvSpPr>
          <p:nvPr>
            <p:ph type="subTitle" idx="1"/>
          </p:nvPr>
        </p:nvSpPr>
        <p:spPr>
          <a:xfrm>
            <a:off x="614075" y="2314225"/>
            <a:ext cx="3195300" cy="17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lnSpc>
                <a:spcPct val="150000"/>
              </a:lnSpc>
            </a:pPr>
            <a:r>
              <a:rPr lang="en-US" dirty="0"/>
              <a:t>The building has been analyzed and </a:t>
            </a:r>
            <a:r>
              <a:rPr lang="en-US" dirty="0" smtClean="0"/>
              <a:t>designed </a:t>
            </a:r>
            <a:r>
              <a:rPr lang="en-US" dirty="0"/>
              <a:t>from all architectural, structural, environmental, electrical and mechanical aspects, as will be explained in the </a:t>
            </a:r>
            <a:r>
              <a:rPr lang="en-US" dirty="0" smtClean="0"/>
              <a:t>following sections.</a:t>
            </a:r>
            <a:endParaRPr dirty="0"/>
          </a:p>
        </p:txBody>
      </p:sp>
      <p:cxnSp>
        <p:nvCxnSpPr>
          <p:cNvPr id="190" name="Google Shape;190;p33"/>
          <p:cNvCxnSpPr/>
          <p:nvPr/>
        </p:nvCxnSpPr>
        <p:spPr>
          <a:xfrm>
            <a:off x="772325" y="-19050"/>
            <a:ext cx="0" cy="18345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91" name="Google Shape;191;p33"/>
          <p:cNvPicPr preferRelativeResize="0"/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974" y="-83772"/>
            <a:ext cx="7714962" cy="3908186"/>
          </a:xfrm>
          <a:prstGeom prst="flowChartPreparation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18" y="83127"/>
            <a:ext cx="508976" cy="509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09585" y="3565217"/>
            <a:ext cx="2558400" cy="946200"/>
          </a:xfrm>
        </p:spPr>
        <p:txBody>
          <a:bodyPr/>
          <a:lstStyle/>
          <a:p>
            <a:r>
              <a:rPr lang="en-US" sz="4800" dirty="0" smtClean="0"/>
              <a:t>Slab Design </a:t>
            </a:r>
            <a:endParaRPr lang="en-US" sz="4800" dirty="0"/>
          </a:p>
        </p:txBody>
      </p:sp>
      <p:cxnSp>
        <p:nvCxnSpPr>
          <p:cNvPr id="4" name="Google Shape;799;p47"/>
          <p:cNvCxnSpPr/>
          <p:nvPr/>
        </p:nvCxnSpPr>
        <p:spPr>
          <a:xfrm>
            <a:off x="772325" y="-23800"/>
            <a:ext cx="0" cy="707499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0" y="104048"/>
            <a:ext cx="579050" cy="579651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250" y="591190"/>
            <a:ext cx="2050762" cy="4236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012" y="393873"/>
            <a:ext cx="3354016" cy="2112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766" y="2506258"/>
            <a:ext cx="2537980" cy="2404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544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09585" y="3565217"/>
            <a:ext cx="2558400" cy="946200"/>
          </a:xfrm>
        </p:spPr>
        <p:txBody>
          <a:bodyPr/>
          <a:lstStyle/>
          <a:p>
            <a:r>
              <a:rPr lang="en-US" sz="4800" dirty="0" smtClean="0"/>
              <a:t>Slab Design </a:t>
            </a:r>
            <a:endParaRPr lang="en-US" sz="4800" dirty="0"/>
          </a:p>
        </p:txBody>
      </p:sp>
      <p:cxnSp>
        <p:nvCxnSpPr>
          <p:cNvPr id="4" name="Google Shape;799;p47"/>
          <p:cNvCxnSpPr/>
          <p:nvPr/>
        </p:nvCxnSpPr>
        <p:spPr>
          <a:xfrm>
            <a:off x="772325" y="-23800"/>
            <a:ext cx="0" cy="707499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0" y="104048"/>
            <a:ext cx="579050" cy="579651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363" y="657225"/>
            <a:ext cx="6711661" cy="2986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613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91821" y="3565217"/>
            <a:ext cx="2558400" cy="946200"/>
          </a:xfrm>
        </p:spPr>
        <p:txBody>
          <a:bodyPr/>
          <a:lstStyle/>
          <a:p>
            <a:r>
              <a:rPr lang="en-US" sz="4800" dirty="0" smtClean="0"/>
              <a:t>Columns Design </a:t>
            </a:r>
            <a:endParaRPr lang="en-US" sz="4800" dirty="0"/>
          </a:p>
        </p:txBody>
      </p:sp>
      <p:cxnSp>
        <p:nvCxnSpPr>
          <p:cNvPr id="4" name="Google Shape;799;p47"/>
          <p:cNvCxnSpPr/>
          <p:nvPr/>
        </p:nvCxnSpPr>
        <p:spPr>
          <a:xfrm>
            <a:off x="772325" y="-23800"/>
            <a:ext cx="0" cy="707499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0" y="104048"/>
            <a:ext cx="579050" cy="579651"/>
          </a:xfrm>
          <a:prstGeom prst="rect">
            <a:avLst/>
          </a:prstGeom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5498" y="2631256"/>
            <a:ext cx="4694670" cy="174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199" y="683699"/>
            <a:ext cx="6584950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534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47527" y="2463780"/>
            <a:ext cx="1717964" cy="946200"/>
          </a:xfrm>
        </p:spPr>
        <p:txBody>
          <a:bodyPr/>
          <a:lstStyle/>
          <a:p>
            <a:r>
              <a:rPr lang="en-US" sz="3200" dirty="0" smtClean="0"/>
              <a:t>Beams Design </a:t>
            </a:r>
            <a:endParaRPr lang="en-US" sz="3200" dirty="0"/>
          </a:p>
        </p:txBody>
      </p:sp>
      <p:cxnSp>
        <p:nvCxnSpPr>
          <p:cNvPr id="4" name="Google Shape;799;p47"/>
          <p:cNvCxnSpPr/>
          <p:nvPr/>
        </p:nvCxnSpPr>
        <p:spPr>
          <a:xfrm>
            <a:off x="772325" y="-23800"/>
            <a:ext cx="0" cy="707499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0" y="104048"/>
            <a:ext cx="579050" cy="579651"/>
          </a:xfrm>
          <a:prstGeom prst="rect">
            <a:avLst/>
          </a:prstGeom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726" y="761019"/>
            <a:ext cx="6097856" cy="395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630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40312" y="3793817"/>
            <a:ext cx="2558400" cy="946200"/>
          </a:xfrm>
        </p:spPr>
        <p:txBody>
          <a:bodyPr/>
          <a:lstStyle/>
          <a:p>
            <a:r>
              <a:rPr lang="en-US" sz="3600" dirty="0" smtClean="0"/>
              <a:t>Footing Design </a:t>
            </a:r>
            <a:endParaRPr lang="en-US" sz="3600" dirty="0"/>
          </a:p>
        </p:txBody>
      </p:sp>
      <p:cxnSp>
        <p:nvCxnSpPr>
          <p:cNvPr id="4" name="Google Shape;799;p47"/>
          <p:cNvCxnSpPr/>
          <p:nvPr/>
        </p:nvCxnSpPr>
        <p:spPr>
          <a:xfrm>
            <a:off x="772325" y="-23800"/>
            <a:ext cx="0" cy="707499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0" y="104048"/>
            <a:ext cx="579050" cy="57965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72325" y="683699"/>
            <a:ext cx="227567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bel" charset="0"/>
              </a:rPr>
              <a:t>Footing Distribution </a:t>
            </a:r>
            <a:endParaRPr lang="en-US" dirty="0">
              <a:latin typeface="Abel" charset="0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257" y="276225"/>
            <a:ext cx="4886325" cy="459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356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825223" y="104048"/>
            <a:ext cx="4370232" cy="946200"/>
          </a:xfrm>
        </p:spPr>
        <p:txBody>
          <a:bodyPr/>
          <a:lstStyle/>
          <a:p>
            <a:r>
              <a:rPr lang="en-US" sz="3600" dirty="0" smtClean="0"/>
              <a:t>Footing Design </a:t>
            </a:r>
            <a:endParaRPr lang="en-US" sz="3600" dirty="0"/>
          </a:p>
        </p:txBody>
      </p:sp>
      <p:cxnSp>
        <p:nvCxnSpPr>
          <p:cNvPr id="4" name="Google Shape;799;p47"/>
          <p:cNvCxnSpPr/>
          <p:nvPr/>
        </p:nvCxnSpPr>
        <p:spPr>
          <a:xfrm>
            <a:off x="772325" y="-23800"/>
            <a:ext cx="0" cy="707499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0" y="104048"/>
            <a:ext cx="579050" cy="579651"/>
          </a:xfrm>
          <a:prstGeom prst="rect">
            <a:avLst/>
          </a:prstGeom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325" y="789709"/>
            <a:ext cx="7661563" cy="4073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474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825223" y="104048"/>
            <a:ext cx="4370232" cy="946200"/>
          </a:xfrm>
        </p:spPr>
        <p:txBody>
          <a:bodyPr/>
          <a:lstStyle/>
          <a:p>
            <a:r>
              <a:rPr lang="en-US" sz="3600" dirty="0" smtClean="0"/>
              <a:t>Footing Design </a:t>
            </a:r>
            <a:endParaRPr lang="en-US" sz="3600" dirty="0"/>
          </a:p>
        </p:txBody>
      </p:sp>
      <p:cxnSp>
        <p:nvCxnSpPr>
          <p:cNvPr id="4" name="Google Shape;799;p47"/>
          <p:cNvCxnSpPr/>
          <p:nvPr/>
        </p:nvCxnSpPr>
        <p:spPr>
          <a:xfrm>
            <a:off x="772325" y="-23800"/>
            <a:ext cx="0" cy="707499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0" y="104048"/>
            <a:ext cx="579050" cy="579651"/>
          </a:xfrm>
          <a:prstGeom prst="rect">
            <a:avLst/>
          </a:prstGeom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9"/>
          <a:stretch/>
        </p:blipFill>
        <p:spPr bwMode="auto">
          <a:xfrm>
            <a:off x="1281544" y="821367"/>
            <a:ext cx="6884555" cy="4166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364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40312" y="3793817"/>
            <a:ext cx="2558400" cy="946200"/>
          </a:xfrm>
        </p:spPr>
        <p:txBody>
          <a:bodyPr/>
          <a:lstStyle/>
          <a:p>
            <a:r>
              <a:rPr lang="en-US" sz="3600" dirty="0" smtClean="0"/>
              <a:t>Stair </a:t>
            </a:r>
            <a:br>
              <a:rPr lang="en-US" sz="3600" dirty="0" smtClean="0"/>
            </a:br>
            <a:r>
              <a:rPr lang="en-US" sz="3600" dirty="0" smtClean="0"/>
              <a:t>Design </a:t>
            </a:r>
            <a:endParaRPr lang="en-US" sz="3600" dirty="0"/>
          </a:p>
        </p:txBody>
      </p:sp>
      <p:cxnSp>
        <p:nvCxnSpPr>
          <p:cNvPr id="4" name="Google Shape;799;p47"/>
          <p:cNvCxnSpPr/>
          <p:nvPr/>
        </p:nvCxnSpPr>
        <p:spPr>
          <a:xfrm>
            <a:off x="772325" y="-23800"/>
            <a:ext cx="0" cy="707499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0" y="104048"/>
            <a:ext cx="579050" cy="579651"/>
          </a:xfrm>
          <a:prstGeom prst="rect">
            <a:avLst/>
          </a:prstGeom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985" y="270302"/>
            <a:ext cx="4611990" cy="4671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701" y="270302"/>
            <a:ext cx="3387324" cy="3248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578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1302327" y="0"/>
            <a:ext cx="6927" cy="2860963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0" y="2860963"/>
            <a:ext cx="9213273" cy="707886"/>
          </a:xfrm>
          <a:prstGeom prst="rect">
            <a:avLst/>
          </a:prstGeom>
          <a:solidFill>
            <a:schemeClr val="accent4">
              <a:alpha val="52157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el" charset="0"/>
              </a:rPr>
              <a:t>05: Electro-Mechanical Design 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b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62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73397" y="759299"/>
            <a:ext cx="3156000" cy="631800"/>
          </a:xfrm>
        </p:spPr>
        <p:txBody>
          <a:bodyPr/>
          <a:lstStyle/>
          <a:p>
            <a:r>
              <a:rPr lang="en-US" sz="2800" dirty="0" smtClean="0"/>
              <a:t>Lighting Design 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747" y="235666"/>
            <a:ext cx="579050" cy="57965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366021" y="1410715"/>
            <a:ext cx="19591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bel" charset="0"/>
              </a:rPr>
              <a:t>Lighting for first floor plan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lc="http://schemas.openxmlformats.org/drawingml/2006/lockedCanvas" xmlns:a16="http://schemas.microsoft.com/office/drawing/2014/main" xmlns="" id="{5C1ED91F-21C3-4815-AE7A-82565E8867F9}"/>
              </a:ext>
            </a:extLst>
          </p:cNvPr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244" y="290945"/>
            <a:ext cx="4833084" cy="4415885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1135534" y="1950703"/>
            <a:ext cx="1040168" cy="1096368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805" y="2161309"/>
            <a:ext cx="2632257" cy="273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58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37"/>
          <p:cNvSpPr txBox="1">
            <a:spLocks noGrp="1"/>
          </p:cNvSpPr>
          <p:nvPr>
            <p:ph type="subTitle" idx="1"/>
          </p:nvPr>
        </p:nvSpPr>
        <p:spPr>
          <a:xfrm>
            <a:off x="5466535" y="932481"/>
            <a:ext cx="3156000" cy="63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Aft>
                <a:spcPts val="1600"/>
              </a:spcAft>
            </a:pPr>
            <a:r>
              <a:rPr lang="en-US" sz="2400" b="1" dirty="0"/>
              <a:t>Architectural </a:t>
            </a:r>
            <a:r>
              <a:rPr lang="en-US" sz="2400" b="1" dirty="0" smtClean="0"/>
              <a:t>Design</a:t>
            </a:r>
            <a:endParaRPr lang="en-US" sz="2400" b="1" dirty="0"/>
          </a:p>
        </p:txBody>
      </p:sp>
      <p:cxnSp>
        <p:nvCxnSpPr>
          <p:cNvPr id="279" name="Google Shape;279;p37"/>
          <p:cNvCxnSpPr/>
          <p:nvPr/>
        </p:nvCxnSpPr>
        <p:spPr>
          <a:xfrm>
            <a:off x="7774143" y="7950"/>
            <a:ext cx="0" cy="6138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6170" y="39573"/>
            <a:ext cx="549982" cy="55055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109482" y="39177"/>
            <a:ext cx="6646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bel" charset="0"/>
              </a:rPr>
              <a:t>02</a:t>
            </a:r>
            <a:endParaRPr lang="en-US" sz="3200" dirty="0">
              <a:latin typeface="Ab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77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49597" y="814080"/>
            <a:ext cx="3156000" cy="631800"/>
          </a:xfrm>
        </p:spPr>
        <p:txBody>
          <a:bodyPr/>
          <a:lstStyle/>
          <a:p>
            <a:r>
              <a:rPr lang="en-US" sz="2800" dirty="0" smtClean="0"/>
              <a:t>Lighting Design 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8568" y="235666"/>
            <a:ext cx="579050" cy="57965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470100" y="1445878"/>
            <a:ext cx="19559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bel" charset="0"/>
              </a:rPr>
              <a:t>Meeting Room &amp; Auditoria</a:t>
            </a:r>
          </a:p>
        </p:txBody>
      </p:sp>
      <p:pic>
        <p:nvPicPr>
          <p:cNvPr id="8" name="Content Placeholder 4">
            <a:extLst>
              <a:ext uri="{FF2B5EF4-FFF2-40B4-BE49-F238E27FC236}">
                <a16:creationId xmlns:lc="http://schemas.openxmlformats.org/drawingml/2006/lockedCanvas" xmlns:a16="http://schemas.microsoft.com/office/drawing/2014/main" xmlns="" id="{3C077400-943C-41B4-81BC-C75C641EB1BE}"/>
              </a:ext>
            </a:extLst>
          </p:cNvPr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033" y="435436"/>
            <a:ext cx="3582690" cy="28281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lc="http://schemas.openxmlformats.org/drawingml/2006/lockedCanvas" xmlns:a16="http://schemas.microsoft.com/office/drawing/2014/main" xmlns="" id="{30A6019F-08F9-4DDE-BE95-B466C125CD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7445" y="2132617"/>
            <a:ext cx="3685309" cy="292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44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49597" y="814080"/>
            <a:ext cx="3156000" cy="631800"/>
          </a:xfrm>
        </p:spPr>
        <p:txBody>
          <a:bodyPr/>
          <a:lstStyle/>
          <a:p>
            <a:r>
              <a:rPr lang="en-US" sz="2800" dirty="0" smtClean="0"/>
              <a:t>Lighting Design 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8568" y="235666"/>
            <a:ext cx="579050" cy="57965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726581" y="1453862"/>
            <a:ext cx="14430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bel" charset="0"/>
              </a:rPr>
              <a:t>Office &amp; Bathroom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lc="http://schemas.openxmlformats.org/drawingml/2006/lockedCanvas" xmlns:a16="http://schemas.microsoft.com/office/drawing/2014/main" xmlns="" id="{D6202885-C5C6-4C29-84F3-81D2EF06D355}"/>
              </a:ext>
            </a:extLst>
          </p:cNvPr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289" y="898445"/>
            <a:ext cx="4438118" cy="3431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lc="http://schemas.openxmlformats.org/drawingml/2006/lockedCanvas" xmlns:a16="http://schemas.microsoft.com/office/drawing/2014/main" xmlns="" id="{560FDC63-0B5B-4E6D-B5E1-835700E172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5478" y="2204237"/>
            <a:ext cx="2029020" cy="2765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29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49597" y="814080"/>
            <a:ext cx="3156000" cy="631800"/>
          </a:xfrm>
        </p:spPr>
        <p:txBody>
          <a:bodyPr/>
          <a:lstStyle/>
          <a:p>
            <a:r>
              <a:rPr lang="en-US" sz="2800" dirty="0" smtClean="0"/>
              <a:t>Lighting Design 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8568" y="235666"/>
            <a:ext cx="579050" cy="57965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576773" y="1445879"/>
            <a:ext cx="16962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bel" charset="0"/>
              </a:rPr>
              <a:t>Service </a:t>
            </a:r>
            <a:r>
              <a:rPr lang="en-US" dirty="0" smtClean="0">
                <a:latin typeface="Abel" charset="0"/>
              </a:rPr>
              <a:t>Hall &amp; Parking</a:t>
            </a:r>
            <a:endParaRPr lang="en-US" dirty="0">
              <a:latin typeface="Abel" charset="0"/>
            </a:endParaRPr>
          </a:p>
        </p:txBody>
      </p:sp>
      <p:pic>
        <p:nvPicPr>
          <p:cNvPr id="8" name="Content Placeholder 4">
            <a:extLst>
              <a:ext uri="{FF2B5EF4-FFF2-40B4-BE49-F238E27FC236}">
                <a16:creationId xmlns:lc="http://schemas.openxmlformats.org/drawingml/2006/lockedCanvas" xmlns:a16="http://schemas.microsoft.com/office/drawing/2014/main" xmlns="" id="{2F811CEB-F961-4C98-A745-D7FB89155C68}"/>
              </a:ext>
            </a:extLst>
          </p:cNvPr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657" y="673002"/>
            <a:ext cx="4015319" cy="28462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lc="http://schemas.openxmlformats.org/drawingml/2006/lockedCanvas" xmlns:a16="http://schemas.microsoft.com/office/drawing/2014/main" xmlns="" id="{41E92F14-7BE1-4327-8425-FCA80CC4D5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2894" y="2176221"/>
            <a:ext cx="3862182" cy="2846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77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0" y="4052517"/>
            <a:ext cx="3195638" cy="1784350"/>
          </a:xfrm>
        </p:spPr>
        <p:txBody>
          <a:bodyPr/>
          <a:lstStyle/>
          <a:p>
            <a:pPr marL="114300" indent="0">
              <a:buNone/>
            </a:pPr>
            <a:r>
              <a:rPr lang="en-US" sz="2800" dirty="0" smtClean="0">
                <a:latin typeface="Abel" charset="0"/>
              </a:rPr>
              <a:t>Lighting Design </a:t>
            </a:r>
            <a:endParaRPr lang="en-US" sz="2800" dirty="0">
              <a:latin typeface="Abe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963" y="3663686"/>
            <a:ext cx="579050" cy="57965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6982" y="4632773"/>
            <a:ext cx="22910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bel" charset="0"/>
              </a:rPr>
              <a:t>Illuminance, Glare &amp; Uniformity</a:t>
            </a:r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="" xmlns:a16="http://schemas.microsoft.com/office/drawing/2014/main" id="{DDEE410F-5534-4192-901C-72AEB0E6C22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7844629"/>
              </p:ext>
            </p:extLst>
          </p:nvPr>
        </p:nvGraphicFramePr>
        <p:xfrm>
          <a:off x="277090" y="524481"/>
          <a:ext cx="3144983" cy="21505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50692">
                  <a:extLst>
                    <a:ext uri="{9D8B030D-6E8A-4147-A177-3AD203B41FA5}">
                      <a16:colId xmlns="" xmlns:a16="http://schemas.microsoft.com/office/drawing/2014/main" val="3700149150"/>
                    </a:ext>
                  </a:extLst>
                </a:gridCol>
                <a:gridCol w="998092">
                  <a:extLst>
                    <a:ext uri="{9D8B030D-6E8A-4147-A177-3AD203B41FA5}">
                      <a16:colId xmlns="" xmlns:a16="http://schemas.microsoft.com/office/drawing/2014/main" val="1871459712"/>
                    </a:ext>
                  </a:extLst>
                </a:gridCol>
                <a:gridCol w="796199">
                  <a:extLst>
                    <a:ext uri="{9D8B030D-6E8A-4147-A177-3AD203B41FA5}">
                      <a16:colId xmlns="" xmlns:a16="http://schemas.microsoft.com/office/drawing/2014/main" val="867059783"/>
                    </a:ext>
                  </a:extLst>
                </a:gridCol>
              </a:tblGrid>
              <a:tr h="723464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 dirty="0">
                          <a:effectLst/>
                        </a:rPr>
                        <a:t>Area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 dirty="0">
                          <a:effectLst/>
                        </a:rPr>
                        <a:t>Recommended illuminance (Lux)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 dirty="0">
                          <a:effectLst/>
                        </a:rPr>
                        <a:t>Design </a:t>
                      </a:r>
                      <a:r>
                        <a:rPr lang="en-US" sz="1100" u="none" strike="noStrike" dirty="0" smtClean="0">
                          <a:effectLst/>
                        </a:rPr>
                        <a:t>illuminance (</a:t>
                      </a:r>
                      <a:r>
                        <a:rPr lang="en-US" sz="1100" u="none" strike="noStrike" dirty="0">
                          <a:effectLst/>
                        </a:rPr>
                        <a:t>lux)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80165136"/>
                  </a:ext>
                </a:extLst>
              </a:tr>
              <a:tr h="237851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 dirty="0">
                          <a:effectLst/>
                        </a:rPr>
                        <a:t>Auditoria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 dirty="0">
                          <a:effectLst/>
                        </a:rPr>
                        <a:t>500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>
                          <a:effectLst/>
                        </a:rPr>
                        <a:t>511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34654974"/>
                  </a:ext>
                </a:extLst>
              </a:tr>
              <a:tr h="475703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>
                          <a:effectLst/>
                        </a:rPr>
                        <a:t>Meeting Room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 dirty="0">
                          <a:effectLst/>
                        </a:rPr>
                        <a:t>500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 dirty="0">
                          <a:effectLst/>
                        </a:rPr>
                        <a:t>514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0143037"/>
                  </a:ext>
                </a:extLst>
              </a:tr>
              <a:tr h="237851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>
                          <a:effectLst/>
                        </a:rPr>
                        <a:t>Office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 dirty="0">
                          <a:effectLst/>
                        </a:rPr>
                        <a:t>500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 dirty="0">
                          <a:effectLst/>
                        </a:rPr>
                        <a:t>520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72325454"/>
                  </a:ext>
                </a:extLst>
              </a:tr>
              <a:tr h="237851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>
                          <a:effectLst/>
                        </a:rPr>
                        <a:t>Bathroom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 dirty="0">
                          <a:effectLst/>
                        </a:rPr>
                        <a:t>200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 dirty="0">
                          <a:effectLst/>
                        </a:rPr>
                        <a:t>217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59003456"/>
                  </a:ext>
                </a:extLst>
              </a:tr>
              <a:tr h="237851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>
                          <a:effectLst/>
                        </a:rPr>
                        <a:t>Parking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>
                          <a:effectLst/>
                        </a:rPr>
                        <a:t>75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 dirty="0">
                          <a:effectLst/>
                        </a:rPr>
                        <a:t>75.1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0141597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B3AA708A-317A-4358-8A58-123542A7D8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3602301"/>
              </p:ext>
            </p:extLst>
          </p:nvPr>
        </p:nvGraphicFramePr>
        <p:xfrm>
          <a:off x="4876797" y="531004"/>
          <a:ext cx="3235039" cy="21271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07126">
                  <a:extLst>
                    <a:ext uri="{9D8B030D-6E8A-4147-A177-3AD203B41FA5}">
                      <a16:colId xmlns="" xmlns:a16="http://schemas.microsoft.com/office/drawing/2014/main" val="3233408154"/>
                    </a:ext>
                  </a:extLst>
                </a:gridCol>
                <a:gridCol w="767960">
                  <a:extLst>
                    <a:ext uri="{9D8B030D-6E8A-4147-A177-3AD203B41FA5}">
                      <a16:colId xmlns="" xmlns:a16="http://schemas.microsoft.com/office/drawing/2014/main" val="587429299"/>
                    </a:ext>
                  </a:extLst>
                </a:gridCol>
                <a:gridCol w="959953">
                  <a:extLst>
                    <a:ext uri="{9D8B030D-6E8A-4147-A177-3AD203B41FA5}">
                      <a16:colId xmlns="" xmlns:a16="http://schemas.microsoft.com/office/drawing/2014/main" val="4109827545"/>
                    </a:ext>
                  </a:extLst>
                </a:gridCol>
              </a:tblGrid>
              <a:tr h="804552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 dirty="0">
                          <a:effectLst/>
                        </a:rPr>
                        <a:t>Area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 dirty="0">
                          <a:effectLst/>
                        </a:rPr>
                        <a:t>Standard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>
                          <a:effectLst/>
                        </a:rPr>
                        <a:t>Simulation Result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03431921"/>
                  </a:ext>
                </a:extLst>
              </a:tr>
              <a:tr h="264511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 dirty="0">
                          <a:effectLst/>
                        </a:rPr>
                        <a:t>Auditoria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 dirty="0">
                          <a:effectLst/>
                        </a:rPr>
                        <a:t>≤19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 dirty="0">
                          <a:effectLst/>
                        </a:rPr>
                        <a:t>18.2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35264665"/>
                  </a:ext>
                </a:extLst>
              </a:tr>
              <a:tr h="529022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>
                          <a:effectLst/>
                        </a:rPr>
                        <a:t>Meeting Room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>
                          <a:effectLst/>
                        </a:rPr>
                        <a:t>≤19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>
                          <a:effectLst/>
                        </a:rPr>
                        <a:t>18.1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17304703"/>
                  </a:ext>
                </a:extLst>
              </a:tr>
              <a:tr h="264511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>
                          <a:effectLst/>
                        </a:rPr>
                        <a:t>Office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 dirty="0">
                          <a:effectLst/>
                        </a:rPr>
                        <a:t>≤19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>
                          <a:effectLst/>
                        </a:rPr>
                        <a:t>13.2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91916173"/>
                  </a:ext>
                </a:extLst>
              </a:tr>
              <a:tr h="264511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>
                          <a:effectLst/>
                        </a:rPr>
                        <a:t>Bathroom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 dirty="0">
                          <a:effectLst/>
                        </a:rPr>
                        <a:t>≤10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 dirty="0">
                          <a:effectLst/>
                        </a:rPr>
                        <a:t>10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5745610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="" xmlns:a16="http://schemas.microsoft.com/office/drawing/2014/main" id="{965CD34B-DADD-4220-AF82-B884F10A866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08127918"/>
              </p:ext>
            </p:extLst>
          </p:nvPr>
        </p:nvGraphicFramePr>
        <p:xfrm>
          <a:off x="4869873" y="2901093"/>
          <a:ext cx="3255818" cy="21048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35342">
                  <a:extLst>
                    <a:ext uri="{9D8B030D-6E8A-4147-A177-3AD203B41FA5}">
                      <a16:colId xmlns="" xmlns:a16="http://schemas.microsoft.com/office/drawing/2014/main" val="784935762"/>
                    </a:ext>
                  </a:extLst>
                </a:gridCol>
                <a:gridCol w="802260">
                  <a:extLst>
                    <a:ext uri="{9D8B030D-6E8A-4147-A177-3AD203B41FA5}">
                      <a16:colId xmlns="" xmlns:a16="http://schemas.microsoft.com/office/drawing/2014/main" val="2314616501"/>
                    </a:ext>
                  </a:extLst>
                </a:gridCol>
                <a:gridCol w="818216">
                  <a:extLst>
                    <a:ext uri="{9D8B030D-6E8A-4147-A177-3AD203B41FA5}">
                      <a16:colId xmlns="" xmlns:a16="http://schemas.microsoft.com/office/drawing/2014/main" val="567826806"/>
                    </a:ext>
                  </a:extLst>
                </a:gridCol>
              </a:tblGrid>
              <a:tr h="688055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 dirty="0">
                          <a:effectLst/>
                        </a:rPr>
                        <a:t>Area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>
                          <a:effectLst/>
                        </a:rPr>
                        <a:t>Standard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>
                          <a:effectLst/>
                        </a:rPr>
                        <a:t>Simulation Result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39765426"/>
                  </a:ext>
                </a:extLst>
              </a:tr>
              <a:tr h="344028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 dirty="0">
                          <a:effectLst/>
                        </a:rPr>
                        <a:t>Auditoria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 dirty="0">
                          <a:effectLst/>
                        </a:rPr>
                        <a:t>0.33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 dirty="0">
                          <a:effectLst/>
                        </a:rPr>
                        <a:t>0.2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3751443"/>
                  </a:ext>
                </a:extLst>
              </a:tr>
              <a:tr h="344028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 dirty="0">
                          <a:effectLst/>
                        </a:rPr>
                        <a:t>Meeting Room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>
                          <a:effectLst/>
                        </a:rPr>
                        <a:t>0.6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>
                          <a:effectLst/>
                        </a:rPr>
                        <a:t>0.4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44824400"/>
                  </a:ext>
                </a:extLst>
              </a:tr>
              <a:tr h="344028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>
                          <a:effectLst/>
                        </a:rPr>
                        <a:t>Bathroom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>
                          <a:effectLst/>
                        </a:rPr>
                        <a:t>0.4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>
                          <a:effectLst/>
                        </a:rPr>
                        <a:t>0.4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19146837"/>
                  </a:ext>
                </a:extLst>
              </a:tr>
              <a:tr h="384697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>
                          <a:effectLst/>
                        </a:rPr>
                        <a:t>Service Hall Lighting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>
                          <a:effectLst/>
                        </a:rPr>
                        <a:t>0.3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none" strike="noStrike" dirty="0">
                          <a:effectLst/>
                        </a:rPr>
                        <a:t>0.1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878315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491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956" y="3739476"/>
            <a:ext cx="579050" cy="57965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="" xmlns:a16="http://schemas.microsoft.com/office/drawing/2014/main" id="{064552F8-B958-4129-80D9-6FB4D5C9AB3D}"/>
              </a:ext>
            </a:extLst>
          </p:cNvPr>
          <p:cNvSpPr txBox="1">
            <a:spLocks/>
          </p:cNvSpPr>
          <p:nvPr/>
        </p:nvSpPr>
        <p:spPr>
          <a:xfrm>
            <a:off x="0" y="4319128"/>
            <a:ext cx="3354385" cy="697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bel"/>
              <a:buNone/>
              <a:defRPr sz="2200" b="1" i="0" u="none" strike="noStrike" cap="none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bel"/>
              <a:buNone/>
              <a:defRPr sz="1800" b="1" i="0" u="none" strike="noStrike" cap="none">
                <a:solidFill>
                  <a:srgbClr val="434343"/>
                </a:solidFill>
                <a:latin typeface="Abel"/>
                <a:ea typeface="Abel"/>
                <a:cs typeface="Abel"/>
                <a:sym typeface="Abe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bel"/>
              <a:buNone/>
              <a:defRPr sz="1800" b="1" i="0" u="none" strike="noStrike" cap="none">
                <a:solidFill>
                  <a:srgbClr val="434343"/>
                </a:solidFill>
                <a:latin typeface="Abel"/>
                <a:ea typeface="Abel"/>
                <a:cs typeface="Abel"/>
                <a:sym typeface="Abe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bel"/>
              <a:buNone/>
              <a:defRPr sz="1800" b="1" i="0" u="none" strike="noStrike" cap="none">
                <a:solidFill>
                  <a:srgbClr val="434343"/>
                </a:solidFill>
                <a:latin typeface="Abel"/>
                <a:ea typeface="Abel"/>
                <a:cs typeface="Abel"/>
                <a:sym typeface="Abe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bel"/>
              <a:buNone/>
              <a:defRPr sz="1800" b="1" i="0" u="none" strike="noStrike" cap="none">
                <a:solidFill>
                  <a:srgbClr val="434343"/>
                </a:solidFill>
                <a:latin typeface="Abel"/>
                <a:ea typeface="Abel"/>
                <a:cs typeface="Abel"/>
                <a:sym typeface="Abe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bel"/>
              <a:buNone/>
              <a:defRPr sz="1800" b="1" i="0" u="none" strike="noStrike" cap="none">
                <a:solidFill>
                  <a:srgbClr val="434343"/>
                </a:solidFill>
                <a:latin typeface="Abel"/>
                <a:ea typeface="Abel"/>
                <a:cs typeface="Abel"/>
                <a:sym typeface="Abe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bel"/>
              <a:buNone/>
              <a:defRPr sz="1800" b="1" i="0" u="none" strike="noStrike" cap="none">
                <a:solidFill>
                  <a:srgbClr val="434343"/>
                </a:solidFill>
                <a:latin typeface="Abel"/>
                <a:ea typeface="Abel"/>
                <a:cs typeface="Abel"/>
                <a:sym typeface="Abe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bel"/>
              <a:buNone/>
              <a:defRPr sz="1800" b="1" i="0" u="none" strike="noStrike" cap="none">
                <a:solidFill>
                  <a:srgbClr val="434343"/>
                </a:solidFill>
                <a:latin typeface="Abel"/>
                <a:ea typeface="Abel"/>
                <a:cs typeface="Abel"/>
                <a:sym typeface="Abe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bel"/>
              <a:buNone/>
              <a:defRPr sz="1800" b="1" i="0" u="none" strike="noStrike" cap="none">
                <a:solidFill>
                  <a:srgbClr val="434343"/>
                </a:solidFill>
                <a:latin typeface="Abel"/>
                <a:ea typeface="Abel"/>
                <a:cs typeface="Abel"/>
                <a:sym typeface="Abel"/>
              </a:defRPr>
            </a:lvl9pPr>
          </a:lstStyle>
          <a:p>
            <a:r>
              <a:rPr lang="en-US" dirty="0" smtClean="0"/>
              <a:t>Power for first floor plan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7A03FAF8-69A7-423E-A6EF-0EB8EBB6A4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020" y="505067"/>
            <a:ext cx="2977539" cy="2867404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650" y="429491"/>
            <a:ext cx="5086350" cy="4536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003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ctrTitle"/>
          </p:nvPr>
        </p:nvSpPr>
        <p:spPr>
          <a:xfrm>
            <a:off x="772325" y="210599"/>
            <a:ext cx="2558400" cy="946200"/>
          </a:xfrm>
        </p:spPr>
        <p:txBody>
          <a:bodyPr/>
          <a:lstStyle/>
          <a:p>
            <a:r>
              <a:rPr lang="en-US" sz="2000" dirty="0"/>
              <a:t>Water supply system</a:t>
            </a:r>
            <a:br>
              <a:rPr lang="en-US" sz="2000" dirty="0"/>
            </a:br>
            <a:endParaRPr lang="en-US" sz="2000" dirty="0"/>
          </a:p>
        </p:txBody>
      </p:sp>
      <p:cxnSp>
        <p:nvCxnSpPr>
          <p:cNvPr id="18" name="Google Shape;799;p47"/>
          <p:cNvCxnSpPr/>
          <p:nvPr/>
        </p:nvCxnSpPr>
        <p:spPr>
          <a:xfrm>
            <a:off x="772325" y="-23800"/>
            <a:ext cx="0" cy="707499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0" y="104048"/>
            <a:ext cx="579050" cy="579651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568037" y="103170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Abel" charset="0"/>
              </a:rPr>
              <a:t>Total </a:t>
            </a:r>
            <a:r>
              <a:rPr lang="en-US" dirty="0">
                <a:latin typeface="Abel" charset="0"/>
              </a:rPr>
              <a:t>water consumption for building </a:t>
            </a:r>
            <a:r>
              <a:rPr lang="en-US" dirty="0" smtClean="0">
                <a:latin typeface="Abel" charset="0"/>
              </a:rPr>
              <a:t>is: </a:t>
            </a:r>
            <a:r>
              <a:rPr lang="en-US" dirty="0">
                <a:latin typeface="Abel" charset="0"/>
              </a:rPr>
              <a:t>8.208 </a:t>
            </a:r>
            <a:r>
              <a:rPr lang="en-US" dirty="0" smtClean="0">
                <a:latin typeface="Abel" charset="0"/>
              </a:rPr>
              <a:t>m3.</a:t>
            </a:r>
            <a:endParaRPr lang="en-US" dirty="0">
              <a:latin typeface="Abel" charset="0"/>
            </a:endParaRPr>
          </a:p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568037" y="1402821"/>
            <a:ext cx="1305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9728" lvl="0" rtl="1">
              <a:spcBef>
                <a:spcPts val="400"/>
              </a:spcBef>
              <a:buClr>
                <a:srgbClr val="53548A"/>
              </a:buClr>
              <a:buSzPct val="68000"/>
            </a:pPr>
            <a:r>
              <a:rPr lang="en-US" sz="1800" kern="1200" dirty="0">
                <a:solidFill>
                  <a:prstClr val="black"/>
                </a:solidFill>
                <a:latin typeface="Abel" charset="0"/>
                <a:ea typeface="+mn-ea"/>
                <a:cs typeface="+mn-cs"/>
              </a:rPr>
              <a:t>Fixture unit</a:t>
            </a:r>
          </a:p>
        </p:txBody>
      </p:sp>
      <p:graphicFrame>
        <p:nvGraphicFramePr>
          <p:cNvPr id="23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3668527"/>
              </p:ext>
            </p:extLst>
          </p:nvPr>
        </p:nvGraphicFramePr>
        <p:xfrm>
          <a:off x="1052946" y="2320635"/>
          <a:ext cx="7038366" cy="1524000"/>
        </p:xfrm>
        <a:graphic>
          <a:graphicData uri="http://schemas.openxmlformats.org/drawingml/2006/table">
            <a:tbl>
              <a:tblPr rtl="1" firstRow="1" bandRow="1">
                <a:tableStyleId>{69012ECD-51FC-41F1-AA8D-1B2483CD663E}</a:tableStyleId>
              </a:tblPr>
              <a:tblGrid>
                <a:gridCol w="1173061">
                  <a:extLst>
                    <a:ext uri="{9D8B030D-6E8A-4147-A177-3AD203B41FA5}">
                      <a16:colId xmlns:a16="http://schemas.microsoft.com/office/drawing/2014/main" xmlns="" val="65597262"/>
                    </a:ext>
                  </a:extLst>
                </a:gridCol>
                <a:gridCol w="1173061">
                  <a:extLst>
                    <a:ext uri="{9D8B030D-6E8A-4147-A177-3AD203B41FA5}">
                      <a16:colId xmlns:a16="http://schemas.microsoft.com/office/drawing/2014/main" xmlns="" val="4254955319"/>
                    </a:ext>
                  </a:extLst>
                </a:gridCol>
                <a:gridCol w="1173061">
                  <a:extLst>
                    <a:ext uri="{9D8B030D-6E8A-4147-A177-3AD203B41FA5}">
                      <a16:colId xmlns:a16="http://schemas.microsoft.com/office/drawing/2014/main" xmlns="" val="425503473"/>
                    </a:ext>
                  </a:extLst>
                </a:gridCol>
                <a:gridCol w="1173061">
                  <a:extLst>
                    <a:ext uri="{9D8B030D-6E8A-4147-A177-3AD203B41FA5}">
                      <a16:colId xmlns:a16="http://schemas.microsoft.com/office/drawing/2014/main" xmlns="" val="1171055585"/>
                    </a:ext>
                  </a:extLst>
                </a:gridCol>
                <a:gridCol w="1173061">
                  <a:extLst>
                    <a:ext uri="{9D8B030D-6E8A-4147-A177-3AD203B41FA5}">
                      <a16:colId xmlns:a16="http://schemas.microsoft.com/office/drawing/2014/main" xmlns="" val="2191767718"/>
                    </a:ext>
                  </a:extLst>
                </a:gridCol>
                <a:gridCol w="1173061">
                  <a:extLst>
                    <a:ext uri="{9D8B030D-6E8A-4147-A177-3AD203B41FA5}">
                      <a16:colId xmlns:a16="http://schemas.microsoft.com/office/drawing/2014/main" xmlns="" val="245069699"/>
                    </a:ext>
                  </a:extLst>
                </a:gridCol>
              </a:tblGrid>
              <a:tr h="294967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Fourth floor</a:t>
                      </a:r>
                      <a:endParaRPr lang="ar-SA" b="0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Third floor</a:t>
                      </a:r>
                      <a:endParaRPr lang="ar-SA" b="0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Second</a:t>
                      </a:r>
                      <a:r>
                        <a:rPr lang="en-US" baseline="0" dirty="0" smtClean="0">
                          <a:latin typeface="Abel" charset="0"/>
                        </a:rPr>
                        <a:t> floor</a:t>
                      </a:r>
                      <a:endParaRPr lang="ar-SA" b="0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First floor</a:t>
                      </a:r>
                      <a:endParaRPr lang="ar-SA" b="0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Ground floor</a:t>
                      </a:r>
                      <a:endParaRPr lang="ar-SA" b="0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floor</a:t>
                      </a:r>
                      <a:endParaRPr lang="ar-SA" b="0" dirty="0">
                        <a:latin typeface="Abe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31979832"/>
                  </a:ext>
                </a:extLst>
              </a:tr>
              <a:tr h="294967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53</a:t>
                      </a:r>
                      <a:endParaRPr lang="ar-SA" b="0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53</a:t>
                      </a:r>
                      <a:endParaRPr lang="ar-SA" b="0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53</a:t>
                      </a:r>
                      <a:endParaRPr lang="ar-SA" b="0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53</a:t>
                      </a:r>
                      <a:endParaRPr lang="ar-SA" b="0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53</a:t>
                      </a:r>
                      <a:endParaRPr lang="ar-SA" b="0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Zone 1</a:t>
                      </a:r>
                      <a:endParaRPr lang="ar-SA" b="0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13640474"/>
                  </a:ext>
                </a:extLst>
              </a:tr>
              <a:tr h="294967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-</a:t>
                      </a:r>
                      <a:endParaRPr lang="ar-SA" b="0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28</a:t>
                      </a:r>
                      <a:endParaRPr lang="ar-SA" b="0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28</a:t>
                      </a:r>
                      <a:endParaRPr lang="ar-SA" b="0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28</a:t>
                      </a:r>
                      <a:endParaRPr lang="ar-SA" b="0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28</a:t>
                      </a:r>
                      <a:endParaRPr lang="ar-SA" b="0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Zone 2</a:t>
                      </a:r>
                      <a:endParaRPr lang="ar-SA" b="0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84606800"/>
                  </a:ext>
                </a:extLst>
              </a:tr>
              <a:tr h="294967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53</a:t>
                      </a:r>
                      <a:endParaRPr lang="ar-SA" b="0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81</a:t>
                      </a:r>
                      <a:endParaRPr lang="ar-SA" b="0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81</a:t>
                      </a:r>
                      <a:endParaRPr lang="ar-SA" b="0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81</a:t>
                      </a:r>
                      <a:endParaRPr lang="ar-SA" b="0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81</a:t>
                      </a:r>
                      <a:endParaRPr lang="ar-SA" b="0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b="0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56144827"/>
                  </a:ext>
                </a:extLst>
              </a:tr>
              <a:tr h="294967">
                <a:tc gridSpan="6"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Total Fu in building  = 377</a:t>
                      </a:r>
                      <a:endParaRPr lang="ar-SA" b="0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951249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772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ctrTitle"/>
          </p:nvPr>
        </p:nvSpPr>
        <p:spPr>
          <a:xfrm>
            <a:off x="772325" y="210599"/>
            <a:ext cx="2558400" cy="946200"/>
          </a:xfrm>
        </p:spPr>
        <p:txBody>
          <a:bodyPr/>
          <a:lstStyle/>
          <a:p>
            <a:r>
              <a:rPr lang="en-US" sz="2000" dirty="0"/>
              <a:t>Water supply system</a:t>
            </a:r>
            <a:br>
              <a:rPr lang="en-US" sz="2000" dirty="0"/>
            </a:br>
            <a:endParaRPr lang="en-US" sz="2000" dirty="0"/>
          </a:p>
        </p:txBody>
      </p:sp>
      <p:cxnSp>
        <p:nvCxnSpPr>
          <p:cNvPr id="18" name="Google Shape;799;p47"/>
          <p:cNvCxnSpPr/>
          <p:nvPr/>
        </p:nvCxnSpPr>
        <p:spPr>
          <a:xfrm>
            <a:off x="772325" y="-23800"/>
            <a:ext cx="0" cy="707499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0" y="104048"/>
            <a:ext cx="579050" cy="579651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568037" y="1402821"/>
            <a:ext cx="19881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9728" lvl="0" rtl="1">
              <a:spcBef>
                <a:spcPts val="400"/>
              </a:spcBef>
              <a:buClr>
                <a:srgbClr val="53548A"/>
              </a:buClr>
              <a:buSzPct val="68000"/>
            </a:pPr>
            <a:r>
              <a:rPr lang="en-US" sz="1800" kern="1200" dirty="0">
                <a:solidFill>
                  <a:prstClr val="black"/>
                </a:solidFill>
                <a:latin typeface="Abel" charset="0"/>
                <a:ea typeface="+mn-ea"/>
                <a:cs typeface="+mn-cs"/>
              </a:rPr>
              <a:t>Total losses zone 1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756224"/>
              </p:ext>
            </p:extLst>
          </p:nvPr>
        </p:nvGraphicFramePr>
        <p:xfrm>
          <a:off x="1409065" y="2072005"/>
          <a:ext cx="6325870" cy="1577340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755650"/>
                <a:gridCol w="474345"/>
                <a:gridCol w="610870"/>
                <a:gridCol w="472440"/>
                <a:gridCol w="610870"/>
                <a:gridCol w="473075"/>
                <a:gridCol w="610870"/>
                <a:gridCol w="478155"/>
                <a:gridCol w="611505"/>
                <a:gridCol w="552450"/>
                <a:gridCol w="67564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 dirty="0">
                          <a:effectLst/>
                          <a:latin typeface="Abel" charset="0"/>
                        </a:rPr>
                        <a:t> </a:t>
                      </a:r>
                      <a:endParaRPr lang="en-US" sz="1100" dirty="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 </a:t>
                      </a:r>
                      <a:endParaRPr lang="en-US" sz="1100">
                        <a:effectLst/>
                        <a:latin typeface="Abel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G.F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1</a:t>
                      </a:r>
                      <a:r>
                        <a:rPr lang="en-US" sz="1000" baseline="30000">
                          <a:effectLst/>
                          <a:latin typeface="Abel" charset="0"/>
                        </a:rPr>
                        <a:t>st</a:t>
                      </a:r>
                      <a:r>
                        <a:rPr lang="en-US" sz="1000">
                          <a:effectLst/>
                          <a:latin typeface="Abel" charset="0"/>
                        </a:rPr>
                        <a:t>.F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2</a:t>
                      </a:r>
                      <a:r>
                        <a:rPr lang="en-US" sz="1000" baseline="30000">
                          <a:effectLst/>
                          <a:latin typeface="Abel" charset="0"/>
                        </a:rPr>
                        <a:t>nd</a:t>
                      </a:r>
                      <a:r>
                        <a:rPr lang="en-US" sz="1000">
                          <a:effectLst/>
                          <a:latin typeface="Abel" charset="0"/>
                        </a:rPr>
                        <a:t>.F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3</a:t>
                      </a:r>
                      <a:r>
                        <a:rPr lang="en-US" sz="1000" baseline="30000">
                          <a:effectLst/>
                          <a:latin typeface="Abel" charset="0"/>
                        </a:rPr>
                        <a:t>rd</a:t>
                      </a:r>
                      <a:r>
                        <a:rPr lang="en-US" sz="1000">
                          <a:effectLst/>
                          <a:latin typeface="Abel" charset="0"/>
                        </a:rPr>
                        <a:t>.F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4</a:t>
                      </a:r>
                      <a:r>
                        <a:rPr lang="en-US" sz="1000" baseline="30000">
                          <a:effectLst/>
                          <a:latin typeface="Abel" charset="0"/>
                        </a:rPr>
                        <a:t>th</a:t>
                      </a:r>
                      <a:r>
                        <a:rPr lang="en-US" sz="1000">
                          <a:effectLst/>
                          <a:latin typeface="Abel" charset="0"/>
                        </a:rPr>
                        <a:t>.F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 dirty="0">
                          <a:effectLst/>
                          <a:latin typeface="Abel" charset="0"/>
                        </a:rPr>
                        <a:t>Pipe</a:t>
                      </a:r>
                      <a:endParaRPr lang="en-US" sz="1100" dirty="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 dirty="0">
                          <a:effectLst/>
                          <a:latin typeface="Abel" charset="0"/>
                        </a:rPr>
                        <a:t>Dim (inch)</a:t>
                      </a:r>
                      <a:endParaRPr lang="en-US" sz="1100" dirty="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 dirty="0">
                          <a:effectLst/>
                          <a:latin typeface="Abel" charset="0"/>
                        </a:rPr>
                        <a:t>Pressure loss (psi)</a:t>
                      </a:r>
                      <a:endParaRPr lang="en-US" sz="1100" dirty="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Dim (inch)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Pressure loss (psi)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Dim (inch)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Pressure loss (psi)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Dim (inch)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Pressure loss (psi)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Dim (inch)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Pressure loss (psi)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Vertical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1.5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6.27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1.5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6.27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1.5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6.27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1.5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6.27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1.5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6.27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Horizontal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1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 dirty="0">
                          <a:effectLst/>
                          <a:latin typeface="Abel" charset="0"/>
                        </a:rPr>
                        <a:t>1.02</a:t>
                      </a:r>
                      <a:endParaRPr lang="en-US" sz="1100" dirty="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 dirty="0">
                          <a:effectLst/>
                          <a:latin typeface="Abel" charset="0"/>
                        </a:rPr>
                        <a:t>1</a:t>
                      </a:r>
                      <a:endParaRPr lang="en-US" sz="1100" dirty="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1.02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1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1.02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1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1.02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1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1.02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Branch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0.75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3.2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0.75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 dirty="0">
                          <a:effectLst/>
                          <a:latin typeface="Abel" charset="0"/>
                        </a:rPr>
                        <a:t>3.2</a:t>
                      </a:r>
                      <a:endParaRPr lang="en-US" sz="1100" dirty="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0.75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3.2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0.75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3.2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0.75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3.2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Total losses (psi)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10.49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 dirty="0">
                          <a:effectLst/>
                          <a:latin typeface="Abel" charset="0"/>
                        </a:rPr>
                        <a:t>10.49</a:t>
                      </a:r>
                      <a:endParaRPr lang="en-US" sz="1100" dirty="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 dirty="0">
                          <a:effectLst/>
                          <a:latin typeface="Abel" charset="0"/>
                        </a:rPr>
                        <a:t>10.49</a:t>
                      </a:r>
                      <a:endParaRPr lang="en-US" sz="1100" dirty="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 dirty="0">
                          <a:effectLst/>
                          <a:latin typeface="Abel" charset="0"/>
                        </a:rPr>
                        <a:t>10.49</a:t>
                      </a:r>
                      <a:endParaRPr lang="en-US" sz="1100" dirty="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 dirty="0">
                          <a:effectLst/>
                          <a:latin typeface="Abel" charset="0"/>
                        </a:rPr>
                        <a:t>10.49</a:t>
                      </a:r>
                      <a:endParaRPr lang="en-US" sz="1100" dirty="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047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ctrTitle"/>
          </p:nvPr>
        </p:nvSpPr>
        <p:spPr>
          <a:xfrm>
            <a:off x="772325" y="210599"/>
            <a:ext cx="2558400" cy="946200"/>
          </a:xfrm>
        </p:spPr>
        <p:txBody>
          <a:bodyPr/>
          <a:lstStyle/>
          <a:p>
            <a:r>
              <a:rPr lang="en-US" sz="2000" dirty="0"/>
              <a:t>Water supply system</a:t>
            </a:r>
            <a:br>
              <a:rPr lang="en-US" sz="2000" dirty="0"/>
            </a:br>
            <a:endParaRPr lang="en-US" sz="2000" dirty="0"/>
          </a:p>
        </p:txBody>
      </p:sp>
      <p:cxnSp>
        <p:nvCxnSpPr>
          <p:cNvPr id="18" name="Google Shape;799;p47"/>
          <p:cNvCxnSpPr/>
          <p:nvPr/>
        </p:nvCxnSpPr>
        <p:spPr>
          <a:xfrm>
            <a:off x="772325" y="-23800"/>
            <a:ext cx="0" cy="707499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0" y="104048"/>
            <a:ext cx="579050" cy="579651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568037" y="1402821"/>
            <a:ext cx="19881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9728" lvl="0" rtl="1">
              <a:spcBef>
                <a:spcPts val="400"/>
              </a:spcBef>
              <a:buClr>
                <a:srgbClr val="53548A"/>
              </a:buClr>
              <a:buSzPct val="68000"/>
            </a:pPr>
            <a:r>
              <a:rPr lang="en-US" sz="1800" kern="1200" dirty="0">
                <a:solidFill>
                  <a:prstClr val="black"/>
                </a:solidFill>
                <a:latin typeface="Abel" charset="0"/>
                <a:ea typeface="+mn-ea"/>
                <a:cs typeface="+mn-cs"/>
              </a:rPr>
              <a:t>Total losses zone </a:t>
            </a:r>
            <a:r>
              <a:rPr lang="en-US" sz="1800" kern="1200" dirty="0" smtClean="0">
                <a:solidFill>
                  <a:prstClr val="black"/>
                </a:solidFill>
                <a:latin typeface="Abel" charset="0"/>
                <a:ea typeface="+mn-ea"/>
                <a:cs typeface="+mn-cs"/>
              </a:rPr>
              <a:t>2</a:t>
            </a:r>
            <a:endParaRPr lang="en-US" sz="1800" kern="1200" dirty="0">
              <a:solidFill>
                <a:prstClr val="black"/>
              </a:solidFill>
              <a:latin typeface="Abel" charset="0"/>
              <a:ea typeface="+mn-ea"/>
              <a:cs typeface="+mn-cs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2584300"/>
              </p:ext>
            </p:extLst>
          </p:nvPr>
        </p:nvGraphicFramePr>
        <p:xfrm>
          <a:off x="1409065" y="2072005"/>
          <a:ext cx="6325870" cy="1577340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755650"/>
                <a:gridCol w="474345"/>
                <a:gridCol w="610870"/>
                <a:gridCol w="472440"/>
                <a:gridCol w="610870"/>
                <a:gridCol w="473075"/>
                <a:gridCol w="610870"/>
                <a:gridCol w="478155"/>
                <a:gridCol w="611505"/>
                <a:gridCol w="552450"/>
                <a:gridCol w="67564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 dirty="0">
                          <a:effectLst/>
                          <a:latin typeface="Abel" charset="0"/>
                        </a:rPr>
                        <a:t> </a:t>
                      </a:r>
                      <a:endParaRPr lang="en-US" sz="1100" dirty="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 </a:t>
                      </a:r>
                      <a:endParaRPr lang="en-US" sz="1100">
                        <a:effectLst/>
                        <a:latin typeface="Abel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G.F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1</a:t>
                      </a:r>
                      <a:r>
                        <a:rPr lang="en-US" sz="1000" baseline="30000">
                          <a:effectLst/>
                          <a:latin typeface="Abel" charset="0"/>
                        </a:rPr>
                        <a:t>st</a:t>
                      </a:r>
                      <a:r>
                        <a:rPr lang="en-US" sz="1000">
                          <a:effectLst/>
                          <a:latin typeface="Abel" charset="0"/>
                        </a:rPr>
                        <a:t>.F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2</a:t>
                      </a:r>
                      <a:r>
                        <a:rPr lang="en-US" sz="1000" baseline="30000">
                          <a:effectLst/>
                          <a:latin typeface="Abel" charset="0"/>
                        </a:rPr>
                        <a:t>nd</a:t>
                      </a:r>
                      <a:r>
                        <a:rPr lang="en-US" sz="1000">
                          <a:effectLst/>
                          <a:latin typeface="Abel" charset="0"/>
                        </a:rPr>
                        <a:t>.F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3</a:t>
                      </a:r>
                      <a:r>
                        <a:rPr lang="en-US" sz="1000" baseline="30000">
                          <a:effectLst/>
                          <a:latin typeface="Abel" charset="0"/>
                        </a:rPr>
                        <a:t>rd</a:t>
                      </a:r>
                      <a:r>
                        <a:rPr lang="en-US" sz="1000">
                          <a:effectLst/>
                          <a:latin typeface="Abel" charset="0"/>
                        </a:rPr>
                        <a:t>.F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4</a:t>
                      </a:r>
                      <a:r>
                        <a:rPr lang="en-US" sz="1000" baseline="30000">
                          <a:effectLst/>
                          <a:latin typeface="Abel" charset="0"/>
                        </a:rPr>
                        <a:t>th</a:t>
                      </a:r>
                      <a:r>
                        <a:rPr lang="en-US" sz="1000">
                          <a:effectLst/>
                          <a:latin typeface="Abel" charset="0"/>
                        </a:rPr>
                        <a:t>.F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 dirty="0">
                          <a:effectLst/>
                          <a:latin typeface="Abel" charset="0"/>
                        </a:rPr>
                        <a:t>Pipe</a:t>
                      </a:r>
                      <a:endParaRPr lang="en-US" sz="1100" dirty="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Dim (inch)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Pressure loss (psi)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Dim (inch)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Pressure loss (psi)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Dim (inch)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Pressure loss (psi)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Dim (inch)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Pressure loss (psi)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Dim (inch)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Pressure loss (psi)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Vertical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 dirty="0">
                          <a:effectLst/>
                          <a:latin typeface="Abel" charset="0"/>
                        </a:rPr>
                        <a:t>1.5</a:t>
                      </a:r>
                      <a:endParaRPr lang="en-US" sz="1100" dirty="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2.74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1.5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2.74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1.5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2.74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1.5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2.74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1.5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2.74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Horizontal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 dirty="0">
                          <a:effectLst/>
                          <a:latin typeface="Abel" charset="0"/>
                        </a:rPr>
                        <a:t>1</a:t>
                      </a:r>
                      <a:endParaRPr lang="en-US" sz="1100" dirty="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 dirty="0">
                          <a:effectLst/>
                          <a:latin typeface="Abel" charset="0"/>
                        </a:rPr>
                        <a:t>2.91</a:t>
                      </a:r>
                      <a:endParaRPr lang="en-US" sz="1100" dirty="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1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2.91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1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2.91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1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2.91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1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2.91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Branch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0.75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 dirty="0">
                          <a:effectLst/>
                          <a:latin typeface="Abel" charset="0"/>
                        </a:rPr>
                        <a:t>1.34</a:t>
                      </a:r>
                      <a:endParaRPr lang="en-US" sz="1100" dirty="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 dirty="0">
                          <a:effectLst/>
                          <a:latin typeface="Abel" charset="0"/>
                        </a:rPr>
                        <a:t>0.75</a:t>
                      </a:r>
                      <a:endParaRPr lang="en-US" sz="1100" dirty="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1.34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0.75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1.34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0.75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1.34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0.75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 dirty="0">
                          <a:effectLst/>
                          <a:latin typeface="Abel" charset="0"/>
                        </a:rPr>
                        <a:t>1.34</a:t>
                      </a:r>
                      <a:endParaRPr lang="en-US" sz="1100" dirty="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Total losses (psi)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>
                          <a:effectLst/>
                          <a:latin typeface="Abel" charset="0"/>
                        </a:rPr>
                        <a:t>6.99</a:t>
                      </a:r>
                      <a:endParaRPr lang="en-US" sz="110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 dirty="0">
                          <a:effectLst/>
                          <a:latin typeface="Abel" charset="0"/>
                        </a:rPr>
                        <a:t>6.99</a:t>
                      </a:r>
                      <a:endParaRPr lang="en-US" sz="1100" dirty="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 dirty="0">
                          <a:effectLst/>
                          <a:latin typeface="Abel" charset="0"/>
                        </a:rPr>
                        <a:t>6.99</a:t>
                      </a:r>
                      <a:endParaRPr lang="en-US" sz="1100" dirty="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 dirty="0">
                          <a:effectLst/>
                          <a:latin typeface="Abel" charset="0"/>
                        </a:rPr>
                        <a:t>6.99</a:t>
                      </a:r>
                      <a:endParaRPr lang="en-US" sz="1100" dirty="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17445" algn="l"/>
                        </a:tabLst>
                      </a:pPr>
                      <a:r>
                        <a:rPr lang="en-US" sz="1000" dirty="0">
                          <a:effectLst/>
                          <a:latin typeface="Abel" charset="0"/>
                        </a:rPr>
                        <a:t>6.99</a:t>
                      </a:r>
                      <a:endParaRPr lang="en-US" sz="1100" dirty="0">
                        <a:effectLst/>
                        <a:latin typeface="Abel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047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 idx="4294967295"/>
          </p:nvPr>
        </p:nvSpPr>
        <p:spPr>
          <a:xfrm>
            <a:off x="6047509" y="620424"/>
            <a:ext cx="2874818" cy="946150"/>
          </a:xfrm>
        </p:spPr>
        <p:txBody>
          <a:bodyPr/>
          <a:lstStyle/>
          <a:p>
            <a:r>
              <a:rPr lang="en-US" dirty="0"/>
              <a:t>Water supply system For Zone1 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019" y="300181"/>
            <a:ext cx="4102100" cy="443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8437" y="95213"/>
            <a:ext cx="579050" cy="579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69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 idx="4294967295"/>
          </p:nvPr>
        </p:nvSpPr>
        <p:spPr>
          <a:xfrm>
            <a:off x="6158345" y="672666"/>
            <a:ext cx="2653146" cy="857250"/>
          </a:xfrm>
        </p:spPr>
        <p:txBody>
          <a:bodyPr/>
          <a:lstStyle/>
          <a:p>
            <a:r>
              <a:rPr lang="en-US" dirty="0"/>
              <a:t>Water supply system For </a:t>
            </a:r>
            <a:r>
              <a:rPr lang="en-US" dirty="0" smtClean="0"/>
              <a:t>Zone2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346" y="131618"/>
            <a:ext cx="579050" cy="579651"/>
          </a:xfrm>
          <a:prstGeom prst="rect">
            <a:avLst/>
          </a:prstGeom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72" y="1130748"/>
            <a:ext cx="5334019" cy="375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942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4"/>
          <p:cNvSpPr txBox="1">
            <a:spLocks noGrp="1"/>
          </p:cNvSpPr>
          <p:nvPr>
            <p:ph type="ctrTitle"/>
          </p:nvPr>
        </p:nvSpPr>
        <p:spPr>
          <a:xfrm>
            <a:off x="603550" y="454872"/>
            <a:ext cx="25584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 smtClean="0"/>
              <a:t>3D-Southern view </a:t>
            </a:r>
            <a:endParaRPr dirty="0"/>
          </a:p>
        </p:txBody>
      </p:sp>
      <p:cxnSp>
        <p:nvCxnSpPr>
          <p:cNvPr id="211" name="Google Shape;211;p34"/>
          <p:cNvCxnSpPr/>
          <p:nvPr/>
        </p:nvCxnSpPr>
        <p:spPr>
          <a:xfrm>
            <a:off x="772325" y="-23800"/>
            <a:ext cx="0" cy="543345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54" y="0"/>
            <a:ext cx="596303" cy="596922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0964" y="1057563"/>
            <a:ext cx="5704025" cy="3129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866785" y="7066"/>
            <a:ext cx="3719069" cy="946200"/>
          </a:xfrm>
        </p:spPr>
        <p:txBody>
          <a:bodyPr/>
          <a:lstStyle/>
          <a:p>
            <a:r>
              <a:rPr lang="en-US" dirty="0"/>
              <a:t>Drainage system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cxnSp>
        <p:nvCxnSpPr>
          <p:cNvPr id="4" name="Google Shape;799;p47"/>
          <p:cNvCxnSpPr/>
          <p:nvPr/>
        </p:nvCxnSpPr>
        <p:spPr>
          <a:xfrm>
            <a:off x="772325" y="-23800"/>
            <a:ext cx="0" cy="882782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0" y="104048"/>
            <a:ext cx="579050" cy="579651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884059"/>
              </p:ext>
            </p:extLst>
          </p:nvPr>
        </p:nvGraphicFramePr>
        <p:xfrm>
          <a:off x="933451" y="2099252"/>
          <a:ext cx="7192240" cy="1828800"/>
        </p:xfrm>
        <a:graphic>
          <a:graphicData uri="http://schemas.openxmlformats.org/drawingml/2006/table">
            <a:tbl>
              <a:tblPr rtl="1" firstRow="1" bandRow="1">
                <a:tableStyleId>{69012ECD-51FC-41F1-AA8D-1B2483CD663E}</a:tableStyleId>
              </a:tblPr>
              <a:tblGrid>
                <a:gridCol w="1798060"/>
                <a:gridCol w="1798060"/>
                <a:gridCol w="1405371"/>
                <a:gridCol w="2190749"/>
              </a:tblGrid>
              <a:tr h="27576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Type</a:t>
                      </a:r>
                      <a:r>
                        <a:rPr lang="en-US" baseline="0" dirty="0" smtClean="0">
                          <a:latin typeface="Abel" charset="0"/>
                        </a:rPr>
                        <a:t> of Pipe</a:t>
                      </a:r>
                      <a:endParaRPr lang="ar-SA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Slope</a:t>
                      </a:r>
                      <a:endParaRPr lang="ar-SA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Diameter</a:t>
                      </a:r>
                      <a:endParaRPr lang="ar-SA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Pipe</a:t>
                      </a:r>
                      <a:endParaRPr lang="ar-SA" dirty="0">
                        <a:latin typeface="Abel" charset="0"/>
                      </a:endParaRPr>
                    </a:p>
                  </a:txBody>
                  <a:tcPr/>
                </a:tc>
              </a:tr>
              <a:tr h="27576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PVC</a:t>
                      </a:r>
                      <a:endParaRPr lang="ar-SA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Vertical </a:t>
                      </a:r>
                      <a:endParaRPr lang="ar-SA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4”</a:t>
                      </a:r>
                      <a:endParaRPr lang="ar-SA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Vent</a:t>
                      </a:r>
                      <a:endParaRPr lang="ar-SA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7576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PVC</a:t>
                      </a:r>
                      <a:endParaRPr lang="ar-SA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1 %</a:t>
                      </a:r>
                      <a:endParaRPr lang="ar-SA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4”</a:t>
                      </a:r>
                      <a:endParaRPr lang="ar-SA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Drainage</a:t>
                      </a:r>
                      <a:endParaRPr lang="ar-SA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7576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PVC</a:t>
                      </a:r>
                      <a:endParaRPr lang="ar-SA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Vertical </a:t>
                      </a:r>
                      <a:endParaRPr lang="ar-SA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4”</a:t>
                      </a:r>
                      <a:endParaRPr lang="ar-SA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Stack</a:t>
                      </a:r>
                      <a:endParaRPr lang="ar-SA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7576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PVC</a:t>
                      </a:r>
                      <a:endParaRPr lang="ar-SA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2 %</a:t>
                      </a:r>
                      <a:endParaRPr lang="ar-SA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2”</a:t>
                      </a:r>
                      <a:endParaRPr lang="ar-SA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Sewer</a:t>
                      </a:r>
                      <a:endParaRPr lang="ar-SA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7576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PVC</a:t>
                      </a:r>
                      <a:endParaRPr lang="ar-SA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1 %</a:t>
                      </a:r>
                      <a:endParaRPr lang="ar-SA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6”</a:t>
                      </a:r>
                      <a:endParaRPr lang="ar-SA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Abel" charset="0"/>
                        </a:rPr>
                        <a:t>Drainage between manholes</a:t>
                      </a:r>
                      <a:endParaRPr lang="ar-SA" dirty="0">
                        <a:latin typeface="Abel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897016" y="1256813"/>
            <a:ext cx="24211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bel" charset="0"/>
              </a:rPr>
              <a:t>Drainage system diameters</a:t>
            </a:r>
          </a:p>
        </p:txBody>
      </p:sp>
    </p:spTree>
    <p:extLst>
      <p:ext uri="{BB962C8B-B14F-4D97-AF65-F5344CB8AC3E}">
        <p14:creationId xmlns:p14="http://schemas.microsoft.com/office/powerpoint/2010/main" val="35493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63431" y="796635"/>
            <a:ext cx="3156000" cy="631800"/>
          </a:xfrm>
        </p:spPr>
        <p:txBody>
          <a:bodyPr/>
          <a:lstStyle/>
          <a:p>
            <a:r>
              <a:rPr lang="en-US" sz="2800" dirty="0"/>
              <a:t>Manholes plan</a:t>
            </a:r>
          </a:p>
          <a:p>
            <a:endParaRPr lang="en-US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72" y="526471"/>
            <a:ext cx="4904078" cy="4312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436" y="236645"/>
            <a:ext cx="579050" cy="579651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2562011" y="1447799"/>
            <a:ext cx="997528" cy="775855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42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0" y="4274415"/>
            <a:ext cx="3155950" cy="631825"/>
          </a:xfrm>
        </p:spPr>
        <p:txBody>
          <a:bodyPr/>
          <a:lstStyle/>
          <a:p>
            <a:pPr marL="114300" indent="0">
              <a:buNone/>
            </a:pPr>
            <a:r>
              <a:rPr lang="en-US" sz="2800" dirty="0">
                <a:latin typeface="Abel" charset="0"/>
              </a:rPr>
              <a:t>Manholes plan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818" y="3776482"/>
            <a:ext cx="579050" cy="579651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11"/>
          <a:stretch/>
        </p:blipFill>
        <p:spPr bwMode="auto">
          <a:xfrm>
            <a:off x="1029855" y="533979"/>
            <a:ext cx="7319562" cy="3049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064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0412" y="816296"/>
            <a:ext cx="3156000" cy="631800"/>
          </a:xfrm>
        </p:spPr>
        <p:txBody>
          <a:bodyPr/>
          <a:lstStyle/>
          <a:p>
            <a:r>
              <a:rPr lang="en-US" sz="2800" dirty="0" smtClean="0"/>
              <a:t>Rain water </a:t>
            </a:r>
            <a:r>
              <a:rPr lang="en-US" sz="2800" dirty="0"/>
              <a:t>plan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436" y="236645"/>
            <a:ext cx="579050" cy="579651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18" y="394853"/>
            <a:ext cx="4611520" cy="4107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429490" y="325582"/>
            <a:ext cx="1440873" cy="1433945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470" y="2161309"/>
            <a:ext cx="3088897" cy="2605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160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75827" y="165195"/>
            <a:ext cx="759374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latin typeface="Abel" charset="0"/>
              </a:rPr>
              <a:t>The firefighting systems that we used</a:t>
            </a:r>
          </a:p>
        </p:txBody>
      </p:sp>
      <p:cxnSp>
        <p:nvCxnSpPr>
          <p:cNvPr id="7" name="Google Shape;799;p47"/>
          <p:cNvCxnSpPr/>
          <p:nvPr/>
        </p:nvCxnSpPr>
        <p:spPr>
          <a:xfrm>
            <a:off x="772325" y="-23800"/>
            <a:ext cx="0" cy="882782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0" y="104048"/>
            <a:ext cx="579050" cy="57965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72325" y="1279695"/>
            <a:ext cx="4572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Abel" charset="0"/>
              </a:rPr>
              <a:t>sprinkler </a:t>
            </a:r>
            <a:r>
              <a:rPr lang="en-US" dirty="0">
                <a:latin typeface="Abel" charset="0"/>
              </a:rPr>
              <a:t>suppression </a:t>
            </a:r>
            <a:r>
              <a:rPr lang="en-US" dirty="0" smtClean="0">
                <a:latin typeface="Abel" charset="0"/>
              </a:rPr>
              <a:t>system </a:t>
            </a:r>
            <a:r>
              <a:rPr lang="en-US" dirty="0">
                <a:latin typeface="Abel" charset="0"/>
              </a:rPr>
              <a:t/>
            </a:r>
            <a:br>
              <a:rPr lang="en-US" dirty="0">
                <a:latin typeface="Abel" charset="0"/>
              </a:rPr>
            </a:br>
            <a:r>
              <a:rPr lang="en-US" dirty="0">
                <a:latin typeface="Abel" charset="0"/>
              </a:rPr>
              <a:t/>
            </a:r>
            <a:br>
              <a:rPr lang="en-US" dirty="0">
                <a:latin typeface="Abel" charset="0"/>
              </a:rPr>
            </a:br>
            <a:r>
              <a:rPr lang="en-US" dirty="0" smtClean="0">
                <a:latin typeface="Abel" charset="0"/>
              </a:rPr>
              <a:t>fire extinguisher(CO</a:t>
            </a:r>
            <a:r>
              <a:rPr lang="en-US" sz="1050" dirty="0" smtClean="0">
                <a:latin typeface="Abel" charset="0"/>
              </a:rPr>
              <a:t>2</a:t>
            </a:r>
            <a:r>
              <a:rPr lang="en-US" dirty="0" smtClean="0">
                <a:latin typeface="Abel" charset="0"/>
              </a:rPr>
              <a:t>)</a:t>
            </a:r>
            <a:r>
              <a:rPr lang="en-US" dirty="0">
                <a:latin typeface="Abel" charset="0"/>
              </a:rPr>
              <a:t/>
            </a:r>
            <a:br>
              <a:rPr lang="en-US" dirty="0">
                <a:latin typeface="Abel" charset="0"/>
              </a:rPr>
            </a:br>
            <a:r>
              <a:rPr lang="en-US" dirty="0">
                <a:latin typeface="Abel" charset="0"/>
              </a:rPr>
              <a:t/>
            </a:r>
            <a:br>
              <a:rPr lang="en-US" dirty="0">
                <a:latin typeface="Abel" charset="0"/>
              </a:rPr>
            </a:br>
            <a:r>
              <a:rPr lang="en-US" dirty="0">
                <a:latin typeface="Abel" charset="0"/>
              </a:rPr>
              <a:t>Hose station </a:t>
            </a:r>
            <a:r>
              <a:rPr lang="en-US" dirty="0" smtClean="0">
                <a:latin typeface="Abel" charset="0"/>
              </a:rPr>
              <a:t>(auxiliary </a:t>
            </a:r>
            <a:r>
              <a:rPr lang="en-US" dirty="0">
                <a:latin typeface="Abel" charset="0"/>
              </a:rPr>
              <a:t>system) </a:t>
            </a:r>
            <a:r>
              <a:rPr lang="en-US" dirty="0" smtClean="0">
                <a:latin typeface="Abel" charset="0"/>
              </a:rPr>
              <a:t> </a:t>
            </a:r>
            <a:r>
              <a:rPr lang="en-US" dirty="0">
                <a:latin typeface="Abel" charset="0"/>
              </a:rPr>
              <a:t/>
            </a:r>
            <a:br>
              <a:rPr lang="en-US" dirty="0">
                <a:latin typeface="Abel" charset="0"/>
              </a:rPr>
            </a:br>
            <a:r>
              <a:rPr lang="en-US" dirty="0">
                <a:latin typeface="Abel" charset="0"/>
              </a:rPr>
              <a:t/>
            </a:r>
            <a:br>
              <a:rPr lang="en-US" dirty="0">
                <a:latin typeface="Abel" charset="0"/>
              </a:rPr>
            </a:br>
            <a:endParaRPr lang="en-US" dirty="0">
              <a:latin typeface="Abel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1112" y="2703367"/>
            <a:ext cx="2163041" cy="1979469"/>
          </a:xfrm>
          <a:prstGeom prst="rect">
            <a:avLst/>
          </a:prstGeom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3490" y="2703367"/>
            <a:ext cx="2997777" cy="1979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827" y="2703367"/>
            <a:ext cx="2423680" cy="1979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367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870390" y="858982"/>
            <a:ext cx="30091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bel" charset="0"/>
              </a:rPr>
              <a:t>Firefighting systems</a:t>
            </a:r>
            <a:endParaRPr lang="en-US" sz="2800" dirty="0">
              <a:latin typeface="Abe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5443" y="207957"/>
            <a:ext cx="579050" cy="579651"/>
          </a:xfrm>
          <a:prstGeom prst="rect">
            <a:avLst/>
          </a:prstGeom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52" y="568281"/>
            <a:ext cx="4505526" cy="3987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5" r="3477"/>
          <a:stretch/>
        </p:blipFill>
        <p:spPr bwMode="auto">
          <a:xfrm>
            <a:off x="5320146" y="2494804"/>
            <a:ext cx="3248892" cy="2061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1246910" y="634056"/>
            <a:ext cx="845127" cy="678873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28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HVAC Design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10165" y="2314225"/>
            <a:ext cx="3195300" cy="17844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>
                <a:latin typeface="Abel" charset="0"/>
              </a:rPr>
              <a:t>Total cooling </a:t>
            </a:r>
            <a:r>
              <a:rPr lang="en-US" dirty="0" smtClean="0">
                <a:latin typeface="Abel" charset="0"/>
              </a:rPr>
              <a:t>capacity </a:t>
            </a:r>
            <a:r>
              <a:rPr lang="en-US" dirty="0">
                <a:latin typeface="Abel" charset="0"/>
              </a:rPr>
              <a:t>is </a:t>
            </a:r>
            <a:r>
              <a:rPr lang="en-US" dirty="0" smtClean="0">
                <a:latin typeface="Abel" charset="0"/>
              </a:rPr>
              <a:t>259 kW</a:t>
            </a:r>
            <a:endParaRPr lang="en-US" dirty="0">
              <a:latin typeface="Abel" charset="0"/>
            </a:endParaRPr>
          </a:p>
          <a:p>
            <a:pPr>
              <a:lnSpc>
                <a:spcPct val="200000"/>
              </a:lnSpc>
            </a:pPr>
            <a:r>
              <a:rPr lang="en-US" dirty="0">
                <a:latin typeface="Abel" charset="0"/>
              </a:rPr>
              <a:t>Total Heating </a:t>
            </a:r>
            <a:r>
              <a:rPr lang="en-US" dirty="0" smtClean="0">
                <a:latin typeface="Abel" charset="0"/>
              </a:rPr>
              <a:t>capacity is 135 kW</a:t>
            </a:r>
            <a:endParaRPr lang="en-US" dirty="0">
              <a:latin typeface="Abel" charset="0"/>
            </a:endParaRPr>
          </a:p>
          <a:p>
            <a:pPr>
              <a:lnSpc>
                <a:spcPct val="200000"/>
              </a:lnSpc>
            </a:pPr>
            <a:r>
              <a:rPr lang="en-US" b="1" dirty="0">
                <a:latin typeface="Abel" charset="0"/>
              </a:rPr>
              <a:t>System used is </a:t>
            </a:r>
            <a:r>
              <a:rPr lang="en-US" b="1" dirty="0" smtClean="0">
                <a:latin typeface="Abel" charset="0"/>
              </a:rPr>
              <a:t>VRF(variable </a:t>
            </a:r>
            <a:r>
              <a:rPr lang="en-US" b="1" dirty="0">
                <a:latin typeface="Abel" charset="0"/>
              </a:rPr>
              <a:t>refrigerant </a:t>
            </a:r>
            <a:r>
              <a:rPr lang="en-US" b="1" dirty="0" smtClean="0">
                <a:latin typeface="Abel" charset="0"/>
              </a:rPr>
              <a:t>flow) </a:t>
            </a:r>
            <a:endParaRPr lang="en-US" b="1" dirty="0">
              <a:latin typeface="Abel" charset="0"/>
            </a:endParaRPr>
          </a:p>
        </p:txBody>
      </p:sp>
      <p:cxnSp>
        <p:nvCxnSpPr>
          <p:cNvPr id="6" name="Google Shape;799;p47"/>
          <p:cNvCxnSpPr/>
          <p:nvPr/>
        </p:nvCxnSpPr>
        <p:spPr>
          <a:xfrm>
            <a:off x="772325" y="-23800"/>
            <a:ext cx="0" cy="882782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0" y="104048"/>
            <a:ext cx="579050" cy="579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41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7" name="Google Shape;217;p35"/>
          <p:cNvGrpSpPr/>
          <p:nvPr/>
        </p:nvGrpSpPr>
        <p:grpSpPr>
          <a:xfrm>
            <a:off x="7098550" y="0"/>
            <a:ext cx="1157700" cy="1830319"/>
            <a:chOff x="7098550" y="0"/>
            <a:chExt cx="1157700" cy="1830319"/>
          </a:xfrm>
        </p:grpSpPr>
        <p:sp>
          <p:nvSpPr>
            <p:cNvPr id="218" name="Google Shape;218;p35"/>
            <p:cNvSpPr/>
            <p:nvPr/>
          </p:nvSpPr>
          <p:spPr>
            <a:xfrm>
              <a:off x="7098550" y="0"/>
              <a:ext cx="1157700" cy="1498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19" name="Google Shape;219;p35"/>
            <p:cNvSpPr/>
            <p:nvPr/>
          </p:nvSpPr>
          <p:spPr>
            <a:xfrm>
              <a:off x="7098570" y="1156094"/>
              <a:ext cx="1157646" cy="674225"/>
            </a:xfrm>
            <a:prstGeom prst="flowChartPreparation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220" name="Google Shape;220;p35"/>
          <p:cNvSpPr txBox="1">
            <a:spLocks noGrp="1"/>
          </p:cNvSpPr>
          <p:nvPr>
            <p:ph type="ctrTitle"/>
          </p:nvPr>
        </p:nvSpPr>
        <p:spPr>
          <a:xfrm>
            <a:off x="610476" y="371745"/>
            <a:ext cx="5499379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rtl="1"/>
            <a:r>
              <a:rPr lang="en-US" dirty="0" smtClean="0">
                <a:latin typeface="Abel" charset="0"/>
              </a:rPr>
              <a:t>HVAC Design </a:t>
            </a:r>
            <a:r>
              <a:rPr lang="en-US" dirty="0">
                <a:latin typeface="Abel" charset="0"/>
              </a:rPr>
              <a:t/>
            </a:r>
            <a:br>
              <a:rPr lang="en-US" dirty="0">
                <a:latin typeface="Abel" charset="0"/>
              </a:rPr>
            </a:br>
            <a:r>
              <a:rPr lang="en-US" dirty="0" smtClean="0">
                <a:latin typeface="Abel" charset="0"/>
              </a:rPr>
              <a:t>Units Used</a:t>
            </a:r>
            <a:r>
              <a:rPr lang="en-US" dirty="0">
                <a:latin typeface="Abel" charset="0"/>
              </a:rPr>
              <a:t/>
            </a:r>
            <a:br>
              <a:rPr lang="en-US" dirty="0">
                <a:latin typeface="Abel" charset="0"/>
              </a:rPr>
            </a:br>
            <a:r>
              <a:rPr lang="ar-SA" sz="1600" b="0" kern="1200" dirty="0">
                <a:solidFill>
                  <a:prstClr val="black"/>
                </a:solidFill>
                <a:latin typeface="Abel" charset="0"/>
                <a:ea typeface="+mn-ea"/>
                <a:cs typeface="Arial"/>
              </a:rPr>
              <a:t/>
            </a:r>
            <a:br>
              <a:rPr lang="ar-SA" sz="1600" b="0" kern="1200" dirty="0">
                <a:solidFill>
                  <a:prstClr val="black"/>
                </a:solidFill>
                <a:latin typeface="Abel" charset="0"/>
                <a:ea typeface="+mn-ea"/>
                <a:cs typeface="Arial"/>
              </a:rPr>
            </a:br>
            <a:endParaRPr lang="en-US" sz="1600" dirty="0">
              <a:latin typeface="Abel" charset="0"/>
            </a:endParaRPr>
          </a:p>
        </p:txBody>
      </p:sp>
      <p:cxnSp>
        <p:nvCxnSpPr>
          <p:cNvPr id="230" name="Google Shape;230;p35"/>
          <p:cNvCxnSpPr/>
          <p:nvPr/>
        </p:nvCxnSpPr>
        <p:spPr>
          <a:xfrm>
            <a:off x="772325" y="-23800"/>
            <a:ext cx="0" cy="4476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658" y="722924"/>
            <a:ext cx="769484" cy="770282"/>
          </a:xfrm>
          <a:prstGeom prst="rect">
            <a:avLst/>
          </a:prstGeom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326" y="1400174"/>
            <a:ext cx="4270730" cy="125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7552" y="2372704"/>
            <a:ext cx="2398677" cy="1963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05823" y="1662605"/>
            <a:ext cx="16963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bel" charset="0"/>
              </a:rPr>
              <a:t>Diffuser</a:t>
            </a:r>
            <a:endParaRPr lang="en-US" dirty="0">
              <a:latin typeface="Abel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5043056" y="2006594"/>
            <a:ext cx="1982904" cy="69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898725" y="4475250"/>
            <a:ext cx="16963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bel" charset="0"/>
              </a:rPr>
              <a:t>Split unit</a:t>
            </a:r>
            <a:endParaRPr lang="en-US" dirty="0">
              <a:latin typeface="Abel" charset="0"/>
            </a:endParaRPr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966" y="2755718"/>
            <a:ext cx="2118586" cy="1580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881794" y="4501015"/>
            <a:ext cx="13115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bel" charset="0"/>
              </a:rPr>
              <a:t>Exhausting </a:t>
            </a:r>
            <a:r>
              <a:rPr lang="en-US" dirty="0" smtClean="0">
                <a:latin typeface="Abel" charset="0"/>
              </a:rPr>
              <a:t>Unit </a:t>
            </a:r>
            <a:endParaRPr lang="en-US" dirty="0">
              <a:latin typeface="Abel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07" y="2793507"/>
            <a:ext cx="1624511" cy="1542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537" y="2948137"/>
            <a:ext cx="2552469" cy="138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2552982" y="4511892"/>
            <a:ext cx="10855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bel" charset="0"/>
              </a:rPr>
              <a:t>Fan coil Unit </a:t>
            </a:r>
            <a:endParaRPr lang="en-US" dirty="0">
              <a:latin typeface="Abel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39973" y="4514122"/>
            <a:ext cx="10855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bel" charset="0"/>
              </a:rPr>
              <a:t>Outdoor </a:t>
            </a:r>
            <a:r>
              <a:rPr lang="en-US" dirty="0" smtClean="0">
                <a:latin typeface="Abel" charset="0"/>
              </a:rPr>
              <a:t>Unit </a:t>
            </a:r>
            <a:endParaRPr lang="en-US" dirty="0">
              <a:latin typeface="Ab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25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7" name="Google Shape;217;p35"/>
          <p:cNvGrpSpPr/>
          <p:nvPr/>
        </p:nvGrpSpPr>
        <p:grpSpPr>
          <a:xfrm>
            <a:off x="7098550" y="0"/>
            <a:ext cx="1157700" cy="1830319"/>
            <a:chOff x="7098550" y="0"/>
            <a:chExt cx="1157700" cy="1830319"/>
          </a:xfrm>
        </p:grpSpPr>
        <p:sp>
          <p:nvSpPr>
            <p:cNvPr id="218" name="Google Shape;218;p35"/>
            <p:cNvSpPr/>
            <p:nvPr/>
          </p:nvSpPr>
          <p:spPr>
            <a:xfrm>
              <a:off x="7098550" y="0"/>
              <a:ext cx="1157700" cy="1498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19" name="Google Shape;219;p35"/>
            <p:cNvSpPr/>
            <p:nvPr/>
          </p:nvSpPr>
          <p:spPr>
            <a:xfrm>
              <a:off x="7098570" y="1156094"/>
              <a:ext cx="1157646" cy="674225"/>
            </a:xfrm>
            <a:prstGeom prst="flowChartPreparation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220" name="Google Shape;220;p35"/>
          <p:cNvSpPr txBox="1">
            <a:spLocks noGrp="1"/>
          </p:cNvSpPr>
          <p:nvPr>
            <p:ph type="ctrTitle"/>
          </p:nvPr>
        </p:nvSpPr>
        <p:spPr>
          <a:xfrm>
            <a:off x="610476" y="371745"/>
            <a:ext cx="5499379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rtl="1"/>
            <a:r>
              <a:rPr lang="en-US" dirty="0" smtClean="0">
                <a:latin typeface="Abel" charset="0"/>
              </a:rPr>
              <a:t>HVAC Design (VRF) </a:t>
            </a:r>
            <a:r>
              <a:rPr lang="en-US" dirty="0">
                <a:latin typeface="Abel" charset="0"/>
              </a:rPr>
              <a:t/>
            </a:r>
            <a:br>
              <a:rPr lang="en-US" dirty="0">
                <a:latin typeface="Abel" charset="0"/>
              </a:rPr>
            </a:br>
            <a:r>
              <a:rPr lang="en-US" dirty="0" smtClean="0">
                <a:latin typeface="Abel" charset="0"/>
              </a:rPr>
              <a:t>3</a:t>
            </a:r>
            <a:r>
              <a:rPr lang="en-US" baseline="30000" dirty="0" smtClean="0">
                <a:latin typeface="Abel" charset="0"/>
              </a:rPr>
              <a:t>rd</a:t>
            </a:r>
            <a:r>
              <a:rPr lang="en-US" dirty="0" smtClean="0">
                <a:latin typeface="Abel" charset="0"/>
              </a:rPr>
              <a:t> floor plan </a:t>
            </a:r>
            <a:r>
              <a:rPr lang="en-US" dirty="0">
                <a:latin typeface="Abel" charset="0"/>
              </a:rPr>
              <a:t/>
            </a:r>
            <a:br>
              <a:rPr lang="en-US" dirty="0">
                <a:latin typeface="Abel" charset="0"/>
              </a:rPr>
            </a:br>
            <a:r>
              <a:rPr lang="ar-SA" sz="1600" b="0" kern="1200" dirty="0">
                <a:solidFill>
                  <a:prstClr val="black"/>
                </a:solidFill>
                <a:latin typeface="Abel" charset="0"/>
                <a:ea typeface="+mn-ea"/>
                <a:cs typeface="Arial"/>
              </a:rPr>
              <a:t/>
            </a:r>
            <a:br>
              <a:rPr lang="ar-SA" sz="1600" b="0" kern="1200" dirty="0">
                <a:solidFill>
                  <a:prstClr val="black"/>
                </a:solidFill>
                <a:latin typeface="Abel" charset="0"/>
                <a:ea typeface="+mn-ea"/>
                <a:cs typeface="Arial"/>
              </a:rPr>
            </a:br>
            <a:endParaRPr lang="en-US" sz="1600" dirty="0">
              <a:latin typeface="Abel" charset="0"/>
            </a:endParaRPr>
          </a:p>
        </p:txBody>
      </p:sp>
      <p:cxnSp>
        <p:nvCxnSpPr>
          <p:cNvPr id="230" name="Google Shape;230;p35"/>
          <p:cNvCxnSpPr/>
          <p:nvPr/>
        </p:nvCxnSpPr>
        <p:spPr>
          <a:xfrm>
            <a:off x="772325" y="-23800"/>
            <a:ext cx="0" cy="4476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658" y="722924"/>
            <a:ext cx="769484" cy="770282"/>
          </a:xfrm>
          <a:prstGeom prst="rect">
            <a:avLst/>
          </a:prstGeom>
        </p:spPr>
      </p:pic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439" y="986271"/>
            <a:ext cx="4438650" cy="405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935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07150" y="1143808"/>
            <a:ext cx="3867300" cy="857400"/>
          </a:xfrm>
        </p:spPr>
        <p:txBody>
          <a:bodyPr/>
          <a:lstStyle/>
          <a:p>
            <a:r>
              <a:rPr lang="en-US" dirty="0" smtClean="0"/>
              <a:t>Elevators System Design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21003" y="1933225"/>
            <a:ext cx="3521506" cy="17844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sz="1400" dirty="0">
                <a:latin typeface="Abel" charset="0"/>
              </a:rPr>
              <a:t>Required number </a:t>
            </a:r>
            <a:r>
              <a:rPr lang="en-US" sz="1400" dirty="0" smtClean="0">
                <a:latin typeface="Abel" charset="0"/>
              </a:rPr>
              <a:t> of elevators = 4 elevators</a:t>
            </a:r>
            <a:endParaRPr lang="en-US" sz="1400" dirty="0">
              <a:latin typeface="Abel" charset="0"/>
            </a:endParaRPr>
          </a:p>
          <a:p>
            <a:pPr>
              <a:lnSpc>
                <a:spcPct val="200000"/>
              </a:lnSpc>
            </a:pPr>
            <a:r>
              <a:rPr lang="en-US" sz="1400" dirty="0">
                <a:latin typeface="Abel" charset="0"/>
              </a:rPr>
              <a:t>Car capacity = </a:t>
            </a:r>
            <a:r>
              <a:rPr lang="en-US" sz="1400" dirty="0" smtClean="0">
                <a:latin typeface="Abel" charset="0"/>
              </a:rPr>
              <a:t>3500 lb. (</a:t>
            </a:r>
            <a:r>
              <a:rPr lang="en-US" sz="1400" b="1" dirty="0" smtClean="0">
                <a:latin typeface="Abel" charset="0"/>
              </a:rPr>
              <a:t>19 person</a:t>
            </a:r>
            <a:r>
              <a:rPr lang="en-US" sz="1400" dirty="0" smtClean="0">
                <a:latin typeface="Abel" charset="0"/>
              </a:rPr>
              <a:t>)</a:t>
            </a:r>
            <a:endParaRPr lang="en-US" sz="1400" dirty="0">
              <a:latin typeface="Abel" charset="0"/>
            </a:endParaRPr>
          </a:p>
          <a:p>
            <a:pPr>
              <a:lnSpc>
                <a:spcPct val="200000"/>
              </a:lnSpc>
            </a:pPr>
            <a:r>
              <a:rPr lang="en-US" sz="1400" dirty="0">
                <a:latin typeface="Abel" charset="0"/>
              </a:rPr>
              <a:t>Car </a:t>
            </a:r>
            <a:r>
              <a:rPr lang="en-US" sz="1400" dirty="0" smtClean="0">
                <a:latin typeface="Abel" charset="0"/>
              </a:rPr>
              <a:t>speed = 400 fpm (</a:t>
            </a:r>
            <a:r>
              <a:rPr lang="en-US" sz="1400" b="1" dirty="0" smtClean="0">
                <a:latin typeface="Abel" charset="0"/>
              </a:rPr>
              <a:t>2m/min</a:t>
            </a:r>
            <a:r>
              <a:rPr lang="en-US" sz="1400" dirty="0" smtClean="0">
                <a:latin typeface="Abel" charset="0"/>
              </a:rPr>
              <a:t>)</a:t>
            </a:r>
            <a:endParaRPr lang="en-US" sz="1400" dirty="0">
              <a:latin typeface="Abel" charset="0"/>
            </a:endParaRPr>
          </a:p>
        </p:txBody>
      </p:sp>
      <p:cxnSp>
        <p:nvCxnSpPr>
          <p:cNvPr id="5" name="Google Shape;799;p47"/>
          <p:cNvCxnSpPr/>
          <p:nvPr/>
        </p:nvCxnSpPr>
        <p:spPr>
          <a:xfrm>
            <a:off x="772325" y="-23800"/>
            <a:ext cx="0" cy="882782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0" y="104048"/>
            <a:ext cx="579050" cy="579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914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4"/>
          <p:cNvSpPr txBox="1">
            <a:spLocks noGrp="1"/>
          </p:cNvSpPr>
          <p:nvPr>
            <p:ph type="ctrTitle"/>
          </p:nvPr>
        </p:nvSpPr>
        <p:spPr>
          <a:xfrm>
            <a:off x="603550" y="454872"/>
            <a:ext cx="25584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 smtClean="0"/>
              <a:t>3D-Westren view </a:t>
            </a:r>
            <a:endParaRPr dirty="0"/>
          </a:p>
        </p:txBody>
      </p:sp>
      <p:cxnSp>
        <p:nvCxnSpPr>
          <p:cNvPr id="211" name="Google Shape;211;p34"/>
          <p:cNvCxnSpPr/>
          <p:nvPr/>
        </p:nvCxnSpPr>
        <p:spPr>
          <a:xfrm>
            <a:off x="772325" y="-23800"/>
            <a:ext cx="0" cy="543345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54" y="0"/>
            <a:ext cx="596303" cy="596922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9799" y="978911"/>
            <a:ext cx="5714072" cy="3170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241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Google Shape;799;p47"/>
          <p:cNvCxnSpPr/>
          <p:nvPr/>
        </p:nvCxnSpPr>
        <p:spPr>
          <a:xfrm>
            <a:off x="772325" y="-23800"/>
            <a:ext cx="0" cy="882782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0" y="104048"/>
            <a:ext cx="579050" cy="579651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935595" y="151096"/>
            <a:ext cx="46858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latin typeface="Abel" charset="0"/>
              </a:rPr>
              <a:t>06: Quantity Surveying </a:t>
            </a:r>
            <a:endParaRPr lang="en-US" sz="4000" dirty="0">
              <a:latin typeface="Abel" charset="0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799225"/>
              </p:ext>
            </p:extLst>
          </p:nvPr>
        </p:nvGraphicFramePr>
        <p:xfrm>
          <a:off x="390635" y="1661969"/>
          <a:ext cx="5165037" cy="22250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721679"/>
                <a:gridCol w="1721679"/>
                <a:gridCol w="172167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bel" charset="0"/>
                        </a:rPr>
                        <a:t>Group</a:t>
                      </a:r>
                      <a:endParaRPr lang="en-US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bel" charset="0"/>
                        </a:rPr>
                        <a:t>Total cost (NIS)</a:t>
                      </a:r>
                      <a:endParaRPr lang="en-US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bel" charset="0"/>
                        </a:rPr>
                        <a:t>Unit cost (NIS/m2)</a:t>
                      </a:r>
                      <a:endParaRPr lang="en-US" dirty="0">
                        <a:latin typeface="Abel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bel" charset="0"/>
                        </a:rPr>
                        <a:t>Structure</a:t>
                      </a:r>
                      <a:endParaRPr lang="en-US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bel" charset="0"/>
                        </a:rPr>
                        <a:t>14857198</a:t>
                      </a:r>
                      <a:endParaRPr lang="en-US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bel" charset="0"/>
                        </a:rPr>
                        <a:t>1600</a:t>
                      </a:r>
                      <a:endParaRPr lang="en-US" dirty="0">
                        <a:latin typeface="Abel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bel" charset="0"/>
                        </a:rPr>
                        <a:t>Finishing</a:t>
                      </a:r>
                      <a:endParaRPr lang="en-US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bel" charset="0"/>
                        </a:rPr>
                        <a:t>1125397</a:t>
                      </a:r>
                      <a:endParaRPr lang="en-US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bel" charset="0"/>
                        </a:rPr>
                        <a:t>125</a:t>
                      </a:r>
                      <a:endParaRPr lang="en-US" dirty="0">
                        <a:latin typeface="Abel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bel" charset="0"/>
                        </a:rPr>
                        <a:t>Mechanical</a:t>
                      </a:r>
                      <a:endParaRPr lang="en-US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bel" charset="0"/>
                        </a:rPr>
                        <a:t>632775</a:t>
                      </a:r>
                      <a:endParaRPr lang="en-US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bel" charset="0"/>
                        </a:rPr>
                        <a:t>70</a:t>
                      </a:r>
                      <a:endParaRPr lang="en-US" dirty="0">
                        <a:latin typeface="Abel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bel" charset="0"/>
                        </a:rPr>
                        <a:t>Electrical</a:t>
                      </a:r>
                      <a:endParaRPr lang="en-US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bel" charset="0"/>
                        </a:rPr>
                        <a:t>715867</a:t>
                      </a:r>
                      <a:endParaRPr lang="en-US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bel" charset="0"/>
                        </a:rPr>
                        <a:t>80</a:t>
                      </a:r>
                      <a:endParaRPr lang="en-US" dirty="0">
                        <a:latin typeface="Abel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bel" charset="0"/>
                        </a:rPr>
                        <a:t>Total</a:t>
                      </a:r>
                      <a:endParaRPr lang="en-US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bel" charset="0"/>
                        </a:rPr>
                        <a:t>17331237</a:t>
                      </a:r>
                      <a:endParaRPr lang="en-US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bel" charset="0"/>
                        </a:rPr>
                        <a:t>1875</a:t>
                      </a:r>
                      <a:endParaRPr lang="en-US" dirty="0">
                        <a:latin typeface="Abel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622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Google Shape;799;p47"/>
          <p:cNvCxnSpPr/>
          <p:nvPr/>
        </p:nvCxnSpPr>
        <p:spPr>
          <a:xfrm>
            <a:off x="772325" y="-23800"/>
            <a:ext cx="0" cy="882782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0" y="104048"/>
            <a:ext cx="579050" cy="57965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70" y="1032163"/>
            <a:ext cx="4258719" cy="2539687"/>
          </a:xfrm>
          <a:prstGeom prst="rect">
            <a:avLst/>
          </a:prstGeom>
        </p:spPr>
      </p:pic>
      <p:sp>
        <p:nvSpPr>
          <p:cNvPr id="20" name="Flowchart: Terminator 19"/>
          <p:cNvSpPr/>
          <p:nvPr/>
        </p:nvSpPr>
        <p:spPr>
          <a:xfrm>
            <a:off x="3997037" y="2798617"/>
            <a:ext cx="3574472" cy="623455"/>
          </a:xfrm>
          <a:prstGeom prst="flowChartTerminator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solidFill>
                  <a:schemeClr val="accent1"/>
                </a:solidFill>
                <a:latin typeface="Abel" charset="0"/>
              </a:rPr>
              <a:t>Thank You </a:t>
            </a:r>
            <a:r>
              <a:rPr lang="en-US" sz="6000" b="1" dirty="0">
                <a:solidFill>
                  <a:schemeClr val="tx2"/>
                </a:solidFill>
                <a:latin typeface="Abel" charset="0"/>
              </a:rPr>
              <a:t>for</a:t>
            </a:r>
            <a:r>
              <a:rPr lang="en-US" sz="6000" b="1" dirty="0">
                <a:latin typeface="Abel" charset="0"/>
              </a:rPr>
              <a:t> </a:t>
            </a:r>
            <a:r>
              <a:rPr lang="en-US" sz="6000" b="1" dirty="0">
                <a:solidFill>
                  <a:schemeClr val="accent1"/>
                </a:solidFill>
                <a:latin typeface="Abel" charset="0"/>
              </a:rPr>
              <a:t>Listening </a:t>
            </a:r>
          </a:p>
        </p:txBody>
      </p:sp>
    </p:spTree>
    <p:extLst>
      <p:ext uri="{BB962C8B-B14F-4D97-AF65-F5344CB8AC3E}">
        <p14:creationId xmlns:p14="http://schemas.microsoft.com/office/powerpoint/2010/main" val="252649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4"/>
          <p:cNvSpPr txBox="1">
            <a:spLocks noGrp="1"/>
          </p:cNvSpPr>
          <p:nvPr>
            <p:ph type="ctrTitle"/>
          </p:nvPr>
        </p:nvSpPr>
        <p:spPr>
          <a:xfrm>
            <a:off x="603550" y="454872"/>
            <a:ext cx="25584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 smtClean="0"/>
              <a:t>3D-North-East view </a:t>
            </a:r>
            <a:endParaRPr dirty="0"/>
          </a:p>
        </p:txBody>
      </p:sp>
      <p:cxnSp>
        <p:nvCxnSpPr>
          <p:cNvPr id="211" name="Google Shape;211;p34"/>
          <p:cNvCxnSpPr/>
          <p:nvPr/>
        </p:nvCxnSpPr>
        <p:spPr>
          <a:xfrm>
            <a:off x="772325" y="-23800"/>
            <a:ext cx="0" cy="543345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54" y="0"/>
            <a:ext cx="596303" cy="596922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196" y="1063623"/>
            <a:ext cx="6289783" cy="2677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478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59956" y="870134"/>
            <a:ext cx="3156000" cy="631800"/>
          </a:xfrm>
        </p:spPr>
        <p:txBody>
          <a:bodyPr/>
          <a:lstStyle/>
          <a:p>
            <a:pPr algn="ctr"/>
            <a:r>
              <a:rPr lang="en-US" sz="3600" b="1" dirty="0" smtClean="0"/>
              <a:t>Sections </a:t>
            </a:r>
            <a:endParaRPr lang="en-US" sz="3600" b="1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37" y="261777"/>
            <a:ext cx="4115100" cy="2225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8491" y="2396994"/>
            <a:ext cx="4222535" cy="2220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ربع نص 1"/>
          <p:cNvSpPr txBox="1"/>
          <p:nvPr/>
        </p:nvSpPr>
        <p:spPr>
          <a:xfrm>
            <a:off x="5213674" y="4561610"/>
            <a:ext cx="151216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Section A-A</a:t>
            </a:r>
            <a:endParaRPr lang="ar-SA" sz="1400" dirty="0"/>
          </a:p>
        </p:txBody>
      </p:sp>
      <p:sp>
        <p:nvSpPr>
          <p:cNvPr id="8" name="مربع نص 1"/>
          <p:cNvSpPr txBox="1"/>
          <p:nvPr/>
        </p:nvSpPr>
        <p:spPr>
          <a:xfrm>
            <a:off x="1327229" y="2213423"/>
            <a:ext cx="151216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Section B-B</a:t>
            </a:r>
            <a:endParaRPr lang="ar-SA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607" y="159327"/>
            <a:ext cx="769484" cy="770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85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183342" y="807856"/>
            <a:ext cx="3156000" cy="631800"/>
          </a:xfrm>
        </p:spPr>
        <p:txBody>
          <a:bodyPr/>
          <a:lstStyle/>
          <a:p>
            <a:r>
              <a:rPr lang="en-US" sz="3200" b="1" dirty="0" smtClean="0"/>
              <a:t>Elevations</a:t>
            </a:r>
            <a:endParaRPr lang="en-US" sz="32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186" y="79275"/>
            <a:ext cx="4866823" cy="2407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ربع نص 1"/>
          <p:cNvSpPr txBox="1"/>
          <p:nvPr/>
        </p:nvSpPr>
        <p:spPr>
          <a:xfrm>
            <a:off x="1434581" y="2482150"/>
            <a:ext cx="212621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South elevation</a:t>
            </a:r>
            <a:endParaRPr lang="ar-SA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4510" y="2365028"/>
            <a:ext cx="4640375" cy="2232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ربع نص 2"/>
          <p:cNvSpPr txBox="1"/>
          <p:nvPr/>
        </p:nvSpPr>
        <p:spPr>
          <a:xfrm>
            <a:off x="5086009" y="4597911"/>
            <a:ext cx="235737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North elevation</a:t>
            </a:r>
            <a:endParaRPr lang="ar-SA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646" y="183842"/>
            <a:ext cx="769484" cy="770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46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chitecture Studio by Slidesgo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2976</TotalTime>
  <Words>963</Words>
  <Application>Microsoft Office PowerPoint</Application>
  <PresentationFormat>On-screen Show (16:9)</PresentationFormat>
  <Paragraphs>425</Paragraphs>
  <Slides>61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8" baseType="lpstr">
      <vt:lpstr>Arial</vt:lpstr>
      <vt:lpstr>Calibri</vt:lpstr>
      <vt:lpstr>Open Sans Light</vt:lpstr>
      <vt:lpstr>Times New Roman</vt:lpstr>
      <vt:lpstr>Abel</vt:lpstr>
      <vt:lpstr>Fira Sans Extra Condensed Medium</vt:lpstr>
      <vt:lpstr>Architecture Studio by Slidesgo</vt:lpstr>
      <vt:lpstr>PowerPoint Presentation</vt:lpstr>
      <vt:lpstr>Outlines</vt:lpstr>
      <vt:lpstr>01: Introduction</vt:lpstr>
      <vt:lpstr>PowerPoint Presentation</vt:lpstr>
      <vt:lpstr>3D-Southern view </vt:lpstr>
      <vt:lpstr>3D-Westren view </vt:lpstr>
      <vt:lpstr>3D-North-East view </vt:lpstr>
      <vt:lpstr>PowerPoint Presentation</vt:lpstr>
      <vt:lpstr>PowerPoint Presentation</vt:lpstr>
      <vt:lpstr>PowerPoint Presentation</vt:lpstr>
      <vt:lpstr>03: Environmental Design</vt:lpstr>
      <vt:lpstr>Energy Efficiency Strategies    </vt:lpstr>
      <vt:lpstr>Solutions Used in the Building</vt:lpstr>
      <vt:lpstr>Shading System</vt:lpstr>
      <vt:lpstr>Shading System</vt:lpstr>
      <vt:lpstr>Shading System</vt:lpstr>
      <vt:lpstr>Thermal insulation U-value for Building Envelope  </vt:lpstr>
      <vt:lpstr>Thermal Design Energy density   </vt:lpstr>
      <vt:lpstr>PowerPoint Presentation</vt:lpstr>
      <vt:lpstr>Thermal Design  Comfort set point not met Summery  </vt:lpstr>
      <vt:lpstr>Thermal Design    Comfort PMV index figure  </vt:lpstr>
      <vt:lpstr>04: Structural Design</vt:lpstr>
      <vt:lpstr>  Code Design and analysis of the building is done according to ACI 318-14 Code.  Materials  - Concrete f´c = 28 Mpa for shear walls and columns specific weight of Reinforced concrete (Ɣ) = 25 KN/m³   - Steel The modulus of elasticity, Es = 200 GPa Yield strength fy = 420 Mpa.  - Blocks Unit weight of blocks is considered as 12 kN/m3</vt:lpstr>
      <vt:lpstr>PowerPoint Presentation</vt:lpstr>
      <vt:lpstr>PowerPoint Presentation</vt:lpstr>
      <vt:lpstr>Seismic Load Analysis  </vt:lpstr>
      <vt:lpstr>Structural &amp; Seismic Checks  </vt:lpstr>
      <vt:lpstr>Design Elements </vt:lpstr>
      <vt:lpstr>Slab Design </vt:lpstr>
      <vt:lpstr>Slab Design </vt:lpstr>
      <vt:lpstr>Slab Design </vt:lpstr>
      <vt:lpstr>Columns Design </vt:lpstr>
      <vt:lpstr>Beams Design </vt:lpstr>
      <vt:lpstr>Footing Design </vt:lpstr>
      <vt:lpstr>Footing Design </vt:lpstr>
      <vt:lpstr>Footing Design </vt:lpstr>
      <vt:lpstr>Stair  Design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Water supply system </vt:lpstr>
      <vt:lpstr>Water supply system </vt:lpstr>
      <vt:lpstr>Water supply system </vt:lpstr>
      <vt:lpstr>Water supply system For Zone1 </vt:lpstr>
      <vt:lpstr>Water supply system For Zone2 </vt:lpstr>
      <vt:lpstr>Drainage system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HVAC Design</vt:lpstr>
      <vt:lpstr>HVAC Design  Units Used  </vt:lpstr>
      <vt:lpstr>HVAC Design (VRF)  3rd floor plan   </vt:lpstr>
      <vt:lpstr>Elevators System Design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ARCHITECTURE STUDIO</dc:title>
  <dc:creator>Dell</dc:creator>
  <cp:lastModifiedBy>Dell</cp:lastModifiedBy>
  <cp:revision>75</cp:revision>
  <dcterms:modified xsi:type="dcterms:W3CDTF">2021-06-10T13:06:02Z</dcterms:modified>
</cp:coreProperties>
</file>