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4" r:id="rId1"/>
  </p:sldMasterIdLst>
  <p:notesMasterIdLst>
    <p:notesMasterId r:id="rId18"/>
  </p:notesMasterIdLst>
  <p:sldIdLst>
    <p:sldId id="256" r:id="rId2"/>
    <p:sldId id="257" r:id="rId3"/>
    <p:sldId id="314" r:id="rId4"/>
    <p:sldId id="327" r:id="rId5"/>
    <p:sldId id="261" r:id="rId6"/>
    <p:sldId id="296" r:id="rId7"/>
    <p:sldId id="302" r:id="rId8"/>
    <p:sldId id="317" r:id="rId9"/>
    <p:sldId id="300" r:id="rId10"/>
    <p:sldId id="325" r:id="rId11"/>
    <p:sldId id="326" r:id="rId12"/>
    <p:sldId id="318" r:id="rId13"/>
    <p:sldId id="319" r:id="rId14"/>
    <p:sldId id="309" r:id="rId15"/>
    <p:sldId id="308" r:id="rId16"/>
    <p:sldId id="277"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CTUS" initials="V" lastIdx="1" clrIdx="0">
    <p:extLst>
      <p:ext uri="{19B8F6BF-5375-455C-9EA6-DF929625EA0E}">
        <p15:presenceInfo xmlns:p15="http://schemas.microsoft.com/office/powerpoint/2012/main" userId="e1f918d4ae89ee1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47" autoAdjust="0"/>
    <p:restoredTop sz="93566" autoAdjust="0"/>
  </p:normalViewPr>
  <p:slideViewPr>
    <p:cSldViewPr>
      <p:cViewPr>
        <p:scale>
          <a:sx n="60" d="100"/>
          <a:sy n="60" d="100"/>
        </p:scale>
        <p:origin x="1602" y="24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e1f918d4ae89ee1c" providerId="LiveId" clId="{EF0D6E7A-BD8D-45CD-91B3-1A0D16DA9AA1}"/>
    <pc:docChg chg="modSld sldOrd">
      <pc:chgData name="" userId="e1f918d4ae89ee1c" providerId="LiveId" clId="{EF0D6E7A-BD8D-45CD-91B3-1A0D16DA9AA1}" dt="2023-06-07T05:57:49.861" v="26" actId="20577"/>
      <pc:docMkLst>
        <pc:docMk/>
      </pc:docMkLst>
      <pc:sldChg chg="modSp">
        <pc:chgData name="" userId="e1f918d4ae89ee1c" providerId="LiveId" clId="{EF0D6E7A-BD8D-45CD-91B3-1A0D16DA9AA1}" dt="2023-06-07T05:57:49.861" v="26" actId="20577"/>
        <pc:sldMkLst>
          <pc:docMk/>
          <pc:sldMk cId="350973946" sldId="257"/>
        </pc:sldMkLst>
        <pc:spChg chg="mod">
          <ac:chgData name="" userId="e1f918d4ae89ee1c" providerId="LiveId" clId="{EF0D6E7A-BD8D-45CD-91B3-1A0D16DA9AA1}" dt="2023-06-07T05:57:49.861" v="26" actId="20577"/>
          <ac:spMkLst>
            <pc:docMk/>
            <pc:sldMk cId="350973946" sldId="257"/>
            <ac:spMk id="3" creationId="{00000000-0000-0000-0000-000000000000}"/>
          </ac:spMkLst>
        </pc:spChg>
      </pc:sldChg>
      <pc:sldChg chg="modSp">
        <pc:chgData name="" userId="e1f918d4ae89ee1c" providerId="LiveId" clId="{EF0D6E7A-BD8D-45CD-91B3-1A0D16DA9AA1}" dt="2023-06-06T22:53:32.654" v="2" actId="1076"/>
        <pc:sldMkLst>
          <pc:docMk/>
          <pc:sldMk cId="3865948465" sldId="295"/>
        </pc:sldMkLst>
        <pc:spChg chg="mod">
          <ac:chgData name="" userId="e1f918d4ae89ee1c" providerId="LiveId" clId="{EF0D6E7A-BD8D-45CD-91B3-1A0D16DA9AA1}" dt="2023-06-06T22:53:32.654" v="2" actId="1076"/>
          <ac:spMkLst>
            <pc:docMk/>
            <pc:sldMk cId="3865948465" sldId="295"/>
            <ac:spMk id="3" creationId="{789E9A2D-D8A4-4C5E-9276-40C8EE65E612}"/>
          </ac:spMkLst>
        </pc:spChg>
      </pc:sldChg>
      <pc:sldChg chg="modSp ord">
        <pc:chgData name="" userId="e1f918d4ae89ee1c" providerId="LiveId" clId="{EF0D6E7A-BD8D-45CD-91B3-1A0D16DA9AA1}" dt="2023-06-07T05:53:11.581" v="6"/>
        <pc:sldMkLst>
          <pc:docMk/>
          <pc:sldMk cId="2902313118" sldId="301"/>
        </pc:sldMkLst>
        <pc:spChg chg="mod">
          <ac:chgData name="" userId="e1f918d4ae89ee1c" providerId="LiveId" clId="{EF0D6E7A-BD8D-45CD-91B3-1A0D16DA9AA1}" dt="2023-06-07T05:53:11.581" v="6"/>
          <ac:spMkLst>
            <pc:docMk/>
            <pc:sldMk cId="2902313118" sldId="301"/>
            <ac:spMk id="2" creationId="{BDB67D51-7A12-4508-9B06-FEA471BF886E}"/>
          </ac:spMkLst>
        </pc:spChg>
      </pc:sldChg>
      <pc:sldChg chg="modSp">
        <pc:chgData name="" userId="e1f918d4ae89ee1c" providerId="LiveId" clId="{EF0D6E7A-BD8D-45CD-91B3-1A0D16DA9AA1}" dt="2023-06-07T05:53:01.013" v="5" actId="20577"/>
        <pc:sldMkLst>
          <pc:docMk/>
          <pc:sldMk cId="3936120295" sldId="305"/>
        </pc:sldMkLst>
        <pc:spChg chg="mod">
          <ac:chgData name="" userId="e1f918d4ae89ee1c" providerId="LiveId" clId="{EF0D6E7A-BD8D-45CD-91B3-1A0D16DA9AA1}" dt="2023-06-07T05:53:01.013" v="5" actId="20577"/>
          <ac:spMkLst>
            <pc:docMk/>
            <pc:sldMk cId="3936120295" sldId="305"/>
            <ac:spMk id="3" creationId="{C0AF59A7-FCF7-4012-843B-462FDB5A06C8}"/>
          </ac:spMkLst>
        </pc:spChg>
      </pc:sldChg>
      <pc:sldChg chg="ord">
        <pc:chgData name="" userId="e1f918d4ae89ee1c" providerId="LiveId" clId="{EF0D6E7A-BD8D-45CD-91B3-1A0D16DA9AA1}" dt="2023-06-07T05:56:28.668" v="7"/>
        <pc:sldMkLst>
          <pc:docMk/>
          <pc:sldMk cId="4140028373" sldId="30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575C33-BCF1-4877-8077-51ACDAD8566D}" type="datetimeFigureOut">
              <a:rPr lang="en-US" smtClean="0"/>
              <a:t>6/29/2024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40867C-CA73-4B12-9063-450AFC232074}" type="slidenum">
              <a:rPr lang="en-US" smtClean="0"/>
              <a:t>‹#›</a:t>
            </a:fld>
            <a:endParaRPr lang="en-US"/>
          </a:p>
        </p:txBody>
      </p:sp>
    </p:spTree>
    <p:extLst>
      <p:ext uri="{BB962C8B-B14F-4D97-AF65-F5344CB8AC3E}">
        <p14:creationId xmlns:p14="http://schemas.microsoft.com/office/powerpoint/2010/main" val="2750450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B44C90-17C2-44A2-AF36-6B3663D01266}"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1648357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B44C90-17C2-44A2-AF36-6B3663D01266}"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2373728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B44C90-17C2-44A2-AF36-6B3663D01266}"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6C944BE-3354-45A2-AB30-738E918774D3}"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31870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3EB44C90-17C2-44A2-AF36-6B3663D01266}" type="datetimeFigureOut">
              <a:rPr lang="en-US" smtClean="0"/>
              <a:t>6/29/2024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3565373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3EB44C90-17C2-44A2-AF36-6B3663D01266}" type="datetimeFigureOut">
              <a:rPr lang="en-US" smtClean="0"/>
              <a:t>6/29/2024</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6C944BE-3354-45A2-AB30-738E918774D3}"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4376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3EB44C90-17C2-44A2-AF36-6B3663D01266}" type="datetimeFigureOut">
              <a:rPr lang="en-US" smtClean="0"/>
              <a:t>6/29/2024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3679173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B44C90-17C2-44A2-AF36-6B3663D01266}"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2492689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B44C90-17C2-44A2-AF36-6B3663D01266}"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3680786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B44C90-17C2-44A2-AF36-6B3663D01266}"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3756836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B44C90-17C2-44A2-AF36-6B3663D01266}"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149669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B44C90-17C2-44A2-AF36-6B3663D01266}" type="datetimeFigureOut">
              <a:rPr lang="en-US" smtClean="0"/>
              <a:t>6/29/2024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3186681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B44C90-17C2-44A2-AF36-6B3663D01266}" type="datetimeFigureOut">
              <a:rPr lang="en-US" smtClean="0"/>
              <a:t>6/29/2024</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3523643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B44C90-17C2-44A2-AF36-6B3663D01266}" type="datetimeFigureOut">
              <a:rPr lang="en-US" smtClean="0"/>
              <a:t>6/29/2024</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3150911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B44C90-17C2-44A2-AF36-6B3663D01266}" type="datetimeFigureOut">
              <a:rPr lang="en-US" smtClean="0"/>
              <a:t>6/29/2024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3651184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B44C90-17C2-44A2-AF36-6B3663D01266}" type="datetimeFigureOut">
              <a:rPr lang="en-US" smtClean="0"/>
              <a:t>6/29/2024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4145066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B44C90-17C2-44A2-AF36-6B3663D01266}" type="datetimeFigureOut">
              <a:rPr lang="en-US" smtClean="0"/>
              <a:t>6/29/2024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6C944BE-3354-45A2-AB30-738E918774D3}" type="slidenum">
              <a:rPr lang="en-US" smtClean="0"/>
              <a:t>‹#›</a:t>
            </a:fld>
            <a:endParaRPr lang="en-US"/>
          </a:p>
        </p:txBody>
      </p:sp>
    </p:spTree>
    <p:extLst>
      <p:ext uri="{BB962C8B-B14F-4D97-AF65-F5344CB8AC3E}">
        <p14:creationId xmlns:p14="http://schemas.microsoft.com/office/powerpoint/2010/main" val="2490621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3EB44C90-17C2-44A2-AF36-6B3663D01266}" type="datetimeFigureOut">
              <a:rPr lang="en-US" smtClean="0"/>
              <a:t>6/29/2024</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36C944BE-3354-45A2-AB30-738E918774D3}" type="slidenum">
              <a:rPr lang="en-US" smtClean="0"/>
              <a:t>‹#›</a:t>
            </a:fld>
            <a:endParaRPr lang="en-US"/>
          </a:p>
        </p:txBody>
      </p:sp>
    </p:spTree>
    <p:extLst>
      <p:ext uri="{BB962C8B-B14F-4D97-AF65-F5344CB8AC3E}">
        <p14:creationId xmlns:p14="http://schemas.microsoft.com/office/powerpoint/2010/main" val="2665007289"/>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 id="2147483856" r:id="rId12"/>
    <p:sldLayoutId id="2147483857" r:id="rId13"/>
    <p:sldLayoutId id="2147483858" r:id="rId14"/>
    <p:sldLayoutId id="2147483859" r:id="rId15"/>
    <p:sldLayoutId id="214748386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399270"/>
            <a:ext cx="6705600" cy="2059460"/>
          </a:xfrm>
        </p:spPr>
        <p:txBody>
          <a:bodyPr>
            <a:noAutofit/>
          </a:bodyPr>
          <a:lstStyle/>
          <a:p>
            <a:pPr algn="ct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ar-JO" dirty="0">
                <a:latin typeface="Times New Roman" pitchFamily="18" charset="0"/>
                <a:cs typeface="Times New Roman" pitchFamily="18" charset="0"/>
              </a:rPr>
              <a:t>.</a:t>
            </a:r>
            <a:br>
              <a:rPr lang="ar-JO" dirty="0">
                <a:latin typeface="Times New Roman" pitchFamily="18" charset="0"/>
                <a:cs typeface="Times New Roman" pitchFamily="18" charset="0"/>
              </a:rPr>
            </a:br>
            <a:br>
              <a:rPr lang="ar-JO" dirty="0">
                <a:latin typeface="Times New Roman" pitchFamily="18" charset="0"/>
                <a:cs typeface="Times New Roman" pitchFamily="18" charset="0"/>
              </a:rPr>
            </a:br>
            <a:br>
              <a:rPr lang="en-US" dirty="0">
                <a:latin typeface="Times New Roman" pitchFamily="18" charset="0"/>
                <a:cs typeface="Times New Roman" pitchFamily="18" charset="0"/>
              </a:rPr>
            </a:br>
            <a:br>
              <a:rPr lang="en-US" sz="1800" dirty="0">
                <a:solidFill>
                  <a:schemeClr val="tx1"/>
                </a:solidFill>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Smart Glass Window</a:t>
            </a:r>
            <a:br>
              <a:rPr lang="en-US" sz="2800" dirty="0">
                <a:solidFill>
                  <a:srgbClr val="050505"/>
                </a:solidFill>
                <a:latin typeface="Segoe UI Historic" panose="020B0502040204020203" pitchFamily="34" charset="0"/>
              </a:rPr>
            </a:br>
            <a:endParaRPr lang="en-US" sz="2800" dirty="0">
              <a:latin typeface="Times New Roman" pitchFamily="18" charset="0"/>
              <a:cs typeface="Times New Roman" pitchFamily="18" charset="0"/>
            </a:endParaRPr>
          </a:p>
        </p:txBody>
      </p:sp>
      <p:sp>
        <p:nvSpPr>
          <p:cNvPr id="3" name="Subtitle 2"/>
          <p:cNvSpPr>
            <a:spLocks noGrp="1"/>
          </p:cNvSpPr>
          <p:nvPr>
            <p:ph type="subTitle" idx="1"/>
          </p:nvPr>
        </p:nvSpPr>
        <p:spPr>
          <a:xfrm>
            <a:off x="800100" y="4267200"/>
            <a:ext cx="7543800" cy="2743200"/>
          </a:xfrm>
        </p:spPr>
        <p:txBody>
          <a:bodyPr>
            <a:normAutofit/>
          </a:bodyPr>
          <a:lstStyle/>
          <a:p>
            <a:pPr algn="ctr"/>
            <a:r>
              <a:rPr lang="en-US" dirty="0">
                <a:solidFill>
                  <a:schemeClr val="tx1"/>
                </a:solidFill>
                <a:latin typeface="Century Gothic (Body)"/>
                <a:cs typeface="Times New Roman" pitchFamily="18" charset="0"/>
              </a:rPr>
              <a:t>Submitted by:</a:t>
            </a:r>
          </a:p>
          <a:p>
            <a:pPr algn="ctr"/>
            <a:r>
              <a:rPr lang="en-US" b="0" i="0" dirty="0">
                <a:solidFill>
                  <a:srgbClr val="050505"/>
                </a:solidFill>
                <a:effectLst/>
                <a:latin typeface="Century Gothic (Body)"/>
              </a:rPr>
              <a:t>Eng. Amr </a:t>
            </a:r>
            <a:r>
              <a:rPr lang="en-US" b="0" i="0" dirty="0" err="1">
                <a:solidFill>
                  <a:srgbClr val="050505"/>
                </a:solidFill>
                <a:effectLst/>
                <a:latin typeface="Century Gothic (Body)"/>
              </a:rPr>
              <a:t>Ishtyeh</a:t>
            </a:r>
            <a:endParaRPr lang="en-US" b="0" i="0" dirty="0">
              <a:solidFill>
                <a:srgbClr val="050505"/>
              </a:solidFill>
              <a:effectLst/>
              <a:latin typeface="Century Gothic (Body)"/>
            </a:endParaRPr>
          </a:p>
          <a:p>
            <a:pPr algn="ctr"/>
            <a:r>
              <a:rPr lang="en-US" b="0" i="0" dirty="0">
                <a:solidFill>
                  <a:srgbClr val="050505"/>
                </a:solidFill>
                <a:effectLst/>
                <a:latin typeface="Century Gothic (Body)"/>
              </a:rPr>
              <a:t>Eng. Rafah </a:t>
            </a:r>
            <a:r>
              <a:rPr lang="en-US" b="0" i="0" dirty="0" err="1">
                <a:solidFill>
                  <a:srgbClr val="050505"/>
                </a:solidFill>
                <a:effectLst/>
                <a:latin typeface="Century Gothic (Body)"/>
              </a:rPr>
              <a:t>Nairat</a:t>
            </a:r>
            <a:endParaRPr lang="en-US" b="0" i="0" dirty="0">
              <a:solidFill>
                <a:srgbClr val="050505"/>
              </a:solidFill>
              <a:effectLst/>
              <a:latin typeface="Century Gothic (Body)"/>
            </a:endParaRPr>
          </a:p>
          <a:p>
            <a:pPr algn="ctr"/>
            <a:r>
              <a:rPr lang="en-US" b="0" i="0" dirty="0">
                <a:solidFill>
                  <a:srgbClr val="050505"/>
                </a:solidFill>
                <a:effectLst/>
                <a:latin typeface="Century Gothic (Body)"/>
              </a:rPr>
              <a:t>Eng. Yousef Shmlawi</a:t>
            </a:r>
          </a:p>
          <a:p>
            <a:pPr algn="ctr"/>
            <a:r>
              <a:rPr lang="en-US" dirty="0">
                <a:solidFill>
                  <a:srgbClr val="050505"/>
                </a:solidFill>
                <a:latin typeface="Century Gothic (Body)"/>
                <a:cs typeface="Times New Roman" pitchFamily="18" charset="0"/>
              </a:rPr>
              <a:t>Supervisor:</a:t>
            </a:r>
            <a:endParaRPr lang="en-US" dirty="0">
              <a:solidFill>
                <a:schemeClr val="tx1"/>
              </a:solidFill>
              <a:latin typeface="Century Gothic (Body)"/>
              <a:cs typeface="Times New Roman" pitchFamily="18" charset="0"/>
            </a:endParaRPr>
          </a:p>
          <a:p>
            <a:pPr algn="ctr"/>
            <a:r>
              <a:rPr lang="en-US" dirty="0">
                <a:solidFill>
                  <a:schemeClr val="tx1"/>
                </a:solidFill>
                <a:latin typeface="Century Gothic (Body)"/>
                <a:cs typeface="Times New Roman" pitchFamily="18" charset="0"/>
              </a:rPr>
              <a:t>Dr. Haneen Al-</a:t>
            </a:r>
            <a:r>
              <a:rPr lang="en-US" dirty="0" err="1">
                <a:solidFill>
                  <a:schemeClr val="tx1"/>
                </a:solidFill>
                <a:latin typeface="Century Gothic (Body)"/>
                <a:cs typeface="Times New Roman" pitchFamily="18" charset="0"/>
              </a:rPr>
              <a:t>Autt</a:t>
            </a:r>
            <a:endParaRPr lang="en-US" dirty="0">
              <a:latin typeface="Century Gothic (Body)"/>
            </a:endParaRPr>
          </a:p>
        </p:txBody>
      </p:sp>
      <p:sp>
        <p:nvSpPr>
          <p:cNvPr id="5" name="TextBox 4">
            <a:extLst>
              <a:ext uri="{FF2B5EF4-FFF2-40B4-BE49-F238E27FC236}">
                <a16:creationId xmlns:a16="http://schemas.microsoft.com/office/drawing/2014/main" id="{77484015-C90E-4680-B730-9DF3AAE1BA30}"/>
              </a:ext>
            </a:extLst>
          </p:cNvPr>
          <p:cNvSpPr txBox="1"/>
          <p:nvPr/>
        </p:nvSpPr>
        <p:spPr>
          <a:xfrm>
            <a:off x="3124200" y="1676400"/>
            <a:ext cx="3352800" cy="369332"/>
          </a:xfrm>
          <a:prstGeom prst="rect">
            <a:avLst/>
          </a:prstGeom>
          <a:noFill/>
        </p:spPr>
        <p:txBody>
          <a:bodyPr wrap="square" rtlCol="0">
            <a:spAutoFit/>
          </a:bodyPr>
          <a:lstStyle/>
          <a:p>
            <a:endParaRPr lang="en-US" dirty="0"/>
          </a:p>
        </p:txBody>
      </p:sp>
      <p:sp>
        <p:nvSpPr>
          <p:cNvPr id="9" name="TextBox 8">
            <a:extLst>
              <a:ext uri="{FF2B5EF4-FFF2-40B4-BE49-F238E27FC236}">
                <a16:creationId xmlns:a16="http://schemas.microsoft.com/office/drawing/2014/main" id="{575F67BE-2E7D-4AFC-A9C6-69999ADEA8A2}"/>
              </a:ext>
            </a:extLst>
          </p:cNvPr>
          <p:cNvSpPr txBox="1"/>
          <p:nvPr/>
        </p:nvSpPr>
        <p:spPr>
          <a:xfrm>
            <a:off x="2514600" y="1930237"/>
            <a:ext cx="3962400" cy="738664"/>
          </a:xfrm>
          <a:prstGeom prst="rect">
            <a:avLst/>
          </a:prstGeom>
          <a:noFill/>
        </p:spPr>
        <p:txBody>
          <a:bodyPr wrap="square" rtlCol="0">
            <a:spAutoFit/>
          </a:bodyPr>
          <a:lstStyle/>
          <a:p>
            <a:pPr algn="ctr"/>
            <a:r>
              <a:rPr lang="en-US" sz="1400" dirty="0">
                <a:latin typeface="Century Gothic (Body)"/>
              </a:rPr>
              <a:t>An-Najah National University</a:t>
            </a:r>
            <a:br>
              <a:rPr lang="en-US" sz="1400" dirty="0">
                <a:latin typeface="Century Gothic (Body)"/>
              </a:rPr>
            </a:br>
            <a:r>
              <a:rPr lang="en-US" sz="1400" dirty="0">
                <a:latin typeface="Century Gothic (Body)"/>
              </a:rPr>
              <a:t>Telecommunications Engineering Department</a:t>
            </a:r>
          </a:p>
        </p:txBody>
      </p:sp>
      <p:pic>
        <p:nvPicPr>
          <p:cNvPr id="6" name="Picture 10">
            <a:extLst>
              <a:ext uri="{FF2B5EF4-FFF2-40B4-BE49-F238E27FC236}">
                <a16:creationId xmlns:a16="http://schemas.microsoft.com/office/drawing/2014/main" id="{4E18F621-7EB1-685C-69A6-4DB6BFB34B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2834" y="146903"/>
            <a:ext cx="1447800" cy="1447800"/>
          </a:xfrm>
          <a:prstGeom prst="rect">
            <a:avLst/>
          </a:prstGeom>
        </p:spPr>
      </p:pic>
    </p:spTree>
    <p:extLst>
      <p:ext uri="{BB962C8B-B14F-4D97-AF65-F5344CB8AC3E}">
        <p14:creationId xmlns:p14="http://schemas.microsoft.com/office/powerpoint/2010/main" val="2148675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8F18473-BBBF-2777-DF43-AF0CC9ACBB02}"/>
              </a:ext>
            </a:extLst>
          </p:cNvPr>
          <p:cNvSpPr>
            <a:spLocks noGrp="1"/>
          </p:cNvSpPr>
          <p:nvPr>
            <p:ph type="title"/>
          </p:nvPr>
        </p:nvSpPr>
        <p:spPr>
          <a:xfrm>
            <a:off x="1277400" y="609600"/>
            <a:ext cx="6589199" cy="1280890"/>
          </a:xfrm>
        </p:spPr>
        <p:txBody>
          <a:bodyPr/>
          <a:lstStyle/>
          <a:p>
            <a:r>
              <a:rPr lang="en-US" sz="3600" dirty="0">
                <a:solidFill>
                  <a:schemeClr val="tx1">
                    <a:lumMod val="75000"/>
                    <a:lumOff val="25000"/>
                  </a:schemeClr>
                </a:solidFill>
                <a:latin typeface="Times New Roman" panose="02020603050405020304" pitchFamily="18" charset="0"/>
                <a:cs typeface="Times New Roman" panose="02020603050405020304" pitchFamily="18" charset="0"/>
              </a:rPr>
              <a:t>Hardware</a:t>
            </a:r>
            <a:r>
              <a:rPr lang="en-US" sz="1800" dirty="0">
                <a:latin typeface="Times New Roman" panose="02020603050405020304" pitchFamily="18" charset="0"/>
                <a:cs typeface="Times New Roman" panose="02020603050405020304" pitchFamily="18" charset="0"/>
              </a:rPr>
              <a:t> </a:t>
            </a:r>
            <a:r>
              <a:rPr lang="en-US" sz="3600" dirty="0">
                <a:solidFill>
                  <a:schemeClr val="tx1">
                    <a:lumMod val="75000"/>
                    <a:lumOff val="25000"/>
                  </a:schemeClr>
                </a:solidFill>
                <a:latin typeface="Times New Roman" panose="02020603050405020304" pitchFamily="18" charset="0"/>
                <a:cs typeface="Times New Roman" panose="02020603050405020304" pitchFamily="18" charset="0"/>
              </a:rPr>
              <a:t>components Cont. </a:t>
            </a:r>
            <a:endParaRPr lang="en-US" dirty="0"/>
          </a:p>
        </p:txBody>
      </p:sp>
      <p:sp>
        <p:nvSpPr>
          <p:cNvPr id="3" name="عنصر نائب للمحتوى 2">
            <a:extLst>
              <a:ext uri="{FF2B5EF4-FFF2-40B4-BE49-F238E27FC236}">
                <a16:creationId xmlns:a16="http://schemas.microsoft.com/office/drawing/2014/main" id="{64592D2E-98BA-D7E7-3A28-EB0B2D412F89}"/>
              </a:ext>
            </a:extLst>
          </p:cNvPr>
          <p:cNvSpPr>
            <a:spLocks noGrp="1"/>
          </p:cNvSpPr>
          <p:nvPr>
            <p:ph idx="1"/>
          </p:nvPr>
        </p:nvSpPr>
        <p:spPr>
          <a:xfrm>
            <a:off x="1143000" y="1186285"/>
            <a:ext cx="7638000" cy="5562600"/>
          </a:xfrm>
        </p:spPr>
        <p:txBody>
          <a:bodyPr/>
          <a:lstStyle/>
          <a:p>
            <a:r>
              <a:rPr lang="en-US" sz="2400" dirty="0"/>
              <a:t>PDLC Driver</a:t>
            </a:r>
          </a:p>
          <a:p>
            <a:endParaRPr lang="en-US" sz="2400" dirty="0"/>
          </a:p>
          <a:p>
            <a:endParaRPr lang="en-US" sz="2400" dirty="0"/>
          </a:p>
          <a:p>
            <a:endParaRPr lang="en-US" sz="2400" dirty="0"/>
          </a:p>
          <a:p>
            <a:endParaRPr lang="en-US" sz="2400" dirty="0"/>
          </a:p>
          <a:p>
            <a:endParaRPr lang="en-US" sz="2400" dirty="0"/>
          </a:p>
          <a:p>
            <a:endParaRPr lang="en-US" sz="2400" dirty="0"/>
          </a:p>
          <a:p>
            <a:r>
              <a:rPr lang="en-US" sz="2300" dirty="0"/>
              <a:t>Light Dependent Resistor (LDR)</a:t>
            </a:r>
          </a:p>
        </p:txBody>
      </p:sp>
      <p:pic>
        <p:nvPicPr>
          <p:cNvPr id="5" name="صورة 4">
            <a:extLst>
              <a:ext uri="{FF2B5EF4-FFF2-40B4-BE49-F238E27FC236}">
                <a16:creationId xmlns:a16="http://schemas.microsoft.com/office/drawing/2014/main" id="{A7860676-587E-D647-6E32-F0B8A9A33CAE}"/>
              </a:ext>
            </a:extLst>
          </p:cNvPr>
          <p:cNvPicPr>
            <a:picLocks noChangeAspect="1"/>
          </p:cNvPicPr>
          <p:nvPr/>
        </p:nvPicPr>
        <p:blipFill>
          <a:blip r:embed="rId2"/>
          <a:stretch>
            <a:fillRect/>
          </a:stretch>
        </p:blipFill>
        <p:spPr>
          <a:xfrm>
            <a:off x="6069403" y="1250044"/>
            <a:ext cx="2855375" cy="2331355"/>
          </a:xfrm>
          <a:prstGeom prst="rect">
            <a:avLst/>
          </a:prstGeom>
        </p:spPr>
      </p:pic>
      <p:pic>
        <p:nvPicPr>
          <p:cNvPr id="7" name="صورة 6">
            <a:extLst>
              <a:ext uri="{FF2B5EF4-FFF2-40B4-BE49-F238E27FC236}">
                <a16:creationId xmlns:a16="http://schemas.microsoft.com/office/drawing/2014/main" id="{A8F0A4F6-14F9-AF73-3678-BA1771222FA8}"/>
              </a:ext>
            </a:extLst>
          </p:cNvPr>
          <p:cNvPicPr>
            <a:picLocks noChangeAspect="1"/>
          </p:cNvPicPr>
          <p:nvPr/>
        </p:nvPicPr>
        <p:blipFill>
          <a:blip r:embed="rId3" cstate="print">
            <a:extLst>
              <a:ext uri="{28A0092B-C50C-407E-A947-70E740481C1C}">
                <a14:useLocalDpi xmlns:a14="http://schemas.microsoft.com/office/drawing/2010/main" val="0"/>
              </a:ext>
            </a:extLst>
          </a:blip>
          <a:srcRect l="4123" r="4123"/>
          <a:stretch>
            <a:fillRect/>
          </a:stretch>
        </p:blipFill>
        <p:spPr bwMode="auto">
          <a:xfrm rot="5400000">
            <a:off x="6329681" y="3707307"/>
            <a:ext cx="2325440" cy="284599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64453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FBB29DB-26B5-CC83-14B5-39827CC658FD}"/>
              </a:ext>
            </a:extLst>
          </p:cNvPr>
          <p:cNvSpPr>
            <a:spLocks noGrp="1"/>
          </p:cNvSpPr>
          <p:nvPr>
            <p:ph type="title"/>
          </p:nvPr>
        </p:nvSpPr>
        <p:spPr>
          <a:xfrm>
            <a:off x="1277400" y="533400"/>
            <a:ext cx="6589199" cy="1280890"/>
          </a:xfrm>
        </p:spPr>
        <p:txBody>
          <a:bodyPr/>
          <a:lstStyle/>
          <a:p>
            <a:r>
              <a:rPr lang="en-US" sz="3600" dirty="0">
                <a:solidFill>
                  <a:schemeClr val="tx1">
                    <a:lumMod val="75000"/>
                    <a:lumOff val="25000"/>
                  </a:schemeClr>
                </a:solidFill>
                <a:latin typeface="Times New Roman" panose="02020603050405020304" pitchFamily="18" charset="0"/>
                <a:cs typeface="Times New Roman" panose="02020603050405020304" pitchFamily="18" charset="0"/>
              </a:rPr>
              <a:t>Hardware</a:t>
            </a:r>
            <a:r>
              <a:rPr lang="en-US" sz="1800" dirty="0">
                <a:latin typeface="Times New Roman" panose="02020603050405020304" pitchFamily="18" charset="0"/>
                <a:cs typeface="Times New Roman" panose="02020603050405020304" pitchFamily="18" charset="0"/>
              </a:rPr>
              <a:t> </a:t>
            </a:r>
            <a:r>
              <a:rPr lang="en-US" sz="3600" dirty="0">
                <a:solidFill>
                  <a:schemeClr val="tx1">
                    <a:lumMod val="75000"/>
                    <a:lumOff val="25000"/>
                  </a:schemeClr>
                </a:solidFill>
                <a:latin typeface="Times New Roman" panose="02020603050405020304" pitchFamily="18" charset="0"/>
                <a:cs typeface="Times New Roman" panose="02020603050405020304" pitchFamily="18" charset="0"/>
              </a:rPr>
              <a:t>components Cont. </a:t>
            </a:r>
            <a:endParaRPr lang="en-US" dirty="0"/>
          </a:p>
        </p:txBody>
      </p:sp>
      <p:sp>
        <p:nvSpPr>
          <p:cNvPr id="3" name="عنصر نائب للمحتوى 2">
            <a:extLst>
              <a:ext uri="{FF2B5EF4-FFF2-40B4-BE49-F238E27FC236}">
                <a16:creationId xmlns:a16="http://schemas.microsoft.com/office/drawing/2014/main" id="{EDB002C5-BF32-6E44-F736-580FE8AE8040}"/>
              </a:ext>
            </a:extLst>
          </p:cNvPr>
          <p:cNvSpPr>
            <a:spLocks noGrp="1"/>
          </p:cNvSpPr>
          <p:nvPr>
            <p:ph idx="1"/>
          </p:nvPr>
        </p:nvSpPr>
        <p:spPr>
          <a:xfrm>
            <a:off x="1277401" y="1371600"/>
            <a:ext cx="7257000" cy="4539622"/>
          </a:xfrm>
        </p:spPr>
        <p:txBody>
          <a:bodyPr>
            <a:normAutofit/>
          </a:bodyPr>
          <a:lstStyle/>
          <a:p>
            <a:r>
              <a:rPr lang="en-US" sz="2400" dirty="0">
                <a:effectLst/>
                <a:latin typeface="Times New Roman" panose="02020603050405020304" pitchFamily="18" charset="0"/>
                <a:ea typeface="Times New Roman" panose="02020603050405020304" pitchFamily="18" charset="0"/>
              </a:rPr>
              <a:t>DHT Sensor</a:t>
            </a:r>
          </a:p>
          <a:p>
            <a:endParaRPr lang="en-US" sz="2400" dirty="0">
              <a:latin typeface="Times New Roman" panose="02020603050405020304" pitchFamily="18" charset="0"/>
            </a:endParaRPr>
          </a:p>
          <a:p>
            <a:endParaRPr lang="en-US" sz="2400" dirty="0">
              <a:latin typeface="Times New Roman" panose="02020603050405020304" pitchFamily="18" charset="0"/>
            </a:endParaRPr>
          </a:p>
          <a:p>
            <a:endParaRPr lang="en-US" sz="2400" dirty="0">
              <a:latin typeface="Times New Roman" panose="02020603050405020304" pitchFamily="18" charset="0"/>
            </a:endParaRPr>
          </a:p>
          <a:p>
            <a:endParaRPr lang="en-US" sz="2400" dirty="0">
              <a:latin typeface="Times New Roman" panose="02020603050405020304" pitchFamily="18" charset="0"/>
            </a:endParaRPr>
          </a:p>
          <a:p>
            <a:endParaRPr lang="en-US" sz="2400" dirty="0">
              <a:latin typeface="Times New Roman" panose="02020603050405020304" pitchFamily="18" charset="0"/>
            </a:endParaRPr>
          </a:p>
          <a:p>
            <a:r>
              <a:rPr lang="en-US" sz="2400" dirty="0">
                <a:latin typeface="Times New Roman" panose="02020603050405020304" pitchFamily="18" charset="0"/>
              </a:rPr>
              <a:t>Transistor BD137</a:t>
            </a:r>
          </a:p>
        </p:txBody>
      </p:sp>
      <p:pic>
        <p:nvPicPr>
          <p:cNvPr id="4" name="صورة 3">
            <a:extLst>
              <a:ext uri="{FF2B5EF4-FFF2-40B4-BE49-F238E27FC236}">
                <a16:creationId xmlns:a16="http://schemas.microsoft.com/office/drawing/2014/main" id="{0E0A622F-0D84-C24B-7A9F-50401CC5AFDD}"/>
              </a:ext>
            </a:extLst>
          </p:cNvPr>
          <p:cNvPicPr>
            <a:picLocks noChangeAspect="1"/>
          </p:cNvPicPr>
          <p:nvPr/>
        </p:nvPicPr>
        <p:blipFill>
          <a:blip r:embed="rId2" cstate="print">
            <a:extLst>
              <a:ext uri="{28A0092B-C50C-407E-A947-70E740481C1C}">
                <a14:useLocalDpi xmlns:a14="http://schemas.microsoft.com/office/drawing/2010/main" val="0"/>
              </a:ext>
            </a:extLst>
          </a:blip>
          <a:srcRect l="19347" r="19347"/>
          <a:stretch>
            <a:fillRect/>
          </a:stretch>
        </p:blipFill>
        <p:spPr bwMode="auto">
          <a:xfrm rot="5400000">
            <a:off x="6043891" y="904374"/>
            <a:ext cx="2407556" cy="2946495"/>
          </a:xfrm>
          <a:prstGeom prst="rect">
            <a:avLst/>
          </a:prstGeom>
          <a:noFill/>
          <a:ln>
            <a:noFill/>
          </a:ln>
          <a:extLst>
            <a:ext uri="{53640926-AAD7-44D8-BBD7-CCE9431645EC}">
              <a14:shadowObscured xmlns:a14="http://schemas.microsoft.com/office/drawing/2010/main"/>
            </a:ext>
          </a:extLst>
        </p:spPr>
      </p:pic>
      <p:pic>
        <p:nvPicPr>
          <p:cNvPr id="5" name="صورة 4">
            <a:extLst>
              <a:ext uri="{FF2B5EF4-FFF2-40B4-BE49-F238E27FC236}">
                <a16:creationId xmlns:a16="http://schemas.microsoft.com/office/drawing/2014/main" id="{500A2992-1642-73FB-0753-F215C382013D}"/>
              </a:ext>
            </a:extLst>
          </p:cNvPr>
          <p:cNvPicPr>
            <a:picLocks noChangeAspect="1"/>
          </p:cNvPicPr>
          <p:nvPr/>
        </p:nvPicPr>
        <p:blipFill>
          <a:blip r:embed="rId3" cstate="print">
            <a:extLst>
              <a:ext uri="{28A0092B-C50C-407E-A947-70E740481C1C}">
                <a14:useLocalDpi xmlns:a14="http://schemas.microsoft.com/office/drawing/2010/main" val="0"/>
              </a:ext>
            </a:extLst>
          </a:blip>
          <a:srcRect t="5452" b="5452"/>
          <a:stretch>
            <a:fillRect/>
          </a:stretch>
        </p:blipFill>
        <p:spPr bwMode="auto">
          <a:xfrm>
            <a:off x="6481397" y="3641411"/>
            <a:ext cx="2076450" cy="254127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880482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3AF1B-36BD-4A09-B884-731DAEA540E3}"/>
              </a:ext>
            </a:extLst>
          </p:cNvPr>
          <p:cNvSpPr>
            <a:spLocks noGrp="1"/>
          </p:cNvSpPr>
          <p:nvPr>
            <p:ph type="title"/>
          </p:nvPr>
        </p:nvSpPr>
        <p:spPr>
          <a:xfrm>
            <a:off x="1676400" y="609600"/>
            <a:ext cx="6589199" cy="1280890"/>
          </a:xfrm>
        </p:spPr>
        <p:txBody>
          <a:bodyPr/>
          <a:lstStyle/>
          <a:p>
            <a:r>
              <a:rPr lang="en-US" dirty="0"/>
              <a:t>Hardware device</a:t>
            </a:r>
          </a:p>
        </p:txBody>
      </p:sp>
      <p:pic>
        <p:nvPicPr>
          <p:cNvPr id="5" name="Image 67"/>
          <p:cNvPicPr/>
          <p:nvPr/>
        </p:nvPicPr>
        <p:blipFill>
          <a:blip r:embed="rId2" cstate="print"/>
          <a:stretch>
            <a:fillRect/>
          </a:stretch>
        </p:blipFill>
        <p:spPr>
          <a:xfrm>
            <a:off x="640080" y="2364228"/>
            <a:ext cx="3779519" cy="2590389"/>
          </a:xfrm>
          <a:prstGeom prst="rect">
            <a:avLst/>
          </a:prstGeom>
        </p:spPr>
      </p:pic>
      <p:pic>
        <p:nvPicPr>
          <p:cNvPr id="6" name="Image 68"/>
          <p:cNvPicPr/>
          <p:nvPr/>
        </p:nvPicPr>
        <p:blipFill>
          <a:blip r:embed="rId3" cstate="print"/>
          <a:stretch>
            <a:fillRect/>
          </a:stretch>
        </p:blipFill>
        <p:spPr>
          <a:xfrm>
            <a:off x="5013960" y="2364228"/>
            <a:ext cx="3489960" cy="2603283"/>
          </a:xfrm>
          <a:prstGeom prst="rect">
            <a:avLst/>
          </a:prstGeom>
        </p:spPr>
      </p:pic>
    </p:spTree>
    <p:extLst>
      <p:ext uri="{BB962C8B-B14F-4D97-AF65-F5344CB8AC3E}">
        <p14:creationId xmlns:p14="http://schemas.microsoft.com/office/powerpoint/2010/main" val="2602269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D431E-C184-460A-AB61-095E35040FE8}"/>
              </a:ext>
            </a:extLst>
          </p:cNvPr>
          <p:cNvSpPr>
            <a:spLocks noGrp="1"/>
          </p:cNvSpPr>
          <p:nvPr>
            <p:ph type="title"/>
          </p:nvPr>
        </p:nvSpPr>
        <p:spPr>
          <a:xfrm>
            <a:off x="1371600" y="609600"/>
            <a:ext cx="7315200" cy="914400"/>
          </a:xfrm>
        </p:spPr>
        <p:txBody>
          <a:bodyPr>
            <a:normAutofit/>
          </a:bodyPr>
          <a:lstStyle/>
          <a:p>
            <a:r>
              <a:rPr lang="en-US" sz="3200" dirty="0">
                <a:solidFill>
                  <a:srgbClr val="050505"/>
                </a:solidFill>
                <a:latin typeface="Century Gothic (Body)"/>
                <a:cs typeface="Times New Roman" panose="02020603050405020304" pitchFamily="18" charset="0"/>
              </a:rPr>
              <a:t>Hardware implementation result</a:t>
            </a:r>
            <a:endParaRPr lang="en-US" sz="3200" dirty="0"/>
          </a:p>
        </p:txBody>
      </p:sp>
      <p:sp>
        <p:nvSpPr>
          <p:cNvPr id="9" name="Content Placeholder 8">
            <a:extLst>
              <a:ext uri="{FF2B5EF4-FFF2-40B4-BE49-F238E27FC236}">
                <a16:creationId xmlns:a16="http://schemas.microsoft.com/office/drawing/2014/main" id="{51DC7B50-0E9A-4DB2-9243-C3A59B6454B9}"/>
              </a:ext>
            </a:extLst>
          </p:cNvPr>
          <p:cNvSpPr>
            <a:spLocks noGrp="1"/>
          </p:cNvSpPr>
          <p:nvPr>
            <p:ph idx="1"/>
          </p:nvPr>
        </p:nvSpPr>
        <p:spPr>
          <a:xfrm>
            <a:off x="1447800" y="1827399"/>
            <a:ext cx="6591985" cy="3777622"/>
          </a:xfrm>
        </p:spPr>
        <p:txBody>
          <a:bodyPr/>
          <a:lstStyle/>
          <a:p>
            <a:r>
              <a:rPr lang="en-US" sz="2600" dirty="0"/>
              <a:t>Economical feasibility</a:t>
            </a:r>
          </a:p>
          <a:p>
            <a:endParaRPr lang="en-US" dirty="0"/>
          </a:p>
          <a:p>
            <a:endParaRPr lang="en-US" dirty="0"/>
          </a:p>
        </p:txBody>
      </p:sp>
      <p:graphicFrame>
        <p:nvGraphicFramePr>
          <p:cNvPr id="3" name="جدول 2">
            <a:extLst>
              <a:ext uri="{FF2B5EF4-FFF2-40B4-BE49-F238E27FC236}">
                <a16:creationId xmlns:a16="http://schemas.microsoft.com/office/drawing/2014/main" id="{993EF1E6-0C68-3D86-A0D5-7B0DAB810B96}"/>
              </a:ext>
            </a:extLst>
          </p:cNvPr>
          <p:cNvGraphicFramePr>
            <a:graphicFrameLocks noGrp="1"/>
          </p:cNvGraphicFramePr>
          <p:nvPr>
            <p:extLst>
              <p:ext uri="{D42A27DB-BD31-4B8C-83A1-F6EECF244321}">
                <p14:modId xmlns:p14="http://schemas.microsoft.com/office/powerpoint/2010/main" val="1855290472"/>
              </p:ext>
            </p:extLst>
          </p:nvPr>
        </p:nvGraphicFramePr>
        <p:xfrm>
          <a:off x="1600200" y="2819400"/>
          <a:ext cx="6096000" cy="25958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976965865"/>
                    </a:ext>
                  </a:extLst>
                </a:gridCol>
                <a:gridCol w="2032000">
                  <a:extLst>
                    <a:ext uri="{9D8B030D-6E8A-4147-A177-3AD203B41FA5}">
                      <a16:colId xmlns:a16="http://schemas.microsoft.com/office/drawing/2014/main" val="3546911209"/>
                    </a:ext>
                  </a:extLst>
                </a:gridCol>
                <a:gridCol w="2032000">
                  <a:extLst>
                    <a:ext uri="{9D8B030D-6E8A-4147-A177-3AD203B41FA5}">
                      <a16:colId xmlns:a16="http://schemas.microsoft.com/office/drawing/2014/main" val="1464450460"/>
                    </a:ext>
                  </a:extLst>
                </a:gridCol>
              </a:tblGrid>
              <a:tr h="370840">
                <a:tc>
                  <a:txBody>
                    <a:bodyPr/>
                    <a:lstStyle/>
                    <a:p>
                      <a:r>
                        <a:rPr lang="en-US" dirty="0"/>
                        <a:t>Components</a:t>
                      </a:r>
                    </a:p>
                  </a:txBody>
                  <a:tcPr/>
                </a:tc>
                <a:tc>
                  <a:txBody>
                    <a:bodyPr/>
                    <a:lstStyle/>
                    <a:p>
                      <a:r>
                        <a:rPr lang="en-US" dirty="0"/>
                        <a:t>Quantity</a:t>
                      </a:r>
                    </a:p>
                  </a:txBody>
                  <a:tcPr/>
                </a:tc>
                <a:tc>
                  <a:txBody>
                    <a:bodyPr/>
                    <a:lstStyle/>
                    <a:p>
                      <a:r>
                        <a:rPr lang="en-US" dirty="0"/>
                        <a:t>Cost</a:t>
                      </a:r>
                    </a:p>
                  </a:txBody>
                  <a:tcPr/>
                </a:tc>
                <a:extLst>
                  <a:ext uri="{0D108BD9-81ED-4DB2-BD59-A6C34878D82A}">
                    <a16:rowId xmlns:a16="http://schemas.microsoft.com/office/drawing/2014/main" val="3971153498"/>
                  </a:ext>
                </a:extLst>
              </a:tr>
              <a:tr h="370840">
                <a:tc>
                  <a:txBody>
                    <a:bodyPr/>
                    <a:lstStyle/>
                    <a:p>
                      <a:r>
                        <a:rPr lang="en-US" dirty="0"/>
                        <a:t>Arduino Uno R3</a:t>
                      </a:r>
                    </a:p>
                  </a:txBody>
                  <a:tcPr/>
                </a:tc>
                <a:tc>
                  <a:txBody>
                    <a:bodyPr/>
                    <a:lstStyle/>
                    <a:p>
                      <a:r>
                        <a:rPr lang="en-US" dirty="0"/>
                        <a:t>1</a:t>
                      </a:r>
                    </a:p>
                  </a:txBody>
                  <a:tcPr/>
                </a:tc>
                <a:tc>
                  <a:txBody>
                    <a:bodyPr/>
                    <a:lstStyle/>
                    <a:p>
                      <a:r>
                        <a:rPr lang="en-US" dirty="0"/>
                        <a:t>45</a:t>
                      </a:r>
                    </a:p>
                  </a:txBody>
                  <a:tcPr/>
                </a:tc>
                <a:extLst>
                  <a:ext uri="{0D108BD9-81ED-4DB2-BD59-A6C34878D82A}">
                    <a16:rowId xmlns:a16="http://schemas.microsoft.com/office/drawing/2014/main" val="2299904504"/>
                  </a:ext>
                </a:extLst>
              </a:tr>
              <a:tr h="370840">
                <a:tc>
                  <a:txBody>
                    <a:bodyPr/>
                    <a:lstStyle/>
                    <a:p>
                      <a:r>
                        <a:rPr lang="en-US" dirty="0"/>
                        <a:t>PDLC Module</a:t>
                      </a:r>
                    </a:p>
                  </a:txBody>
                  <a:tcPr/>
                </a:tc>
                <a:tc>
                  <a:txBody>
                    <a:bodyPr/>
                    <a:lstStyle/>
                    <a:p>
                      <a:r>
                        <a:rPr lang="en-US" dirty="0"/>
                        <a:t>1</a:t>
                      </a:r>
                    </a:p>
                  </a:txBody>
                  <a:tcPr/>
                </a:tc>
                <a:tc>
                  <a:txBody>
                    <a:bodyPr/>
                    <a:lstStyle/>
                    <a:p>
                      <a:r>
                        <a:rPr lang="en-US" dirty="0"/>
                        <a:t>180</a:t>
                      </a:r>
                    </a:p>
                  </a:txBody>
                  <a:tcPr/>
                </a:tc>
                <a:extLst>
                  <a:ext uri="{0D108BD9-81ED-4DB2-BD59-A6C34878D82A}">
                    <a16:rowId xmlns:a16="http://schemas.microsoft.com/office/drawing/2014/main" val="3907872190"/>
                  </a:ext>
                </a:extLst>
              </a:tr>
              <a:tr h="370840">
                <a:tc>
                  <a:txBody>
                    <a:bodyPr/>
                    <a:lstStyle/>
                    <a:p>
                      <a:r>
                        <a:rPr lang="en-US" dirty="0"/>
                        <a:t>LDR</a:t>
                      </a:r>
                    </a:p>
                  </a:txBody>
                  <a:tcPr/>
                </a:tc>
                <a:tc>
                  <a:txBody>
                    <a:bodyPr/>
                    <a:lstStyle/>
                    <a:p>
                      <a:r>
                        <a:rPr lang="en-US" dirty="0"/>
                        <a:t>1</a:t>
                      </a:r>
                    </a:p>
                  </a:txBody>
                  <a:tcPr/>
                </a:tc>
                <a:tc>
                  <a:txBody>
                    <a:bodyPr/>
                    <a:lstStyle/>
                    <a:p>
                      <a:r>
                        <a:rPr lang="en-US" dirty="0"/>
                        <a:t>10</a:t>
                      </a:r>
                    </a:p>
                  </a:txBody>
                  <a:tcPr/>
                </a:tc>
                <a:extLst>
                  <a:ext uri="{0D108BD9-81ED-4DB2-BD59-A6C34878D82A}">
                    <a16:rowId xmlns:a16="http://schemas.microsoft.com/office/drawing/2014/main" val="471712375"/>
                  </a:ext>
                </a:extLst>
              </a:tr>
              <a:tr h="370840">
                <a:tc>
                  <a:txBody>
                    <a:bodyPr/>
                    <a:lstStyle/>
                    <a:p>
                      <a:r>
                        <a:rPr lang="en-US" dirty="0"/>
                        <a:t>DHT</a:t>
                      </a:r>
                    </a:p>
                  </a:txBody>
                  <a:tcPr/>
                </a:tc>
                <a:tc>
                  <a:txBody>
                    <a:bodyPr/>
                    <a:lstStyle/>
                    <a:p>
                      <a:r>
                        <a:rPr lang="en-US" dirty="0"/>
                        <a:t>1</a:t>
                      </a:r>
                    </a:p>
                  </a:txBody>
                  <a:tcPr/>
                </a:tc>
                <a:tc>
                  <a:txBody>
                    <a:bodyPr/>
                    <a:lstStyle/>
                    <a:p>
                      <a:r>
                        <a:rPr lang="en-US" dirty="0"/>
                        <a:t>25</a:t>
                      </a:r>
                    </a:p>
                  </a:txBody>
                  <a:tcPr/>
                </a:tc>
                <a:extLst>
                  <a:ext uri="{0D108BD9-81ED-4DB2-BD59-A6C34878D82A}">
                    <a16:rowId xmlns:a16="http://schemas.microsoft.com/office/drawing/2014/main" val="571543498"/>
                  </a:ext>
                </a:extLst>
              </a:tr>
              <a:tr h="370840">
                <a:tc>
                  <a:txBody>
                    <a:bodyPr/>
                    <a:lstStyle/>
                    <a:p>
                      <a:r>
                        <a:rPr lang="en-US" dirty="0"/>
                        <a:t>Wires</a:t>
                      </a:r>
                    </a:p>
                  </a:txBody>
                  <a:tcPr/>
                </a:tc>
                <a:tc>
                  <a:txBody>
                    <a:bodyPr/>
                    <a:lstStyle/>
                    <a:p>
                      <a:r>
                        <a:rPr lang="en-US" dirty="0"/>
                        <a:t>10</a:t>
                      </a:r>
                    </a:p>
                  </a:txBody>
                  <a:tcPr/>
                </a:tc>
                <a:tc>
                  <a:txBody>
                    <a:bodyPr/>
                    <a:lstStyle/>
                    <a:p>
                      <a:r>
                        <a:rPr lang="en-US" dirty="0"/>
                        <a:t>10</a:t>
                      </a:r>
                    </a:p>
                  </a:txBody>
                  <a:tcPr/>
                </a:tc>
                <a:extLst>
                  <a:ext uri="{0D108BD9-81ED-4DB2-BD59-A6C34878D82A}">
                    <a16:rowId xmlns:a16="http://schemas.microsoft.com/office/drawing/2014/main" val="1403378257"/>
                  </a:ext>
                </a:extLst>
              </a:tr>
              <a:tr h="370840">
                <a:tc gridSpan="2">
                  <a:txBody>
                    <a:bodyPr/>
                    <a:lstStyle/>
                    <a:p>
                      <a:pPr algn="r"/>
                      <a:r>
                        <a:rPr lang="en-US" dirty="0"/>
                        <a:t>Total</a:t>
                      </a:r>
                    </a:p>
                  </a:txBody>
                  <a:tcPr/>
                </a:tc>
                <a:tc hMerge="1">
                  <a:txBody>
                    <a:bodyPr/>
                    <a:lstStyle/>
                    <a:p>
                      <a:endParaRPr lang="en-US" dirty="0"/>
                    </a:p>
                  </a:txBody>
                  <a:tcPr/>
                </a:tc>
                <a:tc>
                  <a:txBody>
                    <a:bodyPr/>
                    <a:lstStyle/>
                    <a:p>
                      <a:r>
                        <a:rPr lang="en-US" dirty="0"/>
                        <a:t>270</a:t>
                      </a:r>
                    </a:p>
                  </a:txBody>
                  <a:tcPr/>
                </a:tc>
                <a:extLst>
                  <a:ext uri="{0D108BD9-81ED-4DB2-BD59-A6C34878D82A}">
                    <a16:rowId xmlns:a16="http://schemas.microsoft.com/office/drawing/2014/main" val="3491847206"/>
                  </a:ext>
                </a:extLst>
              </a:tr>
            </a:tbl>
          </a:graphicData>
        </a:graphic>
      </p:graphicFrame>
    </p:spTree>
    <p:extLst>
      <p:ext uri="{BB962C8B-B14F-4D97-AF65-F5344CB8AC3E}">
        <p14:creationId xmlns:p14="http://schemas.microsoft.com/office/powerpoint/2010/main" val="2423794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573B-0246-4B57-9DF4-C302113FF91F}"/>
              </a:ext>
            </a:extLst>
          </p:cNvPr>
          <p:cNvSpPr>
            <a:spLocks noGrp="1"/>
          </p:cNvSpPr>
          <p:nvPr>
            <p:ph type="title"/>
          </p:nvPr>
        </p:nvSpPr>
        <p:spPr/>
        <p:txBody>
          <a:bodyPr/>
          <a:lstStyle/>
          <a:p>
            <a:r>
              <a:rPr lang="en-US" b="0" i="0" dirty="0">
                <a:solidFill>
                  <a:srgbClr val="050505"/>
                </a:solidFill>
                <a:effectLst/>
                <a:latin typeface="Century Gothic (Headings)"/>
                <a:cs typeface="Times New Roman" panose="02020603050405020304" pitchFamily="18" charset="0"/>
              </a:rPr>
              <a:t>Conclusion.</a:t>
            </a:r>
            <a:endParaRPr lang="en-US" dirty="0">
              <a:latin typeface="Century Gothic (Headings)"/>
            </a:endParaRPr>
          </a:p>
        </p:txBody>
      </p:sp>
      <p:sp>
        <p:nvSpPr>
          <p:cNvPr id="3" name="Content Placeholder 2">
            <a:extLst>
              <a:ext uri="{FF2B5EF4-FFF2-40B4-BE49-F238E27FC236}">
                <a16:creationId xmlns:a16="http://schemas.microsoft.com/office/drawing/2014/main" id="{E7A76E57-44FF-44D2-BA82-2493806B3B15}"/>
              </a:ext>
            </a:extLst>
          </p:cNvPr>
          <p:cNvSpPr>
            <a:spLocks noGrp="1"/>
          </p:cNvSpPr>
          <p:nvPr>
            <p:ph idx="1"/>
          </p:nvPr>
        </p:nvSpPr>
        <p:spPr>
          <a:xfrm>
            <a:off x="1066800" y="1357090"/>
            <a:ext cx="7790688" cy="4876800"/>
          </a:xfrm>
        </p:spPr>
        <p:txBody>
          <a:bodyPr>
            <a:normAutofit/>
          </a:bodyPr>
          <a:lstStyle/>
          <a:p>
            <a:pPr algn="just"/>
            <a:r>
              <a:rPr lang="en-US" sz="2600" dirty="0">
                <a:solidFill>
                  <a:srgbClr val="050505"/>
                </a:solidFill>
                <a:latin typeface="Century Gothic (Headings)"/>
                <a:cs typeface="Times New Roman" panose="02020603050405020304" pitchFamily="18" charset="0"/>
              </a:rPr>
              <a:t>The project successfully demonstrated adjustable transparency based on environmental conditions. </a:t>
            </a:r>
          </a:p>
          <a:p>
            <a:r>
              <a:rPr lang="en-US" sz="2600" dirty="0">
                <a:solidFill>
                  <a:srgbClr val="050505"/>
                </a:solidFill>
                <a:latin typeface="Century Gothic (Headings)"/>
                <a:cs typeface="Times New Roman" panose="02020603050405020304" pitchFamily="18" charset="0"/>
              </a:rPr>
              <a:t> Advantages and disadvantages</a:t>
            </a:r>
          </a:p>
          <a:p>
            <a:pPr marL="0" indent="0">
              <a:buNone/>
            </a:pPr>
            <a:endParaRPr lang="en-US" sz="3200" b="0" i="0" dirty="0">
              <a:solidFill>
                <a:srgbClr val="050505"/>
              </a:solidFill>
              <a:effectLst/>
              <a:latin typeface="Times New Roman" panose="02020603050405020304" pitchFamily="18" charset="0"/>
              <a:cs typeface="Times New Roman" panose="02020603050405020304" pitchFamily="18" charset="0"/>
            </a:endParaRPr>
          </a:p>
          <a:p>
            <a:pPr marL="0" indent="0">
              <a:buNone/>
            </a:pPr>
            <a:endParaRPr lang="en-US" sz="3200" b="0" i="0" dirty="0">
              <a:solidFill>
                <a:srgbClr val="050505"/>
              </a:solidFill>
              <a:effectLst/>
              <a:latin typeface="Times New Roman" panose="02020603050405020304" pitchFamily="18" charset="0"/>
              <a:cs typeface="Times New Roman" panose="02020603050405020304" pitchFamily="18" charset="0"/>
            </a:endParaRPr>
          </a:p>
        </p:txBody>
      </p:sp>
      <p:graphicFrame>
        <p:nvGraphicFramePr>
          <p:cNvPr id="10" name="Table 9">
            <a:extLst>
              <a:ext uri="{FF2B5EF4-FFF2-40B4-BE49-F238E27FC236}">
                <a16:creationId xmlns:a16="http://schemas.microsoft.com/office/drawing/2014/main" id="{1A3A004F-5687-4592-AD10-383701F09F2B}"/>
              </a:ext>
            </a:extLst>
          </p:cNvPr>
          <p:cNvGraphicFramePr>
            <a:graphicFrameLocks noGrp="1"/>
          </p:cNvGraphicFramePr>
          <p:nvPr>
            <p:extLst>
              <p:ext uri="{D42A27DB-BD31-4B8C-83A1-F6EECF244321}">
                <p14:modId xmlns:p14="http://schemas.microsoft.com/office/powerpoint/2010/main" val="2650023621"/>
              </p:ext>
            </p:extLst>
          </p:nvPr>
        </p:nvGraphicFramePr>
        <p:xfrm>
          <a:off x="1066800" y="3124200"/>
          <a:ext cx="7467600" cy="2931160"/>
        </p:xfrm>
        <a:graphic>
          <a:graphicData uri="http://schemas.openxmlformats.org/drawingml/2006/table">
            <a:tbl>
              <a:tblPr firstRow="1" bandRow="1">
                <a:tableStyleId>{5C22544A-7EE6-4342-B048-85BDC9FD1C3A}</a:tableStyleId>
              </a:tblPr>
              <a:tblGrid>
                <a:gridCol w="4103016">
                  <a:extLst>
                    <a:ext uri="{9D8B030D-6E8A-4147-A177-3AD203B41FA5}">
                      <a16:colId xmlns:a16="http://schemas.microsoft.com/office/drawing/2014/main" val="2170895212"/>
                    </a:ext>
                  </a:extLst>
                </a:gridCol>
                <a:gridCol w="3364584">
                  <a:extLst>
                    <a:ext uri="{9D8B030D-6E8A-4147-A177-3AD203B41FA5}">
                      <a16:colId xmlns:a16="http://schemas.microsoft.com/office/drawing/2014/main" val="1487249595"/>
                    </a:ext>
                  </a:extLst>
                </a:gridCol>
              </a:tblGrid>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Century Gothic (Headings)"/>
                        </a:rPr>
                        <a:t>advantage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Century Gothic (Headings)"/>
                        </a:rPr>
                        <a:t>disadvantage</a:t>
                      </a:r>
                    </a:p>
                  </a:txBody>
                  <a:tcPr/>
                </a:tc>
                <a:extLst>
                  <a:ext uri="{0D108BD9-81ED-4DB2-BD59-A6C34878D82A}">
                    <a16:rowId xmlns:a16="http://schemas.microsoft.com/office/drawing/2014/main" val="1691818709"/>
                  </a:ext>
                </a:extLst>
              </a:tr>
              <a:tr h="370840">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Adaptable and energy efficiencent</a:t>
                      </a:r>
                      <a:endParaRPr lang="en-US" dirty="0">
                        <a:latin typeface="Century Gothic (Heading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dirty="0">
                          <a:latin typeface="Century Gothic (Headings)"/>
                        </a:rPr>
                        <a:t>Not very accurate</a:t>
                      </a:r>
                    </a:p>
                  </a:txBody>
                  <a:tcPr/>
                </a:tc>
                <a:extLst>
                  <a:ext uri="{0D108BD9-81ED-4DB2-BD59-A6C34878D82A}">
                    <a16:rowId xmlns:a16="http://schemas.microsoft.com/office/drawing/2014/main" val="2568063818"/>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Century Gothic (Headings)"/>
                        </a:rPr>
                        <a:t>It is not very difficult to implement such project on a microcontroller</a:t>
                      </a: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dirty="0">
                          <a:latin typeface="Century Gothic (Headings)"/>
                        </a:rPr>
                        <a:t>The need of AC voltage and high frequency.</a:t>
                      </a:r>
                    </a:p>
                  </a:txBody>
                  <a:tcPr/>
                </a:tc>
                <a:extLst>
                  <a:ext uri="{0D108BD9-81ED-4DB2-BD59-A6C34878D82A}">
                    <a16:rowId xmlns:a16="http://schemas.microsoft.com/office/drawing/2014/main" val="2508755960"/>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Versatile applications in modern architecture</a:t>
                      </a:r>
                      <a:endParaRPr lang="en-US" dirty="0">
                        <a:latin typeface="Century Gothic (Headings)"/>
                      </a:endParaRPr>
                    </a:p>
                  </a:txBody>
                  <a:tcPr/>
                </a:tc>
                <a:tc>
                  <a:txBody>
                    <a:bodyPr/>
                    <a:lstStyle/>
                    <a:p>
                      <a:r>
                        <a:rPr lang="en-US" dirty="0"/>
                        <a:t>Cost</a:t>
                      </a:r>
                    </a:p>
                  </a:txBody>
                  <a:tcPr/>
                </a:tc>
                <a:extLst>
                  <a:ext uri="{0D108BD9-81ED-4DB2-BD59-A6C34878D82A}">
                    <a16:rowId xmlns:a16="http://schemas.microsoft.com/office/drawing/2014/main" val="2063269783"/>
                  </a:ext>
                </a:extLst>
              </a:tr>
              <a:tr h="370840">
                <a:tc>
                  <a:txBody>
                    <a:bodyPr/>
                    <a:lstStyle/>
                    <a:p>
                      <a:r>
                        <a:rPr lang="en-US" sz="1800" kern="1200" dirty="0">
                          <a:solidFill>
                            <a:schemeClr val="dk1"/>
                          </a:solidFill>
                          <a:effectLst/>
                          <a:latin typeface="+mn-lt"/>
                          <a:ea typeface="+mn-ea"/>
                          <a:cs typeface="+mn-cs"/>
                        </a:rPr>
                        <a:t>Capable of converting different glass types into switchable glass</a:t>
                      </a:r>
                      <a:endParaRPr lang="en-US" dirty="0">
                        <a:latin typeface="Century Gothic (Headings)"/>
                      </a:endParaRPr>
                    </a:p>
                  </a:txBody>
                  <a:tcPr/>
                </a:tc>
                <a:tc>
                  <a:txBody>
                    <a:bodyPr/>
                    <a:lstStyle/>
                    <a:p>
                      <a:endParaRPr lang="en-US" dirty="0"/>
                    </a:p>
                  </a:txBody>
                  <a:tcPr/>
                </a:tc>
                <a:extLst>
                  <a:ext uri="{0D108BD9-81ED-4DB2-BD59-A6C34878D82A}">
                    <a16:rowId xmlns:a16="http://schemas.microsoft.com/office/drawing/2014/main" val="1610142326"/>
                  </a:ext>
                </a:extLst>
              </a:tr>
            </a:tbl>
          </a:graphicData>
        </a:graphic>
      </p:graphicFrame>
    </p:spTree>
    <p:extLst>
      <p:ext uri="{BB962C8B-B14F-4D97-AF65-F5344CB8AC3E}">
        <p14:creationId xmlns:p14="http://schemas.microsoft.com/office/powerpoint/2010/main" val="4140028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9193D-91AA-4C33-96A3-CA53A43F2DED}"/>
              </a:ext>
            </a:extLst>
          </p:cNvPr>
          <p:cNvSpPr>
            <a:spLocks noGrp="1"/>
          </p:cNvSpPr>
          <p:nvPr>
            <p:ph type="title"/>
          </p:nvPr>
        </p:nvSpPr>
        <p:spPr>
          <a:xfrm>
            <a:off x="1679972" y="685800"/>
            <a:ext cx="6589199" cy="1280890"/>
          </a:xfrm>
        </p:spPr>
        <p:txBody>
          <a:bodyPr/>
          <a:lstStyle/>
          <a:p>
            <a:r>
              <a:rPr lang="en-US" dirty="0">
                <a:solidFill>
                  <a:srgbClr val="050505"/>
                </a:solidFill>
                <a:latin typeface="Century Gothic (Headings)"/>
                <a:cs typeface="Times New Roman" panose="02020603050405020304" pitchFamily="18" charset="0"/>
              </a:rPr>
              <a:t>F</a:t>
            </a:r>
            <a:r>
              <a:rPr lang="en-US" b="0" i="0" dirty="0">
                <a:solidFill>
                  <a:srgbClr val="050505"/>
                </a:solidFill>
                <a:effectLst/>
                <a:latin typeface="Century Gothic (Headings)"/>
                <a:cs typeface="Times New Roman" panose="02020603050405020304" pitchFamily="18" charset="0"/>
              </a:rPr>
              <a:t>uture</a:t>
            </a:r>
            <a:r>
              <a:rPr lang="en-US" b="0" i="0" dirty="0">
                <a:solidFill>
                  <a:srgbClr val="050505"/>
                </a:solidFill>
                <a:effectLst/>
                <a:latin typeface="Times New Roman" panose="02020603050405020304" pitchFamily="18" charset="0"/>
                <a:cs typeface="Times New Roman" panose="02020603050405020304" pitchFamily="18" charset="0"/>
              </a:rPr>
              <a:t> </a:t>
            </a:r>
            <a:r>
              <a:rPr lang="en-US" b="0" i="0" dirty="0">
                <a:solidFill>
                  <a:srgbClr val="050505"/>
                </a:solidFill>
                <a:effectLst/>
                <a:latin typeface="Century Gothic (Headings)"/>
                <a:cs typeface="Times New Roman" panose="02020603050405020304" pitchFamily="18" charset="0"/>
              </a:rPr>
              <a:t>research</a:t>
            </a:r>
            <a:r>
              <a:rPr lang="en-US" b="0" i="0" dirty="0">
                <a:solidFill>
                  <a:srgbClr val="050505"/>
                </a:solidFill>
                <a:effectLst/>
                <a:latin typeface="Times New Roman" panose="02020603050405020304" pitchFamily="18" charset="0"/>
                <a:cs typeface="Times New Roman" panose="02020603050405020304" pitchFamily="18" charset="0"/>
              </a:rPr>
              <a:t>.</a:t>
            </a:r>
            <a:endParaRPr lang="en-US" dirty="0"/>
          </a:p>
        </p:txBody>
      </p:sp>
      <p:sp>
        <p:nvSpPr>
          <p:cNvPr id="3" name="Content Placeholder 2">
            <a:extLst>
              <a:ext uri="{FF2B5EF4-FFF2-40B4-BE49-F238E27FC236}">
                <a16:creationId xmlns:a16="http://schemas.microsoft.com/office/drawing/2014/main" id="{FC5A6D1A-CE33-4DF6-B51F-A9833CB03033}"/>
              </a:ext>
            </a:extLst>
          </p:cNvPr>
          <p:cNvSpPr>
            <a:spLocks noGrp="1"/>
          </p:cNvSpPr>
          <p:nvPr>
            <p:ph idx="1"/>
          </p:nvPr>
        </p:nvSpPr>
        <p:spPr>
          <a:xfrm>
            <a:off x="1219200" y="1447800"/>
            <a:ext cx="7696200" cy="4724400"/>
          </a:xfrm>
        </p:spPr>
        <p:txBody>
          <a:bodyPr>
            <a:normAutofit fontScale="70000" lnSpcReduction="20000"/>
          </a:bodyPr>
          <a:lstStyle/>
          <a:p>
            <a:r>
              <a:rPr lang="en-US" sz="3200" b="0" i="0" dirty="0">
                <a:solidFill>
                  <a:srgbClr val="050505"/>
                </a:solidFill>
                <a:effectLst/>
                <a:latin typeface="Century Gothic (Headings)"/>
                <a:cs typeface="Times New Roman" panose="02020603050405020304" pitchFamily="18" charset="0"/>
              </a:rPr>
              <a:t>We can i</a:t>
            </a:r>
            <a:r>
              <a:rPr lang="en-US" sz="3200" dirty="0">
                <a:solidFill>
                  <a:srgbClr val="050505"/>
                </a:solidFill>
                <a:latin typeface="Century Gothic (Headings)"/>
                <a:cs typeface="Times New Roman" panose="02020603050405020304" pitchFamily="18" charset="0"/>
              </a:rPr>
              <a:t>ncrease accuracy and add more sensors to the application.</a:t>
            </a:r>
          </a:p>
          <a:p>
            <a:pPr marL="0" indent="0">
              <a:buNone/>
            </a:pPr>
            <a:endParaRPr lang="en-US" sz="3200" b="0" i="0" dirty="0">
              <a:solidFill>
                <a:srgbClr val="050505"/>
              </a:solidFill>
              <a:effectLst/>
              <a:latin typeface="Century Gothic (Headings)"/>
              <a:cs typeface="Times New Roman" panose="02020603050405020304" pitchFamily="18" charset="0"/>
            </a:endParaRPr>
          </a:p>
          <a:p>
            <a:pPr algn="just"/>
            <a:r>
              <a:rPr lang="en-US" sz="3200" dirty="0">
                <a:solidFill>
                  <a:srgbClr val="050505"/>
                </a:solidFill>
                <a:latin typeface="Century Gothic (Headings)"/>
                <a:cs typeface="Times New Roman" panose="02020603050405020304" pitchFamily="18" charset="0"/>
              </a:rPr>
              <a:t>Artificial Intelligence: Using artificial intelligence to improve smart glass performance by learning from every day patterns</a:t>
            </a:r>
          </a:p>
          <a:p>
            <a:pPr marL="0" indent="0" algn="just">
              <a:buNone/>
            </a:pPr>
            <a:endParaRPr lang="en-US" sz="3200" dirty="0">
              <a:solidFill>
                <a:srgbClr val="050505"/>
              </a:solidFill>
              <a:latin typeface="Century Gothic (Headings)"/>
              <a:cs typeface="Times New Roman" panose="02020603050405020304" pitchFamily="18" charset="0"/>
            </a:endParaRPr>
          </a:p>
          <a:p>
            <a:pPr algn="just"/>
            <a:r>
              <a:rPr lang="en-US" sz="3200" dirty="0">
                <a:solidFill>
                  <a:srgbClr val="050505"/>
                </a:solidFill>
                <a:latin typeface="Century Gothic (Headings)"/>
                <a:cs typeface="Times New Roman" panose="02020603050405020304" pitchFamily="18" charset="0"/>
              </a:rPr>
              <a:t>Electronics integration: Integration between smart glass and energy systems to provide more sustainable solutions.</a:t>
            </a:r>
          </a:p>
          <a:p>
            <a:pPr marL="0" indent="0" algn="just">
              <a:buNone/>
            </a:pPr>
            <a:endParaRPr lang="en-US" sz="3200" b="0" i="0" dirty="0">
              <a:solidFill>
                <a:srgbClr val="050505"/>
              </a:solidFill>
              <a:effectLst/>
              <a:latin typeface="Century Gothic (Headings)"/>
              <a:cs typeface="Times New Roman" panose="02020603050405020304" pitchFamily="18" charset="0"/>
            </a:endParaRPr>
          </a:p>
          <a:p>
            <a:pPr algn="just"/>
            <a:r>
              <a:rPr lang="en-US" sz="3300" dirty="0">
                <a:solidFill>
                  <a:srgbClr val="050505"/>
                </a:solidFill>
                <a:latin typeface="Century Gothic (Headings)"/>
                <a:cs typeface="Times New Roman" panose="02020603050405020304" pitchFamily="18" charset="0"/>
              </a:rPr>
              <a:t>Wireless control of the circuit through WI-FI or Bluetooth.</a:t>
            </a:r>
          </a:p>
        </p:txBody>
      </p:sp>
    </p:spTree>
    <p:extLst>
      <p:ext uri="{BB962C8B-B14F-4D97-AF65-F5344CB8AC3E}">
        <p14:creationId xmlns:p14="http://schemas.microsoft.com/office/powerpoint/2010/main" val="120149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Anwar Samarah\Desktop\imag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828800"/>
            <a:ext cx="5867400"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060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chemeClr val="tx1"/>
                </a:solidFill>
                <a:latin typeface="Century Gothic (Body)"/>
                <a:cs typeface="Times New Roman" pitchFamily="18" charset="0"/>
              </a:rPr>
              <a:t>Outlines</a:t>
            </a:r>
            <a:r>
              <a:rPr lang="en-US" dirty="0">
                <a:solidFill>
                  <a:schemeClr val="tx1"/>
                </a:solidFill>
                <a:latin typeface="Times New Roman" pitchFamily="18" charset="0"/>
                <a:cs typeface="Times New Roman" pitchFamily="18" charset="0"/>
              </a:rPr>
              <a:t>:</a:t>
            </a:r>
          </a:p>
        </p:txBody>
      </p:sp>
      <p:sp>
        <p:nvSpPr>
          <p:cNvPr id="3" name="Content Placeholder 2"/>
          <p:cNvSpPr>
            <a:spLocks noGrp="1"/>
          </p:cNvSpPr>
          <p:nvPr>
            <p:ph idx="1"/>
          </p:nvPr>
        </p:nvSpPr>
        <p:spPr>
          <a:xfrm>
            <a:off x="1295400" y="1447800"/>
            <a:ext cx="8764434" cy="4572000"/>
          </a:xfrm>
        </p:spPr>
        <p:txBody>
          <a:bodyPr numCol="2" spcCol="360000">
            <a:normAutofit/>
          </a:bodyPr>
          <a:lstStyle/>
          <a:p>
            <a:r>
              <a:rPr lang="en-US" dirty="0">
                <a:solidFill>
                  <a:srgbClr val="050505"/>
                </a:solidFill>
                <a:latin typeface="Century Gothic (Body)"/>
                <a:cs typeface="Times New Roman" panose="02020603050405020304" pitchFamily="18" charset="0"/>
              </a:rPr>
              <a:t>Abstract</a:t>
            </a:r>
          </a:p>
          <a:p>
            <a:r>
              <a:rPr lang="en-US" dirty="0">
                <a:solidFill>
                  <a:srgbClr val="050505"/>
                </a:solidFill>
                <a:latin typeface="Century Gothic (Body)"/>
                <a:cs typeface="Times New Roman" panose="02020603050405020304" pitchFamily="18" charset="0"/>
              </a:rPr>
              <a:t>Block Diagram</a:t>
            </a:r>
          </a:p>
          <a:p>
            <a:r>
              <a:rPr lang="en-US" dirty="0">
                <a:solidFill>
                  <a:srgbClr val="050505"/>
                </a:solidFill>
                <a:latin typeface="Century Gothic (Body)"/>
                <a:cs typeface="Times New Roman" panose="02020603050405020304" pitchFamily="18" charset="0"/>
              </a:rPr>
              <a:t>Goal</a:t>
            </a:r>
          </a:p>
          <a:p>
            <a:r>
              <a:rPr lang="en-US" dirty="0">
                <a:solidFill>
                  <a:srgbClr val="050505"/>
                </a:solidFill>
                <a:latin typeface="Century Gothic (Body)"/>
                <a:cs typeface="Times New Roman" panose="02020603050405020304" pitchFamily="18" charset="0"/>
              </a:rPr>
              <a:t>Procedures</a:t>
            </a:r>
          </a:p>
          <a:p>
            <a:r>
              <a:rPr lang="en-US" dirty="0">
                <a:solidFill>
                  <a:srgbClr val="050505"/>
                </a:solidFill>
                <a:latin typeface="Century Gothic (Body)"/>
                <a:cs typeface="Times New Roman" panose="02020603050405020304" pitchFamily="18" charset="0"/>
              </a:rPr>
              <a:t>Simulation and application</a:t>
            </a:r>
          </a:p>
          <a:p>
            <a:r>
              <a:rPr lang="en-US" dirty="0">
                <a:solidFill>
                  <a:srgbClr val="050505"/>
                </a:solidFill>
                <a:latin typeface="Century Gothic (Body)"/>
                <a:cs typeface="Times New Roman" panose="02020603050405020304" pitchFamily="18" charset="0"/>
              </a:rPr>
              <a:t>Hardware components and devices</a:t>
            </a:r>
            <a:endParaRPr lang="en-US" b="0" i="0" dirty="0">
              <a:solidFill>
                <a:srgbClr val="050505"/>
              </a:solidFill>
              <a:effectLst/>
              <a:latin typeface="Century Gothic (Body)"/>
              <a:cs typeface="Times New Roman" panose="02020603050405020304" pitchFamily="18" charset="0"/>
            </a:endParaRPr>
          </a:p>
          <a:p>
            <a:r>
              <a:rPr lang="en-US" dirty="0">
                <a:solidFill>
                  <a:srgbClr val="050505"/>
                </a:solidFill>
                <a:latin typeface="Century Gothic (Body)"/>
                <a:cs typeface="Times New Roman" panose="02020603050405020304" pitchFamily="18" charset="0"/>
              </a:rPr>
              <a:t>Conclusion</a:t>
            </a:r>
          </a:p>
          <a:p>
            <a:r>
              <a:rPr lang="en-US" dirty="0">
                <a:solidFill>
                  <a:srgbClr val="050505"/>
                </a:solidFill>
                <a:latin typeface="Century Gothic (Body)"/>
                <a:cs typeface="Times New Roman" panose="02020603050405020304" pitchFamily="18" charset="0"/>
              </a:rPr>
              <a:t>Future research</a:t>
            </a:r>
          </a:p>
          <a:p>
            <a:pPr marL="0" indent="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50973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20328-9BDC-4BA0-AB7C-98B2E1EBD611}"/>
              </a:ext>
            </a:extLst>
          </p:cNvPr>
          <p:cNvSpPr>
            <a:spLocks noGrp="1"/>
          </p:cNvSpPr>
          <p:nvPr>
            <p:ph type="title"/>
          </p:nvPr>
        </p:nvSpPr>
        <p:spPr>
          <a:xfrm>
            <a:off x="1828800" y="609600"/>
            <a:ext cx="6589199" cy="1280890"/>
          </a:xfrm>
        </p:spPr>
        <p:txBody>
          <a:bodyPr/>
          <a:lstStyle/>
          <a:p>
            <a:r>
              <a:rPr lang="en-US" dirty="0">
                <a:solidFill>
                  <a:schemeClr val="tx1"/>
                </a:solidFill>
                <a:latin typeface="Century Gothic (Body)"/>
                <a:cs typeface="Times New Roman" pitchFamily="18" charset="0"/>
              </a:rPr>
              <a:t>Abstract</a:t>
            </a:r>
            <a:endParaRPr lang="en-US" dirty="0">
              <a:latin typeface="Century Gothic (Body)"/>
            </a:endParaRPr>
          </a:p>
        </p:txBody>
      </p:sp>
      <p:sp>
        <p:nvSpPr>
          <p:cNvPr id="3" name="Content Placeholder 2">
            <a:extLst>
              <a:ext uri="{FF2B5EF4-FFF2-40B4-BE49-F238E27FC236}">
                <a16:creationId xmlns:a16="http://schemas.microsoft.com/office/drawing/2014/main" id="{E2654F51-2FD1-4A79-859B-9E71D8CE600F}"/>
              </a:ext>
            </a:extLst>
          </p:cNvPr>
          <p:cNvSpPr>
            <a:spLocks noGrp="1"/>
          </p:cNvSpPr>
          <p:nvPr>
            <p:ph idx="1"/>
          </p:nvPr>
        </p:nvSpPr>
        <p:spPr>
          <a:xfrm>
            <a:off x="1219201" y="2209800"/>
            <a:ext cx="6934200" cy="4038600"/>
          </a:xfrm>
        </p:spPr>
        <p:txBody>
          <a:bodyPr>
            <a:noAutofit/>
          </a:bodyPr>
          <a:lstStyle/>
          <a:p>
            <a:pPr marL="0" marR="0" algn="just">
              <a:spcBef>
                <a:spcPts val="0"/>
              </a:spcBef>
              <a:spcAft>
                <a:spcPts val="0"/>
              </a:spcAft>
            </a:pPr>
            <a:r>
              <a:rPr lang="en-US" sz="3200" dirty="0">
                <a:solidFill>
                  <a:schemeClr val="tx1"/>
                </a:solidFill>
              </a:rPr>
              <a:t>This project aims to develop a Smart Glass Window system, a first for the university. The system will use Arduino IDE software to create a window that can adjust its transparency automatically based on weather conditions, with minimal human intervention.</a:t>
            </a:r>
            <a:endParaRPr lang="en-US" sz="3200" dirty="0">
              <a:solidFill>
                <a:schemeClr val="tx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50541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7DFC5F8-5385-E3AF-51C4-1483553EAFCB}"/>
              </a:ext>
            </a:extLst>
          </p:cNvPr>
          <p:cNvSpPr>
            <a:spLocks noGrp="1"/>
          </p:cNvSpPr>
          <p:nvPr>
            <p:ph type="title"/>
          </p:nvPr>
        </p:nvSpPr>
        <p:spPr/>
        <p:txBody>
          <a:bodyPr/>
          <a:lstStyle/>
          <a:p>
            <a:r>
              <a:rPr lang="en-US" dirty="0"/>
              <a:t>Block Diagram</a:t>
            </a:r>
          </a:p>
        </p:txBody>
      </p:sp>
      <p:sp>
        <p:nvSpPr>
          <p:cNvPr id="3" name="عنصر نائب للمحتوى 2">
            <a:extLst>
              <a:ext uri="{FF2B5EF4-FFF2-40B4-BE49-F238E27FC236}">
                <a16:creationId xmlns:a16="http://schemas.microsoft.com/office/drawing/2014/main" id="{A0EA50FB-CBC3-3AEE-A03E-5F731C876FE3}"/>
              </a:ext>
            </a:extLst>
          </p:cNvPr>
          <p:cNvSpPr>
            <a:spLocks noGrp="1"/>
          </p:cNvSpPr>
          <p:nvPr>
            <p:ph idx="1"/>
          </p:nvPr>
        </p:nvSpPr>
        <p:spPr>
          <a:xfrm>
            <a:off x="1162393" y="1624890"/>
            <a:ext cx="7372007" cy="4286332"/>
          </a:xfrm>
        </p:spPr>
        <p:txBody>
          <a:bodyPr/>
          <a:lstStyle/>
          <a:p>
            <a:endParaRPr lang="en-US" dirty="0"/>
          </a:p>
        </p:txBody>
      </p:sp>
      <p:pic>
        <p:nvPicPr>
          <p:cNvPr id="5" name="صورة 4">
            <a:extLst>
              <a:ext uri="{FF2B5EF4-FFF2-40B4-BE49-F238E27FC236}">
                <a16:creationId xmlns:a16="http://schemas.microsoft.com/office/drawing/2014/main" id="{DBB54F03-5B81-5B42-D080-C03A63209E5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24652" r="-2080"/>
          <a:stretch/>
        </p:blipFill>
        <p:spPr bwMode="auto">
          <a:xfrm>
            <a:off x="919192" y="1624889"/>
            <a:ext cx="7843808" cy="4361147"/>
          </a:xfrm>
          <a:prstGeom prst="rect">
            <a:avLst/>
          </a:prstGeom>
          <a:noFill/>
          <a:ln>
            <a:noFill/>
          </a:ln>
        </p:spPr>
      </p:pic>
    </p:spTree>
    <p:extLst>
      <p:ext uri="{BB962C8B-B14F-4D97-AF65-F5344CB8AC3E}">
        <p14:creationId xmlns:p14="http://schemas.microsoft.com/office/powerpoint/2010/main" val="4014106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6347713" cy="1320800"/>
          </a:xfrm>
        </p:spPr>
        <p:txBody>
          <a:bodyPr/>
          <a:lstStyle/>
          <a:p>
            <a:r>
              <a:rPr lang="en-US" dirty="0">
                <a:solidFill>
                  <a:schemeClr val="tx1"/>
                </a:solidFill>
                <a:latin typeface="Century Gothic (Body)"/>
                <a:cs typeface="Times New Roman" pitchFamily="18" charset="0"/>
              </a:rPr>
              <a:t>Goal</a:t>
            </a:r>
            <a:endParaRPr lang="en-US" dirty="0">
              <a:latin typeface="Century Gothic (Body)"/>
              <a:cs typeface="Times New Roman" pitchFamily="18" charset="0"/>
            </a:endParaRPr>
          </a:p>
        </p:txBody>
      </p:sp>
      <p:sp>
        <p:nvSpPr>
          <p:cNvPr id="3" name="Content Placeholder 2"/>
          <p:cNvSpPr>
            <a:spLocks noGrp="1"/>
          </p:cNvSpPr>
          <p:nvPr>
            <p:ph idx="1"/>
          </p:nvPr>
        </p:nvSpPr>
        <p:spPr>
          <a:xfrm>
            <a:off x="967487" y="1600200"/>
            <a:ext cx="8118984" cy="5257800"/>
          </a:xfrm>
        </p:spPr>
        <p:txBody>
          <a:bodyPr>
            <a:normAutofit/>
          </a:bodyPr>
          <a:lstStyle/>
          <a:p>
            <a:pPr marL="457200" indent="-457200"/>
            <a:endParaRPr lang="ar-JO" sz="3200" b="0" i="0" dirty="0">
              <a:solidFill>
                <a:srgbClr val="050505"/>
              </a:solidFill>
              <a:effectLst/>
              <a:latin typeface="Times New Roman" panose="02020603050405020304" pitchFamily="18" charset="0"/>
              <a:cs typeface="Times New Roman" panose="02020603050405020304" pitchFamily="18" charset="0"/>
            </a:endParaRPr>
          </a:p>
          <a:p>
            <a:pPr marL="457200" indent="-457200" algn="just"/>
            <a:r>
              <a:rPr lang="en-US" sz="3200" dirty="0">
                <a:solidFill>
                  <a:schemeClr val="tx1"/>
                </a:solidFill>
                <a:effectLst/>
                <a:latin typeface="Times New Roman" panose="02020603050405020304" pitchFamily="18" charset="0"/>
                <a:ea typeface="Times New Roman" panose="02020603050405020304" pitchFamily="18" charset="0"/>
              </a:rPr>
              <a:t>Our aim is to implement the system of Smart Glass in real life, and to accomplish the wanted goals </a:t>
            </a:r>
          </a:p>
          <a:p>
            <a:pPr marL="457200" indent="-457200" algn="just"/>
            <a:r>
              <a:rPr lang="en-US" sz="3200" dirty="0">
                <a:solidFill>
                  <a:schemeClr val="tx1"/>
                </a:solidFill>
                <a:effectLst/>
                <a:latin typeface="Times New Roman" panose="02020603050405020304" pitchFamily="18" charset="0"/>
                <a:ea typeface="Times New Roman" panose="02020603050405020304" pitchFamily="18" charset="0"/>
              </a:rPr>
              <a:t>To use Arduino IDE software to build an intelligent Smart Glass Window capable of choosing different transparency degrees.</a:t>
            </a:r>
            <a:endParaRPr lang="en-US" sz="3200" b="0" i="0" dirty="0">
              <a:solidFill>
                <a:schemeClr val="tx1"/>
              </a:solidFill>
              <a:effectLst/>
              <a:latin typeface="Century Gothic (Body)"/>
              <a:cs typeface="Times New Roman" panose="02020603050405020304" pitchFamily="18" charset="0"/>
            </a:endParaRPr>
          </a:p>
          <a:p>
            <a:pPr marL="0" indent="0">
              <a:buNone/>
            </a:pPr>
            <a:endParaRPr lang="en-US" sz="3200" dirty="0">
              <a:solidFill>
                <a:srgbClr val="050505"/>
              </a:solidFill>
              <a:latin typeface="Times New Roman" panose="02020603050405020304" pitchFamily="18" charset="0"/>
              <a:cs typeface="Times New Roman" panose="02020603050405020304" pitchFamily="18" charset="0"/>
            </a:endParaRPr>
          </a:p>
          <a:p>
            <a:pPr marL="457200" indent="-457200"/>
            <a:endParaRPr lang="en-US" sz="3200" dirty="0">
              <a:latin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2740432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CB3F4-E968-45E8-8614-E76FD0FE0F15}"/>
              </a:ext>
            </a:extLst>
          </p:cNvPr>
          <p:cNvSpPr>
            <a:spLocks noGrp="1"/>
          </p:cNvSpPr>
          <p:nvPr>
            <p:ph type="title"/>
          </p:nvPr>
        </p:nvSpPr>
        <p:spPr/>
        <p:txBody>
          <a:bodyPr>
            <a:normAutofit/>
          </a:bodyPr>
          <a:lstStyle/>
          <a:p>
            <a:r>
              <a:rPr lang="en-US" dirty="0">
                <a:solidFill>
                  <a:srgbClr val="050505"/>
                </a:solidFill>
                <a:latin typeface="Century Gothic (Body)"/>
                <a:cs typeface="Times New Roman" panose="02020603050405020304" pitchFamily="18" charset="0"/>
              </a:rPr>
              <a:t>P</a:t>
            </a:r>
            <a:r>
              <a:rPr lang="en-US" b="0" i="0" dirty="0">
                <a:solidFill>
                  <a:srgbClr val="050505"/>
                </a:solidFill>
                <a:effectLst/>
                <a:latin typeface="Century Gothic (Body)"/>
                <a:cs typeface="Times New Roman" panose="02020603050405020304" pitchFamily="18" charset="0"/>
              </a:rPr>
              <a:t>rocedures</a:t>
            </a:r>
            <a:br>
              <a:rPr lang="en-US" dirty="0">
                <a:latin typeface="Times New Roman" panose="02020603050405020304" pitchFamily="18" charset="0"/>
                <a:cs typeface="Times New Roman" pitchFamily="18" charset="0"/>
              </a:rPr>
            </a:br>
            <a:endParaRPr lang="en-US" dirty="0"/>
          </a:p>
        </p:txBody>
      </p:sp>
      <p:sp>
        <p:nvSpPr>
          <p:cNvPr id="3" name="Content Placeholder 2">
            <a:extLst>
              <a:ext uri="{FF2B5EF4-FFF2-40B4-BE49-F238E27FC236}">
                <a16:creationId xmlns:a16="http://schemas.microsoft.com/office/drawing/2014/main" id="{3DF1200E-858F-4051-87A8-5DC2AFE41970}"/>
              </a:ext>
            </a:extLst>
          </p:cNvPr>
          <p:cNvSpPr>
            <a:spLocks noGrp="1"/>
          </p:cNvSpPr>
          <p:nvPr>
            <p:ph idx="1"/>
          </p:nvPr>
        </p:nvSpPr>
        <p:spPr>
          <a:xfrm>
            <a:off x="990600" y="1922282"/>
            <a:ext cx="7802880" cy="4800600"/>
          </a:xfrm>
        </p:spPr>
        <p:txBody>
          <a:bodyPr>
            <a:normAutofit/>
          </a:bodyPr>
          <a:lstStyle/>
          <a:p>
            <a:pPr algn="just"/>
            <a:r>
              <a:rPr lang="en-US" sz="3200" dirty="0">
                <a:solidFill>
                  <a:srgbClr val="050505"/>
                </a:solidFill>
                <a:latin typeface="Times New Roman" panose="02020603050405020304" pitchFamily="18" charset="0"/>
                <a:cs typeface="Times New Roman" panose="02020603050405020304" pitchFamily="18" charset="0"/>
              </a:rPr>
              <a:t>Install ambient light and temperature sensors.</a:t>
            </a:r>
          </a:p>
          <a:p>
            <a:pPr algn="just"/>
            <a:r>
              <a:rPr lang="en-US" sz="3200" dirty="0">
                <a:solidFill>
                  <a:srgbClr val="050505"/>
                </a:solidFill>
                <a:latin typeface="Times New Roman" panose="02020603050405020304" pitchFamily="18" charset="0"/>
                <a:cs typeface="Times New Roman" panose="02020603050405020304" pitchFamily="18" charset="0"/>
              </a:rPr>
              <a:t>Connect sensors to an Arduino Uno microcontroller.</a:t>
            </a:r>
          </a:p>
          <a:p>
            <a:pPr algn="just"/>
            <a:r>
              <a:rPr lang="en-US" sz="3200" dirty="0">
                <a:solidFill>
                  <a:srgbClr val="050505"/>
                </a:solidFill>
                <a:latin typeface="Times New Roman" panose="02020603050405020304" pitchFamily="18" charset="0"/>
                <a:cs typeface="Times New Roman" panose="02020603050405020304" pitchFamily="18" charset="0"/>
              </a:rPr>
              <a:t>Integrate the microcontroller with the PDLC module.</a:t>
            </a:r>
            <a:endParaRPr lang="en-US" sz="3200" dirty="0">
              <a:latin typeface="Times New Roman" panose="02020603050405020304" pitchFamily="18" charset="0"/>
              <a:cs typeface="Times New Roman" panose="02020603050405020304" pitchFamily="18" charset="0"/>
            </a:endParaRPr>
          </a:p>
          <a:p>
            <a:endParaRPr lang="en-US" sz="3200" dirty="0">
              <a:solidFill>
                <a:srgbClr val="050505"/>
              </a:solidFill>
              <a:latin typeface="Century Gothic (Body)"/>
              <a:cs typeface="Times New Roman" panose="02020603050405020304" pitchFamily="18" charset="0"/>
            </a:endParaRPr>
          </a:p>
        </p:txBody>
      </p:sp>
    </p:spTree>
    <p:extLst>
      <p:ext uri="{BB962C8B-B14F-4D97-AF65-F5344CB8AC3E}">
        <p14:creationId xmlns:p14="http://schemas.microsoft.com/office/powerpoint/2010/main" val="1893030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9DEA4-C24A-4AF9-9572-3F9A42C2B334}"/>
              </a:ext>
            </a:extLst>
          </p:cNvPr>
          <p:cNvSpPr>
            <a:spLocks noGrp="1"/>
          </p:cNvSpPr>
          <p:nvPr>
            <p:ph type="title"/>
          </p:nvPr>
        </p:nvSpPr>
        <p:spPr/>
        <p:txBody>
          <a:bodyPr>
            <a:normAutofit/>
          </a:bodyPr>
          <a:lstStyle/>
          <a:p>
            <a:br>
              <a:rPr lang="en-US" b="0" i="0" dirty="0">
                <a:solidFill>
                  <a:srgbClr val="050505"/>
                </a:solidFill>
                <a:effectLst/>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57C9C165-1AEB-4079-868A-0761113F79C4}"/>
              </a:ext>
            </a:extLst>
          </p:cNvPr>
          <p:cNvSpPr>
            <a:spLocks noGrp="1"/>
          </p:cNvSpPr>
          <p:nvPr>
            <p:ph idx="1"/>
          </p:nvPr>
        </p:nvSpPr>
        <p:spPr>
          <a:xfrm>
            <a:off x="914400" y="663758"/>
            <a:ext cx="7909309" cy="6011862"/>
          </a:xfrm>
        </p:spPr>
        <p:txBody>
          <a:bodyPr/>
          <a:lstStyle/>
          <a:p>
            <a:r>
              <a:rPr lang="en-US" sz="3600" dirty="0">
                <a:solidFill>
                  <a:srgbClr val="050505"/>
                </a:solidFill>
                <a:latin typeface="Century Gothic (Body)"/>
                <a:ea typeface="+mj-ea"/>
                <a:cs typeface="Times New Roman" panose="02020603050405020304" pitchFamily="18" charset="0"/>
              </a:rPr>
              <a:t>Simulation and application. </a:t>
            </a:r>
          </a:p>
          <a:p>
            <a:pPr marL="0" indent="0" algn="just">
              <a:buNone/>
            </a:pPr>
            <a:br>
              <a:rPr lang="en-US" sz="3200" dirty="0">
                <a:solidFill>
                  <a:srgbClr val="050505"/>
                </a:solidFill>
                <a:latin typeface="Century Gothic (Body)"/>
                <a:cs typeface="Times New Roman" panose="02020603050405020304" pitchFamily="18" charset="0"/>
              </a:rPr>
            </a:br>
            <a:r>
              <a:rPr lang="en-US" sz="3200" dirty="0">
                <a:solidFill>
                  <a:srgbClr val="050505"/>
                </a:solidFill>
                <a:latin typeface="Century Gothic (Body)"/>
                <a:cs typeface="Times New Roman" panose="02020603050405020304" pitchFamily="18" charset="0"/>
              </a:rPr>
              <a:t>Simulation was used to predict the behavior of smart glass in the face of environmental factors such as Light and Heat to Analyze how the transparency of glass changes in response to changes in light intensity and temperature.</a:t>
            </a:r>
            <a:endParaRPr lang="en-US" b="0" i="0" dirty="0">
              <a:solidFill>
                <a:srgbClr val="050505"/>
              </a:solidFill>
              <a:effectLst/>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0272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C47776-5936-4DA9-9A39-BD2BF56667BF}"/>
              </a:ext>
            </a:extLst>
          </p:cNvPr>
          <p:cNvSpPr>
            <a:spLocks noGrp="1"/>
          </p:cNvSpPr>
          <p:nvPr>
            <p:ph idx="1"/>
          </p:nvPr>
        </p:nvSpPr>
        <p:spPr>
          <a:xfrm>
            <a:off x="725495" y="533400"/>
            <a:ext cx="7693010" cy="2971800"/>
          </a:xfrm>
        </p:spPr>
        <p:txBody>
          <a:bodyPr>
            <a:normAutofit/>
          </a:bodyPr>
          <a:lstStyle/>
          <a:p>
            <a:pPr algn="just"/>
            <a:r>
              <a:rPr lang="en-US" sz="3200" dirty="0">
                <a:solidFill>
                  <a:srgbClr val="050505"/>
                </a:solidFill>
                <a:latin typeface="Century Gothic (Body)"/>
                <a:cs typeface="Times New Roman" panose="02020603050405020304" pitchFamily="18" charset="0"/>
              </a:rPr>
              <a:t>Based on these results, it proved that the PDLC can indeed change transparency based on input sensor data.</a:t>
            </a:r>
          </a:p>
        </p:txBody>
      </p:sp>
      <p:pic>
        <p:nvPicPr>
          <p:cNvPr id="2" name="صورة 1">
            <a:extLst>
              <a:ext uri="{FF2B5EF4-FFF2-40B4-BE49-F238E27FC236}">
                <a16:creationId xmlns:a16="http://schemas.microsoft.com/office/drawing/2014/main" id="{5698F4E8-C304-4707-C74F-AE7D4ED8A64F}"/>
              </a:ext>
            </a:extLst>
          </p:cNvPr>
          <p:cNvPicPr>
            <a:picLocks noChangeAspect="1"/>
          </p:cNvPicPr>
          <p:nvPr/>
        </p:nvPicPr>
        <p:blipFill rotWithShape="1">
          <a:blip r:embed="rId2">
            <a:extLst>
              <a:ext uri="{28A0092B-C50C-407E-A947-70E740481C1C}">
                <a14:useLocalDpi xmlns:a14="http://schemas.microsoft.com/office/drawing/2010/main" val="0"/>
              </a:ext>
            </a:extLst>
          </a:blip>
          <a:srcRect t="56310" r="-2383" b="8361"/>
          <a:stretch/>
        </p:blipFill>
        <p:spPr bwMode="auto">
          <a:xfrm>
            <a:off x="947312" y="2574611"/>
            <a:ext cx="3801803" cy="3902389"/>
          </a:xfrm>
          <a:prstGeom prst="rect">
            <a:avLst/>
          </a:prstGeom>
          <a:noFill/>
          <a:ln>
            <a:noFill/>
          </a:ln>
          <a:extLst>
            <a:ext uri="{53640926-AAD7-44D8-BBD7-CCE9431645EC}">
              <a14:shadowObscured xmlns:a14="http://schemas.microsoft.com/office/drawing/2010/main"/>
            </a:ext>
          </a:extLst>
        </p:spPr>
      </p:pic>
      <p:pic>
        <p:nvPicPr>
          <p:cNvPr id="3" name="صورة 2">
            <a:extLst>
              <a:ext uri="{FF2B5EF4-FFF2-40B4-BE49-F238E27FC236}">
                <a16:creationId xmlns:a16="http://schemas.microsoft.com/office/drawing/2014/main" id="{B6244FAF-46E7-3B78-CD1F-CBA5F29958AB}"/>
              </a:ext>
            </a:extLst>
          </p:cNvPr>
          <p:cNvPicPr>
            <a:picLocks noChangeAspect="1"/>
          </p:cNvPicPr>
          <p:nvPr/>
        </p:nvPicPr>
        <p:blipFill rotWithShape="1">
          <a:blip r:embed="rId3">
            <a:extLst>
              <a:ext uri="{28A0092B-C50C-407E-A947-70E740481C1C}">
                <a14:useLocalDpi xmlns:a14="http://schemas.microsoft.com/office/drawing/2010/main" val="0"/>
              </a:ext>
            </a:extLst>
          </a:blip>
          <a:srcRect t="41193" r="-1451" b="8248"/>
          <a:stretch/>
        </p:blipFill>
        <p:spPr bwMode="auto">
          <a:xfrm>
            <a:off x="5181599" y="2574610"/>
            <a:ext cx="3654411" cy="390238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55412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FDA52-A990-4F41-8505-9F93455350A0}"/>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321D4075-B5EE-40EF-BA74-100F201590E5}"/>
              </a:ext>
            </a:extLst>
          </p:cNvPr>
          <p:cNvSpPr>
            <a:spLocks noGrp="1"/>
          </p:cNvSpPr>
          <p:nvPr>
            <p:ph idx="1"/>
          </p:nvPr>
        </p:nvSpPr>
        <p:spPr>
          <a:xfrm>
            <a:off x="838200" y="609600"/>
            <a:ext cx="7943088" cy="6032368"/>
          </a:xfrm>
        </p:spPr>
        <p:txBody>
          <a:bodyPr>
            <a:normAutofit/>
          </a:bodyPr>
          <a:lstStyle/>
          <a:p>
            <a:r>
              <a:rPr lang="en-US" sz="3600" dirty="0">
                <a:latin typeface="Times New Roman" panose="02020603050405020304" pitchFamily="18" charset="0"/>
                <a:cs typeface="Times New Roman" panose="02020603050405020304" pitchFamily="18" charset="0"/>
              </a:rPr>
              <a:t>Hardware components and devices</a:t>
            </a:r>
          </a:p>
          <a:p>
            <a:pPr marL="0" indent="0">
              <a:buNone/>
            </a:pPr>
            <a:endParaRPr lang="en-US" sz="2600" dirty="0"/>
          </a:p>
          <a:p>
            <a:r>
              <a:rPr lang="en-US" sz="2400" dirty="0"/>
              <a:t>Arduino UNO R3 Microcontroller</a:t>
            </a:r>
          </a:p>
          <a:p>
            <a:pPr marL="0" indent="0">
              <a:buNone/>
            </a:pPr>
            <a:endParaRPr lang="en-US" sz="2600" dirty="0"/>
          </a:p>
          <a:p>
            <a:pPr marL="0" lvl="3" indent="0">
              <a:buNone/>
            </a:pPr>
            <a:endParaRPr lang="en-US" b="1" dirty="0"/>
          </a:p>
          <a:p>
            <a:pPr marL="0" lvl="3" indent="0">
              <a:buNone/>
            </a:pPr>
            <a:endParaRPr lang="en-US" b="1" dirty="0"/>
          </a:p>
          <a:p>
            <a:pPr marL="0" lvl="3" indent="0">
              <a:buNone/>
            </a:pPr>
            <a:endParaRPr lang="en-US" b="1" dirty="0"/>
          </a:p>
          <a:p>
            <a:pPr marL="0" lvl="3" indent="0">
              <a:buNone/>
            </a:pPr>
            <a:endParaRPr lang="en-US" b="1" dirty="0"/>
          </a:p>
          <a:p>
            <a:pPr marL="342900" lvl="3" indent="-342900"/>
            <a:r>
              <a:rPr lang="en-US" sz="2400" dirty="0"/>
              <a:t>PDLC module</a:t>
            </a:r>
          </a:p>
          <a:p>
            <a:endParaRPr lang="en-US" sz="2400" dirty="0"/>
          </a:p>
          <a:p>
            <a:endParaRPr lang="en-US" sz="2600" dirty="0"/>
          </a:p>
          <a:p>
            <a:endParaRPr lang="en-US" sz="3600" dirty="0">
              <a:latin typeface="Times New Roman" panose="02020603050405020304" pitchFamily="18" charset="0"/>
              <a:cs typeface="Times New Roman" panose="02020603050405020304" pitchFamily="18" charset="0"/>
            </a:endParaRPr>
          </a:p>
        </p:txBody>
      </p:sp>
      <p:pic>
        <p:nvPicPr>
          <p:cNvPr id="7" name="Image 40"/>
          <p:cNvPicPr/>
          <p:nvPr/>
        </p:nvPicPr>
        <p:blipFill>
          <a:blip r:embed="rId2" cstate="print"/>
          <a:stretch>
            <a:fillRect/>
          </a:stretch>
        </p:blipFill>
        <p:spPr>
          <a:xfrm>
            <a:off x="6396989" y="1264554"/>
            <a:ext cx="2305251" cy="2164446"/>
          </a:xfrm>
          <a:prstGeom prst="rect">
            <a:avLst/>
          </a:prstGeom>
        </p:spPr>
      </p:pic>
      <p:pic>
        <p:nvPicPr>
          <p:cNvPr id="5" name="صورة 4">
            <a:extLst>
              <a:ext uri="{FF2B5EF4-FFF2-40B4-BE49-F238E27FC236}">
                <a16:creationId xmlns:a16="http://schemas.microsoft.com/office/drawing/2014/main" id="{75441161-5470-1582-FD3E-83C6B6DEEC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6989" y="3857298"/>
            <a:ext cx="2305251" cy="2581924"/>
          </a:xfrm>
          <a:prstGeom prst="rect">
            <a:avLst/>
          </a:prstGeom>
        </p:spPr>
      </p:pic>
    </p:spTree>
    <p:extLst>
      <p:ext uri="{BB962C8B-B14F-4D97-AF65-F5344CB8AC3E}">
        <p14:creationId xmlns:p14="http://schemas.microsoft.com/office/powerpoint/2010/main" val="403343797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2498</TotalTime>
  <Words>450</Words>
  <Application>Microsoft Office PowerPoint</Application>
  <PresentationFormat>عرض على الشاشة (4:3)</PresentationFormat>
  <Paragraphs>103</Paragraphs>
  <Slides>16</Slides>
  <Notes>0</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16</vt:i4>
      </vt:variant>
    </vt:vector>
  </HeadingPairs>
  <TitlesOfParts>
    <vt:vector size="25" baseType="lpstr">
      <vt:lpstr>Arial</vt:lpstr>
      <vt:lpstr>Calibri</vt:lpstr>
      <vt:lpstr>Century Gothic</vt:lpstr>
      <vt:lpstr>Century Gothic (Body)</vt:lpstr>
      <vt:lpstr>Century Gothic (Headings)</vt:lpstr>
      <vt:lpstr>Segoe UI Historic</vt:lpstr>
      <vt:lpstr>Times New Roman</vt:lpstr>
      <vt:lpstr>Wingdings 3</vt:lpstr>
      <vt:lpstr>Wisp</vt:lpstr>
      <vt:lpstr>                                     .     Smart Glass Window </vt:lpstr>
      <vt:lpstr>Outlines:</vt:lpstr>
      <vt:lpstr>Abstract</vt:lpstr>
      <vt:lpstr>Block Diagram</vt:lpstr>
      <vt:lpstr>Goal</vt:lpstr>
      <vt:lpstr>Procedures </vt:lpstr>
      <vt:lpstr> </vt:lpstr>
      <vt:lpstr>عرض تقديمي في PowerPoint</vt:lpstr>
      <vt:lpstr> </vt:lpstr>
      <vt:lpstr>Hardware components Cont. </vt:lpstr>
      <vt:lpstr>Hardware components Cont. </vt:lpstr>
      <vt:lpstr>Hardware device</vt:lpstr>
      <vt:lpstr>Hardware implementation result</vt:lpstr>
      <vt:lpstr>Conclusion.</vt:lpstr>
      <vt:lpstr>Future research.</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Tracking System using Bluetooth , GPS and GSM Technologies.</dc:title>
  <dc:creator>hp</dc:creator>
  <cp:lastModifiedBy>Yusuf Shmlawi</cp:lastModifiedBy>
  <cp:revision>83</cp:revision>
  <dcterms:created xsi:type="dcterms:W3CDTF">2017-05-06T08:59:42Z</dcterms:created>
  <dcterms:modified xsi:type="dcterms:W3CDTF">2024-06-29T21:27:16Z</dcterms:modified>
</cp:coreProperties>
</file>