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62" r:id="rId4"/>
    <p:sldId id="257" r:id="rId5"/>
    <p:sldId id="267" r:id="rId6"/>
    <p:sldId id="268" r:id="rId7"/>
    <p:sldId id="260" r:id="rId8"/>
    <p:sldId id="264" r:id="rId9"/>
    <p:sldId id="265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9" r:id="rId19"/>
    <p:sldId id="278" r:id="rId20"/>
    <p:sldId id="266" r:id="rId2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CD07D52-410E-4604-8F31-8478BF223F9C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8471F28-B475-4788-8CA6-E4C63917C78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4638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212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23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595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46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821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23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183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907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0212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0519BF-C849-83E6-F7DD-C6464CC09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22E756-2FC2-8807-407A-E90DE952D7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18B0AF-FFC4-2DE0-ECB2-1601D3DD4F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99860-DAC5-2255-4C7B-78872CCD23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44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A08A54-AFC1-C131-3117-BCFDFB4B9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4104FF-477C-7A36-10EC-5388E8C89F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AD8C9B-687A-8079-CD87-310622C179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CABAA-73A7-0C3D-7A87-7E8F05C296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33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F6E0BB-8658-106A-EFAF-F09AF33BA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B585AF-D9DB-C7F4-34E4-2E50BFA162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C7EE70-C7B5-5637-B5A1-1ED53B987A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0320C-4584-05C4-821F-A3F2308E18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42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3432B-1CF3-82A9-3E70-1FB35CFAD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577CB7-BD78-2E41-68B2-BEC9EBA0D0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A8C0BF-1081-6D8A-0E9A-48197EF760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59763E-7384-15A7-DE30-691C7AA776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05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31A6E-415C-142C-9A24-3AF6B716F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A435E6-55B5-FC12-901B-4666E1657C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2B9FD3-01E1-D79B-FA26-AE84C9C07D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FF26D-2EA9-178C-99DC-4B91331AD1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338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33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04B5C-AFA3-57B9-34DC-4A29C5901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DE0A0-6E11-6C3A-6A8B-E5112A93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E2008-D3C8-E290-4B87-FAEBAC1F1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574B-846D-A808-7298-AC74BFB9F7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8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9B59FA6-11BD-72FD-7A85-B50FCC32DD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6E24A602-AA91-ADBD-28F5-1DD92146A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0A57D2BC-7D90-887C-F7C1-A1765636B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42EF83C5-70FD-C819-46B4-7E32AA8B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2B4B3160-1E80-22C0-A786-761A028A3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6976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AE859B4-A6FD-9FA8-0315-501CC2A72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E30EF1E1-C4B0-F4B5-4404-B4E1F23CC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7B4DB9CD-6CE1-5067-9F52-CB2287200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19493322-89E4-8A54-950D-B4B6795BF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9EDA8D7-A7F1-4D83-FB28-ACD54E9DF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694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CD3AFA4F-EF5B-8428-1332-42AD039344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54288201-EF19-0ECD-02E0-14C1DF622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3DA0865-9560-0AB4-7D14-F3FD54AF6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6F0095FF-7DF0-5C15-0E73-F94383A7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B2D2EE2-B5D7-19A5-FD16-821E93D6B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9644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6024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B3D1959-2BD6-EBDA-5A75-FDA0E068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23DCF80-3656-3C6A-6443-6B76E8671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4A0668C7-4AB6-7743-8714-E48172AD2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E826D864-F1C0-35CA-6803-6FEB6E047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DF0E4102-C787-DFDA-4B5B-4D62ED9B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694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DC618F7-CB39-BC9D-F609-02CAA9B90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6D6ED438-1E2D-75C5-03CF-EA7099316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4B4AD5ED-ABDE-F31A-E982-A8F32EB74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954D22BA-3B53-D794-805E-08D5B552D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91B87770-B649-3272-D29E-47FD03427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1693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E9D4893-A543-DEC5-3390-DE114F5AB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ACBD168-73C0-3339-F198-A4C650E62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6212EFE9-5E96-57C5-4275-E44E3910A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70BE29A1-CFF1-604B-1CE1-37533205D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F6B91F0A-5CD3-2D50-E9D5-D14861048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9B733656-1AF8-0CE9-4916-A3E42A2E1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91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B3C18D8-94CE-5E10-4601-2E7F047B6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EC245B3A-6CA5-0ACC-DBAA-0CBA8FDDF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CBBB008D-AE54-03D3-7610-5A97D52A9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B6ACCB30-DF42-371D-B63F-FE3C5636DE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2EA3B73F-EBDC-F130-D79C-4B81BCAD31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D8BE9C49-8206-EEE0-90C4-72742F615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2D913E6B-4017-57C9-A4EF-82E1A7E6C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205128D8-C85B-2C10-29C1-5E3D3FC18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888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8BEBDCF-2531-75D0-950E-F4914BA0A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5C279690-B09B-9B9A-955C-86812E736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C05B7B92-BCBA-A398-9BE6-399C3C661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F6EFF224-67A0-C6FD-4624-156ADF6A2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413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288D0359-689F-F869-4AC2-67C0E4DD3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6ABC811D-75F8-008B-30D6-8DFBD9DEC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49EBF056-BAFF-FB6E-2046-22E0A58DE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9275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D4D48E4-28DE-1B7B-CD7C-FA34BA34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DE6A283-E5AE-1C1C-F3A5-70103999D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0628E768-2433-B682-8C05-497B220DF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A3C96D61-57C6-5566-19F5-0D7B369D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06ABA2BA-B40B-E0A6-71B5-FAD92E9D8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DC8E760B-D021-B5F3-F1F8-6B72CA89B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2793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BFB790C-368C-E5C9-FCAF-4394223B0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10F3B0CF-CDB0-3456-FD1B-5C02F73350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94011E31-6540-63AC-37A2-2FC82183A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BA653D16-4058-D192-0117-27A3A6C6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25270F2E-93D9-7E9F-EA2C-8109E2392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DB47C37F-C49D-156C-C356-94F881C72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4325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3D29C1A9-4EE9-31B4-08FD-C1FD0DE6B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55D4FF80-7A7F-B910-58C8-8CA836176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A6C2D421-A2A0-3D73-3D25-7BEB4A0C50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8BFB7-F0F0-43F3-A486-817C42F710BA}" type="datetimeFigureOut">
              <a:rPr lang="ar-SA" smtClean="0"/>
              <a:t>24/12/1445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B8E5ED1B-1638-3271-B569-0733B31DC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2ED96301-CF0F-48F5-F4CC-FE267C687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4B8AD-9C3A-4600-949B-9964A982D9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9277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B8C9B2E1-4EC4-964A-0463-16C6FF156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0030" y="3252872"/>
            <a:ext cx="5345723" cy="113859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>
                <a:latin typeface="Martel Sans"/>
                <a:ea typeface="Kanit" pitchFamily="34" charset="-122"/>
              </a:rPr>
              <a:t>Numerical Investigation of Innovative Mechanisms </a:t>
            </a:r>
            <a:br>
              <a:rPr lang="en-US" sz="2000" dirty="0">
                <a:latin typeface="Martel Sans"/>
                <a:ea typeface="Kanit" pitchFamily="34" charset="-122"/>
              </a:rPr>
            </a:br>
            <a:r>
              <a:rPr lang="en-US" sz="2000" dirty="0">
                <a:latin typeface="Martel Sans"/>
                <a:ea typeface="Kanit" pitchFamily="34" charset="-122"/>
              </a:rPr>
              <a:t>for Heat Transfer Enhancement in Gas Turbines</a:t>
            </a:r>
            <a:br>
              <a:rPr lang="en-US" sz="2400" dirty="0">
                <a:latin typeface="Martel Sans"/>
              </a:rPr>
            </a:br>
            <a:endParaRPr lang="ar-SA" sz="2400" dirty="0">
              <a:latin typeface="Martel Sans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A67B78B0-8B3F-1F73-BF77-3FDE4090619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710225" y="2265889"/>
            <a:ext cx="8912225" cy="1138594"/>
          </a:xfrm>
        </p:spPr>
        <p:txBody>
          <a:bodyPr>
            <a:normAutofit lnSpcReduction="10000"/>
          </a:bodyPr>
          <a:lstStyle/>
          <a:p>
            <a:pPr marL="0" marR="1270" indent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None/>
            </a:pPr>
            <a:r>
              <a:rPr lang="en-US" sz="1800" dirty="0">
                <a:effectLst/>
                <a:uFill>
                  <a:solidFill>
                    <a:srgbClr val="000000"/>
                  </a:solidFill>
                </a:uFill>
                <a:latin typeface="Martel Sans"/>
                <a:ea typeface="RomanC" panose="00000400000000000000" pitchFamily="2" charset="0"/>
                <a:cs typeface="Arial" panose="020B0604020202020204" pitchFamily="34" charset="0"/>
              </a:rPr>
              <a:t>An-Najah National University</a:t>
            </a:r>
            <a:endParaRPr lang="en-US" sz="1800" dirty="0">
              <a:effectLst/>
              <a:latin typeface="Martel Sans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1270" indent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None/>
            </a:pPr>
            <a:endParaRPr lang="en-US" sz="1800" dirty="0">
              <a:effectLst/>
              <a:latin typeface="Martel Sans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" marR="0" indent="0" algn="ctr">
              <a:lnSpc>
                <a:spcPct val="107000"/>
              </a:lnSpc>
              <a:spcBef>
                <a:spcPts val="0"/>
              </a:spcBef>
              <a:spcAft>
                <a:spcPts val="1475"/>
              </a:spcAft>
              <a:buNone/>
            </a:pPr>
            <a:r>
              <a:rPr lang="en-US" sz="1800" dirty="0">
                <a:effectLst/>
                <a:latin typeface="Martel Sans"/>
                <a:ea typeface="Calibri" panose="020F0502020204030204" pitchFamily="34" charset="0"/>
                <a:cs typeface="Arial" panose="020B0604020202020204" pitchFamily="34" charset="0"/>
              </a:rPr>
              <a:t>Faculty of Engineering &amp; Information Technology</a:t>
            </a:r>
          </a:p>
          <a:p>
            <a:endParaRPr lang="ar-SA" dirty="0">
              <a:latin typeface="Kanit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CA089E03-8B3B-F8C6-EF92-771B49DF19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485" y="387179"/>
            <a:ext cx="1658815" cy="1658239"/>
          </a:xfrm>
          <a:prstGeom prst="rect">
            <a:avLst/>
          </a:prstGeom>
          <a:noFill/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93140E10-8CB7-40A9-BA84-E53336AF9BE6}"/>
              </a:ext>
            </a:extLst>
          </p:cNvPr>
          <p:cNvSpPr txBox="1"/>
          <p:nvPr/>
        </p:nvSpPr>
        <p:spPr>
          <a:xfrm>
            <a:off x="2063261" y="4488816"/>
            <a:ext cx="269346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Martel Sans"/>
              </a:rPr>
              <a:t>Students: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dirty="0" err="1">
                <a:latin typeface="Martel Sans"/>
              </a:rPr>
              <a:t>Abdalsalam</a:t>
            </a:r>
            <a:r>
              <a:rPr lang="en-US" dirty="0">
                <a:latin typeface="Martel Sans"/>
              </a:rPr>
              <a:t> Jabali</a:t>
            </a:r>
          </a:p>
          <a:p>
            <a:pPr marL="342900" indent="-342900" algn="l" rtl="0">
              <a:buFont typeface="+mj-lt"/>
              <a:buAutoNum type="arabicPeriod"/>
            </a:pPr>
            <a:endParaRPr lang="en-US" dirty="0">
              <a:latin typeface="Martel Sans"/>
            </a:endParaRPr>
          </a:p>
          <a:p>
            <a:pPr marL="342900" indent="-342900" algn="l" rtl="0">
              <a:buFont typeface="+mj-lt"/>
              <a:buAutoNum type="arabicPeriod"/>
            </a:pPr>
            <a:r>
              <a:rPr lang="en-US" dirty="0">
                <a:latin typeface="Martel Sans"/>
              </a:rPr>
              <a:t>Yosef Shanti</a:t>
            </a:r>
          </a:p>
          <a:p>
            <a:pPr algn="l" rtl="0"/>
            <a:endParaRPr lang="en-US" dirty="0">
              <a:latin typeface="Martel Sans"/>
            </a:endParaRPr>
          </a:p>
          <a:p>
            <a:pPr algn="l" rtl="0"/>
            <a:endParaRPr lang="en-US" dirty="0">
              <a:latin typeface="Martel Sans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11A998FB-7B88-3540-CE17-E100991F6B9C}"/>
              </a:ext>
            </a:extLst>
          </p:cNvPr>
          <p:cNvSpPr txBox="1"/>
          <p:nvPr/>
        </p:nvSpPr>
        <p:spPr>
          <a:xfrm>
            <a:off x="7719647" y="4488816"/>
            <a:ext cx="258493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>
                <a:latin typeface="Martel Sans"/>
              </a:rPr>
              <a:t>Supervised by:</a:t>
            </a:r>
          </a:p>
          <a:p>
            <a:pPr algn="l" rtl="0"/>
            <a:r>
              <a:rPr lang="en-US" dirty="0">
                <a:latin typeface="Martel Sans"/>
              </a:rPr>
              <a:t>Eng. </a:t>
            </a:r>
            <a:r>
              <a:rPr lang="en-US" dirty="0" err="1">
                <a:latin typeface="Martel Sans"/>
              </a:rPr>
              <a:t>Luqman</a:t>
            </a:r>
            <a:r>
              <a:rPr lang="en-US" dirty="0">
                <a:latin typeface="Martel Sans"/>
              </a:rPr>
              <a:t> </a:t>
            </a:r>
            <a:r>
              <a:rPr lang="en-US" dirty="0" err="1">
                <a:latin typeface="Martel Sans"/>
              </a:rPr>
              <a:t>Herzallah</a:t>
            </a:r>
            <a:endParaRPr lang="en-US" dirty="0">
              <a:latin typeface="Martel Sans"/>
            </a:endParaRPr>
          </a:p>
          <a:p>
            <a:pPr algn="l" rtl="0"/>
            <a:endParaRPr lang="en-US" dirty="0">
              <a:latin typeface="Martel Sans"/>
            </a:endParaRPr>
          </a:p>
        </p:txBody>
      </p:sp>
    </p:spTree>
    <p:extLst>
      <p:ext uri="{BB962C8B-B14F-4D97-AF65-F5344CB8AC3E}">
        <p14:creationId xmlns:p14="http://schemas.microsoft.com/office/powerpoint/2010/main" val="914115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2955960B-7E81-B597-58BA-6A0D2315CC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8262"/>
            <a:ext cx="6212085" cy="3689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E4BB5F46-C15F-E131-3B1F-70FD96058A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085" y="845012"/>
            <a:ext cx="5979915" cy="3642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09929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-1"/>
            <a:ext cx="12192000" cy="8117305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F9AC4251-7198-9D5A-F0A7-BAF3CB0C1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9422"/>
            <a:ext cx="5943600" cy="3710305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685D36D5-A8B3-C744-3C60-11D3ADF17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459421"/>
            <a:ext cx="6248400" cy="3710305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0E487CC6-E03D-63A2-D929-CBE6C2F989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169726"/>
            <a:ext cx="6096000" cy="394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89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-1"/>
            <a:ext cx="12192000" cy="8117305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graphicFrame>
        <p:nvGraphicFramePr>
          <p:cNvPr id="9" name="جدول 8">
            <a:extLst>
              <a:ext uri="{FF2B5EF4-FFF2-40B4-BE49-F238E27FC236}">
                <a16:creationId xmlns:a16="http://schemas.microsoft.com/office/drawing/2014/main" id="{27A8F06C-A8E6-A2E7-B0C3-7BD12658A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465483"/>
              </p:ext>
            </p:extLst>
          </p:nvPr>
        </p:nvGraphicFramePr>
        <p:xfrm>
          <a:off x="1026695" y="1203157"/>
          <a:ext cx="10026316" cy="59355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6043">
                  <a:extLst>
                    <a:ext uri="{9D8B030D-6E8A-4147-A177-3AD203B41FA5}">
                      <a16:colId xmlns:a16="http://schemas.microsoft.com/office/drawing/2014/main" val="2124400815"/>
                    </a:ext>
                  </a:extLst>
                </a:gridCol>
                <a:gridCol w="2506043">
                  <a:extLst>
                    <a:ext uri="{9D8B030D-6E8A-4147-A177-3AD203B41FA5}">
                      <a16:colId xmlns:a16="http://schemas.microsoft.com/office/drawing/2014/main" val="84182725"/>
                    </a:ext>
                  </a:extLst>
                </a:gridCol>
                <a:gridCol w="2507115">
                  <a:extLst>
                    <a:ext uri="{9D8B030D-6E8A-4147-A177-3AD203B41FA5}">
                      <a16:colId xmlns:a16="http://schemas.microsoft.com/office/drawing/2014/main" val="312808343"/>
                    </a:ext>
                  </a:extLst>
                </a:gridCol>
                <a:gridCol w="2507115">
                  <a:extLst>
                    <a:ext uri="{9D8B030D-6E8A-4147-A177-3AD203B41FA5}">
                      <a16:colId xmlns:a16="http://schemas.microsoft.com/office/drawing/2014/main" val="520467055"/>
                    </a:ext>
                  </a:extLst>
                </a:gridCol>
              </a:tblGrid>
              <a:tr h="897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Kanit"/>
                          <a:ea typeface="Kanit"/>
                        </a:rPr>
                        <a:t>Domain</a:t>
                      </a:r>
                      <a:endParaRPr lang="en-US" sz="2000" dirty="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Boundary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Kanit"/>
                          <a:ea typeface="Kanit"/>
                        </a:rPr>
                        <a:t>Parameter</a:t>
                      </a:r>
                      <a:endParaRPr lang="en-US" sz="2000" dirty="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Value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3647777"/>
                  </a:ext>
                </a:extLst>
              </a:tr>
              <a:tr h="7355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Kanit"/>
                          <a:ea typeface="Kanit"/>
                        </a:rPr>
                        <a:t>Gas </a:t>
                      </a:r>
                      <a:r>
                        <a:rPr lang="en-US" sz="2000" b="1" kern="1200" dirty="0">
                          <a:solidFill>
                            <a:schemeClr val="bg1"/>
                          </a:solidFill>
                          <a:effectLst/>
                          <a:latin typeface="Kanit"/>
                          <a:ea typeface="Kanit"/>
                          <a:cs typeface="+mn-cs"/>
                        </a:rPr>
                        <a:t>Domain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Kanit"/>
                          <a:ea typeface="Kanit"/>
                        </a:rPr>
                        <a:t>Inlet</a:t>
                      </a:r>
                      <a:endParaRPr lang="en-US" sz="2000" dirty="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Velocity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260 m/s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97834191"/>
                  </a:ext>
                </a:extLst>
              </a:tr>
              <a:tr h="8604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Kanit"/>
                          <a:ea typeface="Kanit"/>
                        </a:rPr>
                        <a:t> </a:t>
                      </a:r>
                      <a:endParaRPr lang="en-US" sz="2000" dirty="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Kanit"/>
                          <a:ea typeface="Kanit"/>
                        </a:rPr>
                        <a:t> </a:t>
                      </a:r>
                      <a:endParaRPr lang="en-US" sz="2000" dirty="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Temperature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Kanit"/>
                          <a:ea typeface="Kanit"/>
                        </a:rPr>
                        <a:t>1600°K</a:t>
                      </a:r>
                      <a:endParaRPr lang="en-US" sz="2000" dirty="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887803"/>
                  </a:ext>
                </a:extLst>
              </a:tr>
              <a:tr h="7355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 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Outlet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Pressure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179264 Pa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7002971"/>
                  </a:ext>
                </a:extLst>
              </a:tr>
              <a:tr h="960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Kanit"/>
                          <a:ea typeface="Kanit"/>
                        </a:rPr>
                        <a:t>Coolant Domain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Inlet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Velocity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110 m/s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98833246"/>
                  </a:ext>
                </a:extLst>
              </a:tr>
              <a:tr h="7605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 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 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Temperature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400°K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4293379"/>
                  </a:ext>
                </a:extLst>
              </a:tr>
              <a:tr h="9853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Kanit"/>
                          <a:ea typeface="Kanit"/>
                        </a:rPr>
                        <a:t> </a:t>
                      </a:r>
                      <a:endParaRPr lang="en-US" sz="2000" dirty="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Outlet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Kanit"/>
                          <a:ea typeface="Kanit"/>
                        </a:rPr>
                        <a:t>Pressure</a:t>
                      </a:r>
                      <a:endParaRPr lang="en-US" sz="200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Kanit"/>
                          <a:ea typeface="Kanit"/>
                        </a:rPr>
                        <a:t>101325 Pa</a:t>
                      </a:r>
                      <a:endParaRPr lang="en-US" sz="2000" dirty="0">
                        <a:effectLst/>
                        <a:latin typeface="Kanit"/>
                        <a:ea typeface="Kani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0933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979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-1"/>
            <a:ext cx="12192000" cy="8117305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2110654B-120D-67A4-214D-70C3484FC9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21" y="1042737"/>
            <a:ext cx="9728513" cy="599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91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-1"/>
            <a:ext cx="12192000" cy="8117305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sp>
        <p:nvSpPr>
          <p:cNvPr id="6" name="عنوان 5">
            <a:extLst>
              <a:ext uri="{FF2B5EF4-FFF2-40B4-BE49-F238E27FC236}">
                <a16:creationId xmlns:a16="http://schemas.microsoft.com/office/drawing/2014/main" id="{259FDD62-EBD1-1B06-A1C7-86C2B43C4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8596"/>
            <a:ext cx="10515600" cy="1325563"/>
          </a:xfrm>
        </p:spPr>
        <p:txBody>
          <a:bodyPr/>
          <a:lstStyle/>
          <a:p>
            <a:pPr algn="l"/>
            <a:r>
              <a:rPr lang="de-DE" dirty="0" err="1">
                <a:latin typeface="Kanit"/>
                <a:ea typeface="Kanit"/>
              </a:rPr>
              <a:t>Turbulence</a:t>
            </a:r>
            <a:r>
              <a:rPr lang="de-DE" dirty="0">
                <a:latin typeface="Kanit"/>
                <a:ea typeface="Kanit"/>
              </a:rPr>
              <a:t> Model</a:t>
            </a:r>
            <a:endParaRPr lang="ar-SA" dirty="0">
              <a:latin typeface="Kanit"/>
              <a:ea typeface="Kanit"/>
            </a:endParaRPr>
          </a:p>
        </p:txBody>
      </p:sp>
      <p:sp>
        <p:nvSpPr>
          <p:cNvPr id="8" name="عنصر نائب للمحتوى 7">
            <a:extLst>
              <a:ext uri="{FF2B5EF4-FFF2-40B4-BE49-F238E27FC236}">
                <a16:creationId xmlns:a16="http://schemas.microsoft.com/office/drawing/2014/main" id="{00090219-8F3B-0940-749F-F98A01893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algn="l" rtl="0"/>
            <a:r>
              <a:rPr lang="de-DE" dirty="0"/>
              <a:t>k-</a:t>
            </a:r>
            <a:r>
              <a:rPr lang="el-GR" dirty="0"/>
              <a:t>ω </a:t>
            </a:r>
            <a:r>
              <a:rPr lang="de-DE" dirty="0"/>
              <a:t>Shear-Stress Transport (SST) </a:t>
            </a:r>
            <a:r>
              <a:rPr lang="de-DE" dirty="0" err="1"/>
              <a:t>model</a:t>
            </a:r>
            <a:endParaRPr lang="de-DE" dirty="0"/>
          </a:p>
          <a:p>
            <a:pPr marL="0" indent="0" algn="l" rtl="0">
              <a:buNone/>
            </a:pPr>
            <a:endParaRPr lang="de-DE" dirty="0"/>
          </a:p>
          <a:p>
            <a:pPr algn="l" rtl="0"/>
            <a:r>
              <a:rPr lang="en-US" dirty="0"/>
              <a:t>Importance of modeling near-wall and free-stream turbulence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07366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128337" y="465271"/>
            <a:ext cx="12192000" cy="7251030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sp>
        <p:nvSpPr>
          <p:cNvPr id="6" name="عنوان 5">
            <a:extLst>
              <a:ext uri="{FF2B5EF4-FFF2-40B4-BE49-F238E27FC236}">
                <a16:creationId xmlns:a16="http://schemas.microsoft.com/office/drawing/2014/main" id="{259FDD62-EBD1-1B06-A1C7-86C2B43C4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8596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latin typeface="Kanit"/>
              </a:rPr>
              <a:t>Results and conclusions </a:t>
            </a:r>
            <a:endParaRPr lang="ar-SA" sz="3600" dirty="0">
              <a:latin typeface="Kanit"/>
            </a:endParaRPr>
          </a:p>
        </p:txBody>
      </p:sp>
      <p:sp>
        <p:nvSpPr>
          <p:cNvPr id="8" name="عنصر نائب للمحتوى 7">
            <a:extLst>
              <a:ext uri="{FF2B5EF4-FFF2-40B4-BE49-F238E27FC236}">
                <a16:creationId xmlns:a16="http://schemas.microsoft.com/office/drawing/2014/main" id="{00090219-8F3B-0940-749F-F98A01893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algn="l" rtl="0"/>
            <a:r>
              <a:rPr lang="de-DE" sz="2400" dirty="0">
                <a:latin typeface="Kanit"/>
              </a:rPr>
              <a:t>Flow </a:t>
            </a:r>
            <a:r>
              <a:rPr lang="en-US" sz="2400" dirty="0">
                <a:latin typeface="Kanit"/>
              </a:rPr>
              <a:t>characteristics around conical pins</a:t>
            </a:r>
          </a:p>
          <a:p>
            <a:pPr marL="0" indent="0" algn="l" rtl="0">
              <a:buNone/>
            </a:pPr>
            <a:endParaRPr lang="en-US" sz="2400" dirty="0">
              <a:latin typeface="Kanit"/>
            </a:endParaRPr>
          </a:p>
          <a:p>
            <a:pPr algn="l" rtl="0"/>
            <a:r>
              <a:rPr lang="en-US" sz="2400" dirty="0">
                <a:latin typeface="Kanit"/>
              </a:rPr>
              <a:t>Velocity distribution</a:t>
            </a:r>
          </a:p>
          <a:p>
            <a:pPr marL="0" indent="0" algn="l" rtl="0">
              <a:buNone/>
            </a:pPr>
            <a:endParaRPr lang="en-US" sz="2400" dirty="0">
              <a:latin typeface="Kanit"/>
            </a:endParaRPr>
          </a:p>
          <a:p>
            <a:pPr algn="l" rtl="0"/>
            <a:r>
              <a:rPr lang="en-US" sz="2400" dirty="0">
                <a:latin typeface="Kanit"/>
              </a:rPr>
              <a:t>Temperature distribution </a:t>
            </a:r>
            <a:endParaRPr lang="de-DE" sz="2400" dirty="0">
              <a:latin typeface="Kanit"/>
            </a:endParaRPr>
          </a:p>
          <a:p>
            <a:pPr marL="0" indent="0" algn="l" rtl="0">
              <a:buNone/>
            </a:pPr>
            <a:endParaRPr lang="de-DE" dirty="0">
              <a:latin typeface="Kanit"/>
            </a:endParaRPr>
          </a:p>
          <a:p>
            <a:pPr marL="0" indent="0" algn="l" rtl="0">
              <a:buNone/>
            </a:pPr>
            <a:endParaRPr lang="ar-SA" dirty="0">
              <a:latin typeface="Kanit"/>
            </a:endParaRPr>
          </a:p>
        </p:txBody>
      </p:sp>
    </p:spTree>
    <p:extLst>
      <p:ext uri="{BB962C8B-B14F-4D97-AF65-F5344CB8AC3E}">
        <p14:creationId xmlns:p14="http://schemas.microsoft.com/office/powerpoint/2010/main" val="1787520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-1"/>
            <a:ext cx="12192000" cy="8117305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C98ED69E-8123-80DD-E65E-32168360D0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5271"/>
            <a:ext cx="12191999" cy="765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90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-1"/>
            <a:ext cx="12192000" cy="8117305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A5DCDDD6-C772-4D0A-69EA-B1B99DBE63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271"/>
            <a:ext cx="12192000" cy="765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16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-1"/>
            <a:ext cx="12192000" cy="8117305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21D291A9-E569-70A5-36E3-C03DEFAEEE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27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78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-1"/>
            <a:ext cx="12192000" cy="8117305"/>
          </a:xfrm>
          <a:prstGeom prst="rect">
            <a:avLst/>
          </a:prstGeom>
          <a:solidFill>
            <a:srgbClr val="EBF4F3"/>
          </a:solidFill>
          <a:ln/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20D2C3FC-E213-FA58-1C42-3D26BA7FB6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270"/>
            <a:ext cx="12192000" cy="765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789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5266333" y="843855"/>
            <a:ext cx="6231334" cy="474805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5467"/>
              </a:lnSpc>
            </a:pPr>
            <a:r>
              <a:rPr lang="en-US" sz="3600" dirty="0">
                <a:solidFill>
                  <a:srgbClr val="272D45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Numerical Investigation of Innovative Mechanisms for Heat Transfer Enhancement in Gas Turbines</a:t>
            </a: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37A79-FF54-77BC-CB49-9D6CF716F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ED0A70F-48A1-D239-F224-905DD4FAB8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sp>
        <p:nvSpPr>
          <p:cNvPr id="3" name="Shape 1">
            <a:extLst>
              <a:ext uri="{FF2B5EF4-FFF2-40B4-BE49-F238E27FC236}">
                <a16:creationId xmlns:a16="http://schemas.microsoft.com/office/drawing/2014/main" id="{64795C35-4842-A29B-B319-047115198B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CD1B0467-C37B-328F-E908-A789E8B9F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73208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872315CC-CAF8-CE87-AACC-B07078DB4F01}"/>
              </a:ext>
            </a:extLst>
          </p:cNvPr>
          <p:cNvSpPr/>
          <p:nvPr/>
        </p:nvSpPr>
        <p:spPr>
          <a:xfrm>
            <a:off x="1388665" y="1948369"/>
            <a:ext cx="5495712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r>
              <a:rPr lang="en-US" sz="3645" dirty="0">
                <a:solidFill>
                  <a:srgbClr val="272D45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Conclusion and Future Work</a:t>
            </a: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287947D3-D2DF-38A2-C707-20994661E206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sp>
        <p:nvSpPr>
          <p:cNvPr id="9" name="Text 6">
            <a:extLst>
              <a:ext uri="{FF2B5EF4-FFF2-40B4-BE49-F238E27FC236}">
                <a16:creationId xmlns:a16="http://schemas.microsoft.com/office/drawing/2014/main" id="{3EE98B7A-C8E8-9025-8CCC-19770B075BD4}"/>
              </a:ext>
            </a:extLst>
          </p:cNvPr>
          <p:cNvSpPr/>
          <p:nvPr/>
        </p:nvSpPr>
        <p:spPr>
          <a:xfrm>
            <a:off x="1388665" y="2743297"/>
            <a:ext cx="9944619" cy="336735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rtl="0">
              <a:lnSpc>
                <a:spcPts val="2332"/>
              </a:lnSpc>
            </a:pPr>
            <a:endParaRPr lang="en-US" sz="2000" dirty="0">
              <a:solidFill>
                <a:srgbClr val="2C3249"/>
              </a:solidFill>
              <a:latin typeface="Kanit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C3249"/>
                </a:solidFill>
                <a:latin typeface="Kanit"/>
                <a:ea typeface="Martel Sans" pitchFamily="34" charset="-122"/>
                <a:cs typeface="Martel Sans" pitchFamily="34" charset="-120"/>
              </a:rPr>
              <a:t>Effectiveness of conical pin arrangement </a:t>
            </a: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C3249"/>
              </a:solidFill>
              <a:latin typeface="Kanit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C3249"/>
                </a:solidFill>
                <a:latin typeface="Kanit"/>
                <a:ea typeface="Martel Sans" pitchFamily="34" charset="-122"/>
                <a:cs typeface="Martel Sans" pitchFamily="34" charset="-120"/>
              </a:rPr>
              <a:t>Foundation for future research and more investigations</a:t>
            </a:r>
          </a:p>
          <a:p>
            <a:pPr algn="l" rtl="0">
              <a:lnSpc>
                <a:spcPts val="2332"/>
              </a:lnSpc>
            </a:pPr>
            <a:endParaRPr lang="en-US" sz="2000" dirty="0">
              <a:solidFill>
                <a:srgbClr val="2C3249"/>
              </a:solidFill>
              <a:latin typeface="Kanit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C3249"/>
                </a:solidFill>
                <a:latin typeface="Kanit"/>
                <a:ea typeface="Martel Sans" pitchFamily="34" charset="-122"/>
                <a:cs typeface="Martel Sans" pitchFamily="34" charset="-120"/>
              </a:rPr>
              <a:t>limitations and gaps: Oversight of practical implementation challenges.</a:t>
            </a:r>
          </a:p>
          <a:p>
            <a:pPr algn="l" rtl="0">
              <a:lnSpc>
                <a:spcPts val="2332"/>
              </a:lnSpc>
            </a:pPr>
            <a:endParaRPr lang="en-US" sz="2000" dirty="0">
              <a:solidFill>
                <a:srgbClr val="2C3249"/>
              </a:solidFill>
              <a:latin typeface="Kanit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C3249"/>
                </a:solidFill>
                <a:latin typeface="Kanit"/>
                <a:ea typeface="Martel Sans" pitchFamily="34" charset="-122"/>
                <a:cs typeface="Martel Sans" pitchFamily="34" charset="-120"/>
              </a:rPr>
              <a:t>Future research goals: Address limitations. Additional studies on blade without cooling techniques, integration of localized turbulence promoters and enhanced computational setups.</a:t>
            </a:r>
            <a:endParaRPr lang="en-US" sz="2000" dirty="0">
              <a:latin typeface="Kanit"/>
            </a:endParaRPr>
          </a:p>
        </p:txBody>
      </p:sp>
    </p:spTree>
    <p:extLst>
      <p:ext uri="{BB962C8B-B14F-4D97-AF65-F5344CB8AC3E}">
        <p14:creationId xmlns:p14="http://schemas.microsoft.com/office/powerpoint/2010/main" val="788856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C8B1C-C60B-07CC-9896-6BEFF4CEE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62FC4840-1BA7-EC44-2D9D-0F3FE6D40A9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sp>
        <p:nvSpPr>
          <p:cNvPr id="3" name="Shape 1">
            <a:extLst>
              <a:ext uri="{FF2B5EF4-FFF2-40B4-BE49-F238E27FC236}">
                <a16:creationId xmlns:a16="http://schemas.microsoft.com/office/drawing/2014/main" id="{242E719F-710A-DD72-6C26-FFC26D490A6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A0605AF1-73EF-33CD-28C4-479C018EE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3048000" cy="6858000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0C124FF9-09EE-2B25-046E-3667BCFFDCFF}"/>
              </a:ext>
            </a:extLst>
          </p:cNvPr>
          <p:cNvSpPr/>
          <p:nvPr/>
        </p:nvSpPr>
        <p:spPr>
          <a:xfrm>
            <a:off x="314323" y="197768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4556"/>
              </a:lnSpc>
            </a:pPr>
            <a:r>
              <a:rPr lang="en-US" sz="3645" dirty="0">
                <a:solidFill>
                  <a:srgbClr val="272D45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Outline</a:t>
            </a:r>
            <a:endParaRPr lang="en-US" sz="3645" dirty="0"/>
          </a:p>
        </p:txBody>
      </p:sp>
      <p:sp>
        <p:nvSpPr>
          <p:cNvPr id="6" name="Shape 3">
            <a:extLst>
              <a:ext uri="{FF2B5EF4-FFF2-40B4-BE49-F238E27FC236}">
                <a16:creationId xmlns:a16="http://schemas.microsoft.com/office/drawing/2014/main" id="{BCB7DE05-F816-73AF-0AD3-BA179A323A69}"/>
              </a:ext>
            </a:extLst>
          </p:cNvPr>
          <p:cNvSpPr/>
          <p:nvPr/>
        </p:nvSpPr>
        <p:spPr>
          <a:xfrm>
            <a:off x="1061045" y="1234880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92D6ADB2-13B3-64FC-0DF3-13B36C4AEBF1}"/>
              </a:ext>
            </a:extLst>
          </p:cNvPr>
          <p:cNvSpPr/>
          <p:nvPr/>
        </p:nvSpPr>
        <p:spPr>
          <a:xfrm>
            <a:off x="1228030" y="1269606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1</a:t>
            </a:r>
            <a:endParaRPr lang="en-US" sz="2187" dirty="0"/>
          </a:p>
        </p:txBody>
      </p:sp>
      <p:sp>
        <p:nvSpPr>
          <p:cNvPr id="8" name="Text 5">
            <a:extLst>
              <a:ext uri="{FF2B5EF4-FFF2-40B4-BE49-F238E27FC236}">
                <a16:creationId xmlns:a16="http://schemas.microsoft.com/office/drawing/2014/main" id="{CE45C18A-8D67-76D7-A29D-E2E21A664090}"/>
              </a:ext>
            </a:extLst>
          </p:cNvPr>
          <p:cNvSpPr/>
          <p:nvPr/>
        </p:nvSpPr>
        <p:spPr>
          <a:xfrm>
            <a:off x="1637040" y="1269148"/>
            <a:ext cx="185162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2278"/>
              </a:lnSpc>
            </a:pPr>
            <a:r>
              <a:rPr lang="en-US" sz="1822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Introduction</a:t>
            </a:r>
            <a:endParaRPr lang="en-US" sz="1822" dirty="0"/>
          </a:p>
        </p:txBody>
      </p:sp>
      <p:sp>
        <p:nvSpPr>
          <p:cNvPr id="14" name="Shape 3">
            <a:extLst>
              <a:ext uri="{FF2B5EF4-FFF2-40B4-BE49-F238E27FC236}">
                <a16:creationId xmlns:a16="http://schemas.microsoft.com/office/drawing/2014/main" id="{C50ADF7D-AB4A-EFE6-7D44-4C0A17401F22}"/>
              </a:ext>
            </a:extLst>
          </p:cNvPr>
          <p:cNvSpPr/>
          <p:nvPr/>
        </p:nvSpPr>
        <p:spPr>
          <a:xfrm>
            <a:off x="1061045" y="2075142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15" name="Text 4">
            <a:extLst>
              <a:ext uri="{FF2B5EF4-FFF2-40B4-BE49-F238E27FC236}">
                <a16:creationId xmlns:a16="http://schemas.microsoft.com/office/drawing/2014/main" id="{5341D544-1935-FDC3-9297-DA55A3DDFE08}"/>
              </a:ext>
            </a:extLst>
          </p:cNvPr>
          <p:cNvSpPr/>
          <p:nvPr/>
        </p:nvSpPr>
        <p:spPr>
          <a:xfrm>
            <a:off x="1228030" y="2109868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solidFill>
                  <a:srgbClr val="2C3249"/>
                </a:solidFill>
                <a:latin typeface="Kanit" pitchFamily="34" charset="0"/>
                <a:ea typeface="Kanit" pitchFamily="34" charset="-122"/>
              </a:rPr>
              <a:t>2</a:t>
            </a:r>
            <a:endParaRPr lang="en-US" sz="2187" dirty="0"/>
          </a:p>
        </p:txBody>
      </p:sp>
      <p:sp>
        <p:nvSpPr>
          <p:cNvPr id="16" name="Text 5">
            <a:extLst>
              <a:ext uri="{FF2B5EF4-FFF2-40B4-BE49-F238E27FC236}">
                <a16:creationId xmlns:a16="http://schemas.microsoft.com/office/drawing/2014/main" id="{E9BCF864-D8C1-E27E-24E1-4448ACFFE5B0}"/>
              </a:ext>
            </a:extLst>
          </p:cNvPr>
          <p:cNvSpPr/>
          <p:nvPr/>
        </p:nvSpPr>
        <p:spPr>
          <a:xfrm>
            <a:off x="1611767" y="2136478"/>
            <a:ext cx="185162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2278"/>
              </a:lnSpc>
            </a:pPr>
            <a:r>
              <a:rPr lang="en-US" sz="1822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Objectives</a:t>
            </a:r>
            <a:endParaRPr lang="en-US" sz="1822" dirty="0"/>
          </a:p>
        </p:txBody>
      </p:sp>
      <p:sp>
        <p:nvSpPr>
          <p:cNvPr id="17" name="Shape 3">
            <a:extLst>
              <a:ext uri="{FF2B5EF4-FFF2-40B4-BE49-F238E27FC236}">
                <a16:creationId xmlns:a16="http://schemas.microsoft.com/office/drawing/2014/main" id="{994CC9BE-E18D-BE1A-54CE-64C9073BF3EE}"/>
              </a:ext>
            </a:extLst>
          </p:cNvPr>
          <p:cNvSpPr/>
          <p:nvPr/>
        </p:nvSpPr>
        <p:spPr>
          <a:xfrm>
            <a:off x="1076338" y="2854937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18" name="Text 4">
            <a:extLst>
              <a:ext uri="{FF2B5EF4-FFF2-40B4-BE49-F238E27FC236}">
                <a16:creationId xmlns:a16="http://schemas.microsoft.com/office/drawing/2014/main" id="{F7C86637-DBF9-80E1-1604-2935671C0586}"/>
              </a:ext>
            </a:extLst>
          </p:cNvPr>
          <p:cNvSpPr/>
          <p:nvPr/>
        </p:nvSpPr>
        <p:spPr>
          <a:xfrm>
            <a:off x="1243323" y="2889663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solidFill>
                  <a:srgbClr val="2C3249"/>
                </a:solidFill>
                <a:latin typeface="Kanit" pitchFamily="34" charset="0"/>
                <a:ea typeface="Kanit" pitchFamily="34" charset="-122"/>
              </a:rPr>
              <a:t>3</a:t>
            </a:r>
            <a:endParaRPr lang="en-US" sz="2187" dirty="0"/>
          </a:p>
        </p:txBody>
      </p:sp>
      <p:sp>
        <p:nvSpPr>
          <p:cNvPr id="19" name="Text 5">
            <a:extLst>
              <a:ext uri="{FF2B5EF4-FFF2-40B4-BE49-F238E27FC236}">
                <a16:creationId xmlns:a16="http://schemas.microsoft.com/office/drawing/2014/main" id="{9BA2CC97-11F2-7C5E-9EAA-3D5D3406B3D4}"/>
              </a:ext>
            </a:extLst>
          </p:cNvPr>
          <p:cNvSpPr/>
          <p:nvPr/>
        </p:nvSpPr>
        <p:spPr>
          <a:xfrm>
            <a:off x="1611767" y="2918536"/>
            <a:ext cx="185162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>
              <a:lnSpc>
                <a:spcPts val="2278"/>
              </a:lnSpc>
            </a:pPr>
            <a:r>
              <a:rPr lang="en-US" sz="1822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Literature review</a:t>
            </a:r>
            <a:endParaRPr lang="en-US" sz="1822" dirty="0"/>
          </a:p>
        </p:txBody>
      </p:sp>
      <p:sp>
        <p:nvSpPr>
          <p:cNvPr id="20" name="Shape 3">
            <a:extLst>
              <a:ext uri="{FF2B5EF4-FFF2-40B4-BE49-F238E27FC236}">
                <a16:creationId xmlns:a16="http://schemas.microsoft.com/office/drawing/2014/main" id="{C71B69EC-F099-2FC2-9287-A502BBD601FC}"/>
              </a:ext>
            </a:extLst>
          </p:cNvPr>
          <p:cNvSpPr/>
          <p:nvPr/>
        </p:nvSpPr>
        <p:spPr>
          <a:xfrm>
            <a:off x="1061045" y="3749852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21" name="Text 4">
            <a:extLst>
              <a:ext uri="{FF2B5EF4-FFF2-40B4-BE49-F238E27FC236}">
                <a16:creationId xmlns:a16="http://schemas.microsoft.com/office/drawing/2014/main" id="{26EC48E3-1145-5E67-1F86-4F2015988EDE}"/>
              </a:ext>
            </a:extLst>
          </p:cNvPr>
          <p:cNvSpPr/>
          <p:nvPr/>
        </p:nvSpPr>
        <p:spPr>
          <a:xfrm>
            <a:off x="1228030" y="3784578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solidFill>
                  <a:srgbClr val="2C3249"/>
                </a:solidFill>
                <a:latin typeface="Kanit" pitchFamily="34" charset="0"/>
                <a:ea typeface="Kanit" pitchFamily="34" charset="-122"/>
              </a:rPr>
              <a:t>4</a:t>
            </a:r>
            <a:endParaRPr lang="en-US" sz="2187" dirty="0"/>
          </a:p>
        </p:txBody>
      </p:sp>
      <p:sp>
        <p:nvSpPr>
          <p:cNvPr id="22" name="Text 5">
            <a:extLst>
              <a:ext uri="{FF2B5EF4-FFF2-40B4-BE49-F238E27FC236}">
                <a16:creationId xmlns:a16="http://schemas.microsoft.com/office/drawing/2014/main" id="{033E9535-B1C5-A06D-564A-10DD0F8AC605}"/>
              </a:ext>
            </a:extLst>
          </p:cNvPr>
          <p:cNvSpPr/>
          <p:nvPr/>
        </p:nvSpPr>
        <p:spPr>
          <a:xfrm>
            <a:off x="1196381" y="3867281"/>
            <a:ext cx="185162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278"/>
              </a:lnSpc>
            </a:pPr>
            <a:r>
              <a:rPr lang="en-US" sz="1822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Methodology</a:t>
            </a:r>
            <a:endParaRPr lang="en-US" sz="1822" dirty="0"/>
          </a:p>
        </p:txBody>
      </p:sp>
      <p:sp>
        <p:nvSpPr>
          <p:cNvPr id="23" name="Shape 3">
            <a:extLst>
              <a:ext uri="{FF2B5EF4-FFF2-40B4-BE49-F238E27FC236}">
                <a16:creationId xmlns:a16="http://schemas.microsoft.com/office/drawing/2014/main" id="{0C0C0E48-A895-2527-AC50-203FAC841D93}"/>
              </a:ext>
            </a:extLst>
          </p:cNvPr>
          <p:cNvSpPr/>
          <p:nvPr/>
        </p:nvSpPr>
        <p:spPr>
          <a:xfrm>
            <a:off x="4201670" y="1234880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24" name="Text 4">
            <a:extLst>
              <a:ext uri="{FF2B5EF4-FFF2-40B4-BE49-F238E27FC236}">
                <a16:creationId xmlns:a16="http://schemas.microsoft.com/office/drawing/2014/main" id="{4C712FC3-3146-EC5A-FFB9-3D12C8EB0493}"/>
              </a:ext>
            </a:extLst>
          </p:cNvPr>
          <p:cNvSpPr/>
          <p:nvPr/>
        </p:nvSpPr>
        <p:spPr>
          <a:xfrm>
            <a:off x="4368655" y="1269606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solidFill>
                  <a:srgbClr val="2C3249"/>
                </a:solidFill>
                <a:latin typeface="Kanit" pitchFamily="34" charset="0"/>
                <a:ea typeface="Kanit" pitchFamily="34" charset="-122"/>
              </a:rPr>
              <a:t>5</a:t>
            </a:r>
            <a:endParaRPr lang="en-US" sz="2187" dirty="0"/>
          </a:p>
        </p:txBody>
      </p:sp>
      <p:sp>
        <p:nvSpPr>
          <p:cNvPr id="25" name="Text 5">
            <a:extLst>
              <a:ext uri="{FF2B5EF4-FFF2-40B4-BE49-F238E27FC236}">
                <a16:creationId xmlns:a16="http://schemas.microsoft.com/office/drawing/2014/main" id="{99900206-D65A-95A0-93EE-982D991C7BDE}"/>
              </a:ext>
            </a:extLst>
          </p:cNvPr>
          <p:cNvSpPr/>
          <p:nvPr/>
        </p:nvSpPr>
        <p:spPr>
          <a:xfrm>
            <a:off x="4752479" y="1269148"/>
            <a:ext cx="2238713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2278"/>
              </a:lnSpc>
            </a:pPr>
            <a:r>
              <a:rPr lang="en-US" sz="1822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Results </a:t>
            </a:r>
            <a:endParaRPr lang="en-US" sz="1822" dirty="0"/>
          </a:p>
        </p:txBody>
      </p:sp>
      <p:sp>
        <p:nvSpPr>
          <p:cNvPr id="26" name="Shape 3">
            <a:extLst>
              <a:ext uri="{FF2B5EF4-FFF2-40B4-BE49-F238E27FC236}">
                <a16:creationId xmlns:a16="http://schemas.microsoft.com/office/drawing/2014/main" id="{4731609B-C497-1386-B535-745676975675}"/>
              </a:ext>
            </a:extLst>
          </p:cNvPr>
          <p:cNvSpPr/>
          <p:nvPr/>
        </p:nvSpPr>
        <p:spPr>
          <a:xfrm>
            <a:off x="4201670" y="2075142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27" name="Text 4">
            <a:extLst>
              <a:ext uri="{FF2B5EF4-FFF2-40B4-BE49-F238E27FC236}">
                <a16:creationId xmlns:a16="http://schemas.microsoft.com/office/drawing/2014/main" id="{D3982E95-E583-2A57-B35B-108DF70FECA9}"/>
              </a:ext>
            </a:extLst>
          </p:cNvPr>
          <p:cNvSpPr/>
          <p:nvPr/>
        </p:nvSpPr>
        <p:spPr>
          <a:xfrm>
            <a:off x="4368655" y="2109868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solidFill>
                  <a:srgbClr val="2C3249"/>
                </a:solidFill>
                <a:latin typeface="Kanit" pitchFamily="34" charset="0"/>
                <a:ea typeface="Kanit" pitchFamily="34" charset="-122"/>
              </a:rPr>
              <a:t>6</a:t>
            </a:r>
            <a:endParaRPr lang="en-US" sz="2187" dirty="0"/>
          </a:p>
        </p:txBody>
      </p:sp>
      <p:sp>
        <p:nvSpPr>
          <p:cNvPr id="28" name="Text 5">
            <a:extLst>
              <a:ext uri="{FF2B5EF4-FFF2-40B4-BE49-F238E27FC236}">
                <a16:creationId xmlns:a16="http://schemas.microsoft.com/office/drawing/2014/main" id="{4B9A4425-E6B2-75C5-437D-69DDEC20A680}"/>
              </a:ext>
            </a:extLst>
          </p:cNvPr>
          <p:cNvSpPr/>
          <p:nvPr/>
        </p:nvSpPr>
        <p:spPr>
          <a:xfrm>
            <a:off x="4734584" y="2109868"/>
            <a:ext cx="2788389" cy="41661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2278"/>
              </a:lnSpc>
            </a:pPr>
            <a:r>
              <a:rPr lang="en-US" sz="1822" dirty="0"/>
              <a:t>Conclusion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495032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sp>
        <p:nvSpPr>
          <p:cNvPr id="3" name="Shape 1"/>
          <p:cNvSpPr/>
          <p:nvPr/>
        </p:nvSpPr>
        <p:spPr>
          <a:xfrm>
            <a:off x="31718" y="0"/>
            <a:ext cx="12192000" cy="68580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3048000" cy="68580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314323" y="197768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4556"/>
              </a:lnSpc>
            </a:pPr>
            <a:r>
              <a:rPr lang="en-US" sz="3645" dirty="0">
                <a:solidFill>
                  <a:srgbClr val="272D45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Introduction</a:t>
            </a:r>
            <a:endParaRPr lang="en-US" sz="3645" dirty="0"/>
          </a:p>
        </p:txBody>
      </p:sp>
      <p:sp>
        <p:nvSpPr>
          <p:cNvPr id="6" name="Shape 3"/>
          <p:cNvSpPr/>
          <p:nvPr/>
        </p:nvSpPr>
        <p:spPr>
          <a:xfrm>
            <a:off x="1061045" y="1234880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1228030" y="1269606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1</a:t>
            </a:r>
            <a:endParaRPr lang="en-US" sz="2187" dirty="0"/>
          </a:p>
        </p:txBody>
      </p:sp>
      <p:sp>
        <p:nvSpPr>
          <p:cNvPr id="8" name="Text 5"/>
          <p:cNvSpPr/>
          <p:nvPr/>
        </p:nvSpPr>
        <p:spPr>
          <a:xfrm>
            <a:off x="1103755" y="1362177"/>
            <a:ext cx="185162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278"/>
              </a:lnSpc>
            </a:pPr>
            <a:r>
              <a:rPr lang="en-US" sz="1822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Gas Turbines</a:t>
            </a:r>
            <a:endParaRPr lang="en-US" sz="1822" dirty="0"/>
          </a:p>
        </p:txBody>
      </p:sp>
      <p:sp>
        <p:nvSpPr>
          <p:cNvPr id="9" name="Text 6"/>
          <p:cNvSpPr/>
          <p:nvPr/>
        </p:nvSpPr>
        <p:spPr>
          <a:xfrm>
            <a:off x="1061045" y="1778963"/>
            <a:ext cx="3183334" cy="412946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Power generation, aviation.</a:t>
            </a: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endParaRPr lang="en-US" sz="1458" dirty="0">
              <a:solidFill>
                <a:srgbClr val="2C3249"/>
              </a:solidFill>
              <a:latin typeface="Martel Sans" pitchFamily="34" charset="0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Operate under extreme conditions.</a:t>
            </a:r>
          </a:p>
          <a:p>
            <a:pPr algn="l" rtl="0">
              <a:lnSpc>
                <a:spcPts val="2332"/>
              </a:lnSpc>
            </a:pPr>
            <a:endParaRPr lang="en-US" sz="1458" dirty="0">
              <a:solidFill>
                <a:srgbClr val="2C3249"/>
              </a:solidFill>
              <a:latin typeface="Martel Sans" pitchFamily="34" charset="0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Overheating is a serious problem.</a:t>
            </a: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endParaRPr lang="en-US" sz="1458" dirty="0">
              <a:solidFill>
                <a:srgbClr val="2C3249"/>
              </a:solidFill>
              <a:latin typeface="Martel Sans" pitchFamily="34" charset="0"/>
              <a:ea typeface="Martel Sans" pitchFamily="34" charset="-122"/>
              <a:cs typeface="Martel Sans" pitchFamily="34" charset="-120"/>
            </a:endParaRPr>
          </a:p>
          <a:p>
            <a:pPr algn="l" rtl="0">
              <a:lnSpc>
                <a:spcPts val="2332"/>
              </a:lnSpc>
            </a:pPr>
            <a:endParaRPr lang="en-US" sz="1458" dirty="0"/>
          </a:p>
        </p:txBody>
      </p:sp>
      <p:sp>
        <p:nvSpPr>
          <p:cNvPr id="10" name="Shape 7"/>
          <p:cNvSpPr/>
          <p:nvPr/>
        </p:nvSpPr>
        <p:spPr>
          <a:xfrm>
            <a:off x="5028679" y="1216665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5167090" y="1251391"/>
            <a:ext cx="13970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2</a:t>
            </a:r>
            <a:endParaRPr lang="en-US" sz="2187" dirty="0"/>
          </a:p>
        </p:txBody>
      </p:sp>
      <p:sp>
        <p:nvSpPr>
          <p:cNvPr id="12" name="Text 9"/>
          <p:cNvSpPr/>
          <p:nvPr/>
        </p:nvSpPr>
        <p:spPr>
          <a:xfrm>
            <a:off x="5577009" y="1343962"/>
            <a:ext cx="276860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278"/>
              </a:lnSpc>
            </a:pPr>
            <a:r>
              <a:rPr lang="en-US" sz="1822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Heat Transfer Enhancement</a:t>
            </a:r>
            <a:endParaRPr lang="en-US" sz="1822" dirty="0"/>
          </a:p>
        </p:txBody>
      </p:sp>
      <p:sp>
        <p:nvSpPr>
          <p:cNvPr id="13" name="Text 10"/>
          <p:cNvSpPr/>
          <p:nvPr/>
        </p:nvSpPr>
        <p:spPr>
          <a:xfrm>
            <a:off x="5102522" y="1778963"/>
            <a:ext cx="3183334" cy="412946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Solution </a:t>
            </a: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  <a:sym typeface="Wingdings" panose="05000000000000000000" pitchFamily="2" charset="2"/>
              </a:rPr>
              <a:t> </a:t>
            </a: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Efficient cooling.</a:t>
            </a:r>
          </a:p>
          <a:p>
            <a:pPr algn="l" rtl="0">
              <a:lnSpc>
                <a:spcPts val="2332"/>
              </a:lnSpc>
            </a:pPr>
            <a:endParaRPr lang="en-US" sz="1458" dirty="0">
              <a:solidFill>
                <a:srgbClr val="2C3249"/>
              </a:solidFill>
              <a:latin typeface="Martel Sans" pitchFamily="34" charset="0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Objective </a:t>
            </a: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  <a:sym typeface="Wingdings" panose="05000000000000000000" pitchFamily="2" charset="2"/>
              </a:rPr>
              <a:t></a:t>
            </a: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 Explore innovative mechanisms for heat transfer improvement.</a:t>
            </a:r>
          </a:p>
          <a:p>
            <a:pPr algn="l" rtl="0">
              <a:lnSpc>
                <a:spcPts val="2332"/>
              </a:lnSpc>
            </a:pPr>
            <a:endParaRPr lang="en-US" sz="1458" dirty="0">
              <a:solidFill>
                <a:srgbClr val="2C3249"/>
              </a:solidFill>
              <a:latin typeface="Martel Sans" pitchFamily="34" charset="0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Challenges in traditional cooling mechanisms.</a:t>
            </a:r>
          </a:p>
          <a:p>
            <a:pPr algn="l" rtl="0">
              <a:lnSpc>
                <a:spcPts val="2332"/>
              </a:lnSpc>
            </a:pPr>
            <a:endParaRPr lang="en-US" sz="1458" dirty="0">
              <a:solidFill>
                <a:srgbClr val="2C3249"/>
              </a:solidFill>
              <a:latin typeface="Martel Sans" pitchFamily="34" charset="0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Motivation </a:t>
            </a: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  <a:sym typeface="Wingdings" panose="05000000000000000000" pitchFamily="2" charset="2"/>
              </a:rPr>
              <a:t></a:t>
            </a: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 Improved efficiency, reduced emissions, and increased turbine lifespan.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BE90D-4BC1-7460-0F70-E7629F24B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F9686B3F-4275-A60B-0AFE-EBD1D24EEA1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sp>
        <p:nvSpPr>
          <p:cNvPr id="3" name="Shape 1">
            <a:extLst>
              <a:ext uri="{FF2B5EF4-FFF2-40B4-BE49-F238E27FC236}">
                <a16:creationId xmlns:a16="http://schemas.microsoft.com/office/drawing/2014/main" id="{A032B4A3-3874-7224-C898-11E733513BC6}"/>
              </a:ext>
            </a:extLst>
          </p:cNvPr>
          <p:cNvSpPr/>
          <p:nvPr/>
        </p:nvSpPr>
        <p:spPr>
          <a:xfrm>
            <a:off x="31718" y="0"/>
            <a:ext cx="12192000" cy="68580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0F549ED7-2E4C-0F6B-70BB-D9FCD1508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3048000" cy="6858000"/>
          </a:xfrm>
          <a:prstGeom prst="rect">
            <a:avLst/>
          </a:prstGeom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34549E7B-160D-DC65-7203-8BD57E2DA5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62" y="691426"/>
            <a:ext cx="5740345" cy="529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11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D0A84-23D7-06CC-3188-7CDD25BE9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B339E88E-6495-3F77-2E80-66B98B55A0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sp>
        <p:nvSpPr>
          <p:cNvPr id="3" name="Shape 1">
            <a:extLst>
              <a:ext uri="{FF2B5EF4-FFF2-40B4-BE49-F238E27FC236}">
                <a16:creationId xmlns:a16="http://schemas.microsoft.com/office/drawing/2014/main" id="{8C6D5422-1ED4-E02B-D84F-093DDE1D70DC}"/>
              </a:ext>
            </a:extLst>
          </p:cNvPr>
          <p:cNvSpPr/>
          <p:nvPr/>
        </p:nvSpPr>
        <p:spPr>
          <a:xfrm>
            <a:off x="31718" y="0"/>
            <a:ext cx="12192000" cy="68580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0935E687-08B7-1256-820F-2CEABD464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3048000" cy="6858000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35BFEAA3-3205-A2DA-4882-97414F4BCD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1" y="641838"/>
            <a:ext cx="6119446" cy="507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041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2314575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-153293" y="2586683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r" rtl="0">
              <a:lnSpc>
                <a:spcPts val="4556"/>
              </a:lnSpc>
            </a:pPr>
            <a:r>
              <a:rPr lang="en-US" sz="3645" dirty="0">
                <a:solidFill>
                  <a:srgbClr val="272D45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Objectives</a:t>
            </a:r>
            <a:endParaRPr lang="en-US" sz="3645" dirty="0"/>
          </a:p>
        </p:txBody>
      </p:sp>
      <p:sp>
        <p:nvSpPr>
          <p:cNvPr id="6" name="Shape 3"/>
          <p:cNvSpPr/>
          <p:nvPr/>
        </p:nvSpPr>
        <p:spPr>
          <a:xfrm>
            <a:off x="1487313" y="3458692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1</a:t>
            </a:r>
            <a:endParaRPr lang="en-US" sz="2187" dirty="0"/>
          </a:p>
        </p:txBody>
      </p:sp>
      <p:sp>
        <p:nvSpPr>
          <p:cNvPr id="8" name="Text 5"/>
          <p:cNvSpPr/>
          <p:nvPr/>
        </p:nvSpPr>
        <p:spPr>
          <a:xfrm>
            <a:off x="2089074" y="3522291"/>
            <a:ext cx="185162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278"/>
              </a:lnSpc>
            </a:pPr>
            <a:r>
              <a:rPr lang="en-US" sz="1822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Project Objectives</a:t>
            </a:r>
            <a:endParaRPr lang="en-US" sz="1822" dirty="0"/>
          </a:p>
        </p:txBody>
      </p:sp>
      <p:sp>
        <p:nvSpPr>
          <p:cNvPr id="9" name="Text 6"/>
          <p:cNvSpPr/>
          <p:nvPr/>
        </p:nvSpPr>
        <p:spPr>
          <a:xfrm>
            <a:off x="1388666" y="4197451"/>
            <a:ext cx="8942296" cy="220334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Explore innovative cooling techniques for gas turbine blades.</a:t>
            </a:r>
          </a:p>
          <a:p>
            <a:pPr algn="l" rtl="0">
              <a:lnSpc>
                <a:spcPts val="2332"/>
              </a:lnSpc>
            </a:pPr>
            <a:endParaRPr lang="en-US" sz="1458" dirty="0">
              <a:solidFill>
                <a:srgbClr val="2C3249"/>
              </a:solidFill>
              <a:latin typeface="Martel Sans" pitchFamily="34" charset="0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Numerical simulations for cooling mechanisms</a:t>
            </a: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  <a:sym typeface="Wingdings" panose="05000000000000000000" pitchFamily="2" charset="2"/>
              </a:rPr>
              <a:t></a:t>
            </a: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 ANSYS and SolidWorks.</a:t>
            </a:r>
          </a:p>
          <a:p>
            <a:pPr algn="l" rtl="0">
              <a:lnSpc>
                <a:spcPts val="2332"/>
              </a:lnSpc>
            </a:pPr>
            <a:endParaRPr lang="en-US" sz="1458" dirty="0">
              <a:solidFill>
                <a:srgbClr val="2C3249"/>
              </a:solidFill>
              <a:latin typeface="Martel Sans" pitchFamily="34" charset="0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1458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Address issues related to turbine blade overheating and degradation.</a:t>
            </a:r>
          </a:p>
          <a:p>
            <a:pPr algn="l" rtl="0">
              <a:lnSpc>
                <a:spcPts val="2332"/>
              </a:lnSpc>
            </a:pPr>
            <a:endParaRPr lang="en-US" sz="1458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636CC-CD21-8DF4-6807-E7C5BBA91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5F333077-FC4B-0988-24B2-8F08961D86D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sp>
        <p:nvSpPr>
          <p:cNvPr id="3" name="Shape 1">
            <a:extLst>
              <a:ext uri="{FF2B5EF4-FFF2-40B4-BE49-F238E27FC236}">
                <a16:creationId xmlns:a16="http://schemas.microsoft.com/office/drawing/2014/main" id="{A34844B4-5791-F448-D9C7-123381B13AF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64C90EDA-91ED-7E0D-A95A-B8AC3E71E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84638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3FCBF27A-05EA-4F23-4A4A-3FCB72A2DC01}"/>
              </a:ext>
            </a:extLst>
          </p:cNvPr>
          <p:cNvSpPr/>
          <p:nvPr/>
        </p:nvSpPr>
        <p:spPr>
          <a:xfrm>
            <a:off x="1068839" y="1881112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r" rtl="0">
              <a:lnSpc>
                <a:spcPts val="4556"/>
              </a:lnSpc>
            </a:pPr>
            <a:r>
              <a:rPr lang="en-US" sz="3645" dirty="0">
                <a:solidFill>
                  <a:srgbClr val="272D45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Literature review</a:t>
            </a:r>
            <a:endParaRPr lang="en-US" sz="3645" dirty="0"/>
          </a:p>
        </p:txBody>
      </p:sp>
      <p:sp>
        <p:nvSpPr>
          <p:cNvPr id="6" name="Shape 3">
            <a:extLst>
              <a:ext uri="{FF2B5EF4-FFF2-40B4-BE49-F238E27FC236}">
                <a16:creationId xmlns:a16="http://schemas.microsoft.com/office/drawing/2014/main" id="{DEB4D7BF-2EB6-C5BC-AFEF-0B15E92DCC75}"/>
              </a:ext>
            </a:extLst>
          </p:cNvPr>
          <p:cNvSpPr/>
          <p:nvPr/>
        </p:nvSpPr>
        <p:spPr>
          <a:xfrm>
            <a:off x="1487263" y="2731194"/>
            <a:ext cx="416619" cy="416619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13811">
            <a:solidFill>
              <a:srgbClr val="BFD9D3"/>
            </a:solidFill>
            <a:prstDash val="solid"/>
          </a:ln>
        </p:spPr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4A2E537F-F19A-064F-6717-4B544F23F69E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sp>
        <p:nvSpPr>
          <p:cNvPr id="8" name="Text 5">
            <a:extLst>
              <a:ext uri="{FF2B5EF4-FFF2-40B4-BE49-F238E27FC236}">
                <a16:creationId xmlns:a16="http://schemas.microsoft.com/office/drawing/2014/main" id="{449275DB-B3BD-2BF0-DE3F-38B28698FACB}"/>
              </a:ext>
            </a:extLst>
          </p:cNvPr>
          <p:cNvSpPr/>
          <p:nvPr/>
        </p:nvSpPr>
        <p:spPr>
          <a:xfrm>
            <a:off x="1994649" y="2794842"/>
            <a:ext cx="185162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>
              <a:lnSpc>
                <a:spcPts val="2278"/>
              </a:lnSpc>
            </a:pPr>
            <a:r>
              <a:rPr lang="en-US" sz="1822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Overview</a:t>
            </a:r>
            <a:endParaRPr lang="en-US" sz="1822" dirty="0"/>
          </a:p>
        </p:txBody>
      </p:sp>
      <p:sp>
        <p:nvSpPr>
          <p:cNvPr id="9" name="Text 6">
            <a:extLst>
              <a:ext uri="{FF2B5EF4-FFF2-40B4-BE49-F238E27FC236}">
                <a16:creationId xmlns:a16="http://schemas.microsoft.com/office/drawing/2014/main" id="{2CCA94A3-58B6-1376-4BC4-E3945212111E}"/>
              </a:ext>
            </a:extLst>
          </p:cNvPr>
          <p:cNvSpPr/>
          <p:nvPr/>
        </p:nvSpPr>
        <p:spPr>
          <a:xfrm>
            <a:off x="1487263" y="3419250"/>
            <a:ext cx="9944619" cy="287604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C3249"/>
                </a:solidFill>
                <a:latin typeface="Kanit"/>
                <a:ea typeface="Martel Sans" pitchFamily="34" charset="-122"/>
                <a:cs typeface="Martel Sans" pitchFamily="34" charset="-120"/>
              </a:rPr>
              <a:t>Managing heat leads to ensuring smooth functionality in gas turbine systems.</a:t>
            </a:r>
          </a:p>
          <a:p>
            <a:pPr algn="l" rtl="0">
              <a:lnSpc>
                <a:spcPts val="2332"/>
              </a:lnSpc>
            </a:pPr>
            <a:endParaRPr lang="en-US" sz="2000" dirty="0">
              <a:solidFill>
                <a:srgbClr val="2C3249"/>
              </a:solidFill>
              <a:latin typeface="Kanit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C3249"/>
                </a:solidFill>
                <a:latin typeface="Kanit"/>
                <a:ea typeface="Martel Sans" pitchFamily="34" charset="-122"/>
                <a:cs typeface="Martel Sans" pitchFamily="34" charset="-120"/>
              </a:rPr>
              <a:t>innovative approaches, including film cooling, impingement cooling.</a:t>
            </a:r>
          </a:p>
          <a:p>
            <a:pPr algn="l" rtl="0">
              <a:lnSpc>
                <a:spcPts val="2332"/>
              </a:lnSpc>
            </a:pPr>
            <a:endParaRPr lang="en-US" sz="2000" dirty="0">
              <a:solidFill>
                <a:srgbClr val="2C3249"/>
              </a:solidFill>
              <a:latin typeface="Kanit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C3249"/>
                </a:solidFill>
                <a:latin typeface="Kanit"/>
                <a:ea typeface="Martel Sans" pitchFamily="34" charset="-122"/>
                <a:cs typeface="Martel Sans" pitchFamily="34" charset="-120"/>
              </a:rPr>
              <a:t>exploring cooling mechanisms and optimal cooling strategies for gas turbine blades.</a:t>
            </a:r>
          </a:p>
          <a:p>
            <a:pPr algn="l" rtl="0">
              <a:lnSpc>
                <a:spcPts val="2332"/>
              </a:lnSpc>
            </a:pPr>
            <a:endParaRPr lang="en-US" sz="2000" dirty="0">
              <a:solidFill>
                <a:srgbClr val="2C3249"/>
              </a:solidFill>
              <a:latin typeface="Kanit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C3249"/>
                </a:solidFill>
                <a:latin typeface="Kanit"/>
                <a:ea typeface="Martel Sans" pitchFamily="34" charset="-122"/>
                <a:cs typeface="Martel Sans" pitchFamily="34" charset="-120"/>
              </a:rPr>
              <a:t>Highlighting recent advancements in cooling techniques.</a:t>
            </a:r>
          </a:p>
          <a:p>
            <a:pPr algn="l" rtl="0">
              <a:lnSpc>
                <a:spcPts val="2332"/>
              </a:lnSpc>
            </a:pPr>
            <a:endParaRPr lang="en-US" sz="2000" dirty="0">
              <a:solidFill>
                <a:srgbClr val="2C3249"/>
              </a:solidFill>
              <a:latin typeface="Kanit"/>
              <a:ea typeface="Martel Sans" pitchFamily="34" charset="-122"/>
              <a:cs typeface="Martel Sans" pitchFamily="34" charset="-120"/>
            </a:endParaRPr>
          </a:p>
          <a:p>
            <a:pPr marL="285750" indent="-285750" algn="l" rtl="0">
              <a:lnSpc>
                <a:spcPts val="2332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C3249"/>
                </a:solidFill>
                <a:latin typeface="Kanit"/>
                <a:ea typeface="Martel Sans" pitchFamily="34" charset="-122"/>
                <a:cs typeface="Martel Sans" pitchFamily="34" charset="-120"/>
              </a:rPr>
              <a:t>balance between cooling efficiency and aerodynamic performance.</a:t>
            </a:r>
          </a:p>
          <a:p>
            <a:pPr algn="l" rtl="0">
              <a:lnSpc>
                <a:spcPts val="2332"/>
              </a:lnSpc>
            </a:pPr>
            <a:endParaRPr lang="en-US" sz="1458" dirty="0"/>
          </a:p>
        </p:txBody>
      </p:sp>
    </p:spTree>
    <p:extLst>
      <p:ext uri="{BB962C8B-B14F-4D97-AF65-F5344CB8AC3E}">
        <p14:creationId xmlns:p14="http://schemas.microsoft.com/office/powerpoint/2010/main" val="4123207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91B7-9753-F7C7-5B86-AA786C181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03B4A6E1-4AEF-8AA0-EBC1-55B0B7D0AF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F4F3"/>
          </a:solidFill>
          <a:ln/>
        </p:spPr>
      </p:sp>
      <p:sp>
        <p:nvSpPr>
          <p:cNvPr id="3" name="Shape 1">
            <a:extLst>
              <a:ext uri="{FF2B5EF4-FFF2-40B4-BE49-F238E27FC236}">
                <a16:creationId xmlns:a16="http://schemas.microsoft.com/office/drawing/2014/main" id="{BBB7C001-39FF-375F-D463-C711E8627DAA}"/>
              </a:ext>
            </a:extLst>
          </p:cNvPr>
          <p:cNvSpPr/>
          <p:nvPr/>
        </p:nvSpPr>
        <p:spPr>
          <a:xfrm>
            <a:off x="0" y="-1812758"/>
            <a:ext cx="12192000" cy="8670758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B086B0FF-7C3A-8D34-934F-C6F362A31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49304"/>
            <a:ext cx="12192000" cy="2314575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519006B7-846D-7070-D5A3-A2D2975AF5B2}"/>
              </a:ext>
            </a:extLst>
          </p:cNvPr>
          <p:cNvSpPr/>
          <p:nvPr/>
        </p:nvSpPr>
        <p:spPr>
          <a:xfrm>
            <a:off x="1388665" y="2528937"/>
            <a:ext cx="3703241" cy="57864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rtl="0">
              <a:lnSpc>
                <a:spcPts val="4556"/>
              </a:lnSpc>
            </a:pPr>
            <a:endParaRPr lang="en-US" sz="3645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35C8836D-F6D2-69A0-1C62-E2F84E778475}"/>
              </a:ext>
            </a:extLst>
          </p:cNvPr>
          <p:cNvSpPr/>
          <p:nvPr/>
        </p:nvSpPr>
        <p:spPr>
          <a:xfrm>
            <a:off x="1654298" y="3493419"/>
            <a:ext cx="8255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endParaRPr lang="en-US" sz="2187" dirty="0"/>
          </a:p>
        </p:txBody>
      </p:sp>
      <p:sp>
        <p:nvSpPr>
          <p:cNvPr id="15" name="عنوان 14">
            <a:extLst>
              <a:ext uri="{FF2B5EF4-FFF2-40B4-BE49-F238E27FC236}">
                <a16:creationId xmlns:a16="http://schemas.microsoft.com/office/drawing/2014/main" id="{B218E63F-9099-229D-7275-8E7494ADC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644" y="689246"/>
            <a:ext cx="3375294" cy="1021318"/>
          </a:xfrm>
        </p:spPr>
        <p:txBody>
          <a:bodyPr/>
          <a:lstStyle/>
          <a:p>
            <a:pPr algn="l"/>
            <a:r>
              <a:rPr lang="en-US" sz="3200" dirty="0">
                <a:solidFill>
                  <a:srgbClr val="272D45"/>
                </a:solidFill>
                <a:latin typeface="Kanit"/>
                <a:ea typeface="Kanit"/>
                <a:cs typeface="Kanit" pitchFamily="34" charset="-120"/>
              </a:rPr>
              <a:t>Methodology</a:t>
            </a:r>
            <a:br>
              <a:rPr lang="en-US" sz="3200" dirty="0">
                <a:latin typeface="Kanit"/>
                <a:ea typeface="Kanit"/>
              </a:rPr>
            </a:br>
            <a:endParaRPr lang="ar-SA" dirty="0">
              <a:latin typeface="Kanit"/>
              <a:ea typeface="Kanit"/>
            </a:endParaRPr>
          </a:p>
        </p:txBody>
      </p:sp>
      <p:sp>
        <p:nvSpPr>
          <p:cNvPr id="17" name="عنصر نائب للنص 16">
            <a:extLst>
              <a:ext uri="{FF2B5EF4-FFF2-40B4-BE49-F238E27FC236}">
                <a16:creationId xmlns:a16="http://schemas.microsoft.com/office/drawing/2014/main" id="{1657F674-5825-4A2F-3D50-396775BBA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0644" y="1934693"/>
            <a:ext cx="9671507" cy="3811588"/>
          </a:xfrm>
        </p:spPr>
        <p:txBody>
          <a:bodyPr>
            <a:norm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de-DE" sz="2400" dirty="0">
                <a:ea typeface="Kanit"/>
              </a:rPr>
              <a:t>Computational Model and Geometry</a:t>
            </a:r>
          </a:p>
          <a:p>
            <a:pPr algn="l" rtl="0"/>
            <a:endParaRPr lang="en-US" sz="2400" dirty="0">
              <a:ea typeface="Kanit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de-DE" sz="2400" dirty="0">
                <a:ea typeface="Kanit"/>
              </a:rPr>
              <a:t>Mesh Generation</a:t>
            </a:r>
          </a:p>
          <a:p>
            <a:pPr algn="l" rtl="0"/>
            <a:endParaRPr lang="en-US" sz="2400" dirty="0">
              <a:ea typeface="Kanit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de-DE" sz="2400" dirty="0">
                <a:ea typeface="Kanit"/>
              </a:rPr>
              <a:t>Boundary </a:t>
            </a:r>
            <a:r>
              <a:rPr lang="de-DE" sz="2400" dirty="0" err="1">
                <a:ea typeface="Kanit"/>
              </a:rPr>
              <a:t>Conditions</a:t>
            </a:r>
            <a:endParaRPr lang="de-DE" sz="2400" dirty="0">
              <a:ea typeface="Kanit"/>
            </a:endParaRPr>
          </a:p>
          <a:p>
            <a:pPr algn="l" rtl="0"/>
            <a:endParaRPr lang="en-US" sz="2400" dirty="0">
              <a:ea typeface="Kanit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de-DE" sz="2400" dirty="0" err="1">
                <a:ea typeface="Kanit"/>
              </a:rPr>
              <a:t>Turbulence</a:t>
            </a:r>
            <a:r>
              <a:rPr lang="de-DE" sz="2400" dirty="0">
                <a:ea typeface="Kanit"/>
              </a:rPr>
              <a:t> Model</a:t>
            </a:r>
            <a:endParaRPr lang="ar-SA" sz="2400" dirty="0">
              <a:ea typeface="Kanit"/>
            </a:endParaRPr>
          </a:p>
        </p:txBody>
      </p:sp>
    </p:spTree>
    <p:extLst>
      <p:ext uri="{BB962C8B-B14F-4D97-AF65-F5344CB8AC3E}">
        <p14:creationId xmlns:p14="http://schemas.microsoft.com/office/powerpoint/2010/main" val="348795474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361</Words>
  <Application>Microsoft Office PowerPoint</Application>
  <PresentationFormat>شاشة عريضة</PresentationFormat>
  <Paragraphs>134</Paragraphs>
  <Slides>20</Slides>
  <Notes>19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Kanit</vt:lpstr>
      <vt:lpstr>Martel Sans</vt:lpstr>
      <vt:lpstr>نسق Office</vt:lpstr>
      <vt:lpstr>Numerical Investigation of Innovative Mechanisms  for Heat Transfer Enhancement in Gas Turbines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Methodology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Turbulence Model</vt:lpstr>
      <vt:lpstr>Results and conclusions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Investigation of Innovative Mechanisms  for Heat Transfer Enhancement in Gas Turbines</dc:title>
  <dc:creator>abood jabali</dc:creator>
  <cp:lastModifiedBy>abood jabali</cp:lastModifiedBy>
  <cp:revision>15</cp:revision>
  <dcterms:created xsi:type="dcterms:W3CDTF">2024-02-02T22:51:05Z</dcterms:created>
  <dcterms:modified xsi:type="dcterms:W3CDTF">2024-06-29T22:12:12Z</dcterms:modified>
</cp:coreProperties>
</file>