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web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85" r:id="rId1"/>
  </p:sldMasterIdLst>
  <p:notesMasterIdLst>
    <p:notesMasterId r:id="rId60"/>
  </p:notesMasterIdLst>
  <p:handoutMasterIdLst>
    <p:handoutMasterId r:id="rId61"/>
  </p:handoutMasterIdLst>
  <p:sldIdLst>
    <p:sldId id="256" r:id="rId2"/>
    <p:sldId id="257" r:id="rId3"/>
    <p:sldId id="281" r:id="rId4"/>
    <p:sldId id="360" r:id="rId5"/>
    <p:sldId id="309" r:id="rId6"/>
    <p:sldId id="310" r:id="rId7"/>
    <p:sldId id="311" r:id="rId8"/>
    <p:sldId id="361" r:id="rId9"/>
    <p:sldId id="358" r:id="rId10"/>
    <p:sldId id="355" r:id="rId11"/>
    <p:sldId id="270" r:id="rId12"/>
    <p:sldId id="356" r:id="rId13"/>
    <p:sldId id="324" r:id="rId14"/>
    <p:sldId id="331" r:id="rId15"/>
    <p:sldId id="332" r:id="rId16"/>
    <p:sldId id="333" r:id="rId17"/>
    <p:sldId id="335" r:id="rId18"/>
    <p:sldId id="334" r:id="rId19"/>
    <p:sldId id="364" r:id="rId20"/>
    <p:sldId id="325" r:id="rId21"/>
    <p:sldId id="362" r:id="rId22"/>
    <p:sldId id="363" r:id="rId23"/>
    <p:sldId id="323" r:id="rId24"/>
    <p:sldId id="285" r:id="rId25"/>
    <p:sldId id="338" r:id="rId26"/>
    <p:sldId id="321" r:id="rId27"/>
    <p:sldId id="339" r:id="rId28"/>
    <p:sldId id="264" r:id="rId29"/>
    <p:sldId id="279" r:id="rId30"/>
    <p:sldId id="342" r:id="rId31"/>
    <p:sldId id="343" r:id="rId32"/>
    <p:sldId id="365" r:id="rId33"/>
    <p:sldId id="344" r:id="rId34"/>
    <p:sldId id="345" r:id="rId35"/>
    <p:sldId id="346" r:id="rId36"/>
    <p:sldId id="347" r:id="rId37"/>
    <p:sldId id="348" r:id="rId38"/>
    <p:sldId id="350" r:id="rId39"/>
    <p:sldId id="351" r:id="rId40"/>
    <p:sldId id="366" r:id="rId41"/>
    <p:sldId id="367" r:id="rId42"/>
    <p:sldId id="368" r:id="rId43"/>
    <p:sldId id="369" r:id="rId44"/>
    <p:sldId id="370" r:id="rId45"/>
    <p:sldId id="371" r:id="rId46"/>
    <p:sldId id="372" r:id="rId47"/>
    <p:sldId id="373" r:id="rId48"/>
    <p:sldId id="374" r:id="rId49"/>
    <p:sldId id="375" r:id="rId50"/>
    <p:sldId id="376" r:id="rId51"/>
    <p:sldId id="377" r:id="rId52"/>
    <p:sldId id="378" r:id="rId53"/>
    <p:sldId id="379" r:id="rId54"/>
    <p:sldId id="380" r:id="rId55"/>
    <p:sldId id="381" r:id="rId56"/>
    <p:sldId id="352" r:id="rId57"/>
    <p:sldId id="353" r:id="rId58"/>
    <p:sldId id="354"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7EC2260-D233-4202-B836-9DEC59565B5E}">
          <p14:sldIdLst>
            <p14:sldId id="256"/>
            <p14:sldId id="257"/>
            <p14:sldId id="281"/>
            <p14:sldId id="360"/>
            <p14:sldId id="309"/>
            <p14:sldId id="310"/>
            <p14:sldId id="311"/>
            <p14:sldId id="361"/>
            <p14:sldId id="358"/>
            <p14:sldId id="355"/>
            <p14:sldId id="270"/>
            <p14:sldId id="356"/>
            <p14:sldId id="324"/>
            <p14:sldId id="331"/>
            <p14:sldId id="332"/>
            <p14:sldId id="333"/>
            <p14:sldId id="335"/>
            <p14:sldId id="334"/>
            <p14:sldId id="364"/>
            <p14:sldId id="325"/>
            <p14:sldId id="362"/>
            <p14:sldId id="363"/>
            <p14:sldId id="323"/>
            <p14:sldId id="285"/>
            <p14:sldId id="338"/>
            <p14:sldId id="321"/>
            <p14:sldId id="339"/>
            <p14:sldId id="264"/>
            <p14:sldId id="279"/>
            <p14:sldId id="342"/>
            <p14:sldId id="343"/>
            <p14:sldId id="365"/>
            <p14:sldId id="344"/>
            <p14:sldId id="345"/>
            <p14:sldId id="346"/>
            <p14:sldId id="347"/>
            <p14:sldId id="348"/>
            <p14:sldId id="350"/>
            <p14:sldId id="351"/>
            <p14:sldId id="366"/>
            <p14:sldId id="367"/>
            <p14:sldId id="368"/>
            <p14:sldId id="369"/>
            <p14:sldId id="370"/>
            <p14:sldId id="371"/>
            <p14:sldId id="372"/>
            <p14:sldId id="373"/>
            <p14:sldId id="374"/>
            <p14:sldId id="375"/>
            <p14:sldId id="376"/>
            <p14:sldId id="377"/>
            <p14:sldId id="378"/>
            <p14:sldId id="379"/>
            <p14:sldId id="380"/>
            <p14:sldId id="381"/>
            <p14:sldId id="352"/>
            <p14:sldId id="353"/>
            <p14:sldId id="35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87" autoAdjust="0"/>
    <p:restoredTop sz="94343" autoAdjust="0"/>
  </p:normalViewPr>
  <p:slideViewPr>
    <p:cSldViewPr>
      <p:cViewPr varScale="1">
        <p:scale>
          <a:sx n="78" d="100"/>
          <a:sy n="78" d="100"/>
        </p:scale>
        <p:origin x="1603" y="67"/>
      </p:cViewPr>
      <p:guideLst>
        <p:guide orient="horz" pos="2160"/>
        <p:guide pos="2880"/>
      </p:guideLst>
    </p:cSldViewPr>
  </p:slideViewPr>
  <p:outlineViewPr>
    <p:cViewPr>
      <p:scale>
        <a:sx n="33" d="100"/>
        <a:sy n="33" d="100"/>
      </p:scale>
      <p:origin x="0" y="10614"/>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A8E815E-3482-4CC7-A7A1-FA1C2F00ACED}" type="datetimeFigureOut">
              <a:rPr lang="en-US" smtClean="0"/>
              <a:t>6/22/2021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942F3F2-1D99-4FC6-8F7A-87085E2576AA}" type="slidenum">
              <a:rPr lang="en-US" smtClean="0"/>
              <a:t>‹#›</a:t>
            </a:fld>
            <a:endParaRPr lang="en-US"/>
          </a:p>
        </p:txBody>
      </p:sp>
    </p:spTree>
    <p:extLst>
      <p:ext uri="{BB962C8B-B14F-4D97-AF65-F5344CB8AC3E}">
        <p14:creationId xmlns:p14="http://schemas.microsoft.com/office/powerpoint/2010/main" val="748100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9727C2-8BF4-4C65-97A0-635BA9A8D2A5}" type="datetimeFigureOut">
              <a:rPr lang="en-US" smtClean="0"/>
              <a:t>6/22/2021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8145DE-AFE1-4F92-8EB7-3CB23503068B}" type="slidenum">
              <a:rPr lang="en-US" smtClean="0"/>
              <a:t>‹#›</a:t>
            </a:fld>
            <a:endParaRPr lang="en-US"/>
          </a:p>
        </p:txBody>
      </p:sp>
    </p:spTree>
    <p:extLst>
      <p:ext uri="{BB962C8B-B14F-4D97-AF65-F5344CB8AC3E}">
        <p14:creationId xmlns:p14="http://schemas.microsoft.com/office/powerpoint/2010/main" val="291640522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8CAAD8D-2150-4834-A1EA-91ED9C889A8D}"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4043442214"/>
      </p:ext>
    </p:extLst>
  </p:cSld>
  <p:clrMapOvr>
    <a:masterClrMapping/>
  </p:clrMapOvr>
  <p:transition spd="slow">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476843A-BAC0-4DCE-9D88-1537FB0603A5}"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4260641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ECA2694-4D0B-486F-B3D2-E9CD2738300A}"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50E796A-4633-4C68-AB0F-C2EC6BA4C535}"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637168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76C19197-0BC7-43DB-9944-50BDD41F4F30}" type="datetime1">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2427893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CA77EDF6-B90B-4E47-A2F2-FC5ABB59AD05}" type="datetime1">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760281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C88DA64C-D8EF-4AA6-A6EB-3B1A4CCDC482}" type="datetime1">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2351432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511FAE-7F2E-4264-9E7D-A9DC2939CBBA}"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1136195534"/>
      </p:ext>
    </p:extLst>
  </p:cSld>
  <p:clrMapOvr>
    <a:masterClrMapping/>
  </p:clrMapOvr>
  <p:transition spd="slow">
    <p:cove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668673-88A2-49EB-AD68-409F097D6B0D}"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1289016576"/>
      </p:ext>
    </p:extLst>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9E1423-8C4F-4C45-BE00-7FAC5F213FDE}"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474547616"/>
      </p:ext>
    </p:extLst>
  </p:cSld>
  <p:clrMapOvr>
    <a:masterClrMapping/>
  </p:clrMapOvr>
  <p:transition spd="slow">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F53DA8-BB15-48FD-8E72-081BEEC22513}"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826518423"/>
      </p:ext>
    </p:extLst>
  </p:cSld>
  <p:clrMapOvr>
    <a:masterClrMapping/>
  </p:clrMapOvr>
  <p:transition spd="slow">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0B5653-C0C4-4F29-BC64-2A2479DC361D}" type="datetime1">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085486273"/>
      </p:ext>
    </p:extLst>
  </p:cSld>
  <p:clrMapOvr>
    <a:masterClrMapping/>
  </p:clrMapOvr>
  <p:transition spd="slow">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E599C50-8F53-479A-8132-C42D7283DFC4}" type="datetime1">
              <a:rPr lang="en-US" smtClean="0"/>
              <a:t>6/22/2021</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2719041595"/>
      </p:ext>
    </p:extLst>
  </p:cSld>
  <p:clrMapOvr>
    <a:masterClrMapping/>
  </p:clrMapOvr>
  <p:transition spd="slow">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920FEE2-C468-438E-AE31-F92FE4AECA51}" type="datetime1">
              <a:rPr lang="en-US" smtClean="0"/>
              <a:t>6/22/2021</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4248217628"/>
      </p:ext>
    </p:extLst>
  </p:cSld>
  <p:clrMapOvr>
    <a:masterClrMapping/>
  </p:clrMapOvr>
  <p:transition spd="slow">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236E90-A78F-4348-9C2A-7BF96C7D0C65}" type="datetime1">
              <a:rPr lang="en-US" smtClean="0"/>
              <a:t>6/22/2021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535189372"/>
      </p:ext>
    </p:extLst>
  </p:cSld>
  <p:clrMapOvr>
    <a:masterClrMapping/>
  </p:clrMapOvr>
  <p:transition spd="slow">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804CC60-1B14-4F10-9D4E-DA6C0E7AFC86}" type="datetime1">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3197595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606D57A-CD2D-4BAD-9D7D-1EAA8A59D521}" type="datetime1">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F50E796A-4633-4C68-AB0F-C2EC6BA4C535}" type="slidenum">
              <a:rPr lang="en-US" smtClean="0"/>
              <a:t>‹#›</a:t>
            </a:fld>
            <a:endParaRPr lang="en-US"/>
          </a:p>
        </p:txBody>
      </p:sp>
    </p:spTree>
    <p:extLst>
      <p:ext uri="{BB962C8B-B14F-4D97-AF65-F5344CB8AC3E}">
        <p14:creationId xmlns:p14="http://schemas.microsoft.com/office/powerpoint/2010/main" val="1867008704"/>
      </p:ext>
    </p:extLst>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352F6420-5559-4166-A77B-05350619CB91}" type="datetime1">
              <a:rPr lang="en-US" smtClean="0"/>
              <a:t>6/22/2021</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F50E796A-4633-4C68-AB0F-C2EC6BA4C535}" type="slidenum">
              <a:rPr lang="en-US" smtClean="0"/>
              <a:t>‹#›</a:t>
            </a:fld>
            <a:endParaRPr lang="en-US"/>
          </a:p>
        </p:txBody>
      </p:sp>
    </p:spTree>
    <p:extLst>
      <p:ext uri="{BB962C8B-B14F-4D97-AF65-F5344CB8AC3E}">
        <p14:creationId xmlns:p14="http://schemas.microsoft.com/office/powerpoint/2010/main" val="2049713505"/>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 id="2147483800" r:id="rId15"/>
    <p:sldLayoutId id="2147483801" r:id="rId16"/>
  </p:sldLayoutIdLst>
  <p:transition spd="slow">
    <p:cover/>
  </p:transition>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ebp"/><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4.xml"/><Relationship Id="rId5" Type="http://schemas.openxmlformats.org/officeDocument/2006/relationships/audio" Target="../media/audio1.wav"/><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465601"/>
            <a:ext cx="8915400" cy="1591799"/>
          </a:xfrm>
        </p:spPr>
        <p:txBody>
          <a:bodyPr anchor="ctr">
            <a:normAutofit fontScale="90000"/>
          </a:bodyPr>
          <a:lstStyle/>
          <a:p>
            <a:pPr algn="ctr"/>
            <a: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a:t>
            </a:r>
            <a:r>
              <a:rPr lang="en-US" sz="2200"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Najah</a:t>
            </a:r>
            <a: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National University</a:t>
            </a:r>
            <a:b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Faculty of Engineering</a:t>
            </a:r>
            <a:b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Civil Engineering Department</a:t>
            </a:r>
            <a:br>
              <a:rPr lang="en-US" sz="2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br>
              <a:rPr lang="en-US"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2700" dirty="0">
                <a:latin typeface="Times New Roman" panose="02020603050405020304" pitchFamily="18" charset="0"/>
                <a:cs typeface="Times New Roman" panose="02020603050405020304" pitchFamily="18" charset="0"/>
              </a:rPr>
              <a:t>Calculating Pavement Maintenance Priority Index (PI) Utilizing Artificial Intelligence (Fuzzy Logic) through Mobile Application</a:t>
            </a:r>
            <a:br>
              <a:rPr lang="en-US" dirty="0"/>
            </a:br>
            <a:endParaRPr lang="en-US" sz="2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0" y="2209800"/>
            <a:ext cx="9144000" cy="4581306"/>
          </a:xfrm>
        </p:spPr>
        <p:txBody>
          <a:bodyPr anchor="t">
            <a:normAutofit fontScale="40000" lnSpcReduction="20000"/>
          </a:bodyPr>
          <a:lstStyle/>
          <a:p>
            <a:pPr algn="ctr" rtl="1"/>
            <a:r>
              <a:rPr lang="en-US" altLang="en-US" sz="4300" b="1" dirty="0">
                <a:solidFill>
                  <a:schemeClr val="tx1"/>
                </a:solidFill>
                <a:latin typeface="Times New Roman" panose="02020603050405020304" pitchFamily="18" charset="0"/>
                <a:cs typeface="Times New Roman" panose="02020603050405020304" pitchFamily="18" charset="0"/>
              </a:rPr>
              <a:t>Prepared by</a:t>
            </a:r>
            <a:r>
              <a:rPr lang="en-US" altLang="en-US" sz="4300" dirty="0">
                <a:solidFill>
                  <a:schemeClr val="tx1"/>
                </a:solidFill>
                <a:latin typeface="Times New Roman" panose="02020603050405020304" pitchFamily="18" charset="0"/>
                <a:cs typeface="Times New Roman" panose="02020603050405020304" pitchFamily="18" charset="0"/>
              </a:rPr>
              <a:t>:</a:t>
            </a:r>
            <a:r>
              <a:rPr lang="ar-JO" sz="4300" b="1" dirty="0">
                <a:latin typeface="Times New Roman" panose="02020603050405020304" pitchFamily="18" charset="0"/>
                <a:cs typeface="Times New Roman" panose="02020603050405020304" pitchFamily="18" charset="0"/>
              </a:rPr>
              <a:t> </a:t>
            </a:r>
            <a:endParaRPr lang="en-US" sz="4300" dirty="0">
              <a:latin typeface="Times New Roman" panose="02020603050405020304" pitchFamily="18" charset="0"/>
              <a:cs typeface="Times New Roman" panose="02020603050405020304" pitchFamily="18" charset="0"/>
            </a:endParaRPr>
          </a:p>
          <a:p>
            <a:pPr algn="ctr">
              <a:lnSpc>
                <a:spcPct val="160000"/>
              </a:lnSpc>
            </a:pPr>
            <a:r>
              <a:rPr lang="en-US" sz="4300" b="1" dirty="0">
                <a:solidFill>
                  <a:srgbClr val="C00000"/>
                </a:solidFill>
                <a:latin typeface="Times New Roman" panose="02020603050405020304" pitchFamily="18" charset="0"/>
                <a:cs typeface="Times New Roman" panose="02020603050405020304" pitchFamily="18" charset="0"/>
              </a:rPr>
              <a:t>Jad Wael Obeid </a:t>
            </a:r>
            <a:br>
              <a:rPr lang="en-US" sz="43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300" b="1" dirty="0">
                <a:solidFill>
                  <a:srgbClr val="C00000"/>
                </a:solidFill>
                <a:latin typeface="Times New Roman" panose="02020603050405020304" pitchFamily="18" charset="0"/>
                <a:cs typeface="Times New Roman" panose="02020603050405020304" pitchFamily="18" charset="0"/>
              </a:rPr>
              <a:t>Eyad Nheed Abu Saleh</a:t>
            </a:r>
          </a:p>
          <a:p>
            <a:pPr algn="ctr">
              <a:lnSpc>
                <a:spcPct val="160000"/>
              </a:lnSpc>
            </a:pPr>
            <a:r>
              <a:rPr lang="en-US" sz="4300" b="1" dirty="0">
                <a:solidFill>
                  <a:srgbClr val="C00000"/>
                </a:solidFill>
                <a:latin typeface="Times New Roman" panose="02020603050405020304" pitchFamily="18" charset="0"/>
                <a:cs typeface="Times New Roman" panose="02020603050405020304" pitchFamily="18" charset="0"/>
              </a:rPr>
              <a:t>Samed Azmi Odeh</a:t>
            </a:r>
          </a:p>
          <a:p>
            <a:pPr algn="ctr">
              <a:lnSpc>
                <a:spcPct val="160000"/>
              </a:lnSpc>
            </a:pPr>
            <a:r>
              <a:rPr lang="en-US" sz="4300" b="1" dirty="0">
                <a:solidFill>
                  <a:srgbClr val="C00000"/>
                </a:solidFill>
                <a:latin typeface="Times New Roman" panose="02020603050405020304" pitchFamily="18" charset="0"/>
                <a:cs typeface="Times New Roman" panose="02020603050405020304" pitchFamily="18" charset="0"/>
              </a:rPr>
              <a:t>Abdulrahman Yasser Hussein </a:t>
            </a:r>
          </a:p>
          <a:p>
            <a:pPr algn="ctr"/>
            <a:r>
              <a:rPr lang="en-US" sz="4300" b="1" dirty="0">
                <a:solidFill>
                  <a:srgbClr val="C00000"/>
                </a:solidFill>
                <a:latin typeface="Times New Roman" panose="02020603050405020304" pitchFamily="18" charset="0"/>
                <a:cs typeface="Times New Roman" panose="02020603050405020304" pitchFamily="18" charset="0"/>
              </a:rPr>
              <a:t>With the help of Computer Engineering students:</a:t>
            </a:r>
            <a:endParaRPr lang="en-US" sz="4300" dirty="0">
              <a:solidFill>
                <a:srgbClr val="C00000"/>
              </a:solidFill>
              <a:latin typeface="Times New Roman" panose="02020603050405020304" pitchFamily="18" charset="0"/>
              <a:cs typeface="Times New Roman" panose="02020603050405020304" pitchFamily="18" charset="0"/>
            </a:endParaRPr>
          </a:p>
          <a:p>
            <a:pPr algn="ctr"/>
            <a:r>
              <a:rPr lang="en-US" sz="4300" b="1" dirty="0">
                <a:solidFill>
                  <a:srgbClr val="C00000"/>
                </a:solidFill>
                <a:latin typeface="Times New Roman" panose="02020603050405020304" pitchFamily="18" charset="0"/>
                <a:cs typeface="Times New Roman" panose="02020603050405020304" pitchFamily="18" charset="0"/>
              </a:rPr>
              <a:t>Shima Osamah Fawzi Haj Mohammad</a:t>
            </a:r>
            <a:endParaRPr lang="en-US" sz="4300" dirty="0">
              <a:solidFill>
                <a:srgbClr val="C00000"/>
              </a:solidFill>
              <a:latin typeface="Times New Roman" panose="02020603050405020304" pitchFamily="18" charset="0"/>
              <a:cs typeface="Times New Roman" panose="02020603050405020304" pitchFamily="18" charset="0"/>
            </a:endParaRPr>
          </a:p>
          <a:p>
            <a:pPr algn="ctr"/>
            <a:r>
              <a:rPr lang="en-US" sz="4300" b="1" dirty="0">
                <a:solidFill>
                  <a:srgbClr val="C00000"/>
                </a:solidFill>
                <a:latin typeface="Times New Roman" panose="02020603050405020304" pitchFamily="18" charset="0"/>
                <a:cs typeface="Times New Roman" panose="02020603050405020304" pitchFamily="18" charset="0"/>
              </a:rPr>
              <a:t>Areej Mohammad Imair</a:t>
            </a:r>
            <a:endParaRPr lang="en-US" sz="4300" dirty="0">
              <a:solidFill>
                <a:srgbClr val="C00000"/>
              </a:solidFill>
              <a:latin typeface="Times New Roman" panose="02020603050405020304" pitchFamily="18" charset="0"/>
              <a:cs typeface="Times New Roman" panose="02020603050405020304" pitchFamily="18" charset="0"/>
            </a:endParaRPr>
          </a:p>
          <a:p>
            <a:pPr algn="ctr">
              <a:lnSpc>
                <a:spcPct val="160000"/>
              </a:lnSpc>
            </a:pPr>
            <a:endParaRPr lang="en-US" sz="4300" b="1" dirty="0">
              <a:solidFill>
                <a:srgbClr val="C00000"/>
              </a:solidFill>
              <a:latin typeface="Times New Roman" panose="02020603050405020304" pitchFamily="18" charset="0"/>
              <a:cs typeface="Times New Roman" panose="02020603050405020304" pitchFamily="18" charset="0"/>
            </a:endParaRPr>
          </a:p>
          <a:p>
            <a:pPr algn="ctr"/>
            <a:br>
              <a:rPr lang="en-US" sz="4300" b="1" dirty="0">
                <a:solidFill>
                  <a:schemeClr val="accent4">
                    <a:lumMod val="75000"/>
                  </a:schemeClr>
                </a:solidFill>
                <a:latin typeface="Times New Roman" panose="02020603050405020304" pitchFamily="18" charset="0"/>
                <a:cs typeface="Times New Roman" panose="02020603050405020304" pitchFamily="18" charset="0"/>
              </a:rPr>
            </a:br>
            <a:r>
              <a:rPr lang="en-US" sz="4300" b="1" dirty="0">
                <a:solidFill>
                  <a:schemeClr val="tx1"/>
                </a:solidFill>
                <a:latin typeface="Times New Roman" panose="02020603050405020304" pitchFamily="18" charset="0"/>
                <a:cs typeface="Times New Roman" panose="02020603050405020304" pitchFamily="18" charset="0"/>
              </a:rPr>
              <a:t>Supervisor: </a:t>
            </a:r>
            <a:r>
              <a:rPr lang="en-US" sz="4300" b="1" dirty="0">
                <a:solidFill>
                  <a:srgbClr val="C00000"/>
                </a:solidFill>
                <a:latin typeface="Times New Roman" panose="02020603050405020304" pitchFamily="18" charset="0"/>
                <a:cs typeface="Times New Roman" panose="02020603050405020304" pitchFamily="18" charset="0"/>
              </a:rPr>
              <a:t>Dr.Amjad Issa</a:t>
            </a:r>
            <a:endParaRPr lang="en-US" sz="4300" dirty="0">
              <a:solidFill>
                <a:srgbClr val="C00000"/>
              </a:solidFill>
              <a:latin typeface="Times New Roman" panose="02020603050405020304" pitchFamily="18" charset="0"/>
              <a:cs typeface="Times New Roman" panose="02020603050405020304" pitchFamily="18" charset="0"/>
            </a:endParaRPr>
          </a:p>
          <a:p>
            <a:pPr algn="ctr"/>
            <a:endParaRPr lang="en-US" sz="3000" b="1" dirty="0">
              <a:solidFill>
                <a:schemeClr val="accent4">
                  <a:lumMod val="75000"/>
                </a:schemeClr>
              </a:solidFill>
              <a:latin typeface="+mj-lt"/>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0"/>
            <a:ext cx="1219200" cy="1219200"/>
          </a:xfrm>
          <a:prstGeom prst="ellipse">
            <a:avLst/>
          </a:prstGeom>
          <a:ln w="63500" cap="rnd">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Tree>
    <p:extLst>
      <p:ext uri="{BB962C8B-B14F-4D97-AF65-F5344CB8AC3E}">
        <p14:creationId xmlns:p14="http://schemas.microsoft.com/office/powerpoint/2010/main" val="16435060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685800"/>
            <a:ext cx="6589199" cy="1280890"/>
          </a:xfrm>
        </p:spPr>
        <p:txBody>
          <a:bodyPr/>
          <a:lstStyle/>
          <a:p>
            <a:r>
              <a:rPr lang="en-GB" b="1" dirty="0">
                <a:latin typeface="Times New Roman" panose="02020603050405020304" pitchFamily="18" charset="0"/>
                <a:cs typeface="Times New Roman" panose="02020603050405020304" pitchFamily="18" charset="0"/>
              </a:rPr>
              <a:t>Artificial Intelligence (AI)</a:t>
            </a:r>
            <a:br>
              <a:rPr lang="en-US" b="1" dirty="0"/>
            </a:br>
            <a:endParaRPr lang="ar-SA" dirty="0"/>
          </a:p>
        </p:txBody>
      </p:sp>
      <p:sp>
        <p:nvSpPr>
          <p:cNvPr id="3" name="Content Placeholder 2"/>
          <p:cNvSpPr>
            <a:spLocks noGrp="1"/>
          </p:cNvSpPr>
          <p:nvPr>
            <p:ph idx="1"/>
          </p:nvPr>
        </p:nvSpPr>
        <p:spPr>
          <a:xfrm>
            <a:off x="838200" y="2133600"/>
            <a:ext cx="8077200" cy="3777622"/>
          </a:xfrm>
        </p:spPr>
        <p:txBody>
          <a:bodyPr>
            <a:normAutofit/>
          </a:bodyPr>
          <a:lstStyle/>
          <a:p>
            <a:pPr marL="457200" lvl="1" indent="0">
              <a:buNone/>
            </a:pPr>
            <a:endParaRPr lang="en-US" b="1" dirty="0"/>
          </a:p>
          <a:p>
            <a:r>
              <a:rPr lang="en-US" sz="2400" dirty="0">
                <a:latin typeface="Times New Roman" panose="02020603050405020304" pitchFamily="18" charset="0"/>
                <a:cs typeface="Times New Roman" panose="02020603050405020304" pitchFamily="18" charset="0"/>
              </a:rPr>
              <a:t>Artificial intelligence (AI) is a group of techniques that have quite a potential to be applied to pavement engineering and management. In this study, the project team developed a practical, flexible and out of the box approach to apply genetic algorithms to optimizing the budget allocation and the road maintenance strategy selection for a road network </a:t>
            </a:r>
            <a:r>
              <a:rPr lang="en-US" sz="2400" dirty="0" err="1">
                <a:latin typeface="Times New Roman" panose="02020603050405020304" pitchFamily="18" charset="0"/>
                <a:cs typeface="Times New Roman" panose="02020603050405020304" pitchFamily="18" charset="0"/>
              </a:rPr>
              <a:t>Salini</a:t>
            </a:r>
            <a:r>
              <a:rPr lang="en-US" sz="2400" dirty="0">
                <a:latin typeface="Times New Roman" panose="02020603050405020304" pitchFamily="18" charset="0"/>
                <a:cs typeface="Times New Roman" panose="02020603050405020304" pitchFamily="18" charset="0"/>
              </a:rPr>
              <a:t>, R.et al, (2015). </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10</a:t>
            </a:fld>
            <a:endParaRPr lang="en-US"/>
          </a:p>
        </p:txBody>
      </p:sp>
    </p:spTree>
    <p:extLst>
      <p:ext uri="{BB962C8B-B14F-4D97-AF65-F5344CB8AC3E}">
        <p14:creationId xmlns:p14="http://schemas.microsoft.com/office/powerpoint/2010/main" val="3010637410"/>
      </p:ext>
    </p:extLst>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01" y="578755"/>
            <a:ext cx="6589199" cy="640445"/>
          </a:xfrm>
        </p:spPr>
        <p:txBody>
          <a:bodyPr>
            <a:normAutofit fontScale="90000"/>
          </a:bodyPr>
          <a:lstStyle/>
          <a:p>
            <a:r>
              <a:rPr lang="en-US" sz="4000" b="1" dirty="0">
                <a:latin typeface="Times New Roman" panose="02020603050405020304" pitchFamily="18" charset="0"/>
                <a:cs typeface="Times New Roman" panose="02020603050405020304" pitchFamily="18" charset="0"/>
              </a:rPr>
              <a:t>Fuzzy Logic (FL)</a:t>
            </a:r>
            <a:br>
              <a:rPr lang="en-US" b="1" dirty="0"/>
            </a:b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2400" y="1676400"/>
            <a:ext cx="8991600" cy="4800600"/>
          </a:xfrm>
        </p:spPr>
        <p:txBody>
          <a:bodyPr>
            <a:normAutofit/>
          </a:bodyPr>
          <a:lstStyle/>
          <a:p>
            <a:r>
              <a:rPr lang="en-US" sz="2400" dirty="0">
                <a:latin typeface="Times New Roman" panose="02020603050405020304" pitchFamily="18" charset="0"/>
                <a:cs typeface="Times New Roman" panose="02020603050405020304" pitchFamily="18" charset="0"/>
              </a:rPr>
              <a:t>Fuzzy means lacking clarity and this fuzziness is because of modeling the most similar humane inference through a complex mathematical pattern. Basically, what a fuzzy system does is converting human knowledge to mathematical formula. This important act is done by linguistic variables, if-then fuzzy rules and mapping system (fuzzy engine). Fuzzy systems are based upon knowledge and rules. The heart of a fuzzy system is a knowledge base, which consists of the fuzzy if-then rules. Briefly, the starting point of making a fuzzy system is to collect a set of fuzzy if-then rules from the knowledge of experts or studying in the related field. Next step is combining these rules into their arithmetical forms (</a:t>
            </a:r>
            <a:r>
              <a:rPr lang="en-US" sz="2400" dirty="0" err="1">
                <a:latin typeface="Times New Roman" panose="02020603050405020304" pitchFamily="18" charset="0"/>
                <a:cs typeface="Times New Roman" panose="02020603050405020304" pitchFamily="18" charset="0"/>
              </a:rPr>
              <a:t>Moazami.D.,et</a:t>
            </a:r>
            <a:r>
              <a:rPr lang="en-US" sz="2400" dirty="0">
                <a:latin typeface="Times New Roman" panose="02020603050405020304" pitchFamily="18" charset="0"/>
                <a:cs typeface="Times New Roman" panose="02020603050405020304" pitchFamily="18" charset="0"/>
              </a:rPr>
              <a:t> al., 2011).</a:t>
            </a:r>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11</a:t>
            </a:fld>
            <a:endParaRPr lang="en-US"/>
          </a:p>
        </p:txBody>
      </p:sp>
    </p:spTree>
    <p:extLst>
      <p:ext uri="{BB962C8B-B14F-4D97-AF65-F5344CB8AC3E}">
        <p14:creationId xmlns:p14="http://schemas.microsoft.com/office/powerpoint/2010/main" val="332315287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12463"/>
            <a:ext cx="6589199" cy="1280890"/>
          </a:xfrm>
        </p:spPr>
        <p:txBody>
          <a:bodyPr>
            <a:normAutofit fontScale="90000"/>
          </a:bodyPr>
          <a:lstStyle/>
          <a:p>
            <a:r>
              <a:rPr lang="en-US" sz="4000" b="1" dirty="0">
                <a:latin typeface="Times New Roman" panose="02020603050405020304" pitchFamily="18" charset="0"/>
                <a:cs typeface="Times New Roman" panose="02020603050405020304" pitchFamily="18" charset="0"/>
              </a:rPr>
              <a:t>Image Processing </a:t>
            </a:r>
            <a:br>
              <a:rPr lang="en-US" b="1" dirty="0"/>
            </a:br>
            <a:br>
              <a:rPr lang="en-US" b="1" dirty="0"/>
            </a:br>
            <a:endParaRPr lang="ar-SA" dirty="0"/>
          </a:p>
        </p:txBody>
      </p:sp>
      <p:sp>
        <p:nvSpPr>
          <p:cNvPr id="3" name="Content Placeholder 2"/>
          <p:cNvSpPr>
            <a:spLocks noGrp="1"/>
          </p:cNvSpPr>
          <p:nvPr>
            <p:ph idx="1"/>
          </p:nvPr>
        </p:nvSpPr>
        <p:spPr>
          <a:xfrm>
            <a:off x="914400" y="2133600"/>
            <a:ext cx="7620001" cy="3777622"/>
          </a:xfrm>
        </p:spPr>
        <p:txBody>
          <a:bodyPr>
            <a:normAutofit/>
          </a:bodyPr>
          <a:lstStyle/>
          <a:p>
            <a:r>
              <a:rPr lang="en-US" sz="2400" dirty="0">
                <a:latin typeface="Times New Roman" panose="02020603050405020304" pitchFamily="18" charset="0"/>
                <a:cs typeface="Times New Roman" panose="02020603050405020304" pitchFamily="18" charset="0"/>
              </a:rPr>
              <a:t>Imagine processing is the use of a digital computer to process digital photographs using an algorithm is known as digital image processing. Digital image processing, as a subsection or branch of digital signal processing, has a number of advantages over analog image processing. It enables a considerably wide age of algorithms to be applied to the input data, as well as avoiding issues like noise and distortion during processing.</a:t>
            </a:r>
          </a:p>
          <a:p>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12</a:t>
            </a:fld>
            <a:endParaRPr lang="en-US"/>
          </a:p>
        </p:txBody>
      </p:sp>
    </p:spTree>
    <p:extLst>
      <p:ext uri="{BB962C8B-B14F-4D97-AF65-F5344CB8AC3E}">
        <p14:creationId xmlns:p14="http://schemas.microsoft.com/office/powerpoint/2010/main" val="2701239226"/>
      </p:ext>
    </p:extLst>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C05E0-0B36-46E3-886E-96416EBB183F}"/>
              </a:ext>
            </a:extLst>
          </p:cNvPr>
          <p:cNvSpPr>
            <a:spLocks noGrp="1"/>
          </p:cNvSpPr>
          <p:nvPr>
            <p:ph type="title"/>
          </p:nvPr>
        </p:nvSpPr>
        <p:spPr>
          <a:xfrm>
            <a:off x="1582200" y="609600"/>
            <a:ext cx="6589199" cy="1280890"/>
          </a:xfrm>
        </p:spPr>
        <p:txBody>
          <a:bodyPr>
            <a:normAutofit fontScale="90000"/>
          </a:bodyPr>
          <a:lstStyle/>
          <a:p>
            <a:r>
              <a:rPr lang="en-US" sz="4000" b="1" dirty="0">
                <a:latin typeface="Times New Roman" panose="02020603050405020304" pitchFamily="18" charset="0"/>
                <a:cs typeface="Times New Roman" panose="02020603050405020304" pitchFamily="18" charset="0"/>
              </a:rPr>
              <a:t>Choosing of the Fuzzy system</a:t>
            </a:r>
            <a:br>
              <a:rPr lang="en-US" b="1" dirty="0"/>
            </a:br>
            <a:endParaRPr lang="en-US" b="1" dirty="0"/>
          </a:p>
        </p:txBody>
      </p:sp>
      <p:sp>
        <p:nvSpPr>
          <p:cNvPr id="3" name="Content Placeholder 2">
            <a:extLst>
              <a:ext uri="{FF2B5EF4-FFF2-40B4-BE49-F238E27FC236}">
                <a16:creationId xmlns:a16="http://schemas.microsoft.com/office/drawing/2014/main" id="{455F12D3-A3AE-4D78-8F46-F8ECE309C891}"/>
              </a:ext>
            </a:extLst>
          </p:cNvPr>
          <p:cNvSpPr>
            <a:spLocks noGrp="1"/>
          </p:cNvSpPr>
          <p:nvPr>
            <p:ph idx="1"/>
          </p:nvPr>
        </p:nvSpPr>
        <p:spPr>
          <a:xfrm>
            <a:off x="609600" y="2590800"/>
            <a:ext cx="8534400" cy="4114800"/>
          </a:xfrm>
        </p:spPr>
        <p:txBody>
          <a:bodyPr>
            <a:noAutofit/>
          </a:bodyPr>
          <a:lstStyle/>
          <a:p>
            <a:pPr lvl="0"/>
            <a:r>
              <a:rPr lang="en-GB" sz="2400" dirty="0">
                <a:latin typeface="Times New Roman" panose="02020603050405020304" pitchFamily="18" charset="0"/>
                <a:cs typeface="Times New Roman" panose="02020603050405020304" pitchFamily="18" charset="0"/>
              </a:rPr>
              <a:t>The use of the membership function plot</a:t>
            </a:r>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Considering more than one parameter for decision making and </a:t>
            </a:r>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Simulates human way of thinking </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13</a:t>
            </a:fld>
            <a:endParaRPr lang="en-US"/>
          </a:p>
        </p:txBody>
      </p:sp>
    </p:spTree>
    <p:extLst>
      <p:ext uri="{BB962C8B-B14F-4D97-AF65-F5344CB8AC3E}">
        <p14:creationId xmlns:p14="http://schemas.microsoft.com/office/powerpoint/2010/main" val="182523344"/>
      </p:ext>
    </p:extLst>
  </p:cSld>
  <p:clrMapOvr>
    <a:masterClrMapping/>
  </p:clrMapOvr>
  <p:transition spd="slow">
    <p:cove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76400" y="609600"/>
            <a:ext cx="6589199" cy="1280890"/>
          </a:xfrm>
        </p:spPr>
        <p:txBody>
          <a:bodyPr/>
          <a:lstStyle/>
          <a:p>
            <a:r>
              <a:rPr lang="en-GB" b="1" dirty="0">
                <a:latin typeface="Times New Roman" panose="02020603050405020304" pitchFamily="18" charset="0"/>
                <a:cs typeface="Times New Roman" panose="02020603050405020304" pitchFamily="18" charset="0"/>
              </a:rPr>
              <a:t>Methodology</a:t>
            </a:r>
            <a:endParaRPr lang="en-US" dirty="0">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755073" y="1572491"/>
            <a:ext cx="8382000" cy="5257800"/>
          </a:xfrm>
        </p:spPr>
        <p:txBody>
          <a:bodyPr>
            <a:normAutofit/>
          </a:bodyPr>
          <a:lstStyle/>
          <a:p>
            <a:r>
              <a:rPr lang="en-GB" sz="2400" dirty="0">
                <a:latin typeface="Times New Roman" panose="02020603050405020304" pitchFamily="18" charset="0"/>
                <a:cs typeface="Times New Roman" panose="02020603050405020304" pitchFamily="18" charset="0"/>
              </a:rPr>
              <a:t>The required data is to be collected from two sources:</a:t>
            </a:r>
            <a:endParaRPr lang="en-US" sz="2400"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1) Nablus Municipality,</a:t>
            </a:r>
            <a:endParaRPr lang="en-US" sz="2400"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 2) The experts’ opinion. </a:t>
            </a:r>
            <a:endParaRPr lang="en-US" sz="2400"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All the data collected is considered in the developing of the Fuzzy logic model using the MATLAB application. The data was analysed and ordered in tables. It was also translated in a way that program could understand so that we could start training our program to give the most logical values of the PI. The program is based on the experts’ logic, translating all the scenarios we made into rules that the program will give the best average of all values compared to the PI values found by the municipality. </a:t>
            </a:r>
            <a:endParaRPr lang="en-US" sz="2400" dirty="0">
              <a:latin typeface="Times New Roman" panose="02020603050405020304" pitchFamily="18" charset="0"/>
              <a:cs typeface="Times New Roman" panose="02020603050405020304" pitchFamily="18" charset="0"/>
            </a:endParaRPr>
          </a:p>
          <a:p>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F50E796A-4633-4C68-AB0F-C2EC6BA4C535}" type="slidenum">
              <a:rPr lang="en-US" smtClean="0"/>
              <a:pPr/>
              <a:t>14</a:t>
            </a:fld>
            <a:endParaRPr lang="en-US"/>
          </a:p>
        </p:txBody>
      </p:sp>
    </p:spTree>
    <p:extLst>
      <p:ext uri="{BB962C8B-B14F-4D97-AF65-F5344CB8AC3E}">
        <p14:creationId xmlns:p14="http://schemas.microsoft.com/office/powerpoint/2010/main" val="1258602952"/>
      </p:ext>
    </p:extLst>
  </p:cSld>
  <p:clrMapOvr>
    <a:masterClrMapping/>
  </p:clrMapOvr>
  <p:transition spd="slow">
    <p:cov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03717" y="1981200"/>
            <a:ext cx="8077200" cy="4267200"/>
          </a:xfrm>
        </p:spPr>
        <p:txBody>
          <a:bodyPr>
            <a:normAutofit/>
          </a:bodyPr>
          <a:lstStyle/>
          <a:p>
            <a:pPr>
              <a:buFont typeface="Wingdings" pitchFamily="2" charset="2"/>
              <a:buChar char="Ø"/>
            </a:pPr>
            <a:r>
              <a:rPr lang="en-GB" sz="2400" dirty="0">
                <a:latin typeface="Times New Roman" panose="02020603050405020304" pitchFamily="18" charset="0"/>
                <a:cs typeface="Times New Roman" panose="02020603050405020304" pitchFamily="18" charset="0"/>
              </a:rPr>
              <a:t>The program is based on the experts’ logic, translating all the scenarios we made into rules that the program will give the best average of all values compared to the PI values found by the municipality. We will end up having three values for the PI from the municipality, experts and the Fuzzy system. Comparing all the values together, we will prove the difference in all three. </a:t>
            </a:r>
            <a:endParaRPr lang="en-US" sz="2400" dirty="0">
              <a:latin typeface="Times New Roman" panose="02020603050405020304" pitchFamily="18" charset="0"/>
              <a:cs typeface="Times New Roman" panose="02020603050405020304" pitchFamily="18" charset="0"/>
            </a:endParaRPr>
          </a:p>
          <a:p>
            <a:pPr>
              <a:buFont typeface="Wingdings" pitchFamily="2" charset="2"/>
              <a:buChar char="Ø"/>
            </a:pPr>
            <a:endParaRPr lang="en-US" dirty="0"/>
          </a:p>
        </p:txBody>
      </p:sp>
      <p:sp>
        <p:nvSpPr>
          <p:cNvPr id="4" name="Slide Number Placeholder 3"/>
          <p:cNvSpPr>
            <a:spLocks noGrp="1"/>
          </p:cNvSpPr>
          <p:nvPr>
            <p:ph type="sldNum" sz="quarter" idx="12"/>
          </p:nvPr>
        </p:nvSpPr>
        <p:spPr/>
        <p:txBody>
          <a:bodyPr/>
          <a:lstStyle/>
          <a:p>
            <a:fld id="{F50E796A-4633-4C68-AB0F-C2EC6BA4C535}" type="slidenum">
              <a:rPr lang="en-US" smtClean="0"/>
              <a:t>15</a:t>
            </a:fld>
            <a:endParaRPr lang="en-US"/>
          </a:p>
        </p:txBody>
      </p:sp>
    </p:spTree>
    <p:extLst>
      <p:ext uri="{BB962C8B-B14F-4D97-AF65-F5344CB8AC3E}">
        <p14:creationId xmlns:p14="http://schemas.microsoft.com/office/powerpoint/2010/main" val="2511005102"/>
      </p:ext>
    </p:extLst>
  </p:cSld>
  <p:clrMapOvr>
    <a:masterClrMapping/>
  </p:clrMapOvr>
  <p:transition spd="slow">
    <p:cov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676400"/>
            <a:ext cx="7881539" cy="4648200"/>
          </a:xfrm>
        </p:spPr>
        <p:txBody>
          <a:bodyPr>
            <a:normAutofit/>
          </a:bodyPr>
          <a:lstStyle/>
          <a:p>
            <a:r>
              <a:rPr lang="en-GB" sz="2400" dirty="0">
                <a:latin typeface="Times New Roman" panose="02020603050405020304" pitchFamily="18" charset="0"/>
                <a:cs typeface="Times New Roman" panose="02020603050405020304" pitchFamily="18" charset="0"/>
              </a:rPr>
              <a:t>The weights of the 4 factors that the municipality used were our issue in this part because of the large weight of 75% given to the PCI. The Fuzzy system will make average and voting of all the data and we will be lowering the PCI weight to 45%-50%, which will be much logical than the weight used before. At the end, the system will give us any value we need averaged with all the rules made and the experts’ opinions, which will be the most considerable value to be chosen for any PI value needed.</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F50E796A-4633-4C68-AB0F-C2EC6BA4C535}" type="slidenum">
              <a:rPr lang="en-US" smtClean="0"/>
              <a:t>16</a:t>
            </a:fld>
            <a:endParaRPr lang="en-US"/>
          </a:p>
        </p:txBody>
      </p:sp>
    </p:spTree>
    <p:extLst>
      <p:ext uri="{BB962C8B-B14F-4D97-AF65-F5344CB8AC3E}">
        <p14:creationId xmlns:p14="http://schemas.microsoft.com/office/powerpoint/2010/main" val="3243408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50E796A-4633-4C68-AB0F-C2EC6BA4C535}" type="slidenum">
              <a:rPr lang="en-US" smtClean="0"/>
              <a:t>17</a:t>
            </a:fld>
            <a:endParaRPr lang="en-US"/>
          </a:p>
        </p:txBody>
      </p:sp>
      <p:pic>
        <p:nvPicPr>
          <p:cNvPr id="1026" name="Picture 2" descr="Final flowchart 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0"/>
            <a:ext cx="7772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76715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47800" y="505690"/>
            <a:ext cx="7696200" cy="1170709"/>
          </a:xfrm>
        </p:spPr>
        <p:txBody>
          <a:bodyPr>
            <a:normAutofit fontScale="90000"/>
          </a:bodyPr>
          <a:lstStyle/>
          <a:p>
            <a:r>
              <a:rPr lang="en-GB" sz="4000" b="1" dirty="0">
                <a:latin typeface="Times New Roman" panose="02020603050405020304" pitchFamily="18" charset="0"/>
                <a:cs typeface="Times New Roman" panose="02020603050405020304" pitchFamily="18" charset="0"/>
              </a:rPr>
              <a:t>Design Criteria &amp;</a:t>
            </a:r>
            <a:r>
              <a:rPr lang="en-US" sz="4000" b="1" dirty="0">
                <a:latin typeface="Times New Roman" panose="02020603050405020304" pitchFamily="18" charset="0"/>
                <a:cs typeface="Times New Roman" panose="02020603050405020304" pitchFamily="18" charset="0"/>
              </a:rPr>
              <a:t>Development of PI Membership Function</a:t>
            </a:r>
            <a:br>
              <a:rPr lang="en-US" b="1" dirty="0"/>
            </a:br>
            <a:r>
              <a:rPr lang="en-GB" sz="4000" b="1" dirty="0">
                <a:latin typeface="Times New Roman" panose="02020603050405020304" pitchFamily="18" charset="0"/>
                <a:cs typeface="Times New Roman" panose="02020603050405020304" pitchFamily="18" charset="0"/>
              </a:rPr>
              <a:t> </a:t>
            </a:r>
            <a:br>
              <a:rPr lang="en-US" b="1" dirty="0"/>
            </a:br>
            <a:endParaRPr lang="en-US" dirty="0"/>
          </a:p>
        </p:txBody>
      </p:sp>
      <p:sp>
        <p:nvSpPr>
          <p:cNvPr id="3" name="عنصر نائب للمحتوى 2"/>
          <p:cNvSpPr>
            <a:spLocks noGrp="1"/>
          </p:cNvSpPr>
          <p:nvPr>
            <p:ph idx="1"/>
          </p:nvPr>
        </p:nvSpPr>
        <p:spPr>
          <a:xfrm>
            <a:off x="511228" y="2057400"/>
            <a:ext cx="8522089" cy="4675909"/>
          </a:xfrm>
        </p:spPr>
        <p:txBody>
          <a:bodyPr>
            <a:normAutofit/>
          </a:bodyPr>
          <a:lstStyle/>
          <a:p>
            <a:r>
              <a:rPr lang="en-GB" sz="2400" b="1" dirty="0">
                <a:latin typeface="Times New Roman" panose="02020603050405020304" pitchFamily="18" charset="0"/>
                <a:cs typeface="Times New Roman" panose="02020603050405020304" pitchFamily="18" charset="0"/>
              </a:rPr>
              <a:t>Design Criteria</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 development of the membership functions is achieved by using the MATLAB. The team built the model through creating the sets of the Fuzzy needed for building the membership functions, to ensure the required number of rules, Training, Testing and Validating the model.</a:t>
            </a:r>
          </a:p>
          <a:p>
            <a:r>
              <a:rPr lang="en-US" sz="2400" b="1" dirty="0">
                <a:latin typeface="Times New Roman" panose="02020603050405020304" pitchFamily="18" charset="0"/>
                <a:cs typeface="Times New Roman" panose="02020603050405020304" pitchFamily="18" charset="0"/>
              </a:rPr>
              <a:t>Development of PI Membership Function</a:t>
            </a:r>
          </a:p>
          <a:p>
            <a:r>
              <a:rPr lang="en-US" sz="2400" dirty="0">
                <a:latin typeface="Times New Roman" panose="02020603050405020304" pitchFamily="18" charset="0"/>
                <a:cs typeface="Times New Roman" panose="02020603050405020304" pitchFamily="18" charset="0"/>
              </a:rPr>
              <a:t>The project team will develop the membership functions for the PI and the four relevant indicators by using MATLAB program and considering the data collected from the different resources. </a:t>
            </a:r>
          </a:p>
          <a:p>
            <a:endParaRPr lang="en-US" dirty="0"/>
          </a:p>
          <a:p>
            <a:endParaRPr lang="en-US" dirty="0"/>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18</a:t>
            </a:fld>
            <a:endParaRPr lang="en-US"/>
          </a:p>
        </p:txBody>
      </p:sp>
    </p:spTree>
    <p:extLst>
      <p:ext uri="{BB962C8B-B14F-4D97-AF65-F5344CB8AC3E}">
        <p14:creationId xmlns:p14="http://schemas.microsoft.com/office/powerpoint/2010/main" val="21425846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24110"/>
            <a:ext cx="7772399" cy="1280890"/>
          </a:xfrm>
        </p:spPr>
        <p:txBody>
          <a:bodyPr>
            <a:normAutofit fontScale="90000"/>
          </a:bodyPr>
          <a:lstStyle/>
          <a:p>
            <a:pPr algn="ctr"/>
            <a:r>
              <a:rPr lang="en-GB" sz="4000" b="1" dirty="0">
                <a:latin typeface="Times New Roman" panose="02020603050405020304" pitchFamily="18" charset="0"/>
                <a:cs typeface="Times New Roman" panose="02020603050405020304" pitchFamily="18" charset="0"/>
              </a:rPr>
              <a:t>Imagine Processing &amp;</a:t>
            </a:r>
            <a:r>
              <a:rPr lang="en-US" sz="4000" b="1" dirty="0">
                <a:latin typeface="Times New Roman" panose="02020603050405020304" pitchFamily="18" charset="0"/>
                <a:cs typeface="Times New Roman" panose="02020603050405020304" pitchFamily="18" charset="0"/>
              </a:rPr>
              <a:t> The Mobile application </a:t>
            </a:r>
            <a:br>
              <a:rPr lang="en-US" b="1" dirty="0"/>
            </a:br>
            <a:br>
              <a:rPr lang="en-US" b="1" dirty="0"/>
            </a:br>
            <a:endParaRPr lang="ar-SA" dirty="0"/>
          </a:p>
        </p:txBody>
      </p:sp>
      <p:sp>
        <p:nvSpPr>
          <p:cNvPr id="3" name="Content Placeholder 2"/>
          <p:cNvSpPr>
            <a:spLocks noGrp="1"/>
          </p:cNvSpPr>
          <p:nvPr>
            <p:ph idx="1"/>
          </p:nvPr>
        </p:nvSpPr>
        <p:spPr>
          <a:xfrm>
            <a:off x="685800" y="2133600"/>
            <a:ext cx="8458199" cy="4724400"/>
          </a:xfrm>
        </p:spPr>
        <p:txBody>
          <a:bodyPr>
            <a:normAutofit/>
          </a:bodyPr>
          <a:lstStyle/>
          <a:p>
            <a:r>
              <a:rPr lang="en-GB" sz="2400" b="1" dirty="0">
                <a:latin typeface="Times New Roman" panose="02020603050405020304" pitchFamily="18" charset="0"/>
                <a:cs typeface="Times New Roman" panose="02020603050405020304" pitchFamily="18" charset="0"/>
              </a:rPr>
              <a:t>Imagine Processing</a:t>
            </a:r>
            <a:endParaRPr lang="en-GB" sz="2400"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The imagine processing application is made using codes on Python program and put in the mobile application which will be using the mobile’s camera to take the imagines of distresses in the field. </a:t>
            </a:r>
          </a:p>
          <a:p>
            <a:r>
              <a:rPr lang="en-US" sz="2400" b="1" dirty="0">
                <a:latin typeface="Times New Roman" panose="02020603050405020304" pitchFamily="18" charset="0"/>
                <a:cs typeface="Times New Roman" panose="02020603050405020304" pitchFamily="18" charset="0"/>
              </a:rPr>
              <a:t>The Mobile application</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 mobile app made combined the ASTM standards and image processing into one portable app, which is extremely useful for engineers and made the work much easier and less costly. </a:t>
            </a:r>
          </a:p>
          <a:p>
            <a:endParaRPr lang="en-US"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19</a:t>
            </a:fld>
            <a:endParaRPr lang="en-US"/>
          </a:p>
        </p:txBody>
      </p:sp>
    </p:spTree>
    <p:extLst>
      <p:ext uri="{BB962C8B-B14F-4D97-AF65-F5344CB8AC3E}">
        <p14:creationId xmlns:p14="http://schemas.microsoft.com/office/powerpoint/2010/main" val="1591570627"/>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33400"/>
            <a:ext cx="7104599" cy="1280890"/>
          </a:xfrm>
        </p:spPr>
        <p:txBody>
          <a:bodyPr>
            <a:normAutofit/>
          </a:bodyPr>
          <a:lstStyle/>
          <a:p>
            <a:r>
              <a:rPr lang="en-US" altLang="en-US" b="1" dirty="0">
                <a:latin typeface="Times New Roman" panose="02020603050405020304" pitchFamily="18" charset="0"/>
                <a:cs typeface="Times New Roman" panose="02020603050405020304" pitchFamily="18" charset="0"/>
              </a:rPr>
              <a:t>Project Outline</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24000" y="1676400"/>
            <a:ext cx="7620000" cy="4800600"/>
          </a:xfrm>
        </p:spPr>
        <p:txBody>
          <a:bodyPr>
            <a:normAutofit/>
          </a:bodyPr>
          <a:lstStyle/>
          <a:p>
            <a:pPr>
              <a:lnSpc>
                <a:spcPct val="150000"/>
              </a:lnSpc>
            </a:pPr>
            <a:r>
              <a:rPr lang="en-US" sz="2400" dirty="0">
                <a:latin typeface="Times New Roman" panose="02020603050405020304" pitchFamily="18" charset="0"/>
                <a:cs typeface="Times New Roman" panose="02020603050405020304" pitchFamily="18" charset="0"/>
              </a:rPr>
              <a:t>Introduction</a:t>
            </a:r>
            <a:r>
              <a:rPr lang="en-US" dirty="0"/>
              <a:t> </a:t>
            </a:r>
            <a:endParaRPr lang="en-US" sz="2400" dirty="0">
              <a:latin typeface="Times New Roman" panose="02020603050405020304" pitchFamily="18" charset="0"/>
              <a:cs typeface="Times New Roman" panose="02020603050405020304" pitchFamily="18" charset="0"/>
            </a:endParaRPr>
          </a:p>
          <a:p>
            <a:pPr>
              <a:lnSpc>
                <a:spcPct val="150000"/>
              </a:lnSpc>
            </a:pPr>
            <a:r>
              <a:rPr lang="en-GB" sz="2400" dirty="0">
                <a:latin typeface="Times New Roman" panose="02020603050405020304" pitchFamily="18" charset="0"/>
                <a:cs typeface="Times New Roman" panose="02020603050405020304" pitchFamily="18" charset="0"/>
              </a:rPr>
              <a:t>Literature Review</a:t>
            </a:r>
            <a:r>
              <a:rPr lang="en-GB" sz="2400" dirty="0"/>
              <a:t> </a:t>
            </a:r>
            <a:endParaRPr lang="en-US" sz="2400" dirty="0">
              <a:latin typeface="Times New Roman" panose="02020603050405020304" pitchFamily="18" charset="0"/>
              <a:cs typeface="Times New Roman" panose="02020603050405020304" pitchFamily="18" charset="0"/>
            </a:endParaRPr>
          </a:p>
          <a:p>
            <a:pPr>
              <a:lnSpc>
                <a:spcPct val="150000"/>
              </a:lnSpc>
            </a:pPr>
            <a:r>
              <a:rPr lang="en-GB" sz="2400" dirty="0">
                <a:latin typeface="Times New Roman" panose="02020603050405020304" pitchFamily="18" charset="0"/>
                <a:cs typeface="Times New Roman" panose="02020603050405020304" pitchFamily="18" charset="0"/>
              </a:rPr>
              <a:t>Data Collection </a:t>
            </a:r>
            <a:endParaRPr lang="en-US" sz="2400" dirty="0">
              <a:latin typeface="Times New Roman" panose="02020603050405020304" pitchFamily="18" charset="0"/>
              <a:cs typeface="Times New Roman" panose="02020603050405020304" pitchFamily="18" charset="0"/>
            </a:endParaRPr>
          </a:p>
          <a:p>
            <a:pPr>
              <a:lnSpc>
                <a:spcPct val="150000"/>
              </a:lnSpc>
            </a:pPr>
            <a:r>
              <a:rPr lang="en-GB" sz="2400" dirty="0">
                <a:latin typeface="Times New Roman" panose="02020603050405020304" pitchFamily="18" charset="0"/>
                <a:cs typeface="Times New Roman" panose="02020603050405020304" pitchFamily="18" charset="0"/>
              </a:rPr>
              <a:t>Methodology</a:t>
            </a:r>
            <a:endParaRPr lang="en-US" sz="2400" dirty="0">
              <a:latin typeface="Times New Roman" panose="02020603050405020304" pitchFamily="18" charset="0"/>
              <a:cs typeface="Times New Roman" panose="02020603050405020304" pitchFamily="18" charset="0"/>
            </a:endParaRPr>
          </a:p>
          <a:p>
            <a:pPr>
              <a:lnSpc>
                <a:spcPct val="150000"/>
              </a:lnSpc>
            </a:pPr>
            <a:r>
              <a:rPr lang="en-GB" sz="2400" dirty="0">
                <a:latin typeface="Times New Roman" panose="02020603050405020304" pitchFamily="18" charset="0"/>
                <a:cs typeface="Times New Roman" panose="02020603050405020304" pitchFamily="18" charset="0"/>
              </a:rPr>
              <a:t>Building Model using Fuzzy Logic</a:t>
            </a:r>
            <a:endParaRPr lang="en-US" sz="2400" dirty="0">
              <a:latin typeface="Times New Roman" panose="02020603050405020304" pitchFamily="18" charset="0"/>
              <a:cs typeface="Times New Roman" panose="02020603050405020304" pitchFamily="18" charset="0"/>
            </a:endParaRPr>
          </a:p>
          <a:p>
            <a:pPr>
              <a:lnSpc>
                <a:spcPct val="150000"/>
              </a:lnSpc>
            </a:pPr>
            <a:r>
              <a:rPr lang="en-GB" sz="2400" dirty="0">
                <a:latin typeface="Times New Roman" panose="02020603050405020304" pitchFamily="18" charset="0"/>
                <a:cs typeface="Times New Roman" panose="02020603050405020304" pitchFamily="18" charset="0"/>
              </a:rPr>
              <a:t>Conclusion and Recommendations</a:t>
            </a:r>
            <a:endParaRPr lang="en-US" sz="2400" dirty="0">
              <a:latin typeface="Times New Roman" panose="02020603050405020304" pitchFamily="18" charset="0"/>
              <a:cs typeface="Times New Roman" panose="02020603050405020304" pitchFamily="18" charset="0"/>
            </a:endParaRPr>
          </a:p>
          <a:p>
            <a:pPr>
              <a:lnSpc>
                <a:spcPct val="150000"/>
              </a:lnSpc>
            </a:pPr>
            <a:endParaRPr lang="en-US" sz="2400" dirty="0"/>
          </a:p>
          <a:p>
            <a:pPr>
              <a:lnSpc>
                <a:spcPct val="150000"/>
              </a:lnSpc>
            </a:pPr>
            <a:endParaRPr lang="en-US" sz="2400" dirty="0"/>
          </a:p>
        </p:txBody>
      </p:sp>
      <p:sp>
        <p:nvSpPr>
          <p:cNvPr id="4" name="Slide Number Placeholder 3"/>
          <p:cNvSpPr>
            <a:spLocks noGrp="1"/>
          </p:cNvSpPr>
          <p:nvPr>
            <p:ph type="sldNum" sz="quarter" idx="12"/>
          </p:nvPr>
        </p:nvSpPr>
        <p:spPr/>
        <p:txBody>
          <a:bodyPr/>
          <a:lstStyle/>
          <a:p>
            <a:fld id="{F50E796A-4633-4C68-AB0F-C2EC6BA4C535}" type="slidenum">
              <a:rPr lang="en-US" smtClean="0"/>
              <a:t>2</a:t>
            </a:fld>
            <a:endParaRPr lang="en-US"/>
          </a:p>
        </p:txBody>
      </p:sp>
    </p:spTree>
    <p:extLst>
      <p:ext uri="{BB962C8B-B14F-4D97-AF65-F5344CB8AC3E}">
        <p14:creationId xmlns:p14="http://schemas.microsoft.com/office/powerpoint/2010/main" val="14552573"/>
      </p:ext>
    </p:extLst>
  </p:cSld>
  <p:clrMapOvr>
    <a:masterClrMapping/>
  </p:clrMapOvr>
  <p:transition spd="med">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6206" y="111208"/>
            <a:ext cx="7413880" cy="676575"/>
          </a:xfrm>
        </p:spPr>
        <p:txBody>
          <a:bodyPr/>
          <a:lstStyle/>
          <a:p>
            <a:pPr algn="ctr"/>
            <a:r>
              <a:rPr lang="en-GB" b="1" dirty="0">
                <a:latin typeface="Times New Roman" panose="02020603050405020304" pitchFamily="18" charset="0"/>
                <a:cs typeface="Times New Roman" panose="02020603050405020304" pitchFamily="18" charset="0"/>
              </a:rPr>
              <a:t>Data Collection</a:t>
            </a:r>
            <a:endParaRPr lang="en-US" sz="36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20</a:t>
            </a:fld>
            <a:endParaRPr lang="en-US"/>
          </a:p>
        </p:txBody>
      </p:sp>
      <p:sp>
        <p:nvSpPr>
          <p:cNvPr id="6" name="Content Placeholder 5"/>
          <p:cNvSpPr>
            <a:spLocks noGrp="1"/>
          </p:cNvSpPr>
          <p:nvPr>
            <p:ph idx="1"/>
          </p:nvPr>
        </p:nvSpPr>
        <p:spPr>
          <a:xfrm>
            <a:off x="1096206" y="767001"/>
            <a:ext cx="8104909" cy="6070217"/>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The municipality engineer provided us with the required data for a sample of different important roads in the city. A sample of the data analyzed and arranged in the Excel sheet shown below.</a:t>
            </a:r>
          </a:p>
          <a:p>
            <a:endParaRPr lang="en-US" dirty="0"/>
          </a:p>
          <a:p>
            <a:endParaRPr lang="ar-SA" dirty="0"/>
          </a:p>
        </p:txBody>
      </p:sp>
      <p:pic>
        <p:nvPicPr>
          <p:cNvPr id="8" name="Picture 3" descr="Screenshot 2021-06-15 044154"/>
          <p:cNvPicPr>
            <a:picLocks noChangeAspect="1" noChangeArrowheads="1"/>
          </p:cNvPicPr>
          <p:nvPr/>
        </p:nvPicPr>
        <p:blipFill>
          <a:blip r:embed="rId2">
            <a:extLst>
              <a:ext uri="{28A0092B-C50C-407E-A947-70E740481C1C}">
                <a14:useLocalDpi xmlns:a14="http://schemas.microsoft.com/office/drawing/2010/main" val="0"/>
              </a:ext>
            </a:extLst>
          </a:blip>
          <a:srcRect b="16742"/>
          <a:stretch>
            <a:fillRect/>
          </a:stretch>
        </p:blipFill>
        <p:spPr bwMode="auto">
          <a:xfrm>
            <a:off x="1096207" y="2057400"/>
            <a:ext cx="8047792"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3062185"/>
      </p:ext>
    </p:extLst>
  </p:cSld>
  <p:clrMapOvr>
    <a:masterClrMapping/>
  </p:clrMapOvr>
  <p:transition spd="slow">
    <p:cove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50E796A-4633-4C68-AB0F-C2EC6BA4C535}" type="slidenum">
              <a:rPr lang="en-US" smtClean="0"/>
              <a:t>21</a:t>
            </a:fld>
            <a:endParaRPr lang="en-US"/>
          </a:p>
        </p:txBody>
      </p:sp>
      <p:sp>
        <p:nvSpPr>
          <p:cNvPr id="5" name="Rectangle 4"/>
          <p:cNvSpPr/>
          <p:nvPr/>
        </p:nvSpPr>
        <p:spPr>
          <a:xfrm>
            <a:off x="1371600" y="423068"/>
            <a:ext cx="7239000" cy="907749"/>
          </a:xfrm>
          <a:prstGeom prst="rect">
            <a:avLst/>
          </a:prstGeom>
        </p:spPr>
        <p:txBody>
          <a:bodyPr wrap="square">
            <a:spAutoFit/>
          </a:bodyPr>
          <a:lstStyle/>
          <a:p>
            <a:pPr algn="just">
              <a:lnSpc>
                <a:spcPct val="115000"/>
              </a:lnSpc>
              <a:spcAft>
                <a:spcPts val="1000"/>
              </a:spcAft>
            </a:pPr>
            <a:r>
              <a:rPr lang="en-US" sz="2400" dirty="0">
                <a:latin typeface="Times New Roman" panose="02020603050405020304" pitchFamily="18" charset="0"/>
                <a:ea typeface="Calibri" panose="020F0502020204030204" pitchFamily="34" charset="0"/>
                <a:cs typeface="Times New Roman" panose="02020603050405020304" pitchFamily="18" charset="0"/>
              </a:rPr>
              <a:t>The ranges of the PI built in the Fuzzy system from 1 to 7 are shown in table below:</a:t>
            </a:r>
            <a:endParaRPr lang="en-US" sz="2400" dirty="0">
              <a:latin typeface="Times New Roman" panose="02020603050405020304" pitchFamily="18" charset="0"/>
              <a:ea typeface="Calibri" panose="020F0502020204030204" pitchFamily="34" charset="0"/>
              <a:cs typeface="Arial" panose="020B0604020202020204" pitchFamily="34" charset="0"/>
            </a:endParaRPr>
          </a:p>
        </p:txBody>
      </p:sp>
      <p:pic>
        <p:nvPicPr>
          <p:cNvPr id="8" name="Picture 7" descr="Abbriviations "/>
          <p:cNvPicPr/>
          <p:nvPr/>
        </p:nvPicPr>
        <p:blipFill>
          <a:blip r:embed="rId2">
            <a:extLst>
              <a:ext uri="{28A0092B-C50C-407E-A947-70E740481C1C}">
                <a14:useLocalDpi xmlns:a14="http://schemas.microsoft.com/office/drawing/2010/main" val="0"/>
              </a:ext>
            </a:extLst>
          </a:blip>
          <a:srcRect/>
          <a:stretch>
            <a:fillRect/>
          </a:stretch>
        </p:blipFill>
        <p:spPr bwMode="auto">
          <a:xfrm>
            <a:off x="1489851" y="3884290"/>
            <a:ext cx="6324600" cy="2668910"/>
          </a:xfrm>
          <a:prstGeom prst="rect">
            <a:avLst/>
          </a:prstGeom>
          <a:noFill/>
          <a:ln>
            <a:noFill/>
          </a:ln>
        </p:spPr>
      </p:pic>
      <p:pic>
        <p:nvPicPr>
          <p:cNvPr id="3078" name="Picture 6" descr="PI rates 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524000"/>
            <a:ext cx="4343399"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1716463"/>
      </p:ext>
    </p:extLst>
  </p:cSld>
  <p:clrMapOvr>
    <a:masterClrMapping/>
  </p:clrMapOvr>
  <p:transition spd="slow">
    <p:cov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50E796A-4633-4C68-AB0F-C2EC6BA4C535}" type="slidenum">
              <a:rPr lang="en-US" smtClean="0"/>
              <a:t>22</a:t>
            </a:fld>
            <a:endParaRPr lang="en-US"/>
          </a:p>
        </p:txBody>
      </p:sp>
      <p:sp>
        <p:nvSpPr>
          <p:cNvPr id="5" name="Content Placeholder 4"/>
          <p:cNvSpPr>
            <a:spLocks noGrp="1"/>
          </p:cNvSpPr>
          <p:nvPr>
            <p:ph idx="1"/>
          </p:nvPr>
        </p:nvSpPr>
        <p:spPr>
          <a:xfrm>
            <a:off x="1828800" y="695708"/>
            <a:ext cx="7086600" cy="914400"/>
          </a:xfrm>
        </p:spPr>
        <p:txBody>
          <a:bodyPr/>
          <a:lstStyle/>
          <a:p>
            <a:r>
              <a:rPr lang="en-US" sz="2400" dirty="0">
                <a:latin typeface="Times New Roman" panose="02020603050405020304" pitchFamily="18" charset="0"/>
                <a:cs typeface="Times New Roman" panose="02020603050405020304" pitchFamily="18" charset="0"/>
              </a:rPr>
              <a:t>A sample of the performed calculations is shown in the table below.</a:t>
            </a:r>
          </a:p>
          <a:p>
            <a:endParaRPr lang="ar-SA" dirty="0"/>
          </a:p>
        </p:txBody>
      </p:sp>
      <p:pic>
        <p:nvPicPr>
          <p:cNvPr id="4099" name="Picture 3" descr="Sample field 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6206" y="2438400"/>
            <a:ext cx="7819194"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6575631"/>
      </p:ext>
    </p:extLst>
  </p:cSld>
  <p:clrMapOvr>
    <a:masterClrMapping/>
  </p:clrMapOvr>
  <p:transition spd="slow">
    <p:cov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4AD38-5382-4A8D-B0BB-68C5DFC6404F}"/>
              </a:ext>
            </a:extLst>
          </p:cNvPr>
          <p:cNvSpPr>
            <a:spLocks noGrp="1"/>
          </p:cNvSpPr>
          <p:nvPr>
            <p:ph type="title"/>
          </p:nvPr>
        </p:nvSpPr>
        <p:spPr>
          <a:xfrm>
            <a:off x="1295400" y="670719"/>
            <a:ext cx="7620000" cy="777081"/>
          </a:xfrm>
        </p:spPr>
        <p:txBody>
          <a:bodyPr>
            <a:normAutofit fontScale="90000"/>
          </a:bodyPr>
          <a:lstStyle/>
          <a:p>
            <a:r>
              <a:rPr lang="en-US" sz="4000" b="1" dirty="0">
                <a:latin typeface="Times New Roman" panose="02020603050405020304" pitchFamily="18" charset="0"/>
                <a:cs typeface="Times New Roman" panose="02020603050405020304" pitchFamily="18" charset="0"/>
              </a:rPr>
              <a:t>Building Model Using Fuzzy Logic</a:t>
            </a:r>
            <a:br>
              <a:rPr lang="en-US" dirty="0"/>
            </a:br>
            <a:endParaRPr lang="en-US"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AF51B90-4B3E-4613-9CE8-7768040B6580}"/>
              </a:ext>
            </a:extLst>
          </p:cNvPr>
          <p:cNvSpPr>
            <a:spLocks noGrp="1"/>
          </p:cNvSpPr>
          <p:nvPr>
            <p:ph idx="1"/>
          </p:nvPr>
        </p:nvSpPr>
        <p:spPr>
          <a:xfrm>
            <a:off x="457200" y="1676400"/>
            <a:ext cx="8686800" cy="5181600"/>
          </a:xfrm>
        </p:spPr>
        <p:txBody>
          <a:bodyPr>
            <a:normAutofit/>
          </a:bodyPr>
          <a:lstStyle/>
          <a:p>
            <a:pPr marL="457200" lvl="1" indent="0">
              <a:buNone/>
            </a:pPr>
            <a:r>
              <a:rPr lang="en-US" sz="2400" b="1" dirty="0">
                <a:latin typeface="Times New Roman" panose="02020603050405020304" pitchFamily="18" charset="0"/>
                <a:cs typeface="Times New Roman" panose="02020603050405020304" pitchFamily="18" charset="0"/>
              </a:rPr>
              <a:t>Design Criteria</a:t>
            </a:r>
          </a:p>
          <a:p>
            <a:pPr marL="0" indent="0">
              <a:buNone/>
            </a:pPr>
            <a:r>
              <a:rPr lang="en-US" sz="2400" dirty="0">
                <a:latin typeface="Times New Roman" panose="02020603050405020304" pitchFamily="18" charset="0"/>
                <a:cs typeface="Times New Roman" panose="02020603050405020304" pitchFamily="18" charset="0"/>
              </a:rPr>
              <a:t>The development of the membership functions is achieved by using the MATLAB. The team built the model through implementing the following steps:</a:t>
            </a:r>
          </a:p>
          <a:p>
            <a:pPr lvl="0"/>
            <a:r>
              <a:rPr lang="en-US" sz="2400" dirty="0">
                <a:latin typeface="Times New Roman" panose="02020603050405020304" pitchFamily="18" charset="0"/>
                <a:cs typeface="Times New Roman" panose="02020603050405020304" pitchFamily="18" charset="0"/>
              </a:rPr>
              <a:t>Creating the sets of the Fuzzy needed for building the membership functions.</a:t>
            </a:r>
          </a:p>
          <a:p>
            <a:pPr lvl="0"/>
            <a:r>
              <a:rPr lang="en-US" sz="2400" dirty="0">
                <a:latin typeface="Times New Roman" panose="02020603050405020304" pitchFamily="18" charset="0"/>
                <a:cs typeface="Times New Roman" panose="02020603050405020304" pitchFamily="18" charset="0"/>
              </a:rPr>
              <a:t>Development and adding the rules.</a:t>
            </a:r>
          </a:p>
          <a:p>
            <a:pPr lvl="0"/>
            <a:r>
              <a:rPr lang="en-US" sz="2400" dirty="0">
                <a:latin typeface="Times New Roman" panose="02020603050405020304" pitchFamily="18" charset="0"/>
                <a:cs typeface="Times New Roman" panose="02020603050405020304" pitchFamily="18" charset="0"/>
              </a:rPr>
              <a:t>Collecting the needed data.</a:t>
            </a:r>
          </a:p>
          <a:p>
            <a:pPr lvl="0"/>
            <a:r>
              <a:rPr lang="en-US" sz="2400" dirty="0">
                <a:latin typeface="Times New Roman" panose="02020603050405020304" pitchFamily="18" charset="0"/>
                <a:cs typeface="Times New Roman" panose="02020603050405020304" pitchFamily="18" charset="0"/>
              </a:rPr>
              <a:t>Training the model</a:t>
            </a:r>
          </a:p>
          <a:p>
            <a:pPr lvl="0"/>
            <a:r>
              <a:rPr lang="en-US" sz="2400" dirty="0">
                <a:latin typeface="Times New Roman" panose="02020603050405020304" pitchFamily="18" charset="0"/>
                <a:cs typeface="Times New Roman" panose="02020603050405020304" pitchFamily="18" charset="0"/>
              </a:rPr>
              <a:t>Testing the model </a:t>
            </a:r>
          </a:p>
          <a:p>
            <a:pPr lvl="0"/>
            <a:r>
              <a:rPr lang="en-US" sz="2400" dirty="0">
                <a:latin typeface="Times New Roman" panose="02020603050405020304" pitchFamily="18" charset="0"/>
                <a:cs typeface="Times New Roman" panose="02020603050405020304" pitchFamily="18" charset="0"/>
              </a:rPr>
              <a:t>Validating the model </a:t>
            </a:r>
          </a:p>
          <a:p>
            <a:endParaRPr lang="en-US" dirty="0"/>
          </a:p>
        </p:txBody>
      </p:sp>
      <p:sp>
        <p:nvSpPr>
          <p:cNvPr id="4" name="Slide Number Placeholder 3"/>
          <p:cNvSpPr>
            <a:spLocks noGrp="1"/>
          </p:cNvSpPr>
          <p:nvPr>
            <p:ph type="sldNum" sz="quarter" idx="12"/>
          </p:nvPr>
        </p:nvSpPr>
        <p:spPr/>
        <p:txBody>
          <a:bodyPr/>
          <a:lstStyle/>
          <a:p>
            <a:fld id="{F50E796A-4633-4C68-AB0F-C2EC6BA4C535}" type="slidenum">
              <a:rPr lang="en-US" smtClean="0"/>
              <a:t>23</a:t>
            </a:fld>
            <a:endParaRPr lang="en-US"/>
          </a:p>
        </p:txBody>
      </p:sp>
    </p:spTree>
    <p:extLst>
      <p:ext uri="{BB962C8B-B14F-4D97-AF65-F5344CB8AC3E}">
        <p14:creationId xmlns:p14="http://schemas.microsoft.com/office/powerpoint/2010/main" val="700943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11228" y="787783"/>
            <a:ext cx="8632772" cy="6070217"/>
          </a:xfrm>
        </p:spPr>
        <p:txBody>
          <a:bodyPr/>
          <a:lstStyle/>
          <a:p>
            <a:pPr marL="914400" lvl="2" indent="0">
              <a:buNone/>
            </a:pPr>
            <a:r>
              <a:rPr lang="en-US" sz="2400" b="1" dirty="0">
                <a:latin typeface="Times New Roman" panose="02020603050405020304" pitchFamily="18" charset="0"/>
                <a:cs typeface="Times New Roman" panose="02020603050405020304" pitchFamily="18" charset="0"/>
              </a:rPr>
              <a:t>Creation of sets </a:t>
            </a:r>
          </a:p>
          <a:p>
            <a:r>
              <a:rPr lang="en-US" sz="2400" dirty="0">
                <a:latin typeface="Times New Roman" panose="02020603050405020304" pitchFamily="18" charset="0"/>
                <a:cs typeface="Times New Roman" panose="02020603050405020304" pitchFamily="18" charset="0"/>
              </a:rPr>
              <a:t>The Model was developed by adding inputs and rules according to the four indicators included in calculating the PI which are the PCI, I, C, and FC. The structure of the PI model is illustrated in the Figure.</a:t>
            </a:r>
          </a:p>
          <a:p>
            <a:endParaRPr lang="ar-SA" dirty="0"/>
          </a:p>
        </p:txBody>
      </p:sp>
      <p:sp>
        <p:nvSpPr>
          <p:cNvPr id="3" name="Slide Number Placeholder 2"/>
          <p:cNvSpPr>
            <a:spLocks noGrp="1"/>
          </p:cNvSpPr>
          <p:nvPr>
            <p:ph type="sldNum" sz="quarter" idx="12"/>
          </p:nvPr>
        </p:nvSpPr>
        <p:spPr/>
        <p:txBody>
          <a:bodyPr/>
          <a:lstStyle/>
          <a:p>
            <a:fld id="{F50E796A-4633-4C68-AB0F-C2EC6BA4C535}" type="slidenum">
              <a:rPr lang="en-US" smtClean="0"/>
              <a:t>24</a:t>
            </a:fld>
            <a:endParaRPr lang="en-US"/>
          </a:p>
        </p:txBody>
      </p:sp>
      <p:pic>
        <p:nvPicPr>
          <p:cNvPr id="5122" name="Picture 2" descr="Screenshot 2021-06-09 21354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3200400"/>
            <a:ext cx="7211986"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52586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103133" y="1152908"/>
            <a:ext cx="6589199" cy="1280890"/>
          </a:xfrm>
        </p:spPr>
        <p:txBody>
          <a:bodyPr>
            <a:normAutofit/>
          </a:bodyPr>
          <a:lstStyle/>
          <a:p>
            <a:r>
              <a:rPr lang="en-US" sz="2400" dirty="0">
                <a:latin typeface="Times New Roman" panose="02020603050405020304" pitchFamily="18" charset="0"/>
                <a:cs typeface="Times New Roman" panose="02020603050405020304" pitchFamily="18" charset="0"/>
              </a:rPr>
              <a:t>The membership functions for the four indicators are developed as illustrated in the following figures</a:t>
            </a:r>
          </a:p>
        </p:txBody>
      </p:sp>
      <p:sp>
        <p:nvSpPr>
          <p:cNvPr id="3" name="Content Placeholder 2"/>
          <p:cNvSpPr>
            <a:spLocks noGrp="1"/>
          </p:cNvSpPr>
          <p:nvPr>
            <p:ph idx="1"/>
          </p:nvPr>
        </p:nvSpPr>
        <p:spPr>
          <a:xfrm>
            <a:off x="685800" y="1752600"/>
            <a:ext cx="8458199" cy="5105400"/>
          </a:xfrm>
        </p:spPr>
        <p:txBody>
          <a:bodyPr/>
          <a:lstStyle/>
          <a:p>
            <a:endParaRPr lang="en-US" dirty="0"/>
          </a:p>
          <a:p>
            <a:endParaRPr lang="en-US" dirty="0"/>
          </a:p>
          <a:p>
            <a:endParaRPr lang="en-US" dirty="0"/>
          </a:p>
          <a:p>
            <a:endParaRPr lang="en-US" dirty="0"/>
          </a:p>
          <a:p>
            <a:endParaRPr lang="en-US" dirty="0"/>
          </a:p>
          <a:p>
            <a:endParaRPr lang="en-US" dirty="0"/>
          </a:p>
          <a:p>
            <a:endParaRPr lang="en-US" dirty="0"/>
          </a:p>
          <a:p>
            <a:endParaRPr lang="en-GB" dirty="0"/>
          </a:p>
          <a:p>
            <a:endParaRPr lang="en-GB" dirty="0"/>
          </a:p>
          <a:p>
            <a:endParaRPr lang="en-GB" dirty="0"/>
          </a:p>
          <a:p>
            <a:r>
              <a:rPr lang="en-GB" sz="2400" dirty="0">
                <a:latin typeface="Times New Roman" panose="02020603050405020304" pitchFamily="18" charset="0"/>
                <a:cs typeface="Times New Roman" panose="02020603050405020304" pitchFamily="18" charset="0"/>
              </a:rPr>
              <a:t>Membership function plot of PCI (Pavement Condition Index</a:t>
            </a:r>
            <a:r>
              <a:rPr lang="en-GB" dirty="0"/>
              <a:t>)</a:t>
            </a:r>
            <a:endParaRPr lang="ar-SA"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25</a:t>
            </a:fld>
            <a:endParaRPr lang="en-US"/>
          </a:p>
        </p:txBody>
      </p:sp>
      <p:pic>
        <p:nvPicPr>
          <p:cNvPr id="6147" name="Picture 3" descr="rede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133" y="2499880"/>
            <a:ext cx="7126467" cy="291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3152744"/>
      </p:ext>
    </p:extLst>
  </p:cSld>
  <p:clrMapOvr>
    <a:masterClrMapping/>
  </p:clrMapOvr>
  <p:transition spd="slow">
    <p:cove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 y="0"/>
            <a:ext cx="9144000" cy="6858000"/>
          </a:xfrm>
        </p:spPr>
        <p:txBody>
          <a:bodyPr>
            <a:normAutofit lnSpcReduction="10000"/>
          </a:bodyPr>
          <a:lstStyle/>
          <a:p>
            <a:pPr marL="0" indent="0">
              <a:buNone/>
            </a:pPr>
            <a:endParaRPr lang="en-US" dirty="0"/>
          </a:p>
          <a:p>
            <a:endParaRPr lang="en-US" dirty="0"/>
          </a:p>
          <a:p>
            <a:endParaRPr lang="en-US" dirty="0"/>
          </a:p>
          <a:p>
            <a:endParaRPr lang="en-US" dirty="0"/>
          </a:p>
          <a:p>
            <a:endParaRPr lang="en-US" dirty="0"/>
          </a:p>
          <a:p>
            <a:pPr marL="0" indent="0">
              <a:buNone/>
            </a:pPr>
            <a:endParaRPr lang="en-US" dirty="0"/>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Membership function plot of I (Importance of the Road)</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sz="2400" dirty="0">
                <a:latin typeface="Times New Roman" panose="02020603050405020304" pitchFamily="18" charset="0"/>
                <a:cs typeface="Times New Roman" panose="02020603050405020304" pitchFamily="18" charset="0"/>
              </a:rPr>
              <a:t>Membership function plot of C (People Complains)</a:t>
            </a:r>
            <a:endParaRPr lang="ar-SA" sz="24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50E796A-4633-4C68-AB0F-C2EC6BA4C535}" type="slidenum">
              <a:rPr lang="en-US" smtClean="0"/>
              <a:t>26</a:t>
            </a:fld>
            <a:endParaRPr lang="en-US"/>
          </a:p>
        </p:txBody>
      </p:sp>
      <p:pic>
        <p:nvPicPr>
          <p:cNvPr id="7170" name="Picture 2" descr="re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7433" y="228600"/>
            <a:ext cx="6194259"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3" descr="redd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7433" y="3581400"/>
            <a:ext cx="6194259"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32997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096205" y="0"/>
            <a:ext cx="8047795" cy="6858000"/>
          </a:xfrm>
        </p:spPr>
        <p:txBody>
          <a:bodyPr/>
          <a:lstStyle/>
          <a:p>
            <a:pPr marL="0" indent="0">
              <a:buNone/>
            </a:pPr>
            <a:endParaRPr lang="en-US" dirty="0"/>
          </a:p>
          <a:p>
            <a:endParaRPr lang="en-US" dirty="0"/>
          </a:p>
          <a:p>
            <a:endParaRPr lang="en-US" dirty="0"/>
          </a:p>
          <a:p>
            <a:endParaRPr lang="en-US" dirty="0"/>
          </a:p>
          <a:p>
            <a:endParaRPr lang="en-US" dirty="0"/>
          </a:p>
          <a:p>
            <a:endParaRPr lang="en-US" dirty="0"/>
          </a:p>
          <a:p>
            <a:endParaRPr lang="en-US" dirty="0"/>
          </a:p>
          <a:p>
            <a:r>
              <a:rPr lang="en-GB" sz="2400" dirty="0">
                <a:latin typeface="Times New Roman" panose="02020603050405020304" pitchFamily="18" charset="0"/>
                <a:cs typeface="Times New Roman" panose="02020603050405020304" pitchFamily="18" charset="0"/>
              </a:rPr>
              <a:t>Membership function plot of FC (Functional Classification)</a:t>
            </a:r>
            <a:endParaRPr lang="en-US" sz="2400" dirty="0">
              <a:latin typeface="Times New Roman" panose="02020603050405020304" pitchFamily="18" charset="0"/>
              <a:cs typeface="Times New Roman" panose="02020603050405020304" pitchFamily="18" charset="0"/>
            </a:endParaRPr>
          </a:p>
          <a:p>
            <a:endParaRPr lang="en-US" dirty="0"/>
          </a:p>
          <a:p>
            <a:endParaRPr lang="en-US" dirty="0"/>
          </a:p>
          <a:p>
            <a:endParaRPr lang="en-US" dirty="0"/>
          </a:p>
          <a:p>
            <a:endParaRPr lang="en-US" dirty="0"/>
          </a:p>
          <a:p>
            <a:endParaRPr lang="en-US" dirty="0"/>
          </a:p>
          <a:p>
            <a:endParaRPr lang="ar-SA" dirty="0"/>
          </a:p>
        </p:txBody>
      </p:sp>
      <p:sp>
        <p:nvSpPr>
          <p:cNvPr id="3" name="Slide Number Placeholder 2"/>
          <p:cNvSpPr>
            <a:spLocks noGrp="1"/>
          </p:cNvSpPr>
          <p:nvPr>
            <p:ph type="sldNum" sz="quarter" idx="12"/>
          </p:nvPr>
        </p:nvSpPr>
        <p:spPr/>
        <p:txBody>
          <a:bodyPr/>
          <a:lstStyle/>
          <a:p>
            <a:fld id="{F50E796A-4633-4C68-AB0F-C2EC6BA4C535}" type="slidenum">
              <a:rPr lang="en-US" smtClean="0"/>
              <a:t>27</a:t>
            </a:fld>
            <a:endParaRPr lang="en-US"/>
          </a:p>
        </p:txBody>
      </p:sp>
      <p:pic>
        <p:nvPicPr>
          <p:cNvPr id="8194" name="Picture 2" descr="Screenshot 2021-06-09 2134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04800"/>
            <a:ext cx="6477000" cy="233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descr="redred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456709"/>
            <a:ext cx="6629400" cy="247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371600" y="6168884"/>
            <a:ext cx="7895396"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Membership function plot of PI (Priority Index)</a:t>
            </a:r>
            <a:endParaRPr lang="ar-SA" sz="2400" dirty="0"/>
          </a:p>
        </p:txBody>
      </p:sp>
    </p:spTree>
    <p:extLst>
      <p:ext uri="{BB962C8B-B14F-4D97-AF65-F5344CB8AC3E}">
        <p14:creationId xmlns:p14="http://schemas.microsoft.com/office/powerpoint/2010/main" val="2482124353"/>
      </p:ext>
    </p:extLst>
  </p:cSld>
  <p:clrMapOvr>
    <a:masterClrMapping/>
  </p:clrMapOvr>
  <p:transition spd="slow">
    <p:cove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512463"/>
            <a:ext cx="7198799" cy="1280890"/>
          </a:xfrm>
        </p:spPr>
        <p:txBody>
          <a:bodyPr>
            <a:normAutofit fontScale="90000"/>
          </a:bodyPr>
          <a:lstStyle/>
          <a:p>
            <a:r>
              <a:rPr lang="en-US" sz="4000" b="1" dirty="0">
                <a:latin typeface="Times New Roman" panose="02020603050405020304" pitchFamily="18" charset="0"/>
                <a:cs typeface="Times New Roman" panose="02020603050405020304" pitchFamily="18" charset="0"/>
              </a:rPr>
              <a:t>Development and adding the Rules</a:t>
            </a:r>
            <a:r>
              <a:rPr lang="en-US" b="1" dirty="0">
                <a:latin typeface="Times New Roman" panose="02020603050405020304" pitchFamily="18" charset="0"/>
                <a:cs typeface="Times New Roman" panose="02020603050405020304" pitchFamily="18" charset="0"/>
              </a:rPr>
              <a:t> </a:t>
            </a:r>
            <a:br>
              <a:rPr lang="en-US" b="1" dirty="0">
                <a:latin typeface="Times New Roman" panose="02020603050405020304" pitchFamily="18" charset="0"/>
                <a:cs typeface="Times New Roman" panose="02020603050405020304" pitchFamily="18" charset="0"/>
              </a:rPr>
            </a:br>
            <a:endParaRPr lang="ar-SA" dirty="0"/>
          </a:p>
        </p:txBody>
      </p:sp>
      <p:sp>
        <p:nvSpPr>
          <p:cNvPr id="3" name="Content Placeholder 2"/>
          <p:cNvSpPr>
            <a:spLocks noGrp="1"/>
          </p:cNvSpPr>
          <p:nvPr>
            <p:ph idx="1"/>
          </p:nvPr>
        </p:nvSpPr>
        <p:spPr>
          <a:xfrm>
            <a:off x="511228" y="2057400"/>
            <a:ext cx="8632772" cy="3777622"/>
          </a:xfrm>
        </p:spPr>
        <p:txBody>
          <a:bodyPr>
            <a:normAutofit/>
          </a:bodyPr>
          <a:lstStyle/>
          <a:p>
            <a:pPr marL="914400" lvl="2" indent="0">
              <a:buNone/>
            </a:pPr>
            <a:r>
              <a:rPr lang="en-US" sz="2400" dirty="0">
                <a:latin typeface="Times New Roman" panose="02020603050405020304" pitchFamily="18" charset="0"/>
                <a:cs typeface="Times New Roman" panose="02020603050405020304" pitchFamily="18" charset="0"/>
              </a:rPr>
              <a:t>The abbreviation of the rules and their arrangements are presented in Tables below.</a:t>
            </a:r>
          </a:p>
          <a:p>
            <a:pPr marL="914400" lvl="2" indent="0">
              <a:buNone/>
            </a:pPr>
            <a:r>
              <a:rPr lang="en-US" sz="2400" dirty="0">
                <a:latin typeface="Times New Roman" panose="02020603050405020304" pitchFamily="18" charset="0"/>
                <a:cs typeface="Times New Roman" panose="02020603050405020304" pitchFamily="18" charset="0"/>
              </a:rPr>
              <a:t> More ranges are added as mentioned in our first report to help increase the accuracy (Extremely High, Extremely Low) which made the ranges go from 5 sets to 7 sets.</a:t>
            </a:r>
          </a:p>
          <a:p>
            <a:pPr marL="914400" lvl="2" indent="0">
              <a:buNone/>
            </a:pPr>
            <a:endParaRPr lang="en-US"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28</a:t>
            </a:fld>
            <a:endParaRPr lang="en-US"/>
          </a:p>
        </p:txBody>
      </p:sp>
    </p:spTree>
    <p:extLst>
      <p:ext uri="{BB962C8B-B14F-4D97-AF65-F5344CB8AC3E}">
        <p14:creationId xmlns:p14="http://schemas.microsoft.com/office/powerpoint/2010/main" val="5420560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endParaRPr lang="en-US"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29</a:t>
            </a:fld>
            <a:endParaRPr lang="en-US"/>
          </a:p>
        </p:txBody>
      </p:sp>
      <p:pic>
        <p:nvPicPr>
          <p:cNvPr id="10" name="Picture 9" descr="C:\Users\Administrator\AppData\Local\Microsoft\Windows\INetCache\Content.Word\rules red 1.png"/>
          <p:cNvPicPr/>
          <p:nvPr/>
        </p:nvPicPr>
        <p:blipFill>
          <a:blip r:embed="rId3">
            <a:extLst>
              <a:ext uri="{28A0092B-C50C-407E-A947-70E740481C1C}">
                <a14:useLocalDpi xmlns:a14="http://schemas.microsoft.com/office/drawing/2010/main" val="0"/>
              </a:ext>
            </a:extLst>
          </a:blip>
          <a:srcRect/>
          <a:stretch>
            <a:fillRect/>
          </a:stretch>
        </p:blipFill>
        <p:spPr bwMode="auto">
          <a:xfrm>
            <a:off x="1275977" y="0"/>
            <a:ext cx="3780594" cy="6801704"/>
          </a:xfrm>
          <a:prstGeom prst="rect">
            <a:avLst/>
          </a:prstGeom>
          <a:noFill/>
          <a:ln>
            <a:noFill/>
          </a:ln>
        </p:spPr>
      </p:pic>
      <p:pic>
        <p:nvPicPr>
          <p:cNvPr id="9224" name="Picture 8" descr="Rules red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0426" y="0"/>
            <a:ext cx="4073574"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594506"/>
      </p:ext>
    </p:extLst>
  </p:cSld>
  <p:clrMapOvr>
    <a:masterClrMapping/>
  </p:clrMapOvr>
  <mc:AlternateContent xmlns:mc="http://schemas.openxmlformats.org/markup-compatibility/2006" xmlns:p14="http://schemas.microsoft.com/office/powerpoint/2010/main">
    <mc:Choice Requires="p14">
      <p:transition spd="slow" p14:dur="1250">
        <p14:switch dir="r"/>
        <p:sndAc>
          <p:stSnd>
            <p:snd r:embed="rId2" name="applause.wav"/>
          </p:stSnd>
        </p:sndAc>
      </p:transition>
    </mc:Choice>
    <mc:Fallback xmlns="">
      <p:transition spd="slow">
        <p:fade/>
        <p:sndAc>
          <p:stSnd>
            <p:snd r:embed="rId5" name="applause.wav"/>
          </p:stSnd>
        </p:sndAc>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5500" y="609600"/>
            <a:ext cx="6589199" cy="1606472"/>
          </a:xfrm>
        </p:spPr>
        <p:txBody>
          <a:bodyPr>
            <a:normAutofit fontScale="90000"/>
          </a:bodyPr>
          <a:lstStyle/>
          <a:p>
            <a:r>
              <a:rPr lang="en-US" sz="4000" b="1" dirty="0">
                <a:latin typeface="Times New Roman" panose="02020603050405020304" pitchFamily="18" charset="0"/>
                <a:cs typeface="Times New Roman" panose="02020603050405020304" pitchFamily="18" charset="0"/>
              </a:rPr>
              <a:t>Introduction</a:t>
            </a:r>
            <a:r>
              <a:rPr lang="en-US" sz="4000" b="1" dirty="0"/>
              <a:t> </a:t>
            </a:r>
            <a:br>
              <a:rPr lang="en-US" b="1" dirty="0"/>
            </a:br>
            <a:br>
              <a:rPr lang="en-US"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50E796A-4633-4C68-AB0F-C2EC6BA4C535}" type="slidenum">
              <a:rPr lang="en-US" smtClean="0"/>
              <a:t>3</a:t>
            </a:fld>
            <a:endParaRPr lang="en-US"/>
          </a:p>
        </p:txBody>
      </p:sp>
      <p:sp>
        <p:nvSpPr>
          <p:cNvPr id="4" name="Content Placeholder 3"/>
          <p:cNvSpPr>
            <a:spLocks noGrp="1"/>
          </p:cNvSpPr>
          <p:nvPr>
            <p:ph idx="1"/>
          </p:nvPr>
        </p:nvSpPr>
        <p:spPr>
          <a:xfrm>
            <a:off x="762000" y="2133600"/>
            <a:ext cx="8077200" cy="4191000"/>
          </a:xfrm>
        </p:spPr>
        <p:txBody>
          <a:bodyPr>
            <a:normAutofit/>
          </a:bodyPr>
          <a:lstStyle/>
          <a:p>
            <a:r>
              <a:rPr lang="en-GB" sz="2400" dirty="0">
                <a:latin typeface="Times New Roman" panose="02020603050405020304" pitchFamily="18" charset="0"/>
                <a:cs typeface="Times New Roman" panose="02020603050405020304" pitchFamily="18" charset="0"/>
              </a:rPr>
              <a:t>Currently, the Palestinian Municipality is using the Operation Maintenance Manual (OMM) for prioritizing their pavement maintenance and identifying the section with highest priority. The municipality is using the PI equation, which is composed from four indicators: Pavement Condition, Importance of the Road, Peoples Complains, and Functional Classification of the road. </a:t>
            </a:r>
            <a:endParaRPr lang="en-US" sz="2400" dirty="0">
              <a:latin typeface="Times New Roman" panose="02020603050405020304" pitchFamily="18" charset="0"/>
              <a:cs typeface="Times New Roman" panose="02020603050405020304" pitchFamily="18" charset="0"/>
            </a:endParaRPr>
          </a:p>
          <a:p>
            <a:endParaRPr lang="ar-S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2788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20400"/>
            <a:ext cx="6589199" cy="899890"/>
          </a:xfrm>
        </p:spPr>
        <p:txBody>
          <a:bodyPr>
            <a:normAutofit fontScale="90000"/>
          </a:bodyPr>
          <a:lstStyle/>
          <a:p>
            <a:r>
              <a:rPr lang="en-US" sz="4000" b="1" dirty="0">
                <a:latin typeface="Times New Roman" panose="02020603050405020304" pitchFamily="18" charset="0"/>
                <a:cs typeface="Times New Roman" panose="02020603050405020304" pitchFamily="18" charset="0"/>
              </a:rPr>
              <a:t>Results and Comparison</a:t>
            </a:r>
            <a:br>
              <a:rPr lang="en-US" b="1" dirty="0"/>
            </a:br>
            <a:endParaRPr lang="ar-SA" dirty="0"/>
          </a:p>
        </p:txBody>
      </p:sp>
      <p:sp>
        <p:nvSpPr>
          <p:cNvPr id="3" name="Content Placeholder 2"/>
          <p:cNvSpPr>
            <a:spLocks noGrp="1"/>
          </p:cNvSpPr>
          <p:nvPr>
            <p:ph idx="1"/>
          </p:nvPr>
        </p:nvSpPr>
        <p:spPr>
          <a:xfrm>
            <a:off x="511229" y="2133600"/>
            <a:ext cx="8632772" cy="4724400"/>
          </a:xfrm>
        </p:spPr>
        <p:txBody>
          <a:bodyPr>
            <a:noAutofit/>
          </a:bodyPr>
          <a:lstStyle/>
          <a:p>
            <a:r>
              <a:rPr lang="en-US" sz="2400" dirty="0">
                <a:latin typeface="Times New Roman" panose="02020603050405020304" pitchFamily="18" charset="0"/>
                <a:cs typeface="Times New Roman" panose="02020603050405020304" pitchFamily="18" charset="0"/>
              </a:rPr>
              <a:t>The weights of the four indicators were reviewed and updated by project team because they believe that the weight of the PCI indicator at specific is very high (overestimated). On the contrary, the weight of the remaining indicators seems underestimated as stated in the Operation and Maintenance Manual (OMM) comparing with the literature. The weight of the PCI is 75%. After taking our experts’ opinions, PCI weight decreased from 75% to 50%. The PI value is calculated using equation 1 as shown below (OMM):</a:t>
            </a:r>
          </a:p>
          <a:p>
            <a:pPr marL="0" indent="0">
              <a:buNone/>
            </a:pP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PI = ∑ Wi × Fi…………   (1)</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30</a:t>
            </a:fld>
            <a:endParaRPr lang="en-US"/>
          </a:p>
        </p:txBody>
      </p:sp>
    </p:spTree>
    <p:extLst>
      <p:ext uri="{BB962C8B-B14F-4D97-AF65-F5344CB8AC3E}">
        <p14:creationId xmlns:p14="http://schemas.microsoft.com/office/powerpoint/2010/main" val="3265457110"/>
      </p:ext>
    </p:extLst>
  </p:cSld>
  <p:clrMapOvr>
    <a:masterClrMapping/>
  </p:clrMapOvr>
  <p:transition spd="slow">
    <p:cove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0"/>
            <a:ext cx="8991601" cy="6858000"/>
          </a:xfrm>
        </p:spPr>
        <p:txBody>
          <a:bodyPr>
            <a:normAutofit lnSpcReduction="10000"/>
          </a:bodyPr>
          <a:lstStyle/>
          <a:p>
            <a:pPr marL="0" indent="0">
              <a:buNone/>
            </a:pPr>
            <a:endParaRPr lang="en-US" dirty="0"/>
          </a:p>
          <a:p>
            <a:endParaRPr lang="en-US" dirty="0"/>
          </a:p>
          <a:p>
            <a:endParaRPr lang="en-US" dirty="0"/>
          </a:p>
          <a:p>
            <a:endParaRPr lang="en-US" dirty="0"/>
          </a:p>
          <a:p>
            <a:pPr marL="0" indent="0">
              <a:buNone/>
            </a:pPr>
            <a:endParaRPr lang="en-US" dirty="0"/>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 modified weights were the average values obtained from experts. Moreover, the ratings of the PCI were changed from Very Good to Very Bad. The modified changes are presented in the tables below .</a:t>
            </a: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0" indent="0">
              <a:buNone/>
            </a:pPr>
            <a:endParaRPr lang="en-GB" sz="2400"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Ratings from OMM                                Ratings from Fuzzy Logic                   </a:t>
            </a:r>
            <a:r>
              <a:rPr lang="en-US" sz="2400" dirty="0">
                <a:latin typeface="Times New Roman" panose="02020603050405020304" pitchFamily="18" charset="0"/>
                <a:cs typeface="Times New Roman" panose="02020603050405020304" pitchFamily="18" charset="0"/>
              </a:rPr>
              <a:t>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31</a:t>
            </a:fld>
            <a:endParaRPr lang="en-US"/>
          </a:p>
        </p:txBody>
      </p:sp>
      <p:pic>
        <p:nvPicPr>
          <p:cNvPr id="10242" name="Picture 2" descr="Screenshot 2021-06-12 2132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81000"/>
            <a:ext cx="4800600" cy="1828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3" descr="Screenshot 2021-06-12 2147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228" y="3867148"/>
            <a:ext cx="4060772" cy="2000252"/>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Screenshot 2021-06-15 0358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0828" y="3867148"/>
            <a:ext cx="3984572" cy="2000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8933656"/>
      </p:ext>
    </p:extLst>
  </p:cSld>
  <p:clrMapOvr>
    <a:masterClrMapping/>
  </p:clrMapOvr>
  <p:transition spd="slow">
    <p:cove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6206" y="1152908"/>
            <a:ext cx="7895394" cy="5324092"/>
          </a:xfrm>
        </p:spPr>
        <p:txBody>
          <a:bodyPr>
            <a:normAutofit fontScale="92500" lnSpcReduction="10000"/>
          </a:bodyPr>
          <a:lstStyle/>
          <a:p>
            <a:r>
              <a:rPr lang="en-US" sz="2600" dirty="0">
                <a:latin typeface="Times New Roman" panose="02020603050405020304" pitchFamily="18" charset="0"/>
                <a:cs typeface="Times New Roman" panose="02020603050405020304" pitchFamily="18" charset="0"/>
              </a:rPr>
              <a:t>As shown in the tables of ratings, the ratings of fuzzy system are converted to 7 ranges other than 5. This will give us more accurate ratings for the system as a whole. The fuzzy system membership functions will merge between those 7 ranges and give the user the average of the rate as a final value to be considered which also enhanced the accuracy or the system.  </a:t>
            </a:r>
          </a:p>
          <a:p>
            <a:r>
              <a:rPr lang="en-US" sz="2600" dirty="0">
                <a:latin typeface="Times New Roman" panose="02020603050405020304" pitchFamily="18" charset="0"/>
                <a:cs typeface="Times New Roman" panose="02020603050405020304" pitchFamily="18" charset="0"/>
              </a:rPr>
              <a:t>The other three indicators’ rates not changed because they are not given a range until now and they were used just as they are in the OMM. The reason behind not changing their values or merging them was that we got acceptable values of PI from the Fuzzy system. To enhanced the final results, change of ratings may be done in our future work on this project. The three factors’ ratings are shown in the tables below  (OMM).</a:t>
            </a:r>
          </a:p>
          <a:p>
            <a:endParaRPr lang="en-US" sz="2400" dirty="0">
              <a:latin typeface="Times New Roman" panose="02020603050405020304" pitchFamily="18" charset="0"/>
              <a:cs typeface="Times New Roman" panose="02020603050405020304" pitchFamily="18" charset="0"/>
            </a:endParaRP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32</a:t>
            </a:fld>
            <a:endParaRPr lang="en-US"/>
          </a:p>
        </p:txBody>
      </p:sp>
    </p:spTree>
    <p:extLst>
      <p:ext uri="{BB962C8B-B14F-4D97-AF65-F5344CB8AC3E}">
        <p14:creationId xmlns:p14="http://schemas.microsoft.com/office/powerpoint/2010/main" val="3070796865"/>
      </p:ext>
    </p:extLst>
  </p:cSld>
  <p:clrMapOvr>
    <a:masterClrMapping/>
  </p:clrMapOvr>
  <p:transition spd="slow">
    <p:cove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0"/>
            <a:ext cx="8991599" cy="6858000"/>
          </a:xfrm>
        </p:spPr>
        <p:txBody>
          <a:bodyPr/>
          <a:lstStyle/>
          <a:p>
            <a:pPr marL="0" indent="0">
              <a:buNone/>
            </a:pPr>
            <a:r>
              <a:rPr lang="en-US" dirty="0"/>
              <a:t>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33</a:t>
            </a:fld>
            <a:endParaRPr lang="en-US"/>
          </a:p>
        </p:txBody>
      </p:sp>
      <p:pic>
        <p:nvPicPr>
          <p:cNvPr id="11266" name="Picture 2" descr="Screenshot 2021-06-12 21515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6206" y="1371600"/>
            <a:ext cx="3704395" cy="1981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3" descr="Screenshot 2021-06-12 2153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371601"/>
            <a:ext cx="3429000" cy="1981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4" descr="Screenshot 2021-06-12 2154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7275" y="4083627"/>
            <a:ext cx="3581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7007301"/>
      </p:ext>
    </p:extLst>
  </p:cSld>
  <p:clrMapOvr>
    <a:masterClrMapping/>
  </p:clrMapOvr>
  <p:transition spd="slow">
    <p:cove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558500"/>
            <a:ext cx="6589199" cy="823690"/>
          </a:xfrm>
        </p:spPr>
        <p:txBody>
          <a:bodyPr>
            <a:normAutofit fontScale="90000"/>
          </a:bodyPr>
          <a:lstStyle/>
          <a:p>
            <a:r>
              <a:rPr lang="en-US" sz="4000" b="1" dirty="0">
                <a:latin typeface="Times New Roman" panose="02020603050405020304" pitchFamily="18" charset="0"/>
                <a:cs typeface="Times New Roman" panose="02020603050405020304" pitchFamily="18" charset="0"/>
              </a:rPr>
              <a:t>PI Comparisons</a:t>
            </a:r>
            <a:br>
              <a:rPr lang="en-US" b="1" dirty="0"/>
            </a:br>
            <a:endParaRPr lang="ar-SA" dirty="0"/>
          </a:p>
        </p:txBody>
      </p:sp>
      <p:sp>
        <p:nvSpPr>
          <p:cNvPr id="3" name="Content Placeholder 2"/>
          <p:cNvSpPr>
            <a:spLocks noGrp="1"/>
          </p:cNvSpPr>
          <p:nvPr>
            <p:ph idx="1"/>
          </p:nvPr>
        </p:nvSpPr>
        <p:spPr>
          <a:xfrm>
            <a:off x="1096206" y="1524000"/>
            <a:ext cx="8047794" cy="5334000"/>
          </a:xfrm>
        </p:spPr>
        <p:txBody>
          <a:bodyPr>
            <a:normAutofit/>
          </a:bodyPr>
          <a:lstStyle/>
          <a:p>
            <a:pPr marL="0" indent="0">
              <a:buNone/>
            </a:pPr>
            <a:endParaRPr lang="en-US" dirty="0"/>
          </a:p>
          <a:p>
            <a:r>
              <a:rPr lang="en-US" sz="2400" dirty="0">
                <a:latin typeface="Times New Roman" panose="02020603050405020304" pitchFamily="18" charset="0"/>
                <a:cs typeface="Times New Roman" panose="02020603050405020304" pitchFamily="18" charset="0"/>
              </a:rPr>
              <a:t>Three PI values were calculated and compared to each other. The first PI value is the PI calculated from equation within the OMM weights, the second PI is calculated with the modified equation respecting the weights stated by the experts’ opinions. The third and final PI is the one calculated using the Fuzzy logic system. Our program has three machine learning steps, the first one is training the data, then testing and finally validating. The data used in the previous three steps are  provided by our advisor that were collected during the last two years. The three different PI values are shown in the tables below .</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34</a:t>
            </a:fld>
            <a:endParaRPr lang="en-US"/>
          </a:p>
        </p:txBody>
      </p:sp>
    </p:spTree>
    <p:extLst>
      <p:ext uri="{BB962C8B-B14F-4D97-AF65-F5344CB8AC3E}">
        <p14:creationId xmlns:p14="http://schemas.microsoft.com/office/powerpoint/2010/main" val="3635582583"/>
      </p:ext>
    </p:extLst>
  </p:cSld>
  <p:clrMapOvr>
    <a:masterClrMapping/>
  </p:clrMapOvr>
  <p:transition spd="slow">
    <p:cove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1" y="0"/>
            <a:ext cx="8991600" cy="6858000"/>
          </a:xfrm>
        </p:spPr>
        <p:txBody>
          <a:bodyPr/>
          <a:lstStyle/>
          <a:p>
            <a:pPr marL="0" indent="0">
              <a:buNone/>
            </a:pPr>
            <a:endParaRPr lang="en-US"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35</a:t>
            </a:fld>
            <a:endParaRPr lang="en-US"/>
          </a:p>
        </p:txBody>
      </p:sp>
      <p:pic>
        <p:nvPicPr>
          <p:cNvPr id="12290" name="Picture 2" descr="Screenshot 2021-01-25 004530"/>
          <p:cNvPicPr>
            <a:picLocks noChangeAspect="1" noChangeArrowheads="1"/>
          </p:cNvPicPr>
          <p:nvPr/>
        </p:nvPicPr>
        <p:blipFill>
          <a:blip r:embed="rId2">
            <a:extLst>
              <a:ext uri="{28A0092B-C50C-407E-A947-70E740481C1C}">
                <a14:useLocalDpi xmlns:a14="http://schemas.microsoft.com/office/drawing/2010/main" val="0"/>
              </a:ext>
            </a:extLst>
          </a:blip>
          <a:srcRect l="1477" t="1060"/>
          <a:stretch>
            <a:fillRect/>
          </a:stretch>
        </p:blipFill>
        <p:spPr bwMode="auto">
          <a:xfrm>
            <a:off x="1371600" y="0"/>
            <a:ext cx="388619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4" descr="Screenshot 2021-06-12 2156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0"/>
            <a:ext cx="3809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7299596"/>
      </p:ext>
    </p:extLst>
  </p:cSld>
  <p:clrMapOvr>
    <a:masterClrMapping/>
  </p:clrMapOvr>
  <p:transition spd="slow">
    <p:cove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1" y="0"/>
            <a:ext cx="8915400" cy="6800428"/>
          </a:xfrm>
        </p:spPr>
        <p:txBody>
          <a:bodyPr/>
          <a:lstStyle/>
          <a:p>
            <a:pPr marL="0" indent="0">
              <a:buNone/>
            </a:pPr>
            <a:endParaRPr lang="en-US"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36</a:t>
            </a:fld>
            <a:endParaRPr lang="en-US"/>
          </a:p>
        </p:txBody>
      </p:sp>
      <p:pic>
        <p:nvPicPr>
          <p:cNvPr id="5" name="Picture 4" descr="Screenshot 2021-06-12 220158"/>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
            <a:ext cx="3830783" cy="6887559"/>
          </a:xfrm>
          <a:prstGeom prst="rect">
            <a:avLst/>
          </a:prstGeom>
          <a:noFill/>
          <a:ln>
            <a:noFill/>
          </a:ln>
        </p:spPr>
      </p:pic>
      <p:pic>
        <p:nvPicPr>
          <p:cNvPr id="13314" name="Picture 2" descr="Screenshot 2021-01-29 2012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8833" y="0"/>
            <a:ext cx="3878967" cy="6873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93227"/>
      </p:ext>
    </p:extLst>
  </p:cSld>
  <p:clrMapOvr>
    <a:masterClrMapping/>
  </p:clrMapOvr>
  <p:transition spd="slow">
    <p:cove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1" y="0"/>
            <a:ext cx="8991600" cy="6858000"/>
          </a:xfrm>
        </p:spPr>
        <p:txBody>
          <a:bodyPr/>
          <a:lstStyle/>
          <a:p>
            <a:pPr marL="0" indent="0">
              <a:buNone/>
            </a:pPr>
            <a:endParaRPr lang="en-US"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37</a:t>
            </a:fld>
            <a:endParaRPr lang="en-US"/>
          </a:p>
        </p:txBody>
      </p:sp>
      <p:pic>
        <p:nvPicPr>
          <p:cNvPr id="14338" name="Picture 2" descr="Screenshot 2021-06-12 2243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0"/>
            <a:ext cx="3810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Administrator\AppData\Local\Microsoft\Windows\INetCache\Content.Word\Screenshot 2021-06-12 224254.png"/>
          <p:cNvPicPr/>
          <p:nvPr/>
        </p:nvPicPr>
        <p:blipFill>
          <a:blip r:embed="rId3">
            <a:extLst>
              <a:ext uri="{28A0092B-C50C-407E-A947-70E740481C1C}">
                <a14:useLocalDpi xmlns:a14="http://schemas.microsoft.com/office/drawing/2010/main" val="0"/>
              </a:ext>
            </a:extLst>
          </a:blip>
          <a:srcRect/>
          <a:stretch>
            <a:fillRect/>
          </a:stretch>
        </p:blipFill>
        <p:spPr bwMode="auto">
          <a:xfrm>
            <a:off x="5290738" y="0"/>
            <a:ext cx="3853261" cy="6858000"/>
          </a:xfrm>
          <a:prstGeom prst="rect">
            <a:avLst/>
          </a:prstGeom>
          <a:noFill/>
          <a:ln>
            <a:noFill/>
          </a:ln>
        </p:spPr>
      </p:pic>
    </p:spTree>
    <p:extLst>
      <p:ext uri="{BB962C8B-B14F-4D97-AF65-F5344CB8AC3E}">
        <p14:creationId xmlns:p14="http://schemas.microsoft.com/office/powerpoint/2010/main" val="2711086463"/>
      </p:ext>
    </p:extLst>
  </p:cSld>
  <p:clrMapOvr>
    <a:masterClrMapping/>
  </p:clrMapOvr>
  <p:transition spd="slow">
    <p:cove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1" y="0"/>
            <a:ext cx="8991600" cy="6858000"/>
          </a:xfrm>
        </p:spPr>
        <p:txBody>
          <a:bodyPr/>
          <a:lstStyle/>
          <a:p>
            <a:pPr marL="0" indent="0">
              <a:buNone/>
            </a:pPr>
            <a:endParaRPr lang="en-US"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38</a:t>
            </a:fld>
            <a:endParaRPr lang="en-US"/>
          </a:p>
        </p:txBody>
      </p:sp>
      <p:sp>
        <p:nvSpPr>
          <p:cNvPr id="2" name="Rectangle 1"/>
          <p:cNvSpPr/>
          <p:nvPr/>
        </p:nvSpPr>
        <p:spPr>
          <a:xfrm>
            <a:off x="511228" y="1295400"/>
            <a:ext cx="8475142" cy="4596130"/>
          </a:xfrm>
          <a:prstGeom prst="rect">
            <a:avLst/>
          </a:prstGeom>
        </p:spPr>
        <p:txBody>
          <a:bodyPr wrap="square">
            <a:spAutoFit/>
          </a:bodyPr>
          <a:lstStyle/>
          <a:p>
            <a:pPr algn="just">
              <a:lnSpc>
                <a:spcPct val="115000"/>
              </a:lnSpc>
              <a:spcAft>
                <a:spcPts val="1000"/>
              </a:spcAft>
            </a:pPr>
            <a:r>
              <a:rPr lang="en-US" sz="2400" dirty="0">
                <a:latin typeface="Times New Roman" panose="02020603050405020304" pitchFamily="18" charset="0"/>
                <a:ea typeface="Calibri" panose="020F0502020204030204" pitchFamily="34" charset="0"/>
                <a:cs typeface="Times New Roman" panose="02020603050405020304" pitchFamily="18" charset="0"/>
              </a:rPr>
              <a:t>The calculated PI values from three sources vary slightly. However, the noticeable difference was between OMM values and the remaining two PI values. Therefore, this shows that the OMM weights used in the PI equation were not close to what the experts actually suggested.</a:t>
            </a:r>
          </a:p>
          <a:p>
            <a:pPr algn="just">
              <a:lnSpc>
                <a:spcPct val="115000"/>
              </a:lnSpc>
              <a:spcAft>
                <a:spcPts val="1000"/>
              </a:spcAft>
            </a:pPr>
            <a:r>
              <a:rPr lang="en-US" sz="2400" dirty="0">
                <a:latin typeface="Times New Roman" panose="02020603050405020304" pitchFamily="18" charset="0"/>
                <a:ea typeface="Calibri" panose="020F0502020204030204" pitchFamily="34" charset="0"/>
                <a:cs typeface="Times New Roman" panose="02020603050405020304" pitchFamily="18" charset="0"/>
              </a:rPr>
              <a:t> Some of the PI values are not so accurate because the system needs more time to have enough training and fed with more rules so that it could give the least error for its results, which is the PI. </a:t>
            </a:r>
          </a:p>
          <a:p>
            <a:pPr algn="just">
              <a:lnSpc>
                <a:spcPct val="115000"/>
              </a:lnSpc>
              <a:spcAft>
                <a:spcPts val="1000"/>
              </a:spcAft>
            </a:pPr>
            <a:r>
              <a:rPr lang="en-US" sz="2400" dirty="0">
                <a:latin typeface="Times New Roman" panose="02020603050405020304" pitchFamily="18" charset="0"/>
                <a:ea typeface="Calibri" panose="020F0502020204030204" pitchFamily="34" charset="0"/>
                <a:cs typeface="Times New Roman" panose="02020603050405020304" pitchFamily="18" charset="0"/>
              </a:rPr>
              <a:t>The new tables also shows more variation in the results and this is because of the new 300 rules added to the system’s database. </a:t>
            </a:r>
            <a:endParaRPr lang="en-US" sz="2400" dirty="0">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41149168"/>
      </p:ext>
    </p:extLst>
  </p:cSld>
  <p:clrMapOvr>
    <a:masterClrMapping/>
  </p:clrMapOvr>
  <p:transition spd="slow">
    <p:cove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The Mobile Application </a:t>
            </a:r>
            <a:br>
              <a:rPr lang="en-US" dirty="0"/>
            </a:br>
            <a:endParaRPr lang="ar-SA" dirty="0"/>
          </a:p>
        </p:txBody>
      </p:sp>
      <p:sp>
        <p:nvSpPr>
          <p:cNvPr id="6" name="Content Placeholder 5"/>
          <p:cNvSpPr>
            <a:spLocks noGrp="1"/>
          </p:cNvSpPr>
          <p:nvPr>
            <p:ph idx="1"/>
          </p:nvPr>
        </p:nvSpPr>
        <p:spPr>
          <a:xfrm>
            <a:off x="1096206" y="1524000"/>
            <a:ext cx="8047794" cy="5334000"/>
          </a:xfrm>
        </p:spPr>
        <p:txBody>
          <a:bodyPr>
            <a:normAutofit/>
          </a:bodyPr>
          <a:lstStyle/>
          <a:p>
            <a:r>
              <a:rPr lang="en-US" sz="2400" dirty="0">
                <a:latin typeface="Times New Roman" panose="02020603050405020304" pitchFamily="18" charset="0"/>
                <a:cs typeface="Times New Roman" panose="02020603050405020304" pitchFamily="18" charset="0"/>
              </a:rPr>
              <a:t>Our team with the help of our teammates in the computer engineering department was able to create a mobile app that combines all our work including the Image Processing, ASTM standards, and Fuzzy Logic into one portable, easy to use and reliable mobile application. This process is made by converting all the data into codes and made as an app. The manager connected directly to a server and with the technicians in the field controls this mobile app.</a:t>
            </a:r>
          </a:p>
          <a:p>
            <a:r>
              <a:rPr lang="en-US" sz="2400" dirty="0">
                <a:latin typeface="Times New Roman" panose="02020603050405020304" pitchFamily="18" charset="0"/>
                <a:cs typeface="Times New Roman" panose="02020603050405020304" pitchFamily="18" charset="0"/>
              </a:rPr>
              <a:t> The technicians can easily and directly take imagine, find results and send them directly to server which will be accessed by the manager and given the approval to the results then saved to the server and sent to the service department in the Municipality to take action if needed</a:t>
            </a:r>
            <a:r>
              <a:rPr lang="en-US" dirty="0"/>
              <a:t>.</a:t>
            </a:r>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39</a:t>
            </a:fld>
            <a:endParaRPr lang="en-US"/>
          </a:p>
        </p:txBody>
      </p:sp>
    </p:spTree>
    <p:extLst>
      <p:ext uri="{BB962C8B-B14F-4D97-AF65-F5344CB8AC3E}">
        <p14:creationId xmlns:p14="http://schemas.microsoft.com/office/powerpoint/2010/main" val="2566858154"/>
      </p:ext>
    </p:extLst>
  </p:cSld>
  <p:clrMapOvr>
    <a:masterClrMapping/>
  </p:clrMapOvr>
  <p:transition spd="slow">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153400" cy="5257800"/>
          </a:xfrm>
        </p:spPr>
        <p:txBody>
          <a:bodyPr>
            <a:normAutofit/>
          </a:bodyPr>
          <a:lstStyle/>
          <a:p>
            <a:r>
              <a:rPr lang="en-GB" sz="2400" dirty="0">
                <a:latin typeface="Times New Roman" panose="02020603050405020304" pitchFamily="18" charset="0"/>
                <a:cs typeface="Times New Roman" panose="02020603050405020304" pitchFamily="18" charset="0"/>
              </a:rPr>
              <a:t>The OMM gain the following weights for the above-mentioned indicators 0.75, 0.10, 0.08 and 0.07, respectively. However, through consulting different experts, they declared that these weights could be modified. Moreover, they stated that the 0.75 weight for the PCI is too high. </a:t>
            </a:r>
            <a:endParaRPr lang="en-US" sz="2400" dirty="0">
              <a:latin typeface="Times New Roman" panose="02020603050405020304" pitchFamily="18" charset="0"/>
              <a:cs typeface="Times New Roman" panose="02020603050405020304" pitchFamily="18" charset="0"/>
            </a:endParaRPr>
          </a:p>
          <a:p>
            <a:r>
              <a:rPr lang="en-GB" sz="2400" dirty="0">
                <a:latin typeface="Times New Roman" panose="02020603050405020304" pitchFamily="18" charset="0"/>
                <a:cs typeface="Times New Roman" panose="02020603050405020304" pitchFamily="18" charset="0"/>
              </a:rPr>
              <a:t>Accordingly, the project team proposed to identify a membership function using Artificial Intelligence and Fuzzy Logic at specific to deal with this issue. The team with the help of </a:t>
            </a:r>
            <a:r>
              <a:rPr lang="en-GB" sz="2400" dirty="0" err="1">
                <a:latin typeface="Times New Roman" panose="02020603050405020304" pitchFamily="18" charset="0"/>
                <a:cs typeface="Times New Roman" panose="02020603050405020304" pitchFamily="18" charset="0"/>
              </a:rPr>
              <a:t>Dr.</a:t>
            </a:r>
            <a:r>
              <a:rPr lang="en-GB" sz="2400" dirty="0">
                <a:latin typeface="Times New Roman" panose="02020603050405020304" pitchFamily="18" charset="0"/>
                <a:cs typeface="Times New Roman" panose="02020603050405020304" pitchFamily="18" charset="0"/>
              </a:rPr>
              <a:t> Anas </a:t>
            </a:r>
            <a:r>
              <a:rPr lang="en-GB" sz="2400" dirty="0" err="1">
                <a:latin typeface="Times New Roman" panose="02020603050405020304" pitchFamily="18" charset="0"/>
                <a:cs typeface="Times New Roman" panose="02020603050405020304" pitchFamily="18" charset="0"/>
              </a:rPr>
              <a:t>Toma</a:t>
            </a:r>
            <a:r>
              <a:rPr lang="en-GB" sz="2400" dirty="0">
                <a:latin typeface="Times New Roman" panose="02020603050405020304" pitchFamily="18" charset="0"/>
                <a:cs typeface="Times New Roman" panose="02020603050405020304" pitchFamily="18" charset="0"/>
              </a:rPr>
              <a:t> from Computer Engineering Department utilizing MATLAB program to build the membership function to identify the weights of the 4 indicators and developing of rules.</a:t>
            </a:r>
            <a:endParaRPr lang="en-US" sz="2400" dirty="0">
              <a:latin typeface="Times New Roman" panose="02020603050405020304" pitchFamily="18" charset="0"/>
              <a:cs typeface="Times New Roman" panose="02020603050405020304" pitchFamily="18" charset="0"/>
            </a:endParaRP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a:t>
            </a:fld>
            <a:endParaRPr lang="en-US"/>
          </a:p>
        </p:txBody>
      </p:sp>
    </p:spTree>
    <p:extLst>
      <p:ext uri="{BB962C8B-B14F-4D97-AF65-F5344CB8AC3E}">
        <p14:creationId xmlns:p14="http://schemas.microsoft.com/office/powerpoint/2010/main" val="521584365"/>
      </p:ext>
    </p:extLst>
  </p:cSld>
  <p:clrMapOvr>
    <a:masterClrMapping/>
  </p:clrMapOvr>
  <p:transition spd="slow">
    <p:cove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08345"/>
            <a:ext cx="6589199" cy="773928"/>
          </a:xfrm>
        </p:spPr>
        <p:txBody>
          <a:bodyPr>
            <a:normAutofit fontScale="90000"/>
          </a:bodyPr>
          <a:lstStyle/>
          <a:p>
            <a:r>
              <a:rPr lang="en-US" sz="4000" b="1" dirty="0">
                <a:latin typeface="Times New Roman" panose="02020603050405020304" pitchFamily="18" charset="0"/>
                <a:cs typeface="Times New Roman" panose="02020603050405020304" pitchFamily="18" charset="0"/>
              </a:rPr>
              <a:t>ASTM standards</a:t>
            </a:r>
            <a:br>
              <a:rPr lang="en-US" b="1" dirty="0"/>
            </a:br>
            <a:endParaRPr lang="ar-SA" dirty="0"/>
          </a:p>
        </p:txBody>
      </p:sp>
      <p:sp>
        <p:nvSpPr>
          <p:cNvPr id="3" name="Content Placeholder 2"/>
          <p:cNvSpPr>
            <a:spLocks noGrp="1"/>
          </p:cNvSpPr>
          <p:nvPr>
            <p:ph idx="1"/>
          </p:nvPr>
        </p:nvSpPr>
        <p:spPr>
          <a:xfrm>
            <a:off x="152401" y="1152908"/>
            <a:ext cx="8991599" cy="5705092"/>
          </a:xfrm>
        </p:spPr>
        <p:txBody>
          <a:bodyPr/>
          <a:lstStyle/>
          <a:p>
            <a:r>
              <a:rPr lang="en-US" sz="2400" dirty="0">
                <a:latin typeface="Times New Roman" panose="02020603050405020304" pitchFamily="18" charset="0"/>
                <a:cs typeface="Times New Roman" panose="02020603050405020304" pitchFamily="18" charset="0"/>
              </a:rPr>
              <a:t>All the data  transformed into codes using Python by our computer engineering teammates and put into the mobile app.  All the data used are shown below: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40</a:t>
            </a:fld>
            <a:endParaRPr lang="en-US"/>
          </a:p>
        </p:txBody>
      </p:sp>
      <p:pic>
        <p:nvPicPr>
          <p:cNvPr id="15362" name="Picture 2" descr="1510f70d-1226-4d99-ac96-d98018a5df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6206" y="2667000"/>
            <a:ext cx="7093193"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4708656"/>
      </p:ext>
    </p:extLst>
  </p:cSld>
  <p:clrMapOvr>
    <a:masterClrMapping/>
  </p:clrMapOvr>
  <p:transition spd="slow">
    <p:cove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50E796A-4633-4C68-AB0F-C2EC6BA4C535}" type="slidenum">
              <a:rPr lang="en-US" smtClean="0"/>
              <a:t>41</a:t>
            </a:fld>
            <a:endParaRPr lang="en-US"/>
          </a:p>
        </p:txBody>
      </p:sp>
      <p:pic>
        <p:nvPicPr>
          <p:cNvPr id="16387" name="Picture 3" descr="28ba3da1-c0ea-40b8-b63a-fee0a46f2d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6381" y="0"/>
            <a:ext cx="7772400"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Rectangle 4"/>
              <p:cNvSpPr/>
              <p:nvPr/>
            </p:nvSpPr>
            <p:spPr>
              <a:xfrm>
                <a:off x="574554" y="4434952"/>
                <a:ext cx="4086375" cy="66749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ar-SA" i="1">
                          <a:latin typeface="Cambria Math" panose="02040503050406030204" pitchFamily="18" charset="0"/>
                        </a:rPr>
                        <m:t>𝐷𝑒𝑛𝑠𝑖𝑡𝑦</m:t>
                      </m:r>
                      <m:r>
                        <a:rPr lang="ar-SA" i="0">
                          <a:latin typeface="Cambria Math" panose="02040503050406030204" pitchFamily="18" charset="0"/>
                        </a:rPr>
                        <m:t>=</m:t>
                      </m:r>
                      <m:f>
                        <m:fPr>
                          <m:ctrlPr>
                            <a:rPr lang="ar-SA" i="1">
                              <a:latin typeface="Cambria Math" panose="02040503050406030204" pitchFamily="18" charset="0"/>
                            </a:rPr>
                          </m:ctrlPr>
                        </m:fPr>
                        <m:num>
                          <m:r>
                            <a:rPr lang="ar-SA" i="1">
                              <a:latin typeface="Cambria Math" panose="02040503050406030204" pitchFamily="18" charset="0"/>
                            </a:rPr>
                            <m:t>𝐴𝑟𝑒𝑎</m:t>
                          </m:r>
                          <m:r>
                            <a:rPr lang="ar-SA" i="0">
                              <a:latin typeface="Cambria Math" panose="02040503050406030204" pitchFamily="18" charset="0"/>
                            </a:rPr>
                            <m:t> </m:t>
                          </m:r>
                          <m:r>
                            <a:rPr lang="ar-SA" i="1">
                              <a:latin typeface="Cambria Math" panose="02040503050406030204" pitchFamily="18" charset="0"/>
                            </a:rPr>
                            <m:t>𝑜𝑓</m:t>
                          </m:r>
                          <m:r>
                            <a:rPr lang="ar-SA" i="0">
                              <a:latin typeface="Cambria Math" panose="02040503050406030204" pitchFamily="18" charset="0"/>
                            </a:rPr>
                            <m:t> </m:t>
                          </m:r>
                          <m:r>
                            <a:rPr lang="ar-SA" i="1">
                              <a:latin typeface="Cambria Math" panose="02040503050406030204" pitchFamily="18" charset="0"/>
                            </a:rPr>
                            <m:t>𝐷𝐼𝑆𝑇𝑅𝐸𝑆𝑆</m:t>
                          </m:r>
                        </m:num>
                        <m:den>
                          <m:r>
                            <a:rPr lang="ar-SA" i="1">
                              <a:latin typeface="Cambria Math" panose="02040503050406030204" pitchFamily="18" charset="0"/>
                            </a:rPr>
                            <m:t>𝐴𝑟𝑒𝑎</m:t>
                          </m:r>
                          <m:r>
                            <a:rPr lang="ar-SA" i="0">
                              <a:latin typeface="Cambria Math" panose="02040503050406030204" pitchFamily="18" charset="0"/>
                            </a:rPr>
                            <m:t> </m:t>
                          </m:r>
                          <m:r>
                            <a:rPr lang="ar-SA" i="1">
                              <a:latin typeface="Cambria Math" panose="02040503050406030204" pitchFamily="18" charset="0"/>
                            </a:rPr>
                            <m:t>𝑜𝑓</m:t>
                          </m:r>
                          <m:r>
                            <a:rPr lang="ar-SA" i="0">
                              <a:latin typeface="Cambria Math" panose="02040503050406030204" pitchFamily="18" charset="0"/>
                            </a:rPr>
                            <m:t> </m:t>
                          </m:r>
                          <m:r>
                            <a:rPr lang="ar-SA" i="1">
                              <a:latin typeface="Cambria Math" panose="02040503050406030204" pitchFamily="18" charset="0"/>
                            </a:rPr>
                            <m:t>𝑆𝑒𝑐𝑡𝑖𝑜𝑛</m:t>
                          </m:r>
                        </m:den>
                      </m:f>
                      <m:r>
                        <a:rPr lang="ar-SA" i="0">
                          <a:latin typeface="Cambria Math" panose="02040503050406030204" pitchFamily="18" charset="0"/>
                        </a:rPr>
                        <m:t>∗</m:t>
                      </m:r>
                      <m:r>
                        <a:rPr lang="ar-SA" i="0">
                          <a:latin typeface="Cambria Math" panose="02040503050406030204" pitchFamily="18" charset="0"/>
                        </a:rPr>
                        <m:t>100</m:t>
                      </m:r>
                      <m:r>
                        <a:rPr lang="ar-SA" i="0">
                          <a:latin typeface="Cambria Math" panose="02040503050406030204" pitchFamily="18" charset="0"/>
                        </a:rPr>
                        <m:t>%</m:t>
                      </m:r>
                    </m:oMath>
                  </m:oMathPara>
                </a14:m>
                <a:endParaRPr lang="ar-SA" dirty="0"/>
              </a:p>
            </p:txBody>
          </p:sp>
        </mc:Choice>
        <mc:Fallback xmlns="">
          <p:sp>
            <p:nvSpPr>
              <p:cNvPr id="5" name="Rectangle 4"/>
              <p:cNvSpPr>
                <a:spLocks noRot="1" noChangeAspect="1" noMove="1" noResize="1" noEditPoints="1" noAdjustHandles="1" noChangeArrowheads="1" noChangeShapeType="1" noTextEdit="1"/>
              </p:cNvSpPr>
              <p:nvPr/>
            </p:nvSpPr>
            <p:spPr>
              <a:xfrm>
                <a:off x="574554" y="4434952"/>
                <a:ext cx="4086375" cy="667490"/>
              </a:xfrm>
              <a:prstGeom prst="rect">
                <a:avLst/>
              </a:prstGeom>
              <a:blipFill>
                <a:blip r:embed="rId3"/>
                <a:stretch>
                  <a:fillRect/>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116988" y="5087090"/>
                <a:ext cx="4572000" cy="1442896"/>
              </a:xfrm>
              <a:prstGeom prst="rect">
                <a:avLst/>
              </a:prstGeom>
            </p:spPr>
            <p:txBody>
              <a:bodyPr>
                <a:spAutoFit/>
              </a:bodyPr>
              <a:lstStyle/>
              <a:p>
                <a:pPr>
                  <a:lnSpc>
                    <a:spcPct val="115000"/>
                  </a:lnSpc>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Type of distress </a:t>
                </a: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Potholes</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 degree of severity </a:t>
                </a: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Low</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Density </a:t>
                </a: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ea typeface="Times New Roman" panose="02020603050405020304" pitchFamily="18" charset="0"/>
                            <a:cs typeface="Times New Roman" panose="02020603050405020304" pitchFamily="18" charset="0"/>
                          </a:rPr>
                        </m:ctrlPr>
                      </m:fPr>
                      <m:num>
                        <m:r>
                          <a:rPr lang="en-US" i="1">
                            <a:latin typeface="Cambria Math" panose="02040503050406030204" pitchFamily="18" charset="0"/>
                            <a:ea typeface="Times New Roman" panose="02020603050405020304" pitchFamily="18" charset="0"/>
                            <a:cs typeface="Times New Roman" panose="02020603050405020304" pitchFamily="18" charset="0"/>
                          </a:rPr>
                          <m:t>0</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15</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1</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05</m:t>
                        </m:r>
                      </m:num>
                      <m:den>
                        <m:r>
                          <a:rPr lang="en-US" i="1">
                            <a:latin typeface="Cambria Math" panose="02040503050406030204" pitchFamily="18" charset="0"/>
                            <a:ea typeface="Times New Roman" panose="02020603050405020304" pitchFamily="18" charset="0"/>
                            <a:cs typeface="Times New Roman" panose="02020603050405020304" pitchFamily="18" charset="0"/>
                          </a:rPr>
                          <m:t>3</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5</m:t>
                        </m:r>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100</m:t>
                        </m:r>
                      </m:den>
                    </m:f>
                    <m:r>
                      <a:rPr lang="en-US" i="1">
                        <a:latin typeface="Cambria Math" panose="02040503050406030204" pitchFamily="18" charset="0"/>
                        <a:ea typeface="Times New Roman" panose="02020603050405020304" pitchFamily="18" charset="0"/>
                        <a:cs typeface="Times New Roman" panose="02020603050405020304" pitchFamily="18" charset="0"/>
                      </a:rPr>
                      <m:t>∗</m:t>
                    </m:r>
                    <m:r>
                      <a:rPr lang="en-US" i="1">
                        <a:latin typeface="Cambria Math" panose="02040503050406030204" pitchFamily="18" charset="0"/>
                        <a:ea typeface="Times New Roman" panose="02020603050405020304" pitchFamily="18" charset="0"/>
                        <a:cs typeface="Times New Roman" panose="02020603050405020304" pitchFamily="18" charset="0"/>
                      </a:rPr>
                      <m:t>100</m:t>
                    </m:r>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=45%</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1116988" y="5087090"/>
                <a:ext cx="4572000" cy="1442896"/>
              </a:xfrm>
              <a:prstGeom prst="rect">
                <a:avLst/>
              </a:prstGeom>
              <a:blipFill>
                <a:blip r:embed="rId4"/>
                <a:stretch>
                  <a:fillRect l="-1067" t="-844" b="-1266"/>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5161799" y="4460189"/>
                <a:ext cx="4572000" cy="2069797"/>
              </a:xfrm>
              <a:prstGeom prst="rect">
                <a:avLst/>
              </a:prstGeom>
            </p:spPr>
            <p:txBody>
              <a:bodyPr>
                <a:spAutoFit/>
              </a:bodyPr>
              <a:lstStyle/>
              <a:p>
                <a:pPr>
                  <a:lnSpc>
                    <a:spcPct val="115000"/>
                  </a:lnSpc>
                  <a:spcAft>
                    <a:spcPts val="1000"/>
                  </a:spcAft>
                </a:pP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Figure B-38 </a:t>
                </a: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Deduct value= 82</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Figure 3-20</a:t>
                </a:r>
                <a14:m>
                  <m:oMath xmlns:m="http://schemas.openxmlformats.org/officeDocument/2006/math">
                    <m:r>
                      <a:rPr lang="en-US" i="1">
                        <a:latin typeface="Cambria Math" panose="02040503050406030204" pitchFamily="18" charset="0"/>
                        <a:ea typeface="Times New Roman" panose="02020603050405020304" pitchFamily="18" charset="0"/>
                        <a:cs typeface="Times New Roman" panose="02020603050405020304" pitchFamily="18" charset="0"/>
                      </a:rPr>
                      <m:t>→</m:t>
                    </m:r>
                  </m:oMath>
                </a14:m>
                <a:r>
                  <a:rPr lang="en-US" dirty="0">
                    <a:latin typeface="Times New Roman" panose="02020603050405020304" pitchFamily="18" charset="0"/>
                    <a:ea typeface="Times New Roman" panose="02020603050405020304" pitchFamily="18" charset="0"/>
                    <a:cs typeface="Times New Roman" panose="02020603050405020304" pitchFamily="18" charset="0"/>
                  </a:rPr>
                  <a:t> Corrected Deduct value (Q=1)= 82</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PCI = 100 – CDV</a:t>
                </a:r>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PCI = 100 – 82 = 18</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8" name="Rectangle 7"/>
              <p:cNvSpPr>
                <a:spLocks noRot="1" noChangeAspect="1" noMove="1" noResize="1" noEditPoints="1" noAdjustHandles="1" noChangeArrowheads="1" noChangeShapeType="1" noTextEdit="1"/>
              </p:cNvSpPr>
              <p:nvPr/>
            </p:nvSpPr>
            <p:spPr>
              <a:xfrm>
                <a:off x="5161799" y="4460189"/>
                <a:ext cx="4572000" cy="2069797"/>
              </a:xfrm>
              <a:prstGeom prst="rect">
                <a:avLst/>
              </a:prstGeom>
              <a:blipFill>
                <a:blip r:embed="rId5"/>
                <a:stretch>
                  <a:fillRect l="-1200" t="-885" b="-2655"/>
                </a:stretch>
              </a:blipFill>
            </p:spPr>
            <p:txBody>
              <a:bodyPr/>
              <a:lstStyle/>
              <a:p>
                <a:r>
                  <a:rPr lang="ar-SA">
                    <a:noFill/>
                  </a:rPr>
                  <a:t> </a:t>
                </a:r>
              </a:p>
            </p:txBody>
          </p:sp>
        </mc:Fallback>
      </mc:AlternateContent>
    </p:spTree>
    <p:extLst>
      <p:ext uri="{BB962C8B-B14F-4D97-AF65-F5344CB8AC3E}">
        <p14:creationId xmlns:p14="http://schemas.microsoft.com/office/powerpoint/2010/main" val="1288418418"/>
      </p:ext>
    </p:extLst>
  </p:cSld>
  <p:clrMapOvr>
    <a:masterClrMapping/>
  </p:clrMapOvr>
  <p:transition spd="slow">
    <p:cove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47338"/>
            <a:ext cx="6589199" cy="767062"/>
          </a:xfrm>
        </p:spPr>
        <p:txBody>
          <a:bodyPr/>
          <a:lstStyle/>
          <a:p>
            <a:r>
              <a:rPr lang="en-US" dirty="0">
                <a:latin typeface="Times New Roman" panose="02020603050405020304" pitchFamily="18" charset="0"/>
                <a:cs typeface="Times New Roman" panose="02020603050405020304" pitchFamily="18" charset="0"/>
              </a:rPr>
              <a:t>Image Processing</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2400" y="1152908"/>
            <a:ext cx="8991599" cy="5705092"/>
          </a:xfrm>
        </p:spPr>
        <p:txBody>
          <a:bodyPr/>
          <a:lstStyle/>
          <a:p>
            <a:r>
              <a:rPr lang="en-US" sz="2400" dirty="0">
                <a:latin typeface="Times New Roman" panose="02020603050405020304" pitchFamily="18" charset="0"/>
                <a:cs typeface="Times New Roman" panose="02020603050405020304" pitchFamily="18" charset="0"/>
              </a:rPr>
              <a:t>The image processing applied by taking images using the mobile phone’s camera through the mobile app. Before taking the image the technician should put a reference object with known dimensions on the top right of the imagine because the program reads the image from the left to the right. An example is illustrated below: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42</a:t>
            </a:fld>
            <a:endParaRPr lang="en-US"/>
          </a:p>
        </p:txBody>
      </p:sp>
      <p:pic>
        <p:nvPicPr>
          <p:cNvPr id="5" name="image38.png"/>
          <p:cNvPicPr/>
          <p:nvPr/>
        </p:nvPicPr>
        <p:blipFill>
          <a:blip r:embed="rId2"/>
          <a:srcRect/>
          <a:stretch>
            <a:fillRect/>
          </a:stretch>
        </p:blipFill>
        <p:spPr>
          <a:xfrm>
            <a:off x="838200" y="3352800"/>
            <a:ext cx="3810000" cy="2895600"/>
          </a:xfrm>
          <a:prstGeom prst="rect">
            <a:avLst/>
          </a:prstGeom>
          <a:ln/>
        </p:spPr>
      </p:pic>
      <p:pic>
        <p:nvPicPr>
          <p:cNvPr id="6" name="image35.png"/>
          <p:cNvPicPr/>
          <p:nvPr/>
        </p:nvPicPr>
        <p:blipFill>
          <a:blip r:embed="rId3"/>
          <a:srcRect/>
          <a:stretch>
            <a:fillRect/>
          </a:stretch>
        </p:blipFill>
        <p:spPr>
          <a:xfrm>
            <a:off x="5181600" y="3695700"/>
            <a:ext cx="3810000" cy="2209800"/>
          </a:xfrm>
          <a:prstGeom prst="rect">
            <a:avLst/>
          </a:prstGeom>
          <a:ln/>
        </p:spPr>
      </p:pic>
    </p:spTree>
    <p:extLst>
      <p:ext uri="{BB962C8B-B14F-4D97-AF65-F5344CB8AC3E}">
        <p14:creationId xmlns:p14="http://schemas.microsoft.com/office/powerpoint/2010/main" val="822555768"/>
      </p:ext>
    </p:extLst>
  </p:cSld>
  <p:clrMapOvr>
    <a:masterClrMapping/>
  </p:clrMapOvr>
  <p:transition spd="slow">
    <p:cove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6206" y="1752600"/>
            <a:ext cx="8047793" cy="3777622"/>
          </a:xfrm>
        </p:spPr>
        <p:txBody>
          <a:bodyPr/>
          <a:lstStyle/>
          <a:p>
            <a:pPr marL="0" indent="0">
              <a:buNone/>
            </a:pPr>
            <a:r>
              <a:rPr lang="en-US" dirty="0"/>
              <a:t> </a:t>
            </a:r>
          </a:p>
          <a:p>
            <a:r>
              <a:rPr lang="en-US" sz="2400" dirty="0">
                <a:latin typeface="Times New Roman" panose="02020603050405020304" pitchFamily="18" charset="0"/>
                <a:cs typeface="Times New Roman" panose="02020603050405020304" pitchFamily="18" charset="0"/>
              </a:rPr>
              <a:t>After the team have the area and its dimensionality, area is found to calculate the density value. We need to find the PCI value at the end through equations for each problem type and the severity value low, medium, and high.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43</a:t>
            </a:fld>
            <a:endParaRPr lang="en-US"/>
          </a:p>
        </p:txBody>
      </p:sp>
    </p:spTree>
    <p:extLst>
      <p:ext uri="{BB962C8B-B14F-4D97-AF65-F5344CB8AC3E}">
        <p14:creationId xmlns:p14="http://schemas.microsoft.com/office/powerpoint/2010/main" val="657091745"/>
      </p:ext>
    </p:extLst>
  </p:cSld>
  <p:clrMapOvr>
    <a:masterClrMapping/>
  </p:clrMapOvr>
  <p:transition spd="slow">
    <p:cove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47338"/>
            <a:ext cx="7772400" cy="1280890"/>
          </a:xfrm>
        </p:spPr>
        <p:txBody>
          <a:bodyPr/>
          <a:lstStyle/>
          <a:p>
            <a:r>
              <a:rPr lang="en-US" dirty="0">
                <a:latin typeface="Times New Roman" panose="02020603050405020304" pitchFamily="18" charset="0"/>
                <a:cs typeface="Times New Roman" panose="02020603050405020304" pitchFamily="18" charset="0"/>
              </a:rPr>
              <a:t>The Mobile Application Implementation</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11228" y="1295400"/>
            <a:ext cx="8632771" cy="5562600"/>
          </a:xfrm>
        </p:spPr>
        <p:txBody>
          <a:bodyPr/>
          <a:lstStyle/>
          <a:p>
            <a:r>
              <a:rPr lang="en-US" sz="2400" dirty="0">
                <a:latin typeface="Times New Roman" panose="02020603050405020304" pitchFamily="18" charset="0"/>
                <a:cs typeface="Times New Roman" panose="02020603050405020304" pitchFamily="18" charset="0"/>
              </a:rPr>
              <a:t>The mobile app way of use and sample pictures illustrated systematically and explained as follows:</a:t>
            </a:r>
          </a:p>
          <a:p>
            <a:pPr marL="0" indent="0">
              <a:buNone/>
            </a:pPr>
            <a:r>
              <a:rPr lang="en-US" sz="2400" dirty="0">
                <a:latin typeface="Times New Roman" panose="02020603050405020304" pitchFamily="18" charset="0"/>
                <a:cs typeface="Times New Roman" panose="02020603050405020304" pitchFamily="18" charset="0"/>
              </a:rPr>
              <a:t>Main screen when the app opens with the app logo.</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44</a:t>
            </a:fld>
            <a:endParaRPr lang="en-US"/>
          </a:p>
        </p:txBody>
      </p:sp>
      <p:pic>
        <p:nvPicPr>
          <p:cNvPr id="5" name="image28.png"/>
          <p:cNvPicPr/>
          <p:nvPr/>
        </p:nvPicPr>
        <p:blipFill>
          <a:blip r:embed="rId2"/>
          <a:srcRect t="7917" r="-3174" b="9644"/>
          <a:stretch>
            <a:fillRect/>
          </a:stretch>
        </p:blipFill>
        <p:spPr>
          <a:xfrm>
            <a:off x="2209801" y="2743200"/>
            <a:ext cx="4343400" cy="4114800"/>
          </a:xfrm>
          <a:prstGeom prst="rect">
            <a:avLst/>
          </a:prstGeom>
          <a:ln/>
        </p:spPr>
      </p:pic>
    </p:spTree>
    <p:extLst>
      <p:ext uri="{BB962C8B-B14F-4D97-AF65-F5344CB8AC3E}">
        <p14:creationId xmlns:p14="http://schemas.microsoft.com/office/powerpoint/2010/main" val="3273460496"/>
      </p:ext>
    </p:extLst>
  </p:cSld>
  <p:clrMapOvr>
    <a:masterClrMapping/>
  </p:clrMapOvr>
  <p:transition spd="slow">
    <p:cove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The login screen where you enter your ID and password</a:t>
            </a:r>
            <a:r>
              <a:rPr lang="en-US" dirty="0"/>
              <a:t>.</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45</a:t>
            </a:fld>
            <a:endParaRPr lang="en-US"/>
          </a:p>
        </p:txBody>
      </p:sp>
      <p:pic>
        <p:nvPicPr>
          <p:cNvPr id="5" name="image14.png"/>
          <p:cNvPicPr/>
          <p:nvPr/>
        </p:nvPicPr>
        <p:blipFill>
          <a:blip r:embed="rId2"/>
          <a:srcRect t="3092" r="2222" b="14821"/>
          <a:stretch>
            <a:fillRect/>
          </a:stretch>
        </p:blipFill>
        <p:spPr>
          <a:xfrm>
            <a:off x="1096206" y="1152908"/>
            <a:ext cx="3780594" cy="5400292"/>
          </a:xfrm>
          <a:prstGeom prst="rect">
            <a:avLst/>
          </a:prstGeom>
          <a:ln/>
        </p:spPr>
      </p:pic>
      <p:pic>
        <p:nvPicPr>
          <p:cNvPr id="6" name="image22.png"/>
          <p:cNvPicPr/>
          <p:nvPr/>
        </p:nvPicPr>
        <p:blipFill>
          <a:blip r:embed="rId3"/>
          <a:srcRect t="3061" r="-3111" b="7286"/>
          <a:stretch>
            <a:fillRect/>
          </a:stretch>
        </p:blipFill>
        <p:spPr>
          <a:xfrm>
            <a:off x="5257798" y="1152908"/>
            <a:ext cx="3810002" cy="5400292"/>
          </a:xfrm>
          <a:prstGeom prst="rect">
            <a:avLst/>
          </a:prstGeom>
          <a:ln/>
        </p:spPr>
      </p:pic>
    </p:spTree>
    <p:extLst>
      <p:ext uri="{BB962C8B-B14F-4D97-AF65-F5344CB8AC3E}">
        <p14:creationId xmlns:p14="http://schemas.microsoft.com/office/powerpoint/2010/main" val="854956177"/>
      </p:ext>
    </p:extLst>
  </p:cSld>
  <p:clrMapOvr>
    <a:masterClrMapping/>
  </p:clrMapOvr>
  <p:transition spd="slow">
    <p:cove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The following pic shows when the password isn't correct then after it had been corrected it will be routed to profile page.</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46</a:t>
            </a:fld>
            <a:endParaRPr lang="en-US"/>
          </a:p>
        </p:txBody>
      </p:sp>
      <p:pic>
        <p:nvPicPr>
          <p:cNvPr id="5" name="image16.png"/>
          <p:cNvPicPr/>
          <p:nvPr/>
        </p:nvPicPr>
        <p:blipFill>
          <a:blip r:embed="rId2"/>
          <a:srcRect/>
          <a:stretch>
            <a:fillRect/>
          </a:stretch>
        </p:blipFill>
        <p:spPr>
          <a:xfrm>
            <a:off x="838200" y="1447800"/>
            <a:ext cx="2895600" cy="5181600"/>
          </a:xfrm>
          <a:prstGeom prst="rect">
            <a:avLst/>
          </a:prstGeom>
          <a:ln/>
        </p:spPr>
      </p:pic>
      <p:sp>
        <p:nvSpPr>
          <p:cNvPr id="6" name="Right Arrow 5"/>
          <p:cNvSpPr/>
          <p:nvPr/>
        </p:nvSpPr>
        <p:spPr>
          <a:xfrm>
            <a:off x="4116995" y="3674110"/>
            <a:ext cx="876300" cy="609600"/>
          </a:xfrm>
          <a:prstGeom prst="rightArrow">
            <a:avLst>
              <a:gd name="adj1" fmla="val 50000"/>
              <a:gd name="adj2" fmla="val 50000"/>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a:lnSpc>
                <a:spcPct val="115000"/>
              </a:lnSpc>
              <a:spcAft>
                <a:spcPts val="1000"/>
              </a:spcAft>
            </a:pPr>
            <a:r>
              <a:rPr lang="en-US" sz="1200">
                <a:effectLst/>
                <a:latin typeface="Times New Roman" panose="02020603050405020304" pitchFamily="18" charset="0"/>
                <a:ea typeface="Calibri" panose="020F0502020204030204" pitchFamily="34" charset="0"/>
                <a:cs typeface="Arial" panose="020B0604020202020204" pitchFamily="34" charset="0"/>
              </a:rPr>
              <a:t> </a:t>
            </a:r>
          </a:p>
        </p:txBody>
      </p:sp>
      <p:pic>
        <p:nvPicPr>
          <p:cNvPr id="7" name="image39.png"/>
          <p:cNvPicPr/>
          <p:nvPr/>
        </p:nvPicPr>
        <p:blipFill>
          <a:blip r:embed="rId3"/>
          <a:srcRect/>
          <a:stretch>
            <a:fillRect/>
          </a:stretch>
        </p:blipFill>
        <p:spPr>
          <a:xfrm>
            <a:off x="5562600" y="1447800"/>
            <a:ext cx="2895600" cy="5181600"/>
          </a:xfrm>
          <a:prstGeom prst="rect">
            <a:avLst/>
          </a:prstGeom>
          <a:ln/>
        </p:spPr>
      </p:pic>
    </p:spTree>
    <p:extLst>
      <p:ext uri="{BB962C8B-B14F-4D97-AF65-F5344CB8AC3E}">
        <p14:creationId xmlns:p14="http://schemas.microsoft.com/office/powerpoint/2010/main" val="528279065"/>
      </p:ext>
    </p:extLst>
  </p:cSld>
  <p:clrMapOvr>
    <a:masterClrMapping/>
  </p:clrMapOvr>
  <p:transition spd="slow">
    <p:cove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normAutofit/>
          </a:bodyPr>
          <a:lstStyle/>
          <a:p>
            <a:r>
              <a:rPr lang="en-US" sz="2400" dirty="0">
                <a:latin typeface="Times New Roman" panose="02020603050405020304" pitchFamily="18" charset="0"/>
                <a:cs typeface="Times New Roman" panose="02020603050405020304" pitchFamily="18" charset="0"/>
              </a:rPr>
              <a:t>You can also change your password or create one that has to 6 or more digits</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47</a:t>
            </a:fld>
            <a:endParaRPr lang="en-US"/>
          </a:p>
        </p:txBody>
      </p:sp>
      <p:pic>
        <p:nvPicPr>
          <p:cNvPr id="5" name="image32.png"/>
          <p:cNvPicPr/>
          <p:nvPr/>
        </p:nvPicPr>
        <p:blipFill>
          <a:blip r:embed="rId2"/>
          <a:srcRect/>
          <a:stretch>
            <a:fillRect/>
          </a:stretch>
        </p:blipFill>
        <p:spPr>
          <a:xfrm>
            <a:off x="228600" y="1295400"/>
            <a:ext cx="2550627" cy="5105400"/>
          </a:xfrm>
          <a:prstGeom prst="rect">
            <a:avLst/>
          </a:prstGeom>
          <a:ln/>
        </p:spPr>
      </p:pic>
      <p:pic>
        <p:nvPicPr>
          <p:cNvPr id="6" name="image3.png"/>
          <p:cNvPicPr/>
          <p:nvPr/>
        </p:nvPicPr>
        <p:blipFill>
          <a:blip r:embed="rId3"/>
          <a:srcRect/>
          <a:stretch>
            <a:fillRect/>
          </a:stretch>
        </p:blipFill>
        <p:spPr>
          <a:xfrm>
            <a:off x="3054621" y="1295400"/>
            <a:ext cx="2736579" cy="5105400"/>
          </a:xfrm>
          <a:prstGeom prst="rect">
            <a:avLst/>
          </a:prstGeom>
          <a:ln/>
        </p:spPr>
      </p:pic>
      <p:pic>
        <p:nvPicPr>
          <p:cNvPr id="7" name="image6.png"/>
          <p:cNvPicPr/>
          <p:nvPr/>
        </p:nvPicPr>
        <p:blipFill>
          <a:blip r:embed="rId4"/>
          <a:srcRect/>
          <a:stretch>
            <a:fillRect/>
          </a:stretch>
        </p:blipFill>
        <p:spPr>
          <a:xfrm>
            <a:off x="6060267" y="1295400"/>
            <a:ext cx="3083732" cy="5105400"/>
          </a:xfrm>
          <a:prstGeom prst="rect">
            <a:avLst/>
          </a:prstGeom>
          <a:ln/>
        </p:spPr>
      </p:pic>
    </p:spTree>
    <p:extLst>
      <p:ext uri="{BB962C8B-B14F-4D97-AF65-F5344CB8AC3E}">
        <p14:creationId xmlns:p14="http://schemas.microsoft.com/office/powerpoint/2010/main" val="4061081400"/>
      </p:ext>
    </p:extLst>
  </p:cSld>
  <p:clrMapOvr>
    <a:masterClrMapping/>
  </p:clrMapOvr>
  <p:transition spd="slow">
    <p:cove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Task Screen where the tasks needed to be worked on are added with the street name and dates.</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48</a:t>
            </a:fld>
            <a:endParaRPr lang="en-US"/>
          </a:p>
        </p:txBody>
      </p:sp>
      <p:pic>
        <p:nvPicPr>
          <p:cNvPr id="5" name="image18.png"/>
          <p:cNvPicPr/>
          <p:nvPr/>
        </p:nvPicPr>
        <p:blipFill>
          <a:blip r:embed="rId2"/>
          <a:srcRect/>
          <a:stretch>
            <a:fillRect/>
          </a:stretch>
        </p:blipFill>
        <p:spPr>
          <a:xfrm>
            <a:off x="327704" y="1455420"/>
            <a:ext cx="2796496" cy="5402580"/>
          </a:xfrm>
          <a:prstGeom prst="rect">
            <a:avLst/>
          </a:prstGeom>
          <a:ln/>
        </p:spPr>
      </p:pic>
      <p:pic>
        <p:nvPicPr>
          <p:cNvPr id="6" name="image29.png"/>
          <p:cNvPicPr/>
          <p:nvPr/>
        </p:nvPicPr>
        <p:blipFill>
          <a:blip r:embed="rId3"/>
          <a:srcRect/>
          <a:stretch>
            <a:fillRect/>
          </a:stretch>
        </p:blipFill>
        <p:spPr>
          <a:xfrm>
            <a:off x="3399594" y="1455420"/>
            <a:ext cx="2722787" cy="5402580"/>
          </a:xfrm>
          <a:prstGeom prst="rect">
            <a:avLst/>
          </a:prstGeom>
          <a:ln/>
        </p:spPr>
      </p:pic>
      <p:pic>
        <p:nvPicPr>
          <p:cNvPr id="7" name="image19.png"/>
          <p:cNvPicPr/>
          <p:nvPr/>
        </p:nvPicPr>
        <p:blipFill>
          <a:blip r:embed="rId4"/>
          <a:srcRect/>
          <a:stretch>
            <a:fillRect/>
          </a:stretch>
        </p:blipFill>
        <p:spPr>
          <a:xfrm>
            <a:off x="6324600" y="1455420"/>
            <a:ext cx="2819399" cy="5402580"/>
          </a:xfrm>
          <a:prstGeom prst="rect">
            <a:avLst/>
          </a:prstGeom>
          <a:ln/>
        </p:spPr>
      </p:pic>
    </p:spTree>
    <p:extLst>
      <p:ext uri="{BB962C8B-B14F-4D97-AF65-F5344CB8AC3E}">
        <p14:creationId xmlns:p14="http://schemas.microsoft.com/office/powerpoint/2010/main" val="3089708751"/>
      </p:ext>
    </p:extLst>
  </p:cSld>
  <p:clrMapOvr>
    <a:masterClrMapping/>
  </p:clrMapOvr>
  <p:transition spd="slow">
    <p:cove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0"/>
            <a:ext cx="7696200" cy="6858000"/>
          </a:xfrm>
        </p:spPr>
        <p:txBody>
          <a:bodyPr/>
          <a:lstStyle/>
          <a:p>
            <a:endParaRPr lang="ar-SA" dirty="0"/>
          </a:p>
          <a:p>
            <a:r>
              <a:rPr lang="en-US" sz="2400" dirty="0">
                <a:latin typeface="Times New Roman" panose="02020603050405020304" pitchFamily="18" charset="0"/>
                <a:cs typeface="Times New Roman" panose="02020603050405020304" pitchFamily="18" charset="0"/>
              </a:rPr>
              <a:t>When any of the tasks is pressed the report page will appear as follows: </a:t>
            </a:r>
          </a:p>
        </p:txBody>
      </p:sp>
      <p:sp>
        <p:nvSpPr>
          <p:cNvPr id="4" name="Slide Number Placeholder 3"/>
          <p:cNvSpPr>
            <a:spLocks noGrp="1"/>
          </p:cNvSpPr>
          <p:nvPr>
            <p:ph type="sldNum" sz="quarter" idx="12"/>
          </p:nvPr>
        </p:nvSpPr>
        <p:spPr/>
        <p:txBody>
          <a:bodyPr/>
          <a:lstStyle/>
          <a:p>
            <a:fld id="{F50E796A-4633-4C68-AB0F-C2EC6BA4C535}" type="slidenum">
              <a:rPr lang="en-US" smtClean="0"/>
              <a:t>49</a:t>
            </a:fld>
            <a:endParaRPr lang="en-US"/>
          </a:p>
        </p:txBody>
      </p:sp>
      <p:pic>
        <p:nvPicPr>
          <p:cNvPr id="5" name="image40.png"/>
          <p:cNvPicPr/>
          <p:nvPr/>
        </p:nvPicPr>
        <p:blipFill>
          <a:blip r:embed="rId2"/>
          <a:srcRect l="62539" t="10847" r="10158" b="6063"/>
          <a:stretch>
            <a:fillRect/>
          </a:stretch>
        </p:blipFill>
        <p:spPr>
          <a:xfrm>
            <a:off x="2286000" y="1447800"/>
            <a:ext cx="5181600" cy="5410200"/>
          </a:xfrm>
          <a:prstGeom prst="rect">
            <a:avLst/>
          </a:prstGeom>
          <a:ln/>
        </p:spPr>
      </p:pic>
    </p:spTree>
    <p:extLst>
      <p:ext uri="{BB962C8B-B14F-4D97-AF65-F5344CB8AC3E}">
        <p14:creationId xmlns:p14="http://schemas.microsoft.com/office/powerpoint/2010/main" val="347541248"/>
      </p:ext>
    </p:extLst>
  </p:cSld>
  <p:clrMapOvr>
    <a:masterClrMapping/>
  </p:clrMapOvr>
  <p:transition spd="slow">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4DD6E-CEF5-4809-8009-D1FBE26EAA25}"/>
              </a:ext>
            </a:extLst>
          </p:cNvPr>
          <p:cNvSpPr>
            <a:spLocks noGrp="1"/>
          </p:cNvSpPr>
          <p:nvPr>
            <p:ph type="title"/>
          </p:nvPr>
        </p:nvSpPr>
        <p:spPr>
          <a:xfrm>
            <a:off x="1371600" y="304800"/>
            <a:ext cx="6589199" cy="1280890"/>
          </a:xfrm>
        </p:spPr>
        <p:txBody>
          <a:bodyPr anchor="ctr">
            <a:normAutofit/>
          </a:bodyPr>
          <a:lstStyle/>
          <a:p>
            <a:r>
              <a:rPr lang="en-GB" b="1" dirty="0">
                <a:latin typeface="Times New Roman" panose="02020603050405020304" pitchFamily="18" charset="0"/>
                <a:cs typeface="Times New Roman" panose="02020603050405020304" pitchFamily="18" charset="0"/>
              </a:rPr>
              <a:t>Study area </a:t>
            </a:r>
            <a:endParaRPr lang="en-US"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50E796A-4633-4C68-AB0F-C2EC6BA4C535}" type="slidenum">
              <a:rPr lang="en-US" smtClean="0"/>
              <a:t>5</a:t>
            </a:fld>
            <a:endParaRPr lang="en-US"/>
          </a:p>
        </p:txBody>
      </p:sp>
      <p:sp>
        <p:nvSpPr>
          <p:cNvPr id="4" name="Content Placeholder 3"/>
          <p:cNvSpPr>
            <a:spLocks noGrp="1"/>
          </p:cNvSpPr>
          <p:nvPr>
            <p:ph idx="1"/>
          </p:nvPr>
        </p:nvSpPr>
        <p:spPr>
          <a:xfrm>
            <a:off x="1371600" y="2133600"/>
            <a:ext cx="7239000" cy="3777622"/>
          </a:xfrm>
        </p:spPr>
        <p:txBody>
          <a:bodyPr/>
          <a:lstStyle/>
          <a:p>
            <a:r>
              <a:rPr lang="en-GB" sz="2400" dirty="0">
                <a:latin typeface="Times New Roman" panose="02020603050405020304" pitchFamily="18" charset="0"/>
                <a:cs typeface="Times New Roman" panose="02020603050405020304" pitchFamily="18" charset="0"/>
              </a:rPr>
              <a:t>The study area is presented in the next slide . The total area of Nablus governorate is about 605 squared kilometres, this area includes a lot of roads that are considered critical and important as they serve institutions, NGOs, organizations and governmental buildings. The main included roads are Rafidia, Haifa, Yasser Arafat, Mohammad Bin Rashed, Tunis, Yafa, Fadwa Toqan etc... </a:t>
            </a:r>
            <a:endParaRPr lang="en-US" sz="2400" dirty="0">
              <a:latin typeface="Times New Roman" panose="02020603050405020304" pitchFamily="18" charset="0"/>
              <a:cs typeface="Times New Roman" panose="02020603050405020304" pitchFamily="18" charset="0"/>
            </a:endParaRPr>
          </a:p>
          <a:p>
            <a:endParaRPr lang="ar-SA" dirty="0"/>
          </a:p>
        </p:txBody>
      </p:sp>
    </p:spTree>
    <p:extLst>
      <p:ext uri="{BB962C8B-B14F-4D97-AF65-F5344CB8AC3E}">
        <p14:creationId xmlns:p14="http://schemas.microsoft.com/office/powerpoint/2010/main" val="43012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And when evaluate button is pressed the PI value will be calculated and the final report page will be shown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And it can be converted to PDF as is shown: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50</a:t>
            </a:fld>
            <a:endParaRPr lang="en-US"/>
          </a:p>
        </p:txBody>
      </p:sp>
      <p:pic>
        <p:nvPicPr>
          <p:cNvPr id="5" name="image11.png"/>
          <p:cNvPicPr/>
          <p:nvPr/>
        </p:nvPicPr>
        <p:blipFill>
          <a:blip r:embed="rId2">
            <a:extLst>
              <a:ext uri="{28A0092B-C50C-407E-A947-70E740481C1C}">
                <a14:useLocalDpi xmlns:a14="http://schemas.microsoft.com/office/drawing/2010/main" val="0"/>
              </a:ext>
            </a:extLst>
          </a:blip>
          <a:srcRect t="3371" b="15396"/>
          <a:stretch>
            <a:fillRect/>
          </a:stretch>
        </p:blipFill>
        <p:spPr>
          <a:xfrm>
            <a:off x="2057400" y="1600200"/>
            <a:ext cx="5715000" cy="4800600"/>
          </a:xfrm>
          <a:prstGeom prst="rect">
            <a:avLst/>
          </a:prstGeom>
          <a:ln/>
        </p:spPr>
      </p:pic>
    </p:spTree>
    <p:extLst>
      <p:ext uri="{BB962C8B-B14F-4D97-AF65-F5344CB8AC3E}">
        <p14:creationId xmlns:p14="http://schemas.microsoft.com/office/powerpoint/2010/main" val="545621530"/>
      </p:ext>
    </p:extLst>
  </p:cSld>
  <p:clrMapOvr>
    <a:masterClrMapping/>
  </p:clrMapOvr>
  <p:transition spd="slow">
    <p:cove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Adding new streets is done as follows: </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51</a:t>
            </a:fld>
            <a:endParaRPr lang="en-US"/>
          </a:p>
        </p:txBody>
      </p:sp>
      <p:pic>
        <p:nvPicPr>
          <p:cNvPr id="5" name="image7.png"/>
          <p:cNvPicPr/>
          <p:nvPr/>
        </p:nvPicPr>
        <p:blipFill>
          <a:blip r:embed="rId2"/>
          <a:srcRect b="5812"/>
          <a:stretch>
            <a:fillRect/>
          </a:stretch>
        </p:blipFill>
        <p:spPr>
          <a:xfrm>
            <a:off x="1371600" y="787784"/>
            <a:ext cx="7086600" cy="4012816"/>
          </a:xfrm>
          <a:prstGeom prst="rect">
            <a:avLst/>
          </a:prstGeom>
          <a:ln/>
        </p:spPr>
      </p:pic>
      <p:sp>
        <p:nvSpPr>
          <p:cNvPr id="6" name="Rectangle 5"/>
          <p:cNvSpPr/>
          <p:nvPr/>
        </p:nvSpPr>
        <p:spPr>
          <a:xfrm>
            <a:off x="1096206" y="5029200"/>
            <a:ext cx="7786255" cy="906017"/>
          </a:xfrm>
          <a:prstGeom prst="rect">
            <a:avLst/>
          </a:prstGeom>
        </p:spPr>
        <p:txBody>
          <a:bodyPr wrap="square">
            <a:spAutoFit/>
          </a:bodyPr>
          <a:lstStyle/>
          <a:p>
            <a:pPr>
              <a:lnSpc>
                <a:spcPct val="115000"/>
              </a:lnSpc>
              <a:spcAft>
                <a:spcPts val="100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After filling the fields and pressing the Add button the new street with its information will be </a:t>
            </a:r>
            <a:r>
              <a:rPr lang="en-US" sz="2400" dirty="0">
                <a:latin typeface="Times New Roman" panose="02020603050405020304" pitchFamily="18" charset="0"/>
                <a:ea typeface="Times New Roman" panose="02020603050405020304" pitchFamily="18" charset="0"/>
              </a:rPr>
              <a:t>added to the database.</a:t>
            </a:r>
            <a:endParaRPr lang="ar-SA" sz="2400" dirty="0"/>
          </a:p>
        </p:txBody>
      </p:sp>
    </p:spTree>
    <p:extLst>
      <p:ext uri="{BB962C8B-B14F-4D97-AF65-F5344CB8AC3E}">
        <p14:creationId xmlns:p14="http://schemas.microsoft.com/office/powerpoint/2010/main" val="1489276215"/>
      </p:ext>
    </p:extLst>
  </p:cSld>
  <p:clrMapOvr>
    <a:masterClrMapping/>
  </p:clrMapOvr>
  <p:transition spd="slow">
    <p:cove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normAutofit/>
          </a:bodyPr>
          <a:lstStyle/>
          <a:p>
            <a:r>
              <a:rPr lang="en-US" sz="2400" dirty="0">
                <a:latin typeface="Times New Roman" panose="02020603050405020304" pitchFamily="18" charset="0"/>
                <a:cs typeface="Times New Roman" panose="02020603050405020304" pitchFamily="18" charset="0"/>
              </a:rPr>
              <a:t>Each street is presented as this picture; the color indicates the Street situation bad (red) to good (green).</a:t>
            </a:r>
            <a:endParaRPr lang="ar-SA"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52</a:t>
            </a:fld>
            <a:endParaRPr lang="en-US"/>
          </a:p>
        </p:txBody>
      </p:sp>
      <p:pic>
        <p:nvPicPr>
          <p:cNvPr id="8" name="image21.png"/>
          <p:cNvPicPr/>
          <p:nvPr/>
        </p:nvPicPr>
        <p:blipFill>
          <a:blip r:embed="rId2"/>
          <a:srcRect b="6714"/>
          <a:stretch>
            <a:fillRect/>
          </a:stretch>
        </p:blipFill>
        <p:spPr>
          <a:xfrm>
            <a:off x="1371599" y="970345"/>
            <a:ext cx="7772399" cy="4866892"/>
          </a:xfrm>
          <a:prstGeom prst="rect">
            <a:avLst/>
          </a:prstGeom>
          <a:ln/>
        </p:spPr>
      </p:pic>
      <p:sp>
        <p:nvSpPr>
          <p:cNvPr id="7" name="Rectangle 6"/>
          <p:cNvSpPr/>
          <p:nvPr/>
        </p:nvSpPr>
        <p:spPr>
          <a:xfrm>
            <a:off x="4114800" y="6248400"/>
            <a:ext cx="1662635" cy="461665"/>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Map Screen</a:t>
            </a:r>
            <a:endParaRPr lang="ar-S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9612420"/>
      </p:ext>
    </p:extLst>
  </p:cSld>
  <p:clrMapOvr>
    <a:masterClrMapping/>
  </p:clrMapOvr>
  <p:transition spd="slow">
    <p:cove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r>
              <a:rPr lang="en-US" sz="2400" dirty="0">
                <a:latin typeface="Times New Roman" panose="02020603050405020304" pitchFamily="18" charset="0"/>
                <a:cs typeface="Times New Roman" panose="02020603050405020304" pitchFamily="18" charset="0"/>
              </a:rPr>
              <a:t>First, the user gets the entire streets name from the database and select one, then select the problem in the street from the database, after that we chose the image from the gallery or from camera:</a:t>
            </a: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53</a:t>
            </a:fld>
            <a:endParaRPr lang="en-US"/>
          </a:p>
        </p:txBody>
      </p:sp>
      <p:pic>
        <p:nvPicPr>
          <p:cNvPr id="5" name="Picture 4" descr="C:\Users\Administrator\AppData\Local\Microsoft\Windows\INetCache\Content.Word\Screenshot 2021-06-15 022656.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1570" y="1524000"/>
            <a:ext cx="8047793" cy="4572000"/>
          </a:xfrm>
          <a:prstGeom prst="rect">
            <a:avLst/>
          </a:prstGeom>
          <a:noFill/>
          <a:ln>
            <a:noFill/>
          </a:ln>
        </p:spPr>
      </p:pic>
      <p:sp>
        <p:nvSpPr>
          <p:cNvPr id="6" name="Rectangle 5"/>
          <p:cNvSpPr/>
          <p:nvPr/>
        </p:nvSpPr>
        <p:spPr>
          <a:xfrm>
            <a:off x="3581400" y="6282426"/>
            <a:ext cx="2590800"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Image Processing</a:t>
            </a:r>
            <a:endParaRPr lang="ar-SA" sz="2400" dirty="0"/>
          </a:p>
        </p:txBody>
      </p:sp>
    </p:spTree>
    <p:extLst>
      <p:ext uri="{BB962C8B-B14F-4D97-AF65-F5344CB8AC3E}">
        <p14:creationId xmlns:p14="http://schemas.microsoft.com/office/powerpoint/2010/main" val="217343415"/>
      </p:ext>
    </p:extLst>
  </p:cSld>
  <p:clrMapOvr>
    <a:masterClrMapping/>
  </p:clrMapOvr>
  <p:transition spd="slow">
    <p:cove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0"/>
            <a:ext cx="7772399" cy="6858000"/>
          </a:xfrm>
        </p:spPr>
        <p:txBody>
          <a:bodyPr/>
          <a:lstStyle/>
          <a:p>
            <a:endParaRPr lang="ar-SA" dirty="0"/>
          </a:p>
          <a:p>
            <a:r>
              <a:rPr lang="en-US" sz="2400" dirty="0">
                <a:latin typeface="Times New Roman" panose="02020603050405020304" pitchFamily="18" charset="0"/>
                <a:cs typeface="Times New Roman" panose="02020603050405020304" pitchFamily="18" charset="0"/>
              </a:rPr>
              <a:t>Then edit the photo to surround the area of damage:</a:t>
            </a:r>
          </a:p>
        </p:txBody>
      </p:sp>
      <p:sp>
        <p:nvSpPr>
          <p:cNvPr id="4" name="Slide Number Placeholder 3"/>
          <p:cNvSpPr>
            <a:spLocks noGrp="1"/>
          </p:cNvSpPr>
          <p:nvPr>
            <p:ph type="sldNum" sz="quarter" idx="12"/>
          </p:nvPr>
        </p:nvSpPr>
        <p:spPr/>
        <p:txBody>
          <a:bodyPr/>
          <a:lstStyle/>
          <a:p>
            <a:fld id="{F50E796A-4633-4C68-AB0F-C2EC6BA4C535}" type="slidenum">
              <a:rPr lang="en-US" smtClean="0"/>
              <a:t>54</a:t>
            </a:fld>
            <a:endParaRPr lang="en-US"/>
          </a:p>
        </p:txBody>
      </p:sp>
      <p:pic>
        <p:nvPicPr>
          <p:cNvPr id="9" name="image27.png"/>
          <p:cNvPicPr/>
          <p:nvPr/>
        </p:nvPicPr>
        <p:blipFill>
          <a:blip r:embed="rId2"/>
          <a:srcRect/>
          <a:stretch>
            <a:fillRect/>
          </a:stretch>
        </p:blipFill>
        <p:spPr>
          <a:xfrm>
            <a:off x="155864" y="1295400"/>
            <a:ext cx="2971800" cy="4866892"/>
          </a:xfrm>
          <a:prstGeom prst="rect">
            <a:avLst/>
          </a:prstGeom>
          <a:ln/>
        </p:spPr>
      </p:pic>
      <p:pic>
        <p:nvPicPr>
          <p:cNvPr id="10" name="image9.png"/>
          <p:cNvPicPr/>
          <p:nvPr/>
        </p:nvPicPr>
        <p:blipFill>
          <a:blip r:embed="rId3"/>
          <a:srcRect/>
          <a:stretch>
            <a:fillRect/>
          </a:stretch>
        </p:blipFill>
        <p:spPr>
          <a:xfrm>
            <a:off x="3164032" y="1323109"/>
            <a:ext cx="2895598" cy="4839183"/>
          </a:xfrm>
          <a:prstGeom prst="rect">
            <a:avLst/>
          </a:prstGeom>
          <a:ln/>
        </p:spPr>
      </p:pic>
      <p:pic>
        <p:nvPicPr>
          <p:cNvPr id="11" name="image8.png"/>
          <p:cNvPicPr/>
          <p:nvPr/>
        </p:nvPicPr>
        <p:blipFill>
          <a:blip r:embed="rId4"/>
          <a:srcRect/>
          <a:stretch>
            <a:fillRect/>
          </a:stretch>
        </p:blipFill>
        <p:spPr>
          <a:xfrm>
            <a:off x="6080412" y="1288473"/>
            <a:ext cx="3047999" cy="4873819"/>
          </a:xfrm>
          <a:prstGeom prst="rect">
            <a:avLst/>
          </a:prstGeom>
          <a:ln/>
        </p:spPr>
      </p:pic>
      <p:sp>
        <p:nvSpPr>
          <p:cNvPr id="6" name="Rectangle 5"/>
          <p:cNvSpPr/>
          <p:nvPr/>
        </p:nvSpPr>
        <p:spPr>
          <a:xfrm>
            <a:off x="3164032" y="6304698"/>
            <a:ext cx="3770168"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Image Processing part 2</a:t>
            </a:r>
            <a:endParaRPr lang="ar-SA" sz="2400" dirty="0"/>
          </a:p>
        </p:txBody>
      </p:sp>
    </p:spTree>
    <p:extLst>
      <p:ext uri="{BB962C8B-B14F-4D97-AF65-F5344CB8AC3E}">
        <p14:creationId xmlns:p14="http://schemas.microsoft.com/office/powerpoint/2010/main" val="3263648187"/>
      </p:ext>
    </p:extLst>
  </p:cSld>
  <p:clrMapOvr>
    <a:masterClrMapping/>
  </p:clrMapOvr>
  <p:transition spd="slow">
    <p:cove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50E796A-4633-4C68-AB0F-C2EC6BA4C535}" type="slidenum">
              <a:rPr lang="en-US" smtClean="0"/>
              <a:t>55</a:t>
            </a:fld>
            <a:endParaRPr lang="en-US"/>
          </a:p>
        </p:txBody>
      </p:sp>
      <p:pic>
        <p:nvPicPr>
          <p:cNvPr id="5" name="image5.png"/>
          <p:cNvPicPr>
            <a:picLocks noGrp="1"/>
          </p:cNvPicPr>
          <p:nvPr>
            <p:ph idx="1"/>
          </p:nvPr>
        </p:nvPicPr>
        <p:blipFill>
          <a:blip r:embed="rId2"/>
          <a:srcRect/>
          <a:stretch>
            <a:fillRect/>
          </a:stretch>
        </p:blipFill>
        <p:spPr>
          <a:xfrm>
            <a:off x="1348203" y="0"/>
            <a:ext cx="3505200" cy="5876925"/>
          </a:xfrm>
          <a:prstGeom prst="rect">
            <a:avLst/>
          </a:prstGeom>
          <a:ln/>
        </p:spPr>
      </p:pic>
      <p:pic>
        <p:nvPicPr>
          <p:cNvPr id="6" name="image12.png"/>
          <p:cNvPicPr/>
          <p:nvPr/>
        </p:nvPicPr>
        <p:blipFill>
          <a:blip r:embed="rId3"/>
          <a:srcRect b="14005"/>
          <a:stretch>
            <a:fillRect/>
          </a:stretch>
        </p:blipFill>
        <p:spPr>
          <a:xfrm>
            <a:off x="5334000" y="0"/>
            <a:ext cx="3789218" cy="5876924"/>
          </a:xfrm>
          <a:prstGeom prst="rect">
            <a:avLst/>
          </a:prstGeom>
          <a:ln/>
        </p:spPr>
      </p:pic>
      <p:sp>
        <p:nvSpPr>
          <p:cNvPr id="7" name="Rectangle 6"/>
          <p:cNvSpPr/>
          <p:nvPr/>
        </p:nvSpPr>
        <p:spPr>
          <a:xfrm>
            <a:off x="1879956" y="6096000"/>
            <a:ext cx="2441694" cy="461665"/>
          </a:xfrm>
          <a:prstGeom prst="rect">
            <a:avLst/>
          </a:prstGeom>
        </p:spPr>
        <p:txBody>
          <a:bodyPr wrap="none">
            <a:sp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Apply Processing </a:t>
            </a:r>
            <a:endParaRPr lang="ar-SA" sz="2400" dirty="0"/>
          </a:p>
        </p:txBody>
      </p:sp>
      <p:sp>
        <p:nvSpPr>
          <p:cNvPr id="8" name="Rectangle 7"/>
          <p:cNvSpPr/>
          <p:nvPr/>
        </p:nvSpPr>
        <p:spPr>
          <a:xfrm>
            <a:off x="6082301" y="6075218"/>
            <a:ext cx="2292615" cy="461665"/>
          </a:xfrm>
          <a:prstGeom prst="rect">
            <a:avLst/>
          </a:prstGeom>
        </p:spPr>
        <p:txBody>
          <a:bodyPr wrap="none">
            <a:spAutoFit/>
          </a:bodyPr>
          <a:lstStyle/>
          <a:p>
            <a:r>
              <a:rPr lang="en-US" sz="2400" dirty="0">
                <a:latin typeface="Times New Roman" panose="02020603050405020304" pitchFamily="18" charset="0"/>
                <a:ea typeface="Calibri" panose="020F0502020204030204" pitchFamily="34" charset="0"/>
                <a:cs typeface="Arial" panose="020B0604020202020204" pitchFamily="34" charset="0"/>
              </a:rPr>
              <a:t>The result of edit</a:t>
            </a:r>
            <a:endParaRPr lang="ar-SA" sz="2400" dirty="0"/>
          </a:p>
        </p:txBody>
      </p:sp>
    </p:spTree>
    <p:extLst>
      <p:ext uri="{BB962C8B-B14F-4D97-AF65-F5344CB8AC3E}">
        <p14:creationId xmlns:p14="http://schemas.microsoft.com/office/powerpoint/2010/main" val="2335290018"/>
      </p:ext>
    </p:extLst>
  </p:cSld>
  <p:clrMapOvr>
    <a:masterClrMapping/>
  </p:clrMapOvr>
  <p:transition spd="slow">
    <p:cove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206" y="147338"/>
            <a:ext cx="7162800" cy="1005570"/>
          </a:xfrm>
        </p:spPr>
        <p:txBody>
          <a:bodyPr>
            <a:normAutofit fontScale="90000"/>
          </a:bodyPr>
          <a:lstStyle/>
          <a:p>
            <a:r>
              <a:rPr lang="en-US" sz="4000" b="1" dirty="0">
                <a:latin typeface="Times New Roman" panose="02020603050405020304" pitchFamily="18" charset="0"/>
                <a:cs typeface="Times New Roman" panose="02020603050405020304" pitchFamily="18" charset="0"/>
              </a:rPr>
              <a:t>Conclusion and Recommendations </a:t>
            </a:r>
            <a:br>
              <a:rPr lang="en-US" dirty="0"/>
            </a:br>
            <a:endParaRPr lang="ar-SA" dirty="0"/>
          </a:p>
        </p:txBody>
      </p:sp>
      <p:sp>
        <p:nvSpPr>
          <p:cNvPr id="3" name="Content Placeholder 2"/>
          <p:cNvSpPr>
            <a:spLocks noGrp="1"/>
          </p:cNvSpPr>
          <p:nvPr>
            <p:ph idx="1"/>
          </p:nvPr>
        </p:nvSpPr>
        <p:spPr>
          <a:xfrm>
            <a:off x="381000" y="1152908"/>
            <a:ext cx="8762999" cy="5705092"/>
          </a:xfrm>
        </p:spPr>
        <p:txBody>
          <a:bodyPr>
            <a:normAutofit lnSpcReduction="10000"/>
          </a:bodyPr>
          <a:lstStyle/>
          <a:p>
            <a:r>
              <a:rPr lang="en-US" sz="2400" dirty="0">
                <a:latin typeface="Times New Roman" panose="02020603050405020304" pitchFamily="18" charset="0"/>
                <a:cs typeface="Times New Roman" panose="02020603050405020304" pitchFamily="18" charset="0"/>
              </a:rPr>
              <a:t>The project team used the Fuzzy logic to examine the PI equation in the OMM. The results indicated that there is a tangible difference between the two values of the PI. However, when comparing the PI resulted from Fuzzy logic and PI from expert’s opinion, the results were close and strong correlation is achieved.</a:t>
            </a:r>
          </a:p>
          <a:p>
            <a:r>
              <a:rPr lang="en-US" sz="2400" dirty="0">
                <a:latin typeface="Times New Roman" panose="02020603050405020304" pitchFamily="18" charset="0"/>
                <a:cs typeface="Times New Roman" panose="02020603050405020304" pitchFamily="18" charset="0"/>
              </a:rPr>
              <a:t> The use of the proposed mobile application is expected to lower the cost of inventory and data collection related to the pavement distresses.</a:t>
            </a:r>
          </a:p>
          <a:p>
            <a:r>
              <a:rPr lang="en-US" sz="2400" dirty="0">
                <a:latin typeface="Times New Roman" panose="02020603050405020304" pitchFamily="18" charset="0"/>
                <a:cs typeface="Times New Roman" panose="02020603050405020304" pitchFamily="18" charset="0"/>
              </a:rPr>
              <a:t> The technician will only take a photo for the nominated distress and upload the photo with the results of Pavement Condition Index (PCI) and Priority Index PI to the server. Moreover, the team used the image processing through mobile app to investigate and calculate PCI and as a result calculating the PI. The dealing with app is easy and well-trained workers from Nablus Municipality department of public works can handle it. </a:t>
            </a:r>
          </a:p>
          <a:p>
            <a:pPr marL="457200" lvl="1" indent="0">
              <a:buNone/>
            </a:pPr>
            <a:endParaRPr lang="en-US" sz="2400" b="1" dirty="0">
              <a:latin typeface="Times New Roman" panose="02020603050405020304" pitchFamily="18" charset="0"/>
              <a:cs typeface="Times New Roman" panose="02020603050405020304" pitchFamily="18" charset="0"/>
            </a:endParaRP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56</a:t>
            </a:fld>
            <a:endParaRPr lang="en-US"/>
          </a:p>
        </p:txBody>
      </p:sp>
    </p:spTree>
    <p:extLst>
      <p:ext uri="{BB962C8B-B14F-4D97-AF65-F5344CB8AC3E}">
        <p14:creationId xmlns:p14="http://schemas.microsoft.com/office/powerpoint/2010/main" val="1089098570"/>
      </p:ext>
    </p:extLst>
  </p:cSld>
  <p:clrMapOvr>
    <a:masterClrMapping/>
  </p:clrMapOvr>
  <p:transition spd="slow">
    <p:cove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47338"/>
            <a:ext cx="7772400" cy="1280890"/>
          </a:xfrm>
        </p:spPr>
        <p:txBody>
          <a:bodyPr>
            <a:normAutofit/>
          </a:bodyPr>
          <a:lstStyle/>
          <a:p>
            <a:r>
              <a:rPr lang="en-US" b="1" dirty="0">
                <a:latin typeface="Times New Roman" panose="02020603050405020304" pitchFamily="18" charset="0"/>
                <a:cs typeface="Times New Roman" panose="02020603050405020304" pitchFamily="18" charset="0"/>
              </a:rPr>
              <a:t>Recommendations and Future Work</a:t>
            </a:r>
            <a:br>
              <a:rPr lang="en-US" b="1" dirty="0">
                <a:latin typeface="Times New Roman" panose="02020603050405020304" pitchFamily="18" charset="0"/>
                <a:cs typeface="Times New Roman" panose="02020603050405020304" pitchFamily="18" charset="0"/>
              </a:rPr>
            </a:br>
            <a:endParaRPr lang="ar-SA" dirty="0"/>
          </a:p>
        </p:txBody>
      </p:sp>
      <p:sp>
        <p:nvSpPr>
          <p:cNvPr id="3" name="Content Placeholder 2"/>
          <p:cNvSpPr>
            <a:spLocks noGrp="1"/>
          </p:cNvSpPr>
          <p:nvPr>
            <p:ph idx="1"/>
          </p:nvPr>
        </p:nvSpPr>
        <p:spPr>
          <a:xfrm>
            <a:off x="152400" y="1152908"/>
            <a:ext cx="8991600" cy="5705092"/>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   Based on the results concluded, the team recommend the following:</a:t>
            </a:r>
          </a:p>
          <a:p>
            <a:pPr marL="0" indent="0">
              <a:buNone/>
            </a:pPr>
            <a:endParaRPr lang="en-US" sz="2400" dirty="0">
              <a:latin typeface="Times New Roman" panose="02020603050405020304" pitchFamily="18" charset="0"/>
              <a:cs typeface="Times New Roman" panose="02020603050405020304" pitchFamily="18" charset="0"/>
            </a:endParaRPr>
          </a:p>
          <a:p>
            <a:pPr lvl="0"/>
            <a:r>
              <a:rPr lang="en-US" sz="2400" dirty="0">
                <a:latin typeface="Times New Roman" panose="02020603050405020304" pitchFamily="18" charset="0"/>
                <a:cs typeface="Times New Roman" panose="02020603050405020304" pitchFamily="18" charset="0"/>
              </a:rPr>
              <a:t>To add more rules to the system in order to improve the results.</a:t>
            </a:r>
          </a:p>
          <a:p>
            <a:pPr lvl="0"/>
            <a:r>
              <a:rPr lang="en-US" sz="2400" dirty="0">
                <a:latin typeface="Times New Roman" panose="02020603050405020304" pitchFamily="18" charset="0"/>
                <a:cs typeface="Times New Roman" panose="02020603050405020304" pitchFamily="18" charset="0"/>
              </a:rPr>
              <a:t>To consider new indicators in the PI equation such as Average Daily Traffic, Maintenance Cost, etc., and re-distribute weights accordingly.</a:t>
            </a:r>
          </a:p>
          <a:p>
            <a:pPr lvl="0"/>
            <a:r>
              <a:rPr lang="en-US" sz="2400" dirty="0">
                <a:latin typeface="Times New Roman" panose="02020603050405020304" pitchFamily="18" charset="0"/>
                <a:cs typeface="Times New Roman" panose="02020603050405020304" pitchFamily="18" charset="0"/>
              </a:rPr>
              <a:t>To increase the sample size in order to get more confidence results</a:t>
            </a:r>
          </a:p>
          <a:p>
            <a:pPr lvl="0"/>
            <a:r>
              <a:rPr lang="en-US" sz="2400" dirty="0">
                <a:latin typeface="Times New Roman" panose="02020603050405020304" pitchFamily="18" charset="0"/>
                <a:cs typeface="Times New Roman" panose="02020603050405020304" pitchFamily="18" charset="0"/>
              </a:rPr>
              <a:t>To adopt the mobile app by the Palestinian Municipality to facilitate the process of data collection and PCI estimation.</a:t>
            </a:r>
          </a:p>
          <a:p>
            <a:pPr lvl="0"/>
            <a:r>
              <a:rPr lang="en-US" sz="2400" dirty="0">
                <a:latin typeface="Times New Roman" panose="02020603050405020304" pitchFamily="18" charset="0"/>
                <a:cs typeface="Times New Roman" panose="02020603050405020304" pitchFamily="18" charset="0"/>
              </a:rPr>
              <a:t>To use a more advanced technology in image processing such as the car mounted-measurement cameras that give better accuracy and save time and cost needed.</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dirty="0"/>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57</a:t>
            </a:fld>
            <a:endParaRPr lang="en-US"/>
          </a:p>
        </p:txBody>
      </p:sp>
    </p:spTree>
    <p:extLst>
      <p:ext uri="{BB962C8B-B14F-4D97-AF65-F5344CB8AC3E}">
        <p14:creationId xmlns:p14="http://schemas.microsoft.com/office/powerpoint/2010/main" val="2891335110"/>
      </p:ext>
    </p:extLst>
  </p:cSld>
  <p:clrMapOvr>
    <a:masterClrMapping/>
  </p:clrMapOvr>
  <p:transition spd="slow">
    <p:cove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2590800"/>
            <a:ext cx="6591985" cy="3777622"/>
          </a:xfrm>
        </p:spPr>
        <p:txBody>
          <a:bodyPr>
            <a:normAutofit/>
          </a:bodyPr>
          <a:lstStyle/>
          <a:p>
            <a:pPr marL="0" indent="0" algn="ctr">
              <a:buNone/>
            </a:pPr>
            <a:r>
              <a:rPr lang="en-US" sz="6000" dirty="0">
                <a:solidFill>
                  <a:schemeClr val="accent5">
                    <a:lumMod val="75000"/>
                  </a:schemeClr>
                </a:solidFill>
                <a:latin typeface="Brush Script MT" panose="03060802040406070304" pitchFamily="66" charset="0"/>
                <a:cs typeface="Times New Roman" panose="02020603050405020304" pitchFamily="18" charset="0"/>
              </a:rPr>
              <a:t>THE END</a:t>
            </a:r>
            <a:endParaRPr lang="ar-SA" sz="6000" dirty="0">
              <a:solidFill>
                <a:schemeClr val="accent5">
                  <a:lumMod val="75000"/>
                </a:schemeClr>
              </a:solidFill>
              <a:latin typeface="Brush Script MT" panose="03060802040406070304" pitchFamily="66"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58</a:t>
            </a:fld>
            <a:endParaRPr lang="en-US"/>
          </a:p>
        </p:txBody>
      </p:sp>
    </p:spTree>
    <p:extLst>
      <p:ext uri="{BB962C8B-B14F-4D97-AF65-F5344CB8AC3E}">
        <p14:creationId xmlns:p14="http://schemas.microsoft.com/office/powerpoint/2010/main" val="45421656"/>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A8371-30D7-4BC5-B603-D132300420AD}"/>
              </a:ext>
            </a:extLst>
          </p:cNvPr>
          <p:cNvSpPr>
            <a:spLocks noGrp="1"/>
          </p:cNvSpPr>
          <p:nvPr>
            <p:ph type="title"/>
          </p:nvPr>
        </p:nvSpPr>
        <p:spPr>
          <a:xfrm>
            <a:off x="1544100" y="304800"/>
            <a:ext cx="6589199" cy="1280890"/>
          </a:xfrm>
        </p:spPr>
        <p:txBody>
          <a:bodyPr anchor="ctr">
            <a:normAutofit/>
          </a:bodyPr>
          <a:lstStyle/>
          <a:p>
            <a:r>
              <a:rPr lang="en-GB" b="1" dirty="0">
                <a:latin typeface="Times New Roman" panose="02020603050405020304" pitchFamily="18" charset="0"/>
                <a:cs typeface="Times New Roman" panose="02020603050405020304" pitchFamily="18" charset="0"/>
              </a:rPr>
              <a:t>Study area </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50E796A-4633-4C68-AB0F-C2EC6BA4C535}" type="slidenum">
              <a:rPr lang="en-US" smtClean="0"/>
              <a:t>6</a:t>
            </a:fld>
            <a:endParaRPr lang="en-US"/>
          </a:p>
        </p:txBody>
      </p:sp>
      <p:pic>
        <p:nvPicPr>
          <p:cNvPr id="6" name="Picture 5" descr="C:\Users\Administrator\AppData\Local\Microsoft\Windows\INetCache\Content.Word\Nablus gov map.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371600"/>
            <a:ext cx="8153400" cy="5181600"/>
          </a:xfrm>
          <a:prstGeom prst="rect">
            <a:avLst/>
          </a:prstGeom>
          <a:noFill/>
          <a:ln>
            <a:noFill/>
          </a:ln>
        </p:spPr>
      </p:pic>
    </p:spTree>
    <p:extLst>
      <p:ext uri="{BB962C8B-B14F-4D97-AF65-F5344CB8AC3E}">
        <p14:creationId xmlns:p14="http://schemas.microsoft.com/office/powerpoint/2010/main" val="2653006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6F241-7E99-4F23-9391-0CEEC31457F3}"/>
              </a:ext>
            </a:extLst>
          </p:cNvPr>
          <p:cNvSpPr>
            <a:spLocks noGrp="1"/>
          </p:cNvSpPr>
          <p:nvPr>
            <p:ph type="title"/>
          </p:nvPr>
        </p:nvSpPr>
        <p:spPr>
          <a:xfrm>
            <a:off x="1391700" y="250037"/>
            <a:ext cx="7142700" cy="1280890"/>
          </a:xfrm>
        </p:spPr>
        <p:txBody>
          <a:bodyPr anchor="ctr"/>
          <a:lstStyle/>
          <a:p>
            <a:r>
              <a:rPr lang="en-GB" b="1" dirty="0">
                <a:latin typeface="Times New Roman" panose="02020603050405020304" pitchFamily="18" charset="0"/>
                <a:cs typeface="Times New Roman" panose="02020603050405020304" pitchFamily="18" charset="0"/>
              </a:rPr>
              <a:t>Project Objective and Significance </a:t>
            </a:r>
            <a:endParaRPr lang="en-US" sz="32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F50E796A-4633-4C68-AB0F-C2EC6BA4C535}" type="slidenum">
              <a:rPr lang="en-US" smtClean="0"/>
              <a:t>7</a:t>
            </a:fld>
            <a:endParaRPr lang="en-US"/>
          </a:p>
        </p:txBody>
      </p:sp>
      <p:sp>
        <p:nvSpPr>
          <p:cNvPr id="4" name="Content Placeholder 3"/>
          <p:cNvSpPr>
            <a:spLocks noGrp="1"/>
          </p:cNvSpPr>
          <p:nvPr>
            <p:ph idx="1"/>
          </p:nvPr>
        </p:nvSpPr>
        <p:spPr>
          <a:xfrm>
            <a:off x="511228" y="1828800"/>
            <a:ext cx="8632772" cy="4717473"/>
          </a:xfrm>
        </p:spPr>
        <p:txBody>
          <a:bodyPr>
            <a:normAutofit/>
          </a:bodyPr>
          <a:lstStyle/>
          <a:p>
            <a:r>
              <a:rPr lang="en-GB" sz="2400" dirty="0">
                <a:latin typeface="Times New Roman" panose="02020603050405020304" pitchFamily="18" charset="0"/>
                <a:cs typeface="Times New Roman" panose="02020603050405020304" pitchFamily="18" charset="0"/>
              </a:rPr>
              <a:t>The main objective of the project is to upgrade (if needed) the current equation used by the MDLF in the Operation and Maintenance Manual (OMM), in terms of the calculation of maintenance priority index. The project team will check the weights of the four indicators, PCI , FC , IM and C. The calculating of the pavement priority index will be by utilizing the AI and by using Fuzzy Logic. The output results compared with the MDLF model.</a:t>
            </a:r>
          </a:p>
          <a:p>
            <a:endParaRPr lang="en-GB" sz="2400" dirty="0">
              <a:latin typeface="Times New Roman" panose="02020603050405020304" pitchFamily="18" charset="0"/>
              <a:cs typeface="Times New Roman" panose="02020603050405020304" pitchFamily="18" charset="0"/>
            </a:endParaRPr>
          </a:p>
          <a:p>
            <a:endParaRPr lang="ar-SA" dirty="0"/>
          </a:p>
        </p:txBody>
      </p:sp>
    </p:spTree>
    <p:extLst>
      <p:ext uri="{BB962C8B-B14F-4D97-AF65-F5344CB8AC3E}">
        <p14:creationId xmlns:p14="http://schemas.microsoft.com/office/powerpoint/2010/main" val="1194451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600200"/>
            <a:ext cx="7576739" cy="4495800"/>
          </a:xfrm>
        </p:spPr>
        <p:txBody>
          <a:bodyPr/>
          <a:lstStyle/>
          <a:p>
            <a:r>
              <a:rPr lang="en-GB" sz="2400" dirty="0">
                <a:latin typeface="Times New Roman" panose="02020603050405020304" pitchFamily="18" charset="0"/>
                <a:cs typeface="Times New Roman" panose="02020603050405020304" pitchFamily="18" charset="0"/>
              </a:rPr>
              <a:t>The second objective is to create a mobile application, which will help us as engineers to calculate the PCI of a road section of our choice through image processing. This application will combine the field work measures, PCI calculation, Image Processing and the Fuzzy PI calculations in one mobile application which will make calculating the PI of the road simple, fast and with a significant decrease in the cost value of such type of operation</a:t>
            </a:r>
            <a:r>
              <a:rPr lang="en-GB"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endParaRPr lang="ar-SA" dirty="0"/>
          </a:p>
        </p:txBody>
      </p:sp>
      <p:sp>
        <p:nvSpPr>
          <p:cNvPr id="4" name="Slide Number Placeholder 3"/>
          <p:cNvSpPr>
            <a:spLocks noGrp="1"/>
          </p:cNvSpPr>
          <p:nvPr>
            <p:ph type="sldNum" sz="quarter" idx="12"/>
          </p:nvPr>
        </p:nvSpPr>
        <p:spPr/>
        <p:txBody>
          <a:bodyPr/>
          <a:lstStyle/>
          <a:p>
            <a:fld id="{F50E796A-4633-4C68-AB0F-C2EC6BA4C535}" type="slidenum">
              <a:rPr lang="en-US" smtClean="0"/>
              <a:t>8</a:t>
            </a:fld>
            <a:endParaRPr lang="en-US"/>
          </a:p>
        </p:txBody>
      </p:sp>
    </p:spTree>
    <p:extLst>
      <p:ext uri="{BB962C8B-B14F-4D97-AF65-F5344CB8AC3E}">
        <p14:creationId xmlns:p14="http://schemas.microsoft.com/office/powerpoint/2010/main" val="2533462150"/>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12463"/>
            <a:ext cx="6589199" cy="1280890"/>
          </a:xfrm>
        </p:spPr>
        <p:txBody>
          <a:bodyPr/>
          <a:lstStyle/>
          <a:p>
            <a:r>
              <a:rPr lang="en-GB" b="1" dirty="0">
                <a:latin typeface="Times New Roman" panose="02020603050405020304" pitchFamily="18" charset="0"/>
                <a:cs typeface="Times New Roman" panose="02020603050405020304" pitchFamily="18" charset="0"/>
              </a:rPr>
              <a:t>Project Constraints </a:t>
            </a:r>
            <a:br>
              <a:rPr lang="en-US" b="1" dirty="0"/>
            </a:br>
            <a:endParaRPr lang="ar-SA" dirty="0"/>
          </a:p>
        </p:txBody>
      </p:sp>
      <p:sp>
        <p:nvSpPr>
          <p:cNvPr id="3" name="Content Placeholder 2"/>
          <p:cNvSpPr>
            <a:spLocks noGrp="1"/>
          </p:cNvSpPr>
          <p:nvPr>
            <p:ph idx="1"/>
          </p:nvPr>
        </p:nvSpPr>
        <p:spPr>
          <a:xfrm>
            <a:off x="511228" y="1295400"/>
            <a:ext cx="8537695" cy="5705092"/>
          </a:xfrm>
        </p:spPr>
        <p:txBody>
          <a:bodyPr>
            <a:noAutofit/>
          </a:bodyPr>
          <a:lstStyle/>
          <a:p>
            <a:pPr lvl="0"/>
            <a:r>
              <a:rPr lang="en-GB" sz="2400" dirty="0">
                <a:latin typeface="Times New Roman" panose="02020603050405020304" pitchFamily="18" charset="0"/>
                <a:cs typeface="Times New Roman" panose="02020603050405020304" pitchFamily="18" charset="0"/>
              </a:rPr>
              <a:t>Data Collection: It is expected to face difficulty in data collection as the municipality divided their roads into 300m equal sections. The project team will visit public works department in Nablus municipality in order to collect the required data. However, it is expected that some of the required data will be missing from the Municipality or not all roads will have recent data.</a:t>
            </a:r>
          </a:p>
          <a:p>
            <a:pPr lvl="0"/>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 The output model of Fuzzy Logic may not be compatible with the one adopted by the MDLF. Accordingly, the project team will seek for the proper model, which will minimize error.</a:t>
            </a:r>
          </a:p>
          <a:p>
            <a:pPr lvl="0"/>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The lack of high quality cameras to enhance the overall result given by the imagine processing part.</a:t>
            </a: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50E796A-4633-4C68-AB0F-C2EC6BA4C535}" type="slidenum">
              <a:rPr lang="en-US" smtClean="0"/>
              <a:t>9</a:t>
            </a:fld>
            <a:endParaRPr lang="en-US"/>
          </a:p>
        </p:txBody>
      </p:sp>
    </p:spTree>
    <p:extLst>
      <p:ext uri="{BB962C8B-B14F-4D97-AF65-F5344CB8AC3E}">
        <p14:creationId xmlns:p14="http://schemas.microsoft.com/office/powerpoint/2010/main" val="4236383739"/>
      </p:ext>
    </p:extLst>
  </p:cSld>
  <p:clrMapOvr>
    <a:masterClrMapping/>
  </p:clrMapOvr>
  <p:transition spd="slow">
    <p:cover/>
  </p:transition>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6681</TotalTime>
  <Words>3225</Words>
  <Application>Microsoft Office PowerPoint</Application>
  <PresentationFormat>On-screen Show (4:3)</PresentationFormat>
  <Paragraphs>260</Paragraphs>
  <Slides>58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58</vt:i4>
      </vt:variant>
    </vt:vector>
  </HeadingPairs>
  <TitlesOfParts>
    <vt:vector size="67" baseType="lpstr">
      <vt:lpstr>Arial</vt:lpstr>
      <vt:lpstr>Brush Script MT</vt:lpstr>
      <vt:lpstr>Calibri</vt:lpstr>
      <vt:lpstr>Cambria Math</vt:lpstr>
      <vt:lpstr>Century Gothic</vt:lpstr>
      <vt:lpstr>Times New Roman</vt:lpstr>
      <vt:lpstr>Wingdings</vt:lpstr>
      <vt:lpstr>Wingdings 3</vt:lpstr>
      <vt:lpstr>Wisp</vt:lpstr>
      <vt:lpstr>An-Najah National University Faculty of Engineering Civil Engineering Department  Calculating Pavement Maintenance Priority Index (PI) Utilizing Artificial Intelligence (Fuzzy Logic) through Mobile Application </vt:lpstr>
      <vt:lpstr>Project Outline</vt:lpstr>
      <vt:lpstr>Introduction   </vt:lpstr>
      <vt:lpstr>PowerPoint Presentation</vt:lpstr>
      <vt:lpstr>Study area </vt:lpstr>
      <vt:lpstr>Study area </vt:lpstr>
      <vt:lpstr>Project Objective and Significance </vt:lpstr>
      <vt:lpstr>PowerPoint Presentation</vt:lpstr>
      <vt:lpstr>Project Constraints  </vt:lpstr>
      <vt:lpstr>Artificial Intelligence (AI) </vt:lpstr>
      <vt:lpstr>Fuzzy Logic (FL) </vt:lpstr>
      <vt:lpstr>Image Processing   </vt:lpstr>
      <vt:lpstr>Choosing of the Fuzzy system </vt:lpstr>
      <vt:lpstr>Methodology</vt:lpstr>
      <vt:lpstr>PowerPoint Presentation</vt:lpstr>
      <vt:lpstr>PowerPoint Presentation</vt:lpstr>
      <vt:lpstr>PowerPoint Presentation</vt:lpstr>
      <vt:lpstr>Design Criteria &amp;Development of PI Membership Function   </vt:lpstr>
      <vt:lpstr>Imagine Processing &amp; The Mobile application   </vt:lpstr>
      <vt:lpstr>Data Collection</vt:lpstr>
      <vt:lpstr>PowerPoint Presentation</vt:lpstr>
      <vt:lpstr>PowerPoint Presentation</vt:lpstr>
      <vt:lpstr>Building Model Using Fuzzy Logic </vt:lpstr>
      <vt:lpstr>PowerPoint Presentation</vt:lpstr>
      <vt:lpstr>The membership functions for the four indicators are developed as illustrated in the following figures</vt:lpstr>
      <vt:lpstr>PowerPoint Presentation</vt:lpstr>
      <vt:lpstr>PowerPoint Presentation</vt:lpstr>
      <vt:lpstr>Development and adding the Rules  </vt:lpstr>
      <vt:lpstr>PowerPoint Presentation</vt:lpstr>
      <vt:lpstr>Results and Comparison </vt:lpstr>
      <vt:lpstr>PowerPoint Presentation</vt:lpstr>
      <vt:lpstr>PowerPoint Presentation</vt:lpstr>
      <vt:lpstr>PowerPoint Presentation</vt:lpstr>
      <vt:lpstr>PI Comparisons </vt:lpstr>
      <vt:lpstr>PowerPoint Presentation</vt:lpstr>
      <vt:lpstr>PowerPoint Presentation</vt:lpstr>
      <vt:lpstr>PowerPoint Presentation</vt:lpstr>
      <vt:lpstr>PowerPoint Presentation</vt:lpstr>
      <vt:lpstr>The Mobile Application  </vt:lpstr>
      <vt:lpstr>ASTM standards </vt:lpstr>
      <vt:lpstr>PowerPoint Presentation</vt:lpstr>
      <vt:lpstr>Image Processing</vt:lpstr>
      <vt:lpstr>PowerPoint Presentation</vt:lpstr>
      <vt:lpstr>The Mobile Application Implementation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 and Recommendations  </vt:lpstr>
      <vt:lpstr>Recommendations and Future Work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Pilot Study on Smart Campus:</dc:title>
  <dc:creator>Feras Elsaid</dc:creator>
  <cp:lastModifiedBy>twitter store</cp:lastModifiedBy>
  <cp:revision>259</cp:revision>
  <dcterms:created xsi:type="dcterms:W3CDTF">2015-05-11T16:46:30Z</dcterms:created>
  <dcterms:modified xsi:type="dcterms:W3CDTF">2021-06-22T20:17:21Z</dcterms:modified>
</cp:coreProperties>
</file>