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918400" cy="21945600"/>
  <p:notesSz cx="9239250" cy="11982450"/>
  <p:embeddedFontLst>
    <p:embeddedFont>
      <p:font typeface="Quattrocento" panose="020B0604020202020204" charset="0"/>
      <p:regular r:id="rId5"/>
      <p:bold r:id="rId6"/>
    </p:embeddedFont>
  </p:embeddedFontLst>
  <p:custDataLst>
    <p:tags r:id="rId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326532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653064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979597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306129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1632661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1959193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2285726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2612258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92" userDrawn="1">
          <p15:clr>
            <a:srgbClr val="A4A3A4"/>
          </p15:clr>
        </p15:guide>
        <p15:guide id="2" pos="100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74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4A0"/>
    <a:srgbClr val="664F93"/>
    <a:srgbClr val="5B4D7F"/>
    <a:srgbClr val="604884"/>
    <a:srgbClr val="7C5393"/>
    <a:srgbClr val="506796"/>
    <a:srgbClr val="378B9F"/>
    <a:srgbClr val="3A749C"/>
    <a:srgbClr val="E64B3C"/>
    <a:srgbClr val="C82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3654" autoAdjust="0"/>
  </p:normalViewPr>
  <p:slideViewPr>
    <p:cSldViewPr>
      <p:cViewPr>
        <p:scale>
          <a:sx n="22" d="100"/>
          <a:sy n="22" d="100"/>
        </p:scale>
        <p:origin x="1464" y="18"/>
      </p:cViewPr>
      <p:guideLst>
        <p:guide orient="horz" pos="7392"/>
        <p:guide pos="100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3984" y="72"/>
      </p:cViewPr>
      <p:guideLst>
        <p:guide orient="horz" pos="3774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ableStyles" Target="tableStyles.xml"/><Relationship Id="rId5" Type="http://schemas.openxmlformats.org/officeDocument/2006/relationships/font" Target="fonts/font1.fntdata"/><Relationship Id="rId10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08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5575" y="0"/>
            <a:ext cx="400208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380788"/>
            <a:ext cx="40020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5575" y="11380788"/>
            <a:ext cx="40020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fld id="{56A6134A-9986-4884-ADAB-C57241D32564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4862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830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41925" y="0"/>
            <a:ext cx="39830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4913" y="889000"/>
            <a:ext cx="6815137" cy="4545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7300" y="5732463"/>
            <a:ext cx="6708775" cy="533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1363325"/>
            <a:ext cx="39830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41925" y="11363325"/>
            <a:ext cx="39830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fld id="{23124DF2-DDA8-402F-81DD-AC1D1E5694AB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401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26532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653064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979597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306129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1632661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9193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726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2258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defPPr>
              <a:defRPr kern="1200" smtId="4294967295"/>
            </a:defPPr>
            <a:lvl1pPr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5580D61-8B82-42C3-9A37-58134866DD67}" type="slidenum">
              <a:rPr lang="zh-CN" altLang="en-US" sz="1500"/>
              <a:t>1</a:t>
            </a:fld>
            <a:endParaRPr lang="en-US" altLang="zh-CN" sz="15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889000"/>
            <a:ext cx="6815137" cy="4545013"/>
          </a:xfrm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>
            <a:defPPr>
              <a:defRPr kern="1200" smtId="4294967295"/>
            </a:defPPr>
          </a:lstStyle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093" y="6817784"/>
            <a:ext cx="27980218" cy="470323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8184" y="12435417"/>
            <a:ext cx="23042032" cy="5609167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304815" indent="0" algn="ctr">
              <a:buNone/>
              <a:defRPr/>
            </a:lvl2pPr>
            <a:lvl3pPr marL="609630" indent="0" algn="ctr">
              <a:buNone/>
              <a:defRPr/>
            </a:lvl3pPr>
            <a:lvl4pPr marL="914446" indent="0" algn="ctr">
              <a:buNone/>
              <a:defRPr/>
            </a:lvl4pPr>
            <a:lvl5pPr marL="1219261" indent="0" algn="ctr">
              <a:buNone/>
              <a:defRPr/>
            </a:lvl5pPr>
            <a:lvl6pPr marL="1524076" indent="0" algn="ctr">
              <a:buNone/>
              <a:defRPr/>
            </a:lvl6pPr>
            <a:lvl7pPr marL="1828891" indent="0" algn="ctr">
              <a:buNone/>
              <a:defRPr/>
            </a:lvl7pPr>
            <a:lvl8pPr marL="2133707" indent="0" algn="ctr">
              <a:buNone/>
              <a:defRPr/>
            </a:lvl8pPr>
            <a:lvl9pPr marL="243852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660122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710" y="5120217"/>
            <a:ext cx="29626982" cy="1448329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38220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6477" y="878417"/>
            <a:ext cx="7406217" cy="1872509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708" y="878417"/>
            <a:ext cx="22119168" cy="1872509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15127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710" y="5120217"/>
            <a:ext cx="29626982" cy="1448329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430835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14102293"/>
            <a:ext cx="27980218" cy="4358217"/>
          </a:xfrm>
          <a:prstGeom prst="rect">
            <a:avLst/>
          </a:prstGeom>
        </p:spPr>
        <p:txBody>
          <a:bodyPr anchor="t"/>
          <a:lstStyle>
            <a:defPPr>
              <a:defRPr kern="1200" smtId="4294967295"/>
            </a:defPPr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9301692"/>
            <a:ext cx="27980218" cy="4800600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333"/>
            </a:lvl1pPr>
            <a:lvl2pPr marL="304815" indent="0">
              <a:buNone/>
              <a:defRPr sz="1200"/>
            </a:lvl2pPr>
            <a:lvl3pPr marL="609630" indent="0">
              <a:buNone/>
              <a:defRPr sz="1067"/>
            </a:lvl3pPr>
            <a:lvl4pPr marL="914446" indent="0">
              <a:buNone/>
              <a:defRPr sz="933"/>
            </a:lvl4pPr>
            <a:lvl5pPr marL="1219261" indent="0">
              <a:buNone/>
              <a:defRPr sz="933"/>
            </a:lvl5pPr>
            <a:lvl6pPr marL="1524076" indent="0">
              <a:buNone/>
              <a:defRPr sz="933"/>
            </a:lvl6pPr>
            <a:lvl7pPr marL="1828891" indent="0">
              <a:buNone/>
              <a:defRPr sz="933"/>
            </a:lvl7pPr>
            <a:lvl8pPr marL="2133707" indent="0">
              <a:buNone/>
              <a:defRPr sz="933"/>
            </a:lvl8pPr>
            <a:lvl9pPr marL="2438522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44965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5709" y="5120217"/>
            <a:ext cx="14762691" cy="1448329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10002" y="5120217"/>
            <a:ext cx="14762693" cy="1448329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497320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709" y="4912784"/>
            <a:ext cx="14544675" cy="2046817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709" y="6959601"/>
            <a:ext cx="14544675" cy="12643908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1666" y="4912784"/>
            <a:ext cx="14551027" cy="2046817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1666" y="6959601"/>
            <a:ext cx="14551027" cy="12643908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5961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57045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9810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09" y="874184"/>
            <a:ext cx="10829925" cy="3717925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392" y="874184"/>
            <a:ext cx="18402300" cy="18729325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709" y="4592109"/>
            <a:ext cx="10829925" cy="150114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17546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659" y="15361710"/>
            <a:ext cx="19750618" cy="1813983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659" y="1961093"/>
            <a:ext cx="19750618" cy="13166725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659" y="17175693"/>
            <a:ext cx="19750618" cy="2574925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39591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11506200" y="10972800"/>
            <a:ext cx="14274800" cy="43688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30149800" y="10972800"/>
            <a:ext cx="14274800" cy="436880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1473200" y="22453600"/>
            <a:ext cx="29972000" cy="1549400"/>
          </a:xfrm>
          <a:prstGeom prst="rect">
            <a:avLst/>
          </a:prstGeom>
        </p:spPr>
      </p:pic>
      <p:sp>
        <p:nvSpPr>
          <p:cNvPr id="5" name="New shape"/>
          <p:cNvSpPr/>
          <p:nvPr/>
        </p:nvSpPr>
        <p:spPr>
          <a:xfrm>
            <a:off x="1473200" y="23025100"/>
            <a:ext cx="164592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880">
                <a:solidFill>
                  <a:srgbClr val="808080"/>
                </a:solidFill>
              </a:rPr>
              <a:t>Template ID: ponderingpeacock  Size: 36x24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+mj-lt"/>
          <a:ea typeface="+mj-ea"/>
          <a:cs typeface="+mj-cs"/>
        </a:defRPr>
      </a:lvl1pPr>
      <a:lvl2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2pPr>
      <a:lvl3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3pPr>
      <a:lvl4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4pPr>
      <a:lvl5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5pPr>
      <a:lvl6pPr marL="304815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6pPr>
      <a:lvl7pPr marL="609630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7pPr>
      <a:lvl8pPr marL="914446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8pPr>
      <a:lvl9pPr marL="1219261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9pPr>
    </p:titleStyle>
    <p:bodyStyle>
      <a:defPPr>
        <a:defRPr kern="1200" smtId="4294967295"/>
      </a:defPPr>
      <a:lvl1pPr marL="767330" indent="-767330" algn="l" defTabSz="2050094" rtl="0" eaLnBrk="0" fontAlgn="base" hangingPunct="0">
        <a:spcBef>
          <a:spcPct val="20000"/>
        </a:spcBef>
        <a:spcAft>
          <a:spcPct val="0"/>
        </a:spcAft>
        <a:buChar char="•"/>
        <a:defRPr sz="7134">
          <a:solidFill>
            <a:schemeClr val="tx1"/>
          </a:solidFill>
          <a:latin typeface="+mn-lt"/>
          <a:ea typeface="+mn-ea"/>
          <a:cs typeface="+mn-cs"/>
        </a:defRPr>
      </a:lvl1pPr>
      <a:lvl2pPr marL="1664842" indent="-640324" algn="l" defTabSz="2050094" rtl="0" eaLnBrk="0" fontAlgn="base" hangingPunct="0">
        <a:spcBef>
          <a:spcPct val="20000"/>
        </a:spcBef>
        <a:spcAft>
          <a:spcPct val="0"/>
        </a:spcAft>
        <a:buChar char="–"/>
        <a:defRPr sz="6334">
          <a:solidFill>
            <a:schemeClr val="tx1"/>
          </a:solidFill>
          <a:latin typeface="+mn-lt"/>
        </a:defRPr>
      </a:lvl2pPr>
      <a:lvl3pPr marL="2562353" indent="-512259" algn="l" defTabSz="2050094" rtl="0" eaLnBrk="0" fontAlgn="base" hangingPunct="0">
        <a:spcBef>
          <a:spcPct val="20000"/>
        </a:spcBef>
        <a:spcAft>
          <a:spcPct val="0"/>
        </a:spcAft>
        <a:buChar char="•"/>
        <a:defRPr sz="5400">
          <a:solidFill>
            <a:schemeClr val="tx1"/>
          </a:solidFill>
          <a:latin typeface="+mn-lt"/>
        </a:defRPr>
      </a:lvl3pPr>
      <a:lvl4pPr marL="3590046" indent="-515434" algn="l" defTabSz="2050094" rtl="0" eaLnBrk="0" fontAlgn="base" hangingPunct="0">
        <a:spcBef>
          <a:spcPct val="20000"/>
        </a:spcBef>
        <a:spcAft>
          <a:spcPct val="0"/>
        </a:spcAft>
        <a:buChar char="–"/>
        <a:defRPr sz="4334">
          <a:solidFill>
            <a:schemeClr val="tx1"/>
          </a:solidFill>
          <a:latin typeface="+mn-lt"/>
        </a:defRPr>
      </a:lvl4pPr>
      <a:lvl5pPr marL="4614564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5pPr>
      <a:lvl6pPr marL="4919379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6pPr>
      <a:lvl7pPr marL="5224195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7pPr>
      <a:lvl8pPr marL="5529010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8pPr>
      <a:lvl9pPr marL="5833825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2D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41"/>
          <p:cNvSpPr txBox="1">
            <a:spLocks noChangeArrowheads="1"/>
          </p:cNvSpPr>
          <p:nvPr/>
        </p:nvSpPr>
        <p:spPr bwMode="auto">
          <a:xfrm>
            <a:off x="282160" y="506589"/>
            <a:ext cx="32004000" cy="4053748"/>
          </a:xfrm>
          <a:prstGeom prst="snip2DiagRect">
            <a:avLst/>
          </a:prstGeom>
          <a:solidFill>
            <a:srgbClr val="E64B3C"/>
          </a:solidFill>
          <a:ln w="25400">
            <a:noFill/>
            <a:miter lim="800000"/>
          </a:ln>
        </p:spPr>
        <p:txBody>
          <a:bodyPr lIns="40780" tIns="20389" rIns="40780" bIns="20389" anchor="ctr"/>
          <a:lstStyle>
            <a:defPPr>
              <a:defRPr kern="1200" smtId="4294967295"/>
            </a:defPPr>
            <a:lvl1pPr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US" altLang="zh-CN" sz="2800" b="1" i="1" u="sng" dirty="0">
              <a:solidFill>
                <a:schemeClr val="bg1"/>
              </a:solidFill>
              <a:latin typeface="Arial"/>
              <a:ea typeface="SimSun" pitchFamily="2" charset="-122"/>
            </a:endParaRPr>
          </a:p>
        </p:txBody>
      </p:sp>
      <p:sp>
        <p:nvSpPr>
          <p:cNvPr id="70" name="Text Placeholder 5">
            <a:extLst>
              <a:ext uri="{FF2B5EF4-FFF2-40B4-BE49-F238E27FC236}">
                <a16:creationId xmlns:a16="http://schemas.microsoft.com/office/drawing/2014/main" id="{425621FB-070F-446E-BA36-4A66EBF8DEF2}"/>
              </a:ext>
            </a:extLst>
          </p:cNvPr>
          <p:cNvSpPr txBox="1"/>
          <p:nvPr/>
        </p:nvSpPr>
        <p:spPr>
          <a:xfrm>
            <a:off x="4267200" y="767310"/>
            <a:ext cx="24384000" cy="195829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 smtId="4294967295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07516">
              <a:spcBef>
                <a:spcPct val="20000"/>
              </a:spcBef>
              <a:defRPr/>
            </a:pPr>
            <a:r>
              <a:rPr lang="en-US" sz="72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Industrial Robotic Arm </a:t>
            </a:r>
          </a:p>
        </p:txBody>
      </p:sp>
      <p:sp>
        <p:nvSpPr>
          <p:cNvPr id="71" name="Text Placeholder 5">
            <a:extLst>
              <a:ext uri="{FF2B5EF4-FFF2-40B4-BE49-F238E27FC236}">
                <a16:creationId xmlns:a16="http://schemas.microsoft.com/office/drawing/2014/main" id="{3A3E55C8-5130-4258-80B1-064CE3FDB621}"/>
              </a:ext>
            </a:extLst>
          </p:cNvPr>
          <p:cNvSpPr txBox="1"/>
          <p:nvPr/>
        </p:nvSpPr>
        <p:spPr>
          <a:xfrm>
            <a:off x="810672" y="2417826"/>
            <a:ext cx="24384000" cy="61555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1200" smtId="4294967295"/>
            </a:defPPr>
            <a:lvl1pPr marL="0" marR="0" indent="0" algn="l" defTabSz="37610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Names: Abd AL-</a:t>
            </a:r>
            <a:r>
              <a:rPr lang="en-US" sz="4000" dirty="0" err="1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Rhman</a:t>
            </a: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Khwaireh</a:t>
            </a: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, </a:t>
            </a:r>
            <a:r>
              <a:rPr lang="en-US" sz="4000" dirty="0" err="1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Mutaz</a:t>
            </a: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Alul</a:t>
            </a: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,  Noor AL-</a:t>
            </a:r>
            <a:r>
              <a:rPr lang="en-US" sz="4000" dirty="0" err="1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Deen</a:t>
            </a: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 Salah , Harith Bane </a:t>
            </a:r>
            <a:r>
              <a:rPr lang="en-US" sz="4000" dirty="0" err="1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fadel</a:t>
            </a: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4" name="Rectangle 10">
            <a:extLst>
              <a:ext uri="{FF2B5EF4-FFF2-40B4-BE49-F238E27FC236}">
                <a16:creationId xmlns:a16="http://schemas.microsoft.com/office/drawing/2014/main" id="{4EDA12B6-07B5-44F9-8F8B-E1BE66469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469" y="4724400"/>
            <a:ext cx="7570324" cy="582201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defTabSz="3135215">
              <a:defRPr/>
            </a:pPr>
            <a:r>
              <a:rPr lang="en-US" sz="28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Abstrac</a:t>
            </a:r>
            <a:r>
              <a:rPr lang="en-US" sz="24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t</a:t>
            </a:r>
          </a:p>
        </p:txBody>
      </p:sp>
      <p:sp>
        <p:nvSpPr>
          <p:cNvPr id="81" name="Rectangle 10">
            <a:extLst>
              <a:ext uri="{FF2B5EF4-FFF2-40B4-BE49-F238E27FC236}">
                <a16:creationId xmlns:a16="http://schemas.microsoft.com/office/drawing/2014/main" id="{868B6862-5CC5-4906-AC03-EA9661AD1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84161" y="4812963"/>
            <a:ext cx="2824507" cy="718164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defTabSz="3135215">
              <a:defRPr/>
            </a:pPr>
            <a:r>
              <a:rPr lang="en-US" sz="24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3D parts </a:t>
            </a:r>
          </a:p>
        </p:txBody>
      </p:sp>
      <p:sp>
        <p:nvSpPr>
          <p:cNvPr id="87" name="Rectangle 10">
            <a:extLst>
              <a:ext uri="{FF2B5EF4-FFF2-40B4-BE49-F238E27FC236}">
                <a16:creationId xmlns:a16="http://schemas.microsoft.com/office/drawing/2014/main" id="{0BE282AE-183A-4D49-B152-23A5A101B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27099" y="5157769"/>
            <a:ext cx="6992630" cy="360978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2800" b="1" dirty="0">
                <a:solidFill>
                  <a:schemeClr val="bg1"/>
                </a:solidFill>
                <a:effectLst/>
                <a:latin typeface="+mn-lt"/>
              </a:rPr>
              <a:t>Simulation</a:t>
            </a:r>
            <a:r>
              <a:rPr lang="en-US" sz="24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 </a:t>
            </a:r>
          </a:p>
        </p:txBody>
      </p:sp>
      <p:sp>
        <p:nvSpPr>
          <p:cNvPr id="90" name="Rectangle 10">
            <a:extLst>
              <a:ext uri="{FF2B5EF4-FFF2-40B4-BE49-F238E27FC236}">
                <a16:creationId xmlns:a16="http://schemas.microsoft.com/office/drawing/2014/main" id="{8C463412-CC68-4A0F-AE72-68EF99EB2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5005" y="4777921"/>
            <a:ext cx="7219578" cy="495401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defTabSz="3135215">
              <a:defRPr/>
            </a:pPr>
            <a:r>
              <a:rPr lang="en-US" sz="28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Kinematic analysis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E5CAD7-714C-4489-81B0-FE9560A1A4B3}"/>
              </a:ext>
            </a:extLst>
          </p:cNvPr>
          <p:cNvSpPr txBox="1"/>
          <p:nvPr/>
        </p:nvSpPr>
        <p:spPr>
          <a:xfrm>
            <a:off x="810672" y="3078721"/>
            <a:ext cx="2052532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Supervision: </a:t>
            </a:r>
            <a:r>
              <a:rPr lang="en-US" sz="4800" dirty="0" err="1">
                <a:solidFill>
                  <a:schemeClr val="bg1"/>
                </a:solidFill>
              </a:rPr>
              <a:t>D.Omar</a:t>
            </a:r>
            <a:r>
              <a:rPr lang="en-US" sz="4800" dirty="0">
                <a:solidFill>
                  <a:schemeClr val="bg1"/>
                </a:solidFill>
              </a:rPr>
              <a:t> Tamimi, </a:t>
            </a:r>
            <a:r>
              <a:rPr lang="en-US" sz="4800" dirty="0" err="1">
                <a:solidFill>
                  <a:schemeClr val="bg1"/>
                </a:solidFill>
              </a:rPr>
              <a:t>D.Mahmoud</a:t>
            </a:r>
            <a:r>
              <a:rPr lang="en-US" sz="4800" dirty="0">
                <a:solidFill>
                  <a:schemeClr val="bg1"/>
                </a:solidFill>
              </a:rPr>
              <a:t> Assad </a:t>
            </a:r>
            <a:r>
              <a:rPr lang="en-US" sz="4800" dirty="0" err="1">
                <a:solidFill>
                  <a:schemeClr val="bg1"/>
                </a:solidFill>
              </a:rPr>
              <a:t>Dwikat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endParaRPr lang="ar-SA" sz="4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EC4F5C-4664-4E86-B188-ED4D50E3A5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3937" y="5531127"/>
            <a:ext cx="2824507" cy="4412494"/>
          </a:xfrm>
          <a:prstGeom prst="rect">
            <a:avLst/>
          </a:prstGeom>
        </p:spPr>
      </p:pic>
      <p:sp>
        <p:nvSpPr>
          <p:cNvPr id="32" name="Rectangle 10">
            <a:extLst>
              <a:ext uri="{FF2B5EF4-FFF2-40B4-BE49-F238E27FC236}">
                <a16:creationId xmlns:a16="http://schemas.microsoft.com/office/drawing/2014/main" id="{84EF1B5E-3168-4206-9B92-0F47A3DB76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69411" y="10292647"/>
            <a:ext cx="2705840" cy="679499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defTabSz="3135215">
              <a:defRPr/>
            </a:pPr>
            <a:r>
              <a:rPr lang="en-US" sz="24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Robotic Arm </a:t>
            </a:r>
          </a:p>
        </p:txBody>
      </p:sp>
      <p:sp>
        <p:nvSpPr>
          <p:cNvPr id="36" name="Rectangle 10">
            <a:extLst>
              <a:ext uri="{FF2B5EF4-FFF2-40B4-BE49-F238E27FC236}">
                <a16:creationId xmlns:a16="http://schemas.microsoft.com/office/drawing/2014/main" id="{5200F92A-E9D3-4DCA-AA1B-613D82F2D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61512" y="15178491"/>
            <a:ext cx="6992630" cy="716348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defTabSz="3135215">
              <a:defRPr/>
            </a:pPr>
            <a:r>
              <a:rPr lang="en-US" sz="24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Results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C7D6E3-BB1F-4144-8A8D-91C6C372AD58}"/>
              </a:ext>
            </a:extLst>
          </p:cNvPr>
          <p:cNvSpPr txBox="1"/>
          <p:nvPr/>
        </p:nvSpPr>
        <p:spPr>
          <a:xfrm>
            <a:off x="456987" y="5200963"/>
            <a:ext cx="7460655" cy="550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600" dirty="0">
                <a:latin typeface="+mj-lt"/>
              </a:rPr>
              <a:t>  T</a:t>
            </a:r>
            <a:r>
              <a:rPr lang="en-US" sz="2800" dirty="0">
                <a:latin typeface="+mj-lt"/>
              </a:rPr>
              <a:t>he idea of the project is designing and building robotic arm, this robot will use achieve/ help in industrial field as welding process, Transporting goods, which can be used for personal purposes such as helping with kitchen work</a:t>
            </a:r>
            <a:br>
              <a:rPr lang="en-US" sz="2800" dirty="0">
                <a:latin typeface="+mj-lt"/>
              </a:rPr>
            </a:br>
            <a:r>
              <a:rPr lang="en-US" sz="2800" dirty="0">
                <a:latin typeface="+mj-lt"/>
              </a:rPr>
              <a:t>   To build this project must be accuracy in design is high, Studying the weight of the loads that the robot can carry, selecting  a suitable actuators for each joint, each actuator need to driver, assembly robotic arm. </a:t>
            </a:r>
            <a:br>
              <a:rPr lang="en-US" sz="2800" dirty="0">
                <a:latin typeface="+mj-lt"/>
              </a:rPr>
            </a:br>
            <a:r>
              <a:rPr lang="en-US" sz="2800" dirty="0">
                <a:latin typeface="+mj-lt"/>
              </a:rPr>
              <a:t> </a:t>
            </a:r>
            <a:br>
              <a:rPr lang="en-US" sz="3600" dirty="0">
                <a:latin typeface="+mj-lt"/>
              </a:rPr>
            </a:br>
            <a:r>
              <a:rPr lang="en-US" sz="3600" dirty="0">
                <a:latin typeface="+mj-lt"/>
              </a:rPr>
              <a:t> </a:t>
            </a:r>
            <a:endParaRPr lang="ar-SA" sz="3600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BF3C32-CF6C-4E66-A860-C2B9995018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698" y="5393693"/>
            <a:ext cx="7043960" cy="50196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31D5E8-F968-49FF-AD2E-0C1938AEDB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34474" y="9995625"/>
            <a:ext cx="6895112" cy="49552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85CAEF-9791-4BA9-BBBF-9AB5702674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02160" y="5625722"/>
            <a:ext cx="6992630" cy="43502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EDAC19-B3A5-4CD7-A75D-E607FD724D3F}"/>
              </a:ext>
            </a:extLst>
          </p:cNvPr>
          <p:cNvSpPr txBox="1"/>
          <p:nvPr/>
        </p:nvSpPr>
        <p:spPr>
          <a:xfrm>
            <a:off x="24946764" y="15894839"/>
            <a:ext cx="7109917" cy="483209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+mn-lt"/>
              </a:rPr>
              <a:t>  </a:t>
            </a:r>
            <a:r>
              <a:rPr lang="en-US" sz="2800" dirty="0">
                <a:latin typeface="+mn-lt"/>
              </a:rPr>
              <a:t>Our project with new idea as a graduation project with a lot of challenges but these challenges encourage us to improve our skills  and it made a combination between two types of engineering also it made a new friendship between Palestinian university and Tunisian university we exchanged information with Tunisian students and they gave us a perfect simulation on solid work software so as a conclusion from this project in future this field will be more common in our country </a:t>
            </a:r>
            <a:endParaRPr lang="ar-SA" sz="2800" dirty="0"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06A0FA-B970-47CA-9A45-F02B022FE3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84160" y="10973454"/>
            <a:ext cx="3012691" cy="3892920"/>
          </a:xfrm>
          <a:prstGeom prst="rect">
            <a:avLst/>
          </a:prstGeom>
        </p:spPr>
      </p:pic>
      <p:sp>
        <p:nvSpPr>
          <p:cNvPr id="50" name="Rectangle 10">
            <a:extLst>
              <a:ext uri="{FF2B5EF4-FFF2-40B4-BE49-F238E27FC236}">
                <a16:creationId xmlns:a16="http://schemas.microsoft.com/office/drawing/2014/main" id="{254D2D30-C917-4271-9A0C-E65A9A998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318" y="10906192"/>
            <a:ext cx="7570324" cy="645703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32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Advantages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F67F09-D53B-4129-8383-0F1CE268CF24}"/>
              </a:ext>
            </a:extLst>
          </p:cNvPr>
          <p:cNvSpPr txBox="1"/>
          <p:nvPr/>
        </p:nvSpPr>
        <p:spPr>
          <a:xfrm>
            <a:off x="282160" y="11551895"/>
            <a:ext cx="7570324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lvl="0"/>
            <a:r>
              <a:rPr lang="en-CA" sz="2800" b="1" dirty="0"/>
              <a:t>Products more accurate.</a:t>
            </a:r>
            <a:endParaRPr lang="en-US" sz="2800" dirty="0"/>
          </a:p>
          <a:p>
            <a:pPr lvl="0"/>
            <a:r>
              <a:rPr lang="en-CA" sz="2800" b="1" dirty="0"/>
              <a:t>Less period of time to give final product.</a:t>
            </a:r>
            <a:endParaRPr lang="en-US" sz="2800" dirty="0"/>
          </a:p>
          <a:p>
            <a:pPr lvl="0"/>
            <a:r>
              <a:rPr lang="en-CA" sz="2800" b="1" dirty="0"/>
              <a:t>less workers.</a:t>
            </a:r>
            <a:endParaRPr lang="en-US" sz="2800" dirty="0"/>
          </a:p>
          <a:p>
            <a:pPr lvl="0"/>
            <a:r>
              <a:rPr lang="en-CA" sz="2800" b="1" dirty="0"/>
              <a:t>Number of products will be more than traditional ways. </a:t>
            </a:r>
            <a:endParaRPr lang="en-US" sz="2800" dirty="0"/>
          </a:p>
          <a:p>
            <a:pPr lvl="0"/>
            <a:r>
              <a:rPr lang="en-US" sz="2800" b="1" dirty="0"/>
              <a:t>More reliability than human.</a:t>
            </a:r>
            <a:endParaRPr lang="en-US" sz="2800" dirty="0"/>
          </a:p>
        </p:txBody>
      </p:sp>
      <p:sp>
        <p:nvSpPr>
          <p:cNvPr id="52" name="Rectangle 10">
            <a:extLst>
              <a:ext uri="{FF2B5EF4-FFF2-40B4-BE49-F238E27FC236}">
                <a16:creationId xmlns:a16="http://schemas.microsoft.com/office/drawing/2014/main" id="{7572753A-97A2-4EE6-B174-06E144F20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15" y="14320802"/>
            <a:ext cx="7333634" cy="530248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32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Disadvantages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BF9486-31C1-402E-A9AF-CEA16362B32D}"/>
              </a:ext>
            </a:extLst>
          </p:cNvPr>
          <p:cNvSpPr txBox="1"/>
          <p:nvPr/>
        </p:nvSpPr>
        <p:spPr>
          <a:xfrm>
            <a:off x="260037" y="14928755"/>
            <a:ext cx="7333634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CA" sz="2800" b="1" dirty="0"/>
              <a:t>Regular maintenance </a:t>
            </a:r>
          </a:p>
          <a:p>
            <a:r>
              <a:rPr lang="en-CA" sz="2800" b="1" dirty="0"/>
              <a:t> high price depending on the application, need professional persons in robotics field  </a:t>
            </a:r>
          </a:p>
          <a:p>
            <a:r>
              <a:rPr lang="en-CA" sz="2800" b="1" dirty="0"/>
              <a:t>Complex construction</a:t>
            </a:r>
          </a:p>
        </p:txBody>
      </p:sp>
      <p:sp>
        <p:nvSpPr>
          <p:cNvPr id="54" name="Rectangle 10">
            <a:extLst>
              <a:ext uri="{FF2B5EF4-FFF2-40B4-BE49-F238E27FC236}">
                <a16:creationId xmlns:a16="http://schemas.microsoft.com/office/drawing/2014/main" id="{1BB9F7D4-35B8-4449-8788-6E37B635B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9227" y="10845323"/>
            <a:ext cx="7275356" cy="667059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32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Standard project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4E73091-316D-48D3-A955-3A580FC1D5D6}"/>
              </a:ext>
            </a:extLst>
          </p:cNvPr>
          <p:cNvSpPr txBox="1"/>
          <p:nvPr/>
        </p:nvSpPr>
        <p:spPr>
          <a:xfrm>
            <a:off x="8254287" y="11532230"/>
            <a:ext cx="7333634" cy="4955203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2800" dirty="0"/>
              <a:t>Reach – 24.75 inches (62.9cm) </a:t>
            </a:r>
          </a:p>
          <a:p>
            <a:r>
              <a:rPr lang="en-US" sz="2800" dirty="0"/>
              <a:t>Payload – 4.15 </a:t>
            </a:r>
            <a:r>
              <a:rPr lang="en-US" sz="2800" dirty="0" err="1"/>
              <a:t>lbs</a:t>
            </a:r>
            <a:r>
              <a:rPr lang="en-US" sz="2800" dirty="0"/>
              <a:t> (1.9kg)</a:t>
            </a:r>
          </a:p>
          <a:p>
            <a:r>
              <a:rPr lang="en-US" sz="2800" dirty="0"/>
              <a:t> Accuracy - .01mm</a:t>
            </a:r>
          </a:p>
          <a:p>
            <a:r>
              <a:rPr lang="en-US" sz="2800" dirty="0"/>
              <a:t> Repeatability - .75mm</a:t>
            </a:r>
          </a:p>
          <a:p>
            <a:r>
              <a:rPr lang="en-US" sz="2800" dirty="0"/>
              <a:t>6 axis arm </a:t>
            </a:r>
            <a:endParaRPr lang="ar-SY" sz="2800" dirty="0"/>
          </a:p>
          <a:p>
            <a:r>
              <a:rPr lang="en-US" sz="2800" dirty="0"/>
              <a:t>Aluminum parts : 50% hardness.</a:t>
            </a:r>
          </a:p>
          <a:p>
            <a:r>
              <a:rPr lang="en-US" sz="2800" dirty="0"/>
              <a:t>Forward and inverse movement </a:t>
            </a:r>
          </a:p>
          <a:p>
            <a:endParaRPr lang="en-US" sz="3600" dirty="0"/>
          </a:p>
          <a:p>
            <a:pPr lvl="0"/>
            <a:endParaRPr lang="en-US" sz="2800" dirty="0"/>
          </a:p>
          <a:p>
            <a:pPr lvl="0"/>
            <a:endParaRPr lang="en-US" sz="2800" dirty="0"/>
          </a:p>
          <a:p>
            <a:pPr lvl="0"/>
            <a:endParaRPr lang="en-US" sz="2800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695032B-E79B-4C10-9F19-2F6A737B40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1493" y="14646111"/>
            <a:ext cx="5539729" cy="1773487"/>
          </a:xfrm>
          <a:prstGeom prst="rect">
            <a:avLst/>
          </a:prstGeom>
        </p:spPr>
      </p:pic>
      <p:sp>
        <p:nvSpPr>
          <p:cNvPr id="63" name="Rectangle 10">
            <a:extLst>
              <a:ext uri="{FF2B5EF4-FFF2-40B4-BE49-F238E27FC236}">
                <a16:creationId xmlns:a16="http://schemas.microsoft.com/office/drawing/2014/main" id="{3E4B5803-5432-4372-90B0-32A86563B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845" y="17069878"/>
            <a:ext cx="13829294" cy="530248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32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Driver operation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917245-1A65-41E2-83E2-CA9DA57D4293}"/>
              </a:ext>
            </a:extLst>
          </p:cNvPr>
          <p:cNvSpPr txBox="1"/>
          <p:nvPr/>
        </p:nvSpPr>
        <p:spPr>
          <a:xfrm>
            <a:off x="1356845" y="17720497"/>
            <a:ext cx="13829295" cy="369866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65" name="Content Placeholder 6">
            <a:extLst>
              <a:ext uri="{FF2B5EF4-FFF2-40B4-BE49-F238E27FC236}">
                <a16:creationId xmlns:a16="http://schemas.microsoft.com/office/drawing/2014/main" id="{8454E21F-D894-4214-B308-E85EFAC57092}"/>
              </a:ext>
            </a:extLst>
          </p:cNvPr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124" y="18028396"/>
            <a:ext cx="3747963" cy="3202577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7BDB7258-1E66-4335-8DDE-AD26894B29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99605" y="17731009"/>
            <a:ext cx="8786535" cy="3708002"/>
          </a:xfrm>
          <a:prstGeom prst="rect">
            <a:avLst/>
          </a:prstGeom>
        </p:spPr>
      </p:pic>
      <p:pic>
        <p:nvPicPr>
          <p:cNvPr id="67" name="Content Placeholder 3">
            <a:extLst>
              <a:ext uri="{FF2B5EF4-FFF2-40B4-BE49-F238E27FC236}">
                <a16:creationId xmlns:a16="http://schemas.microsoft.com/office/drawing/2014/main" id="{0AB4817A-73D7-4563-A5CB-BB7DDFFDDA68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0339" y="5864616"/>
            <a:ext cx="5487688" cy="4713652"/>
          </a:xfrm>
          <a:prstGeom prst="rect">
            <a:avLst/>
          </a:prstGeom>
        </p:spPr>
      </p:pic>
      <p:sp>
        <p:nvSpPr>
          <p:cNvPr id="68" name="Rectangle 10">
            <a:extLst>
              <a:ext uri="{FF2B5EF4-FFF2-40B4-BE49-F238E27FC236}">
                <a16:creationId xmlns:a16="http://schemas.microsoft.com/office/drawing/2014/main" id="{80CCE90C-C81C-4AC1-93B5-F01C656EF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70338" y="4721630"/>
            <a:ext cx="4755308" cy="1017112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32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Controller AT-mega2560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C3B8426-5596-4749-AEA3-F0F5E349F4D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62009" y="10860071"/>
            <a:ext cx="5557716" cy="3980392"/>
          </a:xfrm>
          <a:prstGeom prst="rect">
            <a:avLst/>
          </a:prstGeom>
        </p:spPr>
      </p:pic>
      <p:sp>
        <p:nvSpPr>
          <p:cNvPr id="72" name="Rectangle 10">
            <a:extLst>
              <a:ext uri="{FF2B5EF4-FFF2-40B4-BE49-F238E27FC236}">
                <a16:creationId xmlns:a16="http://schemas.microsoft.com/office/drawing/2014/main" id="{57B29557-7BF4-4FCA-A6E3-4BA5F8537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80528" y="15122266"/>
            <a:ext cx="7275356" cy="667059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32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Control board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75377037-7057-41B0-B783-A03B36C8F3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10332" y="15894840"/>
            <a:ext cx="7109917" cy="4832092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ponderingpeacock|09-2018"/>
</p:tagLst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310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Times New Roman</vt:lpstr>
      <vt:lpstr>Quattrocento</vt:lpstr>
      <vt:lpstr>Default Design</vt:lpstr>
      <vt:lpstr>PowerPoint Presentation</vt:lpstr>
    </vt:vector>
  </TitlesOfParts>
  <Company>Graphicsland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a scientific poster</dc:title>
  <dc:subject>Free Poster Presentation Example</dc:subject>
  <dc:creator>Graphicsland/MakeSigns.com</dc:creator>
  <cp:keywords>scientific, research, template, custom, poster, presentation, symposium, printing, PowerPoint, create, design, example, sample, download</cp:keywords>
  <dc:description>This is a free template from MakeSigns.com to help you create the perfect scientific poster.</dc:description>
  <cp:lastModifiedBy>عبد الرحمن خويره</cp:lastModifiedBy>
  <cp:revision>113</cp:revision>
  <cp:lastPrinted>2000-08-03T00:31:24Z</cp:lastPrinted>
  <dcterms:modified xsi:type="dcterms:W3CDTF">2021-12-28T13:40:24Z</dcterms:modified>
  <cp:category>research posters template</cp:category>
</cp:coreProperties>
</file>