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62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63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64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265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3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266" r:id="rId80"/>
    <p:sldId id="336" r:id="rId81"/>
    <p:sldId id="337" r:id="rId82"/>
    <p:sldId id="338" r:id="rId83"/>
    <p:sldId id="339" r:id="rId84"/>
    <p:sldId id="340" r:id="rId85"/>
    <p:sldId id="341" r:id="rId86"/>
    <p:sldId id="342" r:id="rId8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305"/>
    <a:srgbClr val="CC9B00"/>
    <a:srgbClr val="A14D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F88269-36DA-4EF9-865A-03FFA1EC04A3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86566F3-0453-4275-A271-DBC3E20CAAB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1340768"/>
            <a:ext cx="55446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}</a:t>
            </a:r>
            <a:r>
              <a:rPr lang="ar-JO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Sakkal Majalla" pitchFamily="2" charset="-78"/>
              </a:rPr>
              <a:t>السلام عليكم ورحمة الله وبركاته</a:t>
            </a: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{</a:t>
            </a:r>
            <a:endParaRPr 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246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Roof Plan </a:t>
            </a:r>
            <a:r>
              <a:rPr lang="en-US" sz="3200" dirty="0"/>
              <a:t>(Area = 313.65m²):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7200800" cy="554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0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North Elevation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7488832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9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East Elevation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7344816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85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South Elevation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7344816" cy="51125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471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West Elevation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7416824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72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Stairs Section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7344816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22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Villa Section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7272808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33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view for </a:t>
            </a:r>
            <a:r>
              <a:rPr lang="en-US" dirty="0"/>
              <a:t>m</a:t>
            </a:r>
            <a:r>
              <a:rPr lang="en-US" dirty="0" smtClean="0"/>
              <a:t>y Villa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24744"/>
            <a:ext cx="7200800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517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view for </a:t>
            </a:r>
            <a:r>
              <a:rPr lang="en-US" dirty="0"/>
              <a:t>m</a:t>
            </a:r>
            <a:r>
              <a:rPr lang="en-US" dirty="0" smtClean="0"/>
              <a:t>y Villa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47774"/>
            <a:ext cx="7488832" cy="5205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703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Electrical Design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41458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424238" y="1197620"/>
            <a:ext cx="42484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JO" dirty="0"/>
              <a:t> 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An-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Najah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National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University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Faculty of Engineering</a:t>
            </a: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Building Engineering Department</a:t>
            </a:r>
          </a:p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Graduation Project II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Villa</a:t>
            </a: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Prepared by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</a:t>
            </a:r>
          </a:p>
          <a:p>
            <a:pPr algn="ctr"/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Muna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Sbaihat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Supervisor: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Dr.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Eehab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Hejazi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2015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386" y="11709"/>
            <a:ext cx="1584176" cy="13365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223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152128"/>
          </a:xfrm>
        </p:spPr>
        <p:txBody>
          <a:bodyPr>
            <a:noAutofit/>
          </a:bodyPr>
          <a:lstStyle/>
          <a:p>
            <a:r>
              <a:rPr lang="en-US" sz="3200" b="1" dirty="0">
                <a:effectLst/>
              </a:rPr>
              <a:t>Lux values for each space in residential buildings, due to Egyptian </a:t>
            </a:r>
            <a:r>
              <a:rPr lang="en-US" sz="3200" b="1" dirty="0" smtClean="0">
                <a:effectLst/>
              </a:rPr>
              <a:t>code</a:t>
            </a:r>
            <a:r>
              <a:rPr lang="en-US" sz="3200" b="1" dirty="0">
                <a:effectLst/>
              </a:rPr>
              <a:t>: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949592"/>
              </p:ext>
            </p:extLst>
          </p:nvPr>
        </p:nvGraphicFramePr>
        <p:xfrm>
          <a:off x="1691678" y="1772814"/>
          <a:ext cx="6768753" cy="4680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6251"/>
                <a:gridCol w="2256251"/>
                <a:gridCol w="2256251"/>
              </a:tblGrid>
              <a:tr h="46805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                                                 Space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Intensity of illumination (lux)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row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Residential buildings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Stairs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Corridors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0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Living room: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General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Reading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Dining room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Bedroom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0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Kitchen: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General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Above work surfaces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0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Bathroom: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0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Office Room: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General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Above work surfaces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3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Guest Room: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752" y="443303"/>
            <a:ext cx="4608513" cy="3209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1048"/>
            <a:ext cx="3829050" cy="2750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22799" y="1412776"/>
                <a:ext cx="194421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Guest Room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𝐄</m:t>
                        </m:r>
                      </m:e>
                      <m:sub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𝐚𝐯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nearly equals 150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LUX</a:t>
                </a:r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.</a:t>
                </a:r>
                <a:endParaRPr lang="en-US" sz="2000" dirty="0">
                  <a:solidFill>
                    <a:schemeClr val="tx2">
                      <a:satMod val="130000"/>
                    </a:schemeClr>
                  </a:solidFill>
                  <a:effectLst>
                    <a:outerShdw blurRad="50000" dist="30000" dir="5400000" algn="tl" rotWithShape="0">
                      <a:srgbClr val="000000">
                        <a:alpha val="30000"/>
                      </a:srgbClr>
                    </a:outerShdw>
                  </a:effectLst>
                  <a:latin typeface="+mj-lt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799" y="1412776"/>
                <a:ext cx="1944216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5956" t="-3891" r="-2194" b="-10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35982"/>
            <a:ext cx="3742201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60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Dining Room: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622799" y="1412776"/>
                <a:ext cx="194421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Dining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Room 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𝐄</m:t>
                        </m:r>
                      </m:e>
                      <m:sub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𝐚𝐯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nearly equals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120 LUX</a:t>
                </a:r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.</a:t>
                </a:r>
                <a:endParaRPr lang="en-US" sz="2000" dirty="0">
                  <a:solidFill>
                    <a:schemeClr val="tx2">
                      <a:satMod val="130000"/>
                    </a:schemeClr>
                  </a:solidFill>
                  <a:effectLst>
                    <a:outerShdw blurRad="50000" dist="30000" dir="5400000" algn="tl" rotWithShape="0">
                      <a:srgbClr val="000000">
                        <a:alpha val="30000"/>
                      </a:srgbClr>
                    </a:outerShdw>
                  </a:effectLst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799" y="1412776"/>
                <a:ext cx="1944216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5956" t="-3891" r="-4075" b="-10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11858"/>
            <a:ext cx="4464496" cy="3081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727589"/>
            <a:ext cx="3582541" cy="2771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744416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45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064384" cy="85010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Master Bedroom: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95467" y="1340768"/>
                <a:ext cx="194421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Master bed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r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oom 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𝐄</m:t>
                        </m:r>
                      </m:e>
                      <m:sub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𝐚𝐯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nearly equals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120 LUX</a:t>
                </a:r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.</a:t>
                </a:r>
                <a:endParaRPr lang="en-US" sz="2000" dirty="0">
                  <a:solidFill>
                    <a:schemeClr val="tx2">
                      <a:satMod val="130000"/>
                    </a:schemeClr>
                  </a:solidFill>
                  <a:effectLst>
                    <a:outerShdw blurRad="50000" dist="30000" dir="5400000" algn="tl" rotWithShape="0">
                      <a:srgbClr val="000000">
                        <a:alpha val="30000"/>
                      </a:srgbClr>
                    </a:outerShdw>
                  </a:effectLst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467" y="1340768"/>
                <a:ext cx="1944216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5956" t="-3145" r="-1881" b="-8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2851"/>
            <a:ext cx="5112568" cy="30861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7032"/>
            <a:ext cx="3747517" cy="2655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21109"/>
            <a:ext cx="3600400" cy="14473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944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324036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Living Room: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475656" y="1556792"/>
                <a:ext cx="194421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Living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Room </a:t>
                </a:r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𝐄</m:t>
                        </m:r>
                      </m:e>
                      <m:sub>
                        <m:r>
                          <a:rPr lang="en-US" sz="2400">
                            <a:solidFill>
                              <a:schemeClr val="tx2">
                                <a:satMod val="130000"/>
                              </a:schemeClr>
                            </a:solidFill>
                            <a:effectLst>
                              <a:outerShdw blurRad="50000" dist="30000" dir="5400000" algn="tl" rotWithShape="0">
                                <a:srgbClr val="000000">
                                  <a:alpha val="30000"/>
                                </a:srgbClr>
                              </a:outerShdw>
                            </a:effectLst>
                            <a:latin typeface="Cambria Math"/>
                            <a:ea typeface="+mj-ea"/>
                            <a:cs typeface="+mj-cs"/>
                          </a:rPr>
                          <m:t>𝐚𝐯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 nearly equals </a:t>
                </a:r>
                <a:r>
                  <a:rPr lang="en-US" sz="24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300 LUX</a:t>
                </a:r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effectLst>
                      <a:outerShdw blurRad="50000" dist="30000" dir="5400000" algn="tl" rotWithShape="0">
                        <a:srgbClr val="000000">
                          <a:alpha val="30000"/>
                        </a:srgbClr>
                      </a:outerShdw>
                    </a:effectLst>
                    <a:latin typeface="+mj-lt"/>
                    <a:ea typeface="+mj-ea"/>
                    <a:cs typeface="+mj-cs"/>
                  </a:rPr>
                  <a:t>.</a:t>
                </a:r>
                <a:endParaRPr lang="en-US" sz="2000" dirty="0">
                  <a:solidFill>
                    <a:schemeClr val="tx2">
                      <a:satMod val="130000"/>
                    </a:schemeClr>
                  </a:solidFill>
                  <a:effectLst>
                    <a:outerShdw blurRad="50000" dist="30000" dir="5400000" algn="tl" rotWithShape="0">
                      <a:srgbClr val="000000">
                        <a:alpha val="30000"/>
                      </a:srgbClr>
                    </a:outerShdw>
                  </a:effectLst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556792"/>
                <a:ext cx="1944216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5956" t="-3488" r="-1881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4664"/>
            <a:ext cx="4752529" cy="30343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11702"/>
            <a:ext cx="2664296" cy="283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4365104"/>
            <a:ext cx="4608512" cy="1656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76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008112"/>
          </a:xfrm>
        </p:spPr>
        <p:txBody>
          <a:bodyPr>
            <a:noAutofit/>
          </a:bodyPr>
          <a:lstStyle/>
          <a:p>
            <a:r>
              <a:rPr lang="en-US" sz="3200" dirty="0">
                <a:effectLst/>
              </a:rPr>
              <a:t>AutoCAD drawing shows location of switches and lamps for the ground </a:t>
            </a:r>
            <a:r>
              <a:rPr lang="en-US" sz="3200" dirty="0" smtClean="0">
                <a:effectLst/>
              </a:rPr>
              <a:t>floor: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7272808" cy="5328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518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008112"/>
          </a:xfrm>
        </p:spPr>
        <p:txBody>
          <a:bodyPr>
            <a:noAutofit/>
          </a:bodyPr>
          <a:lstStyle/>
          <a:p>
            <a:r>
              <a:rPr lang="en-US" sz="3200" dirty="0">
                <a:effectLst/>
              </a:rPr>
              <a:t>AutoCAD drawing shows location of switches and lamps for </a:t>
            </a:r>
            <a:r>
              <a:rPr lang="en-US" sz="3200" dirty="0" smtClean="0">
                <a:effectLst/>
              </a:rPr>
              <a:t>the first floor: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7416824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5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864096"/>
          </a:xfrm>
        </p:spPr>
        <p:txBody>
          <a:bodyPr>
            <a:noAutofit/>
          </a:bodyPr>
          <a:lstStyle/>
          <a:p>
            <a:r>
              <a:rPr lang="en-US" sz="3200" dirty="0">
                <a:effectLst/>
              </a:rPr>
              <a:t>AutoCAD drawing shows location of sockets for the ground </a:t>
            </a:r>
            <a:r>
              <a:rPr lang="en-US" sz="3200" dirty="0" smtClean="0">
                <a:effectLst/>
              </a:rPr>
              <a:t>floor:</a:t>
            </a:r>
            <a:endParaRPr lang="en-US" sz="32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7560840" cy="5328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09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864096"/>
          </a:xfrm>
        </p:spPr>
        <p:txBody>
          <a:bodyPr>
            <a:noAutofit/>
          </a:bodyPr>
          <a:lstStyle/>
          <a:p>
            <a:r>
              <a:rPr lang="en-US" sz="3200" dirty="0">
                <a:effectLst/>
              </a:rPr>
              <a:t>AutoCAD drawing shows location of sockets for </a:t>
            </a:r>
            <a:r>
              <a:rPr lang="en-US" sz="3200" dirty="0" smtClean="0">
                <a:effectLst/>
              </a:rPr>
              <a:t>the first floor: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7488831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Environmental Design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0570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7406640" cy="3816424"/>
          </a:xfrm>
        </p:spPr>
        <p:txBody>
          <a:bodyPr>
            <a:normAutofit/>
          </a:bodyPr>
          <a:lstStyle/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The site of the Villa.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Architectural design.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Electrical design.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Environmental design.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Mechanical design.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Structural and Seismic design.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Safety design.</a:t>
            </a:r>
          </a:p>
        </p:txBody>
      </p:sp>
    </p:spTree>
    <p:extLst>
      <p:ext uri="{BB962C8B-B14F-4D97-AF65-F5344CB8AC3E}">
        <p14:creationId xmlns:p14="http://schemas.microsoft.com/office/powerpoint/2010/main" val="290738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74320"/>
            <a:ext cx="7416824" cy="778416"/>
          </a:xfrm>
        </p:spPr>
        <p:txBody>
          <a:bodyPr/>
          <a:lstStyle/>
          <a:p>
            <a:r>
              <a:rPr lang="en-US" dirty="0" smtClean="0"/>
              <a:t>Orientation of the Villa: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7416824" cy="54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7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320"/>
            <a:ext cx="7416824" cy="850424"/>
          </a:xfrm>
        </p:spPr>
        <p:txBody>
          <a:bodyPr/>
          <a:lstStyle/>
          <a:p>
            <a:r>
              <a:rPr lang="en-US" dirty="0" smtClean="0"/>
              <a:t>Sun Bath: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484784"/>
            <a:ext cx="7416824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971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320"/>
            <a:ext cx="7560840" cy="922432"/>
          </a:xfrm>
        </p:spPr>
        <p:txBody>
          <a:bodyPr/>
          <a:lstStyle/>
          <a:p>
            <a:r>
              <a:rPr lang="en-US" dirty="0" err="1" smtClean="0"/>
              <a:t>Ecotect</a:t>
            </a:r>
            <a:r>
              <a:rPr lang="en-US" dirty="0" smtClean="0"/>
              <a:t> model for the Villa: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412776"/>
            <a:ext cx="7560840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63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016712" cy="63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Layers for the external walls: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60568"/>
            <a:ext cx="5198368" cy="2944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028756"/>
              </p:ext>
            </p:extLst>
          </p:nvPr>
        </p:nvGraphicFramePr>
        <p:xfrm>
          <a:off x="1331640" y="4221088"/>
          <a:ext cx="7646641" cy="2448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9156"/>
                <a:gridCol w="1529156"/>
                <a:gridCol w="1529156"/>
                <a:gridCol w="1529156"/>
                <a:gridCol w="1530017"/>
              </a:tblGrid>
              <a:tr h="20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Layer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Width (mm)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Density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Sp. Heat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Sandstone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2150.0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Concrete Lightweight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656.900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0.209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Air Gap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1004.000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Block, Hollow, Lightweight, 150m#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1040.0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840.000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0.620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Plaster, Sand Aggregate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1680.0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 Building (Molded Dry)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1088.000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0.431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640" y="1196752"/>
            <a:ext cx="24482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U-Value of the external wall shown in the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figure, is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equals to 0.23 (W/m².K), from </a:t>
            </a:r>
            <a:r>
              <a:rPr lang="en-US" sz="2400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Eotect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program.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320"/>
            <a:ext cx="5184576" cy="5623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Layers for the windows: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1081643"/>
            <a:ext cx="19442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U-Value of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windows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shown in the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figure, is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equals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to 2.71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(W/m².K), from </a:t>
            </a:r>
            <a:r>
              <a:rPr lang="en-US" sz="2400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Eotect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program.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86356"/>
            <a:ext cx="5472608" cy="3514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657669"/>
              </p:ext>
            </p:extLst>
          </p:nvPr>
        </p:nvGraphicFramePr>
        <p:xfrm>
          <a:off x="1331640" y="4653136"/>
          <a:ext cx="7632850" cy="2016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6398"/>
                <a:gridCol w="1526398"/>
                <a:gridCol w="1526398"/>
                <a:gridCol w="1526398"/>
                <a:gridCol w="1527258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Layer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Width (mm)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Density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Sp. Heat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Glass Standard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2300.0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836.800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1.046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Air Gap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1004.000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Glass Standard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2300.0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836.800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1.046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200800" cy="10664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windows in east, west and north elevations I used vertical louvers: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6984776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33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windows in south elevation I </a:t>
            </a:r>
            <a:r>
              <a:rPr lang="en-US" dirty="0"/>
              <a:t>used internal </a:t>
            </a:r>
            <a:r>
              <a:rPr lang="en-US" dirty="0" smtClean="0"/>
              <a:t>curtains: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594928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80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74320"/>
            <a:ext cx="7530040" cy="1426488"/>
          </a:xfrm>
        </p:spPr>
        <p:txBody>
          <a:bodyPr>
            <a:noAutofit/>
          </a:bodyPr>
          <a:lstStyle/>
          <a:p>
            <a:r>
              <a:rPr lang="en-US" sz="3900" dirty="0"/>
              <a:t>In addition to </a:t>
            </a:r>
            <a:r>
              <a:rPr lang="en-US" sz="3900" dirty="0" smtClean="0"/>
              <a:t>existence of some </a:t>
            </a:r>
            <a:r>
              <a:rPr lang="en-US" sz="3900" dirty="0"/>
              <a:t>deciduous trees in the back and sides of the Villa.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7344816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84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Thermal Calculations: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556792"/>
            <a:ext cx="7128792" cy="4032448"/>
          </a:xfrm>
        </p:spPr>
        <p:txBody>
          <a:bodyPr>
            <a:normAutofit/>
          </a:bodyPr>
          <a:lstStyle/>
          <a:p>
            <a:r>
              <a:rPr lang="en-US" sz="39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suitable range for total heating and cooling loads per one meter in any building is between 30 Kwh and 80 Kwh; in my Villa it is about 58.076 Kwh and this is good.</a:t>
            </a:r>
          </a:p>
        </p:txBody>
      </p:sp>
    </p:spTree>
    <p:extLst>
      <p:ext uri="{BB962C8B-B14F-4D97-AF65-F5344CB8AC3E}">
        <p14:creationId xmlns:p14="http://schemas.microsoft.com/office/powerpoint/2010/main" val="26765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Thermal Calculations: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734481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731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/>
          <a:lstStyle/>
          <a:p>
            <a:r>
              <a:rPr lang="en-US" dirty="0" smtClean="0"/>
              <a:t>Site of the Villa: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/>
          <a:lstStyle/>
          <a:p>
            <a:r>
              <a:rPr lang="en-US" dirty="0" smtClean="0"/>
              <a:t>Site and Location: 7000 m²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6120680" cy="4158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16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Mechanical Design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5373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620688"/>
            <a:ext cx="7406640" cy="1512168"/>
          </a:xfrm>
        </p:spPr>
        <p:txBody>
          <a:bodyPr>
            <a:normAutofit/>
          </a:bodyPr>
          <a:lstStyle/>
          <a:p>
            <a:r>
              <a:rPr lang="en-US" dirty="0"/>
              <a:t>In my Villa mechanical design consists of: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7406640" cy="1872208"/>
          </a:xfrm>
        </p:spPr>
        <p:txBody>
          <a:bodyPr>
            <a:normAutofit/>
          </a:bodyPr>
          <a:lstStyle/>
          <a:p>
            <a:pPr marL="484632" indent="-457200">
              <a:buFont typeface="Wingdings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</a:t>
            </a:r>
          </a:p>
          <a:p>
            <a:pPr marL="484632" indent="-457200">
              <a:buFont typeface="Wingdings" pitchFamily="2" charset="2"/>
              <a:buChar char="v"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84632" lvl="0" indent="-457200">
              <a:buFont typeface="Wingdings" pitchFamily="2" charset="2"/>
              <a:buChar char="v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156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76672"/>
            <a:ext cx="7243896" cy="576064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7406640" cy="3960440"/>
          </a:xfrm>
        </p:spPr>
        <p:txBody>
          <a:bodyPr>
            <a:normAutofit/>
          </a:bodyPr>
          <a:lstStyle/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The main water supply of my villa is </a:t>
            </a:r>
            <a:r>
              <a:rPr lang="en-US" dirty="0"/>
              <a:t>from </a:t>
            </a:r>
            <a:r>
              <a:rPr lang="en-US" dirty="0" smtClean="0"/>
              <a:t>the public water.</a:t>
            </a:r>
          </a:p>
          <a:p>
            <a:pPr marL="484632" indent="-457200">
              <a:buFont typeface="Wingdings" pitchFamily="2" charset="2"/>
              <a:buChar char="v"/>
            </a:pPr>
            <a:endParaRPr lang="en-US" dirty="0"/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Two small tanks on the roof of the villa with capacity of 5000m³.</a:t>
            </a:r>
          </a:p>
          <a:p>
            <a:pPr marL="484632" indent="-457200">
              <a:buFont typeface="Wingdings" pitchFamily="2" charset="2"/>
              <a:buChar char="v"/>
            </a:pPr>
            <a:endParaRPr lang="en-US" dirty="0"/>
          </a:p>
          <a:p>
            <a:pPr marL="484632" indent="-457200">
              <a:buFont typeface="Wingdings" pitchFamily="2" charset="2"/>
              <a:buChar char="v"/>
            </a:pPr>
            <a:r>
              <a:rPr lang="en-US" dirty="0" smtClean="0"/>
              <a:t>Pump between the main supply line and the small tanks on the roof.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48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/>
          <a:lstStyle/>
          <a:p>
            <a:pPr marL="82296" indent="0">
              <a:buNone/>
            </a:pPr>
            <a:r>
              <a:rPr lang="en-US" dirty="0" smtClean="0"/>
              <a:t>Tanks on the roof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840760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>
            <a:normAutofit/>
          </a:bodyPr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7406640" cy="4608512"/>
          </a:xfrm>
        </p:spPr>
        <p:txBody>
          <a:bodyPr>
            <a:normAutofit/>
          </a:bodyPr>
          <a:lstStyle/>
          <a:p>
            <a:r>
              <a:rPr lang="en-US" dirty="0"/>
              <a:t>In </a:t>
            </a:r>
            <a:r>
              <a:rPr lang="en-US" dirty="0" smtClean="0"/>
              <a:t>my </a:t>
            </a:r>
            <a:r>
              <a:rPr lang="en-US" dirty="0"/>
              <a:t>project I divided the villa for two zones, and I </a:t>
            </a:r>
            <a:r>
              <a:rPr lang="en-US" dirty="0" smtClean="0"/>
              <a:t>calculated </a:t>
            </a:r>
            <a:r>
              <a:rPr lang="en-US" dirty="0"/>
              <a:t>the suitable size of the pipes for vertical and horizontal feeders and the critical </a:t>
            </a:r>
            <a:r>
              <a:rPr lang="en-US" dirty="0" smtClean="0"/>
              <a:t>branches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Total fixture units for </a:t>
            </a:r>
            <a:r>
              <a:rPr lang="en-US" dirty="0" smtClean="0"/>
              <a:t>zone1 = </a:t>
            </a:r>
            <a:r>
              <a:rPr lang="en-US" dirty="0"/>
              <a:t>36 FU’s, and water demand = 28 </a:t>
            </a:r>
            <a:r>
              <a:rPr lang="en-US" dirty="0" err="1"/>
              <a:t>gpm</a:t>
            </a:r>
            <a:r>
              <a:rPr lang="en-US" dirty="0"/>
              <a:t>.</a:t>
            </a:r>
          </a:p>
          <a:p>
            <a:r>
              <a:rPr lang="en-US" dirty="0"/>
              <a:t>Total fixture units for zone2 = 15 FU’s, and water demand = 15 </a:t>
            </a:r>
            <a:r>
              <a:rPr lang="en-US" dirty="0" err="1"/>
              <a:t>gpm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dirty="0"/>
              <a:t>The main two zones for water supply for the ground floor.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7056784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02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dirty="0"/>
              <a:t>The main two zones for water supply for </a:t>
            </a:r>
            <a:r>
              <a:rPr lang="en-US" sz="2000" dirty="0" smtClean="0"/>
              <a:t>the first floor</a:t>
            </a:r>
            <a:r>
              <a:rPr lang="en-US" sz="2000" dirty="0"/>
              <a:t>.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7128792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98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04664"/>
            <a:ext cx="740664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4896544"/>
          </a:xfrm>
        </p:spPr>
        <p:txBody>
          <a:bodyPr>
            <a:normAutofit/>
          </a:bodyPr>
          <a:lstStyle/>
          <a:p>
            <a:r>
              <a:rPr lang="en-US" dirty="0" smtClean="0"/>
              <a:t>By calculations and using all tables and figures needed I found that:</a:t>
            </a:r>
          </a:p>
          <a:p>
            <a:r>
              <a:rPr lang="en-US" dirty="0" smtClean="0"/>
              <a:t>The suitable </a:t>
            </a:r>
            <a:r>
              <a:rPr lang="en-US" dirty="0"/>
              <a:t>diameter for vertical feeder (2"), horizontal feeder (1") and branches (3/4</a:t>
            </a:r>
            <a:r>
              <a:rPr lang="en-US" dirty="0" smtClean="0"/>
              <a:t>") for both zones in the ground and first floors.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 used the </a:t>
            </a:r>
            <a:r>
              <a:rPr lang="en-US" dirty="0"/>
              <a:t>galvanized steel for the vertical feeder and PVC for horizontal and branches.</a:t>
            </a:r>
          </a:p>
        </p:txBody>
      </p:sp>
    </p:spTree>
    <p:extLst>
      <p:ext uri="{BB962C8B-B14F-4D97-AF65-F5344CB8AC3E}">
        <p14:creationId xmlns:p14="http://schemas.microsoft.com/office/powerpoint/2010/main" val="261261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04664"/>
            <a:ext cx="740664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Water supply system: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44824"/>
            <a:ext cx="7406640" cy="2952328"/>
          </a:xfrm>
        </p:spPr>
        <p:txBody>
          <a:bodyPr>
            <a:normAutofit/>
          </a:bodyPr>
          <a:lstStyle/>
          <a:p>
            <a:r>
              <a:rPr lang="en-US" dirty="0" smtClean="0"/>
              <a:t>For hot water supply I used two solar collectors on the roof of the villa.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Hot water pipes diameters will be the same of the cold water pipes diameters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9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pPr marL="484632" indent="-457200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916832"/>
            <a:ext cx="7406640" cy="3960440"/>
          </a:xfrm>
        </p:spPr>
        <p:txBody>
          <a:bodyPr/>
          <a:lstStyle/>
          <a:p>
            <a:r>
              <a:rPr lang="en-US" dirty="0" smtClean="0"/>
              <a:t>To try making the building environmentally-friendly building, the drainage system was divided into three types:</a:t>
            </a:r>
          </a:p>
          <a:p>
            <a:endParaRPr lang="en-US" dirty="0"/>
          </a:p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Black water: to public sewage network.</a:t>
            </a:r>
          </a:p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Gray water: for irrigation.</a:t>
            </a:r>
          </a:p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Storm water: can be used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en-US" dirty="0" smtClean="0"/>
              <a:t>Site of the Villa: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/>
          <a:lstStyle/>
          <a:p>
            <a:r>
              <a:rPr lang="en-US" dirty="0" smtClean="0"/>
              <a:t>Site and Location:  The Land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696743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6696743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70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pPr marL="484632" indent="-457200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5877272"/>
            <a:ext cx="6624736" cy="576064"/>
          </a:xfrm>
        </p:spPr>
        <p:txBody>
          <a:bodyPr/>
          <a:lstStyle/>
          <a:p>
            <a:r>
              <a:rPr lang="en-US" dirty="0" smtClean="0"/>
              <a:t>Stacks</a:t>
            </a:r>
            <a:r>
              <a:rPr lang="en-US" dirty="0"/>
              <a:t>, vents and manholes with diameter = 4</a:t>
            </a:r>
            <a:r>
              <a:rPr lang="en-US" dirty="0" smtClean="0"/>
              <a:t>”.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763754"/>
              </p:ext>
            </p:extLst>
          </p:nvPr>
        </p:nvGraphicFramePr>
        <p:xfrm>
          <a:off x="1331640" y="1772818"/>
          <a:ext cx="7416822" cy="3960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2274"/>
                <a:gridCol w="2472274"/>
                <a:gridCol w="2472274"/>
              </a:tblGrid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Fixture unit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Drainage fixture unit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Diameter size (inch)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Shower head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3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water closet with flush meter tank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Wash up basin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Dishwasher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Washer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Bidet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Kitchen sink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Bathtub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1180443"/>
            <a:ext cx="42484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</a:rPr>
              <a:t>By using suitable tables:</a:t>
            </a:r>
          </a:p>
        </p:txBody>
      </p:sp>
    </p:spTree>
    <p:extLst>
      <p:ext uri="{BB962C8B-B14F-4D97-AF65-F5344CB8AC3E}">
        <p14:creationId xmlns:p14="http://schemas.microsoft.com/office/powerpoint/2010/main" val="320706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48822"/>
          </a:xfrm>
        </p:spPr>
        <p:txBody>
          <a:bodyPr>
            <a:normAutofit fontScale="90000"/>
          </a:bodyPr>
          <a:lstStyle/>
          <a:p>
            <a:pPr marL="484632" indent="-457200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32560" y="908720"/>
            <a:ext cx="7406640" cy="72008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Autocad</a:t>
            </a:r>
            <a:r>
              <a:rPr lang="en-US" dirty="0"/>
              <a:t> drawing shows a plan of drainage fixture units for the ground </a:t>
            </a:r>
            <a:r>
              <a:rPr lang="en-US" dirty="0" smtClean="0"/>
              <a:t>floor: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662473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84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48822"/>
          </a:xfrm>
        </p:spPr>
        <p:txBody>
          <a:bodyPr>
            <a:normAutofit fontScale="90000"/>
          </a:bodyPr>
          <a:lstStyle/>
          <a:p>
            <a:pPr marL="484632" indent="-457200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32560" y="908720"/>
            <a:ext cx="7406640" cy="72008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Autocad</a:t>
            </a:r>
            <a:r>
              <a:rPr lang="en-US" dirty="0"/>
              <a:t> drawing shows a plan of drainage fixture units for </a:t>
            </a:r>
            <a:r>
              <a:rPr lang="en-US" dirty="0" smtClean="0"/>
              <a:t>the first floor: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98477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83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48822"/>
          </a:xfrm>
        </p:spPr>
        <p:txBody>
          <a:bodyPr>
            <a:normAutofit fontScale="90000"/>
          </a:bodyPr>
          <a:lstStyle/>
          <a:p>
            <a:pPr marL="484632" indent="-457200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design: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47664" y="908720"/>
            <a:ext cx="2880320" cy="504056"/>
          </a:xfrm>
        </p:spPr>
        <p:txBody>
          <a:bodyPr>
            <a:normAutofit/>
          </a:bodyPr>
          <a:lstStyle/>
          <a:p>
            <a:r>
              <a:rPr lang="en-US" dirty="0" smtClean="0"/>
              <a:t>Sewage: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6408712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54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8600" dirty="0"/>
              <a:t>Structural and Seismic Design</a:t>
            </a:r>
          </a:p>
        </p:txBody>
      </p:sp>
    </p:spTree>
    <p:extLst>
      <p:ext uri="{BB962C8B-B14F-4D97-AF65-F5344CB8AC3E}">
        <p14:creationId xmlns:p14="http://schemas.microsoft.com/office/powerpoint/2010/main" val="17527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692696"/>
            <a:ext cx="7406640" cy="864096"/>
          </a:xfrm>
        </p:spPr>
        <p:txBody>
          <a:bodyPr/>
          <a:lstStyle/>
          <a:p>
            <a:r>
              <a:rPr lang="en-US" dirty="0" smtClean="0"/>
              <a:t>Design codes: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204864"/>
            <a:ext cx="7406640" cy="2808312"/>
          </a:xfrm>
        </p:spPr>
        <p:txBody>
          <a:bodyPr>
            <a:normAutofit/>
          </a:bodyPr>
          <a:lstStyle/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The </a:t>
            </a:r>
            <a:r>
              <a:rPr lang="en-US" dirty="0"/>
              <a:t>A</a:t>
            </a:r>
            <a:r>
              <a:rPr lang="en-US" dirty="0" smtClean="0"/>
              <a:t>merican Concrete Institute code ACI 318-08.</a:t>
            </a:r>
          </a:p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The seismic design according to UBC-97.</a:t>
            </a:r>
          </a:p>
          <a:p>
            <a:pPr marL="484632" indent="-457200">
              <a:buFont typeface="Wingdings" pitchFamily="2" charset="2"/>
              <a:buChar char="ü"/>
            </a:pPr>
            <a:r>
              <a:rPr lang="en-US" dirty="0" smtClean="0"/>
              <a:t>The analysis and design were done using SAP2000 program.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76672"/>
            <a:ext cx="740664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Design Data: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432560" y="1484784"/>
                <a:ext cx="7406640" cy="4608512"/>
              </a:xfrm>
            </p:spPr>
            <p:txBody>
              <a:bodyPr>
                <a:normAutofit/>
              </a:bodyPr>
              <a:lstStyle/>
              <a:p>
                <a:pPr marL="484632" indent="-457200">
                  <a:buFont typeface="Wingdings" pitchFamily="2" charset="2"/>
                  <a:buChar char="Ø"/>
                </a:pPr>
                <a:r>
                  <a:rPr lang="en-US" dirty="0" smtClean="0"/>
                  <a:t>Concrete compressive strength:</a:t>
                </a:r>
              </a:p>
              <a:p>
                <a:r>
                  <a:rPr lang="en-US" dirty="0"/>
                  <a:t>F</a:t>
                </a:r>
                <a:r>
                  <a:rPr lang="en-US" dirty="0" smtClean="0"/>
                  <a:t>or </a:t>
                </a:r>
                <a:r>
                  <a:rPr lang="en-US" dirty="0"/>
                  <a:t>slab fc’ = 24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𝑝𝑎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r>
                  <a:rPr lang="en-US" dirty="0"/>
                  <a:t>F</a:t>
                </a:r>
                <a:r>
                  <a:rPr lang="en-US" dirty="0" smtClean="0"/>
                  <a:t>or </a:t>
                </a:r>
                <a:r>
                  <a:rPr lang="en-US" dirty="0"/>
                  <a:t>columns fc’ = 28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𝑝𝑎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 smtClean="0"/>
              </a:p>
              <a:p>
                <a:pPr marL="484632" indent="-457200">
                  <a:buFont typeface="Wingdings" pitchFamily="2" charset="2"/>
                  <a:buChar char="Ø"/>
                </a:pPr>
                <a:r>
                  <a:rPr lang="en-US" dirty="0" smtClean="0"/>
                  <a:t>Yielding strength of steel: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= 420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𝑝𝑎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endParaRPr lang="en-US" dirty="0"/>
              </a:p>
              <a:p>
                <a:pPr marL="484632" indent="-457200">
                  <a:buFont typeface="Wingdings" pitchFamily="2" charset="2"/>
                  <a:buChar char="Ø"/>
                </a:pPr>
                <a:r>
                  <a:rPr lang="en-US" dirty="0" smtClean="0"/>
                  <a:t>Bearing capacity of soil:</a:t>
                </a:r>
              </a:p>
              <a:p>
                <a:pPr lvl="0"/>
                <a:r>
                  <a:rPr lang="en-US" dirty="0"/>
                  <a:t>Bearing capacity = 250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432560" y="1484784"/>
                <a:ext cx="7406640" cy="4608512"/>
              </a:xfrm>
              <a:blipFill rotWithShape="1">
                <a:blip r:embed="rId2"/>
                <a:stretch>
                  <a:fillRect l="-1070" t="-22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03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76672"/>
            <a:ext cx="740664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Design Data: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432560" y="1628800"/>
                <a:ext cx="7406640" cy="4104456"/>
              </a:xfrm>
            </p:spPr>
            <p:txBody>
              <a:bodyPr>
                <a:normAutofit fontScale="92500" lnSpcReduction="10000"/>
              </a:bodyPr>
              <a:lstStyle/>
              <a:p>
                <a:pPr marL="484632" indent="-457200">
                  <a:buFont typeface="Wingdings" pitchFamily="2" charset="2"/>
                  <a:buChar char="Ø"/>
                </a:pPr>
                <a:r>
                  <a:rPr lang="en-US" dirty="0" smtClean="0"/>
                  <a:t>Structural system:</a:t>
                </a:r>
              </a:p>
              <a:p>
                <a:r>
                  <a:rPr lang="en-US" dirty="0" smtClean="0"/>
                  <a:t>One way ribbed slab with hidden beams.</a:t>
                </a:r>
              </a:p>
              <a:p>
                <a:endParaRPr lang="en-US" dirty="0" smtClean="0"/>
              </a:p>
              <a:p>
                <a:pPr marL="484632" indent="-457200">
                  <a:buFont typeface="Wingdings" pitchFamily="2" charset="2"/>
                  <a:buChar char="Ø"/>
                </a:pPr>
                <a:r>
                  <a:rPr lang="en-US" dirty="0" smtClean="0"/>
                  <a:t>Slab thickness:</a:t>
                </a:r>
                <a:endParaRPr lang="en-US" dirty="0"/>
              </a:p>
              <a:p>
                <a:r>
                  <a:rPr lang="en-US" dirty="0"/>
                  <a:t>For slab as one end continues use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/>
                          </a:rPr>
                          <m:t>18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5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45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18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= 0.29 m.</a:t>
                </a:r>
              </a:p>
              <a:p>
                <a:r>
                  <a:rPr lang="en-US" dirty="0"/>
                  <a:t>For beams as simply supported use =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/>
                  <a:t> = 0.3 m.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Then I will use ribbed slab with hidden beams with thickness of 0.3m.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432560" y="1628800"/>
                <a:ext cx="7406640" cy="4104456"/>
              </a:xfrm>
              <a:blipFill rotWithShape="1">
                <a:blip r:embed="rId2"/>
                <a:stretch>
                  <a:fillRect l="-905" t="-3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961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792088"/>
          </a:xfrm>
        </p:spPr>
        <p:txBody>
          <a:bodyPr/>
          <a:lstStyle/>
          <a:p>
            <a:r>
              <a:rPr lang="en-US" dirty="0" smtClean="0"/>
              <a:t>Beams dimensions: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845254"/>
              </p:ext>
            </p:extLst>
          </p:nvPr>
        </p:nvGraphicFramePr>
        <p:xfrm>
          <a:off x="1547662" y="1268759"/>
          <a:ext cx="7200803" cy="5256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9998"/>
                <a:gridCol w="1439998"/>
                <a:gridCol w="1439998"/>
                <a:gridCol w="1439998"/>
                <a:gridCol w="1440811"/>
              </a:tblGrid>
              <a:tr h="721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Dimensions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 Steel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 Steel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Stirrups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.6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ø 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8/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.3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8/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.6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8/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ø 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.4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8/ 15cm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.4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10/ 13cm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ø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.8 * 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 ø 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 ø 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 ø 10/ 10cm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8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.35 * 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ø 10/ 25cm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78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440160"/>
          </a:xfrm>
        </p:spPr>
        <p:txBody>
          <a:bodyPr/>
          <a:lstStyle/>
          <a:p>
            <a:r>
              <a:rPr lang="en-US" dirty="0" smtClean="0"/>
              <a:t>Columns dimensions: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31627"/>
              </p:ext>
            </p:extLst>
          </p:nvPr>
        </p:nvGraphicFramePr>
        <p:xfrm>
          <a:off x="1619672" y="2348880"/>
          <a:ext cx="6552728" cy="2808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70207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Column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Dimensions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2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Longitudinal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2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 * 0.25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 ø 16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10/ 25cm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2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 diameter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 ø 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ø 10/ 25cm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3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Architectural Design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7587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440160"/>
          </a:xfrm>
        </p:spPr>
        <p:txBody>
          <a:bodyPr/>
          <a:lstStyle/>
          <a:p>
            <a:r>
              <a:rPr lang="en-US" dirty="0" smtClean="0"/>
              <a:t>Footings dimensions: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56206"/>
              </p:ext>
            </p:extLst>
          </p:nvPr>
        </p:nvGraphicFramePr>
        <p:xfrm>
          <a:off x="1763687" y="1988842"/>
          <a:ext cx="6552728" cy="3744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1275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Footing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Dimensions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Longitudinal 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Transverse 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1.80*1.40*0.30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1.60*1.60*0.30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ø 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3.00*1.00*0.30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14/ 15cm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14/ 15cm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2.50*2.50*0.30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ø 14/ 15cm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ø 14/ 15cm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0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9361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Distribution of columns and shear walls in the Villa: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6552728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29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9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Simple 3D model from SAP2000 program:</a:t>
            </a:r>
            <a:endParaRPr lang="en-US" dirty="0"/>
          </a:p>
        </p:txBody>
      </p:sp>
      <p:pic>
        <p:nvPicPr>
          <p:cNvPr id="4" name="Picture 3" descr="3d mode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904656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304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792088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Compatibility </a:t>
            </a:r>
            <a:r>
              <a:rPr lang="en-US" dirty="0" smtClean="0">
                <a:effectLst/>
              </a:rPr>
              <a:t>check, </a:t>
            </a:r>
            <a:r>
              <a:rPr lang="en-US" dirty="0">
                <a:effectLst/>
              </a:rPr>
              <a:t>deformed </a:t>
            </a:r>
            <a:r>
              <a:rPr lang="en-US" dirty="0" smtClean="0">
                <a:effectLst/>
              </a:rPr>
              <a:t>shape:</a:t>
            </a:r>
            <a:endParaRPr lang="en-US" dirty="0"/>
          </a:p>
        </p:txBody>
      </p:sp>
      <p:pic>
        <p:nvPicPr>
          <p:cNvPr id="3" name="Picture 2" descr="deformed shap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904655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90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868640"/>
          </a:xfrm>
        </p:spPr>
        <p:txBody>
          <a:bodyPr/>
          <a:lstStyle/>
          <a:p>
            <a:r>
              <a:rPr lang="en-US" dirty="0" smtClean="0"/>
              <a:t>Equilibrium check: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055032"/>
                  </p:ext>
                </p:extLst>
              </p:nvPr>
            </p:nvGraphicFramePr>
            <p:xfrm>
              <a:off x="1475656" y="1916833"/>
              <a:ext cx="7200800" cy="36003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00200"/>
                    <a:gridCol w="1800200"/>
                    <a:gridCol w="1800200"/>
                    <a:gridCol w="1800200"/>
                  </a:tblGrid>
                  <a:tr h="65349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Check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Manual value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SAP value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Error 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129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Live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1910.58 KN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1872.491</a:t>
                          </a:r>
                          <a:r>
                            <a:rPr lang="en-US" sz="1100">
                              <a:effectLst/>
                            </a:rPr>
                            <a:t> KN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4734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Super imposed dead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5687.44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5801.548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6049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Dead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7454</m:t>
                                </m:r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18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7488</m:t>
                                </m:r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1200">
                                    <a:effectLst/>
                                    <a:latin typeface="Cambria Math"/>
                                  </a:rPr>
                                  <m:t>66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0.46%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055032"/>
                  </p:ext>
                </p:extLst>
              </p:nvPr>
            </p:nvGraphicFramePr>
            <p:xfrm>
              <a:off x="1475656" y="1916833"/>
              <a:ext cx="7200800" cy="36003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00200"/>
                    <a:gridCol w="1800200"/>
                    <a:gridCol w="1800200"/>
                    <a:gridCol w="1800200"/>
                  </a:tblGrid>
                  <a:tr h="65349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Check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Manual value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SAP value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Error 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129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Live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1910.58 KN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1872.491</a:t>
                          </a:r>
                          <a:r>
                            <a:rPr lang="en-US" sz="1100">
                              <a:effectLst/>
                            </a:rPr>
                            <a:t> KN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4734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Super imposed dead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5687.44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5801.548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2%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6049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Dead load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9662" t="-377600" r="-199662" b="-8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339" t="-377600" r="-100339" b="-8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0.46%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45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648072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Seismic </a:t>
            </a:r>
            <a:r>
              <a:rPr lang="en-US" dirty="0" smtClean="0">
                <a:effectLst/>
              </a:rPr>
              <a:t>Check: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01577" y="1628800"/>
                <a:ext cx="2448272" cy="3505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Design Data:</a:t>
                </a:r>
              </a:p>
              <a:p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W = </a:t>
                </a:r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13290.208 KN</a:t>
                </a:r>
              </a:p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fc’= 280 Kg/cm².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𝐹</m:t>
                        </m:r>
                      </m:e>
                      <m:sub>
                        <m: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 = 4200 Kg/cm².</a:t>
                </a:r>
              </a:p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Soil Type: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𝑆</m:t>
                        </m:r>
                      </m:e>
                      <m:sub>
                        <m: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𝑐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2">
                      <a:satMod val="130000"/>
                    </a:schemeClr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Location: Nablus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 = 0.24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v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 = 0.32</a:t>
                </a:r>
              </a:p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I = 1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t</m:t>
                        </m:r>
                        <m:r>
                          <a:rPr lang="en-US" sz="2000">
                            <a:solidFill>
                              <a:schemeClr val="tx2">
                                <a:satMod val="130000"/>
                              </a:schemeClr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= 0.0488</a:t>
                </a:r>
              </a:p>
              <a:p>
                <a:r>
                  <a:rPr lang="en-US" sz="2000" dirty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R = </a:t>
                </a:r>
                <a:r>
                  <a:rPr lang="en-US" sz="2000" dirty="0" smtClean="0">
                    <a:solidFill>
                      <a:schemeClr val="tx2">
                        <a:satMod val="130000"/>
                      </a:schemeClr>
                    </a:solidFill>
                    <a:latin typeface="+mj-lt"/>
                    <a:ea typeface="+mj-ea"/>
                    <a:cs typeface="+mj-cs"/>
                  </a:rPr>
                  <a:t>4.5</a:t>
                </a:r>
                <a:endParaRPr lang="en-US" sz="2000" dirty="0">
                  <a:solidFill>
                    <a:schemeClr val="tx2">
                      <a:satMod val="130000"/>
                    </a:schemeClr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577" y="1628800"/>
                <a:ext cx="2448272" cy="3505960"/>
              </a:xfrm>
              <a:prstGeom prst="rect">
                <a:avLst/>
              </a:prstGeom>
              <a:blipFill rotWithShape="1">
                <a:blip r:embed="rId2"/>
                <a:stretch>
                  <a:fillRect l="-2736" t="-870" b="-2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respons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49849" y="1425154"/>
            <a:ext cx="4984415" cy="4884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06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404664"/>
            <a:ext cx="7406640" cy="864096"/>
          </a:xfrm>
        </p:spPr>
        <p:txBody>
          <a:bodyPr/>
          <a:lstStyle/>
          <a:p>
            <a:r>
              <a:rPr lang="en-US" dirty="0" smtClean="0"/>
              <a:t>Natural Period (T) for the Villa: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432560" y="2060848"/>
                <a:ext cx="7406640" cy="309634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 (manual)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n</m:t>
                            </m:r>
                          </m:sub>
                        </m:sSub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/>
                  <a:t> = 0.208 sec</a:t>
                </a:r>
              </a:p>
              <a:p>
                <a:r>
                  <a:rPr lang="en-US" dirty="0"/>
                  <a:t>T (SAP.) = 0.217</a:t>
                </a:r>
              </a:p>
              <a:p>
                <a:endParaRPr lang="en-US" dirty="0" smtClean="0"/>
              </a:p>
              <a:p>
                <a:r>
                  <a:rPr lang="en-US" dirty="0"/>
                  <a:t>% </a:t>
                </a:r>
                <a:r>
                  <a:rPr lang="en-US" dirty="0" smtClean="0"/>
                  <a:t>Error</a:t>
                </a:r>
                <a:r>
                  <a:rPr lang="en-US" dirty="0"/>
                  <a:t> </a:t>
                </a:r>
                <a:r>
                  <a:rPr lang="en-US" dirty="0" smtClean="0"/>
                  <a:t>= 4.3%.</a:t>
                </a:r>
                <a:endParaRPr lang="en-US" dirty="0"/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432560" y="2060848"/>
                <a:ext cx="7406640" cy="3096344"/>
              </a:xfrm>
              <a:blipFill rotWithShape="1">
                <a:blip r:embed="rId2"/>
                <a:stretch>
                  <a:fillRect l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9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50756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Structural details: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196752"/>
            <a:ext cx="7406640" cy="504056"/>
          </a:xfrm>
        </p:spPr>
        <p:txBody>
          <a:bodyPr/>
          <a:lstStyle/>
          <a:p>
            <a:r>
              <a:rPr lang="en-US" dirty="0" smtClean="0"/>
              <a:t>1) Slab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7632848" cy="29041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4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0743"/>
            <a:ext cx="7272808" cy="56966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47144" y="408300"/>
            <a:ext cx="10871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</a:rPr>
              <a:t>1) Slab</a:t>
            </a:r>
          </a:p>
        </p:txBody>
      </p:sp>
    </p:spTree>
    <p:extLst>
      <p:ext uri="{BB962C8B-B14F-4D97-AF65-F5344CB8AC3E}">
        <p14:creationId xmlns:p14="http://schemas.microsoft.com/office/powerpoint/2010/main" val="6293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7144" y="408300"/>
            <a:ext cx="10871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</a:rPr>
              <a:t>1) Slab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984776" cy="5472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8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en-US" dirty="0" smtClean="0"/>
              <a:t>The Site Plan of the Villa: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7674818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6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864096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2) Beams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768752" cy="52082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59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864096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2) Beams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7056784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49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864096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2) Beams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7128792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707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72008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3) Columns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5976664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3456384" cy="2808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508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72008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3) Columns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30336"/>
            <a:ext cx="3600400" cy="5400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35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648072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) Footings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984776" cy="5616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75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648072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) Footings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0648"/>
            <a:ext cx="3672408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899" y="1916832"/>
            <a:ext cx="3740149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14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64807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5) Shear walls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5544616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579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648072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6) Stairs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8319"/>
            <a:ext cx="5476875" cy="4105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25144"/>
            <a:ext cx="5620891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816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7344816" cy="396044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Safety Design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084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Ground Floor </a:t>
            </a:r>
            <a:r>
              <a:rPr lang="en-US" sz="3200" dirty="0"/>
              <a:t>(Area = 293.55m²</a:t>
            </a:r>
            <a:r>
              <a:rPr lang="en-US" sz="3200" dirty="0" smtClean="0"/>
              <a:t>):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7344816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53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548680"/>
            <a:ext cx="7498080" cy="9224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Signs used and distributed in the Villa: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5184576" cy="4610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04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548680"/>
            <a:ext cx="7498080" cy="9224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Signs used and distributed in the Villa: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3456384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225" y="3519565"/>
            <a:ext cx="3600400" cy="28803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11660" y="4887541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Danger electricity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8693" y="2533554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Extinguishers</a:t>
            </a:r>
          </a:p>
        </p:txBody>
      </p:sp>
    </p:spTree>
    <p:extLst>
      <p:ext uri="{BB962C8B-B14F-4D97-AF65-F5344CB8AC3E}">
        <p14:creationId xmlns:p14="http://schemas.microsoft.com/office/powerpoint/2010/main" val="35286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548680"/>
            <a:ext cx="7498080" cy="9224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Signs used and distributed in the Villa: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5"/>
            <a:ext cx="381642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4077072"/>
            <a:ext cx="3600399" cy="26045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89352" y="3156599"/>
            <a:ext cx="2484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Emergency light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8134" y="4376572"/>
            <a:ext cx="1644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Fire alarm</a:t>
            </a:r>
          </a:p>
        </p:txBody>
      </p:sp>
    </p:spTree>
    <p:extLst>
      <p:ext uri="{BB962C8B-B14F-4D97-AF65-F5344CB8AC3E}">
        <p14:creationId xmlns:p14="http://schemas.microsoft.com/office/powerpoint/2010/main" val="39071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548680"/>
            <a:ext cx="7498080" cy="9224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Signs used and distributed in the Villa: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51581" y="5877272"/>
            <a:ext cx="2522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Smoke detector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652" y="1916832"/>
            <a:ext cx="5588216" cy="3682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72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404664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effectLst/>
              </a:rPr>
              <a:t>AutoCAD drawing shows the distribution of safety signs and tools in ground floor of my </a:t>
            </a:r>
            <a:r>
              <a:rPr lang="en-US" sz="2400" dirty="0" smtClean="0">
                <a:effectLst/>
              </a:rPr>
              <a:t>villa:</a:t>
            </a:r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6624736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87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404664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effectLst/>
              </a:rPr>
              <a:t>AutoCAD drawing shows the distribution of safety signs and tools </a:t>
            </a:r>
            <a:r>
              <a:rPr lang="en-US" sz="2400" dirty="0" smtClean="0">
                <a:effectLst/>
              </a:rPr>
              <a:t>in first floor </a:t>
            </a:r>
            <a:r>
              <a:rPr lang="en-US" sz="2400" dirty="0">
                <a:effectLst/>
              </a:rPr>
              <a:t>of my </a:t>
            </a:r>
            <a:r>
              <a:rPr lang="en-US" sz="2400" dirty="0" smtClean="0">
                <a:effectLst/>
              </a:rPr>
              <a:t>villa: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6552728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562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First Floor </a:t>
            </a:r>
            <a:r>
              <a:rPr lang="en-US" sz="3200" dirty="0"/>
              <a:t>(Area = 313.65m²):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7344816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53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1202</TotalTime>
  <Words>1685</Words>
  <Application>Microsoft Office PowerPoint</Application>
  <PresentationFormat>On-screen Show (4:3)</PresentationFormat>
  <Paragraphs>433</Paragraphs>
  <Slides>86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Solstice</vt:lpstr>
      <vt:lpstr>PowerPoint Presentation</vt:lpstr>
      <vt:lpstr>PowerPoint Presentation</vt:lpstr>
      <vt:lpstr>Outlines:</vt:lpstr>
      <vt:lpstr>Site of the Villa:</vt:lpstr>
      <vt:lpstr>Site of the Villa:</vt:lpstr>
      <vt:lpstr>Architectural Design</vt:lpstr>
      <vt:lpstr>The Site Plan of the Villa:</vt:lpstr>
      <vt:lpstr>Ground Floor (Area = 293.55m²):</vt:lpstr>
      <vt:lpstr>First Floor (Area = 313.65m²):</vt:lpstr>
      <vt:lpstr>Roof Plan (Area = 313.65m²):</vt:lpstr>
      <vt:lpstr>North Elevation:</vt:lpstr>
      <vt:lpstr>East Elevation:</vt:lpstr>
      <vt:lpstr>South Elevation:</vt:lpstr>
      <vt:lpstr>West Elevation:</vt:lpstr>
      <vt:lpstr>Stairs Section:</vt:lpstr>
      <vt:lpstr>Villa Section:</vt:lpstr>
      <vt:lpstr>3D view for my Villa:</vt:lpstr>
      <vt:lpstr>3D view for my Villa:</vt:lpstr>
      <vt:lpstr>Electrical Design</vt:lpstr>
      <vt:lpstr>Lux values for each space in residential buildings, due to Egyptian code:</vt:lpstr>
      <vt:lpstr>Guest Room:</vt:lpstr>
      <vt:lpstr>Dining Room:</vt:lpstr>
      <vt:lpstr>Master Bedroom:</vt:lpstr>
      <vt:lpstr>Living Room:</vt:lpstr>
      <vt:lpstr>AutoCAD drawing shows location of switches and lamps for the ground floor:</vt:lpstr>
      <vt:lpstr>AutoCAD drawing shows location of switches and lamps for the first floor:</vt:lpstr>
      <vt:lpstr>AutoCAD drawing shows location of sockets for the ground floor:</vt:lpstr>
      <vt:lpstr>AutoCAD drawing shows location of sockets for the first floor:</vt:lpstr>
      <vt:lpstr>Environmental Design</vt:lpstr>
      <vt:lpstr>Orientation of the Villa:</vt:lpstr>
      <vt:lpstr>Sun Bath:</vt:lpstr>
      <vt:lpstr>Ecotect model for the Villa:</vt:lpstr>
      <vt:lpstr>Layers for the external walls:</vt:lpstr>
      <vt:lpstr>Layers for the windows:</vt:lpstr>
      <vt:lpstr>For windows in east, west and north elevations I used vertical louvers:</vt:lpstr>
      <vt:lpstr>For windows in south elevation I used internal curtains:</vt:lpstr>
      <vt:lpstr>In addition to existence of some deciduous trees in the back and sides of the Villa.</vt:lpstr>
      <vt:lpstr>Thermal Calculations:</vt:lpstr>
      <vt:lpstr>Thermal Calculations:</vt:lpstr>
      <vt:lpstr>Mechanical Design</vt:lpstr>
      <vt:lpstr>In my Villa mechanical design consists of:</vt:lpstr>
      <vt:lpstr>Water supply system:</vt:lpstr>
      <vt:lpstr>Water supply system:</vt:lpstr>
      <vt:lpstr>Water supply system:</vt:lpstr>
      <vt:lpstr>Water supply system:</vt:lpstr>
      <vt:lpstr>Water supply system:</vt:lpstr>
      <vt:lpstr>Water supply system:</vt:lpstr>
      <vt:lpstr>Water supply system:</vt:lpstr>
      <vt:lpstr>Drainage system design:</vt:lpstr>
      <vt:lpstr>Drainage system design:</vt:lpstr>
      <vt:lpstr>Drainage system design:</vt:lpstr>
      <vt:lpstr>Drainage system design:</vt:lpstr>
      <vt:lpstr>Drainage system design:</vt:lpstr>
      <vt:lpstr>Structural and Seismic Design</vt:lpstr>
      <vt:lpstr>Design codes:</vt:lpstr>
      <vt:lpstr>Design Data:</vt:lpstr>
      <vt:lpstr>Design Data:</vt:lpstr>
      <vt:lpstr>Beams dimensions:</vt:lpstr>
      <vt:lpstr>Columns dimensions:</vt:lpstr>
      <vt:lpstr>Footings dimensions:</vt:lpstr>
      <vt:lpstr>Distribution of columns and shear walls in the Villa:</vt:lpstr>
      <vt:lpstr>Simple 3D model from SAP2000 program:</vt:lpstr>
      <vt:lpstr>Compatibility check, deformed shape:</vt:lpstr>
      <vt:lpstr>Equilibrium check:</vt:lpstr>
      <vt:lpstr>Seismic Check:</vt:lpstr>
      <vt:lpstr>Natural Period (T) for the Villa:</vt:lpstr>
      <vt:lpstr>Structural details:</vt:lpstr>
      <vt:lpstr>PowerPoint Presentation</vt:lpstr>
      <vt:lpstr>PowerPoint Presentation</vt:lpstr>
      <vt:lpstr>2) Beams</vt:lpstr>
      <vt:lpstr>2) Beams</vt:lpstr>
      <vt:lpstr>2) Beams</vt:lpstr>
      <vt:lpstr>3) Columns</vt:lpstr>
      <vt:lpstr>3) Columns</vt:lpstr>
      <vt:lpstr>4) Footings</vt:lpstr>
      <vt:lpstr>4) Footings</vt:lpstr>
      <vt:lpstr>5) Shear walls</vt:lpstr>
      <vt:lpstr>6) Stairs</vt:lpstr>
      <vt:lpstr>Safety Design</vt:lpstr>
      <vt:lpstr>Safety Signs used and distributed in the Villa:</vt:lpstr>
      <vt:lpstr>Safety Signs used and distributed in the Villa:</vt:lpstr>
      <vt:lpstr>Safety Signs used and distributed in the Villa:</vt:lpstr>
      <vt:lpstr>Safety Signs used and distributed in the Villa:</vt:lpstr>
      <vt:lpstr>AutoCAD drawing shows the distribution of safety signs and tools in ground floor of my villa:</vt:lpstr>
      <vt:lpstr>AutoCAD drawing shows the distribution of safety signs and tools in first floor of my villa: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teba</dc:creator>
  <cp:lastModifiedBy>teba</cp:lastModifiedBy>
  <cp:revision>77</cp:revision>
  <dcterms:created xsi:type="dcterms:W3CDTF">2015-05-13T12:43:28Z</dcterms:created>
  <dcterms:modified xsi:type="dcterms:W3CDTF">2015-05-14T12:15:41Z</dcterms:modified>
</cp:coreProperties>
</file>