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x="18288000" cy="10287000"/>
  <p:notesSz cx="6858000" cy="9144000"/>
  <p:embeddedFontLst>
    <p:embeddedFont>
      <p:font typeface="Garet" charset="1" panose="00000000000000000000"/>
      <p:regular r:id="rId23"/>
    </p:embeddedFont>
    <p:embeddedFont>
      <p:font typeface="Garet Bold" charset="1" panose="00000000000000000000"/>
      <p:regular r:id="rId24"/>
    </p:embeddedFont>
    <p:embeddedFont>
      <p:font typeface="Open Sans" charset="1" panose="00000000000000000000"/>
      <p:regular r:id="rId25"/>
    </p:embeddedFont>
    <p:embeddedFont>
      <p:font typeface="Inter" charset="1" panose="020B0502030000000004"/>
      <p:regular r:id="rId26"/>
    </p:embeddedFont>
    <p:embeddedFont>
      <p:font typeface="Open Sans Bold" charset="1" panose="00000000000000000000"/>
      <p:regular r:id="rId2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fonts/font23.fntdata" Type="http://schemas.openxmlformats.org/officeDocument/2006/relationships/font"/><Relationship Id="rId24" Target="fonts/font24.fntdata" Type="http://schemas.openxmlformats.org/officeDocument/2006/relationships/font"/><Relationship Id="rId25" Target="fonts/font25.fntdata" Type="http://schemas.openxmlformats.org/officeDocument/2006/relationships/font"/><Relationship Id="rId26" Target="fonts/font26.fntdata" Type="http://schemas.openxmlformats.org/officeDocument/2006/relationships/font"/><Relationship Id="rId27" Target="fonts/font27.fntdata" Type="http://schemas.openxmlformats.org/officeDocument/2006/relationships/font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5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6.png" Type="http://schemas.openxmlformats.org/officeDocument/2006/relationships/image"/><Relationship Id="rId3" Target="../media/image27.jpeg" Type="http://schemas.openxmlformats.org/officeDocument/2006/relationships/image"/><Relationship Id="rId4" Target="../media/image28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9.pn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0.png" Type="http://schemas.openxmlformats.org/officeDocument/2006/relationships/image"/><Relationship Id="rId3" Target="../media/image31.svg" Type="http://schemas.openxmlformats.org/officeDocument/2006/relationships/image"/><Relationship Id="rId4" Target="../media/image32.png" Type="http://schemas.openxmlformats.org/officeDocument/2006/relationships/image"/><Relationship Id="rId5" Target="../media/image33.svg" Type="http://schemas.openxmlformats.org/officeDocument/2006/relationships/image"/><Relationship Id="rId6" Target="../media/image34.png" Type="http://schemas.openxmlformats.org/officeDocument/2006/relationships/image"/><Relationship Id="rId7" Target="../media/image35.svg" Type="http://schemas.openxmlformats.org/officeDocument/2006/relationships/image"/><Relationship Id="rId8" Target="../media/image36.png" Type="http://schemas.openxmlformats.org/officeDocument/2006/relationships/image"/><Relationship Id="rId9" Target="../media/image37.sv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0.png" Type="http://schemas.openxmlformats.org/officeDocument/2006/relationships/image"/><Relationship Id="rId3" Target="../media/image31.svg" Type="http://schemas.openxmlformats.org/officeDocument/2006/relationships/image"/><Relationship Id="rId4" Target="../media/image32.png" Type="http://schemas.openxmlformats.org/officeDocument/2006/relationships/image"/><Relationship Id="rId5" Target="../media/image33.svg" Type="http://schemas.openxmlformats.org/officeDocument/2006/relationships/image"/><Relationship Id="rId6" Target="../media/image34.png" Type="http://schemas.openxmlformats.org/officeDocument/2006/relationships/image"/><Relationship Id="rId7" Target="../media/image35.svg" Type="http://schemas.openxmlformats.org/officeDocument/2006/relationships/image"/><Relationship Id="rId8" Target="../media/image36.png" Type="http://schemas.openxmlformats.org/officeDocument/2006/relationships/image"/><Relationship Id="rId9" Target="../media/image37.sv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png" Type="http://schemas.openxmlformats.org/officeDocument/2006/relationships/image"/><Relationship Id="rId3" Target="../media/image9.sv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png" Type="http://schemas.openxmlformats.org/officeDocument/2006/relationships/image"/><Relationship Id="rId4" Target="../media/image4.png" Type="http://schemas.openxmlformats.org/officeDocument/2006/relationships/image"/><Relationship Id="rId5" Target="../media/image5.png" Type="http://schemas.openxmlformats.org/officeDocument/2006/relationships/image"/><Relationship Id="rId6" Target="../media/image6.png" Type="http://schemas.openxmlformats.org/officeDocument/2006/relationships/image"/><Relationship Id="rId7" Target="../media/image7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png" Type="http://schemas.openxmlformats.org/officeDocument/2006/relationships/image"/><Relationship Id="rId3" Target="../media/image9.svg" Type="http://schemas.openxmlformats.org/officeDocument/2006/relationships/image"/><Relationship Id="rId4" Target="../media/image10.png" Type="http://schemas.openxmlformats.org/officeDocument/2006/relationships/image"/><Relationship Id="rId5" Target="../media/image11.png" Type="http://schemas.openxmlformats.org/officeDocument/2006/relationships/image"/><Relationship Id="rId6" Target="../media/image12.png" Type="http://schemas.openxmlformats.org/officeDocument/2006/relationships/image"/><Relationship Id="rId7" Target="../media/image13.png" Type="http://schemas.openxmlformats.org/officeDocument/2006/relationships/image"/><Relationship Id="rId8" Target="../media/image14.png" Type="http://schemas.openxmlformats.org/officeDocument/2006/relationships/image"/><Relationship Id="rId9" Target="../media/image15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png" Type="http://schemas.openxmlformats.org/officeDocument/2006/relationships/image"/><Relationship Id="rId3" Target="../media/image9.svg" Type="http://schemas.openxmlformats.org/officeDocument/2006/relationships/image"/><Relationship Id="rId4" Target="../media/image16.png" Type="http://schemas.openxmlformats.org/officeDocument/2006/relationships/image"/><Relationship Id="rId5" Target="../media/image17.png" Type="http://schemas.openxmlformats.org/officeDocument/2006/relationships/image"/><Relationship Id="rId6" Target="../media/image18.png" Type="http://schemas.openxmlformats.org/officeDocument/2006/relationships/image"/><Relationship Id="rId7" Target="../media/image19.png" Type="http://schemas.openxmlformats.org/officeDocument/2006/relationships/image"/><Relationship Id="rId8" Target="../media/image20.png" Type="http://schemas.openxmlformats.org/officeDocument/2006/relationships/image"/><Relationship Id="rId9" Target="../media/image21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png" Type="http://schemas.openxmlformats.org/officeDocument/2006/relationships/image"/><Relationship Id="rId3" Target="../media/image9.svg" Type="http://schemas.openxmlformats.org/officeDocument/2006/relationships/image"/><Relationship Id="rId4" Target="../media/image22.png" Type="http://schemas.openxmlformats.org/officeDocument/2006/relationships/image"/><Relationship Id="rId5" Target="../media/image23.png" Type="http://schemas.openxmlformats.org/officeDocument/2006/relationships/image"/><Relationship Id="rId6" Target="../media/image24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7259300" y="7109187"/>
            <a:ext cx="1028700" cy="3177813"/>
            <a:chOff x="0" y="0"/>
            <a:chExt cx="812800" cy="251086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2510865"/>
            </a:xfrm>
            <a:custGeom>
              <a:avLst/>
              <a:gdLst/>
              <a:ahLst/>
              <a:cxnLst/>
              <a:rect r="r" b="b" t="t" l="l"/>
              <a:pathLst>
                <a:path h="2510865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2510865"/>
                  </a:lnTo>
                  <a:lnTo>
                    <a:pt x="0" y="2510865"/>
                  </a:lnTo>
                  <a:close/>
                </a:path>
              </a:pathLst>
            </a:custGeom>
            <a:solidFill>
              <a:srgbClr val="0345E4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812800" cy="254896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7259300" y="0"/>
            <a:ext cx="1028700" cy="1028700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0345E4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-609914" y="0"/>
            <a:ext cx="1694792" cy="10287000"/>
            <a:chOff x="0" y="0"/>
            <a:chExt cx="446365" cy="2709333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446365" cy="2709333"/>
            </a:xfrm>
            <a:custGeom>
              <a:avLst/>
              <a:gdLst/>
              <a:ahLst/>
              <a:cxnLst/>
              <a:rect r="r" b="b" t="t" l="l"/>
              <a:pathLst>
                <a:path h="2709333" w="446365">
                  <a:moveTo>
                    <a:pt x="223183" y="0"/>
                  </a:moveTo>
                  <a:lnTo>
                    <a:pt x="223183" y="0"/>
                  </a:lnTo>
                  <a:cubicBezTo>
                    <a:pt x="282374" y="0"/>
                    <a:pt x="339142" y="23514"/>
                    <a:pt x="380996" y="65369"/>
                  </a:cubicBezTo>
                  <a:cubicBezTo>
                    <a:pt x="422851" y="107224"/>
                    <a:pt x="446365" y="163991"/>
                    <a:pt x="446365" y="223183"/>
                  </a:cubicBezTo>
                  <a:lnTo>
                    <a:pt x="446365" y="2486151"/>
                  </a:lnTo>
                  <a:cubicBezTo>
                    <a:pt x="446365" y="2609411"/>
                    <a:pt x="346443" y="2709333"/>
                    <a:pt x="223183" y="2709333"/>
                  </a:cubicBezTo>
                  <a:lnTo>
                    <a:pt x="223183" y="2709333"/>
                  </a:lnTo>
                  <a:cubicBezTo>
                    <a:pt x="99922" y="2709333"/>
                    <a:pt x="0" y="2609411"/>
                    <a:pt x="0" y="2486151"/>
                  </a:cubicBezTo>
                  <a:lnTo>
                    <a:pt x="0" y="223183"/>
                  </a:lnTo>
                  <a:cubicBezTo>
                    <a:pt x="0" y="99922"/>
                    <a:pt x="99922" y="0"/>
                    <a:pt x="223183" y="0"/>
                  </a:cubicBezTo>
                  <a:close/>
                </a:path>
              </a:pathLst>
            </a:custGeom>
            <a:solidFill>
              <a:srgbClr val="0345E4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446365" cy="27474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7282062" y="5669322"/>
            <a:ext cx="4176257" cy="545802"/>
            <a:chOff x="0" y="0"/>
            <a:chExt cx="1099919" cy="14375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099919" cy="143750"/>
            </a:xfrm>
            <a:custGeom>
              <a:avLst/>
              <a:gdLst/>
              <a:ahLst/>
              <a:cxnLst/>
              <a:rect r="r" b="b" t="t" l="l"/>
              <a:pathLst>
                <a:path h="143750" w="1099919">
                  <a:moveTo>
                    <a:pt x="71875" y="0"/>
                  </a:moveTo>
                  <a:lnTo>
                    <a:pt x="1028044" y="0"/>
                  </a:lnTo>
                  <a:cubicBezTo>
                    <a:pt x="1067740" y="0"/>
                    <a:pt x="1099919" y="32180"/>
                    <a:pt x="1099919" y="71875"/>
                  </a:cubicBezTo>
                  <a:lnTo>
                    <a:pt x="1099919" y="71875"/>
                  </a:lnTo>
                  <a:cubicBezTo>
                    <a:pt x="1099919" y="90938"/>
                    <a:pt x="1092347" y="109219"/>
                    <a:pt x="1078868" y="122699"/>
                  </a:cubicBezTo>
                  <a:cubicBezTo>
                    <a:pt x="1065389" y="136178"/>
                    <a:pt x="1047107" y="143750"/>
                    <a:pt x="1028044" y="143750"/>
                  </a:cubicBezTo>
                  <a:lnTo>
                    <a:pt x="71875" y="143750"/>
                  </a:lnTo>
                  <a:cubicBezTo>
                    <a:pt x="52813" y="143750"/>
                    <a:pt x="34531" y="136178"/>
                    <a:pt x="21052" y="122699"/>
                  </a:cubicBezTo>
                  <a:cubicBezTo>
                    <a:pt x="7573" y="109219"/>
                    <a:pt x="0" y="90938"/>
                    <a:pt x="0" y="71875"/>
                  </a:cubicBezTo>
                  <a:lnTo>
                    <a:pt x="0" y="71875"/>
                  </a:lnTo>
                  <a:cubicBezTo>
                    <a:pt x="0" y="52813"/>
                    <a:pt x="7573" y="34531"/>
                    <a:pt x="21052" y="21052"/>
                  </a:cubicBezTo>
                  <a:cubicBezTo>
                    <a:pt x="34531" y="7573"/>
                    <a:pt x="52813" y="0"/>
                    <a:pt x="71875" y="0"/>
                  </a:cubicBezTo>
                  <a:close/>
                </a:path>
              </a:pathLst>
            </a:custGeom>
            <a:solidFill>
              <a:srgbClr val="0345E4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47625"/>
              <a:ext cx="1099919" cy="1913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939"/>
                </a:lnSpc>
              </a:pPr>
              <a:r>
                <a:rPr lang="en-US" sz="2099">
                  <a:solidFill>
                    <a:srgbClr val="FFFFFF"/>
                  </a:solidFill>
                  <a:latin typeface="Garet"/>
                  <a:ea typeface="Garet"/>
                  <a:cs typeface="Garet"/>
                  <a:sym typeface="Garet"/>
                </a:rPr>
                <a:t>Supervisor: Dr.Raed Qadi</a:t>
              </a: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12508917" y="786854"/>
            <a:ext cx="1977164" cy="1977164"/>
            <a:chOff x="0" y="0"/>
            <a:chExt cx="812800" cy="8128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199699" y="0"/>
                  </a:moveTo>
                  <a:lnTo>
                    <a:pt x="613101" y="0"/>
                  </a:lnTo>
                  <a:cubicBezTo>
                    <a:pt x="666064" y="0"/>
                    <a:pt x="716859" y="21040"/>
                    <a:pt x="754309" y="58491"/>
                  </a:cubicBezTo>
                  <a:cubicBezTo>
                    <a:pt x="791760" y="95941"/>
                    <a:pt x="812800" y="146736"/>
                    <a:pt x="812800" y="199699"/>
                  </a:cubicBezTo>
                  <a:lnTo>
                    <a:pt x="812800" y="613101"/>
                  </a:lnTo>
                  <a:cubicBezTo>
                    <a:pt x="812800" y="666064"/>
                    <a:pt x="791760" y="716859"/>
                    <a:pt x="754309" y="754309"/>
                  </a:cubicBezTo>
                  <a:cubicBezTo>
                    <a:pt x="716859" y="791760"/>
                    <a:pt x="666064" y="812800"/>
                    <a:pt x="613101" y="812800"/>
                  </a:cubicBezTo>
                  <a:lnTo>
                    <a:pt x="199699" y="812800"/>
                  </a:lnTo>
                  <a:cubicBezTo>
                    <a:pt x="146736" y="812800"/>
                    <a:pt x="95941" y="791760"/>
                    <a:pt x="58491" y="754309"/>
                  </a:cubicBezTo>
                  <a:cubicBezTo>
                    <a:pt x="21040" y="716859"/>
                    <a:pt x="0" y="666064"/>
                    <a:pt x="0" y="613101"/>
                  </a:cubicBezTo>
                  <a:lnTo>
                    <a:pt x="0" y="199699"/>
                  </a:lnTo>
                  <a:cubicBezTo>
                    <a:pt x="0" y="146736"/>
                    <a:pt x="21040" y="95941"/>
                    <a:pt x="58491" y="58491"/>
                  </a:cubicBezTo>
                  <a:cubicBezTo>
                    <a:pt x="95941" y="21040"/>
                    <a:pt x="146736" y="0"/>
                    <a:pt x="199699" y="0"/>
                  </a:cubicBezTo>
                  <a:close/>
                </a:path>
              </a:pathLst>
            </a:custGeom>
            <a:solidFill>
              <a:srgbClr val="0345E4">
                <a:alpha val="29804"/>
              </a:srgbClr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17" id="17"/>
          <p:cNvSpPr txBox="true"/>
          <p:nvPr/>
        </p:nvSpPr>
        <p:spPr>
          <a:xfrm rot="0">
            <a:off x="1697253" y="739229"/>
            <a:ext cx="6787240" cy="5283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79"/>
              </a:lnSpc>
            </a:pPr>
            <a:r>
              <a:rPr lang="en-US" sz="3199" b="true">
                <a:solidFill>
                  <a:srgbClr val="000000"/>
                </a:solidFill>
                <a:latin typeface="Garet Bold"/>
                <a:ea typeface="Garet Bold"/>
                <a:cs typeface="Garet Bold"/>
                <a:sym typeface="Garet Bold"/>
              </a:rPr>
              <a:t>Hardware Graduation Project  2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8072253" y="7672449"/>
            <a:ext cx="5102540" cy="3892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220"/>
              </a:lnSpc>
            </a:pPr>
            <a:r>
              <a:rPr lang="en-US" sz="2300">
                <a:solidFill>
                  <a:srgbClr val="000000"/>
                </a:solidFill>
                <a:latin typeface="Garet"/>
                <a:ea typeface="Garet"/>
                <a:cs typeface="Garet"/>
                <a:sym typeface="Garet"/>
              </a:rPr>
              <a:t>Kariem AbuAisheh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8072253" y="8308839"/>
            <a:ext cx="5102540" cy="3892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220"/>
              </a:lnSpc>
            </a:pPr>
            <a:r>
              <a:rPr lang="en-US" sz="2300">
                <a:solidFill>
                  <a:srgbClr val="000000"/>
                </a:solidFill>
                <a:latin typeface="Garet"/>
                <a:ea typeface="Garet"/>
                <a:cs typeface="Garet"/>
                <a:sym typeface="Garet"/>
              </a:rPr>
              <a:t>Yazan Mansour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3921167" y="3277912"/>
            <a:ext cx="11672539" cy="15233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960"/>
              </a:lnSpc>
            </a:pPr>
            <a:r>
              <a:rPr lang="en-US" sz="10400" b="true">
                <a:solidFill>
                  <a:srgbClr val="000000"/>
                </a:solidFill>
                <a:latin typeface="Garet Bold"/>
                <a:ea typeface="Garet Bold"/>
                <a:cs typeface="Garet Bold"/>
                <a:sym typeface="Garet Bold"/>
              </a:rPr>
              <a:t>STADIUM ROBOT</a:t>
            </a:r>
          </a:p>
        </p:txBody>
      </p:sp>
      <p:grpSp>
        <p:nvGrpSpPr>
          <p:cNvPr name="Group 21" id="21"/>
          <p:cNvGrpSpPr/>
          <p:nvPr/>
        </p:nvGrpSpPr>
        <p:grpSpPr>
          <a:xfrm rot="0">
            <a:off x="8484493" y="9014056"/>
            <a:ext cx="2545888" cy="2545888"/>
            <a:chOff x="0" y="0"/>
            <a:chExt cx="812800" cy="812800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571500" cap="sq">
              <a:solidFill>
                <a:srgbClr val="0345E4">
                  <a:alpha val="9804"/>
                </a:srgbClr>
              </a:solidFill>
              <a:prstDash val="solid"/>
              <a:miter/>
            </a:ln>
          </p:spPr>
        </p:sp>
        <p:sp>
          <p:nvSpPr>
            <p:cNvPr name="TextBox 23" id="23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24" id="24"/>
          <p:cNvSpPr txBox="true"/>
          <p:nvPr/>
        </p:nvSpPr>
        <p:spPr>
          <a:xfrm rot="0">
            <a:off x="7475877" y="7035544"/>
            <a:ext cx="5102540" cy="3892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220"/>
              </a:lnSpc>
            </a:pPr>
            <a:r>
              <a:rPr lang="en-US" sz="2300">
                <a:solidFill>
                  <a:srgbClr val="000000"/>
                </a:solidFill>
                <a:latin typeface="Garet"/>
                <a:ea typeface="Garet"/>
                <a:cs typeface="Garet"/>
                <a:sym typeface="Garet"/>
              </a:rPr>
              <a:t>Presented  By: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0"/>
            <a:ext cx="18288000" cy="1543194"/>
            <a:chOff x="0" y="0"/>
            <a:chExt cx="4816593" cy="40643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16592" cy="406438"/>
            </a:xfrm>
            <a:custGeom>
              <a:avLst/>
              <a:gdLst/>
              <a:ahLst/>
              <a:cxnLst/>
              <a:rect r="r" b="b" t="t" l="l"/>
              <a:pathLst>
                <a:path h="406438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406438"/>
                  </a:lnTo>
                  <a:lnTo>
                    <a:pt x="0" y="406438"/>
                  </a:lnTo>
                  <a:close/>
                </a:path>
              </a:pathLst>
            </a:custGeom>
            <a:solidFill>
              <a:srgbClr val="0345E4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816593" cy="4445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2976899" y="2152380"/>
            <a:ext cx="12334203" cy="7993142"/>
          </a:xfrm>
          <a:custGeom>
            <a:avLst/>
            <a:gdLst/>
            <a:ahLst/>
            <a:cxnLst/>
            <a:rect r="r" b="b" t="t" l="l"/>
            <a:pathLst>
              <a:path h="7993142" w="12334203">
                <a:moveTo>
                  <a:pt x="0" y="0"/>
                </a:moveTo>
                <a:lnTo>
                  <a:pt x="12334202" y="0"/>
                </a:lnTo>
                <a:lnTo>
                  <a:pt x="12334202" y="7993141"/>
                </a:lnTo>
                <a:lnTo>
                  <a:pt x="0" y="799314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80" r="0" b="-209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919853" y="296934"/>
            <a:ext cx="10769833" cy="8540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999"/>
              </a:lnSpc>
            </a:pPr>
            <a:r>
              <a:rPr lang="en-US" b="true" sz="4999" spc="99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DESIGN &amp; COMPONENTS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919853" y="1562037"/>
            <a:ext cx="5820283" cy="514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200"/>
              </a:lnSpc>
            </a:pPr>
            <a:r>
              <a:rPr lang="en-US" sz="3000" b="true">
                <a:solidFill>
                  <a:srgbClr val="000000"/>
                </a:solidFill>
                <a:latin typeface="Garet Bold"/>
                <a:ea typeface="Garet Bold"/>
                <a:cs typeface="Garet Bold"/>
                <a:sym typeface="Garet Bold"/>
              </a:rPr>
              <a:t>PAINT SYSTEM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0"/>
            <a:ext cx="18288000" cy="1543194"/>
            <a:chOff x="0" y="0"/>
            <a:chExt cx="4816593" cy="40643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16592" cy="406438"/>
            </a:xfrm>
            <a:custGeom>
              <a:avLst/>
              <a:gdLst/>
              <a:ahLst/>
              <a:cxnLst/>
              <a:rect r="r" b="b" t="t" l="l"/>
              <a:pathLst>
                <a:path h="406438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406438"/>
                  </a:lnTo>
                  <a:lnTo>
                    <a:pt x="0" y="406438"/>
                  </a:lnTo>
                  <a:close/>
                </a:path>
              </a:pathLst>
            </a:custGeom>
            <a:solidFill>
              <a:srgbClr val="0345E4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816593" cy="4445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211502" y="1712972"/>
            <a:ext cx="4717172" cy="8306824"/>
          </a:xfrm>
          <a:custGeom>
            <a:avLst/>
            <a:gdLst/>
            <a:ahLst/>
            <a:cxnLst/>
            <a:rect r="r" b="b" t="t" l="l"/>
            <a:pathLst>
              <a:path h="8306824" w="4717172">
                <a:moveTo>
                  <a:pt x="0" y="0"/>
                </a:moveTo>
                <a:lnTo>
                  <a:pt x="4717172" y="0"/>
                </a:lnTo>
                <a:lnTo>
                  <a:pt x="4717172" y="8306824"/>
                </a:lnTo>
                <a:lnTo>
                  <a:pt x="0" y="830682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586711" y="1712972"/>
            <a:ext cx="4672589" cy="8306824"/>
          </a:xfrm>
          <a:custGeom>
            <a:avLst/>
            <a:gdLst/>
            <a:ahLst/>
            <a:cxnLst/>
            <a:rect r="r" b="b" t="t" l="l"/>
            <a:pathLst>
              <a:path h="8306824" w="4672589">
                <a:moveTo>
                  <a:pt x="0" y="0"/>
                </a:moveTo>
                <a:lnTo>
                  <a:pt x="4672589" y="0"/>
                </a:lnTo>
                <a:lnTo>
                  <a:pt x="4672589" y="8306824"/>
                </a:lnTo>
                <a:lnTo>
                  <a:pt x="0" y="830682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5161782" y="2666450"/>
            <a:ext cx="6715473" cy="6591850"/>
          </a:xfrm>
          <a:custGeom>
            <a:avLst/>
            <a:gdLst/>
            <a:ahLst/>
            <a:cxnLst/>
            <a:rect r="r" b="b" t="t" l="l"/>
            <a:pathLst>
              <a:path h="6591850" w="6715473">
                <a:moveTo>
                  <a:pt x="0" y="0"/>
                </a:moveTo>
                <a:lnTo>
                  <a:pt x="6715473" y="0"/>
                </a:lnTo>
                <a:lnTo>
                  <a:pt x="6715473" y="6591850"/>
                </a:lnTo>
                <a:lnTo>
                  <a:pt x="0" y="659185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715" r="0" b="-1782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919853" y="296934"/>
            <a:ext cx="10769833" cy="8540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999"/>
              </a:lnSpc>
            </a:pPr>
            <a:r>
              <a:rPr lang="en-US" b="true" sz="4999" spc="99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DESIGN &amp; COMPONENTS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10052"/>
            <a:ext cx="4235092" cy="10287000"/>
            <a:chOff x="0" y="0"/>
            <a:chExt cx="3346246" cy="81280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346246" cy="8128000"/>
            </a:xfrm>
            <a:custGeom>
              <a:avLst/>
              <a:gdLst/>
              <a:ahLst/>
              <a:cxnLst/>
              <a:rect r="r" b="b" t="t" l="l"/>
              <a:pathLst>
                <a:path h="8128000" w="3346246">
                  <a:moveTo>
                    <a:pt x="0" y="0"/>
                  </a:moveTo>
                  <a:lnTo>
                    <a:pt x="3346246" y="0"/>
                  </a:lnTo>
                  <a:lnTo>
                    <a:pt x="3346246" y="8128000"/>
                  </a:lnTo>
                  <a:lnTo>
                    <a:pt x="0" y="8128000"/>
                  </a:lnTo>
                  <a:close/>
                </a:path>
              </a:pathLst>
            </a:custGeom>
            <a:solidFill>
              <a:srgbClr val="F6F6F6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3346246" cy="81661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3887344" y="1028700"/>
            <a:ext cx="3987330" cy="3987330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F6F6F6"/>
              </a:solidFill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-1615919" y="6389388"/>
            <a:ext cx="3277467" cy="3277467"/>
            <a:chOff x="0" y="0"/>
            <a:chExt cx="812800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571500" cap="sq">
              <a:solidFill>
                <a:srgbClr val="0345E4">
                  <a:alpha val="19608"/>
                </a:srgbClr>
              </a:solidFill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4235092" y="-91751"/>
            <a:ext cx="10169606" cy="10378751"/>
          </a:xfrm>
          <a:custGeom>
            <a:avLst/>
            <a:gdLst/>
            <a:ahLst/>
            <a:cxnLst/>
            <a:rect r="r" b="b" t="t" l="l"/>
            <a:pathLst>
              <a:path h="10378751" w="10169606">
                <a:moveTo>
                  <a:pt x="0" y="0"/>
                </a:moveTo>
                <a:lnTo>
                  <a:pt x="10169607" y="0"/>
                </a:lnTo>
                <a:lnTo>
                  <a:pt x="10169607" y="10378751"/>
                </a:lnTo>
                <a:lnTo>
                  <a:pt x="0" y="1037875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9173" t="0" r="-34116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173411" y="3954410"/>
            <a:ext cx="4396672" cy="1374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</a:pPr>
            <a:r>
              <a:rPr lang="en-US" sz="3999" b="true">
                <a:solidFill>
                  <a:srgbClr val="000000"/>
                </a:solidFill>
                <a:latin typeface="Garet Bold"/>
                <a:ea typeface="Garet Bold"/>
                <a:cs typeface="Garet Bold"/>
                <a:sym typeface="Garet Bold"/>
              </a:rPr>
              <a:t>SOFTWARE</a:t>
            </a:r>
          </a:p>
          <a:p>
            <a:pPr algn="l">
              <a:lnSpc>
                <a:spcPts val="5599"/>
              </a:lnSpc>
            </a:pPr>
            <a:r>
              <a:rPr lang="en-US" sz="3999" b="true">
                <a:solidFill>
                  <a:srgbClr val="000000"/>
                </a:solidFill>
                <a:latin typeface="Garet Bold"/>
                <a:ea typeface="Garet Bold"/>
                <a:cs typeface="Garet Bold"/>
                <a:sym typeface="Garet Bold"/>
              </a:rPr>
              <a:t>DEVELOPMENT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V="true">
            <a:off x="551064" y="5997897"/>
            <a:ext cx="17185873" cy="47625"/>
          </a:xfrm>
          <a:prstGeom prst="line">
            <a:avLst/>
          </a:prstGeom>
          <a:ln cap="flat" w="47625">
            <a:solidFill>
              <a:srgbClr val="000000">
                <a:alpha val="29804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 flipH="true">
            <a:off x="9144000" y="2400860"/>
            <a:ext cx="0" cy="7222650"/>
          </a:xfrm>
          <a:prstGeom prst="line">
            <a:avLst/>
          </a:prstGeom>
          <a:ln cap="flat" w="47625">
            <a:solidFill>
              <a:srgbClr val="000000">
                <a:alpha val="29804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4" id="4"/>
          <p:cNvSpPr/>
          <p:nvPr/>
        </p:nvSpPr>
        <p:spPr>
          <a:xfrm>
            <a:off x="551064" y="1522485"/>
            <a:ext cx="1310100" cy="0"/>
          </a:xfrm>
          <a:prstGeom prst="line">
            <a:avLst/>
          </a:prstGeom>
          <a:ln cap="flat" w="95250">
            <a:solidFill>
              <a:srgbClr val="0345E4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5" id="5"/>
          <p:cNvGrpSpPr/>
          <p:nvPr/>
        </p:nvGrpSpPr>
        <p:grpSpPr>
          <a:xfrm rot="0">
            <a:off x="1432799" y="2400860"/>
            <a:ext cx="4316989" cy="669452"/>
            <a:chOff x="0" y="0"/>
            <a:chExt cx="2746403" cy="425895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746403" cy="425895"/>
            </a:xfrm>
            <a:custGeom>
              <a:avLst/>
              <a:gdLst/>
              <a:ahLst/>
              <a:cxnLst/>
              <a:rect r="r" b="b" t="t" l="l"/>
              <a:pathLst>
                <a:path h="425895" w="2746403">
                  <a:moveTo>
                    <a:pt x="2543203" y="0"/>
                  </a:moveTo>
                  <a:cubicBezTo>
                    <a:pt x="2655427" y="0"/>
                    <a:pt x="2746403" y="95340"/>
                    <a:pt x="2746403" y="212948"/>
                  </a:cubicBezTo>
                  <a:cubicBezTo>
                    <a:pt x="2746403" y="330556"/>
                    <a:pt x="2655427" y="425895"/>
                    <a:pt x="2543203" y="425895"/>
                  </a:cubicBezTo>
                  <a:lnTo>
                    <a:pt x="203200" y="425895"/>
                  </a:lnTo>
                  <a:cubicBezTo>
                    <a:pt x="90976" y="425895"/>
                    <a:pt x="0" y="330556"/>
                    <a:pt x="0" y="212948"/>
                  </a:cubicBezTo>
                  <a:cubicBezTo>
                    <a:pt x="0" y="95340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345E4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47625"/>
              <a:ext cx="2746403" cy="47352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99"/>
                </a:lnSpc>
              </a:pPr>
              <a:r>
                <a:rPr lang="en-US" b="true" sz="2499">
                  <a:solidFill>
                    <a:srgbClr val="FFFFFF"/>
                  </a:solidFill>
                  <a:latin typeface="Garet Bold"/>
                  <a:ea typeface="Garet Bold"/>
                  <a:cs typeface="Garet Bold"/>
                  <a:sym typeface="Garet Bold"/>
                </a:rPr>
                <a:t>Battery</a:t>
              </a: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432799" y="6643833"/>
            <a:ext cx="4316989" cy="669452"/>
            <a:chOff x="0" y="0"/>
            <a:chExt cx="2746403" cy="42589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746403" cy="425895"/>
            </a:xfrm>
            <a:custGeom>
              <a:avLst/>
              <a:gdLst/>
              <a:ahLst/>
              <a:cxnLst/>
              <a:rect r="r" b="b" t="t" l="l"/>
              <a:pathLst>
                <a:path h="425895" w="2746403">
                  <a:moveTo>
                    <a:pt x="2543203" y="0"/>
                  </a:moveTo>
                  <a:cubicBezTo>
                    <a:pt x="2655427" y="0"/>
                    <a:pt x="2746403" y="95340"/>
                    <a:pt x="2746403" y="212948"/>
                  </a:cubicBezTo>
                  <a:cubicBezTo>
                    <a:pt x="2746403" y="330556"/>
                    <a:pt x="2655427" y="425895"/>
                    <a:pt x="2543203" y="425895"/>
                  </a:cubicBezTo>
                  <a:lnTo>
                    <a:pt x="203200" y="425895"/>
                  </a:lnTo>
                  <a:cubicBezTo>
                    <a:pt x="90976" y="425895"/>
                    <a:pt x="0" y="330556"/>
                    <a:pt x="0" y="212948"/>
                  </a:cubicBezTo>
                  <a:cubicBezTo>
                    <a:pt x="0" y="95340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47625"/>
              <a:ext cx="2746403" cy="47352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99"/>
                </a:lnSpc>
              </a:pPr>
              <a:r>
                <a:rPr lang="en-US" b="true" sz="2499">
                  <a:solidFill>
                    <a:srgbClr val="FFFFFF"/>
                  </a:solidFill>
                  <a:latin typeface="Garet Bold"/>
                  <a:ea typeface="Garet Bold"/>
                  <a:cs typeface="Garet Bold"/>
                  <a:sym typeface="Garet Bold"/>
                </a:rPr>
                <a:t>Circle</a:t>
              </a: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10563822" y="2400860"/>
            <a:ext cx="4316989" cy="669452"/>
            <a:chOff x="0" y="0"/>
            <a:chExt cx="2746403" cy="425895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2746403" cy="425895"/>
            </a:xfrm>
            <a:custGeom>
              <a:avLst/>
              <a:gdLst/>
              <a:ahLst/>
              <a:cxnLst/>
              <a:rect r="r" b="b" t="t" l="l"/>
              <a:pathLst>
                <a:path h="425895" w="2746403">
                  <a:moveTo>
                    <a:pt x="2543203" y="0"/>
                  </a:moveTo>
                  <a:cubicBezTo>
                    <a:pt x="2655427" y="0"/>
                    <a:pt x="2746403" y="95340"/>
                    <a:pt x="2746403" y="212948"/>
                  </a:cubicBezTo>
                  <a:cubicBezTo>
                    <a:pt x="2746403" y="330556"/>
                    <a:pt x="2655427" y="425895"/>
                    <a:pt x="2543203" y="425895"/>
                  </a:cubicBezTo>
                  <a:lnTo>
                    <a:pt x="203200" y="425895"/>
                  </a:lnTo>
                  <a:cubicBezTo>
                    <a:pt x="90976" y="425895"/>
                    <a:pt x="0" y="330556"/>
                    <a:pt x="0" y="212948"/>
                  </a:cubicBezTo>
                  <a:cubicBezTo>
                    <a:pt x="0" y="95340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47625"/>
              <a:ext cx="2746403" cy="47352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99"/>
                </a:lnSpc>
              </a:pPr>
              <a:r>
                <a:rPr lang="en-US" b="true" sz="2499">
                  <a:solidFill>
                    <a:srgbClr val="FFFFFF"/>
                  </a:solidFill>
                  <a:latin typeface="Garet Bold"/>
                  <a:ea typeface="Garet Bold"/>
                  <a:cs typeface="Garet Bold"/>
                  <a:sym typeface="Garet Bold"/>
                </a:rPr>
                <a:t>CM to Steps</a:t>
              </a: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10563822" y="6643833"/>
            <a:ext cx="4316989" cy="669452"/>
            <a:chOff x="0" y="0"/>
            <a:chExt cx="2746403" cy="425895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2746403" cy="425895"/>
            </a:xfrm>
            <a:custGeom>
              <a:avLst/>
              <a:gdLst/>
              <a:ahLst/>
              <a:cxnLst/>
              <a:rect r="r" b="b" t="t" l="l"/>
              <a:pathLst>
                <a:path h="425895" w="2746403">
                  <a:moveTo>
                    <a:pt x="2543203" y="0"/>
                  </a:moveTo>
                  <a:cubicBezTo>
                    <a:pt x="2655427" y="0"/>
                    <a:pt x="2746403" y="95340"/>
                    <a:pt x="2746403" y="212948"/>
                  </a:cubicBezTo>
                  <a:cubicBezTo>
                    <a:pt x="2746403" y="330556"/>
                    <a:pt x="2655427" y="425895"/>
                    <a:pt x="2543203" y="425895"/>
                  </a:cubicBezTo>
                  <a:lnTo>
                    <a:pt x="203200" y="425895"/>
                  </a:lnTo>
                  <a:cubicBezTo>
                    <a:pt x="90976" y="425895"/>
                    <a:pt x="0" y="330556"/>
                    <a:pt x="0" y="212948"/>
                  </a:cubicBezTo>
                  <a:cubicBezTo>
                    <a:pt x="0" y="95340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345E4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0" y="-47625"/>
              <a:ext cx="2746403" cy="47352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99"/>
                </a:lnSpc>
              </a:pPr>
              <a:r>
                <a:rPr lang="en-US" b="true" sz="2499">
                  <a:solidFill>
                    <a:srgbClr val="FFFFFF"/>
                  </a:solidFill>
                  <a:latin typeface="Garet Bold"/>
                  <a:ea typeface="Garet Bold"/>
                  <a:cs typeface="Garet Bold"/>
                  <a:sym typeface="Garet Bold"/>
                </a:rPr>
                <a:t>Curve Line</a:t>
              </a:r>
            </a:p>
          </p:txBody>
        </p:sp>
      </p:grpSp>
      <p:sp>
        <p:nvSpPr>
          <p:cNvPr name="TextBox 17" id="17"/>
          <p:cNvSpPr txBox="true"/>
          <p:nvPr/>
        </p:nvSpPr>
        <p:spPr>
          <a:xfrm rot="0">
            <a:off x="512964" y="373134"/>
            <a:ext cx="10769833" cy="8540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999"/>
              </a:lnSpc>
            </a:pPr>
            <a:r>
              <a:rPr lang="en-US" b="true" sz="4999" spc="99">
                <a:solidFill>
                  <a:srgbClr val="000000"/>
                </a:solidFill>
                <a:latin typeface="Garet Bold"/>
                <a:ea typeface="Garet Bold"/>
                <a:cs typeface="Garet Bold"/>
                <a:sym typeface="Garet Bold"/>
              </a:rPr>
              <a:t>CALCULATIONS</a:t>
            </a:r>
          </a:p>
        </p:txBody>
      </p:sp>
      <p:grpSp>
        <p:nvGrpSpPr>
          <p:cNvPr name="Group 18" id="18"/>
          <p:cNvGrpSpPr/>
          <p:nvPr/>
        </p:nvGrpSpPr>
        <p:grpSpPr>
          <a:xfrm rot="0">
            <a:off x="763347" y="2400860"/>
            <a:ext cx="669452" cy="669452"/>
            <a:chOff x="0" y="0"/>
            <a:chExt cx="812800" cy="8128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20" id="20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1" id="21"/>
          <p:cNvGrpSpPr/>
          <p:nvPr/>
        </p:nvGrpSpPr>
        <p:grpSpPr>
          <a:xfrm rot="0">
            <a:off x="9894370" y="2400860"/>
            <a:ext cx="669452" cy="669452"/>
            <a:chOff x="0" y="0"/>
            <a:chExt cx="812800" cy="812800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45E4"/>
            </a:solidFill>
          </p:spPr>
        </p:sp>
        <p:sp>
          <p:nvSpPr>
            <p:cNvPr name="TextBox 23" id="23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4" id="24"/>
          <p:cNvGrpSpPr/>
          <p:nvPr/>
        </p:nvGrpSpPr>
        <p:grpSpPr>
          <a:xfrm rot="0">
            <a:off x="763347" y="6643833"/>
            <a:ext cx="669452" cy="669452"/>
            <a:chOff x="0" y="0"/>
            <a:chExt cx="812800" cy="812800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45E4"/>
            </a:solidFill>
          </p:spPr>
        </p:sp>
        <p:sp>
          <p:nvSpPr>
            <p:cNvPr name="TextBox 26" id="26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7" id="27"/>
          <p:cNvGrpSpPr/>
          <p:nvPr/>
        </p:nvGrpSpPr>
        <p:grpSpPr>
          <a:xfrm rot="0">
            <a:off x="9894370" y="6643833"/>
            <a:ext cx="669452" cy="669452"/>
            <a:chOff x="0" y="0"/>
            <a:chExt cx="812800" cy="812800"/>
          </a:xfrm>
        </p:grpSpPr>
        <p:sp>
          <p:nvSpPr>
            <p:cNvPr name="Freeform 28" id="2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29" id="29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30" id="30"/>
          <p:cNvGrpSpPr/>
          <p:nvPr/>
        </p:nvGrpSpPr>
        <p:grpSpPr>
          <a:xfrm rot="0">
            <a:off x="8709419" y="-2174505"/>
            <a:ext cx="3744615" cy="3744615"/>
            <a:chOff x="0" y="0"/>
            <a:chExt cx="812800" cy="812800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571500" cap="sq">
              <a:solidFill>
                <a:srgbClr val="0345E4">
                  <a:alpha val="19608"/>
                </a:srgbClr>
              </a:solidFill>
              <a:prstDash val="solid"/>
              <a:miter/>
            </a:ln>
          </p:spPr>
        </p:sp>
        <p:sp>
          <p:nvSpPr>
            <p:cNvPr name="TextBox 32" id="32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33" id="33"/>
          <p:cNvSpPr txBox="true"/>
          <p:nvPr/>
        </p:nvSpPr>
        <p:spPr>
          <a:xfrm rot="0">
            <a:off x="10581727" y="8056235"/>
            <a:ext cx="9328172" cy="460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3874"/>
              </a:lnSpc>
            </a:pPr>
            <a:r>
              <a:rPr lang="en-US" sz="24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Arc length=(Angle/360)×2πR</a:t>
            </a:r>
          </a:p>
        </p:txBody>
      </p:sp>
      <p:sp>
        <p:nvSpPr>
          <p:cNvPr name="TextBox 34" id="34"/>
          <p:cNvSpPr txBox="true"/>
          <p:nvPr/>
        </p:nvSpPr>
        <p:spPr>
          <a:xfrm rot="0">
            <a:off x="1432799" y="3506350"/>
            <a:ext cx="3583864" cy="19177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874"/>
              </a:lnSpc>
            </a:pPr>
            <a:r>
              <a:rPr lang="en-US" sz="24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Stepper motor=3A</a:t>
            </a:r>
          </a:p>
          <a:p>
            <a:pPr algn="l">
              <a:lnSpc>
                <a:spcPts val="3874"/>
              </a:lnSpc>
            </a:pPr>
            <a:r>
              <a:rPr lang="en-US" sz="24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3A*3=9A</a:t>
            </a:r>
          </a:p>
          <a:p>
            <a:pPr algn="l">
              <a:lnSpc>
                <a:spcPts val="3874"/>
              </a:lnSpc>
            </a:pPr>
            <a:r>
              <a:rPr lang="en-US" sz="24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Paint Gun=110W</a:t>
            </a:r>
          </a:p>
          <a:p>
            <a:pPr algn="l" marL="0" indent="0" lvl="0">
              <a:lnSpc>
                <a:spcPts val="3874"/>
              </a:lnSpc>
            </a:pPr>
            <a:r>
              <a:rPr lang="en-US" sz="24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110W/12V=9.1A</a:t>
            </a:r>
          </a:p>
        </p:txBody>
      </p:sp>
      <p:sp>
        <p:nvSpPr>
          <p:cNvPr name="TextBox 35" id="35"/>
          <p:cNvSpPr txBox="true"/>
          <p:nvPr/>
        </p:nvSpPr>
        <p:spPr>
          <a:xfrm rot="0">
            <a:off x="9894370" y="3583414"/>
            <a:ext cx="7610876" cy="1298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STEPS_PER_REV = 400</a:t>
            </a:r>
          </a:p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STEPS_PER_CM = STEPS_PER_REV / (1.25 * 2.4)</a:t>
            </a:r>
          </a:p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 steps = distance * STEPS_PER_CM</a:t>
            </a:r>
          </a:p>
        </p:txBody>
      </p:sp>
      <p:sp>
        <p:nvSpPr>
          <p:cNvPr name="TextBox 36" id="36"/>
          <p:cNvSpPr txBox="true"/>
          <p:nvPr/>
        </p:nvSpPr>
        <p:spPr>
          <a:xfrm rot="0">
            <a:off x="1777676" y="8094335"/>
            <a:ext cx="2111127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Distance</a:t>
            </a:r>
            <a:r>
              <a:rPr lang="en-US" sz="2499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=2πR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V="true">
            <a:off x="551064" y="5997897"/>
            <a:ext cx="17185873" cy="47625"/>
          </a:xfrm>
          <a:prstGeom prst="line">
            <a:avLst/>
          </a:prstGeom>
          <a:ln cap="flat" w="47625">
            <a:solidFill>
              <a:srgbClr val="000000">
                <a:alpha val="29804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 flipH="true">
            <a:off x="9144000" y="2400860"/>
            <a:ext cx="0" cy="7222650"/>
          </a:xfrm>
          <a:prstGeom prst="line">
            <a:avLst/>
          </a:prstGeom>
          <a:ln cap="flat" w="47625">
            <a:solidFill>
              <a:srgbClr val="000000">
                <a:alpha val="29804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4" id="4"/>
          <p:cNvSpPr/>
          <p:nvPr/>
        </p:nvSpPr>
        <p:spPr>
          <a:xfrm>
            <a:off x="551064" y="1522485"/>
            <a:ext cx="1310100" cy="0"/>
          </a:xfrm>
          <a:prstGeom prst="line">
            <a:avLst/>
          </a:prstGeom>
          <a:ln cap="flat" w="95250">
            <a:solidFill>
              <a:srgbClr val="0345E4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5" id="5"/>
          <p:cNvGrpSpPr/>
          <p:nvPr/>
        </p:nvGrpSpPr>
        <p:grpSpPr>
          <a:xfrm rot="0">
            <a:off x="1432799" y="2400860"/>
            <a:ext cx="4316989" cy="669452"/>
            <a:chOff x="0" y="0"/>
            <a:chExt cx="2746403" cy="425895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746403" cy="425895"/>
            </a:xfrm>
            <a:custGeom>
              <a:avLst/>
              <a:gdLst/>
              <a:ahLst/>
              <a:cxnLst/>
              <a:rect r="r" b="b" t="t" l="l"/>
              <a:pathLst>
                <a:path h="425895" w="2746403">
                  <a:moveTo>
                    <a:pt x="2543203" y="0"/>
                  </a:moveTo>
                  <a:cubicBezTo>
                    <a:pt x="2655427" y="0"/>
                    <a:pt x="2746403" y="95340"/>
                    <a:pt x="2746403" y="212948"/>
                  </a:cubicBezTo>
                  <a:cubicBezTo>
                    <a:pt x="2746403" y="330556"/>
                    <a:pt x="2655427" y="425895"/>
                    <a:pt x="2543203" y="425895"/>
                  </a:cubicBezTo>
                  <a:lnTo>
                    <a:pt x="203200" y="425895"/>
                  </a:lnTo>
                  <a:cubicBezTo>
                    <a:pt x="90976" y="425895"/>
                    <a:pt x="0" y="330556"/>
                    <a:pt x="0" y="212948"/>
                  </a:cubicBezTo>
                  <a:cubicBezTo>
                    <a:pt x="0" y="95340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345E4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47625"/>
              <a:ext cx="2746403" cy="47352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99"/>
                </a:lnSpc>
              </a:pPr>
              <a:r>
                <a:rPr lang="en-US" b="true" sz="2499">
                  <a:solidFill>
                    <a:srgbClr val="FFFFFF"/>
                  </a:solidFill>
                  <a:latin typeface="Garet Bold"/>
                  <a:ea typeface="Garet Bold"/>
                  <a:cs typeface="Garet Bold"/>
                  <a:sym typeface="Garet Bold"/>
                </a:rPr>
                <a:t>Weight</a:t>
              </a:r>
              <a:r>
                <a:rPr lang="en-US" b="true" sz="2499">
                  <a:solidFill>
                    <a:srgbClr val="FFFFFF"/>
                  </a:solidFill>
                  <a:latin typeface="Garet Bold"/>
                  <a:ea typeface="Garet Bold"/>
                  <a:cs typeface="Garet Bold"/>
                  <a:sym typeface="Garet Bold"/>
                </a:rPr>
                <a:t> </a:t>
              </a: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432799" y="6643833"/>
            <a:ext cx="4316989" cy="669452"/>
            <a:chOff x="0" y="0"/>
            <a:chExt cx="2746403" cy="42589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746403" cy="425895"/>
            </a:xfrm>
            <a:custGeom>
              <a:avLst/>
              <a:gdLst/>
              <a:ahLst/>
              <a:cxnLst/>
              <a:rect r="r" b="b" t="t" l="l"/>
              <a:pathLst>
                <a:path h="425895" w="2746403">
                  <a:moveTo>
                    <a:pt x="2543203" y="0"/>
                  </a:moveTo>
                  <a:cubicBezTo>
                    <a:pt x="2655427" y="0"/>
                    <a:pt x="2746403" y="95340"/>
                    <a:pt x="2746403" y="212948"/>
                  </a:cubicBezTo>
                  <a:cubicBezTo>
                    <a:pt x="2746403" y="330556"/>
                    <a:pt x="2655427" y="425895"/>
                    <a:pt x="2543203" y="425895"/>
                  </a:cubicBezTo>
                  <a:lnTo>
                    <a:pt x="203200" y="425895"/>
                  </a:lnTo>
                  <a:cubicBezTo>
                    <a:pt x="90976" y="425895"/>
                    <a:pt x="0" y="330556"/>
                    <a:pt x="0" y="212948"/>
                  </a:cubicBezTo>
                  <a:cubicBezTo>
                    <a:pt x="0" y="95340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47625"/>
              <a:ext cx="2746403" cy="47352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99"/>
                </a:lnSpc>
              </a:pPr>
              <a:r>
                <a:rPr lang="en-US" b="true" sz="2499">
                  <a:solidFill>
                    <a:srgbClr val="FFFFFF"/>
                  </a:solidFill>
                  <a:latin typeface="Garet Bold"/>
                  <a:ea typeface="Garet Bold"/>
                  <a:cs typeface="Garet Bold"/>
                  <a:sym typeface="Garet Bold"/>
                </a:rPr>
                <a:t>Space &amp; Feedback</a:t>
              </a: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10563822" y="2400860"/>
            <a:ext cx="4316989" cy="669452"/>
            <a:chOff x="0" y="0"/>
            <a:chExt cx="2746403" cy="425895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2746403" cy="425895"/>
            </a:xfrm>
            <a:custGeom>
              <a:avLst/>
              <a:gdLst/>
              <a:ahLst/>
              <a:cxnLst/>
              <a:rect r="r" b="b" t="t" l="l"/>
              <a:pathLst>
                <a:path h="425895" w="2746403">
                  <a:moveTo>
                    <a:pt x="2543203" y="0"/>
                  </a:moveTo>
                  <a:cubicBezTo>
                    <a:pt x="2655427" y="0"/>
                    <a:pt x="2746403" y="95340"/>
                    <a:pt x="2746403" y="212948"/>
                  </a:cubicBezTo>
                  <a:cubicBezTo>
                    <a:pt x="2746403" y="330556"/>
                    <a:pt x="2655427" y="425895"/>
                    <a:pt x="2543203" y="425895"/>
                  </a:cubicBezTo>
                  <a:lnTo>
                    <a:pt x="203200" y="425895"/>
                  </a:lnTo>
                  <a:cubicBezTo>
                    <a:pt x="90976" y="425895"/>
                    <a:pt x="0" y="330556"/>
                    <a:pt x="0" y="212948"/>
                  </a:cubicBezTo>
                  <a:cubicBezTo>
                    <a:pt x="0" y="95340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47625"/>
              <a:ext cx="2746403" cy="47352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99"/>
                </a:lnSpc>
              </a:pPr>
              <a:r>
                <a:rPr lang="en-US" b="true" sz="2499">
                  <a:solidFill>
                    <a:srgbClr val="FFFFFF"/>
                  </a:solidFill>
                  <a:latin typeface="Garet Bold"/>
                  <a:ea typeface="Garet Bold"/>
                  <a:cs typeface="Garet Bold"/>
                  <a:sym typeface="Garet Bold"/>
                </a:rPr>
                <a:t>Electricity</a:t>
              </a: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10563822" y="6643833"/>
            <a:ext cx="4316989" cy="669452"/>
            <a:chOff x="0" y="0"/>
            <a:chExt cx="2746403" cy="425895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2746403" cy="425895"/>
            </a:xfrm>
            <a:custGeom>
              <a:avLst/>
              <a:gdLst/>
              <a:ahLst/>
              <a:cxnLst/>
              <a:rect r="r" b="b" t="t" l="l"/>
              <a:pathLst>
                <a:path h="425895" w="2746403">
                  <a:moveTo>
                    <a:pt x="2543203" y="0"/>
                  </a:moveTo>
                  <a:cubicBezTo>
                    <a:pt x="2655427" y="0"/>
                    <a:pt x="2746403" y="95340"/>
                    <a:pt x="2746403" y="212948"/>
                  </a:cubicBezTo>
                  <a:cubicBezTo>
                    <a:pt x="2746403" y="330556"/>
                    <a:pt x="2655427" y="425895"/>
                    <a:pt x="2543203" y="425895"/>
                  </a:cubicBezTo>
                  <a:lnTo>
                    <a:pt x="203200" y="425895"/>
                  </a:lnTo>
                  <a:cubicBezTo>
                    <a:pt x="90976" y="425895"/>
                    <a:pt x="0" y="330556"/>
                    <a:pt x="0" y="212948"/>
                  </a:cubicBezTo>
                  <a:cubicBezTo>
                    <a:pt x="0" y="95340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345E4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0" y="-47625"/>
              <a:ext cx="2746403" cy="47352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99"/>
                </a:lnSpc>
              </a:pPr>
              <a:r>
                <a:rPr lang="en-US" b="true" sz="2499">
                  <a:solidFill>
                    <a:srgbClr val="FFFFFF"/>
                  </a:solidFill>
                  <a:latin typeface="Garet Bold"/>
                  <a:ea typeface="Garet Bold"/>
                  <a:cs typeface="Garet Bold"/>
                  <a:sym typeface="Garet Bold"/>
                </a:rPr>
                <a:t> Floor</a:t>
              </a:r>
            </a:p>
          </p:txBody>
        </p:sp>
      </p:grpSp>
      <p:sp>
        <p:nvSpPr>
          <p:cNvPr name="TextBox 17" id="17"/>
          <p:cNvSpPr txBox="true"/>
          <p:nvPr/>
        </p:nvSpPr>
        <p:spPr>
          <a:xfrm rot="0">
            <a:off x="512964" y="373134"/>
            <a:ext cx="10769833" cy="8540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999"/>
              </a:lnSpc>
            </a:pPr>
            <a:r>
              <a:rPr lang="en-US" b="true" sz="4999" spc="99">
                <a:solidFill>
                  <a:srgbClr val="000000"/>
                </a:solidFill>
                <a:latin typeface="Garet Bold"/>
                <a:ea typeface="Garet Bold"/>
                <a:cs typeface="Garet Bold"/>
                <a:sym typeface="Garet Bold"/>
              </a:rPr>
              <a:t>LIMITATIONS &amp; CHALLENGES</a:t>
            </a:r>
          </a:p>
        </p:txBody>
      </p:sp>
      <p:grpSp>
        <p:nvGrpSpPr>
          <p:cNvPr name="Group 18" id="18"/>
          <p:cNvGrpSpPr/>
          <p:nvPr/>
        </p:nvGrpSpPr>
        <p:grpSpPr>
          <a:xfrm rot="0">
            <a:off x="763347" y="2400860"/>
            <a:ext cx="669452" cy="669452"/>
            <a:chOff x="0" y="0"/>
            <a:chExt cx="812800" cy="8128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20" id="20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1" id="21"/>
          <p:cNvGrpSpPr/>
          <p:nvPr/>
        </p:nvGrpSpPr>
        <p:grpSpPr>
          <a:xfrm rot="0">
            <a:off x="9894370" y="2400860"/>
            <a:ext cx="669452" cy="669452"/>
            <a:chOff x="0" y="0"/>
            <a:chExt cx="812800" cy="812800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45E4"/>
            </a:solidFill>
          </p:spPr>
        </p:sp>
        <p:sp>
          <p:nvSpPr>
            <p:cNvPr name="TextBox 23" id="23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4" id="24"/>
          <p:cNvGrpSpPr/>
          <p:nvPr/>
        </p:nvGrpSpPr>
        <p:grpSpPr>
          <a:xfrm rot="0">
            <a:off x="763347" y="6643833"/>
            <a:ext cx="669452" cy="669452"/>
            <a:chOff x="0" y="0"/>
            <a:chExt cx="812800" cy="812800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45E4"/>
            </a:solidFill>
          </p:spPr>
        </p:sp>
        <p:sp>
          <p:nvSpPr>
            <p:cNvPr name="TextBox 26" id="26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7" id="27"/>
          <p:cNvGrpSpPr/>
          <p:nvPr/>
        </p:nvGrpSpPr>
        <p:grpSpPr>
          <a:xfrm rot="0">
            <a:off x="9894370" y="6643833"/>
            <a:ext cx="669452" cy="669452"/>
            <a:chOff x="0" y="0"/>
            <a:chExt cx="812800" cy="812800"/>
          </a:xfrm>
        </p:grpSpPr>
        <p:sp>
          <p:nvSpPr>
            <p:cNvPr name="Freeform 28" id="2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29" id="29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30" id="30"/>
          <p:cNvGrpSpPr/>
          <p:nvPr/>
        </p:nvGrpSpPr>
        <p:grpSpPr>
          <a:xfrm rot="0">
            <a:off x="8709419" y="-2174505"/>
            <a:ext cx="3744615" cy="3744615"/>
            <a:chOff x="0" y="0"/>
            <a:chExt cx="812800" cy="812800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571500" cap="sq">
              <a:solidFill>
                <a:srgbClr val="0345E4">
                  <a:alpha val="19608"/>
                </a:srgbClr>
              </a:solidFill>
              <a:prstDash val="solid"/>
              <a:miter/>
            </a:ln>
          </p:spPr>
        </p:sp>
        <p:sp>
          <p:nvSpPr>
            <p:cNvPr name="TextBox 32" id="32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33" id="33"/>
          <p:cNvSpPr/>
          <p:nvPr/>
        </p:nvSpPr>
        <p:spPr>
          <a:xfrm flipH="false" flipV="false" rot="0">
            <a:off x="1002047" y="2450102"/>
            <a:ext cx="192053" cy="570968"/>
          </a:xfrm>
          <a:custGeom>
            <a:avLst/>
            <a:gdLst/>
            <a:ahLst/>
            <a:cxnLst/>
            <a:rect r="r" b="b" t="t" l="l"/>
            <a:pathLst>
              <a:path h="570968" w="192053">
                <a:moveTo>
                  <a:pt x="0" y="0"/>
                </a:moveTo>
                <a:lnTo>
                  <a:pt x="192053" y="0"/>
                </a:lnTo>
                <a:lnTo>
                  <a:pt x="192053" y="570968"/>
                </a:lnTo>
                <a:lnTo>
                  <a:pt x="0" y="57096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4" id="34"/>
          <p:cNvSpPr/>
          <p:nvPr/>
        </p:nvSpPr>
        <p:spPr>
          <a:xfrm flipH="false" flipV="false" rot="0">
            <a:off x="10015984" y="2480778"/>
            <a:ext cx="426224" cy="509616"/>
          </a:xfrm>
          <a:custGeom>
            <a:avLst/>
            <a:gdLst/>
            <a:ahLst/>
            <a:cxnLst/>
            <a:rect r="r" b="b" t="t" l="l"/>
            <a:pathLst>
              <a:path h="509616" w="426224">
                <a:moveTo>
                  <a:pt x="0" y="0"/>
                </a:moveTo>
                <a:lnTo>
                  <a:pt x="426224" y="0"/>
                </a:lnTo>
                <a:lnTo>
                  <a:pt x="426224" y="509616"/>
                </a:lnTo>
                <a:lnTo>
                  <a:pt x="0" y="5096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5" id="35"/>
          <p:cNvSpPr/>
          <p:nvPr/>
        </p:nvSpPr>
        <p:spPr>
          <a:xfrm flipH="false" flipV="false" rot="0">
            <a:off x="894216" y="6687335"/>
            <a:ext cx="407714" cy="582448"/>
          </a:xfrm>
          <a:custGeom>
            <a:avLst/>
            <a:gdLst/>
            <a:ahLst/>
            <a:cxnLst/>
            <a:rect r="r" b="b" t="t" l="l"/>
            <a:pathLst>
              <a:path h="582448" w="407714">
                <a:moveTo>
                  <a:pt x="0" y="0"/>
                </a:moveTo>
                <a:lnTo>
                  <a:pt x="407714" y="0"/>
                </a:lnTo>
                <a:lnTo>
                  <a:pt x="407714" y="582448"/>
                </a:lnTo>
                <a:lnTo>
                  <a:pt x="0" y="58244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6" id="36"/>
          <p:cNvSpPr/>
          <p:nvPr/>
        </p:nvSpPr>
        <p:spPr>
          <a:xfrm flipH="false" flipV="false" rot="0">
            <a:off x="10015984" y="6731142"/>
            <a:ext cx="390760" cy="538642"/>
          </a:xfrm>
          <a:custGeom>
            <a:avLst/>
            <a:gdLst/>
            <a:ahLst/>
            <a:cxnLst/>
            <a:rect r="r" b="b" t="t" l="l"/>
            <a:pathLst>
              <a:path h="538642" w="390760">
                <a:moveTo>
                  <a:pt x="0" y="0"/>
                </a:moveTo>
                <a:lnTo>
                  <a:pt x="390760" y="0"/>
                </a:lnTo>
                <a:lnTo>
                  <a:pt x="390760" y="538641"/>
                </a:lnTo>
                <a:lnTo>
                  <a:pt x="0" y="53864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7" id="37"/>
          <p:cNvSpPr txBox="true"/>
          <p:nvPr/>
        </p:nvSpPr>
        <p:spPr>
          <a:xfrm rot="0">
            <a:off x="1432799" y="3365697"/>
            <a:ext cx="6670030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Which Stadium Robot weights about 35kgm.</a:t>
            </a:r>
          </a:p>
        </p:txBody>
      </p:sp>
      <p:sp>
        <p:nvSpPr>
          <p:cNvPr name="TextBox 38" id="38"/>
          <p:cNvSpPr txBox="true"/>
          <p:nvPr/>
        </p:nvSpPr>
        <p:spPr>
          <a:xfrm rot="0">
            <a:off x="10563822" y="3365697"/>
            <a:ext cx="7724178" cy="860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challenge to feed the paint gun with 220v and the whole Stadium Robot.</a:t>
            </a:r>
          </a:p>
        </p:txBody>
      </p:sp>
      <p:sp>
        <p:nvSpPr>
          <p:cNvPr name="TextBox 39" id="39"/>
          <p:cNvSpPr txBox="true"/>
          <p:nvPr/>
        </p:nvSpPr>
        <p:spPr>
          <a:xfrm rot="0">
            <a:off x="10581727" y="7608560"/>
            <a:ext cx="6723311" cy="860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</a:pPr>
            <a:r>
              <a:rPr lang="en-US" sz="2499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Stadium Robot needs unobstructed surface. </a:t>
            </a:r>
          </a:p>
          <a:p>
            <a:pPr algn="l">
              <a:lnSpc>
                <a:spcPts val="3499"/>
              </a:lnSpc>
              <a:spcBef>
                <a:spcPct val="0"/>
              </a:spcBef>
            </a:pPr>
          </a:p>
        </p:txBody>
      </p:sp>
      <p:sp>
        <p:nvSpPr>
          <p:cNvPr name="TextBox 40" id="40"/>
          <p:cNvSpPr txBox="true"/>
          <p:nvPr/>
        </p:nvSpPr>
        <p:spPr>
          <a:xfrm rot="0">
            <a:off x="1432799" y="7513310"/>
            <a:ext cx="6670030" cy="1298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Which there’s no enough space to paint a full stadium and cannot use GPS inside the buildings.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V="true">
            <a:off x="551064" y="5997897"/>
            <a:ext cx="17185873" cy="47625"/>
          </a:xfrm>
          <a:prstGeom prst="line">
            <a:avLst/>
          </a:prstGeom>
          <a:ln cap="flat" w="47625">
            <a:solidFill>
              <a:srgbClr val="000000">
                <a:alpha val="29804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 flipH="true">
            <a:off x="9144000" y="2400860"/>
            <a:ext cx="0" cy="7222650"/>
          </a:xfrm>
          <a:prstGeom prst="line">
            <a:avLst/>
          </a:prstGeom>
          <a:ln cap="flat" w="47625">
            <a:solidFill>
              <a:srgbClr val="000000">
                <a:alpha val="29804"/>
              </a:srgbClr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4" id="4"/>
          <p:cNvSpPr/>
          <p:nvPr/>
        </p:nvSpPr>
        <p:spPr>
          <a:xfrm>
            <a:off x="551064" y="1522485"/>
            <a:ext cx="1310100" cy="0"/>
          </a:xfrm>
          <a:prstGeom prst="line">
            <a:avLst/>
          </a:prstGeom>
          <a:ln cap="flat" w="95250">
            <a:solidFill>
              <a:srgbClr val="0345E4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5" id="5"/>
          <p:cNvGrpSpPr/>
          <p:nvPr/>
        </p:nvGrpSpPr>
        <p:grpSpPr>
          <a:xfrm rot="0">
            <a:off x="1432799" y="2400860"/>
            <a:ext cx="5227064" cy="669452"/>
            <a:chOff x="0" y="0"/>
            <a:chExt cx="3325379" cy="425895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325380" cy="425895"/>
            </a:xfrm>
            <a:custGeom>
              <a:avLst/>
              <a:gdLst/>
              <a:ahLst/>
              <a:cxnLst/>
              <a:rect r="r" b="b" t="t" l="l"/>
              <a:pathLst>
                <a:path h="425895" w="3325380">
                  <a:moveTo>
                    <a:pt x="3122179" y="0"/>
                  </a:moveTo>
                  <a:cubicBezTo>
                    <a:pt x="3234404" y="0"/>
                    <a:pt x="3325380" y="95340"/>
                    <a:pt x="3325380" y="212948"/>
                  </a:cubicBezTo>
                  <a:cubicBezTo>
                    <a:pt x="3325380" y="330556"/>
                    <a:pt x="3234404" y="425895"/>
                    <a:pt x="3122179" y="425895"/>
                  </a:cubicBezTo>
                  <a:lnTo>
                    <a:pt x="203200" y="425895"/>
                  </a:lnTo>
                  <a:cubicBezTo>
                    <a:pt x="90976" y="425895"/>
                    <a:pt x="0" y="330556"/>
                    <a:pt x="0" y="212948"/>
                  </a:cubicBezTo>
                  <a:cubicBezTo>
                    <a:pt x="0" y="95340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345E4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47625"/>
              <a:ext cx="3325379" cy="47352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99"/>
                </a:lnSpc>
              </a:pPr>
              <a:r>
                <a:rPr lang="en-US" b="true" sz="2499">
                  <a:solidFill>
                    <a:srgbClr val="FFFFFF"/>
                  </a:solidFill>
                  <a:latin typeface="Garet Bold"/>
                  <a:ea typeface="Garet Bold"/>
                  <a:cs typeface="Garet Bold"/>
                  <a:sym typeface="Garet Bold"/>
                </a:rPr>
                <a:t>Automated Cleaning System</a:t>
              </a: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432799" y="6643833"/>
            <a:ext cx="4316989" cy="669452"/>
            <a:chOff x="0" y="0"/>
            <a:chExt cx="2746403" cy="42589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746403" cy="425895"/>
            </a:xfrm>
            <a:custGeom>
              <a:avLst/>
              <a:gdLst/>
              <a:ahLst/>
              <a:cxnLst/>
              <a:rect r="r" b="b" t="t" l="l"/>
              <a:pathLst>
                <a:path h="425895" w="2746403">
                  <a:moveTo>
                    <a:pt x="2543203" y="0"/>
                  </a:moveTo>
                  <a:cubicBezTo>
                    <a:pt x="2655427" y="0"/>
                    <a:pt x="2746403" y="95340"/>
                    <a:pt x="2746403" y="212948"/>
                  </a:cubicBezTo>
                  <a:cubicBezTo>
                    <a:pt x="2746403" y="330556"/>
                    <a:pt x="2655427" y="425895"/>
                    <a:pt x="2543203" y="425895"/>
                  </a:cubicBezTo>
                  <a:lnTo>
                    <a:pt x="203200" y="425895"/>
                  </a:lnTo>
                  <a:cubicBezTo>
                    <a:pt x="90976" y="425895"/>
                    <a:pt x="0" y="330556"/>
                    <a:pt x="0" y="212948"/>
                  </a:cubicBezTo>
                  <a:cubicBezTo>
                    <a:pt x="0" y="95340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47625"/>
              <a:ext cx="2746403" cy="47352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99"/>
                </a:lnSpc>
              </a:pPr>
              <a:r>
                <a:rPr lang="en-US" b="true" sz="2499">
                  <a:solidFill>
                    <a:srgbClr val="FFFFFF"/>
                  </a:solidFill>
                  <a:latin typeface="Garet Bold"/>
                  <a:ea typeface="Garet Bold"/>
                  <a:cs typeface="Garet Bold"/>
                  <a:sym typeface="Garet Bold"/>
                </a:rPr>
                <a:t>Improve User Interface</a:t>
              </a: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10563822" y="2400860"/>
            <a:ext cx="4316989" cy="669452"/>
            <a:chOff x="0" y="0"/>
            <a:chExt cx="2746403" cy="425895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2746403" cy="425895"/>
            </a:xfrm>
            <a:custGeom>
              <a:avLst/>
              <a:gdLst/>
              <a:ahLst/>
              <a:cxnLst/>
              <a:rect r="r" b="b" t="t" l="l"/>
              <a:pathLst>
                <a:path h="425895" w="2746403">
                  <a:moveTo>
                    <a:pt x="2543203" y="0"/>
                  </a:moveTo>
                  <a:cubicBezTo>
                    <a:pt x="2655427" y="0"/>
                    <a:pt x="2746403" y="95340"/>
                    <a:pt x="2746403" y="212948"/>
                  </a:cubicBezTo>
                  <a:cubicBezTo>
                    <a:pt x="2746403" y="330556"/>
                    <a:pt x="2655427" y="425895"/>
                    <a:pt x="2543203" y="425895"/>
                  </a:cubicBezTo>
                  <a:lnTo>
                    <a:pt x="203200" y="425895"/>
                  </a:lnTo>
                  <a:cubicBezTo>
                    <a:pt x="90976" y="425895"/>
                    <a:pt x="0" y="330556"/>
                    <a:pt x="0" y="212948"/>
                  </a:cubicBezTo>
                  <a:cubicBezTo>
                    <a:pt x="0" y="95340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47625"/>
              <a:ext cx="2746403" cy="47352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99"/>
                </a:lnSpc>
              </a:pPr>
              <a:r>
                <a:rPr lang="en-US" b="true" sz="2499">
                  <a:solidFill>
                    <a:srgbClr val="FFFFFF"/>
                  </a:solidFill>
                  <a:latin typeface="Garet Bold"/>
                  <a:ea typeface="Garet Bold"/>
                  <a:cs typeface="Garet Bold"/>
                  <a:sym typeface="Garet Bold"/>
                </a:rPr>
                <a:t>Navigation System</a:t>
              </a: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10563822" y="6665736"/>
            <a:ext cx="6490027" cy="669452"/>
            <a:chOff x="0" y="0"/>
            <a:chExt cx="4128857" cy="425895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4128857" cy="425895"/>
            </a:xfrm>
            <a:custGeom>
              <a:avLst/>
              <a:gdLst/>
              <a:ahLst/>
              <a:cxnLst/>
              <a:rect r="r" b="b" t="t" l="l"/>
              <a:pathLst>
                <a:path h="425895" w="4128857">
                  <a:moveTo>
                    <a:pt x="3925657" y="0"/>
                  </a:moveTo>
                  <a:cubicBezTo>
                    <a:pt x="4037881" y="0"/>
                    <a:pt x="4128857" y="95340"/>
                    <a:pt x="4128857" y="212948"/>
                  </a:cubicBezTo>
                  <a:cubicBezTo>
                    <a:pt x="4128857" y="330556"/>
                    <a:pt x="4037881" y="425895"/>
                    <a:pt x="3925657" y="425895"/>
                  </a:cubicBezTo>
                  <a:lnTo>
                    <a:pt x="203200" y="425895"/>
                  </a:lnTo>
                  <a:cubicBezTo>
                    <a:pt x="90976" y="425895"/>
                    <a:pt x="0" y="330556"/>
                    <a:pt x="0" y="212948"/>
                  </a:cubicBezTo>
                  <a:cubicBezTo>
                    <a:pt x="0" y="95340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345E4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0" y="-47625"/>
              <a:ext cx="4128857" cy="47352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99"/>
                </a:lnSpc>
              </a:pPr>
              <a:r>
                <a:rPr lang="en-US" b="true" sz="2499">
                  <a:solidFill>
                    <a:srgbClr val="FFFFFF"/>
                  </a:solidFill>
                  <a:latin typeface="Garet Bold"/>
                  <a:ea typeface="Garet Bold"/>
                  <a:cs typeface="Garet Bold"/>
                  <a:sym typeface="Garet Bold"/>
                </a:rPr>
                <a:t>Expanded Field Marking Functionality</a:t>
              </a:r>
            </a:p>
          </p:txBody>
        </p:sp>
      </p:grpSp>
      <p:sp>
        <p:nvSpPr>
          <p:cNvPr name="TextBox 17" id="17"/>
          <p:cNvSpPr txBox="true"/>
          <p:nvPr/>
        </p:nvSpPr>
        <p:spPr>
          <a:xfrm rot="0">
            <a:off x="512964" y="373134"/>
            <a:ext cx="10769833" cy="8540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999"/>
              </a:lnSpc>
            </a:pPr>
            <a:r>
              <a:rPr lang="en-US" b="true" sz="4999" spc="99">
                <a:solidFill>
                  <a:srgbClr val="000000"/>
                </a:solidFill>
                <a:latin typeface="Garet Bold"/>
                <a:ea typeface="Garet Bold"/>
                <a:cs typeface="Garet Bold"/>
                <a:sym typeface="Garet Bold"/>
              </a:rPr>
              <a:t>FUTURE WORK</a:t>
            </a:r>
          </a:p>
        </p:txBody>
      </p:sp>
      <p:grpSp>
        <p:nvGrpSpPr>
          <p:cNvPr name="Group 18" id="18"/>
          <p:cNvGrpSpPr/>
          <p:nvPr/>
        </p:nvGrpSpPr>
        <p:grpSpPr>
          <a:xfrm rot="0">
            <a:off x="763347" y="2400860"/>
            <a:ext cx="669452" cy="669452"/>
            <a:chOff x="0" y="0"/>
            <a:chExt cx="812800" cy="8128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20" id="20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1" id="21"/>
          <p:cNvGrpSpPr/>
          <p:nvPr/>
        </p:nvGrpSpPr>
        <p:grpSpPr>
          <a:xfrm rot="0">
            <a:off x="9894370" y="2400860"/>
            <a:ext cx="669452" cy="669452"/>
            <a:chOff x="0" y="0"/>
            <a:chExt cx="812800" cy="812800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45E4"/>
            </a:solidFill>
          </p:spPr>
        </p:sp>
        <p:sp>
          <p:nvSpPr>
            <p:cNvPr name="TextBox 23" id="23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4" id="24"/>
          <p:cNvGrpSpPr/>
          <p:nvPr/>
        </p:nvGrpSpPr>
        <p:grpSpPr>
          <a:xfrm rot="0">
            <a:off x="763347" y="6643833"/>
            <a:ext cx="669452" cy="669452"/>
            <a:chOff x="0" y="0"/>
            <a:chExt cx="812800" cy="812800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45E4"/>
            </a:solidFill>
          </p:spPr>
        </p:sp>
        <p:sp>
          <p:nvSpPr>
            <p:cNvPr name="TextBox 26" id="26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7" id="27"/>
          <p:cNvGrpSpPr/>
          <p:nvPr/>
        </p:nvGrpSpPr>
        <p:grpSpPr>
          <a:xfrm rot="0">
            <a:off x="9894370" y="6643833"/>
            <a:ext cx="669452" cy="669452"/>
            <a:chOff x="0" y="0"/>
            <a:chExt cx="812800" cy="812800"/>
          </a:xfrm>
        </p:grpSpPr>
        <p:sp>
          <p:nvSpPr>
            <p:cNvPr name="Freeform 28" id="2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29" id="29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30" id="30"/>
          <p:cNvGrpSpPr/>
          <p:nvPr/>
        </p:nvGrpSpPr>
        <p:grpSpPr>
          <a:xfrm rot="0">
            <a:off x="8709419" y="-2174505"/>
            <a:ext cx="3744615" cy="3744615"/>
            <a:chOff x="0" y="0"/>
            <a:chExt cx="812800" cy="812800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571500" cap="sq">
              <a:solidFill>
                <a:srgbClr val="0345E4">
                  <a:alpha val="19608"/>
                </a:srgbClr>
              </a:solidFill>
              <a:prstDash val="solid"/>
              <a:miter/>
            </a:ln>
          </p:spPr>
        </p:sp>
        <p:sp>
          <p:nvSpPr>
            <p:cNvPr name="TextBox 32" id="32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33" id="33"/>
          <p:cNvSpPr/>
          <p:nvPr/>
        </p:nvSpPr>
        <p:spPr>
          <a:xfrm flipH="false" flipV="false" rot="0">
            <a:off x="1002047" y="2450102"/>
            <a:ext cx="192053" cy="570968"/>
          </a:xfrm>
          <a:custGeom>
            <a:avLst/>
            <a:gdLst/>
            <a:ahLst/>
            <a:cxnLst/>
            <a:rect r="r" b="b" t="t" l="l"/>
            <a:pathLst>
              <a:path h="570968" w="192053">
                <a:moveTo>
                  <a:pt x="0" y="0"/>
                </a:moveTo>
                <a:lnTo>
                  <a:pt x="192053" y="0"/>
                </a:lnTo>
                <a:lnTo>
                  <a:pt x="192053" y="570968"/>
                </a:lnTo>
                <a:lnTo>
                  <a:pt x="0" y="57096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4" id="34"/>
          <p:cNvSpPr/>
          <p:nvPr/>
        </p:nvSpPr>
        <p:spPr>
          <a:xfrm flipH="false" flipV="false" rot="0">
            <a:off x="10015984" y="2480778"/>
            <a:ext cx="426224" cy="509616"/>
          </a:xfrm>
          <a:custGeom>
            <a:avLst/>
            <a:gdLst/>
            <a:ahLst/>
            <a:cxnLst/>
            <a:rect r="r" b="b" t="t" l="l"/>
            <a:pathLst>
              <a:path h="509616" w="426224">
                <a:moveTo>
                  <a:pt x="0" y="0"/>
                </a:moveTo>
                <a:lnTo>
                  <a:pt x="426224" y="0"/>
                </a:lnTo>
                <a:lnTo>
                  <a:pt x="426224" y="509616"/>
                </a:lnTo>
                <a:lnTo>
                  <a:pt x="0" y="5096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5" id="35"/>
          <p:cNvSpPr/>
          <p:nvPr/>
        </p:nvSpPr>
        <p:spPr>
          <a:xfrm flipH="false" flipV="false" rot="0">
            <a:off x="894216" y="6687335"/>
            <a:ext cx="407714" cy="582448"/>
          </a:xfrm>
          <a:custGeom>
            <a:avLst/>
            <a:gdLst/>
            <a:ahLst/>
            <a:cxnLst/>
            <a:rect r="r" b="b" t="t" l="l"/>
            <a:pathLst>
              <a:path h="582448" w="407714">
                <a:moveTo>
                  <a:pt x="0" y="0"/>
                </a:moveTo>
                <a:lnTo>
                  <a:pt x="407714" y="0"/>
                </a:lnTo>
                <a:lnTo>
                  <a:pt x="407714" y="582448"/>
                </a:lnTo>
                <a:lnTo>
                  <a:pt x="0" y="58244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6" id="36"/>
          <p:cNvSpPr/>
          <p:nvPr/>
        </p:nvSpPr>
        <p:spPr>
          <a:xfrm flipH="false" flipV="false" rot="0">
            <a:off x="10015984" y="6731142"/>
            <a:ext cx="390760" cy="538642"/>
          </a:xfrm>
          <a:custGeom>
            <a:avLst/>
            <a:gdLst/>
            <a:ahLst/>
            <a:cxnLst/>
            <a:rect r="r" b="b" t="t" l="l"/>
            <a:pathLst>
              <a:path h="538642" w="390760">
                <a:moveTo>
                  <a:pt x="0" y="0"/>
                </a:moveTo>
                <a:lnTo>
                  <a:pt x="390760" y="0"/>
                </a:lnTo>
                <a:lnTo>
                  <a:pt x="390760" y="538641"/>
                </a:lnTo>
                <a:lnTo>
                  <a:pt x="0" y="53864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7" id="37"/>
          <p:cNvSpPr txBox="true"/>
          <p:nvPr/>
        </p:nvSpPr>
        <p:spPr>
          <a:xfrm rot="0">
            <a:off x="1432799" y="3365697"/>
            <a:ext cx="7591871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Which Stadium Robot Cleans before start painting.</a:t>
            </a:r>
          </a:p>
        </p:txBody>
      </p:sp>
      <p:sp>
        <p:nvSpPr>
          <p:cNvPr name="TextBox 38" id="38"/>
          <p:cNvSpPr txBox="true"/>
          <p:nvPr/>
        </p:nvSpPr>
        <p:spPr>
          <a:xfrm rot="0">
            <a:off x="10563822" y="3365697"/>
            <a:ext cx="6211639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Using GPS component and LIDAR sensor.</a:t>
            </a:r>
          </a:p>
        </p:txBody>
      </p:sp>
      <p:sp>
        <p:nvSpPr>
          <p:cNvPr name="TextBox 39" id="39"/>
          <p:cNvSpPr txBox="true"/>
          <p:nvPr/>
        </p:nvSpPr>
        <p:spPr>
          <a:xfrm rot="0">
            <a:off x="1301930" y="7608560"/>
            <a:ext cx="7100590" cy="1736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539746" indent="-269873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Enhance the user interface to feature more </a:t>
            </a:r>
          </a:p>
          <a:p>
            <a:pPr algn="l">
              <a:lnSpc>
                <a:spcPts val="3499"/>
              </a:lnSpc>
            </a:pPr>
            <a:r>
              <a:rPr lang="en-US" sz="2499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     intuitive controls and real-time feedback.</a:t>
            </a:r>
          </a:p>
          <a:p>
            <a:pPr algn="l" marL="539746" indent="-269873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Allow User to enter a drawing.</a:t>
            </a:r>
          </a:p>
          <a:p>
            <a:pPr algn="l">
              <a:lnSpc>
                <a:spcPts val="3499"/>
              </a:lnSpc>
              <a:spcBef>
                <a:spcPct val="0"/>
              </a:spcBef>
            </a:pPr>
          </a:p>
        </p:txBody>
      </p:sp>
      <p:sp>
        <p:nvSpPr>
          <p:cNvPr name="TextBox 40" id="40"/>
          <p:cNvSpPr txBox="true"/>
          <p:nvPr/>
        </p:nvSpPr>
        <p:spPr>
          <a:xfrm rot="0">
            <a:off x="10442208" y="7608560"/>
            <a:ext cx="7845792" cy="1736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</a:pPr>
            <a:r>
              <a:rPr lang="en-US" sz="2499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Enhance Stadium Robot capabilities to include marking different types of sports fields, such as volleyball or badminton. </a:t>
            </a:r>
          </a:p>
          <a:p>
            <a:pPr algn="l">
              <a:lnSpc>
                <a:spcPts val="3499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3798572" y="-3621334"/>
            <a:ext cx="6460278" cy="6460278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F6F6F6"/>
              </a:solidFill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0" y="0"/>
            <a:ext cx="6534650" cy="10287000"/>
            <a:chOff x="0" y="0"/>
            <a:chExt cx="1721060" cy="270933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721060" cy="2709333"/>
            </a:xfrm>
            <a:custGeom>
              <a:avLst/>
              <a:gdLst/>
              <a:ahLst/>
              <a:cxnLst/>
              <a:rect r="r" b="b" t="t" l="l"/>
              <a:pathLst>
                <a:path h="2709333" w="1721060">
                  <a:moveTo>
                    <a:pt x="0" y="0"/>
                  </a:moveTo>
                  <a:lnTo>
                    <a:pt x="1721060" y="0"/>
                  </a:lnTo>
                  <a:lnTo>
                    <a:pt x="1721060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0345E4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721060" cy="27474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AutoShape 8" id="8"/>
          <p:cNvSpPr/>
          <p:nvPr/>
        </p:nvSpPr>
        <p:spPr>
          <a:xfrm>
            <a:off x="916626" y="1732921"/>
            <a:ext cx="1310100" cy="0"/>
          </a:xfrm>
          <a:prstGeom prst="line">
            <a:avLst/>
          </a:prstGeom>
          <a:ln cap="flat" w="9525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9" id="9"/>
          <p:cNvSpPr/>
          <p:nvPr/>
        </p:nvSpPr>
        <p:spPr>
          <a:xfrm flipH="false" flipV="false" rot="0">
            <a:off x="916626" y="9016454"/>
            <a:ext cx="586293" cy="483692"/>
          </a:xfrm>
          <a:custGeom>
            <a:avLst/>
            <a:gdLst/>
            <a:ahLst/>
            <a:cxnLst/>
            <a:rect r="r" b="b" t="t" l="l"/>
            <a:pathLst>
              <a:path h="483692" w="586293">
                <a:moveTo>
                  <a:pt x="0" y="0"/>
                </a:moveTo>
                <a:lnTo>
                  <a:pt x="586293" y="0"/>
                </a:lnTo>
                <a:lnTo>
                  <a:pt x="586293" y="483692"/>
                </a:lnTo>
                <a:lnTo>
                  <a:pt x="0" y="48369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916626" y="367185"/>
            <a:ext cx="5214356" cy="8540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999"/>
              </a:lnSpc>
            </a:pPr>
            <a:r>
              <a:rPr lang="en-US" b="true" sz="4999" spc="99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CONCLUSION</a:t>
            </a:r>
          </a:p>
        </p:txBody>
      </p:sp>
      <p:grpSp>
        <p:nvGrpSpPr>
          <p:cNvPr name="Group 11" id="11"/>
          <p:cNvGrpSpPr/>
          <p:nvPr/>
        </p:nvGrpSpPr>
        <p:grpSpPr>
          <a:xfrm rot="0">
            <a:off x="16230656" y="-1369287"/>
            <a:ext cx="3277467" cy="3277467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571500" cap="sq">
              <a:solidFill>
                <a:srgbClr val="0345E4">
                  <a:alpha val="19608"/>
                </a:srgbClr>
              </a:solidFill>
              <a:prstDash val="solid"/>
              <a:miter/>
            </a:ln>
          </p:spPr>
        </p:sp>
        <p:sp>
          <p:nvSpPr>
            <p:cNvPr name="TextBox 13" id="13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0" y="0"/>
            <a:ext cx="6157188" cy="10287000"/>
            <a:chOff x="0" y="0"/>
            <a:chExt cx="1621646" cy="2709333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1621646" cy="2709333"/>
            </a:xfrm>
            <a:custGeom>
              <a:avLst/>
              <a:gdLst/>
              <a:ahLst/>
              <a:cxnLst/>
              <a:rect r="r" b="b" t="t" l="l"/>
              <a:pathLst>
                <a:path h="2709333" w="1621646">
                  <a:moveTo>
                    <a:pt x="0" y="0"/>
                  </a:moveTo>
                  <a:lnTo>
                    <a:pt x="1621646" y="0"/>
                  </a:lnTo>
                  <a:lnTo>
                    <a:pt x="1621646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0345E4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0" y="-38100"/>
              <a:ext cx="1621646" cy="27474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AutoShape 17" id="17"/>
          <p:cNvSpPr/>
          <p:nvPr/>
        </p:nvSpPr>
        <p:spPr>
          <a:xfrm>
            <a:off x="916626" y="1908721"/>
            <a:ext cx="1310100" cy="0"/>
          </a:xfrm>
          <a:prstGeom prst="line">
            <a:avLst/>
          </a:prstGeom>
          <a:ln cap="flat" w="9525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18" id="18"/>
          <p:cNvSpPr txBox="true"/>
          <p:nvPr/>
        </p:nvSpPr>
        <p:spPr>
          <a:xfrm rot="0">
            <a:off x="410456" y="744695"/>
            <a:ext cx="5746733" cy="8540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999"/>
              </a:lnSpc>
            </a:pPr>
            <a:r>
              <a:rPr lang="en-US" b="true" sz="4999" spc="99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CONCLUSION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916626" y="2483824"/>
            <a:ext cx="5004077" cy="946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539749" indent="-269875" lvl="1">
              <a:lnSpc>
                <a:spcPts val="3874"/>
              </a:lnSpc>
              <a:buFont typeface="Arial"/>
              <a:buChar char="•"/>
            </a:pPr>
            <a:r>
              <a:rPr lang="en-US" sz="2499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Summary</a:t>
            </a:r>
          </a:p>
          <a:p>
            <a:pPr algn="just" marL="539749" indent="-269875" lvl="1">
              <a:lnSpc>
                <a:spcPts val="3874"/>
              </a:lnSpc>
              <a:buFont typeface="Arial"/>
              <a:buChar char="•"/>
            </a:pPr>
            <a:r>
              <a:rPr lang="en-US" sz="2499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Recommendations</a:t>
            </a:r>
          </a:p>
        </p:txBody>
      </p:sp>
      <p:grpSp>
        <p:nvGrpSpPr>
          <p:cNvPr name="Group 20" id="20"/>
          <p:cNvGrpSpPr/>
          <p:nvPr/>
        </p:nvGrpSpPr>
        <p:grpSpPr>
          <a:xfrm rot="0">
            <a:off x="7357338" y="2203380"/>
            <a:ext cx="732337" cy="732337"/>
            <a:chOff x="0" y="0"/>
            <a:chExt cx="812800" cy="8128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45E4"/>
            </a:solidFill>
            <a:ln cap="sq">
              <a:noFill/>
              <a:prstDash val="solid"/>
              <a:miter/>
            </a:ln>
          </p:spPr>
        </p:sp>
        <p:sp>
          <p:nvSpPr>
            <p:cNvPr name="TextBox 22" id="22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23" id="23"/>
          <p:cNvSpPr txBox="true"/>
          <p:nvPr/>
        </p:nvSpPr>
        <p:spPr>
          <a:xfrm rot="0">
            <a:off x="8278430" y="2840355"/>
            <a:ext cx="9328172" cy="13696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3720"/>
              </a:lnSpc>
            </a:pPr>
            <a:r>
              <a:rPr lang="en-US" sz="2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The Stadium Robot project successfully achieved its primary goal , automated solution for lining,  By utilizing affordable components.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8278430" y="2334599"/>
            <a:ext cx="5503645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</a:pPr>
            <a:r>
              <a:rPr lang="en-US" sz="2499" b="true">
                <a:solidFill>
                  <a:srgbClr val="000000"/>
                </a:solidFill>
                <a:latin typeface="Garet Bold"/>
                <a:ea typeface="Garet Bold"/>
                <a:cs typeface="Garet Bold"/>
                <a:sym typeface="Garet Bold"/>
              </a:rPr>
              <a:t>Summary</a:t>
            </a:r>
          </a:p>
        </p:txBody>
      </p:sp>
      <p:grpSp>
        <p:nvGrpSpPr>
          <p:cNvPr name="Group 25" id="25"/>
          <p:cNvGrpSpPr/>
          <p:nvPr/>
        </p:nvGrpSpPr>
        <p:grpSpPr>
          <a:xfrm rot="0">
            <a:off x="7357338" y="5334806"/>
            <a:ext cx="732337" cy="732337"/>
            <a:chOff x="0" y="0"/>
            <a:chExt cx="812800" cy="812800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45E4"/>
            </a:solidFill>
            <a:ln cap="sq">
              <a:noFill/>
              <a:prstDash val="solid"/>
              <a:miter/>
            </a:ln>
          </p:spPr>
        </p:sp>
        <p:sp>
          <p:nvSpPr>
            <p:cNvPr name="TextBox 27" id="27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28" id="28"/>
          <p:cNvSpPr txBox="true"/>
          <p:nvPr/>
        </p:nvSpPr>
        <p:spPr>
          <a:xfrm rot="0">
            <a:off x="8278430" y="5990943"/>
            <a:ext cx="9328172" cy="37033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518160" indent="-259080" lvl="1">
              <a:lnSpc>
                <a:spcPts val="3720"/>
              </a:lnSpc>
              <a:buFont typeface="Arial"/>
              <a:buChar char="•"/>
            </a:pPr>
            <a:r>
              <a:rPr lang="en-US" b="true" sz="240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Decrease Weight:</a:t>
            </a:r>
            <a:r>
              <a:rPr lang="en-US" sz="2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Use lighter materials for enhanced portability and ease of operation for the robot. </a:t>
            </a:r>
          </a:p>
          <a:p>
            <a:pPr algn="just" marL="518160" indent="-259080" lvl="1">
              <a:lnSpc>
                <a:spcPts val="3720"/>
              </a:lnSpc>
              <a:buFont typeface="Arial"/>
              <a:buChar char="•"/>
            </a:pPr>
            <a:r>
              <a:rPr lang="en-US" b="true" sz="240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Optimize Power Management: </a:t>
            </a:r>
            <a:r>
              <a:rPr lang="en-US" sz="2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Standardize battery capacities to ensure more consistent and reliable performance.</a:t>
            </a:r>
          </a:p>
          <a:p>
            <a:pPr algn="just" marL="518160" indent="-259080" lvl="1">
              <a:lnSpc>
                <a:spcPts val="3720"/>
              </a:lnSpc>
              <a:buFont typeface="Arial"/>
              <a:buChar char="•"/>
            </a:pPr>
            <a:r>
              <a:rPr lang="en-US" b="true" sz="240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Improve Paint Application:</a:t>
            </a:r>
            <a:r>
              <a:rPr lang="en-US" sz="2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Modify the paint system to achieve smoother and consistent line marking in different field conditions.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8278430" y="5466025"/>
            <a:ext cx="5503645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</a:pPr>
            <a:r>
              <a:rPr lang="en-US" sz="2499" b="true">
                <a:solidFill>
                  <a:srgbClr val="000000"/>
                </a:solidFill>
                <a:latin typeface="Garet Bold"/>
                <a:ea typeface="Garet Bold"/>
                <a:cs typeface="Garet Bold"/>
                <a:sym typeface="Garet Bold"/>
              </a:rPr>
              <a:t>Recommendations</a:t>
            </a:r>
          </a:p>
        </p:txBody>
      </p:sp>
      <p:grpSp>
        <p:nvGrpSpPr>
          <p:cNvPr name="Group 30" id="30"/>
          <p:cNvGrpSpPr/>
          <p:nvPr/>
        </p:nvGrpSpPr>
        <p:grpSpPr>
          <a:xfrm rot="5400000">
            <a:off x="7723507" y="371435"/>
            <a:ext cx="1479329" cy="1479329"/>
            <a:chOff x="0" y="0"/>
            <a:chExt cx="812800" cy="812800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66903" y="0"/>
                  </a:moveTo>
                  <a:lnTo>
                    <a:pt x="545897" y="0"/>
                  </a:lnTo>
                  <a:cubicBezTo>
                    <a:pt x="693303" y="0"/>
                    <a:pt x="812800" y="119497"/>
                    <a:pt x="812800" y="266903"/>
                  </a:cubicBezTo>
                  <a:lnTo>
                    <a:pt x="812800" y="545897"/>
                  </a:lnTo>
                  <a:cubicBezTo>
                    <a:pt x="812800" y="693303"/>
                    <a:pt x="693303" y="812800"/>
                    <a:pt x="545897" y="812800"/>
                  </a:cubicBezTo>
                  <a:lnTo>
                    <a:pt x="266903" y="812800"/>
                  </a:lnTo>
                  <a:cubicBezTo>
                    <a:pt x="119497" y="812800"/>
                    <a:pt x="0" y="693303"/>
                    <a:pt x="0" y="545897"/>
                  </a:cubicBezTo>
                  <a:lnTo>
                    <a:pt x="0" y="266903"/>
                  </a:lnTo>
                  <a:cubicBezTo>
                    <a:pt x="0" y="119497"/>
                    <a:pt x="119497" y="0"/>
                    <a:pt x="266903" y="0"/>
                  </a:cubicBezTo>
                  <a:close/>
                </a:path>
              </a:pathLst>
            </a:custGeom>
            <a:solidFill>
              <a:srgbClr val="0345E4">
                <a:alpha val="29804"/>
              </a:srgbClr>
            </a:solidFill>
          </p:spPr>
        </p:sp>
        <p:sp>
          <p:nvSpPr>
            <p:cNvPr name="TextBox 32" id="32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33" id="33"/>
          <p:cNvGrpSpPr/>
          <p:nvPr/>
        </p:nvGrpSpPr>
        <p:grpSpPr>
          <a:xfrm rot="5400000">
            <a:off x="8738445" y="1250682"/>
            <a:ext cx="771724" cy="771724"/>
            <a:chOff x="0" y="0"/>
            <a:chExt cx="812800" cy="812800"/>
          </a:xfrm>
        </p:grpSpPr>
        <p:sp>
          <p:nvSpPr>
            <p:cNvPr name="Freeform 34" id="3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47625" cap="sq">
              <a:solidFill>
                <a:srgbClr val="0345E4">
                  <a:alpha val="40000"/>
                </a:srgbClr>
              </a:solidFill>
              <a:prstDash val="solid"/>
              <a:miter/>
            </a:ln>
          </p:spPr>
        </p:sp>
        <p:sp>
          <p:nvSpPr>
            <p:cNvPr name="TextBox 35" id="35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36" id="36"/>
          <p:cNvGrpSpPr/>
          <p:nvPr/>
        </p:nvGrpSpPr>
        <p:grpSpPr>
          <a:xfrm rot="5400000">
            <a:off x="5324660" y="9048119"/>
            <a:ext cx="596043" cy="596043"/>
            <a:chOff x="0" y="0"/>
            <a:chExt cx="812800" cy="812800"/>
          </a:xfrm>
        </p:grpSpPr>
        <p:sp>
          <p:nvSpPr>
            <p:cNvPr name="Freeform 37" id="3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47625" cap="sq">
              <a:solidFill>
                <a:srgbClr val="FFFFFF"/>
              </a:solidFill>
              <a:prstDash val="solid"/>
              <a:miter/>
            </a:ln>
          </p:spPr>
        </p:sp>
        <p:sp>
          <p:nvSpPr>
            <p:cNvPr name="TextBox 38" id="3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7259300" y="7109187"/>
            <a:ext cx="1028700" cy="3177813"/>
            <a:chOff x="0" y="0"/>
            <a:chExt cx="812800" cy="251086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2510865"/>
            </a:xfrm>
            <a:custGeom>
              <a:avLst/>
              <a:gdLst/>
              <a:ahLst/>
              <a:cxnLst/>
              <a:rect r="r" b="b" t="t" l="l"/>
              <a:pathLst>
                <a:path h="2510865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2510865"/>
                  </a:lnTo>
                  <a:lnTo>
                    <a:pt x="0" y="2510865"/>
                  </a:lnTo>
                  <a:close/>
                </a:path>
              </a:pathLst>
            </a:custGeom>
            <a:solidFill>
              <a:srgbClr val="0345E4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812800" cy="254896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0" y="7109187"/>
            <a:ext cx="11842469" cy="3177813"/>
            <a:chOff x="0" y="0"/>
            <a:chExt cx="9357013" cy="2510865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9357013" cy="2510865"/>
            </a:xfrm>
            <a:custGeom>
              <a:avLst/>
              <a:gdLst/>
              <a:ahLst/>
              <a:cxnLst/>
              <a:rect r="r" b="b" t="t" l="l"/>
              <a:pathLst>
                <a:path h="2510865" w="9357013">
                  <a:moveTo>
                    <a:pt x="0" y="0"/>
                  </a:moveTo>
                  <a:lnTo>
                    <a:pt x="9357013" y="0"/>
                  </a:lnTo>
                  <a:lnTo>
                    <a:pt x="9357013" y="2510865"/>
                  </a:lnTo>
                  <a:lnTo>
                    <a:pt x="0" y="2510865"/>
                  </a:lnTo>
                  <a:close/>
                </a:path>
              </a:pathLst>
            </a:custGeom>
            <a:solidFill>
              <a:srgbClr val="F6F6F6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9357013" cy="254896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7259300" y="0"/>
            <a:ext cx="1028700" cy="1028700"/>
            <a:chOff x="0" y="0"/>
            <a:chExt cx="812800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0345E4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-609914" y="0"/>
            <a:ext cx="1694792" cy="10287000"/>
            <a:chOff x="0" y="0"/>
            <a:chExt cx="446365" cy="2709333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446365" cy="2709333"/>
            </a:xfrm>
            <a:custGeom>
              <a:avLst/>
              <a:gdLst/>
              <a:ahLst/>
              <a:cxnLst/>
              <a:rect r="r" b="b" t="t" l="l"/>
              <a:pathLst>
                <a:path h="2709333" w="446365">
                  <a:moveTo>
                    <a:pt x="223183" y="0"/>
                  </a:moveTo>
                  <a:lnTo>
                    <a:pt x="223183" y="0"/>
                  </a:lnTo>
                  <a:cubicBezTo>
                    <a:pt x="282374" y="0"/>
                    <a:pt x="339142" y="23514"/>
                    <a:pt x="380996" y="65369"/>
                  </a:cubicBezTo>
                  <a:cubicBezTo>
                    <a:pt x="422851" y="107224"/>
                    <a:pt x="446365" y="163991"/>
                    <a:pt x="446365" y="223183"/>
                  </a:cubicBezTo>
                  <a:lnTo>
                    <a:pt x="446365" y="2486151"/>
                  </a:lnTo>
                  <a:cubicBezTo>
                    <a:pt x="446365" y="2609411"/>
                    <a:pt x="346443" y="2709333"/>
                    <a:pt x="223183" y="2709333"/>
                  </a:cubicBezTo>
                  <a:lnTo>
                    <a:pt x="223183" y="2709333"/>
                  </a:lnTo>
                  <a:cubicBezTo>
                    <a:pt x="99922" y="2709333"/>
                    <a:pt x="0" y="2609411"/>
                    <a:pt x="0" y="2486151"/>
                  </a:cubicBezTo>
                  <a:lnTo>
                    <a:pt x="0" y="223183"/>
                  </a:lnTo>
                  <a:cubicBezTo>
                    <a:pt x="0" y="99922"/>
                    <a:pt x="99922" y="0"/>
                    <a:pt x="223183" y="0"/>
                  </a:cubicBezTo>
                  <a:close/>
                </a:path>
              </a:pathLst>
            </a:custGeom>
            <a:solidFill>
              <a:srgbClr val="0345E4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446365" cy="27474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10853887" y="786854"/>
            <a:ext cx="1977164" cy="1977164"/>
            <a:chOff x="0" y="0"/>
            <a:chExt cx="812800" cy="8128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199699" y="0"/>
                  </a:moveTo>
                  <a:lnTo>
                    <a:pt x="613101" y="0"/>
                  </a:lnTo>
                  <a:cubicBezTo>
                    <a:pt x="666064" y="0"/>
                    <a:pt x="716859" y="21040"/>
                    <a:pt x="754309" y="58491"/>
                  </a:cubicBezTo>
                  <a:cubicBezTo>
                    <a:pt x="791760" y="95941"/>
                    <a:pt x="812800" y="146736"/>
                    <a:pt x="812800" y="199699"/>
                  </a:cubicBezTo>
                  <a:lnTo>
                    <a:pt x="812800" y="613101"/>
                  </a:lnTo>
                  <a:cubicBezTo>
                    <a:pt x="812800" y="666064"/>
                    <a:pt x="791760" y="716859"/>
                    <a:pt x="754309" y="754309"/>
                  </a:cubicBezTo>
                  <a:cubicBezTo>
                    <a:pt x="716859" y="791760"/>
                    <a:pt x="666064" y="812800"/>
                    <a:pt x="613101" y="812800"/>
                  </a:cubicBezTo>
                  <a:lnTo>
                    <a:pt x="199699" y="812800"/>
                  </a:lnTo>
                  <a:cubicBezTo>
                    <a:pt x="146736" y="812800"/>
                    <a:pt x="95941" y="791760"/>
                    <a:pt x="58491" y="754309"/>
                  </a:cubicBezTo>
                  <a:cubicBezTo>
                    <a:pt x="21040" y="716859"/>
                    <a:pt x="0" y="666064"/>
                    <a:pt x="0" y="613101"/>
                  </a:cubicBezTo>
                  <a:lnTo>
                    <a:pt x="0" y="199699"/>
                  </a:lnTo>
                  <a:cubicBezTo>
                    <a:pt x="0" y="146736"/>
                    <a:pt x="21040" y="95941"/>
                    <a:pt x="58491" y="58491"/>
                  </a:cubicBezTo>
                  <a:cubicBezTo>
                    <a:pt x="95941" y="21040"/>
                    <a:pt x="146736" y="0"/>
                    <a:pt x="199699" y="0"/>
                  </a:cubicBezTo>
                  <a:close/>
                </a:path>
              </a:pathLst>
            </a:custGeom>
            <a:solidFill>
              <a:srgbClr val="0345E4">
                <a:alpha val="29804"/>
              </a:srgbClr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17" id="17"/>
          <p:cNvSpPr txBox="true"/>
          <p:nvPr/>
        </p:nvSpPr>
        <p:spPr>
          <a:xfrm rot="0">
            <a:off x="5921235" y="5096442"/>
            <a:ext cx="8766566" cy="4953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199"/>
              </a:lnSpc>
            </a:pPr>
            <a:r>
              <a:rPr lang="en-US" sz="2999" spc="299">
                <a:solidFill>
                  <a:srgbClr val="000000"/>
                </a:solidFill>
                <a:latin typeface="Garet"/>
                <a:ea typeface="Garet"/>
                <a:cs typeface="Garet"/>
                <a:sym typeface="Garet"/>
              </a:rPr>
              <a:t>FOR YOUR ATTENTION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5359614" y="3220935"/>
            <a:ext cx="8795646" cy="15233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960"/>
              </a:lnSpc>
            </a:pPr>
            <a:r>
              <a:rPr lang="en-US" sz="10400" b="true">
                <a:solidFill>
                  <a:srgbClr val="000000"/>
                </a:solidFill>
                <a:latin typeface="Garet Bold"/>
                <a:ea typeface="Garet Bold"/>
                <a:cs typeface="Garet Bold"/>
                <a:sym typeface="Garet Bold"/>
              </a:rPr>
              <a:t>THANK YOU</a:t>
            </a:r>
          </a:p>
        </p:txBody>
      </p:sp>
      <p:grpSp>
        <p:nvGrpSpPr>
          <p:cNvPr name="Group 19" id="19"/>
          <p:cNvGrpSpPr/>
          <p:nvPr/>
        </p:nvGrpSpPr>
        <p:grpSpPr>
          <a:xfrm rot="0">
            <a:off x="8484493" y="9014056"/>
            <a:ext cx="2545888" cy="2545888"/>
            <a:chOff x="0" y="0"/>
            <a:chExt cx="812800" cy="812800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571500" cap="sq">
              <a:solidFill>
                <a:srgbClr val="0345E4">
                  <a:alpha val="9804"/>
                </a:srgbClr>
              </a:solidFill>
              <a:prstDash val="solid"/>
              <a:miter/>
            </a:ln>
          </p:spPr>
        </p:sp>
        <p:sp>
          <p:nvSpPr>
            <p:cNvPr name="TextBox 21" id="21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2393341" y="6807186"/>
            <a:ext cx="11830234" cy="3177813"/>
            <a:chOff x="0" y="0"/>
            <a:chExt cx="9347345" cy="251086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347345" cy="2510865"/>
            </a:xfrm>
            <a:custGeom>
              <a:avLst/>
              <a:gdLst/>
              <a:ahLst/>
              <a:cxnLst/>
              <a:rect r="r" b="b" t="t" l="l"/>
              <a:pathLst>
                <a:path h="2510865" w="9347345">
                  <a:moveTo>
                    <a:pt x="0" y="0"/>
                  </a:moveTo>
                  <a:lnTo>
                    <a:pt x="9347345" y="0"/>
                  </a:lnTo>
                  <a:lnTo>
                    <a:pt x="9347345" y="2510865"/>
                  </a:lnTo>
                  <a:lnTo>
                    <a:pt x="0" y="2510865"/>
                  </a:lnTo>
                  <a:close/>
                </a:path>
              </a:pathLst>
            </a:custGeom>
            <a:solidFill>
              <a:srgbClr val="F6F6F6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9347345" cy="254896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7259300" y="0"/>
            <a:ext cx="1694792" cy="10287000"/>
            <a:chOff x="0" y="0"/>
            <a:chExt cx="446365" cy="270933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446365" cy="2709333"/>
            </a:xfrm>
            <a:custGeom>
              <a:avLst/>
              <a:gdLst/>
              <a:ahLst/>
              <a:cxnLst/>
              <a:rect r="r" b="b" t="t" l="l"/>
              <a:pathLst>
                <a:path h="2709333" w="446365">
                  <a:moveTo>
                    <a:pt x="223183" y="0"/>
                  </a:moveTo>
                  <a:lnTo>
                    <a:pt x="223183" y="0"/>
                  </a:lnTo>
                  <a:cubicBezTo>
                    <a:pt x="282374" y="0"/>
                    <a:pt x="339142" y="23514"/>
                    <a:pt x="380996" y="65369"/>
                  </a:cubicBezTo>
                  <a:cubicBezTo>
                    <a:pt x="422851" y="107224"/>
                    <a:pt x="446365" y="163991"/>
                    <a:pt x="446365" y="223183"/>
                  </a:cubicBezTo>
                  <a:lnTo>
                    <a:pt x="446365" y="2486151"/>
                  </a:lnTo>
                  <a:cubicBezTo>
                    <a:pt x="446365" y="2609411"/>
                    <a:pt x="346443" y="2709333"/>
                    <a:pt x="223183" y="2709333"/>
                  </a:cubicBezTo>
                  <a:lnTo>
                    <a:pt x="223183" y="2709333"/>
                  </a:lnTo>
                  <a:cubicBezTo>
                    <a:pt x="99922" y="2709333"/>
                    <a:pt x="0" y="2609411"/>
                    <a:pt x="0" y="2486151"/>
                  </a:cubicBezTo>
                  <a:lnTo>
                    <a:pt x="0" y="223183"/>
                  </a:lnTo>
                  <a:cubicBezTo>
                    <a:pt x="0" y="99922"/>
                    <a:pt x="99922" y="0"/>
                    <a:pt x="223183" y="0"/>
                  </a:cubicBezTo>
                  <a:close/>
                </a:path>
              </a:pathLst>
            </a:custGeom>
            <a:solidFill>
              <a:srgbClr val="0345E4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446365" cy="27474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0" y="7109187"/>
            <a:ext cx="1028700" cy="3177813"/>
            <a:chOff x="0" y="0"/>
            <a:chExt cx="812800" cy="251086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12800" cy="2510865"/>
            </a:xfrm>
            <a:custGeom>
              <a:avLst/>
              <a:gdLst/>
              <a:ahLst/>
              <a:cxnLst/>
              <a:rect r="r" b="b" t="t" l="l"/>
              <a:pathLst>
                <a:path h="2510865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2510865"/>
                  </a:lnTo>
                  <a:lnTo>
                    <a:pt x="0" y="2510865"/>
                  </a:lnTo>
                  <a:close/>
                </a:path>
              </a:pathLst>
            </a:custGeom>
            <a:solidFill>
              <a:srgbClr val="0345E4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812800" cy="254896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0" y="0"/>
            <a:ext cx="1028700" cy="1028700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0345E4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14" id="14"/>
          <p:cNvSpPr txBox="true"/>
          <p:nvPr/>
        </p:nvSpPr>
        <p:spPr>
          <a:xfrm rot="0">
            <a:off x="3232693" y="390525"/>
            <a:ext cx="7494647" cy="11557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487"/>
              </a:lnSpc>
            </a:pPr>
            <a:r>
              <a:rPr lang="en-US" sz="6776" b="true">
                <a:solidFill>
                  <a:srgbClr val="000000"/>
                </a:solidFill>
                <a:latin typeface="Garet Bold"/>
                <a:ea typeface="Garet Bold"/>
                <a:cs typeface="Garet Bold"/>
                <a:sym typeface="Garet Bold"/>
              </a:rPr>
              <a:t>CONTENT</a:t>
            </a:r>
          </a:p>
        </p:txBody>
      </p:sp>
      <p:grpSp>
        <p:nvGrpSpPr>
          <p:cNvPr name="Group 15" id="15"/>
          <p:cNvGrpSpPr/>
          <p:nvPr/>
        </p:nvGrpSpPr>
        <p:grpSpPr>
          <a:xfrm rot="0">
            <a:off x="3232693" y="1894836"/>
            <a:ext cx="969409" cy="969409"/>
            <a:chOff x="0" y="0"/>
            <a:chExt cx="812800" cy="8128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652780" y="0"/>
                  </a:moveTo>
                  <a:lnTo>
                    <a:pt x="160020" y="0"/>
                  </a:lnTo>
                  <a:lnTo>
                    <a:pt x="0" y="160020"/>
                  </a:lnTo>
                  <a:lnTo>
                    <a:pt x="0" y="652780"/>
                  </a:lnTo>
                  <a:lnTo>
                    <a:pt x="160020" y="812800"/>
                  </a:lnTo>
                  <a:lnTo>
                    <a:pt x="652780" y="812800"/>
                  </a:lnTo>
                  <a:lnTo>
                    <a:pt x="812800" y="652780"/>
                  </a:lnTo>
                  <a:lnTo>
                    <a:pt x="812800" y="160020"/>
                  </a:lnTo>
                  <a:lnTo>
                    <a:pt x="652780" y="0"/>
                  </a:lnTo>
                  <a:close/>
                </a:path>
              </a:pathLst>
            </a:custGeom>
            <a:solidFill>
              <a:srgbClr val="0345E4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63500" y="-3175"/>
              <a:ext cx="685800" cy="752475"/>
            </a:xfrm>
            <a:prstGeom prst="rect">
              <a:avLst/>
            </a:prstGeom>
          </p:spPr>
          <p:txBody>
            <a:bodyPr anchor="ctr" rtlCol="false" tIns="44470" lIns="44470" bIns="44470" rIns="44470"/>
            <a:lstStyle/>
            <a:p>
              <a:pPr algn="ctr">
                <a:lnSpc>
                  <a:spcPts val="4759"/>
                </a:lnSpc>
              </a:pPr>
              <a:r>
                <a:rPr lang="en-US" b="true" sz="3399">
                  <a:solidFill>
                    <a:srgbClr val="FFFFFF"/>
                  </a:solidFill>
                  <a:latin typeface="Garet Bold"/>
                  <a:ea typeface="Garet Bold"/>
                  <a:cs typeface="Garet Bold"/>
                  <a:sym typeface="Garet Bold"/>
                </a:rPr>
                <a:t>01</a:t>
              </a:r>
            </a:p>
          </p:txBody>
        </p:sp>
      </p:grpSp>
      <p:grpSp>
        <p:nvGrpSpPr>
          <p:cNvPr name="Group 18" id="18"/>
          <p:cNvGrpSpPr/>
          <p:nvPr/>
        </p:nvGrpSpPr>
        <p:grpSpPr>
          <a:xfrm rot="0">
            <a:off x="3232693" y="3075782"/>
            <a:ext cx="969409" cy="969409"/>
            <a:chOff x="0" y="0"/>
            <a:chExt cx="812800" cy="8128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652780" y="0"/>
                  </a:moveTo>
                  <a:lnTo>
                    <a:pt x="160020" y="0"/>
                  </a:lnTo>
                  <a:lnTo>
                    <a:pt x="0" y="160020"/>
                  </a:lnTo>
                  <a:lnTo>
                    <a:pt x="0" y="652780"/>
                  </a:lnTo>
                  <a:lnTo>
                    <a:pt x="160020" y="812800"/>
                  </a:lnTo>
                  <a:lnTo>
                    <a:pt x="652780" y="812800"/>
                  </a:lnTo>
                  <a:lnTo>
                    <a:pt x="812800" y="652780"/>
                  </a:lnTo>
                  <a:lnTo>
                    <a:pt x="812800" y="160020"/>
                  </a:lnTo>
                  <a:lnTo>
                    <a:pt x="652780" y="0"/>
                  </a:lnTo>
                  <a:close/>
                </a:path>
              </a:pathLst>
            </a:custGeom>
            <a:solidFill>
              <a:srgbClr val="0345E4"/>
            </a:solidFill>
          </p:spPr>
        </p:sp>
        <p:sp>
          <p:nvSpPr>
            <p:cNvPr name="TextBox 20" id="20"/>
            <p:cNvSpPr txBox="true"/>
            <p:nvPr/>
          </p:nvSpPr>
          <p:spPr>
            <a:xfrm>
              <a:off x="63500" y="-3175"/>
              <a:ext cx="685800" cy="752475"/>
            </a:xfrm>
            <a:prstGeom prst="rect">
              <a:avLst/>
            </a:prstGeom>
          </p:spPr>
          <p:txBody>
            <a:bodyPr anchor="ctr" rtlCol="false" tIns="44470" lIns="44470" bIns="44470" rIns="44470"/>
            <a:lstStyle/>
            <a:p>
              <a:pPr algn="ctr">
                <a:lnSpc>
                  <a:spcPts val="4759"/>
                </a:lnSpc>
              </a:pPr>
              <a:r>
                <a:rPr lang="en-US" b="true" sz="3399">
                  <a:solidFill>
                    <a:srgbClr val="FFFFFF"/>
                  </a:solidFill>
                  <a:latin typeface="Garet Bold"/>
                  <a:ea typeface="Garet Bold"/>
                  <a:cs typeface="Garet Bold"/>
                  <a:sym typeface="Garet Bold"/>
                </a:rPr>
                <a:t>02</a:t>
              </a:r>
            </a:p>
          </p:txBody>
        </p:sp>
      </p:grpSp>
      <p:grpSp>
        <p:nvGrpSpPr>
          <p:cNvPr name="Group 21" id="21"/>
          <p:cNvGrpSpPr/>
          <p:nvPr/>
        </p:nvGrpSpPr>
        <p:grpSpPr>
          <a:xfrm rot="0">
            <a:off x="3232693" y="4256728"/>
            <a:ext cx="969409" cy="969409"/>
            <a:chOff x="0" y="0"/>
            <a:chExt cx="812800" cy="812800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652780" y="0"/>
                  </a:moveTo>
                  <a:lnTo>
                    <a:pt x="160020" y="0"/>
                  </a:lnTo>
                  <a:lnTo>
                    <a:pt x="0" y="160020"/>
                  </a:lnTo>
                  <a:lnTo>
                    <a:pt x="0" y="652780"/>
                  </a:lnTo>
                  <a:lnTo>
                    <a:pt x="160020" y="812800"/>
                  </a:lnTo>
                  <a:lnTo>
                    <a:pt x="652780" y="812800"/>
                  </a:lnTo>
                  <a:lnTo>
                    <a:pt x="812800" y="652780"/>
                  </a:lnTo>
                  <a:lnTo>
                    <a:pt x="812800" y="160020"/>
                  </a:lnTo>
                  <a:lnTo>
                    <a:pt x="652780" y="0"/>
                  </a:lnTo>
                  <a:close/>
                </a:path>
              </a:pathLst>
            </a:custGeom>
            <a:solidFill>
              <a:srgbClr val="0345E4"/>
            </a:solidFill>
          </p:spPr>
        </p:sp>
        <p:sp>
          <p:nvSpPr>
            <p:cNvPr name="TextBox 23" id="23"/>
            <p:cNvSpPr txBox="true"/>
            <p:nvPr/>
          </p:nvSpPr>
          <p:spPr>
            <a:xfrm>
              <a:off x="63500" y="-3175"/>
              <a:ext cx="685800" cy="752475"/>
            </a:xfrm>
            <a:prstGeom prst="rect">
              <a:avLst/>
            </a:prstGeom>
          </p:spPr>
          <p:txBody>
            <a:bodyPr anchor="ctr" rtlCol="false" tIns="44470" lIns="44470" bIns="44470" rIns="44470"/>
            <a:lstStyle/>
            <a:p>
              <a:pPr algn="ctr">
                <a:lnSpc>
                  <a:spcPts val="4759"/>
                </a:lnSpc>
              </a:pPr>
              <a:r>
                <a:rPr lang="en-US" b="true" sz="3399">
                  <a:solidFill>
                    <a:srgbClr val="FFFFFF"/>
                  </a:solidFill>
                  <a:latin typeface="Garet Bold"/>
                  <a:ea typeface="Garet Bold"/>
                  <a:cs typeface="Garet Bold"/>
                  <a:sym typeface="Garet Bold"/>
                </a:rPr>
                <a:t>03</a:t>
              </a:r>
            </a:p>
          </p:txBody>
        </p:sp>
      </p:grpSp>
      <p:grpSp>
        <p:nvGrpSpPr>
          <p:cNvPr name="Group 24" id="24"/>
          <p:cNvGrpSpPr/>
          <p:nvPr/>
        </p:nvGrpSpPr>
        <p:grpSpPr>
          <a:xfrm rot="0">
            <a:off x="3232693" y="6541972"/>
            <a:ext cx="969409" cy="969409"/>
            <a:chOff x="0" y="0"/>
            <a:chExt cx="812800" cy="812800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652780" y="0"/>
                  </a:moveTo>
                  <a:lnTo>
                    <a:pt x="160020" y="0"/>
                  </a:lnTo>
                  <a:lnTo>
                    <a:pt x="0" y="160020"/>
                  </a:lnTo>
                  <a:lnTo>
                    <a:pt x="0" y="652780"/>
                  </a:lnTo>
                  <a:lnTo>
                    <a:pt x="160020" y="812800"/>
                  </a:lnTo>
                  <a:lnTo>
                    <a:pt x="652780" y="812800"/>
                  </a:lnTo>
                  <a:lnTo>
                    <a:pt x="812800" y="652780"/>
                  </a:lnTo>
                  <a:lnTo>
                    <a:pt x="812800" y="160020"/>
                  </a:lnTo>
                  <a:lnTo>
                    <a:pt x="652780" y="0"/>
                  </a:lnTo>
                  <a:close/>
                </a:path>
              </a:pathLst>
            </a:custGeom>
            <a:solidFill>
              <a:srgbClr val="0345E4"/>
            </a:solidFill>
          </p:spPr>
        </p:sp>
        <p:sp>
          <p:nvSpPr>
            <p:cNvPr name="TextBox 26" id="26"/>
            <p:cNvSpPr txBox="true"/>
            <p:nvPr/>
          </p:nvSpPr>
          <p:spPr>
            <a:xfrm>
              <a:off x="63500" y="-3175"/>
              <a:ext cx="685800" cy="752475"/>
            </a:xfrm>
            <a:prstGeom prst="rect">
              <a:avLst/>
            </a:prstGeom>
          </p:spPr>
          <p:txBody>
            <a:bodyPr anchor="ctr" rtlCol="false" tIns="44470" lIns="44470" bIns="44470" rIns="44470"/>
            <a:lstStyle/>
            <a:p>
              <a:pPr algn="ctr">
                <a:lnSpc>
                  <a:spcPts val="4759"/>
                </a:lnSpc>
              </a:pPr>
              <a:r>
                <a:rPr lang="en-US" b="true" sz="3399">
                  <a:solidFill>
                    <a:srgbClr val="FFFFFF"/>
                  </a:solidFill>
                  <a:latin typeface="Garet Bold"/>
                  <a:ea typeface="Garet Bold"/>
                  <a:cs typeface="Garet Bold"/>
                  <a:sym typeface="Garet Bold"/>
                </a:rPr>
                <a:t>05</a:t>
              </a:r>
            </a:p>
          </p:txBody>
        </p:sp>
      </p:grpSp>
      <p:grpSp>
        <p:nvGrpSpPr>
          <p:cNvPr name="Group 27" id="27"/>
          <p:cNvGrpSpPr/>
          <p:nvPr/>
        </p:nvGrpSpPr>
        <p:grpSpPr>
          <a:xfrm rot="0">
            <a:off x="3232693" y="7728685"/>
            <a:ext cx="969409" cy="969409"/>
            <a:chOff x="0" y="0"/>
            <a:chExt cx="812800" cy="812800"/>
          </a:xfrm>
        </p:grpSpPr>
        <p:sp>
          <p:nvSpPr>
            <p:cNvPr name="Freeform 28" id="2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652780" y="0"/>
                  </a:moveTo>
                  <a:lnTo>
                    <a:pt x="160020" y="0"/>
                  </a:lnTo>
                  <a:lnTo>
                    <a:pt x="0" y="160020"/>
                  </a:lnTo>
                  <a:lnTo>
                    <a:pt x="0" y="652780"/>
                  </a:lnTo>
                  <a:lnTo>
                    <a:pt x="160020" y="812800"/>
                  </a:lnTo>
                  <a:lnTo>
                    <a:pt x="652780" y="812800"/>
                  </a:lnTo>
                  <a:lnTo>
                    <a:pt x="812800" y="652780"/>
                  </a:lnTo>
                  <a:lnTo>
                    <a:pt x="812800" y="160020"/>
                  </a:lnTo>
                  <a:lnTo>
                    <a:pt x="652780" y="0"/>
                  </a:lnTo>
                  <a:close/>
                </a:path>
              </a:pathLst>
            </a:custGeom>
            <a:solidFill>
              <a:srgbClr val="0345E4"/>
            </a:solidFill>
          </p:spPr>
        </p:sp>
        <p:sp>
          <p:nvSpPr>
            <p:cNvPr name="TextBox 29" id="29"/>
            <p:cNvSpPr txBox="true"/>
            <p:nvPr/>
          </p:nvSpPr>
          <p:spPr>
            <a:xfrm>
              <a:off x="63500" y="-3175"/>
              <a:ext cx="685800" cy="752475"/>
            </a:xfrm>
            <a:prstGeom prst="rect">
              <a:avLst/>
            </a:prstGeom>
          </p:spPr>
          <p:txBody>
            <a:bodyPr anchor="ctr" rtlCol="false" tIns="44470" lIns="44470" bIns="44470" rIns="44470"/>
            <a:lstStyle/>
            <a:p>
              <a:pPr algn="ctr">
                <a:lnSpc>
                  <a:spcPts val="4759"/>
                </a:lnSpc>
              </a:pPr>
              <a:r>
                <a:rPr lang="en-US" b="true" sz="3399">
                  <a:solidFill>
                    <a:srgbClr val="FFFFFF"/>
                  </a:solidFill>
                  <a:latin typeface="Garet Bold"/>
                  <a:ea typeface="Garet Bold"/>
                  <a:cs typeface="Garet Bold"/>
                  <a:sym typeface="Garet Bold"/>
                </a:rPr>
                <a:t>06</a:t>
              </a:r>
            </a:p>
          </p:txBody>
        </p:sp>
      </p:grpSp>
      <p:grpSp>
        <p:nvGrpSpPr>
          <p:cNvPr name="Group 30" id="30"/>
          <p:cNvGrpSpPr/>
          <p:nvPr/>
        </p:nvGrpSpPr>
        <p:grpSpPr>
          <a:xfrm rot="0">
            <a:off x="3232693" y="8929493"/>
            <a:ext cx="969409" cy="969409"/>
            <a:chOff x="0" y="0"/>
            <a:chExt cx="812800" cy="812800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652780" y="0"/>
                  </a:moveTo>
                  <a:lnTo>
                    <a:pt x="160020" y="0"/>
                  </a:lnTo>
                  <a:lnTo>
                    <a:pt x="0" y="160020"/>
                  </a:lnTo>
                  <a:lnTo>
                    <a:pt x="0" y="652780"/>
                  </a:lnTo>
                  <a:lnTo>
                    <a:pt x="160020" y="812800"/>
                  </a:lnTo>
                  <a:lnTo>
                    <a:pt x="652780" y="812800"/>
                  </a:lnTo>
                  <a:lnTo>
                    <a:pt x="812800" y="652780"/>
                  </a:lnTo>
                  <a:lnTo>
                    <a:pt x="812800" y="160020"/>
                  </a:lnTo>
                  <a:lnTo>
                    <a:pt x="652780" y="0"/>
                  </a:lnTo>
                  <a:close/>
                </a:path>
              </a:pathLst>
            </a:custGeom>
            <a:solidFill>
              <a:srgbClr val="0345E4"/>
            </a:solidFill>
          </p:spPr>
        </p:sp>
        <p:sp>
          <p:nvSpPr>
            <p:cNvPr name="TextBox 32" id="32"/>
            <p:cNvSpPr txBox="true"/>
            <p:nvPr/>
          </p:nvSpPr>
          <p:spPr>
            <a:xfrm>
              <a:off x="63500" y="-3175"/>
              <a:ext cx="685800" cy="752475"/>
            </a:xfrm>
            <a:prstGeom prst="rect">
              <a:avLst/>
            </a:prstGeom>
          </p:spPr>
          <p:txBody>
            <a:bodyPr anchor="ctr" rtlCol="false" tIns="44470" lIns="44470" bIns="44470" rIns="44470"/>
            <a:lstStyle/>
            <a:p>
              <a:pPr algn="ctr">
                <a:lnSpc>
                  <a:spcPts val="4759"/>
                </a:lnSpc>
              </a:pPr>
              <a:r>
                <a:rPr lang="en-US" b="true" sz="3399">
                  <a:solidFill>
                    <a:srgbClr val="FFFFFF"/>
                  </a:solidFill>
                  <a:latin typeface="Garet Bold"/>
                  <a:ea typeface="Garet Bold"/>
                  <a:cs typeface="Garet Bold"/>
                  <a:sym typeface="Garet Bold"/>
                </a:rPr>
                <a:t>07</a:t>
              </a:r>
            </a:p>
          </p:txBody>
        </p:sp>
      </p:grpSp>
      <p:grpSp>
        <p:nvGrpSpPr>
          <p:cNvPr name="Group 33" id="33"/>
          <p:cNvGrpSpPr/>
          <p:nvPr/>
        </p:nvGrpSpPr>
        <p:grpSpPr>
          <a:xfrm rot="0">
            <a:off x="15011231" y="1028700"/>
            <a:ext cx="1652841" cy="1652841"/>
            <a:chOff x="0" y="0"/>
            <a:chExt cx="812800" cy="812800"/>
          </a:xfrm>
        </p:grpSpPr>
        <p:sp>
          <p:nvSpPr>
            <p:cNvPr name="Freeform 34" id="3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38884" y="0"/>
                  </a:moveTo>
                  <a:lnTo>
                    <a:pt x="573916" y="0"/>
                  </a:lnTo>
                  <a:cubicBezTo>
                    <a:pt x="705848" y="0"/>
                    <a:pt x="812800" y="106952"/>
                    <a:pt x="812800" y="238884"/>
                  </a:cubicBezTo>
                  <a:lnTo>
                    <a:pt x="812800" y="573916"/>
                  </a:lnTo>
                  <a:cubicBezTo>
                    <a:pt x="812800" y="705848"/>
                    <a:pt x="705848" y="812800"/>
                    <a:pt x="573916" y="812800"/>
                  </a:cubicBezTo>
                  <a:lnTo>
                    <a:pt x="238884" y="812800"/>
                  </a:lnTo>
                  <a:cubicBezTo>
                    <a:pt x="106952" y="812800"/>
                    <a:pt x="0" y="705848"/>
                    <a:pt x="0" y="573916"/>
                  </a:cubicBezTo>
                  <a:lnTo>
                    <a:pt x="0" y="238884"/>
                  </a:lnTo>
                  <a:cubicBezTo>
                    <a:pt x="0" y="106952"/>
                    <a:pt x="106952" y="0"/>
                    <a:pt x="238884" y="0"/>
                  </a:cubicBezTo>
                  <a:close/>
                </a:path>
              </a:pathLst>
            </a:custGeom>
            <a:solidFill>
              <a:srgbClr val="0345E4">
                <a:alpha val="29804"/>
              </a:srgbClr>
            </a:solidFill>
          </p:spPr>
        </p:sp>
        <p:sp>
          <p:nvSpPr>
            <p:cNvPr name="TextBox 35" id="35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36" id="36"/>
          <p:cNvGrpSpPr/>
          <p:nvPr/>
        </p:nvGrpSpPr>
        <p:grpSpPr>
          <a:xfrm rot="0">
            <a:off x="14814124" y="816351"/>
            <a:ext cx="771724" cy="771724"/>
            <a:chOff x="0" y="0"/>
            <a:chExt cx="812800" cy="812800"/>
          </a:xfrm>
        </p:grpSpPr>
        <p:sp>
          <p:nvSpPr>
            <p:cNvPr name="Freeform 37" id="3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47625" cap="sq">
              <a:solidFill>
                <a:srgbClr val="0345E4">
                  <a:alpha val="40000"/>
                </a:srgbClr>
              </a:solidFill>
              <a:prstDash val="solid"/>
              <a:miter/>
            </a:ln>
          </p:spPr>
        </p:sp>
        <p:sp>
          <p:nvSpPr>
            <p:cNvPr name="TextBox 38" id="3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39" id="39"/>
          <p:cNvGrpSpPr/>
          <p:nvPr/>
        </p:nvGrpSpPr>
        <p:grpSpPr>
          <a:xfrm rot="0">
            <a:off x="12919457" y="8414693"/>
            <a:ext cx="3744615" cy="3744615"/>
            <a:chOff x="0" y="0"/>
            <a:chExt cx="812800" cy="812800"/>
          </a:xfrm>
        </p:grpSpPr>
        <p:sp>
          <p:nvSpPr>
            <p:cNvPr name="Freeform 40" id="4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571500" cap="sq">
              <a:solidFill>
                <a:srgbClr val="0345E4">
                  <a:alpha val="19608"/>
                </a:srgbClr>
              </a:solidFill>
              <a:prstDash val="solid"/>
              <a:miter/>
            </a:ln>
          </p:spPr>
        </p:sp>
        <p:sp>
          <p:nvSpPr>
            <p:cNvPr name="TextBox 41" id="41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42" id="42"/>
          <p:cNvSpPr txBox="true"/>
          <p:nvPr/>
        </p:nvSpPr>
        <p:spPr>
          <a:xfrm rot="0">
            <a:off x="4421403" y="2144590"/>
            <a:ext cx="7351823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</a:pPr>
            <a:r>
              <a:rPr lang="en-US" sz="2499">
                <a:solidFill>
                  <a:srgbClr val="000000"/>
                </a:solidFill>
                <a:latin typeface="Garet"/>
                <a:ea typeface="Garet"/>
                <a:cs typeface="Garet"/>
                <a:sym typeface="Garet"/>
              </a:rPr>
              <a:t>Introduction</a:t>
            </a:r>
          </a:p>
        </p:txBody>
      </p:sp>
      <p:sp>
        <p:nvSpPr>
          <p:cNvPr name="TextBox 43" id="43"/>
          <p:cNvSpPr txBox="true"/>
          <p:nvPr/>
        </p:nvSpPr>
        <p:spPr>
          <a:xfrm rot="0">
            <a:off x="4421403" y="3325536"/>
            <a:ext cx="7351823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</a:pPr>
            <a:r>
              <a:rPr lang="en-US" sz="2499">
                <a:solidFill>
                  <a:srgbClr val="000000"/>
                </a:solidFill>
                <a:latin typeface="Garet"/>
                <a:ea typeface="Garet"/>
                <a:cs typeface="Garet"/>
                <a:sym typeface="Garet"/>
              </a:rPr>
              <a:t>Features</a:t>
            </a:r>
          </a:p>
        </p:txBody>
      </p:sp>
      <p:sp>
        <p:nvSpPr>
          <p:cNvPr name="TextBox 44" id="44"/>
          <p:cNvSpPr txBox="true"/>
          <p:nvPr/>
        </p:nvSpPr>
        <p:spPr>
          <a:xfrm rot="0">
            <a:off x="4421403" y="4470386"/>
            <a:ext cx="7351823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</a:pPr>
            <a:r>
              <a:rPr lang="en-US" sz="2499">
                <a:solidFill>
                  <a:srgbClr val="000000"/>
                </a:solidFill>
                <a:latin typeface="Garet"/>
                <a:ea typeface="Garet"/>
                <a:cs typeface="Garet"/>
                <a:sym typeface="Garet"/>
              </a:rPr>
              <a:t>Design &amp; Components</a:t>
            </a:r>
          </a:p>
        </p:txBody>
      </p:sp>
      <p:sp>
        <p:nvSpPr>
          <p:cNvPr name="TextBox 45" id="45"/>
          <p:cNvSpPr txBox="true"/>
          <p:nvPr/>
        </p:nvSpPr>
        <p:spPr>
          <a:xfrm rot="0">
            <a:off x="4421403" y="6791726"/>
            <a:ext cx="7351823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</a:pPr>
            <a:r>
              <a:rPr lang="en-US" sz="2499">
                <a:solidFill>
                  <a:srgbClr val="000000"/>
                </a:solidFill>
                <a:latin typeface="Garet"/>
                <a:ea typeface="Garet"/>
                <a:cs typeface="Garet"/>
                <a:sym typeface="Garet"/>
              </a:rPr>
              <a:t>Challenges &amp; Limitations</a:t>
            </a:r>
          </a:p>
        </p:txBody>
      </p:sp>
      <p:sp>
        <p:nvSpPr>
          <p:cNvPr name="TextBox 46" id="46"/>
          <p:cNvSpPr txBox="true"/>
          <p:nvPr/>
        </p:nvSpPr>
        <p:spPr>
          <a:xfrm rot="0">
            <a:off x="4421403" y="7937902"/>
            <a:ext cx="7351823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</a:pPr>
            <a:r>
              <a:rPr lang="en-US" sz="2499">
                <a:solidFill>
                  <a:srgbClr val="000000"/>
                </a:solidFill>
                <a:latin typeface="Garet"/>
                <a:ea typeface="Garet"/>
                <a:cs typeface="Garet"/>
                <a:sym typeface="Garet"/>
              </a:rPr>
              <a:t>Future Work</a:t>
            </a:r>
          </a:p>
        </p:txBody>
      </p:sp>
      <p:sp>
        <p:nvSpPr>
          <p:cNvPr name="TextBox 47" id="47"/>
          <p:cNvSpPr txBox="true"/>
          <p:nvPr/>
        </p:nvSpPr>
        <p:spPr>
          <a:xfrm rot="0">
            <a:off x="4421403" y="9179247"/>
            <a:ext cx="7351823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</a:pPr>
            <a:r>
              <a:rPr lang="en-US" sz="2499">
                <a:solidFill>
                  <a:srgbClr val="000000"/>
                </a:solidFill>
                <a:latin typeface="Garet"/>
                <a:ea typeface="Garet"/>
                <a:cs typeface="Garet"/>
                <a:sym typeface="Garet"/>
              </a:rPr>
              <a:t>Conlusion</a:t>
            </a:r>
          </a:p>
        </p:txBody>
      </p:sp>
      <p:grpSp>
        <p:nvGrpSpPr>
          <p:cNvPr name="Group 48" id="48"/>
          <p:cNvGrpSpPr/>
          <p:nvPr/>
        </p:nvGrpSpPr>
        <p:grpSpPr>
          <a:xfrm rot="0">
            <a:off x="3232693" y="5435687"/>
            <a:ext cx="969409" cy="969409"/>
            <a:chOff x="0" y="0"/>
            <a:chExt cx="812800" cy="812800"/>
          </a:xfrm>
        </p:grpSpPr>
        <p:sp>
          <p:nvSpPr>
            <p:cNvPr name="Freeform 49" id="4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652780" y="0"/>
                  </a:moveTo>
                  <a:lnTo>
                    <a:pt x="160020" y="0"/>
                  </a:lnTo>
                  <a:lnTo>
                    <a:pt x="0" y="160020"/>
                  </a:lnTo>
                  <a:lnTo>
                    <a:pt x="0" y="652780"/>
                  </a:lnTo>
                  <a:lnTo>
                    <a:pt x="160020" y="812800"/>
                  </a:lnTo>
                  <a:lnTo>
                    <a:pt x="652780" y="812800"/>
                  </a:lnTo>
                  <a:lnTo>
                    <a:pt x="812800" y="652780"/>
                  </a:lnTo>
                  <a:lnTo>
                    <a:pt x="812800" y="160020"/>
                  </a:lnTo>
                  <a:lnTo>
                    <a:pt x="652780" y="0"/>
                  </a:lnTo>
                  <a:close/>
                </a:path>
              </a:pathLst>
            </a:custGeom>
            <a:solidFill>
              <a:srgbClr val="0345E4"/>
            </a:solidFill>
          </p:spPr>
        </p:sp>
        <p:sp>
          <p:nvSpPr>
            <p:cNvPr name="TextBox 50" id="50"/>
            <p:cNvSpPr txBox="true"/>
            <p:nvPr/>
          </p:nvSpPr>
          <p:spPr>
            <a:xfrm>
              <a:off x="63500" y="-3175"/>
              <a:ext cx="685800" cy="752475"/>
            </a:xfrm>
            <a:prstGeom prst="rect">
              <a:avLst/>
            </a:prstGeom>
          </p:spPr>
          <p:txBody>
            <a:bodyPr anchor="ctr" rtlCol="false" tIns="44470" lIns="44470" bIns="44470" rIns="44470"/>
            <a:lstStyle/>
            <a:p>
              <a:pPr algn="ctr">
                <a:lnSpc>
                  <a:spcPts val="4759"/>
                </a:lnSpc>
              </a:pPr>
              <a:r>
                <a:rPr lang="en-US" b="true" sz="3399">
                  <a:solidFill>
                    <a:srgbClr val="FFFFFF"/>
                  </a:solidFill>
                  <a:latin typeface="Garet Bold"/>
                  <a:ea typeface="Garet Bold"/>
                  <a:cs typeface="Garet Bold"/>
                  <a:sym typeface="Garet Bold"/>
                </a:rPr>
                <a:t>04</a:t>
              </a:r>
            </a:p>
          </p:txBody>
        </p:sp>
      </p:grpSp>
      <p:sp>
        <p:nvSpPr>
          <p:cNvPr name="TextBox 51" id="51"/>
          <p:cNvSpPr txBox="true"/>
          <p:nvPr/>
        </p:nvSpPr>
        <p:spPr>
          <a:xfrm rot="0">
            <a:off x="4421403" y="5654661"/>
            <a:ext cx="7351823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</a:pPr>
            <a:r>
              <a:rPr lang="en-US" sz="2499">
                <a:solidFill>
                  <a:srgbClr val="000000"/>
                </a:solidFill>
                <a:latin typeface="Garet"/>
                <a:ea typeface="Garet"/>
                <a:cs typeface="Garet"/>
                <a:sym typeface="Garet"/>
              </a:rPr>
              <a:t>Calculations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0"/>
            <a:ext cx="6157188" cy="10287000"/>
            <a:chOff x="0" y="0"/>
            <a:chExt cx="1621646" cy="27093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621646" cy="2709333"/>
            </a:xfrm>
            <a:custGeom>
              <a:avLst/>
              <a:gdLst/>
              <a:ahLst/>
              <a:cxnLst/>
              <a:rect r="r" b="b" t="t" l="l"/>
              <a:pathLst>
                <a:path h="2709333" w="1621646">
                  <a:moveTo>
                    <a:pt x="0" y="0"/>
                  </a:moveTo>
                  <a:lnTo>
                    <a:pt x="1621646" y="0"/>
                  </a:lnTo>
                  <a:lnTo>
                    <a:pt x="1621646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0345E4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621646" cy="27474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AutoShape 5" id="5"/>
          <p:cNvSpPr/>
          <p:nvPr/>
        </p:nvSpPr>
        <p:spPr>
          <a:xfrm>
            <a:off x="916626" y="1908721"/>
            <a:ext cx="1310100" cy="0"/>
          </a:xfrm>
          <a:prstGeom prst="line">
            <a:avLst/>
          </a:prstGeom>
          <a:ln cap="flat" w="9525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6" id="6"/>
          <p:cNvSpPr txBox="true"/>
          <p:nvPr/>
        </p:nvSpPr>
        <p:spPr>
          <a:xfrm rot="0">
            <a:off x="410456" y="744695"/>
            <a:ext cx="5746733" cy="8540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999"/>
              </a:lnSpc>
            </a:pPr>
            <a:r>
              <a:rPr lang="en-US" b="true" sz="4999" spc="99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INTRODUCTION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916626" y="2483824"/>
            <a:ext cx="5004077" cy="946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539749" indent="-269875" lvl="1">
              <a:lnSpc>
                <a:spcPts val="3874"/>
              </a:lnSpc>
              <a:buFont typeface="Arial"/>
              <a:buChar char="•"/>
            </a:pPr>
            <a:r>
              <a:rPr lang="en-US" sz="2499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General Background.</a:t>
            </a:r>
          </a:p>
          <a:p>
            <a:pPr algn="just" marL="539749" indent="-269875" lvl="1">
              <a:lnSpc>
                <a:spcPts val="3874"/>
              </a:lnSpc>
              <a:buFont typeface="Arial"/>
              <a:buChar char="•"/>
            </a:pPr>
            <a:r>
              <a:rPr lang="en-US" sz="2499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Objectives.</a:t>
            </a:r>
          </a:p>
        </p:txBody>
      </p:sp>
      <p:grpSp>
        <p:nvGrpSpPr>
          <p:cNvPr name="Group 8" id="8"/>
          <p:cNvGrpSpPr/>
          <p:nvPr/>
        </p:nvGrpSpPr>
        <p:grpSpPr>
          <a:xfrm rot="0">
            <a:off x="7357338" y="2203380"/>
            <a:ext cx="732337" cy="732337"/>
            <a:chOff x="0" y="0"/>
            <a:chExt cx="812800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45E4"/>
            </a:solidFill>
            <a:ln cap="sq">
              <a:noFill/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  <a:r>
                <a:rPr lang="en-US" b="true" sz="1899">
                  <a:solidFill>
                    <a:srgbClr val="FFFFFF"/>
                  </a:solidFill>
                  <a:latin typeface="Garet Bold"/>
                  <a:ea typeface="Garet Bold"/>
                  <a:cs typeface="Garet Bold"/>
                  <a:sym typeface="Garet Bold"/>
                </a:rPr>
                <a:t>01</a:t>
              </a: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8278430" y="2861821"/>
            <a:ext cx="9328172" cy="13696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3720"/>
              </a:lnSpc>
            </a:pPr>
            <a:r>
              <a:rPr lang="en-US" sz="2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Our project focused transforming the process of marking football fields by introducing an automated Stadium Robot that paints the lines of a football field, 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8278430" y="2334599"/>
            <a:ext cx="5503645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</a:pPr>
            <a:r>
              <a:rPr lang="en-US" sz="2499" b="true">
                <a:solidFill>
                  <a:srgbClr val="000000"/>
                </a:solidFill>
                <a:latin typeface="Garet Bold"/>
                <a:ea typeface="Garet Bold"/>
                <a:cs typeface="Garet Bold"/>
                <a:sym typeface="Garet Bold"/>
              </a:rPr>
              <a:t>General Background:</a:t>
            </a:r>
          </a:p>
        </p:txBody>
      </p:sp>
      <p:grpSp>
        <p:nvGrpSpPr>
          <p:cNvPr name="Group 13" id="13"/>
          <p:cNvGrpSpPr/>
          <p:nvPr/>
        </p:nvGrpSpPr>
        <p:grpSpPr>
          <a:xfrm rot="0">
            <a:off x="7357338" y="4877085"/>
            <a:ext cx="732337" cy="732337"/>
            <a:chOff x="0" y="0"/>
            <a:chExt cx="812800" cy="81280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45E4"/>
            </a:solidFill>
            <a:ln cap="sq">
              <a:noFill/>
              <a:prstDash val="solid"/>
              <a:miter/>
            </a:ln>
          </p:spPr>
        </p:sp>
        <p:sp>
          <p:nvSpPr>
            <p:cNvPr name="TextBox 15" id="15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  <a:r>
                <a:rPr lang="en-US" b="true" sz="1899">
                  <a:solidFill>
                    <a:srgbClr val="FFFFFF"/>
                  </a:solidFill>
                  <a:latin typeface="Garet Bold"/>
                  <a:ea typeface="Garet Bold"/>
                  <a:cs typeface="Garet Bold"/>
                  <a:sym typeface="Garet Bold"/>
                </a:rPr>
                <a:t>02</a:t>
              </a:r>
            </a:p>
          </p:txBody>
        </p:sp>
      </p:grpSp>
      <p:sp>
        <p:nvSpPr>
          <p:cNvPr name="TextBox 16" id="16"/>
          <p:cNvSpPr txBox="true"/>
          <p:nvPr/>
        </p:nvSpPr>
        <p:spPr>
          <a:xfrm rot="0">
            <a:off x="8278430" y="5444752"/>
            <a:ext cx="9328172" cy="18364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518160" indent="-259080" lvl="1">
              <a:lnSpc>
                <a:spcPts val="372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Boost automation in sports field maintenance.</a:t>
            </a:r>
          </a:p>
          <a:p>
            <a:pPr algn="just" marL="518160" indent="-259080" lvl="1">
              <a:lnSpc>
                <a:spcPts val="372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Autonomously paints lines on a football field.</a:t>
            </a:r>
          </a:p>
          <a:p>
            <a:pPr algn="just" marL="518160" indent="-259080" lvl="1">
              <a:lnSpc>
                <a:spcPts val="372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Users input field dimensions(Coordinates, Length and width).</a:t>
            </a:r>
          </a:p>
          <a:p>
            <a:pPr algn="just" marL="518160" indent="-259080" lvl="1">
              <a:lnSpc>
                <a:spcPts val="372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Saves time and reduces physical effort.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8278430" y="5008303"/>
            <a:ext cx="5503645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</a:pPr>
            <a:r>
              <a:rPr lang="en-US" sz="2499" b="true">
                <a:solidFill>
                  <a:srgbClr val="000000"/>
                </a:solidFill>
                <a:latin typeface="Garet Bold"/>
                <a:ea typeface="Garet Bold"/>
                <a:cs typeface="Garet Bold"/>
                <a:sym typeface="Garet Bold"/>
              </a:rPr>
              <a:t>Objectives:</a:t>
            </a:r>
          </a:p>
        </p:txBody>
      </p:sp>
      <p:grpSp>
        <p:nvGrpSpPr>
          <p:cNvPr name="Group 18" id="18"/>
          <p:cNvGrpSpPr/>
          <p:nvPr/>
        </p:nvGrpSpPr>
        <p:grpSpPr>
          <a:xfrm rot="0">
            <a:off x="15740861" y="6749958"/>
            <a:ext cx="4596322" cy="4596322"/>
            <a:chOff x="0" y="0"/>
            <a:chExt cx="812800" cy="8128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762000" cap="sq">
              <a:solidFill>
                <a:srgbClr val="F6F6F6"/>
              </a:solidFill>
              <a:prstDash val="solid"/>
              <a:miter/>
            </a:ln>
          </p:spPr>
        </p:sp>
        <p:sp>
          <p:nvSpPr>
            <p:cNvPr name="TextBox 20" id="20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1" id="21"/>
          <p:cNvGrpSpPr/>
          <p:nvPr/>
        </p:nvGrpSpPr>
        <p:grpSpPr>
          <a:xfrm rot="5400000">
            <a:off x="7723507" y="371435"/>
            <a:ext cx="1479329" cy="1479329"/>
            <a:chOff x="0" y="0"/>
            <a:chExt cx="812800" cy="812800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66903" y="0"/>
                  </a:moveTo>
                  <a:lnTo>
                    <a:pt x="545897" y="0"/>
                  </a:lnTo>
                  <a:cubicBezTo>
                    <a:pt x="693303" y="0"/>
                    <a:pt x="812800" y="119497"/>
                    <a:pt x="812800" y="266903"/>
                  </a:cubicBezTo>
                  <a:lnTo>
                    <a:pt x="812800" y="545897"/>
                  </a:lnTo>
                  <a:cubicBezTo>
                    <a:pt x="812800" y="693303"/>
                    <a:pt x="693303" y="812800"/>
                    <a:pt x="545897" y="812800"/>
                  </a:cubicBezTo>
                  <a:lnTo>
                    <a:pt x="266903" y="812800"/>
                  </a:lnTo>
                  <a:cubicBezTo>
                    <a:pt x="119497" y="812800"/>
                    <a:pt x="0" y="693303"/>
                    <a:pt x="0" y="545897"/>
                  </a:cubicBezTo>
                  <a:lnTo>
                    <a:pt x="0" y="266903"/>
                  </a:lnTo>
                  <a:cubicBezTo>
                    <a:pt x="0" y="119497"/>
                    <a:pt x="119497" y="0"/>
                    <a:pt x="266903" y="0"/>
                  </a:cubicBezTo>
                  <a:close/>
                </a:path>
              </a:pathLst>
            </a:custGeom>
            <a:solidFill>
              <a:srgbClr val="0345E4">
                <a:alpha val="29804"/>
              </a:srgbClr>
            </a:solidFill>
          </p:spPr>
        </p:sp>
        <p:sp>
          <p:nvSpPr>
            <p:cNvPr name="TextBox 23" id="23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4" id="24"/>
          <p:cNvGrpSpPr/>
          <p:nvPr/>
        </p:nvGrpSpPr>
        <p:grpSpPr>
          <a:xfrm rot="5400000">
            <a:off x="8738445" y="1250682"/>
            <a:ext cx="771724" cy="771724"/>
            <a:chOff x="0" y="0"/>
            <a:chExt cx="812800" cy="812800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47625" cap="sq">
              <a:solidFill>
                <a:srgbClr val="0345E4">
                  <a:alpha val="40000"/>
                </a:srgbClr>
              </a:solidFill>
              <a:prstDash val="solid"/>
              <a:miter/>
            </a:ln>
          </p:spPr>
        </p:sp>
        <p:sp>
          <p:nvSpPr>
            <p:cNvPr name="TextBox 26" id="26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7" id="27"/>
          <p:cNvGrpSpPr/>
          <p:nvPr/>
        </p:nvGrpSpPr>
        <p:grpSpPr>
          <a:xfrm rot="5400000">
            <a:off x="5324660" y="9048119"/>
            <a:ext cx="596043" cy="596043"/>
            <a:chOff x="0" y="0"/>
            <a:chExt cx="812800" cy="812800"/>
          </a:xfrm>
        </p:grpSpPr>
        <p:sp>
          <p:nvSpPr>
            <p:cNvPr name="Freeform 28" id="2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47625" cap="sq">
              <a:solidFill>
                <a:srgbClr val="FFFFFF"/>
              </a:solidFill>
              <a:prstDash val="solid"/>
              <a:miter/>
            </a:ln>
          </p:spPr>
        </p:sp>
        <p:sp>
          <p:nvSpPr>
            <p:cNvPr name="TextBox 29" id="29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2393341" y="6807186"/>
            <a:ext cx="11830234" cy="3177813"/>
            <a:chOff x="0" y="0"/>
            <a:chExt cx="9347345" cy="251086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347345" cy="2510865"/>
            </a:xfrm>
            <a:custGeom>
              <a:avLst/>
              <a:gdLst/>
              <a:ahLst/>
              <a:cxnLst/>
              <a:rect r="r" b="b" t="t" l="l"/>
              <a:pathLst>
                <a:path h="2510865" w="9347345">
                  <a:moveTo>
                    <a:pt x="0" y="0"/>
                  </a:moveTo>
                  <a:lnTo>
                    <a:pt x="9347345" y="0"/>
                  </a:lnTo>
                  <a:lnTo>
                    <a:pt x="9347345" y="2510865"/>
                  </a:lnTo>
                  <a:lnTo>
                    <a:pt x="0" y="2510865"/>
                  </a:lnTo>
                  <a:close/>
                </a:path>
              </a:pathLst>
            </a:custGeom>
            <a:solidFill>
              <a:srgbClr val="F6F6F6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9347345" cy="254896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7259300" y="0"/>
            <a:ext cx="1694792" cy="10287000"/>
            <a:chOff x="0" y="0"/>
            <a:chExt cx="446365" cy="270933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446365" cy="2709333"/>
            </a:xfrm>
            <a:custGeom>
              <a:avLst/>
              <a:gdLst/>
              <a:ahLst/>
              <a:cxnLst/>
              <a:rect r="r" b="b" t="t" l="l"/>
              <a:pathLst>
                <a:path h="2709333" w="446365">
                  <a:moveTo>
                    <a:pt x="223183" y="0"/>
                  </a:moveTo>
                  <a:lnTo>
                    <a:pt x="223183" y="0"/>
                  </a:lnTo>
                  <a:cubicBezTo>
                    <a:pt x="282374" y="0"/>
                    <a:pt x="339142" y="23514"/>
                    <a:pt x="380996" y="65369"/>
                  </a:cubicBezTo>
                  <a:cubicBezTo>
                    <a:pt x="422851" y="107224"/>
                    <a:pt x="446365" y="163991"/>
                    <a:pt x="446365" y="223183"/>
                  </a:cubicBezTo>
                  <a:lnTo>
                    <a:pt x="446365" y="2486151"/>
                  </a:lnTo>
                  <a:cubicBezTo>
                    <a:pt x="446365" y="2609411"/>
                    <a:pt x="346443" y="2709333"/>
                    <a:pt x="223183" y="2709333"/>
                  </a:cubicBezTo>
                  <a:lnTo>
                    <a:pt x="223183" y="2709333"/>
                  </a:lnTo>
                  <a:cubicBezTo>
                    <a:pt x="99922" y="2709333"/>
                    <a:pt x="0" y="2609411"/>
                    <a:pt x="0" y="2486151"/>
                  </a:cubicBezTo>
                  <a:lnTo>
                    <a:pt x="0" y="223183"/>
                  </a:lnTo>
                  <a:cubicBezTo>
                    <a:pt x="0" y="99922"/>
                    <a:pt x="99922" y="0"/>
                    <a:pt x="223183" y="0"/>
                  </a:cubicBezTo>
                  <a:close/>
                </a:path>
              </a:pathLst>
            </a:custGeom>
            <a:solidFill>
              <a:srgbClr val="0345E4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446365" cy="27474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0" y="7109187"/>
            <a:ext cx="1028700" cy="3177813"/>
            <a:chOff x="0" y="0"/>
            <a:chExt cx="812800" cy="251086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12800" cy="2510865"/>
            </a:xfrm>
            <a:custGeom>
              <a:avLst/>
              <a:gdLst/>
              <a:ahLst/>
              <a:cxnLst/>
              <a:rect r="r" b="b" t="t" l="l"/>
              <a:pathLst>
                <a:path h="2510865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2510865"/>
                  </a:lnTo>
                  <a:lnTo>
                    <a:pt x="0" y="2510865"/>
                  </a:lnTo>
                  <a:close/>
                </a:path>
              </a:pathLst>
            </a:custGeom>
            <a:solidFill>
              <a:srgbClr val="0345E4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812800" cy="254896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0" y="0"/>
            <a:ext cx="1028700" cy="1028700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0345E4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14" id="14"/>
          <p:cNvSpPr txBox="true"/>
          <p:nvPr/>
        </p:nvSpPr>
        <p:spPr>
          <a:xfrm rot="0">
            <a:off x="3232693" y="390525"/>
            <a:ext cx="7494647" cy="11557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487"/>
              </a:lnSpc>
            </a:pPr>
            <a:r>
              <a:rPr lang="en-US" sz="6776" b="true">
                <a:solidFill>
                  <a:srgbClr val="000000"/>
                </a:solidFill>
                <a:latin typeface="Garet Bold"/>
                <a:ea typeface="Garet Bold"/>
                <a:cs typeface="Garet Bold"/>
                <a:sym typeface="Garet Bold"/>
              </a:rPr>
              <a:t>FEATURES</a:t>
            </a:r>
          </a:p>
        </p:txBody>
      </p:sp>
      <p:grpSp>
        <p:nvGrpSpPr>
          <p:cNvPr name="Group 15" id="15"/>
          <p:cNvGrpSpPr/>
          <p:nvPr/>
        </p:nvGrpSpPr>
        <p:grpSpPr>
          <a:xfrm rot="0">
            <a:off x="3232693" y="2082161"/>
            <a:ext cx="969409" cy="969409"/>
            <a:chOff x="0" y="0"/>
            <a:chExt cx="812800" cy="8128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652780" y="0"/>
                  </a:moveTo>
                  <a:lnTo>
                    <a:pt x="160020" y="0"/>
                  </a:lnTo>
                  <a:lnTo>
                    <a:pt x="0" y="160020"/>
                  </a:lnTo>
                  <a:lnTo>
                    <a:pt x="0" y="652780"/>
                  </a:lnTo>
                  <a:lnTo>
                    <a:pt x="160020" y="812800"/>
                  </a:lnTo>
                  <a:lnTo>
                    <a:pt x="652780" y="812800"/>
                  </a:lnTo>
                  <a:lnTo>
                    <a:pt x="812800" y="652780"/>
                  </a:lnTo>
                  <a:lnTo>
                    <a:pt x="812800" y="160020"/>
                  </a:lnTo>
                  <a:lnTo>
                    <a:pt x="652780" y="0"/>
                  </a:lnTo>
                  <a:close/>
                </a:path>
              </a:pathLst>
            </a:custGeom>
            <a:solidFill>
              <a:srgbClr val="0345E4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63500" y="-3175"/>
              <a:ext cx="685800" cy="752475"/>
            </a:xfrm>
            <a:prstGeom prst="rect">
              <a:avLst/>
            </a:prstGeom>
          </p:spPr>
          <p:txBody>
            <a:bodyPr anchor="ctr" rtlCol="false" tIns="44470" lIns="44470" bIns="44470" rIns="44470"/>
            <a:lstStyle/>
            <a:p>
              <a:pPr algn="ctr">
                <a:lnSpc>
                  <a:spcPts val="4759"/>
                </a:lnSpc>
              </a:pPr>
              <a:r>
                <a:rPr lang="en-US" b="true" sz="3399">
                  <a:solidFill>
                    <a:srgbClr val="FFFFFF"/>
                  </a:solidFill>
                  <a:latin typeface="Garet Bold"/>
                  <a:ea typeface="Garet Bold"/>
                  <a:cs typeface="Garet Bold"/>
                  <a:sym typeface="Garet Bold"/>
                </a:rPr>
                <a:t>01</a:t>
              </a:r>
            </a:p>
          </p:txBody>
        </p:sp>
      </p:grpSp>
      <p:grpSp>
        <p:nvGrpSpPr>
          <p:cNvPr name="Group 18" id="18"/>
          <p:cNvGrpSpPr/>
          <p:nvPr/>
        </p:nvGrpSpPr>
        <p:grpSpPr>
          <a:xfrm rot="0">
            <a:off x="3232693" y="3263107"/>
            <a:ext cx="969409" cy="969409"/>
            <a:chOff x="0" y="0"/>
            <a:chExt cx="812800" cy="8128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652780" y="0"/>
                  </a:moveTo>
                  <a:lnTo>
                    <a:pt x="160020" y="0"/>
                  </a:lnTo>
                  <a:lnTo>
                    <a:pt x="0" y="160020"/>
                  </a:lnTo>
                  <a:lnTo>
                    <a:pt x="0" y="652780"/>
                  </a:lnTo>
                  <a:lnTo>
                    <a:pt x="160020" y="812800"/>
                  </a:lnTo>
                  <a:lnTo>
                    <a:pt x="652780" y="812800"/>
                  </a:lnTo>
                  <a:lnTo>
                    <a:pt x="812800" y="652780"/>
                  </a:lnTo>
                  <a:lnTo>
                    <a:pt x="812800" y="160020"/>
                  </a:lnTo>
                  <a:lnTo>
                    <a:pt x="652780" y="0"/>
                  </a:lnTo>
                  <a:close/>
                </a:path>
              </a:pathLst>
            </a:custGeom>
            <a:solidFill>
              <a:srgbClr val="0345E4"/>
            </a:solidFill>
          </p:spPr>
        </p:sp>
        <p:sp>
          <p:nvSpPr>
            <p:cNvPr name="TextBox 20" id="20"/>
            <p:cNvSpPr txBox="true"/>
            <p:nvPr/>
          </p:nvSpPr>
          <p:spPr>
            <a:xfrm>
              <a:off x="63500" y="-3175"/>
              <a:ext cx="685800" cy="752475"/>
            </a:xfrm>
            <a:prstGeom prst="rect">
              <a:avLst/>
            </a:prstGeom>
          </p:spPr>
          <p:txBody>
            <a:bodyPr anchor="ctr" rtlCol="false" tIns="44470" lIns="44470" bIns="44470" rIns="44470"/>
            <a:lstStyle/>
            <a:p>
              <a:pPr algn="ctr">
                <a:lnSpc>
                  <a:spcPts val="4759"/>
                </a:lnSpc>
              </a:pPr>
              <a:r>
                <a:rPr lang="en-US" b="true" sz="3399">
                  <a:solidFill>
                    <a:srgbClr val="FFFFFF"/>
                  </a:solidFill>
                  <a:latin typeface="Garet Bold"/>
                  <a:ea typeface="Garet Bold"/>
                  <a:cs typeface="Garet Bold"/>
                  <a:sym typeface="Garet Bold"/>
                </a:rPr>
                <a:t>02</a:t>
              </a:r>
            </a:p>
          </p:txBody>
        </p:sp>
      </p:grpSp>
      <p:grpSp>
        <p:nvGrpSpPr>
          <p:cNvPr name="Group 21" id="21"/>
          <p:cNvGrpSpPr/>
          <p:nvPr/>
        </p:nvGrpSpPr>
        <p:grpSpPr>
          <a:xfrm rot="0">
            <a:off x="3232693" y="4444053"/>
            <a:ext cx="969409" cy="969409"/>
            <a:chOff x="0" y="0"/>
            <a:chExt cx="812800" cy="812800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652780" y="0"/>
                  </a:moveTo>
                  <a:lnTo>
                    <a:pt x="160020" y="0"/>
                  </a:lnTo>
                  <a:lnTo>
                    <a:pt x="0" y="160020"/>
                  </a:lnTo>
                  <a:lnTo>
                    <a:pt x="0" y="652780"/>
                  </a:lnTo>
                  <a:lnTo>
                    <a:pt x="160020" y="812800"/>
                  </a:lnTo>
                  <a:lnTo>
                    <a:pt x="652780" y="812800"/>
                  </a:lnTo>
                  <a:lnTo>
                    <a:pt x="812800" y="652780"/>
                  </a:lnTo>
                  <a:lnTo>
                    <a:pt x="812800" y="160020"/>
                  </a:lnTo>
                  <a:lnTo>
                    <a:pt x="652780" y="0"/>
                  </a:lnTo>
                  <a:close/>
                </a:path>
              </a:pathLst>
            </a:custGeom>
            <a:solidFill>
              <a:srgbClr val="0345E4"/>
            </a:solidFill>
          </p:spPr>
        </p:sp>
        <p:sp>
          <p:nvSpPr>
            <p:cNvPr name="TextBox 23" id="23"/>
            <p:cNvSpPr txBox="true"/>
            <p:nvPr/>
          </p:nvSpPr>
          <p:spPr>
            <a:xfrm>
              <a:off x="63500" y="-3175"/>
              <a:ext cx="685800" cy="752475"/>
            </a:xfrm>
            <a:prstGeom prst="rect">
              <a:avLst/>
            </a:prstGeom>
          </p:spPr>
          <p:txBody>
            <a:bodyPr anchor="ctr" rtlCol="false" tIns="44470" lIns="44470" bIns="44470" rIns="44470"/>
            <a:lstStyle/>
            <a:p>
              <a:pPr algn="ctr">
                <a:lnSpc>
                  <a:spcPts val="4759"/>
                </a:lnSpc>
              </a:pPr>
              <a:r>
                <a:rPr lang="en-US" b="true" sz="3399">
                  <a:solidFill>
                    <a:srgbClr val="FFFFFF"/>
                  </a:solidFill>
                  <a:latin typeface="Garet Bold"/>
                  <a:ea typeface="Garet Bold"/>
                  <a:cs typeface="Garet Bold"/>
                  <a:sym typeface="Garet Bold"/>
                </a:rPr>
                <a:t>03</a:t>
              </a:r>
            </a:p>
          </p:txBody>
        </p:sp>
      </p:grpSp>
      <p:grpSp>
        <p:nvGrpSpPr>
          <p:cNvPr name="Group 24" id="24"/>
          <p:cNvGrpSpPr/>
          <p:nvPr/>
        </p:nvGrpSpPr>
        <p:grpSpPr>
          <a:xfrm rot="0">
            <a:off x="3232693" y="5624999"/>
            <a:ext cx="969409" cy="969409"/>
            <a:chOff x="0" y="0"/>
            <a:chExt cx="812800" cy="812800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652780" y="0"/>
                  </a:moveTo>
                  <a:lnTo>
                    <a:pt x="160020" y="0"/>
                  </a:lnTo>
                  <a:lnTo>
                    <a:pt x="0" y="160020"/>
                  </a:lnTo>
                  <a:lnTo>
                    <a:pt x="0" y="652780"/>
                  </a:lnTo>
                  <a:lnTo>
                    <a:pt x="160020" y="812800"/>
                  </a:lnTo>
                  <a:lnTo>
                    <a:pt x="652780" y="812800"/>
                  </a:lnTo>
                  <a:lnTo>
                    <a:pt x="812800" y="652780"/>
                  </a:lnTo>
                  <a:lnTo>
                    <a:pt x="812800" y="160020"/>
                  </a:lnTo>
                  <a:lnTo>
                    <a:pt x="652780" y="0"/>
                  </a:lnTo>
                  <a:close/>
                </a:path>
              </a:pathLst>
            </a:custGeom>
            <a:solidFill>
              <a:srgbClr val="0345E4"/>
            </a:solidFill>
          </p:spPr>
        </p:sp>
        <p:sp>
          <p:nvSpPr>
            <p:cNvPr name="TextBox 26" id="26"/>
            <p:cNvSpPr txBox="true"/>
            <p:nvPr/>
          </p:nvSpPr>
          <p:spPr>
            <a:xfrm>
              <a:off x="63500" y="-3175"/>
              <a:ext cx="685800" cy="752475"/>
            </a:xfrm>
            <a:prstGeom prst="rect">
              <a:avLst/>
            </a:prstGeom>
          </p:spPr>
          <p:txBody>
            <a:bodyPr anchor="ctr" rtlCol="false" tIns="44470" lIns="44470" bIns="44470" rIns="44470"/>
            <a:lstStyle/>
            <a:p>
              <a:pPr algn="ctr">
                <a:lnSpc>
                  <a:spcPts val="4759"/>
                </a:lnSpc>
              </a:pPr>
              <a:r>
                <a:rPr lang="en-US" b="true" sz="3399">
                  <a:solidFill>
                    <a:srgbClr val="FFFFFF"/>
                  </a:solidFill>
                  <a:latin typeface="Garet Bold"/>
                  <a:ea typeface="Garet Bold"/>
                  <a:cs typeface="Garet Bold"/>
                  <a:sym typeface="Garet Bold"/>
                </a:rPr>
                <a:t>04</a:t>
              </a:r>
            </a:p>
          </p:txBody>
        </p:sp>
      </p:grpSp>
      <p:grpSp>
        <p:nvGrpSpPr>
          <p:cNvPr name="Group 27" id="27"/>
          <p:cNvGrpSpPr/>
          <p:nvPr/>
        </p:nvGrpSpPr>
        <p:grpSpPr>
          <a:xfrm rot="0">
            <a:off x="3232693" y="6805945"/>
            <a:ext cx="969409" cy="969409"/>
            <a:chOff x="0" y="0"/>
            <a:chExt cx="812800" cy="812800"/>
          </a:xfrm>
        </p:grpSpPr>
        <p:sp>
          <p:nvSpPr>
            <p:cNvPr name="Freeform 28" id="2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652780" y="0"/>
                  </a:moveTo>
                  <a:lnTo>
                    <a:pt x="160020" y="0"/>
                  </a:lnTo>
                  <a:lnTo>
                    <a:pt x="0" y="160020"/>
                  </a:lnTo>
                  <a:lnTo>
                    <a:pt x="0" y="652780"/>
                  </a:lnTo>
                  <a:lnTo>
                    <a:pt x="160020" y="812800"/>
                  </a:lnTo>
                  <a:lnTo>
                    <a:pt x="652780" y="812800"/>
                  </a:lnTo>
                  <a:lnTo>
                    <a:pt x="812800" y="652780"/>
                  </a:lnTo>
                  <a:lnTo>
                    <a:pt x="812800" y="160020"/>
                  </a:lnTo>
                  <a:lnTo>
                    <a:pt x="652780" y="0"/>
                  </a:lnTo>
                  <a:close/>
                </a:path>
              </a:pathLst>
            </a:custGeom>
            <a:solidFill>
              <a:srgbClr val="0345E4"/>
            </a:solidFill>
          </p:spPr>
        </p:sp>
        <p:sp>
          <p:nvSpPr>
            <p:cNvPr name="TextBox 29" id="29"/>
            <p:cNvSpPr txBox="true"/>
            <p:nvPr/>
          </p:nvSpPr>
          <p:spPr>
            <a:xfrm>
              <a:off x="63500" y="-3175"/>
              <a:ext cx="685800" cy="752475"/>
            </a:xfrm>
            <a:prstGeom prst="rect">
              <a:avLst/>
            </a:prstGeom>
          </p:spPr>
          <p:txBody>
            <a:bodyPr anchor="ctr" rtlCol="false" tIns="44470" lIns="44470" bIns="44470" rIns="44470"/>
            <a:lstStyle/>
            <a:p>
              <a:pPr algn="ctr">
                <a:lnSpc>
                  <a:spcPts val="4759"/>
                </a:lnSpc>
              </a:pPr>
              <a:r>
                <a:rPr lang="en-US" b="true" sz="3399">
                  <a:solidFill>
                    <a:srgbClr val="FFFFFF"/>
                  </a:solidFill>
                  <a:latin typeface="Garet Bold"/>
                  <a:ea typeface="Garet Bold"/>
                  <a:cs typeface="Garet Bold"/>
                  <a:sym typeface="Garet Bold"/>
                </a:rPr>
                <a:t>05</a:t>
              </a:r>
            </a:p>
          </p:txBody>
        </p:sp>
      </p:grpSp>
      <p:grpSp>
        <p:nvGrpSpPr>
          <p:cNvPr name="Group 30" id="30"/>
          <p:cNvGrpSpPr/>
          <p:nvPr/>
        </p:nvGrpSpPr>
        <p:grpSpPr>
          <a:xfrm rot="0">
            <a:off x="15011231" y="1028700"/>
            <a:ext cx="1652841" cy="1652841"/>
            <a:chOff x="0" y="0"/>
            <a:chExt cx="812800" cy="812800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38884" y="0"/>
                  </a:moveTo>
                  <a:lnTo>
                    <a:pt x="573916" y="0"/>
                  </a:lnTo>
                  <a:cubicBezTo>
                    <a:pt x="705848" y="0"/>
                    <a:pt x="812800" y="106952"/>
                    <a:pt x="812800" y="238884"/>
                  </a:cubicBezTo>
                  <a:lnTo>
                    <a:pt x="812800" y="573916"/>
                  </a:lnTo>
                  <a:cubicBezTo>
                    <a:pt x="812800" y="705848"/>
                    <a:pt x="705848" y="812800"/>
                    <a:pt x="573916" y="812800"/>
                  </a:cubicBezTo>
                  <a:lnTo>
                    <a:pt x="238884" y="812800"/>
                  </a:lnTo>
                  <a:cubicBezTo>
                    <a:pt x="106952" y="812800"/>
                    <a:pt x="0" y="705848"/>
                    <a:pt x="0" y="573916"/>
                  </a:cubicBezTo>
                  <a:lnTo>
                    <a:pt x="0" y="238884"/>
                  </a:lnTo>
                  <a:cubicBezTo>
                    <a:pt x="0" y="106952"/>
                    <a:pt x="106952" y="0"/>
                    <a:pt x="238884" y="0"/>
                  </a:cubicBezTo>
                  <a:close/>
                </a:path>
              </a:pathLst>
            </a:custGeom>
            <a:solidFill>
              <a:srgbClr val="0345E4">
                <a:alpha val="29804"/>
              </a:srgbClr>
            </a:solidFill>
          </p:spPr>
        </p:sp>
        <p:sp>
          <p:nvSpPr>
            <p:cNvPr name="TextBox 32" id="32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33" id="33"/>
          <p:cNvGrpSpPr/>
          <p:nvPr/>
        </p:nvGrpSpPr>
        <p:grpSpPr>
          <a:xfrm rot="0">
            <a:off x="14814124" y="816351"/>
            <a:ext cx="771724" cy="771724"/>
            <a:chOff x="0" y="0"/>
            <a:chExt cx="812800" cy="812800"/>
          </a:xfrm>
        </p:grpSpPr>
        <p:sp>
          <p:nvSpPr>
            <p:cNvPr name="Freeform 34" id="3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47625" cap="sq">
              <a:solidFill>
                <a:srgbClr val="0345E4">
                  <a:alpha val="40000"/>
                </a:srgbClr>
              </a:solidFill>
              <a:prstDash val="solid"/>
              <a:miter/>
            </a:ln>
          </p:spPr>
        </p:sp>
        <p:sp>
          <p:nvSpPr>
            <p:cNvPr name="TextBox 35" id="35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36" id="36"/>
          <p:cNvGrpSpPr/>
          <p:nvPr/>
        </p:nvGrpSpPr>
        <p:grpSpPr>
          <a:xfrm rot="0">
            <a:off x="12919457" y="8414693"/>
            <a:ext cx="3744615" cy="3744615"/>
            <a:chOff x="0" y="0"/>
            <a:chExt cx="812800" cy="812800"/>
          </a:xfrm>
        </p:grpSpPr>
        <p:sp>
          <p:nvSpPr>
            <p:cNvPr name="Freeform 37" id="3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571500" cap="sq">
              <a:solidFill>
                <a:srgbClr val="0345E4">
                  <a:alpha val="19608"/>
                </a:srgbClr>
              </a:solidFill>
              <a:prstDash val="solid"/>
              <a:miter/>
            </a:ln>
          </p:spPr>
        </p:sp>
        <p:sp>
          <p:nvSpPr>
            <p:cNvPr name="TextBox 38" id="3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39" id="39"/>
          <p:cNvSpPr txBox="true"/>
          <p:nvPr/>
        </p:nvSpPr>
        <p:spPr>
          <a:xfrm rot="0">
            <a:off x="4421403" y="2331916"/>
            <a:ext cx="7351823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</a:pPr>
            <a:r>
              <a:rPr lang="en-US" sz="2499">
                <a:solidFill>
                  <a:srgbClr val="000000"/>
                </a:solidFill>
                <a:latin typeface="Garet"/>
                <a:ea typeface="Garet"/>
                <a:cs typeface="Garet"/>
                <a:sym typeface="Garet"/>
              </a:rPr>
              <a:t>Football Stadium Line Marker</a:t>
            </a:r>
          </a:p>
        </p:txBody>
      </p:sp>
      <p:sp>
        <p:nvSpPr>
          <p:cNvPr name="TextBox 40" id="40"/>
          <p:cNvSpPr txBox="true"/>
          <p:nvPr/>
        </p:nvSpPr>
        <p:spPr>
          <a:xfrm rot="0">
            <a:off x="4421403" y="3512861"/>
            <a:ext cx="7351823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</a:pPr>
            <a:r>
              <a:rPr lang="en-US" sz="2499">
                <a:solidFill>
                  <a:srgbClr val="000000"/>
                </a:solidFill>
                <a:latin typeface="Garet"/>
                <a:ea typeface="Garet"/>
                <a:cs typeface="Garet"/>
                <a:sym typeface="Garet"/>
              </a:rPr>
              <a:t>Manual Drawing </a:t>
            </a:r>
          </a:p>
        </p:txBody>
      </p:sp>
      <p:sp>
        <p:nvSpPr>
          <p:cNvPr name="TextBox 41" id="41"/>
          <p:cNvSpPr txBox="true"/>
          <p:nvPr/>
        </p:nvSpPr>
        <p:spPr>
          <a:xfrm rot="0">
            <a:off x="4421403" y="4693807"/>
            <a:ext cx="7351823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</a:pPr>
            <a:r>
              <a:rPr lang="en-US" sz="2499">
                <a:solidFill>
                  <a:srgbClr val="000000"/>
                </a:solidFill>
                <a:latin typeface="Garet"/>
                <a:ea typeface="Garet"/>
                <a:cs typeface="Garet"/>
                <a:sym typeface="Garet"/>
              </a:rPr>
              <a:t>Mixing</a:t>
            </a:r>
          </a:p>
        </p:txBody>
      </p:sp>
      <p:sp>
        <p:nvSpPr>
          <p:cNvPr name="TextBox 42" id="42"/>
          <p:cNvSpPr txBox="true"/>
          <p:nvPr/>
        </p:nvSpPr>
        <p:spPr>
          <a:xfrm rot="0">
            <a:off x="4421403" y="5874753"/>
            <a:ext cx="7351823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</a:pPr>
            <a:r>
              <a:rPr lang="en-US" sz="2499">
                <a:solidFill>
                  <a:srgbClr val="000000"/>
                </a:solidFill>
                <a:latin typeface="Garet"/>
                <a:ea typeface="Garet"/>
                <a:cs typeface="Garet"/>
                <a:sym typeface="Garet"/>
              </a:rPr>
              <a:t>Cleaning System</a:t>
            </a:r>
          </a:p>
        </p:txBody>
      </p:sp>
      <p:sp>
        <p:nvSpPr>
          <p:cNvPr name="TextBox 43" id="43"/>
          <p:cNvSpPr txBox="true"/>
          <p:nvPr/>
        </p:nvSpPr>
        <p:spPr>
          <a:xfrm rot="0">
            <a:off x="4421403" y="7055699"/>
            <a:ext cx="7351823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</a:pPr>
            <a:r>
              <a:rPr lang="en-US" sz="2499">
                <a:solidFill>
                  <a:srgbClr val="000000"/>
                </a:solidFill>
                <a:latin typeface="Garet"/>
                <a:ea typeface="Garet"/>
                <a:cs typeface="Garet"/>
                <a:sym typeface="Garet"/>
              </a:rPr>
              <a:t>Solar Cell Charging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0"/>
            <a:ext cx="18288000" cy="1543194"/>
            <a:chOff x="0" y="0"/>
            <a:chExt cx="4816593" cy="40643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16592" cy="406438"/>
            </a:xfrm>
            <a:custGeom>
              <a:avLst/>
              <a:gdLst/>
              <a:ahLst/>
              <a:cxnLst/>
              <a:rect r="r" b="b" t="t" l="l"/>
              <a:pathLst>
                <a:path h="406438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406438"/>
                  </a:lnTo>
                  <a:lnTo>
                    <a:pt x="0" y="406438"/>
                  </a:lnTo>
                  <a:close/>
                </a:path>
              </a:pathLst>
            </a:custGeom>
            <a:solidFill>
              <a:srgbClr val="0345E4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816593" cy="4445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5509653" y="2285212"/>
            <a:ext cx="7110942" cy="7377347"/>
          </a:xfrm>
          <a:custGeom>
            <a:avLst/>
            <a:gdLst/>
            <a:ahLst/>
            <a:cxnLst/>
            <a:rect r="r" b="b" t="t" l="l"/>
            <a:pathLst>
              <a:path h="7377347" w="7110942">
                <a:moveTo>
                  <a:pt x="0" y="0"/>
                </a:moveTo>
                <a:lnTo>
                  <a:pt x="7110943" y="0"/>
                </a:lnTo>
                <a:lnTo>
                  <a:pt x="7110943" y="7377346"/>
                </a:lnTo>
                <a:lnTo>
                  <a:pt x="0" y="737734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919853" y="296934"/>
            <a:ext cx="10769833" cy="8540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999"/>
              </a:lnSpc>
            </a:pPr>
            <a:r>
              <a:rPr lang="en-US" b="true" sz="4999" spc="99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DESIGN &amp; COMPONENTS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606412" y="2011215"/>
            <a:ext cx="16813009" cy="7819471"/>
            <a:chOff x="0" y="0"/>
            <a:chExt cx="4428118" cy="205944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428118" cy="2059449"/>
            </a:xfrm>
            <a:custGeom>
              <a:avLst/>
              <a:gdLst/>
              <a:ahLst/>
              <a:cxnLst/>
              <a:rect r="r" b="b" t="t" l="l"/>
              <a:pathLst>
                <a:path h="2059449" w="4428118">
                  <a:moveTo>
                    <a:pt x="23484" y="0"/>
                  </a:moveTo>
                  <a:lnTo>
                    <a:pt x="4404633" y="0"/>
                  </a:lnTo>
                  <a:cubicBezTo>
                    <a:pt x="4410862" y="0"/>
                    <a:pt x="4416835" y="2474"/>
                    <a:pt x="4421239" y="6878"/>
                  </a:cubicBezTo>
                  <a:cubicBezTo>
                    <a:pt x="4425643" y="11282"/>
                    <a:pt x="4428118" y="17256"/>
                    <a:pt x="4428118" y="23484"/>
                  </a:cubicBezTo>
                  <a:lnTo>
                    <a:pt x="4428118" y="2035965"/>
                  </a:lnTo>
                  <a:cubicBezTo>
                    <a:pt x="4428118" y="2042193"/>
                    <a:pt x="4425643" y="2048167"/>
                    <a:pt x="4421239" y="2052571"/>
                  </a:cubicBezTo>
                  <a:cubicBezTo>
                    <a:pt x="4416835" y="2056975"/>
                    <a:pt x="4410862" y="2059449"/>
                    <a:pt x="4404633" y="2059449"/>
                  </a:cubicBezTo>
                  <a:lnTo>
                    <a:pt x="23484" y="2059449"/>
                  </a:lnTo>
                  <a:cubicBezTo>
                    <a:pt x="17256" y="2059449"/>
                    <a:pt x="11282" y="2056975"/>
                    <a:pt x="6878" y="2052571"/>
                  </a:cubicBezTo>
                  <a:cubicBezTo>
                    <a:pt x="2474" y="2048167"/>
                    <a:pt x="0" y="2042193"/>
                    <a:pt x="0" y="2035965"/>
                  </a:cubicBezTo>
                  <a:lnTo>
                    <a:pt x="0" y="23484"/>
                  </a:lnTo>
                  <a:cubicBezTo>
                    <a:pt x="0" y="17256"/>
                    <a:pt x="2474" y="11282"/>
                    <a:pt x="6878" y="6878"/>
                  </a:cubicBezTo>
                  <a:cubicBezTo>
                    <a:pt x="11282" y="2474"/>
                    <a:pt x="17256" y="0"/>
                    <a:pt x="23484" y="0"/>
                  </a:cubicBezTo>
                  <a:close/>
                </a:path>
              </a:pathLst>
            </a:custGeom>
            <a:solidFill>
              <a:srgbClr val="0345E4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428118" cy="20975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0" y="0"/>
            <a:ext cx="18288000" cy="1543194"/>
            <a:chOff x="0" y="0"/>
            <a:chExt cx="4816593" cy="40643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4816592" cy="406438"/>
            </a:xfrm>
            <a:custGeom>
              <a:avLst/>
              <a:gdLst/>
              <a:ahLst/>
              <a:cxnLst/>
              <a:rect r="r" b="b" t="t" l="l"/>
              <a:pathLst>
                <a:path h="406438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406438"/>
                  </a:lnTo>
                  <a:lnTo>
                    <a:pt x="0" y="406438"/>
                  </a:lnTo>
                  <a:close/>
                </a:path>
              </a:pathLst>
            </a:custGeom>
            <a:solidFill>
              <a:srgbClr val="0345E4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4816593" cy="4445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733287" y="4072992"/>
            <a:ext cx="3378958" cy="1642404"/>
          </a:xfrm>
          <a:custGeom>
            <a:avLst/>
            <a:gdLst/>
            <a:ahLst/>
            <a:cxnLst/>
            <a:rect r="r" b="b" t="t" l="l"/>
            <a:pathLst>
              <a:path h="1642404" w="3378958">
                <a:moveTo>
                  <a:pt x="0" y="0"/>
                </a:moveTo>
                <a:lnTo>
                  <a:pt x="3378958" y="0"/>
                </a:lnTo>
                <a:lnTo>
                  <a:pt x="3378958" y="1642404"/>
                </a:lnTo>
                <a:lnTo>
                  <a:pt x="0" y="164240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7918222" y="4044111"/>
            <a:ext cx="1671285" cy="1671285"/>
          </a:xfrm>
          <a:custGeom>
            <a:avLst/>
            <a:gdLst/>
            <a:ahLst/>
            <a:cxnLst/>
            <a:rect r="r" b="b" t="t" l="l"/>
            <a:pathLst>
              <a:path h="1671285" w="1671285">
                <a:moveTo>
                  <a:pt x="0" y="0"/>
                </a:moveTo>
                <a:lnTo>
                  <a:pt x="1671286" y="0"/>
                </a:lnTo>
                <a:lnTo>
                  <a:pt x="1671286" y="1671285"/>
                </a:lnTo>
                <a:lnTo>
                  <a:pt x="0" y="167128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2748822" y="3779936"/>
            <a:ext cx="2141015" cy="2141015"/>
          </a:xfrm>
          <a:custGeom>
            <a:avLst/>
            <a:gdLst/>
            <a:ahLst/>
            <a:cxnLst/>
            <a:rect r="r" b="b" t="t" l="l"/>
            <a:pathLst>
              <a:path h="2141015" w="2141015">
                <a:moveTo>
                  <a:pt x="0" y="0"/>
                </a:moveTo>
                <a:lnTo>
                  <a:pt x="2141015" y="0"/>
                </a:lnTo>
                <a:lnTo>
                  <a:pt x="2141015" y="2141015"/>
                </a:lnTo>
                <a:lnTo>
                  <a:pt x="0" y="214101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979056" y="7554837"/>
            <a:ext cx="2569550" cy="1703463"/>
          </a:xfrm>
          <a:custGeom>
            <a:avLst/>
            <a:gdLst/>
            <a:ahLst/>
            <a:cxnLst/>
            <a:rect r="r" b="b" t="t" l="l"/>
            <a:pathLst>
              <a:path h="1703463" w="2569550">
                <a:moveTo>
                  <a:pt x="0" y="0"/>
                </a:moveTo>
                <a:lnTo>
                  <a:pt x="2569550" y="0"/>
                </a:lnTo>
                <a:lnTo>
                  <a:pt x="2569550" y="1703463"/>
                </a:lnTo>
                <a:lnTo>
                  <a:pt x="0" y="17034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7358906" y="7331159"/>
            <a:ext cx="2150819" cy="2150819"/>
          </a:xfrm>
          <a:custGeom>
            <a:avLst/>
            <a:gdLst/>
            <a:ahLst/>
            <a:cxnLst/>
            <a:rect r="r" b="b" t="t" l="l"/>
            <a:pathLst>
              <a:path h="2150819" w="2150819">
                <a:moveTo>
                  <a:pt x="0" y="0"/>
                </a:moveTo>
                <a:lnTo>
                  <a:pt x="2150819" y="0"/>
                </a:lnTo>
                <a:lnTo>
                  <a:pt x="2150819" y="2150819"/>
                </a:lnTo>
                <a:lnTo>
                  <a:pt x="0" y="215081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2748822" y="7468108"/>
            <a:ext cx="2013870" cy="2013870"/>
          </a:xfrm>
          <a:custGeom>
            <a:avLst/>
            <a:gdLst/>
            <a:ahLst/>
            <a:cxnLst/>
            <a:rect r="r" b="b" t="t" l="l"/>
            <a:pathLst>
              <a:path h="2013870" w="2013870">
                <a:moveTo>
                  <a:pt x="0" y="0"/>
                </a:moveTo>
                <a:lnTo>
                  <a:pt x="2013870" y="0"/>
                </a:lnTo>
                <a:lnTo>
                  <a:pt x="2013870" y="2013870"/>
                </a:lnTo>
                <a:lnTo>
                  <a:pt x="0" y="201387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919853" y="296934"/>
            <a:ext cx="10769833" cy="8540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999"/>
              </a:lnSpc>
            </a:pPr>
            <a:r>
              <a:rPr lang="en-US" b="true" sz="4999" spc="99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DESIGN &amp; COMPONENTS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468577" y="2468440"/>
            <a:ext cx="4507947" cy="7193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825"/>
              </a:lnSpc>
            </a:pPr>
            <a:r>
              <a:rPr lang="en-US" sz="4160" b="true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ARDUINO MEGA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7918222" y="2468440"/>
            <a:ext cx="1869146" cy="7193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825"/>
              </a:lnSpc>
            </a:pPr>
            <a:r>
              <a:rPr lang="en-US" b="true" sz="416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ESP32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1730468" y="2468440"/>
            <a:ext cx="5550192" cy="7193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825"/>
              </a:lnSpc>
            </a:pPr>
            <a:r>
              <a:rPr lang="en-US" b="true" sz="416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STEPPER MOTOR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598708" y="6298932"/>
            <a:ext cx="3648117" cy="7193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825"/>
              </a:lnSpc>
            </a:pPr>
            <a:r>
              <a:rPr lang="en-US" b="true" sz="416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DC MOTOR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6531468" y="6388155"/>
            <a:ext cx="4642655" cy="7193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825"/>
              </a:lnSpc>
            </a:pPr>
            <a:r>
              <a:rPr lang="en-US" b="true" sz="416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SERVO MOTOR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2017932" y="6388155"/>
            <a:ext cx="4642655" cy="7193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825"/>
              </a:lnSpc>
            </a:pPr>
            <a:r>
              <a:rPr lang="en-US" b="true" sz="416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ULTRASONIC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916626" y="2671279"/>
            <a:ext cx="1310100" cy="0"/>
          </a:xfrm>
          <a:prstGeom prst="line">
            <a:avLst/>
          </a:prstGeom>
          <a:ln cap="flat" w="9525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3" id="3"/>
          <p:cNvSpPr/>
          <p:nvPr/>
        </p:nvSpPr>
        <p:spPr>
          <a:xfrm flipH="false" flipV="false" rot="0">
            <a:off x="916626" y="9016454"/>
            <a:ext cx="586293" cy="483692"/>
          </a:xfrm>
          <a:custGeom>
            <a:avLst/>
            <a:gdLst/>
            <a:ahLst/>
            <a:cxnLst/>
            <a:rect r="r" b="b" t="t" l="l"/>
            <a:pathLst>
              <a:path h="483692" w="586293">
                <a:moveTo>
                  <a:pt x="0" y="0"/>
                </a:moveTo>
                <a:lnTo>
                  <a:pt x="586293" y="0"/>
                </a:lnTo>
                <a:lnTo>
                  <a:pt x="586293" y="483692"/>
                </a:lnTo>
                <a:lnTo>
                  <a:pt x="0" y="48369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916626" y="367185"/>
            <a:ext cx="4568944" cy="17399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999"/>
              </a:lnSpc>
            </a:pPr>
            <a:r>
              <a:rPr lang="en-US" b="true" sz="4999" spc="99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TARGET AUDIENCE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916626" y="3231411"/>
            <a:ext cx="4492263" cy="33750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3874"/>
              </a:lnSpc>
            </a:pPr>
            <a:r>
              <a:rPr lang="en-US" sz="2499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By targeting these diverse audience segments, our marketing agency ensures a customized and impactful approach that aligns with the specific needs and goals of each client.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648963" y="9023350"/>
            <a:ext cx="2743103" cy="3892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220"/>
              </a:lnSpc>
            </a:pPr>
            <a:r>
              <a:rPr lang="en-US" sz="2300" b="true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Thynk Unlimited</a:t>
            </a:r>
          </a:p>
        </p:txBody>
      </p:sp>
      <p:grpSp>
        <p:nvGrpSpPr>
          <p:cNvPr name="Group 7" id="7"/>
          <p:cNvGrpSpPr/>
          <p:nvPr/>
        </p:nvGrpSpPr>
        <p:grpSpPr>
          <a:xfrm rot="0">
            <a:off x="446291" y="2011215"/>
            <a:ext cx="16977132" cy="7819471"/>
            <a:chOff x="0" y="0"/>
            <a:chExt cx="4471344" cy="2059449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4471343" cy="2059449"/>
            </a:xfrm>
            <a:custGeom>
              <a:avLst/>
              <a:gdLst/>
              <a:ahLst/>
              <a:cxnLst/>
              <a:rect r="r" b="b" t="t" l="l"/>
              <a:pathLst>
                <a:path h="2059449" w="4471343">
                  <a:moveTo>
                    <a:pt x="23257" y="0"/>
                  </a:moveTo>
                  <a:lnTo>
                    <a:pt x="4448086" y="0"/>
                  </a:lnTo>
                  <a:cubicBezTo>
                    <a:pt x="4454254" y="0"/>
                    <a:pt x="4460170" y="2450"/>
                    <a:pt x="4464531" y="6812"/>
                  </a:cubicBezTo>
                  <a:cubicBezTo>
                    <a:pt x="4468893" y="11173"/>
                    <a:pt x="4471343" y="17089"/>
                    <a:pt x="4471343" y="23257"/>
                  </a:cubicBezTo>
                  <a:lnTo>
                    <a:pt x="4471343" y="2036192"/>
                  </a:lnTo>
                  <a:cubicBezTo>
                    <a:pt x="4471343" y="2042360"/>
                    <a:pt x="4468893" y="2048276"/>
                    <a:pt x="4464531" y="2052637"/>
                  </a:cubicBezTo>
                  <a:cubicBezTo>
                    <a:pt x="4460170" y="2056999"/>
                    <a:pt x="4454254" y="2059449"/>
                    <a:pt x="4448086" y="2059449"/>
                  </a:cubicBezTo>
                  <a:lnTo>
                    <a:pt x="23257" y="2059449"/>
                  </a:lnTo>
                  <a:cubicBezTo>
                    <a:pt x="17089" y="2059449"/>
                    <a:pt x="11173" y="2056999"/>
                    <a:pt x="6812" y="2052637"/>
                  </a:cubicBezTo>
                  <a:cubicBezTo>
                    <a:pt x="2450" y="2048276"/>
                    <a:pt x="0" y="2042360"/>
                    <a:pt x="0" y="2036192"/>
                  </a:cubicBezTo>
                  <a:lnTo>
                    <a:pt x="0" y="23257"/>
                  </a:lnTo>
                  <a:cubicBezTo>
                    <a:pt x="0" y="17089"/>
                    <a:pt x="2450" y="11173"/>
                    <a:pt x="6812" y="6812"/>
                  </a:cubicBezTo>
                  <a:cubicBezTo>
                    <a:pt x="11173" y="2450"/>
                    <a:pt x="17089" y="0"/>
                    <a:pt x="23257" y="0"/>
                  </a:cubicBezTo>
                  <a:close/>
                </a:path>
              </a:pathLst>
            </a:custGeom>
            <a:solidFill>
              <a:srgbClr val="0345E4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38100"/>
              <a:ext cx="4471344" cy="20975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0" y="0"/>
            <a:ext cx="18288000" cy="1543194"/>
            <a:chOff x="0" y="0"/>
            <a:chExt cx="4816593" cy="406438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4816592" cy="406438"/>
            </a:xfrm>
            <a:custGeom>
              <a:avLst/>
              <a:gdLst/>
              <a:ahLst/>
              <a:cxnLst/>
              <a:rect r="r" b="b" t="t" l="l"/>
              <a:pathLst>
                <a:path h="406438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406438"/>
                  </a:lnTo>
                  <a:lnTo>
                    <a:pt x="0" y="406438"/>
                  </a:lnTo>
                  <a:close/>
                </a:path>
              </a:pathLst>
            </a:custGeom>
            <a:solidFill>
              <a:srgbClr val="0345E4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38100"/>
              <a:ext cx="4816593" cy="4445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3" id="13"/>
          <p:cNvSpPr/>
          <p:nvPr/>
        </p:nvSpPr>
        <p:spPr>
          <a:xfrm flipH="false" flipV="false" rot="0">
            <a:off x="2120859" y="3317136"/>
            <a:ext cx="2603815" cy="2603815"/>
          </a:xfrm>
          <a:custGeom>
            <a:avLst/>
            <a:gdLst/>
            <a:ahLst/>
            <a:cxnLst/>
            <a:rect r="r" b="b" t="t" l="l"/>
            <a:pathLst>
              <a:path h="2603815" w="2603815">
                <a:moveTo>
                  <a:pt x="0" y="0"/>
                </a:moveTo>
                <a:lnTo>
                  <a:pt x="2603815" y="0"/>
                </a:lnTo>
                <a:lnTo>
                  <a:pt x="2603815" y="2603815"/>
                </a:lnTo>
                <a:lnTo>
                  <a:pt x="0" y="260381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8030860" y="3542694"/>
            <a:ext cx="2938868" cy="2204151"/>
          </a:xfrm>
          <a:custGeom>
            <a:avLst/>
            <a:gdLst/>
            <a:ahLst/>
            <a:cxnLst/>
            <a:rect r="r" b="b" t="t" l="l"/>
            <a:pathLst>
              <a:path h="2204151" w="2938868">
                <a:moveTo>
                  <a:pt x="0" y="0"/>
                </a:moveTo>
                <a:lnTo>
                  <a:pt x="2938868" y="0"/>
                </a:lnTo>
                <a:lnTo>
                  <a:pt x="2938868" y="2204151"/>
                </a:lnTo>
                <a:lnTo>
                  <a:pt x="0" y="220415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13669018" y="3491242"/>
            <a:ext cx="1864511" cy="2255603"/>
          </a:xfrm>
          <a:custGeom>
            <a:avLst/>
            <a:gdLst/>
            <a:ahLst/>
            <a:cxnLst/>
            <a:rect r="r" b="b" t="t" l="l"/>
            <a:pathLst>
              <a:path h="2255603" w="1864511">
                <a:moveTo>
                  <a:pt x="0" y="0"/>
                </a:moveTo>
                <a:lnTo>
                  <a:pt x="1864511" y="0"/>
                </a:lnTo>
                <a:lnTo>
                  <a:pt x="1864511" y="2255603"/>
                </a:lnTo>
                <a:lnTo>
                  <a:pt x="0" y="225560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2120859" y="7107481"/>
            <a:ext cx="2579513" cy="2579513"/>
          </a:xfrm>
          <a:custGeom>
            <a:avLst/>
            <a:gdLst/>
            <a:ahLst/>
            <a:cxnLst/>
            <a:rect r="r" b="b" t="t" l="l"/>
            <a:pathLst>
              <a:path h="2579513" w="2579513">
                <a:moveTo>
                  <a:pt x="0" y="0"/>
                </a:moveTo>
                <a:lnTo>
                  <a:pt x="2579513" y="0"/>
                </a:lnTo>
                <a:lnTo>
                  <a:pt x="2579513" y="2579513"/>
                </a:lnTo>
                <a:lnTo>
                  <a:pt x="0" y="257951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7674050" y="7253048"/>
            <a:ext cx="2964328" cy="2433946"/>
          </a:xfrm>
          <a:custGeom>
            <a:avLst/>
            <a:gdLst/>
            <a:ahLst/>
            <a:cxnLst/>
            <a:rect r="r" b="b" t="t" l="l"/>
            <a:pathLst>
              <a:path h="2433946" w="2964328">
                <a:moveTo>
                  <a:pt x="0" y="0"/>
                </a:moveTo>
                <a:lnTo>
                  <a:pt x="2964328" y="0"/>
                </a:lnTo>
                <a:lnTo>
                  <a:pt x="2964328" y="2433946"/>
                </a:lnTo>
                <a:lnTo>
                  <a:pt x="0" y="2433946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13337089" y="7107481"/>
            <a:ext cx="2528368" cy="2528368"/>
          </a:xfrm>
          <a:custGeom>
            <a:avLst/>
            <a:gdLst/>
            <a:ahLst/>
            <a:cxnLst/>
            <a:rect r="r" b="b" t="t" l="l"/>
            <a:pathLst>
              <a:path h="2528368" w="2528368">
                <a:moveTo>
                  <a:pt x="0" y="0"/>
                </a:moveTo>
                <a:lnTo>
                  <a:pt x="2528368" y="0"/>
                </a:lnTo>
                <a:lnTo>
                  <a:pt x="2528368" y="2528368"/>
                </a:lnTo>
                <a:lnTo>
                  <a:pt x="0" y="252836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TextBox 19" id="19"/>
          <p:cNvSpPr txBox="true"/>
          <p:nvPr/>
        </p:nvSpPr>
        <p:spPr>
          <a:xfrm rot="0">
            <a:off x="919853" y="296934"/>
            <a:ext cx="10769833" cy="8540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999"/>
              </a:lnSpc>
            </a:pPr>
            <a:r>
              <a:rPr lang="en-US" b="true" sz="4999" spc="99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DESIGN &amp; COMPONENTS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6809602" y="2380323"/>
            <a:ext cx="5790172" cy="5969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900"/>
              </a:lnSpc>
            </a:pPr>
            <a:r>
              <a:rPr lang="en-US" b="true" sz="350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MINI PERISTALTIC PUMP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2922556" y="2380323"/>
            <a:ext cx="5550192" cy="5969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900"/>
              </a:lnSpc>
            </a:pPr>
            <a:r>
              <a:rPr lang="en-US" b="true" sz="350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WATER PUMP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2035626" y="6274649"/>
            <a:ext cx="3648117" cy="5969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900"/>
              </a:lnSpc>
            </a:pPr>
            <a:r>
              <a:rPr lang="en-US" b="true" sz="350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PAINT GUN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7300591" y="6274649"/>
            <a:ext cx="4642655" cy="5969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900"/>
              </a:lnSpc>
            </a:pPr>
            <a:r>
              <a:rPr lang="en-US" b="true" sz="350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ELECTRIC VALVE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1943246" y="6274649"/>
            <a:ext cx="5316054" cy="5969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900"/>
              </a:lnSpc>
            </a:pPr>
            <a:r>
              <a:rPr lang="en-US" b="true" sz="350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DUAL  CHANNEL RELAY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209772" y="2380323"/>
            <a:ext cx="5550192" cy="5969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900"/>
              </a:lnSpc>
            </a:pPr>
            <a:r>
              <a:rPr lang="en-US" b="true" sz="350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PERISTALTIC PUMP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916626" y="2671279"/>
            <a:ext cx="1310100" cy="0"/>
          </a:xfrm>
          <a:prstGeom prst="line">
            <a:avLst/>
          </a:prstGeom>
          <a:ln cap="flat" w="9525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3" id="3"/>
          <p:cNvSpPr/>
          <p:nvPr/>
        </p:nvSpPr>
        <p:spPr>
          <a:xfrm flipH="false" flipV="false" rot="0">
            <a:off x="916626" y="9016454"/>
            <a:ext cx="586293" cy="483692"/>
          </a:xfrm>
          <a:custGeom>
            <a:avLst/>
            <a:gdLst/>
            <a:ahLst/>
            <a:cxnLst/>
            <a:rect r="r" b="b" t="t" l="l"/>
            <a:pathLst>
              <a:path h="483692" w="586293">
                <a:moveTo>
                  <a:pt x="0" y="0"/>
                </a:moveTo>
                <a:lnTo>
                  <a:pt x="586293" y="0"/>
                </a:lnTo>
                <a:lnTo>
                  <a:pt x="586293" y="483692"/>
                </a:lnTo>
                <a:lnTo>
                  <a:pt x="0" y="48369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916626" y="367185"/>
            <a:ext cx="4568944" cy="17399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999"/>
              </a:lnSpc>
            </a:pPr>
            <a:r>
              <a:rPr lang="en-US" b="true" sz="4999" spc="99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TARGET AUDIENCE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916626" y="3231411"/>
            <a:ext cx="4492263" cy="33750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3874"/>
              </a:lnSpc>
            </a:pPr>
            <a:r>
              <a:rPr lang="en-US" sz="2499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By targeting these diverse audience segments, our marketing agency ensures a customized and impactful approach that aligns with the specific needs and goals of each client.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648963" y="9023350"/>
            <a:ext cx="2743103" cy="3892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220"/>
              </a:lnSpc>
            </a:pPr>
            <a:r>
              <a:rPr lang="en-US" sz="2300" b="true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Thynk Unlimited</a:t>
            </a:r>
          </a:p>
        </p:txBody>
      </p:sp>
      <p:grpSp>
        <p:nvGrpSpPr>
          <p:cNvPr name="Group 7" id="7"/>
          <p:cNvGrpSpPr/>
          <p:nvPr/>
        </p:nvGrpSpPr>
        <p:grpSpPr>
          <a:xfrm rot="0">
            <a:off x="446291" y="2011215"/>
            <a:ext cx="16813009" cy="7819471"/>
            <a:chOff x="0" y="0"/>
            <a:chExt cx="4428118" cy="2059449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4428118" cy="2059449"/>
            </a:xfrm>
            <a:custGeom>
              <a:avLst/>
              <a:gdLst/>
              <a:ahLst/>
              <a:cxnLst/>
              <a:rect r="r" b="b" t="t" l="l"/>
              <a:pathLst>
                <a:path h="2059449" w="4428118">
                  <a:moveTo>
                    <a:pt x="23484" y="0"/>
                  </a:moveTo>
                  <a:lnTo>
                    <a:pt x="4404633" y="0"/>
                  </a:lnTo>
                  <a:cubicBezTo>
                    <a:pt x="4410862" y="0"/>
                    <a:pt x="4416835" y="2474"/>
                    <a:pt x="4421239" y="6878"/>
                  </a:cubicBezTo>
                  <a:cubicBezTo>
                    <a:pt x="4425643" y="11282"/>
                    <a:pt x="4428118" y="17256"/>
                    <a:pt x="4428118" y="23484"/>
                  </a:cubicBezTo>
                  <a:lnTo>
                    <a:pt x="4428118" y="2035965"/>
                  </a:lnTo>
                  <a:cubicBezTo>
                    <a:pt x="4428118" y="2042193"/>
                    <a:pt x="4425643" y="2048167"/>
                    <a:pt x="4421239" y="2052571"/>
                  </a:cubicBezTo>
                  <a:cubicBezTo>
                    <a:pt x="4416835" y="2056975"/>
                    <a:pt x="4410862" y="2059449"/>
                    <a:pt x="4404633" y="2059449"/>
                  </a:cubicBezTo>
                  <a:lnTo>
                    <a:pt x="23484" y="2059449"/>
                  </a:lnTo>
                  <a:cubicBezTo>
                    <a:pt x="17256" y="2059449"/>
                    <a:pt x="11282" y="2056975"/>
                    <a:pt x="6878" y="2052571"/>
                  </a:cubicBezTo>
                  <a:cubicBezTo>
                    <a:pt x="2474" y="2048167"/>
                    <a:pt x="0" y="2042193"/>
                    <a:pt x="0" y="2035965"/>
                  </a:cubicBezTo>
                  <a:lnTo>
                    <a:pt x="0" y="23484"/>
                  </a:lnTo>
                  <a:cubicBezTo>
                    <a:pt x="0" y="17256"/>
                    <a:pt x="2474" y="11282"/>
                    <a:pt x="6878" y="6878"/>
                  </a:cubicBezTo>
                  <a:cubicBezTo>
                    <a:pt x="11282" y="2474"/>
                    <a:pt x="17256" y="0"/>
                    <a:pt x="23484" y="0"/>
                  </a:cubicBezTo>
                  <a:close/>
                </a:path>
              </a:pathLst>
            </a:custGeom>
            <a:solidFill>
              <a:srgbClr val="0345E4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38100"/>
              <a:ext cx="4428118" cy="20975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0" y="0"/>
            <a:ext cx="18288000" cy="1543194"/>
            <a:chOff x="0" y="0"/>
            <a:chExt cx="4816593" cy="406438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4816592" cy="406438"/>
            </a:xfrm>
            <a:custGeom>
              <a:avLst/>
              <a:gdLst/>
              <a:ahLst/>
              <a:cxnLst/>
              <a:rect r="r" b="b" t="t" l="l"/>
              <a:pathLst>
                <a:path h="406438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406438"/>
                  </a:lnTo>
                  <a:lnTo>
                    <a:pt x="0" y="406438"/>
                  </a:lnTo>
                  <a:close/>
                </a:path>
              </a:pathLst>
            </a:custGeom>
            <a:solidFill>
              <a:srgbClr val="0345E4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38100"/>
              <a:ext cx="4816593" cy="4445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3" id="13"/>
          <p:cNvSpPr/>
          <p:nvPr/>
        </p:nvSpPr>
        <p:spPr>
          <a:xfrm flipH="false" flipV="false" rot="0">
            <a:off x="1648963" y="3120809"/>
            <a:ext cx="2100448" cy="2800142"/>
          </a:xfrm>
          <a:custGeom>
            <a:avLst/>
            <a:gdLst/>
            <a:ahLst/>
            <a:cxnLst/>
            <a:rect r="r" b="b" t="t" l="l"/>
            <a:pathLst>
              <a:path h="2800142" w="2100448">
                <a:moveTo>
                  <a:pt x="0" y="0"/>
                </a:moveTo>
                <a:lnTo>
                  <a:pt x="2100448" y="0"/>
                </a:lnTo>
                <a:lnTo>
                  <a:pt x="2100448" y="2800142"/>
                </a:lnTo>
                <a:lnTo>
                  <a:pt x="0" y="280014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7527684" y="3078508"/>
            <a:ext cx="2650222" cy="3075566"/>
          </a:xfrm>
          <a:custGeom>
            <a:avLst/>
            <a:gdLst/>
            <a:ahLst/>
            <a:cxnLst/>
            <a:rect r="r" b="b" t="t" l="l"/>
            <a:pathLst>
              <a:path h="3075566" w="2650222">
                <a:moveTo>
                  <a:pt x="0" y="0"/>
                </a:moveTo>
                <a:lnTo>
                  <a:pt x="2650222" y="0"/>
                </a:lnTo>
                <a:lnTo>
                  <a:pt x="2650222" y="3075567"/>
                </a:lnTo>
                <a:lnTo>
                  <a:pt x="0" y="307556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13443923" y="3224449"/>
            <a:ext cx="2696502" cy="2696502"/>
          </a:xfrm>
          <a:custGeom>
            <a:avLst/>
            <a:gdLst/>
            <a:ahLst/>
            <a:cxnLst/>
            <a:rect r="r" b="b" t="t" l="l"/>
            <a:pathLst>
              <a:path h="2696502" w="2696502">
                <a:moveTo>
                  <a:pt x="0" y="0"/>
                </a:moveTo>
                <a:lnTo>
                  <a:pt x="2696501" y="0"/>
                </a:lnTo>
                <a:lnTo>
                  <a:pt x="2696501" y="2696502"/>
                </a:lnTo>
                <a:lnTo>
                  <a:pt x="0" y="269650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3316284" y="7178904"/>
            <a:ext cx="3198843" cy="2508090"/>
          </a:xfrm>
          <a:custGeom>
            <a:avLst/>
            <a:gdLst/>
            <a:ahLst/>
            <a:cxnLst/>
            <a:rect r="r" b="b" t="t" l="l"/>
            <a:pathLst>
              <a:path h="2508090" w="3198843">
                <a:moveTo>
                  <a:pt x="0" y="0"/>
                </a:moveTo>
                <a:lnTo>
                  <a:pt x="3198843" y="0"/>
                </a:lnTo>
                <a:lnTo>
                  <a:pt x="3198843" y="2508090"/>
                </a:lnTo>
                <a:lnTo>
                  <a:pt x="0" y="250809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7501209" y="7253048"/>
            <a:ext cx="2705931" cy="2349707"/>
          </a:xfrm>
          <a:custGeom>
            <a:avLst/>
            <a:gdLst/>
            <a:ahLst/>
            <a:cxnLst/>
            <a:rect r="r" b="b" t="t" l="l"/>
            <a:pathLst>
              <a:path h="2349707" w="2705931">
                <a:moveTo>
                  <a:pt x="0" y="0"/>
                </a:moveTo>
                <a:lnTo>
                  <a:pt x="2705932" y="0"/>
                </a:lnTo>
                <a:lnTo>
                  <a:pt x="2705932" y="2349707"/>
                </a:lnTo>
                <a:lnTo>
                  <a:pt x="0" y="2349707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1397108" y="7178904"/>
            <a:ext cx="2508090" cy="2508090"/>
          </a:xfrm>
          <a:custGeom>
            <a:avLst/>
            <a:gdLst/>
            <a:ahLst/>
            <a:cxnLst/>
            <a:rect r="r" b="b" t="t" l="l"/>
            <a:pathLst>
              <a:path h="2508090" w="2508090">
                <a:moveTo>
                  <a:pt x="0" y="0"/>
                </a:moveTo>
                <a:lnTo>
                  <a:pt x="2508091" y="0"/>
                </a:lnTo>
                <a:lnTo>
                  <a:pt x="2508091" y="2508090"/>
                </a:lnTo>
                <a:lnTo>
                  <a:pt x="0" y="2508090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TextBox 19" id="19"/>
          <p:cNvSpPr txBox="true"/>
          <p:nvPr/>
        </p:nvSpPr>
        <p:spPr>
          <a:xfrm rot="0">
            <a:off x="919853" y="296934"/>
            <a:ext cx="10769833" cy="8540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999"/>
              </a:lnSpc>
            </a:pPr>
            <a:r>
              <a:rPr lang="en-US" b="true" sz="4999" spc="99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DESIGN &amp; COMPONENTS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6248914" y="2390559"/>
            <a:ext cx="5790172" cy="5969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900"/>
              </a:lnSpc>
            </a:pPr>
            <a:r>
              <a:rPr lang="en-US" b="true" sz="350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BATTERY INDICATER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3705670" y="2390559"/>
            <a:ext cx="5550192" cy="5969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900"/>
              </a:lnSpc>
            </a:pPr>
            <a:r>
              <a:rPr lang="en-US" b="true" sz="350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SWITCH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760772" y="6459662"/>
            <a:ext cx="3648117" cy="5969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900"/>
              </a:lnSpc>
            </a:pPr>
            <a:r>
              <a:rPr lang="en-US" b="true" sz="350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RELAY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7227695" y="6459662"/>
            <a:ext cx="4642655" cy="5969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900"/>
              </a:lnSpc>
            </a:pPr>
            <a:r>
              <a:rPr lang="en-US" b="true" sz="350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SOLAR CELL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3173340" y="6459662"/>
            <a:ext cx="4085960" cy="5969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900"/>
              </a:lnSpc>
            </a:pPr>
            <a:r>
              <a:rPr lang="en-US" b="true" sz="350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ACID BATTERY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2083993" y="2390559"/>
            <a:ext cx="5550192" cy="5969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900"/>
              </a:lnSpc>
            </a:pPr>
            <a:r>
              <a:rPr lang="en-US" b="true" sz="350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UPS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916626" y="2671279"/>
            <a:ext cx="1310100" cy="0"/>
          </a:xfrm>
          <a:prstGeom prst="line">
            <a:avLst/>
          </a:prstGeom>
          <a:ln cap="flat" w="9525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3" id="3"/>
          <p:cNvSpPr/>
          <p:nvPr/>
        </p:nvSpPr>
        <p:spPr>
          <a:xfrm flipH="false" flipV="false" rot="0">
            <a:off x="916626" y="9016454"/>
            <a:ext cx="586293" cy="483692"/>
          </a:xfrm>
          <a:custGeom>
            <a:avLst/>
            <a:gdLst/>
            <a:ahLst/>
            <a:cxnLst/>
            <a:rect r="r" b="b" t="t" l="l"/>
            <a:pathLst>
              <a:path h="483692" w="586293">
                <a:moveTo>
                  <a:pt x="0" y="0"/>
                </a:moveTo>
                <a:lnTo>
                  <a:pt x="586293" y="0"/>
                </a:lnTo>
                <a:lnTo>
                  <a:pt x="586293" y="483692"/>
                </a:lnTo>
                <a:lnTo>
                  <a:pt x="0" y="48369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916626" y="367185"/>
            <a:ext cx="4568944" cy="17399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999"/>
              </a:lnSpc>
            </a:pPr>
            <a:r>
              <a:rPr lang="en-US" b="true" sz="4999" spc="99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TARGET AUDIENCE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916626" y="3231411"/>
            <a:ext cx="4492263" cy="33750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3874"/>
              </a:lnSpc>
            </a:pPr>
            <a:r>
              <a:rPr lang="en-US" sz="2499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By targeting these diverse audience segments, our marketing agency ensures a customized and impactful approach that aligns with the specific needs and goals of each client.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648963" y="9023350"/>
            <a:ext cx="2743103" cy="3892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220"/>
              </a:lnSpc>
            </a:pPr>
            <a:r>
              <a:rPr lang="en-US" sz="2300" b="true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Thynk Unlimited</a:t>
            </a:r>
          </a:p>
        </p:txBody>
      </p:sp>
      <p:grpSp>
        <p:nvGrpSpPr>
          <p:cNvPr name="Group 7" id="7"/>
          <p:cNvGrpSpPr/>
          <p:nvPr/>
        </p:nvGrpSpPr>
        <p:grpSpPr>
          <a:xfrm rot="0">
            <a:off x="446291" y="2011215"/>
            <a:ext cx="16813009" cy="7819471"/>
            <a:chOff x="0" y="0"/>
            <a:chExt cx="4428118" cy="2059449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4428118" cy="2059449"/>
            </a:xfrm>
            <a:custGeom>
              <a:avLst/>
              <a:gdLst/>
              <a:ahLst/>
              <a:cxnLst/>
              <a:rect r="r" b="b" t="t" l="l"/>
              <a:pathLst>
                <a:path h="2059449" w="4428118">
                  <a:moveTo>
                    <a:pt x="23484" y="0"/>
                  </a:moveTo>
                  <a:lnTo>
                    <a:pt x="4404633" y="0"/>
                  </a:lnTo>
                  <a:cubicBezTo>
                    <a:pt x="4410862" y="0"/>
                    <a:pt x="4416835" y="2474"/>
                    <a:pt x="4421239" y="6878"/>
                  </a:cubicBezTo>
                  <a:cubicBezTo>
                    <a:pt x="4425643" y="11282"/>
                    <a:pt x="4428118" y="17256"/>
                    <a:pt x="4428118" y="23484"/>
                  </a:cubicBezTo>
                  <a:lnTo>
                    <a:pt x="4428118" y="2035965"/>
                  </a:lnTo>
                  <a:cubicBezTo>
                    <a:pt x="4428118" y="2042193"/>
                    <a:pt x="4425643" y="2048167"/>
                    <a:pt x="4421239" y="2052571"/>
                  </a:cubicBezTo>
                  <a:cubicBezTo>
                    <a:pt x="4416835" y="2056975"/>
                    <a:pt x="4410862" y="2059449"/>
                    <a:pt x="4404633" y="2059449"/>
                  </a:cubicBezTo>
                  <a:lnTo>
                    <a:pt x="23484" y="2059449"/>
                  </a:lnTo>
                  <a:cubicBezTo>
                    <a:pt x="17256" y="2059449"/>
                    <a:pt x="11282" y="2056975"/>
                    <a:pt x="6878" y="2052571"/>
                  </a:cubicBezTo>
                  <a:cubicBezTo>
                    <a:pt x="2474" y="2048167"/>
                    <a:pt x="0" y="2042193"/>
                    <a:pt x="0" y="2035965"/>
                  </a:cubicBezTo>
                  <a:lnTo>
                    <a:pt x="0" y="23484"/>
                  </a:lnTo>
                  <a:cubicBezTo>
                    <a:pt x="0" y="17256"/>
                    <a:pt x="2474" y="11282"/>
                    <a:pt x="6878" y="6878"/>
                  </a:cubicBezTo>
                  <a:cubicBezTo>
                    <a:pt x="11282" y="2474"/>
                    <a:pt x="17256" y="0"/>
                    <a:pt x="23484" y="0"/>
                  </a:cubicBezTo>
                  <a:close/>
                </a:path>
              </a:pathLst>
            </a:custGeom>
            <a:solidFill>
              <a:srgbClr val="0345E4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38100"/>
              <a:ext cx="4428118" cy="20975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0" y="0"/>
            <a:ext cx="18288000" cy="1543194"/>
            <a:chOff x="0" y="0"/>
            <a:chExt cx="4816593" cy="406438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4816592" cy="406438"/>
            </a:xfrm>
            <a:custGeom>
              <a:avLst/>
              <a:gdLst/>
              <a:ahLst/>
              <a:cxnLst/>
              <a:rect r="r" b="b" t="t" l="l"/>
              <a:pathLst>
                <a:path h="406438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406438"/>
                  </a:lnTo>
                  <a:lnTo>
                    <a:pt x="0" y="406438"/>
                  </a:lnTo>
                  <a:close/>
                </a:path>
              </a:pathLst>
            </a:custGeom>
            <a:solidFill>
              <a:srgbClr val="0345E4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38100"/>
              <a:ext cx="4816593" cy="4445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3" id="13"/>
          <p:cNvSpPr/>
          <p:nvPr/>
        </p:nvSpPr>
        <p:spPr>
          <a:xfrm flipH="false" flipV="false" rot="0">
            <a:off x="1131180" y="4598773"/>
            <a:ext cx="3048515" cy="2644356"/>
          </a:xfrm>
          <a:custGeom>
            <a:avLst/>
            <a:gdLst/>
            <a:ahLst/>
            <a:cxnLst/>
            <a:rect r="r" b="b" t="t" l="l"/>
            <a:pathLst>
              <a:path h="2644356" w="3048515">
                <a:moveTo>
                  <a:pt x="0" y="0"/>
                </a:moveTo>
                <a:lnTo>
                  <a:pt x="3048515" y="0"/>
                </a:lnTo>
                <a:lnTo>
                  <a:pt x="3048515" y="2644356"/>
                </a:lnTo>
                <a:lnTo>
                  <a:pt x="0" y="264435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7227695" y="4598773"/>
            <a:ext cx="2722861" cy="2722861"/>
          </a:xfrm>
          <a:custGeom>
            <a:avLst/>
            <a:gdLst/>
            <a:ahLst/>
            <a:cxnLst/>
            <a:rect r="r" b="b" t="t" l="l"/>
            <a:pathLst>
              <a:path h="2722861" w="2722861">
                <a:moveTo>
                  <a:pt x="0" y="0"/>
                </a:moveTo>
                <a:lnTo>
                  <a:pt x="2722861" y="0"/>
                </a:lnTo>
                <a:lnTo>
                  <a:pt x="2722861" y="2722860"/>
                </a:lnTo>
                <a:lnTo>
                  <a:pt x="0" y="272286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12998556" y="4325453"/>
            <a:ext cx="3322709" cy="3322709"/>
          </a:xfrm>
          <a:custGeom>
            <a:avLst/>
            <a:gdLst/>
            <a:ahLst/>
            <a:cxnLst/>
            <a:rect r="r" b="b" t="t" l="l"/>
            <a:pathLst>
              <a:path h="3322709" w="3322709">
                <a:moveTo>
                  <a:pt x="0" y="0"/>
                </a:moveTo>
                <a:lnTo>
                  <a:pt x="3322709" y="0"/>
                </a:lnTo>
                <a:lnTo>
                  <a:pt x="3322709" y="3322710"/>
                </a:lnTo>
                <a:lnTo>
                  <a:pt x="0" y="332271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16" id="16"/>
          <p:cNvSpPr txBox="true"/>
          <p:nvPr/>
        </p:nvSpPr>
        <p:spPr>
          <a:xfrm rot="0">
            <a:off x="919853" y="296934"/>
            <a:ext cx="10769833" cy="8540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999"/>
              </a:lnSpc>
            </a:pPr>
            <a:r>
              <a:rPr lang="en-US" b="true" sz="4999" spc="99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DESIGN &amp; COMPONENTS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7227695" y="3469082"/>
            <a:ext cx="5790172" cy="5969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900"/>
              </a:lnSpc>
            </a:pPr>
            <a:r>
              <a:rPr lang="en-US" b="true" sz="350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H-BRIDGE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2394332" y="3469082"/>
            <a:ext cx="5550192" cy="5969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900"/>
              </a:lnSpc>
            </a:pPr>
            <a:r>
              <a:rPr lang="en-US" b="true" sz="350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TB6600 4A DRIVER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028700" y="3469082"/>
            <a:ext cx="5550192" cy="5969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900"/>
              </a:lnSpc>
            </a:pPr>
            <a:r>
              <a:rPr lang="en-US" b="true" sz="350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DRIVER A4988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DAGQP8iAGio</dc:identifier>
  <dcterms:modified xsi:type="dcterms:W3CDTF">2011-08-01T06:04:30Z</dcterms:modified>
  <cp:revision>1</cp:revision>
  <dc:title>White Blue Simple Modern Business Proposal Pitch Deck Presentation Design</dc:title>
</cp:coreProperties>
</file>