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3004800" cy="7315200"/>
  <p:notesSz cx="6858000" cy="9144000"/>
  <p:embeddedFontLst>
    <p:embeddedFont>
      <p:font typeface="IM Fell" charset="1" panose="02000000000000000000"/>
      <p:regular r:id="rId23"/>
    </p:embeddedFont>
    <p:embeddedFont>
      <p:font typeface="Dynamo Condensed Bold" charset="1" panose="020B080402020A060404"/>
      <p:regular r:id="rId24"/>
    </p:embeddedFont>
    <p:embeddedFont>
      <p:font typeface="IM Fell English SC" charset="1" panose="02000000000000000000"/>
      <p:regular r:id="rId25"/>
    </p:embeddedFont>
    <p:embeddedFont>
      <p:font typeface="DejaVu Serif" charset="1" panose="02060603050605020204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17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29.png" Type="http://schemas.openxmlformats.org/officeDocument/2006/relationships/image"/><Relationship Id="rId4" Target="../media/image30.pn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0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298780" y="957626"/>
            <a:ext cx="7315200" cy="5399948"/>
          </a:xfrm>
          <a:custGeom>
            <a:avLst/>
            <a:gdLst/>
            <a:ahLst/>
            <a:cxnLst/>
            <a:rect r="r" b="b" t="t" l="l"/>
            <a:pathLst>
              <a:path h="5399948" w="7315200">
                <a:moveTo>
                  <a:pt x="0" y="0"/>
                </a:moveTo>
                <a:lnTo>
                  <a:pt x="7315200" y="0"/>
                </a:lnTo>
                <a:lnTo>
                  <a:pt x="7315200" y="5399948"/>
                </a:lnTo>
                <a:lnTo>
                  <a:pt x="0" y="53999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256406" y="998566"/>
            <a:ext cx="2828989" cy="5695950"/>
            <a:chOff x="0" y="0"/>
            <a:chExt cx="9461500" cy="190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400304" y="312801"/>
              <a:ext cx="8650859" cy="18424398"/>
            </a:xfrm>
            <a:custGeom>
              <a:avLst/>
              <a:gdLst/>
              <a:ahLst/>
              <a:cxnLst/>
              <a:rect r="r" b="b" t="t" l="l"/>
              <a:pathLst>
                <a:path h="18424398" w="8650859">
                  <a:moveTo>
                    <a:pt x="7532370" y="18424398"/>
                  </a:moveTo>
                  <a:lnTo>
                    <a:pt x="1118489" y="18424398"/>
                  </a:lnTo>
                  <a:cubicBezTo>
                    <a:pt x="500761" y="18424398"/>
                    <a:pt x="0" y="17923636"/>
                    <a:pt x="0" y="17305910"/>
                  </a:cubicBezTo>
                  <a:lnTo>
                    <a:pt x="0" y="1118489"/>
                  </a:lnTo>
                  <a:cubicBezTo>
                    <a:pt x="0" y="500761"/>
                    <a:pt x="500761" y="0"/>
                    <a:pt x="1118489" y="0"/>
                  </a:cubicBezTo>
                  <a:lnTo>
                    <a:pt x="7532370" y="0"/>
                  </a:lnTo>
                  <a:cubicBezTo>
                    <a:pt x="8150098" y="0"/>
                    <a:pt x="8650859" y="500761"/>
                    <a:pt x="8650859" y="1118489"/>
                  </a:cubicBezTo>
                  <a:lnTo>
                    <a:pt x="8650859" y="17305910"/>
                  </a:lnTo>
                  <a:cubicBezTo>
                    <a:pt x="8650732" y="17923636"/>
                    <a:pt x="8150098" y="18424398"/>
                    <a:pt x="7532370" y="18424398"/>
                  </a:cubicBezTo>
                  <a:close/>
                </a:path>
              </a:pathLst>
            </a:custGeom>
            <a:blipFill>
              <a:blip r:embed="rId4"/>
              <a:stretch>
                <a:fillRect l="-90116" t="0" r="-90116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94615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9461500">
                  <a:moveTo>
                    <a:pt x="94615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9461500" y="0"/>
                  </a:lnTo>
                  <a:lnTo>
                    <a:pt x="9461500" y="19050000"/>
                  </a:lnTo>
                  <a:close/>
                </a:path>
              </a:pathLst>
            </a:custGeom>
            <a:blipFill>
              <a:blip r:embed="rId5"/>
              <a:stretch>
                <a:fillRect l="-83" t="0" r="-83" b="0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5564163" y="2659084"/>
            <a:ext cx="6361651" cy="19778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50"/>
              </a:lnSpc>
            </a:pPr>
            <a:r>
              <a:rPr lang="en-US" sz="2100" spc="-42">
                <a:solidFill>
                  <a:srgbClr val="000000"/>
                </a:solidFill>
                <a:latin typeface="IM Fell"/>
              </a:rPr>
              <a:t>      Discover the Palestine Archive, where cutting-edge technology meets a commitment to preserving cultural heritage. This digital platform offers interactive features and resources, enhancing our understanding of Palestinian history and culture.</a:t>
            </a:r>
          </a:p>
          <a:p>
            <a:pPr algn="l">
              <a:lnSpc>
                <a:spcPts val="3150"/>
              </a:lnSpc>
            </a:pPr>
          </a:p>
        </p:txBody>
      </p:sp>
      <p:grpSp>
        <p:nvGrpSpPr>
          <p:cNvPr name="Group 7" id="7"/>
          <p:cNvGrpSpPr/>
          <p:nvPr/>
        </p:nvGrpSpPr>
        <p:grpSpPr>
          <a:xfrm rot="0">
            <a:off x="4359083" y="900484"/>
            <a:ext cx="5708210" cy="1106350"/>
            <a:chOff x="0" y="0"/>
            <a:chExt cx="7610947" cy="1475133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-1003756"/>
              <a:ext cx="5150511" cy="161800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0195"/>
                </a:lnSpc>
                <a:spcBef>
                  <a:spcPct val="0"/>
                </a:spcBef>
              </a:pPr>
              <a:r>
                <a:rPr lang="en-US" sz="7282">
                  <a:solidFill>
                    <a:srgbClr val="FFA857"/>
                  </a:solidFill>
                  <a:latin typeface="Dynamo Condensed Bold"/>
                </a:rPr>
                <a:t>Archive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5232526" y="-142875"/>
              <a:ext cx="2378421" cy="161800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10195"/>
                </a:lnSpc>
                <a:spcBef>
                  <a:spcPct val="0"/>
                </a:spcBef>
              </a:pPr>
              <a:r>
                <a:rPr lang="en-US" sz="7282">
                  <a:solidFill>
                    <a:srgbClr val="FFA857"/>
                  </a:solidFill>
                  <a:latin typeface="Dynamo Condensed Bold"/>
                </a:rPr>
                <a:t>.com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4891871" y="6175745"/>
            <a:ext cx="3621764" cy="407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1"/>
              </a:lnSpc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Eng.Yazan Abu Alhayja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744988" y="6175745"/>
            <a:ext cx="3756172" cy="407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1"/>
              </a:lnSpc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Eng.Ibrahim Abd alhadi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764415" y="5374952"/>
            <a:ext cx="3498440" cy="407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21"/>
              </a:lnSpc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Dr . Hanal Abu Zant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83650" y="1040754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05575" y="1040754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695652" y="332729"/>
            <a:ext cx="2725341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Viliges Page View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48939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05575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785636" y="541649"/>
            <a:ext cx="2664023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Videos Page View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31520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572765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375888" y="541649"/>
            <a:ext cx="1483519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Chat Bot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6412923" y="1359513"/>
            <a:ext cx="6379445" cy="48088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B</a:t>
            </a:r>
            <a:r>
              <a:rPr lang="en-US" sz="2801">
                <a:solidFill>
                  <a:srgbClr val="000000"/>
                </a:solidFill>
                <a:latin typeface="IM Fell"/>
              </a:rPr>
              <a:t>ilingual Support: Communicates in both English and Arabic.</a:t>
            </a:r>
          </a:p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Local Database Integration: Retrieves accurate information quickly from a secure database.</a:t>
            </a:r>
          </a:p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Data Integrity: Ensures reliable, unaltered historical content.</a:t>
            </a:r>
          </a:p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Instant Assistance: Provides 24/7 support and guidance.</a:t>
            </a:r>
          </a:p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User-Friendly Interaction: Offers a natural, engaging conversational interface.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31520" y="1916361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05575" y="1916361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76403" y="541649"/>
            <a:ext cx="4387431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Search and Filter options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85209" y="1403397"/>
            <a:ext cx="3237504" cy="354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2"/>
              </a:lnSpc>
              <a:spcBef>
                <a:spcPct val="0"/>
              </a:spcBef>
            </a:pPr>
            <a:r>
              <a:rPr lang="en-US" sz="2506">
                <a:solidFill>
                  <a:srgbClr val="000000"/>
                </a:solidFill>
                <a:latin typeface="IM Fell English SC"/>
              </a:rPr>
              <a:t>Name - Search method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159264" y="1403397"/>
            <a:ext cx="3237504" cy="354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2"/>
              </a:lnSpc>
              <a:spcBef>
                <a:spcPct val="0"/>
              </a:spcBef>
            </a:pPr>
            <a:r>
              <a:rPr lang="en-US" sz="2506">
                <a:solidFill>
                  <a:srgbClr val="000000"/>
                </a:solidFill>
                <a:latin typeface="IM Fell English SC"/>
              </a:rPr>
              <a:t>Type - Based Filtering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153983" y="2888972"/>
            <a:ext cx="3790665" cy="12324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2087">
                <a:solidFill>
                  <a:srgbClr val="000000"/>
                </a:solidFill>
                <a:latin typeface="IM Fell"/>
              </a:rPr>
              <a:t>Filter news based on genre preferences, allowing personalized searching for</a:t>
            </a:r>
          </a:p>
          <a:p>
            <a:pPr algn="l">
              <a:lnSpc>
                <a:spcPts val="2400"/>
              </a:lnSpc>
              <a:spcBef>
                <a:spcPct val="0"/>
              </a:spcBef>
            </a:pPr>
            <a:r>
              <a:rPr lang="en-US" sz="2087">
                <a:solidFill>
                  <a:srgbClr val="000000"/>
                </a:solidFill>
                <a:latin typeface="IM Fell"/>
              </a:rPr>
              <a:t>Preferences that match your desires.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77831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2" y="0"/>
                </a:lnTo>
                <a:lnTo>
                  <a:pt x="2544882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622713" y="541649"/>
            <a:ext cx="4387431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Page Views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6505575" y="2974964"/>
            <a:ext cx="4387431" cy="32086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"/>
              </a:rPr>
              <a:t>When users describe a specific page, views on it increase, which helps in arranging users’ preferences and displaying the most viewed at the beginning of the page to help users not search for a well-known personality.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31520" y="1321505"/>
            <a:ext cx="5084909" cy="2491606"/>
          </a:xfrm>
          <a:custGeom>
            <a:avLst/>
            <a:gdLst/>
            <a:ahLst/>
            <a:cxnLst/>
            <a:rect r="r" b="b" t="t" l="l"/>
            <a:pathLst>
              <a:path h="2491606" w="5084909">
                <a:moveTo>
                  <a:pt x="0" y="0"/>
                </a:moveTo>
                <a:lnTo>
                  <a:pt x="5084909" y="0"/>
                </a:lnTo>
                <a:lnTo>
                  <a:pt x="5084909" y="2491606"/>
                </a:lnTo>
                <a:lnTo>
                  <a:pt x="0" y="24916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013303" y="1321505"/>
            <a:ext cx="5577182" cy="2491606"/>
          </a:xfrm>
          <a:custGeom>
            <a:avLst/>
            <a:gdLst/>
            <a:ahLst/>
            <a:cxnLst/>
            <a:rect r="r" b="b" t="t" l="l"/>
            <a:pathLst>
              <a:path h="2491606" w="5577182">
                <a:moveTo>
                  <a:pt x="0" y="0"/>
                </a:moveTo>
                <a:lnTo>
                  <a:pt x="5577181" y="0"/>
                </a:lnTo>
                <a:lnTo>
                  <a:pt x="5577181" y="2491606"/>
                </a:lnTo>
                <a:lnTo>
                  <a:pt x="0" y="24916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83" t="-3478" r="0" b="-347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31520" y="4081345"/>
            <a:ext cx="5084909" cy="2502335"/>
          </a:xfrm>
          <a:custGeom>
            <a:avLst/>
            <a:gdLst/>
            <a:ahLst/>
            <a:cxnLst/>
            <a:rect r="r" b="b" t="t" l="l"/>
            <a:pathLst>
              <a:path h="2502335" w="5084909">
                <a:moveTo>
                  <a:pt x="0" y="0"/>
                </a:moveTo>
                <a:lnTo>
                  <a:pt x="5084909" y="0"/>
                </a:lnTo>
                <a:lnTo>
                  <a:pt x="5084909" y="2502335"/>
                </a:lnTo>
                <a:lnTo>
                  <a:pt x="0" y="25023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53" r="0" b="-1329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013303" y="4081345"/>
            <a:ext cx="5577182" cy="2502335"/>
          </a:xfrm>
          <a:custGeom>
            <a:avLst/>
            <a:gdLst/>
            <a:ahLst/>
            <a:cxnLst/>
            <a:rect r="r" b="b" t="t" l="l"/>
            <a:pathLst>
              <a:path h="2502335" w="5577182">
                <a:moveTo>
                  <a:pt x="0" y="0"/>
                </a:moveTo>
                <a:lnTo>
                  <a:pt x="5577181" y="0"/>
                </a:lnTo>
                <a:lnTo>
                  <a:pt x="5577181" y="2502335"/>
                </a:lnTo>
                <a:lnTo>
                  <a:pt x="0" y="25023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379" t="-233" r="-3379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622713" y="541649"/>
            <a:ext cx="4387431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Admin Page Views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31520" y="750570"/>
            <a:ext cx="5434757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Future Updates and Enhancements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731520" y="2049134"/>
            <a:ext cx="7914084" cy="16084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Enhanced Search Filters</a:t>
            </a:r>
          </a:p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Locate the village on the map</a:t>
            </a:r>
          </a:p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Create connections between questions in the chatbot</a:t>
            </a:r>
          </a:p>
          <a:p>
            <a:pPr algn="l" marL="604895" indent="-302448" lvl="1">
              <a:lnSpc>
                <a:spcPts val="3221"/>
              </a:lnSpc>
              <a:buFont typeface="Arial"/>
              <a:buChar char="•"/>
            </a:pPr>
            <a:r>
              <a:rPr lang="en-US" sz="2801">
                <a:solidFill>
                  <a:srgbClr val="000000"/>
                </a:solidFill>
                <a:latin typeface="IM Fell"/>
              </a:rPr>
              <a:t>Add news from news sites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912860" y="3277883"/>
            <a:ext cx="3185429" cy="788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6"/>
              </a:lnSpc>
              <a:spcBef>
                <a:spcPct val="0"/>
              </a:spcBef>
            </a:pPr>
            <a:r>
              <a:rPr lang="en-US" sz="5475">
                <a:solidFill>
                  <a:srgbClr val="000000"/>
                </a:solidFill>
                <a:latin typeface="IM Fell English SC"/>
              </a:rPr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037960" y="1626105"/>
            <a:ext cx="4513328" cy="3836329"/>
          </a:xfrm>
          <a:custGeom>
            <a:avLst/>
            <a:gdLst/>
            <a:ahLst/>
            <a:cxnLst/>
            <a:rect r="r" b="b" t="t" l="l"/>
            <a:pathLst>
              <a:path h="3836329" w="4513328">
                <a:moveTo>
                  <a:pt x="0" y="0"/>
                </a:moveTo>
                <a:lnTo>
                  <a:pt x="4513327" y="0"/>
                </a:lnTo>
                <a:lnTo>
                  <a:pt x="4513327" y="3836329"/>
                </a:lnTo>
                <a:lnTo>
                  <a:pt x="0" y="38363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31520" y="1105174"/>
            <a:ext cx="3382179" cy="2157482"/>
          </a:xfrm>
          <a:custGeom>
            <a:avLst/>
            <a:gdLst/>
            <a:ahLst/>
            <a:cxnLst/>
            <a:rect r="r" b="b" t="t" l="l"/>
            <a:pathLst>
              <a:path h="2157482" w="3382179">
                <a:moveTo>
                  <a:pt x="0" y="0"/>
                </a:moveTo>
                <a:lnTo>
                  <a:pt x="3382179" y="0"/>
                </a:lnTo>
                <a:lnTo>
                  <a:pt x="3382179" y="2157483"/>
                </a:lnTo>
                <a:lnTo>
                  <a:pt x="0" y="21574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71832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31520" y="360423"/>
            <a:ext cx="5701760" cy="1265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44"/>
              </a:lnSpc>
            </a:pPr>
            <a:r>
              <a:rPr lang="en-US" sz="4800" spc="-216">
                <a:solidFill>
                  <a:srgbClr val="0D3A5C"/>
                </a:solidFill>
                <a:latin typeface="DejaVu Serif"/>
              </a:rPr>
              <a:t>Features of the App</a:t>
            </a:r>
          </a:p>
          <a:p>
            <a:pPr algn="l">
              <a:lnSpc>
                <a:spcPts val="4944"/>
              </a:lnSpc>
            </a:pP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642176" y="3657600"/>
            <a:ext cx="6975370" cy="1932751"/>
          </a:xfrm>
          <a:custGeom>
            <a:avLst/>
            <a:gdLst/>
            <a:ahLst/>
            <a:cxnLst/>
            <a:rect r="r" b="b" t="t" l="l"/>
            <a:pathLst>
              <a:path h="1932751" w="6975370">
                <a:moveTo>
                  <a:pt x="0" y="0"/>
                </a:moveTo>
                <a:lnTo>
                  <a:pt x="6975370" y="0"/>
                </a:lnTo>
                <a:lnTo>
                  <a:pt x="6975370" y="1932751"/>
                </a:lnTo>
                <a:lnTo>
                  <a:pt x="0" y="19327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2558" r="0" b="-25303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567509" y="1105174"/>
            <a:ext cx="3050037" cy="2166619"/>
          </a:xfrm>
          <a:custGeom>
            <a:avLst/>
            <a:gdLst/>
            <a:ahLst/>
            <a:cxnLst/>
            <a:rect r="r" b="b" t="t" l="l"/>
            <a:pathLst>
              <a:path h="2166619" w="3050037">
                <a:moveTo>
                  <a:pt x="0" y="0"/>
                </a:moveTo>
                <a:lnTo>
                  <a:pt x="3050037" y="0"/>
                </a:lnTo>
                <a:lnTo>
                  <a:pt x="3050037" y="2166619"/>
                </a:lnTo>
                <a:lnTo>
                  <a:pt x="0" y="21666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54304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831143" y="1279361"/>
            <a:ext cx="3208813" cy="1672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674"/>
              </a:lnSpc>
              <a:spcBef>
                <a:spcPct val="0"/>
              </a:spcBef>
            </a:pPr>
            <a:r>
              <a:rPr lang="en-US" sz="2325">
                <a:solidFill>
                  <a:srgbClr val="FFFAEA"/>
                </a:solidFill>
                <a:latin typeface="IM Fell"/>
              </a:rPr>
              <a:t>Expanded Content: Continuously adding more documents, photos, and personal stories to enrich the archive.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638430" y="1279361"/>
            <a:ext cx="2908194" cy="1719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708"/>
              </a:lnSpc>
              <a:spcBef>
                <a:spcPct val="0"/>
              </a:spcBef>
            </a:pPr>
            <a:r>
              <a:rPr lang="en-US" sz="2355">
                <a:solidFill>
                  <a:srgbClr val="FFFAEA"/>
                </a:solidFill>
                <a:latin typeface="IM Fell"/>
              </a:rPr>
              <a:t>Global Accessibility: Ensuring the app is available in multiple languages to reach a wider audience.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31273" y="3773572"/>
            <a:ext cx="6698828" cy="1723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01"/>
              </a:lnSpc>
              <a:spcBef>
                <a:spcPct val="0"/>
              </a:spcBef>
            </a:pPr>
            <a:r>
              <a:rPr lang="en-US" sz="2958">
                <a:solidFill>
                  <a:srgbClr val="FFFAEA"/>
                </a:solidFill>
                <a:latin typeface="IM Fell"/>
              </a:rPr>
              <a:t>Interactive Chatbot: Enhancing user experience with a chatbot that provides instant answers to questions and guides users through the archive.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31520" y="728472"/>
            <a:ext cx="4087014" cy="5478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356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IM Fell"/>
              </a:rPr>
              <a:t>User Interface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775027" y="2263359"/>
            <a:ext cx="3052984" cy="5581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99"/>
              </a:lnSpc>
              <a:spcBef>
                <a:spcPct val="0"/>
              </a:spcBef>
            </a:pPr>
            <a:r>
              <a:rPr lang="en-US" sz="1599" spc="257">
                <a:solidFill>
                  <a:srgbClr val="000000"/>
                </a:solidFill>
                <a:latin typeface="IM Fell"/>
              </a:rPr>
              <a:t>INTUITIVE NAVIGATION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918306" y="2154124"/>
            <a:ext cx="6361324" cy="954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50"/>
              </a:lnSpc>
              <a:spcBef>
                <a:spcPct val="0"/>
              </a:spcBef>
            </a:pPr>
            <a:r>
              <a:rPr lang="en-US" sz="1700">
                <a:solidFill>
                  <a:srgbClr val="000000"/>
                </a:solidFill>
                <a:latin typeface="IM Fell"/>
              </a:rPr>
              <a:t> The app features a simple and clear menu, allowing users to effortlessly browse through various sections such as documents, photos, personal stories, videos, martyrs, prisoners, and news.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775027" y="3683437"/>
            <a:ext cx="3052984" cy="5581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99"/>
              </a:lnSpc>
              <a:spcBef>
                <a:spcPct val="0"/>
              </a:spcBef>
            </a:pPr>
            <a:r>
              <a:rPr lang="en-US" sz="1599" spc="257">
                <a:solidFill>
                  <a:srgbClr val="000000"/>
                </a:solidFill>
                <a:latin typeface="IM Fell"/>
              </a:rPr>
              <a:t>SEARCH FUNCTIONALITY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918306" y="3664387"/>
            <a:ext cx="6084879" cy="630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50"/>
              </a:lnSpc>
              <a:spcBef>
                <a:spcPct val="0"/>
              </a:spcBef>
            </a:pPr>
            <a:r>
              <a:rPr lang="en-US" sz="1700">
                <a:solidFill>
                  <a:srgbClr val="000000"/>
                </a:solidFill>
                <a:latin typeface="IM Fell"/>
              </a:rPr>
              <a:t>A robust search bar enables users to quickly find specific items or topics of interest.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775027" y="4745700"/>
            <a:ext cx="2942148" cy="5581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99"/>
              </a:lnSpc>
              <a:spcBef>
                <a:spcPct val="0"/>
              </a:spcBef>
            </a:pPr>
            <a:r>
              <a:rPr lang="en-US" sz="1599" spc="257">
                <a:solidFill>
                  <a:srgbClr val="000000"/>
                </a:solidFill>
                <a:latin typeface="IM Fell"/>
              </a:rPr>
              <a:t>CHATBOT ASSISTANCE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918306" y="4726650"/>
            <a:ext cx="5907541" cy="630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50"/>
              </a:lnSpc>
              <a:spcBef>
                <a:spcPct val="0"/>
              </a:spcBef>
            </a:pPr>
            <a:r>
              <a:rPr lang="en-US" sz="1700">
                <a:solidFill>
                  <a:srgbClr val="000000"/>
                </a:solidFill>
                <a:latin typeface="IM Fell"/>
              </a:rPr>
              <a:t>An integrated chatbot is available to provide instant answers to queries.</a:t>
            </a:r>
          </a:p>
        </p:txBody>
      </p:sp>
      <p:sp>
        <p:nvSpPr>
          <p:cNvPr name="AutoShape 9" id="9"/>
          <p:cNvSpPr/>
          <p:nvPr/>
        </p:nvSpPr>
        <p:spPr>
          <a:xfrm>
            <a:off x="2775027" y="2053291"/>
            <a:ext cx="9340989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>
            <a:off x="2775027" y="3451127"/>
            <a:ext cx="9340989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2775027" y="4512338"/>
            <a:ext cx="9340989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2885863" y="6074437"/>
            <a:ext cx="2831311" cy="262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99"/>
              </a:lnSpc>
              <a:spcBef>
                <a:spcPct val="0"/>
              </a:spcBef>
            </a:pPr>
            <a:r>
              <a:rPr lang="en-US" sz="1599" spc="257">
                <a:solidFill>
                  <a:srgbClr val="000000"/>
                </a:solidFill>
                <a:latin typeface="IM Fell"/>
              </a:rPr>
              <a:t>VISUAL APPEAL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918306" y="5719155"/>
            <a:ext cx="6197710" cy="954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550"/>
              </a:lnSpc>
              <a:spcBef>
                <a:spcPct val="0"/>
              </a:spcBef>
            </a:pPr>
            <a:r>
              <a:rPr lang="en-US" sz="1700">
                <a:solidFill>
                  <a:srgbClr val="000000"/>
                </a:solidFill>
                <a:latin typeface="IM Fell"/>
              </a:rPr>
              <a:t> A clean, modern design with high-quality images and well-organized content ensures that users can focus on the rich historical material without distraction.</a:t>
            </a:r>
          </a:p>
        </p:txBody>
      </p:sp>
      <p:sp>
        <p:nvSpPr>
          <p:cNvPr name="AutoShape 14" id="14"/>
          <p:cNvSpPr/>
          <p:nvPr/>
        </p:nvSpPr>
        <p:spPr>
          <a:xfrm>
            <a:off x="2775027" y="5504842"/>
            <a:ext cx="9340989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31520" y="728472"/>
            <a:ext cx="4087014" cy="5478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356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IM Fell"/>
              </a:rPr>
              <a:t>Limitation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775027" y="2487140"/>
            <a:ext cx="3052984" cy="5581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99"/>
              </a:lnSpc>
              <a:spcBef>
                <a:spcPct val="0"/>
              </a:spcBef>
            </a:pPr>
            <a:r>
              <a:rPr lang="en-US" sz="1599" spc="257">
                <a:solidFill>
                  <a:srgbClr val="000000"/>
                </a:solidFill>
                <a:latin typeface="IM Fell"/>
              </a:rPr>
              <a:t>PRIVACY AND DATA SECURITY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918306" y="2154124"/>
            <a:ext cx="6361324" cy="12782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67031" indent="-183515" lvl="1">
              <a:lnSpc>
                <a:spcPts val="2550"/>
              </a:lnSpc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Ensuring safe storage and preventing unwanted access to sensitive data.</a:t>
            </a:r>
          </a:p>
          <a:p>
            <a:pPr algn="l" marL="367031" indent="-183515" lvl="1">
              <a:lnSpc>
                <a:spcPts val="2550"/>
              </a:lnSpc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Special focus on data pertaining to prisoners and martyrs.</a:t>
            </a:r>
          </a:p>
          <a:p>
            <a:pPr algn="l" marL="367031" indent="-183515" lvl="1">
              <a:lnSpc>
                <a:spcPts val="2550"/>
              </a:lnSpc>
              <a:spcBef>
                <a:spcPct val="0"/>
              </a:spcBef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Adherence to laws and guidelines on data protection.</a:t>
            </a:r>
          </a:p>
          <a:p>
            <a:pPr algn="l" marL="0" indent="0" lvl="0">
              <a:lnSpc>
                <a:spcPts val="2550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2775027" y="4357807"/>
            <a:ext cx="3052984" cy="5581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99"/>
              </a:lnSpc>
              <a:spcBef>
                <a:spcPct val="0"/>
              </a:spcBef>
            </a:pPr>
            <a:r>
              <a:rPr lang="en-US" sz="1599" spc="257">
                <a:solidFill>
                  <a:srgbClr val="000000"/>
                </a:solidFill>
                <a:latin typeface="IM Fell"/>
              </a:rPr>
              <a:t>DATA ACCURACY</a:t>
            </a:r>
          </a:p>
          <a:p>
            <a:pPr algn="l" marL="0" indent="0" lvl="0">
              <a:lnSpc>
                <a:spcPts val="2399"/>
              </a:lnSpc>
              <a:spcBef>
                <a:spcPct val="0"/>
              </a:spcBef>
            </a:pPr>
            <a:r>
              <a:rPr lang="en-US" sz="1599" spc="257" u="none">
                <a:solidFill>
                  <a:srgbClr val="000000"/>
                </a:solidFill>
                <a:latin typeface="IM Fell"/>
              </a:rPr>
              <a:t>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918306" y="3664387"/>
            <a:ext cx="6084879" cy="1925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67031" indent="-183515" lvl="1">
              <a:lnSpc>
                <a:spcPts val="2550"/>
              </a:lnSpc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Preventing the spread of false information by ensuring the historical data provided is correct.</a:t>
            </a:r>
          </a:p>
          <a:p>
            <a:pPr algn="l" marL="367031" indent="-183515" lvl="1">
              <a:lnSpc>
                <a:spcPts val="2550"/>
              </a:lnSpc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Implementing strong procedures for confirming and validating information prior to publishing.</a:t>
            </a:r>
          </a:p>
          <a:p>
            <a:pPr algn="l" marL="367031" indent="-183515" lvl="1">
              <a:lnSpc>
                <a:spcPts val="2550"/>
              </a:lnSpc>
              <a:spcBef>
                <a:spcPct val="0"/>
              </a:spcBef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Maintaining the legitimacy of the archive.</a:t>
            </a:r>
          </a:p>
          <a:p>
            <a:pPr algn="l" marL="0" indent="0" lvl="0">
              <a:lnSpc>
                <a:spcPts val="2550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2775027" y="5552242"/>
            <a:ext cx="3489356" cy="1169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44"/>
              </a:lnSpc>
              <a:spcBef>
                <a:spcPct val="0"/>
              </a:spcBef>
            </a:pPr>
            <a:r>
              <a:rPr lang="en-US" sz="1563" spc="251">
                <a:solidFill>
                  <a:srgbClr val="000000"/>
                </a:solidFill>
                <a:latin typeface="IM Fell"/>
              </a:rPr>
              <a:t>MULTILINGUAL ASSISTANCE</a:t>
            </a:r>
          </a:p>
          <a:p>
            <a:pPr algn="l">
              <a:lnSpc>
                <a:spcPts val="2344"/>
              </a:lnSpc>
              <a:spcBef>
                <a:spcPct val="0"/>
              </a:spcBef>
            </a:pPr>
          </a:p>
          <a:p>
            <a:pPr algn="l" marL="0" indent="0" lvl="0">
              <a:lnSpc>
                <a:spcPts val="2344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5918306" y="5542717"/>
            <a:ext cx="6683396" cy="954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67031" indent="-183515" lvl="1">
              <a:lnSpc>
                <a:spcPts val="2550"/>
              </a:lnSpc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Supporting a wide range of languages to serve a varied user base.</a:t>
            </a:r>
          </a:p>
          <a:p>
            <a:pPr algn="l" marL="367031" indent="-183515" lvl="1">
              <a:lnSpc>
                <a:spcPts val="2550"/>
              </a:lnSpc>
              <a:spcBef>
                <a:spcPct val="0"/>
              </a:spcBef>
              <a:buFont typeface="Arial"/>
              <a:buChar char="•"/>
            </a:pPr>
            <a:r>
              <a:rPr lang="en-US" sz="1700">
                <a:solidFill>
                  <a:srgbClr val="000000"/>
                </a:solidFill>
                <a:latin typeface="IM Fell"/>
              </a:rPr>
              <a:t>Ensuring content localization and translation are done correctly.</a:t>
            </a:r>
          </a:p>
          <a:p>
            <a:pPr algn="l" marL="0" indent="0" lvl="0">
              <a:lnSpc>
                <a:spcPts val="2550"/>
              </a:lnSpc>
              <a:spcBef>
                <a:spcPct val="0"/>
              </a:spcBef>
            </a:pPr>
          </a:p>
        </p:txBody>
      </p:sp>
      <p:sp>
        <p:nvSpPr>
          <p:cNvPr name="AutoShape 9" id="9"/>
          <p:cNvSpPr/>
          <p:nvPr/>
        </p:nvSpPr>
        <p:spPr>
          <a:xfrm>
            <a:off x="2775027" y="2053291"/>
            <a:ext cx="9340989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>
            <a:off x="2775027" y="3451127"/>
            <a:ext cx="9340989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>
            <a:off x="2662196" y="5361967"/>
            <a:ext cx="9340989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33074" y="1447747"/>
            <a:ext cx="2422928" cy="5025096"/>
          </a:xfrm>
          <a:custGeom>
            <a:avLst/>
            <a:gdLst/>
            <a:ahLst/>
            <a:cxnLst/>
            <a:rect r="r" b="b" t="t" l="l"/>
            <a:pathLst>
              <a:path h="5025096" w="2422928">
                <a:moveTo>
                  <a:pt x="0" y="0"/>
                </a:moveTo>
                <a:lnTo>
                  <a:pt x="2422929" y="0"/>
                </a:lnTo>
                <a:lnTo>
                  <a:pt x="2422929" y="5025097"/>
                </a:lnTo>
                <a:lnTo>
                  <a:pt x="0" y="50250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23" t="0" r="-42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712499" y="2183822"/>
            <a:ext cx="4941090" cy="2297607"/>
          </a:xfrm>
          <a:custGeom>
            <a:avLst/>
            <a:gdLst/>
            <a:ahLst/>
            <a:cxnLst/>
            <a:rect r="r" b="b" t="t" l="l"/>
            <a:pathLst>
              <a:path h="2297607" w="4941090">
                <a:moveTo>
                  <a:pt x="0" y="0"/>
                </a:moveTo>
                <a:lnTo>
                  <a:pt x="4941090" y="0"/>
                </a:lnTo>
                <a:lnTo>
                  <a:pt x="4941090" y="2297607"/>
                </a:lnTo>
                <a:lnTo>
                  <a:pt x="0" y="22976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712499" y="4481429"/>
            <a:ext cx="4941090" cy="1991415"/>
          </a:xfrm>
          <a:custGeom>
            <a:avLst/>
            <a:gdLst/>
            <a:ahLst/>
            <a:cxnLst/>
            <a:rect r="r" b="b" t="t" l="l"/>
            <a:pathLst>
              <a:path h="1991415" w="4941090">
                <a:moveTo>
                  <a:pt x="0" y="0"/>
                </a:moveTo>
                <a:lnTo>
                  <a:pt x="4941090" y="0"/>
                </a:lnTo>
                <a:lnTo>
                  <a:pt x="4941090" y="1991415"/>
                </a:lnTo>
                <a:lnTo>
                  <a:pt x="0" y="19914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399" t="-11627" r="-3399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85075" y="2615204"/>
            <a:ext cx="3976888" cy="1434843"/>
          </a:xfrm>
          <a:custGeom>
            <a:avLst/>
            <a:gdLst/>
            <a:ahLst/>
            <a:cxnLst/>
            <a:rect r="r" b="b" t="t" l="l"/>
            <a:pathLst>
              <a:path h="1434843" w="3976888">
                <a:moveTo>
                  <a:pt x="0" y="0"/>
                </a:moveTo>
                <a:lnTo>
                  <a:pt x="3976888" y="0"/>
                </a:lnTo>
                <a:lnTo>
                  <a:pt x="3976888" y="1434843"/>
                </a:lnTo>
                <a:lnTo>
                  <a:pt x="0" y="14348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85075" y="4812047"/>
            <a:ext cx="3976888" cy="1117256"/>
          </a:xfrm>
          <a:custGeom>
            <a:avLst/>
            <a:gdLst/>
            <a:ahLst/>
            <a:cxnLst/>
            <a:rect r="r" b="b" t="t" l="l"/>
            <a:pathLst>
              <a:path h="1117256" w="3976888">
                <a:moveTo>
                  <a:pt x="0" y="0"/>
                </a:moveTo>
                <a:lnTo>
                  <a:pt x="3976888" y="0"/>
                </a:lnTo>
                <a:lnTo>
                  <a:pt x="3976888" y="1117256"/>
                </a:lnTo>
                <a:lnTo>
                  <a:pt x="0" y="111725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623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154448" y="259730"/>
            <a:ext cx="5197441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Adding media material Process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31520" y="955181"/>
            <a:ext cx="3690066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Select material and add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660542" y="1057852"/>
            <a:ext cx="3690066" cy="798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Admin page  Accept/Reject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028486" y="1057852"/>
            <a:ext cx="3690066" cy="798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User notification about the post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170117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05575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934150" y="541649"/>
            <a:ext cx="2455664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Main Page View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91709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2" y="0"/>
                </a:lnTo>
                <a:lnTo>
                  <a:pt x="2544882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05575" y="1349988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580311" y="332729"/>
            <a:ext cx="2956024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Martyrs Page View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72566" y="1040754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05575" y="1040754"/>
            <a:ext cx="2476191" cy="5233692"/>
          </a:xfrm>
          <a:custGeom>
            <a:avLst/>
            <a:gdLst/>
            <a:ahLst/>
            <a:cxnLst/>
            <a:rect r="r" b="b" t="t" l="l"/>
            <a:pathLst>
              <a:path h="5233692" w="2476191">
                <a:moveTo>
                  <a:pt x="0" y="0"/>
                </a:moveTo>
                <a:lnTo>
                  <a:pt x="2476191" y="0"/>
                </a:lnTo>
                <a:lnTo>
                  <a:pt x="2476191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21487" y="332729"/>
            <a:ext cx="2473672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News Page View 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816901" y="1040754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05575" y="1040754"/>
            <a:ext cx="2544883" cy="5233692"/>
          </a:xfrm>
          <a:custGeom>
            <a:avLst/>
            <a:gdLst/>
            <a:ahLst/>
            <a:cxnLst/>
            <a:rect r="r" b="b" t="t" l="l"/>
            <a:pathLst>
              <a:path h="5233692" w="2544883">
                <a:moveTo>
                  <a:pt x="0" y="0"/>
                </a:moveTo>
                <a:lnTo>
                  <a:pt x="2544883" y="0"/>
                </a:lnTo>
                <a:lnTo>
                  <a:pt x="2544883" y="5233692"/>
                </a:lnTo>
                <a:lnTo>
                  <a:pt x="0" y="5233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499795" y="332729"/>
            <a:ext cx="3117056" cy="3987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1"/>
              </a:lnSpc>
              <a:spcBef>
                <a:spcPct val="0"/>
              </a:spcBef>
            </a:pPr>
            <a:r>
              <a:rPr lang="en-US" sz="2801">
                <a:solidFill>
                  <a:srgbClr val="000000"/>
                </a:solidFill>
                <a:latin typeface="IM Fell English SC"/>
              </a:rPr>
              <a:t>Prisoners Page View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DAGJpg8rhek</dc:identifier>
  <dcterms:modified xsi:type="dcterms:W3CDTF">2011-08-01T06:04:30Z</dcterms:modified>
  <cp:revision>1</cp:revision>
  <dc:title>Your paragraph text</dc:title>
</cp:coreProperties>
</file>