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78" r:id="rId2"/>
    <p:sldId id="256" r:id="rId3"/>
    <p:sldId id="267" r:id="rId4"/>
    <p:sldId id="268" r:id="rId5"/>
    <p:sldId id="263" r:id="rId6"/>
    <p:sldId id="258" r:id="rId7"/>
    <p:sldId id="265" r:id="rId8"/>
    <p:sldId id="260" r:id="rId9"/>
    <p:sldId id="261" r:id="rId10"/>
    <p:sldId id="262" r:id="rId11"/>
    <p:sldId id="269" r:id="rId12"/>
    <p:sldId id="273" r:id="rId13"/>
    <p:sldId id="274" r:id="rId14"/>
    <p:sldId id="272" r:id="rId15"/>
    <p:sldId id="270" r:id="rId16"/>
    <p:sldId id="259" r:id="rId17"/>
    <p:sldId id="271" r:id="rId18"/>
    <p:sldId id="275" r:id="rId19"/>
    <p:sldId id="276" r:id="rId20"/>
    <p:sldId id="277"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72" d="100"/>
          <a:sy n="72"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mayapatitiwari:Documents:My%20ECE%20445:Work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defRPr/>
            </a:pPr>
            <a:r>
              <a:rPr lang="en-US" dirty="0"/>
              <a:t>Voltage </a:t>
            </a:r>
            <a:r>
              <a:rPr lang="en-US" dirty="0" err="1"/>
              <a:t>vs</a:t>
            </a:r>
            <a:r>
              <a:rPr lang="en-US" dirty="0"/>
              <a:t> Resistance</a:t>
            </a:r>
          </a:p>
        </c:rich>
      </c:tx>
      <c:overlay val="0"/>
    </c:title>
    <c:autoTitleDeleted val="0"/>
    <c:plotArea>
      <c:layout>
        <c:manualLayout>
          <c:layoutTarget val="inner"/>
          <c:xMode val="edge"/>
          <c:yMode val="edge"/>
          <c:x val="0.17085215660781114"/>
          <c:y val="0.27592592592592591"/>
          <c:w val="0.80210104986876596"/>
          <c:h val="0.56034339457567806"/>
        </c:manualLayout>
      </c:layout>
      <c:scatterChart>
        <c:scatterStyle val="lineMarker"/>
        <c:varyColors val="0"/>
        <c:ser>
          <c:idx val="0"/>
          <c:order val="0"/>
          <c:marker>
            <c:symbol val="none"/>
          </c:marker>
          <c:xVal>
            <c:numRef>
              <c:f>Sheet1!$C$2:$C$6</c:f>
              <c:numCache>
                <c:formatCode>General</c:formatCode>
                <c:ptCount val="5"/>
                <c:pt idx="0">
                  <c:v>9.48</c:v>
                </c:pt>
                <c:pt idx="1">
                  <c:v>15.3</c:v>
                </c:pt>
                <c:pt idx="2">
                  <c:v>17</c:v>
                </c:pt>
                <c:pt idx="3">
                  <c:v>21.2</c:v>
                </c:pt>
                <c:pt idx="4">
                  <c:v>22.7</c:v>
                </c:pt>
              </c:numCache>
            </c:numRef>
          </c:xVal>
          <c:yVal>
            <c:numRef>
              <c:f>Sheet1!$B$2:$B$6</c:f>
              <c:numCache>
                <c:formatCode>General</c:formatCode>
                <c:ptCount val="5"/>
                <c:pt idx="0">
                  <c:v>1.78</c:v>
                </c:pt>
                <c:pt idx="1">
                  <c:v>1.69</c:v>
                </c:pt>
                <c:pt idx="2">
                  <c:v>1.59</c:v>
                </c:pt>
                <c:pt idx="3">
                  <c:v>1.36</c:v>
                </c:pt>
                <c:pt idx="4">
                  <c:v>1.32</c:v>
                </c:pt>
              </c:numCache>
            </c:numRef>
          </c:yVal>
          <c:smooth val="0"/>
          <c:extLst>
            <c:ext xmlns:c16="http://schemas.microsoft.com/office/drawing/2014/chart" uri="{C3380CC4-5D6E-409C-BE32-E72D297353CC}">
              <c16:uniqueId val="{00000000-8165-46CF-A276-257612B0B44E}"/>
            </c:ext>
          </c:extLst>
        </c:ser>
        <c:dLbls>
          <c:showLegendKey val="0"/>
          <c:showVal val="0"/>
          <c:showCatName val="0"/>
          <c:showSerName val="0"/>
          <c:showPercent val="0"/>
          <c:showBubbleSize val="0"/>
        </c:dLbls>
        <c:axId val="75603968"/>
        <c:axId val="75605888"/>
      </c:scatterChart>
      <c:valAx>
        <c:axId val="75603968"/>
        <c:scaling>
          <c:orientation val="minMax"/>
          <c:min val="9"/>
        </c:scaling>
        <c:delete val="0"/>
        <c:axPos val="b"/>
        <c:title>
          <c:tx>
            <c:rich>
              <a:bodyPr/>
              <a:lstStyle/>
              <a:p>
                <a:pPr>
                  <a:defRPr sz="1400"/>
                </a:pPr>
                <a:r>
                  <a:rPr lang="en-US" sz="1400"/>
                  <a:t>Resistance (Kohm)</a:t>
                </a:r>
              </a:p>
            </c:rich>
          </c:tx>
          <c:overlay val="0"/>
        </c:title>
        <c:numFmt formatCode="General" sourceLinked="1"/>
        <c:majorTickMark val="out"/>
        <c:minorTickMark val="none"/>
        <c:tickLblPos val="nextTo"/>
        <c:crossAx val="75605888"/>
        <c:crosses val="autoZero"/>
        <c:crossBetween val="midCat"/>
      </c:valAx>
      <c:valAx>
        <c:axId val="75605888"/>
        <c:scaling>
          <c:orientation val="minMax"/>
          <c:min val="0.5"/>
        </c:scaling>
        <c:delete val="0"/>
        <c:axPos val="l"/>
        <c:majorGridlines/>
        <c:title>
          <c:tx>
            <c:rich>
              <a:bodyPr/>
              <a:lstStyle/>
              <a:p>
                <a:pPr>
                  <a:defRPr sz="1400"/>
                </a:pPr>
                <a:r>
                  <a:rPr lang="en-US" sz="1400"/>
                  <a:t>Voltage (V)</a:t>
                </a:r>
              </a:p>
            </c:rich>
          </c:tx>
          <c:overlay val="0"/>
        </c:title>
        <c:numFmt formatCode="General" sourceLinked="1"/>
        <c:majorTickMark val="out"/>
        <c:minorTickMark val="none"/>
        <c:tickLblPos val="nextTo"/>
        <c:txPr>
          <a:bodyPr rot="-5400000" vert="horz"/>
          <a:lstStyle/>
          <a:p>
            <a:pPr>
              <a:defRPr/>
            </a:pPr>
            <a:endParaRPr lang="ar-SA"/>
          </a:p>
        </c:txPr>
        <c:crossAx val="75603968"/>
        <c:crosses val="autoZero"/>
        <c:crossBetween val="midCat"/>
      </c:valAx>
    </c:plotArea>
    <c:plotVisOnly val="1"/>
    <c:dispBlanksAs val="gap"/>
    <c:showDLblsOverMax val="0"/>
  </c:chart>
  <c:txPr>
    <a:bodyPr/>
    <a:lstStyle/>
    <a:p>
      <a:pPr>
        <a:defRPr sz="1800"/>
      </a:pPr>
      <a:endParaRPr lang="ar-SA"/>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05382B-E797-4360-A7E6-586A27E28734}" type="datetimeFigureOut">
              <a:rPr lang="en-US" smtClean="0"/>
              <a:t>5/20/2017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343AD8-AA32-409E-9F11-43BE8451E5E3}" type="slidenum">
              <a:rPr lang="en-US" smtClean="0"/>
              <a:t>‹#›</a:t>
            </a:fld>
            <a:endParaRPr lang="en-US"/>
          </a:p>
        </p:txBody>
      </p:sp>
    </p:spTree>
    <p:extLst>
      <p:ext uri="{BB962C8B-B14F-4D97-AF65-F5344CB8AC3E}">
        <p14:creationId xmlns:p14="http://schemas.microsoft.com/office/powerpoint/2010/main" val="4046215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3789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txBody>
          <a:bodyPr/>
          <a:lstStyle/>
          <a:p>
            <a:r>
              <a:rPr lang="en-US" altLang="en-US" sz="1600">
                <a:latin typeface="Lucida Grande" charset="0"/>
                <a:cs typeface="Lucida Grande" charset="0"/>
                <a:sym typeface="Lucida Grande" charset="0"/>
              </a:rPr>
              <a:t>Put the red “arm” on your servo.  Needs a philips screwdriver.</a:t>
            </a:r>
          </a:p>
          <a:p>
            <a:r>
              <a:rPr lang="en-US" altLang="en-US" sz="1600">
                <a:latin typeface="Lucida Grande" charset="0"/>
                <a:cs typeface="Lucida Grande" charset="0"/>
                <a:sym typeface="Lucida Grande" charset="0"/>
              </a:rPr>
              <a:t>Many commercial servo drivers have a calibration setting to deal with servo variability</a:t>
            </a:r>
          </a:p>
        </p:txBody>
      </p:sp>
    </p:spTree>
    <p:extLst>
      <p:ext uri="{BB962C8B-B14F-4D97-AF65-F5344CB8AC3E}">
        <p14:creationId xmlns:p14="http://schemas.microsoft.com/office/powerpoint/2010/main" val="293669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8BF83A-FF12-49AE-92C8-3BF26864AFE4}"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1269489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8BF83A-FF12-49AE-92C8-3BF26864AFE4}"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1637458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8BF83A-FF12-49AE-92C8-3BF26864AFE4}"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4505828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8BF83A-FF12-49AE-92C8-3BF26864AFE4}"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9087896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8BF83A-FF12-49AE-92C8-3BF26864AFE4}"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21819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8BF83A-FF12-49AE-92C8-3BF26864AFE4}"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33382339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8BF83A-FF12-49AE-92C8-3BF26864AFE4}"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41527126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8BF83A-FF12-49AE-92C8-3BF26864AFE4}"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392234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8BF83A-FF12-49AE-92C8-3BF26864AFE4}"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3818630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8BF83A-FF12-49AE-92C8-3BF26864AFE4}"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572186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8BF83A-FF12-49AE-92C8-3BF26864AFE4}" type="datetimeFigureOut">
              <a:rPr lang="en-US" smtClean="0"/>
              <a:t>5/20/2017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974188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8BF83A-FF12-49AE-92C8-3BF26864AFE4}" type="datetimeFigureOut">
              <a:rPr lang="en-US" smtClean="0"/>
              <a:t>5/20/2017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2585088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8BF83A-FF12-49AE-92C8-3BF26864AFE4}" type="datetimeFigureOut">
              <a:rPr lang="en-US" smtClean="0"/>
              <a:t>5/20/2017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519568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8BF83A-FF12-49AE-92C8-3BF26864AFE4}" type="datetimeFigureOut">
              <a:rPr lang="en-US" smtClean="0"/>
              <a:t>5/20/2017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2876057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58BF83A-FF12-49AE-92C8-3BF26864AFE4}" type="datetimeFigureOut">
              <a:rPr lang="en-US" smtClean="0"/>
              <a:t>5/20/2017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2990153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58BF83A-FF12-49AE-92C8-3BF26864AFE4}" type="datetimeFigureOut">
              <a:rPr lang="en-US" smtClean="0"/>
              <a:t>5/20/2017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0142E-F9AC-4665-BC44-4C6DF3B7AF36}" type="slidenum">
              <a:rPr lang="en-US" smtClean="0"/>
              <a:t>‹#›</a:t>
            </a:fld>
            <a:endParaRPr lang="en-US"/>
          </a:p>
        </p:txBody>
      </p:sp>
    </p:spTree>
    <p:extLst>
      <p:ext uri="{BB962C8B-B14F-4D97-AF65-F5344CB8AC3E}">
        <p14:creationId xmlns:p14="http://schemas.microsoft.com/office/powerpoint/2010/main" val="1399048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58BF83A-FF12-49AE-92C8-3BF26864AFE4}" type="datetimeFigureOut">
              <a:rPr lang="en-US" smtClean="0"/>
              <a:t>5/20/2017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E60142E-F9AC-4665-BC44-4C6DF3B7AF36}" type="slidenum">
              <a:rPr lang="en-US" smtClean="0"/>
              <a:t>‹#›</a:t>
            </a:fld>
            <a:endParaRPr lang="en-US"/>
          </a:p>
        </p:txBody>
      </p:sp>
    </p:spTree>
    <p:extLst>
      <p:ext uri="{BB962C8B-B14F-4D97-AF65-F5344CB8AC3E}">
        <p14:creationId xmlns:p14="http://schemas.microsoft.com/office/powerpoint/2010/main" val="36877721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l"/>
            <a:r>
              <a:rPr lang="en-US" dirty="0">
                <a:solidFill>
                  <a:schemeClr val="accent2"/>
                </a:solidFill>
              </a:rPr>
              <a:t>             Artificial Arm </a:t>
            </a:r>
          </a:p>
        </p:txBody>
      </p:sp>
      <p:sp>
        <p:nvSpPr>
          <p:cNvPr id="3" name="عنوان فرعي 2"/>
          <p:cNvSpPr>
            <a:spLocks noGrp="1"/>
          </p:cNvSpPr>
          <p:nvPr>
            <p:ph type="subTitle" idx="1"/>
          </p:nvPr>
        </p:nvSpPr>
        <p:spPr/>
        <p:txBody>
          <a:bodyPr/>
          <a:lstStyle/>
          <a:p>
            <a:pPr rtl="1"/>
            <a:r>
              <a:rPr lang="en-US" dirty="0">
                <a:solidFill>
                  <a:schemeClr val="accent2">
                    <a:lumMod val="50000"/>
                  </a:schemeClr>
                </a:solidFill>
              </a:rPr>
              <a:t>Prepared by : Bahir Mohammed   </a:t>
            </a:r>
          </a:p>
          <a:p>
            <a:pPr rtl="1"/>
            <a:r>
              <a:rPr lang="en-US" dirty="0">
                <a:solidFill>
                  <a:schemeClr val="accent2">
                    <a:lumMod val="50000"/>
                  </a:schemeClr>
                </a:solidFill>
              </a:rPr>
              <a:t>                      Ashwas Salah</a:t>
            </a:r>
          </a:p>
        </p:txBody>
      </p:sp>
    </p:spTree>
    <p:extLst>
      <p:ext uri="{BB962C8B-B14F-4D97-AF65-F5344CB8AC3E}">
        <p14:creationId xmlns:p14="http://schemas.microsoft.com/office/powerpoint/2010/main" val="24362644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a:ln/>
        </p:spPr>
        <p:txBody>
          <a:bodyPr/>
          <a:lstStyle/>
          <a:p>
            <a:r>
              <a:rPr lang="en-US" altLang="en-US" dirty="0"/>
              <a:t>Servo Movement</a:t>
            </a:r>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2610" y="2670334"/>
            <a:ext cx="2743200" cy="2050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368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8700" y="2660333"/>
            <a:ext cx="2571750" cy="2083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3686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40492" y="2640330"/>
            <a:ext cx="2607468"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36869" name="Rectangle 5"/>
          <p:cNvSpPr>
            <a:spLocks/>
          </p:cNvSpPr>
          <p:nvPr/>
        </p:nvSpPr>
        <p:spPr bwMode="auto">
          <a:xfrm>
            <a:off x="2597033" y="2144411"/>
            <a:ext cx="1458669"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0 degrees</a:t>
            </a:r>
          </a:p>
        </p:txBody>
      </p:sp>
      <p:sp>
        <p:nvSpPr>
          <p:cNvPr id="36870" name="Rectangle 6"/>
          <p:cNvSpPr>
            <a:spLocks/>
          </p:cNvSpPr>
          <p:nvPr/>
        </p:nvSpPr>
        <p:spPr bwMode="auto">
          <a:xfrm>
            <a:off x="5303608" y="2144411"/>
            <a:ext cx="1646220"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90 degrees</a:t>
            </a:r>
          </a:p>
        </p:txBody>
      </p:sp>
      <p:sp>
        <p:nvSpPr>
          <p:cNvPr id="36871" name="Rectangle 7"/>
          <p:cNvSpPr>
            <a:spLocks/>
          </p:cNvSpPr>
          <p:nvPr/>
        </p:nvSpPr>
        <p:spPr bwMode="auto">
          <a:xfrm>
            <a:off x="8124482" y="2144411"/>
            <a:ext cx="1833772"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180 degrees</a:t>
            </a:r>
          </a:p>
        </p:txBody>
      </p:sp>
      <p:sp>
        <p:nvSpPr>
          <p:cNvPr id="36872" name="Rectangle 8"/>
          <p:cNvSpPr>
            <a:spLocks/>
          </p:cNvSpPr>
          <p:nvPr/>
        </p:nvSpPr>
        <p:spPr bwMode="auto">
          <a:xfrm>
            <a:off x="2189336" y="4823871"/>
            <a:ext cx="2022606"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520">
                <a:cs typeface="Gill Sans" charset="0"/>
              </a:rPr>
              <a:t>1000 microsecs</a:t>
            </a:r>
          </a:p>
        </p:txBody>
      </p:sp>
      <p:sp>
        <p:nvSpPr>
          <p:cNvPr id="36873" name="Rectangle 9"/>
          <p:cNvSpPr>
            <a:spLocks/>
          </p:cNvSpPr>
          <p:nvPr/>
        </p:nvSpPr>
        <p:spPr bwMode="auto">
          <a:xfrm>
            <a:off x="5115416" y="4823871"/>
            <a:ext cx="2022606"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520">
                <a:cs typeface="Gill Sans" charset="0"/>
              </a:rPr>
              <a:t>1500 microsecs</a:t>
            </a:r>
          </a:p>
        </p:txBody>
      </p:sp>
      <p:sp>
        <p:nvSpPr>
          <p:cNvPr id="36874" name="Rectangle 10"/>
          <p:cNvSpPr>
            <a:spLocks/>
          </p:cNvSpPr>
          <p:nvPr/>
        </p:nvSpPr>
        <p:spPr bwMode="auto">
          <a:xfrm>
            <a:off x="8030066" y="4823871"/>
            <a:ext cx="2022606"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520">
                <a:cs typeface="Gill Sans" charset="0"/>
              </a:rPr>
              <a:t>2000 microsecs</a:t>
            </a:r>
          </a:p>
        </p:txBody>
      </p:sp>
      <p:sp>
        <p:nvSpPr>
          <p:cNvPr id="36875" name="Rectangle 11"/>
          <p:cNvSpPr>
            <a:spLocks/>
          </p:cNvSpPr>
          <p:nvPr/>
        </p:nvSpPr>
        <p:spPr bwMode="auto">
          <a:xfrm>
            <a:off x="2199127" y="5715411"/>
            <a:ext cx="8106643"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520">
                <a:cs typeface="Gill Sans" charset="0"/>
              </a:rPr>
              <a:t>In practice, pulse range can range from 500 to 2500 microsecs</a:t>
            </a:r>
          </a:p>
        </p:txBody>
      </p:sp>
    </p:spTree>
    <p:extLst>
      <p:ext uri="{BB962C8B-B14F-4D97-AF65-F5344CB8AC3E}">
        <p14:creationId xmlns:p14="http://schemas.microsoft.com/office/powerpoint/2010/main" val="8220839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b="1" dirty="0"/>
              <a:t>Methodology and design</a:t>
            </a:r>
            <a:br>
              <a:rPr lang="en-US" dirty="0"/>
            </a:br>
            <a:endParaRPr lang="en-US" dirty="0"/>
          </a:p>
        </p:txBody>
      </p:sp>
      <p:sp>
        <p:nvSpPr>
          <p:cNvPr id="3" name="عنصر نائب للمحتوى 2"/>
          <p:cNvSpPr>
            <a:spLocks noGrp="1"/>
          </p:cNvSpPr>
          <p:nvPr>
            <p:ph idx="1"/>
          </p:nvPr>
        </p:nvSpPr>
        <p:spPr/>
        <p:txBody>
          <a:bodyPr/>
          <a:lstStyle/>
          <a:p>
            <a:pPr marL="514350" indent="-514350">
              <a:buFont typeface="+mj-lt"/>
              <a:buAutoNum type="arabicPeriod"/>
            </a:pPr>
            <a:r>
              <a:rPr lang="en-US" dirty="0"/>
              <a:t>Connect the Servo</a:t>
            </a:r>
          </a:p>
          <a:p>
            <a:pPr marL="514350" indent="-514350">
              <a:buFont typeface="+mj-lt"/>
              <a:buAutoNum type="arabicPeriod"/>
            </a:pPr>
            <a:r>
              <a:rPr lang="en-US" dirty="0"/>
              <a:t>Glove</a:t>
            </a:r>
          </a:p>
          <a:p>
            <a:pPr marL="514350" indent="-514350">
              <a:buFont typeface="+mj-lt"/>
              <a:buAutoNum type="arabicPeriod"/>
            </a:pPr>
            <a:r>
              <a:rPr lang="en-US" dirty="0"/>
              <a:t>Making the Sensor Circuit</a:t>
            </a:r>
          </a:p>
          <a:p>
            <a:pPr marL="514350" indent="-514350">
              <a:buFont typeface="+mj-lt"/>
              <a:buAutoNum type="arabicPeriod"/>
            </a:pPr>
            <a:r>
              <a:rPr lang="en-US" dirty="0"/>
              <a:t>Add the Strings</a:t>
            </a:r>
          </a:p>
          <a:p>
            <a:pPr marL="0" indent="0" algn="l" rtl="0">
              <a:buNone/>
            </a:pPr>
            <a:endParaRPr lang="ar-SA" dirty="0"/>
          </a:p>
        </p:txBody>
      </p:sp>
    </p:spTree>
    <p:extLst>
      <p:ext uri="{BB962C8B-B14F-4D97-AF65-F5344CB8AC3E}">
        <p14:creationId xmlns:p14="http://schemas.microsoft.com/office/powerpoint/2010/main" val="1713323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connect servo to Arduino </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0433" y="2134084"/>
            <a:ext cx="5711171" cy="3881437"/>
          </a:xfrm>
        </p:spPr>
      </p:pic>
    </p:spTree>
    <p:extLst>
      <p:ext uri="{BB962C8B-B14F-4D97-AF65-F5344CB8AC3E}">
        <p14:creationId xmlns:p14="http://schemas.microsoft.com/office/powerpoint/2010/main" val="4201058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b="1" dirty="0"/>
              <a:t>Add the Strings</a:t>
            </a:r>
            <a:endParaRPr lang="en-US" dirty="0"/>
          </a:p>
        </p:txBody>
      </p:sp>
      <p:sp>
        <p:nvSpPr>
          <p:cNvPr id="3" name="عنصر نائب للمحتوى 2"/>
          <p:cNvSpPr>
            <a:spLocks noGrp="1"/>
          </p:cNvSpPr>
          <p:nvPr>
            <p:ph idx="1"/>
          </p:nvPr>
        </p:nvSpPr>
        <p:spPr/>
        <p:txBody>
          <a:bodyPr>
            <a:normAutofit/>
          </a:bodyPr>
          <a:lstStyle/>
          <a:p>
            <a:pPr algn="l" rtl="0"/>
            <a:r>
              <a:rPr lang="en-US" sz="2400" dirty="0"/>
              <a:t>It use to Connect the servo with fingers, after this step we determined the rotation angle of the servo for each finger.</a:t>
            </a:r>
          </a:p>
          <a:p>
            <a:pPr algn="l" rtl="0"/>
            <a:endParaRPr lang="en-US" sz="2400"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9950" y="2614612"/>
            <a:ext cx="5372100" cy="4029075"/>
          </a:xfrm>
          <a:prstGeom prst="rect">
            <a:avLst/>
          </a:prstGeom>
        </p:spPr>
      </p:pic>
    </p:spTree>
    <p:extLst>
      <p:ext uri="{BB962C8B-B14F-4D97-AF65-F5344CB8AC3E}">
        <p14:creationId xmlns:p14="http://schemas.microsoft.com/office/powerpoint/2010/main" val="2933636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lgn="l" rtl="0">
              <a:buFont typeface="Arial" panose="020B0604020202020204" pitchFamily="34" charset="0"/>
              <a:buChar char="•"/>
            </a:pPr>
            <a:r>
              <a:rPr lang="en-US" b="1" dirty="0"/>
              <a:t>Glove</a:t>
            </a:r>
            <a:endParaRPr lang="en-US"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35300" y="2160588"/>
            <a:ext cx="3881437" cy="3881437"/>
          </a:xfrm>
        </p:spPr>
      </p:pic>
    </p:spTree>
    <p:extLst>
      <p:ext uri="{BB962C8B-B14F-4D97-AF65-F5344CB8AC3E}">
        <p14:creationId xmlns:p14="http://schemas.microsoft.com/office/powerpoint/2010/main" val="2794025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Making the Sensor Circuit</a:t>
            </a:r>
            <a:br>
              <a:rPr lang="en-US" dirty="0"/>
            </a:br>
            <a:endParaRPr lang="en-US" dirty="0"/>
          </a:p>
        </p:txBody>
      </p:sp>
      <p:sp>
        <p:nvSpPr>
          <p:cNvPr id="5" name="عنصر نائب للمحتوى 4"/>
          <p:cNvSpPr>
            <a:spLocks noGrp="1"/>
          </p:cNvSpPr>
          <p:nvPr>
            <p:ph idx="1"/>
          </p:nvPr>
        </p:nvSpPr>
        <p:spPr/>
        <p:txBody>
          <a:bodyPr>
            <a:normAutofit/>
          </a:bodyPr>
          <a:lstStyle/>
          <a:p>
            <a:pPr marL="0" indent="0" algn="l" rtl="0">
              <a:buNone/>
            </a:pPr>
            <a:r>
              <a:rPr lang="en-US" sz="2000" dirty="0"/>
              <a:t>The flex sensors require a circuit in order for them to be compatible with Arduino.</a:t>
            </a:r>
          </a:p>
          <a:p>
            <a:pPr marL="0" indent="0" algn="l" rtl="0">
              <a:buNone/>
            </a:pPr>
            <a:endParaRPr lang="en-US" sz="2000" dirty="0"/>
          </a:p>
        </p:txBody>
      </p:sp>
      <p:pic>
        <p:nvPicPr>
          <p:cNvPr id="3" name="Picture 2"/>
          <p:cNvPicPr>
            <a:picLocks noChangeAspect="1"/>
          </p:cNvPicPr>
          <p:nvPr/>
        </p:nvPicPr>
        <p:blipFill>
          <a:blip r:embed="rId2"/>
          <a:stretch>
            <a:fillRect/>
          </a:stretch>
        </p:blipFill>
        <p:spPr>
          <a:xfrm>
            <a:off x="2459935" y="2867232"/>
            <a:ext cx="6477000" cy="3800475"/>
          </a:xfrm>
          <a:prstGeom prst="rect">
            <a:avLst/>
          </a:prstGeom>
        </p:spPr>
      </p:pic>
    </p:spTree>
    <p:extLst>
      <p:ext uri="{BB962C8B-B14F-4D97-AF65-F5344CB8AC3E}">
        <p14:creationId xmlns:p14="http://schemas.microsoft.com/office/powerpoint/2010/main" val="3474382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994266702"/>
              </p:ext>
            </p:extLst>
          </p:nvPr>
        </p:nvGraphicFramePr>
        <p:xfrm>
          <a:off x="1028700" y="800100"/>
          <a:ext cx="9315450" cy="49263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27520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Making the Sensor Circuit</a:t>
            </a:r>
          </a:p>
        </p:txBody>
      </p:sp>
      <p:sp>
        <p:nvSpPr>
          <p:cNvPr id="3" name="عنصر نائب للمحتوى 2"/>
          <p:cNvSpPr>
            <a:spLocks noGrp="1"/>
          </p:cNvSpPr>
          <p:nvPr>
            <p:ph idx="1"/>
          </p:nvPr>
        </p:nvSpPr>
        <p:spPr/>
        <p:txBody>
          <a:bodyPr>
            <a:normAutofit/>
          </a:bodyPr>
          <a:lstStyle/>
          <a:p>
            <a:pPr algn="l" rtl="0"/>
            <a:r>
              <a:rPr lang="en-US" sz="1800" dirty="0"/>
              <a:t>The main GND (ground) wire, which is connected to all the individual GND wires from the sensors, gets plugged into the Arduino's GND. The +5V from the Arduino goes to the main positive voltage wire, and each blue wire gets plugged into a separate analog input pin.</a:t>
            </a:r>
          </a:p>
          <a:p>
            <a:pPr algn="l" rtl="0"/>
            <a:endParaRPr lang="en-US" sz="1800"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3394709" y="2786063"/>
            <a:ext cx="4984115" cy="3390900"/>
          </a:xfrm>
          <a:prstGeom prst="rect">
            <a:avLst/>
          </a:prstGeom>
        </p:spPr>
      </p:pic>
    </p:spTree>
    <p:extLst>
      <p:ext uri="{BB962C8B-B14F-4D97-AF65-F5344CB8AC3E}">
        <p14:creationId xmlns:p14="http://schemas.microsoft.com/office/powerpoint/2010/main" val="452038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Project</a:t>
            </a:r>
            <a:r>
              <a:rPr lang="ar-SA" dirty="0"/>
              <a:t> </a:t>
            </a:r>
            <a:r>
              <a:rPr lang="en-US" dirty="0"/>
              <a:t>in simple form </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19161" y="2160588"/>
            <a:ext cx="3913715" cy="3881437"/>
          </a:xfrm>
        </p:spPr>
      </p:pic>
    </p:spTree>
    <p:extLst>
      <p:ext uri="{BB962C8B-B14F-4D97-AF65-F5344CB8AC3E}">
        <p14:creationId xmlns:p14="http://schemas.microsoft.com/office/powerpoint/2010/main" val="27619379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b="1" dirty="0"/>
              <a:t>Conclusion</a:t>
            </a:r>
            <a:br>
              <a:rPr lang="en-US" dirty="0"/>
            </a:br>
            <a:r>
              <a:rPr lang="en-US" dirty="0"/>
              <a:t> </a:t>
            </a:r>
          </a:p>
        </p:txBody>
      </p:sp>
      <p:sp>
        <p:nvSpPr>
          <p:cNvPr id="3" name="عنصر نائب للمحتوى 2"/>
          <p:cNvSpPr>
            <a:spLocks noGrp="1"/>
          </p:cNvSpPr>
          <p:nvPr>
            <p:ph idx="1"/>
          </p:nvPr>
        </p:nvSpPr>
        <p:spPr/>
        <p:txBody>
          <a:bodyPr/>
          <a:lstStyle/>
          <a:p>
            <a:pPr algn="l" rtl="0"/>
            <a:r>
              <a:rPr lang="en-US" dirty="0"/>
              <a:t>although simplicity of the theoretical side, but the practical side is much more complicated, and we think, it has many uses in industrial manufacturing, medical research, and anything we want to be able to do with precision that is unsafe to touch</a:t>
            </a:r>
          </a:p>
          <a:p>
            <a:pPr algn="l" rtl="0"/>
            <a:endParaRPr lang="en-US" dirty="0"/>
          </a:p>
          <a:p>
            <a:pPr algn="l" rtl="0"/>
            <a:r>
              <a:rPr lang="en-US" dirty="0"/>
              <a:t>interesting modification would be to make it wireless (that is, you wouldn't need a wired connection between the glove and hand).</a:t>
            </a:r>
          </a:p>
        </p:txBody>
      </p:sp>
    </p:spTree>
    <p:extLst>
      <p:ext uri="{BB962C8B-B14F-4D97-AF65-F5344CB8AC3E}">
        <p14:creationId xmlns:p14="http://schemas.microsoft.com/office/powerpoint/2010/main" val="2206993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dirty="0"/>
              <a:t>Introduction </a:t>
            </a:r>
          </a:p>
          <a:p>
            <a:r>
              <a:rPr lang="en-US" dirty="0"/>
              <a:t>Components</a:t>
            </a:r>
          </a:p>
          <a:p>
            <a:r>
              <a:rPr lang="en-US" dirty="0"/>
              <a:t>Mythology and design</a:t>
            </a:r>
          </a:p>
          <a:p>
            <a:r>
              <a:rPr lang="en-US" dirty="0"/>
              <a:t>Conclusion</a:t>
            </a:r>
          </a:p>
          <a:p>
            <a:r>
              <a:rPr lang="en-US" dirty="0"/>
              <a:t>Future improvement</a:t>
            </a:r>
          </a:p>
        </p:txBody>
      </p:sp>
    </p:spTree>
    <p:extLst>
      <p:ext uri="{BB962C8B-B14F-4D97-AF65-F5344CB8AC3E}">
        <p14:creationId xmlns:p14="http://schemas.microsoft.com/office/powerpoint/2010/main" val="16256779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pPr marL="0" indent="0" algn="ctr" rtl="0">
              <a:buNone/>
            </a:pPr>
            <a:endParaRPr lang="en-US" dirty="0"/>
          </a:p>
          <a:p>
            <a:pPr marL="0" indent="0" algn="ctr" rtl="0">
              <a:buNone/>
            </a:pPr>
            <a:r>
              <a:rPr lang="en-US" sz="5400" dirty="0">
                <a:latin typeface="Algerian" panose="04020705040A02060702" pitchFamily="82" charset="0"/>
              </a:rPr>
              <a:t>Thank you </a:t>
            </a:r>
          </a:p>
          <a:p>
            <a:pPr marL="0" indent="0" algn="ctr" rtl="0">
              <a:buNone/>
            </a:pPr>
            <a:endParaRPr lang="en-US" dirty="0"/>
          </a:p>
          <a:p>
            <a:pPr marL="0" indent="0" algn="ctr" rtl="0">
              <a:buNone/>
            </a:pPr>
            <a:endParaRPr lang="en-US" dirty="0"/>
          </a:p>
          <a:p>
            <a:pPr marL="0" indent="0" algn="ctr" rtl="0">
              <a:buNone/>
            </a:pPr>
            <a:r>
              <a:rPr lang="en-US" sz="2400" dirty="0">
                <a:latin typeface="Andalus" panose="02020603050405020304" pitchFamily="18" charset="-78"/>
                <a:cs typeface="Andalus" panose="02020603050405020304" pitchFamily="18" charset="-78"/>
              </a:rPr>
              <a:t>Any question</a:t>
            </a:r>
            <a:r>
              <a:rPr lang="en-US" dirty="0">
                <a:latin typeface="Andalus" panose="02020603050405020304" pitchFamily="18" charset="-78"/>
                <a:cs typeface="Andalus" panose="02020603050405020304" pitchFamily="18" charset="-78"/>
              </a:rPr>
              <a:t> </a:t>
            </a:r>
            <a:r>
              <a:rPr lang="en-US" dirty="0"/>
              <a:t>??</a:t>
            </a:r>
          </a:p>
        </p:txBody>
      </p:sp>
    </p:spTree>
    <p:extLst>
      <p:ext uri="{BB962C8B-B14F-4D97-AF65-F5344CB8AC3E}">
        <p14:creationId xmlns:p14="http://schemas.microsoft.com/office/powerpoint/2010/main" val="4085473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a:t>
            </a:r>
          </a:p>
        </p:txBody>
      </p:sp>
      <p:sp>
        <p:nvSpPr>
          <p:cNvPr id="3" name="Content Placeholder 2"/>
          <p:cNvSpPr>
            <a:spLocks noGrp="1"/>
          </p:cNvSpPr>
          <p:nvPr>
            <p:ph idx="1"/>
          </p:nvPr>
        </p:nvSpPr>
        <p:spPr/>
        <p:txBody>
          <a:bodyPr/>
          <a:lstStyle/>
          <a:p>
            <a:pPr marL="0" indent="0">
              <a:buNone/>
            </a:pPr>
            <a:endParaRPr lang="ar-SA" dirty="0"/>
          </a:p>
          <a:p>
            <a:r>
              <a:rPr lang="en-US" dirty="0"/>
              <a:t>What is the content of the project</a:t>
            </a:r>
            <a:r>
              <a:rPr lang="ar-SA" dirty="0"/>
              <a:t>   </a:t>
            </a:r>
            <a:r>
              <a:rPr lang="en-US" dirty="0"/>
              <a:t>??</a:t>
            </a:r>
          </a:p>
          <a:p>
            <a:pPr marL="0" indent="0">
              <a:buNone/>
            </a:pPr>
            <a:endParaRPr lang="en-US" dirty="0"/>
          </a:p>
          <a:p>
            <a:r>
              <a:rPr lang="en-US" dirty="0"/>
              <a:t>How we came up with this idea?</a:t>
            </a:r>
          </a:p>
        </p:txBody>
      </p:sp>
    </p:spTree>
    <p:extLst>
      <p:ext uri="{BB962C8B-B14F-4D97-AF65-F5344CB8AC3E}">
        <p14:creationId xmlns:p14="http://schemas.microsoft.com/office/powerpoint/2010/main" val="174894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a:t>
            </a:r>
          </a:p>
        </p:txBody>
      </p:sp>
      <p:sp>
        <p:nvSpPr>
          <p:cNvPr id="3" name="Content Placeholder 2"/>
          <p:cNvSpPr>
            <a:spLocks noGrp="1"/>
          </p:cNvSpPr>
          <p:nvPr>
            <p:ph idx="1"/>
          </p:nvPr>
        </p:nvSpPr>
        <p:spPr/>
        <p:txBody>
          <a:bodyPr/>
          <a:lstStyle/>
          <a:p>
            <a:pPr marL="0" indent="0">
              <a:buNone/>
            </a:pPr>
            <a:endParaRPr lang="en-US" dirty="0"/>
          </a:p>
        </p:txBody>
      </p:sp>
      <p:grpSp>
        <p:nvGrpSpPr>
          <p:cNvPr id="4" name="Group 3"/>
          <p:cNvGrpSpPr>
            <a:grpSpLocks/>
          </p:cNvGrpSpPr>
          <p:nvPr/>
        </p:nvGrpSpPr>
        <p:grpSpPr bwMode="auto">
          <a:xfrm>
            <a:off x="2247900" y="1874838"/>
            <a:ext cx="7696200" cy="4252912"/>
            <a:chOff x="1950" y="8445"/>
            <a:chExt cx="8115" cy="4485"/>
          </a:xfrm>
        </p:grpSpPr>
        <p:sp>
          <p:nvSpPr>
            <p:cNvPr id="5" name="Rectangle 4"/>
            <p:cNvSpPr>
              <a:spLocks noChangeArrowheads="1"/>
            </p:cNvSpPr>
            <p:nvPr/>
          </p:nvSpPr>
          <p:spPr bwMode="auto">
            <a:xfrm>
              <a:off x="3300" y="8535"/>
              <a:ext cx="1440" cy="78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Flex sensor</a:t>
              </a:r>
              <a:endParaRPr lang="en-US" sz="1100">
                <a:effectLst/>
                <a:latin typeface="Calibri"/>
                <a:ea typeface="Calibri"/>
                <a:cs typeface="Arial"/>
              </a:endParaRPr>
            </a:p>
            <a:p>
              <a:pPr marL="0" marR="0" algn="r" rtl="1">
                <a:lnSpc>
                  <a:spcPct val="107000"/>
                </a:lnSpc>
                <a:spcBef>
                  <a:spcPts val="0"/>
                </a:spcBef>
                <a:spcAft>
                  <a:spcPts val="800"/>
                </a:spcAft>
              </a:pPr>
              <a:r>
                <a:rPr lang="en-US" sz="1000">
                  <a:effectLst/>
                  <a:latin typeface="Times New Roman"/>
                  <a:ea typeface="Calibri"/>
                  <a:cs typeface="Arial"/>
                </a:rPr>
                <a:t>1</a:t>
              </a:r>
              <a:endParaRPr lang="en-US" sz="1100">
                <a:effectLst/>
                <a:latin typeface="Calibri"/>
                <a:ea typeface="Calibri"/>
                <a:cs typeface="Arial"/>
              </a:endParaRPr>
            </a:p>
          </p:txBody>
        </p:sp>
        <p:sp>
          <p:nvSpPr>
            <p:cNvPr id="6" name="Rectangle 5"/>
            <p:cNvSpPr>
              <a:spLocks noChangeArrowheads="1"/>
            </p:cNvSpPr>
            <p:nvPr/>
          </p:nvSpPr>
          <p:spPr bwMode="auto">
            <a:xfrm>
              <a:off x="3300" y="9480"/>
              <a:ext cx="1440" cy="7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Flex sensor 2</a:t>
              </a:r>
              <a:endParaRPr lang="en-US" sz="1100">
                <a:effectLst/>
                <a:latin typeface="Calibri"/>
                <a:ea typeface="Calibri"/>
                <a:cs typeface="Arial"/>
              </a:endParaRPr>
            </a:p>
          </p:txBody>
        </p:sp>
        <p:sp>
          <p:nvSpPr>
            <p:cNvPr id="7" name="Rectangle 6"/>
            <p:cNvSpPr>
              <a:spLocks noChangeArrowheads="1"/>
            </p:cNvSpPr>
            <p:nvPr/>
          </p:nvSpPr>
          <p:spPr bwMode="auto">
            <a:xfrm>
              <a:off x="3300" y="10350"/>
              <a:ext cx="1440" cy="7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Flex sensor 3</a:t>
              </a:r>
              <a:endParaRPr lang="en-US" sz="1100">
                <a:effectLst/>
                <a:latin typeface="Calibri"/>
                <a:ea typeface="Calibri"/>
                <a:cs typeface="Arial"/>
              </a:endParaRPr>
            </a:p>
          </p:txBody>
        </p:sp>
        <p:sp>
          <p:nvSpPr>
            <p:cNvPr id="8" name="Rectangle 7"/>
            <p:cNvSpPr>
              <a:spLocks noChangeArrowheads="1"/>
            </p:cNvSpPr>
            <p:nvPr/>
          </p:nvSpPr>
          <p:spPr bwMode="auto">
            <a:xfrm>
              <a:off x="3300" y="11265"/>
              <a:ext cx="1440" cy="78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Flex sensor 4</a:t>
              </a:r>
              <a:endParaRPr lang="en-US" sz="1100">
                <a:effectLst/>
                <a:latin typeface="Calibri"/>
                <a:ea typeface="Calibri"/>
                <a:cs typeface="Arial"/>
              </a:endParaRPr>
            </a:p>
          </p:txBody>
        </p:sp>
        <p:sp>
          <p:nvSpPr>
            <p:cNvPr id="9" name="Rectangle 8"/>
            <p:cNvSpPr>
              <a:spLocks noChangeArrowheads="1"/>
            </p:cNvSpPr>
            <p:nvPr/>
          </p:nvSpPr>
          <p:spPr bwMode="auto">
            <a:xfrm>
              <a:off x="3300" y="12165"/>
              <a:ext cx="1440" cy="76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Flex sensor 5</a:t>
              </a:r>
              <a:endParaRPr lang="en-US" sz="1100">
                <a:effectLst/>
                <a:latin typeface="Calibri"/>
                <a:ea typeface="Calibri"/>
                <a:cs typeface="Arial"/>
              </a:endParaRPr>
            </a:p>
          </p:txBody>
        </p:sp>
        <p:sp>
          <p:nvSpPr>
            <p:cNvPr id="10" name="AutoShape 8"/>
            <p:cNvSpPr>
              <a:spLocks noChangeArrowheads="1"/>
            </p:cNvSpPr>
            <p:nvPr/>
          </p:nvSpPr>
          <p:spPr bwMode="auto">
            <a:xfrm>
              <a:off x="5205" y="9315"/>
              <a:ext cx="1470" cy="2610"/>
            </a:xfrm>
            <a:prstGeom prst="roundRect">
              <a:avLst>
                <a:gd name="adj" fmla="val 16667"/>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100">
                  <a:effectLst/>
                  <a:latin typeface="Calibri"/>
                  <a:ea typeface="Calibri"/>
                  <a:cs typeface="Arial"/>
                </a:rPr>
                <a:t> </a:t>
              </a:r>
            </a:p>
            <a:p>
              <a:pPr marL="0" marR="0" algn="r" rtl="1">
                <a:lnSpc>
                  <a:spcPct val="107000"/>
                </a:lnSpc>
                <a:spcBef>
                  <a:spcPts val="0"/>
                </a:spcBef>
                <a:spcAft>
                  <a:spcPts val="800"/>
                </a:spcAft>
              </a:pPr>
              <a:r>
                <a:rPr lang="en-US" sz="1100">
                  <a:effectLst/>
                  <a:latin typeface="Calibri"/>
                  <a:ea typeface="Calibri"/>
                  <a:cs typeface="Arial"/>
                </a:rPr>
                <a:t> </a:t>
              </a:r>
            </a:p>
            <a:p>
              <a:pPr marL="0" marR="0" algn="ctr" rtl="1">
                <a:lnSpc>
                  <a:spcPct val="107000"/>
                </a:lnSpc>
                <a:spcBef>
                  <a:spcPts val="0"/>
                </a:spcBef>
                <a:spcAft>
                  <a:spcPts val="800"/>
                </a:spcAft>
              </a:pPr>
              <a:r>
                <a:rPr lang="en-US" sz="1100">
                  <a:effectLst/>
                  <a:latin typeface="Calibri"/>
                  <a:ea typeface="Calibri"/>
                  <a:cs typeface="Arial"/>
                </a:rPr>
                <a:t>Arduino Uno </a:t>
              </a:r>
            </a:p>
          </p:txBody>
        </p:sp>
        <p:sp>
          <p:nvSpPr>
            <p:cNvPr id="11" name="Rectangle 10"/>
            <p:cNvSpPr>
              <a:spLocks noChangeArrowheads="1"/>
            </p:cNvSpPr>
            <p:nvPr/>
          </p:nvSpPr>
          <p:spPr bwMode="auto">
            <a:xfrm>
              <a:off x="7050" y="8445"/>
              <a:ext cx="1440" cy="7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Servo motor 1</a:t>
              </a:r>
              <a:endParaRPr lang="en-US" sz="1100">
                <a:effectLst/>
                <a:latin typeface="Calibri"/>
                <a:ea typeface="Calibri"/>
                <a:cs typeface="Arial"/>
              </a:endParaRPr>
            </a:p>
          </p:txBody>
        </p:sp>
        <p:sp>
          <p:nvSpPr>
            <p:cNvPr id="12" name="Rectangle 11"/>
            <p:cNvSpPr>
              <a:spLocks noChangeArrowheads="1"/>
            </p:cNvSpPr>
            <p:nvPr/>
          </p:nvSpPr>
          <p:spPr bwMode="auto">
            <a:xfrm>
              <a:off x="7050" y="9315"/>
              <a:ext cx="1440" cy="7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Servo motor 2</a:t>
              </a:r>
              <a:endParaRPr lang="en-US" sz="1100">
                <a:effectLst/>
                <a:latin typeface="Calibri"/>
                <a:ea typeface="Calibri"/>
                <a:cs typeface="Arial"/>
              </a:endParaRPr>
            </a:p>
          </p:txBody>
        </p:sp>
        <p:sp>
          <p:nvSpPr>
            <p:cNvPr id="13" name="Rectangle 12"/>
            <p:cNvSpPr>
              <a:spLocks noChangeArrowheads="1"/>
            </p:cNvSpPr>
            <p:nvPr/>
          </p:nvSpPr>
          <p:spPr bwMode="auto">
            <a:xfrm>
              <a:off x="7050" y="10215"/>
              <a:ext cx="1440" cy="78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Servo motor 3</a:t>
              </a:r>
              <a:endParaRPr lang="en-US" sz="1100">
                <a:effectLst/>
                <a:latin typeface="Calibri"/>
                <a:ea typeface="Calibri"/>
                <a:cs typeface="Arial"/>
              </a:endParaRPr>
            </a:p>
          </p:txBody>
        </p:sp>
        <p:sp>
          <p:nvSpPr>
            <p:cNvPr id="14" name="Rectangle 13"/>
            <p:cNvSpPr>
              <a:spLocks noChangeArrowheads="1"/>
            </p:cNvSpPr>
            <p:nvPr/>
          </p:nvSpPr>
          <p:spPr bwMode="auto">
            <a:xfrm>
              <a:off x="7050" y="11100"/>
              <a:ext cx="1440" cy="7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Servo motor 4</a:t>
              </a:r>
              <a:endParaRPr lang="en-US" sz="1100">
                <a:effectLst/>
                <a:latin typeface="Calibri"/>
                <a:ea typeface="Calibri"/>
                <a:cs typeface="Arial"/>
              </a:endParaRPr>
            </a:p>
          </p:txBody>
        </p:sp>
        <p:sp>
          <p:nvSpPr>
            <p:cNvPr id="15" name="Rectangle 14"/>
            <p:cNvSpPr>
              <a:spLocks noChangeArrowheads="1"/>
            </p:cNvSpPr>
            <p:nvPr/>
          </p:nvSpPr>
          <p:spPr bwMode="auto">
            <a:xfrm>
              <a:off x="7050" y="11925"/>
              <a:ext cx="1440" cy="76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Servo motor 5</a:t>
              </a:r>
              <a:endParaRPr lang="en-US" sz="1100">
                <a:effectLst/>
                <a:latin typeface="Calibri"/>
                <a:ea typeface="Calibri"/>
                <a:cs typeface="Arial"/>
              </a:endParaRPr>
            </a:p>
          </p:txBody>
        </p:sp>
        <p:sp>
          <p:nvSpPr>
            <p:cNvPr id="16" name="Rectangle 15"/>
            <p:cNvSpPr>
              <a:spLocks noChangeArrowheads="1"/>
            </p:cNvSpPr>
            <p:nvPr/>
          </p:nvSpPr>
          <p:spPr bwMode="auto">
            <a:xfrm>
              <a:off x="8925" y="9930"/>
              <a:ext cx="1140" cy="9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Robotic hand</a:t>
              </a:r>
              <a:endParaRPr lang="en-US" sz="1100">
                <a:effectLst/>
                <a:latin typeface="Calibri"/>
                <a:ea typeface="Calibri"/>
                <a:cs typeface="Arial"/>
              </a:endParaRPr>
            </a:p>
          </p:txBody>
        </p:sp>
        <p:sp>
          <p:nvSpPr>
            <p:cNvPr id="17" name="Rectangle 16"/>
            <p:cNvSpPr>
              <a:spLocks noChangeArrowheads="1"/>
            </p:cNvSpPr>
            <p:nvPr/>
          </p:nvSpPr>
          <p:spPr bwMode="auto">
            <a:xfrm>
              <a:off x="1950" y="10065"/>
              <a:ext cx="1095" cy="10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r" rtl="1">
                <a:lnSpc>
                  <a:spcPct val="107000"/>
                </a:lnSpc>
                <a:spcBef>
                  <a:spcPts val="0"/>
                </a:spcBef>
                <a:spcAft>
                  <a:spcPts val="800"/>
                </a:spcAft>
              </a:pPr>
              <a:r>
                <a:rPr lang="en-US" sz="1000">
                  <a:effectLst/>
                  <a:latin typeface="Times New Roman"/>
                  <a:ea typeface="Calibri"/>
                  <a:cs typeface="Arial"/>
                </a:rPr>
                <a:t> </a:t>
              </a:r>
              <a:endParaRPr lang="en-US" sz="1100">
                <a:effectLst/>
                <a:latin typeface="Calibri"/>
                <a:ea typeface="Calibri"/>
                <a:cs typeface="Arial"/>
              </a:endParaRPr>
            </a:p>
            <a:p>
              <a:pPr marL="0" marR="0" algn="r" rtl="1">
                <a:lnSpc>
                  <a:spcPct val="107000"/>
                </a:lnSpc>
                <a:spcBef>
                  <a:spcPts val="0"/>
                </a:spcBef>
                <a:spcAft>
                  <a:spcPts val="800"/>
                </a:spcAft>
              </a:pPr>
              <a:r>
                <a:rPr lang="en-US" sz="1000">
                  <a:effectLst/>
                  <a:latin typeface="Times New Roman"/>
                  <a:ea typeface="Calibri"/>
                  <a:cs typeface="Arial"/>
                </a:rPr>
                <a:t>Glove </a:t>
              </a:r>
              <a:endParaRPr lang="en-US" sz="1100">
                <a:effectLst/>
                <a:latin typeface="Calibri"/>
                <a:ea typeface="Calibri"/>
                <a:cs typeface="Arial"/>
              </a:endParaRPr>
            </a:p>
          </p:txBody>
        </p:sp>
        <p:cxnSp>
          <p:nvCxnSpPr>
            <p:cNvPr id="18" name="AutoShape 16"/>
            <p:cNvCxnSpPr>
              <a:cxnSpLocks noChangeShapeType="1"/>
            </p:cNvCxnSpPr>
            <p:nvPr/>
          </p:nvCxnSpPr>
          <p:spPr bwMode="auto">
            <a:xfrm>
              <a:off x="4740" y="8865"/>
              <a:ext cx="570" cy="61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9" name="AutoShape 17"/>
            <p:cNvCxnSpPr>
              <a:cxnSpLocks noChangeShapeType="1"/>
            </p:cNvCxnSpPr>
            <p:nvPr/>
          </p:nvCxnSpPr>
          <p:spPr bwMode="auto">
            <a:xfrm>
              <a:off x="4740" y="9930"/>
              <a:ext cx="46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 name="AutoShape 18"/>
            <p:cNvCxnSpPr>
              <a:cxnSpLocks noChangeShapeType="1"/>
            </p:cNvCxnSpPr>
            <p:nvPr/>
          </p:nvCxnSpPr>
          <p:spPr bwMode="auto">
            <a:xfrm>
              <a:off x="4740" y="10680"/>
              <a:ext cx="46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1" name="AutoShape 19"/>
            <p:cNvCxnSpPr>
              <a:cxnSpLocks noChangeShapeType="1"/>
            </p:cNvCxnSpPr>
            <p:nvPr/>
          </p:nvCxnSpPr>
          <p:spPr bwMode="auto">
            <a:xfrm>
              <a:off x="4740" y="11535"/>
              <a:ext cx="46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AutoShape 20"/>
            <p:cNvCxnSpPr>
              <a:cxnSpLocks noChangeShapeType="1"/>
            </p:cNvCxnSpPr>
            <p:nvPr/>
          </p:nvCxnSpPr>
          <p:spPr bwMode="auto">
            <a:xfrm flipV="1">
              <a:off x="4740" y="11835"/>
              <a:ext cx="570" cy="58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 name="AutoShape 21"/>
            <p:cNvCxnSpPr>
              <a:cxnSpLocks noChangeShapeType="1"/>
            </p:cNvCxnSpPr>
            <p:nvPr/>
          </p:nvCxnSpPr>
          <p:spPr bwMode="auto">
            <a:xfrm flipV="1">
              <a:off x="6495" y="8700"/>
              <a:ext cx="555" cy="61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4" name="AutoShape 22"/>
            <p:cNvCxnSpPr>
              <a:cxnSpLocks noChangeShapeType="1"/>
            </p:cNvCxnSpPr>
            <p:nvPr/>
          </p:nvCxnSpPr>
          <p:spPr bwMode="auto">
            <a:xfrm>
              <a:off x="6675" y="9855"/>
              <a:ext cx="37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5" name="AutoShape 23"/>
            <p:cNvCxnSpPr>
              <a:cxnSpLocks noChangeShapeType="1"/>
            </p:cNvCxnSpPr>
            <p:nvPr/>
          </p:nvCxnSpPr>
          <p:spPr bwMode="auto">
            <a:xfrm>
              <a:off x="6675" y="10635"/>
              <a:ext cx="37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6" name="AutoShape 24"/>
            <p:cNvCxnSpPr>
              <a:cxnSpLocks noChangeShapeType="1"/>
            </p:cNvCxnSpPr>
            <p:nvPr/>
          </p:nvCxnSpPr>
          <p:spPr bwMode="auto">
            <a:xfrm>
              <a:off x="6675" y="11415"/>
              <a:ext cx="375" cy="3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 name="AutoShape 25"/>
            <p:cNvCxnSpPr>
              <a:cxnSpLocks noChangeShapeType="1"/>
            </p:cNvCxnSpPr>
            <p:nvPr/>
          </p:nvCxnSpPr>
          <p:spPr bwMode="auto">
            <a:xfrm>
              <a:off x="6495" y="11925"/>
              <a:ext cx="555" cy="58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8" name="AutoShape 26"/>
            <p:cNvCxnSpPr>
              <a:cxnSpLocks noChangeShapeType="1"/>
            </p:cNvCxnSpPr>
            <p:nvPr/>
          </p:nvCxnSpPr>
          <p:spPr bwMode="auto">
            <a:xfrm>
              <a:off x="8490" y="10515"/>
              <a:ext cx="43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9" name="AutoShape 27"/>
            <p:cNvCxnSpPr>
              <a:cxnSpLocks noChangeShapeType="1"/>
            </p:cNvCxnSpPr>
            <p:nvPr/>
          </p:nvCxnSpPr>
          <p:spPr bwMode="auto">
            <a:xfrm>
              <a:off x="3045" y="10635"/>
              <a:ext cx="25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2510568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9630" y="1165859"/>
            <a:ext cx="10515600" cy="1404939"/>
          </a:xfrm>
        </p:spPr>
        <p:txBody>
          <a:bodyPr>
            <a:normAutofit fontScale="90000"/>
          </a:bodyPr>
          <a:lstStyle/>
          <a:p>
            <a:r>
              <a:rPr lang="en-US" sz="4900" dirty="0">
                <a:solidFill>
                  <a:schemeClr val="tx1">
                    <a:lumMod val="95000"/>
                    <a:lumOff val="5000"/>
                  </a:schemeClr>
                </a:solidFill>
              </a:rPr>
              <a:t>Components:</a:t>
            </a:r>
            <a:br>
              <a:rPr lang="en-US" dirty="0"/>
            </a:br>
            <a:br>
              <a:rPr lang="ar-SA" dirty="0"/>
            </a:br>
            <a:r>
              <a:rPr lang="en-US" dirty="0"/>
              <a:t>1-Robotic Hand</a:t>
            </a:r>
            <a:br>
              <a:rPr lang="en-US" dirty="0"/>
            </a:br>
            <a:endParaRPr lang="en-US" dirty="0"/>
          </a:p>
        </p:txBody>
      </p:sp>
      <p:sp>
        <p:nvSpPr>
          <p:cNvPr id="3" name="Content Placeholder 2"/>
          <p:cNvSpPr>
            <a:spLocks noGrp="1"/>
          </p:cNvSpPr>
          <p:nvPr>
            <p:ph idx="1"/>
          </p:nvPr>
        </p:nvSpPr>
        <p:spPr>
          <a:xfrm>
            <a:off x="712470" y="2762885"/>
            <a:ext cx="10515600" cy="4351338"/>
          </a:xfrm>
        </p:spPr>
        <p:txBody>
          <a:bodyPr/>
          <a:lstStyle/>
          <a:p>
            <a:r>
              <a:rPr lang="en-US" dirty="0"/>
              <a:t>A robotic hand can be any of a number of mechanical devices that are designed to manipulate objects in a way that is similar to the human hand</a:t>
            </a:r>
          </a:p>
          <a:p>
            <a:r>
              <a:rPr lang="en-US" dirty="0"/>
              <a:t>It can be used for many different jobs and functions that may be too tedious, difficult or dangerous for a human to do</a:t>
            </a:r>
          </a:p>
        </p:txBody>
      </p:sp>
    </p:spTree>
    <p:extLst>
      <p:ext uri="{BB962C8B-B14F-4D97-AF65-F5344CB8AC3E}">
        <p14:creationId xmlns:p14="http://schemas.microsoft.com/office/powerpoint/2010/main" val="1113272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2-Flex sensor </a:t>
            </a:r>
          </a:p>
        </p:txBody>
      </p:sp>
      <p:sp>
        <p:nvSpPr>
          <p:cNvPr id="3" name="Content Placeholder 2"/>
          <p:cNvSpPr>
            <a:spLocks noGrp="1"/>
          </p:cNvSpPr>
          <p:nvPr>
            <p:ph idx="1"/>
          </p:nvPr>
        </p:nvSpPr>
        <p:spPr/>
        <p:txBody>
          <a:bodyPr/>
          <a:lstStyle/>
          <a:p>
            <a:pPr marL="285750" indent="-285750">
              <a:buFont typeface="Wingdings" panose="05000000000000000000" pitchFamily="2" charset="2"/>
              <a:buChar char="Ø"/>
            </a:pPr>
            <a:r>
              <a:rPr lang="en-US" sz="2000" dirty="0"/>
              <a:t>A Flex and Force sensor. This is a flexible sensor which changes its output when it is bent or when force is applied on it. </a:t>
            </a:r>
          </a:p>
          <a:p>
            <a:pPr marL="285750" indent="-285750">
              <a:buFont typeface="Wingdings" panose="05000000000000000000" pitchFamily="2" charset="2"/>
              <a:buChar char="Ø"/>
            </a:pPr>
            <a:r>
              <a:rPr lang="en-US" sz="2000" dirty="0"/>
              <a:t>This sensor has two output wires. </a:t>
            </a:r>
          </a:p>
          <a:p>
            <a:pPr marL="285750" indent="-285750">
              <a:buFont typeface="Wingdings" panose="05000000000000000000" pitchFamily="2" charset="2"/>
              <a:buChar char="Ø"/>
            </a:pPr>
            <a:r>
              <a:rPr lang="en-US" sz="2000" dirty="0"/>
              <a:t>The resistance between these two wires varies when the sensor is bent or when subjected to a force. </a:t>
            </a:r>
          </a:p>
          <a:p>
            <a:pPr marL="0" indent="0">
              <a:buNone/>
            </a:pPr>
            <a:endParaRPr lang="en-US" sz="2400" dirty="0"/>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380" y="3625147"/>
            <a:ext cx="4794499" cy="283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6" descr="5-Flex-Sens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7371896" y="3488177"/>
            <a:ext cx="2507887" cy="280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2312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674370"/>
          </a:xfrm>
        </p:spPr>
        <p:txBody>
          <a:bodyPr>
            <a:noAutofit/>
          </a:bodyPr>
          <a:lstStyle/>
          <a:p>
            <a:r>
              <a:rPr lang="en-US" sz="4400" dirty="0"/>
              <a:t>3-Arduino</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72025" y="1337219"/>
            <a:ext cx="4513262" cy="3802423"/>
          </a:xfrm>
        </p:spPr>
      </p:pic>
      <p:sp>
        <p:nvSpPr>
          <p:cNvPr id="4" name="Text Placeholder 3"/>
          <p:cNvSpPr>
            <a:spLocks noGrp="1"/>
          </p:cNvSpPr>
          <p:nvPr>
            <p:ph type="body" sz="half" idx="2"/>
          </p:nvPr>
        </p:nvSpPr>
        <p:spPr>
          <a:xfrm>
            <a:off x="0" y="2313243"/>
            <a:ext cx="3854528" cy="2584449"/>
          </a:xfrm>
        </p:spPr>
        <p:txBody>
          <a:bodyPr>
            <a:normAutofit fontScale="85000" lnSpcReduction="20000"/>
          </a:bodyPr>
          <a:lstStyle/>
          <a:p>
            <a:pPr marL="342900" indent="-342900">
              <a:buFont typeface="Arial" panose="020B0604020202020204" pitchFamily="34" charset="0"/>
              <a:buChar char="•"/>
            </a:pPr>
            <a:r>
              <a:rPr lang="en-US" sz="2000" dirty="0"/>
              <a:t>Open Source Hardware.</a:t>
            </a:r>
          </a:p>
          <a:p>
            <a:pPr marL="342900" indent="-342900">
              <a:buFont typeface="Arial" panose="020B0604020202020204" pitchFamily="34" charset="0"/>
              <a:buChar char="•"/>
            </a:pPr>
            <a:r>
              <a:rPr lang="en-US" sz="2000" dirty="0"/>
              <a:t>Flexible and easy to use.</a:t>
            </a:r>
          </a:p>
          <a:p>
            <a:pPr marL="342900" indent="-342900">
              <a:buFont typeface="Arial" panose="020B0604020202020204" pitchFamily="34" charset="0"/>
              <a:buChar char="•"/>
            </a:pPr>
            <a:r>
              <a:rPr lang="en-US" sz="2000" dirty="0"/>
              <a:t>Inexpensive.</a:t>
            </a:r>
          </a:p>
          <a:p>
            <a:pPr marL="342900" indent="-342900">
              <a:buFont typeface="Arial" panose="020B0604020202020204" pitchFamily="34" charset="0"/>
              <a:buChar char="•"/>
            </a:pPr>
            <a:r>
              <a:rPr lang="en-US" sz="2000" dirty="0"/>
              <a:t>It operates at a high, fixed frequency.</a:t>
            </a:r>
          </a:p>
          <a:p>
            <a:pPr marL="342900" indent="-342900">
              <a:buFont typeface="Arial" panose="020B0604020202020204" pitchFamily="34" charset="0"/>
              <a:buChar char="•"/>
            </a:pPr>
            <a:r>
              <a:rPr lang="en-US" sz="2000" dirty="0"/>
              <a:t>Arduino has built-in PWM.</a:t>
            </a:r>
          </a:p>
          <a:p>
            <a:pPr marL="342900" indent="-342900">
              <a:buFont typeface="Arial" panose="020B0604020202020204" pitchFamily="34" charset="0"/>
              <a:buChar char="•"/>
            </a:pPr>
            <a:r>
              <a:rPr lang="en-US" sz="2000" dirty="0"/>
              <a:t>Receives and sends </a:t>
            </a:r>
            <a:r>
              <a:rPr lang="ar-SA" sz="2000" dirty="0"/>
              <a:t> </a:t>
            </a:r>
            <a:r>
              <a:rPr lang="en-US" sz="2000" dirty="0"/>
              <a:t>analog signal  and turn it into a digital signal .</a:t>
            </a:r>
          </a:p>
          <a:p>
            <a:endParaRPr lang="en-US" dirty="0"/>
          </a:p>
        </p:txBody>
      </p:sp>
    </p:spTree>
    <p:extLst>
      <p:ext uri="{BB962C8B-B14F-4D97-AF65-F5344CB8AC3E}">
        <p14:creationId xmlns:p14="http://schemas.microsoft.com/office/powerpoint/2010/main" val="189629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p:cNvSpPr>
          <p:nvPr/>
        </p:nvSpPr>
        <p:spPr bwMode="auto">
          <a:xfrm>
            <a:off x="6347460" y="2779312"/>
            <a:ext cx="1268730" cy="342900"/>
          </a:xfrm>
          <a:prstGeom prst="rect">
            <a:avLst/>
          </a:prstGeom>
          <a:solidFill>
            <a:srgbClr val="787878"/>
          </a:solidFill>
          <a:ln>
            <a:noFill/>
          </a:ln>
          <a:extLst>
            <a:ext uri="{91240B29-F687-4F45-9708-019B960494DF}">
              <a14:hiddenLine xmlns:a14="http://schemas.microsoft.com/office/drawing/2010/main" w="76200">
                <a:solidFill>
                  <a:schemeClr val="tx1"/>
                </a:solidFill>
                <a:miter lim="800000"/>
                <a:headEnd type="none" w="med" len="med"/>
                <a:tailEnd type="none" w="med" len="med"/>
              </a14:hiddenLine>
            </a:ext>
          </a:extLst>
        </p:spPr>
        <p:txBody>
          <a:bodyPr lIns="0" tIns="0" rIns="0" bIns="0"/>
          <a:lstStyle/>
          <a:p>
            <a:endParaRPr lang="en-US" sz="1620"/>
          </a:p>
        </p:txBody>
      </p:sp>
      <p:sp>
        <p:nvSpPr>
          <p:cNvPr id="35842" name="Rectangle 2"/>
          <p:cNvSpPr>
            <a:spLocks noGrp="1" noChangeArrowheads="1"/>
          </p:cNvSpPr>
          <p:nvPr>
            <p:ph type="title"/>
          </p:nvPr>
        </p:nvSpPr>
        <p:spPr>
          <a:ln/>
        </p:spPr>
        <p:txBody>
          <a:bodyPr/>
          <a:lstStyle/>
          <a:p>
            <a:r>
              <a:rPr lang="en-US" altLang="en-US" dirty="0"/>
              <a:t>4-Servo Control</a:t>
            </a:r>
          </a:p>
        </p:txBody>
      </p:sp>
      <p:sp>
        <p:nvSpPr>
          <p:cNvPr id="35853" name="Rectangle 13"/>
          <p:cNvSpPr>
            <a:spLocks noGrp="1" noChangeArrowheads="1"/>
          </p:cNvSpPr>
          <p:nvPr>
            <p:ph idx="1"/>
          </p:nvPr>
        </p:nvSpPr>
        <p:spPr>
          <a:xfrm>
            <a:off x="2415540" y="4274820"/>
            <a:ext cx="7360920" cy="2434590"/>
          </a:xfrm>
          <a:ln/>
        </p:spPr>
        <p:txBody>
          <a:bodyPr/>
          <a:lstStyle/>
          <a:p>
            <a:pPr marL="628650"/>
            <a:r>
              <a:rPr lang="en-US" altLang="en-US"/>
              <a:t>PWM freq is 50 Hz (i.e. every 20 millisecs)</a:t>
            </a:r>
          </a:p>
          <a:p>
            <a:pPr marL="628650"/>
            <a:r>
              <a:rPr lang="en-US" altLang="en-US"/>
              <a:t>Pulse width ranges from 1 to 2 millisecs</a:t>
            </a:r>
          </a:p>
          <a:p>
            <a:pPr marL="937260" lvl="1"/>
            <a:r>
              <a:rPr lang="en-US" altLang="en-US"/>
              <a:t>1 millisec = full anti-clockwise position </a:t>
            </a:r>
          </a:p>
          <a:p>
            <a:pPr marL="937260" lvl="1"/>
            <a:r>
              <a:rPr lang="en-US" altLang="en-US"/>
              <a:t>2 millisec = full clockwise position</a:t>
            </a:r>
          </a:p>
        </p:txBody>
      </p:sp>
      <p:pic>
        <p:nvPicPr>
          <p:cNvPr id="358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6990" y="1544872"/>
            <a:ext cx="3897630" cy="2834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35844" name="Line 4"/>
          <p:cNvSpPr>
            <a:spLocks noChangeShapeType="1"/>
          </p:cNvSpPr>
          <p:nvPr/>
        </p:nvSpPr>
        <p:spPr bwMode="auto">
          <a:xfrm>
            <a:off x="6367463" y="2859322"/>
            <a:ext cx="1260158" cy="0"/>
          </a:xfrm>
          <a:prstGeom prst="line">
            <a:avLst/>
          </a:prstGeom>
          <a:noFill/>
          <a:ln w="76200">
            <a:solidFill>
              <a:schemeClr val="tx1"/>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45" name="Line 5"/>
          <p:cNvSpPr>
            <a:spLocks noChangeShapeType="1"/>
          </p:cNvSpPr>
          <p:nvPr/>
        </p:nvSpPr>
        <p:spPr bwMode="auto">
          <a:xfrm>
            <a:off x="6367463" y="2950762"/>
            <a:ext cx="1260158" cy="0"/>
          </a:xfrm>
          <a:prstGeom prst="line">
            <a:avLst/>
          </a:prstGeom>
          <a:noFill/>
          <a:ln w="76200">
            <a:solidFill>
              <a:srgbClr val="D60000"/>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46" name="Line 6"/>
          <p:cNvSpPr>
            <a:spLocks noChangeShapeType="1"/>
          </p:cNvSpPr>
          <p:nvPr/>
        </p:nvSpPr>
        <p:spPr bwMode="auto">
          <a:xfrm>
            <a:off x="6367463" y="3047294"/>
            <a:ext cx="1260158" cy="0"/>
          </a:xfrm>
          <a:prstGeom prst="line">
            <a:avLst/>
          </a:prstGeom>
          <a:noFill/>
          <a:ln w="76200">
            <a:solidFill>
              <a:srgbClr val="D8DB5D"/>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47" name="Rectangle 7"/>
          <p:cNvSpPr>
            <a:spLocks/>
          </p:cNvSpPr>
          <p:nvPr/>
        </p:nvSpPr>
        <p:spPr bwMode="auto">
          <a:xfrm>
            <a:off x="8223763" y="2729163"/>
            <a:ext cx="1840953"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Power (+5V)</a:t>
            </a:r>
          </a:p>
        </p:txBody>
      </p:sp>
      <p:sp>
        <p:nvSpPr>
          <p:cNvPr id="35848" name="Rectangle 8"/>
          <p:cNvSpPr>
            <a:spLocks/>
          </p:cNvSpPr>
          <p:nvPr/>
        </p:nvSpPr>
        <p:spPr bwMode="auto">
          <a:xfrm>
            <a:off x="8122622" y="2214813"/>
            <a:ext cx="1837491"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Ground (0V)</a:t>
            </a:r>
          </a:p>
        </p:txBody>
      </p:sp>
      <p:sp>
        <p:nvSpPr>
          <p:cNvPr id="35849" name="Line 9"/>
          <p:cNvSpPr>
            <a:spLocks noChangeShapeType="1"/>
          </p:cNvSpPr>
          <p:nvPr/>
        </p:nvSpPr>
        <p:spPr bwMode="auto">
          <a:xfrm rot="10800000" flipH="1">
            <a:off x="7581900" y="2424982"/>
            <a:ext cx="388620" cy="434340"/>
          </a:xfrm>
          <a:prstGeom prst="line">
            <a:avLst/>
          </a:prstGeom>
          <a:noFill/>
          <a:ln w="76200">
            <a:solidFill>
              <a:schemeClr val="tx1"/>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50" name="Line 10"/>
          <p:cNvSpPr>
            <a:spLocks noChangeShapeType="1"/>
          </p:cNvSpPr>
          <p:nvPr/>
        </p:nvSpPr>
        <p:spPr bwMode="auto">
          <a:xfrm>
            <a:off x="7613333" y="2950762"/>
            <a:ext cx="424339" cy="11430"/>
          </a:xfrm>
          <a:prstGeom prst="line">
            <a:avLst/>
          </a:prstGeom>
          <a:noFill/>
          <a:ln w="76200">
            <a:solidFill>
              <a:srgbClr val="D60000"/>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51" name="Line 11"/>
          <p:cNvSpPr>
            <a:spLocks noChangeShapeType="1"/>
          </p:cNvSpPr>
          <p:nvPr/>
        </p:nvSpPr>
        <p:spPr bwMode="auto">
          <a:xfrm>
            <a:off x="7616190" y="3053632"/>
            <a:ext cx="400050" cy="320040"/>
          </a:xfrm>
          <a:prstGeom prst="line">
            <a:avLst/>
          </a:prstGeom>
          <a:noFill/>
          <a:ln w="76200">
            <a:solidFill>
              <a:srgbClr val="D8DB5D"/>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endParaRPr lang="en-US" sz="1620"/>
          </a:p>
        </p:txBody>
      </p:sp>
      <p:sp>
        <p:nvSpPr>
          <p:cNvPr id="35852" name="Rectangle 12"/>
          <p:cNvSpPr>
            <a:spLocks/>
          </p:cNvSpPr>
          <p:nvPr/>
        </p:nvSpPr>
        <p:spPr bwMode="auto">
          <a:xfrm>
            <a:off x="8201595" y="3220653"/>
            <a:ext cx="2252476"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a:cs typeface="Gill Sans" charset="0"/>
              </a:rPr>
              <a:t>Control (PWM)</a:t>
            </a:r>
          </a:p>
        </p:txBody>
      </p:sp>
    </p:spTree>
    <p:extLst>
      <p:ext uri="{BB962C8B-B14F-4D97-AF65-F5344CB8AC3E}">
        <p14:creationId xmlns:p14="http://schemas.microsoft.com/office/powerpoint/2010/main" val="2521449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ln/>
        </p:spPr>
        <p:txBody>
          <a:bodyPr/>
          <a:lstStyle/>
          <a:p>
            <a:pPr algn="ctr"/>
            <a:r>
              <a:rPr lang="en-US" altLang="en-US" dirty="0"/>
              <a:t>PWM</a:t>
            </a:r>
            <a:r>
              <a:rPr lang="ar-SA" altLang="en-US" dirty="0"/>
              <a:t>  </a:t>
            </a:r>
            <a:r>
              <a:rPr lang="en-US" altLang="en-US" dirty="0"/>
              <a:t>- duty cycle </a:t>
            </a:r>
            <a:r>
              <a:rPr lang="ar-SA" altLang="en-US" dirty="0"/>
              <a:t>  </a:t>
            </a:r>
            <a:endParaRPr lang="en-US" altLang="en-US" dirty="0"/>
          </a:p>
        </p:txBody>
      </p:sp>
      <p:sp>
        <p:nvSpPr>
          <p:cNvPr id="22531" name="Rectangle 3"/>
          <p:cNvSpPr>
            <a:spLocks/>
          </p:cNvSpPr>
          <p:nvPr/>
        </p:nvSpPr>
        <p:spPr bwMode="auto">
          <a:xfrm>
            <a:off x="2244645" y="1492901"/>
            <a:ext cx="7695569"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880" dirty="0">
                <a:cs typeface="Gill Sans" charset="0"/>
              </a:rPr>
              <a:t>Output voltage is averaged from on </a:t>
            </a:r>
            <a:r>
              <a:rPr lang="en-US" altLang="en-US" sz="2880" i="1" dirty="0">
                <a:cs typeface="Gill Sans" charset="0"/>
              </a:rPr>
              <a:t>vs.</a:t>
            </a:r>
            <a:r>
              <a:rPr lang="en-US" altLang="en-US" sz="2880" dirty="0">
                <a:cs typeface="Gill Sans" charset="0"/>
              </a:rPr>
              <a:t> time period </a:t>
            </a:r>
          </a:p>
        </p:txBody>
      </p:sp>
      <p:pic>
        <p:nvPicPr>
          <p:cNvPr id="3" name="Picture 2"/>
          <p:cNvPicPr>
            <a:picLocks noChangeAspect="1"/>
          </p:cNvPicPr>
          <p:nvPr/>
        </p:nvPicPr>
        <p:blipFill>
          <a:blip r:embed="rId2"/>
          <a:stretch>
            <a:fillRect/>
          </a:stretch>
        </p:blipFill>
        <p:spPr>
          <a:xfrm>
            <a:off x="3121301" y="2061127"/>
            <a:ext cx="6096000" cy="4591050"/>
          </a:xfrm>
          <a:prstGeom prst="rect">
            <a:avLst/>
          </a:prstGeom>
        </p:spPr>
      </p:pic>
    </p:spTree>
    <p:extLst>
      <p:ext uri="{BB962C8B-B14F-4D97-AF65-F5344CB8AC3E}">
        <p14:creationId xmlns:p14="http://schemas.microsoft.com/office/powerpoint/2010/main" val="94386586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1004</TotalTime>
  <Words>526</Words>
  <Application>Microsoft Office PowerPoint</Application>
  <PresentationFormat>Widescreen</PresentationFormat>
  <Paragraphs>92</Paragraphs>
  <Slides>20</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Algerian</vt:lpstr>
      <vt:lpstr>Andalus</vt:lpstr>
      <vt:lpstr>Arial</vt:lpstr>
      <vt:lpstr>Calibri</vt:lpstr>
      <vt:lpstr>Gill Sans</vt:lpstr>
      <vt:lpstr>Lucida Grande</vt:lpstr>
      <vt:lpstr>Tahoma</vt:lpstr>
      <vt:lpstr>Times New Roman</vt:lpstr>
      <vt:lpstr>Trebuchet MS</vt:lpstr>
      <vt:lpstr>Wingdings</vt:lpstr>
      <vt:lpstr>Wingdings 3</vt:lpstr>
      <vt:lpstr>Facet</vt:lpstr>
      <vt:lpstr>             Artificial Arm </vt:lpstr>
      <vt:lpstr>Outline</vt:lpstr>
      <vt:lpstr>Introduction </vt:lpstr>
      <vt:lpstr>Overview </vt:lpstr>
      <vt:lpstr>Components:  1-Robotic Hand </vt:lpstr>
      <vt:lpstr>2-Flex sensor </vt:lpstr>
      <vt:lpstr>3-Arduino</vt:lpstr>
      <vt:lpstr>4-Servo Control</vt:lpstr>
      <vt:lpstr>PWM  - duty cycle   </vt:lpstr>
      <vt:lpstr>Servo Movement</vt:lpstr>
      <vt:lpstr>Methodology and design </vt:lpstr>
      <vt:lpstr>connect servo to Arduino </vt:lpstr>
      <vt:lpstr>Add the Strings</vt:lpstr>
      <vt:lpstr>Glove</vt:lpstr>
      <vt:lpstr>Making the Sensor Circuit </vt:lpstr>
      <vt:lpstr>PowerPoint Presentation</vt:lpstr>
      <vt:lpstr>Making the Sensor Circuit</vt:lpstr>
      <vt:lpstr>Project in simple form </vt:lpstr>
      <vt:lpstr>Conclusion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Outline</dc:title>
  <dc:creator>ashwas salah</dc:creator>
  <cp:lastModifiedBy>ashwas salah</cp:lastModifiedBy>
  <cp:revision>24</cp:revision>
  <dcterms:created xsi:type="dcterms:W3CDTF">2016-12-23T09:25:06Z</dcterms:created>
  <dcterms:modified xsi:type="dcterms:W3CDTF">2017-05-20T19:22:40Z</dcterms:modified>
</cp:coreProperties>
</file>