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78" r:id="rId2"/>
    <p:sldId id="257" r:id="rId3"/>
    <p:sldId id="258" r:id="rId4"/>
    <p:sldId id="261" r:id="rId5"/>
    <p:sldId id="263" r:id="rId6"/>
    <p:sldId id="262" r:id="rId7"/>
    <p:sldId id="264" r:id="rId8"/>
    <p:sldId id="265" r:id="rId9"/>
    <p:sldId id="266" r:id="rId10"/>
    <p:sldId id="267" r:id="rId11"/>
    <p:sldId id="268" r:id="rId12"/>
    <p:sldId id="270" r:id="rId13"/>
    <p:sldId id="269" r:id="rId14"/>
    <p:sldId id="271" r:id="rId15"/>
    <p:sldId id="272" r:id="rId16"/>
    <p:sldId id="273" r:id="rId17"/>
    <p:sldId id="274" r:id="rId18"/>
    <p:sldId id="275" r:id="rId19"/>
    <p:sldId id="27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varScale="1">
        <p:scale>
          <a:sx n="85" d="100"/>
          <a:sy n="85" d="100"/>
        </p:scale>
        <p:origin x="5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814BF1F-DB58-414E-BEAB-4DE225DEDFF0}"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FECB4B-08BF-43E6-B0FE-A8629E2162C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2734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14BF1F-DB58-414E-BEAB-4DE225DEDFF0}"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FECB4B-08BF-43E6-B0FE-A8629E2162C8}" type="slidenum">
              <a:rPr lang="en-US" smtClean="0"/>
              <a:t>‹#›</a:t>
            </a:fld>
            <a:endParaRPr lang="en-US"/>
          </a:p>
        </p:txBody>
      </p:sp>
    </p:spTree>
    <p:extLst>
      <p:ext uri="{BB962C8B-B14F-4D97-AF65-F5344CB8AC3E}">
        <p14:creationId xmlns:p14="http://schemas.microsoft.com/office/powerpoint/2010/main" val="2548533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14BF1F-DB58-414E-BEAB-4DE225DEDFF0}"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FECB4B-08BF-43E6-B0FE-A8629E2162C8}" type="slidenum">
              <a:rPr lang="en-US" smtClean="0"/>
              <a:t>‹#›</a:t>
            </a:fld>
            <a:endParaRPr lang="en-US"/>
          </a:p>
        </p:txBody>
      </p:sp>
    </p:spTree>
    <p:extLst>
      <p:ext uri="{BB962C8B-B14F-4D97-AF65-F5344CB8AC3E}">
        <p14:creationId xmlns:p14="http://schemas.microsoft.com/office/powerpoint/2010/main" val="1091866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14BF1F-DB58-414E-BEAB-4DE225DEDFF0}"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FECB4B-08BF-43E6-B0FE-A8629E2162C8}" type="slidenum">
              <a:rPr lang="en-US" smtClean="0"/>
              <a:t>‹#›</a:t>
            </a:fld>
            <a:endParaRPr lang="en-US"/>
          </a:p>
        </p:txBody>
      </p:sp>
    </p:spTree>
    <p:extLst>
      <p:ext uri="{BB962C8B-B14F-4D97-AF65-F5344CB8AC3E}">
        <p14:creationId xmlns:p14="http://schemas.microsoft.com/office/powerpoint/2010/main" val="1100496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14BF1F-DB58-414E-BEAB-4DE225DEDFF0}" type="datetimeFigureOut">
              <a:rPr lang="en-US" smtClean="0"/>
              <a:t>12/20/2018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FECB4B-08BF-43E6-B0FE-A8629E2162C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7239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814BF1F-DB58-414E-BEAB-4DE225DEDFF0}" type="datetimeFigureOut">
              <a:rPr lang="en-US" smtClean="0"/>
              <a:t>12/20/2018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FECB4B-08BF-43E6-B0FE-A8629E2162C8}" type="slidenum">
              <a:rPr lang="en-US" smtClean="0"/>
              <a:t>‹#›</a:t>
            </a:fld>
            <a:endParaRPr lang="en-US"/>
          </a:p>
        </p:txBody>
      </p:sp>
    </p:spTree>
    <p:extLst>
      <p:ext uri="{BB962C8B-B14F-4D97-AF65-F5344CB8AC3E}">
        <p14:creationId xmlns:p14="http://schemas.microsoft.com/office/powerpoint/2010/main" val="2893425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14BF1F-DB58-414E-BEAB-4DE225DEDFF0}" type="datetimeFigureOut">
              <a:rPr lang="en-US" smtClean="0"/>
              <a:t>12/20/2018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FECB4B-08BF-43E6-B0FE-A8629E2162C8}" type="slidenum">
              <a:rPr lang="en-US" smtClean="0"/>
              <a:t>‹#›</a:t>
            </a:fld>
            <a:endParaRPr lang="en-US"/>
          </a:p>
        </p:txBody>
      </p:sp>
    </p:spTree>
    <p:extLst>
      <p:ext uri="{BB962C8B-B14F-4D97-AF65-F5344CB8AC3E}">
        <p14:creationId xmlns:p14="http://schemas.microsoft.com/office/powerpoint/2010/main" val="1723860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814BF1F-DB58-414E-BEAB-4DE225DEDFF0}" type="datetimeFigureOut">
              <a:rPr lang="en-US" smtClean="0"/>
              <a:t>12/20/2018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FECB4B-08BF-43E6-B0FE-A8629E2162C8}" type="slidenum">
              <a:rPr lang="en-US" smtClean="0"/>
              <a:t>‹#›</a:t>
            </a:fld>
            <a:endParaRPr lang="en-US"/>
          </a:p>
        </p:txBody>
      </p:sp>
    </p:spTree>
    <p:extLst>
      <p:ext uri="{BB962C8B-B14F-4D97-AF65-F5344CB8AC3E}">
        <p14:creationId xmlns:p14="http://schemas.microsoft.com/office/powerpoint/2010/main" val="2821387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814BF1F-DB58-414E-BEAB-4DE225DEDFF0}" type="datetimeFigureOut">
              <a:rPr lang="en-US" smtClean="0"/>
              <a:t>12/20/2018</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3CFECB4B-08BF-43E6-B0FE-A8629E2162C8}" type="slidenum">
              <a:rPr lang="en-US" smtClean="0"/>
              <a:t>‹#›</a:t>
            </a:fld>
            <a:endParaRPr lang="en-US"/>
          </a:p>
        </p:txBody>
      </p:sp>
    </p:spTree>
    <p:extLst>
      <p:ext uri="{BB962C8B-B14F-4D97-AF65-F5344CB8AC3E}">
        <p14:creationId xmlns:p14="http://schemas.microsoft.com/office/powerpoint/2010/main" val="389333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814BF1F-DB58-414E-BEAB-4DE225DEDFF0}" type="datetimeFigureOut">
              <a:rPr lang="en-US" smtClean="0"/>
              <a:t>12/20/2018</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CFECB4B-08BF-43E6-B0FE-A8629E2162C8}" type="slidenum">
              <a:rPr lang="en-US" smtClean="0"/>
              <a:t>‹#›</a:t>
            </a:fld>
            <a:endParaRPr lang="en-US"/>
          </a:p>
        </p:txBody>
      </p:sp>
    </p:spTree>
    <p:extLst>
      <p:ext uri="{BB962C8B-B14F-4D97-AF65-F5344CB8AC3E}">
        <p14:creationId xmlns:p14="http://schemas.microsoft.com/office/powerpoint/2010/main" val="167442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14BF1F-DB58-414E-BEAB-4DE225DEDFF0}" type="datetimeFigureOut">
              <a:rPr lang="en-US" smtClean="0"/>
              <a:t>12/20/2018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FECB4B-08BF-43E6-B0FE-A8629E2162C8}" type="slidenum">
              <a:rPr lang="en-US" smtClean="0"/>
              <a:t>‹#›</a:t>
            </a:fld>
            <a:endParaRPr lang="en-US"/>
          </a:p>
        </p:txBody>
      </p:sp>
    </p:spTree>
    <p:extLst>
      <p:ext uri="{BB962C8B-B14F-4D97-AF65-F5344CB8AC3E}">
        <p14:creationId xmlns:p14="http://schemas.microsoft.com/office/powerpoint/2010/main" val="3517073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814BF1F-DB58-414E-BEAB-4DE225DEDFF0}" type="datetimeFigureOut">
              <a:rPr lang="en-US" smtClean="0"/>
              <a:t>12/20/2018</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CFECB4B-08BF-43E6-B0FE-A8629E2162C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940082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2675" y="1288173"/>
            <a:ext cx="10058400" cy="4023360"/>
          </a:xfrm>
        </p:spPr>
        <p:txBody>
          <a:bodyPr/>
          <a:lstStyle/>
          <a:p>
            <a:endParaRPr lang="ar-JO" dirty="0" smtClean="0"/>
          </a:p>
          <a:p>
            <a:endParaRPr lang="ar-JO" dirty="0"/>
          </a:p>
          <a:p>
            <a:endParaRPr lang="en-US" sz="2400" b="1" dirty="0" smtClean="0">
              <a:solidFill>
                <a:srgbClr val="C00000"/>
              </a:solidFill>
            </a:endParaRPr>
          </a:p>
          <a:p>
            <a:endParaRPr lang="en-US" sz="2400" b="1" dirty="0">
              <a:solidFill>
                <a:srgbClr val="C00000"/>
              </a:solidFill>
            </a:endParaRPr>
          </a:p>
          <a:p>
            <a:r>
              <a:rPr lang="en-US" sz="2400" b="1" dirty="0" smtClean="0">
                <a:solidFill>
                  <a:srgbClr val="C00000"/>
                </a:solidFill>
              </a:rPr>
              <a:t>Submit by</a:t>
            </a:r>
            <a:r>
              <a:rPr lang="ar-JO" sz="2400" b="1" dirty="0" smtClean="0">
                <a:solidFill>
                  <a:srgbClr val="C00000"/>
                </a:solidFill>
              </a:rPr>
              <a:t>:</a:t>
            </a:r>
          </a:p>
          <a:p>
            <a:r>
              <a:rPr lang="en-US" b="1" dirty="0" smtClean="0">
                <a:solidFill>
                  <a:schemeClr val="tx1"/>
                </a:solidFill>
              </a:rPr>
              <a:t>Noor </a:t>
            </a:r>
            <a:r>
              <a:rPr lang="en-US" b="1" dirty="0" err="1" smtClean="0">
                <a:solidFill>
                  <a:schemeClr val="tx1"/>
                </a:solidFill>
              </a:rPr>
              <a:t>Khalifa</a:t>
            </a:r>
            <a:endParaRPr lang="en-US" b="1" dirty="0" smtClean="0">
              <a:solidFill>
                <a:schemeClr val="tx1"/>
              </a:solidFill>
            </a:endParaRPr>
          </a:p>
          <a:p>
            <a:r>
              <a:rPr lang="en-US" b="1" dirty="0" err="1" smtClean="0">
                <a:solidFill>
                  <a:schemeClr val="tx1"/>
                </a:solidFill>
              </a:rPr>
              <a:t>Asala</a:t>
            </a:r>
            <a:r>
              <a:rPr lang="en-US" b="1" dirty="0" smtClean="0">
                <a:solidFill>
                  <a:schemeClr val="tx1"/>
                </a:solidFill>
              </a:rPr>
              <a:t> </a:t>
            </a:r>
            <a:r>
              <a:rPr lang="en-US" b="1" dirty="0" err="1" smtClean="0">
                <a:solidFill>
                  <a:schemeClr val="tx1"/>
                </a:solidFill>
              </a:rPr>
              <a:t>Hamed</a:t>
            </a:r>
            <a:endParaRPr lang="en-US" b="1" dirty="0" smtClean="0">
              <a:solidFill>
                <a:schemeClr val="tx1"/>
              </a:solidFill>
            </a:endParaRPr>
          </a:p>
          <a:p>
            <a:r>
              <a:rPr lang="en-US" b="1" dirty="0" err="1" smtClean="0">
                <a:solidFill>
                  <a:schemeClr val="tx1"/>
                </a:solidFill>
              </a:rPr>
              <a:t>Donia</a:t>
            </a:r>
            <a:r>
              <a:rPr lang="en-US" b="1" dirty="0" smtClean="0">
                <a:solidFill>
                  <a:schemeClr val="tx1"/>
                </a:solidFill>
              </a:rPr>
              <a:t> </a:t>
            </a:r>
            <a:r>
              <a:rPr lang="en-US" b="1" dirty="0" err="1" smtClean="0">
                <a:solidFill>
                  <a:schemeClr val="tx1"/>
                </a:solidFill>
              </a:rPr>
              <a:t>AbuJaish</a:t>
            </a:r>
            <a:endParaRPr lang="en-US" b="1" dirty="0">
              <a:solidFill>
                <a:schemeClr val="tx1"/>
              </a:solidFill>
            </a:endParaRPr>
          </a:p>
        </p:txBody>
      </p:sp>
      <p:pic>
        <p:nvPicPr>
          <p:cNvPr id="4"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0420" y="1473283"/>
            <a:ext cx="6557342" cy="3838250"/>
          </a:xfrm>
          <a:prstGeom prst="rect">
            <a:avLst/>
          </a:prstGeom>
        </p:spPr>
      </p:pic>
    </p:spTree>
    <p:extLst>
      <p:ext uri="{BB962C8B-B14F-4D97-AF65-F5344CB8AC3E}">
        <p14:creationId xmlns:p14="http://schemas.microsoft.com/office/powerpoint/2010/main" val="24957256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928880"/>
          </a:xfrm>
        </p:spPr>
        <p:txBody>
          <a:bodyPr/>
          <a:lstStyle/>
          <a:p>
            <a:r>
              <a:rPr lang="en-US" b="1" dirty="0">
                <a:solidFill>
                  <a:srgbClr val="C00000"/>
                </a:solidFill>
                <a:latin typeface="+mn-lt"/>
              </a:rPr>
              <a:t>LTE Network Elements</a:t>
            </a:r>
          </a:p>
        </p:txBody>
      </p:sp>
      <p:sp>
        <p:nvSpPr>
          <p:cNvPr id="3" name="Content Placeholder 2"/>
          <p:cNvSpPr>
            <a:spLocks noGrp="1"/>
          </p:cNvSpPr>
          <p:nvPr>
            <p:ph idx="1"/>
          </p:nvPr>
        </p:nvSpPr>
        <p:spPr>
          <a:xfrm>
            <a:off x="1097280" y="1349298"/>
            <a:ext cx="10058400" cy="4419435"/>
          </a:xfrm>
        </p:spPr>
        <p:txBody>
          <a:bodyPr>
            <a:normAutofit fontScale="92500" lnSpcReduction="10000"/>
          </a:bodyPr>
          <a:lstStyle/>
          <a:p>
            <a:pPr>
              <a:buFont typeface="Wingdings" panose="05000000000000000000" pitchFamily="2" charset="2"/>
              <a:buChar char="q"/>
            </a:pPr>
            <a:r>
              <a:rPr lang="en-US" dirty="0" smtClean="0"/>
              <a:t> </a:t>
            </a:r>
            <a:r>
              <a:rPr lang="en-US" b="1" dirty="0" smtClean="0">
                <a:solidFill>
                  <a:srgbClr val="0070C0"/>
                </a:solidFill>
              </a:rPr>
              <a:t>E-UTRAN </a:t>
            </a:r>
            <a:endParaRPr lang="en-US" b="1" dirty="0">
              <a:solidFill>
                <a:srgbClr val="0070C0"/>
              </a:solidFill>
            </a:endParaRPr>
          </a:p>
          <a:p>
            <a:pPr marL="0" indent="0">
              <a:buNone/>
            </a:pPr>
            <a:r>
              <a:rPr lang="en-US" dirty="0" smtClean="0">
                <a:solidFill>
                  <a:schemeClr val="tx1"/>
                </a:solidFill>
              </a:rPr>
              <a:t>comprises </a:t>
            </a:r>
            <a:r>
              <a:rPr lang="en-US" dirty="0">
                <a:solidFill>
                  <a:schemeClr val="tx1"/>
                </a:solidFill>
              </a:rPr>
              <a:t>of the E-Node B’s that are interconnected to each other over the X2 interface and </a:t>
            </a:r>
            <a:r>
              <a:rPr lang="en-US" dirty="0" smtClean="0">
                <a:solidFill>
                  <a:schemeClr val="tx1"/>
                </a:solidFill>
              </a:rPr>
              <a:t>       connected </a:t>
            </a:r>
            <a:r>
              <a:rPr lang="en-US" dirty="0">
                <a:solidFill>
                  <a:schemeClr val="tx1"/>
                </a:solidFill>
              </a:rPr>
              <a:t>to the core network elements </a:t>
            </a:r>
            <a:r>
              <a:rPr lang="en-US" dirty="0" smtClean="0">
                <a:solidFill>
                  <a:schemeClr val="tx1"/>
                </a:solidFill>
              </a:rPr>
              <a:t>over </a:t>
            </a:r>
            <a:r>
              <a:rPr lang="en-US" dirty="0">
                <a:solidFill>
                  <a:schemeClr val="tx1"/>
                </a:solidFill>
              </a:rPr>
              <a:t>the S1 interface</a:t>
            </a:r>
            <a:r>
              <a:rPr lang="en-US" dirty="0" smtClean="0">
                <a:solidFill>
                  <a:schemeClr val="tx1"/>
                </a:solidFill>
              </a:rPr>
              <a:t>.</a:t>
            </a:r>
          </a:p>
          <a:p>
            <a:pPr>
              <a:buFont typeface="Wingdings" panose="05000000000000000000" pitchFamily="2" charset="2"/>
              <a:buChar char="q"/>
            </a:pPr>
            <a:r>
              <a:rPr lang="en-US" b="1" dirty="0" smtClean="0">
                <a:solidFill>
                  <a:srgbClr val="0070C0"/>
                </a:solidFill>
              </a:rPr>
              <a:t> Evolved </a:t>
            </a:r>
            <a:r>
              <a:rPr lang="en-US" b="1" dirty="0">
                <a:solidFill>
                  <a:srgbClr val="0070C0"/>
                </a:solidFill>
              </a:rPr>
              <a:t>Node B (</a:t>
            </a:r>
            <a:r>
              <a:rPr lang="en-US" b="1" dirty="0" err="1">
                <a:solidFill>
                  <a:srgbClr val="0070C0"/>
                </a:solidFill>
              </a:rPr>
              <a:t>eNB</a:t>
            </a:r>
            <a:r>
              <a:rPr lang="en-US" b="1" dirty="0" smtClean="0">
                <a:solidFill>
                  <a:srgbClr val="0070C0"/>
                </a:solidFill>
              </a:rPr>
              <a:t>)</a:t>
            </a:r>
          </a:p>
          <a:p>
            <a:pPr marL="0" indent="0">
              <a:buNone/>
            </a:pPr>
            <a:r>
              <a:rPr lang="en-US" dirty="0" smtClean="0">
                <a:solidFill>
                  <a:schemeClr val="tx1"/>
                </a:solidFill>
              </a:rPr>
              <a:t>are </a:t>
            </a:r>
            <a:r>
              <a:rPr lang="en-US" dirty="0">
                <a:solidFill>
                  <a:schemeClr val="tx1"/>
                </a:solidFill>
              </a:rPr>
              <a:t>responsible in scheduling and allocation of the radio resources for the users in the LTE </a:t>
            </a:r>
            <a:r>
              <a:rPr lang="en-US" dirty="0" smtClean="0">
                <a:solidFill>
                  <a:schemeClr val="tx1"/>
                </a:solidFill>
              </a:rPr>
              <a:t>network ,Supports </a:t>
            </a:r>
            <a:r>
              <a:rPr lang="en-US" dirty="0">
                <a:solidFill>
                  <a:schemeClr val="tx1"/>
                </a:solidFill>
              </a:rPr>
              <a:t>air interface </a:t>
            </a:r>
            <a:r>
              <a:rPr lang="en-US" dirty="0" smtClean="0">
                <a:solidFill>
                  <a:schemeClr val="tx1"/>
                </a:solidFill>
              </a:rPr>
              <a:t>and Provides </a:t>
            </a:r>
            <a:r>
              <a:rPr lang="en-US" dirty="0">
                <a:solidFill>
                  <a:schemeClr val="tx1"/>
                </a:solidFill>
              </a:rPr>
              <a:t>radio resource management </a:t>
            </a:r>
            <a:r>
              <a:rPr lang="en-US" dirty="0" smtClean="0">
                <a:solidFill>
                  <a:schemeClr val="tx1"/>
                </a:solidFill>
              </a:rPr>
              <a:t>functions .</a:t>
            </a:r>
          </a:p>
          <a:p>
            <a:pPr>
              <a:buFont typeface="Wingdings" panose="05000000000000000000" pitchFamily="2" charset="2"/>
              <a:buChar char="q"/>
            </a:pPr>
            <a:r>
              <a:rPr lang="en-US" b="1" dirty="0" smtClean="0">
                <a:solidFill>
                  <a:srgbClr val="0070C0"/>
                </a:solidFill>
              </a:rPr>
              <a:t> EPC</a:t>
            </a:r>
          </a:p>
          <a:p>
            <a:pPr marL="0" indent="0">
              <a:buNone/>
            </a:pPr>
            <a:r>
              <a:rPr lang="en-US" dirty="0">
                <a:solidFill>
                  <a:schemeClr val="tx1"/>
                </a:solidFill>
              </a:rPr>
              <a:t>The EPC is the core network comprising of four elements which are Mobility Management Entity (MME), Serving gateway, Packet Data Network (PDN) gateway and Home Subscriber Server (HSS</a:t>
            </a:r>
            <a:r>
              <a:rPr lang="en-US" dirty="0" smtClean="0">
                <a:solidFill>
                  <a:schemeClr val="tx1"/>
                </a:solidFill>
              </a:rPr>
              <a:t>).</a:t>
            </a:r>
            <a:endParaRPr lang="en-US" dirty="0">
              <a:solidFill>
                <a:schemeClr val="tx1"/>
              </a:solidFill>
            </a:endParaRPr>
          </a:p>
          <a:p>
            <a:pPr>
              <a:buFont typeface="Wingdings" panose="05000000000000000000" pitchFamily="2" charset="2"/>
              <a:buChar char="q"/>
            </a:pPr>
            <a:r>
              <a:rPr lang="en-US" sz="2200" b="1" dirty="0" smtClean="0">
                <a:solidFill>
                  <a:srgbClr val="0070C0"/>
                </a:solidFill>
              </a:rPr>
              <a:t> UE </a:t>
            </a:r>
            <a:endParaRPr lang="en-US" sz="2200" b="1" dirty="0">
              <a:solidFill>
                <a:srgbClr val="0070C0"/>
              </a:solidFill>
            </a:endParaRPr>
          </a:p>
          <a:p>
            <a:pPr marL="0" indent="0">
              <a:buNone/>
            </a:pPr>
            <a:r>
              <a:rPr lang="en-US" dirty="0">
                <a:solidFill>
                  <a:schemeClr val="tx1"/>
                </a:solidFill>
              </a:rPr>
              <a:t>The internal architecture of the user equipment for LTE is identical to the one used by UMTS and GSM which is actually a Mobile Equipment (ME).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5903" y="5220107"/>
            <a:ext cx="2426097" cy="1097252"/>
          </a:xfrm>
          <a:prstGeom prst="rect">
            <a:avLst/>
          </a:prstGeom>
        </p:spPr>
      </p:pic>
    </p:spTree>
    <p:extLst>
      <p:ext uri="{BB962C8B-B14F-4D97-AF65-F5344CB8AC3E}">
        <p14:creationId xmlns:p14="http://schemas.microsoft.com/office/powerpoint/2010/main" val="2748313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817368"/>
          </a:xfrm>
        </p:spPr>
        <p:txBody>
          <a:bodyPr/>
          <a:lstStyle/>
          <a:p>
            <a:r>
              <a:rPr lang="en-US" b="1" dirty="0">
                <a:solidFill>
                  <a:srgbClr val="C00000"/>
                </a:solidFill>
                <a:latin typeface="+mn-lt"/>
              </a:rPr>
              <a:t>LTE physical Layer </a:t>
            </a:r>
          </a:p>
        </p:txBody>
      </p:sp>
      <p:sp>
        <p:nvSpPr>
          <p:cNvPr id="3" name="Content Placeholder 2"/>
          <p:cNvSpPr>
            <a:spLocks noGrp="1"/>
          </p:cNvSpPr>
          <p:nvPr>
            <p:ph idx="1"/>
          </p:nvPr>
        </p:nvSpPr>
        <p:spPr>
          <a:xfrm>
            <a:off x="1097280" y="1103972"/>
            <a:ext cx="10058400" cy="4765122"/>
          </a:xfrm>
        </p:spPr>
        <p:txBody>
          <a:bodyPr/>
          <a:lstStyle/>
          <a:p>
            <a:pPr>
              <a:lnSpc>
                <a:spcPct val="100000"/>
              </a:lnSpc>
              <a:buFont typeface="Wingdings" panose="05000000000000000000" pitchFamily="2" charset="2"/>
              <a:buChar char="q"/>
            </a:pPr>
            <a:r>
              <a:rPr lang="en-US" dirty="0" smtClean="0"/>
              <a:t> </a:t>
            </a:r>
            <a:r>
              <a:rPr lang="en-US" b="1" dirty="0">
                <a:solidFill>
                  <a:srgbClr val="0070C0"/>
                </a:solidFill>
              </a:rPr>
              <a:t>Data generator </a:t>
            </a:r>
            <a:r>
              <a:rPr lang="en-US" dirty="0" smtClean="0">
                <a:solidFill>
                  <a:srgbClr val="0070C0"/>
                </a:solidFill>
              </a:rPr>
              <a:t>: </a:t>
            </a:r>
            <a:r>
              <a:rPr lang="en-US" dirty="0"/>
              <a:t>The </a:t>
            </a:r>
            <a:r>
              <a:rPr lang="en-US" dirty="0" smtClean="0"/>
              <a:t>function </a:t>
            </a:r>
            <a:r>
              <a:rPr lang="en-US" dirty="0"/>
              <a:t>of this block is to generate the simulated input data</a:t>
            </a:r>
            <a:r>
              <a:rPr lang="en-US" dirty="0" smtClean="0"/>
              <a:t>.</a:t>
            </a:r>
          </a:p>
          <a:p>
            <a:pPr marL="0" indent="0">
              <a:lnSpc>
                <a:spcPct val="100000"/>
              </a:lnSpc>
              <a:buNone/>
            </a:pPr>
            <a:endParaRPr lang="en-US" dirty="0"/>
          </a:p>
          <a:p>
            <a:pPr>
              <a:lnSpc>
                <a:spcPct val="100000"/>
              </a:lnSpc>
              <a:buFont typeface="Wingdings" panose="05000000000000000000" pitchFamily="2" charset="2"/>
              <a:buChar char="q"/>
            </a:pPr>
            <a:r>
              <a:rPr lang="en-US" dirty="0" smtClean="0"/>
              <a:t> </a:t>
            </a:r>
            <a:r>
              <a:rPr lang="en-US" b="1" dirty="0">
                <a:solidFill>
                  <a:srgbClr val="0070C0"/>
                </a:solidFill>
              </a:rPr>
              <a:t>Channel coding </a:t>
            </a:r>
            <a:r>
              <a:rPr lang="en-US" b="1" dirty="0" smtClean="0">
                <a:solidFill>
                  <a:srgbClr val="0070C0"/>
                </a:solidFill>
              </a:rPr>
              <a:t>: </a:t>
            </a:r>
            <a:r>
              <a:rPr lang="en-US" dirty="0">
                <a:solidFill>
                  <a:schemeClr val="tx1"/>
                </a:solidFill>
              </a:rPr>
              <a:t>comprises error detection using the CRC (Cyclic Redundancy Check) detector and error correction using Turbo codes </a:t>
            </a:r>
            <a:r>
              <a:rPr lang="en-US" dirty="0" smtClean="0">
                <a:solidFill>
                  <a:schemeClr val="tx1"/>
                </a:solidFill>
              </a:rPr>
              <a:t>.</a:t>
            </a:r>
          </a:p>
          <a:p>
            <a:pPr>
              <a:lnSpc>
                <a:spcPct val="100000"/>
              </a:lnSpc>
              <a:buFont typeface="Wingdings" panose="05000000000000000000" pitchFamily="2" charset="2"/>
              <a:buChar char="q"/>
            </a:pPr>
            <a:r>
              <a:rPr lang="en-US" dirty="0"/>
              <a:t> </a:t>
            </a:r>
            <a:r>
              <a:rPr lang="en-US" b="1" dirty="0">
                <a:solidFill>
                  <a:srgbClr val="0070C0"/>
                </a:solidFill>
              </a:rPr>
              <a:t>Mapper </a:t>
            </a:r>
            <a:r>
              <a:rPr lang="en-US" b="1" dirty="0" smtClean="0">
                <a:solidFill>
                  <a:srgbClr val="0070C0"/>
                </a:solidFill>
              </a:rPr>
              <a:t>: </a:t>
            </a:r>
            <a:r>
              <a:rPr lang="en-US" dirty="0">
                <a:solidFill>
                  <a:schemeClr val="tx1"/>
                </a:solidFill>
              </a:rPr>
              <a:t>The bandwidth efficiency of communication systems is increased by modulating the coded bit stream into symbols. </a:t>
            </a:r>
            <a:endParaRPr lang="en-US" dirty="0" smtClean="0">
              <a:solidFill>
                <a:schemeClr val="tx1"/>
              </a:solidFill>
            </a:endParaRPr>
          </a:p>
          <a:p>
            <a:pPr>
              <a:lnSpc>
                <a:spcPct val="100000"/>
              </a:lnSpc>
              <a:buFont typeface="Wingdings" panose="05000000000000000000" pitchFamily="2" charset="2"/>
              <a:buChar char="q"/>
            </a:pPr>
            <a:r>
              <a:rPr lang="en-US" b="1" dirty="0">
                <a:solidFill>
                  <a:srgbClr val="0070C0"/>
                </a:solidFill>
              </a:rPr>
              <a:t> Pilot : </a:t>
            </a:r>
            <a:r>
              <a:rPr lang="en-US" dirty="0">
                <a:solidFill>
                  <a:schemeClr val="tx1"/>
                </a:solidFill>
              </a:rPr>
              <a:t>are used for </a:t>
            </a:r>
            <a:r>
              <a:rPr lang="en-US" dirty="0" smtClean="0">
                <a:solidFill>
                  <a:schemeClr val="tx1"/>
                </a:solidFill>
              </a:rPr>
              <a:t>synchronization </a:t>
            </a:r>
            <a:r>
              <a:rPr lang="en-US" dirty="0">
                <a:solidFill>
                  <a:schemeClr val="tx1"/>
                </a:solidFill>
              </a:rPr>
              <a:t>and Channel estimation purposes, also used to detect channel gains for every </a:t>
            </a:r>
            <a:r>
              <a:rPr lang="en-US" dirty="0" smtClean="0">
                <a:solidFill>
                  <a:schemeClr val="tx1"/>
                </a:solidFill>
              </a:rPr>
              <a:t>sub-carriers.</a:t>
            </a:r>
          </a:p>
          <a:p>
            <a:pPr>
              <a:lnSpc>
                <a:spcPct val="100000"/>
              </a:lnSpc>
              <a:buFont typeface="Wingdings" panose="05000000000000000000" pitchFamily="2" charset="2"/>
              <a:buChar char="q"/>
            </a:pPr>
            <a:r>
              <a:rPr lang="en-US" dirty="0">
                <a:solidFill>
                  <a:schemeClr val="tx1"/>
                </a:solidFill>
              </a:rPr>
              <a:t> </a:t>
            </a:r>
            <a:r>
              <a:rPr lang="en-US" b="1" dirty="0">
                <a:solidFill>
                  <a:srgbClr val="0070C0"/>
                </a:solidFill>
              </a:rPr>
              <a:t>OFDM :</a:t>
            </a:r>
            <a:r>
              <a:rPr lang="en-US" dirty="0">
                <a:solidFill>
                  <a:schemeClr val="tx1"/>
                </a:solidFill>
              </a:rPr>
              <a:t> contains the IFFT and the Cyclic Prefix (CP) insertion, The function of the IFFT is used to convert signals from frequency domain to time domain the function of the CP insertion block is to prevent the (ISI) and  (ICI).</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32088" y="5097907"/>
            <a:ext cx="2426097" cy="1183791"/>
          </a:xfrm>
          <a:prstGeom prst="rect">
            <a:avLst/>
          </a:prstGeom>
        </p:spPr>
      </p:pic>
    </p:spTree>
    <p:extLst>
      <p:ext uri="{BB962C8B-B14F-4D97-AF65-F5344CB8AC3E}">
        <p14:creationId xmlns:p14="http://schemas.microsoft.com/office/powerpoint/2010/main" val="1160896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006938"/>
          </a:xfrm>
        </p:spPr>
        <p:txBody>
          <a:bodyPr/>
          <a:lstStyle/>
          <a:p>
            <a:r>
              <a:rPr lang="en-US" b="1" dirty="0">
                <a:solidFill>
                  <a:srgbClr val="C00000"/>
                </a:solidFill>
              </a:rPr>
              <a:t>Continued…</a:t>
            </a:r>
            <a:endParaRPr lang="en-US" dirty="0"/>
          </a:p>
        </p:txBody>
      </p:sp>
      <p:sp>
        <p:nvSpPr>
          <p:cNvPr id="3" name="Content Placeholder 2"/>
          <p:cNvSpPr>
            <a:spLocks noGrp="1"/>
          </p:cNvSpPr>
          <p:nvPr>
            <p:ph idx="1"/>
          </p:nvPr>
        </p:nvSpPr>
        <p:spPr>
          <a:xfrm>
            <a:off x="1097280" y="1293542"/>
            <a:ext cx="10058400" cy="4575552"/>
          </a:xfrm>
        </p:spPr>
        <p:txBody>
          <a:bodyPr/>
          <a:lstStyle/>
          <a:p>
            <a:pPr>
              <a:buFont typeface="Wingdings" panose="05000000000000000000" pitchFamily="2" charset="2"/>
              <a:buChar char="q"/>
            </a:pPr>
            <a:endParaRPr lang="en-US" b="1" dirty="0" smtClean="0"/>
          </a:p>
          <a:p>
            <a:pPr>
              <a:buFont typeface="Wingdings" panose="05000000000000000000" pitchFamily="2" charset="2"/>
              <a:buChar char="q"/>
            </a:pPr>
            <a:r>
              <a:rPr lang="en-US" b="1" dirty="0" smtClean="0"/>
              <a:t> </a:t>
            </a:r>
            <a:r>
              <a:rPr lang="en-US" b="1" dirty="0" smtClean="0">
                <a:solidFill>
                  <a:srgbClr val="0070C0"/>
                </a:solidFill>
              </a:rPr>
              <a:t>Channel </a:t>
            </a:r>
            <a:r>
              <a:rPr lang="en-US" b="1" dirty="0">
                <a:solidFill>
                  <a:srgbClr val="0070C0"/>
                </a:solidFill>
              </a:rPr>
              <a:t>models </a:t>
            </a:r>
            <a:r>
              <a:rPr lang="en-US" b="1" dirty="0" smtClean="0">
                <a:solidFill>
                  <a:srgbClr val="0070C0"/>
                </a:solidFill>
              </a:rPr>
              <a:t>: </a:t>
            </a:r>
            <a:r>
              <a:rPr lang="en-US" dirty="0">
                <a:solidFill>
                  <a:schemeClr val="tx1"/>
                </a:solidFill>
              </a:rPr>
              <a:t>In order to measure the performance of wireless communication, it is necessary to describe the wireless channel with statistical models. </a:t>
            </a:r>
            <a:endParaRPr lang="en-US" dirty="0" smtClean="0">
              <a:solidFill>
                <a:schemeClr val="tx1"/>
              </a:solidFill>
            </a:endParaRPr>
          </a:p>
          <a:p>
            <a:pPr>
              <a:buFont typeface="Wingdings" panose="05000000000000000000" pitchFamily="2" charset="2"/>
              <a:buChar char="q"/>
            </a:pPr>
            <a:r>
              <a:rPr lang="en-US" dirty="0">
                <a:solidFill>
                  <a:srgbClr val="0070C0"/>
                </a:solidFill>
              </a:rPr>
              <a:t> </a:t>
            </a:r>
            <a:r>
              <a:rPr lang="en-US" b="1" dirty="0">
                <a:solidFill>
                  <a:srgbClr val="0070C0"/>
                </a:solidFill>
              </a:rPr>
              <a:t>Channel Estimation : </a:t>
            </a:r>
            <a:r>
              <a:rPr lang="en-US" dirty="0">
                <a:solidFill>
                  <a:schemeClr val="tx1"/>
                </a:solidFill>
              </a:rPr>
              <a:t>is one of the most important stages in the LTE receiver and essential solution to recover the transmitted signal with minimum interference and is the main thing we need to concentrate for improving the channel capacity </a:t>
            </a:r>
          </a:p>
          <a:p>
            <a:pPr>
              <a:buFont typeface="Wingdings" panose="05000000000000000000" pitchFamily="2" charset="2"/>
              <a:buChar char="q"/>
            </a:pPr>
            <a:r>
              <a:rPr lang="en-US" b="1" dirty="0" smtClean="0">
                <a:solidFill>
                  <a:srgbClr val="0070C0"/>
                </a:solidFill>
              </a:rPr>
              <a:t> </a:t>
            </a:r>
            <a:r>
              <a:rPr lang="en-US" b="1" dirty="0">
                <a:solidFill>
                  <a:srgbClr val="0070C0"/>
                </a:solidFill>
              </a:rPr>
              <a:t>Channel equalization : </a:t>
            </a:r>
            <a:r>
              <a:rPr lang="en-US" dirty="0">
                <a:solidFill>
                  <a:schemeClr val="tx1"/>
                </a:solidFill>
              </a:rPr>
              <a:t>is the process of reducing amplitude, frequency and phase distortion in a channel with the intent of improving transmission performance.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5903" y="5142512"/>
            <a:ext cx="2426097" cy="1183791"/>
          </a:xfrm>
          <a:prstGeom prst="rect">
            <a:avLst/>
          </a:prstGeom>
        </p:spPr>
      </p:pic>
    </p:spTree>
    <p:extLst>
      <p:ext uri="{BB962C8B-B14F-4D97-AF65-F5344CB8AC3E}">
        <p14:creationId xmlns:p14="http://schemas.microsoft.com/office/powerpoint/2010/main" val="3235814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884275"/>
          </a:xfrm>
        </p:spPr>
        <p:txBody>
          <a:bodyPr/>
          <a:lstStyle/>
          <a:p>
            <a:r>
              <a:rPr lang="en-US" b="1" dirty="0">
                <a:solidFill>
                  <a:srgbClr val="C00000"/>
                </a:solidFill>
                <a:latin typeface="+mn-lt"/>
              </a:rPr>
              <a:t>LTE downlink simulator </a:t>
            </a:r>
            <a:endParaRPr lang="en-US" dirty="0">
              <a:solidFill>
                <a:srgbClr val="C00000"/>
              </a:solidFill>
              <a:latin typeface="+mn-lt"/>
            </a:endParaRPr>
          </a:p>
        </p:txBody>
      </p:sp>
      <p:sp>
        <p:nvSpPr>
          <p:cNvPr id="3" name="Content Placeholder 2"/>
          <p:cNvSpPr>
            <a:spLocks noGrp="1"/>
          </p:cNvSpPr>
          <p:nvPr>
            <p:ph idx="1"/>
          </p:nvPr>
        </p:nvSpPr>
        <p:spPr>
          <a:xfrm>
            <a:off x="836341" y="1330548"/>
            <a:ext cx="10805531" cy="4936437"/>
          </a:xfrm>
        </p:spPr>
        <p:txBody>
          <a:bodyPr/>
          <a:lstStyle/>
          <a:p>
            <a:r>
              <a:rPr lang="en-US" dirty="0"/>
              <a:t>The basic idea in our project gives a description of LTE downlink physical </a:t>
            </a:r>
            <a:r>
              <a:rPr lang="en-US" dirty="0" smtClean="0"/>
              <a:t>layer.</a:t>
            </a:r>
          </a:p>
          <a:p>
            <a:pPr>
              <a:buFont typeface="Wingdings" panose="05000000000000000000" pitchFamily="2" charset="2"/>
              <a:buChar char="q"/>
            </a:pPr>
            <a:r>
              <a:rPr lang="en-US" dirty="0" smtClean="0"/>
              <a:t> The </a:t>
            </a:r>
            <a:r>
              <a:rPr lang="en-US" dirty="0"/>
              <a:t>LTE downlink simulator simulates the downlink communication from one </a:t>
            </a:r>
            <a:r>
              <a:rPr lang="en-US" dirty="0" smtClean="0"/>
              <a:t>(</a:t>
            </a:r>
            <a:r>
              <a:rPr lang="en-US" dirty="0" err="1"/>
              <a:t>eNodeB</a:t>
            </a:r>
            <a:r>
              <a:rPr lang="en-US" dirty="0"/>
              <a:t>) to one User Equipment (UE) using an AWGN channel and Rayleigh channel </a:t>
            </a:r>
            <a:r>
              <a:rPr lang="en-US" dirty="0" smtClean="0"/>
              <a:t>.</a:t>
            </a:r>
          </a:p>
          <a:p>
            <a:pPr marL="0" indent="0">
              <a:buNone/>
            </a:pPr>
            <a:endParaRPr lang="en-US" dirty="0"/>
          </a:p>
        </p:txBody>
      </p:sp>
      <p:pic>
        <p:nvPicPr>
          <p:cNvPr id="4" name="Picture 3" descr="C:\Users\Lenovo User\Desktop\15.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93261" y="2565019"/>
            <a:ext cx="6381666" cy="34378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1847" y="5083194"/>
            <a:ext cx="2426097" cy="1183791"/>
          </a:xfrm>
          <a:prstGeom prst="rect">
            <a:avLst/>
          </a:prstGeom>
        </p:spPr>
      </p:pic>
    </p:spTree>
    <p:extLst>
      <p:ext uri="{BB962C8B-B14F-4D97-AF65-F5344CB8AC3E}">
        <p14:creationId xmlns:p14="http://schemas.microsoft.com/office/powerpoint/2010/main" val="2775200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962334"/>
          </a:xfrm>
        </p:spPr>
        <p:txBody>
          <a:bodyPr/>
          <a:lstStyle/>
          <a:p>
            <a:r>
              <a:rPr lang="en-US" b="1" dirty="0">
                <a:solidFill>
                  <a:srgbClr val="C00000"/>
                </a:solidFill>
                <a:latin typeface="+mn-lt"/>
              </a:rPr>
              <a:t>Results and Discussion </a:t>
            </a:r>
            <a:endParaRPr lang="en-US" dirty="0">
              <a:solidFill>
                <a:srgbClr val="C00000"/>
              </a:solidFill>
              <a:latin typeface="+mn-lt"/>
            </a:endParaRPr>
          </a:p>
        </p:txBody>
      </p:sp>
      <p:sp>
        <p:nvSpPr>
          <p:cNvPr id="3" name="Content Placeholder 2"/>
          <p:cNvSpPr>
            <a:spLocks noGrp="1"/>
          </p:cNvSpPr>
          <p:nvPr>
            <p:ph idx="1"/>
          </p:nvPr>
        </p:nvSpPr>
        <p:spPr>
          <a:xfrm>
            <a:off x="1097280" y="1248938"/>
            <a:ext cx="10058400" cy="4620156"/>
          </a:xfrm>
        </p:spPr>
        <p:txBody>
          <a:bodyPr/>
          <a:lstStyle/>
          <a:p>
            <a:pPr>
              <a:buFont typeface="Wingdings" panose="05000000000000000000" pitchFamily="2" charset="2"/>
              <a:buChar char="q"/>
            </a:pPr>
            <a:r>
              <a:rPr lang="en-US" dirty="0" smtClean="0"/>
              <a:t> </a:t>
            </a:r>
            <a:r>
              <a:rPr lang="en-US" b="1" dirty="0" smtClean="0">
                <a:solidFill>
                  <a:srgbClr val="0070C0"/>
                </a:solidFill>
              </a:rPr>
              <a:t>Parameter </a:t>
            </a:r>
            <a:r>
              <a:rPr lang="en-US" b="1" dirty="0">
                <a:solidFill>
                  <a:srgbClr val="0070C0"/>
                </a:solidFill>
              </a:rPr>
              <a:t>Setting </a:t>
            </a:r>
            <a:r>
              <a:rPr lang="en-US" b="1" dirty="0" smtClean="0">
                <a:solidFill>
                  <a:srgbClr val="0070C0"/>
                </a:solidFill>
              </a:rPr>
              <a:t>:</a:t>
            </a:r>
            <a:endParaRPr lang="en-US" b="1" dirty="0">
              <a:solidFill>
                <a:srgbClr val="0070C0"/>
              </a:solidFill>
            </a:endParaRPr>
          </a:p>
          <a:p>
            <a:r>
              <a:rPr lang="en-US" dirty="0">
                <a:solidFill>
                  <a:schemeClr val="tx1"/>
                </a:solidFill>
              </a:rPr>
              <a:t>The channel parameters used for these simulations are summarized in </a:t>
            </a:r>
            <a:r>
              <a:rPr lang="en-US" dirty="0" smtClean="0">
                <a:solidFill>
                  <a:schemeClr val="tx1"/>
                </a:solidFill>
              </a:rPr>
              <a:t>Table:</a:t>
            </a:r>
          </a:p>
          <a:p>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1165" y="2211272"/>
            <a:ext cx="7192379" cy="291505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87242" y="5126329"/>
            <a:ext cx="2426097" cy="1183791"/>
          </a:xfrm>
          <a:prstGeom prst="rect">
            <a:avLst/>
          </a:prstGeom>
        </p:spPr>
      </p:pic>
    </p:spTree>
    <p:extLst>
      <p:ext uri="{BB962C8B-B14F-4D97-AF65-F5344CB8AC3E}">
        <p14:creationId xmlns:p14="http://schemas.microsoft.com/office/powerpoint/2010/main" val="6678113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850821"/>
          </a:xfrm>
        </p:spPr>
        <p:txBody>
          <a:bodyPr/>
          <a:lstStyle/>
          <a:p>
            <a:r>
              <a:rPr lang="en-US" b="1" dirty="0">
                <a:solidFill>
                  <a:srgbClr val="C00000"/>
                </a:solidFill>
              </a:rPr>
              <a:t>Continued…</a:t>
            </a:r>
            <a:endParaRPr lang="en-US" dirty="0"/>
          </a:p>
        </p:txBody>
      </p:sp>
      <p:sp>
        <p:nvSpPr>
          <p:cNvPr id="3" name="Content Placeholder 2"/>
          <p:cNvSpPr>
            <a:spLocks noGrp="1"/>
          </p:cNvSpPr>
          <p:nvPr>
            <p:ph idx="1"/>
          </p:nvPr>
        </p:nvSpPr>
        <p:spPr>
          <a:xfrm>
            <a:off x="1097280" y="1137424"/>
            <a:ext cx="10058400" cy="4575553"/>
          </a:xfrm>
        </p:spPr>
        <p:txBody>
          <a:bodyPr/>
          <a:lstStyle/>
          <a:p>
            <a:pPr>
              <a:buFont typeface="Wingdings" panose="05000000000000000000" pitchFamily="2" charset="2"/>
              <a:buChar char="q"/>
            </a:pPr>
            <a:r>
              <a:rPr lang="en-US" b="1" dirty="0" smtClean="0">
                <a:solidFill>
                  <a:srgbClr val="0070C0"/>
                </a:solidFill>
              </a:rPr>
              <a:t> Output symbol from IFFT before &amp; after added long CP </a:t>
            </a:r>
            <a:endParaRPr lang="en-US" b="1" dirty="0">
              <a:solidFill>
                <a:srgbClr val="0070C0"/>
              </a:solidFill>
            </a:endParaRPr>
          </a:p>
        </p:txBody>
      </p:sp>
      <p:pic>
        <p:nvPicPr>
          <p:cNvPr id="4" name="Picture 3"/>
          <p:cNvPicPr>
            <a:picLocks noChangeAspect="1"/>
          </p:cNvPicPr>
          <p:nvPr/>
        </p:nvPicPr>
        <p:blipFill>
          <a:blip r:embed="rId2"/>
          <a:stretch>
            <a:fillRect/>
          </a:stretch>
        </p:blipFill>
        <p:spPr>
          <a:xfrm>
            <a:off x="1097280" y="1727198"/>
            <a:ext cx="4327419" cy="3285067"/>
          </a:xfrm>
          <a:prstGeom prst="rect">
            <a:avLst/>
          </a:prstGeom>
        </p:spPr>
      </p:pic>
      <p:sp>
        <p:nvSpPr>
          <p:cNvPr id="5" name="Rectangle 4"/>
          <p:cNvSpPr/>
          <p:nvPr/>
        </p:nvSpPr>
        <p:spPr>
          <a:xfrm>
            <a:off x="1298222" y="5132902"/>
            <a:ext cx="4239366" cy="307777"/>
          </a:xfrm>
          <a:prstGeom prst="rect">
            <a:avLst/>
          </a:prstGeom>
        </p:spPr>
        <p:txBody>
          <a:bodyPr wrap="square">
            <a:spAutoFit/>
          </a:bodyPr>
          <a:lstStyle/>
          <a:p>
            <a:r>
              <a:rPr lang="en-US" sz="1400" b="1" i="0" u="none" strike="noStrike" baseline="0" dirty="0" smtClean="0">
                <a:solidFill>
                  <a:srgbClr val="000000"/>
                </a:solidFill>
              </a:rPr>
              <a:t>Figure : </a:t>
            </a:r>
            <a:r>
              <a:rPr lang="en-US" sz="1400" b="0" i="0" u="none" strike="noStrike" baseline="0" dirty="0" smtClean="0">
                <a:solidFill>
                  <a:srgbClr val="000000"/>
                </a:solidFill>
              </a:rPr>
              <a:t>output symbol from IFFT before inserting CP </a:t>
            </a:r>
            <a:endParaRPr lang="en-US" sz="1400" dirty="0"/>
          </a:p>
        </p:txBody>
      </p:sp>
      <p:pic>
        <p:nvPicPr>
          <p:cNvPr id="6" name="Picture 5"/>
          <p:cNvPicPr>
            <a:picLocks noChangeAspect="1"/>
          </p:cNvPicPr>
          <p:nvPr/>
        </p:nvPicPr>
        <p:blipFill>
          <a:blip r:embed="rId3"/>
          <a:stretch>
            <a:fillRect/>
          </a:stretch>
        </p:blipFill>
        <p:spPr>
          <a:xfrm>
            <a:off x="6047458" y="1727198"/>
            <a:ext cx="4756009" cy="3285067"/>
          </a:xfrm>
          <a:prstGeom prst="rect">
            <a:avLst/>
          </a:prstGeom>
        </p:spPr>
      </p:pic>
      <p:sp>
        <p:nvSpPr>
          <p:cNvPr id="7" name="Rectangle 6"/>
          <p:cNvSpPr/>
          <p:nvPr/>
        </p:nvSpPr>
        <p:spPr>
          <a:xfrm>
            <a:off x="6404652" y="5132902"/>
            <a:ext cx="4081695" cy="307777"/>
          </a:xfrm>
          <a:prstGeom prst="rect">
            <a:avLst/>
          </a:prstGeom>
        </p:spPr>
        <p:txBody>
          <a:bodyPr wrap="none">
            <a:spAutoFit/>
          </a:bodyPr>
          <a:lstStyle/>
          <a:p>
            <a:r>
              <a:rPr lang="en-US" sz="1400" b="1" dirty="0" smtClean="0"/>
              <a:t>Figure : </a:t>
            </a:r>
            <a:r>
              <a:rPr lang="en-US" sz="1400" dirty="0" smtClean="0"/>
              <a:t>output symbol from IFFT after added long CP </a:t>
            </a:r>
            <a:endParaRPr lang="en-US" sz="1400" b="1" dirty="0">
              <a:solidFill>
                <a:srgbClr val="0070C0"/>
              </a:solidFill>
            </a:endParaRPr>
          </a:p>
        </p:txBody>
      </p:sp>
    </p:spTree>
    <p:extLst>
      <p:ext uri="{BB962C8B-B14F-4D97-AF65-F5344CB8AC3E}">
        <p14:creationId xmlns:p14="http://schemas.microsoft.com/office/powerpoint/2010/main" val="18464750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750460"/>
          </a:xfrm>
        </p:spPr>
        <p:txBody>
          <a:bodyPr/>
          <a:lstStyle/>
          <a:p>
            <a:r>
              <a:rPr lang="en-US" b="1" dirty="0">
                <a:solidFill>
                  <a:srgbClr val="C00000"/>
                </a:solidFill>
              </a:rPr>
              <a:t>Continued…</a:t>
            </a:r>
            <a:endParaRPr lang="en-US" dirty="0"/>
          </a:p>
        </p:txBody>
      </p:sp>
      <p:sp>
        <p:nvSpPr>
          <p:cNvPr id="3" name="Content Placeholder 2"/>
          <p:cNvSpPr>
            <a:spLocks noGrp="1"/>
          </p:cNvSpPr>
          <p:nvPr>
            <p:ph idx="1"/>
          </p:nvPr>
        </p:nvSpPr>
        <p:spPr>
          <a:xfrm>
            <a:off x="1097280" y="1037064"/>
            <a:ext cx="10058400" cy="4742821"/>
          </a:xfrm>
        </p:spPr>
        <p:txBody>
          <a:bodyPr/>
          <a:lstStyle/>
          <a:p>
            <a:r>
              <a:rPr lang="ar-SA" dirty="0"/>
              <a:t> </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6456556" y="1746831"/>
            <a:ext cx="4504119" cy="35909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7002860" y="5382346"/>
            <a:ext cx="3957815" cy="307777"/>
          </a:xfrm>
          <a:prstGeom prst="rect">
            <a:avLst/>
          </a:prstGeom>
        </p:spPr>
        <p:txBody>
          <a:bodyPr wrap="none">
            <a:spAutoFit/>
          </a:bodyPr>
          <a:lstStyle/>
          <a:p>
            <a:r>
              <a:rPr lang="en-US" sz="1400" b="1" dirty="0" smtClean="0">
                <a:solidFill>
                  <a:srgbClr val="0D0D0D"/>
                </a:solidFill>
                <a:effectLst/>
                <a:ea typeface="Calibri" panose="020F0502020204030204" pitchFamily="34" charset="0"/>
              </a:rPr>
              <a:t>Figure: </a:t>
            </a:r>
            <a:r>
              <a:rPr lang="en-US" sz="1400" dirty="0" smtClean="0">
                <a:solidFill>
                  <a:srgbClr val="0D0D0D"/>
                </a:solidFill>
                <a:effectLst/>
                <a:ea typeface="Calibri" panose="020F0502020204030204" pitchFamily="34" charset="0"/>
              </a:rPr>
              <a:t>the 16qam constellations of </a:t>
            </a:r>
            <a:r>
              <a:rPr lang="en-US" sz="1400" dirty="0" smtClean="0">
                <a:effectLst/>
                <a:ea typeface="Calibri" panose="020F0502020204030204" pitchFamily="34" charset="0"/>
              </a:rPr>
              <a:t>received signals</a:t>
            </a:r>
            <a:endParaRPr lang="en-US" sz="1400" dirty="0"/>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bwMode="auto">
          <a:xfrm>
            <a:off x="1304694" y="1724529"/>
            <a:ext cx="4438184" cy="3635514"/>
          </a:xfrm>
          <a:prstGeom prst="rect">
            <a:avLst/>
          </a:prstGeom>
          <a:noFill/>
          <a:ln>
            <a:noFill/>
          </a:ln>
        </p:spPr>
      </p:pic>
      <p:sp>
        <p:nvSpPr>
          <p:cNvPr id="7" name="Rectangle 6"/>
          <p:cNvSpPr/>
          <p:nvPr/>
        </p:nvSpPr>
        <p:spPr>
          <a:xfrm>
            <a:off x="831339" y="5430089"/>
            <a:ext cx="4615815" cy="312650"/>
          </a:xfrm>
          <a:prstGeom prst="rect">
            <a:avLst/>
          </a:prstGeom>
        </p:spPr>
        <p:txBody>
          <a:bodyPr wrap="none">
            <a:spAutoFit/>
          </a:bodyPr>
          <a:lstStyle/>
          <a:p>
            <a:pPr marL="457200" marR="0">
              <a:lnSpc>
                <a:spcPct val="107000"/>
              </a:lnSpc>
              <a:spcBef>
                <a:spcPts val="0"/>
              </a:spcBef>
              <a:spcAft>
                <a:spcPts val="800"/>
              </a:spcAft>
              <a:tabLst>
                <a:tab pos="1532255" algn="l"/>
              </a:tabLst>
            </a:pPr>
            <a:r>
              <a:rPr lang="en-US" sz="1400" b="1" dirty="0" smtClean="0">
                <a:effectLst/>
                <a:ea typeface="Calibri" panose="020F0502020204030204" pitchFamily="34" charset="0"/>
                <a:cs typeface="Arial" panose="020B0604020202020204" pitchFamily="34" charset="0"/>
              </a:rPr>
              <a:t>Figure: </a:t>
            </a:r>
            <a:r>
              <a:rPr lang="en-US" sz="1400" dirty="0" smtClean="0">
                <a:effectLst/>
                <a:ea typeface="Calibri" panose="020F0502020204030204" pitchFamily="34" charset="0"/>
                <a:cs typeface="Arial" panose="020B0604020202020204" pitchFamily="34" charset="0"/>
              </a:rPr>
              <a:t> the16qam constellations of transmitted signals</a:t>
            </a:r>
            <a:endParaRPr lang="en-US" sz="1400" dirty="0">
              <a:effectLst/>
              <a:ea typeface="Calibri" panose="020F0502020204030204" pitchFamily="34" charset="0"/>
              <a:cs typeface="Arial" panose="020B0604020202020204" pitchFamily="34" charset="0"/>
            </a:endParaRPr>
          </a:p>
        </p:txBody>
      </p:sp>
      <p:sp>
        <p:nvSpPr>
          <p:cNvPr id="8" name="Rectangle 7"/>
          <p:cNvSpPr/>
          <p:nvPr/>
        </p:nvSpPr>
        <p:spPr>
          <a:xfrm>
            <a:off x="1097279" y="1186448"/>
            <a:ext cx="9863395" cy="421654"/>
          </a:xfrm>
          <a:prstGeom prst="rect">
            <a:avLst/>
          </a:prstGeom>
        </p:spPr>
        <p:txBody>
          <a:bodyPr wrap="square">
            <a:spAutoFit/>
          </a:bodyPr>
          <a:lstStyle/>
          <a:p>
            <a:pPr marL="342900" lvl="0" indent="-342900">
              <a:lnSpc>
                <a:spcPct val="107000"/>
              </a:lnSpc>
              <a:spcAft>
                <a:spcPts val="800"/>
              </a:spcAft>
              <a:buClr>
                <a:srgbClr val="CC3300"/>
              </a:buClr>
              <a:buFont typeface="Wingdings" panose="05000000000000000000" pitchFamily="2" charset="2"/>
              <a:buChar char="q"/>
              <a:tabLst>
                <a:tab pos="1095375" algn="l"/>
              </a:tabLst>
            </a:pPr>
            <a:r>
              <a:rPr lang="en-US" sz="2000" b="1" dirty="0" smtClean="0">
                <a:solidFill>
                  <a:srgbClr val="0070C0"/>
                </a:solidFill>
                <a:effectLst/>
                <a:ea typeface="Calibri" panose="020F0502020204030204" pitchFamily="34" charset="0"/>
                <a:cs typeface="Arial" panose="020B0604020202020204" pitchFamily="34" charset="0"/>
              </a:rPr>
              <a:t> The constellation diagram</a:t>
            </a:r>
            <a:endParaRPr lang="en-US" sz="1600" dirty="0">
              <a:solidFill>
                <a:srgbClr val="0070C0"/>
              </a:solidFill>
              <a:effectLs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42127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962334"/>
          </a:xfrm>
        </p:spPr>
        <p:txBody>
          <a:bodyPr/>
          <a:lstStyle/>
          <a:p>
            <a:r>
              <a:rPr lang="en-US" b="1" dirty="0">
                <a:solidFill>
                  <a:srgbClr val="C00000"/>
                </a:solidFill>
              </a:rPr>
              <a:t>Continued…</a:t>
            </a:r>
            <a:endParaRPr lang="en-US" dirty="0"/>
          </a:p>
        </p:txBody>
      </p:sp>
      <p:sp>
        <p:nvSpPr>
          <p:cNvPr id="3" name="Content Placeholder 2"/>
          <p:cNvSpPr>
            <a:spLocks noGrp="1"/>
          </p:cNvSpPr>
          <p:nvPr>
            <p:ph idx="1"/>
          </p:nvPr>
        </p:nvSpPr>
        <p:spPr>
          <a:xfrm>
            <a:off x="1019221" y="1248938"/>
            <a:ext cx="10058400" cy="4549696"/>
          </a:xfrm>
        </p:spPr>
        <p:txBody>
          <a:bodyPr/>
          <a:lstStyle/>
          <a:p>
            <a:pPr>
              <a:buFont typeface="Wingdings" panose="05000000000000000000" pitchFamily="2" charset="2"/>
              <a:buChar char="q"/>
            </a:pPr>
            <a:r>
              <a:rPr lang="en-US" b="1" dirty="0">
                <a:solidFill>
                  <a:srgbClr val="0070C0"/>
                </a:solidFill>
              </a:rPr>
              <a:t>Model Performance </a:t>
            </a:r>
          </a:p>
          <a:p>
            <a:pPr marL="0" indent="0">
              <a:buNone/>
            </a:pPr>
            <a:r>
              <a:rPr lang="en-US" b="1" dirty="0" smtClean="0">
                <a:solidFill>
                  <a:srgbClr val="CC3300"/>
                </a:solidFill>
              </a:rPr>
              <a:t>1. </a:t>
            </a:r>
            <a:r>
              <a:rPr lang="en-US" b="1" dirty="0" smtClean="0"/>
              <a:t>Fixed </a:t>
            </a:r>
            <a:r>
              <a:rPr lang="en-US" b="1" dirty="0"/>
              <a:t>channel </a:t>
            </a:r>
            <a:r>
              <a:rPr lang="en-US" b="1" dirty="0" smtClean="0"/>
              <a:t>:</a:t>
            </a:r>
          </a:p>
          <a:p>
            <a:pPr marL="0" indent="0">
              <a:buNone/>
            </a:pPr>
            <a:endParaRPr lang="en-US" b="1" dirty="0">
              <a:solidFill>
                <a:srgbClr val="0070C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280" y="2211272"/>
            <a:ext cx="9078592" cy="3181794"/>
          </a:xfrm>
          <a:prstGeom prst="rect">
            <a:avLst/>
          </a:prstGeom>
        </p:spPr>
      </p:pic>
      <p:sp>
        <p:nvSpPr>
          <p:cNvPr id="5" name="Rectangle 4"/>
          <p:cNvSpPr/>
          <p:nvPr/>
        </p:nvSpPr>
        <p:spPr>
          <a:xfrm>
            <a:off x="2702312" y="5475468"/>
            <a:ext cx="6096000" cy="307777"/>
          </a:xfrm>
          <a:prstGeom prst="rect">
            <a:avLst/>
          </a:prstGeom>
        </p:spPr>
        <p:txBody>
          <a:bodyPr>
            <a:spAutoFit/>
          </a:bodyPr>
          <a:lstStyle/>
          <a:p>
            <a:r>
              <a:rPr lang="en-US" sz="1400" b="1" i="0" u="none" strike="noStrike" baseline="0" dirty="0" smtClean="0">
                <a:solidFill>
                  <a:srgbClr val="000000"/>
                </a:solidFill>
              </a:rPr>
              <a:t>Figure : Signal spectrum </a:t>
            </a:r>
            <a:r>
              <a:rPr lang="en-US" sz="1400" b="1" dirty="0">
                <a:solidFill>
                  <a:srgbClr val="000000"/>
                </a:solidFill>
              </a:rPr>
              <a:t>before</a:t>
            </a:r>
            <a:r>
              <a:rPr lang="en-US" sz="1400" b="1" i="0" u="none" strike="noStrike" baseline="0" dirty="0" smtClean="0">
                <a:solidFill>
                  <a:srgbClr val="000000"/>
                </a:solidFill>
              </a:rPr>
              <a:t> and </a:t>
            </a:r>
            <a:r>
              <a:rPr lang="en-US" sz="1400" b="1" dirty="0">
                <a:solidFill>
                  <a:srgbClr val="000000"/>
                </a:solidFill>
              </a:rPr>
              <a:t>after</a:t>
            </a:r>
            <a:r>
              <a:rPr lang="en-US" sz="1400" b="1" i="0" u="none" strike="noStrike" baseline="0" dirty="0" smtClean="0">
                <a:solidFill>
                  <a:srgbClr val="000000"/>
                </a:solidFill>
              </a:rPr>
              <a:t> the channel (fixed channel) </a:t>
            </a:r>
            <a:endParaRPr lang="en-US" sz="1400" b="1" dirty="0"/>
          </a:p>
        </p:txBody>
      </p:sp>
    </p:spTree>
    <p:extLst>
      <p:ext uri="{BB962C8B-B14F-4D97-AF65-F5344CB8AC3E}">
        <p14:creationId xmlns:p14="http://schemas.microsoft.com/office/powerpoint/2010/main" val="3447308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051543"/>
          </a:xfrm>
        </p:spPr>
        <p:txBody>
          <a:bodyPr/>
          <a:lstStyle/>
          <a:p>
            <a:r>
              <a:rPr lang="en-US" b="1" dirty="0">
                <a:solidFill>
                  <a:srgbClr val="C00000"/>
                </a:solidFill>
              </a:rPr>
              <a:t>Continued…</a:t>
            </a:r>
            <a:endParaRPr lang="en-US" dirty="0"/>
          </a:p>
        </p:txBody>
      </p:sp>
      <p:sp>
        <p:nvSpPr>
          <p:cNvPr id="3" name="Content Placeholder 2"/>
          <p:cNvSpPr>
            <a:spLocks noGrp="1"/>
          </p:cNvSpPr>
          <p:nvPr>
            <p:ph idx="1"/>
          </p:nvPr>
        </p:nvSpPr>
        <p:spPr>
          <a:xfrm>
            <a:off x="1097280" y="1338146"/>
            <a:ext cx="10058400" cy="4530948"/>
          </a:xfrm>
        </p:spPr>
        <p:txBody>
          <a:bodyPr/>
          <a:lstStyle/>
          <a:p>
            <a:pPr>
              <a:buFont typeface="Wingdings" panose="05000000000000000000" pitchFamily="2" charset="2"/>
              <a:buChar char="q"/>
            </a:pPr>
            <a:r>
              <a:rPr lang="en-US" dirty="0" smtClean="0"/>
              <a:t> </a:t>
            </a:r>
            <a:r>
              <a:rPr lang="en-US" b="1" dirty="0">
                <a:solidFill>
                  <a:srgbClr val="0070C0"/>
                </a:solidFill>
              </a:rPr>
              <a:t>Channel in motion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280" y="2012722"/>
            <a:ext cx="9440622" cy="3312151"/>
          </a:xfrm>
          <a:prstGeom prst="rect">
            <a:avLst/>
          </a:prstGeom>
        </p:spPr>
      </p:pic>
      <p:sp>
        <p:nvSpPr>
          <p:cNvPr id="5" name="Rectangle 4"/>
          <p:cNvSpPr/>
          <p:nvPr/>
        </p:nvSpPr>
        <p:spPr>
          <a:xfrm>
            <a:off x="2769591" y="5443095"/>
            <a:ext cx="6096000" cy="307777"/>
          </a:xfrm>
          <a:prstGeom prst="rect">
            <a:avLst/>
          </a:prstGeom>
        </p:spPr>
        <p:txBody>
          <a:bodyPr>
            <a:spAutoFit/>
          </a:bodyPr>
          <a:lstStyle/>
          <a:p>
            <a:r>
              <a:rPr lang="en-US" sz="1400" b="1" i="0" u="none" strike="noStrike" baseline="0" dirty="0" smtClean="0">
                <a:solidFill>
                  <a:srgbClr val="000000"/>
                </a:solidFill>
              </a:rPr>
              <a:t>Figure: Signal spectrum </a:t>
            </a:r>
            <a:r>
              <a:rPr lang="en-US" sz="1400" b="1" dirty="0">
                <a:solidFill>
                  <a:srgbClr val="000000"/>
                </a:solidFill>
              </a:rPr>
              <a:t>before</a:t>
            </a:r>
            <a:r>
              <a:rPr lang="en-US" sz="1400" b="1" i="0" u="none" strike="noStrike" baseline="0" dirty="0" smtClean="0">
                <a:solidFill>
                  <a:srgbClr val="000000"/>
                </a:solidFill>
              </a:rPr>
              <a:t> </a:t>
            </a:r>
            <a:r>
              <a:rPr lang="en-US" sz="1400" b="1" dirty="0">
                <a:solidFill>
                  <a:srgbClr val="000000"/>
                </a:solidFill>
              </a:rPr>
              <a:t>and </a:t>
            </a:r>
            <a:r>
              <a:rPr lang="en-US" sz="1400" b="1" dirty="0" smtClean="0">
                <a:solidFill>
                  <a:srgbClr val="000000"/>
                </a:solidFill>
              </a:rPr>
              <a:t>after </a:t>
            </a:r>
            <a:r>
              <a:rPr lang="en-US" sz="1400" b="1" i="0" u="none" strike="noStrike" baseline="0" dirty="0" smtClean="0">
                <a:solidFill>
                  <a:srgbClr val="000000"/>
                </a:solidFill>
              </a:rPr>
              <a:t>the channel (40 Hz Doppler effects) </a:t>
            </a:r>
            <a:endParaRPr lang="en-US" sz="1400" dirty="0"/>
          </a:p>
        </p:txBody>
      </p:sp>
    </p:spTree>
    <p:extLst>
      <p:ext uri="{BB962C8B-B14F-4D97-AF65-F5344CB8AC3E}">
        <p14:creationId xmlns:p14="http://schemas.microsoft.com/office/powerpoint/2010/main" val="234499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559130"/>
          </a:xfrm>
        </p:spPr>
        <p:txBody>
          <a:bodyPr/>
          <a:lstStyle/>
          <a:p>
            <a:r>
              <a:rPr lang="en-US" b="1" dirty="0">
                <a:solidFill>
                  <a:srgbClr val="C00000"/>
                </a:solidFill>
                <a:latin typeface="+mn-lt"/>
              </a:rPr>
              <a:t>Conclusion</a:t>
            </a:r>
            <a:r>
              <a:rPr lang="en-US" dirty="0"/>
              <a:t/>
            </a:r>
            <a:br>
              <a:rPr lang="en-US" dirty="0"/>
            </a:br>
            <a:endParaRPr lang="en-US" dirty="0"/>
          </a:p>
        </p:txBody>
      </p:sp>
      <p:sp>
        <p:nvSpPr>
          <p:cNvPr id="3" name="Content Placeholder 2"/>
          <p:cNvSpPr>
            <a:spLocks noGrp="1"/>
          </p:cNvSpPr>
          <p:nvPr>
            <p:ph idx="1"/>
          </p:nvPr>
        </p:nvSpPr>
        <p:spPr>
          <a:xfrm>
            <a:off x="1097280" y="1829214"/>
            <a:ext cx="10058400" cy="4023360"/>
          </a:xfrm>
        </p:spPr>
        <p:txBody>
          <a:bodyPr/>
          <a:lstStyle/>
          <a:p>
            <a:r>
              <a:rPr lang="en-US" dirty="0" smtClean="0">
                <a:solidFill>
                  <a:schemeClr val="tx1"/>
                </a:solidFill>
              </a:rPr>
              <a:t>In </a:t>
            </a:r>
            <a:r>
              <a:rPr lang="en-US" dirty="0">
                <a:solidFill>
                  <a:schemeClr val="tx1"/>
                </a:solidFill>
              </a:rPr>
              <a:t>this project an overview of the Long-term Evolution of the UMTS is presented. LTE intends to support high peak data rates (100 Mb/s in the downlink and 50 Mb/s in the uplink), to improve the system capacity and coverage. It also efficiently supports packet data transmission, etc. OFDM has been adopted as the downlink transmission scheme of </a:t>
            </a:r>
            <a:r>
              <a:rPr lang="en-US" dirty="0" smtClean="0">
                <a:solidFill>
                  <a:schemeClr val="tx1"/>
                </a:solidFill>
              </a:rPr>
              <a:t>LTE .</a:t>
            </a:r>
          </a:p>
          <a:p>
            <a:r>
              <a:rPr lang="en-US" dirty="0">
                <a:solidFill>
                  <a:schemeClr val="tx1"/>
                </a:solidFill>
              </a:rPr>
              <a:t>This project gives a description of LTE downlink physical layer. It contains a complete description of LTE block diagram consisting of channel coding, mapping and OFDM generator with the basic 3GPP OFDM parameter.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76693" y="5137134"/>
            <a:ext cx="2426097" cy="1183791"/>
          </a:xfrm>
          <a:prstGeom prst="rect">
            <a:avLst/>
          </a:prstGeom>
        </p:spPr>
      </p:pic>
    </p:spTree>
    <p:extLst>
      <p:ext uri="{BB962C8B-B14F-4D97-AF65-F5344CB8AC3E}">
        <p14:creationId xmlns:p14="http://schemas.microsoft.com/office/powerpoint/2010/main" val="1620915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129602"/>
          </a:xfrm>
        </p:spPr>
        <p:txBody>
          <a:bodyPr>
            <a:normAutofit/>
          </a:bodyPr>
          <a:lstStyle/>
          <a:p>
            <a:r>
              <a:rPr lang="en-US" b="1" dirty="0">
                <a:solidFill>
                  <a:srgbClr val="C00000"/>
                </a:solidFill>
                <a:latin typeface="+mn-lt"/>
                <a:cs typeface=" Abdoullah Ashgar EL-kharef" panose="02000000000000000000" pitchFamily="2" charset="-78"/>
              </a:rPr>
              <a:t>What is LTE  ?</a:t>
            </a:r>
            <a:endParaRPr lang="en-US" b="1" dirty="0">
              <a:latin typeface="+mn-lt"/>
            </a:endParaRPr>
          </a:p>
        </p:txBody>
      </p:sp>
      <p:sp>
        <p:nvSpPr>
          <p:cNvPr id="3" name="Content Placeholder 2"/>
          <p:cNvSpPr>
            <a:spLocks noGrp="1"/>
          </p:cNvSpPr>
          <p:nvPr>
            <p:ph idx="1"/>
          </p:nvPr>
        </p:nvSpPr>
        <p:spPr>
          <a:xfrm>
            <a:off x="959005" y="1845734"/>
            <a:ext cx="10196675" cy="4023360"/>
          </a:xfrm>
        </p:spPr>
        <p:txBody>
          <a:bodyPr/>
          <a:lstStyle/>
          <a:p>
            <a:pPr algn="just">
              <a:buFont typeface="Wingdings" panose="05000000000000000000" pitchFamily="2" charset="2"/>
              <a:buChar char="q"/>
            </a:pPr>
            <a:r>
              <a:rPr lang="en-US" dirty="0" smtClean="0"/>
              <a:t> </a:t>
            </a:r>
            <a:r>
              <a:rPr lang="en-US" dirty="0" smtClean="0">
                <a:solidFill>
                  <a:schemeClr val="tx1"/>
                </a:solidFill>
              </a:rPr>
              <a:t>Long </a:t>
            </a:r>
            <a:r>
              <a:rPr lang="en-US" dirty="0">
                <a:solidFill>
                  <a:schemeClr val="tx1"/>
                </a:solidFill>
              </a:rPr>
              <a:t>Term Evolution (LTE) is a fourth generation technology which is standardized in the Release 8 specifications by the 3GPP. </a:t>
            </a:r>
          </a:p>
          <a:p>
            <a:pPr algn="just">
              <a:buFont typeface="Wingdings" panose="05000000000000000000" pitchFamily="2" charset="2"/>
              <a:buChar char="q"/>
            </a:pPr>
            <a:r>
              <a:rPr lang="en-US" dirty="0" smtClean="0">
                <a:solidFill>
                  <a:schemeClr val="tx1"/>
                </a:solidFill>
              </a:rPr>
              <a:t> It </a:t>
            </a:r>
            <a:r>
              <a:rPr lang="en-US" dirty="0">
                <a:solidFill>
                  <a:schemeClr val="tx1"/>
                </a:solidFill>
              </a:rPr>
              <a:t>is capable of providing high data rates (100 Mbps in downlink and 50 Mbps in uplink) as well </a:t>
            </a:r>
            <a:r>
              <a:rPr lang="en-US" dirty="0" smtClean="0">
                <a:solidFill>
                  <a:schemeClr val="tx1"/>
                </a:solidFill>
              </a:rPr>
              <a:t>        as </a:t>
            </a:r>
            <a:r>
              <a:rPr lang="en-US" dirty="0">
                <a:solidFill>
                  <a:schemeClr val="tx1"/>
                </a:solidFill>
              </a:rPr>
              <a:t>support high speed mobility.</a:t>
            </a:r>
          </a:p>
          <a:p>
            <a:pPr algn="just">
              <a:buFont typeface="Wingdings" panose="05000000000000000000" pitchFamily="2" charset="2"/>
              <a:buChar char="q"/>
            </a:pPr>
            <a:r>
              <a:rPr lang="en-US" dirty="0" smtClean="0">
                <a:solidFill>
                  <a:schemeClr val="tx1"/>
                </a:solidFill>
              </a:rPr>
              <a:t> It </a:t>
            </a:r>
            <a:r>
              <a:rPr lang="en-US" dirty="0">
                <a:solidFill>
                  <a:schemeClr val="tx1"/>
                </a:solidFill>
              </a:rPr>
              <a:t>has a completely packet switched core network architecture unlike its predecessor UMTS which is capable of supporting both the Circuit Switched (CS) as well as Packet Switched (PS) core networks</a:t>
            </a:r>
            <a:r>
              <a:rPr lang="en-US" dirty="0" smtClean="0">
                <a:solidFill>
                  <a:schemeClr val="tx1"/>
                </a:solidFill>
              </a:rPr>
              <a:t>.</a:t>
            </a:r>
          </a:p>
          <a:p>
            <a:pPr algn="just">
              <a:buFont typeface="Wingdings" panose="05000000000000000000" pitchFamily="2" charset="2"/>
              <a:buChar char="q"/>
            </a:pPr>
            <a:r>
              <a:rPr lang="en-US" dirty="0">
                <a:solidFill>
                  <a:schemeClr val="tx1"/>
                </a:solidFill>
              </a:rPr>
              <a:t> LTE is an all IP network </a:t>
            </a:r>
            <a:r>
              <a:rPr lang="en-US" dirty="0" smtClean="0">
                <a:solidFill>
                  <a:schemeClr val="tx1"/>
                </a:solidFill>
              </a:rPr>
              <a:t>.</a:t>
            </a:r>
          </a:p>
          <a:p>
            <a:pPr marL="0" indent="0" algn="just">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65542" y="5014471"/>
            <a:ext cx="2426097" cy="1183791"/>
          </a:xfrm>
          <a:prstGeom prst="rect">
            <a:avLst/>
          </a:prstGeom>
        </p:spPr>
      </p:pic>
    </p:spTree>
    <p:extLst>
      <p:ext uri="{BB962C8B-B14F-4D97-AF65-F5344CB8AC3E}">
        <p14:creationId xmlns:p14="http://schemas.microsoft.com/office/powerpoint/2010/main" val="3880213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018090"/>
          </a:xfrm>
        </p:spPr>
        <p:txBody>
          <a:bodyPr>
            <a:normAutofit/>
          </a:bodyPr>
          <a:lstStyle/>
          <a:p>
            <a:r>
              <a:rPr lang="en-US" b="1" dirty="0">
                <a:solidFill>
                  <a:srgbClr val="C00000"/>
                </a:solidFill>
                <a:latin typeface="+mn-lt"/>
                <a:cs typeface=" Abdoullah Ashgar EL-kharef" panose="02000000000000000000" pitchFamily="2" charset="-78"/>
              </a:rPr>
              <a:t>Advantages</a:t>
            </a:r>
          </a:p>
        </p:txBody>
      </p:sp>
      <p:sp>
        <p:nvSpPr>
          <p:cNvPr id="3" name="Content Placeholder 2"/>
          <p:cNvSpPr>
            <a:spLocks noGrp="1"/>
          </p:cNvSpPr>
          <p:nvPr>
            <p:ph idx="1"/>
          </p:nvPr>
        </p:nvSpPr>
        <p:spPr>
          <a:xfrm>
            <a:off x="1097280" y="1572321"/>
            <a:ext cx="10058400" cy="4341377"/>
          </a:xfrm>
        </p:spPr>
        <p:txBody>
          <a:bodyPr/>
          <a:lstStyle/>
          <a:p>
            <a:pPr marL="0" indent="0">
              <a:buNone/>
            </a:pPr>
            <a:endParaRPr lang="en-US" dirty="0"/>
          </a:p>
          <a:p>
            <a:pPr>
              <a:buFont typeface="Wingdings" panose="05000000000000000000" pitchFamily="2" charset="2"/>
              <a:buChar char="q"/>
            </a:pPr>
            <a:r>
              <a:rPr lang="en-US" dirty="0" smtClean="0"/>
              <a:t> </a:t>
            </a:r>
            <a:r>
              <a:rPr lang="en-US" dirty="0" smtClean="0">
                <a:solidFill>
                  <a:schemeClr val="tx1"/>
                </a:solidFill>
              </a:rPr>
              <a:t>Provides </a:t>
            </a:r>
            <a:r>
              <a:rPr lang="en-US" dirty="0">
                <a:solidFill>
                  <a:schemeClr val="tx1"/>
                </a:solidFill>
              </a:rPr>
              <a:t>low </a:t>
            </a:r>
            <a:r>
              <a:rPr lang="en-US" dirty="0" smtClean="0">
                <a:solidFill>
                  <a:schemeClr val="tx1"/>
                </a:solidFill>
              </a:rPr>
              <a:t>latency.</a:t>
            </a:r>
          </a:p>
          <a:p>
            <a:pPr>
              <a:buFont typeface="Wingdings" panose="05000000000000000000" pitchFamily="2" charset="2"/>
              <a:buChar char="q"/>
            </a:pPr>
            <a:r>
              <a:rPr lang="en-US" dirty="0" smtClean="0">
                <a:solidFill>
                  <a:schemeClr val="tx1"/>
                </a:solidFill>
              </a:rPr>
              <a:t> Higher </a:t>
            </a:r>
            <a:r>
              <a:rPr lang="en-US" dirty="0">
                <a:solidFill>
                  <a:schemeClr val="tx1"/>
                </a:solidFill>
              </a:rPr>
              <a:t>network </a:t>
            </a:r>
            <a:r>
              <a:rPr lang="en-US" dirty="0" smtClean="0">
                <a:solidFill>
                  <a:schemeClr val="tx1"/>
                </a:solidFill>
              </a:rPr>
              <a:t>throughput.</a:t>
            </a:r>
          </a:p>
          <a:p>
            <a:pPr>
              <a:buFont typeface="Wingdings" panose="05000000000000000000" pitchFamily="2" charset="2"/>
              <a:buChar char="q"/>
            </a:pPr>
            <a:r>
              <a:rPr lang="en-US" dirty="0" smtClean="0">
                <a:solidFill>
                  <a:schemeClr val="tx1"/>
                </a:solidFill>
              </a:rPr>
              <a:t> Increased data transfer speed.</a:t>
            </a:r>
          </a:p>
          <a:p>
            <a:pPr>
              <a:buFont typeface="Wingdings" panose="05000000000000000000" pitchFamily="2" charset="2"/>
              <a:buChar char="q"/>
            </a:pPr>
            <a:r>
              <a:rPr lang="en-US" dirty="0" smtClean="0">
                <a:solidFill>
                  <a:schemeClr val="tx1"/>
                </a:solidFill>
              </a:rPr>
              <a:t> higher bandwidth.</a:t>
            </a:r>
          </a:p>
          <a:p>
            <a:pPr>
              <a:buFont typeface="Wingdings" panose="05000000000000000000" pitchFamily="2" charset="2"/>
              <a:buChar char="q"/>
            </a:pPr>
            <a:r>
              <a:rPr lang="en-US" dirty="0" smtClean="0">
                <a:solidFill>
                  <a:schemeClr val="tx1"/>
                </a:solidFill>
              </a:rPr>
              <a:t> the requisite </a:t>
            </a:r>
            <a:r>
              <a:rPr lang="en-US" dirty="0">
                <a:solidFill>
                  <a:schemeClr val="tx1"/>
                </a:solidFill>
              </a:rPr>
              <a:t>Quality of Service (</a:t>
            </a:r>
            <a:r>
              <a:rPr lang="en-US" dirty="0" err="1">
                <a:solidFill>
                  <a:schemeClr val="tx1"/>
                </a:solidFill>
              </a:rPr>
              <a:t>QoS</a:t>
            </a:r>
            <a:r>
              <a:rPr lang="en-US" dirty="0" smtClean="0">
                <a:solidFill>
                  <a:schemeClr val="tx1"/>
                </a:solidFill>
              </a:rPr>
              <a:t>).</a:t>
            </a:r>
          </a:p>
          <a:p>
            <a:pPr>
              <a:buFont typeface="Wingdings" panose="05000000000000000000" pitchFamily="2" charset="2"/>
              <a:buChar char="q"/>
            </a:pPr>
            <a:r>
              <a:rPr lang="en-US" dirty="0" smtClean="0">
                <a:solidFill>
                  <a:schemeClr val="tx1"/>
                </a:solidFill>
              </a:rPr>
              <a:t> Improvements </a:t>
            </a:r>
            <a:r>
              <a:rPr lang="en-US" dirty="0">
                <a:solidFill>
                  <a:schemeClr val="tx1"/>
                </a:solidFill>
              </a:rPr>
              <a:t>over 3G network</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5903" y="5131360"/>
            <a:ext cx="2426097" cy="1183791"/>
          </a:xfrm>
          <a:prstGeom prst="rect">
            <a:avLst/>
          </a:prstGeom>
        </p:spPr>
      </p:pic>
    </p:spTree>
    <p:extLst>
      <p:ext uri="{BB962C8B-B14F-4D97-AF65-F5344CB8AC3E}">
        <p14:creationId xmlns:p14="http://schemas.microsoft.com/office/powerpoint/2010/main" val="28082529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latin typeface="+mn-lt"/>
              </a:rPr>
              <a:t>Solutions for Supporting Voice over </a:t>
            </a:r>
            <a:r>
              <a:rPr lang="en-US" b="1" dirty="0" smtClean="0">
                <a:solidFill>
                  <a:srgbClr val="C00000"/>
                </a:solidFill>
                <a:latin typeface="+mn-lt"/>
              </a:rPr>
              <a:t>LTE</a:t>
            </a:r>
            <a:r>
              <a:rPr lang="en-US" sz="3600" dirty="0">
                <a:latin typeface="+mn-lt"/>
              </a:rPr>
              <a:t/>
            </a:r>
            <a:br>
              <a:rPr lang="en-US" sz="3600" dirty="0">
                <a:latin typeface="+mn-lt"/>
              </a:rPr>
            </a:br>
            <a:endParaRPr lang="en-US" dirty="0">
              <a:latin typeface="+mn-lt"/>
            </a:endParaRPr>
          </a:p>
        </p:txBody>
      </p:sp>
      <p:sp>
        <p:nvSpPr>
          <p:cNvPr id="3" name="Content Placeholder 2"/>
          <p:cNvSpPr>
            <a:spLocks noGrp="1"/>
          </p:cNvSpPr>
          <p:nvPr>
            <p:ph idx="1"/>
          </p:nvPr>
        </p:nvSpPr>
        <p:spPr/>
        <p:txBody>
          <a:bodyPr/>
          <a:lstStyle/>
          <a:p>
            <a:pPr marL="0" indent="0">
              <a:buNone/>
            </a:pPr>
            <a:r>
              <a:rPr lang="en-US" dirty="0" smtClean="0">
                <a:solidFill>
                  <a:srgbClr val="CC3300"/>
                </a:solidFill>
              </a:rPr>
              <a:t>1. </a:t>
            </a:r>
            <a:r>
              <a:rPr lang="en-US" sz="2400" b="1" dirty="0" smtClean="0">
                <a:solidFill>
                  <a:srgbClr val="0070C0"/>
                </a:solidFill>
              </a:rPr>
              <a:t>Circuit </a:t>
            </a:r>
            <a:r>
              <a:rPr lang="en-US" sz="2400" b="1" dirty="0">
                <a:solidFill>
                  <a:srgbClr val="0070C0"/>
                </a:solidFill>
              </a:rPr>
              <a:t>Switched </a:t>
            </a:r>
            <a:r>
              <a:rPr lang="en-US" sz="2400" b="1" dirty="0" smtClean="0">
                <a:solidFill>
                  <a:srgbClr val="0070C0"/>
                </a:solidFill>
              </a:rPr>
              <a:t>Fall Back </a:t>
            </a:r>
            <a:r>
              <a:rPr lang="en-US" sz="2400" b="1" dirty="0">
                <a:solidFill>
                  <a:srgbClr val="0070C0"/>
                </a:solidFill>
              </a:rPr>
              <a:t>(CSFB</a:t>
            </a:r>
            <a:r>
              <a:rPr lang="en-US" sz="2400" b="1" dirty="0" smtClean="0">
                <a:solidFill>
                  <a:srgbClr val="0070C0"/>
                </a:solidFill>
              </a:rPr>
              <a:t>)</a:t>
            </a:r>
          </a:p>
          <a:p>
            <a:pPr>
              <a:buFont typeface="Wingdings" panose="05000000000000000000" pitchFamily="2" charset="2"/>
              <a:buChar char="q"/>
            </a:pPr>
            <a:r>
              <a:rPr lang="en-US" dirty="0" smtClean="0">
                <a:solidFill>
                  <a:schemeClr val="tx1"/>
                </a:solidFill>
              </a:rPr>
              <a:t> This </a:t>
            </a:r>
            <a:r>
              <a:rPr lang="en-US" dirty="0">
                <a:solidFill>
                  <a:schemeClr val="tx1"/>
                </a:solidFill>
              </a:rPr>
              <a:t>solution provides the operators with flexibility to roll out LTE as a data only overlay network and use </a:t>
            </a:r>
            <a:r>
              <a:rPr lang="en-US" dirty="0" smtClean="0">
                <a:solidFill>
                  <a:schemeClr val="tx1"/>
                </a:solidFill>
              </a:rPr>
              <a:t>the </a:t>
            </a:r>
            <a:r>
              <a:rPr lang="en-US" dirty="0">
                <a:solidFill>
                  <a:schemeClr val="tx1"/>
                </a:solidFill>
              </a:rPr>
              <a:t>existing CS network for supporting voice functionality</a:t>
            </a:r>
            <a:r>
              <a:rPr lang="en-US" dirty="0" smtClean="0">
                <a:solidFill>
                  <a:schemeClr val="tx1"/>
                </a:solidFill>
              </a:rPr>
              <a:t>.</a:t>
            </a:r>
          </a:p>
          <a:p>
            <a:pPr>
              <a:buFont typeface="Wingdings" panose="05000000000000000000" pitchFamily="2" charset="2"/>
              <a:buChar char="q"/>
            </a:pPr>
            <a:r>
              <a:rPr lang="en-US" dirty="0" smtClean="0">
                <a:solidFill>
                  <a:schemeClr val="tx1"/>
                </a:solidFill>
              </a:rPr>
              <a:t> </a:t>
            </a:r>
            <a:r>
              <a:rPr lang="en-US" dirty="0">
                <a:solidFill>
                  <a:schemeClr val="tx1"/>
                </a:solidFill>
              </a:rPr>
              <a:t>CSFB </a:t>
            </a:r>
            <a:r>
              <a:rPr lang="en-US" dirty="0" smtClean="0">
                <a:solidFill>
                  <a:schemeClr val="tx1"/>
                </a:solidFill>
              </a:rPr>
              <a:t>is </a:t>
            </a:r>
            <a:r>
              <a:rPr lang="en-US" dirty="0">
                <a:solidFill>
                  <a:schemeClr val="tx1"/>
                </a:solidFill>
              </a:rPr>
              <a:t>needed because LTE is a packet-based all-IP network that cannot support circuit-switched calls. </a:t>
            </a:r>
            <a:endParaRPr lang="en-US" dirty="0" smtClean="0">
              <a:solidFill>
                <a:schemeClr val="tx1"/>
              </a:solidFill>
            </a:endParaRPr>
          </a:p>
          <a:p>
            <a:pPr>
              <a:buFont typeface="Wingdings" panose="05000000000000000000" pitchFamily="2" charset="2"/>
              <a:buChar char="q"/>
            </a:pPr>
            <a:r>
              <a:rPr lang="en-US" dirty="0">
                <a:solidFill>
                  <a:schemeClr val="tx1"/>
                </a:solidFill>
              </a:rPr>
              <a:t> </a:t>
            </a:r>
            <a:r>
              <a:rPr lang="en-US" dirty="0" smtClean="0">
                <a:solidFill>
                  <a:schemeClr val="tx1"/>
                </a:solidFill>
              </a:rPr>
              <a:t>When </a:t>
            </a:r>
            <a:r>
              <a:rPr lang="en-US" dirty="0">
                <a:solidFill>
                  <a:schemeClr val="tx1"/>
                </a:solidFill>
              </a:rPr>
              <a:t>an LTE device is used to make or receive a voice call or SMS, the device "falls back" to the 3G or 2G network to complete the call or to deliver the SMS text message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5903" y="5164813"/>
            <a:ext cx="2426097" cy="1183791"/>
          </a:xfrm>
          <a:prstGeom prst="rect">
            <a:avLst/>
          </a:prstGeom>
        </p:spPr>
      </p:pic>
    </p:spTree>
    <p:extLst>
      <p:ext uri="{BB962C8B-B14F-4D97-AF65-F5344CB8AC3E}">
        <p14:creationId xmlns:p14="http://schemas.microsoft.com/office/powerpoint/2010/main" val="2610886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latin typeface="+mn-lt"/>
              </a:rPr>
              <a:t>Disadvantages of LTE CSFB</a:t>
            </a:r>
            <a:r>
              <a:rPr lang="en-US" b="1" dirty="0"/>
              <a:t/>
            </a:r>
            <a:br>
              <a:rPr lang="en-US" b="1" dirty="0"/>
            </a:b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q"/>
            </a:pPr>
            <a:r>
              <a:rPr lang="en-US" dirty="0">
                <a:solidFill>
                  <a:schemeClr val="tx1"/>
                </a:solidFill>
              </a:rPr>
              <a:t> the above solution itself is </a:t>
            </a:r>
            <a:r>
              <a:rPr lang="en-US" dirty="0" smtClean="0">
                <a:solidFill>
                  <a:schemeClr val="tx1"/>
                </a:solidFill>
              </a:rPr>
              <a:t>the </a:t>
            </a:r>
            <a:r>
              <a:rPr lang="en-US" dirty="0">
                <a:solidFill>
                  <a:schemeClr val="tx1"/>
                </a:solidFill>
              </a:rPr>
              <a:t>problem. </a:t>
            </a:r>
            <a:endParaRPr lang="ar-JO" dirty="0" smtClean="0">
              <a:solidFill>
                <a:schemeClr val="tx1"/>
              </a:solidFill>
            </a:endParaRPr>
          </a:p>
          <a:p>
            <a:pPr marL="0" indent="0">
              <a:buNone/>
            </a:pPr>
            <a:r>
              <a:rPr lang="en-US" dirty="0" smtClean="0">
                <a:solidFill>
                  <a:srgbClr val="CC3300"/>
                </a:solidFill>
              </a:rPr>
              <a:t>  1. </a:t>
            </a:r>
            <a:r>
              <a:rPr lang="en-US" dirty="0" smtClean="0">
                <a:solidFill>
                  <a:schemeClr val="tx1"/>
                </a:solidFill>
              </a:rPr>
              <a:t>handover </a:t>
            </a:r>
            <a:r>
              <a:rPr lang="en-US" dirty="0">
                <a:solidFill>
                  <a:schemeClr val="tx1"/>
                </a:solidFill>
              </a:rPr>
              <a:t>between 3g and 4g might cause loss of network </a:t>
            </a:r>
            <a:r>
              <a:rPr lang="en-US" dirty="0" smtClean="0">
                <a:solidFill>
                  <a:schemeClr val="tx1"/>
                </a:solidFill>
              </a:rPr>
              <a:t>connectivity.</a:t>
            </a:r>
          </a:p>
          <a:p>
            <a:pPr marL="0" indent="0">
              <a:buNone/>
            </a:pPr>
            <a:r>
              <a:rPr lang="en-US" dirty="0">
                <a:solidFill>
                  <a:schemeClr val="tx1"/>
                </a:solidFill>
              </a:rPr>
              <a:t>  </a:t>
            </a:r>
            <a:r>
              <a:rPr lang="en-US" dirty="0">
                <a:solidFill>
                  <a:srgbClr val="CC3300"/>
                </a:solidFill>
              </a:rPr>
              <a:t>2. </a:t>
            </a:r>
            <a:r>
              <a:rPr lang="en-US" dirty="0">
                <a:solidFill>
                  <a:schemeClr val="tx1"/>
                </a:solidFill>
              </a:rPr>
              <a:t>Call setup time </a:t>
            </a:r>
            <a:r>
              <a:rPr lang="en-US" dirty="0" smtClean="0">
                <a:solidFill>
                  <a:schemeClr val="tx1"/>
                </a:solidFill>
              </a:rPr>
              <a:t>delay.</a:t>
            </a:r>
          </a:p>
          <a:p>
            <a:pPr marL="0" indent="0">
              <a:buNone/>
            </a:pPr>
            <a:r>
              <a:rPr lang="en-US" dirty="0">
                <a:solidFill>
                  <a:schemeClr val="tx1"/>
                </a:solidFill>
              </a:rPr>
              <a:t> </a:t>
            </a:r>
            <a:r>
              <a:rPr lang="en-US" dirty="0">
                <a:solidFill>
                  <a:srgbClr val="CC3300"/>
                </a:solidFill>
              </a:rPr>
              <a:t> 3. </a:t>
            </a:r>
            <a:r>
              <a:rPr lang="en-US" dirty="0" smtClean="0">
                <a:solidFill>
                  <a:schemeClr val="tx1"/>
                </a:solidFill>
              </a:rPr>
              <a:t>Impact </a:t>
            </a:r>
            <a:r>
              <a:rPr lang="en-US" dirty="0">
                <a:solidFill>
                  <a:schemeClr val="tx1"/>
                </a:solidFill>
              </a:rPr>
              <a:t>on coverage and handoff for 2G and </a:t>
            </a:r>
            <a:r>
              <a:rPr lang="en-US" dirty="0" smtClean="0">
                <a:solidFill>
                  <a:schemeClr val="tx1"/>
                </a:solidFill>
              </a:rPr>
              <a:t>3G.</a:t>
            </a:r>
          </a:p>
          <a:p>
            <a:pPr marL="0" indent="0">
              <a:buNone/>
            </a:pPr>
            <a:r>
              <a:rPr lang="en-US" dirty="0">
                <a:solidFill>
                  <a:schemeClr val="tx1"/>
                </a:solidFill>
              </a:rPr>
              <a:t>  </a:t>
            </a:r>
            <a:r>
              <a:rPr lang="en-US" dirty="0" smtClean="0">
                <a:solidFill>
                  <a:srgbClr val="CC3300"/>
                </a:solidFill>
              </a:rPr>
              <a:t>4</a:t>
            </a:r>
            <a:r>
              <a:rPr lang="en-US" dirty="0">
                <a:solidFill>
                  <a:srgbClr val="CC3300"/>
                </a:solidFill>
              </a:rPr>
              <a:t>. </a:t>
            </a:r>
            <a:r>
              <a:rPr lang="en-US" dirty="0">
                <a:solidFill>
                  <a:schemeClr val="tx1"/>
                </a:solidFill>
              </a:rPr>
              <a:t>No support for simultaneous voice/data over LTE - No LTE during voice </a:t>
            </a:r>
            <a:r>
              <a:rPr lang="en-US" dirty="0" smtClean="0">
                <a:solidFill>
                  <a:schemeClr val="tx1"/>
                </a:solidFill>
              </a:rPr>
              <a:t>call.</a:t>
            </a: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5903" y="5097906"/>
            <a:ext cx="2426097" cy="1183791"/>
          </a:xfrm>
          <a:prstGeom prst="rect">
            <a:avLst/>
          </a:prstGeom>
        </p:spPr>
      </p:pic>
    </p:spTree>
    <p:extLst>
      <p:ext uri="{BB962C8B-B14F-4D97-AF65-F5344CB8AC3E}">
        <p14:creationId xmlns:p14="http://schemas.microsoft.com/office/powerpoint/2010/main" val="3165424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latin typeface="+mn-lt"/>
              </a:rPr>
              <a:t>Solutions for Supporting Voice over </a:t>
            </a:r>
            <a:r>
              <a:rPr lang="en-US" b="1" dirty="0" smtClean="0">
                <a:solidFill>
                  <a:srgbClr val="C00000"/>
                </a:solidFill>
                <a:latin typeface="+mn-lt"/>
              </a:rPr>
              <a:t>LTE</a:t>
            </a:r>
            <a:r>
              <a:rPr lang="en-US" sz="3600" dirty="0"/>
              <a:t/>
            </a:r>
            <a:br>
              <a:rPr lang="en-US" sz="3600" dirty="0"/>
            </a:br>
            <a:endParaRPr lang="en-US" dirty="0"/>
          </a:p>
        </p:txBody>
      </p:sp>
      <p:sp>
        <p:nvSpPr>
          <p:cNvPr id="3" name="Content Placeholder 2"/>
          <p:cNvSpPr>
            <a:spLocks noGrp="1"/>
          </p:cNvSpPr>
          <p:nvPr>
            <p:ph idx="1"/>
          </p:nvPr>
        </p:nvSpPr>
        <p:spPr/>
        <p:txBody>
          <a:bodyPr/>
          <a:lstStyle/>
          <a:p>
            <a:r>
              <a:rPr lang="en-US" dirty="0">
                <a:solidFill>
                  <a:srgbClr val="CC3300"/>
                </a:solidFill>
              </a:rPr>
              <a:t>2. </a:t>
            </a:r>
            <a:r>
              <a:rPr lang="en-US" sz="2400" b="1" dirty="0">
                <a:solidFill>
                  <a:srgbClr val="0070C0"/>
                </a:solidFill>
              </a:rPr>
              <a:t>Voice over </a:t>
            </a:r>
            <a:r>
              <a:rPr lang="en-US" sz="2400" b="1" dirty="0" smtClean="0">
                <a:solidFill>
                  <a:srgbClr val="0070C0"/>
                </a:solidFill>
              </a:rPr>
              <a:t>LTE </a:t>
            </a:r>
            <a:r>
              <a:rPr lang="en-US" sz="2400" b="1" dirty="0">
                <a:solidFill>
                  <a:srgbClr val="0070C0"/>
                </a:solidFill>
              </a:rPr>
              <a:t>(VOLTE</a:t>
            </a:r>
            <a:r>
              <a:rPr lang="en-US" sz="2400" b="1" dirty="0" smtClean="0">
                <a:solidFill>
                  <a:srgbClr val="0070C0"/>
                </a:solidFill>
              </a:rPr>
              <a:t>)</a:t>
            </a:r>
            <a:endParaRPr lang="en-US" sz="2400" b="1" dirty="0">
              <a:solidFill>
                <a:srgbClr val="0070C0"/>
              </a:solidFill>
            </a:endParaRPr>
          </a:p>
          <a:p>
            <a:pPr>
              <a:buFont typeface="Wingdings" panose="05000000000000000000" pitchFamily="2" charset="2"/>
              <a:buChar char="q"/>
            </a:pPr>
            <a:r>
              <a:rPr lang="en-US" dirty="0" smtClean="0">
                <a:solidFill>
                  <a:schemeClr val="tx1"/>
                </a:solidFill>
              </a:rPr>
              <a:t> In </a:t>
            </a:r>
            <a:r>
              <a:rPr lang="en-US" dirty="0">
                <a:solidFill>
                  <a:schemeClr val="tx1"/>
                </a:solidFill>
              </a:rPr>
              <a:t>this solution, voice functionality is provided by the IP Multimedia Subsystem (IMS).The IMS network is mainly used to provide all the basic services for voice that are provided by the existing CS networks</a:t>
            </a:r>
            <a:r>
              <a:rPr lang="en-US" dirty="0" smtClean="0">
                <a:solidFill>
                  <a:schemeClr val="tx1"/>
                </a:solidFill>
              </a:rPr>
              <a:t>.</a:t>
            </a:r>
          </a:p>
          <a:p>
            <a:pPr>
              <a:buFont typeface="Wingdings" panose="05000000000000000000" pitchFamily="2" charset="2"/>
              <a:buChar char="q"/>
            </a:pPr>
            <a:r>
              <a:rPr lang="en-US" dirty="0">
                <a:solidFill>
                  <a:schemeClr val="tx1"/>
                </a:solidFill>
              </a:rPr>
              <a:t> </a:t>
            </a:r>
            <a:r>
              <a:rPr lang="en-US" dirty="0" smtClean="0">
                <a:solidFill>
                  <a:schemeClr val="tx1"/>
                </a:solidFill>
              </a:rPr>
              <a:t> </a:t>
            </a:r>
            <a:r>
              <a:rPr lang="en-US" dirty="0">
                <a:solidFill>
                  <a:schemeClr val="tx1"/>
                </a:solidFill>
              </a:rPr>
              <a:t>In addition, it also provides enhanced multimedia services like video conference, real time gaming </a:t>
            </a:r>
            <a:r>
              <a:rPr lang="en-US" dirty="0" smtClean="0">
                <a:solidFill>
                  <a:schemeClr val="tx1"/>
                </a:solidFill>
              </a:rPr>
              <a:t>etc.</a:t>
            </a: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5903" y="5053302"/>
            <a:ext cx="2426097" cy="1183791"/>
          </a:xfrm>
          <a:prstGeom prst="rect">
            <a:avLst/>
          </a:prstGeom>
        </p:spPr>
      </p:pic>
    </p:spTree>
    <p:extLst>
      <p:ext uri="{BB962C8B-B14F-4D97-AF65-F5344CB8AC3E}">
        <p14:creationId xmlns:p14="http://schemas.microsoft.com/office/powerpoint/2010/main" val="3765651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962334"/>
          </a:xfrm>
        </p:spPr>
        <p:txBody>
          <a:bodyPr/>
          <a:lstStyle/>
          <a:p>
            <a:r>
              <a:rPr lang="en-US" b="1" dirty="0">
                <a:solidFill>
                  <a:srgbClr val="C00000"/>
                </a:solidFill>
                <a:latin typeface="+mn-lt"/>
              </a:rPr>
              <a:t>LTE Technologies</a:t>
            </a:r>
          </a:p>
        </p:txBody>
      </p:sp>
      <p:sp>
        <p:nvSpPr>
          <p:cNvPr id="3" name="Content Placeholder 2"/>
          <p:cNvSpPr>
            <a:spLocks noGrp="1"/>
          </p:cNvSpPr>
          <p:nvPr>
            <p:ph idx="1"/>
          </p:nvPr>
        </p:nvSpPr>
        <p:spPr>
          <a:xfrm>
            <a:off x="1097280" y="1248938"/>
            <a:ext cx="10058400" cy="4620156"/>
          </a:xfrm>
        </p:spPr>
        <p:txBody>
          <a:bodyPr/>
          <a:lstStyle/>
          <a:p>
            <a:pPr marL="457200" indent="-457200">
              <a:buAutoNum type="arabicPeriod"/>
            </a:pPr>
            <a:r>
              <a:rPr lang="en-US" sz="2400" b="1" dirty="0" smtClean="0">
                <a:solidFill>
                  <a:srgbClr val="0070C0"/>
                </a:solidFill>
              </a:rPr>
              <a:t>Orthogonal </a:t>
            </a:r>
            <a:r>
              <a:rPr lang="en-US" sz="2400" b="1" dirty="0">
                <a:solidFill>
                  <a:srgbClr val="0070C0"/>
                </a:solidFill>
              </a:rPr>
              <a:t>Frequency Division Multiplexing (OFDM</a:t>
            </a:r>
            <a:r>
              <a:rPr lang="en-US" sz="2400" b="1" dirty="0" smtClean="0">
                <a:solidFill>
                  <a:srgbClr val="0070C0"/>
                </a:solidFill>
              </a:rPr>
              <a:t>)</a:t>
            </a:r>
          </a:p>
          <a:p>
            <a:pPr>
              <a:buFont typeface="Wingdings" panose="05000000000000000000" pitchFamily="2" charset="2"/>
              <a:buChar char="q"/>
            </a:pPr>
            <a:r>
              <a:rPr lang="en-US" sz="2400" b="1" dirty="0">
                <a:solidFill>
                  <a:srgbClr val="0070C0"/>
                </a:solidFill>
              </a:rPr>
              <a:t> </a:t>
            </a:r>
            <a:r>
              <a:rPr lang="en-US" dirty="0">
                <a:solidFill>
                  <a:schemeClr val="tx1"/>
                </a:solidFill>
              </a:rPr>
              <a:t>is a digital multi-carrier modulation scheme that extends the concept of single subcarrier modulation by using multiple subcarriers within the same single channel. Rather than transmit a high-rate stream of data with a single </a:t>
            </a:r>
            <a:r>
              <a:rPr lang="en-US" dirty="0" smtClean="0">
                <a:solidFill>
                  <a:schemeClr val="tx1"/>
                </a:solidFill>
              </a:rPr>
              <a:t>subcarrier.</a:t>
            </a:r>
          </a:p>
          <a:p>
            <a:pPr>
              <a:buFont typeface="Wingdings" panose="05000000000000000000" pitchFamily="2" charset="2"/>
              <a:buChar char="q"/>
            </a:pPr>
            <a:r>
              <a:rPr lang="en-US" dirty="0" smtClean="0">
                <a:solidFill>
                  <a:schemeClr val="tx1"/>
                </a:solidFill>
              </a:rPr>
              <a:t> OFDM </a:t>
            </a:r>
            <a:r>
              <a:rPr lang="en-US" dirty="0">
                <a:solidFill>
                  <a:schemeClr val="tx1"/>
                </a:solidFill>
              </a:rPr>
              <a:t>makes use of a large number of closely spaced orthogonal subcarriers that are transmitted in </a:t>
            </a:r>
            <a:r>
              <a:rPr lang="en-US" dirty="0" smtClean="0">
                <a:solidFill>
                  <a:schemeClr val="tx1"/>
                </a:solidFill>
              </a:rPr>
              <a:t>parallel.</a:t>
            </a:r>
          </a:p>
          <a:p>
            <a:pPr marL="0" indent="0">
              <a:buNone/>
            </a:pPr>
            <a:endParaRPr lang="en-US"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0046" y="3559016"/>
            <a:ext cx="5928042" cy="25054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65903" y="5042150"/>
            <a:ext cx="2426097" cy="1183791"/>
          </a:xfrm>
          <a:prstGeom prst="rect">
            <a:avLst/>
          </a:prstGeom>
        </p:spPr>
      </p:pic>
    </p:spTree>
    <p:extLst>
      <p:ext uri="{BB962C8B-B14F-4D97-AF65-F5344CB8AC3E}">
        <p14:creationId xmlns:p14="http://schemas.microsoft.com/office/powerpoint/2010/main" val="1372464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962334"/>
          </a:xfrm>
        </p:spPr>
        <p:txBody>
          <a:bodyPr/>
          <a:lstStyle/>
          <a:p>
            <a:r>
              <a:rPr lang="en-US" b="1" dirty="0" smtClean="0">
                <a:solidFill>
                  <a:srgbClr val="C00000"/>
                </a:solidFill>
                <a:latin typeface="+mn-lt"/>
              </a:rPr>
              <a:t>Continued…</a:t>
            </a:r>
            <a:endParaRPr lang="en-US" b="1" dirty="0">
              <a:solidFill>
                <a:srgbClr val="C00000"/>
              </a:solidFill>
              <a:latin typeface="+mn-lt"/>
            </a:endParaRPr>
          </a:p>
        </p:txBody>
      </p:sp>
      <p:sp>
        <p:nvSpPr>
          <p:cNvPr id="3" name="Content Placeholder 2"/>
          <p:cNvSpPr>
            <a:spLocks noGrp="1"/>
          </p:cNvSpPr>
          <p:nvPr>
            <p:ph idx="1"/>
          </p:nvPr>
        </p:nvSpPr>
        <p:spPr>
          <a:xfrm>
            <a:off x="1097280" y="1170878"/>
            <a:ext cx="10058400" cy="4698216"/>
          </a:xfrm>
        </p:spPr>
        <p:txBody>
          <a:bodyPr>
            <a:normAutofit/>
          </a:bodyPr>
          <a:lstStyle/>
          <a:p>
            <a:r>
              <a:rPr lang="en-US" sz="2400" b="1" dirty="0" smtClean="0">
                <a:solidFill>
                  <a:srgbClr val="CC3300"/>
                </a:solidFill>
              </a:rPr>
              <a:t>2. </a:t>
            </a:r>
            <a:r>
              <a:rPr lang="en-US" sz="2400" b="1" dirty="0" smtClean="0">
                <a:solidFill>
                  <a:srgbClr val="0070C0"/>
                </a:solidFill>
              </a:rPr>
              <a:t>Single Carrier </a:t>
            </a:r>
            <a:r>
              <a:rPr lang="en-US" sz="2400" b="1" dirty="0">
                <a:solidFill>
                  <a:srgbClr val="0070C0"/>
                </a:solidFill>
              </a:rPr>
              <a:t>Frequency Division Multiple Access (SC-FDMA) in the </a:t>
            </a:r>
            <a:r>
              <a:rPr lang="en-US" sz="2400" b="1" dirty="0" smtClean="0">
                <a:solidFill>
                  <a:srgbClr val="0070C0"/>
                </a:solidFill>
              </a:rPr>
              <a:t>uplink</a:t>
            </a:r>
          </a:p>
          <a:p>
            <a:pPr>
              <a:buFont typeface="Wingdings" panose="05000000000000000000" pitchFamily="2" charset="2"/>
              <a:buChar char="q"/>
            </a:pPr>
            <a:endParaRPr lang="en-US" dirty="0" smtClean="0">
              <a:solidFill>
                <a:schemeClr val="tx1"/>
              </a:solidFill>
            </a:endParaRPr>
          </a:p>
          <a:p>
            <a:pPr>
              <a:buFont typeface="Wingdings" panose="05000000000000000000" pitchFamily="2" charset="2"/>
              <a:buChar char="q"/>
            </a:pPr>
            <a:r>
              <a:rPr lang="en-US" dirty="0" smtClean="0">
                <a:solidFill>
                  <a:schemeClr val="tx1"/>
                </a:solidFill>
              </a:rPr>
              <a:t> which </a:t>
            </a:r>
            <a:r>
              <a:rPr lang="en-US" dirty="0">
                <a:solidFill>
                  <a:schemeClr val="tx1"/>
                </a:solidFill>
              </a:rPr>
              <a:t>has a very high Peak to </a:t>
            </a:r>
            <a:r>
              <a:rPr lang="en-US" dirty="0" smtClean="0">
                <a:solidFill>
                  <a:schemeClr val="tx1"/>
                </a:solidFill>
              </a:rPr>
              <a:t>Average </a:t>
            </a:r>
            <a:r>
              <a:rPr lang="en-US" dirty="0">
                <a:solidFill>
                  <a:schemeClr val="tx1"/>
                </a:solidFill>
              </a:rPr>
              <a:t>Power Ratio (PAPR), High PAPR requires expensive and inefficient power amplifiers with high requirements on linearity, which increases the cost of the terminal and drains the battery </a:t>
            </a:r>
            <a:r>
              <a:rPr lang="en-US" dirty="0" smtClean="0">
                <a:solidFill>
                  <a:schemeClr val="tx1"/>
                </a:solidFill>
              </a:rPr>
              <a:t>faster</a:t>
            </a:r>
          </a:p>
          <a:p>
            <a:pPr marL="0" indent="0">
              <a:buNone/>
            </a:pPr>
            <a:r>
              <a:rPr lang="en-US" sz="2400" b="1" dirty="0" smtClean="0">
                <a:solidFill>
                  <a:srgbClr val="CC3300"/>
                </a:solidFill>
              </a:rPr>
              <a:t>3.</a:t>
            </a:r>
            <a:r>
              <a:rPr lang="en-US" sz="2400" b="1" dirty="0"/>
              <a:t> </a:t>
            </a:r>
            <a:r>
              <a:rPr lang="en-US" sz="2400" b="1" dirty="0" smtClean="0">
                <a:solidFill>
                  <a:srgbClr val="0070C0"/>
                </a:solidFill>
              </a:rPr>
              <a:t>MIMO</a:t>
            </a:r>
          </a:p>
          <a:p>
            <a:pPr marL="0" indent="0">
              <a:buNone/>
            </a:pPr>
            <a:endParaRPr lang="en-US" sz="2400" dirty="0">
              <a:solidFill>
                <a:srgbClr val="0070C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4228" y="3547893"/>
            <a:ext cx="4882260" cy="232120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65903" y="5075604"/>
            <a:ext cx="2426097" cy="1183791"/>
          </a:xfrm>
          <a:prstGeom prst="rect">
            <a:avLst/>
          </a:prstGeom>
        </p:spPr>
      </p:pic>
    </p:spTree>
    <p:extLst>
      <p:ext uri="{BB962C8B-B14F-4D97-AF65-F5344CB8AC3E}">
        <p14:creationId xmlns:p14="http://schemas.microsoft.com/office/powerpoint/2010/main" val="1441256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850821"/>
          </a:xfrm>
        </p:spPr>
        <p:txBody>
          <a:bodyPr/>
          <a:lstStyle/>
          <a:p>
            <a:r>
              <a:rPr lang="en-US" b="1" dirty="0">
                <a:solidFill>
                  <a:srgbClr val="C00000"/>
                </a:solidFill>
                <a:latin typeface="+mn-lt"/>
              </a:rPr>
              <a:t>LTE Architecture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5903" y="5109058"/>
            <a:ext cx="2426097" cy="1183791"/>
          </a:xfrm>
          <a:prstGeom prst="rect">
            <a:avLst/>
          </a:prstGeom>
        </p:spPr>
      </p:pic>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94985" y="1810708"/>
            <a:ext cx="7359805" cy="3709146"/>
          </a:xfrm>
        </p:spPr>
      </p:pic>
    </p:spTree>
    <p:extLst>
      <p:ext uri="{BB962C8B-B14F-4D97-AF65-F5344CB8AC3E}">
        <p14:creationId xmlns:p14="http://schemas.microsoft.com/office/powerpoint/2010/main" val="697428081"/>
      </p:ext>
    </p:extLst>
  </p:cSld>
  <p:clrMapOvr>
    <a:masterClrMapping/>
  </p:clrMapOvr>
</p:sld>
</file>

<file path=ppt/theme/theme1.xml><?xml version="1.0" encoding="utf-8"?>
<a:theme xmlns:a="http://schemas.openxmlformats.org/drawingml/2006/main" name="Retrospect">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1087</TotalTime>
  <Words>1139</Words>
  <Application>Microsoft Office PowerPoint</Application>
  <PresentationFormat>Widescreen</PresentationFormat>
  <Paragraphs>92</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 Abdoullah Ashgar EL-kharef</vt:lpstr>
      <vt:lpstr>Arial</vt:lpstr>
      <vt:lpstr>Calibri</vt:lpstr>
      <vt:lpstr>Calibri Light</vt:lpstr>
      <vt:lpstr>Wingdings</vt:lpstr>
      <vt:lpstr>Retrospect</vt:lpstr>
      <vt:lpstr>PowerPoint Presentation</vt:lpstr>
      <vt:lpstr>What is LTE  ?</vt:lpstr>
      <vt:lpstr>Advantages</vt:lpstr>
      <vt:lpstr>Solutions for Supporting Voice over LTE </vt:lpstr>
      <vt:lpstr>Disadvantages of LTE CSFB </vt:lpstr>
      <vt:lpstr>Solutions for Supporting Voice over LTE </vt:lpstr>
      <vt:lpstr>LTE Technologies</vt:lpstr>
      <vt:lpstr>Continued…</vt:lpstr>
      <vt:lpstr>LTE Architecture</vt:lpstr>
      <vt:lpstr>LTE Network Elements</vt:lpstr>
      <vt:lpstr>LTE physical Layer </vt:lpstr>
      <vt:lpstr>Continued…</vt:lpstr>
      <vt:lpstr>LTE downlink simulator </vt:lpstr>
      <vt:lpstr>Results and Discussion </vt:lpstr>
      <vt:lpstr>Continued…</vt:lpstr>
      <vt:lpstr>Continued…</vt:lpstr>
      <vt:lpstr>Continued…</vt:lpstr>
      <vt:lpstr>Continued…</vt:lpstr>
      <vt:lpstr>Conclusion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LTE  ?</dc:title>
  <dc:creator>Lenovo User</dc:creator>
  <cp:lastModifiedBy>Lenovo User</cp:lastModifiedBy>
  <cp:revision>30</cp:revision>
  <dcterms:created xsi:type="dcterms:W3CDTF">2018-12-11T16:13:55Z</dcterms:created>
  <dcterms:modified xsi:type="dcterms:W3CDTF">2018-12-20T20:36:54Z</dcterms:modified>
</cp:coreProperties>
</file>