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83"/>
  </p:notesMasterIdLst>
  <p:sldIdLst>
    <p:sldId id="256" r:id="rId2"/>
    <p:sldId id="257" r:id="rId3"/>
    <p:sldId id="261" r:id="rId4"/>
    <p:sldId id="366" r:id="rId5"/>
    <p:sldId id="259" r:id="rId6"/>
    <p:sldId id="258" r:id="rId7"/>
    <p:sldId id="326" r:id="rId8"/>
    <p:sldId id="314" r:id="rId9"/>
    <p:sldId id="308" r:id="rId10"/>
    <p:sldId id="327" r:id="rId11"/>
    <p:sldId id="31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317" r:id="rId20"/>
    <p:sldId id="269" r:id="rId21"/>
    <p:sldId id="279" r:id="rId22"/>
    <p:sldId id="294" r:id="rId23"/>
    <p:sldId id="280" r:id="rId24"/>
    <p:sldId id="281" r:id="rId25"/>
    <p:sldId id="282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328" r:id="rId35"/>
    <p:sldId id="329" r:id="rId36"/>
    <p:sldId id="330" r:id="rId37"/>
    <p:sldId id="331" r:id="rId38"/>
    <p:sldId id="332" r:id="rId39"/>
    <p:sldId id="333" r:id="rId40"/>
    <p:sldId id="336" r:id="rId41"/>
    <p:sldId id="334" r:id="rId42"/>
    <p:sldId id="338" r:id="rId43"/>
    <p:sldId id="339" r:id="rId44"/>
    <p:sldId id="340" r:id="rId45"/>
    <p:sldId id="341" r:id="rId46"/>
    <p:sldId id="344" r:id="rId47"/>
    <p:sldId id="347" r:id="rId48"/>
    <p:sldId id="348" r:id="rId49"/>
    <p:sldId id="349" r:id="rId50"/>
    <p:sldId id="353" r:id="rId51"/>
    <p:sldId id="354" r:id="rId52"/>
    <p:sldId id="350" r:id="rId53"/>
    <p:sldId id="351" r:id="rId54"/>
    <p:sldId id="356" r:id="rId55"/>
    <p:sldId id="355" r:id="rId56"/>
    <p:sldId id="365" r:id="rId57"/>
    <p:sldId id="307" r:id="rId58"/>
    <p:sldId id="296" r:id="rId59"/>
    <p:sldId id="297" r:id="rId60"/>
    <p:sldId id="298" r:id="rId61"/>
    <p:sldId id="299" r:id="rId62"/>
    <p:sldId id="300" r:id="rId63"/>
    <p:sldId id="301" r:id="rId64"/>
    <p:sldId id="302" r:id="rId65"/>
    <p:sldId id="285" r:id="rId66"/>
    <p:sldId id="323" r:id="rId67"/>
    <p:sldId id="325" r:id="rId68"/>
    <p:sldId id="286" r:id="rId69"/>
    <p:sldId id="287" r:id="rId70"/>
    <p:sldId id="288" r:id="rId71"/>
    <p:sldId id="283" r:id="rId72"/>
    <p:sldId id="345" r:id="rId73"/>
    <p:sldId id="363" r:id="rId74"/>
    <p:sldId id="346" r:id="rId75"/>
    <p:sldId id="359" r:id="rId76"/>
    <p:sldId id="362" r:id="rId77"/>
    <p:sldId id="360" r:id="rId78"/>
    <p:sldId id="364" r:id="rId79"/>
    <p:sldId id="361" r:id="rId80"/>
    <p:sldId id="357" r:id="rId81"/>
    <p:sldId id="321" r:id="rId8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287DCB1-F152-4DFD-80C1-4F461086E6AF}">
          <p14:sldIdLst>
            <p14:sldId id="256"/>
            <p14:sldId id="257"/>
            <p14:sldId id="261"/>
            <p14:sldId id="366"/>
            <p14:sldId id="259"/>
            <p14:sldId id="258"/>
            <p14:sldId id="326"/>
            <p14:sldId id="314"/>
            <p14:sldId id="308"/>
            <p14:sldId id="327"/>
            <p14:sldId id="311"/>
            <p14:sldId id="262"/>
            <p14:sldId id="263"/>
            <p14:sldId id="264"/>
            <p14:sldId id="265"/>
            <p14:sldId id="266"/>
            <p14:sldId id="267"/>
            <p14:sldId id="268"/>
            <p14:sldId id="317"/>
            <p14:sldId id="269"/>
            <p14:sldId id="279"/>
            <p14:sldId id="294"/>
            <p14:sldId id="280"/>
            <p14:sldId id="281"/>
            <p14:sldId id="282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328"/>
            <p14:sldId id="329"/>
            <p14:sldId id="330"/>
            <p14:sldId id="331"/>
            <p14:sldId id="332"/>
            <p14:sldId id="333"/>
            <p14:sldId id="336"/>
            <p14:sldId id="334"/>
            <p14:sldId id="338"/>
            <p14:sldId id="339"/>
            <p14:sldId id="340"/>
            <p14:sldId id="341"/>
            <p14:sldId id="344"/>
            <p14:sldId id="347"/>
            <p14:sldId id="348"/>
            <p14:sldId id="349"/>
            <p14:sldId id="353"/>
            <p14:sldId id="354"/>
            <p14:sldId id="350"/>
            <p14:sldId id="351"/>
            <p14:sldId id="356"/>
            <p14:sldId id="355"/>
            <p14:sldId id="365"/>
            <p14:sldId id="307"/>
            <p14:sldId id="296"/>
            <p14:sldId id="297"/>
            <p14:sldId id="298"/>
            <p14:sldId id="299"/>
            <p14:sldId id="300"/>
            <p14:sldId id="301"/>
            <p14:sldId id="302"/>
            <p14:sldId id="285"/>
            <p14:sldId id="323"/>
            <p14:sldId id="325"/>
            <p14:sldId id="286"/>
            <p14:sldId id="287"/>
            <p14:sldId id="288"/>
            <p14:sldId id="283"/>
            <p14:sldId id="345"/>
            <p14:sldId id="363"/>
            <p14:sldId id="346"/>
            <p14:sldId id="359"/>
            <p14:sldId id="362"/>
            <p14:sldId id="360"/>
            <p14:sldId id="364"/>
            <p14:sldId id="361"/>
            <p14:sldId id="357"/>
          </p14:sldIdLst>
        </p14:section>
        <p14:section name="Untitled Section" id="{25DBCD9C-FF6D-4B3B-AF11-9CF68AE29F33}">
          <p14:sldIdLst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660"/>
  </p:normalViewPr>
  <p:slideViewPr>
    <p:cSldViewPr snapToGrid="0">
      <p:cViewPr varScale="1">
        <p:scale>
          <a:sx n="83" d="100"/>
          <a:sy n="83" d="100"/>
        </p:scale>
        <p:origin x="54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184E-554B-4BA0-BFB2-E5A02808C716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086AC-76E5-438C-8FA9-136485EC9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9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Tear-out check: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edge distance =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35.56 mm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2 (15.875) =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31.75 mm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tear-out failure.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086AC-76E5-438C-8FA9-136485EC9C51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43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Tear-out check: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edge distance =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35.56 mm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2 (15.875) =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31.75 mm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tear-out failure.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086AC-76E5-438C-8FA9-136485EC9C51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040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67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76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068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60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60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63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451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70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3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63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6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03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8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08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677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2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5F8B47-0C89-49E9-9356-CA23F78C449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CB5B8B-77EF-4668-AA59-C93496E10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8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3.png"/><Relationship Id="rId7" Type="http://schemas.openxmlformats.org/officeDocument/2006/relationships/image" Target="../media/image5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4.png"/><Relationship Id="rId9" Type="http://schemas.openxmlformats.org/officeDocument/2006/relationships/image" Target="../media/image60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2.jpe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6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EBA2A-3CE9-47F8-8B7C-616036FCD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21673" y="491694"/>
            <a:ext cx="12635345" cy="876369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Reanalysis and Design of </a:t>
            </a:r>
            <a:br>
              <a:rPr lang="en-US" sz="4400" b="1" dirty="0"/>
            </a:br>
            <a:r>
              <a:rPr lang="en-US" sz="4400" b="1" dirty="0" err="1"/>
              <a:t>Bissan</a:t>
            </a:r>
            <a:r>
              <a:rPr lang="en-US" sz="4400" b="1" dirty="0"/>
              <a:t> Air Condition Factory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0B5BC5-CDC6-4C1D-B7B6-8F9FCBE77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159" y="5886105"/>
            <a:ext cx="10532322" cy="624854"/>
          </a:xfrm>
        </p:spPr>
        <p:txBody>
          <a:bodyPr>
            <a:normAutofit/>
          </a:bodyPr>
          <a:lstStyle/>
          <a:p>
            <a:r>
              <a:rPr lang="en-US" dirty="0"/>
              <a:t>- Osama </a:t>
            </a:r>
            <a:r>
              <a:rPr lang="en-US" dirty="0" err="1"/>
              <a:t>Dwaikat</a:t>
            </a:r>
            <a:r>
              <a:rPr lang="en-US" dirty="0"/>
              <a:t>         - Osama </a:t>
            </a:r>
            <a:r>
              <a:rPr lang="en-US" dirty="0" err="1"/>
              <a:t>Bsharat</a:t>
            </a:r>
            <a:r>
              <a:rPr lang="en-US" dirty="0"/>
              <a:t>         - Waseem </a:t>
            </a:r>
            <a:r>
              <a:rPr lang="en-US" dirty="0" err="1"/>
              <a:t>Kittaneh</a:t>
            </a:r>
            <a:r>
              <a:rPr lang="en-US" dirty="0"/>
              <a:t>          - Salah </a:t>
            </a:r>
            <a:r>
              <a:rPr lang="en-US" dirty="0" err="1"/>
              <a:t>Hanaysheh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C3CD97-7194-4739-B325-30922EDB12C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680" y="1766887"/>
            <a:ext cx="4887595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49FA16-7D3E-41AD-BAC8-A48F96768C0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292194" y="2962571"/>
            <a:ext cx="3449320" cy="2190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448F3D-D6BB-4464-AE3E-EE98A497BEFA}"/>
              </a:ext>
            </a:extLst>
          </p:cNvPr>
          <p:cNvSpPr txBox="1"/>
          <p:nvPr/>
        </p:nvSpPr>
        <p:spPr>
          <a:xfrm>
            <a:off x="-138551" y="3258189"/>
            <a:ext cx="2272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Graduation Project 2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FBB776-092B-4BF8-81C4-58F0132F9912}"/>
              </a:ext>
            </a:extLst>
          </p:cNvPr>
          <p:cNvSpPr txBox="1"/>
          <p:nvPr/>
        </p:nvSpPr>
        <p:spPr>
          <a:xfrm>
            <a:off x="9825846" y="3244334"/>
            <a:ext cx="245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 Wednesday 16/05/2018</a:t>
            </a:r>
          </a:p>
        </p:txBody>
      </p:sp>
    </p:spTree>
    <p:extLst>
      <p:ext uri="{BB962C8B-B14F-4D97-AF65-F5344CB8AC3E}">
        <p14:creationId xmlns:p14="http://schemas.microsoft.com/office/powerpoint/2010/main" val="34519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1624F-DAE0-43C1-A5B7-5657EA75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7B158-6634-4D75-B9D9-B2FE46288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123" y="2556932"/>
            <a:ext cx="5887277" cy="3318936"/>
          </a:xfrm>
        </p:spPr>
        <p:txBody>
          <a:bodyPr/>
          <a:lstStyle/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dirty="0"/>
              <a:t> = 0.85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 = 1</a:t>
            </a:r>
            <a:br>
              <a:rPr lang="en-US" dirty="0"/>
            </a:br>
            <a:r>
              <a:rPr lang="en-US" dirty="0"/>
              <a:t>v = 130 km/</a:t>
            </a:r>
            <a:r>
              <a:rPr lang="en-US" dirty="0" err="1"/>
              <a:t>hr</a:t>
            </a:r>
            <a:r>
              <a:rPr lang="en-US" dirty="0"/>
              <a:t> = 36.11 m/sec</a:t>
            </a:r>
            <a:br>
              <a:rPr lang="en-US" dirty="0"/>
            </a:br>
            <a:r>
              <a:rPr lang="en-US" dirty="0"/>
              <a:t>I = 1 (Occupancy type I)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= 1.27 (Roughness C and Exposure D)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D03AFE9-7E69-4C28-B09C-ACB7E97AA7D2}"/>
              </a:ext>
            </a:extLst>
          </p:cNvPr>
          <p:cNvSpPr txBox="1">
            <a:spLocks/>
          </p:cNvSpPr>
          <p:nvPr/>
        </p:nvSpPr>
        <p:spPr>
          <a:xfrm>
            <a:off x="6834809" y="2556932"/>
            <a:ext cx="3740425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 </a:t>
            </a:r>
            <a:r>
              <a:rPr lang="en-US" b="1" baseline="-25000" dirty="0"/>
              <a:t>design</a:t>
            </a:r>
            <a:r>
              <a:rPr lang="en-US" b="1" dirty="0"/>
              <a:t> = P </a:t>
            </a:r>
            <a:r>
              <a:rPr lang="en-US" b="1" baseline="-25000" dirty="0" err="1"/>
              <a:t>ext</a:t>
            </a:r>
            <a:r>
              <a:rPr lang="en-US" b="1" baseline="-25000" dirty="0"/>
              <a:t> </a:t>
            </a:r>
            <a:r>
              <a:rPr lang="en-US" b="1" dirty="0"/>
              <a:t>- P </a:t>
            </a:r>
            <a:r>
              <a:rPr lang="en-US" b="1" baseline="-25000" dirty="0" err="1"/>
              <a:t>int</a:t>
            </a:r>
            <a:endParaRPr lang="en-US" b="1" baseline="-25000" dirty="0"/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baseline="-25000" dirty="0"/>
              <a:t>int or </a:t>
            </a:r>
            <a:r>
              <a:rPr lang="en-US" baseline="-25000" dirty="0" err="1"/>
              <a:t>ext</a:t>
            </a:r>
            <a:r>
              <a:rPr lang="en-US" dirty="0"/>
              <a:t> = </a:t>
            </a:r>
            <a:r>
              <a:rPr lang="en-US" dirty="0" err="1"/>
              <a:t>q</a:t>
            </a:r>
            <a:r>
              <a:rPr lang="en-US" baseline="-25000" dirty="0" err="1"/>
              <a:t>z</a:t>
            </a:r>
            <a:r>
              <a:rPr lang="en-US" dirty="0"/>
              <a:t>* G * </a:t>
            </a:r>
            <a:r>
              <a:rPr lang="en-US" dirty="0" err="1"/>
              <a:t>C</a:t>
            </a:r>
            <a:r>
              <a:rPr lang="en-US" baseline="-25000" dirty="0" err="1"/>
              <a:t>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G: Gust factor.</a:t>
            </a:r>
          </a:p>
          <a:p>
            <a:pPr marL="0" indent="0">
              <a:buNone/>
            </a:pPr>
            <a:r>
              <a:rPr lang="en-US" dirty="0" err="1"/>
              <a:t>C</a:t>
            </a:r>
            <a:r>
              <a:rPr lang="en-US" baseline="-25000" dirty="0" err="1"/>
              <a:t>p</a:t>
            </a:r>
            <a:r>
              <a:rPr lang="en-US" dirty="0"/>
              <a:t>: pressure coefficient.</a:t>
            </a:r>
          </a:p>
        </p:txBody>
      </p:sp>
    </p:spTree>
    <p:extLst>
      <p:ext uri="{BB962C8B-B14F-4D97-AF65-F5344CB8AC3E}">
        <p14:creationId xmlns:p14="http://schemas.microsoft.com/office/powerpoint/2010/main" val="36852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B845C-5D43-43CF-B121-E8DA0688B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Loads 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1639E-9456-45CA-AA7E-612E17DFB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094" y="2611084"/>
            <a:ext cx="3965713" cy="36318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Superimposed 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Office slab = 4.77 </a:t>
            </a:r>
            <a:r>
              <a:rPr lang="en-US" sz="2000" dirty="0" err="1"/>
              <a:t>kN</a:t>
            </a:r>
            <a:r>
              <a:rPr lang="en-US" sz="2000" dirty="0"/>
              <a:t>/m2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Ground slab = 3.27 </a:t>
            </a:r>
            <a:r>
              <a:rPr lang="en-US" sz="2000" dirty="0" err="1"/>
              <a:t>kN</a:t>
            </a:r>
            <a:r>
              <a:rPr lang="en-US" sz="2000" dirty="0"/>
              <a:t>/m2</a:t>
            </a:r>
          </a:p>
          <a:p>
            <a:r>
              <a:rPr lang="en-US" sz="2000" dirty="0"/>
              <a:t>Masonry Wall loads = 17.5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</a:p>
          <a:p>
            <a:r>
              <a:rPr lang="en-US" sz="2000" dirty="0"/>
              <a:t>Steel roof = 0.6 </a:t>
            </a:r>
            <a:r>
              <a:rPr lang="en-US" sz="2000" dirty="0" err="1"/>
              <a:t>kN</a:t>
            </a:r>
            <a:r>
              <a:rPr lang="en-US" sz="2000" dirty="0"/>
              <a:t>/m2</a:t>
            </a:r>
          </a:p>
          <a:p>
            <a:r>
              <a:rPr lang="en-US" sz="2000" dirty="0"/>
              <a:t>Minaret glass wall = 0.64 </a:t>
            </a:r>
            <a:r>
              <a:rPr lang="en-US" sz="2000" dirty="0" err="1"/>
              <a:t>kN</a:t>
            </a:r>
            <a:r>
              <a:rPr lang="en-US" sz="2000" dirty="0"/>
              <a:t>/m2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CA1BC3-CA4E-40E3-ACF1-E73F9E0284E4}"/>
              </a:ext>
            </a:extLst>
          </p:cNvPr>
          <p:cNvSpPr txBox="1">
            <a:spLocks/>
          </p:cNvSpPr>
          <p:nvPr/>
        </p:nvSpPr>
        <p:spPr>
          <a:xfrm>
            <a:off x="4873489" y="2611490"/>
            <a:ext cx="3210338" cy="37724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Live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Office slab = 2.5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Ground slab = 6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sz="2000" dirty="0"/>
              <a:t>Steel roof = </a:t>
            </a:r>
            <a:r>
              <a:rPr lang="ar-SA" sz="2000" dirty="0"/>
              <a:t>1</a:t>
            </a:r>
            <a:r>
              <a:rPr lang="en-US" sz="2000" dirty="0"/>
              <a:t>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sz="2000" dirty="0"/>
              <a:t>Minaret = </a:t>
            </a:r>
            <a:r>
              <a:rPr lang="ar-SA" sz="2000" dirty="0"/>
              <a:t>3</a:t>
            </a:r>
            <a:r>
              <a:rPr lang="en-US" sz="2000" dirty="0"/>
              <a:t>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Snow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Steel roof = 0.6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9BC54C2-228A-4CE0-8337-464BF7534EC1}"/>
              </a:ext>
            </a:extLst>
          </p:cNvPr>
          <p:cNvSpPr txBox="1">
            <a:spLocks/>
          </p:cNvSpPr>
          <p:nvPr/>
        </p:nvSpPr>
        <p:spPr>
          <a:xfrm>
            <a:off x="7947999" y="2786913"/>
            <a:ext cx="3727171" cy="29473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Wind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Walls = 0.77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Roof = 0.80 and 0.77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Soil Pressure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q = 19 </a:t>
            </a:r>
            <a:r>
              <a:rPr lang="en-US" sz="2000" dirty="0" err="1"/>
              <a:t>kN</a:t>
            </a:r>
            <a:r>
              <a:rPr lang="en-US" sz="2000" dirty="0"/>
              <a:t>/m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6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AE4C8-2ADC-48C5-B25E-9966EDD3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en-US" dirty="0"/>
              <a:t>Combinations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595CB9-6EF1-41D1-BDDF-8EA1A78E3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6" y="3208865"/>
            <a:ext cx="5265707" cy="27836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D40E96-EB04-4B7F-8D55-EDFF6C32C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378" y="3169108"/>
            <a:ext cx="4651541" cy="278369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3BAD95-1243-466A-992F-7EDB503BC902}"/>
              </a:ext>
            </a:extLst>
          </p:cNvPr>
          <p:cNvSpPr txBox="1">
            <a:spLocks/>
          </p:cNvSpPr>
          <p:nvPr/>
        </p:nvSpPr>
        <p:spPr>
          <a:xfrm>
            <a:off x="1295401" y="2630550"/>
            <a:ext cx="4335491" cy="59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Strength Combinations</a:t>
            </a:r>
            <a:r>
              <a:rPr lang="en-US" dirty="0"/>
              <a:t> 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DCE9F09-D2FE-490A-A8CC-B22F8A5AD6F6}"/>
              </a:ext>
            </a:extLst>
          </p:cNvPr>
          <p:cNvSpPr txBox="1">
            <a:spLocks/>
          </p:cNvSpPr>
          <p:nvPr/>
        </p:nvSpPr>
        <p:spPr>
          <a:xfrm>
            <a:off x="6561108" y="2630550"/>
            <a:ext cx="4106888" cy="59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Service Combinations</a:t>
            </a:r>
            <a:r>
              <a:rPr lang="en-US" dirty="0"/>
              <a:t> 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346981-EF33-4E16-AEA1-4C5B781BDC61}"/>
              </a:ext>
            </a:extLst>
          </p:cNvPr>
          <p:cNvCxnSpPr/>
          <p:nvPr/>
        </p:nvCxnSpPr>
        <p:spPr>
          <a:xfrm>
            <a:off x="6243061" y="2657054"/>
            <a:ext cx="0" cy="3375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85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0C9B5-16AB-4C6B-8FDD-FE65B2A3B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Preliminary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B51E3-C88E-4B8C-AA52-9AC3A78AC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91534"/>
            <a:ext cx="2720008" cy="33189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Slabs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Office</a:t>
            </a:r>
          </a:p>
          <a:p>
            <a:r>
              <a:rPr lang="en-US" dirty="0"/>
              <a:t>Ground </a:t>
            </a:r>
          </a:p>
          <a:p>
            <a:r>
              <a:rPr lang="en-US" dirty="0"/>
              <a:t>Basement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38EDE19-5B91-4E85-98BA-916B2B252624}"/>
              </a:ext>
            </a:extLst>
          </p:cNvPr>
          <p:cNvSpPr txBox="1">
            <a:spLocks/>
          </p:cNvSpPr>
          <p:nvPr/>
        </p:nvSpPr>
        <p:spPr>
          <a:xfrm>
            <a:off x="6331228" y="2591534"/>
            <a:ext cx="2720008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Columns</a:t>
            </a:r>
          </a:p>
          <a:p>
            <a:r>
              <a:rPr lang="en-US" dirty="0"/>
              <a:t>Office</a:t>
            </a:r>
          </a:p>
          <a:p>
            <a:r>
              <a:rPr lang="en-US" dirty="0"/>
              <a:t>Ground </a:t>
            </a:r>
          </a:p>
          <a:p>
            <a:r>
              <a:rPr lang="en-US" dirty="0"/>
              <a:t>Basement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01C82A-0897-4970-87EE-89713278E683}"/>
              </a:ext>
            </a:extLst>
          </p:cNvPr>
          <p:cNvSpPr txBox="1">
            <a:spLocks/>
          </p:cNvSpPr>
          <p:nvPr/>
        </p:nvSpPr>
        <p:spPr>
          <a:xfrm>
            <a:off x="3760306" y="2595951"/>
            <a:ext cx="2720008" cy="27049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Beams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Office</a:t>
            </a:r>
          </a:p>
          <a:p>
            <a:r>
              <a:rPr lang="en-US" dirty="0"/>
              <a:t>Ground 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3BF19-0462-4DE7-8664-19A0CD54A7BE}"/>
              </a:ext>
            </a:extLst>
          </p:cNvPr>
          <p:cNvSpPr txBox="1">
            <a:spLocks/>
          </p:cNvSpPr>
          <p:nvPr/>
        </p:nvSpPr>
        <p:spPr>
          <a:xfrm>
            <a:off x="8796133" y="2591534"/>
            <a:ext cx="2720008" cy="13038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Shear Wall</a:t>
            </a:r>
          </a:p>
        </p:txBody>
      </p:sp>
    </p:spTree>
    <p:extLst>
      <p:ext uri="{BB962C8B-B14F-4D97-AF65-F5344CB8AC3E}">
        <p14:creationId xmlns:p14="http://schemas.microsoft.com/office/powerpoint/2010/main" val="290379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6711-DAB1-4D8B-8331-539DD4200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en-US" dirty="0"/>
              <a:t>Office Beams and Slab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F943E-8BE6-49C0-AA96-29B729951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653" y="2570184"/>
            <a:ext cx="4548808" cy="33189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Assumptions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Columns Dimensions (40*25 cm)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α</a:t>
            </a:r>
            <a:r>
              <a:rPr lang="en-US" baseline="-25000" dirty="0" err="1"/>
              <a:t>fm</a:t>
            </a:r>
            <a:r>
              <a:rPr lang="en-US" baseline="-25000" dirty="0"/>
              <a:t> </a:t>
            </a:r>
            <a:r>
              <a:rPr lang="ar-JO" dirty="0"/>
              <a:t>&lt;</a:t>
            </a:r>
            <a:r>
              <a:rPr lang="en-US" dirty="0"/>
              <a:t> 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Beams dimensions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F6F1D7-492D-4A59-AC4A-D6E4595CDF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165088" y="3836883"/>
            <a:ext cx="5731510" cy="203898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42DF8F5-74BD-4943-BFDE-80CB4659377A}"/>
              </a:ext>
            </a:extLst>
          </p:cNvPr>
          <p:cNvSpPr txBox="1">
            <a:spLocks/>
          </p:cNvSpPr>
          <p:nvPr/>
        </p:nvSpPr>
        <p:spPr>
          <a:xfrm>
            <a:off x="7315200" y="2822714"/>
            <a:ext cx="2123658" cy="606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h = 0.16 m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6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02947-8B83-48C3-93BB-7213D4B92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517" y="745063"/>
            <a:ext cx="10074963" cy="1574800"/>
          </a:xfrm>
        </p:spPr>
        <p:txBody>
          <a:bodyPr>
            <a:noAutofit/>
          </a:bodyPr>
          <a:lstStyle/>
          <a:p>
            <a:r>
              <a:rPr lang="en-US" dirty="0"/>
              <a:t>Ground Beams and Slab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914436-47C9-484D-B12A-3BDEBBDBA1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45793" y="3735360"/>
            <a:ext cx="5731510" cy="203771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96C189B-1EE7-46E7-A6D0-4CCD5CC05CC9}"/>
              </a:ext>
            </a:extLst>
          </p:cNvPr>
          <p:cNvSpPr txBox="1">
            <a:spLocks/>
          </p:cNvSpPr>
          <p:nvPr/>
        </p:nvSpPr>
        <p:spPr>
          <a:xfrm>
            <a:off x="1308653" y="2570184"/>
            <a:ext cx="4548808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Assumptions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Columns Dimensions (40*25 cm)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α</a:t>
            </a:r>
            <a:r>
              <a:rPr lang="en-US" baseline="-25000" dirty="0" err="1"/>
              <a:t>fm</a:t>
            </a:r>
            <a:r>
              <a:rPr lang="en-US" baseline="-25000" dirty="0"/>
              <a:t> </a:t>
            </a:r>
            <a:r>
              <a:rPr lang="ar-JO" dirty="0"/>
              <a:t>&lt;</a:t>
            </a:r>
            <a:r>
              <a:rPr lang="en-US" dirty="0"/>
              <a:t> 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Beams dimensions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9F34916-7A12-44B2-9D4D-45532B587D91}"/>
              </a:ext>
            </a:extLst>
          </p:cNvPr>
          <p:cNvSpPr txBox="1">
            <a:spLocks/>
          </p:cNvSpPr>
          <p:nvPr/>
        </p:nvSpPr>
        <p:spPr>
          <a:xfrm>
            <a:off x="6187110" y="2995303"/>
            <a:ext cx="2123658" cy="606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h = 0.20 m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E3BDF-91E7-4C8F-BE7A-CCDEAC9EB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Basement Slab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2E4718-47AB-48A5-8AA3-5A4276931A4C}"/>
              </a:ext>
            </a:extLst>
          </p:cNvPr>
          <p:cNvSpPr txBox="1">
            <a:spLocks/>
          </p:cNvSpPr>
          <p:nvPr/>
        </p:nvSpPr>
        <p:spPr>
          <a:xfrm>
            <a:off x="1295401" y="2557946"/>
            <a:ext cx="6523382" cy="33179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Blind slab: 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 h = 0.15 m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 It used to cover the backfill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Font typeface="Arial"/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6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DC7A6-C134-433A-B59D-284096784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0DC9B-6BCA-4139-9D24-55B8273B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4323521" cy="310174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Ground columns </a:t>
            </a:r>
          </a:p>
          <a:p>
            <a:r>
              <a:rPr lang="en-US" dirty="0"/>
              <a:t>Assume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dirty="0"/>
              <a:t> = 1%</a:t>
            </a:r>
          </a:p>
          <a:p>
            <a:r>
              <a:rPr lang="en-US" dirty="0"/>
              <a:t>Based on calculations: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180 x 180 mm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But the used dimension is: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    250 x 400 mm</a:t>
            </a:r>
            <a:endParaRPr lang="en-US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BBA6C7F-85C8-48FA-B99B-8A94D010A27C}"/>
              </a:ext>
            </a:extLst>
          </p:cNvPr>
          <p:cNvSpPr txBox="1">
            <a:spLocks/>
          </p:cNvSpPr>
          <p:nvPr/>
        </p:nvSpPr>
        <p:spPr>
          <a:xfrm>
            <a:off x="6400800" y="2556932"/>
            <a:ext cx="4323521" cy="31017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Basement columns</a:t>
            </a:r>
          </a:p>
          <a:p>
            <a:r>
              <a:rPr lang="en-US" dirty="0"/>
              <a:t>Assume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dirty="0"/>
              <a:t> = 1%</a:t>
            </a:r>
          </a:p>
          <a:p>
            <a:r>
              <a:rPr lang="en-US" dirty="0"/>
              <a:t>Based on calculations: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275 x 275 mm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But the used dimension is: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    250 x 400 mm</a:t>
            </a:r>
            <a:endParaRPr lang="en-US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004F86-D836-403C-9C32-03D920A4F901}"/>
              </a:ext>
            </a:extLst>
          </p:cNvPr>
          <p:cNvCxnSpPr/>
          <p:nvPr/>
        </p:nvCxnSpPr>
        <p:spPr>
          <a:xfrm>
            <a:off x="6294782" y="2556932"/>
            <a:ext cx="0" cy="343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9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77694-A70F-44D7-9E00-2CA9C9155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F610F-C1A0-406A-A6DD-1E9EAD113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Assumptions: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γ </a:t>
            </a:r>
            <a:r>
              <a:rPr lang="en-US" baseline="-25000" dirty="0"/>
              <a:t>soil</a:t>
            </a:r>
            <a:r>
              <a:rPr lang="en-US" dirty="0"/>
              <a:t> = 18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3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 err="1"/>
              <a:t>Ø</a:t>
            </a:r>
            <a:r>
              <a:rPr lang="en-US" baseline="-25000" dirty="0" err="1"/>
              <a:t>soil</a:t>
            </a:r>
            <a:r>
              <a:rPr lang="en-US" dirty="0"/>
              <a:t> = 30˚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Wall Thickness is 25 cm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 V</a:t>
            </a:r>
            <a:r>
              <a:rPr lang="en-US" baseline="-25000" dirty="0"/>
              <a:t>u</a:t>
            </a:r>
            <a:r>
              <a:rPr lang="en-US" dirty="0"/>
              <a:t> = 48.34 </a:t>
            </a:r>
            <a:r>
              <a:rPr lang="en-US" dirty="0" err="1"/>
              <a:t>kN</a:t>
            </a:r>
            <a:endParaRPr lang="en-US" dirty="0"/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 </a:t>
            </a:r>
            <a:r>
              <a:rPr lang="en-US" dirty="0" err="1"/>
              <a:t>ØVc</a:t>
            </a:r>
            <a:r>
              <a:rPr lang="en-US" dirty="0"/>
              <a:t> = 119 </a:t>
            </a:r>
            <a:r>
              <a:rPr lang="en-US" dirty="0" err="1"/>
              <a:t>kN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173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729C0-3136-4DFF-953E-524515DA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3D Static Analysis and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A5C48-AB4C-4E97-B169-9D6CC3C5B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Modeling in SAP2000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Analysis Verifications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Deflection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408857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3865C-636D-434F-B2B8-DAA5B9C90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42076-80F9-4A37-9C05-4119689A0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5635486" cy="3318936"/>
          </a:xfrm>
        </p:spPr>
        <p:txBody>
          <a:bodyPr>
            <a:normAutofit/>
          </a:bodyPr>
          <a:lstStyle/>
          <a:p>
            <a:r>
              <a:rPr lang="en-US" sz="2600" b="1" dirty="0"/>
              <a:t>Introduction</a:t>
            </a:r>
            <a:endParaRPr lang="ar-SA" b="1" dirty="0"/>
          </a:p>
          <a:p>
            <a:r>
              <a:rPr lang="en-US" sz="2600" b="1" dirty="0"/>
              <a:t>Preliminary Design</a:t>
            </a:r>
          </a:p>
          <a:p>
            <a:r>
              <a:rPr lang="en-US" sz="2600" b="1" dirty="0"/>
              <a:t>3D Static Analysis and Design</a:t>
            </a:r>
          </a:p>
          <a:p>
            <a:r>
              <a:rPr lang="en-US" sz="2600" b="1" dirty="0"/>
              <a:t>3D Dynamic Analysis and </a:t>
            </a:r>
            <a:r>
              <a:rPr lang="en-US" sz="2600" b="1" dirty="0" smtClean="0"/>
              <a:t>Design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sz="2600" b="1" dirty="0" smtClean="0"/>
              <a:t>Concrete design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sz="2600" b="1" dirty="0" smtClean="0"/>
              <a:t>Steel design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7150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749C117F-F390-437B-ADB0-57E87EFF34F5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0742BC3-654B-4E41-9A6A-73A42E47763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575E71FA-50BD-43F8-8C98-04339283A93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F1AA7F6-A589-4BC8-BC72-2CA6DC90839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53F5243F-7E41-439E-8991-C4F246D88F68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01A6B5F-1CF1-43AD-9E85-94E187210CF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2F682A59-7E20-407C-A7F8-582295AC687C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5E4AC24E-0670-406E-822F-AAA6DA2010D3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E89B1776-F953-4C0F-8E85-E9C66B1EF0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6432130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97356D0-D934-42B9-8291-DF34A3AC0C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9431" y="3509772"/>
            <a:ext cx="3074977" cy="12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E0738FC-050B-4244-9366-E4C49ACB5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290" y="1041401"/>
            <a:ext cx="3079006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Modeling in SAP2000</a:t>
            </a:r>
          </a:p>
        </p:txBody>
      </p:sp>
      <p:pic>
        <p:nvPicPr>
          <p:cNvPr id="19" name="Picture 18" descr="https://scontent.fjrs4-1.fna.fbcdn.net/v/t1.15752-9/30688634_1348155571985567_8073464199130382336_n.png?_nc_cat=0&amp;oh=d1ce00803643554bcf4e6d4f1b8e5176&amp;oe=5B66476A">
            <a:extLst>
              <a:ext uri="{FF2B5EF4-FFF2-40B4-BE49-F238E27FC236}">
                <a16:creationId xmlns:a16="http://schemas.microsoft.com/office/drawing/2014/main" id="{5D20B62E-4ECE-4AD0-B544-0416584194F9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1" b="9723"/>
          <a:stretch/>
        </p:blipFill>
        <p:spPr bwMode="auto">
          <a:xfrm>
            <a:off x="1124083" y="1433270"/>
            <a:ext cx="6300656" cy="388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8535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9A1AD-D0FD-401B-AC46-5FDE8BD1C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en-US" dirty="0"/>
              <a:t>Analysis Verifications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95B97-8B99-4BF6-8DC6-784EAE5D3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4972877" cy="3318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Compatibility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Deflection</a:t>
            </a:r>
            <a:endParaRPr lang="ar-SA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Equilibrium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Internal Forces</a:t>
            </a:r>
            <a:endParaRPr lang="ar-SA" b="1" dirty="0"/>
          </a:p>
          <a:p>
            <a:pPr marL="0" indent="0">
              <a:buNone/>
            </a:pPr>
            <a:endParaRPr lang="ar-SA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4D0DB10-24E7-4415-A342-888569B86504}"/>
              </a:ext>
            </a:extLst>
          </p:cNvPr>
          <p:cNvSpPr txBox="1">
            <a:spLocks/>
          </p:cNvSpPr>
          <p:nvPr/>
        </p:nvSpPr>
        <p:spPr>
          <a:xfrm>
            <a:off x="6640995" y="3296847"/>
            <a:ext cx="4800599" cy="25201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Superimposed 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Live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Snow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Lateral Load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8E28B634-A7BF-48E6-A65B-C91DCE3151CE}"/>
              </a:ext>
            </a:extLst>
          </p:cNvPr>
          <p:cNvCxnSpPr>
            <a:cxnSpLocks/>
          </p:cNvCxnSpPr>
          <p:nvPr/>
        </p:nvCxnSpPr>
        <p:spPr>
          <a:xfrm>
            <a:off x="4280452" y="3787177"/>
            <a:ext cx="2981739" cy="2029793"/>
          </a:xfrm>
          <a:prstGeom prst="bentConnector3">
            <a:avLst>
              <a:gd name="adj1" fmla="val 73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660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pic>
        <p:nvPicPr>
          <p:cNvPr id="9" name="Picture 8" descr="https://scontent.fjrs4-1.fna.fbcdn.net/v/t1.15752-9/30697930_1348173478650443_4867755469013254144_n.png?_nc_cat=0&amp;oh=d6ef9950bd3639bb26715cc827a7742d&amp;oe=5B5FE7F5">
            <a:extLst>
              <a:ext uri="{FF2B5EF4-FFF2-40B4-BE49-F238E27FC236}">
                <a16:creationId xmlns:a16="http://schemas.microsoft.com/office/drawing/2014/main" id="{AFCFDA94-E3CC-4621-AE35-4F035DC66219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68" y="1371112"/>
            <a:ext cx="5469466" cy="4115772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C8DD32-EBC5-4D11-9654-3D281D89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528" y="982132"/>
            <a:ext cx="4094017" cy="2823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>
                <a:solidFill>
                  <a:srgbClr val="262626"/>
                </a:solidFill>
              </a:rPr>
              <a:t>Compatibility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7A31F-2D5C-4799-B360-949C47031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528" y="4076944"/>
            <a:ext cx="4094017" cy="16796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kern="1200" cap="none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From the figure, it is clear that the component of the structure looks compatible with each other.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4E8841-3EBF-4D86-8633-88819E769EF9}"/>
              </a:ext>
            </a:extLst>
          </p:cNvPr>
          <p:cNvCxnSpPr/>
          <p:nvPr/>
        </p:nvCxnSpPr>
        <p:spPr>
          <a:xfrm>
            <a:off x="1011596" y="3834148"/>
            <a:ext cx="40940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162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23574-64C2-4CEE-9F76-E5E392AD4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Deflection Computations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D1E937-6D20-4490-BAE0-418FF3EB87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2" y="2556932"/>
                <a:ext cx="9601196" cy="3318936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dirty="0"/>
                  <a:t> Concrete deflection:</a:t>
                </a:r>
                <a:endParaRPr lang="ar-SA" b="1" dirty="0"/>
              </a:p>
              <a:p>
                <a:pPr marL="0" indent="0">
                  <a:buNone/>
                </a:pPr>
                <a:r>
                  <a:rPr lang="en-US" dirty="0"/>
                  <a:t>Allowable deflection </a:t>
                </a:r>
                <a:r>
                  <a:rPr lang="en-US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 ∆</a:t>
                </a:r>
                <a:r>
                  <a:rPr lang="en-US" baseline="-25000" dirty="0"/>
                  <a:t>LT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/>
                  <a:t> = 0.0229 m</a:t>
                </a:r>
              </a:p>
              <a:p>
                <a:pPr marL="0" indent="0">
                  <a:buNone/>
                </a:pPr>
                <a:r>
                  <a:rPr lang="en-US" dirty="0"/>
                  <a:t>To measure long term deflection, define a combination (2DL+1.5LL)</a:t>
                </a:r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0.0224 m </a:t>
                </a:r>
                <a:r>
                  <a:rPr lang="en-US" b="1" dirty="0">
                    <a:solidFill>
                      <a:schemeClr val="accent1"/>
                    </a:solidFill>
                  </a:rPr>
                  <a:t>(OK)</a:t>
                </a:r>
              </a:p>
              <a:p>
                <a:pPr marL="0" indent="0">
                  <a:buNone/>
                </a:pPr>
                <a:endParaRPr lang="en-US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D1E937-6D20-4490-BAE0-418FF3EB87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2" y="2556932"/>
                <a:ext cx="9601196" cy="3318936"/>
              </a:xfrm>
              <a:blipFill>
                <a:blip r:embed="rId2"/>
                <a:stretch>
                  <a:fillRect l="-1144" t="-2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9820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7FB00-F9D3-45C6-A3CC-E5E33DDC5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Deflection Computations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6BCE5-AEA9-488B-B12C-46B87348D9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dirty="0"/>
                  <a:t> Steel deflection limit:</a:t>
                </a:r>
              </a:p>
              <a:p>
                <a:r>
                  <a:rPr lang="en-US" dirty="0"/>
                  <a:t>Live load deflection </a:t>
                </a:r>
                <a:r>
                  <a:rPr lang="en-US" i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endParaRPr lang="en-US" i="1" dirty="0"/>
              </a:p>
              <a:p>
                <a:r>
                  <a:rPr lang="en-US" dirty="0"/>
                  <a:t>Snow and wind load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Dead +</a:t>
                </a:r>
                <a:r>
                  <a:rPr lang="ar-SA" dirty="0"/>
                  <a:t> </a:t>
                </a:r>
                <a:r>
                  <a:rPr lang="en-US" dirty="0"/>
                  <a:t>Live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120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endParaRPr lang="en-US" i="1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6BCE5-AEA9-488B-B12C-46B87348D9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4" t="-2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44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90711-7A1F-4124-BA0E-9B69B259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Deflection Computations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6DA76-D098-4C3D-B115-F5BA46917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4800599" cy="356557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Live load deflection :</a:t>
            </a:r>
          </a:p>
          <a:p>
            <a:pPr marL="0" indent="0">
              <a:buNone/>
            </a:pPr>
            <a:r>
              <a:rPr lang="en-US" dirty="0" err="1"/>
              <a:t>Δ</a:t>
            </a:r>
            <a:r>
              <a:rPr lang="en-US" baseline="-25000" dirty="0" err="1"/>
              <a:t>allowable</a:t>
            </a:r>
            <a:r>
              <a:rPr lang="en-US" baseline="-25000" dirty="0"/>
              <a:t>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= 1</a:t>
            </a:r>
            <a:r>
              <a:rPr lang="en-US" dirty="0"/>
              <a:t>58 mm.</a:t>
            </a:r>
          </a:p>
          <a:p>
            <a:pPr marL="0" indent="0">
              <a:buNone/>
            </a:pPr>
            <a:r>
              <a:rPr lang="en-US" dirty="0"/>
              <a:t>From SAP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dirty="0"/>
              <a:t>Δ </a:t>
            </a:r>
            <a:r>
              <a:rPr lang="en-US" dirty="0">
                <a:sym typeface="Wingdings" panose="05000000000000000000" pitchFamily="2" charset="2"/>
              </a:rPr>
              <a:t>=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90 mm (OK)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r>
              <a:rPr lang="en-US" b="1" dirty="0"/>
              <a:t>Snow and wind load deflection :</a:t>
            </a:r>
          </a:p>
          <a:p>
            <a:pPr marL="0" indent="0">
              <a:buNone/>
            </a:pPr>
            <a:r>
              <a:rPr lang="en-US" dirty="0" err="1"/>
              <a:t>Δ</a:t>
            </a:r>
            <a:r>
              <a:rPr lang="en-US" baseline="-25000" dirty="0" err="1"/>
              <a:t>allowable</a:t>
            </a:r>
            <a:r>
              <a:rPr lang="en-US" baseline="-25000" dirty="0"/>
              <a:t> </a:t>
            </a:r>
            <a:r>
              <a:rPr lang="en-US" dirty="0"/>
              <a:t>= 158 mm.</a:t>
            </a:r>
          </a:p>
          <a:p>
            <a:pPr marL="0" indent="0">
              <a:buNone/>
            </a:pPr>
            <a:r>
              <a:rPr lang="en-US" dirty="0"/>
              <a:t>From SAP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dirty="0" err="1"/>
              <a:t>Δsnow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=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54.30 mm (OK)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                       </a:t>
            </a:r>
            <a:r>
              <a:rPr lang="en-US" dirty="0" err="1"/>
              <a:t>Δwind</a:t>
            </a:r>
            <a:r>
              <a:rPr lang="en-US" dirty="0"/>
              <a:t> =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22.80 mm (OK)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0F23ED-5B30-491E-975C-28930E94568D}"/>
              </a:ext>
            </a:extLst>
          </p:cNvPr>
          <p:cNvSpPr txBox="1">
            <a:spLocks/>
          </p:cNvSpPr>
          <p:nvPr/>
        </p:nvSpPr>
        <p:spPr>
          <a:xfrm>
            <a:off x="6410739" y="2556932"/>
            <a:ext cx="4800599" cy="35655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/>
              <a:t>(Dead + Live) deflection :</a:t>
            </a:r>
          </a:p>
          <a:p>
            <a:pPr marL="0" indent="0">
              <a:buFont typeface="Arial"/>
              <a:buNone/>
            </a:pPr>
            <a:r>
              <a:rPr lang="en-US" sz="2200" dirty="0" err="1"/>
              <a:t>Δ</a:t>
            </a:r>
            <a:r>
              <a:rPr lang="en-US" sz="2200" baseline="-25000" dirty="0" err="1"/>
              <a:t>allowable</a:t>
            </a:r>
            <a:r>
              <a:rPr lang="en-US" sz="2200" baseline="-25000" dirty="0"/>
              <a:t> </a:t>
            </a:r>
            <a:r>
              <a:rPr lang="en-US" sz="2200" dirty="0"/>
              <a:t>= 237 mm.</a:t>
            </a:r>
          </a:p>
          <a:p>
            <a:pPr marL="0" indent="0">
              <a:buFont typeface="Arial"/>
              <a:buNone/>
            </a:pPr>
            <a:r>
              <a:rPr lang="en-US" sz="2200" dirty="0"/>
              <a:t>From SAP </a:t>
            </a:r>
            <a:r>
              <a:rPr lang="en-US" sz="2200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sz="2200" dirty="0"/>
              <a:t>Δ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=</a:t>
            </a:r>
            <a:r>
              <a:rPr lang="en-US" sz="2200" dirty="0">
                <a:solidFill>
                  <a:schemeClr val="accent1"/>
                </a:solidFill>
                <a:sym typeface="Wingdings" panose="05000000000000000000" pitchFamily="2" charset="2"/>
              </a:rPr>
              <a:t> 194.50 mm (OK)</a:t>
            </a:r>
          </a:p>
          <a:p>
            <a:pPr marL="0" indent="0">
              <a:buFont typeface="Arial"/>
              <a:buNone/>
            </a:pPr>
            <a:endParaRPr lang="en-US" sz="2200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endParaRPr lang="en-US" sz="2200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endParaRPr lang="en-US" sz="22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ADA63B-705B-4C46-8B02-31E84285915A}"/>
              </a:ext>
            </a:extLst>
          </p:cNvPr>
          <p:cNvCxnSpPr/>
          <p:nvPr/>
        </p:nvCxnSpPr>
        <p:spPr>
          <a:xfrm>
            <a:off x="6095999" y="2676939"/>
            <a:ext cx="0" cy="310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991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914A2-D6D2-4FB1-8045-190ADF52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Loads (Dead)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2587DA-028C-4987-9EDC-51F6E0B034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89384" y="2556932"/>
                <a:ext cx="10127973" cy="3318936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b="1" dirty="0"/>
                  <a:t> For Concrete:</a:t>
                </a:r>
              </a:p>
              <a:p>
                <a:pPr marL="0" indent="0">
                  <a:buNone/>
                </a:pPr>
                <a:r>
                  <a:rPr lang="en-US" dirty="0"/>
                  <a:t>Total DL = W(slabs) +W(beams) + W(columns) + W(shear walls) = 19867.5 </a:t>
                </a:r>
                <a:r>
                  <a:rPr lang="en-US" dirty="0" err="1"/>
                  <a:t>kN.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 Dead Load = 19874.5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b="1" dirty="0"/>
                  <a:t>Difference %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𝑆𝐴𝑃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𝐻𝑎𝑛𝑑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𝐻𝑎𝑛𝑑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/>
                  <a:t>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874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19867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867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/>
                  <a:t>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0.035 % (OK)</a:t>
                </a:r>
              </a:p>
              <a:p>
                <a:pPr marL="0" indent="0">
                  <a:buNone/>
                </a:pPr>
                <a:endParaRPr lang="ar-SA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2587DA-028C-4987-9EDC-51F6E0B034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9384" y="2556932"/>
                <a:ext cx="10127973" cy="3318936"/>
              </a:xfrm>
              <a:blipFill>
                <a:blip r:embed="rId2"/>
                <a:stretch>
                  <a:fillRect l="-1083" t="-2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7237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D0190-CC83-40FB-9AE3-BF3B31941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Loads (SD)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DCDFD8-4E64-4D6C-AFC3-2934464AF5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Total SD = SD office + SD ground + SD roof + SD walls (concrete +glass)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= 8854.7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SD = 8863.7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/>
                </a:r>
                <a:b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</a:br>
                <a:endParaRPr lang="en-US" sz="120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b="1" dirty="0"/>
                  <a:t>Difference %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863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8854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854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/>
                  <a:t>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0.1 % (OK)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DCDFD8-4E64-4D6C-AFC3-2934464AF5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0810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FBCBF-73E0-4D66-B675-3F9143742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Loads (Live)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7069B8-EDF6-4AF0-9767-C0AAC42993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r>
                  <a:rPr lang="en-US" dirty="0"/>
                  <a:t>Total LL = LL office + LL ground + LL roof + LL minaret = 10171kN</a:t>
                </a:r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LL = 10182.7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b="1" dirty="0"/>
                  <a:t>Difference %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10171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/>
                  <a:t>%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0.11 % (OK)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7069B8-EDF6-4AF0-9767-C0AAC42993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00131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9BC5D-646D-4C14-B9BC-F7216A770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Loads (Snow)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D81B57-1C6A-4BB0-86AE-F9B28A9C52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Total SL = 1586.8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Snow Load = 1590.7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b="1" dirty="0"/>
                  <a:t>Difference %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590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1586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1586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/>
                  <a:t>%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0.25 % (OK)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D81B57-1C6A-4BB0-86AE-F9B28A9C52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533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D2CA3-0E29-4A62-AD28-9A752E3FE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45F3C-4C4C-43B8-BFF2-E11644BDD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Location</a:t>
            </a:r>
          </a:p>
          <a:p>
            <a:pPr marL="0" indent="0">
              <a:buNone/>
            </a:pPr>
            <a:r>
              <a:rPr lang="en-US" dirty="0"/>
              <a:t>It is located at east of </a:t>
            </a:r>
            <a:r>
              <a:rPr lang="en-US" dirty="0" err="1"/>
              <a:t>Tulkarm</a:t>
            </a:r>
            <a:r>
              <a:rPr lang="en-US" dirty="0"/>
              <a:t> at 120 m elevation above mean sea level. It’s extended over an area 2900 m</a:t>
            </a:r>
            <a:r>
              <a:rPr lang="en-US" baseline="30000" dirty="0"/>
              <a:t>2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sz="11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Stories and usage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FE1CDB-F433-41C2-8645-60F19D8BA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21" y="4728933"/>
            <a:ext cx="7562958" cy="114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EAC0E-55E5-4CAD-A888-3142F436D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Lateral Load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68CC9A-3E2E-4A61-A3E7-36AB31C1DE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1" y="2556932"/>
                <a:ext cx="9306338" cy="3318936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Total lateral load in X – direction = 688.7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Lateral Load in X </a:t>
                </a:r>
                <a:r>
                  <a:rPr lang="en-US" dirty="0"/>
                  <a:t>–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direction = 683.59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/>
                  <a:t>Difference 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688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683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688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*100%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0.74 % (OK)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68CC9A-3E2E-4A61-A3E7-36AB31C1DE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1" y="2556932"/>
                <a:ext cx="9306338" cy="3318936"/>
              </a:xfrm>
              <a:blipFill>
                <a:blip r:embed="rId2"/>
                <a:stretch>
                  <a:fillRect l="-1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3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63DB0-28B2-4935-9088-48D2ABCAF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Lateral Load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4E5E83-0CC8-4E24-8622-24370DB3BF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Total lateral load in Y – direction = 404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</a:t>
                </a:r>
                <a:r>
                  <a:rPr lang="en-US" dirty="0">
                    <a:solidFill>
                      <a:schemeClr val="tx1"/>
                    </a:solidFill>
                  </a:rPr>
                  <a:t>AP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Lateral Load in Y </a:t>
                </a:r>
                <a:r>
                  <a:rPr lang="en-US" dirty="0"/>
                  <a:t>–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direction = 411.7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/>
                  <a:t>Difference 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411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404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404</m:t>
                        </m:r>
                      </m:den>
                    </m:f>
                  </m:oMath>
                </a14:m>
                <a:r>
                  <a:rPr lang="en-US" dirty="0"/>
                  <a:t> *100%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1.92 %  (OK)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4E5E83-0CC8-4E24-8622-24370DB3BF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744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95319-D384-40FA-8C86-6791C874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/>
            <a:r>
              <a:rPr lang="en-US" sz="4400" dirty="0">
                <a:latin typeface="+mn-lt"/>
              </a:rPr>
              <a:t>Internal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620460-DB8A-49BF-A4DB-32BA72DF39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1636" y="2556932"/>
                <a:ext cx="5377070" cy="3318936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dirty="0"/>
                  <a:t>Moment check: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</a:rPr>
                  <a:t>Moment in Y – direction </a:t>
                </a:r>
              </a:p>
              <a:p>
                <a:pPr marL="0" indent="0">
                  <a:buNone/>
                </a:pPr>
                <a:r>
                  <a:rPr lang="en-US" dirty="0"/>
                  <a:t>Total static Moment =610.4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ym typeface="Wingdings" panose="05000000000000000000" pitchFamily="2" charset="2"/>
                  </a:rPr>
                  <a:t> TSM = 556 </a:t>
                </a:r>
                <a:r>
                  <a:rPr lang="en-US" dirty="0" err="1">
                    <a:sym typeface="Wingdings" panose="05000000000000000000" pitchFamily="2" charset="2"/>
                  </a:rPr>
                  <a:t>kN.m</a:t>
                </a:r>
                <a:r>
                  <a:rPr lang="en-US" dirty="0">
                    <a:sym typeface="Wingdings" panose="05000000000000000000" pitchFamily="2" charset="2"/>
                  </a:rPr>
                  <a:t/>
                </a:r>
                <a:br>
                  <a:rPr lang="en-US" dirty="0">
                    <a:sym typeface="Wingdings" panose="05000000000000000000" pitchFamily="2" charset="2"/>
                  </a:rPr>
                </a:br>
                <a:endParaRPr lang="en-US" sz="1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/>
                  <a:t>Difference %=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556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610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610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/>
                  <a:t> *100%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8.9 % </a:t>
                </a:r>
                <a:br>
                  <a:rPr lang="en-US" b="1" dirty="0">
                    <a:solidFill>
                      <a:schemeClr val="accent1"/>
                    </a:solidFill>
                  </a:rPr>
                </a:br>
                <a:r>
                  <a:rPr lang="en-US" b="1" dirty="0">
                    <a:solidFill>
                      <a:schemeClr val="accent1"/>
                    </a:solidFill>
                  </a:rPr>
                  <a:t>                                                      (OK)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620460-DB8A-49BF-A4DB-32BA72DF39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1636" y="2556932"/>
                <a:ext cx="5377070" cy="3318936"/>
              </a:xfrm>
              <a:blipFill>
                <a:blip r:embed="rId2"/>
                <a:stretch>
                  <a:fillRect l="-2041" t="-2752" b="-1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90CB53D1-F69E-4483-80E3-A2E5B15BB0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85453" y="2530428"/>
                <a:ext cx="5595730" cy="331893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endParaRPr lang="en-US" dirty="0"/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Moment in X – direction</a:t>
                </a:r>
              </a:p>
              <a:p>
                <a:pPr marL="0" indent="0">
                  <a:buNone/>
                </a:pPr>
                <a:r>
                  <a:rPr lang="en-US" dirty="0"/>
                  <a:t>Total static Moment =828.2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ym typeface="Wingdings" panose="05000000000000000000" pitchFamily="2" charset="2"/>
                  </a:rPr>
                  <a:t> TSM = 788.5 </a:t>
                </a:r>
                <a:r>
                  <a:rPr lang="en-US" dirty="0" err="1">
                    <a:sym typeface="Wingdings" panose="05000000000000000000" pitchFamily="2" charset="2"/>
                  </a:rPr>
                  <a:t>kN.m</a:t>
                </a:r>
                <a:r>
                  <a:rPr lang="en-US" dirty="0">
                    <a:sym typeface="Wingdings" panose="05000000000000000000" pitchFamily="2" charset="2"/>
                  </a:rPr>
                  <a:t/>
                </a:r>
                <a:br>
                  <a:rPr lang="en-US" dirty="0">
                    <a:sym typeface="Wingdings" panose="05000000000000000000" pitchFamily="2" charset="2"/>
                  </a:rPr>
                </a:br>
                <a:endParaRPr lang="en-US" sz="1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/>
                  <a:t>Difference %=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788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828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828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*100% = </a:t>
                </a:r>
                <a:r>
                  <a:rPr lang="en-US" b="1" dirty="0">
                    <a:solidFill>
                      <a:schemeClr val="accent1"/>
                    </a:solidFill>
                  </a:rPr>
                  <a:t>4.79 % </a:t>
                </a:r>
                <a:br>
                  <a:rPr lang="en-US" b="1" dirty="0">
                    <a:solidFill>
                      <a:schemeClr val="accent1"/>
                    </a:solidFill>
                  </a:rPr>
                </a:br>
                <a:r>
                  <a:rPr lang="en-US" b="1" dirty="0">
                    <a:solidFill>
                      <a:schemeClr val="accent1"/>
                    </a:solidFill>
                  </a:rPr>
                  <a:t>                                                       (OK)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90CB53D1-F69E-4483-80E3-A2E5B15BB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453" y="2530428"/>
                <a:ext cx="5595730" cy="3318936"/>
              </a:xfrm>
              <a:prstGeom prst="rect">
                <a:avLst/>
              </a:prstGeom>
              <a:blipFill>
                <a:blip r:embed="rId3"/>
                <a:stretch>
                  <a:fillRect l="-1961" b="-1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425CD6-C8A7-4E66-9B83-A4C0708E2490}"/>
              </a:ext>
            </a:extLst>
          </p:cNvPr>
          <p:cNvCxnSpPr/>
          <p:nvPr/>
        </p:nvCxnSpPr>
        <p:spPr>
          <a:xfrm>
            <a:off x="6109252" y="2650435"/>
            <a:ext cx="0" cy="310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0394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54229-3883-457C-8F81-3E6D151AD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4B28AC-4F3D-491B-9B2A-292CF5E3E0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dirty="0"/>
                  <a:t>Shear check:</a:t>
                </a:r>
                <a:endParaRPr lang="ar-SA" b="1" dirty="0"/>
              </a:p>
              <a:p>
                <a:pPr marL="0" indent="0">
                  <a:buNone/>
                </a:pPr>
                <a:r>
                  <a:rPr lang="en-US" dirty="0"/>
                  <a:t>Vu = 85.48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SAP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Vu = 82.23 </a:t>
                </a:r>
                <a:r>
                  <a:rPr lang="en-US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kN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/>
                  <a:t>Difference 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82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48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48</m:t>
                        </m:r>
                      </m:den>
                    </m:f>
                  </m:oMath>
                </a14:m>
                <a:r>
                  <a:rPr lang="en-US" dirty="0"/>
                  <a:t> * 100% =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chemeClr val="accent1"/>
                    </a:solidFill>
                  </a:rPr>
                  <a:t>3.8 % (OK)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ar-SA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4B28AC-4F3D-491B-9B2A-292CF5E3E0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4" t="-2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22224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DC3226-6CB7-4197-B91A-377C5162D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811" y="1936680"/>
            <a:ext cx="2473806" cy="9639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62EE81-67CC-44A9-BC69-6FE1B2A84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165" y="1936680"/>
            <a:ext cx="733425" cy="1685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954229-3883-457C-8F81-3E6D151AD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60" y="2716184"/>
            <a:ext cx="3342859" cy="13038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723427-6B66-4D77-8346-BDE4D91D5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629926"/>
              </p:ext>
            </p:extLst>
          </p:nvPr>
        </p:nvGraphicFramePr>
        <p:xfrm>
          <a:off x="7307369" y="836361"/>
          <a:ext cx="3970230" cy="5285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115">
                  <a:extLst>
                    <a:ext uri="{9D8B030D-6E8A-4147-A177-3AD203B41FA5}">
                      <a16:colId xmlns:a16="http://schemas.microsoft.com/office/drawing/2014/main" val="3556057147"/>
                    </a:ext>
                  </a:extLst>
                </a:gridCol>
                <a:gridCol w="1985115">
                  <a:extLst>
                    <a:ext uri="{9D8B030D-6E8A-4147-A177-3AD203B41FA5}">
                      <a16:colId xmlns:a16="http://schemas.microsoft.com/office/drawing/2014/main" val="3186737674"/>
                    </a:ext>
                  </a:extLst>
                </a:gridCol>
              </a:tblGrid>
              <a:tr h="35065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Steel sections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84374"/>
                  </a:ext>
                </a:extLst>
              </a:tr>
              <a:tr h="35065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static design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928318"/>
                  </a:ext>
                </a:extLst>
              </a:tr>
              <a:tr h="690561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Columns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Tube 140*140*12.5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0249645"/>
                  </a:ext>
                </a:extLst>
              </a:tr>
              <a:tr h="3506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H400*237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2149259"/>
                  </a:ext>
                </a:extLst>
              </a:tr>
              <a:tr h="3506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H400*314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1799430"/>
                  </a:ext>
                </a:extLst>
              </a:tr>
              <a:tr h="3506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H400*422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8621072"/>
                  </a:ext>
                </a:extLst>
              </a:tr>
              <a:tr h="350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Ring beam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120*120*12.5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244890"/>
                  </a:ext>
                </a:extLst>
              </a:tr>
              <a:tr h="35065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Rafters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HE400M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4956933"/>
                  </a:ext>
                </a:extLst>
              </a:tr>
              <a:tr h="3506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HE280M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3009412"/>
                  </a:ext>
                </a:extLst>
              </a:tr>
              <a:tr h="350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Girder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HE400M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0199120"/>
                  </a:ext>
                </a:extLst>
              </a:tr>
              <a:tr h="350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Purlins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120*84*7.1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7860299"/>
                  </a:ext>
                </a:extLst>
              </a:tr>
              <a:tr h="350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Bracing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100*100*10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0455970"/>
                  </a:ext>
                </a:extLst>
              </a:tr>
              <a:tr h="69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Cables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Diameter = 22 mm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270281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01499A7-127A-492D-A0DA-89A361BDAA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146589"/>
              </p:ext>
            </p:extLst>
          </p:nvPr>
        </p:nvGraphicFramePr>
        <p:xfrm>
          <a:off x="3684107" y="831333"/>
          <a:ext cx="3293195" cy="5285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7895">
                  <a:extLst>
                    <a:ext uri="{9D8B030D-6E8A-4147-A177-3AD203B41FA5}">
                      <a16:colId xmlns:a16="http://schemas.microsoft.com/office/drawing/2014/main" val="2004941943"/>
                    </a:ext>
                  </a:extLst>
                </a:gridCol>
                <a:gridCol w="1865300">
                  <a:extLst>
                    <a:ext uri="{9D8B030D-6E8A-4147-A177-3AD203B41FA5}">
                      <a16:colId xmlns:a16="http://schemas.microsoft.com/office/drawing/2014/main" val="1701047570"/>
                    </a:ext>
                  </a:extLst>
                </a:gridCol>
              </a:tblGrid>
              <a:tr h="70173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Concrete sections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679312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static design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177899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Columns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778897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 A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1168890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Group B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0.55 x 0.50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5240490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Group C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0.80 x 0.45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3797027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Beams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60969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Ground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0.40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0749593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Office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0.40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4147090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0.30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0623762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Slabs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00550"/>
                  </a:ext>
                </a:extLst>
              </a:tr>
              <a:tr h="490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3641395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76731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3315519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1D6F94-35D2-4EFC-86F3-58195C3C5984}"/>
              </a:ext>
            </a:extLst>
          </p:cNvPr>
          <p:cNvCxnSpPr/>
          <p:nvPr/>
        </p:nvCxnSpPr>
        <p:spPr>
          <a:xfrm>
            <a:off x="3392557" y="609600"/>
            <a:ext cx="0" cy="5645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7650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729C0-3136-4DFF-953E-524515DA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3D Dynamic Analysis and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A5C48-AB4C-4E97-B169-9D6CC3C5B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Mass source definition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Irregularity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Mass participation ratio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Period check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Seismic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Seismic checks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5776246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9FDDE-56A1-4F7E-B52B-7C60D8E9D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49611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Mass source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E991F-5E81-43B0-A857-5D777A8A3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398" y="2715956"/>
            <a:ext cx="4668079" cy="3318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</a:t>
            </a:r>
            <a:r>
              <a:rPr lang="en-US" dirty="0"/>
              <a:t>All SD load and 35% of live load </a:t>
            </a:r>
            <a:br>
              <a:rPr lang="en-US" dirty="0"/>
            </a:br>
            <a:r>
              <a:rPr lang="en-US" dirty="0"/>
              <a:t> considered as permanent mass.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0B12A0-C02C-4D9F-BEF4-089B75DF3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243" y="2689452"/>
            <a:ext cx="4620328" cy="321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336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E3CF9-0E30-4441-9031-CA28D8432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Irregularity check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FFA4CD-F2B6-48F1-9052-D57AC158AB9B}"/>
              </a:ext>
            </a:extLst>
          </p:cNvPr>
          <p:cNvPicPr/>
          <p:nvPr/>
        </p:nvPicPr>
        <p:blipFill rotWithShape="1">
          <a:blip r:embed="rId2"/>
          <a:srcRect l="6585" t="6100" r="13305" b="18955"/>
          <a:stretch/>
        </p:blipFill>
        <p:spPr bwMode="auto">
          <a:xfrm>
            <a:off x="6374682" y="2688349"/>
            <a:ext cx="3736340" cy="2969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D09468-CE0E-409E-BA4B-8CE803EBEC53}"/>
              </a:ext>
            </a:extLst>
          </p:cNvPr>
          <p:cNvPicPr/>
          <p:nvPr/>
        </p:nvPicPr>
        <p:blipFill rotWithShape="1">
          <a:blip r:embed="rId3"/>
          <a:srcRect t="8797" r="4975" b="3395"/>
          <a:stretch/>
        </p:blipFill>
        <p:spPr bwMode="auto">
          <a:xfrm>
            <a:off x="1962095" y="2688349"/>
            <a:ext cx="3736340" cy="2969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5663BF-61B2-4DD1-8091-4A1AAF8079FA}"/>
              </a:ext>
            </a:extLst>
          </p:cNvPr>
          <p:cNvSpPr txBox="1"/>
          <p:nvPr/>
        </p:nvSpPr>
        <p:spPr>
          <a:xfrm>
            <a:off x="3233529" y="5804452"/>
            <a:ext cx="1152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Block 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2397BE-7756-4010-9286-F1D55E89C1DC}"/>
              </a:ext>
            </a:extLst>
          </p:cNvPr>
          <p:cNvSpPr txBox="1"/>
          <p:nvPr/>
        </p:nvSpPr>
        <p:spPr>
          <a:xfrm>
            <a:off x="7699513" y="5804452"/>
            <a:ext cx="1152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Block B</a:t>
            </a:r>
          </a:p>
        </p:txBody>
      </p:sp>
    </p:spTree>
    <p:extLst>
      <p:ext uri="{BB962C8B-B14F-4D97-AF65-F5344CB8AC3E}">
        <p14:creationId xmlns:p14="http://schemas.microsoft.com/office/powerpoint/2010/main" val="27965144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3DCD9-8C98-4328-86F3-EB393169F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Mass participation ratio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4D5F1-45E1-467E-A0F8-F52740E3D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5010" y="2513862"/>
            <a:ext cx="9601195" cy="3318936"/>
          </a:xfrm>
        </p:spPr>
        <p:txBody>
          <a:bodyPr/>
          <a:lstStyle/>
          <a:p>
            <a:r>
              <a:rPr lang="en-US" dirty="0"/>
              <a:t>Ritz vectors method was used to determine the most expected modes of the modal analysis of structure.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D4C334-FAFA-4D31-B64D-EE157FAF0ED8}"/>
              </a:ext>
            </a:extLst>
          </p:cNvPr>
          <p:cNvPicPr/>
          <p:nvPr/>
        </p:nvPicPr>
        <p:blipFill rotWithShape="1">
          <a:blip r:embed="rId2"/>
          <a:srcRect t="16495" b="8373"/>
          <a:stretch/>
        </p:blipFill>
        <p:spPr>
          <a:xfrm>
            <a:off x="6294784" y="3551583"/>
            <a:ext cx="4293704" cy="2324285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7FE37E-EC10-48D3-83E0-FC48F5A0EC7D}"/>
              </a:ext>
            </a:extLst>
          </p:cNvPr>
          <p:cNvPicPr/>
          <p:nvPr/>
        </p:nvPicPr>
        <p:blipFill rotWithShape="1">
          <a:blip r:embed="rId3"/>
          <a:srcRect t="16485" b="6828"/>
          <a:stretch/>
        </p:blipFill>
        <p:spPr>
          <a:xfrm>
            <a:off x="1612763" y="3551583"/>
            <a:ext cx="4403725" cy="2324285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57580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15261-7B67-4B29-9AD4-E7B62BB20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Period check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763AF5-994A-4157-80DF-37818F975A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861820"/>
              </p:ext>
            </p:extLst>
          </p:nvPr>
        </p:nvGraphicFramePr>
        <p:xfrm>
          <a:off x="1804504" y="2995671"/>
          <a:ext cx="8582992" cy="236187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145748">
                  <a:extLst>
                    <a:ext uri="{9D8B030D-6E8A-4147-A177-3AD203B41FA5}">
                      <a16:colId xmlns:a16="http://schemas.microsoft.com/office/drawing/2014/main" val="1607228271"/>
                    </a:ext>
                  </a:extLst>
                </a:gridCol>
                <a:gridCol w="2145748">
                  <a:extLst>
                    <a:ext uri="{9D8B030D-6E8A-4147-A177-3AD203B41FA5}">
                      <a16:colId xmlns:a16="http://schemas.microsoft.com/office/drawing/2014/main" val="8028163"/>
                    </a:ext>
                  </a:extLst>
                </a:gridCol>
                <a:gridCol w="2145748">
                  <a:extLst>
                    <a:ext uri="{9D8B030D-6E8A-4147-A177-3AD203B41FA5}">
                      <a16:colId xmlns:a16="http://schemas.microsoft.com/office/drawing/2014/main" val="2180441217"/>
                    </a:ext>
                  </a:extLst>
                </a:gridCol>
                <a:gridCol w="2145748">
                  <a:extLst>
                    <a:ext uri="{9D8B030D-6E8A-4147-A177-3AD203B41FA5}">
                      <a16:colId xmlns:a16="http://schemas.microsoft.com/office/drawing/2014/main" val="1571877931"/>
                    </a:ext>
                  </a:extLst>
                </a:gridCol>
              </a:tblGrid>
              <a:tr h="78729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Approximation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Rayleigh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SAP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7498951"/>
                  </a:ext>
                </a:extLst>
              </a:tr>
              <a:tr h="7872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Block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3784359"/>
                  </a:ext>
                </a:extLst>
              </a:tr>
              <a:tr h="7872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Block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9478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707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1414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7854" y="0"/>
            <a:ext cx="1814146" cy="68580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250728" y="0"/>
            <a:ext cx="10115418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296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97A36-1840-4009-8078-B47F90B5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8C3F9-6298-4C6F-B048-57E9FED45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636444"/>
            <a:ext cx="9601196" cy="3318936"/>
          </a:xfrm>
        </p:spPr>
        <p:txBody>
          <a:bodyPr/>
          <a:lstStyle/>
          <a:p>
            <a:r>
              <a:rPr lang="en-US" dirty="0"/>
              <a:t>Seismic parameters</a:t>
            </a:r>
          </a:p>
          <a:p>
            <a:r>
              <a:rPr lang="en-US" dirty="0"/>
              <a:t>Equivalent static definition</a:t>
            </a:r>
          </a:p>
          <a:p>
            <a:r>
              <a:rPr lang="en-US" dirty="0"/>
              <a:t>Response spectrum definition</a:t>
            </a:r>
          </a:p>
        </p:txBody>
      </p:sp>
    </p:spTree>
    <p:extLst>
      <p:ext uri="{BB962C8B-B14F-4D97-AF65-F5344CB8AC3E}">
        <p14:creationId xmlns:p14="http://schemas.microsoft.com/office/powerpoint/2010/main" val="7721131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381C7-4060-4D9C-9319-977D854D9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Seismic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09003-20EB-4B97-8614-785D5653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967750"/>
            <a:ext cx="4946373" cy="3318936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/>
              <a:t>Site classification “C”</a:t>
            </a:r>
          </a:p>
          <a:p>
            <a:pPr>
              <a:buFontTx/>
              <a:buChar char="-"/>
            </a:pPr>
            <a:r>
              <a:rPr lang="en-US" dirty="0"/>
              <a:t>Seismic importance factor I = 1</a:t>
            </a:r>
          </a:p>
          <a:p>
            <a:pPr>
              <a:buFontTx/>
              <a:buChar char="-"/>
            </a:pPr>
            <a:r>
              <a:rPr lang="en-US" dirty="0"/>
              <a:t>Response modification factor R = 4.5</a:t>
            </a:r>
          </a:p>
          <a:p>
            <a:pPr>
              <a:buFontTx/>
              <a:buChar char="-"/>
            </a:pPr>
            <a:r>
              <a:rPr lang="en-US" dirty="0"/>
              <a:t>Seismic zone factor Z = 0.15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6B87122-AD06-47BA-A956-D198CE89C469}"/>
              </a:ext>
            </a:extLst>
          </p:cNvPr>
          <p:cNvSpPr txBox="1">
            <a:spLocks/>
          </p:cNvSpPr>
          <p:nvPr/>
        </p:nvSpPr>
        <p:spPr>
          <a:xfrm>
            <a:off x="6450499" y="2609939"/>
            <a:ext cx="4946373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Based on S</a:t>
            </a:r>
            <a:r>
              <a:rPr lang="en-US" baseline="-25000" dirty="0"/>
              <a:t>s</a:t>
            </a:r>
            <a:r>
              <a:rPr lang="en-US" dirty="0"/>
              <a:t> = 0.375, S</a:t>
            </a:r>
            <a:r>
              <a:rPr lang="en-US" baseline="-25000" dirty="0"/>
              <a:t>1</a:t>
            </a:r>
            <a:r>
              <a:rPr lang="en-US" dirty="0"/>
              <a:t> = 0.1875</a:t>
            </a:r>
          </a:p>
          <a:p>
            <a:pPr>
              <a:buFontTx/>
              <a:buChar char="-"/>
            </a:pPr>
            <a:r>
              <a:rPr lang="en-US" dirty="0"/>
              <a:t>F</a:t>
            </a:r>
            <a:r>
              <a:rPr lang="en-US" baseline="-25000" dirty="0"/>
              <a:t>a</a:t>
            </a:r>
            <a:r>
              <a:rPr lang="en-US" dirty="0"/>
              <a:t> = 1.2</a:t>
            </a:r>
          </a:p>
          <a:p>
            <a:pPr>
              <a:buFontTx/>
              <a:buChar char="-"/>
            </a:pPr>
            <a:r>
              <a:rPr lang="en-US" dirty="0" err="1"/>
              <a:t>F</a:t>
            </a:r>
            <a:r>
              <a:rPr lang="en-US" baseline="-25000" dirty="0" err="1"/>
              <a:t>v</a:t>
            </a:r>
            <a:r>
              <a:rPr lang="en-US" dirty="0"/>
              <a:t> = 1.6125</a:t>
            </a:r>
          </a:p>
          <a:p>
            <a:pPr>
              <a:buFontTx/>
              <a:buChar char="-"/>
            </a:pPr>
            <a:r>
              <a:rPr lang="en-US" dirty="0"/>
              <a:t>S</a:t>
            </a:r>
            <a:r>
              <a:rPr lang="en-US" baseline="-25000" dirty="0"/>
              <a:t>DS</a:t>
            </a:r>
            <a:r>
              <a:rPr lang="en-US" dirty="0"/>
              <a:t> = 0.3 </a:t>
            </a:r>
          </a:p>
          <a:p>
            <a:pPr>
              <a:buFontTx/>
              <a:buChar char="-"/>
            </a:pPr>
            <a:r>
              <a:rPr lang="en-US" dirty="0"/>
              <a:t>S</a:t>
            </a:r>
            <a:r>
              <a:rPr lang="en-US" baseline="-25000" dirty="0"/>
              <a:t>D1</a:t>
            </a:r>
            <a:r>
              <a:rPr lang="en-US" dirty="0"/>
              <a:t> = 0.2 </a:t>
            </a:r>
          </a:p>
          <a:p>
            <a:pPr>
              <a:buFontTx/>
              <a:buChar char="-"/>
            </a:pPr>
            <a:r>
              <a:rPr lang="en-US" dirty="0"/>
              <a:t>Seismic design category “D”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3F9C5C-54E1-492A-AFFC-9E88C02FAA8F}"/>
              </a:ext>
            </a:extLst>
          </p:cNvPr>
          <p:cNvCxnSpPr>
            <a:cxnSpLocks/>
          </p:cNvCxnSpPr>
          <p:nvPr/>
        </p:nvCxnSpPr>
        <p:spPr>
          <a:xfrm>
            <a:off x="6241774" y="2808720"/>
            <a:ext cx="0" cy="2863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072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38FC-050B-4244-9366-E4C49ACB5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947" y="1083910"/>
            <a:ext cx="3872579" cy="167622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900" dirty="0"/>
              <a:t>Equivalent static definition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109D8-DDD9-4DBB-B528-B4AB8FDFA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According to IBC-2012</a:t>
            </a:r>
          </a:p>
        </p:txBody>
      </p:sp>
      <p:pic>
        <p:nvPicPr>
          <p:cNvPr id="20" name="Content Placeholder 3">
            <a:extLst>
              <a:ext uri="{FF2B5EF4-FFF2-40B4-BE49-F238E27FC236}">
                <a16:creationId xmlns:a16="http://schemas.microsoft.com/office/drawing/2014/main" id="{58B14CEE-BCFD-40AF-92F1-3A69357AA64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138" y="1083909"/>
            <a:ext cx="5470525" cy="4690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60070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38FC-050B-4244-9366-E4C49ACB5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72211"/>
            <a:ext cx="9601196" cy="8415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Response spectrum definition</a:t>
            </a:r>
          </a:p>
        </p:txBody>
      </p:sp>
      <p:pic>
        <p:nvPicPr>
          <p:cNvPr id="11" name="Content Placeholder 9" descr="https://scontent.fjrs4-1.fna.fbcdn.net/v/t34.0-12/29345789_1334696989998092_443472523_n.png?_nc_cat=0&amp;oh=416d6148fd22e1abe31388ec38387e37&amp;oe=5ABBC865">
            <a:extLst>
              <a:ext uri="{FF2B5EF4-FFF2-40B4-BE49-F238E27FC236}">
                <a16:creationId xmlns:a16="http://schemas.microsoft.com/office/drawing/2014/main" id="{0D96BD91-DC2D-440D-AE84-1A6F709F49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87" y="2658533"/>
            <a:ext cx="4065998" cy="3284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https://scontent.fjrs4-1.fna.fbcdn.net/v/t34.0-12/29750570_1334702476664210_238546138_n.png?_nc_cat=0&amp;oh=88f000bd6f52fbbf1fb33a40858426d1&amp;oe=5ABC2149">
            <a:extLst>
              <a:ext uri="{FF2B5EF4-FFF2-40B4-BE49-F238E27FC236}">
                <a16:creationId xmlns:a16="http://schemas.microsoft.com/office/drawing/2014/main" id="{1DDD75F0-277F-428C-900C-B62F4F7302C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672" y="2658533"/>
            <a:ext cx="4376608" cy="3284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33568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FCC8B-AA5C-43E5-815D-AA40D7444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Seismic checks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A1014D-C1D8-4E8F-B146-749A63DD6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689452"/>
            <a:ext cx="9601196" cy="3318936"/>
          </a:xfrm>
        </p:spPr>
        <p:txBody>
          <a:bodyPr/>
          <a:lstStyle/>
          <a:p>
            <a:r>
              <a:rPr lang="en-US" b="1" dirty="0"/>
              <a:t>Base shear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36C4D5A-F525-43B1-84C6-4E3004A6D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168224"/>
              </p:ext>
            </p:extLst>
          </p:nvPr>
        </p:nvGraphicFramePr>
        <p:xfrm>
          <a:off x="1501911" y="3474940"/>
          <a:ext cx="9525960" cy="1303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192">
                  <a:extLst>
                    <a:ext uri="{9D8B030D-6E8A-4147-A177-3AD203B41FA5}">
                      <a16:colId xmlns:a16="http://schemas.microsoft.com/office/drawing/2014/main" val="164628311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3025345773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2323978514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4282916589"/>
                    </a:ext>
                  </a:extLst>
                </a:gridCol>
                <a:gridCol w="1905192">
                  <a:extLst>
                    <a:ext uri="{9D8B030D-6E8A-4147-A177-3AD203B41FA5}">
                      <a16:colId xmlns:a16="http://schemas.microsoft.com/office/drawing/2014/main" val="1093955927"/>
                    </a:ext>
                  </a:extLst>
                </a:gridCol>
              </a:tblGrid>
              <a:tr h="43462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 (</a:t>
                      </a:r>
                      <a:r>
                        <a:rPr lang="en-US" dirty="0" err="1"/>
                        <a:t>kN</a:t>
                      </a:r>
                      <a:r>
                        <a:rPr lang="en-US" dirty="0"/>
                        <a:t>)</a:t>
                      </a:r>
                      <a:endParaRPr 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V</a:t>
                      </a:r>
                      <a:r>
                        <a:rPr lang="en-US" baseline="-25000" dirty="0" err="1"/>
                        <a:t>min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 err="1"/>
                        <a:t>kN</a:t>
                      </a:r>
                      <a:r>
                        <a:rPr lang="en-US" baseline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  <a:r>
                        <a:rPr lang="en-US" baseline="-25000" dirty="0"/>
                        <a:t>max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 err="1"/>
                        <a:t>kN</a:t>
                      </a:r>
                      <a:r>
                        <a:rPr lang="en-US" baseline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  <a:r>
                        <a:rPr lang="en-US" baseline="-25000" dirty="0"/>
                        <a:t>SAP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 err="1"/>
                        <a:t>kN</a:t>
                      </a:r>
                      <a:r>
                        <a:rPr lang="en-US" baseline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7484116"/>
                  </a:ext>
                </a:extLst>
              </a:tr>
              <a:tr h="4346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Block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28.35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552672"/>
                  </a:ext>
                </a:extLst>
              </a:tr>
              <a:tr h="43462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Block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362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9242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25410-0271-4258-9398-CF709ECB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D35DD-E304-445D-B282-E14015CFE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215" y="3867985"/>
            <a:ext cx="1968499" cy="579968"/>
          </a:xfrm>
        </p:spPr>
        <p:txBody>
          <a:bodyPr/>
          <a:lstStyle/>
          <a:p>
            <a:r>
              <a:rPr lang="en-US" b="1" dirty="0"/>
              <a:t>Drift check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E58EE9-4E81-42BF-B6C0-3536F68129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363415" y="2675890"/>
            <a:ext cx="6643370" cy="9563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1A7C8-29F3-458B-B89B-5E77B8C63DB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363415" y="3680143"/>
            <a:ext cx="6643370" cy="1041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0922F7-58E2-4E11-B34F-7C11DA5E186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355493" y="4803353"/>
            <a:ext cx="6643370" cy="119951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1ECBE23-ACCF-4A37-9531-C1AD2CF61B7B}"/>
              </a:ext>
            </a:extLst>
          </p:cNvPr>
          <p:cNvSpPr txBox="1">
            <a:spLocks/>
          </p:cNvSpPr>
          <p:nvPr/>
        </p:nvSpPr>
        <p:spPr>
          <a:xfrm>
            <a:off x="3384551" y="2914277"/>
            <a:ext cx="1035050" cy="5147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Block A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5E28C4-FEAC-416D-A01C-E163D6341675}"/>
              </a:ext>
            </a:extLst>
          </p:cNvPr>
          <p:cNvSpPr txBox="1">
            <a:spLocks/>
          </p:cNvSpPr>
          <p:nvPr/>
        </p:nvSpPr>
        <p:spPr>
          <a:xfrm>
            <a:off x="3384550" y="4532731"/>
            <a:ext cx="1035051" cy="5799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Block B</a:t>
            </a:r>
          </a:p>
        </p:txBody>
      </p:sp>
    </p:spTree>
    <p:extLst>
      <p:ext uri="{BB962C8B-B14F-4D97-AF65-F5344CB8AC3E}">
        <p14:creationId xmlns:p14="http://schemas.microsoft.com/office/powerpoint/2010/main" val="10393046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DC3226-6CB7-4197-B91A-377C5162D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811" y="1936680"/>
            <a:ext cx="2473806" cy="9639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62EE81-67CC-44A9-BC69-6FE1B2A84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165" y="1936680"/>
            <a:ext cx="733425" cy="1685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954229-3883-457C-8F81-3E6D151AD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60" y="2716184"/>
            <a:ext cx="3342859" cy="13038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723427-6B66-4D77-8346-BDE4D91D5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333046"/>
              </p:ext>
            </p:extLst>
          </p:nvPr>
        </p:nvGraphicFramePr>
        <p:xfrm>
          <a:off x="7268851" y="792819"/>
          <a:ext cx="4008748" cy="53512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4374">
                  <a:extLst>
                    <a:ext uri="{9D8B030D-6E8A-4147-A177-3AD203B41FA5}">
                      <a16:colId xmlns:a16="http://schemas.microsoft.com/office/drawing/2014/main" val="3556057147"/>
                    </a:ext>
                  </a:extLst>
                </a:gridCol>
                <a:gridCol w="2004374">
                  <a:extLst>
                    <a:ext uri="{9D8B030D-6E8A-4147-A177-3AD203B41FA5}">
                      <a16:colId xmlns:a16="http://schemas.microsoft.com/office/drawing/2014/main" val="3186737674"/>
                    </a:ext>
                  </a:extLst>
                </a:gridCol>
              </a:tblGrid>
              <a:tr h="40277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Steel sections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84374"/>
                  </a:ext>
                </a:extLst>
              </a:tr>
              <a:tr h="35502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dynamic design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928318"/>
                  </a:ext>
                </a:extLst>
              </a:tr>
              <a:tr h="699155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Columns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Tube 140*140*12.5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0249645"/>
                  </a:ext>
                </a:extLst>
              </a:tr>
              <a:tr h="355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H400*237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2149259"/>
                  </a:ext>
                </a:extLst>
              </a:tr>
              <a:tr h="355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H400*314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1799430"/>
                  </a:ext>
                </a:extLst>
              </a:tr>
              <a:tr h="355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H400*509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8621072"/>
                  </a:ext>
                </a:extLst>
              </a:tr>
              <a:tr h="3550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Ring beam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120*120*12.5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244890"/>
                  </a:ext>
                </a:extLst>
              </a:tr>
              <a:tr h="35502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Rafters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HE400M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4956933"/>
                  </a:ext>
                </a:extLst>
              </a:tr>
              <a:tr h="355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HE280M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3009412"/>
                  </a:ext>
                </a:extLst>
              </a:tr>
              <a:tr h="3550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Girder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HE400M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0199120"/>
                  </a:ext>
                </a:extLst>
              </a:tr>
              <a:tr h="3550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Purlins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120*84*7.1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7860299"/>
                  </a:ext>
                </a:extLst>
              </a:tr>
              <a:tr h="3550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Bracing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120*84*12.5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0455970"/>
                  </a:ext>
                </a:extLst>
              </a:tr>
              <a:tr h="699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Cables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Diameter = 22 mm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270281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01499A7-127A-492D-A0DA-89A361BDAA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915131"/>
              </p:ext>
            </p:extLst>
          </p:nvPr>
        </p:nvGraphicFramePr>
        <p:xfrm>
          <a:off x="3684107" y="787791"/>
          <a:ext cx="3293195" cy="5356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7895">
                  <a:extLst>
                    <a:ext uri="{9D8B030D-6E8A-4147-A177-3AD203B41FA5}">
                      <a16:colId xmlns:a16="http://schemas.microsoft.com/office/drawing/2014/main" val="2004941943"/>
                    </a:ext>
                  </a:extLst>
                </a:gridCol>
                <a:gridCol w="1865300">
                  <a:extLst>
                    <a:ext uri="{9D8B030D-6E8A-4147-A177-3AD203B41FA5}">
                      <a16:colId xmlns:a16="http://schemas.microsoft.com/office/drawing/2014/main" val="1701047570"/>
                    </a:ext>
                  </a:extLst>
                </a:gridCol>
              </a:tblGrid>
              <a:tr h="43141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Concrete sections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679312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dynamic design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177899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Columns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778897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 A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1168890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 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0.55 x 0.50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5240490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 C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0.80 x 0.45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3797027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0.40 x 0.40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2058778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Beams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60969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Ground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0.40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0749593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Office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0.40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4147090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0.60 x 0.30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0623762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Slabs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00550"/>
                  </a:ext>
                </a:extLst>
              </a:tr>
              <a:tr h="490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3641395"/>
                  </a:ext>
                </a:extLst>
              </a:tr>
              <a:tr h="3411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76731"/>
                  </a:ext>
                </a:extLst>
              </a:tr>
              <a:tr h="341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3315519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1D6F94-35D2-4EFC-86F3-58195C3C5984}"/>
              </a:ext>
            </a:extLst>
          </p:cNvPr>
          <p:cNvCxnSpPr/>
          <p:nvPr/>
        </p:nvCxnSpPr>
        <p:spPr>
          <a:xfrm>
            <a:off x="3392557" y="609600"/>
            <a:ext cx="0" cy="5645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7564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8788-7298-4E24-AB4B-B53A497C1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1628A-5EA3-4885-9787-D04A6BF54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Slabs</a:t>
            </a:r>
          </a:p>
          <a:p>
            <a:r>
              <a:rPr lang="en-US" dirty="0"/>
              <a:t>Beams</a:t>
            </a:r>
          </a:p>
          <a:p>
            <a:r>
              <a:rPr lang="en-US" dirty="0"/>
              <a:t>Columns</a:t>
            </a:r>
          </a:p>
          <a:p>
            <a:r>
              <a:rPr lang="en-US" dirty="0"/>
              <a:t>Shear walls</a:t>
            </a:r>
          </a:p>
          <a:p>
            <a:r>
              <a:rPr lang="en-US" dirty="0"/>
              <a:t>Footings</a:t>
            </a:r>
          </a:p>
        </p:txBody>
      </p:sp>
    </p:spTree>
    <p:extLst>
      <p:ext uri="{BB962C8B-B14F-4D97-AF65-F5344CB8AC3E}">
        <p14:creationId xmlns:p14="http://schemas.microsoft.com/office/powerpoint/2010/main" val="7557160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908AD-AD85-496A-97C0-8A3A37DC9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49CF0-9C26-4870-B4DB-463AD1C76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607732"/>
            <a:ext cx="9601196" cy="3318936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dirty="0"/>
              <a:t>Ground slab</a:t>
            </a:r>
          </a:p>
          <a:p>
            <a:pPr marL="0" indent="0">
              <a:buNone/>
            </a:pPr>
            <a:r>
              <a:rPr lang="en-US" dirty="0"/>
              <a:t>Max moment = 28.8 </a:t>
            </a:r>
            <a:r>
              <a:rPr lang="en-US" dirty="0" err="1"/>
              <a:t>kN.m</a:t>
            </a:r>
            <a:r>
              <a:rPr lang="en-US" dirty="0"/>
              <a:t>/m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-25000" dirty="0"/>
              <a:t>s</a:t>
            </a:r>
            <a:r>
              <a:rPr lang="en-US" dirty="0"/>
              <a:t> = 450 mm</a:t>
            </a:r>
            <a:r>
              <a:rPr lang="en-US" baseline="30000" dirty="0"/>
              <a:t>2</a:t>
            </a:r>
            <a:r>
              <a:rPr lang="en-US" dirty="0"/>
              <a:t>/m.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Use </a:t>
            </a:r>
            <a:r>
              <a:rPr lang="en-US" b="1" dirty="0"/>
              <a:t>4Ø12/m.</a:t>
            </a:r>
          </a:p>
          <a:p>
            <a:r>
              <a:rPr lang="en-US" sz="2800" b="1" dirty="0"/>
              <a:t>Office slab</a:t>
            </a:r>
          </a:p>
          <a:p>
            <a:pPr marL="0" indent="0">
              <a:buNone/>
            </a:pPr>
            <a:r>
              <a:rPr lang="en-US" dirty="0"/>
              <a:t>Max moment = 27.4 </a:t>
            </a:r>
            <a:r>
              <a:rPr lang="en-US" dirty="0" err="1"/>
              <a:t>kN.m</a:t>
            </a:r>
            <a:r>
              <a:rPr lang="en-US" dirty="0"/>
              <a:t>/m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-25000" dirty="0"/>
              <a:t>s</a:t>
            </a:r>
            <a:r>
              <a:rPr lang="en-US" dirty="0"/>
              <a:t>= 450 mm</a:t>
            </a:r>
            <a:r>
              <a:rPr lang="en-US" baseline="30000" dirty="0"/>
              <a:t>2</a:t>
            </a:r>
            <a:r>
              <a:rPr lang="en-US" dirty="0"/>
              <a:t>/m </a:t>
            </a:r>
            <a:r>
              <a:rPr lang="en-US" dirty="0">
                <a:sym typeface="Wingdings" panose="05000000000000000000" pitchFamily="2" charset="2"/>
              </a:rPr>
              <a:t> Use </a:t>
            </a:r>
            <a:r>
              <a:rPr lang="en-US" b="1" dirty="0"/>
              <a:t>4Ø12/m.</a:t>
            </a:r>
          </a:p>
          <a:p>
            <a:r>
              <a:rPr lang="en-US" sz="2800" b="1" dirty="0"/>
              <a:t>Blinding slab (15 cm)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-25000" dirty="0"/>
              <a:t>s</a:t>
            </a:r>
            <a:r>
              <a:rPr lang="en-US" dirty="0"/>
              <a:t> = 270 mm</a:t>
            </a:r>
            <a:r>
              <a:rPr lang="en-US" baseline="30000" dirty="0"/>
              <a:t>2</a:t>
            </a:r>
            <a:r>
              <a:rPr lang="en-US" dirty="0"/>
              <a:t>/m </a:t>
            </a:r>
            <a:r>
              <a:rPr lang="en-US" dirty="0">
                <a:sym typeface="Wingdings" panose="05000000000000000000" pitchFamily="2" charset="2"/>
              </a:rPr>
              <a:t>Use</a:t>
            </a:r>
            <a:r>
              <a:rPr lang="en-US" dirty="0"/>
              <a:t> </a:t>
            </a:r>
            <a:r>
              <a:rPr lang="en-US" b="1" dirty="0"/>
              <a:t>4Ø10/m.</a:t>
            </a: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27251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976BE1-74D7-4554-852F-230A50255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041" y="0"/>
            <a:ext cx="92022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CC1944-94E1-4EEC-99ED-8D58099B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21495" y="891117"/>
            <a:ext cx="9601196" cy="1303867"/>
          </a:xfrm>
        </p:spPr>
        <p:txBody>
          <a:bodyPr/>
          <a:lstStyle/>
          <a:p>
            <a:r>
              <a:rPr lang="en-US" dirty="0"/>
              <a:t>Beams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670AD4-AC51-4B44-A432-5AC6A1A52D5F}"/>
              </a:ext>
            </a:extLst>
          </p:cNvPr>
          <p:cNvSpPr txBox="1">
            <a:spLocks/>
          </p:cNvSpPr>
          <p:nvPr/>
        </p:nvSpPr>
        <p:spPr>
          <a:xfrm>
            <a:off x="1394802" y="1420283"/>
            <a:ext cx="278130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Simply supported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22DB63-89D1-4C45-A246-72A6252D3D9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10373" y="1"/>
            <a:ext cx="6127668" cy="2759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C74A16-A07E-49C1-A92C-8385D7BEB81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272" y="2724150"/>
            <a:ext cx="6205341" cy="413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D95536-976F-4CCB-B17F-CEF8F5DDF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581" y="0"/>
            <a:ext cx="920220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12AE5A-5CE9-4AC4-95A0-44B9C3334C82}"/>
              </a:ext>
            </a:extLst>
          </p:cNvPr>
          <p:cNvCxnSpPr>
            <a:cxnSpLocks/>
          </p:cNvCxnSpPr>
          <p:nvPr/>
        </p:nvCxnSpPr>
        <p:spPr>
          <a:xfrm>
            <a:off x="4250581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62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1BB5E-819D-4546-A687-D54E3F58B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Codes and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04C71-A64C-41AA-9D0A-9396E6AF9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82219"/>
            <a:ext cx="9601196" cy="3318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Concrete Institute (ACI 318-14).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Society of Civil Engineers (ASCE 7-10).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Institute of Steel Construction (AISC 360-16).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International Building Code (IBC -2012).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American Society for Testing and Materials (ASTM A615M).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364EBF-14C3-42AB-B31E-BF3F8EACA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854" y="-76419"/>
            <a:ext cx="7183967" cy="14967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162A07-A3DA-4D40-8EF7-E0825E2CE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980" y="5513696"/>
            <a:ext cx="7183967" cy="14967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976BE1-74D7-4554-852F-230A50255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041" y="0"/>
            <a:ext cx="92022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CC1944-94E1-4EEC-99ED-8D58099B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21495" y="891117"/>
            <a:ext cx="9601196" cy="1303867"/>
          </a:xfrm>
        </p:spPr>
        <p:txBody>
          <a:bodyPr/>
          <a:lstStyle/>
          <a:p>
            <a:r>
              <a:rPr lang="en-US" dirty="0"/>
              <a:t>Beams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670AD4-AC51-4B44-A432-5AC6A1A52D5F}"/>
              </a:ext>
            </a:extLst>
          </p:cNvPr>
          <p:cNvSpPr txBox="1">
            <a:spLocks/>
          </p:cNvSpPr>
          <p:nvPr/>
        </p:nvSpPr>
        <p:spPr>
          <a:xfrm>
            <a:off x="1394802" y="1420283"/>
            <a:ext cx="278130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One-end continuous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D95536-976F-4CCB-B17F-CEF8F5DDF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581" y="0"/>
            <a:ext cx="920220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12AE5A-5CE9-4AC4-95A0-44B9C3334C82}"/>
              </a:ext>
            </a:extLst>
          </p:cNvPr>
          <p:cNvCxnSpPr>
            <a:cxnSpLocks/>
          </p:cNvCxnSpPr>
          <p:nvPr/>
        </p:nvCxnSpPr>
        <p:spPr>
          <a:xfrm>
            <a:off x="4250581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EA40C8A-983E-46FB-8617-78E13092193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10373" y="668742"/>
            <a:ext cx="6232504" cy="2759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4426E2-47D9-49C5-8DF4-CA2E156D935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372" y="3586650"/>
            <a:ext cx="6232503" cy="2759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03523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364EBF-14C3-42AB-B31E-BF3F8EACA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854" y="-76419"/>
            <a:ext cx="7183967" cy="14967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162A07-A3DA-4D40-8EF7-E0825E2CE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980" y="5513696"/>
            <a:ext cx="7183967" cy="14967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976BE1-74D7-4554-852F-230A50255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041" y="0"/>
            <a:ext cx="92022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CC1944-94E1-4EEC-99ED-8D58099B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21495" y="891117"/>
            <a:ext cx="9601196" cy="1303867"/>
          </a:xfrm>
        </p:spPr>
        <p:txBody>
          <a:bodyPr/>
          <a:lstStyle/>
          <a:p>
            <a:r>
              <a:rPr lang="en-US" dirty="0"/>
              <a:t>Beams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670AD4-AC51-4B44-A432-5AC6A1A52D5F}"/>
              </a:ext>
            </a:extLst>
          </p:cNvPr>
          <p:cNvSpPr txBox="1">
            <a:spLocks/>
          </p:cNvSpPr>
          <p:nvPr/>
        </p:nvSpPr>
        <p:spPr>
          <a:xfrm>
            <a:off x="1394802" y="1420283"/>
            <a:ext cx="278130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Two-end continuous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D95536-976F-4CCB-B17F-CEF8F5DDF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581" y="0"/>
            <a:ext cx="920220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12AE5A-5CE9-4AC4-95A0-44B9C3334C82}"/>
              </a:ext>
            </a:extLst>
          </p:cNvPr>
          <p:cNvCxnSpPr>
            <a:cxnSpLocks/>
          </p:cNvCxnSpPr>
          <p:nvPr/>
        </p:nvCxnSpPr>
        <p:spPr>
          <a:xfrm>
            <a:off x="4250581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4AF0A9A-3AC3-4C66-9B33-62993111986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802" y="3553373"/>
            <a:ext cx="6299372" cy="275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7D3E4F0-DEF4-4EE8-BE4C-98130E21E15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170800" y="501540"/>
            <a:ext cx="6299371" cy="2965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5365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FFF07F-3232-47CB-A85A-15E81861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703" y="945107"/>
            <a:ext cx="1514902" cy="3429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9CB28F-5CC9-47CE-9C01-39C6CD676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700" y="178497"/>
            <a:ext cx="4013577" cy="1870397"/>
          </a:xfrm>
        </p:spPr>
        <p:txBody>
          <a:bodyPr/>
          <a:lstStyle/>
          <a:p>
            <a:r>
              <a:rPr lang="en-US" dirty="0"/>
              <a:t>Columns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1FFFB2-2266-4E2F-A5FC-CE091DCC3B2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37278" y="0"/>
            <a:ext cx="565472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C2E354-D078-4FB7-B11A-A8A27898322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28" y="1677950"/>
            <a:ext cx="5380382" cy="4524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136793-F37A-4CD4-9DB9-C4BEDFF8A651}"/>
              </a:ext>
            </a:extLst>
          </p:cNvPr>
          <p:cNvCxnSpPr/>
          <p:nvPr/>
        </p:nvCxnSpPr>
        <p:spPr>
          <a:xfrm>
            <a:off x="834888" y="1568109"/>
            <a:ext cx="53803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7602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2B9664C-122A-4509-8FD2-FA04BAC5D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19" y="5568286"/>
            <a:ext cx="10902288" cy="1289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9C9456-E2F4-48D5-9A33-2F84E9C2C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2197" y="0"/>
            <a:ext cx="310931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EB428B-615E-4F4A-B3CD-868BC7A8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515" y="0"/>
            <a:ext cx="3109317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CC74FE-1321-4044-B27C-172FD0EB0F1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57" y="0"/>
            <a:ext cx="67055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07937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4A92B9-800A-44D5-891E-4D7366689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09" y="-41646"/>
            <a:ext cx="10902288" cy="12897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B9664C-122A-4509-8FD2-FA04BAC5D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19" y="5568286"/>
            <a:ext cx="10902288" cy="1289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9C9456-E2F4-48D5-9A33-2F84E9C2C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2197" y="0"/>
            <a:ext cx="310931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EB428B-615E-4F4A-B3CD-868BC7A8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515" y="0"/>
            <a:ext cx="3109317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7D0B1F-E234-4A30-989F-810BE57E326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47"/>
          <a:stretch/>
        </p:blipFill>
        <p:spPr bwMode="auto">
          <a:xfrm>
            <a:off x="2782957" y="304802"/>
            <a:ext cx="6705599" cy="63080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159227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184C0-CB97-4F3F-A213-232514B5D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B478B4-55AB-489F-A322-74BA5CF85E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0" y="2556932"/>
                <a:ext cx="10127973" cy="3318936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/>
                  <a:t>Vertical rebar</a:t>
                </a:r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In side of soil: </a:t>
                </a:r>
                <a:r>
                  <a:rPr lang="en-US" dirty="0" err="1"/>
                  <a:t>M</a:t>
                </a:r>
                <a:r>
                  <a:rPr lang="en-US" baseline="-25000" dirty="0" err="1"/>
                  <a:t>max</a:t>
                </a:r>
                <a:r>
                  <a:rPr lang="en-US" dirty="0"/>
                  <a:t> = 72 </a:t>
                </a:r>
                <a:r>
                  <a:rPr lang="en-US" dirty="0" err="1"/>
                  <a:t>kN.m</a:t>
                </a:r>
                <a:r>
                  <a:rPr lang="en-US" dirty="0"/>
                  <a:t>/m, A</a:t>
                </a:r>
                <a:r>
                  <a:rPr lang="en-US" baseline="-25000" dirty="0"/>
                  <a:t>s</a:t>
                </a:r>
                <a:r>
                  <a:rPr lang="en-US" dirty="0"/>
                  <a:t> = 825 mm</a:t>
                </a:r>
                <a:r>
                  <a:rPr lang="en-US" baseline="30000" dirty="0"/>
                  <a:t>2</a:t>
                </a:r>
                <a:r>
                  <a:rPr lang="en-US" dirty="0"/>
                  <a:t>/m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Use </a:t>
                </a:r>
                <a:r>
                  <a:rPr lang="en-US" b="1" dirty="0"/>
                  <a:t>5Ø16/m</a:t>
                </a:r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In other side: A</a:t>
                </a:r>
                <a:r>
                  <a:rPr lang="en-US" baseline="-25000" dirty="0"/>
                  <a:t>s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003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=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003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250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375 mm</a:t>
                </a:r>
                <a:r>
                  <a:rPr lang="en-US" baseline="30000" dirty="0"/>
                  <a:t>2</a:t>
                </a:r>
                <a:r>
                  <a:rPr lang="en-US" dirty="0"/>
                  <a:t>/m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Use </a:t>
                </a:r>
                <a:r>
                  <a:rPr lang="en-US" b="1" dirty="0"/>
                  <a:t>4Ø12/m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b="1" dirty="0"/>
                  <a:t>Horizontal rebar</a:t>
                </a:r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A</a:t>
                </a:r>
                <a:r>
                  <a:rPr lang="en-US" baseline="-25000" dirty="0"/>
                  <a:t>s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003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003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250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375 mm</a:t>
                </a:r>
                <a:r>
                  <a:rPr lang="en-US" baseline="30000" dirty="0"/>
                  <a:t>2</a:t>
                </a:r>
                <a:r>
                  <a:rPr lang="en-US" dirty="0"/>
                  <a:t>/m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Use </a:t>
                </a:r>
                <a:r>
                  <a:rPr lang="en-US" b="1" dirty="0"/>
                  <a:t>4Ø12/m in each side.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B478B4-55AB-489F-A322-74BA5CF85E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2556932"/>
                <a:ext cx="10127973" cy="3318936"/>
              </a:xfrm>
              <a:blipFill>
                <a:blip r:embed="rId2"/>
                <a:stretch>
                  <a:fillRect l="-1084" t="-2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3755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6A9D5-63AF-4A27-B818-491E36B4F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Footings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B350521-7282-446D-92C2-F0191E05DFF2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191039" y="2444805"/>
          <a:ext cx="9809921" cy="36575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0736">
                  <a:extLst>
                    <a:ext uri="{9D8B030D-6E8A-4147-A177-3AD203B41FA5}">
                      <a16:colId xmlns:a16="http://schemas.microsoft.com/office/drawing/2014/main" val="3305553684"/>
                    </a:ext>
                  </a:extLst>
                </a:gridCol>
                <a:gridCol w="1702888">
                  <a:extLst>
                    <a:ext uri="{9D8B030D-6E8A-4147-A177-3AD203B41FA5}">
                      <a16:colId xmlns:a16="http://schemas.microsoft.com/office/drawing/2014/main" val="1446302731"/>
                    </a:ext>
                  </a:extLst>
                </a:gridCol>
                <a:gridCol w="1409918">
                  <a:extLst>
                    <a:ext uri="{9D8B030D-6E8A-4147-A177-3AD203B41FA5}">
                      <a16:colId xmlns:a16="http://schemas.microsoft.com/office/drawing/2014/main" val="3789924626"/>
                    </a:ext>
                  </a:extLst>
                </a:gridCol>
                <a:gridCol w="878911">
                  <a:extLst>
                    <a:ext uri="{9D8B030D-6E8A-4147-A177-3AD203B41FA5}">
                      <a16:colId xmlns:a16="http://schemas.microsoft.com/office/drawing/2014/main" val="1196582399"/>
                    </a:ext>
                  </a:extLst>
                </a:gridCol>
                <a:gridCol w="878911">
                  <a:extLst>
                    <a:ext uri="{9D8B030D-6E8A-4147-A177-3AD203B41FA5}">
                      <a16:colId xmlns:a16="http://schemas.microsoft.com/office/drawing/2014/main" val="1544263383"/>
                    </a:ext>
                  </a:extLst>
                </a:gridCol>
                <a:gridCol w="878911">
                  <a:extLst>
                    <a:ext uri="{9D8B030D-6E8A-4147-A177-3AD203B41FA5}">
                      <a16:colId xmlns:a16="http://schemas.microsoft.com/office/drawing/2014/main" val="355898036"/>
                    </a:ext>
                  </a:extLst>
                </a:gridCol>
                <a:gridCol w="1084905">
                  <a:extLst>
                    <a:ext uri="{9D8B030D-6E8A-4147-A177-3AD203B41FA5}">
                      <a16:colId xmlns:a16="http://schemas.microsoft.com/office/drawing/2014/main" val="3401157093"/>
                    </a:ext>
                  </a:extLst>
                </a:gridCol>
                <a:gridCol w="920109">
                  <a:extLst>
                    <a:ext uri="{9D8B030D-6E8A-4147-A177-3AD203B41FA5}">
                      <a16:colId xmlns:a16="http://schemas.microsoft.com/office/drawing/2014/main" val="1360795642"/>
                    </a:ext>
                  </a:extLst>
                </a:gridCol>
                <a:gridCol w="1304632">
                  <a:extLst>
                    <a:ext uri="{9D8B030D-6E8A-4147-A177-3AD203B41FA5}">
                      <a16:colId xmlns:a16="http://schemas.microsoft.com/office/drawing/2014/main" val="1133571951"/>
                    </a:ext>
                  </a:extLst>
                </a:gridCol>
              </a:tblGrid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Footing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Column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Load Limit (KN)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Footing Dimension (m)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Area Of Bottom Reinforcement (mm^2)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570280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 Name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Dimension  (m)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Service Load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Length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Width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Depth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As, Cal.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Minimum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 of Bars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482876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0.6*0.25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Less than 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387.1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5Ø14/m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9886207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F2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500-750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1.95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722.8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5Ø14/m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2467753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0.4*0.4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---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95.7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5Ø14/m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1829946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0.8*0.45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---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2.05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997.8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5Ø16/m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7736213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0.55*0.5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Less than 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186.8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5Ø14/m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4652480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F6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500-850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1.85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1.85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645.6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5Ø14/m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59606959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Combined Column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---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2.4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697.0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5Ø14/m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6934784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F8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Combined footing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---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963.0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5Ø16/m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8407465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Wall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Wall footing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---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---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98.7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5Ø14/m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7535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6356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40F2A-9C43-407C-8E7C-5CFB97C89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Steel member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B7E0B-30E7-4BC6-85E7-14EF04275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1"/>
            <a:ext cx="4663440" cy="3891165"/>
          </a:xfrm>
        </p:spPr>
        <p:txBody>
          <a:bodyPr>
            <a:normAutofit/>
          </a:bodyPr>
          <a:lstStyle/>
          <a:p>
            <a:r>
              <a:rPr lang="en-US" dirty="0"/>
              <a:t>Tension Capacity</a:t>
            </a:r>
          </a:p>
          <a:p>
            <a:r>
              <a:rPr lang="en-US" dirty="0"/>
              <a:t>Compression Capacity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Buckling</a:t>
            </a:r>
          </a:p>
          <a:p>
            <a:r>
              <a:rPr lang="en-US" dirty="0"/>
              <a:t>Moment Capacity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Lateral Torsional Buckling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C136BB-151A-4AC5-A92A-B99D747373D4}"/>
              </a:ext>
            </a:extLst>
          </p:cNvPr>
          <p:cNvSpPr txBox="1">
            <a:spLocks/>
          </p:cNvSpPr>
          <p:nvPr/>
        </p:nvSpPr>
        <p:spPr>
          <a:xfrm>
            <a:off x="6556520" y="2556930"/>
            <a:ext cx="4800599" cy="38911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 Capacity</a:t>
            </a:r>
          </a:p>
          <a:p>
            <a:r>
              <a:rPr lang="en-US" dirty="0"/>
              <a:t>Beam-Column Capacity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2594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4794A-1E22-4C34-A482-5EF3A6A06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en-US" dirty="0"/>
              <a:t>Tension Capacity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EA450D-3CDA-4C0F-9A83-EC6049CB5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8862" y="2676200"/>
            <a:ext cx="3264469" cy="331893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 </a:t>
            </a:r>
            <a:r>
              <a:rPr lang="en-US" b="1" dirty="0" err="1"/>
              <a:t>ØT</a:t>
            </a:r>
            <a:r>
              <a:rPr lang="en-US" b="1" baseline="-25000" dirty="0" err="1"/>
              <a:t>n</a:t>
            </a:r>
            <a:r>
              <a:rPr lang="en-US" b="1" dirty="0"/>
              <a:t> = Ø * </a:t>
            </a:r>
            <a:r>
              <a:rPr lang="en-US" b="1" dirty="0" err="1"/>
              <a:t>F</a:t>
            </a:r>
            <a:r>
              <a:rPr lang="en-US" b="1" baseline="-25000" dirty="0" err="1"/>
              <a:t>y</a:t>
            </a:r>
            <a:r>
              <a:rPr lang="en-US" b="1" dirty="0"/>
              <a:t> * A</a:t>
            </a:r>
            <a:r>
              <a:rPr lang="en-US" b="1" baseline="-25000" dirty="0"/>
              <a:t>g</a:t>
            </a:r>
            <a:endParaRPr lang="en-US" dirty="0"/>
          </a:p>
          <a:p>
            <a:r>
              <a:rPr lang="en-US" dirty="0" err="1"/>
              <a:t>ØT</a:t>
            </a:r>
            <a:r>
              <a:rPr lang="en-US" baseline="-25000" dirty="0" err="1"/>
              <a:t>n</a:t>
            </a:r>
            <a:r>
              <a:rPr lang="en-US" dirty="0"/>
              <a:t>: Tension capacity for the member.</a:t>
            </a:r>
          </a:p>
          <a:p>
            <a:r>
              <a:rPr lang="en-US" dirty="0"/>
              <a:t>Ø: Reduction factor. In tension Ø = 0.9</a:t>
            </a:r>
          </a:p>
          <a:p>
            <a:r>
              <a:rPr lang="en-US" dirty="0" err="1"/>
              <a:t>F</a:t>
            </a:r>
            <a:r>
              <a:rPr lang="en-US" baseline="-25000" dirty="0" err="1"/>
              <a:t>y</a:t>
            </a:r>
            <a:r>
              <a:rPr lang="en-US" dirty="0"/>
              <a:t>: Yielding stress of steel.</a:t>
            </a:r>
          </a:p>
          <a:p>
            <a:r>
              <a:rPr lang="en-US" dirty="0"/>
              <a:t>A</a:t>
            </a:r>
            <a:r>
              <a:rPr lang="en-US" baseline="-25000" dirty="0"/>
              <a:t>g</a:t>
            </a:r>
            <a:r>
              <a:rPr lang="en-US" dirty="0"/>
              <a:t>: Gross sectional area of the member.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2441E55-076E-476C-A4EA-F4DFE05AB57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66825" y="2653756"/>
          <a:ext cx="7097756" cy="34434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7746">
                  <a:extLst>
                    <a:ext uri="{9D8B030D-6E8A-4147-A177-3AD203B41FA5}">
                      <a16:colId xmlns:a16="http://schemas.microsoft.com/office/drawing/2014/main" val="1883561460"/>
                    </a:ext>
                  </a:extLst>
                </a:gridCol>
                <a:gridCol w="2400835">
                  <a:extLst>
                    <a:ext uri="{9D8B030D-6E8A-4147-A177-3AD203B41FA5}">
                      <a16:colId xmlns:a16="http://schemas.microsoft.com/office/drawing/2014/main" val="2105192161"/>
                    </a:ext>
                  </a:extLst>
                </a:gridCol>
                <a:gridCol w="1326131">
                  <a:extLst>
                    <a:ext uri="{9D8B030D-6E8A-4147-A177-3AD203B41FA5}">
                      <a16:colId xmlns:a16="http://schemas.microsoft.com/office/drawing/2014/main" val="1734976351"/>
                    </a:ext>
                  </a:extLst>
                </a:gridCol>
                <a:gridCol w="973044">
                  <a:extLst>
                    <a:ext uri="{9D8B030D-6E8A-4147-A177-3AD203B41FA5}">
                      <a16:colId xmlns:a16="http://schemas.microsoft.com/office/drawing/2014/main" val="3933227184"/>
                    </a:ext>
                  </a:extLst>
                </a:gridCol>
              </a:tblGrid>
              <a:tr h="26488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Sections Name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53841"/>
                  </a:ext>
                </a:extLst>
              </a:tr>
              <a:tr h="2648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</a:rPr>
                        <a:t>ØTn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</a:rPr>
                        <a:t>kN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Tu(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</a:rPr>
                        <a:t>kN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83588"/>
                  </a:ext>
                </a:extLst>
              </a:tr>
              <a:tr h="264881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Columns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TUBO 140*140*12.5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1424.112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0883795"/>
                  </a:ext>
                </a:extLst>
              </a:tr>
              <a:tr h="2648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H400*314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8935.6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9990159"/>
                  </a:ext>
                </a:extLst>
              </a:tr>
              <a:tr h="2648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H400*237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6746.4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6820572"/>
                  </a:ext>
                </a:extLst>
              </a:tr>
              <a:tr h="2648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H400*509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14475.6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8489693"/>
                  </a:ext>
                </a:extLst>
              </a:tr>
              <a:tr h="26488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Rafter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HE400M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7282.5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4341988"/>
                  </a:ext>
                </a:extLst>
              </a:tr>
              <a:tr h="2648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HE280M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5361.4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4933959"/>
                  </a:ext>
                </a:extLst>
              </a:tr>
              <a:tr h="264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Ring Beam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TUBO120*120*12.5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0978556"/>
                  </a:ext>
                </a:extLst>
              </a:tr>
              <a:tr h="264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Girder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HE400M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7282.5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1006997"/>
                  </a:ext>
                </a:extLst>
              </a:tr>
              <a:tr h="264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Purlins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TUBO120*84*7.1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1409249"/>
                  </a:ext>
                </a:extLst>
              </a:tr>
              <a:tr h="264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Bracing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TUBO120*84*12.5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999.7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133.45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9981068"/>
                  </a:ext>
                </a:extLst>
              </a:tr>
              <a:tr h="264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Dia. 22 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6127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7450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F912D-0DDB-4729-8EDF-62AFB81AD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Capacity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02771-B738-49A3-9294-4084A0B01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912534"/>
            <a:ext cx="9601196" cy="33189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Buckling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389557-02C3-4423-91A8-F5DA96A090F8}"/>
              </a:ext>
            </a:extLst>
          </p:cNvPr>
          <p:cNvSpPr/>
          <p:nvPr/>
        </p:nvSpPr>
        <p:spPr>
          <a:xfrm>
            <a:off x="5804450" y="2375702"/>
            <a:ext cx="6096000" cy="31757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Ø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Ø *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Fcr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A</a:t>
            </a:r>
            <a:r>
              <a:rPr lang="en-US" sz="2400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Ø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Compression capacity for the member.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Ø : Reduction factor, In compression Ø = 0.9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Critical stress on the member.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Gross area of the member.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A7CDF8-B58E-4D65-A704-A572F01AFCA5}"/>
              </a:ext>
            </a:extLst>
          </p:cNvPr>
          <p:cNvCxnSpPr/>
          <p:nvPr/>
        </p:nvCxnSpPr>
        <p:spPr>
          <a:xfrm>
            <a:off x="5645426" y="2782957"/>
            <a:ext cx="0" cy="310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165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362C0-5E56-4776-9C60-4D7DFD65F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BBE4C-DACC-41BA-8BFD-99AE801C8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64291"/>
            <a:ext cx="4654825" cy="35898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Reinforcement Concrete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Rebar Steel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Structural Steel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Roof Sheeting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74A466-EF76-4A0E-922C-D035F805AFD2}"/>
              </a:ext>
            </a:extLst>
          </p:cNvPr>
          <p:cNvSpPr txBox="1">
            <a:spLocks/>
          </p:cNvSpPr>
          <p:nvPr/>
        </p:nvSpPr>
        <p:spPr>
          <a:xfrm>
            <a:off x="5950226" y="2570913"/>
            <a:ext cx="4654825" cy="35898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Glass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Bolts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Weld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9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دويكات">
            <a:extLst>
              <a:ext uri="{FF2B5EF4-FFF2-40B4-BE49-F238E27FC236}">
                <a16:creationId xmlns:a16="http://schemas.microsoft.com/office/drawing/2014/main" id="{E8F3B797-57C4-4FF2-8769-04E6352B2E5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3" y="1800941"/>
            <a:ext cx="3876801" cy="35278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346C6C-8E29-4ED8-B4A8-FD9A9260F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Buckling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D9FD54-BBD7-409E-843A-3A5F9ED7F8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4412" y="2556932"/>
                <a:ext cx="4802184" cy="3318936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rgbClr val="262626"/>
                    </a:solidFill>
                  </a:rPr>
                  <a:t>To find slenderness for critical column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>
                    <a:solidFill>
                      <a:srgbClr val="262626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𝐊𝐥</m:t>
                        </m:r>
                      </m:num>
                      <m:den>
                        <m:r>
                          <a:rPr lang="en-US" b="1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262626"/>
                    </a:solidFill>
                  </a:rPr>
                  <a:t/>
                </a:r>
                <a:br>
                  <a:rPr lang="en-US" dirty="0">
                    <a:solidFill>
                      <a:srgbClr val="262626"/>
                    </a:solidFill>
                  </a:rPr>
                </a:br>
                <a:endParaRPr lang="en-US" dirty="0">
                  <a:solidFill>
                    <a:srgbClr val="262626"/>
                  </a:solidFill>
                </a:endParaRPr>
              </a:p>
              <a:p>
                <a:r>
                  <a:rPr lang="en-US" dirty="0">
                    <a:solidFill>
                      <a:srgbClr val="262626"/>
                    </a:solidFill>
                  </a:rPr>
                  <a:t>The lower part of column will be treated </a:t>
                </a:r>
                <a:r>
                  <a:rPr lang="en-US" dirty="0"/>
                  <a:t>one time as concrete and another as steel to determine which case is more conservative.</a:t>
                </a:r>
                <a:endParaRPr lang="en-US" dirty="0">
                  <a:solidFill>
                    <a:srgbClr val="262626"/>
                  </a:solidFill>
                </a:endParaRPr>
              </a:p>
              <a:p>
                <a:endParaRPr lang="en-US" dirty="0">
                  <a:solidFill>
                    <a:srgbClr val="262626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D9FD54-BBD7-409E-843A-3A5F9ED7F8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4412" y="2556932"/>
                <a:ext cx="4802184" cy="3318936"/>
              </a:xfrm>
              <a:blipFill>
                <a:blip r:embed="rId3"/>
                <a:stretch>
                  <a:fillRect l="-2287" t="-2936" r="-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43869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913F78-67F5-408D-BC80-316E99F3F0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2" y="898085"/>
                <a:ext cx="9601196" cy="1368037"/>
              </a:xfrm>
            </p:spPr>
            <p:txBody>
              <a:bodyPr/>
              <a:lstStyle/>
              <a:p>
                <a:r>
                  <a:rPr lang="en-US" dirty="0"/>
                  <a:t>The buckling force in general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𝐾𝐿</m:t>
                            </m:r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, but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𝐾𝐿</m:t>
                            </m:r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is the same in both, so, we will check the value of (EI) only.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913F78-67F5-408D-BC80-316E99F3F0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2" y="898085"/>
                <a:ext cx="9601196" cy="1368037"/>
              </a:xfrm>
              <a:blipFill>
                <a:blip r:embed="rId2"/>
                <a:stretch>
                  <a:fillRect l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E5BDE0F-C007-4E8D-8CAA-32AADFADB2F9}"/>
              </a:ext>
            </a:extLst>
          </p:cNvPr>
          <p:cNvCxnSpPr>
            <a:cxnSpLocks/>
          </p:cNvCxnSpPr>
          <p:nvPr/>
        </p:nvCxnSpPr>
        <p:spPr>
          <a:xfrm>
            <a:off x="5830957" y="3346174"/>
            <a:ext cx="0" cy="2020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A46C4D4-8EE2-4562-BB43-4F10CBA01984}"/>
              </a:ext>
            </a:extLst>
          </p:cNvPr>
          <p:cNvSpPr txBox="1"/>
          <p:nvPr/>
        </p:nvSpPr>
        <p:spPr>
          <a:xfrm>
            <a:off x="7554567" y="2716696"/>
            <a:ext cx="120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Concrete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FE0191-513B-4D05-80C9-C17B5200982B}"/>
              </a:ext>
            </a:extLst>
          </p:cNvPr>
          <p:cNvSpPr/>
          <p:nvPr/>
        </p:nvSpPr>
        <p:spPr>
          <a:xfrm>
            <a:off x="3603168" y="5522154"/>
            <a:ext cx="4220349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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(EI)</a:t>
            </a:r>
            <a:r>
              <a:rPr lang="en-US" sz="2800" b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800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  (EI)</a:t>
            </a:r>
            <a:r>
              <a:rPr lang="en-US" sz="2800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1E784A8-F6FC-4640-B2F1-AAAD4F173457}"/>
                  </a:ext>
                </a:extLst>
              </p:cNvPr>
              <p:cNvSpPr/>
              <p:nvPr/>
            </p:nvSpPr>
            <p:spPr>
              <a:xfrm>
                <a:off x="1630016" y="3346174"/>
                <a:ext cx="4220349" cy="2175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E= 200,000,000 </a:t>
                </a:r>
                <a:r>
                  <a:rPr lang="en-US" sz="2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kN</a:t>
                </a: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I = 0.0007971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(EI)</a:t>
                </a:r>
                <a:r>
                  <a:rPr lang="en-US" sz="2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st</a:t>
                </a: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200,000,000 * 0.007971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        = 159,420 </a:t>
                </a:r>
                <a:r>
                  <a:rPr lang="en-US" sz="2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kN.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1E784A8-F6FC-4640-B2F1-AAAD4F1734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016" y="3346174"/>
                <a:ext cx="4220349" cy="2175980"/>
              </a:xfrm>
              <a:prstGeom prst="rect">
                <a:avLst/>
              </a:prstGeom>
              <a:blipFill>
                <a:blip r:embed="rId3"/>
                <a:stretch>
                  <a:fillRect l="-2165" t="-560" b="-4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A0765AB-89EA-4B43-9285-EBCF70C8C837}"/>
              </a:ext>
            </a:extLst>
          </p:cNvPr>
          <p:cNvSpPr txBox="1"/>
          <p:nvPr/>
        </p:nvSpPr>
        <p:spPr>
          <a:xfrm>
            <a:off x="2823538" y="2716696"/>
            <a:ext cx="101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Steel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93551F4-2CEF-440B-99D3-D330B67E1DB3}"/>
                  </a:ext>
                </a:extLst>
              </p:cNvPr>
              <p:cNvSpPr/>
              <p:nvPr/>
            </p:nvSpPr>
            <p:spPr>
              <a:xfrm>
                <a:off x="6361045" y="3346174"/>
                <a:ext cx="3962401" cy="2175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E= 24,870,000 </a:t>
                </a:r>
                <a:r>
                  <a:rPr lang="en-US" sz="2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kN</a:t>
                </a: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I = 0.009632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(EI)c = 24,870,000 * 0.009632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        = 172,399 </a:t>
                </a:r>
                <a:r>
                  <a:rPr lang="en-US" sz="24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kN.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93551F4-2CEF-440B-99D3-D330B67E1D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045" y="3346174"/>
                <a:ext cx="3962401" cy="2175980"/>
              </a:xfrm>
              <a:prstGeom prst="rect">
                <a:avLst/>
              </a:prstGeom>
              <a:blipFill>
                <a:blip r:embed="rId4"/>
                <a:stretch>
                  <a:fillRect l="-2308" t="-560" b="-4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99290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6C47A-2B2A-4072-9C00-E0FC78FF0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en-US" dirty="0"/>
              <a:t>Buckling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762DC7A-57A5-4B23-BC8B-DB95F1867065}"/>
                  </a:ext>
                </a:extLst>
              </p:cNvPr>
              <p:cNvSpPr/>
              <p:nvPr/>
            </p:nvSpPr>
            <p:spPr>
              <a:xfrm>
                <a:off x="5662818" y="2557992"/>
                <a:ext cx="3060424" cy="8774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 X-Z plan:  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λ</a:t>
                </a:r>
                <a:r>
                  <a:rPr lang="en-US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𝐾𝑙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𝑟𝑥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07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1625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26.84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762DC7A-57A5-4B23-BC8B-DB95F18670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818" y="2557992"/>
                <a:ext cx="3060424" cy="877484"/>
              </a:xfrm>
              <a:prstGeom prst="rect">
                <a:avLst/>
              </a:prstGeom>
              <a:blipFill>
                <a:blip r:embed="rId2"/>
                <a:stretch>
                  <a:fillRect l="-1793" t="-2083"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98FBF64-1020-4CE9-BDB0-93A5158EE3F7}"/>
                  </a:ext>
                </a:extLst>
              </p:cNvPr>
              <p:cNvSpPr/>
              <p:nvPr/>
            </p:nvSpPr>
            <p:spPr>
              <a:xfrm>
                <a:off x="5662818" y="3482178"/>
                <a:ext cx="2540278" cy="2187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 Y-Z plan: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Maximum of:</a:t>
                </a: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 typeface="Times New Roman" panose="02020603050405020304" pitchFamily="18" charset="0"/>
                  <a:buChar char="-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K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</m:t>
                        </m:r>
                        <m:r>
                          <a:rPr lang="en-US" baseline="-25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𝑟𝑦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1019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20.314</a:t>
                </a:r>
                <a:b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4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 typeface="Times New Roman" panose="02020603050405020304" pitchFamily="18" charset="0"/>
                  <a:buChar char="-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K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</m:t>
                        </m:r>
                        <m:r>
                          <a:rPr lang="en-US" baseline="-25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𝑟𝑦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1019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40.82</a:t>
                </a:r>
                <a:b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8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98FBF64-1020-4CE9-BDB0-93A5158EE3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818" y="3482178"/>
                <a:ext cx="2540278" cy="2187137"/>
              </a:xfrm>
              <a:prstGeom prst="rect">
                <a:avLst/>
              </a:prstGeom>
              <a:blipFill>
                <a:blip r:embed="rId3"/>
                <a:stretch>
                  <a:fillRect l="-2158" t="-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7CB9E8D5-685E-477C-8DDB-00136AA85F7F}"/>
              </a:ext>
            </a:extLst>
          </p:cNvPr>
          <p:cNvSpPr/>
          <p:nvPr/>
        </p:nvSpPr>
        <p:spPr>
          <a:xfrm>
            <a:off x="6727133" y="5686897"/>
            <a:ext cx="3535020" cy="393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Since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&gt;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 λ = 40.82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B4CCF0-7BE8-419D-8EB9-C6DD3511818C}"/>
              </a:ext>
            </a:extLst>
          </p:cNvPr>
          <p:cNvSpPr/>
          <p:nvPr/>
        </p:nvSpPr>
        <p:spPr>
          <a:xfrm>
            <a:off x="8723242" y="4808412"/>
            <a:ext cx="2173356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"/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40.82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ECF21D-EED6-437B-8081-F9C5E4E14A9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331016" y="2547799"/>
            <a:ext cx="4174144" cy="331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0628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C56C-7DB9-433A-842C-FD8728453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Buckling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49C6BC-C1FB-4AE0-8F74-94CD3766C3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36377" y="2464167"/>
                <a:ext cx="9601196" cy="388362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λ</a:t>
                </a:r>
                <a:r>
                  <a:rPr lang="en-US" baseline="-25000" dirty="0" err="1"/>
                  <a:t>cr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200000</m:t>
                            </m:r>
                          </m:num>
                          <m:den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250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= 113.20</a:t>
                </a:r>
              </a:p>
              <a:p>
                <a:pPr lvl="0"/>
                <a:r>
                  <a:rPr lang="en-US" dirty="0" err="1"/>
                  <a:t>λ</a:t>
                </a:r>
                <a:r>
                  <a:rPr lang="en-US" baseline="-25000" dirty="0" err="1"/>
                  <a:t>cr</a:t>
                </a:r>
                <a:r>
                  <a:rPr lang="en-US" baseline="-25000" dirty="0"/>
                  <a:t> </a:t>
                </a:r>
                <a:r>
                  <a:rPr lang="en-US" dirty="0"/>
                  <a:t>&gt; λ</a:t>
                </a:r>
                <a:r>
                  <a:rPr lang="en-US" baseline="-25000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</a:t>
                </a:r>
                <a:r>
                  <a:rPr lang="en-US" dirty="0" err="1"/>
                  <a:t>ØF</a:t>
                </a:r>
                <a:r>
                  <a:rPr lang="en-US" baseline="-25000" dirty="0" err="1"/>
                  <a:t>cr</a:t>
                </a:r>
                <a:r>
                  <a:rPr lang="en-US" dirty="0"/>
                  <a:t> = </a:t>
                </a:r>
                <a:r>
                  <a:rPr lang="ar-SA" dirty="0"/>
                  <a:t>Ø  </a:t>
                </a:r>
                <a:r>
                  <a:rPr lang="en-US" dirty="0"/>
                  <a:t>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658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/>
                  <a:t> * </a:t>
                </a:r>
                <a:r>
                  <a:rPr lang="en-US" dirty="0" err="1"/>
                  <a:t>Fy</a:t>
                </a:r>
                <a:endParaRPr lang="en-US" dirty="0"/>
              </a:p>
              <a:p>
                <a:r>
                  <a:rPr lang="en-US" dirty="0"/>
                  <a:t>Fe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𝐾𝐿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200000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82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= 1184.6 MPa.</a:t>
                </a:r>
              </a:p>
              <a:p>
                <a:r>
                  <a:rPr lang="en-US" dirty="0" err="1"/>
                  <a:t>ØF</a:t>
                </a:r>
                <a:r>
                  <a:rPr lang="en-US" baseline="-25000" dirty="0" err="1"/>
                  <a:t>cr</a:t>
                </a:r>
                <a:r>
                  <a:rPr lang="en-US" dirty="0"/>
                  <a:t> = 0.9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658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250</m:t>
                            </m:r>
                          </m:num>
                          <m:den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1184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/>
                  <a:t> * 250 = 206 MPa.</a:t>
                </a:r>
              </a:p>
              <a:p>
                <a:r>
                  <a:rPr lang="en-US" dirty="0" err="1"/>
                  <a:t>ØP</a:t>
                </a:r>
                <a:r>
                  <a:rPr lang="en-US" baseline="-25000" dirty="0" err="1"/>
                  <a:t>n</a:t>
                </a:r>
                <a:r>
                  <a:rPr lang="en-US" dirty="0"/>
                  <a:t> = </a:t>
                </a:r>
                <a:r>
                  <a:rPr lang="en-US" dirty="0" err="1"/>
                  <a:t>ØF</a:t>
                </a:r>
                <a:r>
                  <a:rPr lang="en-US" baseline="-25000" dirty="0" err="1"/>
                  <a:t>cr</a:t>
                </a:r>
                <a:r>
                  <a:rPr lang="en-US" dirty="0"/>
                  <a:t> * A</a:t>
                </a:r>
                <a:r>
                  <a:rPr lang="en-US" baseline="-25000" dirty="0"/>
                  <a:t>g </a:t>
                </a:r>
                <a:r>
                  <a:rPr lang="en-US" dirty="0"/>
                  <a:t>= </a:t>
                </a:r>
                <a:r>
                  <a:rPr lang="ar-SA" dirty="0"/>
                  <a:t>206</a:t>
                </a:r>
                <a:r>
                  <a:rPr lang="en-US" dirty="0"/>
                  <a:t>*</a:t>
                </a:r>
                <a:r>
                  <a:rPr lang="ar-SA" dirty="0"/>
                  <a:t>30200</a:t>
                </a:r>
                <a:r>
                  <a:rPr lang="en-US" dirty="0"/>
                  <a:t> = 6221.2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49C6BC-C1FB-4AE0-8F74-94CD3766C3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36377" y="2464167"/>
                <a:ext cx="9601196" cy="3883625"/>
              </a:xfrm>
              <a:blipFill>
                <a:blip r:embed="rId2"/>
                <a:stretch>
                  <a:fillRect l="-1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71BB8F-159F-49F3-82AC-B778ADCBA740}"/>
              </a:ext>
            </a:extLst>
          </p:cNvPr>
          <p:cNvSpPr txBox="1">
            <a:spLocks/>
          </p:cNvSpPr>
          <p:nvPr/>
        </p:nvSpPr>
        <p:spPr>
          <a:xfrm>
            <a:off x="7431169" y="2649696"/>
            <a:ext cx="4336773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100" dirty="0"/>
          </a:p>
          <a:p>
            <a:pPr marL="0" indent="0">
              <a:buFont typeface="Arial"/>
              <a:buNone/>
            </a:pPr>
            <a:r>
              <a:rPr lang="en-US" dirty="0"/>
              <a:t>From SAP: </a:t>
            </a:r>
          </a:p>
          <a:p>
            <a:r>
              <a:rPr lang="en-US" dirty="0" err="1"/>
              <a:t>ØP</a:t>
            </a:r>
            <a:r>
              <a:rPr lang="en-US" baseline="-25000" dirty="0" err="1"/>
              <a:t>n</a:t>
            </a:r>
            <a:r>
              <a:rPr lang="en-US" dirty="0"/>
              <a:t> = 6179.5 </a:t>
            </a:r>
            <a:r>
              <a:rPr lang="en-US" dirty="0" err="1"/>
              <a:t>kN.</a:t>
            </a:r>
            <a:endParaRPr lang="en-US" dirty="0"/>
          </a:p>
          <a:p>
            <a:r>
              <a:rPr lang="en-US" dirty="0"/>
              <a:t>Maximum load = 192.5 </a:t>
            </a:r>
            <a:r>
              <a:rPr lang="en-US" dirty="0" err="1"/>
              <a:t>kN.</a:t>
            </a:r>
            <a:endParaRPr lang="en-US" dirty="0"/>
          </a:p>
          <a:p>
            <a:r>
              <a:rPr lang="en-US" dirty="0"/>
              <a:t>6221.2 </a:t>
            </a:r>
            <a:r>
              <a:rPr lang="en-US" dirty="0" err="1"/>
              <a:t>kN</a:t>
            </a:r>
            <a:r>
              <a:rPr lang="en-US" dirty="0"/>
              <a:t> &gt; 192.5 </a:t>
            </a:r>
            <a:r>
              <a:rPr lang="en-US" dirty="0" err="1"/>
              <a:t>kN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Ok</a:t>
            </a:r>
          </a:p>
          <a:p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4EBDC2-515B-4104-AEA4-77A5F8D6562B}"/>
              </a:ext>
            </a:extLst>
          </p:cNvPr>
          <p:cNvCxnSpPr/>
          <p:nvPr/>
        </p:nvCxnSpPr>
        <p:spPr>
          <a:xfrm>
            <a:off x="7169426" y="2676200"/>
            <a:ext cx="0" cy="3318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6206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96C53AD-92C8-4FCE-BA92-D09F0F484A4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98718" y="969054"/>
          <a:ext cx="9700584" cy="4919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1721">
                  <a:extLst>
                    <a:ext uri="{9D8B030D-6E8A-4147-A177-3AD203B41FA5}">
                      <a16:colId xmlns:a16="http://schemas.microsoft.com/office/drawing/2014/main" val="703455657"/>
                    </a:ext>
                  </a:extLst>
                </a:gridCol>
                <a:gridCol w="3281721">
                  <a:extLst>
                    <a:ext uri="{9D8B030D-6E8A-4147-A177-3AD203B41FA5}">
                      <a16:colId xmlns:a16="http://schemas.microsoft.com/office/drawing/2014/main" val="1335201350"/>
                    </a:ext>
                  </a:extLst>
                </a:gridCol>
                <a:gridCol w="1730566">
                  <a:extLst>
                    <a:ext uri="{9D8B030D-6E8A-4147-A177-3AD203B41FA5}">
                      <a16:colId xmlns:a16="http://schemas.microsoft.com/office/drawing/2014/main" val="3129975544"/>
                    </a:ext>
                  </a:extLst>
                </a:gridCol>
                <a:gridCol w="1406576">
                  <a:extLst>
                    <a:ext uri="{9D8B030D-6E8A-4147-A177-3AD203B41FA5}">
                      <a16:colId xmlns:a16="http://schemas.microsoft.com/office/drawing/2014/main" val="1624998561"/>
                    </a:ext>
                  </a:extLst>
                </a:gridCol>
              </a:tblGrid>
              <a:tr h="40999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Group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Sections Name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SAP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315649"/>
                  </a:ext>
                </a:extLst>
              </a:tr>
              <a:tr h="4099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1"/>
                          </a:solidFill>
                          <a:effectLst/>
                        </a:rPr>
                        <a:t>ØPn(kN)</a:t>
                      </a:r>
                      <a:endParaRPr lang="en-US" sz="2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Pu(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</a:rPr>
                        <a:t>kN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816282"/>
                  </a:ext>
                </a:extLst>
              </a:tr>
              <a:tr h="409991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Columns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 140*140*12.5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935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202.7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2206635757"/>
                  </a:ext>
                </a:extLst>
              </a:tr>
              <a:tr h="4099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H400*314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8204.8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2470085348"/>
                  </a:ext>
                </a:extLst>
              </a:tr>
              <a:tr h="4099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H400*237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6179.5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2252659012"/>
                  </a:ext>
                </a:extLst>
              </a:tr>
              <a:tr h="4099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H400*509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13382.3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359.8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3069539307"/>
                  </a:ext>
                </a:extLst>
              </a:tr>
              <a:tr h="40999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Rafter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HE400M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6826.3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417.2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3819999922"/>
                  </a:ext>
                </a:extLst>
              </a:tr>
              <a:tr h="4099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HE280M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3549.8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173.6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2551166783"/>
                  </a:ext>
                </a:extLst>
              </a:tr>
              <a:tr h="409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Ring Beam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TUBO120*120*12.5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1185.3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1234777853"/>
                  </a:ext>
                </a:extLst>
              </a:tr>
              <a:tr h="409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Girder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HE400M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5557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30.7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1176889120"/>
                  </a:ext>
                </a:extLst>
              </a:tr>
              <a:tr h="409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Purlins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TUBO120*84*7.1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2730654277"/>
                  </a:ext>
                </a:extLst>
              </a:tr>
              <a:tr h="409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Bracing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TUBO120*84*12.5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111.7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78" marR="56878" marT="0" marB="0" anchor="ctr"/>
                </a:tc>
                <a:extLst>
                  <a:ext uri="{0D108BD9-81ED-4DB2-BD59-A6C34878D82A}">
                    <a16:rowId xmlns:a16="http://schemas.microsoft.com/office/drawing/2014/main" val="1822818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05291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70C08-30C7-4933-8C99-D670CB8D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Moment capacity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22045-F9C1-4FCA-B42E-C21606277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Bending moment capacity </a:t>
            </a:r>
            <a:r>
              <a:rPr lang="en-US" dirty="0" err="1"/>
              <a:t>ØM</a:t>
            </a:r>
            <a:r>
              <a:rPr lang="en-US" baseline="-25000" dirty="0" err="1"/>
              <a:t>n</a:t>
            </a:r>
            <a:r>
              <a:rPr lang="en-US" dirty="0"/>
              <a:t> = </a:t>
            </a:r>
            <a:r>
              <a:rPr lang="en-US" dirty="0" err="1"/>
              <a:t>ØM</a:t>
            </a:r>
            <a:r>
              <a:rPr lang="en-US" baseline="-25000" dirty="0" err="1"/>
              <a:t>p</a:t>
            </a:r>
            <a:r>
              <a:rPr lang="ar-SA" baseline="-25000" dirty="0"/>
              <a:t>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ar-SA" dirty="0">
                <a:sym typeface="Wingdings" panose="05000000000000000000" pitchFamily="2" charset="2"/>
              </a:rPr>
              <a:t> </a:t>
            </a:r>
            <a:r>
              <a:rPr lang="en-US" dirty="0"/>
              <a:t>If no lateral torsional buckling </a:t>
            </a:r>
            <a:endParaRPr lang="ar-SA" dirty="0"/>
          </a:p>
          <a:p>
            <a:pPr marL="0" indent="0">
              <a:buNone/>
            </a:pPr>
            <a:r>
              <a:rPr lang="en-US" dirty="0" err="1"/>
              <a:t>ØM</a:t>
            </a:r>
            <a:r>
              <a:rPr lang="en-US" baseline="-25000" dirty="0" err="1"/>
              <a:t>p</a:t>
            </a:r>
            <a:r>
              <a:rPr lang="en-US" baseline="-25000" dirty="0"/>
              <a:t>,</a:t>
            </a:r>
            <a:r>
              <a:rPr lang="en-US" dirty="0"/>
              <a:t> = Ø * Z * </a:t>
            </a:r>
            <a:r>
              <a:rPr lang="en-US" dirty="0" err="1"/>
              <a:t>F</a:t>
            </a:r>
            <a:r>
              <a:rPr lang="en-US" baseline="-25000" dirty="0" err="1"/>
              <a:t>y</a:t>
            </a:r>
            <a:r>
              <a:rPr lang="en-US" dirty="0"/>
              <a:t> </a:t>
            </a:r>
            <a:endParaRPr lang="ar-SA" dirty="0"/>
          </a:p>
          <a:p>
            <a:pPr marL="0" indent="0">
              <a:buNone/>
            </a:pPr>
            <a:r>
              <a:rPr lang="en-US" dirty="0"/>
              <a:t>Ø</a:t>
            </a:r>
            <a:r>
              <a:rPr lang="ar-SA" dirty="0"/>
              <a:t> </a:t>
            </a:r>
            <a:r>
              <a:rPr lang="en-US" dirty="0"/>
              <a:t>: Reduction factor in moment = 0.9</a:t>
            </a:r>
            <a:endParaRPr lang="ar-SA" dirty="0"/>
          </a:p>
          <a:p>
            <a:pPr marL="0" indent="0">
              <a:buNone/>
            </a:pPr>
            <a:r>
              <a:rPr lang="en-US" dirty="0"/>
              <a:t>Z: Plastic section modulus.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ar-SA" baseline="-2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064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9FDDE-56A1-4F7E-B52B-7C60D8E9D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49611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Moment capacity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FE991F-5E81-43B0-A857-5D777A8A30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0" y="2556932"/>
                <a:ext cx="3808729" cy="3318936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b="1" dirty="0"/>
                  <a:t>Rafter: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L</a:t>
                </a:r>
                <a:r>
                  <a:rPr lang="en-US" baseline="-25000" dirty="0" err="1"/>
                  <a:t>p</a:t>
                </a:r>
                <a:r>
                  <a:rPr lang="en-US" dirty="0"/>
                  <a:t> = 1.76*</a:t>
                </a:r>
                <a:r>
                  <a:rPr lang="en-US" dirty="0" err="1"/>
                  <a:t>r</a:t>
                </a:r>
                <a:r>
                  <a:rPr lang="en-US" baseline="-25000" dirty="0" err="1"/>
                  <a:t>y</a:t>
                </a:r>
                <a:r>
                  <a:rPr lang="en-US" dirty="0"/>
                  <a:t>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= 3.83 m</a:t>
                </a:r>
              </a:p>
              <a:p>
                <a:pPr marL="0" indent="0">
                  <a:buNone/>
                </a:pPr>
                <a:r>
                  <a:rPr lang="en-US" dirty="0" err="1"/>
                  <a:t>L</a:t>
                </a:r>
                <a:r>
                  <a:rPr lang="en-US" baseline="-25000" dirty="0" err="1"/>
                  <a:t>b</a:t>
                </a:r>
                <a:r>
                  <a:rPr lang="en-US" dirty="0"/>
                  <a:t>= 7.2 m &gt; 3.83 m</a:t>
                </a:r>
              </a:p>
              <a:p>
                <a:pPr marL="0" indent="0">
                  <a:buNone/>
                </a:pPr>
                <a:r>
                  <a:rPr lang="en-US" dirty="0" err="1"/>
                  <a:t>Lr</a:t>
                </a:r>
                <a:r>
                  <a:rPr lang="en-US" dirty="0"/>
                  <a:t> = </a:t>
                </a:r>
                <a:r>
                  <a:rPr lang="ar-SA" dirty="0"/>
                  <a:t>11.36</a:t>
                </a:r>
                <a:r>
                  <a:rPr lang="en-US" dirty="0"/>
                  <a:t> m.</a:t>
                </a:r>
              </a:p>
              <a:p>
                <a:pPr marL="0" indent="0">
                  <a:buNone/>
                </a:pPr>
                <a:r>
                  <a:rPr lang="en-US" dirty="0"/>
                  <a:t>So, </a:t>
                </a:r>
                <a:r>
                  <a:rPr lang="en-US" dirty="0" err="1"/>
                  <a:t>Lp</a:t>
                </a:r>
                <a:r>
                  <a:rPr lang="en-US" dirty="0"/>
                  <a:t> &lt; </a:t>
                </a:r>
                <a:r>
                  <a:rPr lang="en-US" dirty="0" err="1"/>
                  <a:t>Lb</a:t>
                </a:r>
                <a:r>
                  <a:rPr lang="en-US" dirty="0"/>
                  <a:t> &lt; </a:t>
                </a:r>
                <a:r>
                  <a:rPr lang="en-US" dirty="0" err="1"/>
                  <a:t>Lr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</a:t>
                </a:r>
                <a:r>
                  <a:rPr lang="en-US" dirty="0" err="1"/>
                  <a:t>Elasto</a:t>
                </a:r>
                <a:r>
                  <a:rPr lang="en-US" dirty="0"/>
                  <a:t>-Plastic L.T.B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FE991F-5E81-43B0-A857-5D777A8A3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2556932"/>
                <a:ext cx="3808729" cy="3318936"/>
              </a:xfrm>
              <a:blipFill>
                <a:blip r:embed="rId2"/>
                <a:stretch>
                  <a:fillRect l="-2404" t="-4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Image result for member buckling resistance">
            <a:extLst>
              <a:ext uri="{FF2B5EF4-FFF2-40B4-BE49-F238E27FC236}">
                <a16:creationId xmlns:a16="http://schemas.microsoft.com/office/drawing/2014/main" id="{2A6BEF61-7416-4596-A05F-89D01E3DC1F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52" y="2601162"/>
            <a:ext cx="5435923" cy="3052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0B01952-A237-4245-9A4B-2D7E2D132E5F}"/>
              </a:ext>
            </a:extLst>
          </p:cNvPr>
          <p:cNvSpPr txBox="1">
            <a:spLocks/>
          </p:cNvSpPr>
          <p:nvPr/>
        </p:nvSpPr>
        <p:spPr>
          <a:xfrm>
            <a:off x="4303644" y="1656523"/>
            <a:ext cx="3488635" cy="101636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Lateral Torsional Buckling</a:t>
            </a:r>
          </a:p>
        </p:txBody>
      </p:sp>
    </p:spTree>
    <p:extLst>
      <p:ext uri="{BB962C8B-B14F-4D97-AF65-F5344CB8AC3E}">
        <p14:creationId xmlns:p14="http://schemas.microsoft.com/office/powerpoint/2010/main" val="33629953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B9AF26-7297-48C5-A1D8-7132C58AEB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1" y="2556932"/>
                <a:ext cx="5896969" cy="2916216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Rafter:</a:t>
                </a:r>
              </a:p>
              <a:p>
                <a:pPr marL="0" indent="0">
                  <a:buNone/>
                </a:pPr>
                <a:r>
                  <a:rPr lang="en-US" sz="2000" dirty="0" err="1"/>
                  <a:t>M</a:t>
                </a:r>
                <a:r>
                  <a:rPr lang="en-US" sz="2000" baseline="-25000" dirty="0" err="1"/>
                  <a:t>p</a:t>
                </a:r>
                <a:r>
                  <a:rPr lang="en-US" sz="2000" dirty="0"/>
                  <a:t> = </a:t>
                </a:r>
                <a:r>
                  <a:rPr lang="en-US" sz="2000" dirty="0" err="1"/>
                  <a:t>F</a:t>
                </a:r>
                <a:r>
                  <a:rPr lang="en-US" sz="2000" baseline="-25000" dirty="0" err="1"/>
                  <a:t>y</a:t>
                </a:r>
                <a:r>
                  <a:rPr lang="en-US" sz="2000" dirty="0"/>
                  <a:t> * </a:t>
                </a:r>
                <a:r>
                  <a:rPr lang="en-US" sz="2000" dirty="0" err="1"/>
                  <a:t>Z</a:t>
                </a:r>
                <a:r>
                  <a:rPr lang="en-US" sz="2000" baseline="-25000" dirty="0" err="1"/>
                  <a:t>x</a:t>
                </a:r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250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604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/>
                  <a:t> = 1401 </a:t>
                </a:r>
                <a:r>
                  <a:rPr lang="en-US" sz="2000" dirty="0" err="1"/>
                  <a:t>kN.m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M</a:t>
                </a:r>
                <a:r>
                  <a:rPr lang="en-US" sz="2000" baseline="-25000" dirty="0"/>
                  <a:t>y</a:t>
                </a:r>
                <a:r>
                  <a:rPr lang="en-US" sz="2000" dirty="0"/>
                  <a:t> = </a:t>
                </a:r>
                <a:r>
                  <a:rPr lang="en-US" sz="2000" dirty="0" err="1"/>
                  <a:t>F</a:t>
                </a:r>
                <a:r>
                  <a:rPr lang="en-US" sz="2000" baseline="-25000" dirty="0" err="1"/>
                  <a:t>y</a:t>
                </a:r>
                <a:r>
                  <a:rPr lang="en-US" sz="2000" dirty="0"/>
                  <a:t> * </a:t>
                </a:r>
                <a:r>
                  <a:rPr lang="en-US" sz="2000" dirty="0" err="1"/>
                  <a:t>S</a:t>
                </a:r>
                <a:r>
                  <a:rPr lang="en-US" sz="2000" baseline="-25000" dirty="0" err="1"/>
                  <a:t>x</a:t>
                </a:r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250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82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/>
                  <a:t> = 1205 </a:t>
                </a:r>
                <a:r>
                  <a:rPr lang="en-US" sz="2000" dirty="0" err="1"/>
                  <a:t>kN.m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err="1"/>
                  <a:t>ØM</a:t>
                </a:r>
                <a:r>
                  <a:rPr lang="en-US" sz="2000" baseline="-25000" dirty="0" err="1"/>
                  <a:t>n</a:t>
                </a:r>
                <a:r>
                  <a:rPr lang="en-US" sz="2000" dirty="0"/>
                  <a:t>=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Ø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)(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r>
                  <a:rPr lang="en-US" sz="2000" dirty="0"/>
                  <a:t> &lt; </a:t>
                </a:r>
                <a:r>
                  <a:rPr lang="en-US" sz="2000" dirty="0" err="1"/>
                  <a:t>ØM</a:t>
                </a:r>
                <a:r>
                  <a:rPr lang="en-US" sz="2000" baseline="-25000" dirty="0" err="1"/>
                  <a:t>p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B9AF26-7297-48C5-A1D8-7132C58AEB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1" y="2556932"/>
                <a:ext cx="5896969" cy="2916216"/>
              </a:xfrm>
              <a:blipFill>
                <a:blip r:embed="rId2"/>
                <a:stretch>
                  <a:fillRect l="-1241" t="-2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F537F82D-BE74-41D9-8038-665691B2C7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11617" y="2556932"/>
                <a:ext cx="4227444" cy="291621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dirty="0"/>
                  <a:t>C</a:t>
                </a:r>
                <a:r>
                  <a:rPr lang="en-US" sz="2000" baseline="-25000" dirty="0" err="1"/>
                  <a:t>b</a:t>
                </a:r>
                <a:r>
                  <a:rPr lang="en-US" sz="2000" dirty="0"/>
                  <a:t> 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sub>
                            </m:sSub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/>
                  <a:t> &lt; 3</a:t>
                </a:r>
                <a:endParaRPr lang="ar-SA" sz="2000" dirty="0"/>
              </a:p>
              <a:p>
                <a:pPr marL="0" indent="0">
                  <a:buNone/>
                </a:pPr>
                <a:r>
                  <a:rPr lang="en-US" sz="2000" dirty="0" err="1"/>
                  <a:t>C</a:t>
                </a:r>
                <a:r>
                  <a:rPr lang="en-US" sz="2000" baseline="-25000" dirty="0" err="1"/>
                  <a:t>b</a:t>
                </a:r>
                <a:r>
                  <a:rPr lang="en-US" sz="2000" dirty="0"/>
                  <a:t> = 1.04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err="1"/>
                  <a:t>ØM</a:t>
                </a:r>
                <a:r>
                  <a:rPr lang="en-US" sz="2000" baseline="-25000" dirty="0" err="1"/>
                  <a:t>n</a:t>
                </a:r>
                <a:r>
                  <a:rPr lang="en-US" sz="2000" dirty="0"/>
                  <a:t> = 1077.8  &lt;  </a:t>
                </a:r>
                <a:r>
                  <a:rPr lang="en-US" sz="2000" dirty="0" err="1"/>
                  <a:t>ØM</a:t>
                </a:r>
                <a:r>
                  <a:rPr lang="en-US" sz="2000" baseline="-25000" dirty="0" err="1"/>
                  <a:t>p</a:t>
                </a:r>
                <a:r>
                  <a:rPr lang="en-US" sz="2000" dirty="0"/>
                  <a:t> = 1260.9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ar-SA" sz="20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000" b="1" dirty="0" err="1"/>
                  <a:t>ØM</a:t>
                </a:r>
                <a:r>
                  <a:rPr lang="en-US" sz="2000" b="1" baseline="-25000" dirty="0" err="1"/>
                  <a:t>n</a:t>
                </a:r>
                <a:r>
                  <a:rPr lang="en-US" sz="2000" b="1" dirty="0"/>
                  <a:t> = 1077.8 </a:t>
                </a:r>
                <a:r>
                  <a:rPr lang="en-US" sz="2000" b="1" dirty="0" err="1"/>
                  <a:t>kN.m</a:t>
                </a:r>
                <a:endParaRPr lang="en-US" sz="2000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F537F82D-BE74-41D9-8038-665691B2C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617" y="2556932"/>
                <a:ext cx="4227444" cy="2916216"/>
              </a:xfrm>
              <a:prstGeom prst="rect">
                <a:avLst/>
              </a:prstGeom>
              <a:blipFill>
                <a:blip r:embed="rId3"/>
                <a:stretch>
                  <a:fillRect l="-1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CF808A4-2A34-43FC-95B8-6DFEC8D54445}"/>
              </a:ext>
            </a:extLst>
          </p:cNvPr>
          <p:cNvCxnSpPr/>
          <p:nvPr/>
        </p:nvCxnSpPr>
        <p:spPr>
          <a:xfrm>
            <a:off x="6718852" y="2556932"/>
            <a:ext cx="0" cy="310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6FE856ED-2A5D-4568-B520-9F3DB33F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49611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Moment capacity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0A7E1D6-6F4C-4DF8-AA9A-FCB8C223B622}"/>
              </a:ext>
            </a:extLst>
          </p:cNvPr>
          <p:cNvSpPr txBox="1">
            <a:spLocks/>
          </p:cNvSpPr>
          <p:nvPr/>
        </p:nvSpPr>
        <p:spPr>
          <a:xfrm>
            <a:off x="4303644" y="1656523"/>
            <a:ext cx="3488635" cy="101636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Lateral Torsional Buckling</a:t>
            </a:r>
          </a:p>
        </p:txBody>
      </p:sp>
    </p:spTree>
    <p:extLst>
      <p:ext uri="{BB962C8B-B14F-4D97-AF65-F5344CB8AC3E}">
        <p14:creationId xmlns:p14="http://schemas.microsoft.com/office/powerpoint/2010/main" val="1747647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8ED5FD-F911-4FE5-B825-2745169DEAB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08901" y="1285251"/>
          <a:ext cx="9624141" cy="4598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1555">
                  <a:extLst>
                    <a:ext uri="{9D8B030D-6E8A-4147-A177-3AD203B41FA5}">
                      <a16:colId xmlns:a16="http://schemas.microsoft.com/office/drawing/2014/main" val="494508498"/>
                    </a:ext>
                  </a:extLst>
                </a:gridCol>
                <a:gridCol w="3241555">
                  <a:extLst>
                    <a:ext uri="{9D8B030D-6E8A-4147-A177-3AD203B41FA5}">
                      <a16:colId xmlns:a16="http://schemas.microsoft.com/office/drawing/2014/main" val="660141459"/>
                    </a:ext>
                  </a:extLst>
                </a:gridCol>
                <a:gridCol w="1694470">
                  <a:extLst>
                    <a:ext uri="{9D8B030D-6E8A-4147-A177-3AD203B41FA5}">
                      <a16:colId xmlns:a16="http://schemas.microsoft.com/office/drawing/2014/main" val="2818380429"/>
                    </a:ext>
                  </a:extLst>
                </a:gridCol>
                <a:gridCol w="1446561">
                  <a:extLst>
                    <a:ext uri="{9D8B030D-6E8A-4147-A177-3AD203B41FA5}">
                      <a16:colId xmlns:a16="http://schemas.microsoft.com/office/drawing/2014/main" val="970126382"/>
                    </a:ext>
                  </a:extLst>
                </a:gridCol>
              </a:tblGrid>
              <a:tr h="38322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</a:t>
                      </a:r>
                    </a:p>
                  </a:txBody>
                  <a:tcPr marL="46951" marR="4695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Sections Name</a:t>
                      </a:r>
                    </a:p>
                  </a:txBody>
                  <a:tcPr marL="46951" marR="4695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</a:t>
                      </a:r>
                    </a:p>
                  </a:txBody>
                  <a:tcPr marL="46951" marR="4695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76671"/>
                  </a:ext>
                </a:extLst>
              </a:tr>
              <a:tr h="38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ØMn(kN)</a:t>
                      </a:r>
                    </a:p>
                  </a:txBody>
                  <a:tcPr marL="46951" marR="46951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Mu(</a:t>
                      </a:r>
                      <a:r>
                        <a:rPr lang="en-US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6951" marR="46951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861970"/>
                  </a:ext>
                </a:extLst>
              </a:tr>
              <a:tr h="383226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Columns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TUBO 140*140*12.5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68.3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49.5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1430939738"/>
                  </a:ext>
                </a:extLst>
              </a:tr>
              <a:tr h="38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H400*314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1433.5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1036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1516434778"/>
                  </a:ext>
                </a:extLst>
              </a:tr>
              <a:tr h="38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H400*237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1055.9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547.6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3408800819"/>
                  </a:ext>
                </a:extLst>
              </a:tr>
              <a:tr h="38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H400*509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1236.9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839.6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87352760"/>
                  </a:ext>
                </a:extLst>
              </a:tr>
              <a:tr h="38322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Rafter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HE400M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1244.5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618.3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3181403613"/>
                  </a:ext>
                </a:extLst>
              </a:tr>
              <a:tr h="38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HE280M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662.6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319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1893461312"/>
                  </a:ext>
                </a:extLst>
              </a:tr>
              <a:tr h="383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Ring Beam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TUBO120*120*12.5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48.36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31.4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3328555356"/>
                  </a:ext>
                </a:extLst>
              </a:tr>
              <a:tr h="383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Girder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HE400M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432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157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64723020"/>
                  </a:ext>
                </a:extLst>
              </a:tr>
              <a:tr h="383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Purlins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TUBO120*84*7.1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14.5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2236952033"/>
                  </a:ext>
                </a:extLst>
              </a:tr>
              <a:tr h="383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Bracing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TUBO120*84*12.5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37.8</a:t>
                      </a:r>
                    </a:p>
                  </a:txBody>
                  <a:tcPr marL="46951" marR="469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6951" marR="46951" marT="0" marB="0" anchor="ctr"/>
                </a:tc>
                <a:extLst>
                  <a:ext uri="{0D108BD9-81ED-4DB2-BD59-A6C34878D82A}">
                    <a16:rowId xmlns:a16="http://schemas.microsoft.com/office/drawing/2014/main" val="2398621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186098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236EF-97E9-40DF-806D-4C0557BA9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Beam-Column Capacity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6D8D93-302C-43A2-B6DF-06406F8BAB4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ar-SA" b="1" dirty="0"/>
              </a:p>
              <a:p>
                <a:pPr marL="0" indent="0">
                  <a:buNone/>
                </a:pPr>
                <a:r>
                  <a:rPr lang="en-US" dirty="0"/>
                  <a:t>To check capacity, use interaction diagram which consist from these equations</a:t>
                </a:r>
              </a:p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𝑃𝑛</m:t>
                        </m:r>
                      </m:den>
                    </m:f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𝑀𝑢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𝑀𝑛</m:t>
                        </m:r>
                      </m:den>
                    </m:f>
                  </m:oMath>
                </a14:m>
                <a:r>
                  <a:rPr lang="en-US" dirty="0"/>
                  <a:t> &lt; 1  , 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𝑃𝑛</m:t>
                        </m:r>
                      </m:den>
                    </m:f>
                  </m:oMath>
                </a14:m>
                <a:r>
                  <a:rPr lang="en-US" dirty="0"/>
                  <a:t> ≤ 0.2</a:t>
                </a:r>
              </a:p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𝑃𝑛</m:t>
                        </m:r>
                      </m:den>
                    </m:f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∗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𝑀𝑢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∗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𝑀𝑛</m:t>
                        </m:r>
                      </m:den>
                    </m:f>
                  </m:oMath>
                </a14:m>
                <a:r>
                  <a:rPr lang="en-US" dirty="0"/>
                  <a:t> &lt;1 , 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𝑃𝑛</m:t>
                        </m:r>
                      </m:den>
                    </m:f>
                  </m:oMath>
                </a14:m>
                <a:r>
                  <a:rPr lang="en-US" dirty="0"/>
                  <a:t> ≥ 0.2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6D8D93-302C-43A2-B6DF-06406F8BAB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8306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44FB9-AD79-4C8C-B04A-6B427A8A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Loads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3FB29-6467-474E-9D14-8EF2B3CFD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1" y="2556932"/>
            <a:ext cx="4495799" cy="331893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Superimposed dead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Live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Snow Load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48C7C3-4283-4F13-B185-B08BFAA2278D}"/>
              </a:ext>
            </a:extLst>
          </p:cNvPr>
          <p:cNvSpPr txBox="1">
            <a:spLocks/>
          </p:cNvSpPr>
          <p:nvPr/>
        </p:nvSpPr>
        <p:spPr>
          <a:xfrm>
            <a:off x="6503511" y="3073767"/>
            <a:ext cx="4495799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Soil pressure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Wind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Earthquake load</a:t>
            </a:r>
          </a:p>
        </p:txBody>
      </p:sp>
    </p:spTree>
    <p:extLst>
      <p:ext uri="{BB962C8B-B14F-4D97-AF65-F5344CB8AC3E}">
        <p14:creationId xmlns:p14="http://schemas.microsoft.com/office/powerpoint/2010/main" val="196784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4ECD42C-D437-4564-ABC1-3AB861A1054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95133" y="1086472"/>
          <a:ext cx="10601738" cy="4834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4781">
                  <a:extLst>
                    <a:ext uri="{9D8B030D-6E8A-4147-A177-3AD203B41FA5}">
                      <a16:colId xmlns:a16="http://schemas.microsoft.com/office/drawing/2014/main" val="10136547"/>
                    </a:ext>
                  </a:extLst>
                </a:gridCol>
                <a:gridCol w="1988250">
                  <a:extLst>
                    <a:ext uri="{9D8B030D-6E8A-4147-A177-3AD203B41FA5}">
                      <a16:colId xmlns:a16="http://schemas.microsoft.com/office/drawing/2014/main" val="2900876109"/>
                    </a:ext>
                  </a:extLst>
                </a:gridCol>
                <a:gridCol w="1079697">
                  <a:extLst>
                    <a:ext uri="{9D8B030D-6E8A-4147-A177-3AD203B41FA5}">
                      <a16:colId xmlns:a16="http://schemas.microsoft.com/office/drawing/2014/main" val="737468021"/>
                    </a:ext>
                  </a:extLst>
                </a:gridCol>
                <a:gridCol w="980661">
                  <a:extLst>
                    <a:ext uri="{9D8B030D-6E8A-4147-A177-3AD203B41FA5}">
                      <a16:colId xmlns:a16="http://schemas.microsoft.com/office/drawing/2014/main" val="2726702704"/>
                    </a:ext>
                  </a:extLst>
                </a:gridCol>
                <a:gridCol w="1007165">
                  <a:extLst>
                    <a:ext uri="{9D8B030D-6E8A-4147-A177-3AD203B41FA5}">
                      <a16:colId xmlns:a16="http://schemas.microsoft.com/office/drawing/2014/main" val="2988302498"/>
                    </a:ext>
                  </a:extLst>
                </a:gridCol>
                <a:gridCol w="1205948">
                  <a:extLst>
                    <a:ext uri="{9D8B030D-6E8A-4147-A177-3AD203B41FA5}">
                      <a16:colId xmlns:a16="http://schemas.microsoft.com/office/drawing/2014/main" val="47082397"/>
                    </a:ext>
                  </a:extLst>
                </a:gridCol>
                <a:gridCol w="1192695">
                  <a:extLst>
                    <a:ext uri="{9D8B030D-6E8A-4147-A177-3AD203B41FA5}">
                      <a16:colId xmlns:a16="http://schemas.microsoft.com/office/drawing/2014/main" val="643077612"/>
                    </a:ext>
                  </a:extLst>
                </a:gridCol>
                <a:gridCol w="1020418">
                  <a:extLst>
                    <a:ext uri="{9D8B030D-6E8A-4147-A177-3AD203B41FA5}">
                      <a16:colId xmlns:a16="http://schemas.microsoft.com/office/drawing/2014/main" val="998161151"/>
                    </a:ext>
                  </a:extLst>
                </a:gridCol>
                <a:gridCol w="742123">
                  <a:extLst>
                    <a:ext uri="{9D8B030D-6E8A-4147-A177-3AD203B41FA5}">
                      <a16:colId xmlns:a16="http://schemas.microsoft.com/office/drawing/2014/main" val="156704678"/>
                    </a:ext>
                  </a:extLst>
                </a:gridCol>
              </a:tblGrid>
              <a:tr h="4769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Sections Name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ØPn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Pu(</a:t>
                      </a: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Pu/</a:t>
                      </a: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ØPn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ØMn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Mu(</a:t>
                      </a:r>
                      <a:r>
                        <a:rPr lang="en-US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– Column capacity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3764580596"/>
                  </a:ext>
                </a:extLst>
              </a:tr>
              <a:tr h="47691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Columns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TUBO 140*140*12.5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202.7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0.217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68.3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49.5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3964566748"/>
                  </a:ext>
                </a:extLst>
              </a:tr>
              <a:tr h="515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H400*314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8204.8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275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0.034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1433.5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1036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0.74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1950432652"/>
                  </a:ext>
                </a:extLst>
              </a:tr>
              <a:tr h="515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H400*237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6179.5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192.5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0.031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1055.9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547.6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3227084541"/>
                  </a:ext>
                </a:extLst>
              </a:tr>
              <a:tr h="515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H400*509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13382.3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359.8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0.027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1236.9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839.6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4111863944"/>
                  </a:ext>
                </a:extLst>
              </a:tr>
              <a:tr h="51568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Rafter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HE400M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6826.3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417.2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1244.5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618.3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415873626"/>
                  </a:ext>
                </a:extLst>
              </a:tr>
              <a:tr h="515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HE280M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3549.8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173.6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0.049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662.6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2147433039"/>
                  </a:ext>
                </a:extLst>
              </a:tr>
              <a:tr h="5156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Ring Beam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TUBO120*120*12.5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1185.3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48.36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31.4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2748812561"/>
                  </a:ext>
                </a:extLst>
              </a:tr>
              <a:tr h="2554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Girder</a:t>
                      </a: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HE400M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5557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30.7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1" marR="63751" marT="0" marB="0" anchor="ctr"/>
                </a:tc>
                <a:extLst>
                  <a:ext uri="{0D108BD9-81ED-4DB2-BD59-A6C34878D82A}">
                    <a16:rowId xmlns:a16="http://schemas.microsoft.com/office/drawing/2014/main" val="355842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24046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E51A9A-C095-4B31-9266-E021BC8A33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42392" y="2570184"/>
                <a:ext cx="5221357" cy="3318936"/>
              </a:xfrm>
            </p:spPr>
            <p:txBody>
              <a:bodyPr/>
              <a:lstStyle/>
              <a:p>
                <a:r>
                  <a:rPr lang="en-US" b="1" dirty="0"/>
                  <a:t>Shear buckling: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≤ 2.24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ar-SA" dirty="0"/>
              </a:p>
              <a:p>
                <a:pPr marL="0" indent="0">
                  <a:buNone/>
                </a:pPr>
                <a:r>
                  <a:rPr lang="en-US" dirty="0"/>
                  <a:t>If No shear buckling </a:t>
                </a:r>
                <a:r>
                  <a:rPr lang="en-US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Check it for shear yielding (calculate its shear capacity) 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b="1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E51A9A-C095-4B31-9266-E021BC8A33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2392" y="2570184"/>
                <a:ext cx="5221357" cy="3318936"/>
              </a:xfrm>
              <a:blipFill>
                <a:blip r:embed="rId2"/>
                <a:stretch>
                  <a:fillRect l="-2103" t="-3125" r="-1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BFD6EBF-89FF-4D39-8469-C44DFE4B8A87}"/>
              </a:ext>
            </a:extLst>
          </p:cNvPr>
          <p:cNvSpPr txBox="1">
            <a:spLocks/>
          </p:cNvSpPr>
          <p:nvPr/>
        </p:nvSpPr>
        <p:spPr>
          <a:xfrm>
            <a:off x="6516758" y="2556932"/>
            <a:ext cx="4379840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Shear Yielding:</a:t>
            </a:r>
          </a:p>
          <a:p>
            <a:pPr marL="0" indent="0">
              <a:buNone/>
            </a:pPr>
            <a:r>
              <a:rPr lang="en-US" dirty="0" err="1"/>
              <a:t>ØV</a:t>
            </a:r>
            <a:r>
              <a:rPr lang="en-US" baseline="-25000" dirty="0" err="1"/>
              <a:t>n</a:t>
            </a:r>
            <a:r>
              <a:rPr lang="en-US" dirty="0"/>
              <a:t> = Ø * 0.6 * </a:t>
            </a:r>
            <a:r>
              <a:rPr lang="en-US" dirty="0" err="1"/>
              <a:t>F</a:t>
            </a:r>
            <a:r>
              <a:rPr lang="en-US" baseline="-25000" dirty="0" err="1"/>
              <a:t>y</a:t>
            </a:r>
            <a:r>
              <a:rPr lang="en-US" dirty="0"/>
              <a:t> * </a:t>
            </a:r>
            <a:r>
              <a:rPr lang="en-US" dirty="0" err="1"/>
              <a:t>A</a:t>
            </a:r>
            <a:r>
              <a:rPr lang="en-US" baseline="-25000" dirty="0" err="1"/>
              <a:t>web</a:t>
            </a:r>
            <a:endParaRPr lang="en-US" baseline="-25000" dirty="0"/>
          </a:p>
          <a:p>
            <a:pPr marL="0" indent="0">
              <a:buNone/>
            </a:pPr>
            <a:r>
              <a:rPr lang="en-US" dirty="0"/>
              <a:t>Ø: Reduction factor, in shear = 1</a:t>
            </a:r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baseline="-25000" dirty="0" err="1"/>
              <a:t>web</a:t>
            </a:r>
            <a:r>
              <a:rPr lang="en-US" dirty="0"/>
              <a:t>: Gross sectional area of the member, which is parallel to shear force.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A653FB-1B0E-472D-9D77-948455A0E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Shear capacity</a:t>
            </a:r>
          </a:p>
        </p:txBody>
      </p:sp>
    </p:spTree>
    <p:extLst>
      <p:ext uri="{BB962C8B-B14F-4D97-AF65-F5344CB8AC3E}">
        <p14:creationId xmlns:p14="http://schemas.microsoft.com/office/powerpoint/2010/main" val="172821382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7107A1-887F-4ED0-8DB0-A58D515F4DC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26435" y="954768"/>
          <a:ext cx="10098155" cy="4977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9287">
                  <a:extLst>
                    <a:ext uri="{9D8B030D-6E8A-4147-A177-3AD203B41FA5}">
                      <a16:colId xmlns:a16="http://schemas.microsoft.com/office/drawing/2014/main" val="2278067544"/>
                    </a:ext>
                  </a:extLst>
                </a:gridCol>
                <a:gridCol w="5083117">
                  <a:extLst>
                    <a:ext uri="{9D8B030D-6E8A-4147-A177-3AD203B41FA5}">
                      <a16:colId xmlns:a16="http://schemas.microsoft.com/office/drawing/2014/main" val="2103071054"/>
                    </a:ext>
                  </a:extLst>
                </a:gridCol>
                <a:gridCol w="1797290">
                  <a:extLst>
                    <a:ext uri="{9D8B030D-6E8A-4147-A177-3AD203B41FA5}">
                      <a16:colId xmlns:a16="http://schemas.microsoft.com/office/drawing/2014/main" val="3837540301"/>
                    </a:ext>
                  </a:extLst>
                </a:gridCol>
                <a:gridCol w="1468461">
                  <a:extLst>
                    <a:ext uri="{9D8B030D-6E8A-4147-A177-3AD203B41FA5}">
                      <a16:colId xmlns:a16="http://schemas.microsoft.com/office/drawing/2014/main" val="4291686623"/>
                    </a:ext>
                  </a:extLst>
                </a:gridCol>
              </a:tblGrid>
              <a:tr h="41004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Group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610" marR="135610" marT="67805" marB="67805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Sections Name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610" marR="135610" marT="67805" marB="6780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SAP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610" marR="135610" marT="67805" marB="6780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854887"/>
                  </a:ext>
                </a:extLst>
              </a:tr>
              <a:tr h="4100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</a:rPr>
                        <a:t>ØVn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</a:rPr>
                        <a:t>kN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Vu(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effectLst/>
                        </a:rPr>
                        <a:t>kN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348074"/>
                  </a:ext>
                </a:extLst>
              </a:tr>
              <a:tr h="410048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Columns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610" marR="135610" marT="67805" marB="6780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 140*140*12.5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343.5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20.16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764887333"/>
                  </a:ext>
                </a:extLst>
              </a:tr>
              <a:tr h="4100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H400*314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1459.5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195.38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1796188654"/>
                  </a:ext>
                </a:extLst>
              </a:tr>
              <a:tr h="4100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H400*237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1049.7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144.8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1279868111"/>
                  </a:ext>
                </a:extLst>
              </a:tr>
              <a:tr h="4100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H400*509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2617.7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44.5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3516924566"/>
                  </a:ext>
                </a:extLst>
              </a:tr>
              <a:tr h="41004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Rafter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5610" marR="135610" marT="67805" marB="6780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HE400M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1351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163.8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3426220725"/>
                  </a:ext>
                </a:extLst>
              </a:tr>
              <a:tr h="4100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HE280M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854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1815930790"/>
                  </a:ext>
                </a:extLst>
              </a:tr>
              <a:tr h="410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Ring Beam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TUBO120*120*12.5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276.45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44.6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3959860311"/>
                  </a:ext>
                </a:extLst>
              </a:tr>
              <a:tr h="410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Girder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HE400M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1351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97.6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1712934848"/>
                  </a:ext>
                </a:extLst>
              </a:tr>
              <a:tr h="410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Purlins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TUBO120*84*7.1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2828035499"/>
                  </a:ext>
                </a:extLst>
              </a:tr>
              <a:tr h="410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Bracing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TUBO120*84*12.5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276.4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84" marR="76884" marT="0" marB="0" anchor="ctr"/>
                </a:tc>
                <a:extLst>
                  <a:ext uri="{0D108BD9-81ED-4DB2-BD59-A6C34878D82A}">
                    <a16:rowId xmlns:a16="http://schemas.microsoft.com/office/drawing/2014/main" val="606250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77595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428C1455-18F2-4B6A-B07E-2B31728BC2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4C7D59C-11EB-4B8B-B5DD-A73CB69586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246E6BC9-FAE3-4F4B-B4B0-78753079BD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969418E-DB10-4886-85CE-BB603C895A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9B775CB6-A84D-4EFF-AA4B-123FD2944E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297512A-9FDF-4EA1-8247-FA7BE647B5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D0B581B-6F81-44B8-8D75-3D6C15057D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951" y="2400639"/>
            <a:ext cx="4389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829FB2B0-46A7-41CD-996A-B837EB0B48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976495" cy="4641088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Content Placeholder 3">
            <a:extLst>
              <a:ext uri="{FF2B5EF4-FFF2-40B4-BE49-F238E27FC236}">
                <a16:creationId xmlns:a16="http://schemas.microsoft.com/office/drawing/2014/main" id="{0D785B9F-A080-4D6E-8AC4-BABA503162E5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10607" r="11301" b="-1"/>
          <a:stretch/>
        </p:blipFill>
        <p:spPr>
          <a:xfrm>
            <a:off x="1247209" y="1254050"/>
            <a:ext cx="2508652" cy="250922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52953A5-6C1D-48E5-BAF6-8C60785D410C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0" r="16435" b="-4"/>
          <a:stretch/>
        </p:blipFill>
        <p:spPr bwMode="auto">
          <a:xfrm>
            <a:off x="3910152" y="2919155"/>
            <a:ext cx="1996622" cy="2658685"/>
          </a:xfrm>
          <a:prstGeom prst="rect">
            <a:avLst/>
          </a:prstGeom>
        </p:spPr>
      </p:pic>
      <p:sp>
        <p:nvSpPr>
          <p:cNvPr id="71" name="Rectangle 61">
            <a:extLst>
              <a:ext uri="{FF2B5EF4-FFF2-40B4-BE49-F238E27FC236}">
                <a16:creationId xmlns:a16="http://schemas.microsoft.com/office/drawing/2014/main" id="{5593735B-142F-4703-AF97-9E46939787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3147" y="1254050"/>
            <a:ext cx="2021427" cy="1511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63">
            <a:extLst>
              <a:ext uri="{FF2B5EF4-FFF2-40B4-BE49-F238E27FC236}">
                <a16:creationId xmlns:a16="http://schemas.microsoft.com/office/drawing/2014/main" id="{F877318F-7135-4A7B-9C3B-68736EED28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7209" y="3922106"/>
            <a:ext cx="2494212" cy="16557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5375AFE-E862-4236-9966-BEC57ABD3AF8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7" r="10" b="5592"/>
          <a:stretch/>
        </p:blipFill>
        <p:spPr bwMode="auto">
          <a:xfrm>
            <a:off x="3893147" y="1254050"/>
            <a:ext cx="2021427" cy="15119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2C3543-3B06-4E8F-994F-7688D9F3E4BD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2" r="-4" b="8145"/>
          <a:stretch/>
        </p:blipFill>
        <p:spPr bwMode="auto">
          <a:xfrm>
            <a:off x="1247209" y="3922106"/>
            <a:ext cx="2494212" cy="16557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C622E3-7C41-4EF5-83DD-2CE8EFF14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198" y="982132"/>
            <a:ext cx="4752626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100" dirty="0"/>
              <a:t>Steel Connections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FA270F-4E2D-47C7-96D1-A87A2C8D91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9002" y="2460820"/>
            <a:ext cx="4861422" cy="17917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A4C9B0-CDDD-40A6-A41E-BA5C566DE2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2440" y="982132"/>
            <a:ext cx="5025539" cy="2939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A9F23F-FAEB-416A-BCF5-F5A9BC41E3B3}"/>
              </a:ext>
            </a:extLst>
          </p:cNvPr>
          <p:cNvSpPr txBox="1"/>
          <p:nvPr/>
        </p:nvSpPr>
        <p:spPr>
          <a:xfrm>
            <a:off x="6555544" y="2295058"/>
            <a:ext cx="46557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Steel Connections Design</a:t>
            </a:r>
          </a:p>
        </p:txBody>
      </p:sp>
    </p:spTree>
    <p:extLst>
      <p:ext uri="{BB962C8B-B14F-4D97-AF65-F5344CB8AC3E}">
        <p14:creationId xmlns:p14="http://schemas.microsoft.com/office/powerpoint/2010/main" val="9595871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ABB45-5E38-4833-9475-CB3DA81A1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Steel Connections Design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DD471A6-50DD-4C05-A01E-33082969D7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954865"/>
              </p:ext>
            </p:extLst>
          </p:nvPr>
        </p:nvGraphicFramePr>
        <p:xfrm>
          <a:off x="1308102" y="2516688"/>
          <a:ext cx="9601195" cy="35981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198">
                  <a:extLst>
                    <a:ext uri="{9D8B030D-6E8A-4147-A177-3AD203B41FA5}">
                      <a16:colId xmlns:a16="http://schemas.microsoft.com/office/drawing/2014/main" val="2870838954"/>
                    </a:ext>
                  </a:extLst>
                </a:gridCol>
                <a:gridCol w="2172104">
                  <a:extLst>
                    <a:ext uri="{9D8B030D-6E8A-4147-A177-3AD203B41FA5}">
                      <a16:colId xmlns:a16="http://schemas.microsoft.com/office/drawing/2014/main" val="1338613253"/>
                    </a:ext>
                  </a:extLst>
                </a:gridCol>
                <a:gridCol w="2103442">
                  <a:extLst>
                    <a:ext uri="{9D8B030D-6E8A-4147-A177-3AD203B41FA5}">
                      <a16:colId xmlns:a16="http://schemas.microsoft.com/office/drawing/2014/main" val="398709477"/>
                    </a:ext>
                  </a:extLst>
                </a:gridCol>
                <a:gridCol w="398054">
                  <a:extLst>
                    <a:ext uri="{9D8B030D-6E8A-4147-A177-3AD203B41FA5}">
                      <a16:colId xmlns:a16="http://schemas.microsoft.com/office/drawing/2014/main" val="1111189068"/>
                    </a:ext>
                  </a:extLst>
                </a:gridCol>
                <a:gridCol w="2139242">
                  <a:extLst>
                    <a:ext uri="{9D8B030D-6E8A-4147-A177-3AD203B41FA5}">
                      <a16:colId xmlns:a16="http://schemas.microsoft.com/office/drawing/2014/main" val="4218289707"/>
                    </a:ext>
                  </a:extLst>
                </a:gridCol>
                <a:gridCol w="2331155">
                  <a:extLst>
                    <a:ext uri="{9D8B030D-6E8A-4147-A177-3AD203B41FA5}">
                      <a16:colId xmlns:a16="http://schemas.microsoft.com/office/drawing/2014/main" val="4262148121"/>
                    </a:ext>
                  </a:extLst>
                </a:gridCol>
              </a:tblGrid>
              <a:tr h="416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Connection Type</a:t>
                      </a: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583726"/>
                  </a:ext>
                </a:extLst>
              </a:tr>
              <a:tr h="254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Bracing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Column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Rafter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Tube Column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617681297"/>
                  </a:ext>
                </a:extLst>
              </a:tr>
              <a:tr h="379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Tube 120x84x12.5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H400x314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Tube 140x140x12.5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635222799"/>
                  </a:ext>
                </a:extLst>
              </a:tr>
              <a:tr h="254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Purlins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Rafter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Girder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Column - flange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2964230319"/>
                  </a:ext>
                </a:extLst>
              </a:tr>
              <a:tr h="2542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Tube 120x84x7.1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 400x314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2501884462"/>
                  </a:ext>
                </a:extLst>
              </a:tr>
              <a:tr h="254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Cable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Rafter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Girder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Column - top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763328804"/>
                  </a:ext>
                </a:extLst>
              </a:tr>
              <a:tr h="2542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 mm diameter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 400x509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3858469257"/>
                  </a:ext>
                </a:extLst>
              </a:tr>
              <a:tr h="254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Rafter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Column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Rafter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Rafter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163547937"/>
                  </a:ext>
                </a:extLst>
              </a:tr>
              <a:tr h="2542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 400x314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400M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1558865856"/>
                  </a:ext>
                </a:extLst>
              </a:tr>
              <a:tr h="254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Rafter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Column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Rafter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Rafter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1459944734"/>
                  </a:ext>
                </a:extLst>
              </a:tr>
              <a:tr h="2542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280M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H400x237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HE 280M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HE 280M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3110590096"/>
                  </a:ext>
                </a:extLst>
              </a:tr>
              <a:tr h="254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18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Rafter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Column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171" marR="89171" marT="44585" marB="4458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Rafter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Girder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199593225"/>
                  </a:ext>
                </a:extLst>
              </a:tr>
              <a:tr h="2542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280M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H400x237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HE 400M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HE 400M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66" marR="10866" marT="10866" marB="0" anchor="ctr"/>
                </a:tc>
                <a:extLst>
                  <a:ext uri="{0D108BD9-81ED-4DB2-BD59-A6C34878D82A}">
                    <a16:rowId xmlns:a16="http://schemas.microsoft.com/office/drawing/2014/main" val="1551124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8644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DDAB3D-FCA1-413D-B270-E1C3A9807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130" y="2855925"/>
            <a:ext cx="2168006" cy="285264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41FA7F-ECC3-4DBE-B34B-2C595A307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Cable connection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8BBA8-4D70-4AC8-BE78-47D7554AD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732" y="2781781"/>
            <a:ext cx="6256863" cy="3393935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>
                <a:solidFill>
                  <a:srgbClr val="262626"/>
                </a:solidFill>
              </a:rPr>
              <a:t>By assuming 15 mm thickness: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262626"/>
                </a:solidFill>
              </a:rPr>
              <a:t>Weld fracture check</a:t>
            </a:r>
            <a:br>
              <a:rPr lang="en-US" b="1" dirty="0">
                <a:solidFill>
                  <a:srgbClr val="262626"/>
                </a:solidFill>
              </a:rPr>
            </a:br>
            <a:r>
              <a:rPr lang="en-US" dirty="0">
                <a:solidFill>
                  <a:srgbClr val="262626"/>
                </a:solidFill>
              </a:rPr>
              <a:t>R</a:t>
            </a:r>
            <a:r>
              <a:rPr lang="en-US" baseline="-25000" dirty="0">
                <a:solidFill>
                  <a:srgbClr val="262626"/>
                </a:solidFill>
              </a:rPr>
              <a:t>n</a:t>
            </a:r>
            <a:r>
              <a:rPr lang="en-US" dirty="0">
                <a:solidFill>
                  <a:srgbClr val="262626"/>
                </a:solidFill>
              </a:rPr>
              <a:t> &lt; ∅ (ƩL) (a cos 45) (0.6 F</a:t>
            </a:r>
            <a:r>
              <a:rPr lang="en-US" baseline="-25000" dirty="0">
                <a:solidFill>
                  <a:srgbClr val="262626"/>
                </a:solidFill>
              </a:rPr>
              <a:t>EXX</a:t>
            </a:r>
            <a:r>
              <a:rPr lang="en-US" dirty="0">
                <a:solidFill>
                  <a:srgbClr val="262626"/>
                </a:solidFill>
              </a:rPr>
              <a:t>) </a:t>
            </a:r>
            <a:r>
              <a:rPr lang="en-US" dirty="0">
                <a:solidFill>
                  <a:srgbClr val="262626"/>
                </a:solidFill>
                <a:sym typeface="Wingdings" panose="05000000000000000000" pitchFamily="2" charset="2"/>
              </a:rPr>
              <a:t></a:t>
            </a:r>
            <a:r>
              <a:rPr lang="en-US" dirty="0">
                <a:solidFill>
                  <a:srgbClr val="262626"/>
                </a:solidFill>
              </a:rPr>
              <a:t> a = 8 mm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262626"/>
                </a:solidFill>
              </a:rPr>
              <a:t>Tear-out check</a:t>
            </a:r>
            <a:br>
              <a:rPr lang="en-US" b="1" dirty="0">
                <a:solidFill>
                  <a:srgbClr val="262626"/>
                </a:solidFill>
              </a:rPr>
            </a:br>
            <a:r>
              <a:rPr lang="en-US" dirty="0">
                <a:solidFill>
                  <a:srgbClr val="262626"/>
                </a:solidFill>
              </a:rPr>
              <a:t>R</a:t>
            </a:r>
            <a:r>
              <a:rPr lang="en-US" baseline="-25000" dirty="0">
                <a:solidFill>
                  <a:srgbClr val="262626"/>
                </a:solidFill>
              </a:rPr>
              <a:t>n</a:t>
            </a:r>
            <a:r>
              <a:rPr lang="en-US" dirty="0">
                <a:solidFill>
                  <a:srgbClr val="262626"/>
                </a:solidFill>
              </a:rPr>
              <a:t> &lt; ∅ (0.6 F</a:t>
            </a:r>
            <a:r>
              <a:rPr lang="en-US" baseline="-25000" dirty="0">
                <a:solidFill>
                  <a:srgbClr val="262626"/>
                </a:solidFill>
              </a:rPr>
              <a:t>u</a:t>
            </a:r>
            <a:r>
              <a:rPr lang="en-US" dirty="0">
                <a:solidFill>
                  <a:srgbClr val="262626"/>
                </a:solidFill>
              </a:rPr>
              <a:t>)*2*</a:t>
            </a:r>
            <a:r>
              <a:rPr lang="en-US" dirty="0" err="1">
                <a:solidFill>
                  <a:srgbClr val="262626"/>
                </a:solidFill>
              </a:rPr>
              <a:t>L</a:t>
            </a:r>
            <a:r>
              <a:rPr lang="en-US" baseline="-25000" dirty="0" err="1">
                <a:solidFill>
                  <a:srgbClr val="262626"/>
                </a:solidFill>
              </a:rPr>
              <a:t>c</a:t>
            </a:r>
            <a:r>
              <a:rPr lang="en-US" dirty="0">
                <a:solidFill>
                  <a:srgbClr val="262626"/>
                </a:solidFill>
              </a:rPr>
              <a:t>*</a:t>
            </a:r>
            <a:r>
              <a:rPr lang="en-US" dirty="0" err="1">
                <a:solidFill>
                  <a:srgbClr val="262626"/>
                </a:solidFill>
              </a:rPr>
              <a:t>t</a:t>
            </a:r>
            <a:r>
              <a:rPr lang="en-US" baseline="-25000" dirty="0" err="1">
                <a:solidFill>
                  <a:srgbClr val="262626"/>
                </a:solidFill>
              </a:rPr>
              <a:t>p</a:t>
            </a:r>
            <a:r>
              <a:rPr lang="en-US" baseline="-25000" dirty="0">
                <a:solidFill>
                  <a:srgbClr val="262626"/>
                </a:solidFill>
              </a:rPr>
              <a:t> </a:t>
            </a:r>
            <a:r>
              <a:rPr lang="en-US" dirty="0">
                <a:solidFill>
                  <a:srgbClr val="262626"/>
                </a:solidFill>
                <a:sym typeface="Wingdings" panose="05000000000000000000" pitchFamily="2" charset="2"/>
              </a:rPr>
              <a:t> </a:t>
            </a:r>
            <a:r>
              <a:rPr lang="en-US" dirty="0" err="1"/>
              <a:t>L</a:t>
            </a:r>
            <a:r>
              <a:rPr lang="en-US" baseline="-25000" dirty="0" err="1"/>
              <a:t>c</a:t>
            </a:r>
            <a:r>
              <a:rPr lang="en-US" baseline="-25000" dirty="0"/>
              <a:t>, min</a:t>
            </a:r>
            <a:r>
              <a:rPr lang="en-US" dirty="0"/>
              <a:t> = 51 mm</a:t>
            </a:r>
            <a:endParaRPr lang="en-US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262626"/>
                </a:solidFill>
              </a:rPr>
              <a:t>Bearing check</a:t>
            </a:r>
            <a:br>
              <a:rPr lang="en-US" b="1" dirty="0">
                <a:solidFill>
                  <a:srgbClr val="262626"/>
                </a:solidFill>
              </a:rPr>
            </a:br>
            <a:r>
              <a:rPr lang="en-US" dirty="0">
                <a:solidFill>
                  <a:srgbClr val="262626"/>
                </a:solidFill>
              </a:rPr>
              <a:t>R</a:t>
            </a:r>
            <a:r>
              <a:rPr lang="en-US" baseline="-25000" dirty="0">
                <a:solidFill>
                  <a:srgbClr val="262626"/>
                </a:solidFill>
              </a:rPr>
              <a:t>n</a:t>
            </a:r>
            <a:r>
              <a:rPr lang="en-US" dirty="0">
                <a:solidFill>
                  <a:srgbClr val="262626"/>
                </a:solidFill>
              </a:rPr>
              <a:t> &lt; ∅*C*F</a:t>
            </a:r>
            <a:r>
              <a:rPr lang="en-US" baseline="-25000" dirty="0">
                <a:solidFill>
                  <a:srgbClr val="262626"/>
                </a:solidFill>
              </a:rPr>
              <a:t>u</a:t>
            </a:r>
            <a:r>
              <a:rPr lang="en-US" dirty="0">
                <a:solidFill>
                  <a:srgbClr val="262626"/>
                </a:solidFill>
              </a:rPr>
              <a:t>*</a:t>
            </a:r>
            <a:r>
              <a:rPr lang="en-US" dirty="0" err="1">
                <a:solidFill>
                  <a:srgbClr val="262626"/>
                </a:solidFill>
              </a:rPr>
              <a:t>d</a:t>
            </a:r>
            <a:r>
              <a:rPr lang="en-US" baseline="-25000" dirty="0" err="1">
                <a:solidFill>
                  <a:srgbClr val="262626"/>
                </a:solidFill>
              </a:rPr>
              <a:t>b</a:t>
            </a:r>
            <a:r>
              <a:rPr lang="en-US" dirty="0">
                <a:solidFill>
                  <a:srgbClr val="262626"/>
                </a:solidFill>
              </a:rPr>
              <a:t>*</a:t>
            </a:r>
            <a:r>
              <a:rPr lang="en-US" dirty="0" err="1">
                <a:solidFill>
                  <a:srgbClr val="262626"/>
                </a:solidFill>
              </a:rPr>
              <a:t>t</a:t>
            </a:r>
            <a:r>
              <a:rPr lang="en-US" baseline="-25000" dirty="0" err="1">
                <a:solidFill>
                  <a:srgbClr val="262626"/>
                </a:solidFill>
              </a:rPr>
              <a:t>p</a:t>
            </a:r>
            <a:r>
              <a:rPr lang="en-US" baseline="-25000" dirty="0">
                <a:solidFill>
                  <a:srgbClr val="262626"/>
                </a:solidFill>
              </a:rPr>
              <a:t> </a:t>
            </a:r>
            <a:r>
              <a:rPr lang="en-US" dirty="0"/>
              <a:t>= 274*10</a:t>
            </a:r>
            <a:r>
              <a:rPr lang="en-US" baseline="30000" dirty="0"/>
              <a:t>3</a:t>
            </a:r>
            <a:r>
              <a:rPr lang="en-US" dirty="0"/>
              <a:t> &lt; 343*10</a:t>
            </a:r>
            <a:r>
              <a:rPr lang="en-US" baseline="30000" dirty="0"/>
              <a:t>3 </a:t>
            </a:r>
            <a:r>
              <a:rPr lang="en-US" dirty="0">
                <a:solidFill>
                  <a:srgbClr val="262626"/>
                </a:solidFill>
                <a:sym typeface="Wingdings" panose="05000000000000000000" pitchFamily="2" charset="2"/>
              </a:rPr>
              <a:t> Ok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5559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09241-13B1-449B-9C67-9F7C34EC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plate connection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E51402-E542-4B3D-B36F-7318290B4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931" y="2629502"/>
            <a:ext cx="4405666" cy="33882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8FBFBC8-4544-4584-B8C7-395525C33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43091"/>
              </p:ext>
            </p:extLst>
          </p:nvPr>
        </p:nvGraphicFramePr>
        <p:xfrm>
          <a:off x="1546895" y="2638842"/>
          <a:ext cx="4549105" cy="3378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5459">
                  <a:extLst>
                    <a:ext uri="{9D8B030D-6E8A-4147-A177-3AD203B41FA5}">
                      <a16:colId xmlns:a16="http://schemas.microsoft.com/office/drawing/2014/main" val="1895091031"/>
                    </a:ext>
                  </a:extLst>
                </a:gridCol>
                <a:gridCol w="2021823">
                  <a:extLst>
                    <a:ext uri="{9D8B030D-6E8A-4147-A177-3AD203B41FA5}">
                      <a16:colId xmlns:a16="http://schemas.microsoft.com/office/drawing/2014/main" val="3439438146"/>
                    </a:ext>
                  </a:extLst>
                </a:gridCol>
                <a:gridCol w="2021823">
                  <a:extLst>
                    <a:ext uri="{9D8B030D-6E8A-4147-A177-3AD203B41FA5}">
                      <a16:colId xmlns:a16="http://schemas.microsoft.com/office/drawing/2014/main" val="814391973"/>
                    </a:ext>
                  </a:extLst>
                </a:gridCol>
              </a:tblGrid>
              <a:tr h="42489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Base plate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7746" marR="97746" marT="48873" marB="48873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848067"/>
                  </a:ext>
                </a:extLst>
              </a:tr>
              <a:tr h="4248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effectLst/>
                        </a:rPr>
                        <a:t>Tube 140x140x12.5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effectLst/>
                        </a:rPr>
                        <a:t>on column 60x25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2471286899"/>
                  </a:ext>
                </a:extLst>
              </a:tr>
              <a:tr h="4248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13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effectLst/>
                        </a:rPr>
                        <a:t>Tube 140x140x12.5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effectLst/>
                        </a:rPr>
                        <a:t>on slab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3912249914"/>
                  </a:ext>
                </a:extLst>
              </a:tr>
              <a:tr h="4248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14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effectLst/>
                        </a:rPr>
                        <a:t>H 400x509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</a:rPr>
                        <a:t>on slab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2780123342"/>
                  </a:ext>
                </a:extLst>
              </a:tr>
              <a:tr h="4046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15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7746" marR="97746" marT="48873" marB="48873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effectLst/>
                        </a:rPr>
                        <a:t>H 400x314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7746" marR="97746" marT="48873" marB="4887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</a:rPr>
                        <a:t>on column 55x50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76413904"/>
                  </a:ext>
                </a:extLst>
              </a:tr>
              <a:tr h="4248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effectLst/>
                        </a:rPr>
                        <a:t>and column 45x80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663675892"/>
                  </a:ext>
                </a:extLst>
              </a:tr>
              <a:tr h="4248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16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effectLst/>
                        </a:rPr>
                        <a:t>H 400x237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</a:rPr>
                        <a:t>on column 55x50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1864241509"/>
                  </a:ext>
                </a:extLst>
              </a:tr>
              <a:tr h="4248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17</a:t>
                      </a:r>
                      <a:endParaRPr lang="en-US" sz="1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effectLst/>
                        </a:rPr>
                        <a:t>Tube 120x120x12.5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effectLst/>
                        </a:rPr>
                        <a:t>Ring beam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50" marR="5550" marT="5550" marB="0" anchor="ctr"/>
                </a:tc>
                <a:extLst>
                  <a:ext uri="{0D108BD9-81ED-4DB2-BD59-A6C34878D82A}">
                    <a16:rowId xmlns:a16="http://schemas.microsoft.com/office/drawing/2014/main" val="200288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013112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7E61F402-3445-458A-9A2B-D28FD28839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673C096-95AE-4644-B76C-1DF1B667DC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7A91835-418B-4867-87D7-1376A57F3F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5B511A1-E0EC-49FE-8068-9DA29CD00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A61BC5F-ADA4-4DBA-9C6B-E17E0B82EC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1CE6F7D2-ACED-47D2-BEFD-FB26F75374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BE880E9-2B86-4CDB-B5B7-308745CDD1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95401" y="2400639"/>
            <a:ext cx="36600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62E9525-61CD-4E11-88B3-AF6875D8AB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0024" y="923352"/>
            <a:ext cx="2036197" cy="4980559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DCE0F-3F7D-49D6-95AC-E7C702296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3660056" cy="1325373"/>
          </a:xfrm>
        </p:spPr>
        <p:txBody>
          <a:bodyPr anchor="b">
            <a:noAutofit/>
          </a:bodyPr>
          <a:lstStyle/>
          <a:p>
            <a:r>
              <a:rPr lang="en-US" dirty="0"/>
              <a:t>Base plate connection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F4CC-EA9D-4C2E-9F2F-83B2BE08BC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9129" y="2493773"/>
                <a:ext cx="3949396" cy="3440683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Tension check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d</a:t>
                </a:r>
                <a:r>
                  <a:rPr lang="en-US" sz="2000" baseline="-25000" dirty="0" err="1">
                    <a:solidFill>
                      <a:srgbClr val="262626"/>
                    </a:solidFill>
                  </a:rPr>
                  <a:t>b</a:t>
                </a:r>
                <a:r>
                  <a:rPr lang="en-US" sz="2000" baseline="-25000" dirty="0">
                    <a:solidFill>
                      <a:srgbClr val="262626"/>
                    </a:solidFill>
                  </a:rPr>
                  <a:t> </a:t>
                </a:r>
                <a:r>
                  <a:rPr lang="en-US" sz="2000" dirty="0">
                    <a:solidFill>
                      <a:srgbClr val="262626"/>
                    </a:solidFill>
                  </a:rPr>
                  <a:t>= 17.86 mm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Shear check    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sz="2000" dirty="0">
                    <a:solidFill>
                      <a:srgbClr val="262626"/>
                    </a:solidFill>
                  </a:rPr>
                  <a:t>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d</a:t>
                </a:r>
                <a:r>
                  <a:rPr lang="en-US" sz="2000" baseline="-25000" dirty="0" err="1">
                    <a:solidFill>
                      <a:srgbClr val="262626"/>
                    </a:solidFill>
                  </a:rPr>
                  <a:t>b</a:t>
                </a:r>
                <a:r>
                  <a:rPr lang="en-US" sz="2000" baseline="-25000" dirty="0">
                    <a:solidFill>
                      <a:srgbClr val="262626"/>
                    </a:solidFill>
                  </a:rPr>
                  <a:t> </a:t>
                </a:r>
                <a:r>
                  <a:rPr lang="en-US" sz="2000" dirty="0">
                    <a:solidFill>
                      <a:srgbClr val="262626"/>
                    </a:solidFill>
                  </a:rPr>
                  <a:t>= 13.11 mm</a:t>
                </a:r>
                <a:br>
                  <a:rPr lang="en-US" sz="2000" dirty="0">
                    <a:solidFill>
                      <a:srgbClr val="262626"/>
                    </a:solidFill>
                  </a:rPr>
                </a:br>
                <a:r>
                  <a:rPr lang="en-US" sz="2000" dirty="0">
                    <a:solidFill>
                      <a:srgbClr val="262626"/>
                    </a:solidFill>
                  </a:rPr>
                  <a:t/>
                </a:r>
                <a:br>
                  <a:rPr lang="en-US" sz="2000" dirty="0">
                    <a:solidFill>
                      <a:srgbClr val="262626"/>
                    </a:solidFill>
                  </a:rPr>
                </a:br>
                <a:r>
                  <a:rPr lang="en-US" sz="2000" dirty="0">
                    <a:solidFill>
                      <a:srgbClr val="262626"/>
                    </a:solidFill>
                  </a:rPr>
                  <a:t>    For top bolts 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sz="2000" dirty="0">
                    <a:solidFill>
                      <a:srgbClr val="262626"/>
                    </a:solidFill>
                  </a:rPr>
                  <a:t>Use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d</a:t>
                </a:r>
                <a:r>
                  <a:rPr lang="en-US" sz="2000" baseline="-25000" dirty="0" err="1">
                    <a:solidFill>
                      <a:srgbClr val="262626"/>
                    </a:solidFill>
                  </a:rPr>
                  <a:t>b</a:t>
                </a:r>
                <a:r>
                  <a:rPr lang="en-US" sz="2000" dirty="0">
                    <a:solidFill>
                      <a:srgbClr val="262626"/>
                    </a:solidFill>
                  </a:rPr>
                  <a:t> = ⅞”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Shear-tension interaction</a:t>
                </a:r>
                <a:br>
                  <a:rPr lang="en-US" sz="2000" b="1" dirty="0">
                    <a:solidFill>
                      <a:srgbClr val="262626"/>
                    </a:solidFill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Ø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𝑛𝑡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solidFill>
                      <a:srgbClr val="262626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Ø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𝑛𝑣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solidFill>
                      <a:srgbClr val="262626"/>
                    </a:solidFill>
                  </a:rPr>
                  <a:t> ≤ 1.3 = 0.99 &lt; 1.3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(</a:t>
                </a:r>
                <a:r>
                  <a:rPr lang="en-US" sz="2000" dirty="0">
                    <a:solidFill>
                      <a:srgbClr val="262626"/>
                    </a:solidFill>
                  </a:rPr>
                  <a:t>Ok)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Bearing check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000" dirty="0">
                    <a:solidFill>
                      <a:srgbClr val="262626"/>
                    </a:solidFill>
                  </a:rPr>
                  <a:t>    R</a:t>
                </a:r>
                <a:r>
                  <a:rPr lang="en-US" sz="2000" baseline="-25000" dirty="0">
                    <a:solidFill>
                      <a:srgbClr val="262626"/>
                    </a:solidFill>
                  </a:rPr>
                  <a:t>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≤ Ø*C*F</a:t>
                </a:r>
                <a:r>
                  <a:rPr lang="en-US" sz="2000" baseline="-25000" dirty="0">
                    <a:solidFill>
                      <a:srgbClr val="262626"/>
                    </a:solidFill>
                  </a:rPr>
                  <a:t>u</a:t>
                </a:r>
                <a:r>
                  <a:rPr lang="en-US" sz="2000" dirty="0">
                    <a:solidFill>
                      <a:srgbClr val="262626"/>
                    </a:solidFill>
                  </a:rPr>
                  <a:t>*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d</a:t>
                </a:r>
                <a:r>
                  <a:rPr lang="en-US" sz="2000" baseline="-25000" dirty="0" err="1">
                    <a:solidFill>
                      <a:srgbClr val="262626"/>
                    </a:solidFill>
                  </a:rPr>
                  <a:t>b</a:t>
                </a:r>
                <a:r>
                  <a:rPr lang="en-US" sz="2000" dirty="0">
                    <a:solidFill>
                      <a:srgbClr val="262626"/>
                    </a:solidFill>
                  </a:rPr>
                  <a:t>*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t</a:t>
                </a:r>
                <a:r>
                  <a:rPr lang="en-US" sz="2000" baseline="-25000" dirty="0" err="1">
                    <a:solidFill>
                      <a:srgbClr val="262626"/>
                    </a:solidFill>
                  </a:rPr>
                  <a:t>p</a:t>
                </a:r>
                <a:r>
                  <a:rPr lang="en-US" sz="2000" baseline="-25000" dirty="0">
                    <a:solidFill>
                      <a:srgbClr val="262626"/>
                    </a:solidFill>
                  </a:rPr>
                  <a:t> </a:t>
                </a:r>
                <a:br>
                  <a:rPr lang="en-US" sz="2000" baseline="-25000" dirty="0">
                    <a:solidFill>
                      <a:srgbClr val="262626"/>
                    </a:solidFill>
                  </a:rPr>
                </a:br>
                <a:r>
                  <a:rPr lang="en-US" sz="1100" dirty="0">
                    <a:solidFill>
                      <a:srgbClr val="262626"/>
                    </a:solidFill>
                  </a:rPr>
                  <a:t/>
                </a:r>
                <a:br>
                  <a:rPr lang="en-US" sz="1100" dirty="0">
                    <a:solidFill>
                      <a:srgbClr val="262626"/>
                    </a:solidFill>
                  </a:rPr>
                </a:br>
                <a:r>
                  <a:rPr lang="en-US" sz="2000" dirty="0">
                    <a:solidFill>
                      <a:srgbClr val="262626"/>
                    </a:solidFill>
                  </a:rPr>
                  <a:t>    47.5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&lt; 160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sz="2000" dirty="0">
                    <a:solidFill>
                      <a:srgbClr val="262626"/>
                    </a:solidFill>
                  </a:rPr>
                  <a:t> Ok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F4CC-EA9D-4C2E-9F2F-83B2BE08BC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9129" y="2493773"/>
                <a:ext cx="3949396" cy="3440683"/>
              </a:xfrm>
              <a:blipFill>
                <a:blip r:embed="rId7"/>
                <a:stretch>
                  <a:fillRect l="-1852" t="-3363" r="-463" b="-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BD04743B-FD7A-4038-82A6-25CAB0A90EDD}"/>
              </a:ext>
            </a:extLst>
          </p:cNvPr>
          <p:cNvGrpSpPr/>
          <p:nvPr/>
        </p:nvGrpSpPr>
        <p:grpSpPr>
          <a:xfrm>
            <a:off x="8460288" y="937827"/>
            <a:ext cx="2061471" cy="4996636"/>
            <a:chOff x="8460288" y="937827"/>
            <a:chExt cx="2061471" cy="499663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F2F2CA0-1537-4BC0-85DE-51925ED26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71273" y="937827"/>
              <a:ext cx="2036197" cy="4980559"/>
            </a:xfrm>
            <a:prstGeom prst="rect">
              <a:avLst/>
            </a:prstGeom>
            <a:ln w="57150" cmpd="thickThin">
              <a:solidFill>
                <a:srgbClr val="7F7F7F"/>
              </a:solidFill>
              <a:miter lim="800000"/>
            </a:ln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578F3EF-ABA1-4B40-B23B-4D31F6FF8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60288" y="946469"/>
              <a:ext cx="2061471" cy="49879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522312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E61F402-3445-458A-9A2B-D28FD28839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673C096-95AE-4644-B76C-1DF1B667DC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7A91835-418B-4867-87D7-1376A57F3F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7" name="Rectangle 25">
              <a:extLst>
                <a:ext uri="{FF2B5EF4-FFF2-40B4-BE49-F238E27FC236}">
                  <a16:creationId xmlns:a16="http://schemas.microsoft.com/office/drawing/2014/main" id="{65B511A1-E0EC-49FE-8068-9DA29CD00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A61BC5F-ADA4-4DBA-9C6B-E17E0B82EC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8" name="Picture 27">
              <a:extLst>
                <a:ext uri="{FF2B5EF4-FFF2-40B4-BE49-F238E27FC236}">
                  <a16:creationId xmlns:a16="http://schemas.microsoft.com/office/drawing/2014/main" id="{1CE6F7D2-ACED-47D2-BEFD-FB26F75374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BE880E9-2B86-4CDB-B5B7-308745CDD1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95401" y="2400639"/>
            <a:ext cx="36600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">
                <a:extLst>
                  <a:ext uri="{FF2B5EF4-FFF2-40B4-BE49-F238E27FC236}">
                    <a16:creationId xmlns:a16="http://schemas.microsoft.com/office/drawing/2014/main" id="{5C5CB059-2AB3-416D-99A9-79CD4C1D09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9129" y="2493773"/>
                <a:ext cx="4312882" cy="344068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Assume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000" b="1" i="1" dirty="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dirty="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sz="2000" b="1" dirty="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rgbClr val="262626"/>
                    </a:solidFill>
                  </a:rPr>
                  <a:t>’’ diameter.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Tension check</a:t>
                </a:r>
                <a:br>
                  <a:rPr lang="en-US" sz="2000" b="1" dirty="0">
                    <a:solidFill>
                      <a:srgbClr val="262626"/>
                    </a:solidFill>
                  </a:rPr>
                </a:br>
                <a:r>
                  <a:rPr lang="en-US" sz="2000" dirty="0">
                    <a:solidFill>
                      <a:srgbClr val="262626"/>
                    </a:solidFill>
                  </a:rPr>
                  <a:t>69.7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&lt; 112.54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endParaRPr lang="en-US" sz="2000" dirty="0">
                  <a:solidFill>
                    <a:srgbClr val="262626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Shear check</a:t>
                </a:r>
                <a:br>
                  <a:rPr lang="en-US" sz="2000" b="1" dirty="0">
                    <a:solidFill>
                      <a:srgbClr val="262626"/>
                    </a:solidFill>
                  </a:rPr>
                </a:br>
                <a:r>
                  <a:rPr lang="en-US" sz="2000" dirty="0">
                    <a:solidFill>
                      <a:srgbClr val="262626"/>
                    </a:solidFill>
                  </a:rPr>
                  <a:t>105.5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&lt; 162.6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endParaRPr lang="en-US" sz="2000" dirty="0">
                  <a:solidFill>
                    <a:srgbClr val="262626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Shear-tension interaction</a:t>
                </a:r>
                <a:br>
                  <a:rPr lang="en-US" sz="2000" b="1" dirty="0">
                    <a:solidFill>
                      <a:srgbClr val="262626"/>
                    </a:solidFill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Ø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𝑛𝑡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solidFill>
                      <a:srgbClr val="262626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Ø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262626"/>
                                </a:solidFill>
                                <a:latin typeface="Cambria Math" panose="02040503050406030204" pitchFamily="18" charset="0"/>
                              </a:rPr>
                              <m:t>𝑛𝑣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solidFill>
                      <a:srgbClr val="262626"/>
                    </a:solidFill>
                  </a:rPr>
                  <a:t> ≤ 1.3 = 1.268 &lt; 1.3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(</a:t>
                </a:r>
                <a:r>
                  <a:rPr lang="en-US" sz="2000" dirty="0">
                    <a:solidFill>
                      <a:srgbClr val="262626"/>
                    </a:solidFill>
                  </a:rPr>
                  <a:t>Ok)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262626"/>
                    </a:solidFill>
                  </a:rPr>
                  <a:t>Bearing check</a:t>
                </a:r>
                <a:r>
                  <a:rPr lang="en-US" sz="2000" baseline="-25000" dirty="0">
                    <a:solidFill>
                      <a:srgbClr val="262626"/>
                    </a:solidFill>
                  </a:rPr>
                  <a:t/>
                </a:r>
                <a:br>
                  <a:rPr lang="en-US" sz="2000" baseline="-25000" dirty="0">
                    <a:solidFill>
                      <a:srgbClr val="262626"/>
                    </a:solidFill>
                  </a:rPr>
                </a:br>
                <a:r>
                  <a:rPr lang="en-US" sz="1100" dirty="0">
                    <a:solidFill>
                      <a:srgbClr val="262626"/>
                    </a:solidFill>
                  </a:rPr>
                  <a:t/>
                </a:r>
                <a:br>
                  <a:rPr lang="en-US" sz="1100" dirty="0">
                    <a:solidFill>
                      <a:srgbClr val="262626"/>
                    </a:solidFill>
                  </a:rPr>
                </a:br>
                <a:r>
                  <a:rPr lang="en-US" sz="2000" dirty="0">
                    <a:solidFill>
                      <a:srgbClr val="262626"/>
                    </a:solidFill>
                  </a:rPr>
                  <a:t>    18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&lt; 343 </a:t>
                </a:r>
                <a:r>
                  <a:rPr lang="en-US" sz="2000" dirty="0" err="1">
                    <a:solidFill>
                      <a:srgbClr val="262626"/>
                    </a:solidFill>
                  </a:rPr>
                  <a:t>kN</a:t>
                </a:r>
                <a:r>
                  <a:rPr lang="en-US" sz="2000" dirty="0">
                    <a:solidFill>
                      <a:srgbClr val="262626"/>
                    </a:solidFill>
                  </a:rPr>
                  <a:t> </a:t>
                </a:r>
                <a:r>
                  <a:rPr lang="en-US" sz="2000" dirty="0">
                    <a:solidFill>
                      <a:srgbClr val="262626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sz="2000" dirty="0">
                    <a:solidFill>
                      <a:srgbClr val="262626"/>
                    </a:solidFill>
                  </a:rPr>
                  <a:t> Ok</a:t>
                </a:r>
              </a:p>
            </p:txBody>
          </p:sp>
        </mc:Choice>
        <mc:Fallback xmlns="">
          <p:sp>
            <p:nvSpPr>
              <p:cNvPr id="29" name="Content Placeholder 2">
                <a:extLst>
                  <a:ext uri="{FF2B5EF4-FFF2-40B4-BE49-F238E27FC236}">
                    <a16:creationId xmlns:a16="http://schemas.microsoft.com/office/drawing/2014/main" id="{5C5CB059-2AB3-416D-99A9-79CD4C1D09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9129" y="2493773"/>
                <a:ext cx="4312882" cy="3440683"/>
              </a:xfrm>
              <a:blipFill>
                <a:blip r:embed="rId6"/>
                <a:stretch>
                  <a:fillRect l="-1695" t="-14513" b="-2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itle 1">
            <a:extLst>
              <a:ext uri="{FF2B5EF4-FFF2-40B4-BE49-F238E27FC236}">
                <a16:creationId xmlns:a16="http://schemas.microsoft.com/office/drawing/2014/main" id="{826BC172-5F27-4076-B441-A9C7AC551C3E}"/>
              </a:ext>
            </a:extLst>
          </p:cNvPr>
          <p:cNvSpPr txBox="1">
            <a:spLocks/>
          </p:cNvSpPr>
          <p:nvPr/>
        </p:nvSpPr>
        <p:spPr>
          <a:xfrm>
            <a:off x="1295402" y="982132"/>
            <a:ext cx="3660056" cy="132537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Base plate connection</a:t>
            </a:r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928345A-AE63-464F-AC4A-B11B5F2C79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0024" y="923352"/>
            <a:ext cx="2036197" cy="4980559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535C4416-A657-43F4-9133-4502C6160746}"/>
              </a:ext>
            </a:extLst>
          </p:cNvPr>
          <p:cNvGrpSpPr/>
          <p:nvPr/>
        </p:nvGrpSpPr>
        <p:grpSpPr>
          <a:xfrm>
            <a:off x="8460288" y="937827"/>
            <a:ext cx="2061471" cy="4996636"/>
            <a:chOff x="8460288" y="937827"/>
            <a:chExt cx="2061471" cy="4996636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F51995C-C528-4B27-8FDF-E2E7FFFD7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71273" y="937827"/>
              <a:ext cx="2036197" cy="4980559"/>
            </a:xfrm>
            <a:prstGeom prst="rect">
              <a:avLst/>
            </a:prstGeom>
            <a:ln w="57150" cmpd="thickThin">
              <a:solidFill>
                <a:srgbClr val="7F7F7F"/>
              </a:solidFill>
              <a:miter lim="800000"/>
            </a:ln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56D85FA-B962-4792-8F85-91CBB1B09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60288" y="946469"/>
              <a:ext cx="2061471" cy="49879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112237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CE0F-3F7D-49D6-95AC-E7C702296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Base plate connection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F4CC-EA9D-4C2E-9F2F-83B2BE08BC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5402" y="2556931"/>
                <a:ext cx="7234236" cy="3618581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b="1" dirty="0"/>
                  <a:t>Yielding failure:</a:t>
                </a: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 err="1"/>
                  <a:t>M</a:t>
                </a:r>
                <a:r>
                  <a:rPr lang="en-US" baseline="-25000" dirty="0" err="1"/>
                  <a:t>yield</a:t>
                </a:r>
                <a:r>
                  <a:rPr lang="en-US" dirty="0"/>
                  <a:t> = 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y</a:t>
                </a:r>
                <a:r>
                  <a:rPr lang="en-US" dirty="0"/>
                  <a:t> * </a:t>
                </a:r>
                <a:r>
                  <a:rPr lang="en-US" dirty="0" err="1"/>
                  <a:t>S</a:t>
                </a:r>
                <a:r>
                  <a:rPr lang="en-US" baseline="-25000" dirty="0" err="1"/>
                  <a:t>x</a:t>
                </a:r>
                <a:r>
                  <a:rPr lang="en-US" baseline="-25000" dirty="0"/>
                  <a:t> </a:t>
                </a:r>
                <a:r>
                  <a:rPr lang="en-US" dirty="0"/>
                  <a:t>= 245 *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15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500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US" dirty="0"/>
                  <a:t> = 4.6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T </a:t>
                </a:r>
                <a:r>
                  <a:rPr lang="en-US" baseline="-25000" dirty="0"/>
                  <a:t>@one side in flange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276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191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/>
                  <a:t> = 615.5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M’ = 615.5 * 0.03 = 18.47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 err="1"/>
                  <a:t>M</a:t>
                </a:r>
                <a:r>
                  <a:rPr lang="en-US" baseline="-25000" dirty="0" err="1"/>
                  <a:t>stiffener</a:t>
                </a:r>
                <a:r>
                  <a:rPr lang="en-US" dirty="0"/>
                  <a:t> =18.47 – 4.6 = 13.87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A</a:t>
                </a:r>
                <a:r>
                  <a:rPr lang="en-US" baseline="-25000" dirty="0" err="1"/>
                  <a:t>stiffener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13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87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03</m:t>
                                </m:r>
                              </m:den>
                            </m:f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103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245</m:t>
                        </m:r>
                      </m:den>
                    </m:f>
                  </m:oMath>
                </a14:m>
                <a:r>
                  <a:rPr lang="en-US" dirty="0"/>
                  <a:t> = 699 mm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pPr>
                  <a:buFont typeface="Garamond" panose="02020404030301010803" pitchFamily="18" charset="0"/>
                  <a:buChar char="–"/>
                </a:pPr>
                <a:r>
                  <a:rPr lang="en-US" dirty="0"/>
                  <a:t>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699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70</m:t>
                        </m:r>
                      </m:den>
                    </m:f>
                  </m:oMath>
                </a14:m>
                <a:r>
                  <a:rPr lang="en-US" dirty="0"/>
                  <a:t> = 10 mm</a:t>
                </a:r>
              </a:p>
              <a:p>
                <a:pPr>
                  <a:buFont typeface="Garamond" panose="02020404030301010803" pitchFamily="18" charset="0"/>
                  <a:buChar char="–"/>
                </a:pPr>
                <a:endParaRPr lang="en-US" dirty="0"/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n-US" sz="1900" dirty="0">
                  <a:solidFill>
                    <a:srgbClr val="262626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F4CC-EA9D-4C2E-9F2F-83B2BE08BC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2" y="2556931"/>
                <a:ext cx="7234236" cy="3618581"/>
              </a:xfrm>
              <a:blipFill>
                <a:blip r:embed="rId3"/>
                <a:stretch>
                  <a:fillRect l="-1096" t="-3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C6E8889-174B-4C62-AA3C-692B16F5E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820" y="2554352"/>
            <a:ext cx="310515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34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1B545-F288-4BFA-BEF2-981682147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16DE3-87D2-44CE-BA43-840A2C68C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 our structure, it is about these elements: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SD on concrete Slabs (tiles, partitions, false ceiling,…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Masonry Wall 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Steel Roof (solar panels, lighting and HVAC system)</a:t>
            </a:r>
          </a:p>
          <a:p>
            <a:pPr>
              <a:buFont typeface="Garamond" panose="02020404030301010803" pitchFamily="18" charset="0"/>
              <a:buChar char="–"/>
            </a:pPr>
            <a:r>
              <a:rPr lang="en-US" dirty="0"/>
              <a:t>Minaret</a:t>
            </a:r>
          </a:p>
          <a:p>
            <a:pPr>
              <a:buFont typeface="Garamond" panose="02020404030301010803" pitchFamily="18" charset="0"/>
              <a:buChar char="–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54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68D3EAE6-5AC4-4EF7-BA5E-FF047F0576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25223CC4-CEF2-43BE-A268-7574A7F572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AD518D9-DA34-42A4-AE7C-2449A29A2A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F57E9183-A8C2-4E29-854A-122252F8C7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427F9D8B-907D-42F0-8748-A986C12C50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27D324-ED99-4DAD-96B2-75E77B6EE6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C458EB8A-C7C5-4211-9687-A5EE0C6DD0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5D94D4E-6D90-4017-88B5-20FB900382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55383EC4-D6DD-4C5A-913E-9FBB97309C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9779F7A-4308-4A06-9EE1-97A003037C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A0F2FC2F-2244-4240-94B0-9D51B33BA5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03307054-69F1-41D9-993D-AE5A21F86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DF7A100-AC98-48E5-8ADC-222C893FB2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64080" y="5518838"/>
            <a:ext cx="78638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B6E7B777-18B2-4C35-B506-702DC68D25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11086" y="1092200"/>
            <a:ext cx="8962768" cy="3128346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F915A-D7A5-4C2B-9827-AA9CE5F4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078" y="1988323"/>
            <a:ext cx="9989677" cy="10547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At the END ..</a:t>
            </a:r>
          </a:p>
        </p:txBody>
      </p:sp>
    </p:spTree>
    <p:extLst>
      <p:ext uri="{BB962C8B-B14F-4D97-AF65-F5344CB8AC3E}">
        <p14:creationId xmlns:p14="http://schemas.microsoft.com/office/powerpoint/2010/main" val="335848393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03E8C8A2-D2DA-42F8-84AA-AC5AB4251D2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1" name="Picture 20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9A5D1FE1-4883-49B4-AD3E-D0A3F8DCE12C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F829EAE-7CB1-410F-BAF1-55BD6DC2497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3" name="Picture 22" descr="A picture containing building&#10;&#10;Description generated with high confidence">
              <a:extLst>
                <a:ext uri="{FF2B5EF4-FFF2-40B4-BE49-F238E27FC236}">
                  <a16:creationId xmlns:a16="http://schemas.microsoft.com/office/drawing/2014/main" id="{4EA5F8CE-974F-4443-AB3C-4799C332304B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4" name="Picture 23" descr="A picture containing building&#10;&#10;Description generated with high confidence">
              <a:extLst>
                <a:ext uri="{FF2B5EF4-FFF2-40B4-BE49-F238E27FC236}">
                  <a16:creationId xmlns:a16="http://schemas.microsoft.com/office/drawing/2014/main" id="{94075D0C-1739-4729-A5C8-5C5707A942F5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DFD28A6-39F3-425F-8050-E5BF1B4523B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B347087-DEE1-4F23-8486-A2690AA195E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BB81AE-EE4A-4AA4-8941-104B6C9435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88137"/>
            <a:ext cx="11227442" cy="588329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B554E4-5C02-40DB-B779-5B84F29072C7}"/>
              </a:ext>
            </a:extLst>
          </p:cNvPr>
          <p:cNvPicPr/>
          <p:nvPr/>
        </p:nvPicPr>
        <p:blipFill rotWithShape="1">
          <a:blip r:embed="rId5">
            <a:alphaModFix amt="50000"/>
            <a:extLst/>
          </a:blip>
          <a:srcRect t="18818" r="1" b="12685"/>
          <a:stretch/>
        </p:blipFill>
        <p:spPr>
          <a:xfrm>
            <a:off x="486138" y="488137"/>
            <a:ext cx="11227442" cy="5883295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A791FC-1AEF-4561-93B5-6B9E981BBB7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70123" y="3594428"/>
            <a:ext cx="8138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AA2202F-2A68-464D-8E53-CEBE9303D84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10972800" cy="5638800"/>
          </a:xfrm>
          <a:prstGeom prst="rect">
            <a:avLst/>
          </a:prstGeom>
          <a:noFill/>
          <a:ln w="15875" cap="flat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B129734-DF6D-46B8-A0E0-4F178B3AD2FC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8956"/>
            <a:ext cx="12234672" cy="658368"/>
            <a:chOff x="-18288" y="3128956"/>
            <a:chExt cx="12234672" cy="658368"/>
          </a:xfrm>
        </p:grpSpPr>
        <p:sp useBgFill="1">
          <p:nvSpPr>
            <p:cNvPr id="37" name="Rounded Rectangle 21">
              <a:extLst>
                <a:ext uri="{FF2B5EF4-FFF2-40B4-BE49-F238E27FC236}">
                  <a16:creationId xmlns:a16="http://schemas.microsoft.com/office/drawing/2014/main" id="{6A986578-4991-4E9B-94B7-056F6B09B77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57D0097-ACF2-46A6-804C-C5D55A188FE5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39" name="Rounded Rectangle 27">
              <a:extLst>
                <a:ext uri="{FF2B5EF4-FFF2-40B4-BE49-F238E27FC236}">
                  <a16:creationId xmlns:a16="http://schemas.microsoft.com/office/drawing/2014/main" id="{A71DA5EB-109A-4C2F-A093-7E5F6490BD7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A85B8CE-EB01-4DD0-8B39-D413503D772C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00D4B93-D0AA-44A4-8A45-42BF4694B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4403" y="1113698"/>
            <a:ext cx="8229600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1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90082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F43C7-048A-4341-8079-CDD53C2D5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FA452-E85A-4CBE-A39E-BC1D934E6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Z (</a:t>
            </a:r>
            <a:r>
              <a:rPr lang="en-US" dirty="0" err="1"/>
              <a:t>q</a:t>
            </a:r>
            <a:r>
              <a:rPr lang="en-US" baseline="-25000" dirty="0" err="1"/>
              <a:t>z</a:t>
            </a:r>
            <a:r>
              <a:rPr lang="en-US" dirty="0"/>
              <a:t>) = 0.0613 * </a:t>
            </a: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 * </a:t>
            </a: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 * </a:t>
            </a: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dirty="0"/>
              <a:t> * V</a:t>
            </a:r>
            <a:r>
              <a:rPr lang="en-US" baseline="30000" dirty="0"/>
              <a:t>2</a:t>
            </a:r>
            <a:r>
              <a:rPr lang="en-US" dirty="0"/>
              <a:t> *I</a:t>
            </a:r>
          </a:p>
          <a:p>
            <a:pPr marL="0" indent="0">
              <a:buNone/>
            </a:pP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dirty="0"/>
              <a:t>: Directionality factor.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: Topographic factor.</a:t>
            </a:r>
            <a:br>
              <a:rPr lang="en-US" dirty="0"/>
            </a:b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: Pressure-exposure coefficient depends on roughness, exposure and the height.</a:t>
            </a:r>
            <a:br>
              <a:rPr lang="en-US" dirty="0"/>
            </a:br>
            <a:r>
              <a:rPr lang="en-US" dirty="0"/>
              <a:t>I: Importance factor depends on occupancy type.</a:t>
            </a:r>
            <a:br>
              <a:rPr lang="en-US" dirty="0"/>
            </a:br>
            <a:r>
              <a:rPr lang="en-US" dirty="0"/>
              <a:t>v: basic wind speed (m/sec)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2135</TotalTime>
  <Words>2219</Words>
  <Application>Microsoft Office PowerPoint</Application>
  <PresentationFormat>Widescreen</PresentationFormat>
  <Paragraphs>975</Paragraphs>
  <Slides>81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8" baseType="lpstr">
      <vt:lpstr>Arial</vt:lpstr>
      <vt:lpstr>Calibri</vt:lpstr>
      <vt:lpstr>Cambria Math</vt:lpstr>
      <vt:lpstr>Garamond</vt:lpstr>
      <vt:lpstr>Times New Roman</vt:lpstr>
      <vt:lpstr>Wingdings</vt:lpstr>
      <vt:lpstr>Organic</vt:lpstr>
      <vt:lpstr>Reanalysis and Design of  Bissan Air Condition Factory</vt:lpstr>
      <vt:lpstr>Contents</vt:lpstr>
      <vt:lpstr>Project Description</vt:lpstr>
      <vt:lpstr>PowerPoint Presentation</vt:lpstr>
      <vt:lpstr>Codes and Standards</vt:lpstr>
      <vt:lpstr>Materials</vt:lpstr>
      <vt:lpstr>Loads Types</vt:lpstr>
      <vt:lpstr>SD Load</vt:lpstr>
      <vt:lpstr>Wind Load</vt:lpstr>
      <vt:lpstr>Wind Load</vt:lpstr>
      <vt:lpstr>Loads values</vt:lpstr>
      <vt:lpstr>Combinations</vt:lpstr>
      <vt:lpstr>Preliminary Design</vt:lpstr>
      <vt:lpstr>Office Beams and Slab</vt:lpstr>
      <vt:lpstr>Ground Beams and Slab</vt:lpstr>
      <vt:lpstr>Basement Slab</vt:lpstr>
      <vt:lpstr>Columns</vt:lpstr>
      <vt:lpstr>Shear Wall</vt:lpstr>
      <vt:lpstr>3D Static Analysis and Design</vt:lpstr>
      <vt:lpstr>Modeling in SAP2000</vt:lpstr>
      <vt:lpstr>Analysis Verifications</vt:lpstr>
      <vt:lpstr>Compatibility check</vt:lpstr>
      <vt:lpstr>Deflection Computations</vt:lpstr>
      <vt:lpstr>Deflection Computations</vt:lpstr>
      <vt:lpstr>Deflection Computations</vt:lpstr>
      <vt:lpstr>Gravity Loads (Dead)</vt:lpstr>
      <vt:lpstr>Gravity Loads (SD)</vt:lpstr>
      <vt:lpstr>Gravity Loads (Live)</vt:lpstr>
      <vt:lpstr>Gravity Loads (Snow)</vt:lpstr>
      <vt:lpstr>Lateral Load</vt:lpstr>
      <vt:lpstr>Lateral Load</vt:lpstr>
      <vt:lpstr>Internal forces</vt:lpstr>
      <vt:lpstr>Internal forces</vt:lpstr>
      <vt:lpstr>Results</vt:lpstr>
      <vt:lpstr>3D Dynamic Analysis and Design</vt:lpstr>
      <vt:lpstr>Mass source definition</vt:lpstr>
      <vt:lpstr>Irregularity check</vt:lpstr>
      <vt:lpstr>Mass participation ratio</vt:lpstr>
      <vt:lpstr>Period check</vt:lpstr>
      <vt:lpstr>Seismic analysis</vt:lpstr>
      <vt:lpstr>Seismic parameters</vt:lpstr>
      <vt:lpstr>Equivalent static definition</vt:lpstr>
      <vt:lpstr>Response spectrum definition</vt:lpstr>
      <vt:lpstr>Seismic checks</vt:lpstr>
      <vt:lpstr>Seismic checks</vt:lpstr>
      <vt:lpstr>Results</vt:lpstr>
      <vt:lpstr>Concrete design</vt:lpstr>
      <vt:lpstr>Slabs</vt:lpstr>
      <vt:lpstr>Beams</vt:lpstr>
      <vt:lpstr>Beams</vt:lpstr>
      <vt:lpstr>Beams</vt:lpstr>
      <vt:lpstr>Columns</vt:lpstr>
      <vt:lpstr>PowerPoint Presentation</vt:lpstr>
      <vt:lpstr>PowerPoint Presentation</vt:lpstr>
      <vt:lpstr>Shear walls</vt:lpstr>
      <vt:lpstr>Footings</vt:lpstr>
      <vt:lpstr>Steel member design</vt:lpstr>
      <vt:lpstr>Tension Capacity</vt:lpstr>
      <vt:lpstr>Compression Capacity</vt:lpstr>
      <vt:lpstr>Buckling</vt:lpstr>
      <vt:lpstr>PowerPoint Presentation</vt:lpstr>
      <vt:lpstr>Buckling</vt:lpstr>
      <vt:lpstr>Buckling</vt:lpstr>
      <vt:lpstr>PowerPoint Presentation</vt:lpstr>
      <vt:lpstr>Moment capacity</vt:lpstr>
      <vt:lpstr>Moment capacity</vt:lpstr>
      <vt:lpstr>Moment capacity</vt:lpstr>
      <vt:lpstr>PowerPoint Presentation</vt:lpstr>
      <vt:lpstr>Beam-Column Capacity</vt:lpstr>
      <vt:lpstr>PowerPoint Presentation</vt:lpstr>
      <vt:lpstr>Shear capacity</vt:lpstr>
      <vt:lpstr>PowerPoint Presentation</vt:lpstr>
      <vt:lpstr>Steel Connections Design</vt:lpstr>
      <vt:lpstr>Steel Connections Design</vt:lpstr>
      <vt:lpstr>Cable connection</vt:lpstr>
      <vt:lpstr>Base plate connection</vt:lpstr>
      <vt:lpstr>Base plate connection</vt:lpstr>
      <vt:lpstr>PowerPoint Presentation</vt:lpstr>
      <vt:lpstr>Base plate connection</vt:lpstr>
      <vt:lpstr>At the END ..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Bissan Air Condition Factory</dc:title>
  <dc:creator>pc</dc:creator>
  <cp:lastModifiedBy>waseem kittaneh</cp:lastModifiedBy>
  <cp:revision>265</cp:revision>
  <dcterms:created xsi:type="dcterms:W3CDTF">2017-12-14T00:27:58Z</dcterms:created>
  <dcterms:modified xsi:type="dcterms:W3CDTF">2018-05-16T05:30:00Z</dcterms:modified>
</cp:coreProperties>
</file>