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5"/>
  </p:notesMasterIdLst>
  <p:handoutMasterIdLst>
    <p:handoutMasterId r:id="rId16"/>
  </p:handoutMasterIdLst>
  <p:sldIdLst>
    <p:sldId id="268" r:id="rId3"/>
    <p:sldId id="270" r:id="rId4"/>
    <p:sldId id="286" r:id="rId5"/>
    <p:sldId id="284" r:id="rId6"/>
    <p:sldId id="285" r:id="rId7"/>
    <p:sldId id="287" r:id="rId8"/>
    <p:sldId id="289" r:id="rId9"/>
    <p:sldId id="288" r:id="rId10"/>
    <p:sldId id="274" r:id="rId11"/>
    <p:sldId id="276" r:id="rId12"/>
    <p:sldId id="277" r:id="rId13"/>
    <p:sldId id="28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C49C119-49B4-49E9-9D18-81F9F8218D6C}">
          <p14:sldIdLst>
            <p14:sldId id="268"/>
            <p14:sldId id="270"/>
            <p14:sldId id="286"/>
            <p14:sldId id="284"/>
            <p14:sldId id="285"/>
            <p14:sldId id="287"/>
            <p14:sldId id="289"/>
            <p14:sldId id="288"/>
            <p14:sldId id="274"/>
            <p14:sldId id="276"/>
            <p14:sldId id="277"/>
          </p14:sldIdLst>
        </p14:section>
        <p14:section name="Untitled Section" id="{1F022B9E-48E7-419B-969F-C37E9909C267}">
          <p14:sldIdLst>
            <p14:sldId id="281"/>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32" autoAdjust="0"/>
    <p:restoredTop sz="94660"/>
  </p:normalViewPr>
  <p:slideViewPr>
    <p:cSldViewPr snapToGrid="0">
      <p:cViewPr varScale="1">
        <p:scale>
          <a:sx n="72" d="100"/>
          <a:sy n="72" d="100"/>
        </p:scale>
        <p:origin x="672" y="78"/>
      </p:cViewPr>
      <p:guideLst>
        <p:guide orient="horz" pos="2160"/>
        <p:guide pos="3840"/>
      </p:guideLst>
    </p:cSldViewPr>
  </p:slideViewPr>
  <p:notesTextViewPr>
    <p:cViewPr>
      <p:scale>
        <a:sx n="1" d="1"/>
        <a:sy n="1" d="1"/>
      </p:scale>
      <p:origin x="0" y="0"/>
    </p:cViewPr>
  </p:notesTextViewPr>
  <p:notesViewPr>
    <p:cSldViewPr snapToGrid="0" showGuides="1">
      <p:cViewPr varScale="1">
        <p:scale>
          <a:sx n="95" d="100"/>
          <a:sy n="95" d="100"/>
        </p:scale>
        <p:origin x="357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BFE7F33-2322-4D47-92C5-BDF079D4C26E}" type="datetimeFigureOut">
              <a:rPr lang="en-US" smtClean="0"/>
              <a:pPr/>
              <a:t>5/2/2018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E6DDCE3-E483-44ED-BB43-1D9176DEA819}" type="slidenum">
              <a:rPr lang="en-US" smtClean="0"/>
              <a:pPr/>
              <a:t>‹#›</a:t>
            </a:fld>
            <a:endParaRPr lang="en-US"/>
          </a:p>
        </p:txBody>
      </p:sp>
    </p:spTree>
    <p:extLst>
      <p:ext uri="{BB962C8B-B14F-4D97-AF65-F5344CB8AC3E}">
        <p14:creationId xmlns:p14="http://schemas.microsoft.com/office/powerpoint/2010/main" val="658379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DF679E-2551-43AB-90F8-85E320B440F5}" type="datetimeFigureOut">
              <a:rPr lang="en-US" smtClean="0"/>
              <a:pPr/>
              <a:t>5/2/2018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0CA5D5-EFA7-4175-BF21-8F743A57C036}" type="slidenum">
              <a:rPr lang="en-US" smtClean="0"/>
              <a:pPr/>
              <a:t>‹#›</a:t>
            </a:fld>
            <a:endParaRPr lang="en-US"/>
          </a:p>
        </p:txBody>
      </p:sp>
    </p:spTree>
    <p:extLst>
      <p:ext uri="{BB962C8B-B14F-4D97-AF65-F5344CB8AC3E}">
        <p14:creationId xmlns:p14="http://schemas.microsoft.com/office/powerpoint/2010/main" val="1933999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764094"/>
            <a:ext cx="8229600" cy="2309327"/>
          </a:xfrm>
        </p:spPr>
        <p:txBody>
          <a:bodyPr anchor="b">
            <a:normAutofit/>
          </a:bodyPr>
          <a:lstStyle>
            <a:lvl1pPr algn="ctr">
              <a:defRPr sz="6600">
                <a:solidFill>
                  <a:schemeClr val="bg1"/>
                </a:solidFill>
                <a:effectLst>
                  <a:outerShdw blurRad="63500" algn="ctr" rotWithShape="0">
                    <a:prstClr val="black">
                      <a:alpha val="25000"/>
                    </a:prstClr>
                  </a:outerShdw>
                </a:effectLst>
              </a:defRPr>
            </a:lvl1pPr>
          </a:lstStyle>
          <a:p>
            <a:r>
              <a:rPr lang="en-US"/>
              <a:t>Click to edit Master title style</a:t>
            </a:r>
          </a:p>
        </p:txBody>
      </p:sp>
      <p:sp>
        <p:nvSpPr>
          <p:cNvPr id="3" name="Subtitle 2"/>
          <p:cNvSpPr>
            <a:spLocks noGrp="1"/>
          </p:cNvSpPr>
          <p:nvPr>
            <p:ph type="subTitle" idx="1"/>
          </p:nvPr>
        </p:nvSpPr>
        <p:spPr>
          <a:xfrm>
            <a:off x="1981200" y="4213380"/>
            <a:ext cx="8229600" cy="1208314"/>
          </a:xfrm>
        </p:spPr>
        <p:txBody>
          <a:bodyPr>
            <a:normAutofit/>
          </a:bodyPr>
          <a:lstStyle>
            <a:lvl1pPr marL="0" indent="0" algn="ctr">
              <a:spcBef>
                <a:spcPts val="1200"/>
              </a:spcBef>
              <a:buNone/>
              <a:defRPr sz="28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88336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732A7D7-D560-4C43-B6F2-A7996CE5C9B9}" type="datetimeFigureOut">
              <a:rPr lang="en-US" smtClean="0"/>
              <a:pPr/>
              <a:t>5/2/2018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41E28F-C526-4978-8D63-D21257ECD59D}" type="slidenum">
              <a:rPr lang="en-US" smtClean="0"/>
              <a:pPr/>
              <a:t>‹#›</a:t>
            </a:fld>
            <a:endParaRPr lang="en-US"/>
          </a:p>
        </p:txBody>
      </p:sp>
    </p:spTree>
    <p:extLst>
      <p:ext uri="{BB962C8B-B14F-4D97-AF65-F5344CB8AC3E}">
        <p14:creationId xmlns:p14="http://schemas.microsoft.com/office/powerpoint/2010/main" val="3153878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9666415" y="365125"/>
            <a:ext cx="1234440" cy="5811838"/>
          </a:xfrm>
        </p:spPr>
        <p:txBody>
          <a:bodyPr vert="eaVert"/>
          <a:lstStyle>
            <a:lvl1pPr>
              <a:defRPr/>
            </a:lvl1pPr>
          </a:lstStyle>
          <a:p>
            <a:r>
              <a:rPr lang="en-US" dirty="0"/>
              <a:t>Click to edit </a:t>
            </a:r>
            <a:br>
              <a:rPr lang="en-US" dirty="0"/>
            </a:br>
            <a:r>
              <a:rPr lang="en-US" dirty="0"/>
              <a:t>Master title style</a:t>
            </a:r>
          </a:p>
        </p:txBody>
      </p:sp>
      <p:sp>
        <p:nvSpPr>
          <p:cNvPr id="3" name="Vertical Text Placeholder 2"/>
          <p:cNvSpPr>
            <a:spLocks noGrp="1"/>
          </p:cNvSpPr>
          <p:nvPr>
            <p:ph type="body" orient="vert" idx="1"/>
          </p:nvPr>
        </p:nvSpPr>
        <p:spPr>
          <a:xfrm>
            <a:off x="1295399" y="365125"/>
            <a:ext cx="799147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732A7D7-D560-4C43-B6F2-A7996CE5C9B9}" type="datetimeFigureOut">
              <a:rPr lang="en-US" smtClean="0"/>
              <a:pPr/>
              <a:t>5/2/2018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41E28F-C526-4978-8D63-D21257ECD59D}" type="slidenum">
              <a:rPr lang="en-US" smtClean="0"/>
              <a:pPr/>
              <a:t>‹#›</a:t>
            </a:fld>
            <a:endParaRPr lang="en-US"/>
          </a:p>
        </p:txBody>
      </p:sp>
    </p:spTree>
    <p:extLst>
      <p:ext uri="{BB962C8B-B14F-4D97-AF65-F5344CB8AC3E}">
        <p14:creationId xmlns:p14="http://schemas.microsoft.com/office/powerpoint/2010/main" val="1908706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732A7D7-D560-4C43-B6F2-A7996CE5C9B9}" type="datetimeFigureOut">
              <a:rPr lang="en-US" smtClean="0"/>
              <a:pPr/>
              <a:t>5/2/2018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41E28F-C526-4978-8D63-D21257ECD59D}" type="slidenum">
              <a:rPr lang="en-US" smtClean="0"/>
              <a:pPr/>
              <a:t>‹#›</a:t>
            </a:fld>
            <a:endParaRPr lang="en-US"/>
          </a:p>
        </p:txBody>
      </p:sp>
    </p:spTree>
    <p:extLst>
      <p:ext uri="{BB962C8B-B14F-4D97-AF65-F5344CB8AC3E}">
        <p14:creationId xmlns:p14="http://schemas.microsoft.com/office/powerpoint/2010/main" val="1124243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 y="6492332"/>
            <a:ext cx="12188952" cy="365668"/>
          </a:xfrm>
          <a:prstGeom prst="rect">
            <a:avLst/>
          </a:prstGeom>
        </p:spPr>
      </p:pic>
      <p:sp>
        <p:nvSpPr>
          <p:cNvPr id="2" name="Title 1"/>
          <p:cNvSpPr>
            <a:spLocks noGrp="1"/>
          </p:cNvSpPr>
          <p:nvPr>
            <p:ph type="title"/>
          </p:nvPr>
        </p:nvSpPr>
        <p:spPr>
          <a:xfrm>
            <a:off x="1981200" y="1764094"/>
            <a:ext cx="8229600" cy="2309327"/>
          </a:xfrm>
        </p:spPr>
        <p:txBody>
          <a:bodyPr anchor="b">
            <a:normAutofit/>
          </a:bodyPr>
          <a:lstStyle>
            <a:lvl1pPr algn="ctr">
              <a:defRPr sz="4800"/>
            </a:lvl1pPr>
          </a:lstStyle>
          <a:p>
            <a:r>
              <a:rPr lang="en-US"/>
              <a:t>Click to edit Master title style</a:t>
            </a:r>
          </a:p>
        </p:txBody>
      </p:sp>
      <p:sp>
        <p:nvSpPr>
          <p:cNvPr id="3" name="Text Placeholder 2"/>
          <p:cNvSpPr>
            <a:spLocks noGrp="1"/>
          </p:cNvSpPr>
          <p:nvPr>
            <p:ph type="body" idx="1"/>
          </p:nvPr>
        </p:nvSpPr>
        <p:spPr>
          <a:xfrm>
            <a:off x="1981200" y="4213380"/>
            <a:ext cx="8229600" cy="1208314"/>
          </a:xfrm>
        </p:spPr>
        <p:txBody>
          <a:bodyPr/>
          <a:lstStyle>
            <a:lvl1pPr marL="0" indent="0" algn="ctr">
              <a:spcBef>
                <a:spcPts val="1200"/>
              </a:spcBef>
              <a:buNone/>
              <a:defRPr sz="240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809182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95400" y="1943100"/>
            <a:ext cx="4572000" cy="423386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24600" y="1943100"/>
            <a:ext cx="4572000" cy="423386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732A7D7-D560-4C43-B6F2-A7996CE5C9B9}" type="datetimeFigureOut">
              <a:rPr lang="en-US" smtClean="0"/>
              <a:pPr/>
              <a:t>5/2/2018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41E28F-C526-4978-8D63-D21257ECD59D}" type="slidenum">
              <a:rPr lang="en-US" smtClean="0"/>
              <a:pPr/>
              <a:t>‹#›</a:t>
            </a:fld>
            <a:endParaRPr lang="en-US"/>
          </a:p>
        </p:txBody>
      </p:sp>
    </p:spTree>
    <p:extLst>
      <p:ext uri="{BB962C8B-B14F-4D97-AF65-F5344CB8AC3E}">
        <p14:creationId xmlns:p14="http://schemas.microsoft.com/office/powerpoint/2010/main" val="1290471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298448" y="1776066"/>
            <a:ext cx="4572000" cy="722280"/>
          </a:xfrm>
        </p:spPr>
        <p:txBody>
          <a:bodyPr anchor="ctr">
            <a:norm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98448" y="2565919"/>
            <a:ext cx="4572000" cy="36062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327648" y="1776066"/>
            <a:ext cx="4572000" cy="722280"/>
          </a:xfrm>
        </p:spPr>
        <p:txBody>
          <a:bodyPr anchor="ctr">
            <a:norm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27648" y="2565919"/>
            <a:ext cx="4572000" cy="36062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732A7D7-D560-4C43-B6F2-A7996CE5C9B9}" type="datetimeFigureOut">
              <a:rPr lang="en-US" smtClean="0"/>
              <a:pPr/>
              <a:t>5/2/2018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41E28F-C526-4978-8D63-D21257ECD59D}" type="slidenum">
              <a:rPr lang="en-US" smtClean="0"/>
              <a:pPr/>
              <a:t>‹#›</a:t>
            </a:fld>
            <a:endParaRPr lang="en-US"/>
          </a:p>
        </p:txBody>
      </p:sp>
    </p:spTree>
    <p:extLst>
      <p:ext uri="{BB962C8B-B14F-4D97-AF65-F5344CB8AC3E}">
        <p14:creationId xmlns:p14="http://schemas.microsoft.com/office/powerpoint/2010/main" val="3803005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732A7D7-D560-4C43-B6F2-A7996CE5C9B9}" type="datetimeFigureOut">
              <a:rPr lang="en-US" smtClean="0"/>
              <a:pPr/>
              <a:t>5/2/2018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41E28F-C526-4978-8D63-D21257ECD59D}" type="slidenum">
              <a:rPr lang="en-US" smtClean="0"/>
              <a:pPr/>
              <a:t>‹#›</a:t>
            </a:fld>
            <a:endParaRPr lang="en-US"/>
          </a:p>
        </p:txBody>
      </p:sp>
    </p:spTree>
    <p:extLst>
      <p:ext uri="{BB962C8B-B14F-4D97-AF65-F5344CB8AC3E}">
        <p14:creationId xmlns:p14="http://schemas.microsoft.com/office/powerpoint/2010/main" val="3704429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32A7D7-D560-4C43-B6F2-A7996CE5C9B9}" type="datetimeFigureOut">
              <a:rPr lang="en-US" smtClean="0"/>
              <a:pPr/>
              <a:t>5/2/2018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41E28F-C526-4978-8D63-D21257ECD59D}" type="slidenum">
              <a:rPr lang="en-US" smtClean="0"/>
              <a:pPr/>
              <a:t>‹#›</a:t>
            </a:fld>
            <a:endParaRPr lang="en-US"/>
          </a:p>
        </p:txBody>
      </p:sp>
    </p:spTree>
    <p:extLst>
      <p:ext uri="{BB962C8B-B14F-4D97-AF65-F5344CB8AC3E}">
        <p14:creationId xmlns:p14="http://schemas.microsoft.com/office/powerpoint/2010/main" val="2660766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2648" y="1981200"/>
            <a:ext cx="4114800" cy="18288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1600" y="685800"/>
            <a:ext cx="6400800" cy="54864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0" y="3943441"/>
            <a:ext cx="4114800" cy="18288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732A7D7-D560-4C43-B6F2-A7996CE5C9B9}" type="datetimeFigureOut">
              <a:rPr lang="en-US" smtClean="0"/>
              <a:pPr/>
              <a:t>5/2/2018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41E28F-C526-4978-8D63-D21257ECD59D}" type="slidenum">
              <a:rPr lang="en-US" smtClean="0"/>
              <a:pPr/>
              <a:t>‹#›</a:t>
            </a:fld>
            <a:endParaRPr lang="en-US"/>
          </a:p>
        </p:txBody>
      </p:sp>
    </p:spTree>
    <p:extLst>
      <p:ext uri="{BB962C8B-B14F-4D97-AF65-F5344CB8AC3E}">
        <p14:creationId xmlns:p14="http://schemas.microsoft.com/office/powerpoint/2010/main" val="408669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2648" y="1984248"/>
            <a:ext cx="4114800" cy="18288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797419" y="457200"/>
            <a:ext cx="5943600" cy="5943600"/>
          </a:xfrm>
        </p:spPr>
        <p:txBody>
          <a:bodyPr>
            <a:normAutofit/>
          </a:bodyPr>
          <a:lstStyle>
            <a:lvl1pPr marL="0" indent="0" algn="ctr">
              <a:buNone/>
              <a:defRPr sz="24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12648" y="3941064"/>
            <a:ext cx="4114800" cy="1828800"/>
          </a:xfrm>
        </p:spPr>
        <p:txBody>
          <a:bodyPr/>
          <a:lstStyle>
            <a:lvl1pPr marL="0" indent="0">
              <a:spcBef>
                <a:spcPts val="12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2316212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95400" y="365125"/>
            <a:ext cx="9601200" cy="1235075"/>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295400" y="1943100"/>
            <a:ext cx="9601200" cy="42291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01741" y="6397368"/>
            <a:ext cx="1147665" cy="233266"/>
          </a:xfrm>
          <a:prstGeom prst="rect">
            <a:avLst/>
          </a:prstGeom>
        </p:spPr>
        <p:txBody>
          <a:bodyPr vert="horz" lIns="91440" tIns="45720" rIns="91440" bIns="45720" rtlCol="0" anchor="ctr"/>
          <a:lstStyle>
            <a:lvl1pPr algn="r">
              <a:defRPr sz="800">
                <a:solidFill>
                  <a:schemeClr val="tx1"/>
                </a:solidFill>
              </a:defRPr>
            </a:lvl1pPr>
          </a:lstStyle>
          <a:p>
            <a:fld id="{A732A7D7-D560-4C43-B6F2-A7996CE5C9B9}" type="datetimeFigureOut">
              <a:rPr lang="en-US" smtClean="0"/>
              <a:pPr/>
              <a:t>5/2/2018</a:t>
            </a:fld>
            <a:endParaRPr lang="en-US"/>
          </a:p>
        </p:txBody>
      </p:sp>
      <p:sp>
        <p:nvSpPr>
          <p:cNvPr id="5" name="Footer Placeholder 4"/>
          <p:cNvSpPr>
            <a:spLocks noGrp="1"/>
          </p:cNvSpPr>
          <p:nvPr>
            <p:ph type="ftr" sz="quarter" idx="3"/>
          </p:nvPr>
        </p:nvSpPr>
        <p:spPr>
          <a:xfrm>
            <a:off x="1295400" y="6397368"/>
            <a:ext cx="4800600" cy="233266"/>
          </a:xfrm>
          <a:prstGeom prst="rect">
            <a:avLst/>
          </a:prstGeom>
        </p:spPr>
        <p:txBody>
          <a:bodyPr vert="horz" lIns="91440" tIns="45720" rIns="91440" bIns="45720" rtlCol="0" anchor="ctr"/>
          <a:lstStyle>
            <a:lvl1pPr algn="l">
              <a:defRPr sz="800">
                <a:solidFill>
                  <a:schemeClr val="tx1"/>
                </a:solidFill>
              </a:defRPr>
            </a:lvl1pPr>
          </a:lstStyle>
          <a:p>
            <a:endParaRPr lang="en-US" dirty="0"/>
          </a:p>
        </p:txBody>
      </p:sp>
      <p:sp>
        <p:nvSpPr>
          <p:cNvPr id="6" name="Slide Number Placeholder 5"/>
          <p:cNvSpPr>
            <a:spLocks noGrp="1"/>
          </p:cNvSpPr>
          <p:nvPr>
            <p:ph type="sldNum" sz="quarter" idx="4"/>
          </p:nvPr>
        </p:nvSpPr>
        <p:spPr>
          <a:xfrm>
            <a:off x="9797142" y="6397368"/>
            <a:ext cx="1099457" cy="233266"/>
          </a:xfrm>
          <a:prstGeom prst="rect">
            <a:avLst/>
          </a:prstGeom>
        </p:spPr>
        <p:txBody>
          <a:bodyPr vert="horz" lIns="91440" tIns="45720" rIns="91440" bIns="45720" rtlCol="0" anchor="ctr"/>
          <a:lstStyle>
            <a:lvl1pPr algn="r">
              <a:defRPr sz="800">
                <a:solidFill>
                  <a:schemeClr val="tx1"/>
                </a:solidFill>
              </a:defRPr>
            </a:lvl1pPr>
          </a:lstStyle>
          <a:p>
            <a:fld id="{8E41E28F-C526-4978-8D63-D21257ECD59D}" type="slidenum">
              <a:rPr lang="en-US" smtClean="0"/>
              <a:pPr/>
              <a:t>‹#›</a:t>
            </a:fld>
            <a:endParaRPr lang="en-US"/>
          </a:p>
        </p:txBody>
      </p:sp>
    </p:spTree>
    <p:extLst>
      <p:ext uri="{BB962C8B-B14F-4D97-AF65-F5344CB8AC3E}">
        <p14:creationId xmlns:p14="http://schemas.microsoft.com/office/powerpoint/2010/main" val="5541946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Arial" panose="020B0604020202020204" pitchFamily="34" charset="0"/>
        <a:buChar char="•"/>
        <a:defRPr sz="20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Font typeface="Arial" panose="020B0604020202020204" pitchFamily="34" charset="0"/>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3pPr>
      <a:lvl4pPr marL="960120" indent="-182880" algn="l" defTabSz="914400" rtl="0" eaLnBrk="1" latinLnBrk="0" hangingPunct="1">
        <a:lnSpc>
          <a:spcPct val="90000"/>
        </a:lnSpc>
        <a:spcBef>
          <a:spcPts val="800"/>
        </a:spcBef>
        <a:buFont typeface="Arial" panose="020B0604020202020204" pitchFamily="34" charset="0"/>
        <a:buChar char="•"/>
        <a:defRPr sz="1400" kern="1200">
          <a:solidFill>
            <a:schemeClr val="tx1"/>
          </a:solidFill>
          <a:latin typeface="+mn-lt"/>
          <a:ea typeface="+mn-ea"/>
          <a:cs typeface="+mn-cs"/>
        </a:defRPr>
      </a:lvl4pPr>
      <a:lvl5pPr marL="1188720" indent="-182880" algn="l" defTabSz="914400" rtl="0" eaLnBrk="1" latinLnBrk="0" hangingPunct="1">
        <a:lnSpc>
          <a:spcPct val="90000"/>
        </a:lnSpc>
        <a:spcBef>
          <a:spcPts val="800"/>
        </a:spcBef>
        <a:buFont typeface="Arial" panose="020B0604020202020204" pitchFamily="34" charset="0"/>
        <a:buChar char="•"/>
        <a:defRPr sz="1400" kern="1200">
          <a:solidFill>
            <a:schemeClr val="tx1"/>
          </a:solidFill>
          <a:latin typeface="+mn-lt"/>
          <a:ea typeface="+mn-ea"/>
          <a:cs typeface="+mn-cs"/>
        </a:defRPr>
      </a:lvl5pPr>
      <a:lvl6pPr marL="1417320" indent="-182880" algn="l" defTabSz="914400" rtl="0" eaLnBrk="1" latinLnBrk="0" hangingPunct="1">
        <a:lnSpc>
          <a:spcPct val="90000"/>
        </a:lnSpc>
        <a:spcBef>
          <a:spcPts val="800"/>
        </a:spcBef>
        <a:buFont typeface="Arial" panose="020B0604020202020204" pitchFamily="34" charset="0"/>
        <a:buChar char="•"/>
        <a:defRPr sz="1400" kern="1200">
          <a:solidFill>
            <a:schemeClr val="tx1"/>
          </a:solidFill>
          <a:latin typeface="+mn-lt"/>
          <a:ea typeface="+mn-ea"/>
          <a:cs typeface="+mn-cs"/>
        </a:defRPr>
      </a:lvl6pPr>
      <a:lvl7pPr marL="1645920" indent="-182880" algn="l" defTabSz="914400" rtl="0" eaLnBrk="1" latinLnBrk="0" hangingPunct="1">
        <a:lnSpc>
          <a:spcPct val="90000"/>
        </a:lnSpc>
        <a:spcBef>
          <a:spcPts val="800"/>
        </a:spcBef>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800"/>
        </a:spcBef>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8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9.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3">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389466" cy="2129051"/>
          </a:xfrm>
        </p:spPr>
        <p:txBody>
          <a:bodyPr>
            <a:noAutofit/>
          </a:bodyPr>
          <a:lstStyle/>
          <a:p>
            <a:pPr algn="ctr"/>
            <a:r>
              <a:rPr lang="en-US" sz="5400" b="1" dirty="0">
                <a:solidFill>
                  <a:schemeClr val="accent3">
                    <a:lumMod val="75000"/>
                  </a:schemeClr>
                </a:solidFill>
                <a:latin typeface="Aldhabi" panose="01000000000000000000" pitchFamily="2" charset="-78"/>
                <a:cs typeface="Aldhabi" panose="01000000000000000000" pitchFamily="2" charset="-78"/>
              </a:rPr>
              <a:t>Leukemia Diagnosis Using Microscopic Digital Images </a:t>
            </a:r>
            <a:endParaRPr lang="en-US" sz="5400" dirty="0">
              <a:solidFill>
                <a:schemeClr val="accent3">
                  <a:lumMod val="75000"/>
                </a:schemeClr>
              </a:solidFill>
              <a:latin typeface="Aldhabi" panose="01000000000000000000" pitchFamily="2" charset="-78"/>
              <a:cs typeface="Aldhabi" panose="01000000000000000000" pitchFamily="2" charset="-78"/>
            </a:endParaRPr>
          </a:p>
        </p:txBody>
      </p:sp>
      <p:sp>
        <p:nvSpPr>
          <p:cNvPr id="9" name="Rectangle 8">
            <a:extLst>
              <a:ext uri="{FF2B5EF4-FFF2-40B4-BE49-F238E27FC236}">
                <a16:creationId xmlns:a16="http://schemas.microsoft.com/office/drawing/2014/main" id="{9F70C0B4-4914-43E3-8E58-36A0B2BDB7EA}"/>
              </a:ext>
            </a:extLst>
          </p:cNvPr>
          <p:cNvSpPr/>
          <p:nvPr/>
        </p:nvSpPr>
        <p:spPr>
          <a:xfrm>
            <a:off x="-353267" y="2437822"/>
            <a:ext cx="6096000" cy="3513269"/>
          </a:xfrm>
          <a:prstGeom prst="rect">
            <a:avLst/>
          </a:prstGeom>
        </p:spPr>
        <p:txBody>
          <a:bodyPr>
            <a:spAutoFit/>
          </a:bodyPr>
          <a:lstStyle/>
          <a:p>
            <a:pPr marL="914400" algn="ctr" rtl="1">
              <a:lnSpc>
                <a:spcPct val="115000"/>
              </a:lnSpc>
              <a:spcAft>
                <a:spcPts val="0"/>
              </a:spcAft>
            </a:pPr>
            <a:r>
              <a:rPr lang="ar-SA" b="1" dirty="0">
                <a:latin typeface="Calibri" panose="020F0502020204030204" pitchFamily="34" charset="0"/>
                <a:ea typeface="Calibri" panose="020F0502020204030204" pitchFamily="34" charset="0"/>
                <a:cs typeface="Times New Roman" panose="02020603050405020304" pitchFamily="18" charset="0"/>
              </a:rPr>
              <a:t> </a:t>
            </a:r>
            <a:endParaRPr lang="en-GB" sz="1400" dirty="0">
              <a:latin typeface="Calibri" panose="020F0502020204030204" pitchFamily="34" charset="0"/>
              <a:ea typeface="Calibri" panose="020F0502020204030204" pitchFamily="34" charset="0"/>
              <a:cs typeface="Arial" panose="020B0604020202020204" pitchFamily="34" charset="0"/>
            </a:endParaRPr>
          </a:p>
          <a:p>
            <a:pPr algn="ctr" rtl="1">
              <a:lnSpc>
                <a:spcPct val="115000"/>
              </a:lnSpc>
              <a:spcAft>
                <a:spcPts val="0"/>
              </a:spcAft>
            </a:pPr>
            <a:r>
              <a:rPr lang="en-US" sz="3600" b="1" dirty="0">
                <a:latin typeface="Aldhabi" panose="01000000000000000000" pitchFamily="2" charset="-78"/>
                <a:ea typeface="Calibri" panose="020F0502020204030204" pitchFamily="34" charset="0"/>
                <a:cs typeface="Aldhabi" panose="01000000000000000000" pitchFamily="2" charset="-78"/>
              </a:rPr>
              <a:t>Maha Assad Khader </a:t>
            </a:r>
            <a:endParaRPr lang="en-GB" sz="3600" dirty="0">
              <a:latin typeface="Aldhabi" panose="01000000000000000000" pitchFamily="2" charset="-78"/>
              <a:ea typeface="Calibri" panose="020F0502020204030204" pitchFamily="34" charset="0"/>
              <a:cs typeface="Aldhabi" panose="01000000000000000000" pitchFamily="2" charset="-78"/>
            </a:endParaRPr>
          </a:p>
          <a:p>
            <a:pPr algn="ctr" rtl="1">
              <a:lnSpc>
                <a:spcPct val="115000"/>
              </a:lnSpc>
              <a:spcAft>
                <a:spcPts val="0"/>
              </a:spcAft>
            </a:pPr>
            <a:r>
              <a:rPr lang="en-US" sz="3600" b="1" dirty="0">
                <a:latin typeface="Aldhabi" panose="01000000000000000000" pitchFamily="2" charset="-78"/>
                <a:ea typeface="Calibri" panose="020F0502020204030204" pitchFamily="34" charset="0"/>
                <a:cs typeface="Aldhabi" panose="01000000000000000000" pitchFamily="2" charset="-78"/>
              </a:rPr>
              <a:t>    Rawan Raed Radi </a:t>
            </a:r>
            <a:endParaRPr lang="ar-SA" sz="3600" b="1" dirty="0">
              <a:latin typeface="Aldhabi" panose="01000000000000000000" pitchFamily="2" charset="-78"/>
              <a:ea typeface="Calibri" panose="020F0502020204030204" pitchFamily="34" charset="0"/>
              <a:cs typeface="Aldhabi" panose="01000000000000000000" pitchFamily="2" charset="-78"/>
            </a:endParaRPr>
          </a:p>
          <a:p>
            <a:pPr algn="ctr" rtl="1">
              <a:lnSpc>
                <a:spcPct val="115000"/>
              </a:lnSpc>
              <a:spcAft>
                <a:spcPts val="0"/>
              </a:spcAft>
            </a:pPr>
            <a:r>
              <a:rPr lang="en-US" sz="3600" b="1" dirty="0">
                <a:latin typeface="Aldhabi" panose="01000000000000000000" pitchFamily="2" charset="-78"/>
                <a:ea typeface="Calibri" panose="020F0502020204030204" pitchFamily="34" charset="0"/>
                <a:cs typeface="Aldhabi" panose="01000000000000000000" pitchFamily="2" charset="-78"/>
              </a:rPr>
              <a:t>    </a:t>
            </a:r>
            <a:r>
              <a:rPr lang="en-US" sz="3600" b="1" u="sng" dirty="0">
                <a:latin typeface="Aldhabi" panose="01000000000000000000" pitchFamily="2" charset="-78"/>
                <a:ea typeface="Calibri" panose="020F0502020204030204" pitchFamily="34" charset="0"/>
                <a:cs typeface="Aldhabi" panose="01000000000000000000" pitchFamily="2" charset="-78"/>
              </a:rPr>
              <a:t>Supervisor </a:t>
            </a:r>
            <a:r>
              <a:rPr lang="en-US" sz="3600" b="1" dirty="0">
                <a:latin typeface="Aldhabi" panose="01000000000000000000" pitchFamily="2" charset="-78"/>
                <a:ea typeface="Calibri" panose="020F0502020204030204" pitchFamily="34" charset="0"/>
                <a:cs typeface="Aldhabi" panose="01000000000000000000" pitchFamily="2" charset="-78"/>
              </a:rPr>
              <a:t>   </a:t>
            </a:r>
            <a:endParaRPr lang="ar-SA" sz="3600" b="1" dirty="0">
              <a:latin typeface="Aldhabi" panose="01000000000000000000" pitchFamily="2" charset="-78"/>
              <a:ea typeface="Calibri" panose="020F0502020204030204" pitchFamily="34" charset="0"/>
              <a:cs typeface="Aldhabi" panose="01000000000000000000" pitchFamily="2" charset="-78"/>
            </a:endParaRPr>
          </a:p>
          <a:p>
            <a:pPr marL="1371600" algn="l">
              <a:lnSpc>
                <a:spcPct val="115000"/>
              </a:lnSpc>
              <a:spcAft>
                <a:spcPts val="0"/>
              </a:spcAft>
            </a:pPr>
            <a:r>
              <a:rPr lang="ar-SA" sz="3600" b="1" dirty="0">
                <a:latin typeface="Aldhabi" panose="01000000000000000000" pitchFamily="2" charset="-78"/>
                <a:ea typeface="Calibri" panose="020F0502020204030204" pitchFamily="34" charset="0"/>
                <a:cs typeface="Aldhabi" panose="01000000000000000000" pitchFamily="2" charset="-78"/>
              </a:rPr>
              <a:t>      </a:t>
            </a:r>
            <a:r>
              <a:rPr lang="en-US" sz="3600" b="1" dirty="0">
                <a:latin typeface="Aldhabi" panose="01000000000000000000" pitchFamily="2" charset="-78"/>
                <a:ea typeface="Calibri" panose="020F0502020204030204" pitchFamily="34" charset="0"/>
                <a:cs typeface="Aldhabi" panose="01000000000000000000" pitchFamily="2" charset="-78"/>
              </a:rPr>
              <a:t> Dr. Naser Abu-Zaid                              </a:t>
            </a:r>
            <a:endParaRPr lang="en-GB" sz="3600" dirty="0">
              <a:latin typeface="Aldhabi" panose="01000000000000000000" pitchFamily="2" charset="-78"/>
              <a:ea typeface="Calibri" panose="020F0502020204030204" pitchFamily="34" charset="0"/>
              <a:cs typeface="Aldhabi" panose="01000000000000000000" pitchFamily="2" charset="-78"/>
            </a:endParaRPr>
          </a:p>
          <a:p>
            <a:pPr marL="1371600" algn="r" rtl="1">
              <a:spcAft>
                <a:spcPts val="0"/>
              </a:spcAft>
            </a:pPr>
            <a:r>
              <a:rPr lang="en-US" sz="3600" b="1" dirty="0">
                <a:latin typeface="Aldhabi" panose="01000000000000000000" pitchFamily="2" charset="-78"/>
                <a:ea typeface="Calibri" panose="020F0502020204030204" pitchFamily="34" charset="0"/>
                <a:cs typeface="Aldhabi" panose="01000000000000000000" pitchFamily="2" charset="-78"/>
              </a:rPr>
              <a:t>            </a:t>
            </a:r>
            <a:endParaRPr lang="en-GB" sz="3600" dirty="0">
              <a:latin typeface="Aldhabi" panose="01000000000000000000" pitchFamily="2" charset="-78"/>
              <a:ea typeface="Calibri" panose="020F0502020204030204" pitchFamily="34" charset="0"/>
              <a:cs typeface="Aldhabi" panose="01000000000000000000" pitchFamily="2" charset="-78"/>
            </a:endParaRPr>
          </a:p>
        </p:txBody>
      </p:sp>
      <p:pic>
        <p:nvPicPr>
          <p:cNvPr id="7" name="Picture 6" descr="Related image">
            <a:extLst>
              <a:ext uri="{FF2B5EF4-FFF2-40B4-BE49-F238E27FC236}">
                <a16:creationId xmlns:a16="http://schemas.microsoft.com/office/drawing/2014/main" id="{5B130CFD-2CAA-4B5F-8199-2390E2CCE8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2733" y="381469"/>
            <a:ext cx="2843189" cy="2866697"/>
          </a:xfrm>
          <a:prstGeom prst="rect">
            <a:avLst/>
          </a:prstGeom>
          <a:solidFill>
            <a:schemeClr val="accent1">
              <a:lumMod val="75000"/>
            </a:schemeClr>
          </a:solidFill>
          <a:ln w="22225">
            <a:solidFill>
              <a:schemeClr val="accent3">
                <a:lumMod val="75000"/>
              </a:schemeClr>
            </a:solidFill>
          </a:ln>
          <a:extLst/>
        </p:spPr>
      </p:pic>
      <p:pic>
        <p:nvPicPr>
          <p:cNvPr id="8" name="Picture 8" descr="Image result for â«ØµÙØ±Ø© ÙØ§Ø·ÙØ§Ù ÙØµØ§Ø¨ÙÙ Ø¨Ø§ÙØ³Ø±Ø·Ø§Ùâ¬â">
            <a:extLst>
              <a:ext uri="{FF2B5EF4-FFF2-40B4-BE49-F238E27FC236}">
                <a16:creationId xmlns:a16="http://schemas.microsoft.com/office/drawing/2014/main" id="{5E05BC96-2B56-4FDC-85E7-90FC0A013DC8}"/>
              </a:ext>
            </a:extLst>
          </p:cNvPr>
          <p:cNvPicPr>
            <a:picLocks noGrp="1" noChangeAspect="1" noChangeArrowheads="1"/>
          </p:cNvPicPr>
          <p:nvPr>
            <p:ph type="pic" idx="1"/>
          </p:nvPr>
        </p:nvPicPr>
        <p:blipFill>
          <a:blip r:embed="rId4" cstate="print">
            <a:extLst>
              <a:ext uri="{28A0092B-C50C-407E-A947-70E740481C1C}">
                <a14:useLocalDpi xmlns:a14="http://schemas.microsoft.com/office/drawing/2010/main" val="0"/>
              </a:ext>
            </a:extLst>
          </a:blip>
          <a:srcRect l="16635" r="16635"/>
          <a:stretch>
            <a:fillRect/>
          </a:stretch>
        </p:blipFill>
        <p:spPr bwMode="auto">
          <a:xfrm>
            <a:off x="8868165" y="381470"/>
            <a:ext cx="2843188" cy="2866697"/>
          </a:xfrm>
          <a:prstGeom prst="rect">
            <a:avLst/>
          </a:prstGeom>
          <a:noFill/>
          <a:ln w="22225">
            <a:solidFill>
              <a:schemeClr val="accent3">
                <a:lumMod val="75000"/>
              </a:schemeClr>
            </a:solidFill>
          </a:ln>
          <a:extLst>
            <a:ext uri="{909E8E84-426E-40DD-AFC4-6F175D3DCCD1}">
              <a14:hiddenFill xmlns:a14="http://schemas.microsoft.com/office/drawing/2010/main">
                <a:solidFill>
                  <a:srgbClr val="FFFFFF"/>
                </a:solidFill>
              </a14:hiddenFill>
            </a:ext>
          </a:extLst>
        </p:spPr>
      </p:pic>
      <p:pic>
        <p:nvPicPr>
          <p:cNvPr id="10" name="Picture 20" descr="Image result for â«ØµÙØ±Ø© ÙØ§Ø·ÙØ§Ù ÙØµØ§Ø¨ÙÙ Ø¨Ø§ÙØ³Ø±Ø·Ø§Ùâ¬â">
            <a:extLst>
              <a:ext uri="{FF2B5EF4-FFF2-40B4-BE49-F238E27FC236}">
                <a16:creationId xmlns:a16="http://schemas.microsoft.com/office/drawing/2014/main" id="{45D102C0-DF77-4A3D-B6BF-A426551456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7420" y="3609833"/>
            <a:ext cx="2843188" cy="2866697"/>
          </a:xfrm>
          <a:prstGeom prst="rect">
            <a:avLst/>
          </a:prstGeom>
          <a:noFill/>
          <a:ln w="22225">
            <a:solidFill>
              <a:schemeClr val="accent3">
                <a:lumMod val="75000"/>
              </a:schemeClr>
            </a:solidFill>
          </a:ln>
          <a:extLst>
            <a:ext uri="{909E8E84-426E-40DD-AFC4-6F175D3DCCD1}">
              <a14:hiddenFill xmlns:a14="http://schemas.microsoft.com/office/drawing/2010/main">
                <a:solidFill>
                  <a:srgbClr val="FFFFFF"/>
                </a:solidFill>
              </a14:hiddenFill>
            </a:ext>
          </a:extLst>
        </p:spPr>
      </p:pic>
      <p:pic>
        <p:nvPicPr>
          <p:cNvPr id="11" name="Picture 18" descr="Image result for â«ØµÙØ±Ø© ÙØ§Ø·ÙØ§Ù ÙØµØ§Ø¨ÙÙ Ø¨Ø§ÙØ³Ø±Ø·Ø§Ùâ¬â">
            <a:extLst>
              <a:ext uri="{FF2B5EF4-FFF2-40B4-BE49-F238E27FC236}">
                <a16:creationId xmlns:a16="http://schemas.microsoft.com/office/drawing/2014/main" id="{43E1B86B-4593-4B66-9A04-56849215D95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68165" y="3609833"/>
            <a:ext cx="2843189" cy="2866697"/>
          </a:xfrm>
          <a:prstGeom prst="rect">
            <a:avLst/>
          </a:prstGeom>
          <a:noFill/>
          <a:ln w="22225">
            <a:solidFill>
              <a:schemeClr val="accent3">
                <a:lumMod val="7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7922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3">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0ECC25F-59CC-4DCE-A3F1-9E9129290056}"/>
              </a:ext>
            </a:extLst>
          </p:cNvPr>
          <p:cNvSpPr/>
          <p:nvPr/>
        </p:nvSpPr>
        <p:spPr>
          <a:xfrm>
            <a:off x="899169" y="3709078"/>
            <a:ext cx="1794081" cy="523220"/>
          </a:xfrm>
          <a:prstGeom prst="rect">
            <a:avLst/>
          </a:prstGeom>
        </p:spPr>
        <p:txBody>
          <a:bodyPr wrap="none">
            <a:spAutoFit/>
          </a:bodyPr>
          <a:lstStyle/>
          <a:p>
            <a:r>
              <a:rPr lang="en-GB" sz="2800" b="1" dirty="0">
                <a:solidFill>
                  <a:schemeClr val="accent3">
                    <a:lumMod val="75000"/>
                  </a:schemeClr>
                </a:solidFill>
                <a:latin typeface="Aldhabi" panose="01000000000000000000" pitchFamily="2" charset="-78"/>
                <a:ea typeface="Calibri" panose="020F0502020204030204" pitchFamily="34" charset="0"/>
                <a:cs typeface="Aldhabi" panose="01000000000000000000" pitchFamily="2" charset="-78"/>
              </a:rPr>
              <a:t>Threshold Image</a:t>
            </a:r>
            <a:r>
              <a:rPr lang="ar-SA" sz="2800" b="1" dirty="0">
                <a:solidFill>
                  <a:schemeClr val="accent3">
                    <a:lumMod val="75000"/>
                  </a:schemeClr>
                </a:solidFill>
                <a:latin typeface="Aldhabi" panose="01000000000000000000" pitchFamily="2" charset="-78"/>
                <a:ea typeface="Calibri" panose="020F0502020204030204" pitchFamily="34" charset="0"/>
                <a:cs typeface="Aldhabi" panose="01000000000000000000" pitchFamily="2" charset="-78"/>
              </a:rPr>
              <a:t> </a:t>
            </a:r>
            <a:endParaRPr lang="en-GB" sz="2800" dirty="0">
              <a:solidFill>
                <a:schemeClr val="accent3">
                  <a:lumMod val="75000"/>
                </a:schemeClr>
              </a:solidFill>
              <a:latin typeface="Aldhabi" panose="01000000000000000000" pitchFamily="2" charset="-78"/>
              <a:cs typeface="Aldhabi" panose="01000000000000000000" pitchFamily="2" charset="-78"/>
            </a:endParaRPr>
          </a:p>
        </p:txBody>
      </p:sp>
      <p:pic>
        <p:nvPicPr>
          <p:cNvPr id="10" name="Picture 9">
            <a:extLst>
              <a:ext uri="{FF2B5EF4-FFF2-40B4-BE49-F238E27FC236}">
                <a16:creationId xmlns:a16="http://schemas.microsoft.com/office/drawing/2014/main" id="{55615361-FF16-45CC-97EA-A358B070A9F0}"/>
              </a:ext>
            </a:extLst>
          </p:cNvPr>
          <p:cNvPicPr/>
          <p:nvPr/>
        </p:nvPicPr>
        <p:blipFill>
          <a:blip r:embed="rId3"/>
          <a:stretch>
            <a:fillRect/>
          </a:stretch>
        </p:blipFill>
        <p:spPr>
          <a:xfrm>
            <a:off x="557495" y="1387993"/>
            <a:ext cx="2445525" cy="2449439"/>
          </a:xfrm>
          <a:prstGeom prst="rect">
            <a:avLst/>
          </a:prstGeom>
          <a:ln w="19050">
            <a:solidFill>
              <a:schemeClr val="accent3">
                <a:lumMod val="75000"/>
              </a:schemeClr>
            </a:solidFill>
          </a:ln>
        </p:spPr>
      </p:pic>
      <p:pic>
        <p:nvPicPr>
          <p:cNvPr id="11" name="Picture 10">
            <a:extLst>
              <a:ext uri="{FF2B5EF4-FFF2-40B4-BE49-F238E27FC236}">
                <a16:creationId xmlns:a16="http://schemas.microsoft.com/office/drawing/2014/main" id="{A2B32D5B-E9A6-48BA-B9DB-27F255097DD2}"/>
              </a:ext>
            </a:extLst>
          </p:cNvPr>
          <p:cNvPicPr/>
          <p:nvPr/>
        </p:nvPicPr>
        <p:blipFill>
          <a:blip r:embed="rId4"/>
          <a:stretch>
            <a:fillRect/>
          </a:stretch>
        </p:blipFill>
        <p:spPr>
          <a:xfrm>
            <a:off x="3394850" y="1343714"/>
            <a:ext cx="2476500" cy="2466975"/>
          </a:xfrm>
          <a:prstGeom prst="rect">
            <a:avLst/>
          </a:prstGeom>
          <a:ln w="19050">
            <a:solidFill>
              <a:schemeClr val="accent3">
                <a:lumMod val="75000"/>
              </a:schemeClr>
            </a:solidFill>
          </a:ln>
        </p:spPr>
      </p:pic>
      <p:sp>
        <p:nvSpPr>
          <p:cNvPr id="12" name="Rectangle 11">
            <a:extLst>
              <a:ext uri="{FF2B5EF4-FFF2-40B4-BE49-F238E27FC236}">
                <a16:creationId xmlns:a16="http://schemas.microsoft.com/office/drawing/2014/main" id="{B509DA1D-506B-487D-9DCA-81696D670C0C}"/>
              </a:ext>
            </a:extLst>
          </p:cNvPr>
          <p:cNvSpPr/>
          <p:nvPr/>
        </p:nvSpPr>
        <p:spPr>
          <a:xfrm>
            <a:off x="3982121" y="3709078"/>
            <a:ext cx="1301959" cy="523220"/>
          </a:xfrm>
          <a:prstGeom prst="rect">
            <a:avLst/>
          </a:prstGeom>
        </p:spPr>
        <p:txBody>
          <a:bodyPr wrap="none">
            <a:spAutoFit/>
          </a:bodyPr>
          <a:lstStyle/>
          <a:p>
            <a:r>
              <a:rPr lang="en-GB" sz="2800" b="1" dirty="0">
                <a:solidFill>
                  <a:schemeClr val="accent3">
                    <a:lumMod val="75000"/>
                  </a:schemeClr>
                </a:solidFill>
                <a:latin typeface="Aldhabi" panose="01000000000000000000" pitchFamily="2" charset="-78"/>
                <a:ea typeface="Calibri" panose="020F0502020204030204" pitchFamily="34" charset="0"/>
                <a:cs typeface="Aldhabi" panose="01000000000000000000" pitchFamily="2" charset="-78"/>
              </a:rPr>
              <a:t>Mask Image</a:t>
            </a:r>
            <a:endParaRPr lang="en-GB" sz="2800" dirty="0">
              <a:solidFill>
                <a:schemeClr val="accent3">
                  <a:lumMod val="75000"/>
                </a:schemeClr>
              </a:solidFill>
              <a:latin typeface="Aldhabi" panose="01000000000000000000" pitchFamily="2" charset="-78"/>
              <a:cs typeface="Aldhabi" panose="01000000000000000000" pitchFamily="2" charset="-78"/>
            </a:endParaRPr>
          </a:p>
        </p:txBody>
      </p:sp>
      <p:pic>
        <p:nvPicPr>
          <p:cNvPr id="13" name="Picture 12">
            <a:extLst>
              <a:ext uri="{FF2B5EF4-FFF2-40B4-BE49-F238E27FC236}">
                <a16:creationId xmlns:a16="http://schemas.microsoft.com/office/drawing/2014/main" id="{8C08F5CA-AEBB-4E80-8F59-0F5FC177AF44}"/>
              </a:ext>
            </a:extLst>
          </p:cNvPr>
          <p:cNvPicPr/>
          <p:nvPr/>
        </p:nvPicPr>
        <p:blipFill>
          <a:blip r:embed="rId5"/>
          <a:stretch>
            <a:fillRect/>
          </a:stretch>
        </p:blipFill>
        <p:spPr>
          <a:xfrm>
            <a:off x="6276298" y="1343714"/>
            <a:ext cx="2476499" cy="2439156"/>
          </a:xfrm>
          <a:prstGeom prst="rect">
            <a:avLst/>
          </a:prstGeom>
          <a:ln w="19050">
            <a:solidFill>
              <a:schemeClr val="accent3">
                <a:lumMod val="75000"/>
              </a:schemeClr>
            </a:solidFill>
          </a:ln>
        </p:spPr>
      </p:pic>
      <p:pic>
        <p:nvPicPr>
          <p:cNvPr id="14" name="Picture 13">
            <a:extLst>
              <a:ext uri="{FF2B5EF4-FFF2-40B4-BE49-F238E27FC236}">
                <a16:creationId xmlns:a16="http://schemas.microsoft.com/office/drawing/2014/main" id="{8BAE63E6-6D9E-451F-BD12-ABBD7F9D6C9F}"/>
              </a:ext>
            </a:extLst>
          </p:cNvPr>
          <p:cNvPicPr/>
          <p:nvPr/>
        </p:nvPicPr>
        <p:blipFill>
          <a:blip r:embed="rId6"/>
          <a:stretch>
            <a:fillRect/>
          </a:stretch>
        </p:blipFill>
        <p:spPr>
          <a:xfrm>
            <a:off x="9157745" y="1317541"/>
            <a:ext cx="2476499" cy="2425461"/>
          </a:xfrm>
          <a:prstGeom prst="rect">
            <a:avLst/>
          </a:prstGeom>
          <a:ln w="19050">
            <a:solidFill>
              <a:schemeClr val="accent3">
                <a:lumMod val="75000"/>
              </a:schemeClr>
            </a:solidFill>
          </a:ln>
        </p:spPr>
      </p:pic>
      <p:sp>
        <p:nvSpPr>
          <p:cNvPr id="15" name="Rectangle 14">
            <a:extLst>
              <a:ext uri="{FF2B5EF4-FFF2-40B4-BE49-F238E27FC236}">
                <a16:creationId xmlns:a16="http://schemas.microsoft.com/office/drawing/2014/main" id="{62C7247F-4E4E-4790-A267-17FAC9F39C82}"/>
              </a:ext>
            </a:extLst>
          </p:cNvPr>
          <p:cNvSpPr/>
          <p:nvPr/>
        </p:nvSpPr>
        <p:spPr>
          <a:xfrm>
            <a:off x="6458621" y="3599635"/>
            <a:ext cx="6096000" cy="617477"/>
          </a:xfrm>
          <a:prstGeom prst="rect">
            <a:avLst/>
          </a:prstGeom>
        </p:spPr>
        <p:txBody>
          <a:bodyPr>
            <a:spAutoFit/>
          </a:bodyPr>
          <a:lstStyle/>
          <a:p>
            <a:pPr>
              <a:lnSpc>
                <a:spcPct val="115000"/>
              </a:lnSpc>
            </a:pPr>
            <a:r>
              <a:rPr lang="en-GB" sz="2800" b="1" dirty="0">
                <a:solidFill>
                  <a:schemeClr val="accent3">
                    <a:lumMod val="75000"/>
                  </a:schemeClr>
                </a:solidFill>
                <a:latin typeface="Aldhabi" panose="01000000000000000000" pitchFamily="2" charset="-78"/>
                <a:ea typeface="Calibri" panose="020F0502020204030204" pitchFamily="34" charset="0"/>
                <a:cs typeface="Aldhabi" panose="01000000000000000000" pitchFamily="2" charset="-78"/>
              </a:rPr>
              <a:t>Sobel gradient</a:t>
            </a:r>
            <a:r>
              <a:rPr lang="en-GB" sz="3200" dirty="0">
                <a:solidFill>
                  <a:schemeClr val="accent3">
                    <a:lumMod val="75000"/>
                  </a:schemeClr>
                </a:solidFill>
                <a:latin typeface="Aldhabi" panose="01000000000000000000" pitchFamily="2" charset="-78"/>
                <a:ea typeface="Calibri" panose="020F0502020204030204" pitchFamily="34" charset="0"/>
                <a:cs typeface="Aldhabi" panose="01000000000000000000" pitchFamily="2" charset="-78"/>
              </a:rPr>
              <a:t> </a:t>
            </a:r>
            <a:r>
              <a:rPr lang="en-GB" sz="2800" b="1" dirty="0">
                <a:solidFill>
                  <a:schemeClr val="accent3">
                    <a:lumMod val="75000"/>
                  </a:schemeClr>
                </a:solidFill>
                <a:latin typeface="Aldhabi" panose="01000000000000000000" pitchFamily="2" charset="-78"/>
                <a:ea typeface="Calibri" panose="020F0502020204030204" pitchFamily="34" charset="0"/>
                <a:cs typeface="Aldhabi" panose="01000000000000000000" pitchFamily="2" charset="-78"/>
              </a:rPr>
              <a:t>Image                   Edge detection Image</a:t>
            </a:r>
            <a:endParaRPr lang="en-GB" sz="2800" dirty="0">
              <a:solidFill>
                <a:schemeClr val="accent3">
                  <a:lumMod val="75000"/>
                </a:schemeClr>
              </a:solidFill>
              <a:latin typeface="Aldhabi" panose="01000000000000000000" pitchFamily="2" charset="-78"/>
              <a:ea typeface="Calibri" panose="020F0502020204030204" pitchFamily="34" charset="0"/>
              <a:cs typeface="Aldhabi" panose="01000000000000000000" pitchFamily="2" charset="-78"/>
            </a:endParaRPr>
          </a:p>
        </p:txBody>
      </p:sp>
      <p:sp>
        <p:nvSpPr>
          <p:cNvPr id="17" name="Rectangle 16">
            <a:extLst>
              <a:ext uri="{FF2B5EF4-FFF2-40B4-BE49-F238E27FC236}">
                <a16:creationId xmlns:a16="http://schemas.microsoft.com/office/drawing/2014/main" id="{2DE44519-7907-4F89-94B3-434C434777BA}"/>
              </a:ext>
            </a:extLst>
          </p:cNvPr>
          <p:cNvSpPr/>
          <p:nvPr/>
        </p:nvSpPr>
        <p:spPr>
          <a:xfrm>
            <a:off x="3617557" y="161472"/>
            <a:ext cx="5317481" cy="923330"/>
          </a:xfrm>
          <a:prstGeom prst="rect">
            <a:avLst/>
          </a:prstGeom>
          <a:noFill/>
        </p:spPr>
        <p:txBody>
          <a:bodyPr wrap="none" lIns="91440" tIns="45720" rIns="91440" bIns="45720">
            <a:spAutoFit/>
          </a:bodyPr>
          <a:lstStyle/>
          <a:p>
            <a:pPr algn="r"/>
            <a:r>
              <a:rPr lang="en-GB" sz="540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rPr>
              <a:t>Image Segmentation Results</a:t>
            </a:r>
            <a:endParaRPr lang="en-GB" sz="5400" cap="none" spc="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1902925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3">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48ED56A-A517-44D4-8B4E-59D6E27B845D}"/>
              </a:ext>
            </a:extLst>
          </p:cNvPr>
          <p:cNvSpPr/>
          <p:nvPr/>
        </p:nvSpPr>
        <p:spPr>
          <a:xfrm>
            <a:off x="1333771" y="4349903"/>
            <a:ext cx="1561646" cy="523220"/>
          </a:xfrm>
          <a:prstGeom prst="rect">
            <a:avLst/>
          </a:prstGeom>
        </p:spPr>
        <p:txBody>
          <a:bodyPr wrap="none">
            <a:spAutoFit/>
          </a:bodyPr>
          <a:lstStyle/>
          <a:p>
            <a:r>
              <a:rPr lang="en-GB" sz="2800" b="1" dirty="0">
                <a:solidFill>
                  <a:schemeClr val="accent3">
                    <a:lumMod val="75000"/>
                  </a:schemeClr>
                </a:solidFill>
                <a:latin typeface="Aldhabi" panose="01000000000000000000" pitchFamily="2" charset="-78"/>
                <a:cs typeface="Aldhabi" panose="01000000000000000000" pitchFamily="2" charset="-78"/>
              </a:rPr>
              <a:t>Dilation Image</a:t>
            </a:r>
            <a:endParaRPr lang="en-GB" sz="2800" dirty="0">
              <a:solidFill>
                <a:schemeClr val="accent3">
                  <a:lumMod val="75000"/>
                </a:schemeClr>
              </a:solidFill>
              <a:latin typeface="Aldhabi" panose="01000000000000000000" pitchFamily="2" charset="-78"/>
              <a:cs typeface="Aldhabi" panose="01000000000000000000" pitchFamily="2" charset="-78"/>
            </a:endParaRPr>
          </a:p>
        </p:txBody>
      </p:sp>
      <p:sp>
        <p:nvSpPr>
          <p:cNvPr id="7" name="Rectangle 6">
            <a:extLst>
              <a:ext uri="{FF2B5EF4-FFF2-40B4-BE49-F238E27FC236}">
                <a16:creationId xmlns:a16="http://schemas.microsoft.com/office/drawing/2014/main" id="{FD5F5DC3-CBB8-4EE3-A019-41EE7E7E94FB}"/>
              </a:ext>
            </a:extLst>
          </p:cNvPr>
          <p:cNvSpPr/>
          <p:nvPr/>
        </p:nvSpPr>
        <p:spPr>
          <a:xfrm>
            <a:off x="9463107" y="4344667"/>
            <a:ext cx="2121093" cy="523220"/>
          </a:xfrm>
          <a:prstGeom prst="rect">
            <a:avLst/>
          </a:prstGeom>
        </p:spPr>
        <p:txBody>
          <a:bodyPr wrap="none">
            <a:spAutoFit/>
          </a:bodyPr>
          <a:lstStyle/>
          <a:p>
            <a:r>
              <a:rPr lang="en-GB" sz="2800" b="1" dirty="0">
                <a:solidFill>
                  <a:schemeClr val="accent3">
                    <a:lumMod val="75000"/>
                  </a:schemeClr>
                </a:solidFill>
                <a:latin typeface="Aldhabi" panose="01000000000000000000" pitchFamily="2" charset="-78"/>
                <a:cs typeface="Aldhabi" panose="01000000000000000000" pitchFamily="2" charset="-78"/>
              </a:rPr>
              <a:t>Red spot over WBC’s</a:t>
            </a:r>
            <a:endParaRPr lang="en-GB" sz="2800" dirty="0">
              <a:solidFill>
                <a:schemeClr val="accent3">
                  <a:lumMod val="75000"/>
                </a:schemeClr>
              </a:solidFill>
              <a:latin typeface="Aldhabi" panose="01000000000000000000" pitchFamily="2" charset="-78"/>
              <a:cs typeface="Aldhabi" panose="01000000000000000000" pitchFamily="2" charset="-78"/>
            </a:endParaRPr>
          </a:p>
        </p:txBody>
      </p:sp>
      <p:pic>
        <p:nvPicPr>
          <p:cNvPr id="8" name="Picture 7">
            <a:extLst>
              <a:ext uri="{FF2B5EF4-FFF2-40B4-BE49-F238E27FC236}">
                <a16:creationId xmlns:a16="http://schemas.microsoft.com/office/drawing/2014/main" id="{02E9642F-5B60-43FB-B630-4E6EBA724DE7}"/>
              </a:ext>
            </a:extLst>
          </p:cNvPr>
          <p:cNvPicPr/>
          <p:nvPr/>
        </p:nvPicPr>
        <p:blipFill>
          <a:blip r:embed="rId3"/>
          <a:stretch>
            <a:fillRect/>
          </a:stretch>
        </p:blipFill>
        <p:spPr>
          <a:xfrm>
            <a:off x="923969" y="1672961"/>
            <a:ext cx="2381250" cy="2399861"/>
          </a:xfrm>
          <a:prstGeom prst="rect">
            <a:avLst/>
          </a:prstGeom>
          <a:ln w="19050">
            <a:solidFill>
              <a:schemeClr val="accent3">
                <a:lumMod val="75000"/>
              </a:schemeClr>
            </a:solidFill>
          </a:ln>
        </p:spPr>
      </p:pic>
      <p:pic>
        <p:nvPicPr>
          <p:cNvPr id="9" name="Picture 8">
            <a:extLst>
              <a:ext uri="{FF2B5EF4-FFF2-40B4-BE49-F238E27FC236}">
                <a16:creationId xmlns:a16="http://schemas.microsoft.com/office/drawing/2014/main" id="{EB56CD9D-0670-45B0-ACDC-4D395FDE6634}"/>
              </a:ext>
            </a:extLst>
          </p:cNvPr>
          <p:cNvPicPr/>
          <p:nvPr/>
        </p:nvPicPr>
        <p:blipFill>
          <a:blip r:embed="rId4"/>
          <a:stretch>
            <a:fillRect/>
          </a:stretch>
        </p:blipFill>
        <p:spPr>
          <a:xfrm>
            <a:off x="3815117" y="1654394"/>
            <a:ext cx="2361565" cy="2418428"/>
          </a:xfrm>
          <a:prstGeom prst="rect">
            <a:avLst/>
          </a:prstGeom>
          <a:ln w="19050">
            <a:solidFill>
              <a:schemeClr val="accent3">
                <a:lumMod val="75000"/>
              </a:schemeClr>
            </a:solidFill>
          </a:ln>
        </p:spPr>
      </p:pic>
      <p:sp>
        <p:nvSpPr>
          <p:cNvPr id="10" name="Rectangle 9">
            <a:extLst>
              <a:ext uri="{FF2B5EF4-FFF2-40B4-BE49-F238E27FC236}">
                <a16:creationId xmlns:a16="http://schemas.microsoft.com/office/drawing/2014/main" id="{0948A9F2-2695-4516-B814-516EB1EF40FF}"/>
              </a:ext>
            </a:extLst>
          </p:cNvPr>
          <p:cNvSpPr/>
          <p:nvPr/>
        </p:nvSpPr>
        <p:spPr>
          <a:xfrm>
            <a:off x="3929736" y="4344667"/>
            <a:ext cx="1903085" cy="523220"/>
          </a:xfrm>
          <a:prstGeom prst="rect">
            <a:avLst/>
          </a:prstGeom>
        </p:spPr>
        <p:txBody>
          <a:bodyPr wrap="none">
            <a:spAutoFit/>
          </a:bodyPr>
          <a:lstStyle/>
          <a:p>
            <a:r>
              <a:rPr lang="en-GB" sz="2800" b="1" dirty="0">
                <a:solidFill>
                  <a:schemeClr val="accent3">
                    <a:lumMod val="75000"/>
                  </a:schemeClr>
                </a:solidFill>
                <a:latin typeface="Aldhabi" panose="01000000000000000000" pitchFamily="2" charset="-78"/>
                <a:cs typeface="Aldhabi" panose="01000000000000000000" pitchFamily="2" charset="-78"/>
              </a:rPr>
              <a:t>Hole Filling Image</a:t>
            </a:r>
          </a:p>
        </p:txBody>
      </p:sp>
      <p:pic>
        <p:nvPicPr>
          <p:cNvPr id="11" name="Picture 10">
            <a:extLst>
              <a:ext uri="{FF2B5EF4-FFF2-40B4-BE49-F238E27FC236}">
                <a16:creationId xmlns:a16="http://schemas.microsoft.com/office/drawing/2014/main" id="{BBF60BDB-16CC-402B-8E1F-A4BF623BD696}"/>
              </a:ext>
            </a:extLst>
          </p:cNvPr>
          <p:cNvPicPr/>
          <p:nvPr/>
        </p:nvPicPr>
        <p:blipFill>
          <a:blip r:embed="rId5"/>
          <a:stretch>
            <a:fillRect/>
          </a:stretch>
        </p:blipFill>
        <p:spPr>
          <a:xfrm>
            <a:off x="6571959" y="1654394"/>
            <a:ext cx="2381250" cy="2393126"/>
          </a:xfrm>
          <a:prstGeom prst="rect">
            <a:avLst/>
          </a:prstGeom>
          <a:ln w="19050">
            <a:solidFill>
              <a:schemeClr val="accent3">
                <a:lumMod val="75000"/>
              </a:schemeClr>
            </a:solidFill>
          </a:ln>
        </p:spPr>
      </p:pic>
      <p:pic>
        <p:nvPicPr>
          <p:cNvPr id="12" name="Picture 11">
            <a:extLst>
              <a:ext uri="{FF2B5EF4-FFF2-40B4-BE49-F238E27FC236}">
                <a16:creationId xmlns:a16="http://schemas.microsoft.com/office/drawing/2014/main" id="{BC5296A6-F787-4ACF-90A1-E4BD529D960C}"/>
              </a:ext>
            </a:extLst>
          </p:cNvPr>
          <p:cNvPicPr/>
          <p:nvPr/>
        </p:nvPicPr>
        <p:blipFill>
          <a:blip r:embed="rId6"/>
          <a:stretch>
            <a:fillRect/>
          </a:stretch>
        </p:blipFill>
        <p:spPr>
          <a:xfrm>
            <a:off x="9463107" y="1654394"/>
            <a:ext cx="2381250" cy="2393126"/>
          </a:xfrm>
          <a:prstGeom prst="rect">
            <a:avLst/>
          </a:prstGeom>
          <a:ln w="19050">
            <a:solidFill>
              <a:schemeClr val="accent3">
                <a:lumMod val="75000"/>
              </a:schemeClr>
            </a:solidFill>
          </a:ln>
        </p:spPr>
      </p:pic>
      <p:sp>
        <p:nvSpPr>
          <p:cNvPr id="13" name="Rectangle 12">
            <a:extLst>
              <a:ext uri="{FF2B5EF4-FFF2-40B4-BE49-F238E27FC236}">
                <a16:creationId xmlns:a16="http://schemas.microsoft.com/office/drawing/2014/main" id="{88F9DB98-439F-4133-8E8B-024FE2193613}"/>
              </a:ext>
            </a:extLst>
          </p:cNvPr>
          <p:cNvSpPr/>
          <p:nvPr/>
        </p:nvSpPr>
        <p:spPr>
          <a:xfrm>
            <a:off x="6916033" y="4344667"/>
            <a:ext cx="1463862" cy="523220"/>
          </a:xfrm>
          <a:prstGeom prst="rect">
            <a:avLst/>
          </a:prstGeom>
        </p:spPr>
        <p:txBody>
          <a:bodyPr wrap="none">
            <a:spAutoFit/>
          </a:bodyPr>
          <a:lstStyle/>
          <a:p>
            <a:r>
              <a:rPr lang="en-GB" sz="2800" b="1" dirty="0">
                <a:solidFill>
                  <a:schemeClr val="accent3">
                    <a:lumMod val="75000"/>
                  </a:schemeClr>
                </a:solidFill>
                <a:latin typeface="Aldhabi" panose="01000000000000000000" pitchFamily="2" charset="-78"/>
                <a:cs typeface="Aldhabi" panose="01000000000000000000" pitchFamily="2" charset="-78"/>
              </a:rPr>
              <a:t>Binary  Image</a:t>
            </a:r>
            <a:endParaRPr lang="en-GB" sz="2800" dirty="0">
              <a:solidFill>
                <a:schemeClr val="accent3">
                  <a:lumMod val="75000"/>
                </a:schemeClr>
              </a:solidFill>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1140267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3">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1140CC7-62B7-44AF-B49A-1B5745661711}"/>
              </a:ext>
            </a:extLst>
          </p:cNvPr>
          <p:cNvSpPr/>
          <p:nvPr/>
        </p:nvSpPr>
        <p:spPr>
          <a:xfrm>
            <a:off x="742121" y="1421840"/>
            <a:ext cx="10707757" cy="4253344"/>
          </a:xfrm>
          <a:prstGeom prst="rect">
            <a:avLst/>
          </a:prstGeom>
        </p:spPr>
        <p:txBody>
          <a:bodyPr wrap="square">
            <a:spAutoFit/>
          </a:bodyPr>
          <a:lstStyle/>
          <a:p>
            <a:pPr marL="457200" indent="-457200" algn="just">
              <a:lnSpc>
                <a:spcPct val="115000"/>
              </a:lnSpc>
              <a:spcAft>
                <a:spcPts val="1000"/>
              </a:spcAft>
              <a:buFont typeface="Wingdings" panose="05000000000000000000" pitchFamily="2" charset="2"/>
              <a:buChar char="Ø"/>
            </a:pPr>
            <a:r>
              <a:rPr lang="en-US" sz="3600" dirty="0">
                <a:solidFill>
                  <a:srgbClr val="0D0D0D"/>
                </a:solidFill>
                <a:latin typeface="Aldhabi" panose="01000000000000000000" pitchFamily="2" charset="-78"/>
                <a:ea typeface="Calibri" panose="020F0502020204030204" pitchFamily="34" charset="0"/>
                <a:cs typeface="Aldhabi" panose="01000000000000000000" pitchFamily="2" charset="-78"/>
              </a:rPr>
              <a:t>In this project, it’s possible completely and automatic identify and classify of leukocytes through microscopic images.</a:t>
            </a:r>
          </a:p>
          <a:p>
            <a:pPr marL="457200" indent="-457200" algn="just">
              <a:lnSpc>
                <a:spcPct val="115000"/>
              </a:lnSpc>
              <a:spcAft>
                <a:spcPts val="1000"/>
              </a:spcAft>
              <a:buFont typeface="Wingdings" panose="05000000000000000000" pitchFamily="2" charset="2"/>
              <a:buChar char="Ø"/>
            </a:pPr>
            <a:r>
              <a:rPr lang="en-GB" sz="3600" dirty="0">
                <a:solidFill>
                  <a:srgbClr val="0D0D0D"/>
                </a:solidFill>
                <a:latin typeface="Aldhabi" panose="01000000000000000000" pitchFamily="2" charset="-78"/>
                <a:ea typeface="Calibri" panose="020F0502020204030204" pitchFamily="34" charset="0"/>
                <a:cs typeface="Aldhabi" panose="01000000000000000000" pitchFamily="2" charset="-78"/>
              </a:rPr>
              <a:t>Determination of caner stage.</a:t>
            </a:r>
          </a:p>
          <a:p>
            <a:pPr marL="457200" indent="-457200" algn="just">
              <a:lnSpc>
                <a:spcPct val="115000"/>
              </a:lnSpc>
              <a:spcAft>
                <a:spcPts val="1000"/>
              </a:spcAft>
              <a:buFont typeface="Wingdings" panose="05000000000000000000" pitchFamily="2" charset="2"/>
              <a:buChar char="Ø"/>
            </a:pPr>
            <a:r>
              <a:rPr lang="en-GB" sz="3600" dirty="0">
                <a:solidFill>
                  <a:srgbClr val="0D0D0D"/>
                </a:solidFill>
                <a:latin typeface="Aldhabi" panose="01000000000000000000" pitchFamily="2" charset="-78"/>
                <a:ea typeface="Calibri" panose="020F0502020204030204" pitchFamily="34" charset="0"/>
                <a:cs typeface="Aldhabi" panose="01000000000000000000" pitchFamily="2" charset="-78"/>
              </a:rPr>
              <a:t>As future work the software that we developed maybe converted into a mobile application.</a:t>
            </a:r>
          </a:p>
          <a:p>
            <a:pPr marL="457200" indent="-457200" algn="just">
              <a:lnSpc>
                <a:spcPct val="115000"/>
              </a:lnSpc>
              <a:spcAft>
                <a:spcPts val="1000"/>
              </a:spcAft>
              <a:buFont typeface="Wingdings" panose="05000000000000000000" pitchFamily="2" charset="2"/>
              <a:buChar char="Ø"/>
            </a:pPr>
            <a:r>
              <a:rPr lang="en-GB" sz="3600" dirty="0">
                <a:solidFill>
                  <a:srgbClr val="0D0D0D"/>
                </a:solidFill>
                <a:latin typeface="Aldhabi" panose="01000000000000000000" pitchFamily="2" charset="-78"/>
                <a:ea typeface="Calibri" panose="020F0502020204030204" pitchFamily="34" charset="0"/>
                <a:cs typeface="Aldhabi" panose="01000000000000000000" pitchFamily="2" charset="-78"/>
              </a:rPr>
              <a:t> Data for public can be loaded from cloud.</a:t>
            </a:r>
          </a:p>
        </p:txBody>
      </p:sp>
      <p:sp>
        <p:nvSpPr>
          <p:cNvPr id="4" name="Rectangle 3">
            <a:extLst>
              <a:ext uri="{FF2B5EF4-FFF2-40B4-BE49-F238E27FC236}">
                <a16:creationId xmlns:a16="http://schemas.microsoft.com/office/drawing/2014/main" id="{4F198C4F-0204-4DDA-B2B3-D3EF9E7A8E2D}"/>
              </a:ext>
            </a:extLst>
          </p:cNvPr>
          <p:cNvSpPr/>
          <p:nvPr/>
        </p:nvSpPr>
        <p:spPr>
          <a:xfrm>
            <a:off x="4778159" y="0"/>
            <a:ext cx="2238113" cy="923330"/>
          </a:xfrm>
          <a:prstGeom prst="rect">
            <a:avLst/>
          </a:prstGeom>
          <a:noFill/>
        </p:spPr>
        <p:txBody>
          <a:bodyPr wrap="none" lIns="91440" tIns="45720" rIns="91440" bIns="45720">
            <a:spAutoFit/>
          </a:bodyPr>
          <a:lstStyle/>
          <a:p>
            <a:pPr algn="ctr"/>
            <a:r>
              <a:rPr lang="en-US" sz="5400" b="0" cap="none" spc="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ea typeface="Times New Roman" panose="02020603050405020304" pitchFamily="18" charset="0"/>
                <a:cs typeface="Aldhabi" panose="01000000000000000000" pitchFamily="2" charset="-78"/>
              </a:rPr>
              <a:t>Conclusion</a:t>
            </a:r>
            <a:endParaRPr lang="en-GB" sz="5400" b="0" cap="none" spc="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3495994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3">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FF8B2CD-CB23-403C-9148-98B57C3B702F}"/>
              </a:ext>
            </a:extLst>
          </p:cNvPr>
          <p:cNvSpPr/>
          <p:nvPr/>
        </p:nvSpPr>
        <p:spPr>
          <a:xfrm>
            <a:off x="3470992" y="136478"/>
            <a:ext cx="3831497" cy="1754326"/>
          </a:xfrm>
          <a:prstGeom prst="rect">
            <a:avLst/>
          </a:prstGeom>
          <a:noFill/>
        </p:spPr>
        <p:txBody>
          <a:bodyPr wrap="none" lIns="91440" tIns="45720" rIns="91440" bIns="45720">
            <a:spAutoFit/>
          </a:bodyPr>
          <a:lstStyle/>
          <a:p>
            <a:pPr algn="ctr"/>
            <a:r>
              <a:rPr lang="en-GB" sz="5400" b="0" cap="none" spc="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rPr>
              <a:t>              </a:t>
            </a:r>
            <a:r>
              <a:rPr lang="en-GB" sz="540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rPr>
              <a:t>Introduction</a:t>
            </a:r>
          </a:p>
          <a:p>
            <a:pPr algn="ctr"/>
            <a:endParaRPr lang="en-GB" sz="5400" b="0" cap="none" spc="0" dirty="0">
              <a:ln w="0"/>
              <a:solidFill>
                <a:schemeClr val="accent3">
                  <a:lumMod val="75000"/>
                </a:schemeClr>
              </a:solidFill>
              <a:effectLst>
                <a:outerShdw blurRad="38100" dist="25400" dir="5400000" algn="ctr" rotWithShape="0">
                  <a:srgbClr val="6E747A">
                    <a:alpha val="43000"/>
                  </a:srgbClr>
                </a:outerShdw>
              </a:effectLst>
            </a:endParaRPr>
          </a:p>
        </p:txBody>
      </p:sp>
      <p:sp>
        <p:nvSpPr>
          <p:cNvPr id="2" name="Rectangle 1">
            <a:extLst>
              <a:ext uri="{FF2B5EF4-FFF2-40B4-BE49-F238E27FC236}">
                <a16:creationId xmlns:a16="http://schemas.microsoft.com/office/drawing/2014/main" id="{718B3AF0-79BC-4247-8182-063DA0BFEB9E}"/>
              </a:ext>
            </a:extLst>
          </p:cNvPr>
          <p:cNvSpPr/>
          <p:nvPr/>
        </p:nvSpPr>
        <p:spPr>
          <a:xfrm>
            <a:off x="649356" y="1443841"/>
            <a:ext cx="11092069" cy="3970318"/>
          </a:xfrm>
          <a:prstGeom prst="rect">
            <a:avLst/>
          </a:prstGeom>
        </p:spPr>
        <p:txBody>
          <a:bodyPr wrap="square">
            <a:spAutoFit/>
          </a:bodyPr>
          <a:lstStyle/>
          <a:p>
            <a:pPr algn="just"/>
            <a:r>
              <a:rPr lang="en-GB" sz="3600" dirty="0">
                <a:latin typeface="Aldhabi" panose="01000000000000000000" pitchFamily="2" charset="-78"/>
                <a:cs typeface="Aldhabi" panose="01000000000000000000" pitchFamily="2" charset="-78"/>
              </a:rPr>
              <a:t>Although there has been great progress in various aspects of medicine, full treatment of cancer remains an obstacles until today. This produces fear and anxiety feelings for many  persons, that may be due to the late detection of this disease in the body. </a:t>
            </a:r>
          </a:p>
          <a:p>
            <a:endParaRPr lang="en-GB" sz="3600" dirty="0">
              <a:latin typeface="Aldhabi" panose="01000000000000000000" pitchFamily="2" charset="-78"/>
              <a:cs typeface="Aldhabi" panose="01000000000000000000" pitchFamily="2" charset="-78"/>
            </a:endParaRPr>
          </a:p>
          <a:p>
            <a:pPr algn="just"/>
            <a:r>
              <a:rPr lang="en-GB" sz="3600" dirty="0">
                <a:latin typeface="Aldhabi" panose="01000000000000000000" pitchFamily="2" charset="-78"/>
                <a:cs typeface="Aldhabi" panose="01000000000000000000" pitchFamily="2" charset="-78"/>
              </a:rPr>
              <a:t>Through this project, various theories were used to help the discovery early cancer, and then we progressed to precisely define the stage of cancer in the infected bodies and getting best result.</a:t>
            </a:r>
          </a:p>
        </p:txBody>
      </p:sp>
    </p:spTree>
    <p:extLst>
      <p:ext uri="{BB962C8B-B14F-4D97-AF65-F5344CB8AC3E}">
        <p14:creationId xmlns:p14="http://schemas.microsoft.com/office/powerpoint/2010/main" val="3277829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3">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FF8B2CD-CB23-403C-9148-98B57C3B702F}"/>
              </a:ext>
            </a:extLst>
          </p:cNvPr>
          <p:cNvSpPr/>
          <p:nvPr/>
        </p:nvSpPr>
        <p:spPr>
          <a:xfrm>
            <a:off x="300250" y="136478"/>
            <a:ext cx="10172978" cy="923330"/>
          </a:xfrm>
          <a:prstGeom prst="rect">
            <a:avLst/>
          </a:prstGeom>
          <a:noFill/>
        </p:spPr>
        <p:txBody>
          <a:bodyPr wrap="none" lIns="91440" tIns="45720" rIns="91440" bIns="45720">
            <a:spAutoFit/>
          </a:bodyPr>
          <a:lstStyle/>
          <a:p>
            <a:pPr algn="ctr"/>
            <a:r>
              <a:rPr lang="en-GB" sz="5400" b="0" cap="none" spc="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rPr>
              <a:t>              What is the overall </a:t>
            </a:r>
            <a:r>
              <a:rPr lang="en-US" sz="5400" b="0" cap="none" spc="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rPr>
              <a:t>Methodology</a:t>
            </a:r>
            <a:r>
              <a:rPr lang="en-GB" sz="5400" b="0" cap="none" spc="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rPr>
              <a:t> of this system?</a:t>
            </a:r>
            <a:endParaRPr lang="en-GB" sz="5400" b="0" cap="none" spc="0" dirty="0">
              <a:ln w="0"/>
              <a:solidFill>
                <a:schemeClr val="accent3">
                  <a:lumMod val="75000"/>
                </a:schemeClr>
              </a:solidFill>
              <a:effectLst>
                <a:outerShdw blurRad="38100" dist="25400" dir="5400000" algn="ctr" rotWithShape="0">
                  <a:srgbClr val="6E747A">
                    <a:alpha val="43000"/>
                  </a:srgbClr>
                </a:outerShdw>
              </a:effectLst>
            </a:endParaRPr>
          </a:p>
        </p:txBody>
      </p:sp>
      <p:pic>
        <p:nvPicPr>
          <p:cNvPr id="2060" name="Picture 12" descr="https://scontent.fjrs7-1.fna.fbcdn.net/v/t1.0-9/30415646_2000014413595907_5435923824879075328_n.png?_nc_cat=0&amp;oh=a553fdbb566a746f4afbdc7a2fc48be3&amp;oe=5B64ECDE">
            <a:extLst>
              <a:ext uri="{FF2B5EF4-FFF2-40B4-BE49-F238E27FC236}">
                <a16:creationId xmlns:a16="http://schemas.microsoft.com/office/drawing/2014/main" id="{C980DEC6-1C9D-4849-A81F-C2E41322E8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3916" y="1997026"/>
            <a:ext cx="9743303" cy="3855134"/>
          </a:xfrm>
          <a:prstGeom prst="rect">
            <a:avLst/>
          </a:prstGeom>
          <a:noFill/>
          <a:ln w="19050">
            <a:solidFill>
              <a:schemeClr val="accent1"/>
            </a:solidFill>
          </a:ln>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5ADF776-89F4-4C34-ACED-179E876F464C}"/>
              </a:ext>
            </a:extLst>
          </p:cNvPr>
          <p:cNvSpPr txBox="1"/>
          <p:nvPr/>
        </p:nvSpPr>
        <p:spPr>
          <a:xfrm>
            <a:off x="145774" y="745711"/>
            <a:ext cx="10691446" cy="1138773"/>
          </a:xfrm>
          <a:prstGeom prst="rect">
            <a:avLst/>
          </a:prstGeom>
          <a:noFill/>
        </p:spPr>
        <p:txBody>
          <a:bodyPr wrap="square" rtlCol="0">
            <a:spAutoFit/>
          </a:bodyPr>
          <a:lstStyle/>
          <a:p>
            <a:endParaRPr lang="en-US" sz="3200" dirty="0">
              <a:latin typeface="Aldhabi" panose="01000000000000000000" pitchFamily="2" charset="-78"/>
              <a:cs typeface="Aldhabi" panose="01000000000000000000" pitchFamily="2" charset="-78"/>
            </a:endParaRPr>
          </a:p>
          <a:p>
            <a:pPr algn="just"/>
            <a:r>
              <a:rPr lang="en-US" sz="3600" dirty="0">
                <a:latin typeface="Aldhabi" panose="01000000000000000000" pitchFamily="2" charset="-78"/>
                <a:cs typeface="Aldhabi" panose="01000000000000000000" pitchFamily="2" charset="-78"/>
              </a:rPr>
              <a:t>        The proposed system for leukemia detection consists of various functional blocks:</a:t>
            </a:r>
            <a:endParaRPr lang="en-GB" dirty="0"/>
          </a:p>
        </p:txBody>
      </p:sp>
    </p:spTree>
    <p:extLst>
      <p:ext uri="{BB962C8B-B14F-4D97-AF65-F5344CB8AC3E}">
        <p14:creationId xmlns:p14="http://schemas.microsoft.com/office/powerpoint/2010/main" val="3192755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3">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9821FF-9655-4FDB-8A4D-5840440A61DF}"/>
              </a:ext>
            </a:extLst>
          </p:cNvPr>
          <p:cNvPicPr>
            <a:picLocks noChangeAspect="1"/>
          </p:cNvPicPr>
          <p:nvPr/>
        </p:nvPicPr>
        <p:blipFill>
          <a:blip r:embed="rId3"/>
          <a:stretch>
            <a:fillRect/>
          </a:stretch>
        </p:blipFill>
        <p:spPr>
          <a:xfrm>
            <a:off x="3311972" y="1195860"/>
            <a:ext cx="5712758" cy="5337462"/>
          </a:xfrm>
          <a:prstGeom prst="rect">
            <a:avLst/>
          </a:prstGeom>
          <a:ln w="19050">
            <a:solidFill>
              <a:schemeClr val="accent3">
                <a:lumMod val="75000"/>
              </a:schemeClr>
            </a:solidFill>
          </a:ln>
        </p:spPr>
      </p:pic>
      <p:sp>
        <p:nvSpPr>
          <p:cNvPr id="7" name="Rectangle 6">
            <a:extLst>
              <a:ext uri="{FF2B5EF4-FFF2-40B4-BE49-F238E27FC236}">
                <a16:creationId xmlns:a16="http://schemas.microsoft.com/office/drawing/2014/main" id="{718ECCAB-D781-4DC2-AB51-C5A423CD5070}"/>
              </a:ext>
            </a:extLst>
          </p:cNvPr>
          <p:cNvSpPr/>
          <p:nvPr/>
        </p:nvSpPr>
        <p:spPr>
          <a:xfrm>
            <a:off x="1518928" y="70338"/>
            <a:ext cx="8504252" cy="923330"/>
          </a:xfrm>
          <a:prstGeom prst="rect">
            <a:avLst/>
          </a:prstGeom>
          <a:noFill/>
        </p:spPr>
        <p:txBody>
          <a:bodyPr wrap="none" lIns="91440" tIns="45720" rIns="91440" bIns="45720">
            <a:spAutoFit/>
          </a:bodyPr>
          <a:lstStyle/>
          <a:p>
            <a:pPr algn="r"/>
            <a:r>
              <a:rPr lang="en-GB" sz="540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rPr>
              <a:t>Image Pre-Processing and Segmentation Steps</a:t>
            </a:r>
            <a:endParaRPr lang="en-GB" sz="5400" cap="none" spc="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517812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3">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6D62E29-E663-4782-852A-312D92C14104}"/>
              </a:ext>
            </a:extLst>
          </p:cNvPr>
          <p:cNvSpPr/>
          <p:nvPr/>
        </p:nvSpPr>
        <p:spPr>
          <a:xfrm>
            <a:off x="2259052" y="119269"/>
            <a:ext cx="6931706" cy="923330"/>
          </a:xfrm>
          <a:prstGeom prst="rect">
            <a:avLst/>
          </a:prstGeom>
          <a:noFill/>
        </p:spPr>
        <p:txBody>
          <a:bodyPr wrap="none" lIns="91440" tIns="45720" rIns="91440" bIns="45720">
            <a:spAutoFit/>
          </a:bodyPr>
          <a:lstStyle/>
          <a:p>
            <a:pPr algn="r"/>
            <a:r>
              <a:rPr lang="en-GB" sz="540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rPr>
              <a:t>Feature Extraction and Classification</a:t>
            </a:r>
            <a:endParaRPr lang="en-GB" sz="5400" cap="none" spc="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endParaRPr>
          </a:p>
        </p:txBody>
      </p:sp>
      <p:sp>
        <p:nvSpPr>
          <p:cNvPr id="5" name="Rectangle 4">
            <a:extLst>
              <a:ext uri="{FF2B5EF4-FFF2-40B4-BE49-F238E27FC236}">
                <a16:creationId xmlns:a16="http://schemas.microsoft.com/office/drawing/2014/main" id="{682F55DF-2CDB-4F42-8CE4-083650BAC03A}"/>
              </a:ext>
            </a:extLst>
          </p:cNvPr>
          <p:cNvSpPr/>
          <p:nvPr/>
        </p:nvSpPr>
        <p:spPr>
          <a:xfrm>
            <a:off x="563592" y="1139831"/>
            <a:ext cx="11297103" cy="3139321"/>
          </a:xfrm>
          <a:prstGeom prst="rect">
            <a:avLst/>
          </a:prstGeom>
        </p:spPr>
        <p:txBody>
          <a:bodyPr wrap="square">
            <a:spAutoFit/>
          </a:bodyPr>
          <a:lstStyle/>
          <a:p>
            <a:r>
              <a:rPr lang="en-US" sz="3600" dirty="0">
                <a:latin typeface="Aldhabi" panose="01000000000000000000" pitchFamily="2" charset="-78"/>
                <a:ea typeface="Calibri" panose="020F0502020204030204" pitchFamily="34" charset="0"/>
                <a:cs typeface="Aldhabi" panose="01000000000000000000" pitchFamily="2" charset="-78"/>
              </a:rPr>
              <a:t>Feature extraction is the process of converting the image into data so that we can check these values and finally differentiate between the cancerous and non-cancerous data</a:t>
            </a:r>
            <a:r>
              <a:rPr lang="en-US" sz="3600" dirty="0">
                <a:latin typeface="Times New Roman" panose="02020603050405020304" pitchFamily="18" charset="0"/>
                <a:ea typeface="Calibri" panose="020F0502020204030204" pitchFamily="34" charset="0"/>
              </a:rPr>
              <a:t>.</a:t>
            </a:r>
          </a:p>
          <a:p>
            <a:endParaRPr lang="en-US" sz="3600" dirty="0">
              <a:latin typeface="Times New Roman" panose="02020603050405020304" pitchFamily="18" charset="0"/>
              <a:ea typeface="Calibri" panose="020F0502020204030204" pitchFamily="34" charset="0"/>
            </a:endParaRPr>
          </a:p>
          <a:p>
            <a:r>
              <a:rPr lang="en-US" sz="3600" dirty="0">
                <a:latin typeface="Aldhabi" panose="01000000000000000000" pitchFamily="2" charset="-78"/>
                <a:cs typeface="Aldhabi" panose="01000000000000000000" pitchFamily="2" charset="-78"/>
              </a:rPr>
              <a:t>Based on the values of the image feature extraction classifier that tests image into either infected or not infected class</a:t>
            </a:r>
            <a:r>
              <a:rPr lang="ar-SA" sz="3600" dirty="0">
                <a:latin typeface="Aldhabi" panose="01000000000000000000" pitchFamily="2" charset="-78"/>
                <a:cs typeface="Aldhabi" panose="01000000000000000000" pitchFamily="2" charset="-78"/>
              </a:rPr>
              <a:t>.</a:t>
            </a:r>
            <a:endParaRPr lang="en-US" sz="3600" dirty="0">
              <a:latin typeface="Aldhabi" panose="01000000000000000000" pitchFamily="2" charset="-78"/>
              <a:ea typeface="Calibri" panose="020F0502020204030204" pitchFamily="34" charset="0"/>
              <a:cs typeface="Aldhabi" panose="01000000000000000000" pitchFamily="2" charset="-78"/>
            </a:endParaRPr>
          </a:p>
          <a:p>
            <a:endParaRPr lang="en-GB" dirty="0"/>
          </a:p>
        </p:txBody>
      </p:sp>
      <p:pic>
        <p:nvPicPr>
          <p:cNvPr id="6" name="Picture 5">
            <a:extLst>
              <a:ext uri="{FF2B5EF4-FFF2-40B4-BE49-F238E27FC236}">
                <a16:creationId xmlns:a16="http://schemas.microsoft.com/office/drawing/2014/main" id="{CBCF237A-6296-4013-AF6A-46146B07CD7F}"/>
              </a:ext>
            </a:extLst>
          </p:cNvPr>
          <p:cNvPicPr>
            <a:picLocks noChangeAspect="1"/>
          </p:cNvPicPr>
          <p:nvPr/>
        </p:nvPicPr>
        <p:blipFill>
          <a:blip r:embed="rId3"/>
          <a:stretch>
            <a:fillRect/>
          </a:stretch>
        </p:blipFill>
        <p:spPr>
          <a:xfrm>
            <a:off x="6344528" y="3961197"/>
            <a:ext cx="3772119" cy="2123035"/>
          </a:xfrm>
          <a:prstGeom prst="rect">
            <a:avLst/>
          </a:prstGeom>
          <a:ln w="19050">
            <a:solidFill>
              <a:schemeClr val="accent3">
                <a:lumMod val="75000"/>
              </a:schemeClr>
            </a:solidFill>
          </a:ln>
        </p:spPr>
      </p:pic>
    </p:spTree>
    <p:extLst>
      <p:ext uri="{BB962C8B-B14F-4D97-AF65-F5344CB8AC3E}">
        <p14:creationId xmlns:p14="http://schemas.microsoft.com/office/powerpoint/2010/main" val="3584968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3">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6D62E29-E663-4782-852A-312D92C14104}"/>
              </a:ext>
            </a:extLst>
          </p:cNvPr>
          <p:cNvSpPr/>
          <p:nvPr/>
        </p:nvSpPr>
        <p:spPr>
          <a:xfrm>
            <a:off x="1587664" y="269121"/>
            <a:ext cx="7707624" cy="1661993"/>
          </a:xfrm>
          <a:prstGeom prst="rect">
            <a:avLst/>
          </a:prstGeom>
          <a:noFill/>
        </p:spPr>
        <p:txBody>
          <a:bodyPr wrap="none" lIns="91440" tIns="45720" rIns="91440" bIns="45720">
            <a:spAutoFit/>
          </a:bodyPr>
          <a:lstStyle/>
          <a:p>
            <a:pPr algn="r"/>
            <a:r>
              <a:rPr lang="en-US" sz="5400" dirty="0">
                <a:solidFill>
                  <a:schemeClr val="accent3">
                    <a:lumMod val="75000"/>
                  </a:schemeClr>
                </a:solidFill>
                <a:latin typeface="Aldhabi" panose="01000000000000000000" pitchFamily="2" charset="-78"/>
                <a:ea typeface="Times New Roman" panose="02020603050405020304" pitchFamily="18" charset="0"/>
                <a:cs typeface="Aldhabi" panose="01000000000000000000" pitchFamily="2" charset="-78"/>
              </a:rPr>
              <a:t>Calculate the Percentage of damaged cells</a:t>
            </a:r>
            <a:endParaRPr lang="en-GB" sz="5400" dirty="0">
              <a:solidFill>
                <a:schemeClr val="accent3">
                  <a:lumMod val="75000"/>
                </a:schemeClr>
              </a:solidFill>
              <a:latin typeface="Aldhabi" panose="01000000000000000000" pitchFamily="2" charset="-78"/>
              <a:ea typeface="Times New Roman" panose="02020603050405020304" pitchFamily="18" charset="0"/>
              <a:cs typeface="Aldhabi" panose="01000000000000000000" pitchFamily="2" charset="-78"/>
            </a:endParaRPr>
          </a:p>
          <a:p>
            <a:pPr algn="r"/>
            <a:endParaRPr lang="en-GB" sz="4800" cap="none" spc="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endParaRPr>
          </a:p>
        </p:txBody>
      </p:sp>
      <p:sp>
        <p:nvSpPr>
          <p:cNvPr id="3" name="Rectangle 2">
            <a:extLst>
              <a:ext uri="{FF2B5EF4-FFF2-40B4-BE49-F238E27FC236}">
                <a16:creationId xmlns:a16="http://schemas.microsoft.com/office/drawing/2014/main" id="{30294F5B-8356-4F30-9D59-C09D93A3CEC8}"/>
              </a:ext>
            </a:extLst>
          </p:cNvPr>
          <p:cNvSpPr/>
          <p:nvPr/>
        </p:nvSpPr>
        <p:spPr>
          <a:xfrm>
            <a:off x="699311" y="974743"/>
            <a:ext cx="10944665" cy="4155881"/>
          </a:xfrm>
          <a:prstGeom prst="rect">
            <a:avLst/>
          </a:prstGeom>
        </p:spPr>
        <p:txBody>
          <a:bodyPr wrap="square">
            <a:spAutoFit/>
          </a:bodyPr>
          <a:lstStyle/>
          <a:p>
            <a:pPr>
              <a:lnSpc>
                <a:spcPct val="115000"/>
              </a:lnSpc>
              <a:spcAft>
                <a:spcPts val="1000"/>
              </a:spcAft>
            </a:pPr>
            <a:r>
              <a:rPr lang="ar-SA" sz="1600" dirty="0">
                <a:latin typeface="Calibri" panose="020F0502020204030204" pitchFamily="34" charset="0"/>
                <a:ea typeface="Calibri" panose="020F0502020204030204" pitchFamily="34" charset="0"/>
                <a:cs typeface="Arial" panose="020B0604020202020204" pitchFamily="34" charset="0"/>
              </a:rPr>
              <a:t> </a:t>
            </a:r>
            <a:endParaRPr lang="en-GB" sz="3600" dirty="0">
              <a:latin typeface="Aldhabi" panose="01000000000000000000" pitchFamily="2" charset="-78"/>
              <a:ea typeface="Calibri" panose="020F0502020204030204" pitchFamily="34" charset="0"/>
              <a:cs typeface="Aldhabi" panose="01000000000000000000" pitchFamily="2" charset="-78"/>
            </a:endParaRPr>
          </a:p>
          <a:p>
            <a:pPr>
              <a:lnSpc>
                <a:spcPct val="115000"/>
              </a:lnSpc>
              <a:spcAft>
                <a:spcPts val="1000"/>
              </a:spcAft>
            </a:pPr>
            <a:r>
              <a:rPr lang="ar-SA" sz="3600" dirty="0">
                <a:latin typeface="Aldhabi" panose="01000000000000000000" pitchFamily="2" charset="-78"/>
                <a:ea typeface="Calibri" panose="020F0502020204030204" pitchFamily="34" charset="0"/>
                <a:cs typeface="Aldhabi" panose="01000000000000000000" pitchFamily="2" charset="-78"/>
              </a:rPr>
              <a:t> </a:t>
            </a:r>
            <a:r>
              <a:rPr lang="en-US" sz="3600" dirty="0">
                <a:latin typeface="Aldhabi" panose="01000000000000000000" pitchFamily="2" charset="-78"/>
                <a:ea typeface="Calibri" panose="020F0502020204030204" pitchFamily="34" charset="0"/>
                <a:cs typeface="Aldhabi" panose="01000000000000000000" pitchFamily="2" charset="-78"/>
              </a:rPr>
              <a:t>To calculate the percentage of damaged cells we can: </a:t>
            </a:r>
            <a:endParaRPr lang="ar-SA" sz="3600" dirty="0">
              <a:latin typeface="Aldhabi" panose="01000000000000000000" pitchFamily="2" charset="-78"/>
              <a:ea typeface="Calibri" panose="020F0502020204030204" pitchFamily="34" charset="0"/>
              <a:cs typeface="Aldhabi" panose="01000000000000000000" pitchFamily="2" charset="-78"/>
            </a:endParaRPr>
          </a:p>
          <a:p>
            <a:pPr marL="571500" indent="-571500">
              <a:lnSpc>
                <a:spcPct val="115000"/>
              </a:lnSpc>
              <a:spcAft>
                <a:spcPts val="1000"/>
              </a:spcAft>
              <a:buFont typeface="Wingdings" panose="05000000000000000000" pitchFamily="2" charset="2"/>
              <a:buChar char="Ø"/>
            </a:pPr>
            <a:r>
              <a:rPr lang="en-US" sz="3600" dirty="0">
                <a:latin typeface="Aldhabi" panose="01000000000000000000" pitchFamily="2" charset="-78"/>
                <a:ea typeface="Calibri" panose="020F0502020204030204" pitchFamily="34" charset="0"/>
                <a:cs typeface="Aldhabi" panose="01000000000000000000" pitchFamily="2" charset="-78"/>
              </a:rPr>
              <a:t>Calculate the total number of cells in the original image</a:t>
            </a:r>
            <a:r>
              <a:rPr lang="ar-SA" sz="3600" dirty="0">
                <a:latin typeface="Aldhabi" panose="01000000000000000000" pitchFamily="2" charset="-78"/>
                <a:ea typeface="Calibri" panose="020F0502020204030204" pitchFamily="34" charset="0"/>
                <a:cs typeface="Aldhabi" panose="01000000000000000000" pitchFamily="2" charset="-78"/>
              </a:rPr>
              <a:t>.</a:t>
            </a:r>
            <a:r>
              <a:rPr lang="en-US" sz="3600" dirty="0">
                <a:latin typeface="Aldhabi" panose="01000000000000000000" pitchFamily="2" charset="-78"/>
                <a:ea typeface="Calibri" panose="020F0502020204030204" pitchFamily="34" charset="0"/>
                <a:cs typeface="Aldhabi" panose="01000000000000000000" pitchFamily="2" charset="-78"/>
              </a:rPr>
              <a:t> </a:t>
            </a:r>
          </a:p>
          <a:p>
            <a:pPr marL="571500" indent="-571500">
              <a:lnSpc>
                <a:spcPct val="115000"/>
              </a:lnSpc>
              <a:spcAft>
                <a:spcPts val="1000"/>
              </a:spcAft>
              <a:buFont typeface="Wingdings" panose="05000000000000000000" pitchFamily="2" charset="2"/>
              <a:buChar char="Ø"/>
            </a:pPr>
            <a:r>
              <a:rPr lang="en-GB" sz="3600" dirty="0">
                <a:latin typeface="Aldhabi" panose="01000000000000000000" pitchFamily="2" charset="-78"/>
                <a:ea typeface="Calibri" panose="020F0502020204030204" pitchFamily="34" charset="0"/>
                <a:cs typeface="Aldhabi" panose="01000000000000000000" pitchFamily="2" charset="-78"/>
              </a:rPr>
              <a:t>W</a:t>
            </a:r>
            <a:r>
              <a:rPr lang="en-US" sz="3600" dirty="0">
                <a:latin typeface="Aldhabi" panose="01000000000000000000" pitchFamily="2" charset="-78"/>
                <a:ea typeface="Calibri" panose="020F0502020204030204" pitchFamily="34" charset="0"/>
                <a:cs typeface="Aldhabi" panose="01000000000000000000" pitchFamily="2" charset="-78"/>
              </a:rPr>
              <a:t>e make a counter to count the number of infected cells.</a:t>
            </a:r>
          </a:p>
          <a:p>
            <a:pPr marL="571500" indent="-571500">
              <a:lnSpc>
                <a:spcPct val="115000"/>
              </a:lnSpc>
              <a:spcAft>
                <a:spcPts val="1000"/>
              </a:spcAft>
              <a:buFont typeface="Wingdings" panose="05000000000000000000" pitchFamily="2" charset="2"/>
              <a:buChar char="Ø"/>
            </a:pPr>
            <a:r>
              <a:rPr lang="en-US" sz="3600" dirty="0">
                <a:latin typeface="Aldhabi" panose="01000000000000000000" pitchFamily="2" charset="-78"/>
                <a:ea typeface="Calibri" panose="020F0502020204030204" pitchFamily="34" charset="0"/>
                <a:cs typeface="Aldhabi" panose="01000000000000000000" pitchFamily="2" charset="-78"/>
              </a:rPr>
              <a:t>Count the percentage of damage cells using the eq.</a:t>
            </a:r>
          </a:p>
          <a:p>
            <a:pPr marL="571500" indent="-571500">
              <a:lnSpc>
                <a:spcPct val="115000"/>
              </a:lnSpc>
              <a:spcAft>
                <a:spcPts val="1000"/>
              </a:spcAft>
              <a:buFont typeface="Wingdings" panose="05000000000000000000" pitchFamily="2" charset="2"/>
              <a:buChar char="Ø"/>
            </a:pPr>
            <a:endParaRPr lang="en-GB" sz="3600" dirty="0">
              <a:effectLst/>
              <a:latin typeface="Aldhabi" panose="01000000000000000000" pitchFamily="2" charset="-78"/>
              <a:ea typeface="Calibri" panose="020F0502020204030204" pitchFamily="34" charset="0"/>
              <a:cs typeface="Aldhabi" panose="01000000000000000000" pitchFamily="2" charset="-78"/>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4A83BA2-CDE6-4E2F-A0BF-A6C2108FE893}"/>
                  </a:ext>
                </a:extLst>
              </p:cNvPr>
              <p:cNvSpPr txBox="1"/>
              <p:nvPr/>
            </p:nvSpPr>
            <p:spPr>
              <a:xfrm>
                <a:off x="1878255" y="4791211"/>
                <a:ext cx="7839778" cy="939103"/>
              </a:xfrm>
              <a:prstGeom prst="rect">
                <a:avLst/>
              </a:prstGeom>
              <a:noFill/>
              <a:ln w="19050">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GB" sz="3600" b="1" i="0" dirty="0" smtClean="0">
                          <a:solidFill>
                            <a:schemeClr val="tx1"/>
                          </a:solidFill>
                          <a:latin typeface="Aldhabi" panose="01000000000000000000" pitchFamily="2" charset="-78"/>
                          <a:ea typeface="Calibri" panose="020F0502020204030204" pitchFamily="34" charset="0"/>
                          <a:cs typeface="Aldhabi" panose="01000000000000000000" pitchFamily="2" charset="-78"/>
                        </a:rPr>
                        <m:t>P</m:t>
                      </m:r>
                      <m:r>
                        <m:rPr>
                          <m:nor/>
                        </m:rPr>
                        <a:rPr lang="en-US" sz="3600" b="1" dirty="0" smtClean="0">
                          <a:solidFill>
                            <a:schemeClr val="tx1"/>
                          </a:solidFill>
                          <a:latin typeface="Aldhabi" panose="01000000000000000000" pitchFamily="2" charset="-78"/>
                          <a:ea typeface="Calibri" panose="020F0502020204030204" pitchFamily="34" charset="0"/>
                          <a:cs typeface="Aldhabi" panose="01000000000000000000" pitchFamily="2" charset="-78"/>
                        </a:rPr>
                        <m:t>ercentage</m:t>
                      </m:r>
                      <m:r>
                        <m:rPr>
                          <m:nor/>
                        </m:rPr>
                        <a:rPr lang="en-US" sz="3600" b="1" dirty="0" smtClean="0">
                          <a:solidFill>
                            <a:schemeClr val="tx1"/>
                          </a:solidFill>
                          <a:latin typeface="Aldhabi" panose="01000000000000000000" pitchFamily="2" charset="-78"/>
                          <a:ea typeface="Calibri" panose="020F0502020204030204" pitchFamily="34" charset="0"/>
                          <a:cs typeface="Aldhabi" panose="01000000000000000000" pitchFamily="2" charset="-78"/>
                        </a:rPr>
                        <m:t> </m:t>
                      </m:r>
                      <m:r>
                        <m:rPr>
                          <m:nor/>
                        </m:rPr>
                        <a:rPr lang="en-US" sz="3600" b="1" dirty="0" smtClean="0">
                          <a:solidFill>
                            <a:schemeClr val="tx1"/>
                          </a:solidFill>
                          <a:latin typeface="Aldhabi" panose="01000000000000000000" pitchFamily="2" charset="-78"/>
                          <a:ea typeface="Calibri" panose="020F0502020204030204" pitchFamily="34" charset="0"/>
                          <a:cs typeface="Aldhabi" panose="01000000000000000000" pitchFamily="2" charset="-78"/>
                        </a:rPr>
                        <m:t>of</m:t>
                      </m:r>
                      <m:r>
                        <m:rPr>
                          <m:nor/>
                        </m:rPr>
                        <a:rPr lang="en-US" sz="3600" b="1" dirty="0" smtClean="0">
                          <a:solidFill>
                            <a:schemeClr val="tx1"/>
                          </a:solidFill>
                          <a:latin typeface="Aldhabi" panose="01000000000000000000" pitchFamily="2" charset="-78"/>
                          <a:ea typeface="Calibri" panose="020F0502020204030204" pitchFamily="34" charset="0"/>
                          <a:cs typeface="Aldhabi" panose="01000000000000000000" pitchFamily="2" charset="-78"/>
                        </a:rPr>
                        <m:t> </m:t>
                      </m:r>
                      <m:r>
                        <m:rPr>
                          <m:nor/>
                        </m:rPr>
                        <a:rPr lang="en-US" sz="3600" b="1" dirty="0" smtClean="0">
                          <a:solidFill>
                            <a:schemeClr val="tx1"/>
                          </a:solidFill>
                          <a:latin typeface="Aldhabi" panose="01000000000000000000" pitchFamily="2" charset="-78"/>
                          <a:ea typeface="Calibri" panose="020F0502020204030204" pitchFamily="34" charset="0"/>
                          <a:cs typeface="Aldhabi" panose="01000000000000000000" pitchFamily="2" charset="-78"/>
                        </a:rPr>
                        <m:t>damaged</m:t>
                      </m:r>
                      <m:r>
                        <m:rPr>
                          <m:nor/>
                        </m:rPr>
                        <a:rPr lang="en-US" sz="3600" b="1" dirty="0" smtClean="0">
                          <a:solidFill>
                            <a:schemeClr val="tx1"/>
                          </a:solidFill>
                          <a:latin typeface="Aldhabi" panose="01000000000000000000" pitchFamily="2" charset="-78"/>
                          <a:ea typeface="Calibri" panose="020F0502020204030204" pitchFamily="34" charset="0"/>
                          <a:cs typeface="Aldhabi" panose="01000000000000000000" pitchFamily="2" charset="-78"/>
                        </a:rPr>
                        <m:t> </m:t>
                      </m:r>
                      <m:r>
                        <m:rPr>
                          <m:nor/>
                        </m:rPr>
                        <a:rPr lang="en-US" sz="3600" b="1" dirty="0" smtClean="0">
                          <a:solidFill>
                            <a:schemeClr val="tx1"/>
                          </a:solidFill>
                          <a:latin typeface="Aldhabi" panose="01000000000000000000" pitchFamily="2" charset="-78"/>
                          <a:ea typeface="Calibri" panose="020F0502020204030204" pitchFamily="34" charset="0"/>
                          <a:cs typeface="Aldhabi" panose="01000000000000000000" pitchFamily="2" charset="-78"/>
                        </a:rPr>
                        <m:t>cells</m:t>
                      </m:r>
                      <m:r>
                        <a:rPr lang="pt-BR" sz="3600" i="1" smtClean="0">
                          <a:solidFill>
                            <a:schemeClr val="tx1"/>
                          </a:solidFill>
                          <a:latin typeface="Cambria Math" panose="02040503050406030204" pitchFamily="18" charset="0"/>
                        </a:rPr>
                        <m:t>=</m:t>
                      </m:r>
                      <m:f>
                        <m:fPr>
                          <m:ctrlPr>
                            <a:rPr lang="pt-BR" sz="3600" i="1" smtClean="0">
                              <a:solidFill>
                                <a:schemeClr val="tx1"/>
                              </a:solidFill>
                              <a:latin typeface="Cambria Math" panose="02040503050406030204" pitchFamily="18" charset="0"/>
                            </a:rPr>
                          </m:ctrlPr>
                        </m:fPr>
                        <m:num>
                          <m:r>
                            <m:rPr>
                              <m:nor/>
                            </m:rPr>
                            <a:rPr lang="en-GB" sz="3600" b="0" i="0" smtClean="0">
                              <a:solidFill>
                                <a:schemeClr val="tx1"/>
                              </a:solidFill>
                              <a:latin typeface="Aldhabi" panose="01000000000000000000" pitchFamily="2" charset="-78"/>
                              <a:cs typeface="Aldhabi" panose="01000000000000000000" pitchFamily="2" charset="-78"/>
                            </a:rPr>
                            <m:t>T</m:t>
                          </m:r>
                          <m:r>
                            <m:rPr>
                              <m:nor/>
                            </m:rPr>
                            <a:rPr lang="en-US" sz="3600" dirty="0">
                              <a:solidFill>
                                <a:schemeClr val="tx1"/>
                              </a:solidFill>
                              <a:latin typeface="Aldhabi" panose="01000000000000000000" pitchFamily="2" charset="-78"/>
                              <a:ea typeface="Times New Roman" panose="02020603050405020304" pitchFamily="18" charset="0"/>
                              <a:cs typeface="Aldhabi" panose="01000000000000000000" pitchFamily="2" charset="-78"/>
                            </a:rPr>
                            <m:t>he</m:t>
                          </m:r>
                          <m:r>
                            <m:rPr>
                              <m:nor/>
                            </m:rPr>
                            <a:rPr lang="en-US" sz="3600" dirty="0">
                              <a:solidFill>
                                <a:schemeClr val="tx1"/>
                              </a:solidFill>
                              <a:latin typeface="Aldhabi" panose="01000000000000000000" pitchFamily="2" charset="-78"/>
                              <a:ea typeface="Times New Roman" panose="02020603050405020304" pitchFamily="18" charset="0"/>
                              <a:cs typeface="Aldhabi" panose="01000000000000000000" pitchFamily="2" charset="-78"/>
                            </a:rPr>
                            <m:t> </m:t>
                          </m:r>
                          <m:r>
                            <m:rPr>
                              <m:nor/>
                            </m:rPr>
                            <a:rPr lang="en-US" sz="3600" dirty="0">
                              <a:solidFill>
                                <a:schemeClr val="tx1"/>
                              </a:solidFill>
                              <a:latin typeface="Aldhabi" panose="01000000000000000000" pitchFamily="2" charset="-78"/>
                              <a:ea typeface="Times New Roman" panose="02020603050405020304" pitchFamily="18" charset="0"/>
                              <a:cs typeface="Aldhabi" panose="01000000000000000000" pitchFamily="2" charset="-78"/>
                            </a:rPr>
                            <m:t>number</m:t>
                          </m:r>
                          <m:r>
                            <m:rPr>
                              <m:nor/>
                            </m:rPr>
                            <a:rPr lang="en-US" sz="3600" dirty="0">
                              <a:solidFill>
                                <a:schemeClr val="tx1"/>
                              </a:solidFill>
                              <a:latin typeface="Aldhabi" panose="01000000000000000000" pitchFamily="2" charset="-78"/>
                              <a:ea typeface="Times New Roman" panose="02020603050405020304" pitchFamily="18" charset="0"/>
                              <a:cs typeface="Aldhabi" panose="01000000000000000000" pitchFamily="2" charset="-78"/>
                            </a:rPr>
                            <m:t> </m:t>
                          </m:r>
                          <m:r>
                            <m:rPr>
                              <m:nor/>
                            </m:rPr>
                            <a:rPr lang="en-US" sz="3600" dirty="0">
                              <a:solidFill>
                                <a:schemeClr val="tx1"/>
                              </a:solidFill>
                              <a:latin typeface="Aldhabi" panose="01000000000000000000" pitchFamily="2" charset="-78"/>
                              <a:ea typeface="Times New Roman" panose="02020603050405020304" pitchFamily="18" charset="0"/>
                              <a:cs typeface="Aldhabi" panose="01000000000000000000" pitchFamily="2" charset="-78"/>
                            </a:rPr>
                            <m:t>of</m:t>
                          </m:r>
                          <m:r>
                            <m:rPr>
                              <m:nor/>
                            </m:rPr>
                            <a:rPr lang="en-US" sz="3600" dirty="0">
                              <a:solidFill>
                                <a:schemeClr val="tx1"/>
                              </a:solidFill>
                              <a:latin typeface="Aldhabi" panose="01000000000000000000" pitchFamily="2" charset="-78"/>
                              <a:ea typeface="Times New Roman" panose="02020603050405020304" pitchFamily="18" charset="0"/>
                              <a:cs typeface="Aldhabi" panose="01000000000000000000" pitchFamily="2" charset="-78"/>
                            </a:rPr>
                            <m:t> </m:t>
                          </m:r>
                          <m:r>
                            <m:rPr>
                              <m:nor/>
                            </m:rPr>
                            <a:rPr lang="en-US" sz="3600" dirty="0">
                              <a:solidFill>
                                <a:schemeClr val="tx1"/>
                              </a:solidFill>
                              <a:latin typeface="Aldhabi" panose="01000000000000000000" pitchFamily="2" charset="-78"/>
                              <a:ea typeface="Times New Roman" panose="02020603050405020304" pitchFamily="18" charset="0"/>
                              <a:cs typeface="Aldhabi" panose="01000000000000000000" pitchFamily="2" charset="-78"/>
                            </a:rPr>
                            <m:t>infected</m:t>
                          </m:r>
                          <m:r>
                            <m:rPr>
                              <m:nor/>
                            </m:rPr>
                            <a:rPr lang="en-US" sz="3600" dirty="0">
                              <a:solidFill>
                                <a:schemeClr val="tx1"/>
                              </a:solidFill>
                              <a:latin typeface="Aldhabi" panose="01000000000000000000" pitchFamily="2" charset="-78"/>
                              <a:ea typeface="Times New Roman" panose="02020603050405020304" pitchFamily="18" charset="0"/>
                              <a:cs typeface="Aldhabi" panose="01000000000000000000" pitchFamily="2" charset="-78"/>
                            </a:rPr>
                            <m:t> </m:t>
                          </m:r>
                          <m:r>
                            <m:rPr>
                              <m:nor/>
                            </m:rPr>
                            <a:rPr lang="en-US" sz="3600" dirty="0">
                              <a:solidFill>
                                <a:schemeClr val="tx1"/>
                              </a:solidFill>
                              <a:latin typeface="Aldhabi" panose="01000000000000000000" pitchFamily="2" charset="-78"/>
                              <a:ea typeface="Times New Roman" panose="02020603050405020304" pitchFamily="18" charset="0"/>
                              <a:cs typeface="Aldhabi" panose="01000000000000000000" pitchFamily="2" charset="-78"/>
                            </a:rPr>
                            <m:t>cells</m:t>
                          </m:r>
                        </m:num>
                        <m:den>
                          <m:r>
                            <m:rPr>
                              <m:nor/>
                            </m:rPr>
                            <a:rPr lang="en-GB" sz="3600" b="0" i="0" dirty="0" smtClean="0">
                              <a:solidFill>
                                <a:schemeClr val="tx1"/>
                              </a:solidFill>
                              <a:latin typeface="Aldhabi" panose="01000000000000000000" pitchFamily="2" charset="-78"/>
                              <a:ea typeface="Calibri" panose="020F0502020204030204" pitchFamily="34" charset="0"/>
                              <a:cs typeface="Aldhabi" panose="01000000000000000000" pitchFamily="2" charset="-78"/>
                            </a:rPr>
                            <m:t>T</m:t>
                          </m:r>
                          <m:r>
                            <m:rPr>
                              <m:nor/>
                            </m:rPr>
                            <a:rPr lang="en-US" sz="3600" dirty="0">
                              <a:solidFill>
                                <a:schemeClr val="tx1"/>
                              </a:solidFill>
                              <a:latin typeface="Aldhabi" panose="01000000000000000000" pitchFamily="2" charset="-78"/>
                              <a:ea typeface="Calibri" panose="020F0502020204030204" pitchFamily="34" charset="0"/>
                              <a:cs typeface="Aldhabi" panose="01000000000000000000" pitchFamily="2" charset="-78"/>
                            </a:rPr>
                            <m:t>he</m:t>
                          </m:r>
                          <m:r>
                            <m:rPr>
                              <m:nor/>
                            </m:rPr>
                            <a:rPr lang="en-US" sz="3600" dirty="0">
                              <a:solidFill>
                                <a:schemeClr val="tx1"/>
                              </a:solidFill>
                              <a:latin typeface="Aldhabi" panose="01000000000000000000" pitchFamily="2" charset="-78"/>
                              <a:ea typeface="Calibri" panose="020F0502020204030204" pitchFamily="34" charset="0"/>
                              <a:cs typeface="Aldhabi" panose="01000000000000000000" pitchFamily="2" charset="-78"/>
                            </a:rPr>
                            <m:t> </m:t>
                          </m:r>
                          <m:r>
                            <m:rPr>
                              <m:nor/>
                            </m:rPr>
                            <a:rPr lang="en-US" sz="3600" dirty="0">
                              <a:solidFill>
                                <a:schemeClr val="tx1"/>
                              </a:solidFill>
                              <a:latin typeface="Aldhabi" panose="01000000000000000000" pitchFamily="2" charset="-78"/>
                              <a:ea typeface="Calibri" panose="020F0502020204030204" pitchFamily="34" charset="0"/>
                              <a:cs typeface="Aldhabi" panose="01000000000000000000" pitchFamily="2" charset="-78"/>
                            </a:rPr>
                            <m:t>total</m:t>
                          </m:r>
                          <m:r>
                            <m:rPr>
                              <m:nor/>
                            </m:rPr>
                            <a:rPr lang="en-US" sz="3600" dirty="0">
                              <a:solidFill>
                                <a:schemeClr val="tx1"/>
                              </a:solidFill>
                              <a:latin typeface="Aldhabi" panose="01000000000000000000" pitchFamily="2" charset="-78"/>
                              <a:ea typeface="Calibri" panose="020F0502020204030204" pitchFamily="34" charset="0"/>
                              <a:cs typeface="Aldhabi" panose="01000000000000000000" pitchFamily="2" charset="-78"/>
                            </a:rPr>
                            <m:t> </m:t>
                          </m:r>
                          <m:r>
                            <m:rPr>
                              <m:nor/>
                            </m:rPr>
                            <a:rPr lang="en-US" sz="3600" dirty="0">
                              <a:solidFill>
                                <a:schemeClr val="tx1"/>
                              </a:solidFill>
                              <a:latin typeface="Aldhabi" panose="01000000000000000000" pitchFamily="2" charset="-78"/>
                              <a:ea typeface="Calibri" panose="020F0502020204030204" pitchFamily="34" charset="0"/>
                              <a:cs typeface="Aldhabi" panose="01000000000000000000" pitchFamily="2" charset="-78"/>
                            </a:rPr>
                            <m:t>number</m:t>
                          </m:r>
                          <m:r>
                            <m:rPr>
                              <m:nor/>
                            </m:rPr>
                            <a:rPr lang="en-US" sz="3600" dirty="0">
                              <a:solidFill>
                                <a:schemeClr val="tx1"/>
                              </a:solidFill>
                              <a:latin typeface="Aldhabi" panose="01000000000000000000" pitchFamily="2" charset="-78"/>
                              <a:ea typeface="Calibri" panose="020F0502020204030204" pitchFamily="34" charset="0"/>
                              <a:cs typeface="Aldhabi" panose="01000000000000000000" pitchFamily="2" charset="-78"/>
                            </a:rPr>
                            <m:t> </m:t>
                          </m:r>
                          <m:r>
                            <m:rPr>
                              <m:nor/>
                            </m:rPr>
                            <a:rPr lang="en-US" sz="3600" dirty="0">
                              <a:solidFill>
                                <a:schemeClr val="tx1"/>
                              </a:solidFill>
                              <a:latin typeface="Aldhabi" panose="01000000000000000000" pitchFamily="2" charset="-78"/>
                              <a:ea typeface="Calibri" panose="020F0502020204030204" pitchFamily="34" charset="0"/>
                              <a:cs typeface="Aldhabi" panose="01000000000000000000" pitchFamily="2" charset="-78"/>
                            </a:rPr>
                            <m:t>of</m:t>
                          </m:r>
                          <m:r>
                            <m:rPr>
                              <m:nor/>
                            </m:rPr>
                            <a:rPr lang="en-US" sz="3600" dirty="0">
                              <a:solidFill>
                                <a:schemeClr val="tx1"/>
                              </a:solidFill>
                              <a:latin typeface="Aldhabi" panose="01000000000000000000" pitchFamily="2" charset="-78"/>
                              <a:ea typeface="Calibri" panose="020F0502020204030204" pitchFamily="34" charset="0"/>
                              <a:cs typeface="Aldhabi" panose="01000000000000000000" pitchFamily="2" charset="-78"/>
                            </a:rPr>
                            <m:t> </m:t>
                          </m:r>
                          <m:r>
                            <m:rPr>
                              <m:nor/>
                            </m:rPr>
                            <a:rPr lang="en-US" sz="3600" dirty="0">
                              <a:solidFill>
                                <a:schemeClr val="tx1"/>
                              </a:solidFill>
                              <a:latin typeface="Aldhabi" panose="01000000000000000000" pitchFamily="2" charset="-78"/>
                              <a:ea typeface="Calibri" panose="020F0502020204030204" pitchFamily="34" charset="0"/>
                              <a:cs typeface="Aldhabi" panose="01000000000000000000" pitchFamily="2" charset="-78"/>
                            </a:rPr>
                            <m:t>cells</m:t>
                          </m:r>
                        </m:den>
                      </m:f>
                    </m:oMath>
                  </m:oMathPara>
                </a14:m>
                <a:endParaRPr lang="en-GB" sz="3600" dirty="0"/>
              </a:p>
            </p:txBody>
          </p:sp>
        </mc:Choice>
        <mc:Fallback xmlns="">
          <p:sp>
            <p:nvSpPr>
              <p:cNvPr id="6" name="TextBox 5">
                <a:extLst>
                  <a:ext uri="{FF2B5EF4-FFF2-40B4-BE49-F238E27FC236}">
                    <a16:creationId xmlns:a16="http://schemas.microsoft.com/office/drawing/2014/main" id="{74A83BA2-CDE6-4E2F-A0BF-A6C2108FE893}"/>
                  </a:ext>
                </a:extLst>
              </p:cNvPr>
              <p:cNvSpPr txBox="1">
                <a:spLocks noRot="1" noChangeAspect="1" noMove="1" noResize="1" noEditPoints="1" noAdjustHandles="1" noChangeArrowheads="1" noChangeShapeType="1" noTextEdit="1"/>
              </p:cNvSpPr>
              <p:nvPr/>
            </p:nvSpPr>
            <p:spPr>
              <a:xfrm>
                <a:off x="1878255" y="4791211"/>
                <a:ext cx="7839778" cy="939103"/>
              </a:xfrm>
              <a:prstGeom prst="rect">
                <a:avLst/>
              </a:prstGeom>
              <a:blipFill>
                <a:blip r:embed="rId3"/>
                <a:stretch>
                  <a:fillRect/>
                </a:stretch>
              </a:blipFill>
              <a:ln w="19050">
                <a:noFill/>
              </a:ln>
            </p:spPr>
            <p:txBody>
              <a:bodyPr/>
              <a:lstStyle/>
              <a:p>
                <a:r>
                  <a:rPr lang="en-GB">
                    <a:noFill/>
                  </a:rPr>
                  <a:t> </a:t>
                </a:r>
              </a:p>
            </p:txBody>
          </p:sp>
        </mc:Fallback>
      </mc:AlternateContent>
    </p:spTree>
    <p:extLst>
      <p:ext uri="{BB962C8B-B14F-4D97-AF65-F5344CB8AC3E}">
        <p14:creationId xmlns:p14="http://schemas.microsoft.com/office/powerpoint/2010/main" val="2058950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3">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6D62E29-E663-4782-852A-312D92C14104}"/>
              </a:ext>
            </a:extLst>
          </p:cNvPr>
          <p:cNvSpPr/>
          <p:nvPr/>
        </p:nvSpPr>
        <p:spPr>
          <a:xfrm>
            <a:off x="3219341" y="198782"/>
            <a:ext cx="5554726" cy="923330"/>
          </a:xfrm>
          <a:prstGeom prst="rect">
            <a:avLst/>
          </a:prstGeom>
          <a:noFill/>
        </p:spPr>
        <p:txBody>
          <a:bodyPr wrap="none" lIns="91440" tIns="45720" rIns="91440" bIns="45720">
            <a:spAutoFit/>
          </a:bodyPr>
          <a:lstStyle/>
          <a:p>
            <a:pPr algn="r"/>
            <a:r>
              <a:rPr lang="en-GB" sz="540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rPr>
              <a:t>Determine the stage of cancer</a:t>
            </a:r>
            <a:endParaRPr lang="en-GB" sz="5400" cap="none" spc="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endParaRPr>
          </a:p>
        </p:txBody>
      </p:sp>
      <p:sp>
        <p:nvSpPr>
          <p:cNvPr id="2" name="Rectangle 1">
            <a:extLst>
              <a:ext uri="{FF2B5EF4-FFF2-40B4-BE49-F238E27FC236}">
                <a16:creationId xmlns:a16="http://schemas.microsoft.com/office/drawing/2014/main" id="{4F431138-78F9-4951-A4C1-6E39EB06E54E}"/>
              </a:ext>
            </a:extLst>
          </p:cNvPr>
          <p:cNvSpPr/>
          <p:nvPr/>
        </p:nvSpPr>
        <p:spPr>
          <a:xfrm>
            <a:off x="553464" y="1039141"/>
            <a:ext cx="11476383" cy="1200329"/>
          </a:xfrm>
          <a:prstGeom prst="rect">
            <a:avLst/>
          </a:prstGeom>
        </p:spPr>
        <p:txBody>
          <a:bodyPr wrap="square">
            <a:spAutoFit/>
          </a:bodyPr>
          <a:lstStyle/>
          <a:p>
            <a:r>
              <a:rPr lang="en-US" sz="3600" dirty="0">
                <a:latin typeface="Aldhabi" panose="01000000000000000000" pitchFamily="2" charset="-78"/>
                <a:ea typeface="Calibri" panose="020F0502020204030204" pitchFamily="34" charset="0"/>
                <a:cs typeface="Aldhabi" panose="01000000000000000000" pitchFamily="2" charset="-78"/>
              </a:rPr>
              <a:t>We can determine the stage of cancer depending on the percentage of cell damage to obtain four stages:</a:t>
            </a:r>
            <a:endParaRPr lang="en-GB" sz="3600" dirty="0">
              <a:latin typeface="Aldhabi" panose="01000000000000000000" pitchFamily="2" charset="-78"/>
              <a:cs typeface="Aldhabi" panose="01000000000000000000" pitchFamily="2" charset="-78"/>
            </a:endParaRPr>
          </a:p>
        </p:txBody>
      </p:sp>
      <p:pic>
        <p:nvPicPr>
          <p:cNvPr id="6146" name="Picture 2" descr="https://scontent.ftlv3-1.fna.fbcdn.net/v/t1.0-9/30411604_2000081760255839_5973082963544375296_n.png?_nc_cat=0&amp;_nc_eui2=v1%3AAeErAOArVWfsJSImIjOciojaLbrq_BDOZwzUKRptk3DQ1DbxJuDLKEzXQIZ2hcDZxNTsJTn42WTLfEi8H7YiX-uhvl-5o-f-nEZwcA-Oy8gZyQ&amp;oh=b5b3cfd62731aafbe6557b63bd53c50d&amp;oe=5B6851D7">
            <a:extLst>
              <a:ext uri="{FF2B5EF4-FFF2-40B4-BE49-F238E27FC236}">
                <a16:creationId xmlns:a16="http://schemas.microsoft.com/office/drawing/2014/main" id="{46142961-EC54-4B62-A71B-2A5E5496DD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8643" y="2317713"/>
            <a:ext cx="6719981" cy="3484581"/>
          </a:xfrm>
          <a:prstGeom prst="rect">
            <a:avLst/>
          </a:prstGeom>
          <a:noFill/>
          <a:ln w="19050">
            <a:solidFill>
              <a:schemeClr val="accent3">
                <a:lumMod val="7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0704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3">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F431138-78F9-4951-A4C1-6E39EB06E54E}"/>
              </a:ext>
            </a:extLst>
          </p:cNvPr>
          <p:cNvSpPr/>
          <p:nvPr/>
        </p:nvSpPr>
        <p:spPr>
          <a:xfrm>
            <a:off x="553464" y="1039141"/>
            <a:ext cx="11476383" cy="1200329"/>
          </a:xfrm>
          <a:prstGeom prst="rect">
            <a:avLst/>
          </a:prstGeom>
        </p:spPr>
        <p:txBody>
          <a:bodyPr wrap="square">
            <a:spAutoFit/>
          </a:bodyPr>
          <a:lstStyle/>
          <a:p>
            <a:r>
              <a:rPr lang="en-US" sz="3600" dirty="0">
                <a:latin typeface="Aldhabi" panose="01000000000000000000" pitchFamily="2" charset="-78"/>
                <a:cs typeface="Aldhabi" panose="01000000000000000000" pitchFamily="2" charset="-78"/>
              </a:rPr>
              <a:t>We can determine whether the cancer maybe can be recovered or not depending on the percentage of cell damage</a:t>
            </a:r>
            <a:r>
              <a:rPr lang="en-US" sz="3600" dirty="0">
                <a:latin typeface="Aldhabi" panose="01000000000000000000" pitchFamily="2" charset="-78"/>
                <a:ea typeface="Calibri" panose="020F0502020204030204" pitchFamily="34" charset="0"/>
                <a:cs typeface="Aldhabi" panose="01000000000000000000" pitchFamily="2" charset="-78"/>
              </a:rPr>
              <a:t>:</a:t>
            </a:r>
            <a:endParaRPr lang="en-GB" sz="3600" dirty="0">
              <a:latin typeface="Aldhabi" panose="01000000000000000000" pitchFamily="2" charset="-78"/>
              <a:cs typeface="Aldhabi" panose="01000000000000000000" pitchFamily="2" charset="-78"/>
            </a:endParaRPr>
          </a:p>
        </p:txBody>
      </p:sp>
      <p:pic>
        <p:nvPicPr>
          <p:cNvPr id="9218" name="Picture 2" descr="https://scontent.ftlv3-1.fna.fbcdn.net/v/t1.0-9/30515850_503986886663506_1211835678380261376_n.png?_nc_cat=0&amp;_nc_eui2=v1%3AAeHmSaImA-Uyx0g8aTOKxQhB99ZaPmPnRl3HgRG-uCKaAKOK0lXTnC_hEmmEBwHJwS1DCFGbDZPgK8o9ZXWKhrFC7Y1YmPGgkksHM3zBQs6BsA&amp;oh=6e2607bfbc064988851cf28fbb504476&amp;oe=5B6E4A24">
            <a:extLst>
              <a:ext uri="{FF2B5EF4-FFF2-40B4-BE49-F238E27FC236}">
                <a16:creationId xmlns:a16="http://schemas.microsoft.com/office/drawing/2014/main" id="{937B084B-1D92-4FFF-88E6-FB9E27B593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9861" y="2519575"/>
            <a:ext cx="6858414" cy="3299283"/>
          </a:xfrm>
          <a:prstGeom prst="rect">
            <a:avLst/>
          </a:prstGeom>
          <a:noFill/>
          <a:ln w="19050">
            <a:solidFill>
              <a:schemeClr val="accent3">
                <a:lumMod val="75000"/>
              </a:schemeClr>
            </a:solidFill>
          </a:ln>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323747E6-A474-4233-AD99-2EFC59B4BB2C}"/>
              </a:ext>
            </a:extLst>
          </p:cNvPr>
          <p:cNvSpPr/>
          <p:nvPr/>
        </p:nvSpPr>
        <p:spPr>
          <a:xfrm>
            <a:off x="3003541" y="208144"/>
            <a:ext cx="6248827" cy="923330"/>
          </a:xfrm>
          <a:prstGeom prst="rect">
            <a:avLst/>
          </a:prstGeom>
          <a:noFill/>
        </p:spPr>
        <p:txBody>
          <a:bodyPr wrap="none" lIns="91440" tIns="45720" rIns="91440" bIns="45720">
            <a:spAutoFit/>
          </a:bodyPr>
          <a:lstStyle/>
          <a:p>
            <a:pPr algn="r"/>
            <a:r>
              <a:rPr lang="en-GB" sz="5400" cap="none" spc="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rPr>
              <a:t>	</a:t>
            </a:r>
            <a:r>
              <a:rPr lang="en-GB" sz="540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rPr>
              <a:t>Can the cancer cell be recovered? </a:t>
            </a:r>
            <a:endParaRPr lang="en-GB" sz="5400" cap="none" spc="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2664607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3">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6983A2E-AC65-4111-B3BF-D722CFD6522A}"/>
              </a:ext>
            </a:extLst>
          </p:cNvPr>
          <p:cNvSpPr/>
          <p:nvPr/>
        </p:nvSpPr>
        <p:spPr>
          <a:xfrm>
            <a:off x="928690" y="4340871"/>
            <a:ext cx="2135521" cy="523220"/>
          </a:xfrm>
          <a:prstGeom prst="rect">
            <a:avLst/>
          </a:prstGeom>
        </p:spPr>
        <p:txBody>
          <a:bodyPr wrap="none">
            <a:spAutoFit/>
          </a:bodyPr>
          <a:lstStyle/>
          <a:p>
            <a:r>
              <a:rPr lang="en-GB" sz="2800" b="1" dirty="0">
                <a:solidFill>
                  <a:schemeClr val="accent3">
                    <a:lumMod val="75000"/>
                  </a:schemeClr>
                </a:solidFill>
                <a:latin typeface="Aldhabi" panose="01000000000000000000" pitchFamily="2" charset="-78"/>
                <a:ea typeface="Calibri" panose="020F0502020204030204" pitchFamily="34" charset="0"/>
                <a:cs typeface="Aldhabi" panose="01000000000000000000" pitchFamily="2" charset="-78"/>
              </a:rPr>
              <a:t>Original Input Image</a:t>
            </a:r>
            <a:endParaRPr lang="en-GB" sz="2800" dirty="0">
              <a:solidFill>
                <a:schemeClr val="accent3">
                  <a:lumMod val="75000"/>
                </a:schemeClr>
              </a:solidFill>
              <a:latin typeface="Aldhabi" panose="01000000000000000000" pitchFamily="2" charset="-78"/>
              <a:cs typeface="Aldhabi" panose="01000000000000000000" pitchFamily="2" charset="-78"/>
            </a:endParaRPr>
          </a:p>
        </p:txBody>
      </p:sp>
      <p:sp>
        <p:nvSpPr>
          <p:cNvPr id="8" name="Rectangle 7">
            <a:extLst>
              <a:ext uri="{FF2B5EF4-FFF2-40B4-BE49-F238E27FC236}">
                <a16:creationId xmlns:a16="http://schemas.microsoft.com/office/drawing/2014/main" id="{B0F1F807-F14C-4E73-958E-04BF4F9DAD10}"/>
              </a:ext>
            </a:extLst>
          </p:cNvPr>
          <p:cNvSpPr/>
          <p:nvPr/>
        </p:nvSpPr>
        <p:spPr>
          <a:xfrm>
            <a:off x="4624602" y="4326782"/>
            <a:ext cx="1696298" cy="523220"/>
          </a:xfrm>
          <a:prstGeom prst="rect">
            <a:avLst/>
          </a:prstGeom>
        </p:spPr>
        <p:txBody>
          <a:bodyPr wrap="none">
            <a:spAutoFit/>
          </a:bodyPr>
          <a:lstStyle/>
          <a:p>
            <a:r>
              <a:rPr lang="en-GB" sz="2800" b="1" dirty="0">
                <a:solidFill>
                  <a:schemeClr val="accent3">
                    <a:lumMod val="75000"/>
                  </a:schemeClr>
                </a:solidFill>
                <a:latin typeface="Aldhabi" panose="01000000000000000000" pitchFamily="2" charset="-78"/>
                <a:ea typeface="Calibri" panose="020F0502020204030204" pitchFamily="34" charset="0"/>
                <a:cs typeface="Aldhabi" panose="01000000000000000000" pitchFamily="2" charset="-78"/>
              </a:rPr>
              <a:t>Grayscale Image</a:t>
            </a:r>
            <a:endParaRPr lang="en-GB" sz="2800" dirty="0">
              <a:solidFill>
                <a:schemeClr val="accent1"/>
              </a:solidFill>
              <a:latin typeface="Aldhabi" panose="01000000000000000000" pitchFamily="2" charset="-78"/>
              <a:cs typeface="Aldhabi" panose="01000000000000000000" pitchFamily="2" charset="-78"/>
            </a:endParaRPr>
          </a:p>
        </p:txBody>
      </p:sp>
      <p:sp>
        <p:nvSpPr>
          <p:cNvPr id="9" name="Rectangle 8">
            <a:extLst>
              <a:ext uri="{FF2B5EF4-FFF2-40B4-BE49-F238E27FC236}">
                <a16:creationId xmlns:a16="http://schemas.microsoft.com/office/drawing/2014/main" id="{2C37D330-EE26-4561-9B71-C9C4EB5B6C9B}"/>
              </a:ext>
            </a:extLst>
          </p:cNvPr>
          <p:cNvSpPr/>
          <p:nvPr/>
        </p:nvSpPr>
        <p:spPr>
          <a:xfrm>
            <a:off x="8251065" y="4240486"/>
            <a:ext cx="1699504" cy="523220"/>
          </a:xfrm>
          <a:prstGeom prst="rect">
            <a:avLst/>
          </a:prstGeom>
        </p:spPr>
        <p:txBody>
          <a:bodyPr wrap="none">
            <a:spAutoFit/>
          </a:bodyPr>
          <a:lstStyle/>
          <a:p>
            <a:r>
              <a:rPr lang="en-GB" sz="2800" b="1" dirty="0">
                <a:solidFill>
                  <a:schemeClr val="accent3">
                    <a:lumMod val="75000"/>
                  </a:schemeClr>
                </a:solidFill>
                <a:latin typeface="Aldhabi" panose="01000000000000000000" pitchFamily="2" charset="-78"/>
                <a:ea typeface="Calibri" panose="020F0502020204030204" pitchFamily="34" charset="0"/>
                <a:cs typeface="Aldhabi" panose="01000000000000000000" pitchFamily="2" charset="-78"/>
              </a:rPr>
              <a:t>Linear Contrast </a:t>
            </a:r>
            <a:endParaRPr lang="en-GB" sz="2800" dirty="0">
              <a:solidFill>
                <a:schemeClr val="accent3">
                  <a:lumMod val="75000"/>
                </a:schemeClr>
              </a:solidFill>
              <a:latin typeface="Aldhabi" panose="01000000000000000000" pitchFamily="2" charset="-78"/>
              <a:cs typeface="Aldhabi" panose="01000000000000000000" pitchFamily="2" charset="-78"/>
            </a:endParaRPr>
          </a:p>
        </p:txBody>
      </p:sp>
      <p:pic>
        <p:nvPicPr>
          <p:cNvPr id="10" name="Picture 9">
            <a:extLst>
              <a:ext uri="{FF2B5EF4-FFF2-40B4-BE49-F238E27FC236}">
                <a16:creationId xmlns:a16="http://schemas.microsoft.com/office/drawing/2014/main" id="{86DD63EA-4A11-465A-A712-26DEDF15BF16}"/>
              </a:ext>
            </a:extLst>
          </p:cNvPr>
          <p:cNvPicPr/>
          <p:nvPr/>
        </p:nvPicPr>
        <p:blipFill>
          <a:blip r:embed="rId3"/>
          <a:stretch>
            <a:fillRect/>
          </a:stretch>
        </p:blipFill>
        <p:spPr>
          <a:xfrm>
            <a:off x="767726" y="1703550"/>
            <a:ext cx="2457450" cy="2466974"/>
          </a:xfrm>
          <a:prstGeom prst="rect">
            <a:avLst/>
          </a:prstGeom>
          <a:ln w="19050">
            <a:solidFill>
              <a:schemeClr val="accent3">
                <a:lumMod val="75000"/>
              </a:schemeClr>
            </a:solidFill>
          </a:ln>
        </p:spPr>
      </p:pic>
      <p:pic>
        <p:nvPicPr>
          <p:cNvPr id="11" name="Picture 10">
            <a:extLst>
              <a:ext uri="{FF2B5EF4-FFF2-40B4-BE49-F238E27FC236}">
                <a16:creationId xmlns:a16="http://schemas.microsoft.com/office/drawing/2014/main" id="{0CB06C90-ED03-41E6-B291-AF75E55DD54D}"/>
              </a:ext>
            </a:extLst>
          </p:cNvPr>
          <p:cNvPicPr/>
          <p:nvPr/>
        </p:nvPicPr>
        <p:blipFill>
          <a:blip r:embed="rId4"/>
          <a:stretch>
            <a:fillRect/>
          </a:stretch>
        </p:blipFill>
        <p:spPr>
          <a:xfrm>
            <a:off x="4415443" y="1717839"/>
            <a:ext cx="2457450" cy="2481262"/>
          </a:xfrm>
          <a:prstGeom prst="rect">
            <a:avLst/>
          </a:prstGeom>
          <a:ln w="19050">
            <a:solidFill>
              <a:schemeClr val="accent3">
                <a:lumMod val="75000"/>
              </a:schemeClr>
            </a:solidFill>
          </a:ln>
        </p:spPr>
      </p:pic>
      <p:pic>
        <p:nvPicPr>
          <p:cNvPr id="12" name="Picture 11">
            <a:extLst>
              <a:ext uri="{FF2B5EF4-FFF2-40B4-BE49-F238E27FC236}">
                <a16:creationId xmlns:a16="http://schemas.microsoft.com/office/drawing/2014/main" id="{B2AFE2F7-9109-4CB2-B8FC-69DC1BFA856B}"/>
              </a:ext>
            </a:extLst>
          </p:cNvPr>
          <p:cNvPicPr/>
          <p:nvPr/>
        </p:nvPicPr>
        <p:blipFill>
          <a:blip r:embed="rId5"/>
          <a:stretch>
            <a:fillRect/>
          </a:stretch>
        </p:blipFill>
        <p:spPr>
          <a:xfrm>
            <a:off x="7872092" y="1717839"/>
            <a:ext cx="2457450" cy="2452685"/>
          </a:xfrm>
          <a:prstGeom prst="rect">
            <a:avLst/>
          </a:prstGeom>
          <a:ln w="19050">
            <a:solidFill>
              <a:schemeClr val="accent3">
                <a:lumMod val="75000"/>
              </a:schemeClr>
            </a:solidFill>
          </a:ln>
        </p:spPr>
      </p:pic>
      <p:sp>
        <p:nvSpPr>
          <p:cNvPr id="13" name="Rectangle 12">
            <a:extLst>
              <a:ext uri="{FF2B5EF4-FFF2-40B4-BE49-F238E27FC236}">
                <a16:creationId xmlns:a16="http://schemas.microsoft.com/office/drawing/2014/main" id="{511E7A8D-6CCA-4534-B735-EEB113D0879D}"/>
              </a:ext>
            </a:extLst>
          </p:cNvPr>
          <p:cNvSpPr/>
          <p:nvPr/>
        </p:nvSpPr>
        <p:spPr>
          <a:xfrm>
            <a:off x="3486290" y="245878"/>
            <a:ext cx="5479385" cy="923330"/>
          </a:xfrm>
          <a:prstGeom prst="rect">
            <a:avLst/>
          </a:prstGeom>
          <a:noFill/>
        </p:spPr>
        <p:txBody>
          <a:bodyPr wrap="none" lIns="91440" tIns="45720" rIns="91440" bIns="45720">
            <a:spAutoFit/>
          </a:bodyPr>
          <a:lstStyle/>
          <a:p>
            <a:pPr algn="r"/>
            <a:r>
              <a:rPr lang="en-GB" sz="540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rPr>
              <a:t>Image Pre-Processing Results</a:t>
            </a:r>
            <a:endParaRPr lang="en-GB" sz="5400" cap="none" spc="0" dirty="0">
              <a:ln w="0"/>
              <a:solidFill>
                <a:schemeClr val="accent3">
                  <a:lumMod val="75000"/>
                </a:schemeClr>
              </a:solidFill>
              <a:effectLst>
                <a:outerShdw blurRad="38100" dist="25400" dir="5400000" algn="ctr" rotWithShape="0">
                  <a:srgbClr val="6E747A">
                    <a:alpha val="43000"/>
                  </a:srgbClr>
                </a:outerShdw>
              </a:effectLst>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483382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PINKFLORALBROCADE_16X9">
  <a:themeElements>
    <a:clrScheme name="PinkFloralBrocade">
      <a:dk1>
        <a:srgbClr val="323232"/>
      </a:dk1>
      <a:lt1>
        <a:sysClr val="window" lastClr="FFFFFF"/>
      </a:lt1>
      <a:dk2>
        <a:srgbClr val="000000"/>
      </a:dk2>
      <a:lt2>
        <a:srgbClr val="E8E3E7"/>
      </a:lt2>
      <a:accent1>
        <a:srgbClr val="852367"/>
      </a:accent1>
      <a:accent2>
        <a:srgbClr val="079097"/>
      </a:accent2>
      <a:accent3>
        <a:srgbClr val="D54658"/>
      </a:accent3>
      <a:accent4>
        <a:srgbClr val="EA8B4A"/>
      </a:accent4>
      <a:accent5>
        <a:srgbClr val="E3BB49"/>
      </a:accent5>
      <a:accent6>
        <a:srgbClr val="79AD5F"/>
      </a:accent6>
      <a:hlink>
        <a:srgbClr val="079097"/>
      </a:hlink>
      <a:folHlink>
        <a:srgbClr val="808080"/>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PinkFloralBrocade">
      <a:dk1>
        <a:srgbClr val="323232"/>
      </a:dk1>
      <a:lt1>
        <a:sysClr val="window" lastClr="FFFFFF"/>
      </a:lt1>
      <a:dk2>
        <a:srgbClr val="000000"/>
      </a:dk2>
      <a:lt2>
        <a:srgbClr val="E8E3E7"/>
      </a:lt2>
      <a:accent1>
        <a:srgbClr val="852367"/>
      </a:accent1>
      <a:accent2>
        <a:srgbClr val="079097"/>
      </a:accent2>
      <a:accent3>
        <a:srgbClr val="D54658"/>
      </a:accent3>
      <a:accent4>
        <a:srgbClr val="EA8B4A"/>
      </a:accent4>
      <a:accent5>
        <a:srgbClr val="E3BB49"/>
      </a:accent5>
      <a:accent6>
        <a:srgbClr val="79AD5F"/>
      </a:accent6>
      <a:hlink>
        <a:srgbClr val="079097"/>
      </a:hlink>
      <a:folHlink>
        <a:srgbClr val="808080"/>
      </a:folHlink>
    </a:clrScheme>
    <a:fontScheme name="PinkFloralBrocad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inkFloralBrocade">
      <a:dk1>
        <a:srgbClr val="323232"/>
      </a:dk1>
      <a:lt1>
        <a:sysClr val="window" lastClr="FFFFFF"/>
      </a:lt1>
      <a:dk2>
        <a:srgbClr val="000000"/>
      </a:dk2>
      <a:lt2>
        <a:srgbClr val="E8E3E7"/>
      </a:lt2>
      <a:accent1>
        <a:srgbClr val="852367"/>
      </a:accent1>
      <a:accent2>
        <a:srgbClr val="079097"/>
      </a:accent2>
      <a:accent3>
        <a:srgbClr val="D54658"/>
      </a:accent3>
      <a:accent4>
        <a:srgbClr val="EA8B4A"/>
      </a:accent4>
      <a:accent5>
        <a:srgbClr val="E3BB49"/>
      </a:accent5>
      <a:accent6>
        <a:srgbClr val="79AD5F"/>
      </a:accent6>
      <a:hlink>
        <a:srgbClr val="079097"/>
      </a:hlink>
      <a:folHlink>
        <a:srgbClr val="808080"/>
      </a:folHlink>
    </a:clrScheme>
    <a:fontScheme name="PinkFloralBrocad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C30D95C-3EF8-44E8-B33B-528BD41806D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311</Words>
  <Application>Microsoft Office PowerPoint</Application>
  <PresentationFormat>Widescreen</PresentationFormat>
  <Paragraphs>47</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Aldhabi</vt:lpstr>
      <vt:lpstr>Arial</vt:lpstr>
      <vt:lpstr>Calibri</vt:lpstr>
      <vt:lpstr>Cambria Math</vt:lpstr>
      <vt:lpstr>Times New Roman</vt:lpstr>
      <vt:lpstr>Wingdings</vt:lpstr>
      <vt:lpstr>PINKFLORALBROCADE_16X9</vt:lpstr>
      <vt:lpstr>Leukemia Diagnosis Using Microscopic Digital Images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2017-12-06T10:05:56Z</dcterms:created>
  <dcterms:modified xsi:type="dcterms:W3CDTF">2018-05-02T16:32:03Z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TC034173939991</vt:lpwstr>
  </property>
</Properties>
</file>