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notesSlides/notesSlide3.xml" ContentType="application/vnd.openxmlformats-officedocument.presentationml.notesSlide+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notesSlides/notesSlide4.xml" ContentType="application/vnd.openxmlformats-officedocument.presentationml.notesSlide+xml"/>
  <Override PartName="/ppt/tags/tag18.xml" ContentType="application/vnd.openxmlformats-officedocument.presentationml.tags+xml"/>
  <Override PartName="/ppt/tags/tag19.xml" ContentType="application/vnd.openxmlformats-officedocument.presentationml.tags+xml"/>
  <Override PartName="/ppt/notesSlides/notesSlide5.xml" ContentType="application/vnd.openxmlformats-officedocument.presentationml.notesSlide+xml"/>
  <Override PartName="/ppt/tags/tag20.xml" ContentType="application/vnd.openxmlformats-officedocument.presentationml.tags+xml"/>
  <Override PartName="/ppt/tags/tag21.xml" ContentType="application/vnd.openxmlformats-officedocument.presentationml.tags+xml"/>
  <Override PartName="/ppt/notesSlides/notesSlide6.xml" ContentType="application/vnd.openxmlformats-officedocument.presentationml.notesSlide+xml"/>
  <Override PartName="/ppt/tags/tag22.xml" ContentType="application/vnd.openxmlformats-officedocument.presentationml.tags+xml"/>
  <Override PartName="/ppt/tags/tag23.xml" ContentType="application/vnd.openxmlformats-officedocument.presentationml.tags+xml"/>
  <Override PartName="/ppt/notesSlides/notesSlide7.xml" ContentType="application/vnd.openxmlformats-officedocument.presentationml.notesSlide+xml"/>
  <Override PartName="/ppt/tags/tag24.xml" ContentType="application/vnd.openxmlformats-officedocument.presentationml.tags+xml"/>
  <Override PartName="/ppt/tags/tag25.xml" ContentType="application/vnd.openxmlformats-officedocument.presentationml.tags+xml"/>
  <Override PartName="/ppt/notesSlides/notesSlide8.xml" ContentType="application/vnd.openxmlformats-officedocument.presentationml.notesSlide+xml"/>
  <Override PartName="/ppt/tags/tag26.xml" ContentType="application/vnd.openxmlformats-officedocument.presentationml.tags+xml"/>
  <Override PartName="/ppt/tags/tag27.xml" ContentType="application/vnd.openxmlformats-officedocument.presentationml.tags+xml"/>
  <Override PartName="/ppt/notesSlides/notesSlide9.xml" ContentType="application/vnd.openxmlformats-officedocument.presentationml.notesSlide+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notesSlides/notesSlide10.xml" ContentType="application/vnd.openxmlformats-officedocument.presentationml.notesSlide+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notesSlides/notesSlide11.xml" ContentType="application/vnd.openxmlformats-officedocument.presentationml.notesSlide+xml"/>
  <Override PartName="/ppt/tags/tag44.xml" ContentType="application/vnd.openxmlformats-officedocument.presentationml.tags+xml"/>
  <Override PartName="/ppt/tags/tag46.xml" ContentType="application/vnd.openxmlformats-officedocument.presentationml.tags+xml"/>
  <Override PartName="/ppt/notesSlides/notesSlide12.xml" ContentType="application/vnd.openxmlformats-officedocument.presentationml.notesSlide+xml"/>
  <Override PartName="/ppt/tags/tag47.xml" ContentType="application/vnd.openxmlformats-officedocument.presentationml.tags+xml"/>
  <Override PartName="/ppt/tags/tag48.xml" ContentType="application/vnd.openxmlformats-officedocument.presentationml.tags+xml"/>
  <Override PartName="/ppt/notesSlides/notesSlide13.xml" ContentType="application/vnd.openxmlformats-officedocument.presentationml.notesSlide+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notesSlides/notesSlide14.xml" ContentType="application/vnd.openxmlformats-officedocument.presentationml.notesSlide+xml"/>
  <Override PartName="/ppt/tags/tag53.xml" ContentType="application/vnd.openxmlformats-officedocument.presentationml.tags+xml"/>
  <Override PartName="/ppt/tags/tag54.xml" ContentType="application/vnd.openxmlformats-officedocument.presentationml.tags+xml"/>
  <Override PartName="/ppt/notesSlides/notesSlide15.xml" ContentType="application/vnd.openxmlformats-officedocument.presentationml.notesSlide+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notesSlides/notesSlide16.xml" ContentType="application/vnd.openxmlformats-officedocument.presentationml.notesSlide+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notesSlides/notesSlide17.xml" ContentType="application/vnd.openxmlformats-officedocument.presentationml.notesSlide+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notesSlides/notesSlide18.xml" ContentType="application/vnd.openxmlformats-officedocument.presentationml.notesSlide+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notesSlides/notesSlide19.xml" ContentType="application/vnd.openxmlformats-officedocument.presentationml.notesSlide+xml"/>
  <Override PartName="/ppt/tags/tag72.xml" ContentType="application/vnd.openxmlformats-officedocument.presentationml.tags+xml"/>
  <Override PartName="/ppt/tags/tag73.xml" ContentType="application/vnd.openxmlformats-officedocument.presentationml.tags+xml"/>
  <Override PartName="/ppt/notesSlides/notesSlide20.xml" ContentType="application/vnd.openxmlformats-officedocument.presentationml.notesSlide+xml"/>
  <Override PartName="/ppt/tags/tag74.xml" ContentType="application/vnd.openxmlformats-officedocument.presentationml.tags+xml"/>
  <Override PartName="/ppt/tags/tag75.xml" ContentType="application/vnd.openxmlformats-officedocument.presentationml.tags+xml"/>
  <Override PartName="/ppt/notesSlides/notesSlide21.xml" ContentType="application/vnd.openxmlformats-officedocument.presentationml.notesSlide+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notesSlides/notesSlide22.xml" ContentType="application/vnd.openxmlformats-officedocument.presentationml.notesSlide+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notesSlides/notesSlide23.xml" ContentType="application/vnd.openxmlformats-officedocument.presentationml.notesSlide+xml"/>
  <Override PartName="/ppt/tags/tag82.xml" ContentType="application/vnd.openxmlformats-officedocument.presentationml.tags+xml"/>
  <Override PartName="/ppt/tags/tag83.xml" ContentType="application/vnd.openxmlformats-officedocument.presentationml.tags+xml"/>
  <Override PartName="/ppt/notesSlides/notesSlide24.xml" ContentType="application/vnd.openxmlformats-officedocument.presentationml.notesSlide+xml"/>
  <Override PartName="/ppt/tags/tag84.xml" ContentType="application/vnd.openxmlformats-officedocument.presentationml.tags+xml"/>
  <Override PartName="/ppt/tags/tag85.xml" ContentType="application/vnd.openxmlformats-officedocument.presentationml.tags+xml"/>
  <Override PartName="/ppt/notesSlides/notesSlide25.xml" ContentType="application/vnd.openxmlformats-officedocument.presentationml.notesSlide+xml"/>
  <Override PartName="/ppt/tags/tag86.xml" ContentType="application/vnd.openxmlformats-officedocument.presentationml.tags+xml"/>
  <Override PartName="/ppt/tags/tag87.xml" ContentType="application/vnd.openxmlformats-officedocument.presentationml.tags+xml"/>
  <Override PartName="/ppt/notesSlides/notesSlide26.xml" ContentType="application/vnd.openxmlformats-officedocument.presentationml.notesSlide+xml"/>
  <Override PartName="/ppt/tags/tag88.xml" ContentType="application/vnd.openxmlformats-officedocument.presentationml.tags+xml"/>
  <Override PartName="/ppt/tags/tag89.xml" ContentType="application/vnd.openxmlformats-officedocument.presentationml.tags+xml"/>
  <Override PartName="/ppt/notesSlides/notesSlide27.xml" ContentType="application/vnd.openxmlformats-officedocument.presentationml.notesSlide+xml"/>
  <Override PartName="/ppt/tags/tag90.xml" ContentType="application/vnd.openxmlformats-officedocument.presentationml.tags+xml"/>
  <Override PartName="/ppt/tags/tag91.xml" ContentType="application/vnd.openxmlformats-officedocument.presentationml.tags+xml"/>
  <Override PartName="/ppt/notesSlides/notesSlide28.xml" ContentType="application/vnd.openxmlformats-officedocument.presentationml.notesSlide+xml"/>
  <Override PartName="/ppt/tags/tag92.xml" ContentType="application/vnd.openxmlformats-officedocument.presentationml.tags+xml"/>
  <Override PartName="/ppt/tags/tag93.xml" ContentType="application/vnd.openxmlformats-officedocument.presentationml.tags+xml"/>
  <Override PartName="/ppt/notesSlides/notesSlide29.xml" ContentType="application/vnd.openxmlformats-officedocument.presentationml.notesSlide+xml"/>
  <Override PartName="/ppt/tags/tag94.xml" ContentType="application/vnd.openxmlformats-officedocument.presentationml.tags+xml"/>
  <Override PartName="/ppt/tags/tag95.xml" ContentType="application/vnd.openxmlformats-officedocument.presentationml.tags+xml"/>
  <Override PartName="/ppt/notesSlides/notesSlide30.xml" ContentType="application/vnd.openxmlformats-officedocument.presentationml.notesSlide+xml"/>
  <Override PartName="/ppt/tags/tag96.xml" ContentType="application/vnd.openxmlformats-officedocument.presentationml.tags+xml"/>
  <Override PartName="/ppt/tags/tag97.xml" ContentType="application/vnd.openxmlformats-officedocument.presentationml.tags+xml"/>
  <Override PartName="/ppt/notesSlides/notesSlide31.xml" ContentType="application/vnd.openxmlformats-officedocument.presentationml.notesSlide+xml"/>
  <Override PartName="/ppt/tags/tag98.xml" ContentType="application/vnd.openxmlformats-officedocument.presentationml.tags+xml"/>
  <Override PartName="/ppt/tags/tag99.xml" ContentType="application/vnd.openxmlformats-officedocument.presentationml.tags+xml"/>
  <Override PartName="/ppt/notesSlides/notesSlide32.xml" ContentType="application/vnd.openxmlformats-officedocument.presentationml.notesSlide+xml"/>
  <Override PartName="/ppt/tags/tag100.xml" ContentType="application/vnd.openxmlformats-officedocument.presentationml.tags+xml"/>
  <Override PartName="/ppt/tags/tag101.xml" ContentType="application/vnd.openxmlformats-officedocument.presentationml.tags+xml"/>
  <Override PartName="/ppt/notesSlides/notesSlide33.xml" ContentType="application/vnd.openxmlformats-officedocument.presentationml.notesSlide+xml"/>
  <Override PartName="/ppt/tags/tag102.xml" ContentType="application/vnd.openxmlformats-officedocument.presentationml.tags+xml"/>
  <Override PartName="/ppt/tags/tag103.xml" ContentType="application/vnd.openxmlformats-officedocument.presentationml.tags+xml"/>
  <Override PartName="/ppt/notesSlides/notesSlide34.xml" ContentType="application/vnd.openxmlformats-officedocument.presentationml.notesSlide+xml"/>
  <Override PartName="/ppt/tags/tag104.xml" ContentType="application/vnd.openxmlformats-officedocument.presentationml.tags+xml"/>
  <Override PartName="/ppt/tags/tag105.xml" ContentType="application/vnd.openxmlformats-officedocument.presentationml.tags+xml"/>
  <Override PartName="/ppt/notesSlides/notesSlide35.xml" ContentType="application/vnd.openxmlformats-officedocument.presentationml.notesSlide+xml"/>
  <Override PartName="/ppt/tags/tag106.xml" ContentType="application/vnd.openxmlformats-officedocument.presentationml.tags+xml"/>
  <Override PartName="/ppt/tags/tag107.xml" ContentType="application/vnd.openxmlformats-officedocument.presentationml.tags+xml"/>
  <Override PartName="/ppt/notesSlides/notesSlide36.xml" ContentType="application/vnd.openxmlformats-officedocument.presentationml.notesSlide+xml"/>
  <Override PartName="/ppt/tags/tag108.xml" ContentType="application/vnd.openxmlformats-officedocument.presentationml.tags+xml"/>
  <Override PartName="/ppt/tags/tag109.xml" ContentType="application/vnd.openxmlformats-officedocument.presentationml.tags+xml"/>
  <Override PartName="/ppt/notesSlides/notesSlide37.xml" ContentType="application/vnd.openxmlformats-officedocument.presentationml.notesSlide+xml"/>
  <Override PartName="/ppt/tags/tag110.xml" ContentType="application/vnd.openxmlformats-officedocument.presentationml.tags+xml"/>
  <Override PartName="/ppt/tags/tag111.xml" ContentType="application/vnd.openxmlformats-officedocument.presentationml.tags+xml"/>
  <Override PartName="/ppt/notesSlides/notesSlide38.xml" ContentType="application/vnd.openxmlformats-officedocument.presentationml.notesSlide+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notesSlides/notesSlide39.xml" ContentType="application/vnd.openxmlformats-officedocument.presentationml.notesSlide+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notesSlides/notesSlide40.xml" ContentType="application/vnd.openxmlformats-officedocument.presentationml.notesSlide+xml"/>
  <Override PartName="/ppt/tags/tag121.xml" ContentType="application/vnd.openxmlformats-officedocument.presentationml.tags+xml"/>
  <Override PartName="/ppt/tags/tag122.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notesSlides/notesSlide41.xml" ContentType="application/vnd.openxmlformats-officedocument.presentationml.notesSlide+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notesSlides/notesSlide42.xml" ContentType="application/vnd.openxmlformats-officedocument.presentationml.notesSlide+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notesSlides/notesSlide43.xml" ContentType="application/vnd.openxmlformats-officedocument.presentationml.notesSlide+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notesSlides/notesSlide44.xml" ContentType="application/vnd.openxmlformats-officedocument.presentationml.notesSlide+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notesSlides/notesSlide45.xml" ContentType="application/vnd.openxmlformats-officedocument.presentationml.notesSlide+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notesSlides/notesSlide46.xml" ContentType="application/vnd.openxmlformats-officedocument.presentationml.notesSlide+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notesSlides/notesSlide47.xml" ContentType="application/vnd.openxmlformats-officedocument.presentationml.notesSlide+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notesSlides/notesSlide48.xml" ContentType="application/vnd.openxmlformats-officedocument.presentationml.notesSlide+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notesSlides/notesSlide49.xml" ContentType="application/vnd.openxmlformats-officedocument.presentationml.notesSlide+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notesSlides/notesSlide50.xml" ContentType="application/vnd.openxmlformats-officedocument.presentationml.notesSlide+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notesSlides/notesSlide51.xml" ContentType="application/vnd.openxmlformats-officedocument.presentationml.notesSlide+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notesSlides/notesSlide52.xml" ContentType="application/vnd.openxmlformats-officedocument.presentationml.notesSlide+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notesSlides/notesSlide53.xml" ContentType="application/vnd.openxmlformats-officedocument.presentationml.notesSlide+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notesSlides/notesSlide54.xml" ContentType="application/vnd.openxmlformats-officedocument.presentationml.notesSlide+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notesSlides/notesSlide55.xml" ContentType="application/vnd.openxmlformats-officedocument.presentationml.notesSlide+xml"/>
  <Override PartName="/ppt/comments/comment1.xml" ContentType="application/vnd.openxmlformats-officedocument.presentationml.comment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6.xml" ContentType="application/vnd.openxmlformats-officedocument.presentationml.tags+xml"/>
  <Override PartName="/ppt/notesSlides/notesSlide56.xml" ContentType="application/vnd.openxmlformats-officedocument.presentationml.notesSlide+xml"/>
  <Override PartName="/ppt/comments/comment2.xml" ContentType="application/vnd.openxmlformats-officedocument.presentationml.comment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notesSlides/notesSlide57.xml" ContentType="application/vnd.openxmlformats-officedocument.presentationml.notesSlide+xml"/>
  <Override PartName="/ppt/comments/comment3.xml" ContentType="application/vnd.openxmlformats-officedocument.presentationml.comment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notesSlides/notesSlide58.xml" ContentType="application/vnd.openxmlformats-officedocument.presentationml.notesSlide+xml"/>
  <Override PartName="/ppt/comments/comment4.xml" ContentType="application/vnd.openxmlformats-officedocument.presentationml.comment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notesSlides/notesSlide59.xml" ContentType="application/vnd.openxmlformats-officedocument.presentationml.notesSlide+xml"/>
  <Override PartName="/ppt/comments/comment5.xml" ContentType="application/vnd.openxmlformats-officedocument.presentationml.comment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notesSlides/notesSlide60.xml" ContentType="application/vnd.openxmlformats-officedocument.presentationml.notesSlide+xml"/>
  <Override PartName="/ppt/comments/comment6.xml" ContentType="application/vnd.openxmlformats-officedocument.presentationml.comment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notesSlides/notesSlide61.xml" ContentType="application/vnd.openxmlformats-officedocument.presentationml.notesSlide+xml"/>
  <Override PartName="/ppt/comments/comment7.xml" ContentType="application/vnd.openxmlformats-officedocument.presentationml.comment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notesSlides/notesSlide62.xml" ContentType="application/vnd.openxmlformats-officedocument.presentationml.notesSlide+xml"/>
  <Override PartName="/ppt/comments/comment8.xml" ContentType="application/vnd.openxmlformats-officedocument.presentationml.comment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notesSlides/notesSlide63.xml" ContentType="application/vnd.openxmlformats-officedocument.presentationml.notesSlide+xml"/>
  <Override PartName="/ppt/comments/comment9.xml" ContentType="application/vnd.openxmlformats-officedocument.presentationml.comment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notesSlides/notesSlide64.xml" ContentType="application/vnd.openxmlformats-officedocument.presentationml.notesSlide+xml"/>
  <Override PartName="/ppt/comments/comment10.xml" ContentType="application/vnd.openxmlformats-officedocument.presentationml.comment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40.xml" ContentType="application/vnd.openxmlformats-officedocument.presentationml.tags+xml"/>
  <Override PartName="/ppt/notesSlides/notesSlide65.xml" ContentType="application/vnd.openxmlformats-officedocument.presentationml.notesSlide+xml"/>
  <Override PartName="/ppt/comments/comment11.xml" ContentType="application/vnd.openxmlformats-officedocument.presentationml.comment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notesSlides/notesSlide66.xml" ContentType="application/vnd.openxmlformats-officedocument.presentationml.notesSlide+xml"/>
  <Override PartName="/ppt/comments/comment12.xml" ContentType="application/vnd.openxmlformats-officedocument.presentationml.comment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notesSlides/notesSlide67.xml" ContentType="application/vnd.openxmlformats-officedocument.presentationml.notesSlide+xml"/>
  <Override PartName="/ppt/comments/comment13.xml" ContentType="application/vnd.openxmlformats-officedocument.presentationml.comment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notesSlides/notesSlide68.xml" ContentType="application/vnd.openxmlformats-officedocument.presentationml.notesSlide+xml"/>
  <Override PartName="/ppt/comments/comment14.xml" ContentType="application/vnd.openxmlformats-officedocument.presentationml.comment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notesSlides/notesSlide69.xml" ContentType="application/vnd.openxmlformats-officedocument.presentationml.notesSlide+xml"/>
  <Override PartName="/ppt/comments/comment15.xml" ContentType="application/vnd.openxmlformats-officedocument.presentationml.comment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notesSlides/notesSlide70.xml" ContentType="application/vnd.openxmlformats-officedocument.presentationml.notesSlide+xml"/>
  <Override PartName="/ppt/comments/comment16.xml" ContentType="application/vnd.openxmlformats-officedocument.presentationml.comment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notesSlides/notesSlide71.xml" ContentType="application/vnd.openxmlformats-officedocument.presentationml.notesSlide+xml"/>
  <Override PartName="/ppt/comments/comment17.xml" ContentType="application/vnd.openxmlformats-officedocument.presentationml.comment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notesSlides/notesSlide72.xml" ContentType="application/vnd.openxmlformats-officedocument.presentationml.notesSlide+xml"/>
  <Override PartName="/ppt/comments/comment18.xml" ContentType="application/vnd.openxmlformats-officedocument.presentationml.comment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notesSlides/notesSlide73.xml" ContentType="application/vnd.openxmlformats-officedocument.presentationml.notesSlide+xml"/>
  <Override PartName="/ppt/comments/comment19.xml" ContentType="application/vnd.openxmlformats-officedocument.presentationml.comment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notesSlides/notesSlide74.xml" ContentType="application/vnd.openxmlformats-officedocument.presentationml.notesSlide+xml"/>
  <Override PartName="/ppt/comments/comment20.xml" ContentType="application/vnd.openxmlformats-officedocument.presentationml.comment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80.xml" ContentType="application/vnd.openxmlformats-officedocument.presentationml.tags+xml"/>
  <Override PartName="/ppt/notesSlides/notesSlide75.xml" ContentType="application/vnd.openxmlformats-officedocument.presentationml.notesSlide+xml"/>
  <Override PartName="/ppt/comments/comment21.xml" ContentType="application/vnd.openxmlformats-officedocument.presentationml.comment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notesSlides/notesSlide76.xml" ContentType="application/vnd.openxmlformats-officedocument.presentationml.notesSlide+xml"/>
  <Override PartName="/ppt/comments/comment22.xml" ContentType="application/vnd.openxmlformats-officedocument.presentationml.comment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notesSlides/notesSlide77.xml" ContentType="application/vnd.openxmlformats-officedocument.presentationml.notesSlide+xml"/>
  <Override PartName="/ppt/comments/comment23.xml" ContentType="application/vnd.openxmlformats-officedocument.presentationml.comment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notesSlides/notesSlide78.xml" ContentType="application/vnd.openxmlformats-officedocument.presentationml.notesSlide+xml"/>
  <Override PartName="/ppt/comments/comment24.xml" ContentType="application/vnd.openxmlformats-officedocument.presentationml.comment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notesSlides/notesSlide79.xml" ContentType="application/vnd.openxmlformats-officedocument.presentationml.notesSlide+xml"/>
  <Override PartName="/ppt/comments/comment25.xml" ContentType="application/vnd.openxmlformats-officedocument.presentationml.comment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notesSlides/notesSlide80.xml" ContentType="application/vnd.openxmlformats-officedocument.presentationml.notesSlide+xml"/>
  <Override PartName="/ppt/comments/comment26.xml" ContentType="application/vnd.openxmlformats-officedocument.presentationml.comment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notesSlides/notesSlide81.xml" ContentType="application/vnd.openxmlformats-officedocument.presentationml.notesSlide+xml"/>
  <Override PartName="/ppt/comments/comment27.xml" ContentType="application/vnd.openxmlformats-officedocument.presentationml.comment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notesSlides/notesSlide82.xml" ContentType="application/vnd.openxmlformats-officedocument.presentationml.notesSlide+xml"/>
  <Override PartName="/ppt/comments/comment28.xml" ContentType="application/vnd.openxmlformats-officedocument.presentationml.comment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notesSlides/notesSlide83.xml" ContentType="application/vnd.openxmlformats-officedocument.presentationml.notesSlide+xml"/>
  <Override PartName="/ppt/comments/comment29.xml" ContentType="application/vnd.openxmlformats-officedocument.presentationml.comment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notesSlides/notesSlide84.xml" ContentType="application/vnd.openxmlformats-officedocument.presentationml.notesSlide+xml"/>
  <Override PartName="/ppt/comments/comment30.xml" ContentType="application/vnd.openxmlformats-officedocument.presentationml.comment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notesSlides/notesSlide85.xml" ContentType="application/vnd.openxmlformats-officedocument.presentationml.notesSlide+xml"/>
  <Override PartName="/ppt/comments/comment31.xml" ContentType="application/vnd.openxmlformats-officedocument.presentationml.comment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notesSlides/notesSlide86.xml" ContentType="application/vnd.openxmlformats-officedocument.presentationml.notesSlide+xml"/>
  <Override PartName="/ppt/comments/comment32.xml" ContentType="application/vnd.openxmlformats-officedocument.presentationml.comment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notesSlides/notesSlide87.xml" ContentType="application/vnd.openxmlformats-officedocument.presentationml.notesSlide+xml"/>
  <Override PartName="/ppt/comments/comment33.xml" ContentType="application/vnd.openxmlformats-officedocument.presentationml.comment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notesSlides/notesSlide88.xml" ContentType="application/vnd.openxmlformats-officedocument.presentationml.notesSlide+xml"/>
  <Override PartName="/ppt/comments/comment34.xml" ContentType="application/vnd.openxmlformats-officedocument.presentationml.comment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notesSlides/notesSlide89.xml" ContentType="application/vnd.openxmlformats-officedocument.presentationml.notesSlide+xml"/>
  <Override PartName="/ppt/comments/comment35.xml" ContentType="application/vnd.openxmlformats-officedocument.presentationml.comment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notesSlides/notesSlide90.xml" ContentType="application/vnd.openxmlformats-officedocument.presentationml.notesSlide+xml"/>
  <Override PartName="/ppt/comments/comment36.xml" ContentType="application/vnd.openxmlformats-officedocument.presentationml.comment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notesSlides/notesSlide91.xml" ContentType="application/vnd.openxmlformats-officedocument.presentationml.notesSlide+xml"/>
  <Override PartName="/ppt/comments/comment37.xml" ContentType="application/vnd.openxmlformats-officedocument.presentationml.comment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notesSlides/notesSlide92.xml" ContentType="application/vnd.openxmlformats-officedocument.presentationml.notesSlide+xml"/>
  <Override PartName="/ppt/comments/comment38.xml" ContentType="application/vnd.openxmlformats-officedocument.presentationml.comment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notesSlides/notesSlide93.xml" ContentType="application/vnd.openxmlformats-officedocument.presentationml.notesSlide+xml"/>
  <Override PartName="/ppt/comments/comment39.xml" ContentType="application/vnd.openxmlformats-officedocument.presentationml.comment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notesSlides/notesSlide94.xml" ContentType="application/vnd.openxmlformats-officedocument.presentationml.notesSlide+xml"/>
  <Override PartName="/ppt/comments/comment40.xml" ContentType="application/vnd.openxmlformats-officedocument.presentationml.comment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notesSlides/notesSlide95.xml" ContentType="application/vnd.openxmlformats-officedocument.presentationml.notesSlide+xml"/>
  <Override PartName="/ppt/comments/comment41.xml" ContentType="application/vnd.openxmlformats-officedocument.presentationml.comment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notesSlides/notesSlide96.xml" ContentType="application/vnd.openxmlformats-officedocument.presentationml.notesSlide+xml"/>
  <Override PartName="/ppt/comments/comment42.xml" ContentType="application/vnd.openxmlformats-officedocument.presentationml.comment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notesSlides/notesSlide97.xml" ContentType="application/vnd.openxmlformats-officedocument.presentationml.notesSlide+xml"/>
  <Override PartName="/ppt/comments/comment43.xml" ContentType="application/vnd.openxmlformats-officedocument.presentationml.comment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notesSlides/notesSlide98.xml" ContentType="application/vnd.openxmlformats-officedocument.presentationml.notesSlide+xml"/>
  <Override PartName="/ppt/comments/comment44.xml" ContentType="application/vnd.openxmlformats-officedocument.presentationml.comment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notesSlides/notesSlide99.xml" ContentType="application/vnd.openxmlformats-officedocument.presentationml.notesSlide+xml"/>
  <Override PartName="/ppt/comments/comment45.xml" ContentType="application/vnd.openxmlformats-officedocument.presentationml.comment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notesSlides/notesSlide100.xml" ContentType="application/vnd.openxmlformats-officedocument.presentationml.notesSlide+xml"/>
  <Override PartName="/ppt/comments/comment46.xml" ContentType="application/vnd.openxmlformats-officedocument.presentationml.comment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notesSlides/notesSlide101.xml" ContentType="application/vnd.openxmlformats-officedocument.presentationml.notesSlide+xml"/>
  <Override PartName="/ppt/comments/comment47.xml" ContentType="application/vnd.openxmlformats-officedocument.presentationml.comment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notesSlides/notesSlide102.xml" ContentType="application/vnd.openxmlformats-officedocument.presentationml.notesSlide+xml"/>
  <Override PartName="/ppt/comments/comment48.xml" ContentType="application/vnd.openxmlformats-officedocument.presentationml.comment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notesSlides/notesSlide103.xml" ContentType="application/vnd.openxmlformats-officedocument.presentationml.notesSlide+xml"/>
  <Override PartName="/ppt/comments/comment49.xml" ContentType="application/vnd.openxmlformats-officedocument.presentationml.comment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notesSlides/notesSlide104.xml" ContentType="application/vnd.openxmlformats-officedocument.presentationml.notesSlide+xml"/>
  <Override PartName="/ppt/comments/comment50.xml" ContentType="application/vnd.openxmlformats-officedocument.presentationml.comment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notesSlides/notesSlide105.xml" ContentType="application/vnd.openxmlformats-officedocument.presentationml.notesSlide+xml"/>
  <Override PartName="/ppt/comments/comment51.xml" ContentType="application/vnd.openxmlformats-officedocument.presentationml.comments+xml"/>
  <Override PartName="/ppt/notesSlides/notesSlide10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tags/tag2910.xml" ContentType="application/vnd.openxmlformats-officedocument.presentationml.tags+xml"/>
  <Override PartName="/ppt/tags/tag33.xml" ContentType="application/vnd.openxmlformats-officedocument.presentationml.tags+xml"/>
  <Override PartName="/ppt/tags/tag45.xml" ContentType="application/vnd.openxmlformats-officedocument.presentationml.tags+xml"/>
  <Override PartName="/ppt/tags/tag123.xml" ContentType="application/vnd.openxmlformats-officedocument.presentationml.tags+xml"/>
  <Override PartName="/ppt/tags/tag195.xml" ContentType="application/vnd.openxmlformats-officedocument.presentationml.tags+xml"/>
  <Override PartName="/ppt/tags/tag239.xml" ContentType="application/vnd.openxmlformats-officedocument.presentationml.tags+xml"/>
  <Override PartName="/ppt/tags/tag279.xml" ContentType="application/vnd.openxmlformats-officedocument.presentationml.tags+xml"/>
  <Override PartName="/ppt/tags/tag401.xml" ContentType="application/vnd.openxmlformats-officedocument.presentationml.tags+xml"/>
  <Override PartName="/ppt/tags/tag3430.xml" ContentType="application/vnd.openxmlformats-officedocument.presentationml.tags+xml"/>
  <Override PartName="/ppt/tags/tag3710.xml" ContentType="application/vnd.openxmlformats-officedocument.presentationml.tag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 id="2147483661" r:id="rId2"/>
  </p:sldMasterIdLst>
  <p:notesMasterIdLst>
    <p:notesMasterId r:id="rId113"/>
  </p:notesMasterIdLst>
  <p:handoutMasterIdLst>
    <p:handoutMasterId r:id="rId114"/>
  </p:handoutMasterIdLst>
  <p:sldIdLst>
    <p:sldId id="256" r:id="rId3"/>
    <p:sldId id="379" r:id="rId4"/>
    <p:sldId id="521" r:id="rId5"/>
    <p:sldId id="522" r:id="rId6"/>
    <p:sldId id="276" r:id="rId7"/>
    <p:sldId id="281" r:id="rId8"/>
    <p:sldId id="282" r:id="rId9"/>
    <p:sldId id="284" r:id="rId10"/>
    <p:sldId id="288" r:id="rId11"/>
    <p:sldId id="370" r:id="rId12"/>
    <p:sldId id="289" r:id="rId13"/>
    <p:sldId id="293" r:id="rId14"/>
    <p:sldId id="296" r:id="rId15"/>
    <p:sldId id="299" r:id="rId16"/>
    <p:sldId id="360" r:id="rId17"/>
    <p:sldId id="362" r:id="rId18"/>
    <p:sldId id="257" r:id="rId19"/>
    <p:sldId id="364" r:id="rId20"/>
    <p:sldId id="365" r:id="rId21"/>
    <p:sldId id="525" r:id="rId22"/>
    <p:sldId id="368" r:id="rId23"/>
    <p:sldId id="300" r:id="rId24"/>
    <p:sldId id="460" r:id="rId25"/>
    <p:sldId id="461" r:id="rId26"/>
    <p:sldId id="463" r:id="rId27"/>
    <p:sldId id="464" r:id="rId28"/>
    <p:sldId id="466" r:id="rId29"/>
    <p:sldId id="467" r:id="rId30"/>
    <p:sldId id="526" r:id="rId31"/>
    <p:sldId id="527" r:id="rId32"/>
    <p:sldId id="470" r:id="rId33"/>
    <p:sldId id="472" r:id="rId34"/>
    <p:sldId id="529" r:id="rId35"/>
    <p:sldId id="320" r:id="rId36"/>
    <p:sldId id="319" r:id="rId37"/>
    <p:sldId id="383" r:id="rId38"/>
    <p:sldId id="382" r:id="rId39"/>
    <p:sldId id="381" r:id="rId40"/>
    <p:sldId id="380" r:id="rId41"/>
    <p:sldId id="384" r:id="rId42"/>
    <p:sldId id="385" r:id="rId43"/>
    <p:sldId id="386" r:id="rId44"/>
    <p:sldId id="322" r:id="rId45"/>
    <p:sldId id="324" r:id="rId46"/>
    <p:sldId id="328" r:id="rId47"/>
    <p:sldId id="329" r:id="rId48"/>
    <p:sldId id="530" r:id="rId49"/>
    <p:sldId id="630" r:id="rId50"/>
    <p:sldId id="631" r:id="rId51"/>
    <p:sldId id="633" r:id="rId52"/>
    <p:sldId id="635" r:id="rId53"/>
    <p:sldId id="636" r:id="rId54"/>
    <p:sldId id="638" r:id="rId55"/>
    <p:sldId id="640" r:id="rId56"/>
    <p:sldId id="644" r:id="rId57"/>
    <p:sldId id="645" r:id="rId58"/>
    <p:sldId id="531" r:id="rId59"/>
    <p:sldId id="538" r:id="rId60"/>
    <p:sldId id="533" r:id="rId61"/>
    <p:sldId id="534" r:id="rId62"/>
    <p:sldId id="535" r:id="rId63"/>
    <p:sldId id="537" r:id="rId64"/>
    <p:sldId id="539" r:id="rId65"/>
    <p:sldId id="540" r:id="rId66"/>
    <p:sldId id="541" r:id="rId67"/>
    <p:sldId id="542" r:id="rId68"/>
    <p:sldId id="543" r:id="rId69"/>
    <p:sldId id="544" r:id="rId70"/>
    <p:sldId id="546" r:id="rId71"/>
    <p:sldId id="547" r:id="rId72"/>
    <p:sldId id="548" r:id="rId73"/>
    <p:sldId id="549" r:id="rId74"/>
    <p:sldId id="550" r:id="rId75"/>
    <p:sldId id="647" r:id="rId76"/>
    <p:sldId id="686" r:id="rId77"/>
    <p:sldId id="648" r:id="rId78"/>
    <p:sldId id="649" r:id="rId79"/>
    <p:sldId id="650" r:id="rId80"/>
    <p:sldId id="734" r:id="rId81"/>
    <p:sldId id="735" r:id="rId82"/>
    <p:sldId id="736" r:id="rId83"/>
    <p:sldId id="737" r:id="rId84"/>
    <p:sldId id="738" r:id="rId85"/>
    <p:sldId id="651" r:id="rId86"/>
    <p:sldId id="658" r:id="rId87"/>
    <p:sldId id="687" r:id="rId88"/>
    <p:sldId id="652" r:id="rId89"/>
    <p:sldId id="653" r:id="rId90"/>
    <p:sldId id="657" r:id="rId91"/>
    <p:sldId id="654" r:id="rId92"/>
    <p:sldId id="655" r:id="rId93"/>
    <p:sldId id="656" r:id="rId94"/>
    <p:sldId id="659" r:id="rId95"/>
    <p:sldId id="690" r:id="rId96"/>
    <p:sldId id="688" r:id="rId97"/>
    <p:sldId id="689" r:id="rId98"/>
    <p:sldId id="713" r:id="rId99"/>
    <p:sldId id="715" r:id="rId100"/>
    <p:sldId id="661" r:id="rId101"/>
    <p:sldId id="662" r:id="rId102"/>
    <p:sldId id="714" r:id="rId103"/>
    <p:sldId id="716" r:id="rId104"/>
    <p:sldId id="663" r:id="rId105"/>
    <p:sldId id="731" r:id="rId106"/>
    <p:sldId id="665" r:id="rId107"/>
    <p:sldId id="721" r:id="rId108"/>
    <p:sldId id="739" r:id="rId109"/>
    <p:sldId id="732" r:id="rId110"/>
    <p:sldId id="733" r:id="rId111"/>
    <p:sldId id="722" r:id="rId112"/>
  </p:sldIdLst>
  <p:sldSz cx="18288000" cy="10287000"/>
  <p:notesSz cx="6858000" cy="9144000"/>
  <p:embeddedFontLst>
    <p:embeddedFont>
      <p:font typeface="Aldhabi" panose="01000000000000000000" pitchFamily="2" charset="-78"/>
      <p:regular r:id="rId115"/>
    </p:embeddedFont>
    <p:embeddedFont>
      <p:font typeface="Cambria Math" panose="02040503050406030204" pitchFamily="18" charset="0"/>
      <p:regular r:id="rId116"/>
    </p:embeddedFont>
    <p:embeddedFont>
      <p:font typeface="Comic Sans MS" panose="030F0702030302020204" pitchFamily="66" charset="0"/>
      <p:regular r:id="rId117"/>
      <p:bold r:id="rId118"/>
      <p:italic r:id="rId119"/>
      <p:boldItalic r:id="rId120"/>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D2A59C28-A6CF-46BF-80A3-55D8DECE61D2}">
          <p14:sldIdLst/>
        </p14:section>
        <p14:section name="Untitled Section" id="{0BFF372A-B5C8-4BB2-BED8-34D2B715A151}">
          <p14:sldIdLst>
            <p14:sldId id="256"/>
            <p14:sldId id="379"/>
            <p14:sldId id="521"/>
            <p14:sldId id="522"/>
            <p14:sldId id="276"/>
            <p14:sldId id="281"/>
            <p14:sldId id="282"/>
            <p14:sldId id="284"/>
            <p14:sldId id="288"/>
            <p14:sldId id="370"/>
            <p14:sldId id="289"/>
            <p14:sldId id="293"/>
            <p14:sldId id="296"/>
            <p14:sldId id="299"/>
            <p14:sldId id="360"/>
            <p14:sldId id="362"/>
            <p14:sldId id="257"/>
            <p14:sldId id="364"/>
            <p14:sldId id="365"/>
            <p14:sldId id="525"/>
            <p14:sldId id="368"/>
            <p14:sldId id="300"/>
            <p14:sldId id="460"/>
            <p14:sldId id="461"/>
            <p14:sldId id="463"/>
            <p14:sldId id="464"/>
            <p14:sldId id="466"/>
            <p14:sldId id="467"/>
            <p14:sldId id="526"/>
            <p14:sldId id="527"/>
            <p14:sldId id="470"/>
            <p14:sldId id="472"/>
            <p14:sldId id="529"/>
            <p14:sldId id="320"/>
            <p14:sldId id="319"/>
            <p14:sldId id="383"/>
            <p14:sldId id="382"/>
            <p14:sldId id="381"/>
            <p14:sldId id="380"/>
            <p14:sldId id="384"/>
            <p14:sldId id="385"/>
            <p14:sldId id="386"/>
            <p14:sldId id="322"/>
            <p14:sldId id="324"/>
            <p14:sldId id="328"/>
            <p14:sldId id="329"/>
            <p14:sldId id="530"/>
            <p14:sldId id="630"/>
            <p14:sldId id="631"/>
            <p14:sldId id="633"/>
            <p14:sldId id="635"/>
            <p14:sldId id="636"/>
            <p14:sldId id="638"/>
            <p14:sldId id="640"/>
            <p14:sldId id="644"/>
            <p14:sldId id="645"/>
            <p14:sldId id="531"/>
            <p14:sldId id="538"/>
            <p14:sldId id="533"/>
            <p14:sldId id="534"/>
            <p14:sldId id="535"/>
            <p14:sldId id="537"/>
            <p14:sldId id="539"/>
            <p14:sldId id="540"/>
            <p14:sldId id="541"/>
            <p14:sldId id="542"/>
            <p14:sldId id="543"/>
            <p14:sldId id="544"/>
            <p14:sldId id="546"/>
            <p14:sldId id="547"/>
            <p14:sldId id="548"/>
            <p14:sldId id="549"/>
            <p14:sldId id="550"/>
            <p14:sldId id="647"/>
            <p14:sldId id="686"/>
            <p14:sldId id="648"/>
            <p14:sldId id="649"/>
            <p14:sldId id="650"/>
            <p14:sldId id="734"/>
            <p14:sldId id="735"/>
            <p14:sldId id="736"/>
            <p14:sldId id="737"/>
            <p14:sldId id="738"/>
            <p14:sldId id="651"/>
            <p14:sldId id="658"/>
            <p14:sldId id="687"/>
            <p14:sldId id="652"/>
            <p14:sldId id="653"/>
            <p14:sldId id="657"/>
            <p14:sldId id="654"/>
            <p14:sldId id="655"/>
            <p14:sldId id="656"/>
            <p14:sldId id="659"/>
            <p14:sldId id="690"/>
            <p14:sldId id="688"/>
            <p14:sldId id="689"/>
            <p14:sldId id="713"/>
            <p14:sldId id="715"/>
            <p14:sldId id="661"/>
            <p14:sldId id="662"/>
            <p14:sldId id="714"/>
            <p14:sldId id="716"/>
            <p14:sldId id="663"/>
            <p14:sldId id="731"/>
            <p14:sldId id="665"/>
            <p14:sldId id="721"/>
            <p14:sldId id="739"/>
            <p14:sldId id="732"/>
            <p14:sldId id="733"/>
            <p14:sldId id="722"/>
          </p14:sldIdLst>
        </p14:section>
        <p14:section name="Untitled Section" id="{FBC69B6B-3068-48E4-8078-3B3BF95969B2}">
          <p14:sldIdLst/>
        </p14:section>
        <p14:section name="Untitled Section" id="{1B2313C9-E7DD-469F-8585-DDC002A737E4}">
          <p14:sldIdLst/>
        </p14:section>
      </p14:sectionLst>
    </p:ext>
    <p:ext uri="{EFAFB233-063F-42B5-8137-9DF3F51BA10A}">
      <p15:sldGuideLst xmlns:p15="http://schemas.microsoft.com/office/powerpoint/2012/main">
        <p15:guide id="1" orient="horz" pos="2137" userDrawn="1">
          <p15:clr>
            <a:srgbClr val="A4A3A4"/>
          </p15:clr>
        </p15:guide>
        <p15:guide id="2" pos="2868"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hmad Salameh" initials="AS" lastIdx="1" clrIdx="0"/>
  <p:cmAuthor id="2" name="User" initials="U" lastIdx="29"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BA7EF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CF1AB2-1976-4502-BF36-3FF5EA218861}" styleName="中度样式 4 - 强调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BC89EF96-8CEA-46FF-86C4-4CE0E7609802}" styleName="浅色样式 3 - 强调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BDBED569-4797-4DF1-A0F4-6AAB3CD982D8}" styleName="浅色样式 3 - 强调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1390" autoAdjust="0"/>
    <p:restoredTop sz="94622" autoAdjust="0"/>
  </p:normalViewPr>
  <p:slideViewPr>
    <p:cSldViewPr showGuides="1">
      <p:cViewPr varScale="1">
        <p:scale>
          <a:sx n="53" d="100"/>
          <a:sy n="53" d="100"/>
        </p:scale>
        <p:origin x="29" y="72"/>
      </p:cViewPr>
      <p:guideLst>
        <p:guide orient="horz" pos="2137"/>
        <p:guide pos="2868"/>
      </p:guideLst>
    </p:cSldViewPr>
  </p:slideViewPr>
  <p:outlineViewPr>
    <p:cViewPr>
      <p:scale>
        <a:sx n="33" d="100"/>
        <a:sy n="33" d="100"/>
      </p:scale>
      <p:origin x="0" y="0"/>
    </p:cViewPr>
  </p:outlin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font" Target="fonts/font3.fntdata"/><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viewProps" Target="viewProps.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notesMaster" Target="notesMasters/notesMaster1.xml"/><Relationship Id="rId118" Type="http://schemas.openxmlformats.org/officeDocument/2006/relationships/font" Target="fonts/font4.fntdata"/><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theme" Target="theme/theme1.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handoutMaster" Target="handoutMasters/handoutMaster1.xml"/><Relationship Id="rId119" Type="http://schemas.openxmlformats.org/officeDocument/2006/relationships/font" Target="fonts/font5.fntdata"/><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font" Target="fonts/font6.fntdata"/><Relationship Id="rId125"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font" Target="fonts/font1.fntdata"/><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commentAuthors" Target="commentAuthors.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font" Target="fonts/font2.fntdata"/><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s>
</file>

<file path=ppt/comments/comment1.xml><?xml version="1.0" encoding="utf-8"?>
<p:cmLst xmlns:a="http://schemas.openxmlformats.org/drawingml/2006/main" xmlns:r="http://schemas.openxmlformats.org/officeDocument/2006/relationships" xmlns:p="http://schemas.openxmlformats.org/presentationml/2006/main">
  <p:cm authorId="2" dt="2024-06-29T23:28:28.848" idx="1">
    <p:pos x="10" y="10"/>
    <p:text/>
  </p:cm>
</p:cmLst>
</file>

<file path=ppt/comments/comment10.xml><?xml version="1.0" encoding="utf-8"?>
<p:cmLst xmlns:a="http://schemas.openxmlformats.org/drawingml/2006/main" xmlns:r="http://schemas.openxmlformats.org/officeDocument/2006/relationships" xmlns:p="http://schemas.openxmlformats.org/presentationml/2006/main">
  <p:cm authorId="2" dt="2024-06-29T23:28:28.848" idx="1">
    <p:pos x="10" y="10"/>
    <p:text/>
  </p:cm>
</p:cmLst>
</file>

<file path=ppt/comments/comment11.xml><?xml version="1.0" encoding="utf-8"?>
<p:cmLst xmlns:a="http://schemas.openxmlformats.org/drawingml/2006/main" xmlns:r="http://schemas.openxmlformats.org/officeDocument/2006/relationships" xmlns:p="http://schemas.openxmlformats.org/presentationml/2006/main">
  <p:cm authorId="2" dt="2024-06-29T23:28:28.848" idx="1">
    <p:pos x="10" y="10"/>
    <p:text/>
  </p:cm>
</p:cmLst>
</file>

<file path=ppt/comments/comment12.xml><?xml version="1.0" encoding="utf-8"?>
<p:cmLst xmlns:a="http://schemas.openxmlformats.org/drawingml/2006/main" xmlns:r="http://schemas.openxmlformats.org/officeDocument/2006/relationships" xmlns:p="http://schemas.openxmlformats.org/presentationml/2006/main">
  <p:cm authorId="2" dt="2024-06-29T23:28:28.848" idx="1">
    <p:pos x="10" y="10"/>
    <p:text/>
  </p:cm>
</p:cmLst>
</file>

<file path=ppt/comments/comment13.xml><?xml version="1.0" encoding="utf-8"?>
<p:cmLst xmlns:a="http://schemas.openxmlformats.org/drawingml/2006/main" xmlns:r="http://schemas.openxmlformats.org/officeDocument/2006/relationships" xmlns:p="http://schemas.openxmlformats.org/presentationml/2006/main">
  <p:cm authorId="2" dt="2024-06-29T23:28:28.848" idx="1">
    <p:pos x="10" y="10"/>
    <p:text/>
  </p:cm>
</p:cmLst>
</file>

<file path=ppt/comments/comment14.xml><?xml version="1.0" encoding="utf-8"?>
<p:cmLst xmlns:a="http://schemas.openxmlformats.org/drawingml/2006/main" xmlns:r="http://schemas.openxmlformats.org/officeDocument/2006/relationships" xmlns:p="http://schemas.openxmlformats.org/presentationml/2006/main">
  <p:cm authorId="2" dt="2024-06-29T23:28:28.848" idx="1">
    <p:pos x="10" y="10"/>
    <p:text/>
  </p:cm>
</p:cmLst>
</file>

<file path=ppt/comments/comment15.xml><?xml version="1.0" encoding="utf-8"?>
<p:cmLst xmlns:a="http://schemas.openxmlformats.org/drawingml/2006/main" xmlns:r="http://schemas.openxmlformats.org/officeDocument/2006/relationships" xmlns:p="http://schemas.openxmlformats.org/presentationml/2006/main">
  <p:cm authorId="2" dt="2024-06-29T23:28:28.848" idx="1">
    <p:pos x="10" y="10"/>
    <p:text/>
  </p:cm>
</p:cmLst>
</file>

<file path=ppt/comments/comment16.xml><?xml version="1.0" encoding="utf-8"?>
<p:cmLst xmlns:a="http://schemas.openxmlformats.org/drawingml/2006/main" xmlns:r="http://schemas.openxmlformats.org/officeDocument/2006/relationships" xmlns:p="http://schemas.openxmlformats.org/presentationml/2006/main">
  <p:cm authorId="2" dt="2024-06-29T23:28:28.848" idx="1">
    <p:pos x="10" y="10"/>
    <p:text/>
  </p:cm>
</p:cmLst>
</file>

<file path=ppt/comments/comment17.xml><?xml version="1.0" encoding="utf-8"?>
<p:cmLst xmlns:a="http://schemas.openxmlformats.org/drawingml/2006/main" xmlns:r="http://schemas.openxmlformats.org/officeDocument/2006/relationships" xmlns:p="http://schemas.openxmlformats.org/presentationml/2006/main">
  <p:cm authorId="2" dt="2024-06-29T23:28:28.848" idx="1">
    <p:pos x="10" y="10"/>
    <p:text/>
  </p:cm>
</p:cmLst>
</file>

<file path=ppt/comments/comment18.xml><?xml version="1.0" encoding="utf-8"?>
<p:cmLst xmlns:a="http://schemas.openxmlformats.org/drawingml/2006/main" xmlns:r="http://schemas.openxmlformats.org/officeDocument/2006/relationships" xmlns:p="http://schemas.openxmlformats.org/presentationml/2006/main">
  <p:cm authorId="2" dt="2024-06-29T23:28:28.848" idx="2">
    <p:pos x="10" y="10"/>
    <p:text/>
  </p:cm>
</p:cmLst>
</file>

<file path=ppt/comments/comment19.xml><?xml version="1.0" encoding="utf-8"?>
<p:cmLst xmlns:a="http://schemas.openxmlformats.org/drawingml/2006/main" xmlns:r="http://schemas.openxmlformats.org/officeDocument/2006/relationships" xmlns:p="http://schemas.openxmlformats.org/presentationml/2006/main">
  <p:cm authorId="2" dt="2024-06-29T23:28:28.848" idx="3">
    <p:pos x="10" y="10"/>
    <p:text/>
  </p:cm>
</p:cmLst>
</file>

<file path=ppt/comments/comment2.xml><?xml version="1.0" encoding="utf-8"?>
<p:cmLst xmlns:a="http://schemas.openxmlformats.org/drawingml/2006/main" xmlns:r="http://schemas.openxmlformats.org/officeDocument/2006/relationships" xmlns:p="http://schemas.openxmlformats.org/presentationml/2006/main">
  <p:cm authorId="2" dt="2024-06-29T23:28:28.848" idx="1">
    <p:pos x="10" y="10"/>
    <p:text/>
  </p:cm>
</p:cmLst>
</file>

<file path=ppt/comments/comment20.xml><?xml version="1.0" encoding="utf-8"?>
<p:cmLst xmlns:a="http://schemas.openxmlformats.org/drawingml/2006/main" xmlns:r="http://schemas.openxmlformats.org/officeDocument/2006/relationships" xmlns:p="http://schemas.openxmlformats.org/presentationml/2006/main">
  <p:cm authorId="2" dt="2024-06-29T23:28:28.848" idx="4">
    <p:pos x="10" y="10"/>
    <p:text/>
  </p:cm>
</p:cmLst>
</file>

<file path=ppt/comments/comment21.xml><?xml version="1.0" encoding="utf-8"?>
<p:cmLst xmlns:a="http://schemas.openxmlformats.org/drawingml/2006/main" xmlns:r="http://schemas.openxmlformats.org/officeDocument/2006/relationships" xmlns:p="http://schemas.openxmlformats.org/presentationml/2006/main">
  <p:cm authorId="2" dt="2024-06-29T23:28:28.848" idx="24">
    <p:pos x="10" y="10"/>
    <p:text/>
  </p:cm>
</p:cmLst>
</file>

<file path=ppt/comments/comment22.xml><?xml version="1.0" encoding="utf-8"?>
<p:cmLst xmlns:a="http://schemas.openxmlformats.org/drawingml/2006/main" xmlns:r="http://schemas.openxmlformats.org/officeDocument/2006/relationships" xmlns:p="http://schemas.openxmlformats.org/presentationml/2006/main">
  <p:cm authorId="2" dt="2024-06-29T23:28:28.848" idx="25">
    <p:pos x="10" y="10"/>
    <p:text/>
  </p:cm>
</p:cmLst>
</file>

<file path=ppt/comments/comment23.xml><?xml version="1.0" encoding="utf-8"?>
<p:cmLst xmlns:a="http://schemas.openxmlformats.org/drawingml/2006/main" xmlns:r="http://schemas.openxmlformats.org/officeDocument/2006/relationships" xmlns:p="http://schemas.openxmlformats.org/presentationml/2006/main">
  <p:cm authorId="2" dt="2024-06-29T23:28:28.848" idx="26">
    <p:pos x="10" y="10"/>
    <p:text/>
  </p:cm>
</p:cmLst>
</file>

<file path=ppt/comments/comment24.xml><?xml version="1.0" encoding="utf-8"?>
<p:cmLst xmlns:a="http://schemas.openxmlformats.org/drawingml/2006/main" xmlns:r="http://schemas.openxmlformats.org/officeDocument/2006/relationships" xmlns:p="http://schemas.openxmlformats.org/presentationml/2006/main">
  <p:cm authorId="2" dt="2024-06-29T23:28:28.848" idx="27">
    <p:pos x="10" y="10"/>
    <p:text/>
  </p:cm>
</p:cmLst>
</file>

<file path=ppt/comments/comment25.xml><?xml version="1.0" encoding="utf-8"?>
<p:cmLst xmlns:a="http://schemas.openxmlformats.org/drawingml/2006/main" xmlns:r="http://schemas.openxmlformats.org/officeDocument/2006/relationships" xmlns:p="http://schemas.openxmlformats.org/presentationml/2006/main">
  <p:cm authorId="2" dt="2024-06-29T23:28:28.848" idx="28">
    <p:pos x="10" y="10"/>
    <p:text/>
  </p:cm>
</p:cmLst>
</file>

<file path=ppt/comments/comment26.xml><?xml version="1.0" encoding="utf-8"?>
<p:cmLst xmlns:a="http://schemas.openxmlformats.org/drawingml/2006/main" xmlns:r="http://schemas.openxmlformats.org/officeDocument/2006/relationships" xmlns:p="http://schemas.openxmlformats.org/presentationml/2006/main">
  <p:cm authorId="2" dt="2024-06-29T23:28:28.848" idx="5">
    <p:pos x="10" y="10"/>
    <p:text/>
  </p:cm>
</p:cmLst>
</file>

<file path=ppt/comments/comment27.xml><?xml version="1.0" encoding="utf-8"?>
<p:cmLst xmlns:a="http://schemas.openxmlformats.org/drawingml/2006/main" xmlns:r="http://schemas.openxmlformats.org/officeDocument/2006/relationships" xmlns:p="http://schemas.openxmlformats.org/presentationml/2006/main">
  <p:cm authorId="2" dt="2024-06-29T23:28:28.848" idx="13">
    <p:pos x="10" y="10"/>
    <p:text/>
  </p:cm>
</p:cmLst>
</file>

<file path=ppt/comments/comment28.xml><?xml version="1.0" encoding="utf-8"?>
<p:cmLst xmlns:a="http://schemas.openxmlformats.org/drawingml/2006/main" xmlns:r="http://schemas.openxmlformats.org/officeDocument/2006/relationships" xmlns:p="http://schemas.openxmlformats.org/presentationml/2006/main">
  <p:cm authorId="2" dt="2024-06-29T23:28:28.848" idx="13">
    <p:pos x="10" y="10"/>
    <p:text/>
  </p:cm>
</p:cmLst>
</file>

<file path=ppt/comments/comment29.xml><?xml version="1.0" encoding="utf-8"?>
<p:cmLst xmlns:a="http://schemas.openxmlformats.org/drawingml/2006/main" xmlns:r="http://schemas.openxmlformats.org/officeDocument/2006/relationships" xmlns:p="http://schemas.openxmlformats.org/presentationml/2006/main">
  <p:cm authorId="2" dt="2024-06-29T23:28:28.848" idx="6">
    <p:pos x="10" y="10"/>
    <p:text/>
  </p:cm>
</p:cmLst>
</file>

<file path=ppt/comments/comment3.xml><?xml version="1.0" encoding="utf-8"?>
<p:cmLst xmlns:a="http://schemas.openxmlformats.org/drawingml/2006/main" xmlns:r="http://schemas.openxmlformats.org/officeDocument/2006/relationships" xmlns:p="http://schemas.openxmlformats.org/presentationml/2006/main">
  <p:cm authorId="2" dt="2024-06-29T23:28:28.848" idx="1">
    <p:pos x="10" y="10"/>
    <p:text/>
  </p:cm>
</p:cmLst>
</file>

<file path=ppt/comments/comment30.xml><?xml version="1.0" encoding="utf-8"?>
<p:cmLst xmlns:a="http://schemas.openxmlformats.org/drawingml/2006/main" xmlns:r="http://schemas.openxmlformats.org/officeDocument/2006/relationships" xmlns:p="http://schemas.openxmlformats.org/presentationml/2006/main">
  <p:cm authorId="2" dt="2024-06-29T23:28:28.848" idx="7">
    <p:pos x="10" y="10"/>
    <p:text/>
  </p:cm>
</p:cmLst>
</file>

<file path=ppt/comments/comment31.xml><?xml version="1.0" encoding="utf-8"?>
<p:cmLst xmlns:a="http://schemas.openxmlformats.org/drawingml/2006/main" xmlns:r="http://schemas.openxmlformats.org/officeDocument/2006/relationships" xmlns:p="http://schemas.openxmlformats.org/presentationml/2006/main">
  <p:cm authorId="2" dt="2024-06-29T23:28:28.848" idx="12">
    <p:pos x="10" y="10"/>
    <p:text/>
  </p:cm>
</p:cmLst>
</file>

<file path=ppt/comments/comment32.xml><?xml version="1.0" encoding="utf-8"?>
<p:cmLst xmlns:a="http://schemas.openxmlformats.org/drawingml/2006/main" xmlns:r="http://schemas.openxmlformats.org/officeDocument/2006/relationships" xmlns:p="http://schemas.openxmlformats.org/presentationml/2006/main">
  <p:cm authorId="2" dt="2024-06-29T23:28:28.848" idx="9">
    <p:pos x="10" y="10"/>
    <p:text/>
  </p:cm>
</p:cmLst>
</file>

<file path=ppt/comments/comment33.xml><?xml version="1.0" encoding="utf-8"?>
<p:cmLst xmlns:a="http://schemas.openxmlformats.org/drawingml/2006/main" xmlns:r="http://schemas.openxmlformats.org/officeDocument/2006/relationships" xmlns:p="http://schemas.openxmlformats.org/presentationml/2006/main">
  <p:cm authorId="2" dt="2024-06-29T23:28:28.848" idx="10">
    <p:pos x="10" y="10"/>
    <p:text/>
  </p:cm>
</p:cmLst>
</file>

<file path=ppt/comments/comment34.xml><?xml version="1.0" encoding="utf-8"?>
<p:cmLst xmlns:a="http://schemas.openxmlformats.org/drawingml/2006/main" xmlns:r="http://schemas.openxmlformats.org/officeDocument/2006/relationships" xmlns:p="http://schemas.openxmlformats.org/presentationml/2006/main">
  <p:cm authorId="2" dt="2024-06-29T23:28:28.848" idx="11">
    <p:pos x="10" y="10"/>
    <p:text/>
  </p:cm>
</p:cmLst>
</file>

<file path=ppt/comments/comment35.xml><?xml version="1.0" encoding="utf-8"?>
<p:cmLst xmlns:a="http://schemas.openxmlformats.org/drawingml/2006/main" xmlns:r="http://schemas.openxmlformats.org/officeDocument/2006/relationships" xmlns:p="http://schemas.openxmlformats.org/presentationml/2006/main">
  <p:cm authorId="2" dt="2024-06-29T23:28:28.848" idx="14">
    <p:pos x="10" y="10"/>
    <p:text/>
  </p:cm>
</p:cmLst>
</file>

<file path=ppt/comments/comment36.xml><?xml version="1.0" encoding="utf-8"?>
<p:cmLst xmlns:a="http://schemas.openxmlformats.org/drawingml/2006/main" xmlns:r="http://schemas.openxmlformats.org/officeDocument/2006/relationships" xmlns:p="http://schemas.openxmlformats.org/presentationml/2006/main">
  <p:cm authorId="2" dt="2024-06-29T23:28:28.848" idx="14">
    <p:pos x="10" y="10"/>
    <p:text/>
  </p:cm>
</p:cmLst>
</file>

<file path=ppt/comments/comment37.xml><?xml version="1.0" encoding="utf-8"?>
<p:cmLst xmlns:a="http://schemas.openxmlformats.org/drawingml/2006/main" xmlns:r="http://schemas.openxmlformats.org/officeDocument/2006/relationships" xmlns:p="http://schemas.openxmlformats.org/presentationml/2006/main">
  <p:cm authorId="2" dt="2024-06-29T23:28:28.848" idx="14">
    <p:pos x="10" y="10"/>
    <p:text/>
  </p:cm>
</p:cmLst>
</file>

<file path=ppt/comments/comment38.xml><?xml version="1.0" encoding="utf-8"?>
<p:cmLst xmlns:a="http://schemas.openxmlformats.org/drawingml/2006/main" xmlns:r="http://schemas.openxmlformats.org/officeDocument/2006/relationships" xmlns:p="http://schemas.openxmlformats.org/presentationml/2006/main">
  <p:cm authorId="2" dt="2024-06-29T23:28:28.848" idx="14">
    <p:pos x="10" y="10"/>
    <p:text/>
  </p:cm>
</p:cmLst>
</file>

<file path=ppt/comments/comment39.xml><?xml version="1.0" encoding="utf-8"?>
<p:cmLst xmlns:a="http://schemas.openxmlformats.org/drawingml/2006/main" xmlns:r="http://schemas.openxmlformats.org/officeDocument/2006/relationships" xmlns:p="http://schemas.openxmlformats.org/presentationml/2006/main">
  <p:cm authorId="2" dt="2024-06-29T23:28:28.848" idx="16">
    <p:pos x="10" y="10"/>
    <p:text/>
  </p:cm>
</p:cmLst>
</file>

<file path=ppt/comments/comment4.xml><?xml version="1.0" encoding="utf-8"?>
<p:cmLst xmlns:a="http://schemas.openxmlformats.org/drawingml/2006/main" xmlns:r="http://schemas.openxmlformats.org/officeDocument/2006/relationships" xmlns:p="http://schemas.openxmlformats.org/presentationml/2006/main">
  <p:cm authorId="2" dt="2024-06-29T23:28:28.848" idx="1">
    <p:pos x="10" y="10"/>
    <p:text/>
  </p:cm>
</p:cmLst>
</file>

<file path=ppt/comments/comment40.xml><?xml version="1.0" encoding="utf-8"?>
<p:cmLst xmlns:a="http://schemas.openxmlformats.org/drawingml/2006/main" xmlns:r="http://schemas.openxmlformats.org/officeDocument/2006/relationships" xmlns:p="http://schemas.openxmlformats.org/presentationml/2006/main">
  <p:cm authorId="2" dt="2024-06-29T23:28:28.848" idx="16">
    <p:pos x="10" y="10"/>
    <p:text/>
  </p:cm>
</p:cmLst>
</file>

<file path=ppt/comments/comment41.xml><?xml version="1.0" encoding="utf-8"?>
<p:cmLst xmlns:a="http://schemas.openxmlformats.org/drawingml/2006/main" xmlns:r="http://schemas.openxmlformats.org/officeDocument/2006/relationships" xmlns:p="http://schemas.openxmlformats.org/presentationml/2006/main">
  <p:cm authorId="2" dt="2024-06-29T23:28:28.848" idx="16">
    <p:pos x="10" y="10"/>
    <p:text/>
  </p:cm>
</p:cmLst>
</file>

<file path=ppt/comments/comment42.xml><?xml version="1.0" encoding="utf-8"?>
<p:cmLst xmlns:a="http://schemas.openxmlformats.org/drawingml/2006/main" xmlns:r="http://schemas.openxmlformats.org/officeDocument/2006/relationships" xmlns:p="http://schemas.openxmlformats.org/presentationml/2006/main">
  <p:cm authorId="2" dt="2024-06-29T23:28:28.848" idx="17">
    <p:pos x="10" y="10"/>
    <p:text/>
  </p:cm>
</p:cmLst>
</file>

<file path=ppt/comments/comment43.xml><?xml version="1.0" encoding="utf-8"?>
<p:cmLst xmlns:a="http://schemas.openxmlformats.org/drawingml/2006/main" xmlns:r="http://schemas.openxmlformats.org/officeDocument/2006/relationships" xmlns:p="http://schemas.openxmlformats.org/presentationml/2006/main">
  <p:cm authorId="2" dt="2024-06-29T23:28:28.848" idx="17">
    <p:pos x="10" y="10"/>
    <p:text/>
  </p:cm>
</p:cmLst>
</file>

<file path=ppt/comments/comment44.xml><?xml version="1.0" encoding="utf-8"?>
<p:cmLst xmlns:a="http://schemas.openxmlformats.org/drawingml/2006/main" xmlns:r="http://schemas.openxmlformats.org/officeDocument/2006/relationships" xmlns:p="http://schemas.openxmlformats.org/presentationml/2006/main">
  <p:cm authorId="2" dt="2024-06-29T23:28:28.848" idx="17">
    <p:pos x="10" y="10"/>
    <p:text/>
  </p:cm>
</p:cmLst>
</file>

<file path=ppt/comments/comment45.xml><?xml version="1.0" encoding="utf-8"?>
<p:cmLst xmlns:a="http://schemas.openxmlformats.org/drawingml/2006/main" xmlns:r="http://schemas.openxmlformats.org/officeDocument/2006/relationships" xmlns:p="http://schemas.openxmlformats.org/presentationml/2006/main">
  <p:cm authorId="2" dt="2024-06-29T23:28:28.848" idx="18">
    <p:pos x="10" y="10"/>
    <p:text/>
  </p:cm>
</p:cmLst>
</file>

<file path=ppt/comments/comment46.xml><?xml version="1.0" encoding="utf-8"?>
<p:cmLst xmlns:a="http://schemas.openxmlformats.org/drawingml/2006/main" xmlns:r="http://schemas.openxmlformats.org/officeDocument/2006/relationships" xmlns:p="http://schemas.openxmlformats.org/presentationml/2006/main">
  <p:cm authorId="2" dt="2024-06-29T23:28:28.848" idx="18">
    <p:pos x="10" y="10"/>
    <p:text/>
  </p:cm>
</p:cmLst>
</file>

<file path=ppt/comments/comment47.xml><?xml version="1.0" encoding="utf-8"?>
<p:cmLst xmlns:a="http://schemas.openxmlformats.org/drawingml/2006/main" xmlns:r="http://schemas.openxmlformats.org/officeDocument/2006/relationships" xmlns:p="http://schemas.openxmlformats.org/presentationml/2006/main">
  <p:cm authorId="2" dt="2024-06-29T23:28:28.848" idx="20">
    <p:pos x="10" y="10"/>
    <p:text/>
  </p:cm>
</p:cmLst>
</file>

<file path=ppt/comments/comment48.xml><?xml version="1.0" encoding="utf-8"?>
<p:cmLst xmlns:a="http://schemas.openxmlformats.org/drawingml/2006/main" xmlns:r="http://schemas.openxmlformats.org/officeDocument/2006/relationships" xmlns:p="http://schemas.openxmlformats.org/presentationml/2006/main">
  <p:cm authorId="2" dt="2024-06-29T23:28:28.848" idx="20">
    <p:pos x="10" y="10"/>
    <p:text/>
  </p:cm>
</p:cmLst>
</file>

<file path=ppt/comments/comment49.xml><?xml version="1.0" encoding="utf-8"?>
<p:cmLst xmlns:a="http://schemas.openxmlformats.org/drawingml/2006/main" xmlns:r="http://schemas.openxmlformats.org/officeDocument/2006/relationships" xmlns:p="http://schemas.openxmlformats.org/presentationml/2006/main">
  <p:cm authorId="2" dt="2024-06-29T23:28:28.848" idx="29">
    <p:pos x="10" y="10"/>
    <p:text/>
  </p:cm>
</p:cmLst>
</file>

<file path=ppt/comments/comment5.xml><?xml version="1.0" encoding="utf-8"?>
<p:cmLst xmlns:a="http://schemas.openxmlformats.org/drawingml/2006/main" xmlns:r="http://schemas.openxmlformats.org/officeDocument/2006/relationships" xmlns:p="http://schemas.openxmlformats.org/presentationml/2006/main">
  <p:cm authorId="2" dt="2024-06-29T23:28:28.848" idx="1">
    <p:pos x="10" y="10"/>
    <p:text/>
  </p:cm>
</p:cmLst>
</file>

<file path=ppt/comments/comment50.xml><?xml version="1.0" encoding="utf-8"?>
<p:cmLst xmlns:a="http://schemas.openxmlformats.org/drawingml/2006/main" xmlns:r="http://schemas.openxmlformats.org/officeDocument/2006/relationships" xmlns:p="http://schemas.openxmlformats.org/presentationml/2006/main">
  <p:cm authorId="2" dt="2024-06-29T23:28:28.848" idx="23">
    <p:pos x="10" y="10"/>
    <p:text/>
  </p:cm>
</p:cmLst>
</file>

<file path=ppt/comments/comment51.xml><?xml version="1.0" encoding="utf-8"?>
<p:cmLst xmlns:a="http://schemas.openxmlformats.org/drawingml/2006/main" xmlns:r="http://schemas.openxmlformats.org/officeDocument/2006/relationships" xmlns:p="http://schemas.openxmlformats.org/presentationml/2006/main">
  <p:cm authorId="2" dt="2024-06-29T23:28:28.848" idx="23">
    <p:pos x="10" y="10"/>
    <p:text/>
  </p:cm>
</p:cmLst>
</file>

<file path=ppt/comments/comment6.xml><?xml version="1.0" encoding="utf-8"?>
<p:cmLst xmlns:a="http://schemas.openxmlformats.org/drawingml/2006/main" xmlns:r="http://schemas.openxmlformats.org/officeDocument/2006/relationships" xmlns:p="http://schemas.openxmlformats.org/presentationml/2006/main">
  <p:cm authorId="2" dt="2024-06-29T23:28:28.848" idx="1">
    <p:pos x="10" y="10"/>
    <p:text/>
  </p:cm>
</p:cmLst>
</file>

<file path=ppt/comments/comment7.xml><?xml version="1.0" encoding="utf-8"?>
<p:cmLst xmlns:a="http://schemas.openxmlformats.org/drawingml/2006/main" xmlns:r="http://schemas.openxmlformats.org/officeDocument/2006/relationships" xmlns:p="http://schemas.openxmlformats.org/presentationml/2006/main">
  <p:cm authorId="2" dt="2024-06-29T23:28:28.848" idx="1">
    <p:pos x="10" y="10"/>
    <p:text/>
  </p:cm>
</p:cmLst>
</file>

<file path=ppt/comments/comment8.xml><?xml version="1.0" encoding="utf-8"?>
<p:cmLst xmlns:a="http://schemas.openxmlformats.org/drawingml/2006/main" xmlns:r="http://schemas.openxmlformats.org/officeDocument/2006/relationships" xmlns:p="http://schemas.openxmlformats.org/presentationml/2006/main">
  <p:cm authorId="2" dt="2024-06-29T23:28:28.848" idx="1">
    <p:pos x="10" y="10"/>
    <p:text/>
  </p:cm>
</p:cmLst>
</file>

<file path=ppt/comments/comment9.xml><?xml version="1.0" encoding="utf-8"?>
<p:cmLst xmlns:a="http://schemas.openxmlformats.org/drawingml/2006/main" xmlns:r="http://schemas.openxmlformats.org/officeDocument/2006/relationships" xmlns:p="http://schemas.openxmlformats.org/presentationml/2006/main">
  <p:cm authorId="2" dt="2024-06-29T23:28:28.848" idx="1">
    <p:pos x="10" y="10"/>
    <p:text/>
  </p:cm>
</p:cmLst>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696C064A-D61B-4B21-B757-51A9B82445B8}" type="datetimeFigureOut">
              <a:rPr lang="en-US" smtClean="0"/>
              <a:t>7/14/2024</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50305E07-67EA-4042-A3F6-853A8AD8D209}" type="slidenum">
              <a:rPr lang="en-US" smtClean="0"/>
              <a:t>‹#›</a:t>
            </a:fld>
            <a:endParaRPr lang="en-US"/>
          </a:p>
        </p:txBody>
      </p:sp>
    </p:spTree>
    <p:extLst>
      <p:ext uri="{BB962C8B-B14F-4D97-AF65-F5344CB8AC3E}">
        <p14:creationId xmlns:p14="http://schemas.microsoft.com/office/powerpoint/2010/main" val="134016802"/>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06C81B2-9637-467A-9E04-59ACD1D3D14A}" type="datetimeFigureOut">
              <a:rPr lang="en-US" smtClean="0"/>
              <a:t>7/14/2024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79F0725-361F-4C7B-9979-05C74DBAF41B}" type="slidenum">
              <a:rPr lang="en-US" smtClean="0"/>
              <a:t>‹#›</a:t>
            </a:fld>
            <a:endParaRPr lang="en-US"/>
          </a:p>
        </p:txBody>
      </p:sp>
    </p:spTree>
    <p:extLst>
      <p:ext uri="{BB962C8B-B14F-4D97-AF65-F5344CB8AC3E}">
        <p14:creationId xmlns:p14="http://schemas.microsoft.com/office/powerpoint/2010/main" val="2675044708"/>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1</a:t>
            </a:fld>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12</a:t>
            </a:fld>
            <a:endParaRPr lang="en-US"/>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104</a:t>
            </a:fld>
            <a:endParaRPr lang="en-US"/>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105</a:t>
            </a:fld>
            <a:endParaRPr lang="en-US"/>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106</a:t>
            </a:fld>
            <a:endParaRPr lang="en-US"/>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107</a:t>
            </a:fld>
            <a:endParaRPr lang="en-US"/>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108</a:t>
            </a:fld>
            <a:endParaRPr lang="en-US"/>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109</a:t>
            </a:fld>
            <a:endParaRPr 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110</a:t>
            </a:fld>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13</a:t>
            </a:fld>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14</a:t>
            </a:fld>
            <a:endParaRPr 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15</a:t>
            </a:fld>
            <a:endParaRPr 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16</a:t>
            </a:fld>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17</a:t>
            </a:fld>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18</a:t>
            </a:fld>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19</a:t>
            </a:fld>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20</a:t>
            </a:fld>
            <a:endParaRPr 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21</a:t>
            </a:fld>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2</a:t>
            </a:fld>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22</a:t>
            </a:fld>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23</a:t>
            </a:fld>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24</a:t>
            </a:fld>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25</a:t>
            </a:fld>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26</a:t>
            </a:fld>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27</a:t>
            </a:fld>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28</a:t>
            </a:fld>
            <a:endParaRPr 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29</a:t>
            </a:fld>
            <a:endParaRPr 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31</a:t>
            </a:fld>
            <a:endParaRPr 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32</a:t>
            </a:fld>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5</a:t>
            </a:fld>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34</a:t>
            </a:fld>
            <a:endParaRPr 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35</a:t>
            </a:fld>
            <a:endParaRPr 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36</a:t>
            </a:fld>
            <a:endParaRPr 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37</a:t>
            </a:fld>
            <a:endParaRPr 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38</a:t>
            </a:fld>
            <a:endParaRPr 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39</a:t>
            </a:fld>
            <a:endParaRPr 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40</a:t>
            </a:fld>
            <a:endParaRPr 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41</a:t>
            </a:fld>
            <a:endParaRPr 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42</a:t>
            </a:fld>
            <a:endParaRPr 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43</a:t>
            </a:fld>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6</a:t>
            </a:fld>
            <a:endParaRPr 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44</a:t>
            </a:fld>
            <a:endParaRPr 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45</a:t>
            </a:fld>
            <a:endParaRPr 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46</a:t>
            </a:fld>
            <a:endParaRPr 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47</a:t>
            </a:fld>
            <a:endParaRPr 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48</a:t>
            </a:fld>
            <a:endParaRPr 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49</a:t>
            </a:fld>
            <a:endParaRPr 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50</a:t>
            </a:fld>
            <a:endParaRPr 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51</a:t>
            </a:fld>
            <a:endParaRPr 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52</a:t>
            </a:fld>
            <a:endParaRPr 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53</a:t>
            </a:fld>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7</a:t>
            </a:fld>
            <a:endParaRPr 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54</a:t>
            </a:fld>
            <a:endParaRPr 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dirty="0"/>
          </a:p>
        </p:txBody>
      </p:sp>
      <p:sp>
        <p:nvSpPr>
          <p:cNvPr id="4" name="Slide Number Placeholder 3"/>
          <p:cNvSpPr>
            <a:spLocks noGrp="1"/>
          </p:cNvSpPr>
          <p:nvPr>
            <p:ph type="sldNum" sz="quarter" idx="5"/>
          </p:nvPr>
        </p:nvSpPr>
        <p:spPr/>
        <p:txBody>
          <a:bodyPr/>
          <a:lstStyle/>
          <a:p>
            <a:fld id="{E79F0725-361F-4C7B-9979-05C74DBAF41B}" type="slidenum">
              <a:rPr lang="en-US" smtClean="0"/>
              <a:t>55</a:t>
            </a:fld>
            <a:endParaRPr 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56</a:t>
            </a:fld>
            <a:endParaRPr 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57</a:t>
            </a:fld>
            <a:endParaRPr 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58</a:t>
            </a:fld>
            <a:endParaRPr 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59</a:t>
            </a:fld>
            <a:endParaRPr 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60</a:t>
            </a:fld>
            <a:endParaRPr 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61</a:t>
            </a:fld>
            <a:endParaRPr 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62</a:t>
            </a:fld>
            <a:endParaRPr 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63</a:t>
            </a:fld>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8</a:t>
            </a:fld>
            <a:endParaRPr 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64</a:t>
            </a:fld>
            <a:endParaRPr 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65</a:t>
            </a:fld>
            <a:endParaRPr 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66</a:t>
            </a:fld>
            <a:endParaRPr 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67</a:t>
            </a:fld>
            <a:endParaRPr lang="en-US"/>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68</a:t>
            </a:fld>
            <a:endParaRPr 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69</a:t>
            </a:fld>
            <a:endParaRPr 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70</a:t>
            </a:fld>
            <a:endParaRPr lang="en-US"/>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71</a:t>
            </a:fld>
            <a:endParaRPr 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72</a:t>
            </a:fld>
            <a:endParaRPr lang="en-US"/>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73</a:t>
            </a:fld>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9</a:t>
            </a:fld>
            <a:endParaRPr lang="en-US"/>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74</a:t>
            </a:fld>
            <a:endParaRPr 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75</a:t>
            </a:fld>
            <a:endParaRPr 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76</a:t>
            </a:fld>
            <a:endParaRPr 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77</a:t>
            </a:fld>
            <a:endParaRPr 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78</a:t>
            </a:fld>
            <a:endParaRPr 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79</a:t>
            </a:fld>
            <a:endParaRPr lang="en-US"/>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80</a:t>
            </a:fld>
            <a:endParaRPr 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81</a:t>
            </a:fld>
            <a:endParaRPr 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82</a:t>
            </a:fld>
            <a:endParaRPr 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83</a:t>
            </a:fld>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10</a:t>
            </a:fld>
            <a:endParaRPr 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84</a:t>
            </a:fld>
            <a:endParaRPr lang="en-US"/>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85</a:t>
            </a:fld>
            <a:endParaRPr lang="en-US"/>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86</a:t>
            </a:fld>
            <a:endParaRPr lang="en-US"/>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87</a:t>
            </a:fld>
            <a:endParaRPr 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88</a:t>
            </a:fld>
            <a:endParaRPr 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89</a:t>
            </a:fld>
            <a:endParaRPr lang="en-US"/>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90</a:t>
            </a:fld>
            <a:endParaRPr lang="en-US"/>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91</a:t>
            </a:fld>
            <a:endParaRPr lang="en-US"/>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92</a:t>
            </a:fld>
            <a:endParaRPr lang="en-US"/>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93</a:t>
            </a:fld>
            <a:endParaRPr 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11</a:t>
            </a:fld>
            <a:endParaRPr 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94</a:t>
            </a:fld>
            <a:endParaRPr lang="en-US"/>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95</a:t>
            </a:fld>
            <a:endParaRPr lang="en-US"/>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96</a:t>
            </a:fld>
            <a:endParaRPr 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97</a:t>
            </a:fld>
            <a:endParaRPr lang="en-US"/>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98</a:t>
            </a:fld>
            <a:endParaRPr lang="en-US"/>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99</a:t>
            </a:fld>
            <a:endParaRPr lang="en-US"/>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100</a:t>
            </a:fld>
            <a:endParaRPr lang="en-US"/>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101</a:t>
            </a:fld>
            <a:endParaRPr 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102</a:t>
            </a:fld>
            <a:endParaRPr lang="en-US"/>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
        <p:nvSpPr>
          <p:cNvPr id="4" name="Slide Number Placeholder 3"/>
          <p:cNvSpPr>
            <a:spLocks noGrp="1"/>
          </p:cNvSpPr>
          <p:nvPr>
            <p:ph type="sldNum" sz="quarter" idx="5"/>
          </p:nvPr>
        </p:nvSpPr>
        <p:spPr/>
        <p:txBody>
          <a:bodyPr/>
          <a:lstStyle/>
          <a:p>
            <a:fld id="{E79F0725-361F-4C7B-9979-05C74DBAF41B}" type="slidenum">
              <a:rPr lang="en-US" smtClean="0"/>
              <a:t>103</a:t>
            </a:fld>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6.xml"/><Relationship Id="rId1" Type="http://schemas.openxmlformats.org/officeDocument/2006/relationships/tags" Target="../tags/tag5.xml"/><Relationship Id="rId4" Type="http://schemas.openxmlformats.org/officeDocument/2006/relationships/image" Target="../media/image1.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8.xml"/><Relationship Id="rId1" Type="http://schemas.openxmlformats.org/officeDocument/2006/relationships/tags" Target="../tags/tag7.xml"/><Relationship Id="rId4" Type="http://schemas.openxmlformats.org/officeDocument/2006/relationships/image" Target="../media/image1.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2.xml"/><Relationship Id="rId1" Type="http://schemas.openxmlformats.org/officeDocument/2006/relationships/tags" Target="../tags/tag1.xml"/><Relationship Id="rId4" Type="http://schemas.openxmlformats.org/officeDocument/2006/relationships/image" Target="../media/image1.png"/></Relationships>
</file>

<file path=ppt/slideLayouts/_rels/slideLayout8.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4.xml"/><Relationship Id="rId1" Type="http://schemas.openxmlformats.org/officeDocument/2006/relationships/tags" Target="../tags/tag3.xml"/><Relationship Id="rId4" Type="http://schemas.openxmlformats.org/officeDocument/2006/relationships/image" Target="../media/image1.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t>7/14/2024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t>7/14/2024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t>7/14/2024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t>7/14/2024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t>7/14/2024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t>7/14/2024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t>7/14/2024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t>7/14/2024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t>7/14/2024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t>7/14/2024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7" name="Picture 6" descr="20.png.02eb96d52edd82bf6f71e0aaeddc6106"/>
          <p:cNvPicPr>
            <a:picLocks noChangeAspect="1"/>
          </p:cNvPicPr>
          <p:nvPr userDrawn="1">
            <p:custDataLst>
              <p:tags r:id="rId1"/>
            </p:custDataLst>
          </p:nvPr>
        </p:nvPicPr>
        <p:blipFill>
          <a:blip r:embed="rId4">
            <a:alphaModFix amt="60000"/>
            <a:clrChange>
              <a:clrFrom>
                <a:srgbClr val="FFFFFF">
                  <a:alpha val="100000"/>
                </a:srgbClr>
              </a:clrFrom>
              <a:clrTo>
                <a:srgbClr val="FFFFFF">
                  <a:alpha val="100000"/>
                  <a:alpha val="0"/>
                </a:srgbClr>
              </a:clrTo>
            </a:clrChange>
            <a:lum bright="70000" contrast="-70000"/>
          </a:blip>
          <a:stretch>
            <a:fillRect/>
          </a:stretch>
        </p:blipFill>
        <p:spPr>
          <a:xfrm>
            <a:off x="4267200" y="6515100"/>
            <a:ext cx="9239250" cy="4572000"/>
          </a:xfrm>
          <a:prstGeom prst="rect">
            <a:avLst/>
          </a:prstGeom>
        </p:spPr>
      </p:pic>
      <p:sp>
        <p:nvSpPr>
          <p:cNvPr id="12" name="Oval 11"/>
          <p:cNvSpPr/>
          <p:nvPr userDrawn="1">
            <p:custDataLst>
              <p:tags r:id="rId2"/>
            </p:custDataLst>
          </p:nvPr>
        </p:nvSpPr>
        <p:spPr>
          <a:xfrm>
            <a:off x="16992600" y="9410700"/>
            <a:ext cx="1066800" cy="838200"/>
          </a:xfrm>
          <a:prstGeom prst="ellipse">
            <a:avLst/>
          </a:prstGeom>
          <a:noFill/>
          <a:ln>
            <a:noFill/>
          </a:ln>
          <a:extLst>
            <a:ext uri="{909E8E84-426E-40DD-AFC4-6F175D3DCCD1}">
              <a14:hiddenFill xmlns:a14="http://schemas.microsoft.com/office/drawing/2010/main">
                <a:solidFill>
                  <a:schemeClr val="accent1"/>
                </a:solidFill>
              </a14:hiddenFill>
            </a:ext>
          </a:ex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fld id="{9A0DB2DC-4C9A-4742-B13C-FB6460FD3503}" type="slidenum">
              <a:rPr lang="en-US">
                <a:solidFill>
                  <a:schemeClr val="tx1"/>
                </a:solidFill>
              </a:rPr>
              <a:t>‹#›</a:t>
            </a:fld>
            <a:endParaRPr lang="en-US">
              <a:solidFill>
                <a:schemeClr val="tx1"/>
              </a:solidFill>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t>7/14/2024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D997B5FA-0921-464F-AAE1-844C04324D75}" type="datetimeFigureOut">
              <a:rPr lang="zh-CN" altLang="en-US" smtClean="0"/>
              <a:t>2024/7/14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65CE74E-AB26-4998-AD42-012C4C1AD076}" type="slidenum">
              <a:rPr lang="zh-CN" altLang="en-US" smtClean="0"/>
              <a:t>‹#›</a:t>
            </a:fld>
            <a:endParaRPr lang="zh-CN" altLang="en-US"/>
          </a:p>
        </p:txBody>
      </p:sp>
      <p:sp>
        <p:nvSpPr>
          <p:cNvPr id="7" name="任意多边形 15"/>
          <p:cNvSpPr/>
          <p:nvPr userDrawn="1"/>
        </p:nvSpPr>
        <p:spPr>
          <a:xfrm rot="9302750">
            <a:off x="16422282" y="8759250"/>
            <a:ext cx="2332391" cy="1766439"/>
          </a:xfrm>
          <a:custGeom>
            <a:avLst/>
            <a:gdLst>
              <a:gd name="connsiteX0" fmla="*/ 536533 w 1554927"/>
              <a:gd name="connsiteY0" fmla="*/ 0 h 1177626"/>
              <a:gd name="connsiteX1" fmla="*/ 1554927 w 1554927"/>
              <a:gd name="connsiteY1" fmla="*/ 463986 h 1177626"/>
              <a:gd name="connsiteX2" fmla="*/ 1554927 w 1554927"/>
              <a:gd name="connsiteY2" fmla="*/ 614415 h 1177626"/>
              <a:gd name="connsiteX3" fmla="*/ 991717 w 1554927"/>
              <a:gd name="connsiteY3" fmla="*/ 1177626 h 1177626"/>
              <a:gd name="connsiteX4" fmla="*/ 0 w 1554927"/>
              <a:gd name="connsiteY4" fmla="*/ 1177625 h 1177626"/>
              <a:gd name="connsiteX5" fmla="*/ 536533 w 1554927"/>
              <a:gd name="connsiteY5" fmla="*/ 0 h 117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4927" h="1177626">
                <a:moveTo>
                  <a:pt x="536533" y="0"/>
                </a:moveTo>
                <a:lnTo>
                  <a:pt x="1554927" y="463986"/>
                </a:lnTo>
                <a:lnTo>
                  <a:pt x="1554927" y="614415"/>
                </a:lnTo>
                <a:cubicBezTo>
                  <a:pt x="1554925" y="925467"/>
                  <a:pt x="1302768" y="1177625"/>
                  <a:pt x="991717" y="1177626"/>
                </a:cubicBezTo>
                <a:lnTo>
                  <a:pt x="0" y="1177625"/>
                </a:lnTo>
                <a:lnTo>
                  <a:pt x="536533" y="0"/>
                </a:lnTo>
                <a:close/>
              </a:path>
            </a:pathLst>
          </a:custGeom>
          <a:solidFill>
            <a:srgbClr val="2F55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700"/>
          </a:p>
        </p:txBody>
      </p:sp>
      <p:sp>
        <p:nvSpPr>
          <p:cNvPr id="8" name="任意多边形 23"/>
          <p:cNvSpPr/>
          <p:nvPr userDrawn="1"/>
        </p:nvSpPr>
        <p:spPr>
          <a:xfrm rot="20130343">
            <a:off x="-473337" y="-224967"/>
            <a:ext cx="2332391" cy="1766439"/>
          </a:xfrm>
          <a:custGeom>
            <a:avLst/>
            <a:gdLst>
              <a:gd name="connsiteX0" fmla="*/ 536533 w 1554927"/>
              <a:gd name="connsiteY0" fmla="*/ 0 h 1177626"/>
              <a:gd name="connsiteX1" fmla="*/ 1554927 w 1554927"/>
              <a:gd name="connsiteY1" fmla="*/ 463986 h 1177626"/>
              <a:gd name="connsiteX2" fmla="*/ 1554927 w 1554927"/>
              <a:gd name="connsiteY2" fmla="*/ 614415 h 1177626"/>
              <a:gd name="connsiteX3" fmla="*/ 991717 w 1554927"/>
              <a:gd name="connsiteY3" fmla="*/ 1177626 h 1177626"/>
              <a:gd name="connsiteX4" fmla="*/ 0 w 1554927"/>
              <a:gd name="connsiteY4" fmla="*/ 1177625 h 1177626"/>
              <a:gd name="connsiteX5" fmla="*/ 536533 w 1554927"/>
              <a:gd name="connsiteY5" fmla="*/ 0 h 117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4927" h="1177626">
                <a:moveTo>
                  <a:pt x="536533" y="0"/>
                </a:moveTo>
                <a:lnTo>
                  <a:pt x="1554927" y="463986"/>
                </a:lnTo>
                <a:lnTo>
                  <a:pt x="1554927" y="614415"/>
                </a:lnTo>
                <a:cubicBezTo>
                  <a:pt x="1554925" y="925467"/>
                  <a:pt x="1302768" y="1177625"/>
                  <a:pt x="991717" y="1177626"/>
                </a:cubicBezTo>
                <a:lnTo>
                  <a:pt x="0" y="1177625"/>
                </a:lnTo>
                <a:lnTo>
                  <a:pt x="536533" y="0"/>
                </a:lnTo>
                <a:close/>
              </a:path>
            </a:pathLst>
          </a:custGeom>
          <a:solidFill>
            <a:srgbClr val="2F55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700"/>
          </a:p>
        </p:txBody>
      </p:sp>
      <p:pic>
        <p:nvPicPr>
          <p:cNvPr id="2" name="Picture 1" descr="20.png.02eb96d52edd82bf6f71e0aaeddc6106"/>
          <p:cNvPicPr>
            <a:picLocks noChangeAspect="1"/>
          </p:cNvPicPr>
          <p:nvPr userDrawn="1">
            <p:custDataLst>
              <p:tags r:id="rId1"/>
            </p:custDataLst>
          </p:nvPr>
        </p:nvPicPr>
        <p:blipFill>
          <a:blip r:embed="rId4">
            <a:alphaModFix amt="60000"/>
            <a:clrChange>
              <a:clrFrom>
                <a:srgbClr val="FFFFFF">
                  <a:alpha val="100000"/>
                </a:srgbClr>
              </a:clrFrom>
              <a:clrTo>
                <a:srgbClr val="FFFFFF">
                  <a:alpha val="100000"/>
                  <a:alpha val="0"/>
                </a:srgbClr>
              </a:clrTo>
            </a:clrChange>
            <a:lum bright="70000" contrast="-70000"/>
          </a:blip>
          <a:stretch>
            <a:fillRect/>
          </a:stretch>
        </p:blipFill>
        <p:spPr>
          <a:xfrm>
            <a:off x="4267200" y="6515100"/>
            <a:ext cx="9239250" cy="4572000"/>
          </a:xfrm>
          <a:prstGeom prst="rect">
            <a:avLst/>
          </a:prstGeom>
        </p:spPr>
      </p:pic>
      <p:sp>
        <p:nvSpPr>
          <p:cNvPr id="3" name="Oval 2"/>
          <p:cNvSpPr/>
          <p:nvPr userDrawn="1">
            <p:custDataLst>
              <p:tags r:id="rId2"/>
            </p:custDataLst>
          </p:nvPr>
        </p:nvSpPr>
        <p:spPr>
          <a:xfrm>
            <a:off x="16611600" y="8877300"/>
            <a:ext cx="1066800" cy="838200"/>
          </a:xfrm>
          <a:prstGeom prst="ellipse">
            <a:avLst/>
          </a:prstGeom>
          <a:noFill/>
          <a:ln>
            <a:noFill/>
          </a:ln>
          <a:extLst>
            <a:ext uri="{909E8E84-426E-40DD-AFC4-6F175D3DCCD1}">
              <a14:hiddenFill xmlns:a14="http://schemas.microsoft.com/office/drawing/2010/main">
                <a:solidFill>
                  <a:schemeClr val="accent1"/>
                </a:solidFill>
              </a14:hiddenFill>
            </a:ext>
          </a:ex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fld id="{9A0DB2DC-4C9A-4742-B13C-FB6460FD3503}" type="slidenum">
              <a:rPr lang="en-US">
                <a:solidFill>
                  <a:schemeClr val="tx1"/>
                </a:solidFill>
              </a:rPr>
              <a:t>‹#›</a:t>
            </a:fld>
            <a:endParaRPr lang="en-US">
              <a:solidFill>
                <a:schemeClr val="tx1"/>
              </a:solidFill>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t>7/14/2024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t>7/14/2024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t>7/14/2024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t>7/14/2024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t>7/14/2024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t>7/14/2024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t>7/14/2024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t>7/14/2024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12" name="Oval 11"/>
          <p:cNvSpPr/>
          <p:nvPr userDrawn="1">
            <p:custDataLst>
              <p:tags r:id="rId1"/>
            </p:custDataLst>
          </p:nvPr>
        </p:nvSpPr>
        <p:spPr>
          <a:xfrm>
            <a:off x="16992600" y="9410700"/>
            <a:ext cx="1066800" cy="838200"/>
          </a:xfrm>
          <a:prstGeom prst="ellipse">
            <a:avLst/>
          </a:prstGeom>
          <a:noFill/>
          <a:ln>
            <a:noFill/>
          </a:ln>
          <a:extLst>
            <a:ext uri="{909E8E84-426E-40DD-AFC4-6F175D3DCCD1}">
              <a14:hiddenFill xmlns:a14="http://schemas.microsoft.com/office/drawing/2010/main">
                <a:solidFill>
                  <a:schemeClr val="accent1"/>
                </a:solidFill>
              </a14:hiddenFill>
            </a:ext>
          </a:ex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fld id="{9A0DB2DC-4C9A-4742-B13C-FB6460FD3503}" type="slidenum">
              <a:rPr lang="en-US">
                <a:solidFill>
                  <a:schemeClr val="tx1"/>
                </a:solidFill>
              </a:rPr>
              <a:t>‹#›</a:t>
            </a:fld>
            <a:endParaRPr lang="en-US">
              <a:solidFill>
                <a:schemeClr val="tx1"/>
              </a:solidFill>
            </a:endParaRPr>
          </a:p>
        </p:txBody>
      </p:sp>
      <p:pic>
        <p:nvPicPr>
          <p:cNvPr id="17" name="Picture 16" descr="20.png.02eb96d52edd82bf6f71e0aaeddc6106"/>
          <p:cNvPicPr>
            <a:picLocks noChangeAspect="1"/>
          </p:cNvPicPr>
          <p:nvPr userDrawn="1">
            <p:custDataLst>
              <p:tags r:id="rId2"/>
            </p:custDataLst>
          </p:nvPr>
        </p:nvPicPr>
        <p:blipFill>
          <a:blip r:embed="rId4">
            <a:alphaModFix amt="60000"/>
            <a:clrChange>
              <a:clrFrom>
                <a:srgbClr val="FFFFFF">
                  <a:alpha val="100000"/>
                </a:srgbClr>
              </a:clrFrom>
              <a:clrTo>
                <a:srgbClr val="FFFFFF">
                  <a:alpha val="100000"/>
                  <a:alpha val="0"/>
                </a:srgbClr>
              </a:clrTo>
            </a:clrChange>
            <a:lum bright="70000" contrast="-70000"/>
          </a:blip>
          <a:stretch>
            <a:fillRect/>
          </a:stretch>
        </p:blipFill>
        <p:spPr>
          <a:xfrm>
            <a:off x="2606040" y="4912360"/>
            <a:ext cx="12477750" cy="6174740"/>
          </a:xfrm>
          <a:prstGeom prst="rect">
            <a:avLst/>
          </a:prstGeom>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D997B5FA-0921-464F-AAE1-844C04324D75}" type="datetimeFigureOut">
              <a:rPr lang="zh-CN" altLang="en-US" smtClean="0"/>
              <a:t>2024/7/14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65CE74E-AB26-4998-AD42-012C4C1AD076}" type="slidenum">
              <a:rPr lang="zh-CN" altLang="en-US" smtClean="0"/>
              <a:t>‹#›</a:t>
            </a:fld>
            <a:endParaRPr lang="zh-CN" altLang="en-US"/>
          </a:p>
        </p:txBody>
      </p:sp>
      <p:sp>
        <p:nvSpPr>
          <p:cNvPr id="7" name="任意多边形 15"/>
          <p:cNvSpPr/>
          <p:nvPr userDrawn="1"/>
        </p:nvSpPr>
        <p:spPr>
          <a:xfrm rot="9302750">
            <a:off x="16422282" y="8759250"/>
            <a:ext cx="2332391" cy="1766439"/>
          </a:xfrm>
          <a:custGeom>
            <a:avLst/>
            <a:gdLst>
              <a:gd name="connsiteX0" fmla="*/ 536533 w 1554927"/>
              <a:gd name="connsiteY0" fmla="*/ 0 h 1177626"/>
              <a:gd name="connsiteX1" fmla="*/ 1554927 w 1554927"/>
              <a:gd name="connsiteY1" fmla="*/ 463986 h 1177626"/>
              <a:gd name="connsiteX2" fmla="*/ 1554927 w 1554927"/>
              <a:gd name="connsiteY2" fmla="*/ 614415 h 1177626"/>
              <a:gd name="connsiteX3" fmla="*/ 991717 w 1554927"/>
              <a:gd name="connsiteY3" fmla="*/ 1177626 h 1177626"/>
              <a:gd name="connsiteX4" fmla="*/ 0 w 1554927"/>
              <a:gd name="connsiteY4" fmla="*/ 1177625 h 1177626"/>
              <a:gd name="connsiteX5" fmla="*/ 536533 w 1554927"/>
              <a:gd name="connsiteY5" fmla="*/ 0 h 117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4927" h="1177626">
                <a:moveTo>
                  <a:pt x="536533" y="0"/>
                </a:moveTo>
                <a:lnTo>
                  <a:pt x="1554927" y="463986"/>
                </a:lnTo>
                <a:lnTo>
                  <a:pt x="1554927" y="614415"/>
                </a:lnTo>
                <a:cubicBezTo>
                  <a:pt x="1554925" y="925467"/>
                  <a:pt x="1302768" y="1177625"/>
                  <a:pt x="991717" y="1177626"/>
                </a:cubicBezTo>
                <a:lnTo>
                  <a:pt x="0" y="1177625"/>
                </a:lnTo>
                <a:lnTo>
                  <a:pt x="536533" y="0"/>
                </a:lnTo>
                <a:close/>
              </a:path>
            </a:pathLst>
          </a:custGeom>
          <a:solidFill>
            <a:srgbClr val="2F55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700"/>
          </a:p>
        </p:txBody>
      </p:sp>
      <p:sp>
        <p:nvSpPr>
          <p:cNvPr id="8" name="任意多边形 23"/>
          <p:cNvSpPr/>
          <p:nvPr userDrawn="1"/>
        </p:nvSpPr>
        <p:spPr>
          <a:xfrm rot="20130343">
            <a:off x="-473337" y="-224967"/>
            <a:ext cx="2332391" cy="1766439"/>
          </a:xfrm>
          <a:custGeom>
            <a:avLst/>
            <a:gdLst>
              <a:gd name="connsiteX0" fmla="*/ 536533 w 1554927"/>
              <a:gd name="connsiteY0" fmla="*/ 0 h 1177626"/>
              <a:gd name="connsiteX1" fmla="*/ 1554927 w 1554927"/>
              <a:gd name="connsiteY1" fmla="*/ 463986 h 1177626"/>
              <a:gd name="connsiteX2" fmla="*/ 1554927 w 1554927"/>
              <a:gd name="connsiteY2" fmla="*/ 614415 h 1177626"/>
              <a:gd name="connsiteX3" fmla="*/ 991717 w 1554927"/>
              <a:gd name="connsiteY3" fmla="*/ 1177626 h 1177626"/>
              <a:gd name="connsiteX4" fmla="*/ 0 w 1554927"/>
              <a:gd name="connsiteY4" fmla="*/ 1177625 h 1177626"/>
              <a:gd name="connsiteX5" fmla="*/ 536533 w 1554927"/>
              <a:gd name="connsiteY5" fmla="*/ 0 h 117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4927" h="1177626">
                <a:moveTo>
                  <a:pt x="536533" y="0"/>
                </a:moveTo>
                <a:lnTo>
                  <a:pt x="1554927" y="463986"/>
                </a:lnTo>
                <a:lnTo>
                  <a:pt x="1554927" y="614415"/>
                </a:lnTo>
                <a:cubicBezTo>
                  <a:pt x="1554925" y="925467"/>
                  <a:pt x="1302768" y="1177625"/>
                  <a:pt x="991717" y="1177626"/>
                </a:cubicBezTo>
                <a:lnTo>
                  <a:pt x="0" y="1177625"/>
                </a:lnTo>
                <a:lnTo>
                  <a:pt x="536533" y="0"/>
                </a:lnTo>
                <a:close/>
              </a:path>
            </a:pathLst>
          </a:custGeom>
          <a:solidFill>
            <a:srgbClr val="2F55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700"/>
          </a:p>
        </p:txBody>
      </p:sp>
      <p:pic>
        <p:nvPicPr>
          <p:cNvPr id="2" name="Picture 1" descr="20.png.02eb96d52edd82bf6f71e0aaeddc6106"/>
          <p:cNvPicPr>
            <a:picLocks noChangeAspect="1"/>
          </p:cNvPicPr>
          <p:nvPr userDrawn="1">
            <p:custDataLst>
              <p:tags r:id="rId1"/>
            </p:custDataLst>
          </p:nvPr>
        </p:nvPicPr>
        <p:blipFill>
          <a:blip r:embed="rId4">
            <a:alphaModFix amt="60000"/>
            <a:clrChange>
              <a:clrFrom>
                <a:srgbClr val="FFFFFF">
                  <a:alpha val="100000"/>
                </a:srgbClr>
              </a:clrFrom>
              <a:clrTo>
                <a:srgbClr val="FFFFFF">
                  <a:alpha val="100000"/>
                  <a:alpha val="0"/>
                </a:srgbClr>
              </a:clrTo>
            </a:clrChange>
            <a:lum bright="70000" contrast="-70000"/>
          </a:blip>
          <a:stretch>
            <a:fillRect/>
          </a:stretch>
        </p:blipFill>
        <p:spPr>
          <a:xfrm>
            <a:off x="2606040" y="4912360"/>
            <a:ext cx="12477750" cy="6174740"/>
          </a:xfrm>
          <a:prstGeom prst="rect">
            <a:avLst/>
          </a:prstGeom>
        </p:spPr>
      </p:pic>
      <p:sp>
        <p:nvSpPr>
          <p:cNvPr id="3" name="Oval 2"/>
          <p:cNvSpPr/>
          <p:nvPr userDrawn="1">
            <p:custDataLst>
              <p:tags r:id="rId2"/>
            </p:custDataLst>
          </p:nvPr>
        </p:nvSpPr>
        <p:spPr>
          <a:xfrm>
            <a:off x="16611600" y="8877300"/>
            <a:ext cx="1066800" cy="838200"/>
          </a:xfrm>
          <a:prstGeom prst="ellipse">
            <a:avLst/>
          </a:prstGeom>
          <a:noFill/>
          <a:ln>
            <a:noFill/>
          </a:ln>
          <a:extLst>
            <a:ext uri="{909E8E84-426E-40DD-AFC4-6F175D3DCCD1}">
              <a14:hiddenFill xmlns:a14="http://schemas.microsoft.com/office/drawing/2010/main">
                <a:solidFill>
                  <a:schemeClr val="accent1"/>
                </a:solidFill>
              </a14:hiddenFill>
            </a:ext>
          </a:ex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fld id="{9A0DB2DC-4C9A-4742-B13C-FB6460FD3503}" type="slidenum">
              <a:rPr lang="en-US">
                <a:solidFill>
                  <a:schemeClr val="tx1"/>
                </a:solidFill>
              </a:rPr>
              <a:t>‹#›</a:t>
            </a:fld>
            <a:endParaRPr lang="en-US">
              <a:solidFill>
                <a:schemeClr val="tx1"/>
              </a:solidFill>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t>7/14/2024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E6E3FF">
            <a:alpha val="53000"/>
          </a:srgb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t>7/14/2024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E6E3FF">
            <a:alpha val="53000"/>
          </a:srgb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t>7/14/2024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t>‹#›</a:t>
            </a:fld>
            <a:endParaRPr lang="en-US"/>
          </a:p>
        </p:txBody>
      </p:sp>
    </p:spTree>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 id="2147483673" r:id="rId12"/>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25.xml"/><Relationship Id="rId1" Type="http://schemas.openxmlformats.org/officeDocument/2006/relationships/tags" Target="../tags/tag24.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notesSlide" Target="../notesSlides/notesSlide8.xml"/></Relationships>
</file>

<file path=ppt/slides/_rels/slide100.xml.rels><?xml version="1.0" encoding="UTF-8" standalone="yes"?>
<Relationships xmlns="http://schemas.openxmlformats.org/package/2006/relationships"><Relationship Id="rId8" Type="http://schemas.openxmlformats.org/officeDocument/2006/relationships/image" Target="../media/image162.png"/><Relationship Id="rId3" Type="http://schemas.openxmlformats.org/officeDocument/2006/relationships/tags" Target="../tags/tag368.xml"/><Relationship Id="rId7" Type="http://schemas.openxmlformats.org/officeDocument/2006/relationships/image" Target="../media/image161.png"/><Relationship Id="rId2" Type="http://schemas.openxmlformats.org/officeDocument/2006/relationships/tags" Target="../tags/tag367.xml"/><Relationship Id="rId1" Type="http://schemas.openxmlformats.org/officeDocument/2006/relationships/tags" Target="../tags/tag366.xml"/><Relationship Id="rId6" Type="http://schemas.openxmlformats.org/officeDocument/2006/relationships/notesSlide" Target="../notesSlides/notesSlide96.xml"/><Relationship Id="rId5" Type="http://schemas.openxmlformats.org/officeDocument/2006/relationships/slideLayout" Target="../slideLayouts/slideLayout7.xml"/><Relationship Id="rId4" Type="http://schemas.openxmlformats.org/officeDocument/2006/relationships/tags" Target="../tags/tag369.xml"/><Relationship Id="rId9" Type="http://schemas.openxmlformats.org/officeDocument/2006/relationships/comments" Target="../comments/comment42.xml"/></Relationships>
</file>

<file path=ppt/slides/_rels/slide101.xml.rels><?xml version="1.0" encoding="UTF-8" standalone="yes"?>
<Relationships xmlns="http://schemas.openxmlformats.org/package/2006/relationships"><Relationship Id="rId3" Type="http://schemas.openxmlformats.org/officeDocument/2006/relationships/tags" Target="../tags/tag372.xml"/><Relationship Id="rId7" Type="http://schemas.openxmlformats.org/officeDocument/2006/relationships/comments" Target="../comments/comment43.xml"/><Relationship Id="rId2" Type="http://schemas.openxmlformats.org/officeDocument/2006/relationships/tags" Target="../tags/tag371.xml"/><Relationship Id="rId1" Type="http://schemas.openxmlformats.org/officeDocument/2006/relationships/tags" Target="../tags/tag370.xml"/><Relationship Id="rId6" Type="http://schemas.openxmlformats.org/officeDocument/2006/relationships/image" Target="../media/image163.png"/><Relationship Id="rId5" Type="http://schemas.openxmlformats.org/officeDocument/2006/relationships/notesSlide" Target="../notesSlides/notesSlide97.xml"/><Relationship Id="rId4"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3" Type="http://schemas.openxmlformats.org/officeDocument/2006/relationships/tags" Target="../tags/tag375.xml"/><Relationship Id="rId7" Type="http://schemas.openxmlformats.org/officeDocument/2006/relationships/comments" Target="../comments/comment44.xml"/><Relationship Id="rId2" Type="http://schemas.openxmlformats.org/officeDocument/2006/relationships/tags" Target="../tags/tag374.xml"/><Relationship Id="rId1" Type="http://schemas.openxmlformats.org/officeDocument/2006/relationships/tags" Target="../tags/tag373.xml"/><Relationship Id="rId6" Type="http://schemas.openxmlformats.org/officeDocument/2006/relationships/image" Target="../media/image164.png"/><Relationship Id="rId5" Type="http://schemas.openxmlformats.org/officeDocument/2006/relationships/notesSlide" Target="../notesSlides/notesSlide98.xml"/><Relationship Id="rId4"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3" Type="http://schemas.openxmlformats.org/officeDocument/2006/relationships/tags" Target="../tags/tag378.xml"/><Relationship Id="rId7" Type="http://schemas.openxmlformats.org/officeDocument/2006/relationships/comments" Target="../comments/comment45.xml"/><Relationship Id="rId2" Type="http://schemas.openxmlformats.org/officeDocument/2006/relationships/tags" Target="../tags/tag377.xml"/><Relationship Id="rId1" Type="http://schemas.openxmlformats.org/officeDocument/2006/relationships/tags" Target="../tags/tag376.xml"/><Relationship Id="rId6" Type="http://schemas.openxmlformats.org/officeDocument/2006/relationships/image" Target="../media/image165.png"/><Relationship Id="rId5" Type="http://schemas.openxmlformats.org/officeDocument/2006/relationships/notesSlide" Target="../notesSlides/notesSlide99.xml"/><Relationship Id="rId4"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8" Type="http://schemas.openxmlformats.org/officeDocument/2006/relationships/tags" Target="../tags/tag386.xml"/><Relationship Id="rId13" Type="http://schemas.openxmlformats.org/officeDocument/2006/relationships/tags" Target="../tags/tag391.xml"/><Relationship Id="rId18" Type="http://schemas.openxmlformats.org/officeDocument/2006/relationships/tags" Target="../tags/tag3710.xml"/><Relationship Id="rId3" Type="http://schemas.openxmlformats.org/officeDocument/2006/relationships/tags" Target="../tags/tag381.xml"/><Relationship Id="rId7" Type="http://schemas.openxmlformats.org/officeDocument/2006/relationships/tags" Target="../tags/tag385.xml"/><Relationship Id="rId12" Type="http://schemas.openxmlformats.org/officeDocument/2006/relationships/tags" Target="../tags/tag390.xml"/><Relationship Id="rId17" Type="http://schemas.openxmlformats.org/officeDocument/2006/relationships/image" Target="../media/image167.png"/><Relationship Id="rId2" Type="http://schemas.openxmlformats.org/officeDocument/2006/relationships/tags" Target="../tags/tag380.xml"/><Relationship Id="rId16" Type="http://schemas.openxmlformats.org/officeDocument/2006/relationships/image" Target="../media/image166.png"/><Relationship Id="rId20" Type="http://schemas.openxmlformats.org/officeDocument/2006/relationships/comments" Target="../comments/comment46.xml"/><Relationship Id="rId1" Type="http://schemas.openxmlformats.org/officeDocument/2006/relationships/tags" Target="../tags/tag379.xml"/><Relationship Id="rId6" Type="http://schemas.openxmlformats.org/officeDocument/2006/relationships/tags" Target="../tags/tag384.xml"/><Relationship Id="rId11" Type="http://schemas.openxmlformats.org/officeDocument/2006/relationships/tags" Target="../tags/tag389.xml"/><Relationship Id="rId5" Type="http://schemas.openxmlformats.org/officeDocument/2006/relationships/tags" Target="../tags/tag383.xml"/><Relationship Id="rId15" Type="http://schemas.openxmlformats.org/officeDocument/2006/relationships/notesSlide" Target="../notesSlides/notesSlide100.xml"/><Relationship Id="rId10" Type="http://schemas.openxmlformats.org/officeDocument/2006/relationships/tags" Target="../tags/tag388.xml"/><Relationship Id="rId19" Type="http://schemas.openxmlformats.org/officeDocument/2006/relationships/image" Target="../media/image168.png"/><Relationship Id="rId4" Type="http://schemas.openxmlformats.org/officeDocument/2006/relationships/tags" Target="../tags/tag382.xml"/><Relationship Id="rId9" Type="http://schemas.openxmlformats.org/officeDocument/2006/relationships/tags" Target="../tags/tag387.xml"/><Relationship Id="rId14"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8" Type="http://schemas.openxmlformats.org/officeDocument/2006/relationships/comments" Target="../comments/comment47.xml"/><Relationship Id="rId3" Type="http://schemas.openxmlformats.org/officeDocument/2006/relationships/tags" Target="../tags/tag394.xml"/><Relationship Id="rId7" Type="http://schemas.openxmlformats.org/officeDocument/2006/relationships/image" Target="../media/image169.jpeg"/><Relationship Id="rId2" Type="http://schemas.openxmlformats.org/officeDocument/2006/relationships/tags" Target="../tags/tag393.xml"/><Relationship Id="rId1" Type="http://schemas.openxmlformats.org/officeDocument/2006/relationships/tags" Target="../tags/tag392.xml"/><Relationship Id="rId6" Type="http://schemas.openxmlformats.org/officeDocument/2006/relationships/image" Target="../media/image168.jpeg"/><Relationship Id="rId5" Type="http://schemas.openxmlformats.org/officeDocument/2006/relationships/notesSlide" Target="../notesSlides/notesSlide101.xml"/><Relationship Id="rId4"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3" Type="http://schemas.openxmlformats.org/officeDocument/2006/relationships/tags" Target="../tags/tag397.xml"/><Relationship Id="rId7" Type="http://schemas.openxmlformats.org/officeDocument/2006/relationships/comments" Target="../comments/comment48.xml"/><Relationship Id="rId2" Type="http://schemas.openxmlformats.org/officeDocument/2006/relationships/tags" Target="../tags/tag396.xml"/><Relationship Id="rId1" Type="http://schemas.openxmlformats.org/officeDocument/2006/relationships/tags" Target="../tags/tag395.xml"/><Relationship Id="rId6" Type="http://schemas.openxmlformats.org/officeDocument/2006/relationships/image" Target="../media/image170.png"/><Relationship Id="rId5" Type="http://schemas.openxmlformats.org/officeDocument/2006/relationships/notesSlide" Target="../notesSlides/notesSlide102.xml"/><Relationship Id="rId4"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3" Type="http://schemas.openxmlformats.org/officeDocument/2006/relationships/tags" Target="../tags/tag400.xml"/><Relationship Id="rId7" Type="http://schemas.openxmlformats.org/officeDocument/2006/relationships/comments" Target="../comments/comment49.xml"/><Relationship Id="rId2" Type="http://schemas.openxmlformats.org/officeDocument/2006/relationships/tags" Target="../tags/tag399.xml"/><Relationship Id="rId1" Type="http://schemas.openxmlformats.org/officeDocument/2006/relationships/tags" Target="../tags/tag398.xml"/><Relationship Id="rId6" Type="http://schemas.openxmlformats.org/officeDocument/2006/relationships/image" Target="../media/image171.png"/><Relationship Id="rId5" Type="http://schemas.openxmlformats.org/officeDocument/2006/relationships/notesSlide" Target="../notesSlides/notesSlide103.xml"/><Relationship Id="rId4"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8" Type="http://schemas.openxmlformats.org/officeDocument/2006/relationships/tags" Target="../tags/tag409.xml"/><Relationship Id="rId13" Type="http://schemas.openxmlformats.org/officeDocument/2006/relationships/image" Target="../media/image175.png"/><Relationship Id="rId3" Type="http://schemas.openxmlformats.org/officeDocument/2006/relationships/tags" Target="../tags/tag404.xml"/><Relationship Id="rId7" Type="http://schemas.openxmlformats.org/officeDocument/2006/relationships/tags" Target="../tags/tag408.xml"/><Relationship Id="rId12" Type="http://schemas.openxmlformats.org/officeDocument/2006/relationships/image" Target="../media/image173.png"/><Relationship Id="rId2" Type="http://schemas.openxmlformats.org/officeDocument/2006/relationships/tags" Target="../tags/tag403.xml"/><Relationship Id="rId1" Type="http://schemas.openxmlformats.org/officeDocument/2006/relationships/tags" Target="../tags/tag402.xml"/><Relationship Id="rId6" Type="http://schemas.openxmlformats.org/officeDocument/2006/relationships/tags" Target="../tags/tag407.xml"/><Relationship Id="rId11" Type="http://schemas.openxmlformats.org/officeDocument/2006/relationships/notesSlide" Target="../notesSlides/notesSlide104.xml"/><Relationship Id="rId5" Type="http://schemas.openxmlformats.org/officeDocument/2006/relationships/tags" Target="../tags/tag406.xml"/><Relationship Id="rId15" Type="http://schemas.openxmlformats.org/officeDocument/2006/relationships/comments" Target="../comments/comment50.xml"/><Relationship Id="rId10" Type="http://schemas.openxmlformats.org/officeDocument/2006/relationships/slideLayout" Target="../slideLayouts/slideLayout7.xml"/><Relationship Id="rId4" Type="http://schemas.openxmlformats.org/officeDocument/2006/relationships/tags" Target="../tags/tag405.xml"/><Relationship Id="rId9" Type="http://schemas.openxmlformats.org/officeDocument/2006/relationships/tags" Target="../tags/tag410.xml"/><Relationship Id="rId14" Type="http://schemas.openxmlformats.org/officeDocument/2006/relationships/image" Target="../media/image176.png"/></Relationships>
</file>

<file path=ppt/slides/_rels/slide109.xml.rels><?xml version="1.0" encoding="UTF-8" standalone="yes"?>
<Relationships xmlns="http://schemas.openxmlformats.org/package/2006/relationships"><Relationship Id="rId8" Type="http://schemas.openxmlformats.org/officeDocument/2006/relationships/image" Target="../media/image177.png"/><Relationship Id="rId3" Type="http://schemas.openxmlformats.org/officeDocument/2006/relationships/tags" Target="../tags/tag413.xml"/><Relationship Id="rId7" Type="http://schemas.openxmlformats.org/officeDocument/2006/relationships/notesSlide" Target="../notesSlides/notesSlide105.xml"/><Relationship Id="rId2" Type="http://schemas.openxmlformats.org/officeDocument/2006/relationships/tags" Target="../tags/tag412.xml"/><Relationship Id="rId1" Type="http://schemas.openxmlformats.org/officeDocument/2006/relationships/tags" Target="../tags/tag411.xml"/><Relationship Id="rId6" Type="http://schemas.openxmlformats.org/officeDocument/2006/relationships/slideLayout" Target="../slideLayouts/slideLayout7.xml"/><Relationship Id="rId5" Type="http://schemas.openxmlformats.org/officeDocument/2006/relationships/tags" Target="../tags/tag415.xml"/><Relationship Id="rId4" Type="http://schemas.openxmlformats.org/officeDocument/2006/relationships/tags" Target="../tags/tag414.xml"/><Relationship Id="rId9" Type="http://schemas.openxmlformats.org/officeDocument/2006/relationships/comments" Target="../comments/comment51.xml"/></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27.xml"/><Relationship Id="rId1" Type="http://schemas.openxmlformats.org/officeDocument/2006/relationships/tags" Target="../tags/tag26.xml"/><Relationship Id="rId4" Type="http://schemas.openxmlformats.org/officeDocument/2006/relationships/notesSlide" Target="../notesSlides/notesSlide9.xml"/></Relationships>
</file>

<file path=ppt/slides/_rels/slide110.xml.rels><?xml version="1.0" encoding="UTF-8" standalone="yes"?>
<Relationships xmlns="http://schemas.openxmlformats.org/package/2006/relationships"><Relationship Id="rId8" Type="http://schemas.openxmlformats.org/officeDocument/2006/relationships/image" Target="../media/image184.svg"/><Relationship Id="rId3" Type="http://schemas.openxmlformats.org/officeDocument/2006/relationships/image" Target="../media/image179.png"/><Relationship Id="rId7" Type="http://schemas.openxmlformats.org/officeDocument/2006/relationships/image" Target="../media/image183.png"/><Relationship Id="rId2" Type="http://schemas.openxmlformats.org/officeDocument/2006/relationships/notesSlide" Target="../notesSlides/notesSlide106.xml"/><Relationship Id="rId1" Type="http://schemas.openxmlformats.org/officeDocument/2006/relationships/slideLayout" Target="../slideLayouts/slideLayout7.xml"/><Relationship Id="rId6" Type="http://schemas.openxmlformats.org/officeDocument/2006/relationships/image" Target="../media/image182.png"/><Relationship Id="rId5" Type="http://schemas.openxmlformats.org/officeDocument/2006/relationships/image" Target="../media/image181.svg"/><Relationship Id="rId4" Type="http://schemas.openxmlformats.org/officeDocument/2006/relationships/image" Target="../media/image180.png"/></Relationships>
</file>

<file path=ppt/slides/_rels/slide12.xml.rels><?xml version="1.0" encoding="UTF-8" standalone="yes"?>
<Relationships xmlns="http://schemas.openxmlformats.org/package/2006/relationships"><Relationship Id="rId8" Type="http://schemas.openxmlformats.org/officeDocument/2006/relationships/tags" Target="../tags/tag2910.xml"/><Relationship Id="rId3" Type="http://schemas.openxmlformats.org/officeDocument/2006/relationships/tags" Target="../tags/tag30.xml"/><Relationship Id="rId7" Type="http://schemas.openxmlformats.org/officeDocument/2006/relationships/notesSlide" Target="../notesSlides/notesSlide10.xml"/><Relationship Id="rId2" Type="http://schemas.openxmlformats.org/officeDocument/2006/relationships/tags" Target="../tags/tag29.xml"/><Relationship Id="rId1" Type="http://schemas.openxmlformats.org/officeDocument/2006/relationships/tags" Target="../tags/tag28.xml"/><Relationship Id="rId6" Type="http://schemas.openxmlformats.org/officeDocument/2006/relationships/slideLayout" Target="../slideLayouts/slideLayout7.xml"/><Relationship Id="rId11" Type="http://schemas.openxmlformats.org/officeDocument/2006/relationships/image" Target="../media/image10.png"/><Relationship Id="rId5" Type="http://schemas.openxmlformats.org/officeDocument/2006/relationships/tags" Target="../tags/tag32.xml"/><Relationship Id="rId10" Type="http://schemas.openxmlformats.org/officeDocument/2006/relationships/tags" Target="../tags/tag33.xml"/><Relationship Id="rId4" Type="http://schemas.openxmlformats.org/officeDocument/2006/relationships/tags" Target="../tags/tag31.xml"/><Relationship Id="rId9" Type="http://schemas.openxmlformats.org/officeDocument/2006/relationships/image" Target="../media/image9.png"/></Relationships>
</file>

<file path=ppt/slides/_rels/slide13.xml.rels><?xml version="1.0" encoding="UTF-8" standalone="yes"?>
<Relationships xmlns="http://schemas.openxmlformats.org/package/2006/relationships"><Relationship Id="rId8" Type="http://schemas.openxmlformats.org/officeDocument/2006/relationships/tags" Target="../tags/tag41.xml"/><Relationship Id="rId13" Type="http://schemas.openxmlformats.org/officeDocument/2006/relationships/tags" Target="../tags/tag45.xml"/><Relationship Id="rId3" Type="http://schemas.openxmlformats.org/officeDocument/2006/relationships/tags" Target="../tags/tag36.xml"/><Relationship Id="rId7" Type="http://schemas.openxmlformats.org/officeDocument/2006/relationships/tags" Target="../tags/tag40.xml"/><Relationship Id="rId12" Type="http://schemas.openxmlformats.org/officeDocument/2006/relationships/notesSlide" Target="../notesSlides/notesSlide11.xml"/><Relationship Id="rId2" Type="http://schemas.openxmlformats.org/officeDocument/2006/relationships/tags" Target="../tags/tag35.xml"/><Relationship Id="rId1" Type="http://schemas.openxmlformats.org/officeDocument/2006/relationships/tags" Target="../tags/tag34.xml"/><Relationship Id="rId6" Type="http://schemas.openxmlformats.org/officeDocument/2006/relationships/tags" Target="../tags/tag39.xml"/><Relationship Id="rId11" Type="http://schemas.openxmlformats.org/officeDocument/2006/relationships/slideLayout" Target="../slideLayouts/slideLayout7.xml"/><Relationship Id="rId5" Type="http://schemas.openxmlformats.org/officeDocument/2006/relationships/tags" Target="../tags/tag38.xml"/><Relationship Id="rId10" Type="http://schemas.openxmlformats.org/officeDocument/2006/relationships/tags" Target="../tags/tag43.xml"/><Relationship Id="rId4" Type="http://schemas.openxmlformats.org/officeDocument/2006/relationships/tags" Target="../tags/tag37.xml"/><Relationship Id="rId9" Type="http://schemas.openxmlformats.org/officeDocument/2006/relationships/tags" Target="../tags/tag42.xml"/><Relationship Id="rId14" Type="http://schemas.openxmlformats.org/officeDocument/2006/relationships/image" Target="../media/image11.png"/></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46.xml"/><Relationship Id="rId1" Type="http://schemas.openxmlformats.org/officeDocument/2006/relationships/tags" Target="../tags/tag44.xml"/><Relationship Id="rId5" Type="http://schemas.openxmlformats.org/officeDocument/2006/relationships/image" Target="../media/image12.png"/><Relationship Id="rId4" Type="http://schemas.openxmlformats.org/officeDocument/2006/relationships/notesSlide" Target="../notesSlides/notesSlide12.xml"/></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48.xml"/><Relationship Id="rId1" Type="http://schemas.openxmlformats.org/officeDocument/2006/relationships/tags" Target="../tags/tag47.xml"/><Relationship Id="rId4" Type="http://schemas.openxmlformats.org/officeDocument/2006/relationships/notesSlide" Target="../notesSlides/notesSlide13.xml"/></Relationships>
</file>

<file path=ppt/slides/_rels/slide16.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tags" Target="../tags/tag51.xml"/><Relationship Id="rId7" Type="http://schemas.openxmlformats.org/officeDocument/2006/relationships/image" Target="../media/image13.png"/><Relationship Id="rId2" Type="http://schemas.openxmlformats.org/officeDocument/2006/relationships/tags" Target="../tags/tag50.xml"/><Relationship Id="rId1" Type="http://schemas.openxmlformats.org/officeDocument/2006/relationships/tags" Target="../tags/tag49.xml"/><Relationship Id="rId6" Type="http://schemas.openxmlformats.org/officeDocument/2006/relationships/notesSlide" Target="../notesSlides/notesSlide14.xml"/><Relationship Id="rId11" Type="http://schemas.openxmlformats.org/officeDocument/2006/relationships/image" Target="../media/image17.png"/><Relationship Id="rId5" Type="http://schemas.openxmlformats.org/officeDocument/2006/relationships/slideLayout" Target="../slideLayouts/slideLayout7.xml"/><Relationship Id="rId10" Type="http://schemas.openxmlformats.org/officeDocument/2006/relationships/image" Target="../media/image16.png"/><Relationship Id="rId4" Type="http://schemas.openxmlformats.org/officeDocument/2006/relationships/tags" Target="../tags/tag52.xml"/><Relationship Id="rId9" Type="http://schemas.openxmlformats.org/officeDocument/2006/relationships/image" Target="../media/image15.png"/></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54.xml"/><Relationship Id="rId1" Type="http://schemas.openxmlformats.org/officeDocument/2006/relationships/tags" Target="../tags/tag53.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notesSlide" Target="../notesSlides/notesSlide15.xml"/></Relationships>
</file>

<file path=ppt/slides/_rels/slide18.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tags" Target="../tags/tag57.xml"/><Relationship Id="rId7" Type="http://schemas.openxmlformats.org/officeDocument/2006/relationships/image" Target="../media/image20.png"/><Relationship Id="rId2" Type="http://schemas.openxmlformats.org/officeDocument/2006/relationships/tags" Target="../tags/tag56.xml"/><Relationship Id="rId1" Type="http://schemas.openxmlformats.org/officeDocument/2006/relationships/tags" Target="../tags/tag55.xml"/><Relationship Id="rId6" Type="http://schemas.openxmlformats.org/officeDocument/2006/relationships/notesSlide" Target="../notesSlides/notesSlide16.xml"/><Relationship Id="rId5" Type="http://schemas.openxmlformats.org/officeDocument/2006/relationships/slideLayout" Target="../slideLayouts/slideLayout7.xml"/><Relationship Id="rId4" Type="http://schemas.openxmlformats.org/officeDocument/2006/relationships/tags" Target="../tags/tag58.xml"/></Relationships>
</file>

<file path=ppt/slides/_rels/slide19.xml.rels><?xml version="1.0" encoding="UTF-8" standalone="yes"?>
<Relationships xmlns="http://schemas.openxmlformats.org/package/2006/relationships"><Relationship Id="rId3" Type="http://schemas.openxmlformats.org/officeDocument/2006/relationships/tags" Target="../tags/tag61.xml"/><Relationship Id="rId7" Type="http://schemas.openxmlformats.org/officeDocument/2006/relationships/image" Target="../media/image23.png"/><Relationship Id="rId2" Type="http://schemas.openxmlformats.org/officeDocument/2006/relationships/tags" Target="../tags/tag60.xml"/><Relationship Id="rId1" Type="http://schemas.openxmlformats.org/officeDocument/2006/relationships/tags" Target="../tags/tag59.xml"/><Relationship Id="rId6" Type="http://schemas.openxmlformats.org/officeDocument/2006/relationships/image" Target="../media/image22.png"/><Relationship Id="rId5" Type="http://schemas.openxmlformats.org/officeDocument/2006/relationships/notesSlide" Target="../notesSlides/notesSlide17.xml"/><Relationship Id="rId4"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tags" Target="../tags/tag64.xml"/><Relationship Id="rId7" Type="http://schemas.openxmlformats.org/officeDocument/2006/relationships/tags" Target="../tags/tag68.xml"/><Relationship Id="rId2" Type="http://schemas.openxmlformats.org/officeDocument/2006/relationships/tags" Target="../tags/tag63.xml"/><Relationship Id="rId1" Type="http://schemas.openxmlformats.org/officeDocument/2006/relationships/tags" Target="../tags/tag62.xml"/><Relationship Id="rId6" Type="http://schemas.openxmlformats.org/officeDocument/2006/relationships/tags" Target="../tags/tag67.xml"/><Relationship Id="rId11" Type="http://schemas.openxmlformats.org/officeDocument/2006/relationships/image" Target="../media/image25.png"/><Relationship Id="rId5" Type="http://schemas.openxmlformats.org/officeDocument/2006/relationships/tags" Target="../tags/tag66.xml"/><Relationship Id="rId10" Type="http://schemas.openxmlformats.org/officeDocument/2006/relationships/image" Target="../media/image24.png"/><Relationship Id="rId4" Type="http://schemas.openxmlformats.org/officeDocument/2006/relationships/tags" Target="../tags/tag65.xml"/><Relationship Id="rId9" Type="http://schemas.openxmlformats.org/officeDocument/2006/relationships/notesSlide" Target="../notesSlides/notesSlide18.xml"/></Relationships>
</file>

<file path=ppt/slides/_rels/slide21.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tags" Target="../tags/tag71.xml"/><Relationship Id="rId7" Type="http://schemas.openxmlformats.org/officeDocument/2006/relationships/image" Target="../media/image27.png"/><Relationship Id="rId2" Type="http://schemas.openxmlformats.org/officeDocument/2006/relationships/tags" Target="../tags/tag70.xml"/><Relationship Id="rId1" Type="http://schemas.openxmlformats.org/officeDocument/2006/relationships/tags" Target="../tags/tag69.xml"/><Relationship Id="rId6" Type="http://schemas.openxmlformats.org/officeDocument/2006/relationships/image" Target="../media/image26.png"/><Relationship Id="rId5" Type="http://schemas.openxmlformats.org/officeDocument/2006/relationships/notesSlide" Target="../notesSlides/notesSlide19.xml"/><Relationship Id="rId4" Type="http://schemas.openxmlformats.org/officeDocument/2006/relationships/slideLayout" Target="../slideLayouts/slideLayout7.xml"/><Relationship Id="rId9" Type="http://schemas.openxmlformats.org/officeDocument/2006/relationships/image" Target="../media/image29.png"/></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73.xml"/><Relationship Id="rId1" Type="http://schemas.openxmlformats.org/officeDocument/2006/relationships/tags" Target="../tags/tag72.xml"/><Relationship Id="rId5" Type="http://schemas.openxmlformats.org/officeDocument/2006/relationships/image" Target="../media/image30.png"/><Relationship Id="rId4" Type="http://schemas.openxmlformats.org/officeDocument/2006/relationships/notesSlide" Target="../notesSlides/notesSlide20.xml"/></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75.xml"/><Relationship Id="rId1" Type="http://schemas.openxmlformats.org/officeDocument/2006/relationships/tags" Target="../tags/tag74.xml"/><Relationship Id="rId5" Type="http://schemas.openxmlformats.org/officeDocument/2006/relationships/image" Target="../media/image31.png"/><Relationship Id="rId4" Type="http://schemas.openxmlformats.org/officeDocument/2006/relationships/notesSlide" Target="../notesSlides/notesSlide21.xml"/></Relationships>
</file>

<file path=ppt/slides/_rels/slide24.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tags" Target="../tags/tag78.xml"/><Relationship Id="rId7" Type="http://schemas.openxmlformats.org/officeDocument/2006/relationships/image" Target="../media/image33.png"/><Relationship Id="rId2" Type="http://schemas.openxmlformats.org/officeDocument/2006/relationships/tags" Target="../tags/tag77.xml"/><Relationship Id="rId1" Type="http://schemas.openxmlformats.org/officeDocument/2006/relationships/tags" Target="../tags/tag76.xml"/><Relationship Id="rId6" Type="http://schemas.openxmlformats.org/officeDocument/2006/relationships/image" Target="../media/image32.png"/><Relationship Id="rId5" Type="http://schemas.openxmlformats.org/officeDocument/2006/relationships/notesSlide" Target="../notesSlides/notesSlide22.xml"/><Relationship Id="rId4"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tags" Target="../tags/tag81.xml"/><Relationship Id="rId7" Type="http://schemas.openxmlformats.org/officeDocument/2006/relationships/image" Target="../media/image36.png"/><Relationship Id="rId2" Type="http://schemas.openxmlformats.org/officeDocument/2006/relationships/tags" Target="../tags/tag80.xml"/><Relationship Id="rId1" Type="http://schemas.openxmlformats.org/officeDocument/2006/relationships/tags" Target="../tags/tag79.xml"/><Relationship Id="rId6" Type="http://schemas.openxmlformats.org/officeDocument/2006/relationships/image" Target="../media/image35.png"/><Relationship Id="rId5" Type="http://schemas.openxmlformats.org/officeDocument/2006/relationships/notesSlide" Target="../notesSlides/notesSlide23.xml"/><Relationship Id="rId4"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slideLayout" Target="../slideLayouts/slideLayout7.xml"/><Relationship Id="rId7" Type="http://schemas.openxmlformats.org/officeDocument/2006/relationships/image" Target="../media/image40.png"/><Relationship Id="rId2" Type="http://schemas.openxmlformats.org/officeDocument/2006/relationships/tags" Target="../tags/tag83.xml"/><Relationship Id="rId1" Type="http://schemas.openxmlformats.org/officeDocument/2006/relationships/tags" Target="../tags/tag82.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notesSlide" Target="../notesSlides/notesSlide24.xml"/></Relationships>
</file>

<file path=ppt/slides/_rels/slide27.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slideLayout" Target="../slideLayouts/slideLayout7.xml"/><Relationship Id="rId7" Type="http://schemas.openxmlformats.org/officeDocument/2006/relationships/image" Target="../media/image43.png"/><Relationship Id="rId2" Type="http://schemas.openxmlformats.org/officeDocument/2006/relationships/tags" Target="../tags/tag85.xml"/><Relationship Id="rId1" Type="http://schemas.openxmlformats.org/officeDocument/2006/relationships/tags" Target="../tags/tag84.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notesSlide" Target="../notesSlides/notesSlide25.xml"/></Relationships>
</file>

<file path=ppt/slides/_rels/slide28.xml.rels><?xml version="1.0" encoding="UTF-8" standalone="yes"?>
<Relationships xmlns="http://schemas.openxmlformats.org/package/2006/relationships"><Relationship Id="rId3" Type="http://schemas.openxmlformats.org/officeDocument/2006/relationships/slideLayout" Target="../slideLayouts/slideLayout7.xml"/><Relationship Id="rId7" Type="http://schemas.openxmlformats.org/officeDocument/2006/relationships/image" Target="../media/image45.png"/><Relationship Id="rId2" Type="http://schemas.openxmlformats.org/officeDocument/2006/relationships/tags" Target="../tags/tag87.xml"/><Relationship Id="rId1" Type="http://schemas.openxmlformats.org/officeDocument/2006/relationships/tags" Target="../tags/tag86.xml"/><Relationship Id="rId6" Type="http://schemas.openxmlformats.org/officeDocument/2006/relationships/image" Target="../media/image47.png"/><Relationship Id="rId5" Type="http://schemas.openxmlformats.org/officeDocument/2006/relationships/image" Target="../media/image46.png"/><Relationship Id="rId4" Type="http://schemas.openxmlformats.org/officeDocument/2006/relationships/notesSlide" Target="../notesSlides/notesSlide26.xml"/></Relationships>
</file>

<file path=ppt/slides/_rels/slide29.xml.rels><?xml version="1.0" encoding="UTF-8" standalone="yes"?>
<Relationships xmlns="http://schemas.openxmlformats.org/package/2006/relationships"><Relationship Id="rId3" Type="http://schemas.openxmlformats.org/officeDocument/2006/relationships/slideLayout" Target="../slideLayouts/slideLayout19.xml"/><Relationship Id="rId2" Type="http://schemas.openxmlformats.org/officeDocument/2006/relationships/tags" Target="../tags/tag89.xml"/><Relationship Id="rId1" Type="http://schemas.openxmlformats.org/officeDocument/2006/relationships/tags" Target="../tags/tag88.xml"/><Relationship Id="rId4" Type="http://schemas.openxmlformats.org/officeDocument/2006/relationships/notesSlide" Target="../notesSlides/notesSlide27.xml"/></Relationships>
</file>

<file path=ppt/slides/_rels/slide3.xml.rels><?xml version="1.0" encoding="UTF-8" standalone="yes"?>
<Relationships xmlns="http://schemas.openxmlformats.org/package/2006/relationships"><Relationship Id="rId3" Type="http://schemas.openxmlformats.org/officeDocument/2006/relationships/tags" Target="../tags/tag11.xml"/><Relationship Id="rId2" Type="http://schemas.openxmlformats.org/officeDocument/2006/relationships/tags" Target="../tags/tag10.xml"/><Relationship Id="rId1" Type="http://schemas.openxmlformats.org/officeDocument/2006/relationships/tags" Target="../tags/tag9.xml"/><Relationship Id="rId4" Type="http://schemas.openxmlformats.org/officeDocument/2006/relationships/slideLayout" Target="../slideLayouts/slideLayout8.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91.xml"/><Relationship Id="rId1" Type="http://schemas.openxmlformats.org/officeDocument/2006/relationships/tags" Target="../tags/tag90.xml"/><Relationship Id="rId4" Type="http://schemas.openxmlformats.org/officeDocument/2006/relationships/notesSlide" Target="../notesSlides/notesSlide28.xml"/></Relationships>
</file>

<file path=ppt/slides/_rels/slide32.xml.rels><?xml version="1.0" encoding="UTF-8" standalone="yes"?>
<Relationships xmlns="http://schemas.openxmlformats.org/package/2006/relationships"><Relationship Id="rId3" Type="http://schemas.openxmlformats.org/officeDocument/2006/relationships/slideLayout" Target="../slideLayouts/slideLayout7.xml"/><Relationship Id="rId7" Type="http://schemas.openxmlformats.org/officeDocument/2006/relationships/image" Target="../media/image51.png"/><Relationship Id="rId2" Type="http://schemas.openxmlformats.org/officeDocument/2006/relationships/tags" Target="../tags/tag93.xml"/><Relationship Id="rId1" Type="http://schemas.openxmlformats.org/officeDocument/2006/relationships/tags" Target="../tags/tag92.xml"/><Relationship Id="rId6" Type="http://schemas.openxmlformats.org/officeDocument/2006/relationships/image" Target="../media/image48.png"/><Relationship Id="rId5" Type="http://schemas.openxmlformats.org/officeDocument/2006/relationships/image" Target="../media/image49.png"/><Relationship Id="rId4" Type="http://schemas.openxmlformats.org/officeDocument/2006/relationships/notesSlide" Target="../notesSlides/notesSlide29.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95.xml"/><Relationship Id="rId1" Type="http://schemas.openxmlformats.org/officeDocument/2006/relationships/tags" Target="../tags/tag94.xml"/><Relationship Id="rId4" Type="http://schemas.openxmlformats.org/officeDocument/2006/relationships/notesSlide" Target="../notesSlides/notesSlide30.xml"/></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97.xml"/><Relationship Id="rId1" Type="http://schemas.openxmlformats.org/officeDocument/2006/relationships/tags" Target="../tags/tag96.xml"/><Relationship Id="rId5" Type="http://schemas.openxmlformats.org/officeDocument/2006/relationships/image" Target="../media/image50.png"/><Relationship Id="rId4" Type="http://schemas.openxmlformats.org/officeDocument/2006/relationships/notesSlide" Target="../notesSlides/notesSlide31.xml"/></Relationships>
</file>

<file path=ppt/slides/_rels/slide3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99.xml"/><Relationship Id="rId1" Type="http://schemas.openxmlformats.org/officeDocument/2006/relationships/tags" Target="../tags/tag98.xml"/><Relationship Id="rId5" Type="http://schemas.openxmlformats.org/officeDocument/2006/relationships/image" Target="../media/image52.png"/><Relationship Id="rId4" Type="http://schemas.openxmlformats.org/officeDocument/2006/relationships/notesSlide" Target="../notesSlides/notesSlide32.xml"/></Relationships>
</file>

<file path=ppt/slides/_rels/slide3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101.xml"/><Relationship Id="rId1" Type="http://schemas.openxmlformats.org/officeDocument/2006/relationships/tags" Target="../tags/tag100.xml"/><Relationship Id="rId5" Type="http://schemas.openxmlformats.org/officeDocument/2006/relationships/image" Target="../media/image53.png"/><Relationship Id="rId4" Type="http://schemas.openxmlformats.org/officeDocument/2006/relationships/notesSlide" Target="../notesSlides/notesSlide33.xml"/></Relationships>
</file>

<file path=ppt/slides/_rels/slide3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103.xml"/><Relationship Id="rId1" Type="http://schemas.openxmlformats.org/officeDocument/2006/relationships/tags" Target="../tags/tag102.xml"/><Relationship Id="rId5" Type="http://schemas.openxmlformats.org/officeDocument/2006/relationships/image" Target="../media/image54.png"/><Relationship Id="rId4" Type="http://schemas.openxmlformats.org/officeDocument/2006/relationships/notesSlide" Target="../notesSlides/notesSlide34.xml"/></Relationships>
</file>

<file path=ppt/slides/_rels/slide3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105.xml"/><Relationship Id="rId1" Type="http://schemas.openxmlformats.org/officeDocument/2006/relationships/tags" Target="../tags/tag104.xml"/><Relationship Id="rId5" Type="http://schemas.openxmlformats.org/officeDocument/2006/relationships/image" Target="../media/image55.png"/><Relationship Id="rId4" Type="http://schemas.openxmlformats.org/officeDocument/2006/relationships/notesSlide" Target="../notesSlides/notesSlide3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107.xml"/><Relationship Id="rId1" Type="http://schemas.openxmlformats.org/officeDocument/2006/relationships/tags" Target="../tags/tag106.xml"/><Relationship Id="rId5" Type="http://schemas.openxmlformats.org/officeDocument/2006/relationships/image" Target="../media/image56.png"/><Relationship Id="rId4" Type="http://schemas.openxmlformats.org/officeDocument/2006/relationships/notesSlide" Target="../notesSlides/notesSlide36.xml"/></Relationships>
</file>

<file path=ppt/slides/_rels/slide4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109.xml"/><Relationship Id="rId1" Type="http://schemas.openxmlformats.org/officeDocument/2006/relationships/tags" Target="../tags/tag108.xml"/><Relationship Id="rId5" Type="http://schemas.openxmlformats.org/officeDocument/2006/relationships/image" Target="../media/image57.png"/><Relationship Id="rId4" Type="http://schemas.openxmlformats.org/officeDocument/2006/relationships/notesSlide" Target="../notesSlides/notesSlide37.xml"/></Relationships>
</file>

<file path=ppt/slides/_rels/slide4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111.xml"/><Relationship Id="rId1" Type="http://schemas.openxmlformats.org/officeDocument/2006/relationships/tags" Target="../tags/tag110.xml"/><Relationship Id="rId5" Type="http://schemas.openxmlformats.org/officeDocument/2006/relationships/image" Target="../media/image58.png"/><Relationship Id="rId4" Type="http://schemas.openxmlformats.org/officeDocument/2006/relationships/notesSlide" Target="../notesSlides/notesSlide38.xml"/></Relationships>
</file>

<file path=ppt/slides/_rels/slide43.xml.rels><?xml version="1.0" encoding="UTF-8" standalone="yes"?>
<Relationships xmlns="http://schemas.openxmlformats.org/package/2006/relationships"><Relationship Id="rId8" Type="http://schemas.openxmlformats.org/officeDocument/2006/relationships/image" Target="../media/image60.png"/><Relationship Id="rId3" Type="http://schemas.openxmlformats.org/officeDocument/2006/relationships/tags" Target="../tags/tag114.xml"/><Relationship Id="rId7" Type="http://schemas.openxmlformats.org/officeDocument/2006/relationships/image" Target="../media/image59.png"/><Relationship Id="rId2" Type="http://schemas.openxmlformats.org/officeDocument/2006/relationships/tags" Target="../tags/tag113.xml"/><Relationship Id="rId1" Type="http://schemas.openxmlformats.org/officeDocument/2006/relationships/tags" Target="../tags/tag112.xml"/><Relationship Id="rId6" Type="http://schemas.openxmlformats.org/officeDocument/2006/relationships/notesSlide" Target="../notesSlides/notesSlide39.xml"/><Relationship Id="rId5" Type="http://schemas.openxmlformats.org/officeDocument/2006/relationships/slideLayout" Target="../slideLayouts/slideLayout7.xml"/><Relationship Id="rId4" Type="http://schemas.openxmlformats.org/officeDocument/2006/relationships/tags" Target="../tags/tag115.xml"/></Relationships>
</file>

<file path=ppt/slides/_rels/slide44.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tags" Target="../tags/tag118.xml"/><Relationship Id="rId7" Type="http://schemas.openxmlformats.org/officeDocument/2006/relationships/notesSlide" Target="../notesSlides/notesSlide40.xml"/><Relationship Id="rId2" Type="http://schemas.openxmlformats.org/officeDocument/2006/relationships/tags" Target="../tags/tag117.xml"/><Relationship Id="rId1" Type="http://schemas.openxmlformats.org/officeDocument/2006/relationships/tags" Target="../tags/tag116.xml"/><Relationship Id="rId6" Type="http://schemas.openxmlformats.org/officeDocument/2006/relationships/slideLayout" Target="../slideLayouts/slideLayout7.xml"/><Relationship Id="rId11" Type="http://schemas.openxmlformats.org/officeDocument/2006/relationships/image" Target="../media/image64.png"/><Relationship Id="rId5" Type="http://schemas.openxmlformats.org/officeDocument/2006/relationships/tags" Target="../tags/tag120.xml"/><Relationship Id="rId10" Type="http://schemas.openxmlformats.org/officeDocument/2006/relationships/tags" Target="../tags/tag123.xml"/><Relationship Id="rId4" Type="http://schemas.openxmlformats.org/officeDocument/2006/relationships/tags" Target="../tags/tag119.xml"/><Relationship Id="rId9" Type="http://schemas.openxmlformats.org/officeDocument/2006/relationships/image" Target="../media/image63.png"/></Relationships>
</file>

<file path=ppt/slides/_rels/slide45.xml.rels><?xml version="1.0" encoding="UTF-8" standalone="yes"?>
<Relationships xmlns="http://schemas.openxmlformats.org/package/2006/relationships"><Relationship Id="rId8" Type="http://schemas.openxmlformats.org/officeDocument/2006/relationships/image" Target="../media/image65.png"/><Relationship Id="rId3" Type="http://schemas.openxmlformats.org/officeDocument/2006/relationships/tags" Target="../tags/tag124.xml"/><Relationship Id="rId7" Type="http://schemas.openxmlformats.org/officeDocument/2006/relationships/notesSlide" Target="../notesSlides/notesSlide41.xml"/><Relationship Id="rId2" Type="http://schemas.openxmlformats.org/officeDocument/2006/relationships/tags" Target="../tags/tag122.xml"/><Relationship Id="rId1" Type="http://schemas.openxmlformats.org/officeDocument/2006/relationships/tags" Target="../tags/tag121.xml"/><Relationship Id="rId6" Type="http://schemas.openxmlformats.org/officeDocument/2006/relationships/slideLayout" Target="../slideLayouts/slideLayout7.xml"/><Relationship Id="rId5" Type="http://schemas.openxmlformats.org/officeDocument/2006/relationships/tags" Target="../tags/tag126.xml"/><Relationship Id="rId4" Type="http://schemas.openxmlformats.org/officeDocument/2006/relationships/tags" Target="../tags/tag125.xml"/><Relationship Id="rId9" Type="http://schemas.openxmlformats.org/officeDocument/2006/relationships/image" Target="../media/image61.jpeg"/></Relationships>
</file>

<file path=ppt/slides/_rels/slide46.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tags" Target="../tags/tag129.xml"/><Relationship Id="rId7" Type="http://schemas.openxmlformats.org/officeDocument/2006/relationships/notesSlide" Target="../notesSlides/notesSlide42.xml"/><Relationship Id="rId2" Type="http://schemas.openxmlformats.org/officeDocument/2006/relationships/tags" Target="../tags/tag128.xml"/><Relationship Id="rId1" Type="http://schemas.openxmlformats.org/officeDocument/2006/relationships/tags" Target="../tags/tag127.xml"/><Relationship Id="rId6" Type="http://schemas.openxmlformats.org/officeDocument/2006/relationships/slideLayout" Target="../slideLayouts/slideLayout7.xml"/><Relationship Id="rId5" Type="http://schemas.openxmlformats.org/officeDocument/2006/relationships/tags" Target="../tags/tag131.xml"/><Relationship Id="rId4" Type="http://schemas.openxmlformats.org/officeDocument/2006/relationships/tags" Target="../tags/tag130.xml"/><Relationship Id="rId9" Type="http://schemas.microsoft.com/office/2007/relationships/hdphoto" Target="../media/hdphoto1.wdp"/></Relationships>
</file>

<file path=ppt/slides/_rels/slide47.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tags" Target="../tags/tag134.xml"/><Relationship Id="rId7" Type="http://schemas.openxmlformats.org/officeDocument/2006/relationships/image" Target="../media/image69.png"/><Relationship Id="rId2" Type="http://schemas.openxmlformats.org/officeDocument/2006/relationships/tags" Target="../tags/tag133.xml"/><Relationship Id="rId1" Type="http://schemas.openxmlformats.org/officeDocument/2006/relationships/tags" Target="../tags/tag132.xml"/><Relationship Id="rId6" Type="http://schemas.openxmlformats.org/officeDocument/2006/relationships/notesSlide" Target="../notesSlides/notesSlide43.xml"/><Relationship Id="rId5" Type="http://schemas.openxmlformats.org/officeDocument/2006/relationships/slideLayout" Target="../slideLayouts/slideLayout7.xml"/><Relationship Id="rId4" Type="http://schemas.openxmlformats.org/officeDocument/2006/relationships/tags" Target="../tags/tag135.xml"/><Relationship Id="rId9" Type="http://schemas.openxmlformats.org/officeDocument/2006/relationships/image" Target="../media/image71.png"/></Relationships>
</file>

<file path=ppt/slides/_rels/slide48.xml.rels><?xml version="1.0" encoding="UTF-8" standalone="yes"?>
<Relationships xmlns="http://schemas.openxmlformats.org/package/2006/relationships"><Relationship Id="rId8" Type="http://schemas.openxmlformats.org/officeDocument/2006/relationships/image" Target="../media/image73.png"/><Relationship Id="rId3" Type="http://schemas.openxmlformats.org/officeDocument/2006/relationships/tags" Target="../tags/tag138.xml"/><Relationship Id="rId7" Type="http://schemas.openxmlformats.org/officeDocument/2006/relationships/image" Target="../media/image72.png"/><Relationship Id="rId2" Type="http://schemas.openxmlformats.org/officeDocument/2006/relationships/tags" Target="../tags/tag137.xml"/><Relationship Id="rId1" Type="http://schemas.openxmlformats.org/officeDocument/2006/relationships/tags" Target="../tags/tag136.xml"/><Relationship Id="rId6" Type="http://schemas.openxmlformats.org/officeDocument/2006/relationships/notesSlide" Target="../notesSlides/notesSlide44.xml"/><Relationship Id="rId5" Type="http://schemas.openxmlformats.org/officeDocument/2006/relationships/slideLayout" Target="../slideLayouts/slideLayout7.xml"/><Relationship Id="rId4" Type="http://schemas.openxmlformats.org/officeDocument/2006/relationships/tags" Target="../tags/tag139.xml"/><Relationship Id="rId9" Type="http://schemas.openxmlformats.org/officeDocument/2006/relationships/image" Target="../media/image74.png"/></Relationships>
</file>

<file path=ppt/slides/_rels/slide49.xml.rels><?xml version="1.0" encoding="UTF-8" standalone="yes"?>
<Relationships xmlns="http://schemas.openxmlformats.org/package/2006/relationships"><Relationship Id="rId8" Type="http://schemas.openxmlformats.org/officeDocument/2006/relationships/image" Target="../media/image75.png"/><Relationship Id="rId3" Type="http://schemas.openxmlformats.org/officeDocument/2006/relationships/tags" Target="../tags/tag142.xml"/><Relationship Id="rId7" Type="http://schemas.openxmlformats.org/officeDocument/2006/relationships/notesSlide" Target="../notesSlides/notesSlide45.xml"/><Relationship Id="rId2" Type="http://schemas.openxmlformats.org/officeDocument/2006/relationships/tags" Target="../tags/tag141.xml"/><Relationship Id="rId1" Type="http://schemas.openxmlformats.org/officeDocument/2006/relationships/tags" Target="../tags/tag140.xml"/><Relationship Id="rId6" Type="http://schemas.openxmlformats.org/officeDocument/2006/relationships/slideLayout" Target="../slideLayouts/slideLayout7.xml"/><Relationship Id="rId5" Type="http://schemas.openxmlformats.org/officeDocument/2006/relationships/tags" Target="../tags/tag144.xml"/><Relationship Id="rId10" Type="http://schemas.microsoft.com/office/2007/relationships/hdphoto" Target="../media/hdphoto2.wdp"/><Relationship Id="rId4" Type="http://schemas.openxmlformats.org/officeDocument/2006/relationships/tags" Target="../tags/tag143.xml"/><Relationship Id="rId9" Type="http://schemas.openxmlformats.org/officeDocument/2006/relationships/image" Target="../media/image67.png"/></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13.xml"/><Relationship Id="rId1" Type="http://schemas.openxmlformats.org/officeDocument/2006/relationships/tags" Target="../tags/tag12.xml"/><Relationship Id="rId5" Type="http://schemas.openxmlformats.org/officeDocument/2006/relationships/image" Target="../media/image4.jpeg"/><Relationship Id="rId4" Type="http://schemas.openxmlformats.org/officeDocument/2006/relationships/notesSlide" Target="../notesSlides/notesSlide3.xml"/></Relationships>
</file>

<file path=ppt/slides/_rels/slide50.xml.rels><?xml version="1.0" encoding="UTF-8" standalone="yes"?>
<Relationships xmlns="http://schemas.openxmlformats.org/package/2006/relationships"><Relationship Id="rId3" Type="http://schemas.openxmlformats.org/officeDocument/2006/relationships/tags" Target="../tags/tag147.xml"/><Relationship Id="rId2" Type="http://schemas.openxmlformats.org/officeDocument/2006/relationships/tags" Target="../tags/tag146.xml"/><Relationship Id="rId1" Type="http://schemas.openxmlformats.org/officeDocument/2006/relationships/tags" Target="../tags/tag145.xml"/><Relationship Id="rId6" Type="http://schemas.openxmlformats.org/officeDocument/2006/relationships/notesSlide" Target="../notesSlides/notesSlide46.xml"/><Relationship Id="rId5" Type="http://schemas.openxmlformats.org/officeDocument/2006/relationships/slideLayout" Target="../slideLayouts/slideLayout7.xml"/><Relationship Id="rId4" Type="http://schemas.openxmlformats.org/officeDocument/2006/relationships/tags" Target="../tags/tag148.xml"/></Relationships>
</file>

<file path=ppt/slides/_rels/slide51.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tags" Target="../tags/tag151.xml"/><Relationship Id="rId7" Type="http://schemas.openxmlformats.org/officeDocument/2006/relationships/image" Target="../media/image68.jpeg"/><Relationship Id="rId2" Type="http://schemas.openxmlformats.org/officeDocument/2006/relationships/tags" Target="../tags/tag150.xml"/><Relationship Id="rId1" Type="http://schemas.openxmlformats.org/officeDocument/2006/relationships/tags" Target="../tags/tag149.xml"/><Relationship Id="rId6" Type="http://schemas.openxmlformats.org/officeDocument/2006/relationships/notesSlide" Target="../notesSlides/notesSlide47.xml"/><Relationship Id="rId5" Type="http://schemas.openxmlformats.org/officeDocument/2006/relationships/slideLayout" Target="../slideLayouts/slideLayout7.xml"/><Relationship Id="rId4" Type="http://schemas.openxmlformats.org/officeDocument/2006/relationships/tags" Target="../tags/tag152.xml"/></Relationships>
</file>

<file path=ppt/slides/_rels/slide52.xml.rels><?xml version="1.0" encoding="UTF-8" standalone="yes"?>
<Relationships xmlns="http://schemas.openxmlformats.org/package/2006/relationships"><Relationship Id="rId8" Type="http://schemas.openxmlformats.org/officeDocument/2006/relationships/tags" Target="../tags/tag160.xml"/><Relationship Id="rId3" Type="http://schemas.openxmlformats.org/officeDocument/2006/relationships/tags" Target="../tags/tag155.xml"/><Relationship Id="rId7" Type="http://schemas.openxmlformats.org/officeDocument/2006/relationships/tags" Target="../tags/tag159.xml"/><Relationship Id="rId12" Type="http://schemas.openxmlformats.org/officeDocument/2006/relationships/image" Target="../media/image77.png"/><Relationship Id="rId2" Type="http://schemas.openxmlformats.org/officeDocument/2006/relationships/tags" Target="../tags/tag154.xml"/><Relationship Id="rId1" Type="http://schemas.openxmlformats.org/officeDocument/2006/relationships/tags" Target="../tags/tag153.xml"/><Relationship Id="rId6" Type="http://schemas.openxmlformats.org/officeDocument/2006/relationships/tags" Target="../tags/tag158.xml"/><Relationship Id="rId11" Type="http://schemas.openxmlformats.org/officeDocument/2006/relationships/image" Target="../media/image76.png"/><Relationship Id="rId5" Type="http://schemas.openxmlformats.org/officeDocument/2006/relationships/tags" Target="../tags/tag157.xml"/><Relationship Id="rId10" Type="http://schemas.openxmlformats.org/officeDocument/2006/relationships/notesSlide" Target="../notesSlides/notesSlide48.xml"/><Relationship Id="rId4" Type="http://schemas.openxmlformats.org/officeDocument/2006/relationships/tags" Target="../tags/tag156.xml"/><Relationship Id="rId9"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8" Type="http://schemas.openxmlformats.org/officeDocument/2006/relationships/image" Target="../media/image78.png"/><Relationship Id="rId3" Type="http://schemas.openxmlformats.org/officeDocument/2006/relationships/tags" Target="../tags/tag163.xml"/><Relationship Id="rId7" Type="http://schemas.openxmlformats.org/officeDocument/2006/relationships/image" Target="../media/image82.png"/><Relationship Id="rId2" Type="http://schemas.openxmlformats.org/officeDocument/2006/relationships/tags" Target="../tags/tag162.xml"/><Relationship Id="rId1" Type="http://schemas.openxmlformats.org/officeDocument/2006/relationships/tags" Target="../tags/tag161.xml"/><Relationship Id="rId6" Type="http://schemas.openxmlformats.org/officeDocument/2006/relationships/notesSlide" Target="../notesSlides/notesSlide49.xml"/><Relationship Id="rId5" Type="http://schemas.openxmlformats.org/officeDocument/2006/relationships/slideLayout" Target="../slideLayouts/slideLayout7.xml"/><Relationship Id="rId4" Type="http://schemas.openxmlformats.org/officeDocument/2006/relationships/tags" Target="../tags/tag164.xml"/></Relationships>
</file>

<file path=ppt/slides/_rels/slide54.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tags" Target="../tags/tag167.xml"/><Relationship Id="rId7" Type="http://schemas.openxmlformats.org/officeDocument/2006/relationships/image" Target="../media/image80.png"/><Relationship Id="rId2" Type="http://schemas.openxmlformats.org/officeDocument/2006/relationships/tags" Target="../tags/tag166.xml"/><Relationship Id="rId1" Type="http://schemas.openxmlformats.org/officeDocument/2006/relationships/tags" Target="../tags/tag165.xml"/><Relationship Id="rId6" Type="http://schemas.openxmlformats.org/officeDocument/2006/relationships/image" Target="../media/image79.png"/><Relationship Id="rId11" Type="http://schemas.openxmlformats.org/officeDocument/2006/relationships/image" Target="../media/image89.png"/><Relationship Id="rId5" Type="http://schemas.openxmlformats.org/officeDocument/2006/relationships/notesSlide" Target="../notesSlides/notesSlide50.xml"/><Relationship Id="rId10" Type="http://schemas.openxmlformats.org/officeDocument/2006/relationships/image" Target="../media/image88.png"/><Relationship Id="rId4" Type="http://schemas.openxmlformats.org/officeDocument/2006/relationships/slideLayout" Target="../slideLayouts/slideLayout7.xml"/><Relationship Id="rId9" Type="http://schemas.openxmlformats.org/officeDocument/2006/relationships/image" Target="../media/image87.png"/></Relationships>
</file>

<file path=ppt/slides/_rels/slide55.xml.rels><?xml version="1.0" encoding="UTF-8" standalone="yes"?>
<Relationships xmlns="http://schemas.openxmlformats.org/package/2006/relationships"><Relationship Id="rId8" Type="http://schemas.openxmlformats.org/officeDocument/2006/relationships/image" Target="../media/image90.png"/><Relationship Id="rId3" Type="http://schemas.openxmlformats.org/officeDocument/2006/relationships/tags" Target="../tags/tag170.xml"/><Relationship Id="rId7" Type="http://schemas.openxmlformats.org/officeDocument/2006/relationships/notesSlide" Target="../notesSlides/notesSlide51.xml"/><Relationship Id="rId2" Type="http://schemas.openxmlformats.org/officeDocument/2006/relationships/tags" Target="../tags/tag169.xml"/><Relationship Id="rId1" Type="http://schemas.openxmlformats.org/officeDocument/2006/relationships/tags" Target="../tags/tag168.xml"/><Relationship Id="rId6" Type="http://schemas.openxmlformats.org/officeDocument/2006/relationships/slideLayout" Target="../slideLayouts/slideLayout7.xml"/><Relationship Id="rId5" Type="http://schemas.openxmlformats.org/officeDocument/2006/relationships/tags" Target="../tags/tag172.xml"/><Relationship Id="rId10" Type="http://schemas.openxmlformats.org/officeDocument/2006/relationships/image" Target="../media/image84.png"/><Relationship Id="rId4" Type="http://schemas.openxmlformats.org/officeDocument/2006/relationships/tags" Target="../tags/tag171.xml"/><Relationship Id="rId9" Type="http://schemas.openxmlformats.org/officeDocument/2006/relationships/image" Target="../media/image83.png"/></Relationships>
</file>

<file path=ppt/slides/_rels/slide56.xml.rels><?xml version="1.0" encoding="UTF-8" standalone="yes"?>
<Relationships xmlns="http://schemas.openxmlformats.org/package/2006/relationships"><Relationship Id="rId3" Type="http://schemas.openxmlformats.org/officeDocument/2006/relationships/tags" Target="../tags/tag175.xml"/><Relationship Id="rId7" Type="http://schemas.openxmlformats.org/officeDocument/2006/relationships/image" Target="../media/image93.png"/><Relationship Id="rId2" Type="http://schemas.openxmlformats.org/officeDocument/2006/relationships/tags" Target="../tags/tag174.xml"/><Relationship Id="rId1" Type="http://schemas.openxmlformats.org/officeDocument/2006/relationships/tags" Target="../tags/tag173.xml"/><Relationship Id="rId6" Type="http://schemas.openxmlformats.org/officeDocument/2006/relationships/notesSlide" Target="../notesSlides/notesSlide52.xml"/><Relationship Id="rId5" Type="http://schemas.openxmlformats.org/officeDocument/2006/relationships/slideLayout" Target="../slideLayouts/slideLayout7.xml"/><Relationship Id="rId4" Type="http://schemas.openxmlformats.org/officeDocument/2006/relationships/tags" Target="../tags/tag176.xml"/></Relationships>
</file>

<file path=ppt/slides/_rels/slide57.xml.rels><?xml version="1.0" encoding="UTF-8" standalone="yes"?>
<Relationships xmlns="http://schemas.openxmlformats.org/package/2006/relationships"><Relationship Id="rId3" Type="http://schemas.openxmlformats.org/officeDocument/2006/relationships/tags" Target="../tags/tag179.xml"/><Relationship Id="rId7" Type="http://schemas.openxmlformats.org/officeDocument/2006/relationships/image" Target="../media/image85.png"/><Relationship Id="rId2" Type="http://schemas.openxmlformats.org/officeDocument/2006/relationships/tags" Target="../tags/tag178.xml"/><Relationship Id="rId1" Type="http://schemas.openxmlformats.org/officeDocument/2006/relationships/tags" Target="../tags/tag177.xml"/><Relationship Id="rId6" Type="http://schemas.openxmlformats.org/officeDocument/2006/relationships/notesSlide" Target="../notesSlides/notesSlide53.xml"/><Relationship Id="rId5" Type="http://schemas.openxmlformats.org/officeDocument/2006/relationships/slideLayout" Target="../slideLayouts/slideLayout7.xml"/><Relationship Id="rId4" Type="http://schemas.openxmlformats.org/officeDocument/2006/relationships/tags" Target="../tags/tag180.xml"/></Relationships>
</file>

<file path=ppt/slides/_rels/slide58.xml.rels><?xml version="1.0" encoding="UTF-8" standalone="yes"?>
<Relationships xmlns="http://schemas.openxmlformats.org/package/2006/relationships"><Relationship Id="rId8" Type="http://schemas.openxmlformats.org/officeDocument/2006/relationships/image" Target="../media/image96.png"/><Relationship Id="rId3" Type="http://schemas.openxmlformats.org/officeDocument/2006/relationships/tags" Target="../tags/tag183.xml"/><Relationship Id="rId7" Type="http://schemas.openxmlformats.org/officeDocument/2006/relationships/image" Target="../media/image86.png"/><Relationship Id="rId2" Type="http://schemas.openxmlformats.org/officeDocument/2006/relationships/tags" Target="../tags/tag182.xml"/><Relationship Id="rId1" Type="http://schemas.openxmlformats.org/officeDocument/2006/relationships/tags" Target="../tags/tag181.xml"/><Relationship Id="rId6" Type="http://schemas.openxmlformats.org/officeDocument/2006/relationships/notesSlide" Target="../notesSlides/notesSlide54.xml"/><Relationship Id="rId5" Type="http://schemas.openxmlformats.org/officeDocument/2006/relationships/slideLayout" Target="../slideLayouts/slideLayout7.xml"/><Relationship Id="rId4" Type="http://schemas.openxmlformats.org/officeDocument/2006/relationships/tags" Target="../tags/tag184.xml"/></Relationships>
</file>

<file path=ppt/slides/_rels/slide59.xml.rels><?xml version="1.0" encoding="UTF-8" standalone="yes"?>
<Relationships xmlns="http://schemas.openxmlformats.org/package/2006/relationships"><Relationship Id="rId8" Type="http://schemas.openxmlformats.org/officeDocument/2006/relationships/notesSlide" Target="../notesSlides/notesSlide55.xml"/><Relationship Id="rId13" Type="http://schemas.openxmlformats.org/officeDocument/2006/relationships/comments" Target="../comments/comment1.xml"/><Relationship Id="rId3" Type="http://schemas.openxmlformats.org/officeDocument/2006/relationships/tags" Target="../tags/tag187.xml"/><Relationship Id="rId7" Type="http://schemas.openxmlformats.org/officeDocument/2006/relationships/slideLayout" Target="../slideLayouts/slideLayout7.xml"/><Relationship Id="rId12" Type="http://schemas.openxmlformats.org/officeDocument/2006/relationships/image" Target="../media/image99.png"/><Relationship Id="rId2" Type="http://schemas.openxmlformats.org/officeDocument/2006/relationships/tags" Target="../tags/tag186.xml"/><Relationship Id="rId1" Type="http://schemas.openxmlformats.org/officeDocument/2006/relationships/tags" Target="../tags/tag185.xml"/><Relationship Id="rId6" Type="http://schemas.openxmlformats.org/officeDocument/2006/relationships/tags" Target="../tags/tag190.xml"/><Relationship Id="rId11" Type="http://schemas.openxmlformats.org/officeDocument/2006/relationships/tags" Target="../tags/tag195.xml"/><Relationship Id="rId5" Type="http://schemas.openxmlformats.org/officeDocument/2006/relationships/tags" Target="../tags/tag189.xml"/><Relationship Id="rId10" Type="http://schemas.openxmlformats.org/officeDocument/2006/relationships/image" Target="../media/image92.png"/><Relationship Id="rId4" Type="http://schemas.openxmlformats.org/officeDocument/2006/relationships/tags" Target="../tags/tag188.xml"/><Relationship Id="rId9" Type="http://schemas.openxmlformats.org/officeDocument/2006/relationships/image" Target="../media/image91.png"/></Relationships>
</file>

<file path=ppt/slides/_rels/slide6.xml.rels><?xml version="1.0" encoding="UTF-8" standalone="yes"?>
<Relationships xmlns="http://schemas.openxmlformats.org/package/2006/relationships"><Relationship Id="rId3" Type="http://schemas.openxmlformats.org/officeDocument/2006/relationships/tags" Target="../tags/tag16.xml"/><Relationship Id="rId7" Type="http://schemas.openxmlformats.org/officeDocument/2006/relationships/image" Target="../media/image5.png"/><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notesSlide" Target="../notesSlides/notesSlide4.xml"/><Relationship Id="rId5" Type="http://schemas.openxmlformats.org/officeDocument/2006/relationships/slideLayout" Target="../slideLayouts/slideLayout7.xml"/><Relationship Id="rId4" Type="http://schemas.openxmlformats.org/officeDocument/2006/relationships/tags" Target="../tags/tag17.xml"/></Relationships>
</file>

<file path=ppt/slides/_rels/slide60.xml.rels><?xml version="1.0" encoding="UTF-8" standalone="yes"?>
<Relationships xmlns="http://schemas.openxmlformats.org/package/2006/relationships"><Relationship Id="rId8" Type="http://schemas.openxmlformats.org/officeDocument/2006/relationships/image" Target="../media/image94.png"/><Relationship Id="rId3" Type="http://schemas.openxmlformats.org/officeDocument/2006/relationships/tags" Target="../tags/tag193.xml"/><Relationship Id="rId7" Type="http://schemas.openxmlformats.org/officeDocument/2006/relationships/notesSlide" Target="../notesSlides/notesSlide56.xml"/><Relationship Id="rId2" Type="http://schemas.openxmlformats.org/officeDocument/2006/relationships/tags" Target="../tags/tag192.xml"/><Relationship Id="rId1" Type="http://schemas.openxmlformats.org/officeDocument/2006/relationships/tags" Target="../tags/tag191.xml"/><Relationship Id="rId6" Type="http://schemas.openxmlformats.org/officeDocument/2006/relationships/slideLayout" Target="../slideLayouts/slideLayout7.xml"/><Relationship Id="rId5" Type="http://schemas.openxmlformats.org/officeDocument/2006/relationships/tags" Target="../tags/tag196.xml"/><Relationship Id="rId10" Type="http://schemas.openxmlformats.org/officeDocument/2006/relationships/comments" Target="../comments/comment2.xml"/><Relationship Id="rId4" Type="http://schemas.openxmlformats.org/officeDocument/2006/relationships/tags" Target="../tags/tag194.xml"/><Relationship Id="rId9" Type="http://schemas.openxmlformats.org/officeDocument/2006/relationships/image" Target="../media/image101.png"/></Relationships>
</file>

<file path=ppt/slides/_rels/slide61.xml.rels><?xml version="1.0" encoding="UTF-8" standalone="yes"?>
<Relationships xmlns="http://schemas.openxmlformats.org/package/2006/relationships"><Relationship Id="rId8" Type="http://schemas.openxmlformats.org/officeDocument/2006/relationships/image" Target="../media/image95.png"/><Relationship Id="rId3" Type="http://schemas.openxmlformats.org/officeDocument/2006/relationships/tags" Target="../tags/tag199.xml"/><Relationship Id="rId7" Type="http://schemas.openxmlformats.org/officeDocument/2006/relationships/notesSlide" Target="../notesSlides/notesSlide57.xml"/><Relationship Id="rId2" Type="http://schemas.openxmlformats.org/officeDocument/2006/relationships/tags" Target="../tags/tag198.xml"/><Relationship Id="rId1" Type="http://schemas.openxmlformats.org/officeDocument/2006/relationships/tags" Target="../tags/tag197.xml"/><Relationship Id="rId6" Type="http://schemas.openxmlformats.org/officeDocument/2006/relationships/slideLayout" Target="../slideLayouts/slideLayout7.xml"/><Relationship Id="rId5" Type="http://schemas.openxmlformats.org/officeDocument/2006/relationships/tags" Target="../tags/tag201.xml"/><Relationship Id="rId4" Type="http://schemas.openxmlformats.org/officeDocument/2006/relationships/tags" Target="../tags/tag200.xml"/><Relationship Id="rId9" Type="http://schemas.openxmlformats.org/officeDocument/2006/relationships/comments" Target="../comments/comment3.xml"/></Relationships>
</file>

<file path=ppt/slides/_rels/slide62.xml.rels><?xml version="1.0" encoding="UTF-8" standalone="yes"?>
<Relationships xmlns="http://schemas.openxmlformats.org/package/2006/relationships"><Relationship Id="rId8" Type="http://schemas.openxmlformats.org/officeDocument/2006/relationships/notesSlide" Target="../notesSlides/notesSlide58.xml"/><Relationship Id="rId3" Type="http://schemas.openxmlformats.org/officeDocument/2006/relationships/tags" Target="../tags/tag204.xml"/><Relationship Id="rId7" Type="http://schemas.openxmlformats.org/officeDocument/2006/relationships/slideLayout" Target="../slideLayouts/slideLayout7.xml"/><Relationship Id="rId2" Type="http://schemas.openxmlformats.org/officeDocument/2006/relationships/tags" Target="../tags/tag203.xml"/><Relationship Id="rId1" Type="http://schemas.openxmlformats.org/officeDocument/2006/relationships/tags" Target="../tags/tag202.xml"/><Relationship Id="rId6" Type="http://schemas.openxmlformats.org/officeDocument/2006/relationships/tags" Target="../tags/tag207.xml"/><Relationship Id="rId5" Type="http://schemas.openxmlformats.org/officeDocument/2006/relationships/tags" Target="../tags/tag206.xml"/><Relationship Id="rId10" Type="http://schemas.openxmlformats.org/officeDocument/2006/relationships/comments" Target="../comments/comment4.xml"/><Relationship Id="rId4" Type="http://schemas.openxmlformats.org/officeDocument/2006/relationships/tags" Target="../tags/tag205.xml"/><Relationship Id="rId9" Type="http://schemas.openxmlformats.org/officeDocument/2006/relationships/image" Target="../media/image97.png"/></Relationships>
</file>

<file path=ppt/slides/_rels/slide63.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tags" Target="../tags/tag210.xml"/><Relationship Id="rId7" Type="http://schemas.openxmlformats.org/officeDocument/2006/relationships/notesSlide" Target="../notesSlides/notesSlide59.xml"/><Relationship Id="rId2" Type="http://schemas.openxmlformats.org/officeDocument/2006/relationships/tags" Target="../tags/tag209.xml"/><Relationship Id="rId1" Type="http://schemas.openxmlformats.org/officeDocument/2006/relationships/tags" Target="../tags/tag208.xml"/><Relationship Id="rId6" Type="http://schemas.openxmlformats.org/officeDocument/2006/relationships/slideLayout" Target="../slideLayouts/slideLayout7.xml"/><Relationship Id="rId11" Type="http://schemas.openxmlformats.org/officeDocument/2006/relationships/comments" Target="../comments/comment5.xml"/><Relationship Id="rId5" Type="http://schemas.openxmlformats.org/officeDocument/2006/relationships/tags" Target="../tags/tag212.xml"/><Relationship Id="rId10" Type="http://schemas.openxmlformats.org/officeDocument/2006/relationships/image" Target="../media/image106.png"/><Relationship Id="rId4" Type="http://schemas.openxmlformats.org/officeDocument/2006/relationships/tags" Target="../tags/tag211.xml"/><Relationship Id="rId9" Type="http://schemas.openxmlformats.org/officeDocument/2006/relationships/image" Target="../media/image100.png"/></Relationships>
</file>

<file path=ppt/slides/_rels/slide64.xml.rels><?xml version="1.0" encoding="UTF-8" standalone="yes"?>
<Relationships xmlns="http://schemas.openxmlformats.org/package/2006/relationships"><Relationship Id="rId8" Type="http://schemas.openxmlformats.org/officeDocument/2006/relationships/image" Target="../media/image102.png"/><Relationship Id="rId3" Type="http://schemas.openxmlformats.org/officeDocument/2006/relationships/tags" Target="../tags/tag215.xml"/><Relationship Id="rId7" Type="http://schemas.openxmlformats.org/officeDocument/2006/relationships/notesSlide" Target="../notesSlides/notesSlide60.xml"/><Relationship Id="rId2" Type="http://schemas.openxmlformats.org/officeDocument/2006/relationships/tags" Target="../tags/tag214.xml"/><Relationship Id="rId1" Type="http://schemas.openxmlformats.org/officeDocument/2006/relationships/tags" Target="../tags/tag213.xml"/><Relationship Id="rId6" Type="http://schemas.openxmlformats.org/officeDocument/2006/relationships/slideLayout" Target="../slideLayouts/slideLayout7.xml"/><Relationship Id="rId11" Type="http://schemas.openxmlformats.org/officeDocument/2006/relationships/comments" Target="../comments/comment6.xml"/><Relationship Id="rId5" Type="http://schemas.openxmlformats.org/officeDocument/2006/relationships/tags" Target="../tags/tag217.xml"/><Relationship Id="rId10" Type="http://schemas.openxmlformats.org/officeDocument/2006/relationships/image" Target="../media/image109.png"/><Relationship Id="rId4" Type="http://schemas.openxmlformats.org/officeDocument/2006/relationships/tags" Target="../tags/tag216.xml"/><Relationship Id="rId9" Type="http://schemas.openxmlformats.org/officeDocument/2006/relationships/image" Target="../media/image103.png"/></Relationships>
</file>

<file path=ppt/slides/_rels/slide65.xml.rels><?xml version="1.0" encoding="UTF-8" standalone="yes"?>
<Relationships xmlns="http://schemas.openxmlformats.org/package/2006/relationships"><Relationship Id="rId8" Type="http://schemas.openxmlformats.org/officeDocument/2006/relationships/comments" Target="../comments/comment7.xml"/><Relationship Id="rId3" Type="http://schemas.openxmlformats.org/officeDocument/2006/relationships/tags" Target="../tags/tag220.xml"/><Relationship Id="rId7" Type="http://schemas.openxmlformats.org/officeDocument/2006/relationships/image" Target="../media/image104.png"/><Relationship Id="rId2" Type="http://schemas.openxmlformats.org/officeDocument/2006/relationships/tags" Target="../tags/tag219.xml"/><Relationship Id="rId1" Type="http://schemas.openxmlformats.org/officeDocument/2006/relationships/tags" Target="../tags/tag218.xml"/><Relationship Id="rId6" Type="http://schemas.openxmlformats.org/officeDocument/2006/relationships/notesSlide" Target="../notesSlides/notesSlide61.xml"/><Relationship Id="rId5" Type="http://schemas.openxmlformats.org/officeDocument/2006/relationships/slideLayout" Target="../slideLayouts/slideLayout7.xml"/><Relationship Id="rId4" Type="http://schemas.openxmlformats.org/officeDocument/2006/relationships/tags" Target="../tags/tag221.xml"/></Relationships>
</file>

<file path=ppt/slides/_rels/slide66.xml.rels><?xml version="1.0" encoding="UTF-8" standalone="yes"?>
<Relationships xmlns="http://schemas.openxmlformats.org/package/2006/relationships"><Relationship Id="rId8" Type="http://schemas.openxmlformats.org/officeDocument/2006/relationships/image" Target="../media/image105.png"/><Relationship Id="rId3" Type="http://schemas.openxmlformats.org/officeDocument/2006/relationships/tags" Target="../tags/tag224.xml"/><Relationship Id="rId7" Type="http://schemas.openxmlformats.org/officeDocument/2006/relationships/notesSlide" Target="../notesSlides/notesSlide62.xml"/><Relationship Id="rId2" Type="http://schemas.openxmlformats.org/officeDocument/2006/relationships/tags" Target="../tags/tag223.xml"/><Relationship Id="rId1" Type="http://schemas.openxmlformats.org/officeDocument/2006/relationships/tags" Target="../tags/tag222.xml"/><Relationship Id="rId6" Type="http://schemas.openxmlformats.org/officeDocument/2006/relationships/slideLayout" Target="../slideLayouts/slideLayout7.xml"/><Relationship Id="rId11" Type="http://schemas.openxmlformats.org/officeDocument/2006/relationships/comments" Target="../comments/comment8.xml"/><Relationship Id="rId5" Type="http://schemas.openxmlformats.org/officeDocument/2006/relationships/tags" Target="../tags/tag226.xml"/><Relationship Id="rId10" Type="http://schemas.openxmlformats.org/officeDocument/2006/relationships/image" Target="../media/image113.png"/><Relationship Id="rId4" Type="http://schemas.openxmlformats.org/officeDocument/2006/relationships/tags" Target="../tags/tag225.xml"/><Relationship Id="rId9" Type="http://schemas.openxmlformats.org/officeDocument/2006/relationships/image" Target="../media/image107.png"/></Relationships>
</file>

<file path=ppt/slides/_rels/slide67.xml.rels><?xml version="1.0" encoding="UTF-8" standalone="yes"?>
<Relationships xmlns="http://schemas.openxmlformats.org/package/2006/relationships"><Relationship Id="rId8" Type="http://schemas.openxmlformats.org/officeDocument/2006/relationships/image" Target="../media/image108.jpeg"/><Relationship Id="rId3" Type="http://schemas.openxmlformats.org/officeDocument/2006/relationships/tags" Target="../tags/tag229.xml"/><Relationship Id="rId7" Type="http://schemas.openxmlformats.org/officeDocument/2006/relationships/image" Target="../media/image114.png"/><Relationship Id="rId2" Type="http://schemas.openxmlformats.org/officeDocument/2006/relationships/tags" Target="../tags/tag228.xml"/><Relationship Id="rId1" Type="http://schemas.openxmlformats.org/officeDocument/2006/relationships/tags" Target="../tags/tag227.xml"/><Relationship Id="rId6" Type="http://schemas.openxmlformats.org/officeDocument/2006/relationships/notesSlide" Target="../notesSlides/notesSlide63.xml"/><Relationship Id="rId5" Type="http://schemas.openxmlformats.org/officeDocument/2006/relationships/slideLayout" Target="../slideLayouts/slideLayout7.xml"/><Relationship Id="rId4" Type="http://schemas.openxmlformats.org/officeDocument/2006/relationships/tags" Target="../tags/tag230.xml"/><Relationship Id="rId9" Type="http://schemas.openxmlformats.org/officeDocument/2006/relationships/comments" Target="../comments/comment9.xml"/></Relationships>
</file>

<file path=ppt/slides/_rels/slide68.xml.rels><?xml version="1.0" encoding="UTF-8" standalone="yes"?>
<Relationships xmlns="http://schemas.openxmlformats.org/package/2006/relationships"><Relationship Id="rId8" Type="http://schemas.openxmlformats.org/officeDocument/2006/relationships/tags" Target="../tags/tag239.xml"/><Relationship Id="rId3" Type="http://schemas.openxmlformats.org/officeDocument/2006/relationships/tags" Target="../tags/tag233.xml"/><Relationship Id="rId7" Type="http://schemas.openxmlformats.org/officeDocument/2006/relationships/notesSlide" Target="../notesSlides/notesSlide64.xml"/><Relationship Id="rId2" Type="http://schemas.openxmlformats.org/officeDocument/2006/relationships/tags" Target="../tags/tag232.xml"/><Relationship Id="rId1" Type="http://schemas.openxmlformats.org/officeDocument/2006/relationships/tags" Target="../tags/tag231.xml"/><Relationship Id="rId6" Type="http://schemas.openxmlformats.org/officeDocument/2006/relationships/slideLayout" Target="../slideLayouts/slideLayout7.xml"/><Relationship Id="rId11" Type="http://schemas.openxmlformats.org/officeDocument/2006/relationships/comments" Target="../comments/comment10.xml"/><Relationship Id="rId5" Type="http://schemas.openxmlformats.org/officeDocument/2006/relationships/tags" Target="../tags/tag235.xml"/><Relationship Id="rId10" Type="http://schemas.openxmlformats.org/officeDocument/2006/relationships/image" Target="../media/image108.jpeg"/><Relationship Id="rId4" Type="http://schemas.openxmlformats.org/officeDocument/2006/relationships/tags" Target="../tags/tag234.xml"/><Relationship Id="rId9" Type="http://schemas.openxmlformats.org/officeDocument/2006/relationships/image" Target="../media/image116.png"/></Relationships>
</file>

<file path=ppt/slides/_rels/slide69.xml.rels><?xml version="1.0" encoding="UTF-8" standalone="yes"?>
<Relationships xmlns="http://schemas.openxmlformats.org/package/2006/relationships"><Relationship Id="rId8" Type="http://schemas.openxmlformats.org/officeDocument/2006/relationships/image" Target="../media/image117.png"/><Relationship Id="rId3" Type="http://schemas.openxmlformats.org/officeDocument/2006/relationships/tags" Target="../tags/tag238.xml"/><Relationship Id="rId7" Type="http://schemas.openxmlformats.org/officeDocument/2006/relationships/image" Target="../media/image108.jpeg"/><Relationship Id="rId2" Type="http://schemas.openxmlformats.org/officeDocument/2006/relationships/tags" Target="../tags/tag237.xml"/><Relationship Id="rId1" Type="http://schemas.openxmlformats.org/officeDocument/2006/relationships/tags" Target="../tags/tag236.xml"/><Relationship Id="rId6" Type="http://schemas.openxmlformats.org/officeDocument/2006/relationships/notesSlide" Target="../notesSlides/notesSlide65.xml"/><Relationship Id="rId5" Type="http://schemas.openxmlformats.org/officeDocument/2006/relationships/slideLayout" Target="../slideLayouts/slideLayout7.xml"/><Relationship Id="rId4" Type="http://schemas.openxmlformats.org/officeDocument/2006/relationships/tags" Target="../tags/tag240.xml"/><Relationship Id="rId9" Type="http://schemas.openxmlformats.org/officeDocument/2006/relationships/comments" Target="../comments/comment11.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19.xml"/><Relationship Id="rId1" Type="http://schemas.openxmlformats.org/officeDocument/2006/relationships/tags" Target="../tags/tag18.xml"/><Relationship Id="rId5" Type="http://schemas.openxmlformats.org/officeDocument/2006/relationships/image" Target="../media/image6.jpeg"/><Relationship Id="rId4" Type="http://schemas.openxmlformats.org/officeDocument/2006/relationships/notesSlide" Target="../notesSlides/notesSlide5.xml"/></Relationships>
</file>

<file path=ppt/slides/_rels/slide70.xml.rels><?xml version="1.0" encoding="UTF-8" standalone="yes"?>
<Relationships xmlns="http://schemas.openxmlformats.org/package/2006/relationships"><Relationship Id="rId8" Type="http://schemas.openxmlformats.org/officeDocument/2006/relationships/comments" Target="../comments/comment12.xml"/><Relationship Id="rId3" Type="http://schemas.openxmlformats.org/officeDocument/2006/relationships/tags" Target="../tags/tag243.xml"/><Relationship Id="rId7" Type="http://schemas.openxmlformats.org/officeDocument/2006/relationships/image" Target="../media/image110.png"/><Relationship Id="rId2" Type="http://schemas.openxmlformats.org/officeDocument/2006/relationships/tags" Target="../tags/tag242.xml"/><Relationship Id="rId1" Type="http://schemas.openxmlformats.org/officeDocument/2006/relationships/tags" Target="../tags/tag241.xml"/><Relationship Id="rId6" Type="http://schemas.openxmlformats.org/officeDocument/2006/relationships/notesSlide" Target="../notesSlides/notesSlide66.xml"/><Relationship Id="rId5" Type="http://schemas.openxmlformats.org/officeDocument/2006/relationships/slideLayout" Target="../slideLayouts/slideLayout7.xml"/><Relationship Id="rId4" Type="http://schemas.openxmlformats.org/officeDocument/2006/relationships/tags" Target="../tags/tag244.xml"/></Relationships>
</file>

<file path=ppt/slides/_rels/slide71.xml.rels><?xml version="1.0" encoding="UTF-8" standalone="yes"?>
<Relationships xmlns="http://schemas.openxmlformats.org/package/2006/relationships"><Relationship Id="rId8" Type="http://schemas.openxmlformats.org/officeDocument/2006/relationships/image" Target="../media/image120.png"/><Relationship Id="rId3" Type="http://schemas.openxmlformats.org/officeDocument/2006/relationships/tags" Target="../tags/tag247.xml"/><Relationship Id="rId7" Type="http://schemas.openxmlformats.org/officeDocument/2006/relationships/image" Target="../media/image111.png"/><Relationship Id="rId2" Type="http://schemas.openxmlformats.org/officeDocument/2006/relationships/tags" Target="../tags/tag246.xml"/><Relationship Id="rId1" Type="http://schemas.openxmlformats.org/officeDocument/2006/relationships/tags" Target="../tags/tag245.xml"/><Relationship Id="rId6" Type="http://schemas.openxmlformats.org/officeDocument/2006/relationships/notesSlide" Target="../notesSlides/notesSlide67.xml"/><Relationship Id="rId5" Type="http://schemas.openxmlformats.org/officeDocument/2006/relationships/slideLayout" Target="../slideLayouts/slideLayout7.xml"/><Relationship Id="rId4" Type="http://schemas.openxmlformats.org/officeDocument/2006/relationships/tags" Target="../tags/tag248.xml"/><Relationship Id="rId9" Type="http://schemas.openxmlformats.org/officeDocument/2006/relationships/comments" Target="../comments/comment13.xml"/></Relationships>
</file>

<file path=ppt/slides/_rels/slide72.xml.rels><?xml version="1.0" encoding="UTF-8" standalone="yes"?>
<Relationships xmlns="http://schemas.openxmlformats.org/package/2006/relationships"><Relationship Id="rId8" Type="http://schemas.openxmlformats.org/officeDocument/2006/relationships/image" Target="../media/image122.png"/><Relationship Id="rId3" Type="http://schemas.openxmlformats.org/officeDocument/2006/relationships/tags" Target="../tags/tag251.xml"/><Relationship Id="rId7" Type="http://schemas.openxmlformats.org/officeDocument/2006/relationships/image" Target="../media/image112.png"/><Relationship Id="rId2" Type="http://schemas.openxmlformats.org/officeDocument/2006/relationships/tags" Target="../tags/tag250.xml"/><Relationship Id="rId1" Type="http://schemas.openxmlformats.org/officeDocument/2006/relationships/tags" Target="../tags/tag249.xml"/><Relationship Id="rId6" Type="http://schemas.openxmlformats.org/officeDocument/2006/relationships/notesSlide" Target="../notesSlides/notesSlide68.xml"/><Relationship Id="rId5" Type="http://schemas.openxmlformats.org/officeDocument/2006/relationships/slideLayout" Target="../slideLayouts/slideLayout7.xml"/><Relationship Id="rId4" Type="http://schemas.openxmlformats.org/officeDocument/2006/relationships/tags" Target="../tags/tag252.xml"/><Relationship Id="rId9" Type="http://schemas.openxmlformats.org/officeDocument/2006/relationships/comments" Target="../comments/comment14.xml"/></Relationships>
</file>

<file path=ppt/slides/_rels/slide73.xml.rels><?xml version="1.0" encoding="UTF-8" standalone="yes"?>
<Relationships xmlns="http://schemas.openxmlformats.org/package/2006/relationships"><Relationship Id="rId8" Type="http://schemas.openxmlformats.org/officeDocument/2006/relationships/image" Target="../media/image115.png"/><Relationship Id="rId3" Type="http://schemas.openxmlformats.org/officeDocument/2006/relationships/tags" Target="../tags/tag255.xml"/><Relationship Id="rId7" Type="http://schemas.openxmlformats.org/officeDocument/2006/relationships/image" Target="../media/image123.png"/><Relationship Id="rId2" Type="http://schemas.openxmlformats.org/officeDocument/2006/relationships/tags" Target="../tags/tag254.xml"/><Relationship Id="rId1" Type="http://schemas.openxmlformats.org/officeDocument/2006/relationships/tags" Target="../tags/tag253.xml"/><Relationship Id="rId6" Type="http://schemas.openxmlformats.org/officeDocument/2006/relationships/notesSlide" Target="../notesSlides/notesSlide69.xml"/><Relationship Id="rId5" Type="http://schemas.openxmlformats.org/officeDocument/2006/relationships/slideLayout" Target="../slideLayouts/slideLayout7.xml"/><Relationship Id="rId4" Type="http://schemas.openxmlformats.org/officeDocument/2006/relationships/tags" Target="../tags/tag256.xml"/><Relationship Id="rId9" Type="http://schemas.openxmlformats.org/officeDocument/2006/relationships/comments" Target="../comments/comment15.xml"/></Relationships>
</file>

<file path=ppt/slides/_rels/slide74.xml.rels><?xml version="1.0" encoding="UTF-8" standalone="yes"?>
<Relationships xmlns="http://schemas.openxmlformats.org/package/2006/relationships"><Relationship Id="rId8" Type="http://schemas.openxmlformats.org/officeDocument/2006/relationships/comments" Target="../comments/comment16.xml"/><Relationship Id="rId3" Type="http://schemas.openxmlformats.org/officeDocument/2006/relationships/tags" Target="../tags/tag259.xml"/><Relationship Id="rId7" Type="http://schemas.openxmlformats.org/officeDocument/2006/relationships/image" Target="../media/image118.png"/><Relationship Id="rId2" Type="http://schemas.openxmlformats.org/officeDocument/2006/relationships/tags" Target="../tags/tag258.xml"/><Relationship Id="rId1" Type="http://schemas.openxmlformats.org/officeDocument/2006/relationships/tags" Target="../tags/tag257.xml"/><Relationship Id="rId6" Type="http://schemas.openxmlformats.org/officeDocument/2006/relationships/notesSlide" Target="../notesSlides/notesSlide70.xml"/><Relationship Id="rId5" Type="http://schemas.openxmlformats.org/officeDocument/2006/relationships/slideLayout" Target="../slideLayouts/slideLayout7.xml"/><Relationship Id="rId4" Type="http://schemas.openxmlformats.org/officeDocument/2006/relationships/tags" Target="../tags/tag260.xml"/></Relationships>
</file>

<file path=ppt/slides/_rels/slide75.xml.rels><?xml version="1.0" encoding="UTF-8" standalone="yes"?>
<Relationships xmlns="http://schemas.openxmlformats.org/package/2006/relationships"><Relationship Id="rId3" Type="http://schemas.openxmlformats.org/officeDocument/2006/relationships/tags" Target="../tags/tag263.xml"/><Relationship Id="rId7" Type="http://schemas.openxmlformats.org/officeDocument/2006/relationships/comments" Target="../comments/comment17.xml"/><Relationship Id="rId2" Type="http://schemas.openxmlformats.org/officeDocument/2006/relationships/tags" Target="../tags/tag262.xml"/><Relationship Id="rId1" Type="http://schemas.openxmlformats.org/officeDocument/2006/relationships/tags" Target="../tags/tag261.xml"/><Relationship Id="rId6" Type="http://schemas.openxmlformats.org/officeDocument/2006/relationships/image" Target="../media/image119.jpeg"/><Relationship Id="rId5" Type="http://schemas.openxmlformats.org/officeDocument/2006/relationships/notesSlide" Target="../notesSlides/notesSlide71.xml"/><Relationship Id="rId4"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8" Type="http://schemas.openxmlformats.org/officeDocument/2006/relationships/image" Target="../media/image121.jpeg"/><Relationship Id="rId3" Type="http://schemas.openxmlformats.org/officeDocument/2006/relationships/tags" Target="../tags/tag266.xml"/><Relationship Id="rId7" Type="http://schemas.openxmlformats.org/officeDocument/2006/relationships/image" Target="../media/image120.jpeg"/><Relationship Id="rId2" Type="http://schemas.openxmlformats.org/officeDocument/2006/relationships/tags" Target="../tags/tag265.xml"/><Relationship Id="rId1" Type="http://schemas.openxmlformats.org/officeDocument/2006/relationships/tags" Target="../tags/tag264.xml"/><Relationship Id="rId6" Type="http://schemas.openxmlformats.org/officeDocument/2006/relationships/image" Target="../media/image127.png"/><Relationship Id="rId5" Type="http://schemas.openxmlformats.org/officeDocument/2006/relationships/notesSlide" Target="../notesSlides/notesSlide72.xml"/><Relationship Id="rId4" Type="http://schemas.openxmlformats.org/officeDocument/2006/relationships/slideLayout" Target="../slideLayouts/slideLayout7.xml"/><Relationship Id="rId9" Type="http://schemas.openxmlformats.org/officeDocument/2006/relationships/comments" Target="../comments/comment18.xml"/></Relationships>
</file>

<file path=ppt/slides/_rels/slide77.xml.rels><?xml version="1.0" encoding="UTF-8" standalone="yes"?>
<Relationships xmlns="http://schemas.openxmlformats.org/package/2006/relationships"><Relationship Id="rId8" Type="http://schemas.openxmlformats.org/officeDocument/2006/relationships/comments" Target="../comments/comment19.xml"/><Relationship Id="rId3" Type="http://schemas.openxmlformats.org/officeDocument/2006/relationships/tags" Target="../tags/tag269.xml"/><Relationship Id="rId7" Type="http://schemas.openxmlformats.org/officeDocument/2006/relationships/image" Target="../media/image122.jpeg"/><Relationship Id="rId2" Type="http://schemas.openxmlformats.org/officeDocument/2006/relationships/tags" Target="../tags/tag268.xml"/><Relationship Id="rId1" Type="http://schemas.openxmlformats.org/officeDocument/2006/relationships/tags" Target="../tags/tag267.xml"/><Relationship Id="rId6" Type="http://schemas.openxmlformats.org/officeDocument/2006/relationships/image" Target="../media/image130.png"/><Relationship Id="rId5" Type="http://schemas.openxmlformats.org/officeDocument/2006/relationships/notesSlide" Target="../notesSlides/notesSlide73.xml"/><Relationship Id="rId4"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8" Type="http://schemas.openxmlformats.org/officeDocument/2006/relationships/tags" Target="../tags/tag279.xml"/><Relationship Id="rId3" Type="http://schemas.openxmlformats.org/officeDocument/2006/relationships/tags" Target="../tags/tag272.xml"/><Relationship Id="rId7" Type="http://schemas.openxmlformats.org/officeDocument/2006/relationships/notesSlide" Target="../notesSlides/notesSlide74.xml"/><Relationship Id="rId2" Type="http://schemas.openxmlformats.org/officeDocument/2006/relationships/tags" Target="../tags/tag271.xml"/><Relationship Id="rId1" Type="http://schemas.openxmlformats.org/officeDocument/2006/relationships/tags" Target="../tags/tag270.xml"/><Relationship Id="rId6" Type="http://schemas.openxmlformats.org/officeDocument/2006/relationships/slideLayout" Target="../slideLayouts/slideLayout7.xml"/><Relationship Id="rId5" Type="http://schemas.openxmlformats.org/officeDocument/2006/relationships/tags" Target="../tags/tag274.xml"/><Relationship Id="rId10" Type="http://schemas.openxmlformats.org/officeDocument/2006/relationships/comments" Target="../comments/comment20.xml"/><Relationship Id="rId4" Type="http://schemas.openxmlformats.org/officeDocument/2006/relationships/tags" Target="../tags/tag273.xml"/><Relationship Id="rId9" Type="http://schemas.openxmlformats.org/officeDocument/2006/relationships/image" Target="../media/image132.png"/></Relationships>
</file>

<file path=ppt/slides/_rels/slide79.xml.rels><?xml version="1.0" encoding="UTF-8" standalone="yes"?>
<Relationships xmlns="http://schemas.openxmlformats.org/package/2006/relationships"><Relationship Id="rId8" Type="http://schemas.openxmlformats.org/officeDocument/2006/relationships/image" Target="../media/image124.png"/><Relationship Id="rId3" Type="http://schemas.openxmlformats.org/officeDocument/2006/relationships/tags" Target="../tags/tag277.xml"/><Relationship Id="rId7" Type="http://schemas.openxmlformats.org/officeDocument/2006/relationships/notesSlide" Target="../notesSlides/notesSlide75.xml"/><Relationship Id="rId2" Type="http://schemas.openxmlformats.org/officeDocument/2006/relationships/tags" Target="../tags/tag276.xml"/><Relationship Id="rId1" Type="http://schemas.openxmlformats.org/officeDocument/2006/relationships/tags" Target="../tags/tag275.xml"/><Relationship Id="rId6" Type="http://schemas.openxmlformats.org/officeDocument/2006/relationships/slideLayout" Target="../slideLayouts/slideLayout7.xml"/><Relationship Id="rId5" Type="http://schemas.openxmlformats.org/officeDocument/2006/relationships/tags" Target="../tags/tag280.xml"/><Relationship Id="rId4" Type="http://schemas.openxmlformats.org/officeDocument/2006/relationships/tags" Target="../tags/tag278.xml"/><Relationship Id="rId9" Type="http://schemas.openxmlformats.org/officeDocument/2006/relationships/comments" Target="../comments/comment21.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21.xml"/><Relationship Id="rId1" Type="http://schemas.openxmlformats.org/officeDocument/2006/relationships/tags" Target="../tags/tag20.xml"/><Relationship Id="rId4" Type="http://schemas.openxmlformats.org/officeDocument/2006/relationships/notesSlide" Target="../notesSlides/notesSlide6.xml"/></Relationships>
</file>

<file path=ppt/slides/_rels/slide80.xml.rels><?xml version="1.0" encoding="UTF-8" standalone="yes"?>
<Relationships xmlns="http://schemas.openxmlformats.org/package/2006/relationships"><Relationship Id="rId8" Type="http://schemas.openxmlformats.org/officeDocument/2006/relationships/image" Target="../media/image172.png"/><Relationship Id="rId3" Type="http://schemas.openxmlformats.org/officeDocument/2006/relationships/tags" Target="../tags/tag283.xml"/><Relationship Id="rId7" Type="http://schemas.openxmlformats.org/officeDocument/2006/relationships/notesSlide" Target="../notesSlides/notesSlide76.xml"/><Relationship Id="rId2" Type="http://schemas.openxmlformats.org/officeDocument/2006/relationships/tags" Target="../tags/tag282.xml"/><Relationship Id="rId1" Type="http://schemas.openxmlformats.org/officeDocument/2006/relationships/tags" Target="../tags/tag281.xml"/><Relationship Id="rId6" Type="http://schemas.openxmlformats.org/officeDocument/2006/relationships/slideLayout" Target="../slideLayouts/slideLayout7.xml"/><Relationship Id="rId5" Type="http://schemas.openxmlformats.org/officeDocument/2006/relationships/tags" Target="../tags/tag285.xml"/><Relationship Id="rId10" Type="http://schemas.openxmlformats.org/officeDocument/2006/relationships/comments" Target="../comments/comment22.xml"/><Relationship Id="rId4" Type="http://schemas.openxmlformats.org/officeDocument/2006/relationships/tags" Target="../tags/tag284.xml"/><Relationship Id="rId9" Type="http://schemas.openxmlformats.org/officeDocument/2006/relationships/image" Target="../media/image125.png"/></Relationships>
</file>

<file path=ppt/slides/_rels/slide81.xml.rels><?xml version="1.0" encoding="UTF-8" standalone="yes"?>
<Relationships xmlns="http://schemas.openxmlformats.org/package/2006/relationships"><Relationship Id="rId8" Type="http://schemas.openxmlformats.org/officeDocument/2006/relationships/notesSlide" Target="../notesSlides/notesSlide77.xml"/><Relationship Id="rId3" Type="http://schemas.openxmlformats.org/officeDocument/2006/relationships/tags" Target="../tags/tag288.xml"/><Relationship Id="rId7" Type="http://schemas.openxmlformats.org/officeDocument/2006/relationships/slideLayout" Target="../slideLayouts/slideLayout7.xml"/><Relationship Id="rId12" Type="http://schemas.openxmlformats.org/officeDocument/2006/relationships/comments" Target="../comments/comment23.xml"/><Relationship Id="rId2" Type="http://schemas.openxmlformats.org/officeDocument/2006/relationships/tags" Target="../tags/tag287.xml"/><Relationship Id="rId1" Type="http://schemas.openxmlformats.org/officeDocument/2006/relationships/tags" Target="../tags/tag286.xml"/><Relationship Id="rId6" Type="http://schemas.openxmlformats.org/officeDocument/2006/relationships/tags" Target="../tags/tag291.xml"/><Relationship Id="rId11" Type="http://schemas.openxmlformats.org/officeDocument/2006/relationships/image" Target="../media/image128.png"/><Relationship Id="rId5" Type="http://schemas.openxmlformats.org/officeDocument/2006/relationships/tags" Target="../tags/tag290.xml"/><Relationship Id="rId10" Type="http://schemas.openxmlformats.org/officeDocument/2006/relationships/image" Target="../media/image126.png"/><Relationship Id="rId4" Type="http://schemas.openxmlformats.org/officeDocument/2006/relationships/tags" Target="../tags/tag289.xml"/><Relationship Id="rId9" Type="http://schemas.openxmlformats.org/officeDocument/2006/relationships/image" Target="../media/image174.png"/></Relationships>
</file>

<file path=ppt/slides/_rels/slide82.xml.rels><?xml version="1.0" encoding="UTF-8" standalone="yes"?>
<Relationships xmlns="http://schemas.openxmlformats.org/package/2006/relationships"><Relationship Id="rId8" Type="http://schemas.openxmlformats.org/officeDocument/2006/relationships/comments" Target="../comments/comment24.xml"/><Relationship Id="rId3" Type="http://schemas.openxmlformats.org/officeDocument/2006/relationships/tags" Target="../tags/tag294.xml"/><Relationship Id="rId7" Type="http://schemas.openxmlformats.org/officeDocument/2006/relationships/image" Target="../media/image129.png"/><Relationship Id="rId2" Type="http://schemas.openxmlformats.org/officeDocument/2006/relationships/tags" Target="../tags/tag293.xml"/><Relationship Id="rId1" Type="http://schemas.openxmlformats.org/officeDocument/2006/relationships/tags" Target="../tags/tag292.xml"/><Relationship Id="rId6" Type="http://schemas.openxmlformats.org/officeDocument/2006/relationships/notesSlide" Target="../notesSlides/notesSlide78.xml"/><Relationship Id="rId5" Type="http://schemas.openxmlformats.org/officeDocument/2006/relationships/slideLayout" Target="../slideLayouts/slideLayout7.xml"/><Relationship Id="rId4" Type="http://schemas.openxmlformats.org/officeDocument/2006/relationships/tags" Target="../tags/tag295.xml"/></Relationships>
</file>

<file path=ppt/slides/_rels/slide83.xml.rels><?xml version="1.0" encoding="UTF-8" standalone="yes"?>
<Relationships xmlns="http://schemas.openxmlformats.org/package/2006/relationships"><Relationship Id="rId8" Type="http://schemas.openxmlformats.org/officeDocument/2006/relationships/notesSlide" Target="../notesSlides/notesSlide79.xml"/><Relationship Id="rId3" Type="http://schemas.openxmlformats.org/officeDocument/2006/relationships/tags" Target="../tags/tag298.xml"/><Relationship Id="rId7" Type="http://schemas.openxmlformats.org/officeDocument/2006/relationships/slideLayout" Target="../slideLayouts/slideLayout7.xml"/><Relationship Id="rId12" Type="http://schemas.openxmlformats.org/officeDocument/2006/relationships/comments" Target="../comments/comment25.xml"/><Relationship Id="rId2" Type="http://schemas.openxmlformats.org/officeDocument/2006/relationships/tags" Target="../tags/tag297.xml"/><Relationship Id="rId1" Type="http://schemas.openxmlformats.org/officeDocument/2006/relationships/tags" Target="../tags/tag296.xml"/><Relationship Id="rId6" Type="http://schemas.openxmlformats.org/officeDocument/2006/relationships/tags" Target="../tags/tag301.xml"/><Relationship Id="rId11" Type="http://schemas.openxmlformats.org/officeDocument/2006/relationships/image" Target="../media/image131.png"/><Relationship Id="rId5" Type="http://schemas.openxmlformats.org/officeDocument/2006/relationships/tags" Target="../tags/tag300.xml"/><Relationship Id="rId10" Type="http://schemas.openxmlformats.org/officeDocument/2006/relationships/image" Target="../media/image178.png"/><Relationship Id="rId4" Type="http://schemas.openxmlformats.org/officeDocument/2006/relationships/tags" Target="../tags/tag299.xml"/><Relationship Id="rId9" Type="http://schemas.openxmlformats.org/officeDocument/2006/relationships/tags" Target="../tags/tag401.xml"/></Relationships>
</file>

<file path=ppt/slides/_rels/slide84.xml.rels><?xml version="1.0" encoding="UTF-8" standalone="yes"?>
<Relationships xmlns="http://schemas.openxmlformats.org/package/2006/relationships"><Relationship Id="rId3" Type="http://schemas.openxmlformats.org/officeDocument/2006/relationships/tags" Target="../tags/tag304.xml"/><Relationship Id="rId7" Type="http://schemas.openxmlformats.org/officeDocument/2006/relationships/comments" Target="../comments/comment26.xml"/><Relationship Id="rId2" Type="http://schemas.openxmlformats.org/officeDocument/2006/relationships/tags" Target="../tags/tag303.xml"/><Relationship Id="rId1" Type="http://schemas.openxmlformats.org/officeDocument/2006/relationships/tags" Target="../tags/tag302.xml"/><Relationship Id="rId6" Type="http://schemas.openxmlformats.org/officeDocument/2006/relationships/image" Target="../media/image133.png"/><Relationship Id="rId5" Type="http://schemas.openxmlformats.org/officeDocument/2006/relationships/notesSlide" Target="../notesSlides/notesSlide80.xml"/><Relationship Id="rId4"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8" Type="http://schemas.openxmlformats.org/officeDocument/2006/relationships/image" Target="../media/image134.png"/><Relationship Id="rId3" Type="http://schemas.openxmlformats.org/officeDocument/2006/relationships/tags" Target="../tags/tag307.xml"/><Relationship Id="rId7" Type="http://schemas.openxmlformats.org/officeDocument/2006/relationships/notesSlide" Target="../notesSlides/notesSlide81.xml"/><Relationship Id="rId2" Type="http://schemas.openxmlformats.org/officeDocument/2006/relationships/tags" Target="../tags/tag306.xml"/><Relationship Id="rId1" Type="http://schemas.openxmlformats.org/officeDocument/2006/relationships/tags" Target="../tags/tag305.xml"/><Relationship Id="rId6" Type="http://schemas.openxmlformats.org/officeDocument/2006/relationships/slideLayout" Target="../slideLayouts/slideLayout7.xml"/><Relationship Id="rId11" Type="http://schemas.openxmlformats.org/officeDocument/2006/relationships/comments" Target="../comments/comment27.xml"/><Relationship Id="rId5" Type="http://schemas.openxmlformats.org/officeDocument/2006/relationships/tags" Target="../tags/tag309.xml"/><Relationship Id="rId10" Type="http://schemas.openxmlformats.org/officeDocument/2006/relationships/image" Target="../media/image136.png"/><Relationship Id="rId4" Type="http://schemas.openxmlformats.org/officeDocument/2006/relationships/tags" Target="../tags/tag308.xml"/><Relationship Id="rId9" Type="http://schemas.openxmlformats.org/officeDocument/2006/relationships/image" Target="../media/image135.png"/></Relationships>
</file>

<file path=ppt/slides/_rels/slide86.xml.rels><?xml version="1.0" encoding="UTF-8" standalone="yes"?>
<Relationships xmlns="http://schemas.openxmlformats.org/package/2006/relationships"><Relationship Id="rId8" Type="http://schemas.openxmlformats.org/officeDocument/2006/relationships/image" Target="../media/image137.png"/><Relationship Id="rId3" Type="http://schemas.openxmlformats.org/officeDocument/2006/relationships/tags" Target="../tags/tag312.xml"/><Relationship Id="rId7" Type="http://schemas.openxmlformats.org/officeDocument/2006/relationships/notesSlide" Target="../notesSlides/notesSlide82.xml"/><Relationship Id="rId2" Type="http://schemas.openxmlformats.org/officeDocument/2006/relationships/tags" Target="../tags/tag311.xml"/><Relationship Id="rId1" Type="http://schemas.openxmlformats.org/officeDocument/2006/relationships/tags" Target="../tags/tag310.xml"/><Relationship Id="rId6" Type="http://schemas.openxmlformats.org/officeDocument/2006/relationships/slideLayout" Target="../slideLayouts/slideLayout7.xml"/><Relationship Id="rId11" Type="http://schemas.openxmlformats.org/officeDocument/2006/relationships/comments" Target="../comments/comment28.xml"/><Relationship Id="rId5" Type="http://schemas.openxmlformats.org/officeDocument/2006/relationships/tags" Target="../tags/tag314.xml"/><Relationship Id="rId10" Type="http://schemas.openxmlformats.org/officeDocument/2006/relationships/image" Target="../media/image136.png"/><Relationship Id="rId4" Type="http://schemas.openxmlformats.org/officeDocument/2006/relationships/tags" Target="../tags/tag313.xml"/><Relationship Id="rId9" Type="http://schemas.openxmlformats.org/officeDocument/2006/relationships/image" Target="../media/image138.png"/></Relationships>
</file>

<file path=ppt/slides/_rels/slide87.xml.rels><?xml version="1.0" encoding="UTF-8" standalone="yes"?>
<Relationships xmlns="http://schemas.openxmlformats.org/package/2006/relationships"><Relationship Id="rId8" Type="http://schemas.openxmlformats.org/officeDocument/2006/relationships/image" Target="../media/image141.png"/><Relationship Id="rId3" Type="http://schemas.openxmlformats.org/officeDocument/2006/relationships/tags" Target="../tags/tag317.xml"/><Relationship Id="rId7" Type="http://schemas.openxmlformats.org/officeDocument/2006/relationships/image" Target="../media/image140.png"/><Relationship Id="rId2" Type="http://schemas.openxmlformats.org/officeDocument/2006/relationships/tags" Target="../tags/tag316.xml"/><Relationship Id="rId1" Type="http://schemas.openxmlformats.org/officeDocument/2006/relationships/tags" Target="../tags/tag315.xml"/><Relationship Id="rId6" Type="http://schemas.openxmlformats.org/officeDocument/2006/relationships/image" Target="../media/image139.png"/><Relationship Id="rId5" Type="http://schemas.openxmlformats.org/officeDocument/2006/relationships/notesSlide" Target="../notesSlides/notesSlide83.xml"/><Relationship Id="rId4" Type="http://schemas.openxmlformats.org/officeDocument/2006/relationships/slideLayout" Target="../slideLayouts/slideLayout7.xml"/><Relationship Id="rId9" Type="http://schemas.openxmlformats.org/officeDocument/2006/relationships/comments" Target="../comments/comment29.xml"/></Relationships>
</file>

<file path=ppt/slides/_rels/slide88.xml.rels><?xml version="1.0" encoding="UTF-8" standalone="yes"?>
<Relationships xmlns="http://schemas.openxmlformats.org/package/2006/relationships"><Relationship Id="rId8" Type="http://schemas.openxmlformats.org/officeDocument/2006/relationships/comments" Target="../comments/comment30.xml"/><Relationship Id="rId3" Type="http://schemas.openxmlformats.org/officeDocument/2006/relationships/tags" Target="../tags/tag320.xml"/><Relationship Id="rId7" Type="http://schemas.openxmlformats.org/officeDocument/2006/relationships/image" Target="../media/image143.png"/><Relationship Id="rId2" Type="http://schemas.openxmlformats.org/officeDocument/2006/relationships/tags" Target="../tags/tag319.xml"/><Relationship Id="rId1" Type="http://schemas.openxmlformats.org/officeDocument/2006/relationships/tags" Target="../tags/tag318.xml"/><Relationship Id="rId6" Type="http://schemas.openxmlformats.org/officeDocument/2006/relationships/image" Target="../media/image142.png"/><Relationship Id="rId5" Type="http://schemas.openxmlformats.org/officeDocument/2006/relationships/notesSlide" Target="../notesSlides/notesSlide84.xml"/><Relationship Id="rId4"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3" Type="http://schemas.openxmlformats.org/officeDocument/2006/relationships/tags" Target="../tags/tag323.xml"/><Relationship Id="rId7" Type="http://schemas.openxmlformats.org/officeDocument/2006/relationships/comments" Target="../comments/comment31.xml"/><Relationship Id="rId2" Type="http://schemas.openxmlformats.org/officeDocument/2006/relationships/tags" Target="../tags/tag322.xml"/><Relationship Id="rId1" Type="http://schemas.openxmlformats.org/officeDocument/2006/relationships/tags" Target="../tags/tag321.xml"/><Relationship Id="rId6" Type="http://schemas.openxmlformats.org/officeDocument/2006/relationships/image" Target="../media/image144.png"/><Relationship Id="rId5" Type="http://schemas.openxmlformats.org/officeDocument/2006/relationships/notesSlide" Target="../notesSlides/notesSlide85.xml"/><Relationship Id="rId4"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23.xml"/><Relationship Id="rId1" Type="http://schemas.openxmlformats.org/officeDocument/2006/relationships/tags" Target="../tags/tag22.xml"/><Relationship Id="rId4" Type="http://schemas.openxmlformats.org/officeDocument/2006/relationships/notesSlide" Target="../notesSlides/notesSlide7.xml"/></Relationships>
</file>

<file path=ppt/slides/_rels/slide90.xml.rels><?xml version="1.0" encoding="UTF-8" standalone="yes"?>
<Relationships xmlns="http://schemas.openxmlformats.org/package/2006/relationships"><Relationship Id="rId8" Type="http://schemas.openxmlformats.org/officeDocument/2006/relationships/image" Target="../media/image145.png"/><Relationship Id="rId3" Type="http://schemas.openxmlformats.org/officeDocument/2006/relationships/tags" Target="../tags/tag326.xml"/><Relationship Id="rId7" Type="http://schemas.openxmlformats.org/officeDocument/2006/relationships/notesSlide" Target="../notesSlides/notesSlide86.xml"/><Relationship Id="rId2" Type="http://schemas.openxmlformats.org/officeDocument/2006/relationships/tags" Target="../tags/tag325.xml"/><Relationship Id="rId1" Type="http://schemas.openxmlformats.org/officeDocument/2006/relationships/tags" Target="../tags/tag324.xml"/><Relationship Id="rId6" Type="http://schemas.openxmlformats.org/officeDocument/2006/relationships/slideLayout" Target="../slideLayouts/slideLayout7.xml"/><Relationship Id="rId11" Type="http://schemas.openxmlformats.org/officeDocument/2006/relationships/comments" Target="../comments/comment32.xml"/><Relationship Id="rId5" Type="http://schemas.openxmlformats.org/officeDocument/2006/relationships/tags" Target="../tags/tag328.xml"/><Relationship Id="rId10" Type="http://schemas.openxmlformats.org/officeDocument/2006/relationships/image" Target="../media/image147.png"/><Relationship Id="rId4" Type="http://schemas.openxmlformats.org/officeDocument/2006/relationships/tags" Target="../tags/tag327.xml"/><Relationship Id="rId9" Type="http://schemas.openxmlformats.org/officeDocument/2006/relationships/image" Target="../media/image146.png"/></Relationships>
</file>

<file path=ppt/slides/_rels/slide91.xml.rels><?xml version="1.0" encoding="UTF-8" standalone="yes"?>
<Relationships xmlns="http://schemas.openxmlformats.org/package/2006/relationships"><Relationship Id="rId3" Type="http://schemas.openxmlformats.org/officeDocument/2006/relationships/tags" Target="../tags/tag331.xml"/><Relationship Id="rId7" Type="http://schemas.openxmlformats.org/officeDocument/2006/relationships/comments" Target="../comments/comment33.xml"/><Relationship Id="rId2" Type="http://schemas.openxmlformats.org/officeDocument/2006/relationships/tags" Target="../tags/tag330.xml"/><Relationship Id="rId1" Type="http://schemas.openxmlformats.org/officeDocument/2006/relationships/tags" Target="../tags/tag329.xml"/><Relationship Id="rId6" Type="http://schemas.openxmlformats.org/officeDocument/2006/relationships/image" Target="../media/image148.jpeg"/><Relationship Id="rId5" Type="http://schemas.openxmlformats.org/officeDocument/2006/relationships/notesSlide" Target="../notesSlides/notesSlide87.xml"/><Relationship Id="rId4"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8" Type="http://schemas.openxmlformats.org/officeDocument/2006/relationships/comments" Target="../comments/comment34.xml"/><Relationship Id="rId3" Type="http://schemas.openxmlformats.org/officeDocument/2006/relationships/tags" Target="../tags/tag334.xml"/><Relationship Id="rId7" Type="http://schemas.openxmlformats.org/officeDocument/2006/relationships/image" Target="../media/image150.png"/><Relationship Id="rId2" Type="http://schemas.openxmlformats.org/officeDocument/2006/relationships/tags" Target="../tags/tag333.xml"/><Relationship Id="rId1" Type="http://schemas.openxmlformats.org/officeDocument/2006/relationships/tags" Target="../tags/tag332.xml"/><Relationship Id="rId6" Type="http://schemas.openxmlformats.org/officeDocument/2006/relationships/image" Target="../media/image149.png"/><Relationship Id="rId5" Type="http://schemas.openxmlformats.org/officeDocument/2006/relationships/notesSlide" Target="../notesSlides/notesSlide88.xml"/><Relationship Id="rId4"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8" Type="http://schemas.openxmlformats.org/officeDocument/2006/relationships/comments" Target="../comments/comment35.xml"/><Relationship Id="rId3" Type="http://schemas.openxmlformats.org/officeDocument/2006/relationships/tags" Target="../tags/tag337.xml"/><Relationship Id="rId7" Type="http://schemas.openxmlformats.org/officeDocument/2006/relationships/image" Target="../media/image151.png"/><Relationship Id="rId2" Type="http://schemas.openxmlformats.org/officeDocument/2006/relationships/tags" Target="../tags/tag336.xml"/><Relationship Id="rId1" Type="http://schemas.openxmlformats.org/officeDocument/2006/relationships/tags" Target="../tags/tag335.xml"/><Relationship Id="rId6" Type="http://schemas.openxmlformats.org/officeDocument/2006/relationships/notesSlide" Target="../notesSlides/notesSlide89.xml"/><Relationship Id="rId5" Type="http://schemas.openxmlformats.org/officeDocument/2006/relationships/slideLayout" Target="../slideLayouts/slideLayout7.xml"/><Relationship Id="rId4" Type="http://schemas.openxmlformats.org/officeDocument/2006/relationships/tags" Target="../tags/tag338.xml"/></Relationships>
</file>

<file path=ppt/slides/_rels/slide94.xml.rels><?xml version="1.0" encoding="UTF-8" standalone="yes"?>
<Relationships xmlns="http://schemas.openxmlformats.org/package/2006/relationships"><Relationship Id="rId8" Type="http://schemas.openxmlformats.org/officeDocument/2006/relationships/image" Target="../media/image152.png"/><Relationship Id="rId3" Type="http://schemas.openxmlformats.org/officeDocument/2006/relationships/tags" Target="../tags/tag341.xml"/><Relationship Id="rId7" Type="http://schemas.openxmlformats.org/officeDocument/2006/relationships/notesSlide" Target="../notesSlides/notesSlide90.xml"/><Relationship Id="rId2" Type="http://schemas.openxmlformats.org/officeDocument/2006/relationships/tags" Target="../tags/tag340.xml"/><Relationship Id="rId1" Type="http://schemas.openxmlformats.org/officeDocument/2006/relationships/tags" Target="../tags/tag339.xml"/><Relationship Id="rId6" Type="http://schemas.openxmlformats.org/officeDocument/2006/relationships/slideLayout" Target="../slideLayouts/slideLayout7.xml"/><Relationship Id="rId5" Type="http://schemas.openxmlformats.org/officeDocument/2006/relationships/tags" Target="../tags/tag343.xml"/><Relationship Id="rId10" Type="http://schemas.openxmlformats.org/officeDocument/2006/relationships/comments" Target="../comments/comment36.xml"/><Relationship Id="rId4" Type="http://schemas.openxmlformats.org/officeDocument/2006/relationships/tags" Target="../tags/tag342.xml"/><Relationship Id="rId9" Type="http://schemas.openxmlformats.org/officeDocument/2006/relationships/image" Target="../media/image153.png"/></Relationships>
</file>

<file path=ppt/slides/_rels/slide95.xml.rels><?xml version="1.0" encoding="UTF-8" standalone="yes"?>
<Relationships xmlns="http://schemas.openxmlformats.org/package/2006/relationships"><Relationship Id="rId8" Type="http://schemas.openxmlformats.org/officeDocument/2006/relationships/comments" Target="../comments/comment37.xml"/><Relationship Id="rId3" Type="http://schemas.openxmlformats.org/officeDocument/2006/relationships/tags" Target="../tags/tag346.xml"/><Relationship Id="rId7" Type="http://schemas.openxmlformats.org/officeDocument/2006/relationships/image" Target="../media/image154.png"/><Relationship Id="rId2" Type="http://schemas.openxmlformats.org/officeDocument/2006/relationships/tags" Target="../tags/tag345.xml"/><Relationship Id="rId1" Type="http://schemas.openxmlformats.org/officeDocument/2006/relationships/tags" Target="../tags/tag344.xml"/><Relationship Id="rId6" Type="http://schemas.openxmlformats.org/officeDocument/2006/relationships/notesSlide" Target="../notesSlides/notesSlide91.xml"/><Relationship Id="rId5" Type="http://schemas.openxmlformats.org/officeDocument/2006/relationships/slideLayout" Target="../slideLayouts/slideLayout7.xml"/><Relationship Id="rId4" Type="http://schemas.openxmlformats.org/officeDocument/2006/relationships/tags" Target="../tags/tag347.xml"/></Relationships>
</file>

<file path=ppt/slides/_rels/slide96.xml.rels><?xml version="1.0" encoding="UTF-8" standalone="yes"?>
<Relationships xmlns="http://schemas.openxmlformats.org/package/2006/relationships"><Relationship Id="rId8" Type="http://schemas.openxmlformats.org/officeDocument/2006/relationships/image" Target="../media/image155.png"/><Relationship Id="rId3" Type="http://schemas.openxmlformats.org/officeDocument/2006/relationships/tags" Target="../tags/tag350.xml"/><Relationship Id="rId7" Type="http://schemas.openxmlformats.org/officeDocument/2006/relationships/notesSlide" Target="../notesSlides/notesSlide92.xml"/><Relationship Id="rId2" Type="http://schemas.openxmlformats.org/officeDocument/2006/relationships/tags" Target="../tags/tag349.xml"/><Relationship Id="rId1" Type="http://schemas.openxmlformats.org/officeDocument/2006/relationships/tags" Target="../tags/tag348.xml"/><Relationship Id="rId6" Type="http://schemas.openxmlformats.org/officeDocument/2006/relationships/slideLayout" Target="../slideLayouts/slideLayout7.xml"/><Relationship Id="rId5" Type="http://schemas.openxmlformats.org/officeDocument/2006/relationships/tags" Target="../tags/tag352.xml"/><Relationship Id="rId10" Type="http://schemas.openxmlformats.org/officeDocument/2006/relationships/comments" Target="../comments/comment38.xml"/><Relationship Id="rId4" Type="http://schemas.openxmlformats.org/officeDocument/2006/relationships/tags" Target="../tags/tag351.xml"/><Relationship Id="rId9" Type="http://schemas.openxmlformats.org/officeDocument/2006/relationships/image" Target="../media/image156.png"/></Relationships>
</file>

<file path=ppt/slides/_rels/slide97.xml.rels><?xml version="1.0" encoding="UTF-8" standalone="yes"?>
<Relationships xmlns="http://schemas.openxmlformats.org/package/2006/relationships"><Relationship Id="rId8" Type="http://schemas.openxmlformats.org/officeDocument/2006/relationships/comments" Target="../comments/comment39.xml"/><Relationship Id="rId3" Type="http://schemas.openxmlformats.org/officeDocument/2006/relationships/tags" Target="../tags/tag355.xml"/><Relationship Id="rId7" Type="http://schemas.openxmlformats.org/officeDocument/2006/relationships/image" Target="../media/image157.png"/><Relationship Id="rId2" Type="http://schemas.openxmlformats.org/officeDocument/2006/relationships/tags" Target="../tags/tag354.xml"/><Relationship Id="rId1" Type="http://schemas.openxmlformats.org/officeDocument/2006/relationships/tags" Target="../tags/tag353.xml"/><Relationship Id="rId6" Type="http://schemas.openxmlformats.org/officeDocument/2006/relationships/notesSlide" Target="../notesSlides/notesSlide93.xml"/><Relationship Id="rId5" Type="http://schemas.openxmlformats.org/officeDocument/2006/relationships/slideLayout" Target="../slideLayouts/slideLayout7.xml"/><Relationship Id="rId4" Type="http://schemas.openxmlformats.org/officeDocument/2006/relationships/tags" Target="../tags/tag356.xml"/></Relationships>
</file>

<file path=ppt/slides/_rels/slide98.xml.rels><?xml version="1.0" encoding="UTF-8" standalone="yes"?>
<Relationships xmlns="http://schemas.openxmlformats.org/package/2006/relationships"><Relationship Id="rId8" Type="http://schemas.openxmlformats.org/officeDocument/2006/relationships/comments" Target="../comments/comment40.xml"/><Relationship Id="rId3" Type="http://schemas.openxmlformats.org/officeDocument/2006/relationships/tags" Target="../tags/tag359.xml"/><Relationship Id="rId7" Type="http://schemas.openxmlformats.org/officeDocument/2006/relationships/image" Target="../media/image158.png"/><Relationship Id="rId2" Type="http://schemas.openxmlformats.org/officeDocument/2006/relationships/tags" Target="../tags/tag358.xml"/><Relationship Id="rId1" Type="http://schemas.openxmlformats.org/officeDocument/2006/relationships/tags" Target="../tags/tag357.xml"/><Relationship Id="rId6" Type="http://schemas.openxmlformats.org/officeDocument/2006/relationships/notesSlide" Target="../notesSlides/notesSlide94.xml"/><Relationship Id="rId5" Type="http://schemas.openxmlformats.org/officeDocument/2006/relationships/slideLayout" Target="../slideLayouts/slideLayout7.xml"/><Relationship Id="rId4" Type="http://schemas.openxmlformats.org/officeDocument/2006/relationships/tags" Target="../tags/tag360.xml"/></Relationships>
</file>

<file path=ppt/slides/_rels/slide99.xml.rels><?xml version="1.0" encoding="UTF-8" standalone="yes"?>
<Relationships xmlns="http://schemas.openxmlformats.org/package/2006/relationships"><Relationship Id="rId8" Type="http://schemas.openxmlformats.org/officeDocument/2006/relationships/tags" Target="../tags/tag3430.xml"/><Relationship Id="rId3" Type="http://schemas.openxmlformats.org/officeDocument/2006/relationships/tags" Target="../tags/tag363.xml"/><Relationship Id="rId7" Type="http://schemas.openxmlformats.org/officeDocument/2006/relationships/notesSlide" Target="../notesSlides/notesSlide95.xml"/><Relationship Id="rId2" Type="http://schemas.openxmlformats.org/officeDocument/2006/relationships/tags" Target="../tags/tag362.xml"/><Relationship Id="rId1" Type="http://schemas.openxmlformats.org/officeDocument/2006/relationships/tags" Target="../tags/tag361.xml"/><Relationship Id="rId6" Type="http://schemas.openxmlformats.org/officeDocument/2006/relationships/slideLayout" Target="../slideLayouts/slideLayout7.xml"/><Relationship Id="rId11" Type="http://schemas.openxmlformats.org/officeDocument/2006/relationships/comments" Target="../comments/comment41.xml"/><Relationship Id="rId5" Type="http://schemas.openxmlformats.org/officeDocument/2006/relationships/tags" Target="../tags/tag365.xml"/><Relationship Id="rId10" Type="http://schemas.openxmlformats.org/officeDocument/2006/relationships/image" Target="../media/image160.png"/><Relationship Id="rId4" Type="http://schemas.openxmlformats.org/officeDocument/2006/relationships/tags" Target="../tags/tag364.xml"/><Relationship Id="rId9" Type="http://schemas.openxmlformats.org/officeDocument/2006/relationships/image" Target="../media/image15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Subtitle 2"/>
          <p:cNvSpPr>
            <a:spLocks noGrp="1"/>
          </p:cNvSpPr>
          <p:nvPr/>
        </p:nvSpPr>
        <p:spPr>
          <a:xfrm>
            <a:off x="545976" y="572609"/>
            <a:ext cx="7443927" cy="2064060"/>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r>
              <a:rPr lang="en-US" altLang="en-US" sz="2700" b="1" dirty="0">
                <a:ln w="11430"/>
                <a:solidFill>
                  <a:schemeClr val="tx1"/>
                </a:solidFill>
                <a:effectLst>
                  <a:outerShdw blurRad="80000" dist="40000" dir="5040000" algn="tl">
                    <a:srgbClr val="000000">
                      <a:alpha val="30000"/>
                    </a:srgbClr>
                  </a:outerShdw>
                </a:effectLst>
                <a:latin typeface="Times New Roman" panose="02020603050405020304" pitchFamily="18" charset="0"/>
                <a:cs typeface="Times New Roman" panose="02020603050405020304" pitchFamily="18" charset="0"/>
              </a:rPr>
              <a:t>An-Najah National University</a:t>
            </a:r>
            <a:br>
              <a:rPr lang="en-US" altLang="en-US" sz="2700" b="1" dirty="0">
                <a:ln w="11430"/>
                <a:solidFill>
                  <a:schemeClr val="tx1"/>
                </a:solidFill>
                <a:effectLst>
                  <a:outerShdw blurRad="80000" dist="40000" dir="5040000" algn="tl">
                    <a:srgbClr val="000000">
                      <a:alpha val="30000"/>
                    </a:srgbClr>
                  </a:outerShdw>
                </a:effectLst>
                <a:latin typeface="Times New Roman" panose="02020603050405020304" pitchFamily="18" charset="0"/>
                <a:cs typeface="Times New Roman" panose="02020603050405020304" pitchFamily="18" charset="0"/>
              </a:rPr>
            </a:br>
            <a:r>
              <a:rPr lang="en-US" altLang="en-US" sz="2700" b="1" dirty="0">
                <a:ln w="11430"/>
                <a:solidFill>
                  <a:schemeClr val="tx1"/>
                </a:solidFill>
                <a:effectLst>
                  <a:outerShdw blurRad="80000" dist="40000" dir="5040000" algn="tl">
                    <a:srgbClr val="000000">
                      <a:alpha val="30000"/>
                    </a:srgbClr>
                  </a:outerShdw>
                </a:effectLst>
                <a:latin typeface="Times New Roman" panose="02020603050405020304" pitchFamily="18" charset="0"/>
                <a:cs typeface="Times New Roman" panose="02020603050405020304" pitchFamily="18" charset="0"/>
              </a:rPr>
              <a:t>  Faculty of Engineering</a:t>
            </a:r>
            <a:br>
              <a:rPr lang="en-US" altLang="en-US" sz="2700" b="1" dirty="0">
                <a:ln w="11430"/>
                <a:solidFill>
                  <a:schemeClr val="tx1"/>
                </a:solidFill>
                <a:effectLst>
                  <a:outerShdw blurRad="80000" dist="40000" dir="5040000" algn="tl">
                    <a:srgbClr val="000000">
                      <a:alpha val="30000"/>
                    </a:srgbClr>
                  </a:outerShdw>
                </a:effectLst>
                <a:latin typeface="Times New Roman" panose="02020603050405020304" pitchFamily="18" charset="0"/>
                <a:cs typeface="Times New Roman" panose="02020603050405020304" pitchFamily="18" charset="0"/>
              </a:rPr>
            </a:br>
            <a:r>
              <a:rPr lang="en-US" altLang="en-US" sz="2700" b="1" dirty="0">
                <a:ln w="11430"/>
                <a:solidFill>
                  <a:schemeClr val="tx1"/>
                </a:solidFill>
                <a:effectLst>
                  <a:outerShdw blurRad="80000" dist="40000" dir="5040000" algn="tl">
                    <a:srgbClr val="000000">
                      <a:alpha val="30000"/>
                    </a:srgbClr>
                  </a:outerShdw>
                </a:effectLst>
                <a:latin typeface="Times New Roman" panose="02020603050405020304" pitchFamily="18" charset="0"/>
                <a:cs typeface="Times New Roman" panose="02020603050405020304" pitchFamily="18" charset="0"/>
              </a:rPr>
              <a:t>Civil Engineering Department</a:t>
            </a:r>
            <a:endParaRPr lang="en-US" sz="2700" b="1" dirty="0">
              <a:solidFill>
                <a:schemeClr val="tx1"/>
              </a:solidFill>
              <a:latin typeface="Times New Roman" panose="02020603050405020304" pitchFamily="18" charset="0"/>
              <a:cs typeface="Times New Roman" panose="02020603050405020304" pitchFamily="18" charset="0"/>
            </a:endParaRPr>
          </a:p>
          <a:p>
            <a:endParaRPr lang="en-US" dirty="0"/>
          </a:p>
        </p:txBody>
      </p:sp>
      <p:pic>
        <p:nvPicPr>
          <p:cNvPr id="10" name="Picture 9" descr="Image result for ‫جامعة النجاح الوطنية‬‎"/>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07654" y="124565"/>
            <a:ext cx="2268252" cy="2229093"/>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6"/>
          <p:cNvSpPr txBox="1"/>
          <p:nvPr/>
        </p:nvSpPr>
        <p:spPr>
          <a:xfrm>
            <a:off x="11101962" y="754364"/>
            <a:ext cx="7345836" cy="922020"/>
          </a:xfrm>
          <a:prstGeom prst="rect">
            <a:avLst/>
          </a:prstGeom>
          <a:noFill/>
        </p:spPr>
        <p:txBody>
          <a:bodyPr wrap="square">
            <a:spAutoFit/>
          </a:bodyPr>
          <a:lstStyle/>
          <a:p>
            <a:pPr algn="ctr"/>
            <a:r>
              <a:rPr lang="ar-SA" sz="2700" b="1" dirty="0">
                <a:latin typeface="Times New Roman" panose="02020603050405020304" pitchFamily="18" charset="0"/>
                <a:cs typeface="Times New Roman" panose="02020603050405020304" pitchFamily="18" charset="0"/>
              </a:rPr>
              <a:t>جامعة النجاح الوطنية </a:t>
            </a:r>
          </a:p>
          <a:p>
            <a:pPr algn="ctr"/>
            <a:r>
              <a:rPr lang="ar-SA" sz="2700" b="1" dirty="0">
                <a:latin typeface="Times New Roman" panose="02020603050405020304" pitchFamily="18" charset="0"/>
                <a:cs typeface="Times New Roman" panose="02020603050405020304" pitchFamily="18" charset="0"/>
              </a:rPr>
              <a:t>كلية الهندسة وتكنولوجيا المعلومات </a:t>
            </a:r>
            <a:endParaRPr lang="en-US" sz="2700" b="1" dirty="0">
              <a:latin typeface="Times New Roman" panose="02020603050405020304" pitchFamily="18" charset="0"/>
              <a:cs typeface="Times New Roman" panose="02020603050405020304" pitchFamily="18" charset="0"/>
            </a:endParaRPr>
          </a:p>
        </p:txBody>
      </p:sp>
      <p:sp>
        <p:nvSpPr>
          <p:cNvPr id="12" name="Title 1"/>
          <p:cNvSpPr txBox="1"/>
          <p:nvPr/>
        </p:nvSpPr>
        <p:spPr>
          <a:xfrm>
            <a:off x="296421" y="2950409"/>
            <a:ext cx="17191608" cy="2375241"/>
          </a:xfrm>
          <a:prstGeom prst="rect">
            <a:avLst/>
          </a:prstGeom>
        </p:spPr>
        <p:txBody>
          <a:bodyPr vert="horz" lIns="137160" tIns="68580" rIns="137160" bIns="68580" rtlCol="0" anchor="b">
            <a:noAutofit/>
          </a:bodyPr>
          <a:lstStyle>
            <a:lvl1pPr algn="l" defTabSz="457200" rtl="0" eaLnBrk="1" latinLnBrk="0" hangingPunct="1">
              <a:spcBef>
                <a:spcPct val="0"/>
              </a:spcBef>
              <a:buNone/>
              <a:defRPr sz="5400" kern="1200">
                <a:solidFill>
                  <a:schemeClr val="tx1">
                    <a:lumMod val="85000"/>
                    <a:lumOff val="15000"/>
                  </a:schemeClr>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ctr"/>
            <a:r>
              <a:rPr lang="en-US" altLang="ar-SA" sz="4200" b="1" dirty="0">
                <a:ln w="11430"/>
                <a:effectLst>
                  <a:outerShdw blurRad="80000" dist="40000" dir="5040000" algn="tl">
                    <a:srgbClr val="000000">
                      <a:alpha val="30000"/>
                    </a:srgbClr>
                  </a:outerShdw>
                </a:effectLst>
                <a:latin typeface="Times New Roman" panose="02020603050405020304" pitchFamily="18" charset="0"/>
                <a:cs typeface="Times New Roman" panose="02020603050405020304" pitchFamily="18" charset="0"/>
              </a:rPr>
              <a:t>Graduation Project</a:t>
            </a:r>
            <a:br>
              <a:rPr lang="en-US" altLang="en-US" sz="4200" b="1" dirty="0">
                <a:ln w="11430"/>
                <a:effectLst>
                  <a:outerShdw blurRad="80000" dist="40000" dir="5040000" algn="tl">
                    <a:srgbClr val="000000">
                      <a:alpha val="30000"/>
                    </a:srgbClr>
                  </a:outerShdw>
                </a:effectLst>
                <a:latin typeface="Times New Roman" panose="02020603050405020304" pitchFamily="18" charset="0"/>
                <a:cs typeface="Times New Roman" panose="02020603050405020304" pitchFamily="18" charset="0"/>
              </a:rPr>
            </a:br>
            <a:r>
              <a:rPr lang="en-US" altLang="en-US" sz="4200" b="1" dirty="0">
                <a:ln w="11430"/>
                <a:effectLst>
                  <a:outerShdw blurRad="80000" dist="40000" dir="5040000" algn="tl">
                    <a:srgbClr val="000000">
                      <a:alpha val="30000"/>
                    </a:srgbClr>
                  </a:outerShdw>
                </a:effectLst>
                <a:latin typeface="Times New Roman" panose="02020603050405020304" pitchFamily="18" charset="0"/>
                <a:cs typeface="Times New Roman" panose="02020603050405020304" pitchFamily="18" charset="0"/>
              </a:rPr>
              <a:t>Structural Design of Elite Residences Tower</a:t>
            </a:r>
          </a:p>
          <a:p>
            <a:pPr algn="ctr"/>
            <a:endParaRPr lang="en-US" sz="4200" b="1" dirty="0">
              <a:ln w="11430"/>
              <a:effectLst>
                <a:outerShdw blurRad="80000" dist="40000" dir="5040000" algn="tl">
                  <a:srgbClr val="000000">
                    <a:alpha val="30000"/>
                  </a:srgbClr>
                </a:outerShdw>
              </a:effectLst>
              <a:latin typeface="Times New Roman" panose="02020603050405020304" pitchFamily="18" charset="0"/>
              <a:cs typeface="Times New Roman" panose="02020603050405020304" pitchFamily="18" charset="0"/>
            </a:endParaRPr>
          </a:p>
        </p:txBody>
      </p:sp>
      <p:sp>
        <p:nvSpPr>
          <p:cNvPr id="13" name="TextBox 8"/>
          <p:cNvSpPr txBox="1"/>
          <p:nvPr/>
        </p:nvSpPr>
        <p:spPr>
          <a:xfrm>
            <a:off x="3737502" y="5924304"/>
            <a:ext cx="10773052" cy="1753235"/>
          </a:xfrm>
          <a:prstGeom prst="rect">
            <a:avLst/>
          </a:prstGeom>
          <a:noFill/>
        </p:spPr>
        <p:txBody>
          <a:bodyPr wrap="square" rtlCol="0">
            <a:spAutoFit/>
          </a:bodyPr>
          <a:lstStyle/>
          <a:p>
            <a:pPr algn="ctr"/>
            <a:r>
              <a:rPr lang="en-US" sz="2700" b="1" dirty="0" err="1">
                <a:cs typeface="Aldhabi" panose="01000000000000000000" pitchFamily="2" charset="-78"/>
              </a:rPr>
              <a:t>Amr</a:t>
            </a:r>
            <a:r>
              <a:rPr lang="en-US" sz="2700" b="1" dirty="0">
                <a:cs typeface="Aldhabi" panose="01000000000000000000" pitchFamily="2" charset="-78"/>
              </a:rPr>
              <a:t> </a:t>
            </a:r>
            <a:r>
              <a:rPr lang="en-US" sz="2700" b="1" dirty="0" err="1">
                <a:cs typeface="Aldhabi" panose="01000000000000000000" pitchFamily="2" charset="-78"/>
              </a:rPr>
              <a:t>Qwareeq</a:t>
            </a:r>
            <a:r>
              <a:rPr lang="en-US" sz="2700" b="1" dirty="0">
                <a:cs typeface="Aldhabi" panose="01000000000000000000" pitchFamily="2" charset="-78"/>
              </a:rPr>
              <a:t> – ( 11925879)</a:t>
            </a:r>
          </a:p>
          <a:p>
            <a:pPr algn="ctr"/>
            <a:r>
              <a:rPr lang="en-US" sz="2700" b="1" dirty="0" err="1">
                <a:cs typeface="Aldhabi" panose="01000000000000000000" pitchFamily="2" charset="-78"/>
              </a:rPr>
              <a:t>Ezzat</a:t>
            </a:r>
            <a:r>
              <a:rPr lang="en-US" sz="2700" b="1" dirty="0">
                <a:cs typeface="Aldhabi" panose="01000000000000000000" pitchFamily="2" charset="-78"/>
              </a:rPr>
              <a:t> Mahmoud – (11925118)</a:t>
            </a:r>
          </a:p>
          <a:p>
            <a:pPr algn="ctr"/>
            <a:r>
              <a:rPr lang="en-US" sz="2700" b="1" dirty="0" err="1">
                <a:cs typeface="Aldhabi" panose="01000000000000000000" pitchFamily="2" charset="-78"/>
              </a:rPr>
              <a:t>Majd</a:t>
            </a:r>
            <a:r>
              <a:rPr lang="en-US" sz="2700" b="1" dirty="0">
                <a:cs typeface="Aldhabi" panose="01000000000000000000" pitchFamily="2" charset="-78"/>
              </a:rPr>
              <a:t> </a:t>
            </a:r>
            <a:r>
              <a:rPr lang="en-US" sz="2700" b="1" dirty="0" err="1">
                <a:cs typeface="Aldhabi" panose="01000000000000000000" pitchFamily="2" charset="-78"/>
              </a:rPr>
              <a:t>hammad</a:t>
            </a:r>
            <a:r>
              <a:rPr lang="en-US" sz="2700" b="1" dirty="0">
                <a:cs typeface="Aldhabi" panose="01000000000000000000" pitchFamily="2" charset="-78"/>
              </a:rPr>
              <a:t> – (11923889)</a:t>
            </a:r>
          </a:p>
          <a:p>
            <a:pPr algn="ctr"/>
            <a:r>
              <a:rPr lang="en-US" sz="2700" b="1" dirty="0" err="1">
                <a:cs typeface="Aldhabi" panose="01000000000000000000" pitchFamily="2" charset="-78"/>
              </a:rPr>
              <a:t>Zahra’a</a:t>
            </a:r>
            <a:r>
              <a:rPr lang="en-US" sz="2700" b="1" dirty="0">
                <a:cs typeface="Aldhabi" panose="01000000000000000000" pitchFamily="2" charset="-78"/>
              </a:rPr>
              <a:t> </a:t>
            </a:r>
            <a:r>
              <a:rPr lang="en-US" sz="2700" b="1" dirty="0" err="1">
                <a:cs typeface="Aldhabi" panose="01000000000000000000" pitchFamily="2" charset="-78"/>
              </a:rPr>
              <a:t>Alakhras</a:t>
            </a:r>
            <a:r>
              <a:rPr lang="en-US" sz="2700" b="1" dirty="0">
                <a:cs typeface="Aldhabi" panose="01000000000000000000" pitchFamily="2" charset="-78"/>
              </a:rPr>
              <a:t> – (11926395)</a:t>
            </a:r>
          </a:p>
        </p:txBody>
      </p:sp>
      <p:sp>
        <p:nvSpPr>
          <p:cNvPr id="14" name="TextBox 9"/>
          <p:cNvSpPr txBox="1"/>
          <p:nvPr/>
        </p:nvSpPr>
        <p:spPr>
          <a:xfrm>
            <a:off x="4970145" y="8572500"/>
            <a:ext cx="8342630" cy="922020"/>
          </a:xfrm>
          <a:prstGeom prst="rect">
            <a:avLst/>
          </a:prstGeom>
          <a:noFill/>
        </p:spPr>
        <p:txBody>
          <a:bodyPr wrap="square">
            <a:spAutoFit/>
          </a:bodyPr>
          <a:lstStyle/>
          <a:p>
            <a:r>
              <a:rPr lang="en-US" altLang="ar-SA" sz="5400" b="1" dirty="0">
                <a:ln w="11430"/>
                <a:effectLst>
                  <a:outerShdw blurRad="80000" dist="40000" dir="5040000" algn="tl">
                    <a:srgbClr val="000000">
                      <a:alpha val="30000"/>
                    </a:srgbClr>
                  </a:outerShdw>
                </a:effectLst>
                <a:latin typeface="Aldhabi" panose="01000000000000000000" pitchFamily="2" charset="-78"/>
                <a:cs typeface="Aldhabi" panose="01000000000000000000" pitchFamily="2" charset="-78"/>
              </a:rPr>
              <a:t>Under supervision of:</a:t>
            </a:r>
            <a:r>
              <a:rPr lang="ar-SA" altLang="en-US" sz="5400" b="1" dirty="0">
                <a:ln w="11430"/>
                <a:effectLst>
                  <a:outerShdw blurRad="80000" dist="40000" dir="5040000" algn="tl">
                    <a:srgbClr val="000000">
                      <a:alpha val="30000"/>
                    </a:srgbClr>
                  </a:outerShdw>
                </a:effectLst>
                <a:latin typeface="Aldhabi" panose="01000000000000000000" pitchFamily="2" charset="-78"/>
                <a:cs typeface="Aldhabi" panose="01000000000000000000" pitchFamily="2" charset="-78"/>
              </a:rPr>
              <a:t> </a:t>
            </a:r>
            <a:r>
              <a:rPr lang="en-US" altLang="ar-SA" sz="5400" b="1" dirty="0">
                <a:ln w="11430"/>
                <a:effectLst>
                  <a:outerShdw blurRad="80000" dist="40000" dir="5040000" algn="tl">
                    <a:srgbClr val="000000">
                      <a:alpha val="30000"/>
                    </a:srgbClr>
                  </a:outerShdw>
                </a:effectLst>
                <a:latin typeface="Aldhabi" panose="01000000000000000000" pitchFamily="2" charset="-78"/>
                <a:cs typeface="Aldhabi" panose="01000000000000000000" pitchFamily="2" charset="-78"/>
              </a:rPr>
              <a:t> Eng. Ibrahim Arman.</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مستطيل 3"/>
          <p:cNvSpPr/>
          <p:nvPr/>
        </p:nvSpPr>
        <p:spPr>
          <a:xfrm>
            <a:off x="2558839" y="3393680"/>
            <a:ext cx="277037" cy="1838823"/>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endParaRPr>
          </a:p>
          <a:p>
            <a:pPr defTabSz="685800">
              <a:lnSpc>
                <a:spcPct val="150000"/>
              </a:lnSpc>
            </a:pPr>
            <a:endParaRPr lang="en-US" sz="4200" b="1" dirty="0">
              <a:solidFill>
                <a:prstClr val="black">
                  <a:lumMod val="95000"/>
                  <a:lumOff val="5000"/>
                </a:prstClr>
              </a:solidFill>
            </a:endParaRPr>
          </a:p>
        </p:txBody>
      </p:sp>
      <p:sp>
        <p:nvSpPr>
          <p:cNvPr id="2" name="Text Box 1"/>
          <p:cNvSpPr txBox="1"/>
          <p:nvPr/>
        </p:nvSpPr>
        <p:spPr>
          <a:xfrm>
            <a:off x="228600" y="1104900"/>
            <a:ext cx="17091660" cy="1568450"/>
          </a:xfrm>
          <a:prstGeom prst="rect">
            <a:avLst/>
          </a:prstGeom>
          <a:noFill/>
        </p:spPr>
        <p:txBody>
          <a:bodyPr wrap="square" rtlCol="0">
            <a:spAutoFit/>
          </a:bodyPr>
          <a:lstStyle/>
          <a:p>
            <a:r>
              <a:rPr lang="en-US" sz="4800" b="1">
                <a:latin typeface="Times New Roman" panose="02020603050405020304" pitchFamily="18" charset="0"/>
                <a:cs typeface="Times New Roman" panose="02020603050405020304" pitchFamily="18" charset="0"/>
              </a:rPr>
              <a:t>Geotechnical investigation:</a:t>
            </a:r>
            <a:r>
              <a:rPr lang="ar-SA" altLang="en-US" sz="4800" b="1">
                <a:latin typeface="Times New Roman" panose="02020603050405020304" pitchFamily="18" charset="0"/>
                <a:cs typeface="Times New Roman" panose="02020603050405020304" pitchFamily="18" charset="0"/>
              </a:rPr>
              <a:t> </a:t>
            </a:r>
          </a:p>
          <a:p>
            <a:r>
              <a:rPr lang="en-US" sz="4800" b="1">
                <a:latin typeface="Times New Roman" panose="02020603050405020304" pitchFamily="18" charset="0"/>
                <a:cs typeface="Times New Roman" panose="02020603050405020304" pitchFamily="18" charset="0"/>
              </a:rPr>
              <a:t> </a:t>
            </a:r>
            <a:r>
              <a:rPr lang="en-US" sz="4800">
                <a:latin typeface="Times New Roman" panose="02020603050405020304" pitchFamily="18" charset="0"/>
                <a:cs typeface="Times New Roman" panose="02020603050405020304" pitchFamily="18" charset="0"/>
              </a:rPr>
              <a:t>(</a:t>
            </a:r>
            <a:r>
              <a:rPr lang="en-US" sz="4000">
                <a:latin typeface="Times New Roman" panose="02020603050405020304" pitchFamily="18" charset="0"/>
                <a:cs typeface="Times New Roman" panose="02020603050405020304" pitchFamily="18" charset="0"/>
              </a:rPr>
              <a:t>the site classification is category B)</a:t>
            </a:r>
          </a:p>
        </p:txBody>
      </p:sp>
      <p:pic>
        <p:nvPicPr>
          <p:cNvPr id="139" name="Picture 23"/>
          <p:cNvPicPr>
            <a:picLocks noChangeAspect="1"/>
          </p:cNvPicPr>
          <p:nvPr/>
        </p:nvPicPr>
        <p:blipFill>
          <a:blip r:embed="rId5"/>
          <a:srcRect t="30626" r="22319" b="493"/>
          <a:stretch>
            <a:fillRect/>
          </a:stretch>
        </p:blipFill>
        <p:spPr>
          <a:xfrm>
            <a:off x="1143000" y="2933700"/>
            <a:ext cx="8535035" cy="5440045"/>
          </a:xfrm>
          <a:prstGeom prst="rect">
            <a:avLst/>
          </a:prstGeom>
          <a:noFill/>
          <a:ln>
            <a:noFill/>
          </a:ln>
        </p:spPr>
      </p:pic>
      <p:pic>
        <p:nvPicPr>
          <p:cNvPr id="163" name="Picture 163"/>
          <p:cNvPicPr>
            <a:picLocks noChangeAspect="1"/>
          </p:cNvPicPr>
          <p:nvPr/>
        </p:nvPicPr>
        <p:blipFill>
          <a:blip r:embed="rId6"/>
          <a:srcRect l="51338" t="23768" r="24391" b="9173"/>
          <a:stretch>
            <a:fillRect/>
          </a:stretch>
        </p:blipFill>
        <p:spPr>
          <a:xfrm>
            <a:off x="10591800" y="495300"/>
            <a:ext cx="5991860" cy="9308465"/>
          </a:xfrm>
          <a:prstGeom prst="rect">
            <a:avLst/>
          </a:prstGeom>
          <a:noFill/>
          <a:ln>
            <a:noFill/>
          </a:ln>
        </p:spPr>
      </p:pic>
      <p:grpSp>
        <p:nvGrpSpPr>
          <p:cNvPr id="13" name="Group 12"/>
          <p:cNvGrpSpPr/>
          <p:nvPr userDrawn="1"/>
        </p:nvGrpSpPr>
        <p:grpSpPr>
          <a:xfrm>
            <a:off x="304800" y="342900"/>
            <a:ext cx="2590800" cy="528320"/>
            <a:chOff x="6240" y="4740"/>
            <a:chExt cx="4080" cy="832"/>
          </a:xfrm>
        </p:grpSpPr>
        <p:sp>
          <p:nvSpPr>
            <p:cNvPr id="14" name="文本框 12"/>
            <p:cNvSpPr txBox="1"/>
            <p:nvPr userDrawn="1">
              <p:custDataLst>
                <p:tags r:id="rId1"/>
              </p:custDataLst>
            </p:nvPr>
          </p:nvSpPr>
          <p:spPr>
            <a:xfrm>
              <a:off x="6240" y="4740"/>
              <a:ext cx="1599" cy="833"/>
            </a:xfrm>
            <a:prstGeom prst="rect">
              <a:avLst/>
            </a:prstGeom>
            <a:noFill/>
          </p:spPr>
          <p:txBody>
            <a:bodyPr wrap="square" rtlCol="0">
              <a:noAutofit/>
            </a:bodyPr>
            <a:lstStyle/>
            <a:p>
              <a:r>
                <a:rPr lang="en-US" altLang="zh-CN" sz="2000" b="1" dirty="0">
                  <a:solidFill>
                    <a:schemeClr val="accent1">
                      <a:lumMod val="75000"/>
                    </a:schemeClr>
                  </a:solidFill>
                  <a:latin typeface="Arial" panose="020B0604020202020204" pitchFamily="34" charset="0"/>
                  <a:sym typeface="Arial" panose="020B0604020202020204" pitchFamily="34" charset="0"/>
                </a:rPr>
                <a:t>1.</a:t>
              </a:r>
            </a:p>
          </p:txBody>
        </p:sp>
        <p:sp>
          <p:nvSpPr>
            <p:cNvPr id="15" name="文本框 3"/>
            <p:cNvSpPr txBox="1"/>
            <p:nvPr userDrawn="1">
              <p:custDataLst>
                <p:tags r:id="rId2"/>
              </p:custDataLst>
            </p:nvPr>
          </p:nvSpPr>
          <p:spPr>
            <a:xfrm>
              <a:off x="6804" y="4740"/>
              <a:ext cx="3516" cy="637"/>
            </a:xfrm>
            <a:prstGeom prst="rect">
              <a:avLst/>
            </a:prstGeom>
            <a:noFill/>
          </p:spPr>
          <p:txBody>
            <a:bodyPr wrap="square" rtlCol="0">
              <a:noAutofit/>
            </a:bodyPr>
            <a:lstStyle/>
            <a:p>
              <a:pPr algn="dist"/>
              <a:r>
                <a:rPr lang="en-US" altLang="en-US" sz="2000" dirty="0">
                  <a:latin typeface="Arial" panose="020B0604020202020204" pitchFamily="34" charset="0"/>
                  <a:ea typeface="Microsoft YaHei" panose="020B0503020204020204" charset="-122"/>
                  <a:sym typeface="Arial" panose="020B0604020202020204" pitchFamily="34" charset="0"/>
                </a:rPr>
                <a:t>Introduction</a:t>
              </a:r>
            </a:p>
          </p:txBody>
        </p:sp>
      </p:gr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3"/>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4"/>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6400800" y="1572578"/>
            <a:ext cx="548576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Shear walls, spandrels</a:t>
            </a:r>
          </a:p>
        </p:txBody>
      </p:sp>
      <mc:AlternateContent xmlns:mc="http://schemas.openxmlformats.org/markup-compatibility/2006" xmlns:a14="http://schemas.microsoft.com/office/drawing/2010/main">
        <mc:Choice Requires="a14">
          <p:sp>
            <p:nvSpPr>
              <p:cNvPr id="2" name="Text Box 1"/>
              <p:cNvSpPr txBox="1"/>
              <p:nvPr/>
            </p:nvSpPr>
            <p:spPr>
              <a:xfrm>
                <a:off x="533400" y="2705100"/>
                <a:ext cx="9843135" cy="5189220"/>
              </a:xfrm>
              <a:prstGeom prst="rect">
                <a:avLst/>
              </a:prstGeom>
              <a:noFill/>
            </p:spPr>
            <p:txBody>
              <a:bodyPr wrap="square" rtlCol="0" anchor="t">
                <a:noAutofit/>
              </a:bodyPr>
              <a:lstStyle/>
              <a:p>
                <a:pPr marL="457200" indent="-457200">
                  <a:buFont typeface="Wingdings" panose="05000000000000000000" charset="0"/>
                  <a:buChar char="Ø"/>
                </a:pPr>
                <a:r>
                  <a:rPr lang="en-US" sz="3200" b="1" dirty="0">
                    <a:latin typeface="Times New Roman" panose="02020603050405020304" pitchFamily="18" charset="0"/>
                    <a:cs typeface="Times New Roman" panose="02020603050405020304" pitchFamily="18" charset="0"/>
                    <a:sym typeface="+mn-ea"/>
                  </a:rPr>
                  <a:t>Diagonal design:</a:t>
                </a:r>
                <a:endParaRPr lang="en-US" sz="3200" dirty="0">
                  <a:latin typeface="Times New Roman" panose="02020603050405020304" pitchFamily="18" charset="0"/>
                  <a:cs typeface="Times New Roman" panose="02020603050405020304" pitchFamily="18" charset="0"/>
                </a:endParaRPr>
              </a:p>
              <a:p>
                <a:pPr indent="0" fontAlgn="auto">
                  <a:lnSpc>
                    <a:spcPct val="125000"/>
                  </a:lnSpc>
                </a:pPr>
                <a:r>
                  <a:rPr lang="en-US" sz="2800" dirty="0">
                    <a:latin typeface="Times New Roman" panose="02020603050405020304" pitchFamily="18" charset="0"/>
                    <a:cs typeface="Times New Roman" panose="02020603050405020304" pitchFamily="18" charset="0"/>
                    <a:sym typeface="+mn-ea"/>
                  </a:rPr>
                  <a:t>- Longitudinal bars of diagonal:</a:t>
                </a:r>
                <a:endParaRPr lang="en-US" sz="2800" dirty="0">
                  <a:latin typeface="Times New Roman" panose="02020603050405020304" pitchFamily="18" charset="0"/>
                  <a:cs typeface="Times New Roman" panose="02020603050405020304" pitchFamily="18" charset="0"/>
                </a:endParaRPr>
              </a:p>
              <a:p>
                <a:pPr indent="0" algn="l" fontAlgn="auto">
                  <a:lnSpc>
                    <a:spcPct val="125000"/>
                  </a:lnSpc>
                </a:pPr>
                <a:r>
                  <a:rPr lang="en-US" sz="2800" dirty="0">
                    <a:latin typeface="Times New Roman" panose="02020603050405020304" pitchFamily="18" charset="0"/>
                    <a:cs typeface="Times New Roman" panose="02020603050405020304" pitchFamily="18" charset="0"/>
                    <a:sym typeface="+mn-ea"/>
                  </a:rPr>
                  <a:t>Area of steel = 5118 mm</a:t>
                </a:r>
                <a:r>
                  <a:rPr lang="en-US" sz="2800" baseline="30000" dirty="0">
                    <a:latin typeface="Times New Roman" panose="02020603050405020304" pitchFamily="18" charset="0"/>
                    <a:cs typeface="Times New Roman" panose="02020603050405020304" pitchFamily="18" charset="0"/>
                    <a:sym typeface="+mn-ea"/>
                  </a:rPr>
                  <a:t>2</a:t>
                </a:r>
                <a:r>
                  <a:rPr lang="en-US" sz="2800" dirty="0">
                    <a:latin typeface="Times New Roman" panose="02020603050405020304" pitchFamily="18" charset="0"/>
                    <a:cs typeface="Times New Roman" panose="02020603050405020304" pitchFamily="18" charset="0"/>
                    <a:sym typeface="+mn-ea"/>
                  </a:rPr>
                  <a:t> =</a:t>
                </a:r>
                <a:r>
                  <a:rPr lang="ar-SA" sz="2800" dirty="0">
                    <a:latin typeface="Times New Roman" panose="02020603050405020304" pitchFamily="18" charset="0"/>
                    <a:cs typeface="Times New Roman" panose="02020603050405020304" pitchFamily="18" charset="0"/>
                    <a:sym typeface="+mn-ea"/>
                  </a:rPr>
                  <a:t>  </a:t>
                </a:r>
                <a14:m>
                  <m:oMath xmlns:m="http://schemas.openxmlformats.org/officeDocument/2006/math">
                    <m:f>
                      <m:fPr>
                        <m:ctrlPr>
                          <a:rPr lang="en-US" sz="2800" i="1">
                            <a:latin typeface="Cambria Math" panose="02040503050406030204" pitchFamily="18" charset="0"/>
                            <a:cs typeface="Cambria Math" panose="02040503050406030204" pitchFamily="18" charset="0"/>
                          </a:rPr>
                        </m:ctrlPr>
                      </m:fPr>
                      <m:num>
                        <m:r>
                          <a:rPr lang="en-US" sz="2800">
                            <a:latin typeface="Cambria Math" panose="02040503050406030204" pitchFamily="18" charset="0"/>
                            <a:ea typeface="MS Mincho" charset="0"/>
                            <a:cs typeface="Cambria Math" panose="02040503050406030204" pitchFamily="18" charset="0"/>
                          </a:rPr>
                          <m:t>5118</m:t>
                        </m:r>
                      </m:num>
                      <m:den>
                        <m:f>
                          <m:fPr>
                            <m:ctrlPr>
                              <a:rPr lang="en-US" sz="2800" i="1">
                                <a:latin typeface="Cambria Math" panose="02040503050406030204" pitchFamily="18" charset="0"/>
                                <a:cs typeface="Cambria Math" panose="02040503050406030204" pitchFamily="18" charset="0"/>
                              </a:rPr>
                            </m:ctrlPr>
                          </m:fPr>
                          <m:num>
                            <m:r>
                              <m:rPr>
                                <m:sty m:val="p"/>
                              </m:rPr>
                              <a:rPr lang="en-US" sz="2800">
                                <a:latin typeface="Cambria Math" panose="02040503050406030204" pitchFamily="18" charset="0"/>
                                <a:cs typeface="Cambria Math" panose="02040503050406030204" pitchFamily="18" charset="0"/>
                              </a:rPr>
                              <m:t>π</m:t>
                            </m:r>
                          </m:num>
                          <m:den>
                            <m:r>
                              <a:rPr lang="ar-SA" sz="2800">
                                <a:latin typeface="Cambria Math" panose="02040503050406030204" pitchFamily="18" charset="0"/>
                                <a:ea typeface="MS Mincho" charset="0"/>
                                <a:cs typeface="Cambria Math" panose="02040503050406030204" pitchFamily="18" charset="0"/>
                              </a:rPr>
                              <m:t>4</m:t>
                            </m:r>
                          </m:den>
                        </m:f>
                        <m:r>
                          <a:rPr lang="en-US" sz="2800">
                            <a:latin typeface="Cambria Math" panose="02040503050406030204" pitchFamily="18" charset="0"/>
                            <a:ea typeface="MS Mincho" charset="0"/>
                            <a:cs typeface="Cambria Math" panose="02040503050406030204" pitchFamily="18" charset="0"/>
                          </a:rPr>
                          <m:t>×</m:t>
                        </m:r>
                        <m:sSup>
                          <m:sSupPr>
                            <m:ctrlPr>
                              <a:rPr lang="en-US" sz="2800" i="1">
                                <a:latin typeface="Cambria Math" panose="02040503050406030204" pitchFamily="18" charset="0"/>
                                <a:cs typeface="Cambria Math" panose="02040503050406030204" pitchFamily="18" charset="0"/>
                              </a:rPr>
                            </m:ctrlPr>
                          </m:sSupPr>
                          <m:e>
                            <m:r>
                              <a:rPr lang="ar-SA" sz="2800">
                                <a:latin typeface="Cambria Math" panose="02040503050406030204" pitchFamily="18" charset="0"/>
                                <a:ea typeface="MS Mincho" charset="0"/>
                                <a:cs typeface="Cambria Math" panose="02040503050406030204" pitchFamily="18" charset="0"/>
                              </a:rPr>
                              <m:t>28</m:t>
                            </m:r>
                          </m:e>
                          <m:sup>
                            <m:r>
                              <a:rPr lang="ar-SA" sz="2800">
                                <a:latin typeface="Cambria Math" panose="02040503050406030204" pitchFamily="18" charset="0"/>
                                <a:ea typeface="MS Mincho" charset="0"/>
                                <a:cs typeface="Cambria Math" panose="02040503050406030204" pitchFamily="18" charset="0"/>
                              </a:rPr>
                              <m:t>2</m:t>
                            </m:r>
                          </m:sup>
                        </m:sSup>
                      </m:den>
                    </m:f>
                    <m:r>
                      <a:rPr lang="en-US" sz="2800">
                        <a:latin typeface="Cambria Math" panose="02040503050406030204" pitchFamily="18" charset="0"/>
                        <a:ea typeface="MS Mincho" charset="0"/>
                        <a:cs typeface="Cambria Math" panose="02040503050406030204" pitchFamily="18" charset="0"/>
                      </a:rPr>
                      <m:t>≈ </m:t>
                    </m:r>
                  </m:oMath>
                </a14:m>
                <a:r>
                  <a:rPr lang="ar-SA" sz="2800" dirty="0">
                    <a:latin typeface="Times New Roman" panose="02020603050405020304" pitchFamily="18" charset="0"/>
                    <a:cs typeface="Times New Roman" panose="02020603050405020304" pitchFamily="18" charset="0"/>
                    <a:sym typeface="+mn-ea"/>
                  </a:rPr>
                  <a:t>10ф 28</a:t>
                </a:r>
                <a:endParaRPr lang="en-US" sz="2800" dirty="0">
                  <a:latin typeface="Times New Roman" panose="02020603050405020304" pitchFamily="18" charset="0"/>
                  <a:cs typeface="Times New Roman" panose="02020603050405020304" pitchFamily="18" charset="0"/>
                </a:endParaRPr>
              </a:p>
              <a:p>
                <a:pPr indent="0" algn="l" fontAlgn="auto">
                  <a:lnSpc>
                    <a:spcPct val="125000"/>
                  </a:lnSpc>
                </a:pPr>
                <a:r>
                  <a:rPr lang="en-US" sz="2800" u="sng" dirty="0">
                    <a:latin typeface="Times New Roman" panose="02020603050405020304" pitchFamily="18" charset="0"/>
                    <a:cs typeface="Times New Roman" panose="02020603050405020304" pitchFamily="18" charset="0"/>
                    <a:sym typeface="+mn-ea"/>
                  </a:rPr>
                  <a:t>Longitudinal steel reinforcement of the diagonal</a:t>
                </a:r>
                <a:r>
                  <a:rPr lang="en-US" sz="2800" dirty="0">
                    <a:latin typeface="Times New Roman" panose="02020603050405020304" pitchFamily="18" charset="0"/>
                    <a:cs typeface="Times New Roman" panose="02020603050405020304" pitchFamily="18" charset="0"/>
                    <a:sym typeface="+mn-ea"/>
                  </a:rPr>
                  <a:t> = </a:t>
                </a:r>
                <a:r>
                  <a:rPr lang="ar-SA" sz="2800" dirty="0">
                    <a:latin typeface="Times New Roman" panose="02020603050405020304" pitchFamily="18" charset="0"/>
                    <a:cs typeface="Times New Roman" panose="02020603050405020304" pitchFamily="18" charset="0"/>
                    <a:sym typeface="+mn-ea"/>
                  </a:rPr>
                  <a:t>10ф 28</a:t>
                </a:r>
                <a:r>
                  <a:rPr lang="en-US" sz="2800" dirty="0">
                    <a:latin typeface="Times New Roman" panose="02020603050405020304" pitchFamily="18" charset="0"/>
                    <a:cs typeface="Times New Roman" panose="02020603050405020304" pitchFamily="18" charset="0"/>
                    <a:sym typeface="+mn-ea"/>
                  </a:rPr>
                  <a:t>.</a:t>
                </a:r>
                <a:endParaRPr lang="en-US" sz="2800" dirty="0">
                  <a:latin typeface="Times New Roman" panose="02020603050405020304" pitchFamily="18" charset="0"/>
                  <a:cs typeface="Times New Roman" panose="02020603050405020304" pitchFamily="18" charset="0"/>
                </a:endParaRPr>
              </a:p>
              <a:p>
                <a:pPr indent="0" algn="l" fontAlgn="auto">
                  <a:lnSpc>
                    <a:spcPct val="125000"/>
                  </a:lnSpc>
                </a:pPr>
                <a:r>
                  <a:rPr lang="en-US" sz="2800" dirty="0">
                    <a:latin typeface="Times New Roman" panose="02020603050405020304" pitchFamily="18" charset="0"/>
                    <a:cs typeface="Times New Roman" panose="02020603050405020304" pitchFamily="18" charset="0"/>
                    <a:sym typeface="+mn-ea"/>
                  </a:rPr>
                  <a:t>Reinforcement shall be arranged such that the spacing </a:t>
                </a:r>
                <a:r>
                  <a:rPr lang="en-US" sz="2800" dirty="0" err="1">
                    <a:latin typeface="Times New Roman" panose="02020603050405020304" pitchFamily="18" charset="0"/>
                    <a:cs typeface="Times New Roman" panose="02020603050405020304" pitchFamily="18" charset="0"/>
                    <a:sym typeface="+mn-ea"/>
                  </a:rPr>
                  <a:t>h</a:t>
                </a:r>
                <a:r>
                  <a:rPr lang="en-US" sz="2800" baseline="-25000" dirty="0" err="1">
                    <a:latin typeface="Times New Roman" panose="02020603050405020304" pitchFamily="18" charset="0"/>
                    <a:cs typeface="Times New Roman" panose="02020603050405020304" pitchFamily="18" charset="0"/>
                    <a:sym typeface="+mn-ea"/>
                  </a:rPr>
                  <a:t>x</a:t>
                </a:r>
                <a:r>
                  <a:rPr lang="en-US" sz="2800" dirty="0">
                    <a:latin typeface="Times New Roman" panose="02020603050405020304" pitchFamily="18" charset="0"/>
                    <a:cs typeface="Times New Roman" panose="02020603050405020304" pitchFamily="18" charset="0"/>
                    <a:sym typeface="+mn-ea"/>
                  </a:rPr>
                  <a:t> of longitudinal bars laterally supported by the corner of a crosstie or hoop leg shall not exceed 350 mm around the perimeter of the diagonal bars arrangement.</a:t>
                </a:r>
              </a:p>
              <a:p>
                <a:pPr indent="0" algn="l" fontAlgn="auto">
                  <a:lnSpc>
                    <a:spcPct val="125000"/>
                  </a:lnSpc>
                </a:pPr>
                <a:endParaRPr lang="en-US" sz="2800" dirty="0">
                  <a:latin typeface="Times New Roman" panose="02020603050405020304" pitchFamily="18" charset="0"/>
                  <a:cs typeface="Times New Roman" panose="02020603050405020304" pitchFamily="18" charset="0"/>
                  <a:sym typeface="+mn-ea"/>
                </a:endParaRPr>
              </a:p>
            </p:txBody>
          </p:sp>
        </mc:Choice>
        <mc:Fallback xmlns="">
          <p:sp>
            <p:nvSpPr>
              <p:cNvPr id="2" name="Text Box 1"/>
              <p:cNvSpPr txBox="1">
                <a:spLocks noRot="1" noChangeAspect="1" noMove="1" noResize="1" noEditPoints="1" noAdjustHandles="1" noChangeArrowheads="1" noChangeShapeType="1" noTextEdit="1"/>
              </p:cNvSpPr>
              <p:nvPr/>
            </p:nvSpPr>
            <p:spPr>
              <a:xfrm>
                <a:off x="533400" y="2705100"/>
                <a:ext cx="9843135" cy="5189220"/>
              </a:xfrm>
              <a:prstGeom prst="rect">
                <a:avLst/>
              </a:prstGeom>
              <a:blipFill rotWithShape="1">
                <a:blip r:embed="rId7"/>
                <a:stretch>
                  <a:fillRect b="-24"/>
                </a:stretch>
              </a:blipFill>
            </p:spPr>
            <p:txBody>
              <a:bodyPr/>
              <a:lstStyle/>
              <a:p>
                <a:r>
                  <a:rPr lang="en-US" altLang="en-US">
                    <a:noFill/>
                  </a:rPr>
                  <a:t> </a:t>
                </a:r>
              </a:p>
            </p:txBody>
          </p:sp>
        </mc:Fallback>
      </mc:AlternateContent>
      <p:pic>
        <p:nvPicPr>
          <p:cNvPr id="6146" name="Picture 2"/>
          <p:cNvPicPr>
            <a:picLocks noChangeAspect="1" noChangeArrowheads="1"/>
          </p:cNvPicPr>
          <p:nvPr>
            <p:custDataLst>
              <p:tags r:id="rId2"/>
            </p:custDataLst>
          </p:nvPr>
        </p:nvPicPr>
        <p:blipFill>
          <a:blip r:embed="rId8" cstate="print">
            <a:extLst>
              <a:ext uri="{28A0092B-C50C-407E-A947-70E740481C1C}">
                <a14:useLocalDpi xmlns:a14="http://schemas.microsoft.com/office/drawing/2010/main" val="0"/>
              </a:ext>
            </a:extLst>
          </a:blip>
          <a:srcRect l="18182" t="20781" r="22078" b="14566"/>
          <a:stretch>
            <a:fillRect/>
          </a:stretch>
        </p:blipFill>
        <p:spPr bwMode="auto">
          <a:xfrm>
            <a:off x="10134600" y="3695700"/>
            <a:ext cx="7780655" cy="47364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2"/>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3"/>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6400800" y="1572578"/>
            <a:ext cx="548576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Shear walls, spandrels</a:t>
            </a:r>
          </a:p>
        </p:txBody>
      </p:sp>
      <mc:AlternateContent xmlns:mc="http://schemas.openxmlformats.org/markup-compatibility/2006" xmlns:a14="http://schemas.microsoft.com/office/drawing/2010/main">
        <mc:Choice Requires="a14">
          <p:sp>
            <p:nvSpPr>
              <p:cNvPr id="2" name="Text Box 1"/>
              <p:cNvSpPr txBox="1"/>
              <p:nvPr/>
            </p:nvSpPr>
            <p:spPr>
              <a:xfrm>
                <a:off x="838200" y="2705100"/>
                <a:ext cx="9144000" cy="5297805"/>
              </a:xfrm>
              <a:prstGeom prst="rect">
                <a:avLst/>
              </a:prstGeom>
              <a:noFill/>
            </p:spPr>
            <p:txBody>
              <a:bodyPr wrap="square" rtlCol="0" anchor="t">
                <a:spAutoFit/>
              </a:bodyPr>
              <a:lstStyle/>
              <a:p>
                <a:pPr marL="457200" indent="-457200">
                  <a:buFont typeface="Wingdings" panose="05000000000000000000" charset="0"/>
                  <a:buChar char="Ø"/>
                </a:pPr>
                <a:r>
                  <a:rPr lang="en-US" sz="3200" b="1" dirty="0">
                    <a:latin typeface="Times New Roman" panose="02020603050405020304" pitchFamily="18" charset="0"/>
                    <a:cs typeface="Times New Roman" panose="02020603050405020304" pitchFamily="18" charset="0"/>
                    <a:sym typeface="+mn-ea"/>
                  </a:rPr>
                  <a:t>Diagonal design:</a:t>
                </a:r>
              </a:p>
              <a:p>
                <a:pPr indent="0">
                  <a:lnSpc>
                    <a:spcPct val="150000"/>
                  </a:lnSpc>
                  <a:spcBef>
                    <a:spcPct val="0"/>
                  </a:spcBef>
                  <a:spcAft>
                    <a:spcPct val="0"/>
                  </a:spcAft>
                  <a:buFont typeface="Wingdings" panose="05000000000000000000" charset="0"/>
                  <a:buNone/>
                </a:pPr>
                <a:r>
                  <a:rPr lang="en-US" sz="2800" dirty="0">
                    <a:latin typeface="Times New Roman" panose="02020603050405020304" pitchFamily="18" charset="0"/>
                    <a:cs typeface="Times New Roman" panose="02020603050405020304" pitchFamily="18" charset="0"/>
                  </a:rPr>
                  <a:t>- Transvers reinforcement:</a:t>
                </a:r>
              </a:p>
              <a:p>
                <a:pPr>
                  <a:lnSpc>
                    <a:spcPct val="125000"/>
                  </a:lnSpc>
                  <a:spcBef>
                    <a:spcPct val="0"/>
                  </a:spcBef>
                  <a:spcAft>
                    <a:spcPct val="0"/>
                  </a:spcAft>
                </a:pPr>
                <a14:m>
                  <m:oMath xmlns:m="http://schemas.openxmlformats.org/officeDocument/2006/math">
                    <m:r>
                      <m:rPr>
                        <m:sty m:val="p"/>
                      </m:rPr>
                      <a:rPr lang="en-US" sz="2800">
                        <a:latin typeface="Cambria Math" panose="02040503050406030204" pitchFamily="18" charset="0"/>
                        <a:cs typeface="Cambria Math" panose="02040503050406030204" pitchFamily="18" charset="0"/>
                      </a:rPr>
                      <m:t>s</m:t>
                    </m:r>
                    <m:r>
                      <a:rPr lang="en-US" sz="2800">
                        <a:latin typeface="Cambria Math" panose="02040503050406030204" pitchFamily="18" charset="0"/>
                        <a:ea typeface="MS Mincho" charset="0"/>
                        <a:cs typeface="Cambria Math" panose="02040503050406030204" pitchFamily="18" charset="0"/>
                      </a:rPr>
                      <m:t>˳</m:t>
                    </m:r>
                  </m:oMath>
                </a14:m>
                <a:r>
                  <a:rPr lang="en-US" sz="2800" dirty="0">
                    <a:latin typeface="Times New Roman" panose="02020603050405020304" pitchFamily="18" charset="0"/>
                    <a:cs typeface="Times New Roman" panose="02020603050405020304" pitchFamily="18" charset="0"/>
                    <a:sym typeface="+mn-ea"/>
                  </a:rPr>
                  <a:t> =100 mm.</a:t>
                </a:r>
              </a:p>
              <a:p>
                <a:pPr>
                  <a:lnSpc>
                    <a:spcPct val="125000"/>
                  </a:lnSpc>
                  <a:spcBef>
                    <a:spcPct val="0"/>
                  </a:spcBef>
                  <a:spcAft>
                    <a:spcPct val="0"/>
                  </a:spcAft>
                </a:pPr>
                <a:r>
                  <a:rPr lang="en-US" sz="2800" dirty="0">
                    <a:latin typeface="Times New Roman" panose="02020603050405020304" pitchFamily="18" charset="0"/>
                    <a:cs typeface="Times New Roman" panose="02020603050405020304" pitchFamily="18" charset="0"/>
                    <a:sym typeface="+mn-ea"/>
                  </a:rPr>
                  <a:t>Then A</a:t>
                </a:r>
                <a:r>
                  <a:rPr lang="en-US" sz="2800" baseline="-25000" dirty="0">
                    <a:latin typeface="Times New Roman" panose="02020603050405020304" pitchFamily="18" charset="0"/>
                    <a:cs typeface="Times New Roman" panose="02020603050405020304" pitchFamily="18" charset="0"/>
                    <a:sym typeface="+mn-ea"/>
                  </a:rPr>
                  <a:t>sh</a:t>
                </a:r>
                <a:r>
                  <a:rPr lang="en-US" sz="2800" dirty="0">
                    <a:latin typeface="Times New Roman" panose="02020603050405020304" pitchFamily="18" charset="0"/>
                    <a:cs typeface="Times New Roman" panose="02020603050405020304" pitchFamily="18" charset="0"/>
                    <a:sym typeface="+mn-ea"/>
                  </a:rPr>
                  <a:t> = 697 mm</a:t>
                </a:r>
                <a:r>
                  <a:rPr lang="en-US" sz="2800" baseline="30000" dirty="0">
                    <a:latin typeface="Times New Roman" panose="02020603050405020304" pitchFamily="18" charset="0"/>
                    <a:cs typeface="Times New Roman" panose="02020603050405020304" pitchFamily="18" charset="0"/>
                    <a:sym typeface="+mn-ea"/>
                  </a:rPr>
                  <a:t>2   </a:t>
                </a:r>
                <a:r>
                  <a:rPr lang="en-US" sz="2800" dirty="0">
                    <a:latin typeface="Times New Roman" panose="02020603050405020304" pitchFamily="18" charset="0"/>
                    <a:cs typeface="Times New Roman" panose="02020603050405020304" pitchFamily="18" charset="0"/>
                    <a:sym typeface="+mn-ea"/>
                  </a:rPr>
                  <a:t>&lt;  </a:t>
                </a:r>
                <a14:m>
                  <m:oMath xmlns:m="http://schemas.openxmlformats.org/officeDocument/2006/math">
                    <m:r>
                      <a:rPr lang="en-US" sz="2800">
                        <a:latin typeface="Cambria Math" panose="02040503050406030204" pitchFamily="18" charset="0"/>
                        <a:ea typeface="MS Mincho" charset="0"/>
                        <a:cs typeface="Cambria Math" panose="02040503050406030204" pitchFamily="18" charset="0"/>
                      </a:rPr>
                      <m:t>3</m:t>
                    </m:r>
                    <m:r>
                      <a:rPr lang="en-US" sz="280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m:rPr>
                            <m:sty m:val="p"/>
                          </m:rPr>
                          <a:rPr lang="en-US" sz="2800">
                            <a:latin typeface="Cambria Math" panose="02040503050406030204" pitchFamily="18" charset="0"/>
                            <a:cs typeface="Cambria Math" panose="02040503050406030204" pitchFamily="18" charset="0"/>
                          </a:rPr>
                          <m:t>π</m:t>
                        </m:r>
                      </m:num>
                      <m:den>
                        <m:r>
                          <a:rPr lang="en-US" sz="2800">
                            <a:latin typeface="Cambria Math" panose="02040503050406030204" pitchFamily="18" charset="0"/>
                            <a:ea typeface="MS Mincho" charset="0"/>
                            <a:cs typeface="Cambria Math" panose="02040503050406030204" pitchFamily="18" charset="0"/>
                          </a:rPr>
                          <m:t>4</m:t>
                        </m:r>
                      </m:den>
                    </m:f>
                    <m:r>
                      <a:rPr lang="en-US" sz="2800">
                        <a:latin typeface="Cambria Math" panose="02040503050406030204" pitchFamily="18" charset="0"/>
                        <a:ea typeface="MS Mincho" charset="0"/>
                        <a:cs typeface="Cambria Math" panose="02040503050406030204" pitchFamily="18" charset="0"/>
                      </a:rPr>
                      <m:t>×</m:t>
                    </m:r>
                    <m:sSup>
                      <m:sSupPr>
                        <m:ctrlPr>
                          <a:rPr lang="en-US" sz="2800" i="1">
                            <a:latin typeface="Cambria Math" panose="02040503050406030204" pitchFamily="18" charset="0"/>
                            <a:cs typeface="Cambria Math" panose="02040503050406030204" pitchFamily="18" charset="0"/>
                          </a:rPr>
                        </m:ctrlPr>
                      </m:sSupPr>
                      <m:e>
                        <m:r>
                          <a:rPr lang="en-US" sz="2800">
                            <a:latin typeface="Cambria Math" panose="02040503050406030204" pitchFamily="18" charset="0"/>
                            <a:ea typeface="MS Mincho" charset="0"/>
                            <a:cs typeface="Cambria Math" panose="02040503050406030204" pitchFamily="18" charset="0"/>
                          </a:rPr>
                          <m:t>18</m:t>
                        </m:r>
                      </m:e>
                      <m:sup>
                        <m:r>
                          <a:rPr lang="en-US" sz="2800">
                            <a:latin typeface="Cambria Math" panose="02040503050406030204" pitchFamily="18" charset="0"/>
                            <a:ea typeface="MS Mincho" charset="0"/>
                            <a:cs typeface="Cambria Math" panose="02040503050406030204" pitchFamily="18" charset="0"/>
                          </a:rPr>
                          <m:t>2</m:t>
                        </m:r>
                      </m:sup>
                    </m:sSup>
                    <m:r>
                      <a:rPr lang="en-US" sz="2800">
                        <a:latin typeface="Cambria Math" panose="02040503050406030204" pitchFamily="18" charset="0"/>
                        <a:ea typeface="MS Mincho" charset="0"/>
                        <a:cs typeface="Cambria Math" panose="02040503050406030204" pitchFamily="18" charset="0"/>
                      </a:rPr>
                      <m:t>=</m:t>
                    </m:r>
                  </m:oMath>
                </a14:m>
                <a:r>
                  <a:rPr lang="en-US" sz="2800" dirty="0">
                    <a:latin typeface="Times New Roman" panose="02020603050405020304" pitchFamily="18" charset="0"/>
                    <a:cs typeface="Times New Roman" panose="02020603050405020304" pitchFamily="18" charset="0"/>
                    <a:sym typeface="+mn-ea"/>
                  </a:rPr>
                  <a:t> 763.4 mm</a:t>
                </a:r>
                <a:r>
                  <a:rPr lang="en-US" sz="2800" baseline="30000" dirty="0">
                    <a:latin typeface="Times New Roman" panose="02020603050405020304" pitchFamily="18" charset="0"/>
                    <a:cs typeface="Times New Roman" panose="02020603050405020304" pitchFamily="18" charset="0"/>
                    <a:sym typeface="+mn-ea"/>
                  </a:rPr>
                  <a:t>2</a:t>
                </a:r>
                <a:r>
                  <a:rPr lang="en-US" sz="2800" dirty="0">
                    <a:latin typeface="Times New Roman" panose="02020603050405020304" pitchFamily="18" charset="0"/>
                    <a:cs typeface="Times New Roman" panose="02020603050405020304" pitchFamily="18" charset="0"/>
                    <a:sym typeface="+mn-ea"/>
                  </a:rPr>
                  <a:t>.</a:t>
                </a:r>
                <a:endParaRPr lang="en-US" sz="2800" dirty="0">
                  <a:latin typeface="Times New Roman" panose="02020603050405020304" pitchFamily="18" charset="0"/>
                  <a:cs typeface="Times New Roman" panose="02020603050405020304" pitchFamily="18" charset="0"/>
                </a:endParaRPr>
              </a:p>
              <a:p>
                <a:pPr>
                  <a:lnSpc>
                    <a:spcPct val="125000"/>
                  </a:lnSpc>
                  <a:spcBef>
                    <a:spcPct val="0"/>
                  </a:spcBef>
                  <a:spcAft>
                    <a:spcPct val="0"/>
                  </a:spcAft>
                </a:pPr>
                <a:r>
                  <a:rPr lang="en-US" sz="2800" dirty="0">
                    <a:latin typeface="Times New Roman" panose="02020603050405020304" pitchFamily="18" charset="0"/>
                    <a:cs typeface="Times New Roman" panose="02020603050405020304" pitchFamily="18" charset="0"/>
                    <a:sym typeface="+mn-ea"/>
                  </a:rPr>
                  <a:t>- Development length of longitudinal bars in the diagonal:</a:t>
                </a:r>
                <a:endParaRPr lang="en-US" sz="2800" dirty="0">
                  <a:latin typeface="Times New Roman" panose="02020603050405020304" pitchFamily="18" charset="0"/>
                  <a:cs typeface="Times New Roman" panose="02020603050405020304" pitchFamily="18" charset="0"/>
                </a:endParaRPr>
              </a:p>
              <a:p>
                <a:pPr>
                  <a:lnSpc>
                    <a:spcPct val="125000"/>
                  </a:lnSpc>
                  <a:spcBef>
                    <a:spcPct val="0"/>
                  </a:spcBef>
                  <a:spcAft>
                    <a:spcPct val="0"/>
                  </a:spcAft>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l</m:t>
                        </m:r>
                      </m:e>
                      <m:sub>
                        <m:r>
                          <m:rPr>
                            <m:sty m:val="p"/>
                          </m:rPr>
                          <a:rPr lang="en-US" sz="2800">
                            <a:latin typeface="Cambria Math" panose="02040503050406030204" pitchFamily="18" charset="0"/>
                            <a:cs typeface="Cambria Math" panose="02040503050406030204" pitchFamily="18" charset="0"/>
                          </a:rPr>
                          <m:t>dt</m:t>
                        </m:r>
                      </m:sub>
                    </m:sSub>
                    <m:r>
                      <a:rPr lang="en-US" sz="280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59</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420</m:t>
                        </m:r>
                      </m:num>
                      <m:den>
                        <m:rad>
                          <m:radPr>
                            <m:degHide m:val="on"/>
                            <m:ctrlPr>
                              <a:rPr lang="en-US" sz="2800" i="1">
                                <a:latin typeface="Cambria Math" panose="02040503050406030204" pitchFamily="18" charset="0"/>
                                <a:cs typeface="Cambria Math" panose="02040503050406030204" pitchFamily="18" charset="0"/>
                              </a:rPr>
                            </m:ctrlPr>
                          </m:radPr>
                          <m:deg/>
                          <m:e>
                            <m:r>
                              <a:rPr lang="en-US" sz="2800">
                                <a:latin typeface="Cambria Math" panose="02040503050406030204" pitchFamily="18" charset="0"/>
                                <a:ea typeface="MS Mincho" charset="0"/>
                                <a:cs typeface="Cambria Math" panose="02040503050406030204" pitchFamily="18" charset="0"/>
                              </a:rPr>
                              <m:t>70</m:t>
                            </m:r>
                          </m:e>
                        </m:rad>
                      </m:den>
                    </m:f>
                    <m:r>
                      <a:rPr lang="en-US" sz="2800">
                        <a:latin typeface="Cambria Math" panose="02040503050406030204" pitchFamily="18" charset="0"/>
                        <a:ea typeface="MS Mincho"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d</m:t>
                        </m:r>
                      </m:e>
                      <m:sub>
                        <m:r>
                          <m:rPr>
                            <m:sty m:val="p"/>
                          </m:rPr>
                          <a:rPr lang="en-US" sz="2800">
                            <a:latin typeface="Cambria Math" panose="02040503050406030204" pitchFamily="18" charset="0"/>
                            <a:cs typeface="Cambria Math" panose="02040503050406030204" pitchFamily="18" charset="0"/>
                          </a:rPr>
                          <m:t>b</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25</m:t>
                    </m:r>
                    <m:r>
                      <a:rPr lang="en-US" sz="280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59</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420</m:t>
                        </m:r>
                      </m:num>
                      <m:den>
                        <m:rad>
                          <m:radPr>
                            <m:degHide m:val="on"/>
                            <m:ctrlPr>
                              <a:rPr lang="en-US" sz="2800" i="1">
                                <a:latin typeface="Cambria Math" panose="02040503050406030204" pitchFamily="18" charset="0"/>
                                <a:cs typeface="Cambria Math" panose="02040503050406030204" pitchFamily="18" charset="0"/>
                              </a:rPr>
                            </m:ctrlPr>
                          </m:radPr>
                          <m:deg/>
                          <m:e>
                            <m:r>
                              <a:rPr lang="en-US" sz="2800">
                                <a:latin typeface="Cambria Math" panose="02040503050406030204" pitchFamily="18" charset="0"/>
                                <a:ea typeface="MS Mincho" charset="0"/>
                                <a:cs typeface="Cambria Math" panose="02040503050406030204" pitchFamily="18" charset="0"/>
                              </a:rPr>
                              <m:t>70</m:t>
                            </m:r>
                          </m:e>
                        </m:rad>
                      </m:den>
                    </m:f>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28</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25</m:t>
                    </m:r>
                    <m:r>
                      <a:rPr lang="en-US" sz="2800">
                        <a:latin typeface="Cambria Math" panose="02040503050406030204" pitchFamily="18" charset="0"/>
                        <a:ea typeface="MS Mincho" charset="0"/>
                        <a:cs typeface="Cambria Math" panose="02040503050406030204" pitchFamily="18" charset="0"/>
                      </a:rPr>
                      <m:t> ≈</m:t>
                    </m:r>
                    <m:r>
                      <a:rPr lang="en-US" sz="2800">
                        <a:latin typeface="Cambria Math" panose="02040503050406030204" pitchFamily="18" charset="0"/>
                        <a:ea typeface="MS Mincho" charset="0"/>
                        <a:cs typeface="Cambria Math" panose="02040503050406030204" pitchFamily="18" charset="0"/>
                      </a:rPr>
                      <m:t>1</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05</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m</m:t>
                    </m:r>
                  </m:oMath>
                </a14:m>
                <a:r>
                  <a:rPr lang="en-US" sz="2800" dirty="0">
                    <a:latin typeface="Times New Roman" panose="02020603050405020304" pitchFamily="18" charset="0"/>
                    <a:cs typeface="Times New Roman" panose="02020603050405020304" pitchFamily="18" charset="0"/>
                    <a:sym typeface="+mn-ea"/>
                  </a:rPr>
                  <a:t>.</a:t>
                </a:r>
                <a:endParaRPr lang="en-US" sz="2800" dirty="0">
                  <a:latin typeface="Times New Roman" panose="02020603050405020304" pitchFamily="18" charset="0"/>
                  <a:cs typeface="Times New Roman" panose="02020603050405020304" pitchFamily="18" charset="0"/>
                </a:endParaRPr>
              </a:p>
              <a:p>
                <a:endParaRPr lang="en-US" sz="2800" dirty="0">
                  <a:latin typeface="Times New Roman" panose="02020603050405020304" pitchFamily="18" charset="0"/>
                  <a:cs typeface="Times New Roman" panose="02020603050405020304" pitchFamily="18" charset="0"/>
                  <a:sym typeface="+mn-ea"/>
                </a:endParaRPr>
              </a:p>
            </p:txBody>
          </p:sp>
        </mc:Choice>
        <mc:Fallback xmlns="">
          <p:sp>
            <p:nvSpPr>
              <p:cNvPr id="2" name="Text Box 1"/>
              <p:cNvSpPr txBox="1">
                <a:spLocks noRot="1" noChangeAspect="1" noMove="1" noResize="1" noEditPoints="1" noAdjustHandles="1" noChangeArrowheads="1" noChangeShapeType="1" noTextEdit="1"/>
              </p:cNvSpPr>
              <p:nvPr/>
            </p:nvSpPr>
            <p:spPr>
              <a:xfrm>
                <a:off x="838200" y="2705100"/>
                <a:ext cx="9144000" cy="5297805"/>
              </a:xfrm>
              <a:prstGeom prst="rect">
                <a:avLst/>
              </a:prstGeom>
              <a:blipFill rotWithShape="1">
                <a:blip r:embed="rId6"/>
                <a:stretch>
                  <a:fillRect/>
                </a:stretch>
              </a:blipFill>
            </p:spPr>
            <p:txBody>
              <a:bodyPr/>
              <a:lstStyle/>
              <a:p>
                <a:r>
                  <a:rPr lang="en-US" altLang="en-US">
                    <a:noFill/>
                  </a:rPr>
                  <a:t> </a:t>
                </a:r>
              </a:p>
            </p:txBody>
          </p:sp>
        </mc:Fallback>
      </mc:AlternateContent>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2"/>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3"/>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6400800" y="1572578"/>
            <a:ext cx="548576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Shear walls, spandrels</a:t>
            </a:r>
          </a:p>
        </p:txBody>
      </p:sp>
      <p:pic>
        <p:nvPicPr>
          <p:cNvPr id="7170" name="Picture 2"/>
          <p:cNvPicPr>
            <a:picLocks noChangeAspect="1" noChangeArrowheads="1"/>
          </p:cNvPicPr>
          <p:nvPr/>
        </p:nvPicPr>
        <p:blipFill>
          <a:blip r:embed="rId6">
            <a:extLst>
              <a:ext uri="{28A0092B-C50C-407E-A947-70E740481C1C}">
                <a14:useLocalDpi xmlns:a14="http://schemas.microsoft.com/office/drawing/2010/main" val="0"/>
              </a:ext>
            </a:extLst>
          </a:blip>
          <a:srcRect l="31811" t="25270" r="30925" b="17587"/>
          <a:stretch>
            <a:fillRect/>
          </a:stretch>
        </p:blipFill>
        <p:spPr bwMode="auto">
          <a:xfrm>
            <a:off x="5181600" y="2552700"/>
            <a:ext cx="8240395" cy="71075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2"/>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3"/>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7334440" y="1572577"/>
            <a:ext cx="316293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Foundations</a:t>
            </a:r>
          </a:p>
        </p:txBody>
      </p:sp>
      <p:sp>
        <p:nvSpPr>
          <p:cNvPr id="14" name="Text Box 3"/>
          <p:cNvSpPr txBox="1"/>
          <p:nvPr/>
        </p:nvSpPr>
        <p:spPr>
          <a:xfrm>
            <a:off x="765175" y="2324100"/>
            <a:ext cx="10259060" cy="7104380"/>
          </a:xfrm>
          <a:prstGeom prst="rect">
            <a:avLst/>
          </a:prstGeom>
          <a:noFill/>
        </p:spPr>
        <p:txBody>
          <a:bodyPr wrap="square" rtlCol="0">
            <a:noAutofit/>
          </a:bodyPr>
          <a:lstStyle/>
          <a:p>
            <a:pPr marL="285750" lvl="0" indent="-285750">
              <a:buFont typeface="Wingdings" panose="05000000000000000000" charset="0"/>
              <a:buChar char="Ø"/>
            </a:pPr>
            <a:r>
              <a:rPr lang="en-US" sz="3600" b="1" dirty="0">
                <a:latin typeface="Times New Roman" panose="02020603050405020304" pitchFamily="18" charset="0"/>
                <a:cs typeface="Times New Roman" panose="02020603050405020304" pitchFamily="18" charset="0"/>
              </a:rPr>
              <a:t> Piles layout:</a:t>
            </a:r>
            <a:r>
              <a:rPr sz="3600">
                <a:solidFill>
                  <a:srgbClr val="000000"/>
                </a:solidFill>
                <a:latin typeface="Times New Roman" panose="02020603050405020304" pitchFamily="18" charset="0"/>
                <a:ea typeface="Calibri" panose="020F0502020204030204"/>
                <a:cs typeface="Times New Roman" panose="02020603050405020304" pitchFamily="18" charset="0"/>
                <a:sym typeface="+mn-ea"/>
              </a:rPr>
              <a:t> </a:t>
            </a:r>
          </a:p>
          <a:p>
            <a:pPr lvl="0" indent="0">
              <a:lnSpc>
                <a:spcPct val="50000"/>
              </a:lnSpc>
              <a:spcBef>
                <a:spcPts val="0"/>
              </a:spcBef>
              <a:spcAft>
                <a:spcPts val="0"/>
              </a:spcAft>
              <a:buFont typeface="Wingdings" panose="05000000000000000000" charset="0"/>
              <a:buNone/>
            </a:pPr>
            <a:endParaRPr sz="3600">
              <a:solidFill>
                <a:srgbClr val="000000"/>
              </a:solidFill>
              <a:latin typeface="Times New Roman" panose="02020603050405020304" pitchFamily="18" charset="0"/>
              <a:ea typeface="Calibri" panose="020F0502020204030204"/>
              <a:cs typeface="Times New Roman" panose="02020603050405020304" pitchFamily="18" charset="0"/>
              <a:sym typeface="+mn-ea"/>
            </a:endParaRPr>
          </a:p>
          <a:p>
            <a:pPr lvl="0" indent="0">
              <a:buFont typeface="Wingdings" panose="05000000000000000000" charset="0"/>
              <a:buNone/>
            </a:pPr>
            <a:r>
              <a:rPr lang="en-US" sz="2800">
                <a:solidFill>
                  <a:srgbClr val="000000"/>
                </a:solidFill>
                <a:latin typeface="Times New Roman" panose="02020603050405020304" pitchFamily="18" charset="0"/>
                <a:ea typeface="Calibri" panose="020F0502020204030204"/>
                <a:cs typeface="Times New Roman" panose="02020603050405020304" pitchFamily="18" charset="0"/>
                <a:sym typeface="+mn-ea"/>
              </a:rPr>
              <a:t>- </a:t>
            </a:r>
            <a:r>
              <a:rPr sz="2800">
                <a:solidFill>
                  <a:srgbClr val="000000"/>
                </a:solidFill>
                <a:latin typeface="Times New Roman" panose="02020603050405020304" pitchFamily="18" charset="0"/>
                <a:ea typeface="Calibri" panose="020F0502020204030204"/>
                <a:cs typeface="Times New Roman" panose="02020603050405020304" pitchFamily="18" charset="0"/>
                <a:sym typeface="+mn-ea"/>
              </a:rPr>
              <a:t>the pile used for this structure is 36000 KN maximum axial service load with a diameter of 1.5 m and depth of  56 m.</a:t>
            </a:r>
          </a:p>
          <a:p>
            <a:pPr marL="285750" lvl="0" indent="-285750">
              <a:buFont typeface="Wingdings" panose="05000000000000000000" charset="0"/>
              <a:buChar char="Ø"/>
            </a:pPr>
            <a:endParaRPr sz="2800">
              <a:solidFill>
                <a:srgbClr val="000000"/>
              </a:solidFill>
              <a:latin typeface="Times New Roman" panose="02020603050405020304" pitchFamily="18" charset="0"/>
              <a:ea typeface="Calibri" panose="020F0502020204030204"/>
              <a:cs typeface="Times New Roman" panose="02020603050405020304" pitchFamily="18" charset="0"/>
              <a:sym typeface="+mn-ea"/>
            </a:endParaRPr>
          </a:p>
          <a:p>
            <a:pPr lvl="0" indent="0">
              <a:buFont typeface="Wingdings" panose="05000000000000000000" charset="0"/>
              <a:buNone/>
            </a:pPr>
            <a:r>
              <a:rPr lang="en-US" sz="2800">
                <a:solidFill>
                  <a:srgbClr val="000000"/>
                </a:solidFill>
                <a:latin typeface="Times New Roman" panose="02020603050405020304" pitchFamily="18" charset="0"/>
                <a:ea typeface="Calibri" panose="020F0502020204030204"/>
                <a:cs typeface="Times New Roman" panose="02020603050405020304" pitchFamily="18" charset="0"/>
              </a:rPr>
              <a:t>- </a:t>
            </a:r>
            <a:r>
              <a:rPr sz="2800">
                <a:solidFill>
                  <a:srgbClr val="000000"/>
                </a:solidFill>
                <a:latin typeface="Times New Roman" panose="02020603050405020304" pitchFamily="18" charset="0"/>
                <a:ea typeface="Calibri" panose="020F0502020204030204"/>
                <a:cs typeface="Times New Roman" panose="02020603050405020304" pitchFamily="18" charset="0"/>
              </a:rPr>
              <a:t>The maximum total load in the z-direction is equal to 43</a:t>
            </a:r>
            <a:r>
              <a:rPr lang="en-US" sz="2800">
                <a:solidFill>
                  <a:srgbClr val="000000"/>
                </a:solidFill>
                <a:latin typeface="Times New Roman" panose="02020603050405020304" pitchFamily="18" charset="0"/>
                <a:ea typeface="Calibri" panose="020F0502020204030204"/>
                <a:cs typeface="Times New Roman" panose="02020603050405020304" pitchFamily="18" charset="0"/>
              </a:rPr>
              <a:t>5</a:t>
            </a:r>
            <a:r>
              <a:rPr sz="2800">
                <a:solidFill>
                  <a:srgbClr val="000000"/>
                </a:solidFill>
                <a:latin typeface="Times New Roman" panose="02020603050405020304" pitchFamily="18" charset="0"/>
                <a:ea typeface="Calibri" panose="020F0502020204030204"/>
                <a:cs typeface="Times New Roman" panose="02020603050405020304" pitchFamily="18" charset="0"/>
              </a:rPr>
              <a:t>2491.593 KN.</a:t>
            </a:r>
          </a:p>
          <a:p>
            <a:pPr lvl="0" indent="0">
              <a:buFont typeface="Wingdings" panose="05000000000000000000" charset="0"/>
              <a:buNone/>
            </a:pPr>
            <a:endParaRPr sz="2800">
              <a:solidFill>
                <a:srgbClr val="000000"/>
              </a:solidFill>
              <a:latin typeface="Times New Roman" panose="02020603050405020304" pitchFamily="18" charset="0"/>
              <a:ea typeface="Calibri" panose="020F0502020204030204"/>
              <a:cs typeface="Times New Roman" panose="02020603050405020304" pitchFamily="18" charset="0"/>
            </a:endParaRPr>
          </a:p>
          <a:p>
            <a:pPr lvl="0" indent="0">
              <a:buFont typeface="Wingdings" panose="05000000000000000000" charset="0"/>
              <a:buNone/>
            </a:pPr>
            <a:r>
              <a:rPr lang="en-US" sz="2800" dirty="0">
                <a:latin typeface="Times New Roman" panose="02020603050405020304" pitchFamily="18" charset="0"/>
                <a:cs typeface="Times New Roman" panose="02020603050405020304" pitchFamily="18" charset="0"/>
              </a:rPr>
              <a:t>- Assumed settlement is equal to 7 cm.</a:t>
            </a:r>
          </a:p>
          <a:p>
            <a:pPr lvl="0" indent="0">
              <a:buFont typeface="Wingdings" panose="05000000000000000000" charset="0"/>
              <a:buNone/>
            </a:pPr>
            <a:endParaRPr lang="en-US" sz="2800" dirty="0">
              <a:latin typeface="Times New Roman" panose="02020603050405020304" pitchFamily="18" charset="0"/>
              <a:cs typeface="Times New Roman" panose="02020603050405020304" pitchFamily="18" charset="0"/>
            </a:endParaRPr>
          </a:p>
          <a:p>
            <a:pPr lvl="0" indent="0">
              <a:buFont typeface="Wingdings" panose="05000000000000000000" charset="0"/>
              <a:buNone/>
            </a:pPr>
            <a:r>
              <a:rPr lang="en-US" sz="2800" dirty="0">
                <a:latin typeface="Times New Roman" panose="02020603050405020304" pitchFamily="18" charset="0"/>
                <a:cs typeface="Times New Roman" panose="02020603050405020304" pitchFamily="18" charset="0"/>
              </a:rPr>
              <a:t>- spacing between piles = 2.5-3 times the diameter between them.</a:t>
            </a:r>
          </a:p>
          <a:p>
            <a:pPr lvl="0" indent="0">
              <a:buFont typeface="Wingdings" panose="05000000000000000000" charset="0"/>
              <a:buNone/>
            </a:pPr>
            <a:endParaRPr lang="en-US" sz="2800" dirty="0">
              <a:latin typeface="Times New Roman" panose="02020603050405020304" pitchFamily="18" charset="0"/>
              <a:cs typeface="Times New Roman" panose="02020603050405020304" pitchFamily="18" charset="0"/>
            </a:endParaRPr>
          </a:p>
          <a:p>
            <a:pPr lvl="0" indent="0">
              <a:buFont typeface="Wingdings" panose="05000000000000000000" charset="0"/>
              <a:buNone/>
            </a:pPr>
            <a:r>
              <a:rPr lang="en-US" sz="2800" dirty="0">
                <a:latin typeface="Times New Roman" panose="02020603050405020304" pitchFamily="18" charset="0"/>
                <a:cs typeface="Times New Roman" panose="02020603050405020304" pitchFamily="18" charset="0"/>
              </a:rPr>
              <a:t>-  Raft thickness is 5200 mm.</a:t>
            </a:r>
          </a:p>
          <a:p>
            <a:endParaRPr lang="en-US" altLang="ar-SA" sz="2800" b="1" dirty="0">
              <a:latin typeface="Times New Roman" panose="02020603050405020304" pitchFamily="18" charset="0"/>
              <a:cs typeface="Times New Roman" panose="02020603050405020304" pitchFamily="18" charset="0"/>
            </a:endParaRPr>
          </a:p>
        </p:txBody>
      </p:sp>
      <p:pic>
        <p:nvPicPr>
          <p:cNvPr id="16" name="Picture 5"/>
          <p:cNvPicPr/>
          <p:nvPr/>
        </p:nvPicPr>
        <p:blipFill>
          <a:blip r:embed="rId6">
            <a:clrChange>
              <a:clrFrom>
                <a:srgbClr val="FFFFFF">
                  <a:alpha val="100000"/>
                </a:srgbClr>
              </a:clrFrom>
              <a:clrTo>
                <a:srgbClr val="FFFFFF">
                  <a:alpha val="100000"/>
                  <a:alpha val="0"/>
                </a:srgbClr>
              </a:clrTo>
            </a:clrChange>
          </a:blip>
          <a:srcRect r="7331"/>
          <a:stretch>
            <a:fillRect/>
          </a:stretch>
        </p:blipFill>
        <p:spPr>
          <a:xfrm>
            <a:off x="10744200" y="2324100"/>
            <a:ext cx="6973570" cy="6870700"/>
          </a:xfrm>
          <a:prstGeom prst="rect">
            <a:avLst/>
          </a:prstGeom>
          <a:noFill/>
          <a:ln>
            <a:noFill/>
          </a:ln>
        </p:spPr>
      </p:pic>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رابط بشكل مرفق 96"/>
          <p:cNvCxnSpPr/>
          <p:nvPr>
            <p:custDataLst>
              <p:tags r:id="rId1"/>
            </p:custDataLst>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4"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custDataLst>
              <p:tags r:id="rId2"/>
            </p:custDataLst>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9"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custDataLst>
              <p:tags r:id="rId3"/>
            </p:custDataLst>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13"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custDataLst>
              <p:tags r:id="rId4"/>
            </p:custDataLst>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15"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custDataLst>
              <p:tags r:id="rId5"/>
            </p:custDataLst>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18" name="مستطيل 2"/>
          <p:cNvSpPr/>
          <p:nvPr>
            <p:custDataLst>
              <p:tags r:id="rId6"/>
            </p:custDataLst>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9" name="Group 18"/>
          <p:cNvGrpSpPr/>
          <p:nvPr userDrawn="1"/>
        </p:nvGrpSpPr>
        <p:grpSpPr>
          <a:xfrm>
            <a:off x="304800" y="342900"/>
            <a:ext cx="3989070" cy="528955"/>
            <a:chOff x="6240" y="4740"/>
            <a:chExt cx="6282" cy="833"/>
          </a:xfrm>
        </p:grpSpPr>
        <p:sp>
          <p:nvSpPr>
            <p:cNvPr id="20" name="文本框 12"/>
            <p:cNvSpPr txBox="1"/>
            <p:nvPr userDrawn="1">
              <p:custDataLst>
                <p:tags r:id="rId12"/>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21" name="文本框 3"/>
            <p:cNvSpPr txBox="1"/>
            <p:nvPr userDrawn="1">
              <p:custDataLst>
                <p:tags r:id="rId13"/>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22" name="مستطيل 2"/>
          <p:cNvSpPr/>
          <p:nvPr>
            <p:custDataLst>
              <p:tags r:id="rId7"/>
            </p:custDataLst>
          </p:nvPr>
        </p:nvSpPr>
        <p:spPr>
          <a:xfrm>
            <a:off x="7334440" y="1572577"/>
            <a:ext cx="316293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Foundations</a:t>
            </a:r>
          </a:p>
        </p:txBody>
      </p:sp>
      <p:sp>
        <p:nvSpPr>
          <p:cNvPr id="23" name="Text Box 3"/>
          <p:cNvSpPr txBox="1"/>
          <p:nvPr>
            <p:custDataLst>
              <p:tags r:id="rId8"/>
            </p:custDataLst>
          </p:nvPr>
        </p:nvSpPr>
        <p:spPr>
          <a:xfrm>
            <a:off x="460375" y="2438600"/>
            <a:ext cx="10259060" cy="1472565"/>
          </a:xfrm>
          <a:prstGeom prst="rect">
            <a:avLst/>
          </a:prstGeom>
          <a:noFill/>
        </p:spPr>
        <p:txBody>
          <a:bodyPr wrap="square" rtlCol="0">
            <a:noAutofit/>
          </a:bodyPr>
          <a:lstStyle/>
          <a:p>
            <a:pPr marL="285750" lvl="0" indent="-285750">
              <a:buFont typeface="Wingdings" panose="05000000000000000000" charset="0"/>
              <a:buChar char="Ø"/>
            </a:pPr>
            <a:r>
              <a:rPr lang="en-US" sz="3600" b="1" dirty="0">
                <a:latin typeface="Times New Roman" panose="02020603050405020304" pitchFamily="18" charset="0"/>
                <a:cs typeface="Times New Roman" panose="02020603050405020304" pitchFamily="18" charset="0"/>
              </a:rPr>
              <a:t> Check design of foundation:</a:t>
            </a:r>
            <a:endParaRPr lang="en-US" sz="3600" dirty="0">
              <a:latin typeface="Times New Roman" panose="02020603050405020304" pitchFamily="18" charset="0"/>
              <a:cs typeface="Times New Roman" panose="02020603050405020304" pitchFamily="18" charset="0"/>
            </a:endParaRPr>
          </a:p>
          <a:p>
            <a:endParaRPr lang="en-US" altLang="ar-SA" sz="3600" b="1" dirty="0">
              <a:latin typeface="Times New Roman" panose="02020603050405020304" pitchFamily="18" charset="0"/>
              <a:cs typeface="Times New Roman" panose="02020603050405020304" pitchFamily="18" charset="0"/>
            </a:endParaRPr>
          </a:p>
        </p:txBody>
      </p:sp>
      <p:grpSp>
        <p:nvGrpSpPr>
          <p:cNvPr id="24" name="مجموعة 1"/>
          <p:cNvGrpSpPr/>
          <p:nvPr/>
        </p:nvGrpSpPr>
        <p:grpSpPr>
          <a:xfrm>
            <a:off x="9829800" y="2773045"/>
            <a:ext cx="7530465" cy="6020435"/>
            <a:chOff x="11730672" y="2438600"/>
            <a:chExt cx="5287010" cy="4430395"/>
          </a:xfrm>
        </p:grpSpPr>
        <p:pic>
          <p:nvPicPr>
            <p:cNvPr id="25" name="Picture 0" descr="Desert.jpg"/>
            <p:cNvPicPr/>
            <p:nvPr>
              <p:custDataLst>
                <p:tags r:id="rId10"/>
              </p:custDataLst>
            </p:nvPr>
          </p:nvPicPr>
          <p:blipFill>
            <a:blip r:embed="rId16" cstate="print">
              <a:clrChange>
                <a:clrFrom>
                  <a:srgbClr val="FFFFFF">
                    <a:alpha val="100000"/>
                  </a:srgbClr>
                </a:clrFrom>
                <a:clrTo>
                  <a:srgbClr val="FFFFFF">
                    <a:alpha val="100000"/>
                    <a:alpha val="0"/>
                  </a:srgbClr>
                </a:clrTo>
              </a:clrChange>
            </a:blip>
            <a:stretch>
              <a:fillRect/>
            </a:stretch>
          </p:blipFill>
          <p:spPr>
            <a:xfrm>
              <a:off x="11730672" y="2438600"/>
              <a:ext cx="5173345" cy="1990090"/>
            </a:xfrm>
            <a:prstGeom prst="rect">
              <a:avLst/>
            </a:prstGeom>
          </p:spPr>
        </p:pic>
        <p:pic>
          <p:nvPicPr>
            <p:cNvPr id="26" name="Picture 0" descr="Desert.jpg"/>
            <p:cNvPicPr/>
            <p:nvPr>
              <p:custDataLst>
                <p:tags r:id="rId11"/>
              </p:custDataLst>
            </p:nvPr>
          </p:nvPicPr>
          <p:blipFill>
            <a:blip r:embed="rId17" cstate="print">
              <a:clrChange>
                <a:clrFrom>
                  <a:srgbClr val="FFFFFF">
                    <a:alpha val="100000"/>
                  </a:srgbClr>
                </a:clrFrom>
                <a:clrTo>
                  <a:srgbClr val="FFFFFF">
                    <a:alpha val="100000"/>
                    <a:alpha val="0"/>
                  </a:srgbClr>
                </a:clrTo>
              </a:clrChange>
            </a:blip>
            <a:stretch>
              <a:fillRect/>
            </a:stretch>
          </p:blipFill>
          <p:spPr>
            <a:xfrm>
              <a:off x="11730672" y="4428690"/>
              <a:ext cx="5287010" cy="2440305"/>
            </a:xfrm>
            <a:prstGeom prst="rect">
              <a:avLst/>
            </a:prstGeom>
            <a:effectLst>
              <a:glow>
                <a:schemeClr val="accent3">
                  <a:lumMod val="40000"/>
                  <a:lumOff val="60000"/>
                  <a:alpha val="100000"/>
                </a:schemeClr>
              </a:glow>
            </a:effectLst>
          </p:spPr>
        </p:pic>
      </p:grpSp>
      <mc:AlternateContent xmlns:mc="http://schemas.openxmlformats.org/markup-compatibility/2006" xmlns:a14="http://schemas.microsoft.com/office/drawing/2010/main">
        <mc:Choice Requires="a14">
          <p:sp>
            <p:nvSpPr>
              <p:cNvPr id="27" name="مستطيل 3"/>
              <p:cNvSpPr/>
              <p:nvPr>
                <p:custDataLst>
                  <p:tags r:id="rId9"/>
                </p:custDataLst>
              </p:nvPr>
            </p:nvSpPr>
            <p:spPr>
              <a:xfrm>
                <a:off x="612775" y="3195320"/>
                <a:ext cx="9843770" cy="6876415"/>
              </a:xfrm>
              <a:prstGeom prst="rect">
                <a:avLst/>
              </a:prstGeom>
            </p:spPr>
            <p:txBody>
              <a:bodyPr>
                <a:noAutofit/>
              </a:bodyPr>
              <a:lstStyle/>
              <a:p>
                <a:pPr indent="0" fontAlgn="auto">
                  <a:lnSpc>
                    <a:spcPct val="125000"/>
                  </a:lnSpc>
                </a:pPr>
                <a:r>
                  <a:rPr lang="en-US" sz="2800" dirty="0">
                    <a:latin typeface="Times New Roman" panose="02020603050405020304" pitchFamily="18" charset="0"/>
                    <a:cs typeface="Times New Roman" panose="02020603050405020304" pitchFamily="18" charset="0"/>
                  </a:rPr>
                  <a:t>Effective depth (d) = 5200 - 390 - 210 = 4600 mm. </a:t>
                </a:r>
              </a:p>
              <a:p>
                <a:pPr indent="0" fontAlgn="auto">
                  <a:lnSpc>
                    <a:spcPct val="125000"/>
                  </a:lnSpc>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M</m:t>
                        </m:r>
                      </m:e>
                      <m:sub>
                        <m:r>
                          <m:rPr>
                            <m:sty m:val="p"/>
                          </m:rPr>
                          <a:rPr lang="en-US" sz="2800">
                            <a:latin typeface="Cambria Math" panose="02040503050406030204" pitchFamily="18" charset="0"/>
                            <a:cs typeface="Cambria Math" panose="02040503050406030204" pitchFamily="18" charset="0"/>
                          </a:rPr>
                          <m:t>u</m:t>
                        </m:r>
                      </m:sub>
                    </m:sSub>
                    <m:r>
                      <a:rPr lang="en-US" sz="2800">
                        <a:latin typeface="Cambria Math" panose="02040503050406030204" pitchFamily="18" charset="0"/>
                        <a:ea typeface="MS Mincho" charset="0"/>
                        <a:cs typeface="Cambria Math" panose="02040503050406030204" pitchFamily="18" charset="0"/>
                      </a:rPr>
                      <m:t>= </m:t>
                    </m:r>
                    <m:r>
                      <a:rPr lang="en-US" sz="2800">
                        <a:latin typeface="Cambria Math" panose="02040503050406030204" pitchFamily="18" charset="0"/>
                        <a:ea typeface="MS Mincho" charset="0"/>
                        <a:cs typeface="Cambria Math" panose="02040503050406030204" pitchFamily="18" charset="0"/>
                      </a:rPr>
                      <m:t>34227</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8</m:t>
                    </m:r>
                    <m:r>
                      <a:rPr lang="en-US" sz="2800">
                        <a:latin typeface="Cambria Math" panose="02040503050406030204" pitchFamily="18" charset="0"/>
                        <a:ea typeface="MS Mincho" charset="0"/>
                        <a:cs typeface="Cambria Math" panose="02040503050406030204" pitchFamily="18" charset="0"/>
                      </a:rPr>
                      <m:t> </m:t>
                    </m:r>
                  </m:oMath>
                </a14:m>
                <a:r>
                  <a:rPr lang="en-US" sz="2800" dirty="0" err="1">
                    <a:latin typeface="Times New Roman" panose="02020603050405020304" pitchFamily="18" charset="0"/>
                    <a:cs typeface="Times New Roman" panose="02020603050405020304" pitchFamily="18" charset="0"/>
                  </a:rPr>
                  <a:t>KN.m</a:t>
                </a:r>
                <a:r>
                  <a:rPr lang="en-US" sz="2800" dirty="0">
                    <a:latin typeface="Times New Roman" panose="02020603050405020304" pitchFamily="18" charset="0"/>
                    <a:cs typeface="Times New Roman" panose="02020603050405020304" pitchFamily="18" charset="0"/>
                  </a:rPr>
                  <a:t>.</a:t>
                </a:r>
              </a:p>
              <a:p>
                <a:pPr indent="0" fontAlgn="auto">
                  <a:lnSpc>
                    <a:spcPct val="125000"/>
                  </a:lnSpc>
                </a:pPr>
                <a14:m>
                  <m:oMathPara xmlns:m="http://schemas.openxmlformats.org/officeDocument/2006/math">
                    <m:oMathParaPr>
                      <m:jc m:val="left"/>
                    </m:oMathParaPr>
                    <m:oMath xmlns:m="http://schemas.openxmlformats.org/officeDocument/2006/math">
                      <m:r>
                        <m:rPr>
                          <m:sty m:val="p"/>
                        </m:rPr>
                        <a:rPr lang="en-US" sz="2800">
                          <a:latin typeface="Cambria Math" panose="02040503050406030204" pitchFamily="18" charset="0"/>
                          <a:cs typeface="Cambria Math" panose="02040503050406030204" pitchFamily="18" charset="0"/>
                        </a:rPr>
                        <m:t>ρ</m:t>
                      </m:r>
                      <m:r>
                        <a:rPr lang="en-US" sz="280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85</m:t>
                          </m:r>
                          <m:r>
                            <a:rPr lang="en-US" sz="2800">
                              <a:latin typeface="Cambria Math" panose="02040503050406030204" pitchFamily="18" charset="0"/>
                              <a:ea typeface="MS Mincho"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f</m:t>
                              </m:r>
                            </m:e>
                            <m:sub>
                              <m:r>
                                <m:rPr>
                                  <m:sty m:val="p"/>
                                </m:rPr>
                                <a:rPr lang="en-US" sz="2800">
                                  <a:latin typeface="Cambria Math" panose="02040503050406030204" pitchFamily="18" charset="0"/>
                                  <a:cs typeface="Cambria Math" panose="02040503050406030204" pitchFamily="18" charset="0"/>
                                </a:rPr>
                                <m:t>c</m:t>
                              </m:r>
                            </m:sub>
                          </m:sSub>
                        </m:num>
                        <m:den>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f</m:t>
                              </m:r>
                            </m:e>
                            <m:sub>
                              <m:r>
                                <m:rPr>
                                  <m:sty m:val="p"/>
                                </m:rPr>
                                <a:rPr lang="en-US" sz="2800">
                                  <a:latin typeface="Cambria Math" panose="02040503050406030204" pitchFamily="18" charset="0"/>
                                  <a:cs typeface="Cambria Math" panose="02040503050406030204" pitchFamily="18" charset="0"/>
                                </a:rPr>
                                <m:t>y</m:t>
                              </m:r>
                            </m:sub>
                          </m:sSub>
                        </m:den>
                      </m:f>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m:t>
                      </m:r>
                      <m:r>
                        <a:rPr lang="en-US" sz="2800" i="1">
                          <a:latin typeface="Cambria Math" panose="02040503050406030204" pitchFamily="18" charset="0"/>
                          <a:ea typeface="MS Mincho" charset="0"/>
                          <a:cs typeface="Cambria Math" panose="02040503050406030204" pitchFamily="18" charset="0"/>
                        </a:rPr>
                        <m:t>−</m:t>
                      </m:r>
                      <m:rad>
                        <m:radPr>
                          <m:degHide m:val="on"/>
                          <m:ctrlPr>
                            <a:rPr lang="en-US" sz="2800" i="1">
                              <a:latin typeface="Cambria Math" panose="02040503050406030204" pitchFamily="18" charset="0"/>
                              <a:cs typeface="Cambria Math" panose="02040503050406030204" pitchFamily="18" charset="0"/>
                            </a:rPr>
                          </m:ctrlPr>
                        </m:radPr>
                        <m:deg/>
                        <m:e>
                          <m:r>
                            <a:rPr lang="en-US" sz="2800">
                              <a:latin typeface="Cambria Math" panose="02040503050406030204" pitchFamily="18" charset="0"/>
                              <a:ea typeface="MS Mincho" charset="0"/>
                              <a:cs typeface="Cambria Math" panose="02040503050406030204" pitchFamily="18" charset="0"/>
                            </a:rPr>
                            <m:t>1</m:t>
                          </m:r>
                          <m:r>
                            <a:rPr lang="en-US" sz="2800" i="1">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a:rPr lang="en-US" sz="2800">
                                  <a:latin typeface="Cambria Math" panose="02040503050406030204" pitchFamily="18" charset="0"/>
                                  <a:ea typeface="MS Mincho" charset="0"/>
                                  <a:cs typeface="Cambria Math" panose="02040503050406030204" pitchFamily="18" charset="0"/>
                                </a:rPr>
                                <m:t>2</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61</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M</m:t>
                                  </m:r>
                                </m:e>
                                <m:sub>
                                  <m:r>
                                    <m:rPr>
                                      <m:sty m:val="p"/>
                                    </m:rPr>
                                    <a:rPr lang="en-US" sz="2800">
                                      <a:latin typeface="Cambria Math" panose="02040503050406030204" pitchFamily="18" charset="0"/>
                                      <a:cs typeface="Cambria Math" panose="02040503050406030204" pitchFamily="18" charset="0"/>
                                    </a:rPr>
                                    <m:t>u</m:t>
                                  </m:r>
                                </m:sub>
                              </m:sSub>
                            </m:num>
                            <m:den>
                              <m:r>
                                <m:rPr>
                                  <m:sty m:val="p"/>
                                </m:rPr>
                                <a:rPr lang="en-US" sz="2800">
                                  <a:latin typeface="Cambria Math" panose="02040503050406030204" pitchFamily="18" charset="0"/>
                                  <a:cs typeface="Cambria Math" panose="02040503050406030204" pitchFamily="18" charset="0"/>
                                </a:rPr>
                                <m:t>b</m:t>
                              </m:r>
                              <m:sSup>
                                <m:sSupPr>
                                  <m:ctrlPr>
                                    <a:rPr lang="en-US" sz="2800" i="1">
                                      <a:latin typeface="Cambria Math" panose="02040503050406030204" pitchFamily="18" charset="0"/>
                                      <a:cs typeface="Cambria Math" panose="02040503050406030204" pitchFamily="18" charset="0"/>
                                    </a:rPr>
                                  </m:ctrlPr>
                                </m:sSupPr>
                                <m:e>
                                  <m:r>
                                    <m:rPr>
                                      <m:sty m:val="p"/>
                                    </m:rPr>
                                    <a:rPr lang="en-US" sz="2800">
                                      <a:latin typeface="Cambria Math" panose="02040503050406030204" pitchFamily="18" charset="0"/>
                                      <a:cs typeface="Cambria Math" panose="02040503050406030204" pitchFamily="18" charset="0"/>
                                    </a:rPr>
                                    <m:t>d</m:t>
                                  </m:r>
                                </m:e>
                                <m:sup>
                                  <m:r>
                                    <a:rPr lang="en-US" sz="2800">
                                      <a:latin typeface="Cambria Math" panose="02040503050406030204" pitchFamily="18" charset="0"/>
                                      <a:ea typeface="MS Mincho" charset="0"/>
                                      <a:cs typeface="Cambria Math" panose="02040503050406030204" pitchFamily="18" charset="0"/>
                                    </a:rPr>
                                    <m:t>2</m:t>
                                  </m:r>
                                </m:sup>
                              </m:sSup>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f</m:t>
                                  </m:r>
                                </m:e>
                                <m:sub>
                                  <m:r>
                                    <m:rPr>
                                      <m:sty m:val="p"/>
                                    </m:rPr>
                                    <a:rPr lang="en-US" sz="2800">
                                      <a:latin typeface="Cambria Math" panose="02040503050406030204" pitchFamily="18" charset="0"/>
                                      <a:cs typeface="Cambria Math" panose="02040503050406030204" pitchFamily="18" charset="0"/>
                                    </a:rPr>
                                    <m:t>c</m:t>
                                  </m:r>
                                </m:sub>
                              </m:sSub>
                            </m:den>
                          </m:f>
                        </m:e>
                      </m:rad>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0043</m:t>
                      </m:r>
                    </m:oMath>
                  </m:oMathPara>
                </a14:m>
                <a:endParaRPr lang="en-US" sz="2800" dirty="0">
                  <a:latin typeface="Times New Roman" panose="02020603050405020304" pitchFamily="18" charset="0"/>
                  <a:cs typeface="Times New Roman" panose="02020603050405020304" pitchFamily="18" charset="0"/>
                </a:endParaRPr>
              </a:p>
              <a:p>
                <a:pPr indent="0" fontAlgn="auto">
                  <a:lnSpc>
                    <a:spcPct val="125000"/>
                  </a:lnSpc>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A</m:t>
                        </m:r>
                      </m:e>
                      <m:sub>
                        <m:r>
                          <m:rPr>
                            <m:sty m:val="p"/>
                          </m:rPr>
                          <a:rPr lang="en-US" sz="2800">
                            <a:latin typeface="Cambria Math" panose="02040503050406030204" pitchFamily="18" charset="0"/>
                            <a:cs typeface="Cambria Math" panose="02040503050406030204" pitchFamily="18" charset="0"/>
                          </a:rPr>
                          <m:t>s</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19780</m:t>
                    </m:r>
                  </m:oMath>
                </a14:m>
                <a:r>
                  <a:rPr lang="en-US" sz="2800" dirty="0">
                    <a:latin typeface="Times New Roman" panose="02020603050405020304" pitchFamily="18" charset="0"/>
                    <a:cs typeface="Times New Roman" panose="02020603050405020304" pitchFamily="18" charset="0"/>
                  </a:rPr>
                  <a:t> mm</a:t>
                </a:r>
                <a:r>
                  <a:rPr lang="en-US" sz="2800" baseline="30000" dirty="0">
                    <a:latin typeface="Times New Roman" panose="02020603050405020304" pitchFamily="18" charset="0"/>
                    <a:cs typeface="Times New Roman" panose="02020603050405020304" pitchFamily="18" charset="0"/>
                  </a:rPr>
                  <a:t>2</a:t>
                </a:r>
                <a:endParaRPr lang="en-US" sz="2800" dirty="0">
                  <a:latin typeface="Times New Roman" panose="02020603050405020304" pitchFamily="18" charset="0"/>
                  <a:cs typeface="Times New Roman" panose="02020603050405020304" pitchFamily="18" charset="0"/>
                </a:endParaRPr>
              </a:p>
              <a:p>
                <a:pPr indent="0" fontAlgn="auto">
                  <a:lnSpc>
                    <a:spcPct val="125000"/>
                  </a:lnSpc>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A</m:t>
                        </m:r>
                      </m:e>
                      <m:sub>
                        <m:r>
                          <m:rPr>
                            <m:sty m:val="p"/>
                          </m:rPr>
                          <a:rPr lang="en-US" sz="2800">
                            <a:latin typeface="Cambria Math" panose="02040503050406030204" pitchFamily="18" charset="0"/>
                            <a:cs typeface="Cambria Math" panose="02040503050406030204" pitchFamily="18" charset="0"/>
                          </a:rPr>
                          <m:t>s</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min</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9360</m:t>
                    </m:r>
                  </m:oMath>
                </a14:m>
                <a:r>
                  <a:rPr lang="en-US" sz="2800" dirty="0">
                    <a:latin typeface="Times New Roman" panose="02020603050405020304" pitchFamily="18" charset="0"/>
                    <a:cs typeface="Times New Roman" panose="02020603050405020304" pitchFamily="18" charset="0"/>
                  </a:rPr>
                  <a:t> mm</a:t>
                </a:r>
                <a:r>
                  <a:rPr lang="en-US" sz="2800" baseline="30000" dirty="0">
                    <a:latin typeface="Times New Roman" panose="02020603050405020304" pitchFamily="18" charset="0"/>
                    <a:cs typeface="Times New Roman" panose="02020603050405020304" pitchFamily="18" charset="0"/>
                  </a:rPr>
                  <a:t>2 </a:t>
                </a:r>
                <a:r>
                  <a:rPr lang="en-US" sz="2800" dirty="0">
                    <a:latin typeface="Times New Roman" panose="02020603050405020304" pitchFamily="18" charset="0"/>
                    <a:cs typeface="Times New Roman" panose="02020603050405020304" pitchFamily="18" charset="0"/>
                  </a:rPr>
                  <a:t>&lt; 19780 mm</a:t>
                </a:r>
                <a:r>
                  <a:rPr lang="en-US" sz="2800" baseline="30000" dirty="0">
                    <a:latin typeface="Times New Roman" panose="02020603050405020304" pitchFamily="18" charset="0"/>
                    <a:cs typeface="Times New Roman" panose="02020603050405020304" pitchFamily="18" charset="0"/>
                  </a:rPr>
                  <a:t>2</a:t>
                </a:r>
                <a:endParaRPr lang="en-US" sz="2800" dirty="0">
                  <a:latin typeface="Times New Roman" panose="02020603050405020304" pitchFamily="18" charset="0"/>
                  <a:cs typeface="Times New Roman" panose="02020603050405020304" pitchFamily="18" charset="0"/>
                </a:endParaRPr>
              </a:p>
              <a:p>
                <a:pPr indent="0" fontAlgn="auto">
                  <a:lnSpc>
                    <a:spcPct val="125000"/>
                  </a:lnSpc>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A</m:t>
                        </m:r>
                      </m:e>
                      <m:sub>
                        <m:r>
                          <m:rPr>
                            <m:sty m:val="p"/>
                          </m:rPr>
                          <a:rPr lang="en-US" sz="2800">
                            <a:latin typeface="Cambria Math" panose="02040503050406030204" pitchFamily="18" charset="0"/>
                            <a:cs typeface="Cambria Math" panose="02040503050406030204" pitchFamily="18" charset="0"/>
                          </a:rPr>
                          <m:t>s</m:t>
                        </m:r>
                      </m:sub>
                    </m:sSub>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ETABS</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18509</m:t>
                    </m:r>
                  </m:oMath>
                </a14:m>
                <a:r>
                  <a:rPr lang="en-US" sz="2800" dirty="0">
                    <a:latin typeface="Times New Roman" panose="02020603050405020304" pitchFamily="18" charset="0"/>
                    <a:cs typeface="Times New Roman" panose="02020603050405020304" pitchFamily="18" charset="0"/>
                  </a:rPr>
                  <a:t> mm</a:t>
                </a:r>
                <a:r>
                  <a:rPr lang="en-US" sz="2800" baseline="30000" dirty="0">
                    <a:latin typeface="Times New Roman" panose="02020603050405020304" pitchFamily="18" charset="0"/>
                    <a:cs typeface="Times New Roman" panose="02020603050405020304" pitchFamily="18" charset="0"/>
                  </a:rPr>
                  <a:t>2</a:t>
                </a:r>
                <a:endParaRPr lang="en-US" sz="2800" dirty="0">
                  <a:latin typeface="Times New Roman" panose="02020603050405020304" pitchFamily="18" charset="0"/>
                  <a:cs typeface="Times New Roman" panose="02020603050405020304" pitchFamily="18" charset="0"/>
                </a:endParaRPr>
              </a:p>
              <a:p>
                <a:pPr indent="0" fontAlgn="auto">
                  <a:lnSpc>
                    <a:spcPct val="125000"/>
                  </a:lnSpc>
                </a:pPr>
                <a14:m>
                  <m:oMath xmlns:m="http://schemas.openxmlformats.org/officeDocument/2006/math">
                    <m:r>
                      <m:rPr>
                        <m:sty m:val="p"/>
                      </m:rPr>
                      <a:rPr lang="en-US" sz="2800">
                        <a:latin typeface="Cambria Math" panose="02040503050406030204" pitchFamily="18" charset="0"/>
                        <a:cs typeface="Cambria Math" panose="02040503050406030204" pitchFamily="18" charset="0"/>
                      </a:rPr>
                      <m:t>Difference</m:t>
                    </m:r>
                    <m:r>
                      <a:rPr lang="en-US" sz="2800">
                        <a:latin typeface="Cambria Math" panose="02040503050406030204" pitchFamily="18" charset="0"/>
                        <a:ea typeface="MS Mincho" charset="0"/>
                        <a:cs typeface="Cambria Math" panose="02040503050406030204" pitchFamily="18" charset="0"/>
                      </a:rPr>
                      <m:t> (%)=</m:t>
                    </m:r>
                    <m:r>
                      <a:rPr lang="en-US" sz="2800">
                        <a:latin typeface="Cambria Math" panose="02040503050406030204" pitchFamily="18" charset="0"/>
                        <a:ea typeface="MS Mincho" charset="0"/>
                        <a:cs typeface="Cambria Math" panose="02040503050406030204" pitchFamily="18" charset="0"/>
                      </a:rPr>
                      <m:t>6</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4</m:t>
                    </m:r>
                    <m:r>
                      <a:rPr lang="en-US" sz="2800">
                        <a:latin typeface="Cambria Math" panose="02040503050406030204" pitchFamily="18" charset="0"/>
                        <a:ea typeface="MS Mincho" charset="0"/>
                        <a:cs typeface="Cambria Math" panose="02040503050406030204" pitchFamily="18" charset="0"/>
                      </a:rPr>
                      <m:t> %  &lt; </m:t>
                    </m:r>
                    <m:r>
                      <a:rPr lang="en-US" sz="2800">
                        <a:latin typeface="Cambria Math" panose="02040503050406030204" pitchFamily="18" charset="0"/>
                        <a:ea typeface="MS Mincho" charset="0"/>
                        <a:cs typeface="Cambria Math" panose="02040503050406030204" pitchFamily="18" charset="0"/>
                      </a:rPr>
                      <m:t>10</m:t>
                    </m:r>
                    <m:r>
                      <a:rPr lang="en-US" sz="2800">
                        <a:latin typeface="Cambria Math" panose="02040503050406030204" pitchFamily="18" charset="0"/>
                        <a:ea typeface="MS Mincho" charset="0"/>
                        <a:cs typeface="Cambria Math" panose="02040503050406030204" pitchFamily="18" charset="0"/>
                      </a:rPr>
                      <m:t>%    </m:t>
                    </m:r>
                  </m:oMath>
                </a14:m>
                <a:r>
                  <a:rPr lang="en-US" sz="2800" dirty="0">
                    <a:latin typeface="Times New Roman" panose="02020603050405020304" pitchFamily="18" charset="0"/>
                    <a:cs typeface="Times New Roman" panose="02020603050405020304" pitchFamily="18" charset="0"/>
                  </a:rPr>
                  <a:t> (OK).</a:t>
                </a:r>
              </a:p>
            </p:txBody>
          </p:sp>
        </mc:Choice>
        <mc:Fallback xmlns="">
          <p:sp>
            <p:nvSpPr>
              <p:cNvPr id="27" name="مستطيل 3"/>
              <p:cNvSpPr>
                <a:spLocks noRot="1" noChangeAspect="1" noMove="1" noResize="1" noEditPoints="1" noAdjustHandles="1" noChangeArrowheads="1" noChangeShapeType="1" noTextEdit="1"/>
              </p:cNvSpPr>
              <p:nvPr>
                <p:custDataLst>
                  <p:tags r:id="rId18"/>
                </p:custDataLst>
              </p:nvPr>
            </p:nvSpPr>
            <p:spPr>
              <a:xfrm>
                <a:off x="612775" y="3195320"/>
                <a:ext cx="9843770" cy="6876415"/>
              </a:xfrm>
              <a:prstGeom prst="rect">
                <a:avLst/>
              </a:prstGeom>
              <a:blipFill rotWithShape="1">
                <a:blip r:embed="rId19"/>
                <a:stretch>
                  <a:fillRect/>
                </a:stretch>
              </a:blipFill>
            </p:spPr>
            <p:txBody>
              <a:bodyPr/>
              <a:lstStyle/>
              <a:p>
                <a:r>
                  <a:rPr lang="en-US" altLang="en-US">
                    <a:noFill/>
                  </a:rPr>
                  <a:t> </a:t>
                </a:r>
              </a:p>
            </p:txBody>
          </p:sp>
        </mc:Fallback>
      </mc:AlternateContent>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2"/>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3"/>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7334440" y="1572577"/>
            <a:ext cx="316293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Foundations</a:t>
            </a:r>
          </a:p>
        </p:txBody>
      </p:sp>
      <p:sp>
        <p:nvSpPr>
          <p:cNvPr id="14" name="Text Box 3"/>
          <p:cNvSpPr txBox="1"/>
          <p:nvPr/>
        </p:nvSpPr>
        <p:spPr>
          <a:xfrm>
            <a:off x="460375" y="2438600"/>
            <a:ext cx="10259060" cy="1472565"/>
          </a:xfrm>
          <a:prstGeom prst="rect">
            <a:avLst/>
          </a:prstGeom>
          <a:noFill/>
        </p:spPr>
        <p:txBody>
          <a:bodyPr wrap="square" rtlCol="0">
            <a:noAutofit/>
          </a:bodyPr>
          <a:lstStyle/>
          <a:p>
            <a:pPr marL="571500" indent="-571500">
              <a:buFont typeface="Wingdings" panose="05000000000000000000" pitchFamily="2" charset="2"/>
              <a:buChar char="Ø"/>
            </a:pPr>
            <a:r>
              <a:rPr lang="en-US" sz="3600" b="1" dirty="0">
                <a:latin typeface="Times New Roman" panose="02020603050405020304" pitchFamily="18" charset="0"/>
                <a:cs typeface="Times New Roman" panose="02020603050405020304" pitchFamily="18" charset="0"/>
              </a:rPr>
              <a:t>Design of foundation:</a:t>
            </a:r>
            <a:endParaRPr lang="en-US" sz="3600" dirty="0">
              <a:latin typeface="Times New Roman" panose="02020603050405020304" pitchFamily="18" charset="0"/>
              <a:cs typeface="Times New Roman" panose="02020603050405020304" pitchFamily="18" charset="0"/>
            </a:endParaRPr>
          </a:p>
          <a:p>
            <a:endParaRPr lang="en-US" altLang="ar-SA" sz="3600" b="1" dirty="0">
              <a:latin typeface="Times New Roman" panose="02020603050405020304" pitchFamily="18" charset="0"/>
              <a:cs typeface="Times New Roman" panose="02020603050405020304" pitchFamily="18" charset="0"/>
            </a:endParaRPr>
          </a:p>
        </p:txBody>
      </p:sp>
      <p:pic>
        <p:nvPicPr>
          <p:cNvPr id="18" name="Picture 350" descr="mat design"/>
          <p:cNvPicPr/>
          <p:nvPr/>
        </p:nvPicPr>
        <p:blipFill>
          <a:blip r:embed="rId6"/>
          <a:stretch>
            <a:fillRect/>
          </a:stretch>
        </p:blipFill>
        <p:spPr>
          <a:xfrm>
            <a:off x="1371600" y="3677920"/>
            <a:ext cx="7781925" cy="5202936"/>
          </a:xfrm>
          <a:prstGeom prst="rect">
            <a:avLst/>
          </a:prstGeom>
        </p:spPr>
      </p:pic>
      <p:pic>
        <p:nvPicPr>
          <p:cNvPr id="21" name="Picture 351" descr="mat design2"/>
          <p:cNvPicPr/>
          <p:nvPr/>
        </p:nvPicPr>
        <p:blipFill>
          <a:blip r:embed="rId7"/>
          <a:stretch>
            <a:fillRect/>
          </a:stretch>
        </p:blipFill>
        <p:spPr>
          <a:xfrm>
            <a:off x="9448800" y="3695700"/>
            <a:ext cx="7769225" cy="5207000"/>
          </a:xfrm>
          <a:prstGeom prst="rect">
            <a:avLst/>
          </a:prstGeom>
        </p:spPr>
      </p:pic>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2"/>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3"/>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7334440" y="1572577"/>
            <a:ext cx="316293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Foundations</a:t>
            </a:r>
          </a:p>
        </p:txBody>
      </p:sp>
      <p:sp>
        <p:nvSpPr>
          <p:cNvPr id="14" name="Text Box 3"/>
          <p:cNvSpPr txBox="1"/>
          <p:nvPr/>
        </p:nvSpPr>
        <p:spPr>
          <a:xfrm>
            <a:off x="460375" y="2438600"/>
            <a:ext cx="10259060" cy="1472565"/>
          </a:xfrm>
          <a:prstGeom prst="rect">
            <a:avLst/>
          </a:prstGeom>
          <a:noFill/>
        </p:spPr>
        <p:txBody>
          <a:bodyPr wrap="square" rtlCol="0">
            <a:noAutofit/>
          </a:bodyPr>
          <a:lstStyle/>
          <a:p>
            <a:pPr marL="571500" indent="-571500">
              <a:buFont typeface="Wingdings" panose="05000000000000000000" pitchFamily="2" charset="2"/>
              <a:buChar char="Ø"/>
            </a:pPr>
            <a:r>
              <a:rPr lang="en-US" sz="3600" b="1" dirty="0">
                <a:latin typeface="Times New Roman" panose="02020603050405020304" pitchFamily="18" charset="0"/>
                <a:cs typeface="Times New Roman" panose="02020603050405020304" pitchFamily="18" charset="0"/>
              </a:rPr>
              <a:t>Design of foundation:</a:t>
            </a:r>
            <a:endParaRPr lang="en-US" sz="3600" dirty="0">
              <a:latin typeface="Times New Roman" panose="02020603050405020304" pitchFamily="18" charset="0"/>
              <a:cs typeface="Times New Roman" panose="02020603050405020304" pitchFamily="18" charset="0"/>
            </a:endParaRPr>
          </a:p>
          <a:p>
            <a:endParaRPr lang="en-US" altLang="ar-SA" sz="3600" b="1" dirty="0">
              <a:latin typeface="Times New Roman" panose="02020603050405020304" pitchFamily="18" charset="0"/>
              <a:cs typeface="Times New Roman" panose="02020603050405020304" pitchFamily="18" charset="0"/>
            </a:endParaRPr>
          </a:p>
        </p:txBody>
      </p:sp>
      <p:pic>
        <p:nvPicPr>
          <p:cNvPr id="1027"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334440" y="2438600"/>
            <a:ext cx="8534400" cy="72647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2"/>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3"/>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7334440" y="1572577"/>
            <a:ext cx="316293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Foundations</a:t>
            </a:r>
          </a:p>
        </p:txBody>
      </p:sp>
      <p:sp>
        <p:nvSpPr>
          <p:cNvPr id="14" name="Text Box 3"/>
          <p:cNvSpPr txBox="1"/>
          <p:nvPr/>
        </p:nvSpPr>
        <p:spPr>
          <a:xfrm>
            <a:off x="460375" y="2438600"/>
            <a:ext cx="10259060" cy="1472565"/>
          </a:xfrm>
          <a:prstGeom prst="rect">
            <a:avLst/>
          </a:prstGeom>
          <a:noFill/>
        </p:spPr>
        <p:txBody>
          <a:bodyPr wrap="square" rtlCol="0">
            <a:noAutofit/>
          </a:bodyPr>
          <a:lstStyle/>
          <a:p>
            <a:pPr marL="571500" indent="-571500">
              <a:buFont typeface="Wingdings" panose="05000000000000000000" pitchFamily="2" charset="2"/>
              <a:buChar char="Ø"/>
            </a:pPr>
            <a:r>
              <a:rPr lang="en-US" sz="3600" b="1" dirty="0">
                <a:latin typeface="Times New Roman" panose="02020603050405020304" pitchFamily="18" charset="0"/>
                <a:cs typeface="Times New Roman" panose="02020603050405020304" pitchFamily="18" charset="0"/>
              </a:rPr>
              <a:t>Design of foundation:</a:t>
            </a:r>
            <a:endParaRPr lang="en-US" sz="3600" dirty="0">
              <a:latin typeface="Times New Roman" panose="02020603050405020304" pitchFamily="18" charset="0"/>
              <a:cs typeface="Times New Roman" panose="02020603050405020304" pitchFamily="18" charset="0"/>
            </a:endParaRPr>
          </a:p>
          <a:p>
            <a:endParaRPr lang="en-US" altLang="ar-SA" sz="3600" b="1" dirty="0">
              <a:latin typeface="Times New Roman" panose="02020603050405020304" pitchFamily="18" charset="0"/>
              <a:cs typeface="Times New Roman" panose="02020603050405020304" pitchFamily="18" charset="0"/>
            </a:endParaRPr>
          </a:p>
        </p:txBody>
      </p:sp>
      <p:pic>
        <p:nvPicPr>
          <p:cNvPr id="2050"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69962" y="4381500"/>
            <a:ext cx="16346487" cy="487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515883168"/>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8"/>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Arial" panose="020B0604020202020204" pitchFamily="34" charset="0"/>
                  <a:sym typeface="Arial" panose="020B0604020202020204" pitchFamily="34" charset="0"/>
                </a:rPr>
                <a:t>3</a:t>
              </a:r>
              <a:r>
                <a:rPr lang="en-US" altLang="zh-CN" sz="2000" b="1" dirty="0">
                  <a:solidFill>
                    <a:schemeClr val="accent1">
                      <a:lumMod val="75000"/>
                    </a:schemeClr>
                  </a:solidFill>
                  <a:latin typeface="Arial" panose="020B0604020202020204" pitchFamily="34" charset="0"/>
                  <a:sym typeface="Arial" panose="020B0604020202020204" pitchFamily="34" charset="0"/>
                </a:rPr>
                <a:t>.</a:t>
              </a:r>
            </a:p>
          </p:txBody>
        </p:sp>
        <p:sp>
          <p:nvSpPr>
            <p:cNvPr id="11" name="文本框 3"/>
            <p:cNvSpPr txBox="1"/>
            <p:nvPr userDrawn="1">
              <p:custDataLst>
                <p:tags r:id="rId9"/>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Arial" panose="020B0604020202020204" pitchFamily="34" charset="0"/>
                <a:ea typeface="Microsoft YaHei" panose="020B0503020204020204" charset="-122"/>
                <a:sym typeface="Arial" panose="020B0604020202020204" pitchFamily="34" charset="0"/>
              </a:endParaRPr>
            </a:p>
            <a:p>
              <a:pPr algn="dist"/>
              <a:endParaRPr lang="en-US" altLang="en-US" sz="2000" dirty="0">
                <a:latin typeface="Arial" panose="020B0604020202020204" pitchFamily="34" charset="0"/>
                <a:ea typeface="Microsoft YaHei" panose="020B0503020204020204" charset="-122"/>
                <a:sym typeface="Arial" panose="020B0604020202020204" pitchFamily="34" charset="0"/>
              </a:endParaRPr>
            </a:p>
          </p:txBody>
        </p:sp>
      </p:grpSp>
      <p:sp>
        <p:nvSpPr>
          <p:cNvPr id="4" name="مستطيل 2"/>
          <p:cNvSpPr/>
          <p:nvPr>
            <p:custDataLst>
              <p:tags r:id="rId1"/>
            </p:custDataLst>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sp>
        <p:nvSpPr>
          <p:cNvPr id="9" name="مستطيل 2"/>
          <p:cNvSpPr/>
          <p:nvPr>
            <p:custDataLst>
              <p:tags r:id="rId2"/>
            </p:custDataLst>
          </p:nvPr>
        </p:nvSpPr>
        <p:spPr>
          <a:xfrm>
            <a:off x="7039505" y="1561881"/>
            <a:ext cx="3938270" cy="768350"/>
          </a:xfrm>
          <a:prstGeom prst="rect">
            <a:avLst/>
          </a:prstGeom>
        </p:spPr>
        <p:txBody>
          <a:bodyPr wrap="none">
            <a:spAutoFit/>
          </a:bodyPr>
          <a:lstStyle/>
          <a:p>
            <a:r>
              <a:rPr lang="en-US" sz="4400" b="1" dirty="0">
                <a:latin typeface="Times New Roman" panose="02020603050405020304" pitchFamily="18" charset="0"/>
                <a:cs typeface="Times New Roman" panose="02020603050405020304" pitchFamily="18" charset="0"/>
              </a:rPr>
              <a:t>Design of Stairs</a:t>
            </a:r>
            <a:endParaRPr lang="ar-SA" altLang="en-US" sz="4400" b="1" dirty="0">
              <a:latin typeface="Times New Roman" panose="02020603050405020304" pitchFamily="18" charset="0"/>
              <a:cs typeface="Times New Roman" panose="02020603050405020304" pitchFamily="18" charset="0"/>
            </a:endParaRPr>
          </a:p>
        </p:txBody>
      </p:sp>
      <p:sp>
        <p:nvSpPr>
          <p:cNvPr id="3" name="Text Box 2"/>
          <p:cNvSpPr txBox="1"/>
          <p:nvPr>
            <p:custDataLst>
              <p:tags r:id="rId3"/>
            </p:custDataLst>
          </p:nvPr>
        </p:nvSpPr>
        <p:spPr>
          <a:xfrm>
            <a:off x="469900" y="2498090"/>
            <a:ext cx="11819890" cy="2950210"/>
          </a:xfrm>
          <a:prstGeom prst="rect">
            <a:avLst/>
          </a:prstGeom>
          <a:noFill/>
        </p:spPr>
        <p:txBody>
          <a:bodyPr wrap="square" rtlCol="0">
            <a:noAutofit/>
          </a:bodyPr>
          <a:lstStyle/>
          <a:p>
            <a:pPr marL="285750" indent="-285750">
              <a:buFont typeface="Wingdings" panose="05000000000000000000" charset="0"/>
              <a:buChar char="Ø"/>
            </a:pPr>
            <a:r>
              <a:rPr lang="en-US" altLang="ar-SA" sz="3600" b="1" dirty="0">
                <a:latin typeface="Times New Roman" panose="02020603050405020304" pitchFamily="18" charset="0"/>
                <a:cs typeface="Times New Roman" panose="02020603050405020304" pitchFamily="18" charset="0"/>
              </a:rPr>
              <a:t>Fluxeral:</a:t>
            </a:r>
          </a:p>
          <a:p>
            <a:pPr indent="0">
              <a:buFont typeface="Wingdings" panose="05000000000000000000" charset="0"/>
              <a:buNone/>
            </a:pPr>
            <a:r>
              <a:rPr lang="en-US" altLang="ar-SA" sz="2800" dirty="0">
                <a:latin typeface="Times New Roman" panose="02020603050405020304" pitchFamily="18" charset="0"/>
                <a:cs typeface="Times New Roman" panose="02020603050405020304" pitchFamily="18" charset="0"/>
              </a:rPr>
              <a:t>By using the shrinkage steel (As = 0.0018bh) which is 360 mm</a:t>
            </a:r>
            <a:r>
              <a:rPr lang="en-US" altLang="ar-SA" sz="2800" baseline="30000" dirty="0">
                <a:latin typeface="Times New Roman" panose="02020603050405020304" pitchFamily="18" charset="0"/>
                <a:cs typeface="Times New Roman" panose="02020603050405020304" pitchFamily="18" charset="0"/>
              </a:rPr>
              <a:t>2</a:t>
            </a:r>
            <a:r>
              <a:rPr lang="en-US" altLang="ar-SA" sz="2800" dirty="0">
                <a:latin typeface="Times New Roman" panose="02020603050405020304" pitchFamily="18" charset="0"/>
                <a:cs typeface="Times New Roman" panose="02020603050405020304" pitchFamily="18" charset="0"/>
              </a:rPr>
              <a:t>, which can resist an ultimate moment equal to (Ø Mn = 21.6 KN.m) which is larger than the values on the figure.</a:t>
            </a:r>
          </a:p>
          <a:p>
            <a:pPr indent="0">
              <a:buFont typeface="Wingdings" panose="05000000000000000000" charset="0"/>
              <a:buNone/>
            </a:pPr>
            <a:r>
              <a:rPr lang="en-US" altLang="ar-SA" sz="2800" dirty="0">
                <a:latin typeface="Times New Roman" panose="02020603050405020304" pitchFamily="18" charset="0"/>
                <a:cs typeface="Times New Roman" panose="02020603050405020304" pitchFamily="18" charset="0"/>
              </a:rPr>
              <a:t>Top and bottom Steel: A</a:t>
            </a:r>
            <a:r>
              <a:rPr lang="en-US" altLang="ar-SA" sz="2800" baseline="-25000" dirty="0">
                <a:latin typeface="Times New Roman" panose="02020603050405020304" pitchFamily="18" charset="0"/>
                <a:cs typeface="Times New Roman" panose="02020603050405020304" pitchFamily="18" charset="0"/>
              </a:rPr>
              <a:t>s</a:t>
            </a:r>
            <a:r>
              <a:rPr lang="en-US" altLang="ar-SA" sz="2800" dirty="0">
                <a:latin typeface="Times New Roman" panose="02020603050405020304" pitchFamily="18" charset="0"/>
                <a:cs typeface="Times New Roman" panose="02020603050405020304" pitchFamily="18" charset="0"/>
              </a:rPr>
              <a:t> = 360 mm</a:t>
            </a:r>
            <a:r>
              <a:rPr lang="en-US" altLang="ar-SA" sz="2800" baseline="30000" dirty="0">
                <a:latin typeface="Times New Roman" panose="02020603050405020304" pitchFamily="18" charset="0"/>
                <a:cs typeface="Times New Roman" panose="02020603050405020304" pitchFamily="18" charset="0"/>
              </a:rPr>
              <a:t>2 </a:t>
            </a:r>
            <a:r>
              <a:rPr lang="en-US" altLang="ar-SA" sz="2800" dirty="0">
                <a:latin typeface="Times New Roman" panose="02020603050405020304" pitchFamily="18" charset="0"/>
                <a:cs typeface="Times New Roman" panose="02020603050405020304" pitchFamily="18" charset="0"/>
              </a:rPr>
              <a:t>→ use 1Ø12 / 250 mm. </a:t>
            </a:r>
          </a:p>
          <a:p>
            <a:pPr indent="0">
              <a:buFont typeface="Wingdings" panose="05000000000000000000" charset="0"/>
              <a:buNone/>
            </a:pPr>
            <a:r>
              <a:rPr lang="en-US" altLang="ar-SA" sz="2800" dirty="0">
                <a:latin typeface="Times New Roman" panose="02020603050405020304" pitchFamily="18" charset="0"/>
                <a:cs typeface="Times New Roman" panose="02020603050405020304" pitchFamily="18" charset="0"/>
              </a:rPr>
              <a:t>Development Lengths: L</a:t>
            </a:r>
            <a:r>
              <a:rPr lang="en-US" altLang="ar-SA" sz="2800" baseline="-25000" dirty="0">
                <a:latin typeface="Times New Roman" panose="02020603050405020304" pitchFamily="18" charset="0"/>
                <a:cs typeface="Times New Roman" panose="02020603050405020304" pitchFamily="18" charset="0"/>
              </a:rPr>
              <a:t>dt</a:t>
            </a:r>
            <a:r>
              <a:rPr lang="en-US" altLang="ar-SA" sz="2800" dirty="0">
                <a:latin typeface="Times New Roman" panose="02020603050405020304" pitchFamily="18" charset="0"/>
                <a:cs typeface="Times New Roman" panose="02020603050405020304" pitchFamily="18" charset="0"/>
              </a:rPr>
              <a:t> =  300 mm.</a:t>
            </a:r>
          </a:p>
        </p:txBody>
      </p:sp>
      <p:pic>
        <p:nvPicPr>
          <p:cNvPr id="323" name="Picture 6"/>
          <p:cNvPicPr>
            <a:picLocks noChangeAspect="1"/>
          </p:cNvPicPr>
          <p:nvPr>
            <p:custDataLst>
              <p:tags r:id="rId4"/>
            </p:custDataLst>
          </p:nvPr>
        </p:nvPicPr>
        <p:blipFill>
          <a:blip r:embed="rId12"/>
          <a:stretch>
            <a:fillRect/>
          </a:stretch>
        </p:blipFill>
        <p:spPr>
          <a:xfrm>
            <a:off x="13106400" y="2498090"/>
            <a:ext cx="3412490" cy="3559810"/>
          </a:xfrm>
          <a:prstGeom prst="rect">
            <a:avLst/>
          </a:prstGeom>
          <a:noFill/>
          <a:ln>
            <a:noFill/>
          </a:ln>
        </p:spPr>
      </p:pic>
      <p:sp>
        <p:nvSpPr>
          <p:cNvPr id="13" name="Text Box 12"/>
          <p:cNvSpPr txBox="1"/>
          <p:nvPr>
            <p:custDataLst>
              <p:tags r:id="rId5"/>
            </p:custDataLst>
          </p:nvPr>
        </p:nvSpPr>
        <p:spPr>
          <a:xfrm>
            <a:off x="469900" y="5448300"/>
            <a:ext cx="11819890" cy="2253615"/>
          </a:xfrm>
          <a:prstGeom prst="rect">
            <a:avLst/>
          </a:prstGeom>
          <a:noFill/>
        </p:spPr>
        <p:txBody>
          <a:bodyPr wrap="square" rtlCol="0">
            <a:noAutofit/>
          </a:bodyPr>
          <a:lstStyle/>
          <a:p>
            <a:pPr marL="285750" indent="-285750">
              <a:buFont typeface="Wingdings" panose="05000000000000000000" charset="0"/>
              <a:buChar char="Ø"/>
            </a:pPr>
            <a:r>
              <a:rPr lang="en-US" altLang="ar-SA" sz="3600" b="1" dirty="0">
                <a:latin typeface="Times New Roman" panose="02020603050405020304" pitchFamily="18" charset="0"/>
                <a:cs typeface="Times New Roman" panose="02020603050405020304" pitchFamily="18" charset="0"/>
              </a:rPr>
              <a:t>Shear:</a:t>
            </a:r>
          </a:p>
          <a:p>
            <a:pPr indent="0">
              <a:buFont typeface="Wingdings" panose="05000000000000000000" charset="0"/>
              <a:buNone/>
            </a:pPr>
            <a:r>
              <a:rPr lang="en-US" altLang="ar-SA" sz="2800" dirty="0">
                <a:latin typeface="Times New Roman" panose="02020603050405020304" pitchFamily="18" charset="0"/>
                <a:cs typeface="Times New Roman" panose="02020603050405020304" pitchFamily="18" charset="0"/>
              </a:rPr>
              <a:t>ØV</a:t>
            </a:r>
            <a:r>
              <a:rPr lang="en-US" altLang="ar-SA" sz="2800" baseline="-25000" dirty="0">
                <a:latin typeface="Times New Roman" panose="02020603050405020304" pitchFamily="18" charset="0"/>
                <a:cs typeface="Times New Roman" panose="02020603050405020304" pitchFamily="18" charset="0"/>
              </a:rPr>
              <a:t>c</a:t>
            </a:r>
            <a:r>
              <a:rPr lang="en-US" altLang="ar-SA" sz="2800" dirty="0">
                <a:latin typeface="Times New Roman" panose="02020603050405020304" pitchFamily="18" charset="0"/>
                <a:cs typeface="Times New Roman" panose="02020603050405020304" pitchFamily="18" charset="0"/>
              </a:rPr>
              <a:t> = 83.6 KN/m (without shear reinforcement) </a:t>
            </a:r>
          </a:p>
          <a:p>
            <a:pPr indent="0">
              <a:buFont typeface="Wingdings" panose="05000000000000000000" charset="0"/>
              <a:buNone/>
            </a:pPr>
            <a:r>
              <a:rPr lang="en-US" altLang="ar-SA" sz="2800" dirty="0">
                <a:latin typeface="Times New Roman" panose="02020603050405020304" pitchFamily="18" charset="0"/>
                <a:cs typeface="Times New Roman" panose="02020603050405020304" pitchFamily="18" charset="0"/>
              </a:rPr>
              <a:t>Figures below show the shear values.</a:t>
            </a:r>
          </a:p>
        </p:txBody>
      </p:sp>
      <p:pic>
        <p:nvPicPr>
          <p:cNvPr id="324" name="Picture 7"/>
          <p:cNvPicPr>
            <a:picLocks noChangeAspect="1"/>
          </p:cNvPicPr>
          <p:nvPr>
            <p:custDataLst>
              <p:tags r:id="rId6"/>
            </p:custDataLst>
          </p:nvPr>
        </p:nvPicPr>
        <p:blipFill>
          <a:blip r:embed="rId13"/>
          <a:stretch>
            <a:fillRect/>
          </a:stretch>
        </p:blipFill>
        <p:spPr>
          <a:xfrm>
            <a:off x="1676400" y="6972300"/>
            <a:ext cx="3974465" cy="2980690"/>
          </a:xfrm>
          <a:prstGeom prst="rect">
            <a:avLst/>
          </a:prstGeom>
          <a:noFill/>
          <a:ln>
            <a:noFill/>
          </a:ln>
        </p:spPr>
      </p:pic>
      <p:pic>
        <p:nvPicPr>
          <p:cNvPr id="339" name="Picture 8"/>
          <p:cNvPicPr>
            <a:picLocks noChangeAspect="1"/>
          </p:cNvPicPr>
          <p:nvPr>
            <p:custDataLst>
              <p:tags r:id="rId7"/>
            </p:custDataLst>
          </p:nvPr>
        </p:nvPicPr>
        <p:blipFill>
          <a:blip r:embed="rId14"/>
          <a:stretch>
            <a:fillRect/>
          </a:stretch>
        </p:blipFill>
        <p:spPr>
          <a:xfrm>
            <a:off x="6248400" y="6972300"/>
            <a:ext cx="3956685" cy="2985135"/>
          </a:xfrm>
          <a:prstGeom prst="rect">
            <a:avLst/>
          </a:prstGeom>
          <a:noFill/>
          <a:ln>
            <a:noFill/>
          </a:ln>
        </p:spPr>
      </p:pic>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4"/>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Arial" panose="020B0604020202020204" pitchFamily="34" charset="0"/>
                  <a:sym typeface="Arial" panose="020B0604020202020204" pitchFamily="34" charset="0"/>
                </a:rPr>
                <a:t>3</a:t>
              </a:r>
              <a:r>
                <a:rPr lang="en-US" altLang="zh-CN" sz="2000" b="1" dirty="0">
                  <a:solidFill>
                    <a:schemeClr val="accent1">
                      <a:lumMod val="75000"/>
                    </a:schemeClr>
                  </a:solidFill>
                  <a:latin typeface="Arial" panose="020B0604020202020204" pitchFamily="34" charset="0"/>
                  <a:sym typeface="Arial" panose="020B0604020202020204" pitchFamily="34" charset="0"/>
                </a:rPr>
                <a:t>.</a:t>
              </a:r>
            </a:p>
          </p:txBody>
        </p:sp>
        <p:sp>
          <p:nvSpPr>
            <p:cNvPr id="11" name="文本框 3"/>
            <p:cNvSpPr txBox="1"/>
            <p:nvPr userDrawn="1">
              <p:custDataLst>
                <p:tags r:id="rId5"/>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Arial" panose="020B0604020202020204" pitchFamily="34" charset="0"/>
                <a:ea typeface="Microsoft YaHei" panose="020B0503020204020204" charset="-122"/>
                <a:sym typeface="Arial" panose="020B0604020202020204" pitchFamily="34" charset="0"/>
              </a:endParaRPr>
            </a:p>
            <a:p>
              <a:pPr algn="dist"/>
              <a:endParaRPr lang="en-US" altLang="en-US" sz="2000" dirty="0">
                <a:latin typeface="Arial" panose="020B0604020202020204" pitchFamily="34" charset="0"/>
                <a:ea typeface="Microsoft YaHei" panose="020B0503020204020204" charset="-122"/>
                <a:sym typeface="Arial" panose="020B0604020202020204" pitchFamily="34" charset="0"/>
              </a:endParaRPr>
            </a:p>
          </p:txBody>
        </p:sp>
      </p:grpSp>
      <p:sp>
        <p:nvSpPr>
          <p:cNvPr id="4" name="مستطيل 2"/>
          <p:cNvSpPr/>
          <p:nvPr>
            <p:custDataLst>
              <p:tags r:id="rId1"/>
            </p:custDataLst>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sp>
        <p:nvSpPr>
          <p:cNvPr id="9" name="مستطيل 2"/>
          <p:cNvSpPr/>
          <p:nvPr>
            <p:custDataLst>
              <p:tags r:id="rId2"/>
            </p:custDataLst>
          </p:nvPr>
        </p:nvSpPr>
        <p:spPr>
          <a:xfrm>
            <a:off x="7039505" y="1561881"/>
            <a:ext cx="3938270" cy="768350"/>
          </a:xfrm>
          <a:prstGeom prst="rect">
            <a:avLst/>
          </a:prstGeom>
        </p:spPr>
        <p:txBody>
          <a:bodyPr wrap="none">
            <a:spAutoFit/>
          </a:bodyPr>
          <a:lstStyle/>
          <a:p>
            <a:r>
              <a:rPr lang="en-US" sz="4400" b="1" dirty="0">
                <a:latin typeface="Times New Roman" panose="02020603050405020304" pitchFamily="18" charset="0"/>
                <a:cs typeface="Times New Roman" panose="02020603050405020304" pitchFamily="18" charset="0"/>
              </a:rPr>
              <a:t>Design of Stairs</a:t>
            </a:r>
            <a:endParaRPr lang="ar-SA" altLang="en-US" sz="4400" b="1" dirty="0">
              <a:latin typeface="Times New Roman" panose="02020603050405020304" pitchFamily="18" charset="0"/>
              <a:cs typeface="Times New Roman" panose="02020603050405020304" pitchFamily="18" charset="0"/>
            </a:endParaRPr>
          </a:p>
        </p:txBody>
      </p:sp>
      <p:pic>
        <p:nvPicPr>
          <p:cNvPr id="340" name="Picture 9"/>
          <p:cNvPicPr>
            <a:picLocks noChangeAspect="1"/>
          </p:cNvPicPr>
          <p:nvPr>
            <p:custDataLst>
              <p:tags r:id="rId3"/>
            </p:custDataLst>
          </p:nvPr>
        </p:nvPicPr>
        <p:blipFill>
          <a:blip r:embed="rId8"/>
          <a:stretch>
            <a:fillRect/>
          </a:stretch>
        </p:blipFill>
        <p:spPr>
          <a:xfrm>
            <a:off x="3239135" y="3314700"/>
            <a:ext cx="11539855" cy="5928360"/>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2"/>
          <p:cNvSpPr txBox="1"/>
          <p:nvPr/>
        </p:nvSpPr>
        <p:spPr>
          <a:xfrm>
            <a:off x="4648200" y="572135"/>
            <a:ext cx="8253095" cy="829945"/>
          </a:xfrm>
          <a:prstGeom prst="rect">
            <a:avLst/>
          </a:prstGeom>
          <a:noFill/>
          <a:ln>
            <a:solidFill>
              <a:schemeClr val="accent1">
                <a:lumMod val="75000"/>
              </a:schemeClr>
            </a:solidFill>
          </a:ln>
        </p:spPr>
        <p:txBody>
          <a:bodyPr wrap="square" rtlCol="0">
            <a:spAutoFit/>
          </a:bodyPr>
          <a:lstStyle/>
          <a:p>
            <a:r>
              <a:rPr lang="en-US" sz="4800"/>
              <a:t> Materail of Structural Elements</a:t>
            </a:r>
          </a:p>
        </p:txBody>
      </p:sp>
      <p:graphicFrame>
        <p:nvGraphicFramePr>
          <p:cNvPr id="7" name="Table 6"/>
          <p:cNvGraphicFramePr>
            <a:graphicFrameLocks noGrp="1"/>
          </p:cNvGraphicFramePr>
          <p:nvPr/>
        </p:nvGraphicFramePr>
        <p:xfrm>
          <a:off x="9144000" y="4305300"/>
          <a:ext cx="8807450" cy="3590290"/>
        </p:xfrm>
        <a:graphic>
          <a:graphicData uri="http://schemas.openxmlformats.org/drawingml/2006/table">
            <a:tbl>
              <a:tblPr firstRow="1" firstCol="1" bandRow="1">
                <a:tableStyleId>{69CF1AB2-1976-4502-BF36-3FF5EA218861}</a:tableStyleId>
              </a:tblPr>
              <a:tblGrid>
                <a:gridCol w="4892040">
                  <a:extLst>
                    <a:ext uri="{9D8B030D-6E8A-4147-A177-3AD203B41FA5}">
                      <a16:colId xmlns:a16="http://schemas.microsoft.com/office/drawing/2014/main" val="20000"/>
                    </a:ext>
                  </a:extLst>
                </a:gridCol>
                <a:gridCol w="3915410">
                  <a:extLst>
                    <a:ext uri="{9D8B030D-6E8A-4147-A177-3AD203B41FA5}">
                      <a16:colId xmlns:a16="http://schemas.microsoft.com/office/drawing/2014/main" val="20001"/>
                    </a:ext>
                  </a:extLst>
                </a:gridCol>
              </a:tblGrid>
              <a:tr h="851535">
                <a:tc>
                  <a:txBody>
                    <a:bodyPr/>
                    <a:lstStyle/>
                    <a:p>
                      <a:pPr marL="0" marR="0" algn="ctr">
                        <a:lnSpc>
                          <a:spcPct val="150000"/>
                        </a:lnSpc>
                        <a:spcBef>
                          <a:spcPts val="0"/>
                        </a:spcBef>
                        <a:spcAft>
                          <a:spcPts val="600"/>
                        </a:spcAft>
                      </a:pPr>
                      <a:r>
                        <a:rPr lang="en-US" sz="3200" dirty="0">
                          <a:effectLst/>
                        </a:rPr>
                        <a:t>Unit Weight, </a:t>
                      </a:r>
                      <a:r>
                        <a:rPr lang="en-US" sz="3200" dirty="0" err="1">
                          <a:effectLst/>
                        </a:rPr>
                        <a:t>γ</a:t>
                      </a:r>
                      <a:r>
                        <a:rPr lang="en-US" sz="3200" baseline="-25000" dirty="0" err="1">
                          <a:effectLst/>
                        </a:rPr>
                        <a:t>c</a:t>
                      </a:r>
                    </a:p>
                  </a:txBody>
                  <a:tcPr marL="68580" marR="68580" marT="0" marB="0"/>
                </a:tc>
                <a:tc>
                  <a:txBody>
                    <a:bodyPr/>
                    <a:lstStyle/>
                    <a:p>
                      <a:pPr marL="0" marR="0" algn="ctr">
                        <a:lnSpc>
                          <a:spcPct val="150000"/>
                        </a:lnSpc>
                        <a:spcBef>
                          <a:spcPts val="0"/>
                        </a:spcBef>
                        <a:spcAft>
                          <a:spcPts val="600"/>
                        </a:spcAft>
                      </a:pPr>
                      <a:r>
                        <a:rPr lang="en-US" sz="3200" dirty="0">
                          <a:effectLst/>
                        </a:rPr>
                        <a:t>25 KN/m</a:t>
                      </a:r>
                      <a:r>
                        <a:rPr lang="en-US" sz="3200" baseline="30000" dirty="0">
                          <a:effectLst/>
                        </a:rPr>
                        <a:t>3</a:t>
                      </a:r>
                    </a:p>
                  </a:txBody>
                  <a:tcPr marL="68580" marR="68580" marT="0" marB="0"/>
                </a:tc>
                <a:extLst>
                  <a:ext uri="{0D108BD9-81ED-4DB2-BD59-A6C34878D82A}">
                    <a16:rowId xmlns:a16="http://schemas.microsoft.com/office/drawing/2014/main" val="10000"/>
                  </a:ext>
                </a:extLst>
              </a:tr>
              <a:tr h="1035050">
                <a:tc>
                  <a:txBody>
                    <a:bodyPr/>
                    <a:lstStyle/>
                    <a:p>
                      <a:pPr marL="0" marR="0" algn="ctr">
                        <a:lnSpc>
                          <a:spcPct val="150000"/>
                        </a:lnSpc>
                        <a:spcBef>
                          <a:spcPts val="0"/>
                        </a:spcBef>
                        <a:spcAft>
                          <a:spcPts val="600"/>
                        </a:spcAft>
                      </a:pPr>
                      <a:r>
                        <a:rPr lang="en-US" sz="3200" dirty="0">
                          <a:effectLst/>
                        </a:rPr>
                        <a:t>Modulus of Elasticity, </a:t>
                      </a:r>
                      <a:r>
                        <a:rPr lang="en-US" sz="3200" dirty="0" err="1">
                          <a:effectLst/>
                        </a:rPr>
                        <a:t>E</a:t>
                      </a:r>
                      <a:r>
                        <a:rPr lang="en-US" sz="3200" baseline="-25000" dirty="0" err="1">
                          <a:effectLst/>
                        </a:rPr>
                        <a:t>c</a:t>
                      </a:r>
                    </a:p>
                  </a:txBody>
                  <a:tcPr marL="68580" marR="68580" marT="0" marB="0"/>
                </a:tc>
                <a:tc>
                  <a:txBody>
                    <a:bodyPr/>
                    <a:lstStyle/>
                    <a:p>
                      <a:pPr marL="0" marR="0" algn="ctr">
                        <a:lnSpc>
                          <a:spcPct val="150000"/>
                        </a:lnSpc>
                        <a:spcBef>
                          <a:spcPts val="0"/>
                        </a:spcBef>
                        <a:spcAft>
                          <a:spcPts val="600"/>
                        </a:spcAft>
                      </a:pPr>
                      <a:r>
                        <a:rPr lang="en-US" sz="3200" b="1" dirty="0">
                          <a:effectLst/>
                        </a:rPr>
                        <a:t> 34677.11 </a:t>
                      </a:r>
                      <a:r>
                        <a:rPr lang="en-US" sz="3200" b="1" dirty="0" err="1">
                          <a:effectLst/>
                        </a:rPr>
                        <a:t>MPa</a:t>
                      </a:r>
                    </a:p>
                  </a:txBody>
                  <a:tcPr marL="68580" marR="68580" marT="0" marB="0"/>
                </a:tc>
                <a:extLst>
                  <a:ext uri="{0D108BD9-81ED-4DB2-BD59-A6C34878D82A}">
                    <a16:rowId xmlns:a16="http://schemas.microsoft.com/office/drawing/2014/main" val="10001"/>
                  </a:ext>
                </a:extLst>
              </a:tr>
              <a:tr h="851535">
                <a:tc>
                  <a:txBody>
                    <a:bodyPr/>
                    <a:lstStyle/>
                    <a:p>
                      <a:pPr marL="0" marR="0" algn="ctr">
                        <a:lnSpc>
                          <a:spcPct val="150000"/>
                        </a:lnSpc>
                        <a:spcBef>
                          <a:spcPts val="0"/>
                        </a:spcBef>
                        <a:spcAft>
                          <a:spcPts val="600"/>
                        </a:spcAft>
                      </a:pPr>
                      <a:r>
                        <a:rPr lang="en-US" sz="3200" dirty="0">
                          <a:effectLst/>
                        </a:rPr>
                        <a:t>Poisons Ratio, v</a:t>
                      </a:r>
                    </a:p>
                  </a:txBody>
                  <a:tcPr marL="68580" marR="68580" marT="0" marB="0"/>
                </a:tc>
                <a:tc>
                  <a:txBody>
                    <a:bodyPr/>
                    <a:lstStyle/>
                    <a:p>
                      <a:pPr marL="0" marR="0" algn="ctr">
                        <a:lnSpc>
                          <a:spcPct val="150000"/>
                        </a:lnSpc>
                        <a:spcBef>
                          <a:spcPts val="0"/>
                        </a:spcBef>
                        <a:spcAft>
                          <a:spcPts val="600"/>
                        </a:spcAft>
                      </a:pPr>
                      <a:r>
                        <a:rPr lang="en-US" sz="3200" b="1" dirty="0">
                          <a:effectLst/>
                        </a:rPr>
                        <a:t>0.2</a:t>
                      </a:r>
                    </a:p>
                  </a:txBody>
                  <a:tcPr marL="68580" marR="68580" marT="0" marB="0"/>
                </a:tc>
                <a:extLst>
                  <a:ext uri="{0D108BD9-81ED-4DB2-BD59-A6C34878D82A}">
                    <a16:rowId xmlns:a16="http://schemas.microsoft.com/office/drawing/2014/main" val="10002"/>
                  </a:ext>
                </a:extLst>
              </a:tr>
              <a:tr h="852170">
                <a:tc>
                  <a:txBody>
                    <a:bodyPr/>
                    <a:lstStyle/>
                    <a:p>
                      <a:pPr marL="0" marR="0" algn="ctr">
                        <a:lnSpc>
                          <a:spcPct val="150000"/>
                        </a:lnSpc>
                        <a:spcBef>
                          <a:spcPts val="0"/>
                        </a:spcBef>
                        <a:spcAft>
                          <a:spcPts val="600"/>
                        </a:spcAft>
                      </a:pPr>
                      <a:r>
                        <a:rPr lang="en-US" sz="3200">
                          <a:effectLst/>
                        </a:rPr>
                        <a:t>Compressive Strength, f</a:t>
                      </a:r>
                      <a:r>
                        <a:rPr lang="en-US" sz="3200" baseline="-25000">
                          <a:effectLst/>
                        </a:rPr>
                        <a:t>c</a:t>
                      </a:r>
                    </a:p>
                  </a:txBody>
                  <a:tcPr marL="68580" marR="68580" marT="0" marB="0"/>
                </a:tc>
                <a:tc>
                  <a:txBody>
                    <a:bodyPr/>
                    <a:lstStyle/>
                    <a:p>
                      <a:pPr marL="0" marR="0" algn="ctr">
                        <a:lnSpc>
                          <a:spcPct val="150000"/>
                        </a:lnSpc>
                        <a:spcBef>
                          <a:spcPts val="0"/>
                        </a:spcBef>
                        <a:spcAft>
                          <a:spcPts val="600"/>
                        </a:spcAft>
                      </a:pPr>
                      <a:r>
                        <a:rPr lang="en-US" sz="3200" b="1" dirty="0">
                          <a:effectLst/>
                        </a:rPr>
                        <a:t>70 MPa</a:t>
                      </a:r>
                    </a:p>
                  </a:txBody>
                  <a:tcPr marL="68580" marR="68580" marT="0" marB="0"/>
                </a:tc>
                <a:extLst>
                  <a:ext uri="{0D108BD9-81ED-4DB2-BD59-A6C34878D82A}">
                    <a16:rowId xmlns:a16="http://schemas.microsoft.com/office/drawing/2014/main" val="10003"/>
                  </a:ext>
                </a:extLst>
              </a:tr>
            </a:tbl>
          </a:graphicData>
        </a:graphic>
      </p:graphicFrame>
      <p:sp>
        <p:nvSpPr>
          <p:cNvPr id="10" name="Text Box 9"/>
          <p:cNvSpPr txBox="1"/>
          <p:nvPr/>
        </p:nvSpPr>
        <p:spPr>
          <a:xfrm>
            <a:off x="11430000" y="3010535"/>
            <a:ext cx="3938270" cy="829945"/>
          </a:xfrm>
          <a:prstGeom prst="rect">
            <a:avLst/>
          </a:prstGeom>
          <a:noFill/>
          <a:ln>
            <a:solidFill>
              <a:schemeClr val="accent1">
                <a:lumMod val="75000"/>
              </a:schemeClr>
            </a:solidFill>
          </a:ln>
        </p:spPr>
        <p:txBody>
          <a:bodyPr wrap="square" rtlCol="0">
            <a:spAutoFit/>
          </a:bodyPr>
          <a:lstStyle/>
          <a:p>
            <a:pPr algn="ctr"/>
            <a:r>
              <a:rPr lang="en-US" sz="4800"/>
              <a:t>Concrete</a:t>
            </a:r>
          </a:p>
        </p:txBody>
      </p:sp>
      <p:sp>
        <p:nvSpPr>
          <p:cNvPr id="11" name="Text Box 10"/>
          <p:cNvSpPr txBox="1"/>
          <p:nvPr/>
        </p:nvSpPr>
        <p:spPr>
          <a:xfrm>
            <a:off x="1676400" y="3010535"/>
            <a:ext cx="4409440" cy="829945"/>
          </a:xfrm>
          <a:prstGeom prst="rect">
            <a:avLst/>
          </a:prstGeom>
          <a:noFill/>
          <a:ln>
            <a:solidFill>
              <a:schemeClr val="accent1">
                <a:lumMod val="75000"/>
              </a:schemeClr>
            </a:solidFill>
          </a:ln>
        </p:spPr>
        <p:txBody>
          <a:bodyPr wrap="square" rtlCol="0">
            <a:spAutoFit/>
          </a:bodyPr>
          <a:lstStyle/>
          <a:p>
            <a:pPr algn="ctr"/>
            <a:r>
              <a:rPr lang="en-US" sz="4800"/>
              <a:t>Reinforcing Steel</a:t>
            </a:r>
          </a:p>
        </p:txBody>
      </p:sp>
      <p:cxnSp>
        <p:nvCxnSpPr>
          <p:cNvPr id="12" name="Elbow Connector 11"/>
          <p:cNvCxnSpPr>
            <a:stCxn id="3" idx="2"/>
            <a:endCxn id="10" idx="0"/>
          </p:cNvCxnSpPr>
          <p:nvPr/>
        </p:nvCxnSpPr>
        <p:spPr>
          <a:xfrm rot="5400000" flipV="1">
            <a:off x="10283190" y="-106045"/>
            <a:ext cx="1608455" cy="4624070"/>
          </a:xfrm>
          <a:prstGeom prst="bentConnector3">
            <a:avLst>
              <a:gd name="adj1" fmla="val 50000"/>
            </a:avLst>
          </a:prstGeom>
        </p:spPr>
        <p:style>
          <a:lnRef idx="2">
            <a:schemeClr val="accent1"/>
          </a:lnRef>
          <a:fillRef idx="0">
            <a:srgbClr val="FFFFFF"/>
          </a:fillRef>
          <a:effectRef idx="0">
            <a:srgbClr val="FFFFFF"/>
          </a:effectRef>
          <a:fontRef idx="minor">
            <a:schemeClr val="tx1"/>
          </a:fontRef>
        </p:style>
      </p:cxnSp>
      <p:cxnSp>
        <p:nvCxnSpPr>
          <p:cNvPr id="14" name="Elbow Connector 13"/>
          <p:cNvCxnSpPr>
            <a:stCxn id="3" idx="2"/>
            <a:endCxn id="11" idx="0"/>
          </p:cNvCxnSpPr>
          <p:nvPr/>
        </p:nvCxnSpPr>
        <p:spPr>
          <a:xfrm rot="5400000">
            <a:off x="5523865" y="-241300"/>
            <a:ext cx="1608455" cy="4893945"/>
          </a:xfrm>
          <a:prstGeom prst="bentConnector3">
            <a:avLst>
              <a:gd name="adj1" fmla="val 50020"/>
            </a:avLst>
          </a:prstGeom>
        </p:spPr>
        <p:style>
          <a:lnRef idx="2">
            <a:schemeClr val="accent1"/>
          </a:lnRef>
          <a:fillRef idx="0">
            <a:srgbClr val="FFFFFF"/>
          </a:fillRef>
          <a:effectRef idx="0">
            <a:srgbClr val="FFFFFF"/>
          </a:effectRef>
          <a:fontRef idx="minor">
            <a:schemeClr val="tx1"/>
          </a:fontRef>
        </p:style>
      </p:cxnSp>
      <p:graphicFrame>
        <p:nvGraphicFramePr>
          <p:cNvPr id="17" name="Table 16"/>
          <p:cNvGraphicFramePr>
            <a:graphicFrameLocks noGrp="1"/>
          </p:cNvGraphicFramePr>
          <p:nvPr/>
        </p:nvGraphicFramePr>
        <p:xfrm>
          <a:off x="457200" y="4229100"/>
          <a:ext cx="7561580" cy="3666490"/>
        </p:xfrm>
        <a:graphic>
          <a:graphicData uri="http://schemas.openxmlformats.org/drawingml/2006/table">
            <a:tbl>
              <a:tblPr firstRow="1" firstCol="1" bandRow="1">
                <a:tableStyleId>{69CF1AB2-1976-4502-BF36-3FF5EA218861}</a:tableStyleId>
              </a:tblPr>
              <a:tblGrid>
                <a:gridCol w="4387850">
                  <a:extLst>
                    <a:ext uri="{9D8B030D-6E8A-4147-A177-3AD203B41FA5}">
                      <a16:colId xmlns:a16="http://schemas.microsoft.com/office/drawing/2014/main" val="20000"/>
                    </a:ext>
                  </a:extLst>
                </a:gridCol>
                <a:gridCol w="3173730">
                  <a:extLst>
                    <a:ext uri="{9D8B030D-6E8A-4147-A177-3AD203B41FA5}">
                      <a16:colId xmlns:a16="http://schemas.microsoft.com/office/drawing/2014/main" val="20001"/>
                    </a:ext>
                  </a:extLst>
                </a:gridCol>
              </a:tblGrid>
              <a:tr h="869315">
                <a:tc>
                  <a:txBody>
                    <a:bodyPr/>
                    <a:lstStyle/>
                    <a:p>
                      <a:pPr marL="0" marR="0" algn="ctr">
                        <a:lnSpc>
                          <a:spcPct val="150000"/>
                        </a:lnSpc>
                        <a:spcBef>
                          <a:spcPts val="0"/>
                        </a:spcBef>
                        <a:spcAft>
                          <a:spcPts val="600"/>
                        </a:spcAft>
                      </a:pPr>
                      <a:r>
                        <a:rPr lang="en-US" sz="3200" b="1" dirty="0" err="1">
                          <a:effectLst/>
                        </a:rPr>
                        <a:t>Renforcing steel bars</a:t>
                      </a:r>
                    </a:p>
                  </a:txBody>
                  <a:tcPr marL="68580" marR="68580" marT="0" marB="0"/>
                </a:tc>
                <a:tc>
                  <a:txBody>
                    <a:bodyPr/>
                    <a:lstStyle/>
                    <a:p>
                      <a:pPr marL="0" marR="0" algn="ctr">
                        <a:lnSpc>
                          <a:spcPct val="150000"/>
                        </a:lnSpc>
                        <a:spcBef>
                          <a:spcPts val="0"/>
                        </a:spcBef>
                        <a:spcAft>
                          <a:spcPts val="600"/>
                        </a:spcAft>
                      </a:pPr>
                      <a:r>
                        <a:rPr lang="en-US" sz="3200" b="1" dirty="0">
                          <a:effectLst/>
                        </a:rPr>
                        <a:t>Value</a:t>
                      </a:r>
                    </a:p>
                  </a:txBody>
                  <a:tcPr marL="68580" marR="68580" marT="0" marB="0"/>
                </a:tc>
                <a:extLst>
                  <a:ext uri="{0D108BD9-81ED-4DB2-BD59-A6C34878D82A}">
                    <a16:rowId xmlns:a16="http://schemas.microsoft.com/office/drawing/2014/main" val="10000"/>
                  </a:ext>
                </a:extLst>
              </a:tr>
              <a:tr h="1057275">
                <a:tc>
                  <a:txBody>
                    <a:bodyPr/>
                    <a:lstStyle/>
                    <a:p>
                      <a:pPr marL="0" marR="0" algn="ctr">
                        <a:lnSpc>
                          <a:spcPct val="150000"/>
                        </a:lnSpc>
                        <a:spcBef>
                          <a:spcPts val="0"/>
                        </a:spcBef>
                        <a:spcAft>
                          <a:spcPts val="600"/>
                        </a:spcAft>
                      </a:pPr>
                      <a:r>
                        <a:rPr lang="en-US" sz="3200" b="1" dirty="0" err="1">
                          <a:effectLst/>
                        </a:rPr>
                        <a:t>Steel grade</a:t>
                      </a:r>
                    </a:p>
                  </a:txBody>
                  <a:tcPr marL="68580" marR="68580" marT="0" marB="0"/>
                </a:tc>
                <a:tc>
                  <a:txBody>
                    <a:bodyPr/>
                    <a:lstStyle/>
                    <a:p>
                      <a:pPr marL="0" marR="0" algn="ctr">
                        <a:lnSpc>
                          <a:spcPct val="150000"/>
                        </a:lnSpc>
                        <a:spcBef>
                          <a:spcPts val="0"/>
                        </a:spcBef>
                        <a:spcAft>
                          <a:spcPts val="600"/>
                        </a:spcAft>
                      </a:pPr>
                      <a:r>
                        <a:rPr lang="en-US" sz="3200" b="1" dirty="0">
                          <a:effectLst/>
                        </a:rPr>
                        <a:t> Grade 60</a:t>
                      </a:r>
                    </a:p>
                  </a:txBody>
                  <a:tcPr marL="68580" marR="68580" marT="0" marB="0"/>
                </a:tc>
                <a:extLst>
                  <a:ext uri="{0D108BD9-81ED-4DB2-BD59-A6C34878D82A}">
                    <a16:rowId xmlns:a16="http://schemas.microsoft.com/office/drawing/2014/main" val="10001"/>
                  </a:ext>
                </a:extLst>
              </a:tr>
              <a:tr h="869950">
                <a:tc>
                  <a:txBody>
                    <a:bodyPr/>
                    <a:lstStyle/>
                    <a:p>
                      <a:pPr marL="0" marR="0" algn="ctr">
                        <a:lnSpc>
                          <a:spcPct val="150000"/>
                        </a:lnSpc>
                        <a:spcBef>
                          <a:spcPts val="0"/>
                        </a:spcBef>
                        <a:spcAft>
                          <a:spcPts val="600"/>
                        </a:spcAft>
                      </a:pPr>
                      <a:r>
                        <a:rPr lang="en-US" sz="3200" b="1" dirty="0">
                          <a:effectLst/>
                        </a:rPr>
                        <a:t>Yield strength, </a:t>
                      </a:r>
                      <a:r>
                        <a:rPr lang="en-US" sz="3200" b="1">
                          <a:effectLst/>
                          <a:sym typeface="+mn-ea"/>
                        </a:rPr>
                        <a:t>f</a:t>
                      </a:r>
                      <a:r>
                        <a:rPr lang="en-US" sz="3200" b="1" baseline="-25000">
                          <a:effectLst/>
                          <a:sym typeface="+mn-ea"/>
                        </a:rPr>
                        <a:t>y</a:t>
                      </a:r>
                      <a:endParaRPr lang="en-US" sz="3200" b="1" dirty="0">
                        <a:effectLst/>
                      </a:endParaRPr>
                    </a:p>
                  </a:txBody>
                  <a:tcPr marL="68580" marR="68580" marT="0" marB="0"/>
                </a:tc>
                <a:tc>
                  <a:txBody>
                    <a:bodyPr/>
                    <a:lstStyle/>
                    <a:p>
                      <a:pPr marL="0" marR="0" algn="ctr">
                        <a:lnSpc>
                          <a:spcPct val="150000"/>
                        </a:lnSpc>
                        <a:spcBef>
                          <a:spcPts val="0"/>
                        </a:spcBef>
                        <a:spcAft>
                          <a:spcPts val="600"/>
                        </a:spcAft>
                      </a:pPr>
                      <a:r>
                        <a:rPr lang="en-US" sz="3200" b="1" dirty="0">
                          <a:effectLst/>
                        </a:rPr>
                        <a:t>420 MPa</a:t>
                      </a:r>
                    </a:p>
                  </a:txBody>
                  <a:tcPr marL="68580" marR="68580" marT="0" marB="0"/>
                </a:tc>
                <a:extLst>
                  <a:ext uri="{0D108BD9-81ED-4DB2-BD59-A6C34878D82A}">
                    <a16:rowId xmlns:a16="http://schemas.microsoft.com/office/drawing/2014/main" val="10002"/>
                  </a:ext>
                </a:extLst>
              </a:tr>
              <a:tr h="869950">
                <a:tc>
                  <a:txBody>
                    <a:bodyPr/>
                    <a:lstStyle/>
                    <a:p>
                      <a:pPr marL="0" marR="0" algn="ctr">
                        <a:lnSpc>
                          <a:spcPct val="150000"/>
                        </a:lnSpc>
                        <a:spcBef>
                          <a:spcPts val="0"/>
                        </a:spcBef>
                        <a:spcAft>
                          <a:spcPts val="600"/>
                        </a:spcAft>
                      </a:pPr>
                      <a:r>
                        <a:rPr lang="en-US" sz="3200" b="1" dirty="0">
                          <a:effectLst/>
                          <a:sym typeface="+mn-ea"/>
                        </a:rPr>
                        <a:t>Modulus of Elasticity, </a:t>
                      </a:r>
                      <a:r>
                        <a:rPr lang="en-US" sz="3200" b="1" dirty="0" err="1">
                          <a:effectLst/>
                          <a:sym typeface="+mn-ea"/>
                        </a:rPr>
                        <a:t>E</a:t>
                      </a:r>
                      <a:r>
                        <a:rPr lang="en-US" sz="3200" b="1" baseline="-25000" dirty="0" err="1">
                          <a:effectLst/>
                          <a:sym typeface="+mn-ea"/>
                        </a:rPr>
                        <a:t>c</a:t>
                      </a:r>
                      <a:endParaRPr lang="en-US" sz="3200" b="1" baseline="-25000">
                        <a:effectLst/>
                        <a:sym typeface="+mn-ea"/>
                      </a:endParaRPr>
                    </a:p>
                  </a:txBody>
                  <a:tcPr marL="68580" marR="68580" marT="0" marB="0"/>
                </a:tc>
                <a:tc>
                  <a:txBody>
                    <a:bodyPr/>
                    <a:lstStyle/>
                    <a:p>
                      <a:pPr marL="0" marR="0" algn="ctr">
                        <a:lnSpc>
                          <a:spcPct val="150000"/>
                        </a:lnSpc>
                        <a:spcBef>
                          <a:spcPts val="0"/>
                        </a:spcBef>
                        <a:spcAft>
                          <a:spcPts val="600"/>
                        </a:spcAft>
                      </a:pPr>
                      <a:r>
                        <a:rPr lang="en-US" sz="3200" b="1" dirty="0">
                          <a:effectLst/>
                        </a:rPr>
                        <a:t>200 GPa</a:t>
                      </a:r>
                    </a:p>
                  </a:txBody>
                  <a:tcPr marL="68580" marR="68580" marT="0" marB="0"/>
                </a:tc>
                <a:extLst>
                  <a:ext uri="{0D108BD9-81ED-4DB2-BD59-A6C34878D82A}">
                    <a16:rowId xmlns:a16="http://schemas.microsoft.com/office/drawing/2014/main" val="10003"/>
                  </a:ext>
                </a:extLst>
              </a:tr>
            </a:tbl>
          </a:graphicData>
        </a:graphic>
      </p:graphicFrame>
      <p:grpSp>
        <p:nvGrpSpPr>
          <p:cNvPr id="13" name="Group 12"/>
          <p:cNvGrpSpPr/>
          <p:nvPr userDrawn="1"/>
        </p:nvGrpSpPr>
        <p:grpSpPr>
          <a:xfrm>
            <a:off x="304800" y="342900"/>
            <a:ext cx="2590800" cy="528320"/>
            <a:chOff x="6240" y="4740"/>
            <a:chExt cx="4080" cy="832"/>
          </a:xfrm>
        </p:grpSpPr>
        <p:sp>
          <p:nvSpPr>
            <p:cNvPr id="2" name="文本框 12"/>
            <p:cNvSpPr txBox="1"/>
            <p:nvPr userDrawn="1">
              <p:custDataLst>
                <p:tags r:id="rId1"/>
              </p:custDataLst>
            </p:nvPr>
          </p:nvSpPr>
          <p:spPr>
            <a:xfrm>
              <a:off x="6240" y="4740"/>
              <a:ext cx="1599" cy="833"/>
            </a:xfrm>
            <a:prstGeom prst="rect">
              <a:avLst/>
            </a:prstGeom>
            <a:noFill/>
          </p:spPr>
          <p:txBody>
            <a:bodyPr wrap="square" rtlCol="0">
              <a:noAutofit/>
            </a:bodyPr>
            <a:lstStyle/>
            <a:p>
              <a:r>
                <a:rPr lang="en-US" altLang="zh-CN" sz="2000" b="1" dirty="0">
                  <a:solidFill>
                    <a:schemeClr val="accent1">
                      <a:lumMod val="75000"/>
                    </a:schemeClr>
                  </a:solidFill>
                  <a:latin typeface="Arial" panose="020B0604020202020204" pitchFamily="34" charset="0"/>
                  <a:sym typeface="Arial" panose="020B0604020202020204" pitchFamily="34" charset="0"/>
                </a:rPr>
                <a:t>1.</a:t>
              </a:r>
            </a:p>
          </p:txBody>
        </p:sp>
        <p:sp>
          <p:nvSpPr>
            <p:cNvPr id="15" name="文本框 3"/>
            <p:cNvSpPr txBox="1"/>
            <p:nvPr userDrawn="1">
              <p:custDataLst>
                <p:tags r:id="rId2"/>
              </p:custDataLst>
            </p:nvPr>
          </p:nvSpPr>
          <p:spPr>
            <a:xfrm>
              <a:off x="6804" y="4740"/>
              <a:ext cx="3516" cy="637"/>
            </a:xfrm>
            <a:prstGeom prst="rect">
              <a:avLst/>
            </a:prstGeom>
            <a:noFill/>
          </p:spPr>
          <p:txBody>
            <a:bodyPr wrap="square" rtlCol="0">
              <a:noAutofit/>
            </a:bodyPr>
            <a:lstStyle/>
            <a:p>
              <a:pPr algn="dist"/>
              <a:r>
                <a:rPr lang="en-US" altLang="en-US" sz="2000" dirty="0">
                  <a:latin typeface="Arial" panose="020B0604020202020204" pitchFamily="34" charset="0"/>
                  <a:ea typeface="Microsoft YaHei" panose="020B0503020204020204" charset="-122"/>
                  <a:sym typeface="Arial" panose="020B0604020202020204" pitchFamily="34" charset="0"/>
                </a:rPr>
                <a:t>Introduction</a:t>
              </a:r>
            </a:p>
          </p:txBody>
        </p:sp>
      </p:grpSp>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rot="-491967">
            <a:off x="4366081" y="1559751"/>
            <a:ext cx="1707111" cy="1555022"/>
          </a:xfrm>
          <a:custGeom>
            <a:avLst/>
            <a:gdLst/>
            <a:ahLst/>
            <a:cxnLst/>
            <a:rect l="l" t="t" r="r" b="b"/>
            <a:pathLst>
              <a:path w="1707111" h="1555022">
                <a:moveTo>
                  <a:pt x="0" y="0"/>
                </a:moveTo>
                <a:lnTo>
                  <a:pt x="1707110" y="0"/>
                </a:lnTo>
                <a:lnTo>
                  <a:pt x="1707110" y="1555023"/>
                </a:lnTo>
                <a:lnTo>
                  <a:pt x="0" y="1555023"/>
                </a:lnTo>
                <a:lnTo>
                  <a:pt x="0" y="0"/>
                </a:lnTo>
                <a:close/>
              </a:path>
            </a:pathLst>
          </a:custGeom>
          <a:blipFill>
            <a:blip r:embed="rId3"/>
            <a:stretch>
              <a:fillRect/>
            </a:stretch>
          </a:blipFill>
        </p:spPr>
      </p:sp>
      <p:sp>
        <p:nvSpPr>
          <p:cNvPr id="3" name="Freeform 3"/>
          <p:cNvSpPr/>
          <p:nvPr/>
        </p:nvSpPr>
        <p:spPr>
          <a:xfrm>
            <a:off x="11886951" y="952500"/>
            <a:ext cx="3634128" cy="4158041"/>
          </a:xfrm>
          <a:custGeom>
            <a:avLst/>
            <a:gdLst/>
            <a:ahLst/>
            <a:cxnLst/>
            <a:rect l="l" t="t" r="r" b="b"/>
            <a:pathLst>
              <a:path w="3634128" h="4158041">
                <a:moveTo>
                  <a:pt x="0" y="0"/>
                </a:moveTo>
                <a:lnTo>
                  <a:pt x="3634128" y="0"/>
                </a:lnTo>
                <a:lnTo>
                  <a:pt x="3634128" y="4158041"/>
                </a:lnTo>
                <a:lnTo>
                  <a:pt x="0" y="4158041"/>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4" name="Freeform 4"/>
          <p:cNvSpPr/>
          <p:nvPr/>
        </p:nvSpPr>
        <p:spPr>
          <a:xfrm rot="1129629" flipV="1">
            <a:off x="1530356" y="4116826"/>
            <a:ext cx="3895386" cy="4128059"/>
          </a:xfrm>
          <a:custGeom>
            <a:avLst/>
            <a:gdLst/>
            <a:ahLst/>
            <a:cxnLst/>
            <a:rect l="l" t="t" r="r" b="b"/>
            <a:pathLst>
              <a:path w="3895386" h="4128059">
                <a:moveTo>
                  <a:pt x="0" y="4128058"/>
                </a:moveTo>
                <a:lnTo>
                  <a:pt x="3895386" y="4128058"/>
                </a:lnTo>
                <a:lnTo>
                  <a:pt x="3895386" y="0"/>
                </a:lnTo>
                <a:lnTo>
                  <a:pt x="0" y="0"/>
                </a:lnTo>
                <a:lnTo>
                  <a:pt x="0" y="4128058"/>
                </a:lnTo>
                <a:close/>
              </a:path>
            </a:pathLst>
          </a:custGeom>
          <a:blipFill>
            <a:blip r:embed="rId6"/>
            <a:stretch>
              <a:fillRect/>
            </a:stretch>
          </a:blipFill>
        </p:spPr>
      </p:sp>
      <p:sp>
        <p:nvSpPr>
          <p:cNvPr id="5" name="Freeform 5"/>
          <p:cNvSpPr/>
          <p:nvPr/>
        </p:nvSpPr>
        <p:spPr>
          <a:xfrm rot="-1568932">
            <a:off x="15022467" y="5589838"/>
            <a:ext cx="1480813" cy="2123030"/>
          </a:xfrm>
          <a:custGeom>
            <a:avLst/>
            <a:gdLst/>
            <a:ahLst/>
            <a:cxnLst/>
            <a:rect l="l" t="t" r="r" b="b"/>
            <a:pathLst>
              <a:path w="1480813" h="2123030">
                <a:moveTo>
                  <a:pt x="0" y="0"/>
                </a:moveTo>
                <a:lnTo>
                  <a:pt x="1480813" y="0"/>
                </a:lnTo>
                <a:lnTo>
                  <a:pt x="1480813" y="2123030"/>
                </a:lnTo>
                <a:lnTo>
                  <a:pt x="0" y="2123030"/>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sp>
        <p:nvSpPr>
          <p:cNvPr id="7" name="TextBox 7"/>
          <p:cNvSpPr txBox="1"/>
          <p:nvPr/>
        </p:nvSpPr>
        <p:spPr>
          <a:xfrm>
            <a:off x="4648367" y="3228301"/>
            <a:ext cx="8376587" cy="2708275"/>
          </a:xfrm>
          <a:prstGeom prst="rect">
            <a:avLst/>
          </a:prstGeom>
        </p:spPr>
        <p:txBody>
          <a:bodyPr lIns="0" tIns="0" rIns="0" bIns="0" rtlCol="0" anchor="t">
            <a:spAutoFit/>
          </a:bodyPr>
          <a:lstStyle/>
          <a:p>
            <a:pPr algn="ctr">
              <a:lnSpc>
                <a:spcPct val="100000"/>
              </a:lnSpc>
            </a:pPr>
            <a:r>
              <a:rPr lang="en-US" sz="8800" spc="407">
                <a:solidFill>
                  <a:srgbClr val="000000"/>
                </a:solidFill>
                <a:latin typeface="Comic Sans MS" panose="030F0702030302020204" charset="0"/>
                <a:cs typeface="Comic Sans MS" panose="030F0702030302020204" charset="0"/>
              </a:rPr>
              <a:t>THANK</a:t>
            </a:r>
          </a:p>
          <a:p>
            <a:pPr algn="ctr">
              <a:lnSpc>
                <a:spcPct val="100000"/>
              </a:lnSpc>
            </a:pPr>
            <a:r>
              <a:rPr lang="en-US" sz="8800" spc="407">
                <a:solidFill>
                  <a:srgbClr val="000000"/>
                </a:solidFill>
                <a:latin typeface="Comic Sans MS" panose="030F0702030302020204" charset="0"/>
                <a:cs typeface="Comic Sans MS" panose="030F0702030302020204" charset="0"/>
              </a:rPr>
              <a:t>YOU!</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5" name="Table 4"/>
              <p:cNvGraphicFramePr/>
              <p:nvPr>
                <p:custDataLst>
                  <p:tags r:id="rId1"/>
                </p:custDataLst>
              </p:nvPr>
            </p:nvGraphicFramePr>
            <p:xfrm>
              <a:off x="533400" y="2949575"/>
              <a:ext cx="8376285" cy="4395470"/>
            </p:xfrm>
            <a:graphic>
              <a:graphicData uri="http://schemas.openxmlformats.org/drawingml/2006/table">
                <a:tbl>
                  <a:tblPr>
                    <a:tableStyleId>{BC89EF96-8CEA-46FF-86C4-4CE0E7609802}</a:tableStyleId>
                  </a:tblPr>
                  <a:tblGrid>
                    <a:gridCol w="4124325">
                      <a:extLst>
                        <a:ext uri="{9D8B030D-6E8A-4147-A177-3AD203B41FA5}">
                          <a16:colId xmlns:a16="http://schemas.microsoft.com/office/drawing/2014/main" val="20000"/>
                        </a:ext>
                      </a:extLst>
                    </a:gridCol>
                    <a:gridCol w="4251960">
                      <a:extLst>
                        <a:ext uri="{9D8B030D-6E8A-4147-A177-3AD203B41FA5}">
                          <a16:colId xmlns:a16="http://schemas.microsoft.com/office/drawing/2014/main" val="20001"/>
                        </a:ext>
                      </a:extLst>
                    </a:gridCol>
                  </a:tblGrid>
                  <a:tr h="653415">
                    <a:tc>
                      <a:txBody>
                        <a:bodyPr/>
                        <a:lstStyle/>
                        <a:p>
                          <a:pPr indent="0" algn="ctr">
                            <a:buNone/>
                          </a:pPr>
                          <a:r>
                            <a:rPr lang="en-US" sz="3600"/>
                            <a:t>Material</a:t>
                          </a:r>
                        </a:p>
                      </a:txBody>
                      <a:tcPr marL="68580" marR="68580" marT="0" marB="0"/>
                    </a:tc>
                    <a:tc>
                      <a:txBody>
                        <a:bodyPr/>
                        <a:lstStyle/>
                        <a:p>
                          <a:pPr indent="0" algn="ctr">
                            <a:buNone/>
                          </a:pPr>
                          <a:r>
                            <a:rPr lang="en-US" sz="3600"/>
                            <a:t>Unit Weight (KN/</a:t>
                          </a:r>
                          <a14:m>
                            <m:oMath xmlns:m="http://schemas.openxmlformats.org/officeDocument/2006/math">
                              <m:sSup>
                                <m:sSupPr>
                                  <m:ctrlPr>
                                    <a:rPr lang="en-US" sz="3600" i="1">
                                      <a:latin typeface="Cambria Math" panose="02040503050406030204" pitchFamily="18" charset="0"/>
                                      <a:cs typeface="Cambria Math" panose="02040503050406030204" pitchFamily="18" charset="0"/>
                                    </a:rPr>
                                  </m:ctrlPr>
                                </m:sSupPr>
                                <m:e>
                                  <m:r>
                                    <m:rPr>
                                      <m:sty m:val="p"/>
                                    </m:rPr>
                                    <a:rPr lang="en-US" sz="3600">
                                      <a:latin typeface="Cambria Math" panose="02040503050406030204" pitchFamily="18" charset="0"/>
                                      <a:cs typeface="Cambria Math" panose="02040503050406030204" pitchFamily="18" charset="0"/>
                                    </a:rPr>
                                    <m:t>m</m:t>
                                  </m:r>
                                </m:e>
                                <m:sup>
                                  <m:r>
                                    <a:rPr lang="en-US" sz="3600">
                                      <a:latin typeface="Cambria Math" panose="02040503050406030204" pitchFamily="18" charset="0"/>
                                      <a:cs typeface="Cambria Math" panose="02040503050406030204" pitchFamily="18" charset="0"/>
                                    </a:rPr>
                                    <m:t>3</m:t>
                                  </m:r>
                                </m:sup>
                              </m:sSup>
                            </m:oMath>
                          </a14:m>
                          <a:r>
                            <a:rPr lang="en-US" sz="3600"/>
                            <a:t>)</a:t>
                          </a:r>
                        </a:p>
                      </a:txBody>
                      <a:tcPr marL="68580" marR="68580" marT="0" marB="0"/>
                    </a:tc>
                    <a:extLst>
                      <a:ext uri="{0D108BD9-81ED-4DB2-BD59-A6C34878D82A}">
                        <a16:rowId xmlns:a16="http://schemas.microsoft.com/office/drawing/2014/main" val="10000"/>
                      </a:ext>
                    </a:extLst>
                  </a:tr>
                  <a:tr h="654050">
                    <a:tc>
                      <a:txBody>
                        <a:bodyPr/>
                        <a:lstStyle/>
                        <a:p>
                          <a:pPr indent="0" algn="ctr">
                            <a:buNone/>
                          </a:pPr>
                          <a:r>
                            <a:rPr lang="en-US" sz="3600"/>
                            <a:t>Tile</a:t>
                          </a:r>
                        </a:p>
                      </a:txBody>
                      <a:tcPr marL="68580" marR="68580" marT="0" marB="0"/>
                    </a:tc>
                    <a:tc>
                      <a:txBody>
                        <a:bodyPr/>
                        <a:lstStyle/>
                        <a:p>
                          <a:pPr indent="0" algn="ctr">
                            <a:buNone/>
                          </a:pPr>
                          <a:r>
                            <a:rPr lang="en-US" sz="3600"/>
                            <a:t>27</a:t>
                          </a:r>
                        </a:p>
                      </a:txBody>
                      <a:tcPr marL="68580" marR="68580" marT="0" marB="0"/>
                    </a:tc>
                    <a:extLst>
                      <a:ext uri="{0D108BD9-81ED-4DB2-BD59-A6C34878D82A}">
                        <a16:rowId xmlns:a16="http://schemas.microsoft.com/office/drawing/2014/main" val="10001"/>
                      </a:ext>
                    </a:extLst>
                  </a:tr>
                  <a:tr h="683260">
                    <a:tc>
                      <a:txBody>
                        <a:bodyPr/>
                        <a:lstStyle/>
                        <a:p>
                          <a:pPr indent="0" algn="ctr">
                            <a:buNone/>
                          </a:pPr>
                          <a:r>
                            <a:rPr lang="en-US" sz="3600"/>
                            <a:t>Cement Mortar</a:t>
                          </a:r>
                        </a:p>
                      </a:txBody>
                      <a:tcPr marL="68580" marR="68580" marT="0" marB="0"/>
                    </a:tc>
                    <a:tc>
                      <a:txBody>
                        <a:bodyPr/>
                        <a:lstStyle/>
                        <a:p>
                          <a:pPr indent="0" algn="ctr">
                            <a:buNone/>
                          </a:pPr>
                          <a:r>
                            <a:rPr lang="en-US" sz="3600"/>
                            <a:t>23</a:t>
                          </a:r>
                        </a:p>
                      </a:txBody>
                      <a:tcPr marL="68580" marR="68580" marT="0" marB="0"/>
                    </a:tc>
                    <a:extLst>
                      <a:ext uri="{0D108BD9-81ED-4DB2-BD59-A6C34878D82A}">
                        <a16:rowId xmlns:a16="http://schemas.microsoft.com/office/drawing/2014/main" val="10002"/>
                      </a:ext>
                    </a:extLst>
                  </a:tr>
                  <a:tr h="1097280">
                    <a:tc>
                      <a:txBody>
                        <a:bodyPr/>
                        <a:lstStyle/>
                        <a:p>
                          <a:pPr indent="0" algn="ctr">
                            <a:buNone/>
                          </a:pPr>
                          <a:r>
                            <a:rPr lang="en-US" sz="3600"/>
                            <a:t>ESF (Recycled Rubber)</a:t>
                          </a:r>
                        </a:p>
                      </a:txBody>
                      <a:tcPr marL="68580" marR="68580" marT="0" marB="0"/>
                    </a:tc>
                    <a:tc>
                      <a:txBody>
                        <a:bodyPr/>
                        <a:lstStyle/>
                        <a:p>
                          <a:pPr indent="0" algn="ctr">
                            <a:buNone/>
                          </a:pPr>
                          <a:r>
                            <a:rPr lang="en-US" sz="3600"/>
                            <a:t>0.7</a:t>
                          </a:r>
                        </a:p>
                      </a:txBody>
                      <a:tcPr marL="68580" marR="68580" marT="0" marB="0"/>
                    </a:tc>
                    <a:extLst>
                      <a:ext uri="{0D108BD9-81ED-4DB2-BD59-A6C34878D82A}">
                        <a16:rowId xmlns:a16="http://schemas.microsoft.com/office/drawing/2014/main" val="10003"/>
                      </a:ext>
                    </a:extLst>
                  </a:tr>
                  <a:tr h="654050">
                    <a:tc>
                      <a:txBody>
                        <a:bodyPr/>
                        <a:lstStyle/>
                        <a:p>
                          <a:pPr indent="0" algn="ctr">
                            <a:buNone/>
                          </a:pPr>
                          <a:r>
                            <a:rPr lang="en-US" sz="3600"/>
                            <a:t>Gypsum </a:t>
                          </a:r>
                        </a:p>
                      </a:txBody>
                      <a:tcPr marL="68580" marR="68580" marT="0" marB="0"/>
                    </a:tc>
                    <a:tc>
                      <a:txBody>
                        <a:bodyPr/>
                        <a:lstStyle/>
                        <a:p>
                          <a:pPr indent="0" algn="ctr">
                            <a:buNone/>
                          </a:pPr>
                          <a:r>
                            <a:rPr lang="en-US" sz="3600"/>
                            <a:t>7.2</a:t>
                          </a:r>
                        </a:p>
                      </a:txBody>
                      <a:tcPr marL="68580" marR="68580" marT="0" marB="0"/>
                    </a:tc>
                    <a:extLst>
                      <a:ext uri="{0D108BD9-81ED-4DB2-BD59-A6C34878D82A}">
                        <a16:rowId xmlns:a16="http://schemas.microsoft.com/office/drawing/2014/main" val="10004"/>
                      </a:ext>
                    </a:extLst>
                  </a:tr>
                  <a:tr h="653415">
                    <a:tc>
                      <a:txBody>
                        <a:bodyPr/>
                        <a:lstStyle/>
                        <a:p>
                          <a:pPr indent="0" algn="ctr">
                            <a:buNone/>
                          </a:pPr>
                          <a:r>
                            <a:rPr lang="en-US" sz="3600"/>
                            <a:t>Aluminum </a:t>
                          </a:r>
                        </a:p>
                      </a:txBody>
                      <a:tcPr marL="68580" marR="68580" marT="0" marB="0"/>
                    </a:tc>
                    <a:tc>
                      <a:txBody>
                        <a:bodyPr/>
                        <a:lstStyle/>
                        <a:p>
                          <a:pPr indent="0" algn="ctr">
                            <a:buNone/>
                          </a:pPr>
                          <a:r>
                            <a:rPr lang="en-US" sz="3600"/>
                            <a:t>27</a:t>
                          </a:r>
                        </a:p>
                      </a:txBody>
                      <a:tcPr marL="68580" marR="68580" marT="0" marB="0"/>
                    </a:tc>
                    <a:extLst>
                      <a:ext uri="{0D108BD9-81ED-4DB2-BD59-A6C34878D82A}">
                        <a16:rowId xmlns:a16="http://schemas.microsoft.com/office/drawing/2014/main" val="10005"/>
                      </a:ext>
                    </a:extLst>
                  </a:tr>
                </a:tbl>
              </a:graphicData>
            </a:graphic>
          </p:graphicFrame>
        </mc:Choice>
        <mc:Fallback xmlns="">
          <p:graphicFrame>
            <p:nvGraphicFramePr>
              <p:cNvPr id="5" name="Table 4"/>
              <p:cNvGraphicFramePr/>
              <p:nvPr>
                <p:custDataLst>
                  <p:tags r:id="rId8"/>
                </p:custDataLst>
              </p:nvPr>
            </p:nvGraphicFramePr>
            <p:xfrm>
              <a:off x="533400" y="2949575"/>
              <a:ext cx="8376285" cy="4395470"/>
            </p:xfrm>
            <a:graphic>
              <a:graphicData uri="http://schemas.openxmlformats.org/drawingml/2006/table">
                <a:tbl>
                  <a:tblPr>
                    <a:tableStyleId>{BC89EF96-8CEA-46FF-86C4-4CE0E7609802}</a:tableStyleId>
                  </a:tblPr>
                  <a:tblGrid>
                    <a:gridCol w="4124325"/>
                    <a:gridCol w="4251960"/>
                  </a:tblGrid>
                  <a:tr h="653415">
                    <a:tc>
                      <a:txBody>
                        <a:bodyPr/>
                        <a:lstStyle/>
                        <a:p>
                          <a:pPr indent="0" algn="ctr">
                            <a:buNone/>
                          </a:pPr>
                          <a:r>
                            <a:rPr lang="en-US" sz="3600"/>
                            <a:t>Material</a:t>
                          </a:r>
                          <a:endParaRPr lang="en-US" sz="3600"/>
                        </a:p>
                      </a:txBody>
                      <a:tcPr marL="68580" marR="68580" marT="0" marB="0"/>
                    </a:tc>
                    <a:tc>
                      <a:txBody>
                        <a:bodyPr/>
                        <a:lstStyle/>
                        <a:p>
                          <a:endParaRPr lang="en-US"/>
                        </a:p>
                      </a:txBody>
                      <a:tcPr marL="68580" marR="68580" marT="0" marB="0">
                        <a:blipFill>
                          <a:blip r:embed="rId9"/>
                        </a:blipFill>
                      </a:tcPr>
                    </a:tc>
                  </a:tr>
                  <a:tr h="654050">
                    <a:tc>
                      <a:txBody>
                        <a:bodyPr/>
                        <a:lstStyle/>
                        <a:p>
                          <a:pPr indent="0" algn="ctr">
                            <a:buNone/>
                          </a:pPr>
                          <a:r>
                            <a:rPr lang="en-US" sz="3600"/>
                            <a:t>Tile</a:t>
                          </a:r>
                          <a:endParaRPr lang="en-US" sz="3600"/>
                        </a:p>
                      </a:txBody>
                      <a:tcPr marL="68580" marR="68580" marT="0" marB="0"/>
                    </a:tc>
                    <a:tc>
                      <a:txBody>
                        <a:bodyPr/>
                        <a:lstStyle/>
                        <a:p>
                          <a:pPr indent="0" algn="ctr">
                            <a:buNone/>
                          </a:pPr>
                          <a:r>
                            <a:rPr lang="en-US" sz="3600"/>
                            <a:t>27</a:t>
                          </a:r>
                          <a:endParaRPr lang="en-US" sz="3600"/>
                        </a:p>
                      </a:txBody>
                      <a:tcPr marL="68580" marR="68580" marT="0" marB="0"/>
                    </a:tc>
                  </a:tr>
                  <a:tr h="683260">
                    <a:tc>
                      <a:txBody>
                        <a:bodyPr/>
                        <a:lstStyle/>
                        <a:p>
                          <a:pPr indent="0" algn="ctr">
                            <a:buNone/>
                          </a:pPr>
                          <a:r>
                            <a:rPr lang="en-US" sz="3600"/>
                            <a:t>Cement Mortar</a:t>
                          </a:r>
                          <a:endParaRPr lang="en-US" sz="3600"/>
                        </a:p>
                      </a:txBody>
                      <a:tcPr marL="68580" marR="68580" marT="0" marB="0"/>
                    </a:tc>
                    <a:tc>
                      <a:txBody>
                        <a:bodyPr/>
                        <a:lstStyle/>
                        <a:p>
                          <a:pPr indent="0" algn="ctr">
                            <a:buNone/>
                          </a:pPr>
                          <a:r>
                            <a:rPr lang="en-US" sz="3600"/>
                            <a:t>23</a:t>
                          </a:r>
                          <a:endParaRPr lang="en-US" sz="3600"/>
                        </a:p>
                      </a:txBody>
                      <a:tcPr marL="68580" marR="68580" marT="0" marB="0"/>
                    </a:tc>
                  </a:tr>
                  <a:tr h="1097280">
                    <a:tc>
                      <a:txBody>
                        <a:bodyPr/>
                        <a:lstStyle/>
                        <a:p>
                          <a:pPr indent="0" algn="ctr">
                            <a:buNone/>
                          </a:pPr>
                          <a:r>
                            <a:rPr lang="en-US" sz="3600"/>
                            <a:t>ESF (Recycled Rubber)</a:t>
                          </a:r>
                          <a:endParaRPr lang="en-US" sz="3600"/>
                        </a:p>
                      </a:txBody>
                      <a:tcPr marL="68580" marR="68580" marT="0" marB="0"/>
                    </a:tc>
                    <a:tc>
                      <a:txBody>
                        <a:bodyPr/>
                        <a:lstStyle/>
                        <a:p>
                          <a:pPr indent="0" algn="ctr">
                            <a:buNone/>
                          </a:pPr>
                          <a:r>
                            <a:rPr lang="en-US" sz="3600"/>
                            <a:t>0.7</a:t>
                          </a:r>
                          <a:endParaRPr lang="en-US" sz="3600"/>
                        </a:p>
                      </a:txBody>
                      <a:tcPr marL="68580" marR="68580" marT="0" marB="0"/>
                    </a:tc>
                  </a:tr>
                  <a:tr h="654050">
                    <a:tc>
                      <a:txBody>
                        <a:bodyPr/>
                        <a:lstStyle/>
                        <a:p>
                          <a:pPr indent="0" algn="ctr">
                            <a:buNone/>
                          </a:pPr>
                          <a:r>
                            <a:rPr lang="en-US" sz="3600"/>
                            <a:t>Gypsum </a:t>
                          </a:r>
                          <a:endParaRPr lang="en-US" sz="3600"/>
                        </a:p>
                      </a:txBody>
                      <a:tcPr marL="68580" marR="68580" marT="0" marB="0"/>
                    </a:tc>
                    <a:tc>
                      <a:txBody>
                        <a:bodyPr/>
                        <a:lstStyle/>
                        <a:p>
                          <a:pPr indent="0" algn="ctr">
                            <a:buNone/>
                          </a:pPr>
                          <a:r>
                            <a:rPr lang="en-US" sz="3600"/>
                            <a:t>7.2</a:t>
                          </a:r>
                          <a:endParaRPr lang="en-US" sz="3600"/>
                        </a:p>
                      </a:txBody>
                      <a:tcPr marL="68580" marR="68580" marT="0" marB="0"/>
                    </a:tc>
                  </a:tr>
                  <a:tr h="653415">
                    <a:tc>
                      <a:txBody>
                        <a:bodyPr/>
                        <a:lstStyle/>
                        <a:p>
                          <a:pPr indent="0" algn="ctr">
                            <a:buNone/>
                          </a:pPr>
                          <a:r>
                            <a:rPr lang="en-US" sz="3600"/>
                            <a:t>Aluminum </a:t>
                          </a:r>
                          <a:endParaRPr lang="en-US" sz="3600"/>
                        </a:p>
                      </a:txBody>
                      <a:tcPr marL="68580" marR="68580" marT="0" marB="0"/>
                    </a:tc>
                    <a:tc>
                      <a:txBody>
                        <a:bodyPr/>
                        <a:lstStyle/>
                        <a:p>
                          <a:pPr indent="0" algn="ctr">
                            <a:buNone/>
                          </a:pPr>
                          <a:r>
                            <a:rPr lang="en-US" sz="3600"/>
                            <a:t>27</a:t>
                          </a:r>
                          <a:endParaRPr lang="en-US" sz="3600"/>
                        </a:p>
                      </a:txBody>
                      <a:tcPr marL="68580" marR="68580" marT="0" marB="0"/>
                    </a:tc>
                  </a:tr>
                </a:tbl>
              </a:graphicData>
            </a:graphic>
          </p:graphicFrame>
        </mc:Fallback>
      </mc:AlternateContent>
      <p:sp>
        <p:nvSpPr>
          <p:cNvPr id="7" name="Text Box 6"/>
          <p:cNvSpPr txBox="1"/>
          <p:nvPr/>
        </p:nvSpPr>
        <p:spPr>
          <a:xfrm>
            <a:off x="4213860" y="495300"/>
            <a:ext cx="10014585" cy="829945"/>
          </a:xfrm>
          <a:prstGeom prst="rect">
            <a:avLst/>
          </a:prstGeom>
          <a:noFill/>
          <a:ln>
            <a:solidFill>
              <a:schemeClr val="accent1">
                <a:lumMod val="75000"/>
              </a:schemeClr>
            </a:solidFill>
          </a:ln>
        </p:spPr>
        <p:txBody>
          <a:bodyPr wrap="square" rtlCol="0">
            <a:spAutoFit/>
          </a:bodyPr>
          <a:lstStyle/>
          <a:p>
            <a:r>
              <a:rPr lang="en-US" sz="4800"/>
              <a:t> Materail of  Non-Structural Elements</a:t>
            </a:r>
          </a:p>
        </p:txBody>
      </p:sp>
      <p:sp>
        <p:nvSpPr>
          <p:cNvPr id="8" name="Text Box 7"/>
          <p:cNvSpPr txBox="1"/>
          <p:nvPr/>
        </p:nvSpPr>
        <p:spPr>
          <a:xfrm>
            <a:off x="-231775" y="7799070"/>
            <a:ext cx="9906000" cy="521970"/>
          </a:xfrm>
          <a:prstGeom prst="rect">
            <a:avLst/>
          </a:prstGeom>
          <a:noFill/>
        </p:spPr>
        <p:txBody>
          <a:bodyPr wrap="square" rtlCol="0">
            <a:spAutoFit/>
          </a:bodyPr>
          <a:lstStyle/>
          <a:p>
            <a:pPr algn="ctr"/>
            <a:r>
              <a:rPr lang="en-US" sz="2800">
                <a:latin typeface="Times New Roman" panose="02020603050405020304" pitchFamily="18" charset="0"/>
                <a:cs typeface="Times New Roman" panose="02020603050405020304" pitchFamily="18" charset="0"/>
                <a:sym typeface="+mn-ea"/>
              </a:rPr>
              <a:t>materials of </a:t>
            </a:r>
            <a:r>
              <a:rPr lang="en-US" sz="2800">
                <a:latin typeface="Times New Roman" panose="02020603050405020304" pitchFamily="18" charset="0"/>
                <a:cs typeface="Times New Roman" panose="02020603050405020304" pitchFamily="18" charset="0"/>
              </a:rPr>
              <a:t>Non-structural elemnets unit-weight. </a:t>
            </a:r>
          </a:p>
        </p:txBody>
      </p:sp>
      <p:grpSp>
        <p:nvGrpSpPr>
          <p:cNvPr id="13" name="Group 12"/>
          <p:cNvGrpSpPr/>
          <p:nvPr userDrawn="1"/>
        </p:nvGrpSpPr>
        <p:grpSpPr>
          <a:xfrm>
            <a:off x="304800" y="342900"/>
            <a:ext cx="2590800" cy="528320"/>
            <a:chOff x="6240" y="4740"/>
            <a:chExt cx="4080" cy="832"/>
          </a:xfrm>
        </p:grpSpPr>
        <p:sp>
          <p:nvSpPr>
            <p:cNvPr id="14" name="文本框 12"/>
            <p:cNvSpPr txBox="1"/>
            <p:nvPr userDrawn="1">
              <p:custDataLst>
                <p:tags r:id="rId4"/>
              </p:custDataLst>
            </p:nvPr>
          </p:nvSpPr>
          <p:spPr>
            <a:xfrm>
              <a:off x="6240" y="4740"/>
              <a:ext cx="1599" cy="833"/>
            </a:xfrm>
            <a:prstGeom prst="rect">
              <a:avLst/>
            </a:prstGeom>
            <a:noFill/>
          </p:spPr>
          <p:txBody>
            <a:bodyPr wrap="square" rtlCol="0">
              <a:noAutofit/>
            </a:bodyPr>
            <a:lstStyle/>
            <a:p>
              <a:r>
                <a:rPr lang="en-US" altLang="zh-CN" sz="2000" b="1" dirty="0">
                  <a:solidFill>
                    <a:schemeClr val="accent1">
                      <a:lumMod val="75000"/>
                    </a:schemeClr>
                  </a:solidFill>
                  <a:latin typeface="Arial" panose="020B0604020202020204" pitchFamily="34" charset="0"/>
                  <a:sym typeface="Arial" panose="020B0604020202020204" pitchFamily="34" charset="0"/>
                </a:rPr>
                <a:t>1.</a:t>
              </a:r>
            </a:p>
          </p:txBody>
        </p:sp>
        <p:sp>
          <p:nvSpPr>
            <p:cNvPr id="15" name="文本框 3"/>
            <p:cNvSpPr txBox="1"/>
            <p:nvPr userDrawn="1">
              <p:custDataLst>
                <p:tags r:id="rId5"/>
              </p:custDataLst>
            </p:nvPr>
          </p:nvSpPr>
          <p:spPr>
            <a:xfrm>
              <a:off x="6804" y="4740"/>
              <a:ext cx="3516" cy="637"/>
            </a:xfrm>
            <a:prstGeom prst="rect">
              <a:avLst/>
            </a:prstGeom>
            <a:noFill/>
          </p:spPr>
          <p:txBody>
            <a:bodyPr wrap="square" rtlCol="0">
              <a:noAutofit/>
            </a:bodyPr>
            <a:lstStyle/>
            <a:p>
              <a:pPr algn="dist"/>
              <a:r>
                <a:rPr lang="en-US" altLang="en-US" sz="2000" dirty="0">
                  <a:latin typeface="Arial" panose="020B0604020202020204" pitchFamily="34" charset="0"/>
                  <a:ea typeface="Microsoft YaHei" panose="020B0503020204020204" charset="-122"/>
                  <a:sym typeface="Arial" panose="020B0604020202020204" pitchFamily="34" charset="0"/>
                </a:rPr>
                <a:t>Introduction</a:t>
              </a:r>
            </a:p>
          </p:txBody>
        </p:sp>
      </p:grpSp>
      <mc:AlternateContent xmlns:mc="http://schemas.openxmlformats.org/markup-compatibility/2006" xmlns:a14="http://schemas.microsoft.com/office/drawing/2010/main">
        <mc:Choice Requires="a14">
          <p:graphicFrame>
            <p:nvGraphicFramePr>
              <p:cNvPr id="2" name="Table 1"/>
              <p:cNvGraphicFramePr/>
              <p:nvPr>
                <p:custDataLst>
                  <p:tags r:id="rId2"/>
                </p:custDataLst>
              </p:nvPr>
            </p:nvGraphicFramePr>
            <p:xfrm>
              <a:off x="9296400" y="2705100"/>
              <a:ext cx="8409940" cy="4884420"/>
            </p:xfrm>
            <a:graphic>
              <a:graphicData uri="http://schemas.openxmlformats.org/drawingml/2006/table">
                <a:tbl>
                  <a:tblPr>
                    <a:tableStyleId>{BC89EF96-8CEA-46FF-86C4-4CE0E7609802}</a:tableStyleId>
                  </a:tblPr>
                  <a:tblGrid>
                    <a:gridCol w="4571365">
                      <a:extLst>
                        <a:ext uri="{9D8B030D-6E8A-4147-A177-3AD203B41FA5}">
                          <a16:colId xmlns:a16="http://schemas.microsoft.com/office/drawing/2014/main" val="20000"/>
                        </a:ext>
                      </a:extLst>
                    </a:gridCol>
                    <a:gridCol w="3838575">
                      <a:extLst>
                        <a:ext uri="{9D8B030D-6E8A-4147-A177-3AD203B41FA5}">
                          <a16:colId xmlns:a16="http://schemas.microsoft.com/office/drawing/2014/main" val="20001"/>
                        </a:ext>
                      </a:extLst>
                    </a:gridCol>
                  </a:tblGrid>
                  <a:tr h="672465">
                    <a:tc>
                      <a:txBody>
                        <a:bodyPr/>
                        <a:lstStyle/>
                        <a:p>
                          <a:pPr indent="0" algn="ctr">
                            <a:buNone/>
                          </a:pPr>
                          <a:r>
                            <a:rPr lang="en-US" sz="3600"/>
                            <a:t>Material</a:t>
                          </a:r>
                        </a:p>
                      </a:txBody>
                      <a:tcPr marL="68580" marR="68580" marT="0" marB="0"/>
                    </a:tc>
                    <a:tc>
                      <a:txBody>
                        <a:bodyPr/>
                        <a:lstStyle/>
                        <a:p>
                          <a:pPr indent="0" algn="ctr">
                            <a:buNone/>
                          </a:pPr>
                          <a:r>
                            <a:rPr lang="en-US" sz="3600"/>
                            <a:t>Area load (KN/</a:t>
                          </a:r>
                          <a14:m>
                            <m:oMath xmlns:m="http://schemas.openxmlformats.org/officeDocument/2006/math">
                              <m:sSup>
                                <m:sSupPr>
                                  <m:ctrlPr>
                                    <a:rPr lang="en-US" sz="3600" i="1">
                                      <a:latin typeface="Cambria Math" panose="02040503050406030204" pitchFamily="18" charset="0"/>
                                      <a:cs typeface="Cambria Math" panose="02040503050406030204" pitchFamily="18" charset="0"/>
                                    </a:rPr>
                                  </m:ctrlPr>
                                </m:sSupPr>
                                <m:e>
                                  <m:r>
                                    <m:rPr>
                                      <m:sty m:val="p"/>
                                    </m:rPr>
                                    <a:rPr lang="en-US" sz="3600">
                                      <a:latin typeface="Cambria Math" panose="02040503050406030204" pitchFamily="18" charset="0"/>
                                      <a:cs typeface="Cambria Math" panose="02040503050406030204" pitchFamily="18" charset="0"/>
                                    </a:rPr>
                                    <m:t>m</m:t>
                                  </m:r>
                                </m:e>
                                <m:sup>
                                  <m:r>
                                    <a:rPr lang="en-US" sz="3600">
                                      <a:latin typeface="Cambria Math" panose="02040503050406030204" pitchFamily="18" charset="0"/>
                                      <a:cs typeface="Cambria Math" panose="02040503050406030204" pitchFamily="18" charset="0"/>
                                    </a:rPr>
                                    <m:t>2</m:t>
                                  </m:r>
                                </m:sup>
                              </m:sSup>
                            </m:oMath>
                          </a14:m>
                          <a:r>
                            <a:rPr lang="en-US" sz="3600"/>
                            <a:t>)</a:t>
                          </a:r>
                        </a:p>
                      </a:txBody>
                      <a:tcPr marL="68580" marR="68580" marT="0" marB="0"/>
                    </a:tc>
                    <a:extLst>
                      <a:ext uri="{0D108BD9-81ED-4DB2-BD59-A6C34878D82A}">
                        <a16:rowId xmlns:a16="http://schemas.microsoft.com/office/drawing/2014/main" val="10000"/>
                      </a:ext>
                    </a:extLst>
                  </a:tr>
                  <a:tr h="672465">
                    <a:tc>
                      <a:txBody>
                        <a:bodyPr/>
                        <a:lstStyle/>
                        <a:p>
                          <a:pPr indent="0" algn="ctr">
                            <a:buNone/>
                          </a:pPr>
                          <a:r>
                            <a:rPr lang="en-US" sz="3600"/>
                            <a:t>Curtain wall</a:t>
                          </a:r>
                        </a:p>
                      </a:txBody>
                      <a:tcPr marL="68580" marR="68580" marT="0" marB="0"/>
                    </a:tc>
                    <a:tc>
                      <a:txBody>
                        <a:bodyPr/>
                        <a:lstStyle/>
                        <a:p>
                          <a:pPr indent="0" algn="ctr">
                            <a:buNone/>
                          </a:pPr>
                          <a:r>
                            <a:rPr lang="en-US" sz="3600"/>
                            <a:t>16.67</a:t>
                          </a:r>
                        </a:p>
                      </a:txBody>
                      <a:tcPr marL="68580" marR="68580" marT="0" marB="0"/>
                    </a:tc>
                    <a:extLst>
                      <a:ext uri="{0D108BD9-81ED-4DB2-BD59-A6C34878D82A}">
                        <a16:rowId xmlns:a16="http://schemas.microsoft.com/office/drawing/2014/main" val="10001"/>
                      </a:ext>
                    </a:extLst>
                  </a:tr>
                  <a:tr h="672465">
                    <a:tc>
                      <a:txBody>
                        <a:bodyPr/>
                        <a:lstStyle/>
                        <a:p>
                          <a:pPr indent="0" algn="ctr">
                            <a:buNone/>
                          </a:pPr>
                          <a:r>
                            <a:rPr lang="en-US" sz="3600"/>
                            <a:t>Aluminium Louvers</a:t>
                          </a:r>
                        </a:p>
                      </a:txBody>
                      <a:tcPr marL="68580" marR="68580" marT="0" marB="0"/>
                    </a:tc>
                    <a:tc>
                      <a:txBody>
                        <a:bodyPr/>
                        <a:lstStyle/>
                        <a:p>
                          <a:pPr indent="0" algn="ctr">
                            <a:buNone/>
                          </a:pPr>
                          <a:r>
                            <a:rPr lang="en-US" sz="3600"/>
                            <a:t>27.00</a:t>
                          </a:r>
                        </a:p>
                      </a:txBody>
                      <a:tcPr marL="68580" marR="68580" marT="0" marB="0"/>
                    </a:tc>
                    <a:extLst>
                      <a:ext uri="{0D108BD9-81ED-4DB2-BD59-A6C34878D82A}">
                        <a16:rowId xmlns:a16="http://schemas.microsoft.com/office/drawing/2014/main" val="10002"/>
                      </a:ext>
                    </a:extLst>
                  </a:tr>
                  <a:tr h="1097280">
                    <a:tc>
                      <a:txBody>
                        <a:bodyPr/>
                        <a:lstStyle/>
                        <a:p>
                          <a:pPr indent="0" algn="ctr">
                            <a:buNone/>
                          </a:pPr>
                          <a:r>
                            <a:rPr lang="en-US" sz="3600"/>
                            <a:t>Decorative Aluminum louvers</a:t>
                          </a:r>
                        </a:p>
                      </a:txBody>
                      <a:tcPr marL="68580" marR="68580" marT="0" marB="0"/>
                    </a:tc>
                    <a:tc>
                      <a:txBody>
                        <a:bodyPr/>
                        <a:lstStyle/>
                        <a:p>
                          <a:pPr indent="0" algn="ctr">
                            <a:buNone/>
                          </a:pPr>
                          <a:r>
                            <a:rPr lang="en-US" sz="3600"/>
                            <a:t>13.33</a:t>
                          </a:r>
                        </a:p>
                      </a:txBody>
                      <a:tcPr marL="68580" marR="68580" marT="0" marB="0"/>
                    </a:tc>
                    <a:extLst>
                      <a:ext uri="{0D108BD9-81ED-4DB2-BD59-A6C34878D82A}">
                        <a16:rowId xmlns:a16="http://schemas.microsoft.com/office/drawing/2014/main" val="10003"/>
                      </a:ext>
                    </a:extLst>
                  </a:tr>
                  <a:tr h="672465">
                    <a:tc>
                      <a:txBody>
                        <a:bodyPr/>
                        <a:lstStyle/>
                        <a:p>
                          <a:pPr indent="0" algn="ctr">
                            <a:buNone/>
                          </a:pPr>
                          <a:r>
                            <a:rPr lang="en-US" sz="3600"/>
                            <a:t>Aluminum Cladding</a:t>
                          </a:r>
                        </a:p>
                      </a:txBody>
                      <a:tcPr marL="68580" marR="68580" marT="0" marB="0"/>
                    </a:tc>
                    <a:tc>
                      <a:txBody>
                        <a:bodyPr/>
                        <a:lstStyle/>
                        <a:p>
                          <a:pPr indent="0" algn="ctr">
                            <a:buNone/>
                          </a:pPr>
                          <a:r>
                            <a:rPr lang="en-US" sz="3600"/>
                            <a:t>7.50</a:t>
                          </a:r>
                        </a:p>
                      </a:txBody>
                      <a:tcPr marL="68580" marR="68580" marT="0" marB="0"/>
                    </a:tc>
                    <a:extLst>
                      <a:ext uri="{0D108BD9-81ED-4DB2-BD59-A6C34878D82A}">
                        <a16:rowId xmlns:a16="http://schemas.microsoft.com/office/drawing/2014/main" val="10004"/>
                      </a:ext>
                    </a:extLst>
                  </a:tr>
                  <a:tr h="1097280">
                    <a:tc>
                      <a:txBody>
                        <a:bodyPr/>
                        <a:lstStyle/>
                        <a:p>
                          <a:pPr indent="0" algn="ctr">
                            <a:buNone/>
                          </a:pPr>
                          <a:r>
                            <a:rPr lang="en-US" sz="3600"/>
                            <a:t>Glazing-Balcony Parapet</a:t>
                          </a:r>
                        </a:p>
                      </a:txBody>
                      <a:tcPr marL="68580" marR="68580" marT="0" marB="0"/>
                    </a:tc>
                    <a:tc>
                      <a:txBody>
                        <a:bodyPr/>
                        <a:lstStyle/>
                        <a:p>
                          <a:pPr indent="0" algn="ctr">
                            <a:buNone/>
                          </a:pPr>
                          <a:r>
                            <a:rPr lang="en-US" sz="3600"/>
                            <a:t>5.00</a:t>
                          </a:r>
                        </a:p>
                      </a:txBody>
                      <a:tcPr marL="68580" marR="68580" marT="0" marB="0"/>
                    </a:tc>
                    <a:extLst>
                      <a:ext uri="{0D108BD9-81ED-4DB2-BD59-A6C34878D82A}">
                        <a16:rowId xmlns:a16="http://schemas.microsoft.com/office/drawing/2014/main" val="10005"/>
                      </a:ext>
                    </a:extLst>
                  </a:tr>
                </a:tbl>
              </a:graphicData>
            </a:graphic>
          </p:graphicFrame>
        </mc:Choice>
        <mc:Fallback xmlns="">
          <p:graphicFrame>
            <p:nvGraphicFramePr>
              <p:cNvPr id="2" name="Table 1"/>
              <p:cNvGraphicFramePr/>
              <p:nvPr>
                <p:custDataLst>
                  <p:tags r:id="rId10"/>
                </p:custDataLst>
              </p:nvPr>
            </p:nvGraphicFramePr>
            <p:xfrm>
              <a:off x="9296400" y="2705100"/>
              <a:ext cx="8409940" cy="4884420"/>
            </p:xfrm>
            <a:graphic>
              <a:graphicData uri="http://schemas.openxmlformats.org/drawingml/2006/table">
                <a:tbl>
                  <a:tblPr>
                    <a:tableStyleId>{BC89EF96-8CEA-46FF-86C4-4CE0E7609802}</a:tableStyleId>
                  </a:tblPr>
                  <a:tblGrid>
                    <a:gridCol w="4571365"/>
                    <a:gridCol w="3838575"/>
                  </a:tblGrid>
                  <a:tr h="672465">
                    <a:tc>
                      <a:txBody>
                        <a:bodyPr/>
                        <a:p>
                          <a:pPr indent="0" algn="ctr">
                            <a:buNone/>
                          </a:pPr>
                          <a:r>
                            <a:rPr lang="en-US" sz="3600"/>
                            <a:t>Material</a:t>
                          </a:r>
                          <a:endParaRPr lang="en-US" sz="3600"/>
                        </a:p>
                      </a:txBody>
                      <a:tcPr marL="68580" marR="68580" marT="0" marB="0"/>
                    </a:tc>
                    <a:tc>
                      <a:txBody>
                        <a:bodyPr/>
                        <a:lstStyle/>
                        <a:p>
                          <a:endParaRPr lang="en-US"/>
                        </a:p>
                      </a:txBody>
                      <a:tcPr marL="68580" marR="68580" marT="0" marB="0">
                        <a:blipFill>
                          <a:blip r:embed="rId11"/>
                        </a:blipFill>
                      </a:tcPr>
                    </a:tc>
                  </a:tr>
                  <a:tr h="672465">
                    <a:tc>
                      <a:txBody>
                        <a:bodyPr/>
                        <a:p>
                          <a:pPr indent="0" algn="ctr">
                            <a:buNone/>
                          </a:pPr>
                          <a:r>
                            <a:rPr lang="en-US" sz="3600"/>
                            <a:t>Curtain wall</a:t>
                          </a:r>
                          <a:endParaRPr lang="en-US" sz="3600"/>
                        </a:p>
                      </a:txBody>
                      <a:tcPr marL="68580" marR="68580" marT="0" marB="0"/>
                    </a:tc>
                    <a:tc>
                      <a:txBody>
                        <a:bodyPr/>
                        <a:p>
                          <a:pPr indent="0" algn="ctr">
                            <a:buNone/>
                          </a:pPr>
                          <a:r>
                            <a:rPr lang="en-US" sz="3600"/>
                            <a:t>16.67</a:t>
                          </a:r>
                          <a:endParaRPr lang="en-US" sz="3600"/>
                        </a:p>
                      </a:txBody>
                      <a:tcPr marL="68580" marR="68580" marT="0" marB="0"/>
                    </a:tc>
                  </a:tr>
                  <a:tr h="672465">
                    <a:tc>
                      <a:txBody>
                        <a:bodyPr/>
                        <a:p>
                          <a:pPr indent="0" algn="ctr">
                            <a:buNone/>
                          </a:pPr>
                          <a:r>
                            <a:rPr lang="en-US" sz="3600"/>
                            <a:t>Aluminium Louvers</a:t>
                          </a:r>
                          <a:endParaRPr lang="en-US" sz="3600"/>
                        </a:p>
                      </a:txBody>
                      <a:tcPr marL="68580" marR="68580" marT="0" marB="0"/>
                    </a:tc>
                    <a:tc>
                      <a:txBody>
                        <a:bodyPr/>
                        <a:p>
                          <a:pPr indent="0" algn="ctr">
                            <a:buNone/>
                          </a:pPr>
                          <a:r>
                            <a:rPr lang="en-US" sz="3600"/>
                            <a:t>27.00</a:t>
                          </a:r>
                          <a:endParaRPr lang="en-US" sz="3600"/>
                        </a:p>
                      </a:txBody>
                      <a:tcPr marL="68580" marR="68580" marT="0" marB="0"/>
                    </a:tc>
                  </a:tr>
                  <a:tr h="1097280">
                    <a:tc>
                      <a:txBody>
                        <a:bodyPr/>
                        <a:p>
                          <a:pPr indent="0" algn="ctr">
                            <a:buNone/>
                          </a:pPr>
                          <a:r>
                            <a:rPr lang="en-US" sz="3600"/>
                            <a:t>Decorative Aluminum louvers</a:t>
                          </a:r>
                          <a:endParaRPr lang="en-US" sz="3600"/>
                        </a:p>
                      </a:txBody>
                      <a:tcPr marL="68580" marR="68580" marT="0" marB="0"/>
                    </a:tc>
                    <a:tc>
                      <a:txBody>
                        <a:bodyPr/>
                        <a:p>
                          <a:pPr indent="0" algn="ctr">
                            <a:buNone/>
                          </a:pPr>
                          <a:r>
                            <a:rPr lang="en-US" sz="3600"/>
                            <a:t>13.33</a:t>
                          </a:r>
                          <a:endParaRPr lang="en-US" sz="3600"/>
                        </a:p>
                      </a:txBody>
                      <a:tcPr marL="68580" marR="68580" marT="0" marB="0"/>
                    </a:tc>
                  </a:tr>
                  <a:tr h="672465">
                    <a:tc>
                      <a:txBody>
                        <a:bodyPr/>
                        <a:p>
                          <a:pPr indent="0" algn="ctr">
                            <a:buNone/>
                          </a:pPr>
                          <a:r>
                            <a:rPr lang="en-US" sz="3600"/>
                            <a:t>Aluminum Cladding</a:t>
                          </a:r>
                          <a:endParaRPr lang="en-US" sz="3600"/>
                        </a:p>
                      </a:txBody>
                      <a:tcPr marL="68580" marR="68580" marT="0" marB="0"/>
                    </a:tc>
                    <a:tc>
                      <a:txBody>
                        <a:bodyPr/>
                        <a:p>
                          <a:pPr indent="0" algn="ctr">
                            <a:buNone/>
                          </a:pPr>
                          <a:r>
                            <a:rPr lang="en-US" sz="3600"/>
                            <a:t>7.50</a:t>
                          </a:r>
                          <a:endParaRPr lang="en-US" sz="3600"/>
                        </a:p>
                      </a:txBody>
                      <a:tcPr marL="68580" marR="68580" marT="0" marB="0"/>
                    </a:tc>
                  </a:tr>
                  <a:tr h="1097280">
                    <a:tc>
                      <a:txBody>
                        <a:bodyPr/>
                        <a:p>
                          <a:pPr indent="0" algn="ctr">
                            <a:buNone/>
                          </a:pPr>
                          <a:r>
                            <a:rPr lang="en-US" sz="3600"/>
                            <a:t>Glazing-Balcony Parapet</a:t>
                          </a:r>
                          <a:endParaRPr lang="en-US" sz="3600"/>
                        </a:p>
                      </a:txBody>
                      <a:tcPr marL="68580" marR="68580" marT="0" marB="0"/>
                    </a:tc>
                    <a:tc>
                      <a:txBody>
                        <a:bodyPr/>
                        <a:p>
                          <a:pPr indent="0" algn="ctr">
                            <a:buNone/>
                          </a:pPr>
                          <a:r>
                            <a:rPr lang="en-US" sz="3600"/>
                            <a:t>5.00</a:t>
                          </a:r>
                          <a:endParaRPr lang="en-US" sz="3600"/>
                        </a:p>
                      </a:txBody>
                      <a:tcPr marL="68580" marR="68580" marT="0" marB="0"/>
                    </a:tc>
                  </a:tr>
                </a:tbl>
              </a:graphicData>
            </a:graphic>
          </p:graphicFrame>
        </mc:Fallback>
      </mc:AlternateContent>
      <p:sp>
        <p:nvSpPr>
          <p:cNvPr id="3" name="Text Box 2"/>
          <p:cNvSpPr txBox="1"/>
          <p:nvPr>
            <p:custDataLst>
              <p:tags r:id="rId3"/>
            </p:custDataLst>
          </p:nvPr>
        </p:nvSpPr>
        <p:spPr>
          <a:xfrm>
            <a:off x="10396855" y="7810500"/>
            <a:ext cx="6209030" cy="521970"/>
          </a:xfrm>
          <a:prstGeom prst="rect">
            <a:avLst/>
          </a:prstGeom>
          <a:noFill/>
        </p:spPr>
        <p:txBody>
          <a:bodyPr wrap="square" rtlCol="0">
            <a:spAutoFit/>
          </a:bodyPr>
          <a:lstStyle/>
          <a:p>
            <a:pPr algn="ctr"/>
            <a:r>
              <a:rPr lang="en-US" sz="2800">
                <a:latin typeface="Times New Roman" panose="02020603050405020304" pitchFamily="18" charset="0"/>
                <a:cs typeface="Times New Roman" panose="02020603050405020304" pitchFamily="18" charset="0"/>
              </a:rPr>
              <a:t>Area load of facades materials.</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مستطيل 3"/>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grpSp>
        <p:nvGrpSpPr>
          <p:cNvPr id="13" name="Group 12"/>
          <p:cNvGrpSpPr/>
          <p:nvPr userDrawn="1"/>
        </p:nvGrpSpPr>
        <p:grpSpPr>
          <a:xfrm>
            <a:off x="304800" y="342900"/>
            <a:ext cx="2590800" cy="528320"/>
            <a:chOff x="6240" y="4740"/>
            <a:chExt cx="4080" cy="832"/>
          </a:xfrm>
        </p:grpSpPr>
        <p:sp>
          <p:nvSpPr>
            <p:cNvPr id="14" name="文本框 12"/>
            <p:cNvSpPr txBox="1"/>
            <p:nvPr userDrawn="1">
              <p:custDataLst>
                <p:tags r:id="rId9"/>
              </p:custDataLst>
            </p:nvPr>
          </p:nvSpPr>
          <p:spPr>
            <a:xfrm>
              <a:off x="6240" y="4740"/>
              <a:ext cx="1599" cy="833"/>
            </a:xfrm>
            <a:prstGeom prst="rect">
              <a:avLst/>
            </a:prstGeom>
            <a:noFill/>
          </p:spPr>
          <p:txBody>
            <a:bodyPr wrap="square" rtlCol="0">
              <a:noAutofit/>
            </a:bodyPr>
            <a:lstStyle/>
            <a:p>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1.</a:t>
              </a:r>
            </a:p>
          </p:txBody>
        </p:sp>
        <p:sp>
          <p:nvSpPr>
            <p:cNvPr id="15" name="文本框 3"/>
            <p:cNvSpPr txBox="1"/>
            <p:nvPr userDrawn="1">
              <p:custDataLst>
                <p:tags r:id="rId10"/>
              </p:custDataLst>
            </p:nvPr>
          </p:nvSpPr>
          <p:spPr>
            <a:xfrm>
              <a:off x="6804" y="4740"/>
              <a:ext cx="3516" cy="637"/>
            </a:xfrm>
            <a:prstGeom prst="rect">
              <a:avLst/>
            </a:prstGeom>
            <a:noFill/>
          </p:spPr>
          <p:txBody>
            <a:bodyPr wrap="square" rtlCol="0">
              <a:noAutofit/>
            </a:bodyPr>
            <a:lstStyle/>
            <a:p>
              <a:pPr algn="dist"/>
              <a:r>
                <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rPr>
                <a:t>Introduction</a:t>
              </a:r>
            </a:p>
          </p:txBody>
        </p:sp>
      </p:grpSp>
      <p:sp>
        <p:nvSpPr>
          <p:cNvPr id="44" name="مستطيل 43"/>
          <p:cNvSpPr/>
          <p:nvPr/>
        </p:nvSpPr>
        <p:spPr>
          <a:xfrm>
            <a:off x="9051634" y="4958834"/>
            <a:ext cx="184731" cy="369332"/>
          </a:xfrm>
          <a:prstGeom prst="rect">
            <a:avLst/>
          </a:prstGeom>
        </p:spPr>
        <p:txBody>
          <a:bodyPr wrap="none">
            <a:spAutoFit/>
          </a:bodyPr>
          <a:lstStyle/>
          <a:p>
            <a:pPr algn="ctr"/>
            <a:endParaRPr lang="en-US" dirty="0">
              <a:latin typeface="Times New Roman" panose="02020603050405020304" pitchFamily="18" charset="0"/>
              <a:cs typeface="Times New Roman" panose="02020603050405020304" pitchFamily="18" charset="0"/>
            </a:endParaRPr>
          </a:p>
        </p:txBody>
      </p:sp>
      <p:grpSp>
        <p:nvGrpSpPr>
          <p:cNvPr id="36" name="Group 35"/>
          <p:cNvGrpSpPr/>
          <p:nvPr/>
        </p:nvGrpSpPr>
        <p:grpSpPr>
          <a:xfrm>
            <a:off x="7366000" y="419100"/>
            <a:ext cx="3959860" cy="1610360"/>
            <a:chOff x="11600" y="660"/>
            <a:chExt cx="6236" cy="2536"/>
          </a:xfrm>
        </p:grpSpPr>
        <p:sp>
          <p:nvSpPr>
            <p:cNvPr id="3" name="مستطيل 2"/>
            <p:cNvSpPr/>
            <p:nvPr>
              <p:custDataLst>
                <p:tags r:id="rId7"/>
              </p:custDataLst>
            </p:nvPr>
          </p:nvSpPr>
          <p:spPr>
            <a:xfrm>
              <a:off x="13320" y="660"/>
              <a:ext cx="2796" cy="1307"/>
            </a:xfrm>
            <a:prstGeom prst="rect">
              <a:avLst/>
            </a:prstGeom>
          </p:spPr>
          <p:txBody>
            <a:bodyPr wrap="none">
              <a:spAutoFit/>
            </a:bodyPr>
            <a:lstStyle/>
            <a:p>
              <a:pPr algn="l"/>
              <a:r>
                <a:rPr lang="en-US" altLang="en-US" sz="4800" b="1" dirty="0">
                  <a:latin typeface="Times New Roman" panose="02020603050405020304" pitchFamily="18" charset="0"/>
                  <a:cs typeface="Times New Roman" panose="02020603050405020304" pitchFamily="18" charset="0"/>
                </a:rPr>
                <a:t>Loads</a:t>
              </a:r>
            </a:p>
          </p:txBody>
        </p:sp>
        <p:sp>
          <p:nvSpPr>
            <p:cNvPr id="17" name="مستطيل 2"/>
            <p:cNvSpPr/>
            <p:nvPr>
              <p:custDataLst>
                <p:tags r:id="rId8"/>
              </p:custDataLst>
            </p:nvPr>
          </p:nvSpPr>
          <p:spPr>
            <a:xfrm>
              <a:off x="11600" y="1890"/>
              <a:ext cx="6236" cy="1307"/>
            </a:xfrm>
            <a:prstGeom prst="rect">
              <a:avLst/>
            </a:prstGeom>
          </p:spPr>
          <p:txBody>
            <a:bodyPr wrap="none">
              <a:spAutoFit/>
            </a:bodyPr>
            <a:lstStyle/>
            <a:p>
              <a:pPr algn="l"/>
              <a:r>
                <a:rPr lang="en-US" altLang="en-US" sz="4800" b="1" dirty="0">
                  <a:latin typeface="Times New Roman" panose="02020603050405020304" pitchFamily="18" charset="0"/>
                  <a:cs typeface="Times New Roman" panose="02020603050405020304" pitchFamily="18" charset="0"/>
                </a:rPr>
                <a:t>Gravity Loads</a:t>
              </a:r>
            </a:p>
          </p:txBody>
        </p:sp>
      </p:grpSp>
      <p:sp>
        <p:nvSpPr>
          <p:cNvPr id="23" name="Text Box 31"/>
          <p:cNvSpPr txBox="1"/>
          <p:nvPr>
            <p:custDataLst>
              <p:tags r:id="rId1"/>
            </p:custDataLst>
          </p:nvPr>
        </p:nvSpPr>
        <p:spPr>
          <a:xfrm>
            <a:off x="1805305" y="2624455"/>
            <a:ext cx="3218180" cy="1390650"/>
          </a:xfrm>
          <a:prstGeom prst="rect">
            <a:avLst/>
          </a:prstGeom>
          <a:solidFill>
            <a:schemeClr val="accent1">
              <a:lumMod val="40000"/>
              <a:lumOff val="60000"/>
            </a:schemeClr>
          </a:solidFill>
          <a:ln>
            <a:solidFill>
              <a:schemeClr val="accent1">
                <a:lumMod val="75000"/>
              </a:schemeClr>
            </a:solidFill>
          </a:ln>
        </p:spPr>
        <p:txBody>
          <a:bodyPr wrap="square" rtlCol="0">
            <a:noAutofit/>
          </a:bodyPr>
          <a:lstStyle/>
          <a:p>
            <a:pPr algn="ctr">
              <a:lnSpc>
                <a:spcPct val="150000"/>
              </a:lnSpc>
            </a:pPr>
            <a:r>
              <a:rPr lang="en-US" sz="4000" dirty="0">
                <a:latin typeface="Times New Roman" panose="02020603050405020304" pitchFamily="18" charset="0"/>
                <a:cs typeface="Times New Roman" panose="02020603050405020304" pitchFamily="18" charset="0"/>
              </a:rPr>
              <a:t>Dead loads</a:t>
            </a:r>
          </a:p>
        </p:txBody>
      </p:sp>
      <p:sp>
        <p:nvSpPr>
          <p:cNvPr id="12" name="Text Box 31"/>
          <p:cNvSpPr txBox="1"/>
          <p:nvPr>
            <p:custDataLst>
              <p:tags r:id="rId2"/>
            </p:custDataLst>
          </p:nvPr>
        </p:nvSpPr>
        <p:spPr>
          <a:xfrm>
            <a:off x="1143000" y="5743575"/>
            <a:ext cx="4468495" cy="1985645"/>
          </a:xfrm>
          <a:prstGeom prst="rect">
            <a:avLst/>
          </a:prstGeom>
          <a:solidFill>
            <a:schemeClr val="accent1">
              <a:lumMod val="40000"/>
              <a:lumOff val="60000"/>
            </a:schemeClr>
          </a:solidFill>
          <a:ln>
            <a:solidFill>
              <a:schemeClr val="accent1">
                <a:lumMod val="75000"/>
              </a:schemeClr>
            </a:solidFill>
          </a:ln>
        </p:spPr>
        <p:txBody>
          <a:bodyPr wrap="square" rtlCol="0">
            <a:noAutofit/>
          </a:bodyPr>
          <a:lstStyle/>
          <a:p>
            <a:pPr algn="ctr">
              <a:lnSpc>
                <a:spcPct val="150000"/>
              </a:lnSpc>
            </a:pPr>
            <a:r>
              <a:rPr lang="en-US" sz="3200" dirty="0">
                <a:solidFill>
                  <a:srgbClr val="000000"/>
                </a:solidFill>
                <a:latin typeface="Times New Roman" panose="02020603050405020304" pitchFamily="18" charset="0"/>
                <a:ea typeface="Open Sans Light" panose="020B0604020202020204" charset="0"/>
                <a:cs typeface="Times New Roman" panose="02020603050405020304" pitchFamily="18" charset="0"/>
                <a:sym typeface="+mn-ea"/>
              </a:rPr>
              <a:t>self weigh of the structure elements</a:t>
            </a:r>
          </a:p>
        </p:txBody>
      </p:sp>
      <p:grpSp>
        <p:nvGrpSpPr>
          <p:cNvPr id="19" name="Group 18"/>
          <p:cNvGrpSpPr/>
          <p:nvPr/>
        </p:nvGrpSpPr>
        <p:grpSpPr>
          <a:xfrm>
            <a:off x="7162800" y="2624455"/>
            <a:ext cx="4467860" cy="6103620"/>
            <a:chOff x="11280" y="4333"/>
            <a:chExt cx="7036" cy="9612"/>
          </a:xfrm>
        </p:grpSpPr>
        <p:sp>
          <p:nvSpPr>
            <p:cNvPr id="16" name="Text Box 31"/>
            <p:cNvSpPr txBox="1"/>
            <p:nvPr>
              <p:custDataLst>
                <p:tags r:id="rId5"/>
              </p:custDataLst>
            </p:nvPr>
          </p:nvSpPr>
          <p:spPr>
            <a:xfrm>
              <a:off x="12323" y="4333"/>
              <a:ext cx="5068" cy="2190"/>
            </a:xfrm>
            <a:prstGeom prst="rect">
              <a:avLst/>
            </a:prstGeom>
            <a:solidFill>
              <a:schemeClr val="accent1">
                <a:lumMod val="40000"/>
                <a:lumOff val="60000"/>
              </a:schemeClr>
            </a:solidFill>
            <a:ln>
              <a:solidFill>
                <a:schemeClr val="accent1">
                  <a:lumMod val="75000"/>
                </a:schemeClr>
              </a:solidFill>
            </a:ln>
          </p:spPr>
          <p:txBody>
            <a:bodyPr wrap="square" rtlCol="0">
              <a:noAutofit/>
            </a:bodyPr>
            <a:lstStyle/>
            <a:p>
              <a:pPr algn="ctr">
                <a:lnSpc>
                  <a:spcPct val="150000"/>
                </a:lnSpc>
              </a:pPr>
              <a:r>
                <a:rPr lang="en-US" sz="4000" dirty="0">
                  <a:latin typeface="Times New Roman" panose="02020603050405020304" pitchFamily="18" charset="0"/>
                  <a:cs typeface="Times New Roman" panose="02020603050405020304" pitchFamily="18" charset="0"/>
                </a:rPr>
                <a:t>Live loads</a:t>
              </a:r>
            </a:p>
          </p:txBody>
        </p:sp>
        <p:sp>
          <p:nvSpPr>
            <p:cNvPr id="18" name="Text Box 31"/>
            <p:cNvSpPr txBox="1"/>
            <p:nvPr>
              <p:custDataLst>
                <p:tags r:id="rId6"/>
              </p:custDataLst>
            </p:nvPr>
          </p:nvSpPr>
          <p:spPr>
            <a:xfrm>
              <a:off x="11280" y="9245"/>
              <a:ext cx="7037" cy="4701"/>
            </a:xfrm>
            <a:prstGeom prst="rect">
              <a:avLst/>
            </a:prstGeom>
            <a:solidFill>
              <a:schemeClr val="accent1">
                <a:lumMod val="40000"/>
                <a:lumOff val="60000"/>
              </a:schemeClr>
            </a:solidFill>
            <a:ln>
              <a:solidFill>
                <a:schemeClr val="accent1">
                  <a:lumMod val="75000"/>
                </a:schemeClr>
              </a:solidFill>
            </a:ln>
          </p:spPr>
          <p:txBody>
            <a:bodyPr wrap="square" rtlCol="0">
              <a:noAutofit/>
            </a:bodyPr>
            <a:lstStyle/>
            <a:p>
              <a:pPr algn="ctr" defTabSz="685800">
                <a:lnSpc>
                  <a:spcPct val="150000"/>
                </a:lnSpc>
              </a:pPr>
              <a:r>
                <a:rPr lang="en-US" sz="3200" dirty="0">
                  <a:latin typeface="Times New Roman" panose="02020603050405020304" pitchFamily="18" charset="0"/>
                  <a:cs typeface="Times New Roman" panose="02020603050405020304" pitchFamily="18" charset="0"/>
                  <a:sym typeface="+mn-ea"/>
                </a:rPr>
                <a:t>Live load is distributed on all floors within a range of 2-12 </a:t>
              </a:r>
              <a:r>
                <a:rPr lang="en-US" sz="3200" dirty="0" err="1">
                  <a:latin typeface="Times New Roman" panose="02020603050405020304" pitchFamily="18" charset="0"/>
                  <a:cs typeface="Times New Roman" panose="02020603050405020304" pitchFamily="18" charset="0"/>
                  <a:sym typeface="+mn-ea"/>
                </a:rPr>
                <a:t>kN</a:t>
              </a:r>
              <a:r>
                <a:rPr lang="en-US" sz="3200" dirty="0">
                  <a:latin typeface="Times New Roman" panose="02020603050405020304" pitchFamily="18" charset="0"/>
                  <a:cs typeface="Times New Roman" panose="02020603050405020304" pitchFamily="18" charset="0"/>
                  <a:sym typeface="+mn-ea"/>
                </a:rPr>
                <a:t>/m</a:t>
              </a:r>
              <a:r>
                <a:rPr lang="en-US" sz="3200" baseline="30000" dirty="0">
                  <a:latin typeface="Times New Roman" panose="02020603050405020304" pitchFamily="18" charset="0"/>
                  <a:cs typeface="Times New Roman" panose="02020603050405020304" pitchFamily="18" charset="0"/>
                  <a:sym typeface="+mn-ea"/>
                </a:rPr>
                <a:t>2</a:t>
              </a:r>
              <a:endParaRPr lang="en-US" sz="3200" dirty="0">
                <a:latin typeface="Times New Roman" panose="02020603050405020304" pitchFamily="18" charset="0"/>
                <a:cs typeface="Times New Roman" panose="02020603050405020304" pitchFamily="18" charset="0"/>
                <a:sym typeface="+mn-ea"/>
              </a:endParaRPr>
            </a:p>
            <a:p>
              <a:pPr algn="ctr" defTabSz="685800">
                <a:lnSpc>
                  <a:spcPct val="150000"/>
                </a:lnSpc>
              </a:pPr>
              <a:r>
                <a:rPr lang="en-US" sz="3200" dirty="0">
                  <a:latin typeface="Times New Roman" panose="02020603050405020304" pitchFamily="18" charset="0"/>
                  <a:cs typeface="Times New Roman" panose="02020603050405020304" pitchFamily="18" charset="0"/>
                </a:rPr>
                <a:t>(ASCE 7-16)</a:t>
              </a:r>
            </a:p>
          </p:txBody>
        </p:sp>
      </p:grpSp>
      <p:grpSp>
        <p:nvGrpSpPr>
          <p:cNvPr id="21" name="Group 20"/>
          <p:cNvGrpSpPr/>
          <p:nvPr/>
        </p:nvGrpSpPr>
        <p:grpSpPr>
          <a:xfrm>
            <a:off x="12954000" y="2624455"/>
            <a:ext cx="4467860" cy="6103620"/>
            <a:chOff x="11280" y="4333"/>
            <a:chExt cx="7036" cy="9612"/>
          </a:xfrm>
        </p:grpSpPr>
        <p:sp>
          <p:nvSpPr>
            <p:cNvPr id="22" name="Text Box 31"/>
            <p:cNvSpPr txBox="1"/>
            <p:nvPr>
              <p:custDataLst>
                <p:tags r:id="rId3"/>
              </p:custDataLst>
            </p:nvPr>
          </p:nvSpPr>
          <p:spPr>
            <a:xfrm>
              <a:off x="12323" y="4333"/>
              <a:ext cx="5068" cy="2190"/>
            </a:xfrm>
            <a:prstGeom prst="rect">
              <a:avLst/>
            </a:prstGeom>
            <a:solidFill>
              <a:schemeClr val="accent1">
                <a:lumMod val="40000"/>
                <a:lumOff val="60000"/>
              </a:schemeClr>
            </a:solidFill>
            <a:ln>
              <a:solidFill>
                <a:schemeClr val="accent1">
                  <a:lumMod val="75000"/>
                </a:schemeClr>
              </a:solidFill>
            </a:ln>
          </p:spPr>
          <p:txBody>
            <a:bodyPr wrap="square" rtlCol="0">
              <a:noAutofit/>
            </a:bodyPr>
            <a:lstStyle/>
            <a:p>
              <a:pPr algn="ctr">
                <a:lnSpc>
                  <a:spcPct val="150000"/>
                </a:lnSpc>
              </a:pPr>
              <a:r>
                <a:rPr lang="en-US" sz="4000" dirty="0">
                  <a:latin typeface="Times New Roman" panose="02020603050405020304" pitchFamily="18" charset="0"/>
                  <a:cs typeface="Times New Roman" panose="02020603050405020304" pitchFamily="18" charset="0"/>
                </a:rPr>
                <a:t> S.D loads</a:t>
              </a:r>
            </a:p>
          </p:txBody>
        </p:sp>
        <mc:AlternateContent xmlns:mc="http://schemas.openxmlformats.org/markup-compatibility/2006" xmlns:a14="http://schemas.microsoft.com/office/drawing/2010/main">
          <mc:Choice Requires="a14">
            <p:sp>
              <p:nvSpPr>
                <p:cNvPr id="25" name="Text Box 31"/>
                <p:cNvSpPr txBox="1"/>
                <p:nvPr>
                  <p:custDataLst>
                    <p:tags r:id="rId4"/>
                  </p:custDataLst>
                </p:nvPr>
              </p:nvSpPr>
              <p:spPr>
                <a:xfrm>
                  <a:off x="11280" y="9245"/>
                  <a:ext cx="7037" cy="4701"/>
                </a:xfrm>
                <a:prstGeom prst="rect">
                  <a:avLst/>
                </a:prstGeom>
                <a:solidFill>
                  <a:schemeClr val="accent1">
                    <a:lumMod val="40000"/>
                    <a:lumOff val="60000"/>
                  </a:schemeClr>
                </a:solidFill>
                <a:ln>
                  <a:solidFill>
                    <a:schemeClr val="accent1">
                      <a:lumMod val="75000"/>
                    </a:schemeClr>
                  </a:solidFill>
                </a:ln>
              </p:spPr>
              <p:txBody>
                <a:bodyPr wrap="square" rtlCol="0">
                  <a:noAutofit/>
                </a:bodyPr>
                <a:lstStyle/>
                <a:p>
                  <a:pPr defTabSz="685800">
                    <a:lnSpc>
                      <a:spcPct val="150000"/>
                    </a:lnSpc>
                  </a:pPr>
                  <a:r>
                    <a:rPr lang="en-US" sz="2800" dirty="0">
                      <a:latin typeface="Times New Roman" panose="02020603050405020304" pitchFamily="18" charset="0"/>
                      <a:cs typeface="Times New Roman" panose="02020603050405020304" pitchFamily="18" charset="0"/>
                      <a:sym typeface="+mn-ea"/>
                    </a:rPr>
                    <a:t>Exterior walls </a:t>
                  </a:r>
                  <a:r>
                    <a:rPr lang="en-US" sz="2800" dirty="0" err="1">
                      <a:latin typeface="Times New Roman" panose="02020603050405020304" pitchFamily="18" charset="0"/>
                      <a:cs typeface="Times New Roman" panose="02020603050405020304" pitchFamily="18" charset="0"/>
                      <a:sym typeface="+mn-ea"/>
                    </a:rPr>
                    <a:t>loads:Within</a:t>
                  </a:r>
                  <a:r>
                    <a:rPr lang="en-US" sz="2800" dirty="0">
                      <a:latin typeface="Times New Roman" panose="02020603050405020304" pitchFamily="18" charset="0"/>
                      <a:cs typeface="Times New Roman" panose="02020603050405020304" pitchFamily="18" charset="0"/>
                      <a:sym typeface="+mn-ea"/>
                    </a:rPr>
                    <a:t> a range of 1.5-4 </a:t>
                  </a:r>
                  <a:r>
                    <a:rPr lang="en-US" sz="2800" dirty="0" err="1">
                      <a:latin typeface="Times New Roman" panose="02020603050405020304" pitchFamily="18" charset="0"/>
                      <a:cs typeface="Times New Roman" panose="02020603050405020304" pitchFamily="18" charset="0"/>
                      <a:sym typeface="+mn-ea"/>
                    </a:rPr>
                    <a:t>kN</a:t>
                  </a:r>
                  <a:r>
                    <a:rPr lang="en-US" sz="2800" dirty="0">
                      <a:latin typeface="Times New Roman" panose="02020603050405020304" pitchFamily="18" charset="0"/>
                      <a:cs typeface="Times New Roman" panose="02020603050405020304" pitchFamily="18" charset="0"/>
                      <a:sym typeface="+mn-ea"/>
                    </a:rPr>
                    <a:t>/m</a:t>
                  </a:r>
                  <a:r>
                    <a:rPr lang="en-US" sz="2800" baseline="30000" dirty="0">
                      <a:latin typeface="Times New Roman" panose="02020603050405020304" pitchFamily="18" charset="0"/>
                      <a:cs typeface="Times New Roman" panose="02020603050405020304" pitchFamily="18" charset="0"/>
                      <a:sym typeface="+mn-ea"/>
                    </a:rPr>
                    <a:t>2</a:t>
                  </a:r>
                  <a:endParaRPr lang="en-US" sz="2800" dirty="0">
                    <a:latin typeface="Times New Roman" panose="02020603050405020304" pitchFamily="18" charset="0"/>
                    <a:cs typeface="Times New Roman" panose="02020603050405020304" pitchFamily="18" charset="0"/>
                    <a:sym typeface="+mn-ea"/>
                  </a:endParaRPr>
                </a:p>
                <a:p>
                  <a:pPr defTabSz="685800">
                    <a:lnSpc>
                      <a:spcPct val="150000"/>
                    </a:lnSpc>
                  </a:pPr>
                  <a:r>
                    <a:rPr lang="en-US" sz="2800" dirty="0">
                      <a:latin typeface="Times New Roman" panose="02020603050405020304" pitchFamily="18" charset="0"/>
                      <a:cs typeface="Times New Roman" panose="02020603050405020304" pitchFamily="18" charset="0"/>
                      <a:sym typeface="+mn-ea"/>
                    </a:rPr>
                    <a:t>On Slab : Total super dead loads= 1.7 KN/</a:t>
                  </a:r>
                  <a14:m>
                    <m:oMath xmlns:m="http://schemas.openxmlformats.org/officeDocument/2006/math">
                      <m:sSup>
                        <m:sSupPr>
                          <m:ctrlPr>
                            <a:rPr lang="en-US" sz="2800" i="1">
                              <a:solidFill>
                                <a:schemeClr val="tx1"/>
                              </a:solidFill>
                              <a:latin typeface="Cambria Math" panose="02040503050406030204" pitchFamily="18" charset="0"/>
                              <a:cs typeface="Cambria Math" panose="02040503050406030204" pitchFamily="18" charset="0"/>
                            </a:rPr>
                          </m:ctrlPr>
                        </m:sSupPr>
                        <m:e>
                          <m:r>
                            <m:rPr>
                              <m:sty m:val="p"/>
                            </m:rPr>
                            <a:rPr lang="en-US" sz="2800">
                              <a:solidFill>
                                <a:schemeClr val="tx1"/>
                              </a:solidFill>
                              <a:latin typeface="Cambria Math" panose="02040503050406030204" pitchFamily="18" charset="0"/>
                              <a:cs typeface="Cambria Math" panose="02040503050406030204" pitchFamily="18" charset="0"/>
                            </a:rPr>
                            <m:t>m</m:t>
                          </m:r>
                        </m:e>
                        <m:sup>
                          <m:r>
                            <a:rPr lang="en-US" sz="2800">
                              <a:solidFill>
                                <a:schemeClr val="tx1"/>
                              </a:solidFill>
                              <a:latin typeface="Cambria Math" panose="02040503050406030204" pitchFamily="18" charset="0"/>
                              <a:ea typeface="MS Mincho" charset="0"/>
                              <a:cs typeface="Cambria Math" panose="02040503050406030204" pitchFamily="18" charset="0"/>
                            </a:rPr>
                            <m:t>2</m:t>
                          </m:r>
                        </m:sup>
                      </m:sSup>
                      <m:r>
                        <a:rPr lang="en-US" sz="2800">
                          <a:solidFill>
                            <a:schemeClr val="tx1"/>
                          </a:solidFill>
                          <a:latin typeface="Cambria Math" panose="02040503050406030204" pitchFamily="18" charset="0"/>
                          <a:ea typeface="MS Mincho" charset="0"/>
                          <a:cs typeface="Cambria Math" panose="02040503050406030204" pitchFamily="18" charset="0"/>
                        </a:rPr>
                        <m:t>.</m:t>
                      </m:r>
                    </m:oMath>
                  </a14:m>
                  <a:endParaRPr lang="en-US" sz="2800" dirty="0">
                    <a:latin typeface="Times New Roman" panose="02020603050405020304" pitchFamily="18" charset="0"/>
                    <a:cs typeface="Times New Roman" panose="02020603050405020304" pitchFamily="18" charset="0"/>
                  </a:endParaRPr>
                </a:p>
              </p:txBody>
            </p:sp>
          </mc:Choice>
          <mc:Fallback xmlns="">
            <p:sp>
              <p:nvSpPr>
                <p:cNvPr id="25" name="Text Box 31"/>
                <p:cNvSpPr txBox="1">
                  <a:spLocks noRot="1" noChangeAspect="1" noMove="1" noResize="1" noEditPoints="1" noAdjustHandles="1" noChangeArrowheads="1" noChangeShapeType="1" noTextEdit="1"/>
                </p:cNvSpPr>
                <p:nvPr>
                  <p:custDataLst>
                    <p:tags r:id="rId13"/>
                  </p:custDataLst>
                </p:nvPr>
              </p:nvSpPr>
              <p:spPr>
                <a:xfrm>
                  <a:off x="11280" y="9245"/>
                  <a:ext cx="7037" cy="4701"/>
                </a:xfrm>
                <a:prstGeom prst="rect">
                  <a:avLst/>
                </a:prstGeom>
                <a:blipFill rotWithShape="1">
                  <a:blip r:embed="rId14"/>
                </a:blipFill>
                <a:ln>
                  <a:solidFill>
                    <a:schemeClr val="accent1">
                      <a:lumMod val="75000"/>
                    </a:schemeClr>
                  </a:solidFill>
                </a:ln>
              </p:spPr>
              <p:txBody>
                <a:bodyPr/>
                <a:lstStyle/>
                <a:p>
                  <a:r>
                    <a:rPr lang="en-US" altLang="en-US">
                      <a:noFill/>
                    </a:rPr>
                    <a:t> </a:t>
                  </a:r>
                </a:p>
              </p:txBody>
            </p:sp>
          </mc:Fallback>
        </mc:AlternateContent>
      </p:grpSp>
      <p:cxnSp>
        <p:nvCxnSpPr>
          <p:cNvPr id="33" name="Elbow Connector 32"/>
          <p:cNvCxnSpPr>
            <a:stCxn id="23" idx="1"/>
            <a:endCxn id="12" idx="1"/>
          </p:cNvCxnSpPr>
          <p:nvPr/>
        </p:nvCxnSpPr>
        <p:spPr>
          <a:xfrm rot="10800000" flipV="1">
            <a:off x="1142365" y="3319145"/>
            <a:ext cx="662305" cy="3416935"/>
          </a:xfrm>
          <a:prstGeom prst="bentConnector3">
            <a:avLst>
              <a:gd name="adj1" fmla="val 135954"/>
            </a:avLst>
          </a:prstGeom>
          <a:ln>
            <a:tailEnd type="arrow" w="med" len="med"/>
          </a:ln>
        </p:spPr>
        <p:style>
          <a:lnRef idx="3">
            <a:schemeClr val="accent1"/>
          </a:lnRef>
          <a:fillRef idx="0">
            <a:srgbClr val="FFFFFF"/>
          </a:fillRef>
          <a:effectRef idx="0">
            <a:srgbClr val="FFFFFF"/>
          </a:effectRef>
          <a:fontRef idx="minor">
            <a:schemeClr val="tx1"/>
          </a:fontRef>
        </p:style>
      </p:cxnSp>
      <p:cxnSp>
        <p:nvCxnSpPr>
          <p:cNvPr id="34" name="Elbow Connector 33"/>
          <p:cNvCxnSpPr>
            <a:stCxn id="16" idx="1"/>
            <a:endCxn id="18" idx="1"/>
          </p:cNvCxnSpPr>
          <p:nvPr/>
        </p:nvCxnSpPr>
        <p:spPr>
          <a:xfrm rot="10800000" flipV="1">
            <a:off x="7162165" y="3319780"/>
            <a:ext cx="662305" cy="3916680"/>
          </a:xfrm>
          <a:prstGeom prst="bentConnector3">
            <a:avLst>
              <a:gd name="adj1" fmla="val 135954"/>
            </a:avLst>
          </a:prstGeom>
          <a:ln>
            <a:tailEnd type="arrow" w="med" len="med"/>
          </a:ln>
        </p:spPr>
        <p:style>
          <a:lnRef idx="3">
            <a:schemeClr val="accent1"/>
          </a:lnRef>
          <a:fillRef idx="0">
            <a:srgbClr val="FFFFFF"/>
          </a:fillRef>
          <a:effectRef idx="0">
            <a:srgbClr val="FFFFFF"/>
          </a:effectRef>
          <a:fontRef idx="minor">
            <a:schemeClr val="tx1"/>
          </a:fontRef>
        </p:style>
      </p:cxnSp>
      <p:cxnSp>
        <p:nvCxnSpPr>
          <p:cNvPr id="35" name="Elbow Connector 34"/>
          <p:cNvCxnSpPr>
            <a:stCxn id="22" idx="1"/>
            <a:endCxn id="25" idx="1"/>
          </p:cNvCxnSpPr>
          <p:nvPr/>
        </p:nvCxnSpPr>
        <p:spPr>
          <a:xfrm rot="10800000" flipV="1">
            <a:off x="12953365" y="3319780"/>
            <a:ext cx="662305" cy="3916680"/>
          </a:xfrm>
          <a:prstGeom prst="bentConnector3">
            <a:avLst>
              <a:gd name="adj1" fmla="val 135954"/>
            </a:avLst>
          </a:prstGeom>
          <a:ln>
            <a:tailEnd type="arrow" w="med" len="med"/>
          </a:ln>
        </p:spPr>
        <p:style>
          <a:lnRef idx="3">
            <a:schemeClr val="accent1"/>
          </a:lnRef>
          <a:fillRef idx="0">
            <a:srgbClr val="FFFFFF"/>
          </a:fillRef>
          <a:effectRef idx="0">
            <a:srgbClr val="FFFFFF"/>
          </a:effectRef>
          <a:fontRef idx="minor">
            <a:schemeClr val="tx1"/>
          </a:fontRef>
        </p:style>
      </p:cxn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مستطيل 3"/>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sp>
        <p:nvSpPr>
          <p:cNvPr id="2" name="Content Placeholder 3"/>
          <p:cNvSpPr>
            <a:spLocks noGrp="1"/>
          </p:cNvSpPr>
          <p:nvPr/>
        </p:nvSpPr>
        <p:spPr>
          <a:xfrm>
            <a:off x="5891530" y="419100"/>
            <a:ext cx="6504305" cy="1032510"/>
          </a:xfrm>
          <a:prstGeom prst="rect">
            <a:avLst/>
          </a:prstGeom>
        </p:spPr>
        <p:txBody>
          <a:bodyPr vert="horz" lIns="91440" tIns="45720" rIns="91440" bIns="45720" rtlCol="0">
            <a:noAutofit/>
          </a:bodyPr>
          <a:lstStyle>
            <a:lvl1pPr marL="228600" indent="-182880" algn="l" defTabSz="914400" rtl="0" eaLnBrk="1" latinLnBrk="0" hangingPunct="1">
              <a:spcBef>
                <a:spcPct val="20000"/>
              </a:spcBef>
              <a:spcAft>
                <a:spcPts val="300"/>
              </a:spcAft>
              <a:buClr>
                <a:schemeClr val="accent6">
                  <a:lumMod val="75000"/>
                </a:schemeClr>
              </a:buClr>
              <a:buSzPct val="130000"/>
              <a:buFont typeface="Georgia" panose="02040502050405020303" pitchFamily="18" charset="0"/>
              <a:buChar char="*"/>
              <a:defRPr sz="2200" kern="1200">
                <a:solidFill>
                  <a:schemeClr val="tx1">
                    <a:lumMod val="75000"/>
                    <a:lumOff val="25000"/>
                  </a:schemeClr>
                </a:solidFill>
                <a:latin typeface="+mn-lt"/>
                <a:ea typeface="+mn-ea"/>
                <a:cs typeface="+mn-cs"/>
              </a:defRPr>
            </a:lvl1pPr>
            <a:lvl2pPr marL="548640" indent="-182880" algn="l" defTabSz="914400" rtl="0" eaLnBrk="1" latinLnBrk="0" hangingPunct="1">
              <a:spcBef>
                <a:spcPct val="20000"/>
              </a:spcBef>
              <a:spcAft>
                <a:spcPts val="300"/>
              </a:spcAft>
              <a:buClr>
                <a:schemeClr val="accent6">
                  <a:lumMod val="75000"/>
                </a:schemeClr>
              </a:buClr>
              <a:buSzPct val="130000"/>
              <a:buFont typeface="Georgia" panose="02040502050405020303" pitchFamily="18" charset="0"/>
              <a:buChar char="*"/>
              <a:defRPr sz="2000" kern="1200">
                <a:solidFill>
                  <a:schemeClr val="tx1">
                    <a:lumMod val="75000"/>
                    <a:lumOff val="25000"/>
                  </a:schemeClr>
                </a:solidFill>
                <a:latin typeface="+mn-lt"/>
                <a:ea typeface="+mn-ea"/>
                <a:cs typeface="+mn-cs"/>
              </a:defRPr>
            </a:lvl2pPr>
            <a:lvl3pPr marL="822960" indent="-182880" algn="l" defTabSz="914400" rtl="0" eaLnBrk="1" latinLnBrk="0" hangingPunct="1">
              <a:spcBef>
                <a:spcPct val="20000"/>
              </a:spcBef>
              <a:spcAft>
                <a:spcPts val="300"/>
              </a:spcAft>
              <a:buClr>
                <a:schemeClr val="accent6">
                  <a:lumMod val="75000"/>
                </a:schemeClr>
              </a:buClr>
              <a:buSzPct val="130000"/>
              <a:buFont typeface="Georgia" panose="02040502050405020303" pitchFamily="18" charset="0"/>
              <a:buChar char="*"/>
              <a:defRPr sz="1800" kern="1200">
                <a:solidFill>
                  <a:schemeClr val="tx1">
                    <a:lumMod val="75000"/>
                    <a:lumOff val="25000"/>
                  </a:schemeClr>
                </a:solidFill>
                <a:latin typeface="+mn-lt"/>
                <a:ea typeface="+mn-ea"/>
                <a:cs typeface="+mn-cs"/>
              </a:defRPr>
            </a:lvl3pPr>
            <a:lvl4pPr marL="1097280" indent="-182880" algn="l" defTabSz="914400" rtl="0" eaLnBrk="1" latinLnBrk="0" hangingPunct="1">
              <a:spcBef>
                <a:spcPct val="20000"/>
              </a:spcBef>
              <a:spcAft>
                <a:spcPts val="300"/>
              </a:spcAft>
              <a:buClr>
                <a:schemeClr val="accent6">
                  <a:lumMod val="75000"/>
                </a:schemeClr>
              </a:buClr>
              <a:buSzPct val="130000"/>
              <a:buFont typeface="Georgia" panose="02040502050405020303" pitchFamily="18" charset="0"/>
              <a:buChar char="*"/>
              <a:defRPr sz="1600" kern="1200">
                <a:solidFill>
                  <a:schemeClr val="tx1">
                    <a:lumMod val="75000"/>
                    <a:lumOff val="25000"/>
                  </a:schemeClr>
                </a:solidFill>
                <a:latin typeface="+mn-lt"/>
                <a:ea typeface="+mn-ea"/>
                <a:cs typeface="+mn-cs"/>
              </a:defRPr>
            </a:lvl4pPr>
            <a:lvl5pPr marL="1390015" indent="-182880" algn="l" defTabSz="914400" rtl="0" eaLnBrk="1" latinLnBrk="0" hangingPunct="1">
              <a:spcBef>
                <a:spcPct val="20000"/>
              </a:spcBef>
              <a:spcAft>
                <a:spcPts val="300"/>
              </a:spcAft>
              <a:buClr>
                <a:schemeClr val="accent6">
                  <a:lumMod val="75000"/>
                </a:schemeClr>
              </a:buClr>
              <a:buSzPct val="130000"/>
              <a:buFont typeface="Georgia" panose="02040502050405020303" pitchFamily="18" charset="0"/>
              <a:buChar char="*"/>
              <a:defRPr sz="1400" kern="1200">
                <a:solidFill>
                  <a:schemeClr val="tx1">
                    <a:lumMod val="75000"/>
                    <a:lumOff val="25000"/>
                  </a:schemeClr>
                </a:solidFill>
                <a:latin typeface="+mn-lt"/>
                <a:ea typeface="+mn-ea"/>
                <a:cs typeface="+mn-cs"/>
              </a:defRPr>
            </a:lvl5pPr>
            <a:lvl6pPr marL="1664335" indent="-182880" algn="l" defTabSz="914400" rtl="0" eaLnBrk="1" latinLnBrk="0" hangingPunct="1">
              <a:spcBef>
                <a:spcPct val="20000"/>
              </a:spcBef>
              <a:spcAft>
                <a:spcPts val="300"/>
              </a:spcAft>
              <a:buClr>
                <a:schemeClr val="accent6">
                  <a:lumMod val="75000"/>
                </a:schemeClr>
              </a:buClr>
              <a:buSzPct val="130000"/>
              <a:buFont typeface="Georgia" panose="02040502050405020303" pitchFamily="18" charset="0"/>
              <a:buChar char="*"/>
              <a:defRPr sz="1400" kern="1200">
                <a:solidFill>
                  <a:schemeClr val="tx1">
                    <a:lumMod val="75000"/>
                    <a:lumOff val="25000"/>
                  </a:schemeClr>
                </a:solidFill>
                <a:latin typeface="+mn-lt"/>
                <a:ea typeface="+mn-ea"/>
                <a:cs typeface="+mn-cs"/>
              </a:defRPr>
            </a:lvl6pPr>
            <a:lvl7pPr marL="1965960" indent="-182880" algn="l" defTabSz="914400" rtl="0" eaLnBrk="1" latinLnBrk="0" hangingPunct="1">
              <a:spcBef>
                <a:spcPct val="20000"/>
              </a:spcBef>
              <a:spcAft>
                <a:spcPts val="300"/>
              </a:spcAft>
              <a:buClr>
                <a:schemeClr val="accent6">
                  <a:lumMod val="75000"/>
                </a:schemeClr>
              </a:buClr>
              <a:buSzPct val="130000"/>
              <a:buFont typeface="Georgia" panose="02040502050405020303" pitchFamily="18" charset="0"/>
              <a:buChar char="*"/>
              <a:defRPr sz="1400" kern="1200">
                <a:solidFill>
                  <a:schemeClr val="tx1">
                    <a:lumMod val="75000"/>
                    <a:lumOff val="25000"/>
                  </a:schemeClr>
                </a:solidFill>
                <a:latin typeface="+mn-lt"/>
                <a:ea typeface="+mn-ea"/>
                <a:cs typeface="+mn-cs"/>
              </a:defRPr>
            </a:lvl7pPr>
            <a:lvl8pPr marL="2286000" indent="-182880" algn="l" defTabSz="914400" rtl="0" eaLnBrk="1" latinLnBrk="0" hangingPunct="1">
              <a:spcBef>
                <a:spcPct val="20000"/>
              </a:spcBef>
              <a:spcAft>
                <a:spcPts val="300"/>
              </a:spcAft>
              <a:buClr>
                <a:schemeClr val="accent6">
                  <a:lumMod val="75000"/>
                </a:schemeClr>
              </a:buClr>
              <a:buSzPct val="130000"/>
              <a:buFont typeface="Georgia" panose="02040502050405020303" pitchFamily="18" charset="0"/>
              <a:buChar char="*"/>
              <a:defRPr sz="1400" kern="1200">
                <a:solidFill>
                  <a:schemeClr val="tx1">
                    <a:lumMod val="75000"/>
                    <a:lumOff val="25000"/>
                  </a:schemeClr>
                </a:solidFill>
                <a:latin typeface="+mn-lt"/>
                <a:ea typeface="+mn-ea"/>
                <a:cs typeface="+mn-cs"/>
              </a:defRPr>
            </a:lvl8pPr>
            <a:lvl9pPr marL="2587625" indent="-182880" algn="l" defTabSz="914400" rtl="0" eaLnBrk="1" latinLnBrk="0" hangingPunct="1">
              <a:spcBef>
                <a:spcPct val="20000"/>
              </a:spcBef>
              <a:spcAft>
                <a:spcPts val="300"/>
              </a:spcAft>
              <a:buClr>
                <a:schemeClr val="accent6">
                  <a:lumMod val="75000"/>
                </a:schemeClr>
              </a:buClr>
              <a:buSzPct val="130000"/>
              <a:buFont typeface="Georgia" panose="02040502050405020303" pitchFamily="18" charset="0"/>
              <a:buChar char="*"/>
              <a:defRPr sz="1400" kern="1200">
                <a:solidFill>
                  <a:schemeClr val="tx1">
                    <a:lumMod val="75000"/>
                    <a:lumOff val="25000"/>
                  </a:schemeClr>
                </a:solidFill>
                <a:latin typeface="+mn-lt"/>
                <a:ea typeface="+mn-ea"/>
                <a:cs typeface="+mn-cs"/>
              </a:defRPr>
            </a:lvl9pPr>
          </a:lstStyle>
          <a:p>
            <a:pPr marL="0" indent="0" algn="ctr">
              <a:buNone/>
            </a:pPr>
            <a:r>
              <a:rPr lang="en-US" sz="4800" b="1" dirty="0">
                <a:solidFill>
                  <a:srgbClr val="000000"/>
                </a:solidFill>
                <a:latin typeface="Times New Roman" panose="02020603050405020304" pitchFamily="18" charset="0"/>
                <a:ea typeface="Calibri" panose="020F0502020204030204"/>
                <a:cs typeface="Times New Roman" panose="02020603050405020304" pitchFamily="18" charset="0"/>
              </a:rPr>
              <a:t>Hydrostatic loads</a:t>
            </a:r>
          </a:p>
        </p:txBody>
      </p:sp>
      <p:pic>
        <p:nvPicPr>
          <p:cNvPr id="5" name="Picture 4"/>
          <p:cNvPicPr>
            <a:picLocks noChangeAspect="1"/>
          </p:cNvPicPr>
          <p:nvPr/>
        </p:nvPicPr>
        <p:blipFill>
          <a:blip r:embed="rId5">
            <a:clrChange>
              <a:clrFrom>
                <a:srgbClr val="FFFFFF">
                  <a:alpha val="100000"/>
                </a:srgbClr>
              </a:clrFrom>
              <a:clrTo>
                <a:srgbClr val="FFFFFF">
                  <a:alpha val="100000"/>
                  <a:alpha val="0"/>
                </a:srgbClr>
              </a:clrTo>
            </a:clrChange>
          </a:blip>
          <a:stretch>
            <a:fillRect/>
          </a:stretch>
        </p:blipFill>
        <p:spPr>
          <a:xfrm>
            <a:off x="3200400" y="1790700"/>
            <a:ext cx="12095480" cy="7926070"/>
          </a:xfrm>
          <a:prstGeom prst="rect">
            <a:avLst/>
          </a:prstGeom>
        </p:spPr>
      </p:pic>
      <p:grpSp>
        <p:nvGrpSpPr>
          <p:cNvPr id="13" name="Group 12"/>
          <p:cNvGrpSpPr/>
          <p:nvPr userDrawn="1"/>
        </p:nvGrpSpPr>
        <p:grpSpPr>
          <a:xfrm>
            <a:off x="304800" y="342900"/>
            <a:ext cx="2590800" cy="528320"/>
            <a:chOff x="6240" y="4740"/>
            <a:chExt cx="4080" cy="832"/>
          </a:xfrm>
        </p:grpSpPr>
        <p:sp>
          <p:nvSpPr>
            <p:cNvPr id="14" name="文本框 12"/>
            <p:cNvSpPr txBox="1"/>
            <p:nvPr userDrawn="1">
              <p:custDataLst>
                <p:tags r:id="rId1"/>
              </p:custDataLst>
            </p:nvPr>
          </p:nvSpPr>
          <p:spPr>
            <a:xfrm>
              <a:off x="6240" y="4740"/>
              <a:ext cx="1599" cy="833"/>
            </a:xfrm>
            <a:prstGeom prst="rect">
              <a:avLst/>
            </a:prstGeom>
            <a:noFill/>
          </p:spPr>
          <p:txBody>
            <a:bodyPr wrap="square" rtlCol="0">
              <a:noAutofit/>
            </a:bodyPr>
            <a:lstStyle/>
            <a:p>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1.</a:t>
              </a:r>
            </a:p>
          </p:txBody>
        </p:sp>
        <p:sp>
          <p:nvSpPr>
            <p:cNvPr id="15" name="文本框 3"/>
            <p:cNvSpPr txBox="1"/>
            <p:nvPr userDrawn="1">
              <p:custDataLst>
                <p:tags r:id="rId2"/>
              </p:custDataLst>
            </p:nvPr>
          </p:nvSpPr>
          <p:spPr>
            <a:xfrm>
              <a:off x="6804" y="4740"/>
              <a:ext cx="3516" cy="637"/>
            </a:xfrm>
            <a:prstGeom prst="rect">
              <a:avLst/>
            </a:prstGeom>
            <a:noFill/>
          </p:spPr>
          <p:txBody>
            <a:bodyPr wrap="square" rtlCol="0">
              <a:noAutofit/>
            </a:bodyPr>
            <a:lstStyle/>
            <a:p>
              <a:pPr algn="dist"/>
              <a:r>
                <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rPr>
                <a:t>Introduction</a:t>
              </a: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مستطيل 3"/>
          <p:cNvSpPr/>
          <p:nvPr/>
        </p:nvSpPr>
        <p:spPr>
          <a:xfrm>
            <a:off x="2939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sp>
        <p:nvSpPr>
          <p:cNvPr id="5" name="Text Box 31"/>
          <p:cNvSpPr txBox="1"/>
          <p:nvPr/>
        </p:nvSpPr>
        <p:spPr>
          <a:xfrm>
            <a:off x="762000" y="3393440"/>
            <a:ext cx="5761355" cy="1584325"/>
          </a:xfrm>
          <a:prstGeom prst="rect">
            <a:avLst/>
          </a:prstGeom>
          <a:solidFill>
            <a:schemeClr val="accent1">
              <a:lumMod val="40000"/>
              <a:lumOff val="60000"/>
            </a:schemeClr>
          </a:solidFill>
          <a:ln>
            <a:solidFill>
              <a:schemeClr val="accent1">
                <a:lumMod val="75000"/>
              </a:schemeClr>
            </a:solidFill>
          </a:ln>
        </p:spPr>
        <p:txBody>
          <a:bodyPr wrap="square" rtlCol="0">
            <a:noAutofit/>
          </a:bodyPr>
          <a:lstStyle/>
          <a:p>
            <a:pPr algn="ctr" defTabSz="685800">
              <a:lnSpc>
                <a:spcPct val="150000"/>
              </a:lnSpc>
            </a:pPr>
            <a:r>
              <a:rPr lang="en-US" sz="4800" b="1" dirty="0">
                <a:solidFill>
                  <a:prstClr val="black"/>
                </a:solidFill>
                <a:latin typeface="Times New Roman" panose="02020603050405020304" pitchFamily="18" charset="0"/>
                <a:cs typeface="Times New Roman" panose="02020603050405020304" pitchFamily="18" charset="0"/>
              </a:rPr>
              <a:t>Lateral loads</a:t>
            </a:r>
          </a:p>
        </p:txBody>
      </p:sp>
      <p:sp>
        <p:nvSpPr>
          <p:cNvPr id="6" name="Rectangles 3"/>
          <p:cNvSpPr/>
          <p:nvPr/>
        </p:nvSpPr>
        <p:spPr>
          <a:xfrm>
            <a:off x="11117580" y="3947160"/>
            <a:ext cx="5504815" cy="1752600"/>
          </a:xfrm>
          <a:prstGeom prst="rect">
            <a:avLst/>
          </a:prstGeom>
          <a:solidFill>
            <a:schemeClr val="accent1">
              <a:lumMod val="40000"/>
              <a:lumOff val="60000"/>
            </a:schemeClr>
          </a:solidFill>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defTabSz="685800">
              <a:lnSpc>
                <a:spcPct val="100000"/>
              </a:lnSpc>
            </a:pPr>
            <a:r>
              <a:rPr lang="en-US" sz="4000" dirty="0">
                <a:solidFill>
                  <a:prstClr val="black"/>
                </a:solidFill>
                <a:latin typeface="Times New Roman" panose="02020603050405020304" pitchFamily="18" charset="0"/>
                <a:cs typeface="Times New Roman" panose="02020603050405020304" pitchFamily="18" charset="0"/>
              </a:rPr>
              <a:t>Soil loads</a:t>
            </a:r>
          </a:p>
        </p:txBody>
      </p:sp>
      <p:sp>
        <p:nvSpPr>
          <p:cNvPr id="8" name="Rectangles 1"/>
          <p:cNvSpPr/>
          <p:nvPr/>
        </p:nvSpPr>
        <p:spPr>
          <a:xfrm>
            <a:off x="11125200" y="586105"/>
            <a:ext cx="5497195" cy="1752600"/>
          </a:xfrm>
          <a:prstGeom prst="rect">
            <a:avLst/>
          </a:prstGeom>
          <a:solidFill>
            <a:schemeClr val="accent1">
              <a:lumMod val="40000"/>
              <a:lumOff val="60000"/>
            </a:schemeClr>
          </a:solidFill>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defTabSz="685800"/>
            <a:r>
              <a:rPr lang="en-US" sz="4000" dirty="0">
                <a:solidFill>
                  <a:srgbClr val="000000"/>
                </a:solidFill>
                <a:latin typeface="Times New Roman" panose="02020603050405020304" pitchFamily="18" charset="0"/>
                <a:ea typeface="Open Sans Light" panose="020B0604020202020204" charset="0"/>
                <a:cs typeface="Times New Roman" panose="02020603050405020304" pitchFamily="18" charset="0"/>
              </a:rPr>
              <a:t>Seismic forces</a:t>
            </a:r>
          </a:p>
        </p:txBody>
      </p:sp>
      <p:cxnSp>
        <p:nvCxnSpPr>
          <p:cNvPr id="10" name="Elbow Connector 14"/>
          <p:cNvCxnSpPr>
            <a:stCxn id="5" idx="3"/>
            <a:endCxn id="8" idx="1"/>
          </p:cNvCxnSpPr>
          <p:nvPr/>
        </p:nvCxnSpPr>
        <p:spPr>
          <a:xfrm flipV="1">
            <a:off x="6523355" y="1462405"/>
            <a:ext cx="4601845" cy="2723515"/>
          </a:xfrm>
          <a:prstGeom prst="bentConnector3">
            <a:avLst>
              <a:gd name="adj1" fmla="val 50007"/>
            </a:avLst>
          </a:prstGeom>
          <a:ln w="57150">
            <a:prstDash val="solid"/>
          </a:ln>
        </p:spPr>
        <p:style>
          <a:lnRef idx="2">
            <a:schemeClr val="accent1"/>
          </a:lnRef>
          <a:fillRef idx="0">
            <a:srgbClr val="FFFFFF"/>
          </a:fillRef>
          <a:effectRef idx="0">
            <a:srgbClr val="FFFFFF"/>
          </a:effectRef>
          <a:fontRef idx="minor">
            <a:schemeClr val="tx1"/>
          </a:fontRef>
        </p:style>
      </p:cxnSp>
      <p:cxnSp>
        <p:nvCxnSpPr>
          <p:cNvPr id="12" name="Elbow Connector 19"/>
          <p:cNvCxnSpPr/>
          <p:nvPr/>
        </p:nvCxnSpPr>
        <p:spPr>
          <a:xfrm>
            <a:off x="8825544" y="4190682"/>
            <a:ext cx="2292352" cy="632532"/>
          </a:xfrm>
          <a:prstGeom prst="bentConnector3">
            <a:avLst>
              <a:gd name="adj1" fmla="val 50000"/>
            </a:avLst>
          </a:prstGeom>
          <a:ln w="57150"/>
        </p:spPr>
        <p:style>
          <a:lnRef idx="2">
            <a:schemeClr val="accent1"/>
          </a:lnRef>
          <a:fillRef idx="0">
            <a:srgbClr val="FFFFFF"/>
          </a:fillRef>
          <a:effectRef idx="0">
            <a:srgbClr val="FFFFFF"/>
          </a:effectRef>
          <a:fontRef idx="minor">
            <a:schemeClr val="tx1"/>
          </a:fontRef>
        </p:style>
      </p:cxnSp>
      <p:sp>
        <p:nvSpPr>
          <p:cNvPr id="26" name="Rectangles 1"/>
          <p:cNvSpPr/>
          <p:nvPr/>
        </p:nvSpPr>
        <p:spPr>
          <a:xfrm>
            <a:off x="11125200" y="7252970"/>
            <a:ext cx="5497195" cy="1752600"/>
          </a:xfrm>
          <a:prstGeom prst="rect">
            <a:avLst/>
          </a:prstGeom>
          <a:solidFill>
            <a:schemeClr val="accent1">
              <a:lumMod val="40000"/>
              <a:lumOff val="60000"/>
            </a:schemeClr>
          </a:solidFill>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lnSpc>
                <a:spcPct val="100000"/>
              </a:lnSpc>
            </a:pPr>
            <a:r>
              <a:rPr lang="en-US" sz="4000" dirty="0">
                <a:solidFill>
                  <a:schemeClr val="tx1">
                    <a:lumMod val="95000"/>
                    <a:lumOff val="5000"/>
                  </a:schemeClr>
                </a:solidFill>
                <a:latin typeface="Times New Roman" panose="02020603050405020304" pitchFamily="18" charset="0"/>
                <a:cs typeface="Times New Roman" panose="02020603050405020304" pitchFamily="18" charset="0"/>
              </a:rPr>
              <a:t>Wind loads</a:t>
            </a:r>
          </a:p>
        </p:txBody>
      </p:sp>
      <p:cxnSp>
        <p:nvCxnSpPr>
          <p:cNvPr id="49" name="رابط بشكل مرفق 48"/>
          <p:cNvCxnSpPr>
            <a:endCxn id="26" idx="1"/>
          </p:cNvCxnSpPr>
          <p:nvPr/>
        </p:nvCxnSpPr>
        <p:spPr>
          <a:xfrm rot="16200000" flipH="1">
            <a:off x="8006136" y="5010091"/>
            <a:ext cx="3938472" cy="2299656"/>
          </a:xfrm>
          <a:prstGeom prst="bentConnector2">
            <a:avLst/>
          </a:prstGeom>
          <a:ln w="57150"/>
        </p:spPr>
        <p:style>
          <a:lnRef idx="1">
            <a:schemeClr val="accent1"/>
          </a:lnRef>
          <a:fillRef idx="0">
            <a:schemeClr val="accent1"/>
          </a:fillRef>
          <a:effectRef idx="0">
            <a:schemeClr val="accent1"/>
          </a:effectRef>
          <a:fontRef idx="minor">
            <a:schemeClr val="tx1"/>
          </a:fontRef>
        </p:style>
      </p:cxnSp>
      <p:grpSp>
        <p:nvGrpSpPr>
          <p:cNvPr id="13" name="Group 12"/>
          <p:cNvGrpSpPr/>
          <p:nvPr userDrawn="1"/>
        </p:nvGrpSpPr>
        <p:grpSpPr>
          <a:xfrm>
            <a:off x="304800" y="342900"/>
            <a:ext cx="2590800" cy="528320"/>
            <a:chOff x="6240" y="4740"/>
            <a:chExt cx="4080" cy="832"/>
          </a:xfrm>
        </p:grpSpPr>
        <p:sp>
          <p:nvSpPr>
            <p:cNvPr id="14" name="文本框 12"/>
            <p:cNvSpPr txBox="1"/>
            <p:nvPr userDrawn="1">
              <p:custDataLst>
                <p:tags r:id="rId1"/>
              </p:custDataLst>
            </p:nvPr>
          </p:nvSpPr>
          <p:spPr>
            <a:xfrm>
              <a:off x="6240" y="4740"/>
              <a:ext cx="1599" cy="833"/>
            </a:xfrm>
            <a:prstGeom prst="rect">
              <a:avLst/>
            </a:prstGeom>
            <a:noFill/>
          </p:spPr>
          <p:txBody>
            <a:bodyPr wrap="square" rtlCol="0">
              <a:noAutofit/>
            </a:bodyPr>
            <a:lstStyle/>
            <a:p>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1.</a:t>
              </a:r>
            </a:p>
          </p:txBody>
        </p:sp>
        <p:sp>
          <p:nvSpPr>
            <p:cNvPr id="15" name="文本框 3"/>
            <p:cNvSpPr txBox="1"/>
            <p:nvPr userDrawn="1">
              <p:custDataLst>
                <p:tags r:id="rId2"/>
              </p:custDataLst>
            </p:nvPr>
          </p:nvSpPr>
          <p:spPr>
            <a:xfrm>
              <a:off x="6804" y="4740"/>
              <a:ext cx="3516" cy="637"/>
            </a:xfrm>
            <a:prstGeom prst="rect">
              <a:avLst/>
            </a:prstGeom>
            <a:noFill/>
          </p:spPr>
          <p:txBody>
            <a:bodyPr wrap="square" rtlCol="0">
              <a:noAutofit/>
            </a:bodyPr>
            <a:lstStyle/>
            <a:p>
              <a:pPr algn="dist"/>
              <a:r>
                <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rPr>
                <a:t>Introduction</a:t>
              </a: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مستطيل 3"/>
          <p:cNvSpPr/>
          <p:nvPr/>
        </p:nvSpPr>
        <p:spPr>
          <a:xfrm>
            <a:off x="2558839" y="3393680"/>
            <a:ext cx="277037" cy="1838823"/>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endParaRPr>
          </a:p>
          <a:p>
            <a:pPr defTabSz="685800">
              <a:lnSpc>
                <a:spcPct val="150000"/>
              </a:lnSpc>
            </a:pPr>
            <a:endParaRPr lang="en-US" sz="4200" b="1" dirty="0">
              <a:solidFill>
                <a:prstClr val="black">
                  <a:lumMod val="95000"/>
                  <a:lumOff val="5000"/>
                </a:prstClr>
              </a:solidFill>
            </a:endParaRPr>
          </a:p>
        </p:txBody>
      </p:sp>
      <p:sp>
        <p:nvSpPr>
          <p:cNvPr id="2" name="Content Placeholder 3"/>
          <p:cNvSpPr>
            <a:spLocks noGrp="1"/>
          </p:cNvSpPr>
          <p:nvPr/>
        </p:nvSpPr>
        <p:spPr>
          <a:xfrm>
            <a:off x="685800" y="1071554"/>
            <a:ext cx="8443595" cy="1032510"/>
          </a:xfrm>
          <a:prstGeom prst="rect">
            <a:avLst/>
          </a:prstGeom>
        </p:spPr>
        <p:txBody>
          <a:bodyPr vert="horz" lIns="91440" tIns="45720" rIns="91440" bIns="45720" rtlCol="0">
            <a:noAutofit/>
          </a:bodyPr>
          <a:lstStyle>
            <a:lvl1pPr marL="228600" indent="-182880" algn="l" defTabSz="914400" rtl="0" eaLnBrk="1" latinLnBrk="0" hangingPunct="1">
              <a:spcBef>
                <a:spcPct val="20000"/>
              </a:spcBef>
              <a:spcAft>
                <a:spcPts val="300"/>
              </a:spcAft>
              <a:buClr>
                <a:schemeClr val="accent6">
                  <a:lumMod val="75000"/>
                </a:schemeClr>
              </a:buClr>
              <a:buSzPct val="130000"/>
              <a:buFont typeface="Georgia" panose="02040502050405020303" pitchFamily="18" charset="0"/>
              <a:buChar char="*"/>
              <a:defRPr sz="2200" kern="1200">
                <a:solidFill>
                  <a:schemeClr val="tx1">
                    <a:lumMod val="75000"/>
                    <a:lumOff val="25000"/>
                  </a:schemeClr>
                </a:solidFill>
                <a:latin typeface="+mn-lt"/>
                <a:ea typeface="+mn-ea"/>
                <a:cs typeface="+mn-cs"/>
              </a:defRPr>
            </a:lvl1pPr>
            <a:lvl2pPr marL="548640" indent="-182880" algn="l" defTabSz="914400" rtl="0" eaLnBrk="1" latinLnBrk="0" hangingPunct="1">
              <a:spcBef>
                <a:spcPct val="20000"/>
              </a:spcBef>
              <a:spcAft>
                <a:spcPts val="300"/>
              </a:spcAft>
              <a:buClr>
                <a:schemeClr val="accent6">
                  <a:lumMod val="75000"/>
                </a:schemeClr>
              </a:buClr>
              <a:buSzPct val="130000"/>
              <a:buFont typeface="Georgia" panose="02040502050405020303" pitchFamily="18" charset="0"/>
              <a:buChar char="*"/>
              <a:defRPr sz="2000" kern="1200">
                <a:solidFill>
                  <a:schemeClr val="tx1">
                    <a:lumMod val="75000"/>
                    <a:lumOff val="25000"/>
                  </a:schemeClr>
                </a:solidFill>
                <a:latin typeface="+mn-lt"/>
                <a:ea typeface="+mn-ea"/>
                <a:cs typeface="+mn-cs"/>
              </a:defRPr>
            </a:lvl2pPr>
            <a:lvl3pPr marL="822960" indent="-182880" algn="l" defTabSz="914400" rtl="0" eaLnBrk="1" latinLnBrk="0" hangingPunct="1">
              <a:spcBef>
                <a:spcPct val="20000"/>
              </a:spcBef>
              <a:spcAft>
                <a:spcPts val="300"/>
              </a:spcAft>
              <a:buClr>
                <a:schemeClr val="accent6">
                  <a:lumMod val="75000"/>
                </a:schemeClr>
              </a:buClr>
              <a:buSzPct val="130000"/>
              <a:buFont typeface="Georgia" panose="02040502050405020303" pitchFamily="18" charset="0"/>
              <a:buChar char="*"/>
              <a:defRPr sz="1800" kern="1200">
                <a:solidFill>
                  <a:schemeClr val="tx1">
                    <a:lumMod val="75000"/>
                    <a:lumOff val="25000"/>
                  </a:schemeClr>
                </a:solidFill>
                <a:latin typeface="+mn-lt"/>
                <a:ea typeface="+mn-ea"/>
                <a:cs typeface="+mn-cs"/>
              </a:defRPr>
            </a:lvl3pPr>
            <a:lvl4pPr marL="1097280" indent="-182880" algn="l" defTabSz="914400" rtl="0" eaLnBrk="1" latinLnBrk="0" hangingPunct="1">
              <a:spcBef>
                <a:spcPct val="20000"/>
              </a:spcBef>
              <a:spcAft>
                <a:spcPts val="300"/>
              </a:spcAft>
              <a:buClr>
                <a:schemeClr val="accent6">
                  <a:lumMod val="75000"/>
                </a:schemeClr>
              </a:buClr>
              <a:buSzPct val="130000"/>
              <a:buFont typeface="Georgia" panose="02040502050405020303" pitchFamily="18" charset="0"/>
              <a:buChar char="*"/>
              <a:defRPr sz="1600" kern="1200">
                <a:solidFill>
                  <a:schemeClr val="tx1">
                    <a:lumMod val="75000"/>
                    <a:lumOff val="25000"/>
                  </a:schemeClr>
                </a:solidFill>
                <a:latin typeface="+mn-lt"/>
                <a:ea typeface="+mn-ea"/>
                <a:cs typeface="+mn-cs"/>
              </a:defRPr>
            </a:lvl4pPr>
            <a:lvl5pPr marL="1390015" indent="-182880" algn="l" defTabSz="914400" rtl="0" eaLnBrk="1" latinLnBrk="0" hangingPunct="1">
              <a:spcBef>
                <a:spcPct val="20000"/>
              </a:spcBef>
              <a:spcAft>
                <a:spcPts val="300"/>
              </a:spcAft>
              <a:buClr>
                <a:schemeClr val="accent6">
                  <a:lumMod val="75000"/>
                </a:schemeClr>
              </a:buClr>
              <a:buSzPct val="130000"/>
              <a:buFont typeface="Georgia" panose="02040502050405020303" pitchFamily="18" charset="0"/>
              <a:buChar char="*"/>
              <a:defRPr sz="1400" kern="1200">
                <a:solidFill>
                  <a:schemeClr val="tx1">
                    <a:lumMod val="75000"/>
                    <a:lumOff val="25000"/>
                  </a:schemeClr>
                </a:solidFill>
                <a:latin typeface="+mn-lt"/>
                <a:ea typeface="+mn-ea"/>
                <a:cs typeface="+mn-cs"/>
              </a:defRPr>
            </a:lvl5pPr>
            <a:lvl6pPr marL="1664335" indent="-182880" algn="l" defTabSz="914400" rtl="0" eaLnBrk="1" latinLnBrk="0" hangingPunct="1">
              <a:spcBef>
                <a:spcPct val="20000"/>
              </a:spcBef>
              <a:spcAft>
                <a:spcPts val="300"/>
              </a:spcAft>
              <a:buClr>
                <a:schemeClr val="accent6">
                  <a:lumMod val="75000"/>
                </a:schemeClr>
              </a:buClr>
              <a:buSzPct val="130000"/>
              <a:buFont typeface="Georgia" panose="02040502050405020303" pitchFamily="18" charset="0"/>
              <a:buChar char="*"/>
              <a:defRPr sz="1400" kern="1200">
                <a:solidFill>
                  <a:schemeClr val="tx1">
                    <a:lumMod val="75000"/>
                    <a:lumOff val="25000"/>
                  </a:schemeClr>
                </a:solidFill>
                <a:latin typeface="+mn-lt"/>
                <a:ea typeface="+mn-ea"/>
                <a:cs typeface="+mn-cs"/>
              </a:defRPr>
            </a:lvl6pPr>
            <a:lvl7pPr marL="1965960" indent="-182880" algn="l" defTabSz="914400" rtl="0" eaLnBrk="1" latinLnBrk="0" hangingPunct="1">
              <a:spcBef>
                <a:spcPct val="20000"/>
              </a:spcBef>
              <a:spcAft>
                <a:spcPts val="300"/>
              </a:spcAft>
              <a:buClr>
                <a:schemeClr val="accent6">
                  <a:lumMod val="75000"/>
                </a:schemeClr>
              </a:buClr>
              <a:buSzPct val="130000"/>
              <a:buFont typeface="Georgia" panose="02040502050405020303" pitchFamily="18" charset="0"/>
              <a:buChar char="*"/>
              <a:defRPr sz="1400" kern="1200">
                <a:solidFill>
                  <a:schemeClr val="tx1">
                    <a:lumMod val="75000"/>
                    <a:lumOff val="25000"/>
                  </a:schemeClr>
                </a:solidFill>
                <a:latin typeface="+mn-lt"/>
                <a:ea typeface="+mn-ea"/>
                <a:cs typeface="+mn-cs"/>
              </a:defRPr>
            </a:lvl7pPr>
            <a:lvl8pPr marL="2286000" indent="-182880" algn="l" defTabSz="914400" rtl="0" eaLnBrk="1" latinLnBrk="0" hangingPunct="1">
              <a:spcBef>
                <a:spcPct val="20000"/>
              </a:spcBef>
              <a:spcAft>
                <a:spcPts val="300"/>
              </a:spcAft>
              <a:buClr>
                <a:schemeClr val="accent6">
                  <a:lumMod val="75000"/>
                </a:schemeClr>
              </a:buClr>
              <a:buSzPct val="130000"/>
              <a:buFont typeface="Georgia" panose="02040502050405020303" pitchFamily="18" charset="0"/>
              <a:buChar char="*"/>
              <a:defRPr sz="1400" kern="1200">
                <a:solidFill>
                  <a:schemeClr val="tx1">
                    <a:lumMod val="75000"/>
                    <a:lumOff val="25000"/>
                  </a:schemeClr>
                </a:solidFill>
                <a:latin typeface="+mn-lt"/>
                <a:ea typeface="+mn-ea"/>
                <a:cs typeface="+mn-cs"/>
              </a:defRPr>
            </a:lvl8pPr>
            <a:lvl9pPr marL="2587625" indent="-182880" algn="l" defTabSz="914400" rtl="0" eaLnBrk="1" latinLnBrk="0" hangingPunct="1">
              <a:spcBef>
                <a:spcPct val="20000"/>
              </a:spcBef>
              <a:spcAft>
                <a:spcPts val="300"/>
              </a:spcAft>
              <a:buClr>
                <a:schemeClr val="accent6">
                  <a:lumMod val="75000"/>
                </a:schemeClr>
              </a:buClr>
              <a:buSzPct val="130000"/>
              <a:buFont typeface="Georgia" panose="02040502050405020303" pitchFamily="18" charset="0"/>
              <a:buChar char="*"/>
              <a:defRPr sz="1400" kern="1200">
                <a:solidFill>
                  <a:schemeClr val="tx1">
                    <a:lumMod val="75000"/>
                    <a:lumOff val="25000"/>
                  </a:schemeClr>
                </a:solidFill>
                <a:latin typeface="+mn-lt"/>
                <a:ea typeface="+mn-ea"/>
                <a:cs typeface="+mn-cs"/>
              </a:defRPr>
            </a:lvl9pPr>
          </a:lstStyle>
          <a:p>
            <a:pPr marL="0" indent="0">
              <a:buNone/>
            </a:pPr>
            <a:r>
              <a:rPr lang="en-US" sz="4800" b="1" dirty="0">
                <a:solidFill>
                  <a:srgbClr val="000000"/>
                </a:solidFill>
                <a:latin typeface="Times New Roman" panose="02020603050405020304"/>
                <a:ea typeface="Calibri" panose="020F0502020204030204"/>
              </a:rPr>
              <a:t>Seismic loads:</a:t>
            </a:r>
          </a:p>
        </p:txBody>
      </p:sp>
      <p:pic>
        <p:nvPicPr>
          <p:cNvPr id="28" name="Picture 1"/>
          <p:cNvPicPr>
            <a:picLocks noChangeAspect="1"/>
          </p:cNvPicPr>
          <p:nvPr/>
        </p:nvPicPr>
        <p:blipFill>
          <a:blip r:embed="rId7">
            <a:clrChange>
              <a:clrFrom>
                <a:srgbClr val="FFFFFF">
                  <a:alpha val="100000"/>
                </a:srgbClr>
              </a:clrFrom>
              <a:clrTo>
                <a:srgbClr val="FFFFFF">
                  <a:alpha val="100000"/>
                  <a:alpha val="0"/>
                </a:srgbClr>
              </a:clrTo>
            </a:clrChange>
          </a:blip>
          <a:srcRect l="48059" t="49260" r="16083" b="37660"/>
          <a:stretch>
            <a:fillRect/>
          </a:stretch>
        </p:blipFill>
        <p:spPr>
          <a:xfrm>
            <a:off x="48863" y="2199794"/>
            <a:ext cx="11864818" cy="2961640"/>
          </a:xfrm>
          <a:prstGeom prst="rect">
            <a:avLst/>
          </a:prstGeom>
          <a:noFill/>
          <a:ln>
            <a:solidFill>
              <a:schemeClr val="tx1"/>
            </a:solidFill>
          </a:ln>
        </p:spPr>
      </p:pic>
      <p:grpSp>
        <p:nvGrpSpPr>
          <p:cNvPr id="13" name="Group 12"/>
          <p:cNvGrpSpPr/>
          <p:nvPr userDrawn="1"/>
        </p:nvGrpSpPr>
        <p:grpSpPr>
          <a:xfrm>
            <a:off x="304800" y="342900"/>
            <a:ext cx="2590800" cy="528320"/>
            <a:chOff x="6240" y="4740"/>
            <a:chExt cx="4080" cy="832"/>
          </a:xfrm>
        </p:grpSpPr>
        <p:sp>
          <p:nvSpPr>
            <p:cNvPr id="14" name="文本框 12"/>
            <p:cNvSpPr txBox="1"/>
            <p:nvPr userDrawn="1">
              <p:custDataLst>
                <p:tags r:id="rId3"/>
              </p:custDataLst>
            </p:nvPr>
          </p:nvSpPr>
          <p:spPr>
            <a:xfrm>
              <a:off x="6240" y="4740"/>
              <a:ext cx="1599" cy="833"/>
            </a:xfrm>
            <a:prstGeom prst="rect">
              <a:avLst/>
            </a:prstGeom>
            <a:noFill/>
          </p:spPr>
          <p:txBody>
            <a:bodyPr wrap="square" rtlCol="0">
              <a:noAutofit/>
            </a:bodyPr>
            <a:lstStyle/>
            <a:p>
              <a:r>
                <a:rPr lang="en-US" altLang="zh-CN" sz="2000" b="1" dirty="0">
                  <a:solidFill>
                    <a:schemeClr val="accent1">
                      <a:lumMod val="75000"/>
                    </a:schemeClr>
                  </a:solidFill>
                  <a:latin typeface="Arial" panose="020B0604020202020204" pitchFamily="34" charset="0"/>
                  <a:sym typeface="Arial" panose="020B0604020202020204" pitchFamily="34" charset="0"/>
                </a:rPr>
                <a:t>1.</a:t>
              </a:r>
            </a:p>
          </p:txBody>
        </p:sp>
        <p:sp>
          <p:nvSpPr>
            <p:cNvPr id="15" name="文本框 3"/>
            <p:cNvSpPr txBox="1"/>
            <p:nvPr userDrawn="1">
              <p:custDataLst>
                <p:tags r:id="rId4"/>
              </p:custDataLst>
            </p:nvPr>
          </p:nvSpPr>
          <p:spPr>
            <a:xfrm>
              <a:off x="6804" y="4740"/>
              <a:ext cx="3516" cy="637"/>
            </a:xfrm>
            <a:prstGeom prst="rect">
              <a:avLst/>
            </a:prstGeom>
            <a:noFill/>
          </p:spPr>
          <p:txBody>
            <a:bodyPr wrap="square" rtlCol="0">
              <a:noAutofit/>
            </a:bodyPr>
            <a:lstStyle/>
            <a:p>
              <a:pPr algn="dist"/>
              <a:r>
                <a:rPr lang="en-US" altLang="en-US" sz="2000" dirty="0">
                  <a:latin typeface="Arial" panose="020B0604020202020204" pitchFamily="34" charset="0"/>
                  <a:ea typeface="Microsoft YaHei" panose="020B0503020204020204" charset="-122"/>
                  <a:sym typeface="Arial" panose="020B0604020202020204" pitchFamily="34" charset="0"/>
                </a:rPr>
                <a:t>Introduction</a:t>
              </a:r>
            </a:p>
          </p:txBody>
        </p:sp>
      </p:grpSp>
      <p:pic>
        <p:nvPicPr>
          <p:cNvPr id="9" name="Picture 2"/>
          <p:cNvPicPr>
            <a:picLocks noChangeAspect="1"/>
          </p:cNvPicPr>
          <p:nvPr>
            <p:custDataLst>
              <p:tags r:id="rId1"/>
            </p:custDataLst>
          </p:nvPr>
        </p:nvPicPr>
        <p:blipFill>
          <a:blip r:embed="rId8">
            <a:clrChange>
              <a:clrFrom>
                <a:srgbClr val="FFFFFF">
                  <a:alpha val="100000"/>
                </a:srgbClr>
              </a:clrFrom>
              <a:clrTo>
                <a:srgbClr val="FFFFFF">
                  <a:alpha val="100000"/>
                  <a:alpha val="0"/>
                </a:srgbClr>
              </a:clrTo>
            </a:clrChange>
          </a:blip>
          <a:stretch>
            <a:fillRect/>
          </a:stretch>
        </p:blipFill>
        <p:spPr>
          <a:xfrm>
            <a:off x="11963400" y="747395"/>
            <a:ext cx="5516245" cy="4568825"/>
          </a:xfrm>
          <a:prstGeom prst="rect">
            <a:avLst/>
          </a:prstGeom>
        </p:spPr>
      </p:pic>
      <p:pic>
        <p:nvPicPr>
          <p:cNvPr id="10" name="Picture 4"/>
          <p:cNvPicPr>
            <a:picLocks noChangeAspect="1"/>
          </p:cNvPicPr>
          <p:nvPr>
            <p:custDataLst>
              <p:tags r:id="rId2"/>
            </p:custDataLst>
          </p:nvPr>
        </p:nvPicPr>
        <p:blipFill>
          <a:blip r:embed="rId9">
            <a:clrChange>
              <a:clrFrom>
                <a:srgbClr val="FFFFFF">
                  <a:alpha val="100000"/>
                </a:srgbClr>
              </a:clrFrom>
              <a:clrTo>
                <a:srgbClr val="FFFFFF">
                  <a:alpha val="100000"/>
                  <a:alpha val="0"/>
                </a:srgbClr>
              </a:clrTo>
            </a:clrChange>
          </a:blip>
          <a:stretch>
            <a:fillRect/>
          </a:stretch>
        </p:blipFill>
        <p:spPr>
          <a:xfrm>
            <a:off x="11899265" y="5161434"/>
            <a:ext cx="5580380" cy="4467860"/>
          </a:xfrm>
          <a:prstGeom prst="rect">
            <a:avLst/>
          </a:prstGeom>
        </p:spPr>
      </p:pic>
      <mc:AlternateContent xmlns:mc="http://schemas.openxmlformats.org/markup-compatibility/2006" xmlns:a14="http://schemas.microsoft.com/office/drawing/2010/main">
        <mc:Choice Requires="a14">
          <p:sp>
            <p:nvSpPr>
              <p:cNvPr id="3" name="مستطيل 2"/>
              <p:cNvSpPr/>
              <p:nvPr/>
            </p:nvSpPr>
            <p:spPr>
              <a:xfrm>
                <a:off x="457100" y="5502970"/>
                <a:ext cx="9144000" cy="1569660"/>
              </a:xfrm>
              <a:prstGeom prst="rect">
                <a:avLst/>
              </a:prstGeom>
            </p:spPr>
            <p:txBody>
              <a:bodyPr>
                <a:spAutoFit/>
              </a:bodyPr>
              <a:lstStyle/>
              <a:p>
                <a:r>
                  <a:rPr lang="en-US" sz="2400" dirty="0">
                    <a:latin typeface="Times New Roman" panose="02020603050405020304" pitchFamily="18" charset="0"/>
                    <a:cs typeface="Times New Roman" panose="02020603050405020304" pitchFamily="18" charset="0"/>
                  </a:rPr>
                  <a:t>maximum considered earthquake spectral response acceleration parameters:</a:t>
                </a:r>
              </a:p>
              <a:p>
                <a14:m>
                  <m:oMath xmlns:m="http://schemas.openxmlformats.org/officeDocument/2006/math">
                    <m:sSub>
                      <m:sSubPr>
                        <m:ctrlPr>
                          <a:rPr lang="en-US" sz="2400" i="1">
                            <a:latin typeface="Cambria Math" panose="02040503050406030204" pitchFamily="18" charset="0"/>
                            <a:cs typeface="Cambria Math" panose="02040503050406030204" pitchFamily="18" charset="0"/>
                          </a:rPr>
                        </m:ctrlPr>
                      </m:sSubPr>
                      <m:e>
                        <m:r>
                          <m:rPr>
                            <m:sty m:val="p"/>
                          </m:rPr>
                          <a:rPr lang="en-US" sz="2400">
                            <a:latin typeface="Cambria Math" panose="02040503050406030204" pitchFamily="18" charset="0"/>
                            <a:cs typeface="Cambria Math" panose="02040503050406030204" pitchFamily="18" charset="0"/>
                          </a:rPr>
                          <m:t>S</m:t>
                        </m:r>
                      </m:e>
                      <m:sub>
                        <m:r>
                          <m:rPr>
                            <m:sty m:val="p"/>
                          </m:rPr>
                          <a:rPr lang="en-US" sz="2400">
                            <a:latin typeface="Cambria Math" panose="02040503050406030204" pitchFamily="18" charset="0"/>
                            <a:cs typeface="Cambria Math" panose="02040503050406030204" pitchFamily="18" charset="0"/>
                          </a:rPr>
                          <m:t>MS</m:t>
                        </m:r>
                      </m:sub>
                    </m:sSub>
                    <m:r>
                      <a:rPr lang="en-US" sz="2400">
                        <a:latin typeface="Cambria Math" panose="02040503050406030204" pitchFamily="18" charset="0"/>
                        <a:ea typeface="MS Mincho" charset="0"/>
                        <a:cs typeface="Cambria Math" panose="02040503050406030204" pitchFamily="18" charset="0"/>
                      </a:rPr>
                      <m:t>=</m:t>
                    </m:r>
                    <m:sSub>
                      <m:sSubPr>
                        <m:ctrlPr>
                          <a:rPr lang="en-US" sz="2400" i="1">
                            <a:latin typeface="Cambria Math" panose="02040503050406030204" pitchFamily="18" charset="0"/>
                            <a:cs typeface="Cambria Math" panose="02040503050406030204" pitchFamily="18" charset="0"/>
                          </a:rPr>
                        </m:ctrlPr>
                      </m:sSubPr>
                      <m:e>
                        <m:r>
                          <m:rPr>
                            <m:sty m:val="p"/>
                          </m:rPr>
                          <a:rPr lang="en-US" sz="2400">
                            <a:latin typeface="Cambria Math" panose="02040503050406030204" pitchFamily="18" charset="0"/>
                            <a:cs typeface="Cambria Math" panose="02040503050406030204" pitchFamily="18" charset="0"/>
                          </a:rPr>
                          <m:t>F</m:t>
                        </m:r>
                      </m:e>
                      <m:sub>
                        <m:r>
                          <m:rPr>
                            <m:sty m:val="p"/>
                          </m:rPr>
                          <a:rPr lang="en-US" sz="2400">
                            <a:latin typeface="Cambria Math" panose="02040503050406030204" pitchFamily="18" charset="0"/>
                            <a:cs typeface="Cambria Math" panose="02040503050406030204" pitchFamily="18" charset="0"/>
                          </a:rPr>
                          <m:t>a</m:t>
                        </m:r>
                      </m:sub>
                    </m:sSub>
                    <m:r>
                      <a:rPr lang="en-US" sz="2400">
                        <a:latin typeface="Cambria Math" panose="02040503050406030204" pitchFamily="18" charset="0"/>
                        <a:ea typeface="MS Mincho" charset="0"/>
                        <a:cs typeface="Cambria Math" panose="02040503050406030204" pitchFamily="18" charset="0"/>
                      </a:rPr>
                      <m:t>×</m:t>
                    </m:r>
                    <m:sSub>
                      <m:sSubPr>
                        <m:ctrlPr>
                          <a:rPr lang="en-US" sz="2400" i="1">
                            <a:latin typeface="Cambria Math" panose="02040503050406030204" pitchFamily="18" charset="0"/>
                            <a:cs typeface="Cambria Math" panose="02040503050406030204" pitchFamily="18" charset="0"/>
                          </a:rPr>
                        </m:ctrlPr>
                      </m:sSubPr>
                      <m:e>
                        <m:r>
                          <m:rPr>
                            <m:sty m:val="p"/>
                          </m:rPr>
                          <a:rPr lang="en-US" sz="2400">
                            <a:latin typeface="Cambria Math" panose="02040503050406030204" pitchFamily="18" charset="0"/>
                            <a:cs typeface="Cambria Math" panose="02040503050406030204" pitchFamily="18" charset="0"/>
                          </a:rPr>
                          <m:t>S</m:t>
                        </m:r>
                      </m:e>
                      <m:sub>
                        <m:r>
                          <m:rPr>
                            <m:sty m:val="p"/>
                          </m:rPr>
                          <a:rPr lang="en-US" sz="2400">
                            <a:latin typeface="Cambria Math" panose="02040503050406030204" pitchFamily="18" charset="0"/>
                            <a:cs typeface="Cambria Math" panose="02040503050406030204" pitchFamily="18" charset="0"/>
                          </a:rPr>
                          <m:t>MS</m:t>
                        </m:r>
                      </m:sub>
                    </m:sSub>
                    <m:r>
                      <a:rPr lang="en-US" sz="2400">
                        <a:latin typeface="Cambria Math" panose="02040503050406030204" pitchFamily="18" charset="0"/>
                        <a:ea typeface="MS Mincho" charset="0"/>
                        <a:cs typeface="Cambria Math" panose="02040503050406030204" pitchFamily="18" charset="0"/>
                      </a:rPr>
                      <m:t>=</m:t>
                    </m:r>
                  </m:oMath>
                </a14:m>
                <a:r>
                  <a:rPr lang="en-US" sz="2400" dirty="0">
                    <a:latin typeface="Times New Roman" panose="02020603050405020304" pitchFamily="18" charset="0"/>
                    <a:cs typeface="Times New Roman" panose="02020603050405020304" pitchFamily="18" charset="0"/>
                  </a:rPr>
                  <a:t> 0.459</a:t>
                </a:r>
              </a:p>
              <a:p>
                <a14:m>
                  <m:oMath xmlns:m="http://schemas.openxmlformats.org/officeDocument/2006/math">
                    <m:sSub>
                      <m:sSubPr>
                        <m:ctrlPr>
                          <a:rPr lang="en-US" sz="2400" i="1">
                            <a:latin typeface="Cambria Math" panose="02040503050406030204" pitchFamily="18" charset="0"/>
                            <a:cs typeface="Cambria Math" panose="02040503050406030204" pitchFamily="18" charset="0"/>
                          </a:rPr>
                        </m:ctrlPr>
                      </m:sSubPr>
                      <m:e>
                        <m:r>
                          <m:rPr>
                            <m:sty m:val="p"/>
                          </m:rPr>
                          <a:rPr lang="en-US" sz="2400">
                            <a:latin typeface="Cambria Math" panose="02040503050406030204" pitchFamily="18" charset="0"/>
                            <a:cs typeface="Cambria Math" panose="02040503050406030204" pitchFamily="18" charset="0"/>
                          </a:rPr>
                          <m:t>S</m:t>
                        </m:r>
                      </m:e>
                      <m:sub>
                        <m:r>
                          <m:rPr>
                            <m:sty m:val="p"/>
                          </m:rPr>
                          <a:rPr lang="en-US" sz="2400">
                            <a:latin typeface="Cambria Math" panose="02040503050406030204" pitchFamily="18" charset="0"/>
                            <a:cs typeface="Cambria Math" panose="02040503050406030204" pitchFamily="18" charset="0"/>
                          </a:rPr>
                          <m:t>M</m:t>
                        </m:r>
                        <m:r>
                          <a:rPr lang="en-US" sz="2400">
                            <a:latin typeface="Cambria Math" panose="02040503050406030204" pitchFamily="18" charset="0"/>
                            <a:ea typeface="MS Mincho" charset="0"/>
                            <a:cs typeface="Cambria Math" panose="02040503050406030204" pitchFamily="18" charset="0"/>
                          </a:rPr>
                          <m:t>1</m:t>
                        </m:r>
                      </m:sub>
                    </m:sSub>
                    <m:r>
                      <a:rPr lang="en-US" sz="2400">
                        <a:latin typeface="Cambria Math" panose="02040503050406030204" pitchFamily="18" charset="0"/>
                        <a:ea typeface="MS Mincho" charset="0"/>
                        <a:cs typeface="Cambria Math" panose="02040503050406030204" pitchFamily="18" charset="0"/>
                      </a:rPr>
                      <m:t>=</m:t>
                    </m:r>
                    <m:sSub>
                      <m:sSubPr>
                        <m:ctrlPr>
                          <a:rPr lang="en-US" sz="2400" i="1">
                            <a:latin typeface="Cambria Math" panose="02040503050406030204" pitchFamily="18" charset="0"/>
                            <a:cs typeface="Cambria Math" panose="02040503050406030204" pitchFamily="18" charset="0"/>
                          </a:rPr>
                        </m:ctrlPr>
                      </m:sSubPr>
                      <m:e>
                        <m:r>
                          <m:rPr>
                            <m:sty m:val="p"/>
                          </m:rPr>
                          <a:rPr lang="en-US" sz="2400">
                            <a:latin typeface="Cambria Math" panose="02040503050406030204" pitchFamily="18" charset="0"/>
                            <a:cs typeface="Cambria Math" panose="02040503050406030204" pitchFamily="18" charset="0"/>
                          </a:rPr>
                          <m:t>F</m:t>
                        </m:r>
                      </m:e>
                      <m:sub>
                        <m:r>
                          <m:rPr>
                            <m:sty m:val="p"/>
                          </m:rPr>
                          <a:rPr lang="en-US" sz="2400">
                            <a:latin typeface="Cambria Math" panose="02040503050406030204" pitchFamily="18" charset="0"/>
                            <a:cs typeface="Cambria Math" panose="02040503050406030204" pitchFamily="18" charset="0"/>
                          </a:rPr>
                          <m:t>v</m:t>
                        </m:r>
                      </m:sub>
                    </m:sSub>
                    <m:r>
                      <a:rPr lang="en-US" sz="2400">
                        <a:latin typeface="Cambria Math" panose="02040503050406030204" pitchFamily="18" charset="0"/>
                        <a:ea typeface="MS Mincho" charset="0"/>
                        <a:cs typeface="Cambria Math" panose="02040503050406030204" pitchFamily="18" charset="0"/>
                      </a:rPr>
                      <m:t>×</m:t>
                    </m:r>
                    <m:sSub>
                      <m:sSubPr>
                        <m:ctrlPr>
                          <a:rPr lang="en-US" sz="2400" i="1">
                            <a:latin typeface="Cambria Math" panose="02040503050406030204" pitchFamily="18" charset="0"/>
                            <a:cs typeface="Cambria Math" panose="02040503050406030204" pitchFamily="18" charset="0"/>
                          </a:rPr>
                        </m:ctrlPr>
                      </m:sSubPr>
                      <m:e>
                        <m:r>
                          <m:rPr>
                            <m:sty m:val="p"/>
                          </m:rPr>
                          <a:rPr lang="en-US" sz="2400">
                            <a:latin typeface="Cambria Math" panose="02040503050406030204" pitchFamily="18" charset="0"/>
                            <a:cs typeface="Cambria Math" panose="02040503050406030204" pitchFamily="18" charset="0"/>
                          </a:rPr>
                          <m:t>S</m:t>
                        </m:r>
                      </m:e>
                      <m:sub>
                        <m:r>
                          <m:rPr>
                            <m:sty m:val="p"/>
                          </m:rPr>
                          <a:rPr lang="en-US" sz="2400">
                            <a:latin typeface="Cambria Math" panose="02040503050406030204" pitchFamily="18" charset="0"/>
                            <a:cs typeface="Cambria Math" panose="02040503050406030204" pitchFamily="18" charset="0"/>
                          </a:rPr>
                          <m:t>M</m:t>
                        </m:r>
                        <m:r>
                          <a:rPr lang="en-US" sz="2400">
                            <a:latin typeface="Cambria Math" panose="02040503050406030204" pitchFamily="18" charset="0"/>
                            <a:ea typeface="MS Mincho" charset="0"/>
                            <a:cs typeface="Cambria Math" panose="02040503050406030204" pitchFamily="18" charset="0"/>
                          </a:rPr>
                          <m:t>1</m:t>
                        </m:r>
                      </m:sub>
                    </m:sSub>
                    <m:r>
                      <a:rPr lang="en-US" sz="2400">
                        <a:latin typeface="Cambria Math" panose="02040503050406030204" pitchFamily="18" charset="0"/>
                        <a:ea typeface="MS Mincho" charset="0"/>
                        <a:cs typeface="Cambria Math" panose="02040503050406030204" pitchFamily="18" charset="0"/>
                      </a:rPr>
                      <m:t>=</m:t>
                    </m:r>
                  </m:oMath>
                </a14:m>
                <a:r>
                  <a:rPr lang="en-US" sz="2400" dirty="0">
                    <a:latin typeface="Times New Roman" panose="02020603050405020304" pitchFamily="18" charset="0"/>
                    <a:cs typeface="Times New Roman" panose="02020603050405020304" pitchFamily="18" charset="0"/>
                  </a:rPr>
                  <a:t> 0.144</a:t>
                </a:r>
              </a:p>
            </p:txBody>
          </p:sp>
        </mc:Choice>
        <mc:Fallback xmlns="">
          <p:sp>
            <p:nvSpPr>
              <p:cNvPr id="3" name="مستطيل 2"/>
              <p:cNvSpPr>
                <a:spLocks noRot="1" noChangeAspect="1" noMove="1" noResize="1" noEditPoints="1" noAdjustHandles="1" noChangeArrowheads="1" noChangeShapeType="1" noTextEdit="1"/>
              </p:cNvSpPr>
              <p:nvPr/>
            </p:nvSpPr>
            <p:spPr>
              <a:xfrm>
                <a:off x="457100" y="5502970"/>
                <a:ext cx="9144000" cy="1569660"/>
              </a:xfrm>
              <a:prstGeom prst="rect">
                <a:avLst/>
              </a:prstGeom>
              <a:blipFill rotWithShape="1">
                <a:blip r:embed="rId10"/>
                <a:stretch>
                  <a:fillRect l="-6" t="-4" r="6"/>
                </a:stretch>
              </a:blipFill>
            </p:spPr>
            <p:txBody>
              <a:bodyPr/>
              <a:lstStyle/>
              <a:p>
                <a:r>
                  <a:rPr lang="en-US" altLang="en-US">
                    <a:noFill/>
                  </a:rPr>
                  <a:t> </a:t>
                </a:r>
              </a:p>
            </p:txBody>
          </p:sp>
        </mc:Fallback>
      </mc:AlternateContent>
      <mc:AlternateContent xmlns:mc="http://schemas.openxmlformats.org/markup-compatibility/2006" xmlns:a14="http://schemas.microsoft.com/office/drawing/2010/main">
        <mc:Choice Requires="a14">
          <p:sp>
            <p:nvSpPr>
              <p:cNvPr id="5" name="مستطيل 4"/>
              <p:cNvSpPr/>
              <p:nvPr/>
            </p:nvSpPr>
            <p:spPr>
              <a:xfrm>
                <a:off x="457100" y="7414260"/>
                <a:ext cx="9144000" cy="1849352"/>
              </a:xfrm>
              <a:prstGeom prst="rect">
                <a:avLst/>
              </a:prstGeom>
            </p:spPr>
            <p:txBody>
              <a:bodyPr>
                <a:spAutoFit/>
              </a:bodyPr>
              <a:lstStyle/>
              <a:p>
                <a:r>
                  <a:rPr lang="en-US" sz="2400" dirty="0">
                    <a:latin typeface="Times New Roman" panose="02020603050405020304" pitchFamily="18" charset="0"/>
                    <a:cs typeface="Times New Roman" panose="02020603050405020304" pitchFamily="18" charset="0"/>
                  </a:rPr>
                  <a:t>Design spectral acceleration parameters:</a:t>
                </a:r>
              </a:p>
              <a:p>
                <a:pPr/>
                <a14:m>
                  <m:oMathPara xmlns:m="http://schemas.openxmlformats.org/officeDocument/2006/math">
                    <m:oMathParaPr>
                      <m:jc m:val="left"/>
                    </m:oMathParaPr>
                    <m:oMath xmlns:m="http://schemas.openxmlformats.org/officeDocument/2006/math">
                      <m:sSub>
                        <m:sSubPr>
                          <m:ctrlPr>
                            <a:rPr lang="en-US" sz="2400" i="1">
                              <a:latin typeface="Cambria Math" panose="02040503050406030204" pitchFamily="18" charset="0"/>
                              <a:cs typeface="Cambria Math" panose="02040503050406030204" pitchFamily="18" charset="0"/>
                            </a:rPr>
                          </m:ctrlPr>
                        </m:sSubPr>
                        <m:e>
                          <m:r>
                            <m:rPr>
                              <m:sty m:val="p"/>
                            </m:rPr>
                            <a:rPr lang="en-US" sz="2400">
                              <a:latin typeface="Cambria Math" panose="02040503050406030204" pitchFamily="18" charset="0"/>
                              <a:cs typeface="Cambria Math" panose="02040503050406030204" pitchFamily="18" charset="0"/>
                            </a:rPr>
                            <m:t>S</m:t>
                          </m:r>
                        </m:e>
                        <m:sub>
                          <m:r>
                            <m:rPr>
                              <m:sty m:val="p"/>
                            </m:rPr>
                            <a:rPr lang="en-US" sz="2400">
                              <a:latin typeface="Cambria Math" panose="02040503050406030204" pitchFamily="18" charset="0"/>
                              <a:cs typeface="Cambria Math" panose="02040503050406030204" pitchFamily="18" charset="0"/>
                            </a:rPr>
                            <m:t>DS</m:t>
                          </m:r>
                        </m:sub>
                      </m:sSub>
                      <m:r>
                        <a:rPr lang="en-US" sz="2400">
                          <a:latin typeface="Cambria Math" panose="02040503050406030204" pitchFamily="18" charset="0"/>
                          <a:ea typeface="MS Mincho" charset="0"/>
                          <a:cs typeface="Cambria Math" panose="02040503050406030204" pitchFamily="18" charset="0"/>
                        </a:rPr>
                        <m:t>=</m:t>
                      </m:r>
                      <m:r>
                        <a:rPr lang="en-US" sz="2400">
                          <a:latin typeface="Cambria Math" panose="02040503050406030204"/>
                          <a:cs typeface="Times New Roman" panose="02020603050405020304" pitchFamily="18" charset="0"/>
                          <a:sym typeface="+mn-ea"/>
                        </a:rPr>
                        <m:t> </m:t>
                      </m:r>
                      <m:f>
                        <m:fPr>
                          <m:ctrlPr>
                            <a:rPr lang="en-US" sz="2400" i="1">
                              <a:latin typeface="Cambria Math" panose="02040503050406030204" pitchFamily="18" charset="0"/>
                              <a:cs typeface="Cambria Math" panose="02040503050406030204" pitchFamily="18" charset="0"/>
                            </a:rPr>
                          </m:ctrlPr>
                        </m:fPr>
                        <m:num>
                          <m:r>
                            <a:rPr lang="en-US" sz="2400" i="1">
                              <a:latin typeface="Cambria Math" panose="02040503050406030204" pitchFamily="18" charset="0"/>
                              <a:ea typeface="MS Mincho" charset="0"/>
                              <a:cs typeface="Cambria Math" panose="02040503050406030204" pitchFamily="18" charset="0"/>
                            </a:rPr>
                            <m:t>2</m:t>
                          </m:r>
                        </m:num>
                        <m:den>
                          <m:r>
                            <a:rPr lang="en-US" sz="2400" i="1">
                              <a:latin typeface="Cambria Math" panose="02040503050406030204" pitchFamily="18" charset="0"/>
                              <a:ea typeface="MS Mincho" charset="0"/>
                              <a:cs typeface="Cambria Math" panose="02040503050406030204" pitchFamily="18" charset="0"/>
                            </a:rPr>
                            <m:t>3</m:t>
                          </m:r>
                        </m:den>
                      </m:f>
                      <m:r>
                        <a:rPr lang="en-US" sz="2400">
                          <a:latin typeface="Cambria Math" panose="02040503050406030204" pitchFamily="18" charset="0"/>
                          <a:ea typeface="MS Mincho" charset="0"/>
                          <a:cs typeface="Cambria Math" panose="02040503050406030204" pitchFamily="18" charset="0"/>
                        </a:rPr>
                        <m:t> </m:t>
                      </m:r>
                      <m:sSub>
                        <m:sSubPr>
                          <m:ctrlPr>
                            <a:rPr lang="en-US" sz="2400" i="1">
                              <a:latin typeface="Cambria Math" panose="02040503050406030204" pitchFamily="18" charset="0"/>
                              <a:cs typeface="Cambria Math" panose="02040503050406030204" pitchFamily="18" charset="0"/>
                            </a:rPr>
                          </m:ctrlPr>
                        </m:sSubPr>
                        <m:e>
                          <m:r>
                            <m:rPr>
                              <m:sty m:val="p"/>
                            </m:rPr>
                            <a:rPr lang="en-US" sz="2400">
                              <a:latin typeface="Cambria Math" panose="02040503050406030204" pitchFamily="18" charset="0"/>
                              <a:cs typeface="Cambria Math" panose="02040503050406030204" pitchFamily="18" charset="0"/>
                            </a:rPr>
                            <m:t>S</m:t>
                          </m:r>
                        </m:e>
                        <m:sub>
                          <m:r>
                            <m:rPr>
                              <m:sty m:val="p"/>
                            </m:rPr>
                            <a:rPr lang="en-US" sz="2400">
                              <a:latin typeface="Cambria Math" panose="02040503050406030204" pitchFamily="18" charset="0"/>
                              <a:cs typeface="Cambria Math" panose="02040503050406030204" pitchFamily="18" charset="0"/>
                            </a:rPr>
                            <m:t>MS</m:t>
                          </m:r>
                        </m:sub>
                      </m:sSub>
                      <m:r>
                        <a:rPr lang="en-US" sz="2400">
                          <a:latin typeface="Cambria Math" panose="02040503050406030204" pitchFamily="18" charset="0"/>
                          <a:ea typeface="MS Mincho" charset="0"/>
                          <a:cs typeface="Cambria Math" panose="02040503050406030204" pitchFamily="18" charset="0"/>
                        </a:rPr>
                        <m:t>=</m:t>
                      </m:r>
                      <m:r>
                        <a:rPr lang="en-US" sz="2400">
                          <a:latin typeface="Cambria Math" panose="02040503050406030204" pitchFamily="18" charset="0"/>
                          <a:ea typeface="MS Mincho" charset="0"/>
                          <a:cs typeface="Cambria Math" panose="02040503050406030204" pitchFamily="18" charset="0"/>
                        </a:rPr>
                        <m:t>0</m:t>
                      </m:r>
                      <m:r>
                        <a:rPr lang="en-US" sz="2400">
                          <a:latin typeface="Cambria Math" panose="02040503050406030204" pitchFamily="18" charset="0"/>
                          <a:ea typeface="MS Mincho" charset="0"/>
                          <a:cs typeface="Cambria Math" panose="02040503050406030204" pitchFamily="18" charset="0"/>
                        </a:rPr>
                        <m:t>.</m:t>
                      </m:r>
                      <m:r>
                        <a:rPr lang="en-US" sz="2400">
                          <a:latin typeface="Cambria Math" panose="02040503050406030204" pitchFamily="18" charset="0"/>
                          <a:ea typeface="MS Mincho" charset="0"/>
                          <a:cs typeface="Cambria Math" panose="02040503050406030204" pitchFamily="18" charset="0"/>
                        </a:rPr>
                        <m:t>306</m:t>
                      </m:r>
                    </m:oMath>
                  </m:oMathPara>
                </a14:m>
                <a:endParaRPr lang="en-US" sz="2400" dirty="0">
                  <a:latin typeface="Times New Roman" panose="02020603050405020304" pitchFamily="18" charset="0"/>
                  <a:cs typeface="Times New Roman" panose="02020603050405020304" pitchFamily="18" charset="0"/>
                </a:endParaRPr>
              </a:p>
              <a:p>
                <a:pPr/>
                <a14:m>
                  <m:oMathPara xmlns:m="http://schemas.openxmlformats.org/officeDocument/2006/math">
                    <m:oMathParaPr>
                      <m:jc m:val="left"/>
                    </m:oMathParaPr>
                    <m:oMath xmlns:m="http://schemas.openxmlformats.org/officeDocument/2006/math">
                      <m:sSub>
                        <m:sSubPr>
                          <m:ctrlPr>
                            <a:rPr lang="en-US" sz="2400" i="1">
                              <a:latin typeface="Cambria Math" panose="02040503050406030204" pitchFamily="18" charset="0"/>
                              <a:cs typeface="Cambria Math" panose="02040503050406030204" pitchFamily="18" charset="0"/>
                            </a:rPr>
                          </m:ctrlPr>
                        </m:sSubPr>
                        <m:e>
                          <m:r>
                            <m:rPr>
                              <m:sty m:val="p"/>
                            </m:rPr>
                            <a:rPr lang="en-US" sz="2400">
                              <a:latin typeface="Cambria Math" panose="02040503050406030204" pitchFamily="18" charset="0"/>
                              <a:cs typeface="Cambria Math" panose="02040503050406030204" pitchFamily="18" charset="0"/>
                            </a:rPr>
                            <m:t>S</m:t>
                          </m:r>
                        </m:e>
                        <m:sub>
                          <m:r>
                            <m:rPr>
                              <m:sty m:val="p"/>
                            </m:rPr>
                            <a:rPr lang="en-US" sz="2400">
                              <a:latin typeface="Cambria Math" panose="02040503050406030204" pitchFamily="18" charset="0"/>
                              <a:cs typeface="Cambria Math" panose="02040503050406030204" pitchFamily="18" charset="0"/>
                            </a:rPr>
                            <m:t>D</m:t>
                          </m:r>
                          <m:r>
                            <a:rPr lang="en-US" sz="2400">
                              <a:latin typeface="Cambria Math" panose="02040503050406030204" pitchFamily="18" charset="0"/>
                              <a:ea typeface="MS Mincho" charset="0"/>
                              <a:cs typeface="Cambria Math" panose="02040503050406030204" pitchFamily="18" charset="0"/>
                            </a:rPr>
                            <m:t>1</m:t>
                          </m:r>
                        </m:sub>
                      </m:sSub>
                      <m:r>
                        <a:rPr lang="en-US" sz="2400">
                          <a:latin typeface="Cambria Math" panose="02040503050406030204" pitchFamily="18" charset="0"/>
                          <a:ea typeface="MS Mincho" charset="0"/>
                          <a:cs typeface="Cambria Math" panose="02040503050406030204" pitchFamily="18" charset="0"/>
                        </a:rPr>
                        <m:t>=</m:t>
                      </m:r>
                      <m:r>
                        <a:rPr lang="en-US" sz="2400">
                          <a:latin typeface="Cambria Math" panose="02040503050406030204"/>
                          <a:cs typeface="Times New Roman" panose="02020603050405020304" pitchFamily="18" charset="0"/>
                          <a:sym typeface="+mn-ea"/>
                        </a:rPr>
                        <m:t> </m:t>
                      </m:r>
                      <m:f>
                        <m:fPr>
                          <m:ctrlPr>
                            <a:rPr lang="en-US" sz="2400" i="1">
                              <a:latin typeface="Cambria Math" panose="02040503050406030204" pitchFamily="18" charset="0"/>
                              <a:cs typeface="Cambria Math" panose="02040503050406030204" pitchFamily="18" charset="0"/>
                            </a:rPr>
                          </m:ctrlPr>
                        </m:fPr>
                        <m:num>
                          <m:r>
                            <a:rPr lang="en-US" sz="2400" i="1">
                              <a:latin typeface="Cambria Math" panose="02040503050406030204" pitchFamily="18" charset="0"/>
                              <a:ea typeface="MS Mincho" charset="0"/>
                              <a:cs typeface="Cambria Math" panose="02040503050406030204" pitchFamily="18" charset="0"/>
                            </a:rPr>
                            <m:t>2</m:t>
                          </m:r>
                        </m:num>
                        <m:den>
                          <m:r>
                            <a:rPr lang="en-US" sz="2400" i="1">
                              <a:latin typeface="Cambria Math" panose="02040503050406030204" pitchFamily="18" charset="0"/>
                              <a:ea typeface="MS Mincho" charset="0"/>
                              <a:cs typeface="Cambria Math" panose="02040503050406030204" pitchFamily="18" charset="0"/>
                            </a:rPr>
                            <m:t>3</m:t>
                          </m:r>
                        </m:den>
                      </m:f>
                      <m:r>
                        <a:rPr lang="en-US" sz="2400">
                          <a:latin typeface="Cambria Math" panose="02040503050406030204" pitchFamily="18" charset="0"/>
                          <a:ea typeface="MS Mincho" charset="0"/>
                          <a:cs typeface="Cambria Math" panose="02040503050406030204" pitchFamily="18" charset="0"/>
                        </a:rPr>
                        <m:t> </m:t>
                      </m:r>
                      <m:sSub>
                        <m:sSubPr>
                          <m:ctrlPr>
                            <a:rPr lang="en-US" sz="2400" i="1">
                              <a:latin typeface="Cambria Math" panose="02040503050406030204" pitchFamily="18" charset="0"/>
                              <a:cs typeface="Cambria Math" panose="02040503050406030204" pitchFamily="18" charset="0"/>
                            </a:rPr>
                          </m:ctrlPr>
                        </m:sSubPr>
                        <m:e>
                          <m:r>
                            <m:rPr>
                              <m:sty m:val="p"/>
                            </m:rPr>
                            <a:rPr lang="en-US" sz="2400">
                              <a:latin typeface="Cambria Math" panose="02040503050406030204" pitchFamily="18" charset="0"/>
                              <a:cs typeface="Cambria Math" panose="02040503050406030204" pitchFamily="18" charset="0"/>
                            </a:rPr>
                            <m:t>S</m:t>
                          </m:r>
                        </m:e>
                        <m:sub>
                          <m:r>
                            <m:rPr>
                              <m:sty m:val="p"/>
                            </m:rPr>
                            <a:rPr lang="en-US" sz="2400">
                              <a:latin typeface="Cambria Math" panose="02040503050406030204" pitchFamily="18" charset="0"/>
                              <a:cs typeface="Cambria Math" panose="02040503050406030204" pitchFamily="18" charset="0"/>
                            </a:rPr>
                            <m:t>M</m:t>
                          </m:r>
                          <m:r>
                            <a:rPr lang="en-US" sz="2400">
                              <a:latin typeface="Cambria Math" panose="02040503050406030204" pitchFamily="18" charset="0"/>
                              <a:ea typeface="MS Mincho" charset="0"/>
                              <a:cs typeface="Cambria Math" panose="02040503050406030204" pitchFamily="18" charset="0"/>
                            </a:rPr>
                            <m:t>1</m:t>
                          </m:r>
                        </m:sub>
                      </m:sSub>
                      <m:r>
                        <a:rPr lang="en-US" sz="2400">
                          <a:latin typeface="Cambria Math" panose="02040503050406030204" pitchFamily="18" charset="0"/>
                          <a:ea typeface="MS Mincho" charset="0"/>
                          <a:cs typeface="Cambria Math" panose="02040503050406030204" pitchFamily="18" charset="0"/>
                        </a:rPr>
                        <m:t>=</m:t>
                      </m:r>
                      <m:r>
                        <a:rPr lang="en-US" sz="2400">
                          <a:latin typeface="Cambria Math" panose="02040503050406030204" pitchFamily="18" charset="0"/>
                          <a:ea typeface="MS Mincho" charset="0"/>
                          <a:cs typeface="Cambria Math" panose="02040503050406030204" pitchFamily="18" charset="0"/>
                        </a:rPr>
                        <m:t>0</m:t>
                      </m:r>
                      <m:r>
                        <a:rPr lang="en-US" sz="2400">
                          <a:latin typeface="Cambria Math" panose="02040503050406030204" pitchFamily="18" charset="0"/>
                          <a:ea typeface="MS Mincho" charset="0"/>
                          <a:cs typeface="Cambria Math" panose="02040503050406030204" pitchFamily="18" charset="0"/>
                        </a:rPr>
                        <m:t>.</m:t>
                      </m:r>
                      <m:r>
                        <a:rPr lang="en-US" sz="2400">
                          <a:latin typeface="Cambria Math" panose="02040503050406030204" pitchFamily="18" charset="0"/>
                          <a:ea typeface="MS Mincho" charset="0"/>
                          <a:cs typeface="Cambria Math" panose="02040503050406030204" pitchFamily="18" charset="0"/>
                        </a:rPr>
                        <m:t>096</m:t>
                      </m:r>
                    </m:oMath>
                  </m:oMathPara>
                </a14:m>
                <a:endParaRPr lang="en-US" sz="2000" dirty="0">
                  <a:latin typeface="Times New Roman" panose="02020603050405020304" pitchFamily="18" charset="0"/>
                  <a:cs typeface="Times New Roman" panose="02020603050405020304" pitchFamily="18" charset="0"/>
                </a:endParaRPr>
              </a:p>
            </p:txBody>
          </p:sp>
        </mc:Choice>
        <mc:Fallback xmlns="">
          <p:sp>
            <p:nvSpPr>
              <p:cNvPr id="5" name="مستطيل 4"/>
              <p:cNvSpPr>
                <a:spLocks noRot="1" noChangeAspect="1" noMove="1" noResize="1" noEditPoints="1" noAdjustHandles="1" noChangeArrowheads="1" noChangeShapeType="1" noTextEdit="1"/>
              </p:cNvSpPr>
              <p:nvPr/>
            </p:nvSpPr>
            <p:spPr>
              <a:xfrm>
                <a:off x="457100" y="7414260"/>
                <a:ext cx="9144000" cy="1849352"/>
              </a:xfrm>
              <a:prstGeom prst="rect">
                <a:avLst/>
              </a:prstGeom>
              <a:blipFill rotWithShape="1">
                <a:blip r:embed="rId11"/>
                <a:stretch>
                  <a:fillRect l="-6" r="6" b="13"/>
                </a:stretch>
              </a:blipFill>
            </p:spPr>
            <p:txBody>
              <a:bodyPr/>
              <a:lstStyle/>
              <a:p>
                <a:r>
                  <a:rPr lang="en-US" altLang="en-US">
                    <a:noFill/>
                  </a:rPr>
                  <a:t> </a:t>
                </a:r>
              </a:p>
            </p:txBody>
          </p:sp>
        </mc:Fallback>
      </mc:AlternateContent>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1"/>
          <p:cNvSpPr txBox="1"/>
          <p:nvPr/>
        </p:nvSpPr>
        <p:spPr>
          <a:xfrm>
            <a:off x="10367692" y="1100772"/>
            <a:ext cx="6087745" cy="706755"/>
          </a:xfrm>
          <a:prstGeom prst="rect">
            <a:avLst/>
          </a:prstGeom>
          <a:noFill/>
        </p:spPr>
        <p:txBody>
          <a:bodyPr wrap="square" rtlCol="0" anchor="t">
            <a:spAutoFit/>
          </a:bodyPr>
          <a:lstStyle/>
          <a:p>
            <a:pPr marL="0" indent="0">
              <a:buNone/>
            </a:pPr>
            <a:r>
              <a:rPr lang="en-US" sz="4000" b="1" dirty="0">
                <a:solidFill>
                  <a:srgbClr val="000000"/>
                </a:solidFill>
                <a:latin typeface="Times New Roman" panose="02020603050405020304"/>
                <a:ea typeface="Calibri" panose="020F0502020204030204"/>
                <a:sym typeface="+mn-ea"/>
              </a:rPr>
              <a:t>Risk Category: (</a:t>
            </a:r>
            <a:r>
              <a:rPr lang="en-US" sz="4000" b="1" dirty="0">
                <a:solidFill>
                  <a:srgbClr val="000000"/>
                </a:solidFill>
                <a:latin typeface="Cambria Math" panose="02040503050406030204" pitchFamily="18" charset="0"/>
                <a:ea typeface="Calibri" panose="020F0502020204030204"/>
                <a:cs typeface="Cambria Math" panose="02040503050406030204" pitchFamily="18" charset="0"/>
                <a:sym typeface="+mn-ea"/>
              </a:rPr>
              <a:t>ІІІ)</a:t>
            </a:r>
          </a:p>
        </p:txBody>
      </p:sp>
      <p:grpSp>
        <p:nvGrpSpPr>
          <p:cNvPr id="23" name="Group 23"/>
          <p:cNvGrpSpPr/>
          <p:nvPr/>
        </p:nvGrpSpPr>
        <p:grpSpPr>
          <a:xfrm>
            <a:off x="9743806" y="2171700"/>
            <a:ext cx="7335520" cy="7090410"/>
            <a:chOff x="6243" y="332718"/>
            <a:chExt cx="4750" cy="7141"/>
          </a:xfrm>
        </p:grpSpPr>
        <p:pic>
          <p:nvPicPr>
            <p:cNvPr id="43" name="Picture 4"/>
            <p:cNvPicPr>
              <a:picLocks noChangeAspect="1"/>
            </p:cNvPicPr>
            <p:nvPr/>
          </p:nvPicPr>
          <p:blipFill>
            <a:blip r:embed="rId5">
              <a:clrChange>
                <a:clrFrom>
                  <a:srgbClr val="FFFFFF">
                    <a:alpha val="100000"/>
                  </a:srgbClr>
                </a:clrFrom>
                <a:clrTo>
                  <a:srgbClr val="FFFFFF">
                    <a:alpha val="100000"/>
                    <a:alpha val="0"/>
                  </a:srgbClr>
                </a:clrTo>
              </a:clrChange>
            </a:blip>
            <a:srcRect l="47615" t="21089" r="26985" b="3867"/>
            <a:stretch>
              <a:fillRect/>
            </a:stretch>
          </p:blipFill>
          <p:spPr>
            <a:xfrm>
              <a:off x="6490" y="332718"/>
              <a:ext cx="4299" cy="7141"/>
            </a:xfrm>
            <a:prstGeom prst="rect">
              <a:avLst/>
            </a:prstGeom>
            <a:noFill/>
            <a:ln>
              <a:solidFill>
                <a:schemeClr val="tx1"/>
              </a:solidFill>
            </a:ln>
          </p:spPr>
        </p:pic>
        <p:sp>
          <p:nvSpPr>
            <p:cNvPr id="45" name="Rectangles 45"/>
            <p:cNvSpPr/>
            <p:nvPr/>
          </p:nvSpPr>
          <p:spPr>
            <a:xfrm>
              <a:off x="6243" y="334604"/>
              <a:ext cx="4750" cy="2590"/>
            </a:xfrm>
            <a:prstGeom prst="rect">
              <a:avLst/>
            </a:prstGeom>
            <a:noFill/>
            <a:ln w="19050"/>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lnSpc>
                  <a:spcPct val="100000"/>
                </a:lnSpc>
                <a:spcAft>
                  <a:spcPts val="600"/>
                </a:spcAft>
              </a:pPr>
              <a:r>
                <a:rPr lang="en-US" altLang="zh-CN" sz="1200" kern="100">
                  <a:solidFill>
                    <a:srgbClr val="000000"/>
                  </a:solidFill>
                  <a:latin typeface="Calibri" panose="020F0502020204030204"/>
                  <a:ea typeface="Calibri" panose="020F0502020204030204"/>
                  <a:cs typeface="Arial" panose="020B0604020202020204"/>
                  <a:sym typeface="Times New Roman" panose="02020603050405020304"/>
                </a:rPr>
                <a:t> </a:t>
              </a:r>
            </a:p>
          </p:txBody>
        </p:sp>
      </p:grpSp>
      <p:grpSp>
        <p:nvGrpSpPr>
          <p:cNvPr id="13" name="Group 12"/>
          <p:cNvGrpSpPr/>
          <p:nvPr userDrawn="1"/>
        </p:nvGrpSpPr>
        <p:grpSpPr>
          <a:xfrm>
            <a:off x="304800" y="342900"/>
            <a:ext cx="2590800" cy="528320"/>
            <a:chOff x="6240" y="4740"/>
            <a:chExt cx="4080" cy="832"/>
          </a:xfrm>
        </p:grpSpPr>
        <p:sp>
          <p:nvSpPr>
            <p:cNvPr id="14" name="文本框 12"/>
            <p:cNvSpPr txBox="1"/>
            <p:nvPr userDrawn="1">
              <p:custDataLst>
                <p:tags r:id="rId1"/>
              </p:custDataLst>
            </p:nvPr>
          </p:nvSpPr>
          <p:spPr>
            <a:xfrm>
              <a:off x="6240" y="4740"/>
              <a:ext cx="1599" cy="833"/>
            </a:xfrm>
            <a:prstGeom prst="rect">
              <a:avLst/>
            </a:prstGeom>
            <a:noFill/>
          </p:spPr>
          <p:txBody>
            <a:bodyPr wrap="square" rtlCol="0">
              <a:noAutofit/>
            </a:bodyPr>
            <a:lstStyle/>
            <a:p>
              <a:r>
                <a:rPr lang="en-US" altLang="zh-CN" sz="2000" b="1" dirty="0">
                  <a:solidFill>
                    <a:schemeClr val="accent1">
                      <a:lumMod val="75000"/>
                    </a:schemeClr>
                  </a:solidFill>
                  <a:latin typeface="Arial" panose="020B0604020202020204" pitchFamily="34" charset="0"/>
                  <a:sym typeface="Arial" panose="020B0604020202020204" pitchFamily="34" charset="0"/>
                </a:rPr>
                <a:t>1.</a:t>
              </a:r>
            </a:p>
          </p:txBody>
        </p:sp>
        <p:sp>
          <p:nvSpPr>
            <p:cNvPr id="15" name="文本框 3"/>
            <p:cNvSpPr txBox="1"/>
            <p:nvPr userDrawn="1">
              <p:custDataLst>
                <p:tags r:id="rId2"/>
              </p:custDataLst>
            </p:nvPr>
          </p:nvSpPr>
          <p:spPr>
            <a:xfrm>
              <a:off x="6804" y="4740"/>
              <a:ext cx="3516" cy="637"/>
            </a:xfrm>
            <a:prstGeom prst="rect">
              <a:avLst/>
            </a:prstGeom>
            <a:noFill/>
          </p:spPr>
          <p:txBody>
            <a:bodyPr wrap="square" rtlCol="0">
              <a:noAutofit/>
            </a:bodyPr>
            <a:lstStyle/>
            <a:p>
              <a:pPr algn="dist"/>
              <a:r>
                <a:rPr lang="en-US" altLang="en-US" sz="2000" dirty="0">
                  <a:latin typeface="Arial" panose="020B0604020202020204" pitchFamily="34" charset="0"/>
                  <a:ea typeface="Microsoft YaHei" panose="020B0503020204020204" charset="-122"/>
                  <a:sym typeface="Arial" panose="020B0604020202020204" pitchFamily="34" charset="0"/>
                </a:rPr>
                <a:t>Introduction</a:t>
              </a:r>
            </a:p>
          </p:txBody>
        </p:sp>
      </p:grpSp>
      <p:grpSp>
        <p:nvGrpSpPr>
          <p:cNvPr id="9" name="Group 24"/>
          <p:cNvGrpSpPr/>
          <p:nvPr/>
        </p:nvGrpSpPr>
        <p:grpSpPr>
          <a:xfrm>
            <a:off x="789827" y="2171700"/>
            <a:ext cx="7791788" cy="5117465"/>
            <a:chOff x="3519" y="345234"/>
            <a:chExt cx="6298" cy="4032"/>
          </a:xfrm>
        </p:grpSpPr>
        <p:pic>
          <p:nvPicPr>
            <p:cNvPr id="10" name="Picture 5"/>
            <p:cNvPicPr>
              <a:picLocks noChangeAspect="1"/>
            </p:cNvPicPr>
            <p:nvPr/>
          </p:nvPicPr>
          <p:blipFill>
            <a:blip r:embed="rId6">
              <a:clrChange>
                <a:clrFrom>
                  <a:srgbClr val="FFFFFF">
                    <a:alpha val="100000"/>
                  </a:srgbClr>
                </a:clrFrom>
                <a:clrTo>
                  <a:srgbClr val="FFFFFF">
                    <a:alpha val="100000"/>
                    <a:alpha val="0"/>
                  </a:srgbClr>
                </a:clrTo>
              </a:clrChange>
            </a:blip>
            <a:srcRect l="9173" t="26435" r="45907" b="22411"/>
            <a:stretch>
              <a:fillRect/>
            </a:stretch>
          </p:blipFill>
          <p:spPr>
            <a:xfrm>
              <a:off x="3519" y="345234"/>
              <a:ext cx="6298" cy="4032"/>
            </a:xfrm>
            <a:prstGeom prst="rect">
              <a:avLst/>
            </a:prstGeom>
            <a:noFill/>
            <a:ln>
              <a:solidFill>
                <a:schemeClr val="tx1"/>
              </a:solidFill>
            </a:ln>
          </p:spPr>
        </p:pic>
        <p:sp>
          <p:nvSpPr>
            <p:cNvPr id="11" name="Rectangles 50"/>
            <p:cNvSpPr/>
            <p:nvPr/>
          </p:nvSpPr>
          <p:spPr>
            <a:xfrm>
              <a:off x="3535" y="347728"/>
              <a:ext cx="6107" cy="244"/>
            </a:xfrm>
            <a:prstGeom prst="rect">
              <a:avLst/>
            </a:prstGeom>
            <a:noFill/>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lnSpc>
                  <a:spcPct val="100000"/>
                </a:lnSpc>
                <a:spcAft>
                  <a:spcPts val="600"/>
                </a:spcAft>
              </a:pPr>
              <a:r>
                <a:rPr lang="en-US" altLang="zh-CN" sz="1200" kern="100">
                  <a:solidFill>
                    <a:srgbClr val="000000"/>
                  </a:solidFill>
                  <a:latin typeface="Calibri" panose="020F0502020204030204"/>
                  <a:ea typeface="Calibri" panose="020F0502020204030204"/>
                  <a:cs typeface="Arial" panose="020B0604020202020204"/>
                  <a:sym typeface="Times New Roman" panose="02020603050405020304"/>
                </a:rPr>
                <a:t> </a:t>
              </a:r>
            </a:p>
          </p:txBody>
        </p:sp>
        <p:sp>
          <p:nvSpPr>
            <p:cNvPr id="12" name="Rectangles 51"/>
            <p:cNvSpPr/>
            <p:nvPr/>
          </p:nvSpPr>
          <p:spPr>
            <a:xfrm>
              <a:off x="8678" y="346376"/>
              <a:ext cx="1029" cy="1918"/>
            </a:xfrm>
            <a:prstGeom prst="rect">
              <a:avLst/>
            </a:prstGeom>
            <a:noFill/>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lnSpc>
                  <a:spcPct val="100000"/>
                </a:lnSpc>
                <a:spcAft>
                  <a:spcPts val="600"/>
                </a:spcAft>
              </a:pPr>
              <a:r>
                <a:rPr lang="en-US" altLang="zh-CN" sz="1200" kern="100">
                  <a:solidFill>
                    <a:srgbClr val="000000"/>
                  </a:solidFill>
                  <a:latin typeface="Calibri" panose="020F0502020204030204"/>
                  <a:ea typeface="Calibri" panose="020F0502020204030204"/>
                  <a:cs typeface="Arial" panose="020B0604020202020204"/>
                  <a:sym typeface="Times New Roman" panose="02020603050405020304"/>
                </a:rPr>
                <a:t> </a:t>
              </a:r>
            </a:p>
          </p:txBody>
        </p:sp>
      </p:grpSp>
      <p:sp>
        <p:nvSpPr>
          <p:cNvPr id="16" name="Text Box 1"/>
          <p:cNvSpPr txBox="1"/>
          <p:nvPr/>
        </p:nvSpPr>
        <p:spPr>
          <a:xfrm>
            <a:off x="1641849" y="1100772"/>
            <a:ext cx="6087745" cy="706755"/>
          </a:xfrm>
          <a:prstGeom prst="rect">
            <a:avLst/>
          </a:prstGeom>
          <a:noFill/>
        </p:spPr>
        <p:txBody>
          <a:bodyPr wrap="square" rtlCol="0" anchor="t">
            <a:spAutoFit/>
          </a:bodyPr>
          <a:lstStyle/>
          <a:p>
            <a:pPr marL="0" indent="0">
              <a:buNone/>
            </a:pPr>
            <a:r>
              <a:rPr lang="en-US" sz="4000" b="1" dirty="0">
                <a:solidFill>
                  <a:srgbClr val="000000"/>
                </a:solidFill>
                <a:latin typeface="Times New Roman" panose="02020603050405020304"/>
                <a:ea typeface="Calibri" panose="020F0502020204030204"/>
                <a:sym typeface="+mn-ea"/>
              </a:rPr>
              <a:t>Importance factor: </a:t>
            </a:r>
            <a:endParaRPr lang="en-US" sz="4000" b="1" dirty="0">
              <a:solidFill>
                <a:srgbClr val="000000"/>
              </a:solidFill>
              <a:latin typeface="Cambria Math" panose="02040503050406030204" pitchFamily="18" charset="0"/>
              <a:ea typeface="Calibri" panose="020F0502020204030204"/>
              <a:cs typeface="Cambria Math" panose="02040503050406030204" pitchFamily="18" charset="0"/>
              <a:sym typeface="+mn-ea"/>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1"/>
          <p:cNvSpPr txBox="1"/>
          <p:nvPr/>
        </p:nvSpPr>
        <p:spPr>
          <a:xfrm>
            <a:off x="4953000" y="1257300"/>
            <a:ext cx="7406005" cy="706755"/>
          </a:xfrm>
          <a:prstGeom prst="rect">
            <a:avLst/>
          </a:prstGeom>
          <a:noFill/>
        </p:spPr>
        <p:txBody>
          <a:bodyPr wrap="square" rtlCol="0" anchor="t">
            <a:spAutoFit/>
          </a:bodyPr>
          <a:lstStyle/>
          <a:p>
            <a:pPr marL="0" indent="0">
              <a:buNone/>
            </a:pPr>
            <a:r>
              <a:rPr lang="en-US" sz="4000" b="1" dirty="0">
                <a:solidFill>
                  <a:srgbClr val="000000"/>
                </a:solidFill>
                <a:latin typeface="Times New Roman" panose="02020603050405020304"/>
                <a:ea typeface="Calibri" panose="020F0502020204030204"/>
                <a:sym typeface="+mn-ea"/>
              </a:rPr>
              <a:t>Seismic design category: (B) </a:t>
            </a:r>
            <a:endParaRPr lang="en-US" sz="4000" b="1" dirty="0">
              <a:solidFill>
                <a:srgbClr val="000000"/>
              </a:solidFill>
              <a:latin typeface="Cambria Math" panose="02040503050406030204" pitchFamily="18" charset="0"/>
              <a:ea typeface="Calibri" panose="020F0502020204030204"/>
              <a:cs typeface="Cambria Math" panose="02040503050406030204" pitchFamily="18" charset="0"/>
              <a:sym typeface="+mn-ea"/>
            </a:endParaRPr>
          </a:p>
        </p:txBody>
      </p:sp>
      <p:grpSp>
        <p:nvGrpSpPr>
          <p:cNvPr id="13" name="Group 12"/>
          <p:cNvGrpSpPr/>
          <p:nvPr userDrawn="1"/>
        </p:nvGrpSpPr>
        <p:grpSpPr>
          <a:xfrm>
            <a:off x="304800" y="342900"/>
            <a:ext cx="2590800" cy="528320"/>
            <a:chOff x="6240" y="4740"/>
            <a:chExt cx="4080" cy="832"/>
          </a:xfrm>
        </p:grpSpPr>
        <p:sp>
          <p:nvSpPr>
            <p:cNvPr id="14" name="文本框 12"/>
            <p:cNvSpPr txBox="1"/>
            <p:nvPr userDrawn="1">
              <p:custDataLst>
                <p:tags r:id="rId3"/>
              </p:custDataLst>
            </p:nvPr>
          </p:nvSpPr>
          <p:spPr>
            <a:xfrm>
              <a:off x="6240" y="4740"/>
              <a:ext cx="1599" cy="833"/>
            </a:xfrm>
            <a:prstGeom prst="rect">
              <a:avLst/>
            </a:prstGeom>
            <a:noFill/>
          </p:spPr>
          <p:txBody>
            <a:bodyPr wrap="square" rtlCol="0">
              <a:noAutofit/>
            </a:bodyPr>
            <a:lstStyle/>
            <a:p>
              <a:r>
                <a:rPr lang="en-US" altLang="zh-CN" sz="2000" b="1" dirty="0">
                  <a:solidFill>
                    <a:schemeClr val="accent1">
                      <a:lumMod val="75000"/>
                    </a:schemeClr>
                  </a:solidFill>
                  <a:latin typeface="Arial" panose="020B0604020202020204" pitchFamily="34" charset="0"/>
                  <a:sym typeface="Arial" panose="020B0604020202020204" pitchFamily="34" charset="0"/>
                </a:rPr>
                <a:t>1.</a:t>
              </a:r>
            </a:p>
          </p:txBody>
        </p:sp>
        <p:sp>
          <p:nvSpPr>
            <p:cNvPr id="15" name="文本框 3"/>
            <p:cNvSpPr txBox="1"/>
            <p:nvPr userDrawn="1">
              <p:custDataLst>
                <p:tags r:id="rId4"/>
              </p:custDataLst>
            </p:nvPr>
          </p:nvSpPr>
          <p:spPr>
            <a:xfrm>
              <a:off x="6804" y="4740"/>
              <a:ext cx="3516" cy="637"/>
            </a:xfrm>
            <a:prstGeom prst="rect">
              <a:avLst/>
            </a:prstGeom>
            <a:noFill/>
          </p:spPr>
          <p:txBody>
            <a:bodyPr wrap="square" rtlCol="0">
              <a:noAutofit/>
            </a:bodyPr>
            <a:lstStyle/>
            <a:p>
              <a:pPr algn="dist"/>
              <a:r>
                <a:rPr lang="en-US" altLang="en-US" sz="2000" dirty="0">
                  <a:latin typeface="Arial" panose="020B0604020202020204" pitchFamily="34" charset="0"/>
                  <a:ea typeface="Microsoft YaHei" panose="020B0503020204020204" charset="-122"/>
                  <a:sym typeface="Arial" panose="020B0604020202020204" pitchFamily="34" charset="0"/>
                </a:rPr>
                <a:t>Introduction</a:t>
              </a:r>
            </a:p>
          </p:txBody>
        </p:sp>
      </p:grpSp>
      <p:pic>
        <p:nvPicPr>
          <p:cNvPr id="4" name="Picture 3"/>
          <p:cNvPicPr>
            <a:picLocks noChangeAspect="1"/>
          </p:cNvPicPr>
          <p:nvPr>
            <p:custDataLst>
              <p:tags r:id="rId1"/>
            </p:custDataLst>
          </p:nvPr>
        </p:nvPicPr>
        <p:blipFill>
          <a:blip r:embed="rId7">
            <a:clrChange>
              <a:clrFrom>
                <a:srgbClr val="FFFFFF">
                  <a:alpha val="100000"/>
                </a:srgbClr>
              </a:clrFrom>
              <a:clrTo>
                <a:srgbClr val="FFFFFF">
                  <a:alpha val="100000"/>
                  <a:alpha val="0"/>
                </a:srgbClr>
              </a:clrTo>
            </a:clrChange>
          </a:blip>
          <a:stretch>
            <a:fillRect/>
          </a:stretch>
        </p:blipFill>
        <p:spPr>
          <a:xfrm>
            <a:off x="381000" y="2324100"/>
            <a:ext cx="8588375" cy="4390390"/>
          </a:xfrm>
          <a:prstGeom prst="rect">
            <a:avLst/>
          </a:prstGeom>
        </p:spPr>
      </p:pic>
      <p:pic>
        <p:nvPicPr>
          <p:cNvPr id="5" name="Picture 4"/>
          <p:cNvPicPr>
            <a:picLocks noChangeAspect="1"/>
          </p:cNvPicPr>
          <p:nvPr>
            <p:custDataLst>
              <p:tags r:id="rId2"/>
            </p:custDataLst>
          </p:nvPr>
        </p:nvPicPr>
        <p:blipFill>
          <a:blip r:embed="rId8">
            <a:clrChange>
              <a:clrFrom>
                <a:srgbClr val="FFFFFF">
                  <a:alpha val="100000"/>
                </a:srgbClr>
              </a:clrFrom>
              <a:clrTo>
                <a:srgbClr val="FFFFFF">
                  <a:alpha val="100000"/>
                  <a:alpha val="0"/>
                </a:srgbClr>
              </a:clrTo>
            </a:clrChange>
          </a:blip>
          <a:stretch>
            <a:fillRect/>
          </a:stretch>
        </p:blipFill>
        <p:spPr>
          <a:xfrm>
            <a:off x="9116682" y="2324100"/>
            <a:ext cx="8881490" cy="4390390"/>
          </a:xfrm>
          <a:prstGeom prst="rect">
            <a:avLst/>
          </a:prstGeom>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1"/>
          <p:cNvSpPr txBox="1"/>
          <p:nvPr/>
        </p:nvSpPr>
        <p:spPr>
          <a:xfrm>
            <a:off x="3733800" y="631421"/>
            <a:ext cx="10440035" cy="706755"/>
          </a:xfrm>
          <a:prstGeom prst="rect">
            <a:avLst/>
          </a:prstGeom>
          <a:noFill/>
        </p:spPr>
        <p:txBody>
          <a:bodyPr wrap="square" rtlCol="0" anchor="t">
            <a:spAutoFit/>
          </a:bodyPr>
          <a:lstStyle/>
          <a:p>
            <a:pPr marL="0" indent="0" algn="ctr">
              <a:buNone/>
            </a:pPr>
            <a:r>
              <a:rPr lang="en-US" sz="4000" b="1" dirty="0">
                <a:solidFill>
                  <a:srgbClr val="000000"/>
                </a:solidFill>
                <a:latin typeface="Times New Roman" panose="02020603050405020304"/>
                <a:ea typeface="Calibri" panose="020F0502020204030204"/>
                <a:sym typeface="+mn-ea"/>
              </a:rPr>
              <a:t>Lateral  resisting structural system</a:t>
            </a:r>
            <a:r>
              <a:rPr lang="en-US" sz="4000" dirty="0">
                <a:solidFill>
                  <a:srgbClr val="000000"/>
                </a:solidFill>
                <a:latin typeface="Times New Roman" panose="02020603050405020304"/>
                <a:ea typeface="Calibri" panose="020F0502020204030204"/>
                <a:sym typeface="+mn-ea"/>
              </a:rPr>
              <a:t> </a:t>
            </a:r>
            <a:endParaRPr lang="en-US" sz="4000" dirty="0">
              <a:solidFill>
                <a:srgbClr val="000000"/>
              </a:solidFill>
              <a:latin typeface="Cambria Math" panose="02040503050406030204" pitchFamily="18" charset="0"/>
              <a:ea typeface="Calibri" panose="020F0502020204030204"/>
              <a:cs typeface="Cambria Math" panose="02040503050406030204" pitchFamily="18" charset="0"/>
              <a:sym typeface="+mn-ea"/>
            </a:endParaRPr>
          </a:p>
        </p:txBody>
      </p:sp>
      <p:grpSp>
        <p:nvGrpSpPr>
          <p:cNvPr id="13" name="Group 12"/>
          <p:cNvGrpSpPr/>
          <p:nvPr userDrawn="1"/>
        </p:nvGrpSpPr>
        <p:grpSpPr>
          <a:xfrm>
            <a:off x="304800" y="342900"/>
            <a:ext cx="2590800" cy="528320"/>
            <a:chOff x="6240" y="4740"/>
            <a:chExt cx="4080" cy="832"/>
          </a:xfrm>
        </p:grpSpPr>
        <p:sp>
          <p:nvSpPr>
            <p:cNvPr id="14" name="文本框 12"/>
            <p:cNvSpPr txBox="1"/>
            <p:nvPr userDrawn="1">
              <p:custDataLst>
                <p:tags r:id="rId2"/>
              </p:custDataLst>
            </p:nvPr>
          </p:nvSpPr>
          <p:spPr>
            <a:xfrm>
              <a:off x="6240" y="4740"/>
              <a:ext cx="1599" cy="833"/>
            </a:xfrm>
            <a:prstGeom prst="rect">
              <a:avLst/>
            </a:prstGeom>
            <a:noFill/>
          </p:spPr>
          <p:txBody>
            <a:bodyPr wrap="square" rtlCol="0">
              <a:noAutofit/>
            </a:bodyPr>
            <a:lstStyle/>
            <a:p>
              <a:r>
                <a:rPr lang="en-US" altLang="zh-CN" sz="2000" b="1" dirty="0">
                  <a:solidFill>
                    <a:schemeClr val="accent1">
                      <a:lumMod val="75000"/>
                    </a:schemeClr>
                  </a:solidFill>
                  <a:latin typeface="Arial" panose="020B0604020202020204" pitchFamily="34" charset="0"/>
                  <a:sym typeface="Arial" panose="020B0604020202020204" pitchFamily="34" charset="0"/>
                </a:rPr>
                <a:t>1.</a:t>
              </a:r>
            </a:p>
          </p:txBody>
        </p:sp>
        <p:sp>
          <p:nvSpPr>
            <p:cNvPr id="15" name="文本框 3"/>
            <p:cNvSpPr txBox="1"/>
            <p:nvPr userDrawn="1">
              <p:custDataLst>
                <p:tags r:id="rId3"/>
              </p:custDataLst>
            </p:nvPr>
          </p:nvSpPr>
          <p:spPr>
            <a:xfrm>
              <a:off x="6804" y="4740"/>
              <a:ext cx="3516" cy="637"/>
            </a:xfrm>
            <a:prstGeom prst="rect">
              <a:avLst/>
            </a:prstGeom>
            <a:noFill/>
          </p:spPr>
          <p:txBody>
            <a:bodyPr wrap="square" rtlCol="0">
              <a:noAutofit/>
            </a:bodyPr>
            <a:lstStyle/>
            <a:p>
              <a:pPr algn="dist"/>
              <a:r>
                <a:rPr lang="en-US" altLang="en-US" sz="2000" dirty="0">
                  <a:latin typeface="Arial" panose="020B0604020202020204" pitchFamily="34" charset="0"/>
                  <a:ea typeface="Microsoft YaHei" panose="020B0503020204020204" charset="-122"/>
                  <a:sym typeface="Arial" panose="020B0604020202020204" pitchFamily="34" charset="0"/>
                </a:rPr>
                <a:t>Introduction</a:t>
              </a:r>
            </a:p>
          </p:txBody>
        </p:sp>
      </p:grpSp>
      <p:pic>
        <p:nvPicPr>
          <p:cNvPr id="3" name="Picture 2"/>
          <p:cNvPicPr>
            <a:picLocks noChangeAspect="1"/>
          </p:cNvPicPr>
          <p:nvPr>
            <p:custDataLst>
              <p:tags r:id="rId1"/>
            </p:custDataLst>
          </p:nvPr>
        </p:nvPicPr>
        <p:blipFill>
          <a:blip r:embed="rId6"/>
          <a:stretch>
            <a:fillRect/>
          </a:stretch>
        </p:blipFill>
        <p:spPr>
          <a:xfrm>
            <a:off x="7315200" y="2247900"/>
            <a:ext cx="10126980" cy="6820502"/>
          </a:xfrm>
          <a:prstGeom prst="rect">
            <a:avLst/>
          </a:prstGeom>
        </p:spPr>
      </p:pic>
      <mc:AlternateContent xmlns:mc="http://schemas.openxmlformats.org/markup-compatibility/2006" xmlns:a14="http://schemas.microsoft.com/office/drawing/2010/main">
        <mc:Choice Requires="a14">
          <p:sp>
            <p:nvSpPr>
              <p:cNvPr id="4" name="مستطيل 3"/>
              <p:cNvSpPr/>
              <p:nvPr/>
            </p:nvSpPr>
            <p:spPr>
              <a:xfrm>
                <a:off x="152400" y="3390900"/>
                <a:ext cx="9144000" cy="2800767"/>
              </a:xfrm>
              <a:prstGeom prst="rect">
                <a:avLst/>
              </a:prstGeom>
            </p:spPr>
            <p:txBody>
              <a:bodyPr>
                <a:spAutoFit/>
              </a:bodyPr>
              <a:lstStyle/>
              <a:p>
                <a:pPr marL="571500" indent="-571500">
                  <a:buFont typeface="Wingdings" panose="05000000000000000000" charset="0"/>
                  <a:buChar char="v"/>
                </a:pPr>
                <a:r>
                  <a:rPr lang="en-US" sz="2800" b="1" dirty="0">
                    <a:latin typeface="Times New Roman" panose="02020603050405020304" pitchFamily="18" charset="0"/>
                    <a:cs typeface="Times New Roman" panose="02020603050405020304" pitchFamily="18" charset="0"/>
                  </a:rPr>
                  <a:t>Design coefficients and factors:</a:t>
                </a:r>
              </a:p>
              <a:p>
                <a:pPr indent="0">
                  <a:buFont typeface="Wingdings" panose="05000000000000000000" charset="0"/>
                  <a:buNone/>
                </a:pPr>
                <a:endParaRPr lang="en-US" sz="2800" b="1" dirty="0">
                  <a:latin typeface="Times New Roman" panose="02020603050405020304" pitchFamily="18" charset="0"/>
                  <a:cs typeface="Times New Roman" panose="02020603050405020304" pitchFamily="18" charset="0"/>
                </a:endParaRPr>
              </a:p>
              <a:p>
                <a:pPr indent="0">
                  <a:buFont typeface="Wingdings" panose="05000000000000000000" charset="0"/>
                  <a:buNone/>
                </a:pPr>
                <a:r>
                  <a:rPr lang="en-US" sz="2400" dirty="0">
                    <a:latin typeface="Times New Roman" panose="02020603050405020304" pitchFamily="18" charset="0"/>
                    <a:cs typeface="Times New Roman" panose="02020603050405020304" pitchFamily="18" charset="0"/>
                  </a:rPr>
                  <a:t>     Response modification coefficient (R) = 5.0.</a:t>
                </a:r>
              </a:p>
              <a:p>
                <a:pPr indent="0">
                  <a:buFont typeface="Wingdings" panose="05000000000000000000" charset="0"/>
                  <a:buNone/>
                </a:pPr>
                <a:endParaRPr lang="en-US" sz="2400" dirty="0">
                  <a:latin typeface="Times New Roman" panose="02020603050405020304" pitchFamily="18" charset="0"/>
                  <a:cs typeface="Times New Roman" panose="02020603050405020304" pitchFamily="18" charset="0"/>
                </a:endParaRPr>
              </a:p>
              <a:p>
                <a:pPr indent="0">
                  <a:buFont typeface="Wingdings" panose="05000000000000000000" charset="0"/>
                  <a:buNone/>
                </a:pP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Overstrength</a:t>
                </a:r>
                <a:r>
                  <a:rPr lang="en-US" sz="2400" dirty="0">
                    <a:latin typeface="Times New Roman" panose="02020603050405020304" pitchFamily="18" charset="0"/>
                    <a:cs typeface="Times New Roman" panose="02020603050405020304" pitchFamily="18" charset="0"/>
                  </a:rPr>
                  <a:t> factor (</a:t>
                </a:r>
                <a14:m>
                  <m:oMath xmlns:m="http://schemas.openxmlformats.org/officeDocument/2006/math">
                    <m:sSub>
                      <m:sSubPr>
                        <m:ctrlPr>
                          <a:rPr lang="en-US" sz="2400" i="1">
                            <a:latin typeface="Cambria Math" panose="02040503050406030204" pitchFamily="18" charset="0"/>
                            <a:cs typeface="Cambria Math" panose="02040503050406030204" pitchFamily="18" charset="0"/>
                          </a:rPr>
                        </m:ctrlPr>
                      </m:sSubPr>
                      <m:e>
                        <m:r>
                          <a:rPr lang="en-US" sz="2400" i="1">
                            <a:latin typeface="Cambria Math" panose="02040503050406030204" pitchFamily="18" charset="0"/>
                            <a:cs typeface="Cambria Math" panose="02040503050406030204" pitchFamily="18" charset="0"/>
                            <a:sym typeface="+mn-ea"/>
                          </a:rPr>
                          <m:t>𝛺</m:t>
                        </m:r>
                      </m:e>
                      <m:sub>
                        <m:r>
                          <a:rPr lang="en-US" sz="2400" i="1">
                            <a:latin typeface="Cambria Math" panose="02040503050406030204" pitchFamily="18" charset="0"/>
                            <a:cs typeface="Cambria Math" panose="02040503050406030204" pitchFamily="18" charset="0"/>
                          </a:rPr>
                          <m:t>°</m:t>
                        </m:r>
                      </m:sub>
                    </m:sSub>
                  </m:oMath>
                </a14:m>
                <a:r>
                  <a:rPr lang="en-US" sz="2400" dirty="0">
                    <a:latin typeface="Times New Roman" panose="02020603050405020304" pitchFamily="18" charset="0"/>
                    <a:cs typeface="Times New Roman" panose="02020603050405020304" pitchFamily="18" charset="0"/>
                  </a:rPr>
                  <a:t>) = 2.5.</a:t>
                </a:r>
              </a:p>
              <a:p>
                <a:pPr indent="0">
                  <a:buFont typeface="Wingdings" panose="05000000000000000000" charset="0"/>
                  <a:buNone/>
                </a:pPr>
                <a:endParaRPr lang="en-US" sz="2400" dirty="0">
                  <a:latin typeface="Times New Roman" panose="02020603050405020304" pitchFamily="18" charset="0"/>
                  <a:cs typeface="Times New Roman" panose="02020603050405020304" pitchFamily="18" charset="0"/>
                </a:endParaRPr>
              </a:p>
              <a:p>
                <a:pPr indent="0">
                  <a:buFont typeface="Wingdings" panose="05000000000000000000" charset="0"/>
                  <a:buNone/>
                </a:pPr>
                <a:r>
                  <a:rPr lang="en-US" sz="2400" dirty="0">
                    <a:latin typeface="Times New Roman" panose="02020603050405020304" pitchFamily="18" charset="0"/>
                    <a:cs typeface="Times New Roman" panose="02020603050405020304" pitchFamily="18" charset="0"/>
                  </a:rPr>
                  <a:t>     Deflection amplification factor (</a:t>
                </a:r>
                <a14:m>
                  <m:oMath xmlns:m="http://schemas.openxmlformats.org/officeDocument/2006/math">
                    <m:sSub>
                      <m:sSubPr>
                        <m:ctrlPr>
                          <a:rPr lang="en-US" sz="2400" i="1">
                            <a:latin typeface="Cambria Math" panose="02040503050406030204" pitchFamily="18" charset="0"/>
                            <a:cs typeface="Cambria Math" panose="02040503050406030204" pitchFamily="18" charset="0"/>
                          </a:rPr>
                        </m:ctrlPr>
                      </m:sSubPr>
                      <m:e>
                        <m:r>
                          <a:rPr lang="en-US" sz="2400" i="1">
                            <a:latin typeface="Cambria Math" panose="02040503050406030204" pitchFamily="18" charset="0"/>
                            <a:cs typeface="Cambria Math" panose="02040503050406030204" pitchFamily="18" charset="0"/>
                          </a:rPr>
                          <m:t>𝐶</m:t>
                        </m:r>
                      </m:e>
                      <m:sub>
                        <m:r>
                          <a:rPr lang="en-US" sz="2400" i="1">
                            <a:latin typeface="Cambria Math" panose="02040503050406030204" pitchFamily="18" charset="0"/>
                            <a:cs typeface="Cambria Math" panose="02040503050406030204" pitchFamily="18" charset="0"/>
                            <a:sym typeface="+mn-ea"/>
                          </a:rPr>
                          <m:t>𝑑</m:t>
                        </m:r>
                      </m:sub>
                    </m:sSub>
                  </m:oMath>
                </a14:m>
                <a:r>
                  <a:rPr lang="en-US" sz="2400" dirty="0">
                    <a:latin typeface="Times New Roman" panose="02020603050405020304" pitchFamily="18" charset="0"/>
                    <a:cs typeface="Times New Roman" panose="02020603050405020304" pitchFamily="18" charset="0"/>
                  </a:rPr>
                  <a:t>) = 5.0.</a:t>
                </a:r>
              </a:p>
            </p:txBody>
          </p:sp>
        </mc:Choice>
        <mc:Fallback xmlns="">
          <p:sp>
            <p:nvSpPr>
              <p:cNvPr id="4" name="مستطيل 3"/>
              <p:cNvSpPr>
                <a:spLocks noRot="1" noChangeAspect="1" noMove="1" noResize="1" noEditPoints="1" noAdjustHandles="1" noChangeArrowheads="1" noChangeShapeType="1" noTextEdit="1"/>
              </p:cNvSpPr>
              <p:nvPr/>
            </p:nvSpPr>
            <p:spPr>
              <a:xfrm>
                <a:off x="152400" y="3390900"/>
                <a:ext cx="9144000" cy="2800767"/>
              </a:xfrm>
              <a:prstGeom prst="rect">
                <a:avLst/>
              </a:prstGeom>
              <a:blipFill rotWithShape="1">
                <a:blip r:embed="rId7"/>
                <a:stretch>
                  <a:fillRect b="15"/>
                </a:stretch>
              </a:blipFill>
            </p:spPr>
            <p:txBody>
              <a:bodyPr/>
              <a:lstStyle/>
              <a:p>
                <a:r>
                  <a:rPr lang="en-US" altLang="en-US">
                    <a:noFill/>
                  </a:rPr>
                  <a:t> </a:t>
                </a:r>
              </a:p>
            </p:txBody>
          </p:sp>
        </mc:Fallback>
      </mc:AlternateContent>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مستطيل 2"/>
          <p:cNvSpPr/>
          <p:nvPr/>
        </p:nvSpPr>
        <p:spPr>
          <a:xfrm>
            <a:off x="1219200" y="4000500"/>
            <a:ext cx="5687695" cy="768350"/>
          </a:xfrm>
          <a:prstGeom prst="rect">
            <a:avLst/>
          </a:prstGeom>
        </p:spPr>
        <p:txBody>
          <a:bodyPr wrap="none">
            <a:spAutoFit/>
          </a:bodyPr>
          <a:lstStyle/>
          <a:p>
            <a:pPr algn="l"/>
            <a:r>
              <a:rPr lang="en-US" sz="4400" b="1" dirty="0">
                <a:latin typeface="Times New Roman" panose="02020603050405020304" pitchFamily="18" charset="0"/>
                <a:cs typeface="Times New Roman" panose="02020603050405020304" pitchFamily="18" charset="0"/>
              </a:rPr>
              <a:t>Elite Residences </a:t>
            </a:r>
            <a:r>
              <a:rPr lang="en-US" sz="4400" b="1" dirty="0">
                <a:latin typeface="Times New Roman" panose="02020603050405020304" pitchFamily="18" charset="0"/>
                <a:cs typeface="Times New Roman" panose="02020603050405020304" pitchFamily="18" charset="0"/>
                <a:sym typeface="+mn-ea"/>
              </a:rPr>
              <a:t>Tower</a:t>
            </a:r>
            <a:endParaRPr lang="en-US" sz="4400" b="1" dirty="0">
              <a:latin typeface="Times New Roman" panose="02020603050405020304" pitchFamily="18" charset="0"/>
              <a:cs typeface="Times New Roman" panose="02020603050405020304" pitchFamily="18" charset="0"/>
            </a:endParaRPr>
          </a:p>
        </p:txBody>
      </p:sp>
      <p:pic>
        <p:nvPicPr>
          <p:cNvPr id="31" name="Content Placeholder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82000" y="419100"/>
            <a:ext cx="9220200" cy="9220200"/>
          </a:xfrm>
          <a:prstGeom prst="rect">
            <a:avLst/>
          </a:prstGeom>
          <a:ln>
            <a:noFill/>
          </a:ln>
          <a:effectLst>
            <a:softEdge rad="112500"/>
          </a:effectLst>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userDrawn="1"/>
        </p:nvGrpSpPr>
        <p:grpSpPr>
          <a:xfrm>
            <a:off x="304800" y="342900"/>
            <a:ext cx="2590800" cy="528320"/>
            <a:chOff x="6240" y="4740"/>
            <a:chExt cx="4080" cy="832"/>
          </a:xfrm>
        </p:grpSpPr>
        <p:sp>
          <p:nvSpPr>
            <p:cNvPr id="14" name="文本框 12"/>
            <p:cNvSpPr txBox="1"/>
            <p:nvPr userDrawn="1">
              <p:custDataLst>
                <p:tags r:id="rId6"/>
              </p:custDataLst>
            </p:nvPr>
          </p:nvSpPr>
          <p:spPr>
            <a:xfrm>
              <a:off x="6240" y="4740"/>
              <a:ext cx="1599" cy="833"/>
            </a:xfrm>
            <a:prstGeom prst="rect">
              <a:avLst/>
            </a:prstGeom>
            <a:noFill/>
          </p:spPr>
          <p:txBody>
            <a:bodyPr wrap="square" rtlCol="0">
              <a:noAutofit/>
            </a:bodyPr>
            <a:lstStyle/>
            <a:p>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1.</a:t>
              </a:r>
            </a:p>
          </p:txBody>
        </p:sp>
        <p:sp>
          <p:nvSpPr>
            <p:cNvPr id="15" name="文本框 3"/>
            <p:cNvSpPr txBox="1"/>
            <p:nvPr userDrawn="1">
              <p:custDataLst>
                <p:tags r:id="rId7"/>
              </p:custDataLst>
            </p:nvPr>
          </p:nvSpPr>
          <p:spPr>
            <a:xfrm>
              <a:off x="6804" y="4740"/>
              <a:ext cx="3516" cy="637"/>
            </a:xfrm>
            <a:prstGeom prst="rect">
              <a:avLst/>
            </a:prstGeom>
            <a:noFill/>
          </p:spPr>
          <p:txBody>
            <a:bodyPr wrap="square" rtlCol="0">
              <a:noAutofit/>
            </a:bodyPr>
            <a:lstStyle/>
            <a:p>
              <a:pPr algn="dist"/>
              <a:r>
                <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rPr>
                <a:t>Introduction</a:t>
              </a:r>
            </a:p>
          </p:txBody>
        </p:sp>
      </p:grpSp>
      <p:sp>
        <p:nvSpPr>
          <p:cNvPr id="3" name="Text Box 2"/>
          <p:cNvSpPr txBox="1"/>
          <p:nvPr>
            <p:custDataLst>
              <p:tags r:id="rId1"/>
            </p:custDataLst>
          </p:nvPr>
        </p:nvSpPr>
        <p:spPr>
          <a:xfrm>
            <a:off x="228600" y="1104900"/>
            <a:ext cx="17091660" cy="1445260"/>
          </a:xfrm>
          <a:prstGeom prst="rect">
            <a:avLst/>
          </a:prstGeom>
          <a:noFill/>
        </p:spPr>
        <p:txBody>
          <a:bodyPr wrap="square" rtlCol="0">
            <a:spAutoFit/>
          </a:bodyPr>
          <a:lstStyle/>
          <a:p>
            <a:r>
              <a:rPr sz="4800" b="1">
                <a:latin typeface="Times New Roman" panose="02020603050405020304" pitchFamily="18" charset="0"/>
                <a:cs typeface="Times New Roman" panose="02020603050405020304" pitchFamily="18" charset="0"/>
              </a:rPr>
              <a:t>Structural systems for high-rise buildings:</a:t>
            </a:r>
            <a:r>
              <a:rPr lang="en-US" sz="4800" b="1">
                <a:latin typeface="Times New Roman" panose="02020603050405020304" pitchFamily="18" charset="0"/>
                <a:cs typeface="Times New Roman" panose="02020603050405020304" pitchFamily="18" charset="0"/>
              </a:rPr>
              <a:t> </a:t>
            </a:r>
          </a:p>
          <a:p>
            <a:r>
              <a:rPr lang="ar-SA" altLang="en-US" sz="4000" b="1">
                <a:latin typeface="Times New Roman" panose="02020603050405020304" pitchFamily="18" charset="0"/>
                <a:cs typeface="Times New Roman" panose="02020603050405020304" pitchFamily="18" charset="0"/>
              </a:rPr>
              <a:t>)</a:t>
            </a:r>
            <a:r>
              <a:rPr lang="en-US" sz="4000" b="1">
                <a:latin typeface="Times New Roman" panose="02020603050405020304" pitchFamily="18" charset="0"/>
                <a:cs typeface="Times New Roman" panose="02020603050405020304" pitchFamily="18" charset="0"/>
              </a:rPr>
              <a:t>Hybrid structural system</a:t>
            </a:r>
            <a:r>
              <a:rPr lang="ar-SA" altLang="en-US" sz="4000" b="1">
                <a:latin typeface="Times New Roman" panose="02020603050405020304" pitchFamily="18" charset="0"/>
                <a:cs typeface="Times New Roman" panose="02020603050405020304" pitchFamily="18" charset="0"/>
              </a:rPr>
              <a:t>(</a:t>
            </a:r>
          </a:p>
        </p:txBody>
      </p:sp>
      <p:pic>
        <p:nvPicPr>
          <p:cNvPr id="337" name="Picture 337"/>
          <p:cNvPicPr>
            <a:picLocks noChangeAspect="1"/>
          </p:cNvPicPr>
          <p:nvPr>
            <p:custDataLst>
              <p:tags r:id="rId2"/>
            </p:custDataLst>
          </p:nvPr>
        </p:nvPicPr>
        <p:blipFill>
          <a:blip r:embed="rId10"/>
          <a:stretch>
            <a:fillRect/>
          </a:stretch>
        </p:blipFill>
        <p:spPr>
          <a:xfrm>
            <a:off x="915035" y="3238500"/>
            <a:ext cx="6006465" cy="3983355"/>
          </a:xfrm>
          <a:prstGeom prst="rect">
            <a:avLst/>
          </a:prstGeom>
          <a:noFill/>
          <a:ln>
            <a:noFill/>
          </a:ln>
        </p:spPr>
      </p:pic>
      <p:pic>
        <p:nvPicPr>
          <p:cNvPr id="333" name="Picture 333"/>
          <p:cNvPicPr>
            <a:picLocks noChangeAspect="1"/>
          </p:cNvPicPr>
          <p:nvPr>
            <p:custDataLst>
              <p:tags r:id="rId3"/>
            </p:custDataLst>
          </p:nvPr>
        </p:nvPicPr>
        <p:blipFill>
          <a:blip r:embed="rId11"/>
          <a:stretch>
            <a:fillRect/>
          </a:stretch>
        </p:blipFill>
        <p:spPr>
          <a:xfrm>
            <a:off x="7849235" y="3235325"/>
            <a:ext cx="9096556" cy="3986784"/>
          </a:xfrm>
          <a:prstGeom prst="rect">
            <a:avLst/>
          </a:prstGeom>
          <a:noFill/>
          <a:ln>
            <a:noFill/>
          </a:ln>
        </p:spPr>
      </p:pic>
      <p:sp>
        <p:nvSpPr>
          <p:cNvPr id="2" name="Text Box 1"/>
          <p:cNvSpPr txBox="1"/>
          <p:nvPr>
            <p:custDataLst>
              <p:tags r:id="rId4"/>
            </p:custDataLst>
          </p:nvPr>
        </p:nvSpPr>
        <p:spPr>
          <a:xfrm>
            <a:off x="1219200" y="7277100"/>
            <a:ext cx="5344160" cy="645160"/>
          </a:xfrm>
          <a:prstGeom prst="rect">
            <a:avLst/>
          </a:prstGeom>
          <a:noFill/>
        </p:spPr>
        <p:txBody>
          <a:bodyPr wrap="square" rtlCol="0">
            <a:spAutoFit/>
          </a:bodyPr>
          <a:lstStyle/>
          <a:p>
            <a:pPr algn="ctr"/>
            <a:r>
              <a:rPr lang="en-US" sz="3600">
                <a:latin typeface="Times New Roman" panose="02020603050405020304" pitchFamily="18" charset="0"/>
                <a:cs typeface="Times New Roman" panose="02020603050405020304" pitchFamily="18" charset="0"/>
              </a:rPr>
              <a:t>Tube in tube system.</a:t>
            </a:r>
          </a:p>
        </p:txBody>
      </p:sp>
      <p:sp>
        <p:nvSpPr>
          <p:cNvPr id="4" name="Text Box 3"/>
          <p:cNvSpPr txBox="1"/>
          <p:nvPr>
            <p:custDataLst>
              <p:tags r:id="rId5"/>
            </p:custDataLst>
          </p:nvPr>
        </p:nvSpPr>
        <p:spPr>
          <a:xfrm>
            <a:off x="8915400" y="7353300"/>
            <a:ext cx="7091680" cy="645160"/>
          </a:xfrm>
          <a:prstGeom prst="rect">
            <a:avLst/>
          </a:prstGeom>
          <a:noFill/>
        </p:spPr>
        <p:txBody>
          <a:bodyPr wrap="square" rtlCol="0">
            <a:spAutoFit/>
          </a:bodyPr>
          <a:lstStyle/>
          <a:p>
            <a:pPr algn="ctr"/>
            <a:r>
              <a:rPr lang="en-US" sz="3600">
                <a:latin typeface="Times New Roman" panose="02020603050405020304" pitchFamily="18" charset="0"/>
                <a:cs typeface="Times New Roman" panose="02020603050405020304" pitchFamily="18" charset="0"/>
              </a:rPr>
              <a:t>Core and outrigger structural system</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 name="Text Box 1"/>
              <p:cNvSpPr txBox="1"/>
              <p:nvPr/>
            </p:nvSpPr>
            <p:spPr>
              <a:xfrm>
                <a:off x="228600" y="1213485"/>
                <a:ext cx="17106900" cy="645160"/>
              </a:xfrm>
              <a:prstGeom prst="rect">
                <a:avLst/>
              </a:prstGeom>
              <a:noFill/>
            </p:spPr>
            <p:txBody>
              <a:bodyPr wrap="square" rtlCol="0" anchor="t">
                <a:spAutoFit/>
              </a:bodyPr>
              <a:lstStyle/>
              <a:p>
                <a:pPr marL="571500" indent="-571500">
                  <a:buFont typeface="Wingdings" panose="05000000000000000000" charset="0"/>
                  <a:buChar char="v"/>
                </a:pPr>
                <a:r>
                  <a:rPr lang="en-US" sz="3600" b="1" dirty="0">
                    <a:solidFill>
                      <a:srgbClr val="000000"/>
                    </a:solidFill>
                    <a:latin typeface="Times New Roman" panose="02020603050405020304"/>
                    <a:ea typeface="Calibri" panose="020F0502020204030204"/>
                    <a:sym typeface="+mn-ea"/>
                  </a:rPr>
                  <a:t>Approximately fundamental period (</a:t>
                </a:r>
                <a14:m>
                  <m:oMath xmlns:m="http://schemas.openxmlformats.org/officeDocument/2006/math">
                    <m:sSub>
                      <m:sSubPr>
                        <m:ctrlPr>
                          <a:rPr lang="en-US" sz="3600" i="1">
                            <a:latin typeface="Cambria Math" panose="02040503050406030204" pitchFamily="18" charset="0"/>
                            <a:cs typeface="Cambria Math" panose="02040503050406030204" pitchFamily="18" charset="0"/>
                          </a:rPr>
                        </m:ctrlPr>
                      </m:sSubPr>
                      <m:e>
                        <m:r>
                          <m:rPr>
                            <m:sty m:val="p"/>
                          </m:rPr>
                          <a:rPr lang="en-US" sz="3600">
                            <a:latin typeface="Cambria Math" panose="02040503050406030204" pitchFamily="18" charset="0"/>
                            <a:cs typeface="Cambria Math" panose="02040503050406030204" pitchFamily="18" charset="0"/>
                          </a:rPr>
                          <m:t>T</m:t>
                        </m:r>
                      </m:e>
                      <m:sub>
                        <m:r>
                          <m:rPr>
                            <m:sty m:val="p"/>
                          </m:rPr>
                          <a:rPr lang="en-US" sz="3600">
                            <a:latin typeface="Cambria Math" panose="02040503050406030204" pitchFamily="18" charset="0"/>
                            <a:cs typeface="Cambria Math" panose="02040503050406030204" pitchFamily="18" charset="0"/>
                          </a:rPr>
                          <m:t>a</m:t>
                        </m:r>
                      </m:sub>
                    </m:sSub>
                  </m:oMath>
                </a14:m>
                <a:r>
                  <a:rPr lang="en-US" sz="3600" b="1" dirty="0">
                    <a:solidFill>
                      <a:srgbClr val="000000"/>
                    </a:solidFill>
                    <a:latin typeface="Times New Roman" panose="02020603050405020304"/>
                    <a:ea typeface="Calibri" panose="020F0502020204030204"/>
                    <a:sym typeface="+mn-ea"/>
                  </a:rPr>
                  <a:t>): </a:t>
                </a:r>
                <a:r>
                  <a:rPr lang="en-US" sz="3600" dirty="0">
                    <a:solidFill>
                      <a:srgbClr val="000000"/>
                    </a:solidFill>
                    <a:latin typeface="Times New Roman" panose="02020603050405020304"/>
                    <a:ea typeface="Calibri" panose="020F0502020204030204"/>
                    <a:sym typeface="+mn-ea"/>
                  </a:rPr>
                  <a:t> </a:t>
                </a:r>
                <a:endParaRPr lang="en-US" sz="3600" dirty="0">
                  <a:solidFill>
                    <a:srgbClr val="000000"/>
                  </a:solidFill>
                  <a:latin typeface="Cambria Math" panose="02040503050406030204" pitchFamily="18" charset="0"/>
                  <a:ea typeface="Calibri" panose="020F0502020204030204"/>
                  <a:cs typeface="Cambria Math" panose="02040503050406030204" pitchFamily="18" charset="0"/>
                  <a:sym typeface="+mn-ea"/>
                </a:endParaRPr>
              </a:p>
            </p:txBody>
          </p:sp>
        </mc:Choice>
        <mc:Fallback xmlns="">
          <p:sp>
            <p:nvSpPr>
              <p:cNvPr id="2" name="Text Box 1"/>
              <p:cNvSpPr txBox="1">
                <a:spLocks noRot="1" noChangeAspect="1" noMove="1" noResize="1" noEditPoints="1" noAdjustHandles="1" noChangeArrowheads="1" noChangeShapeType="1" noTextEdit="1"/>
              </p:cNvSpPr>
              <p:nvPr/>
            </p:nvSpPr>
            <p:spPr>
              <a:xfrm>
                <a:off x="228600" y="1213485"/>
                <a:ext cx="17106900" cy="645160"/>
              </a:xfrm>
              <a:prstGeom prst="rect">
                <a:avLst/>
              </a:prstGeom>
              <a:blipFill rotWithShape="1">
                <a:blip r:embed="rId6"/>
                <a:stretch>
                  <a:fillRect/>
                </a:stretch>
              </a:blipFill>
            </p:spPr>
            <p:txBody>
              <a:bodyPr/>
              <a:lstStyle/>
              <a:p>
                <a:r>
                  <a:rPr lang="en-US" altLang="en-US">
                    <a:noFill/>
                  </a:rPr>
                  <a:t> </a:t>
                </a:r>
              </a:p>
            </p:txBody>
          </p:sp>
        </mc:Fallback>
      </mc:AlternateContent>
      <p:sp>
        <p:nvSpPr>
          <p:cNvPr id="3" name="Text Box 2"/>
          <p:cNvSpPr txBox="1"/>
          <p:nvPr/>
        </p:nvSpPr>
        <p:spPr>
          <a:xfrm>
            <a:off x="882650" y="1910080"/>
            <a:ext cx="15271750" cy="368300"/>
          </a:xfrm>
          <a:prstGeom prst="rect">
            <a:avLst/>
          </a:prstGeom>
          <a:noFill/>
        </p:spPr>
        <p:txBody>
          <a:bodyPr wrap="square" rtlCol="0">
            <a:spAutoFit/>
          </a:bodyPr>
          <a:lstStyle/>
          <a:p>
            <a:pPr marL="285750" indent="-285750">
              <a:buFont typeface="Wingdings" panose="05000000000000000000" charset="0"/>
              <a:buChar char="v"/>
            </a:pPr>
            <a:endParaRPr lang="en-US"/>
          </a:p>
        </p:txBody>
      </p:sp>
      <mc:AlternateContent xmlns:mc="http://schemas.openxmlformats.org/markup-compatibility/2006" xmlns:a14="http://schemas.microsoft.com/office/drawing/2010/main">
        <mc:Choice Requires="a14">
          <p:sp>
            <p:nvSpPr>
              <p:cNvPr id="4" name="Text Box 3"/>
              <p:cNvSpPr txBox="1"/>
              <p:nvPr/>
            </p:nvSpPr>
            <p:spPr>
              <a:xfrm>
                <a:off x="304800" y="2386330"/>
                <a:ext cx="9695815" cy="6092825"/>
              </a:xfrm>
              <a:prstGeom prst="rect">
                <a:avLst/>
              </a:prstGeom>
              <a:noFill/>
            </p:spPr>
            <p:txBody>
              <a:bodyPr wrap="square" rtlCol="0">
                <a:noAutofit/>
              </a:bodyPr>
              <a:lstStyle/>
              <a:p>
                <a:pPr indent="0">
                  <a:buFont typeface="Wingdings" panose="05000000000000000000" charset="0"/>
                  <a:buNone/>
                </a:pPr>
                <a:r>
                  <a:rPr lang="en-US" sz="3200" dirty="0">
                    <a:latin typeface="Cambria Math" panose="02040503050406030204" pitchFamily="18" charset="0"/>
                    <a:cs typeface="Cambria Math" panose="02040503050406030204" pitchFamily="18" charset="0"/>
                  </a:rPr>
                  <a:t>     </a:t>
                </a:r>
                <a14:m>
                  <m:oMath xmlns:m="http://schemas.openxmlformats.org/officeDocument/2006/math">
                    <m:sSub>
                      <m:sSubPr>
                        <m:ctrlPr>
                          <a:rPr lang="en-US" sz="3200" i="1">
                            <a:latin typeface="Cambria Math" panose="02040503050406030204" pitchFamily="18" charset="0"/>
                            <a:cs typeface="Cambria Math" panose="02040503050406030204" pitchFamily="18" charset="0"/>
                          </a:rPr>
                        </m:ctrlPr>
                      </m:sSubPr>
                      <m:e>
                        <m:r>
                          <m:rPr>
                            <m:sty m:val="p"/>
                          </m:rPr>
                          <a:rPr lang="en-US" sz="3200">
                            <a:latin typeface="Cambria Math" panose="02040503050406030204" pitchFamily="18" charset="0"/>
                            <a:cs typeface="Cambria Math" panose="02040503050406030204" pitchFamily="18" charset="0"/>
                          </a:rPr>
                          <m:t>T</m:t>
                        </m:r>
                      </m:e>
                      <m:sub>
                        <m:r>
                          <m:rPr>
                            <m:sty m:val="p"/>
                          </m:rPr>
                          <a:rPr lang="en-US" sz="3200">
                            <a:latin typeface="Cambria Math" panose="02040503050406030204" pitchFamily="18" charset="0"/>
                            <a:cs typeface="Cambria Math" panose="02040503050406030204" pitchFamily="18" charset="0"/>
                          </a:rPr>
                          <m:t>a</m:t>
                        </m:r>
                      </m:sub>
                    </m:sSub>
                    <m:r>
                      <a:rPr lang="en-US" sz="3200">
                        <a:latin typeface="Cambria Math" panose="02040503050406030204" pitchFamily="18" charset="0"/>
                        <a:ea typeface="MS Mincho" charset="0"/>
                        <a:cs typeface="Cambria Math" panose="02040503050406030204" pitchFamily="18" charset="0"/>
                        <a:sym typeface="+mn-ea"/>
                      </a:rPr>
                      <m:t>=</m:t>
                    </m:r>
                    <m:sSub>
                      <m:sSubPr>
                        <m:ctrlPr>
                          <a:rPr lang="en-US" sz="3200" i="1">
                            <a:latin typeface="Cambria Math" panose="02040503050406030204" pitchFamily="18" charset="0"/>
                            <a:cs typeface="Cambria Math" panose="02040503050406030204" pitchFamily="18" charset="0"/>
                          </a:rPr>
                        </m:ctrlPr>
                      </m:sSubPr>
                      <m:e>
                        <m:r>
                          <m:rPr>
                            <m:sty m:val="p"/>
                          </m:rPr>
                          <a:rPr lang="en-US" sz="3200">
                            <a:latin typeface="Cambria Math" panose="02040503050406030204" pitchFamily="18" charset="0"/>
                            <a:cs typeface="Cambria Math" panose="02040503050406030204" pitchFamily="18" charset="0"/>
                          </a:rPr>
                          <m:t>C</m:t>
                        </m:r>
                      </m:e>
                      <m:sub>
                        <m:r>
                          <m:rPr>
                            <m:sty m:val="p"/>
                          </m:rPr>
                          <a:rPr lang="en-US" sz="3200">
                            <a:latin typeface="Cambria Math" panose="02040503050406030204" pitchFamily="18" charset="0"/>
                            <a:cs typeface="Cambria Math" panose="02040503050406030204" pitchFamily="18" charset="0"/>
                          </a:rPr>
                          <m:t>t</m:t>
                        </m:r>
                      </m:sub>
                    </m:sSub>
                    <m:r>
                      <a:rPr lang="en-US" sz="3200">
                        <a:latin typeface="Cambria Math" panose="02040503050406030204" pitchFamily="18" charset="0"/>
                        <a:ea typeface="MS Mincho" charset="0"/>
                        <a:cs typeface="Cambria Math" panose="02040503050406030204" pitchFamily="18" charset="0"/>
                        <a:sym typeface="+mn-ea"/>
                      </a:rPr>
                      <m:t>×</m:t>
                    </m:r>
                    <m:sSubSup>
                      <m:sSubSupPr>
                        <m:ctrlPr>
                          <a:rPr lang="en-US" sz="3200" i="1">
                            <a:latin typeface="Cambria Math" panose="02040503050406030204" pitchFamily="18" charset="0"/>
                            <a:cs typeface="Cambria Math" panose="02040503050406030204" pitchFamily="18" charset="0"/>
                            <a:sym typeface="+mn-ea"/>
                          </a:rPr>
                        </m:ctrlPr>
                      </m:sSubSupPr>
                      <m:e>
                        <m:r>
                          <m:rPr>
                            <m:sty m:val="p"/>
                          </m:rPr>
                          <a:rPr lang="en-US" sz="3200">
                            <a:latin typeface="Cambria Math" panose="02040503050406030204" pitchFamily="18" charset="0"/>
                            <a:cs typeface="Cambria Math" panose="02040503050406030204" pitchFamily="18" charset="0"/>
                            <a:sym typeface="+mn-ea"/>
                          </a:rPr>
                          <m:t>h</m:t>
                        </m:r>
                      </m:e>
                      <m:sub>
                        <m:r>
                          <m:rPr>
                            <m:sty m:val="p"/>
                          </m:rPr>
                          <a:rPr lang="en-US" sz="3200">
                            <a:latin typeface="Cambria Math" panose="02040503050406030204" pitchFamily="18" charset="0"/>
                            <a:cs typeface="Cambria Math" panose="02040503050406030204" pitchFamily="18" charset="0"/>
                            <a:sym typeface="+mn-ea"/>
                          </a:rPr>
                          <m:t>n</m:t>
                        </m:r>
                      </m:sub>
                      <m:sup>
                        <m:r>
                          <m:rPr>
                            <m:sty m:val="p"/>
                          </m:rPr>
                          <a:rPr lang="en-US" sz="3200">
                            <a:latin typeface="Cambria Math" panose="02040503050406030204" pitchFamily="18" charset="0"/>
                            <a:cs typeface="Cambria Math" panose="02040503050406030204" pitchFamily="18" charset="0"/>
                            <a:sym typeface="+mn-ea"/>
                          </a:rPr>
                          <m:t>x</m:t>
                        </m:r>
                      </m:sup>
                    </m:sSubSup>
                  </m:oMath>
                </a14:m>
                <a:endParaRPr lang="en-US" sz="3200" dirty="0">
                  <a:latin typeface="Cambria Math" panose="02040503050406030204" pitchFamily="18" charset="0"/>
                  <a:cs typeface="Cambria Math" panose="02040503050406030204" pitchFamily="18" charset="0"/>
                  <a:sym typeface="+mn-ea"/>
                </a:endParaRPr>
              </a:p>
              <a:p>
                <a:pPr indent="0">
                  <a:buFont typeface="Wingdings" panose="05000000000000000000" charset="0"/>
                  <a:buNone/>
                </a:pPr>
                <a:endParaRPr lang="en-US" sz="3600" dirty="0">
                  <a:latin typeface="Times New Roman" panose="02020603050405020304" pitchFamily="18" charset="0"/>
                  <a:cs typeface="Times New Roman" panose="02020603050405020304" pitchFamily="18" charset="0"/>
                  <a:sym typeface="+mn-ea"/>
                </a:endParaRPr>
              </a:p>
              <a:p>
                <a:pPr indent="0">
                  <a:buFont typeface="Wingdings" panose="05000000000000000000" charset="0"/>
                  <a:buNone/>
                </a:pPr>
                <a:r>
                  <a:rPr lang="en-US" sz="3200" dirty="0">
                    <a:latin typeface="Cambria Math" panose="02040503050406030204" pitchFamily="18" charset="0"/>
                    <a:cs typeface="Cambria Math" panose="02040503050406030204" pitchFamily="18" charset="0"/>
                  </a:rPr>
                  <a:t>     </a:t>
                </a:r>
                <a14:m>
                  <m:oMath xmlns:m="http://schemas.openxmlformats.org/officeDocument/2006/math">
                    <m:sSub>
                      <m:sSubPr>
                        <m:ctrlPr>
                          <a:rPr lang="en-US" sz="3200" i="1">
                            <a:latin typeface="Cambria Math" panose="02040503050406030204" pitchFamily="18" charset="0"/>
                            <a:cs typeface="Cambria Math" panose="02040503050406030204" pitchFamily="18" charset="0"/>
                          </a:rPr>
                        </m:ctrlPr>
                      </m:sSubPr>
                      <m:e>
                        <m:r>
                          <m:rPr>
                            <m:sty m:val="p"/>
                          </m:rPr>
                          <a:rPr lang="en-US" sz="3200">
                            <a:latin typeface="Cambria Math" panose="02040503050406030204" pitchFamily="18" charset="0"/>
                            <a:cs typeface="Cambria Math" panose="02040503050406030204" pitchFamily="18" charset="0"/>
                          </a:rPr>
                          <m:t>T</m:t>
                        </m:r>
                      </m:e>
                      <m:sub>
                        <m:r>
                          <m:rPr>
                            <m:sty m:val="p"/>
                          </m:rPr>
                          <a:rPr lang="en-US" sz="3200">
                            <a:latin typeface="Cambria Math" panose="02040503050406030204" pitchFamily="18" charset="0"/>
                            <a:cs typeface="Cambria Math" panose="02040503050406030204" pitchFamily="18" charset="0"/>
                          </a:rPr>
                          <m:t>a</m:t>
                        </m:r>
                      </m:sub>
                    </m:sSub>
                    <m:r>
                      <a:rPr lang="en-US" sz="3200">
                        <a:latin typeface="Cambria Math" panose="02040503050406030204" pitchFamily="18" charset="0"/>
                        <a:ea typeface="MS Mincho" charset="0"/>
                        <a:cs typeface="Cambria Math" panose="02040503050406030204" pitchFamily="18" charset="0"/>
                        <a:sym typeface="+mn-ea"/>
                      </a:rPr>
                      <m:t>=0.0488×</m:t>
                    </m:r>
                    <m:sSup>
                      <m:sSupPr>
                        <m:ctrlPr>
                          <a:rPr lang="en-US" sz="3200" i="1">
                            <a:latin typeface="Cambria Math" panose="02040503050406030204" pitchFamily="18" charset="0"/>
                            <a:cs typeface="Cambria Math" panose="02040503050406030204" pitchFamily="18" charset="0"/>
                            <a:sym typeface="+mn-ea"/>
                          </a:rPr>
                        </m:ctrlPr>
                      </m:sSupPr>
                      <m:e>
                        <m:r>
                          <a:rPr lang="en-US" sz="3200">
                            <a:latin typeface="Cambria Math" panose="02040503050406030204" pitchFamily="18" charset="0"/>
                            <a:ea typeface="MS Mincho" charset="0"/>
                            <a:cs typeface="Cambria Math" panose="02040503050406030204" pitchFamily="18" charset="0"/>
                            <a:sym typeface="+mn-ea"/>
                          </a:rPr>
                          <m:t>331.15</m:t>
                        </m:r>
                      </m:e>
                      <m:sup>
                        <m:r>
                          <a:rPr lang="en-US" sz="3200">
                            <a:latin typeface="Cambria Math" panose="02040503050406030204" pitchFamily="18" charset="0"/>
                            <a:ea typeface="MS Mincho" charset="0"/>
                            <a:cs typeface="Cambria Math" panose="02040503050406030204" pitchFamily="18" charset="0"/>
                            <a:sym typeface="+mn-ea"/>
                          </a:rPr>
                          <m:t>0.75</m:t>
                        </m:r>
                      </m:sup>
                    </m:sSup>
                    <m:r>
                      <a:rPr lang="en-US" sz="3200">
                        <a:latin typeface="Cambria Math" panose="02040503050406030204" pitchFamily="18" charset="0"/>
                        <a:ea typeface="MS Mincho" charset="0"/>
                        <a:cs typeface="Cambria Math" panose="02040503050406030204" pitchFamily="18" charset="0"/>
                        <a:sym typeface="+mn-ea"/>
                      </a:rPr>
                      <m:t>=3.8</m:t>
                    </m:r>
                  </m:oMath>
                </a14:m>
                <a:r>
                  <a:rPr lang="en-US" sz="3200" dirty="0">
                    <a:latin typeface="Times New Roman" panose="02020603050405020304" pitchFamily="18" charset="0"/>
                    <a:cs typeface="Times New Roman" panose="02020603050405020304" pitchFamily="18" charset="0"/>
                    <a:sym typeface="+mn-ea"/>
                  </a:rPr>
                  <a:t> second.</a:t>
                </a:r>
              </a:p>
              <a:p>
                <a:pPr indent="0">
                  <a:buFont typeface="Wingdings" panose="05000000000000000000" charset="0"/>
                  <a:buNone/>
                </a:pPr>
                <a:endParaRPr lang="en-US" sz="3600" dirty="0">
                  <a:latin typeface="Times New Roman" panose="02020603050405020304" pitchFamily="18" charset="0"/>
                  <a:cs typeface="Times New Roman" panose="02020603050405020304" pitchFamily="18" charset="0"/>
                  <a:sym typeface="+mn-ea"/>
                </a:endParaRPr>
              </a:p>
              <a:p>
                <a:pPr indent="0">
                  <a:buFont typeface="Wingdings" panose="05000000000000000000" charset="0"/>
                  <a:buNone/>
                </a:pPr>
                <a:endParaRPr lang="en-US" sz="3600" b="1" dirty="0"/>
              </a:p>
              <a:p>
                <a:pPr marL="571500" indent="-571500">
                  <a:buFont typeface="Wingdings" panose="05000000000000000000" charset="0"/>
                  <a:buChar char="v"/>
                </a:pPr>
                <a:r>
                  <a:rPr lang="en-US" sz="3600" b="1" dirty="0">
                    <a:latin typeface="Times New Roman" panose="02020603050405020304" pitchFamily="18" charset="0"/>
                    <a:cs typeface="Times New Roman" panose="02020603050405020304" pitchFamily="18" charset="0"/>
                  </a:rPr>
                  <a:t>Maximum Approximately fundamental period (T):</a:t>
                </a:r>
              </a:p>
              <a:p>
                <a:pPr indent="0">
                  <a:buFont typeface="Wingdings" panose="05000000000000000000" charset="0"/>
                  <a:buNone/>
                </a:pPr>
                <a:endParaRPr lang="en-US" sz="3600" b="1" dirty="0">
                  <a:latin typeface="Times New Roman" panose="02020603050405020304" pitchFamily="18" charset="0"/>
                  <a:cs typeface="Times New Roman" panose="02020603050405020304" pitchFamily="18" charset="0"/>
                </a:endParaRPr>
              </a:p>
              <a:p>
                <a:pPr indent="0">
                  <a:buFont typeface="Wingdings" panose="05000000000000000000" charset="0"/>
                  <a:buNone/>
                </a:pPr>
                <a14:m>
                  <m:oMathPara xmlns:m="http://schemas.openxmlformats.org/officeDocument/2006/math">
                    <m:oMathParaPr>
                      <m:jc m:val="left"/>
                    </m:oMathParaPr>
                    <m:oMath xmlns:m="http://schemas.openxmlformats.org/officeDocument/2006/math">
                      <m:r>
                        <a:rPr lang="en-US" sz="3200">
                          <a:latin typeface="Cambria Math" panose="02040503050406030204" pitchFamily="18" charset="0"/>
                          <a:ea typeface="MS Mincho" charset="0"/>
                          <a:cs typeface="Cambria Math" panose="02040503050406030204" pitchFamily="18" charset="0"/>
                          <a:sym typeface="+mn-ea"/>
                        </a:rPr>
                        <m:t>     </m:t>
                      </m:r>
                      <m:r>
                        <m:rPr>
                          <m:sty m:val="p"/>
                        </m:rPr>
                        <a:rPr lang="en-US" sz="3200">
                          <a:latin typeface="Cambria Math" panose="02040503050406030204" pitchFamily="18" charset="0"/>
                          <a:ea typeface="MS Mincho" charset="0"/>
                          <a:cs typeface="Cambria Math" panose="02040503050406030204" pitchFamily="18" charset="0"/>
                          <a:sym typeface="+mn-ea"/>
                        </a:rPr>
                        <m:t>T</m:t>
                      </m:r>
                      <m:r>
                        <a:rPr lang="en-US" sz="3200">
                          <a:latin typeface="Cambria Math" panose="02040503050406030204" pitchFamily="18" charset="0"/>
                          <a:ea typeface="MS Mincho" charset="0"/>
                          <a:cs typeface="Cambria Math" panose="02040503050406030204" pitchFamily="18" charset="0"/>
                          <a:sym typeface="+mn-ea"/>
                        </a:rPr>
                        <m:t>=1.7×</m:t>
                      </m:r>
                      <m:sSub>
                        <m:sSubPr>
                          <m:ctrlPr>
                            <a:rPr lang="en-US" sz="3200" i="1">
                              <a:latin typeface="Cambria Math" panose="02040503050406030204" pitchFamily="18" charset="0"/>
                              <a:cs typeface="Cambria Math" panose="02040503050406030204" pitchFamily="18" charset="0"/>
                            </a:rPr>
                          </m:ctrlPr>
                        </m:sSubPr>
                        <m:e>
                          <m:r>
                            <m:rPr>
                              <m:sty m:val="p"/>
                            </m:rPr>
                            <a:rPr lang="en-US" sz="3200">
                              <a:latin typeface="Cambria Math" panose="02040503050406030204" pitchFamily="18" charset="0"/>
                              <a:cs typeface="Cambria Math" panose="02040503050406030204" pitchFamily="18" charset="0"/>
                            </a:rPr>
                            <m:t>T</m:t>
                          </m:r>
                        </m:e>
                        <m:sub>
                          <m:r>
                            <m:rPr>
                              <m:sty m:val="p"/>
                            </m:rPr>
                            <a:rPr lang="en-US" sz="3200">
                              <a:latin typeface="Cambria Math" panose="02040503050406030204" pitchFamily="18" charset="0"/>
                              <a:cs typeface="Cambria Math" panose="02040503050406030204" pitchFamily="18" charset="0"/>
                            </a:rPr>
                            <m:t>a</m:t>
                          </m:r>
                        </m:sub>
                      </m:sSub>
                    </m:oMath>
                  </m:oMathPara>
                </a14:m>
                <a:endParaRPr lang="en-US" sz="3200">
                  <a:latin typeface="Cambria Math" panose="02040503050406030204" pitchFamily="18" charset="0"/>
                  <a:cs typeface="Cambria Math" panose="02040503050406030204" pitchFamily="18" charset="0"/>
                </a:endParaRPr>
              </a:p>
              <a:p>
                <a:pPr indent="0">
                  <a:buFont typeface="Wingdings" panose="05000000000000000000" charset="0"/>
                  <a:buNone/>
                </a:pPr>
                <a:endParaRPr lang="en-US" sz="3600" dirty="0">
                  <a:latin typeface="Cambria Math" panose="02040503050406030204" pitchFamily="18" charset="0"/>
                  <a:cs typeface="Cambria Math" panose="02040503050406030204" pitchFamily="18" charset="0"/>
                </a:endParaRPr>
              </a:p>
              <a:p>
                <a:pPr indent="0">
                  <a:buFont typeface="Wingdings" panose="05000000000000000000" charset="0"/>
                  <a:buNone/>
                </a:pPr>
                <a:r>
                  <a:rPr lang="en-US" sz="3200" dirty="0">
                    <a:latin typeface="Cambria Math" panose="02040503050406030204" pitchFamily="18" charset="0"/>
                    <a:ea typeface="MS Mincho" charset="0"/>
                    <a:cs typeface="Cambria Math" panose="02040503050406030204" pitchFamily="18" charset="0"/>
                    <a:sym typeface="+mn-ea"/>
                  </a:rPr>
                  <a:t>     </a:t>
                </a:r>
                <a14:m>
                  <m:oMath xmlns:m="http://schemas.openxmlformats.org/officeDocument/2006/math">
                    <m:r>
                      <m:rPr>
                        <m:sty m:val="p"/>
                      </m:rPr>
                      <a:rPr lang="en-US" sz="3200">
                        <a:latin typeface="Cambria Math" panose="02040503050406030204" pitchFamily="18" charset="0"/>
                        <a:ea typeface="MS Mincho" charset="0"/>
                        <a:cs typeface="Cambria Math" panose="02040503050406030204" pitchFamily="18" charset="0"/>
                        <a:sym typeface="+mn-ea"/>
                      </a:rPr>
                      <m:t>T</m:t>
                    </m:r>
                    <m:r>
                      <a:rPr lang="en-US" sz="3200">
                        <a:latin typeface="Cambria Math" panose="02040503050406030204" pitchFamily="18" charset="0"/>
                        <a:ea typeface="MS Mincho" charset="0"/>
                        <a:cs typeface="Cambria Math" panose="02040503050406030204" pitchFamily="18" charset="0"/>
                        <a:sym typeface="+mn-ea"/>
                      </a:rPr>
                      <m:t>=1.7×3.8=6.46</m:t>
                    </m:r>
                  </m:oMath>
                </a14:m>
                <a:endParaRPr lang="en-US" sz="3200" dirty="0">
                  <a:latin typeface="Cambria Math" panose="02040503050406030204" pitchFamily="18" charset="0"/>
                  <a:cs typeface="Cambria Math" panose="02040503050406030204" pitchFamily="18" charset="0"/>
                </a:endParaRPr>
              </a:p>
              <a:p>
                <a:pPr indent="0">
                  <a:buFont typeface="Wingdings" panose="05000000000000000000" charset="0"/>
                  <a:buNone/>
                </a:pPr>
                <a:endParaRPr lang="en-US" sz="3600" b="1" dirty="0">
                  <a:latin typeface="Times New Roman" panose="02020603050405020304" pitchFamily="18" charset="0"/>
                  <a:cs typeface="Times New Roman" panose="02020603050405020304" pitchFamily="18" charset="0"/>
                </a:endParaRPr>
              </a:p>
              <a:p>
                <a:pPr indent="0">
                  <a:buFont typeface="Wingdings" panose="05000000000000000000" charset="0"/>
                  <a:buNone/>
                </a:pPr>
                <a:endParaRPr lang="en-US" sz="3600" b="1" dirty="0">
                  <a:latin typeface="Times New Roman" panose="02020603050405020304" pitchFamily="18" charset="0"/>
                  <a:cs typeface="Times New Roman" panose="02020603050405020304" pitchFamily="18" charset="0"/>
                </a:endParaRPr>
              </a:p>
              <a:p>
                <a:pPr indent="0">
                  <a:buFont typeface="Wingdings" panose="05000000000000000000" charset="0"/>
                  <a:buNone/>
                </a:pPr>
                <a:r>
                  <a:rPr lang="en-US" sz="3200" dirty="0">
                    <a:latin typeface="Times New Roman" panose="02020603050405020304" pitchFamily="18" charset="0"/>
                    <a:cs typeface="Times New Roman" panose="02020603050405020304" pitchFamily="18" charset="0"/>
                  </a:rPr>
                  <a:t>    </a:t>
                </a:r>
              </a:p>
            </p:txBody>
          </p:sp>
        </mc:Choice>
        <mc:Fallback xmlns="">
          <p:sp>
            <p:nvSpPr>
              <p:cNvPr id="4" name="Text Box 3"/>
              <p:cNvSpPr txBox="1">
                <a:spLocks noRot="1" noChangeAspect="1" noMove="1" noResize="1" noEditPoints="1" noAdjustHandles="1" noChangeArrowheads="1" noChangeShapeType="1" noTextEdit="1"/>
              </p:cNvSpPr>
              <p:nvPr/>
            </p:nvSpPr>
            <p:spPr>
              <a:xfrm>
                <a:off x="304800" y="2386330"/>
                <a:ext cx="9695815" cy="6092825"/>
              </a:xfrm>
              <a:prstGeom prst="rect">
                <a:avLst/>
              </a:prstGeom>
              <a:blipFill rotWithShape="1">
                <a:blip r:embed="rId7"/>
                <a:stretch>
                  <a:fillRect b="-22189"/>
                </a:stretch>
              </a:blipFill>
            </p:spPr>
            <p:txBody>
              <a:bodyPr/>
              <a:lstStyle/>
              <a:p>
                <a:r>
                  <a:rPr lang="en-US" altLang="en-US">
                    <a:noFill/>
                  </a:rPr>
                  <a:t> </a:t>
                </a:r>
              </a:p>
            </p:txBody>
          </p:sp>
        </mc:Fallback>
      </mc:AlternateContent>
      <p:grpSp>
        <p:nvGrpSpPr>
          <p:cNvPr id="68" name="Group 68"/>
          <p:cNvGrpSpPr/>
          <p:nvPr/>
        </p:nvGrpSpPr>
        <p:grpSpPr>
          <a:xfrm>
            <a:off x="10407650" y="495300"/>
            <a:ext cx="7627620" cy="5248275"/>
            <a:chOff x="5418" y="378588"/>
            <a:chExt cx="6270" cy="4544"/>
          </a:xfrm>
        </p:grpSpPr>
        <p:pic>
          <p:nvPicPr>
            <p:cNvPr id="147" name="Picture 11"/>
            <p:cNvPicPr>
              <a:picLocks noChangeAspect="1"/>
            </p:cNvPicPr>
            <p:nvPr/>
          </p:nvPicPr>
          <p:blipFill>
            <a:blip r:embed="rId8">
              <a:clrChange>
                <a:clrFrom>
                  <a:srgbClr val="FFFFFF">
                    <a:alpha val="100000"/>
                  </a:srgbClr>
                </a:clrFrom>
                <a:clrTo>
                  <a:srgbClr val="FFFFFF">
                    <a:alpha val="100000"/>
                    <a:alpha val="0"/>
                  </a:srgbClr>
                </a:clrTo>
              </a:clrChange>
            </a:blip>
            <a:srcRect l="31200" t="46558" r="41482" b="18228"/>
            <a:stretch>
              <a:fillRect/>
            </a:stretch>
          </p:blipFill>
          <p:spPr>
            <a:xfrm>
              <a:off x="5418" y="378588"/>
              <a:ext cx="6270" cy="4545"/>
            </a:xfrm>
            <a:prstGeom prst="rect">
              <a:avLst/>
            </a:prstGeom>
            <a:noFill/>
            <a:ln>
              <a:solidFill>
                <a:schemeClr val="tx1"/>
              </a:solidFill>
            </a:ln>
          </p:spPr>
        </p:pic>
        <p:sp>
          <p:nvSpPr>
            <p:cNvPr id="151" name="Rectangles 151"/>
            <p:cNvSpPr/>
            <p:nvPr/>
          </p:nvSpPr>
          <p:spPr>
            <a:xfrm>
              <a:off x="5638" y="382411"/>
              <a:ext cx="5813" cy="262"/>
            </a:xfrm>
            <a:prstGeom prst="rect">
              <a:avLst/>
            </a:prstGeom>
            <a:noFill/>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lnSpc>
                  <a:spcPct val="100000"/>
                </a:lnSpc>
                <a:spcAft>
                  <a:spcPts val="600"/>
                </a:spcAft>
              </a:pPr>
              <a:r>
                <a:rPr lang="en-US" altLang="zh-CN" sz="1200" kern="100">
                  <a:solidFill>
                    <a:srgbClr val="000000"/>
                  </a:solidFill>
                  <a:latin typeface="Calibri" panose="020F0502020204030204"/>
                  <a:ea typeface="Calibri" panose="020F0502020204030204"/>
                  <a:cs typeface="Arial" panose="020B0604020202020204"/>
                  <a:sym typeface="Times New Roman" panose="02020603050405020304"/>
                </a:rPr>
                <a:t> </a:t>
              </a:r>
            </a:p>
          </p:txBody>
        </p:sp>
      </p:grpSp>
      <p:pic>
        <p:nvPicPr>
          <p:cNvPr id="5" name="Picture 4"/>
          <p:cNvPicPr>
            <a:picLocks noChangeAspect="1"/>
          </p:cNvPicPr>
          <p:nvPr>
            <p:custDataLst>
              <p:tags r:id="rId1"/>
            </p:custDataLst>
          </p:nvPr>
        </p:nvPicPr>
        <p:blipFill>
          <a:blip r:embed="rId9">
            <a:clrChange>
              <a:clrFrom>
                <a:srgbClr val="FFFFFF">
                  <a:alpha val="100000"/>
                </a:srgbClr>
              </a:clrFrom>
              <a:clrTo>
                <a:srgbClr val="FFFFFF">
                  <a:alpha val="100000"/>
                  <a:alpha val="0"/>
                </a:srgbClr>
              </a:clrTo>
            </a:clrChange>
          </a:blip>
          <a:stretch>
            <a:fillRect/>
          </a:stretch>
        </p:blipFill>
        <p:spPr>
          <a:xfrm>
            <a:off x="10306050" y="5829300"/>
            <a:ext cx="7759700" cy="3659505"/>
          </a:xfrm>
          <a:prstGeom prst="rect">
            <a:avLst/>
          </a:prstGeom>
        </p:spPr>
      </p:pic>
      <p:grpSp>
        <p:nvGrpSpPr>
          <p:cNvPr id="6" name="Group 5"/>
          <p:cNvGrpSpPr/>
          <p:nvPr userDrawn="1"/>
        </p:nvGrpSpPr>
        <p:grpSpPr>
          <a:xfrm>
            <a:off x="304800" y="342900"/>
            <a:ext cx="2590800" cy="528320"/>
            <a:chOff x="6240" y="4740"/>
            <a:chExt cx="4080" cy="832"/>
          </a:xfrm>
        </p:grpSpPr>
        <p:sp>
          <p:nvSpPr>
            <p:cNvPr id="7" name="文本框 12"/>
            <p:cNvSpPr txBox="1"/>
            <p:nvPr userDrawn="1">
              <p:custDataLst>
                <p:tags r:id="rId2"/>
              </p:custDataLst>
            </p:nvPr>
          </p:nvSpPr>
          <p:spPr>
            <a:xfrm>
              <a:off x="6240" y="4740"/>
              <a:ext cx="1599" cy="833"/>
            </a:xfrm>
            <a:prstGeom prst="rect">
              <a:avLst/>
            </a:prstGeom>
            <a:noFill/>
          </p:spPr>
          <p:txBody>
            <a:bodyPr wrap="square" rtlCol="0">
              <a:noAutofit/>
            </a:bodyPr>
            <a:lstStyle/>
            <a:p>
              <a:r>
                <a:rPr lang="en-US" altLang="zh-CN" sz="2000" b="1" dirty="0">
                  <a:solidFill>
                    <a:schemeClr val="accent1">
                      <a:lumMod val="75000"/>
                    </a:schemeClr>
                  </a:solidFill>
                  <a:latin typeface="Arial" panose="020B0604020202020204" pitchFamily="34" charset="0"/>
                  <a:sym typeface="Arial" panose="020B0604020202020204" pitchFamily="34" charset="0"/>
                </a:rPr>
                <a:t>1.</a:t>
              </a:r>
            </a:p>
          </p:txBody>
        </p:sp>
        <p:sp>
          <p:nvSpPr>
            <p:cNvPr id="8" name="文本框 3"/>
            <p:cNvSpPr txBox="1"/>
            <p:nvPr userDrawn="1">
              <p:custDataLst>
                <p:tags r:id="rId3"/>
              </p:custDataLst>
            </p:nvPr>
          </p:nvSpPr>
          <p:spPr>
            <a:xfrm>
              <a:off x="6804" y="4740"/>
              <a:ext cx="3516" cy="637"/>
            </a:xfrm>
            <a:prstGeom prst="rect">
              <a:avLst/>
            </a:prstGeom>
            <a:noFill/>
          </p:spPr>
          <p:txBody>
            <a:bodyPr wrap="square" rtlCol="0">
              <a:noAutofit/>
            </a:bodyPr>
            <a:lstStyle/>
            <a:p>
              <a:pPr algn="dist"/>
              <a:r>
                <a:rPr lang="en-US" altLang="en-US" sz="2000" dirty="0">
                  <a:latin typeface="Arial" panose="020B0604020202020204" pitchFamily="34" charset="0"/>
                  <a:ea typeface="Microsoft YaHei" panose="020B0503020204020204" charset="-122"/>
                  <a:sym typeface="Arial" panose="020B0604020202020204" pitchFamily="34" charset="0"/>
                </a:rPr>
                <a:t>Introduction</a:t>
              </a: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مستطيل 3"/>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pic>
        <p:nvPicPr>
          <p:cNvPr id="1026"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62200" y="2552700"/>
            <a:ext cx="13328015" cy="58915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ext Box 1"/>
          <p:cNvSpPr txBox="1"/>
          <p:nvPr/>
        </p:nvSpPr>
        <p:spPr>
          <a:xfrm>
            <a:off x="6689089" y="1104900"/>
            <a:ext cx="4674235" cy="829945"/>
          </a:xfrm>
          <a:prstGeom prst="rect">
            <a:avLst/>
          </a:prstGeom>
          <a:noFill/>
        </p:spPr>
        <p:txBody>
          <a:bodyPr wrap="square" rtlCol="0">
            <a:spAutoFit/>
          </a:bodyPr>
          <a:lstStyle/>
          <a:p>
            <a:pPr algn="ctr"/>
            <a:r>
              <a:rPr lang="en-US" sz="4800" b="1">
                <a:latin typeface="Times New Roman" panose="02020603050405020304" pitchFamily="18" charset="0"/>
                <a:cs typeface="Times New Roman" panose="02020603050405020304" pitchFamily="18" charset="0"/>
              </a:rPr>
              <a:t>Soil loads</a:t>
            </a:r>
          </a:p>
        </p:txBody>
      </p:sp>
      <p:grpSp>
        <p:nvGrpSpPr>
          <p:cNvPr id="5" name="Group 4"/>
          <p:cNvGrpSpPr/>
          <p:nvPr userDrawn="1"/>
        </p:nvGrpSpPr>
        <p:grpSpPr>
          <a:xfrm>
            <a:off x="304800" y="342900"/>
            <a:ext cx="2590800" cy="528320"/>
            <a:chOff x="6240" y="4740"/>
            <a:chExt cx="4080" cy="832"/>
          </a:xfrm>
        </p:grpSpPr>
        <p:sp>
          <p:nvSpPr>
            <p:cNvPr id="6" name="文本框 12"/>
            <p:cNvSpPr txBox="1"/>
            <p:nvPr userDrawn="1">
              <p:custDataLst>
                <p:tags r:id="rId1"/>
              </p:custDataLst>
            </p:nvPr>
          </p:nvSpPr>
          <p:spPr>
            <a:xfrm>
              <a:off x="6240" y="4740"/>
              <a:ext cx="1599" cy="833"/>
            </a:xfrm>
            <a:prstGeom prst="rect">
              <a:avLst/>
            </a:prstGeom>
            <a:noFill/>
          </p:spPr>
          <p:txBody>
            <a:bodyPr wrap="square" rtlCol="0">
              <a:noAutofit/>
            </a:bodyPr>
            <a:lstStyle/>
            <a:p>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1.</a:t>
              </a:r>
            </a:p>
          </p:txBody>
        </p:sp>
        <p:sp>
          <p:nvSpPr>
            <p:cNvPr id="7" name="文本框 3"/>
            <p:cNvSpPr txBox="1"/>
            <p:nvPr userDrawn="1">
              <p:custDataLst>
                <p:tags r:id="rId2"/>
              </p:custDataLst>
            </p:nvPr>
          </p:nvSpPr>
          <p:spPr>
            <a:xfrm>
              <a:off x="6804" y="4740"/>
              <a:ext cx="3516" cy="637"/>
            </a:xfrm>
            <a:prstGeom prst="rect">
              <a:avLst/>
            </a:prstGeom>
            <a:noFill/>
          </p:spPr>
          <p:txBody>
            <a:bodyPr wrap="square" rtlCol="0">
              <a:noAutofit/>
            </a:bodyPr>
            <a:lstStyle/>
            <a:p>
              <a:pPr algn="dist"/>
              <a:r>
                <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rPr>
                <a:t>Introduction</a:t>
              </a: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مستطيل 3"/>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sp>
        <p:nvSpPr>
          <p:cNvPr id="3" name="Content Placeholder 3"/>
          <p:cNvSpPr txBox="1"/>
          <p:nvPr/>
        </p:nvSpPr>
        <p:spPr>
          <a:xfrm>
            <a:off x="142875" y="1333500"/>
            <a:ext cx="17183100" cy="2362200"/>
          </a:xfrm>
          <a:prstGeom prst="rect">
            <a:avLst/>
          </a:prstGeom>
        </p:spPr>
        <p:txBody>
          <a:bodyPr>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buFont typeface="Wingdings" panose="05000000000000000000" charset="0"/>
              <a:buChar char="Ø"/>
            </a:pPr>
            <a:r>
              <a:rPr lang="en-US" sz="4000" dirty="0">
                <a:latin typeface="Times New Roman" panose="02020603050405020304" pitchFamily="18" charset="0"/>
                <a:cs typeface="Times New Roman" panose="02020603050405020304" pitchFamily="18" charset="0"/>
              </a:rPr>
              <a:t>  Building enclosure: fully enclosed building.</a:t>
            </a:r>
          </a:p>
          <a:p>
            <a:pPr>
              <a:buFont typeface="Wingdings" panose="05000000000000000000" charset="0"/>
              <a:buChar char="Ø"/>
            </a:pPr>
            <a:r>
              <a:rPr lang="en-US" sz="4000" dirty="0">
                <a:latin typeface="Times New Roman" panose="02020603050405020304" pitchFamily="18" charset="0"/>
                <a:cs typeface="Times New Roman" panose="02020603050405020304" pitchFamily="18" charset="0"/>
              </a:rPr>
              <a:t>  Wind speed for a 3-second gust at a height of 10 meters on open terrain (V) =    51 m/s.</a:t>
            </a:r>
          </a:p>
          <a:p>
            <a:pPr>
              <a:buFont typeface="Wingdings" panose="05000000000000000000" charset="0"/>
              <a:buChar char="Ø"/>
            </a:pPr>
            <a:endParaRPr lang="en-US" sz="4000" dirty="0">
              <a:latin typeface="Cambria Math" panose="02040503050406030204" pitchFamily="18" charset="0"/>
              <a:cs typeface="Cambria Math" panose="02040503050406030204" pitchFamily="18" charset="0"/>
            </a:endParaRPr>
          </a:p>
        </p:txBody>
      </p:sp>
      <p:sp>
        <p:nvSpPr>
          <p:cNvPr id="2" name="Text Box 1"/>
          <p:cNvSpPr txBox="1"/>
          <p:nvPr/>
        </p:nvSpPr>
        <p:spPr>
          <a:xfrm>
            <a:off x="6248400" y="314325"/>
            <a:ext cx="4674235" cy="829945"/>
          </a:xfrm>
          <a:prstGeom prst="rect">
            <a:avLst/>
          </a:prstGeom>
          <a:noFill/>
        </p:spPr>
        <p:txBody>
          <a:bodyPr wrap="square" rtlCol="0">
            <a:spAutoFit/>
          </a:bodyPr>
          <a:lstStyle/>
          <a:p>
            <a:pPr algn="ctr"/>
            <a:r>
              <a:rPr lang="en-US" sz="4800" b="1">
                <a:latin typeface="Times New Roman" panose="02020603050405020304" pitchFamily="18" charset="0"/>
                <a:cs typeface="Times New Roman" panose="02020603050405020304" pitchFamily="18" charset="0"/>
              </a:rPr>
              <a:t>Wind loads</a:t>
            </a:r>
          </a:p>
        </p:txBody>
      </p:sp>
      <p:grpSp>
        <p:nvGrpSpPr>
          <p:cNvPr id="75" name="Group 75"/>
          <p:cNvGrpSpPr/>
          <p:nvPr/>
        </p:nvGrpSpPr>
        <p:grpSpPr>
          <a:xfrm>
            <a:off x="3352800" y="3771900"/>
            <a:ext cx="9305290" cy="5309235"/>
            <a:chOff x="2631" y="398038"/>
            <a:chExt cx="8169" cy="4066"/>
          </a:xfrm>
        </p:grpSpPr>
        <p:pic>
          <p:nvPicPr>
            <p:cNvPr id="76" name="Picture 1"/>
            <p:cNvPicPr>
              <a:picLocks noChangeAspect="1"/>
            </p:cNvPicPr>
            <p:nvPr/>
          </p:nvPicPr>
          <p:blipFill>
            <a:blip r:embed="rId5">
              <a:clrChange>
                <a:clrFrom>
                  <a:srgbClr val="FFFFFF">
                    <a:alpha val="100000"/>
                  </a:srgbClr>
                </a:clrFrom>
                <a:clrTo>
                  <a:srgbClr val="FFFFFF">
                    <a:alpha val="100000"/>
                    <a:alpha val="0"/>
                  </a:srgbClr>
                </a:clrTo>
              </a:clrChange>
            </a:blip>
            <a:srcRect l="40905" t="29039" r="12389" b="29611"/>
            <a:stretch>
              <a:fillRect/>
            </a:stretch>
          </p:blipFill>
          <p:spPr>
            <a:xfrm>
              <a:off x="2631" y="398038"/>
              <a:ext cx="8169" cy="4066"/>
            </a:xfrm>
            <a:prstGeom prst="rect">
              <a:avLst/>
            </a:prstGeom>
            <a:noFill/>
            <a:ln>
              <a:solidFill>
                <a:schemeClr val="tx1"/>
              </a:solidFill>
            </a:ln>
          </p:spPr>
        </p:pic>
        <p:sp>
          <p:nvSpPr>
            <p:cNvPr id="77" name="Rectangles 42"/>
            <p:cNvSpPr/>
            <p:nvPr/>
          </p:nvSpPr>
          <p:spPr>
            <a:xfrm>
              <a:off x="2839" y="400796"/>
              <a:ext cx="7789" cy="332"/>
            </a:xfrm>
            <a:prstGeom prst="rect">
              <a:avLst/>
            </a:prstGeom>
            <a:noFill/>
            <a:ln w="28575"/>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lnSpc>
                  <a:spcPct val="100000"/>
                </a:lnSpc>
                <a:spcAft>
                  <a:spcPts val="600"/>
                </a:spcAft>
              </a:pPr>
              <a:r>
                <a:rPr lang="en-US" altLang="zh-CN" sz="1200" kern="100">
                  <a:solidFill>
                    <a:srgbClr val="000000"/>
                  </a:solidFill>
                  <a:latin typeface="Times New Roman" panose="02020603050405020304" pitchFamily="18" charset="0"/>
                  <a:ea typeface="Calibri" panose="020F0502020204030204"/>
                  <a:cs typeface="Times New Roman" panose="02020603050405020304" pitchFamily="18" charset="0"/>
                  <a:sym typeface="Times New Roman" panose="02020603050405020304"/>
                </a:rPr>
                <a:t> </a:t>
              </a:r>
            </a:p>
          </p:txBody>
        </p:sp>
      </p:grpSp>
      <p:grpSp>
        <p:nvGrpSpPr>
          <p:cNvPr id="5" name="Group 4"/>
          <p:cNvGrpSpPr/>
          <p:nvPr userDrawn="1"/>
        </p:nvGrpSpPr>
        <p:grpSpPr>
          <a:xfrm>
            <a:off x="304800" y="342900"/>
            <a:ext cx="2590800" cy="528320"/>
            <a:chOff x="6240" y="4740"/>
            <a:chExt cx="4080" cy="832"/>
          </a:xfrm>
        </p:grpSpPr>
        <p:sp>
          <p:nvSpPr>
            <p:cNvPr id="6" name="文本框 12"/>
            <p:cNvSpPr txBox="1"/>
            <p:nvPr userDrawn="1">
              <p:custDataLst>
                <p:tags r:id="rId1"/>
              </p:custDataLst>
            </p:nvPr>
          </p:nvSpPr>
          <p:spPr>
            <a:xfrm>
              <a:off x="6240" y="4740"/>
              <a:ext cx="1599" cy="833"/>
            </a:xfrm>
            <a:prstGeom prst="rect">
              <a:avLst/>
            </a:prstGeom>
            <a:noFill/>
          </p:spPr>
          <p:txBody>
            <a:bodyPr wrap="square" rtlCol="0">
              <a:noAutofit/>
            </a:bodyPr>
            <a:lstStyle/>
            <a:p>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1.</a:t>
              </a:r>
            </a:p>
          </p:txBody>
        </p:sp>
        <p:sp>
          <p:nvSpPr>
            <p:cNvPr id="7" name="文本框 3"/>
            <p:cNvSpPr txBox="1"/>
            <p:nvPr userDrawn="1">
              <p:custDataLst>
                <p:tags r:id="rId2"/>
              </p:custDataLst>
            </p:nvPr>
          </p:nvSpPr>
          <p:spPr>
            <a:xfrm>
              <a:off x="6804" y="4740"/>
              <a:ext cx="3516" cy="637"/>
            </a:xfrm>
            <a:prstGeom prst="rect">
              <a:avLst/>
            </a:prstGeom>
            <a:noFill/>
          </p:spPr>
          <p:txBody>
            <a:bodyPr wrap="square" rtlCol="0">
              <a:noAutofit/>
            </a:bodyPr>
            <a:lstStyle/>
            <a:p>
              <a:pPr algn="dist"/>
              <a:r>
                <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rPr>
                <a:t>Introduction</a:t>
              </a: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مستطيل 3"/>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3" name="Content Placeholder 3"/>
              <p:cNvSpPr txBox="1"/>
              <p:nvPr/>
            </p:nvSpPr>
            <p:spPr>
              <a:xfrm>
                <a:off x="762000" y="1257300"/>
                <a:ext cx="9731375" cy="3239770"/>
              </a:xfrm>
              <a:prstGeom prst="rect">
                <a:avLst/>
              </a:prstGeom>
            </p:spPr>
            <p:txBody>
              <a:bodyP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buFont typeface="Wingdings" panose="05000000000000000000" charset="0"/>
                  <a:buChar char="Ø"/>
                </a:pPr>
                <a:r>
                  <a:rPr lang="en-US" sz="3900" dirty="0">
                    <a:latin typeface="Times New Roman" panose="02020603050405020304" pitchFamily="18" charset="0"/>
                    <a:cs typeface="Times New Roman" panose="02020603050405020304" pitchFamily="18" charset="0"/>
                  </a:rPr>
                  <a:t>  Wind Directionality factor (</a:t>
                </a:r>
                <a14:m>
                  <m:oMath xmlns:m="http://schemas.openxmlformats.org/officeDocument/2006/math">
                    <m:sSub>
                      <m:sSubPr>
                        <m:ctrlPr>
                          <a:rPr lang="en-US" sz="3900" i="1" dirty="0">
                            <a:latin typeface="Cambria Math" panose="02040503050406030204" pitchFamily="18" charset="0"/>
                            <a:cs typeface="Cambria Math" panose="02040503050406030204" pitchFamily="18" charset="0"/>
                          </a:rPr>
                        </m:ctrlPr>
                      </m:sSubPr>
                      <m:e>
                        <m:r>
                          <a:rPr lang="en-US" sz="3900" i="1" dirty="0">
                            <a:latin typeface="Cambria Math" panose="02040503050406030204" pitchFamily="18" charset="0"/>
                            <a:cs typeface="Cambria Math" panose="02040503050406030204" pitchFamily="18" charset="0"/>
                          </a:rPr>
                          <m:t>𝐾</m:t>
                        </m:r>
                      </m:e>
                      <m:sub>
                        <m:r>
                          <a:rPr lang="en-US" sz="3900" i="1" dirty="0">
                            <a:latin typeface="Cambria Math" panose="02040503050406030204" pitchFamily="18" charset="0"/>
                            <a:cs typeface="Cambria Math" panose="02040503050406030204" pitchFamily="18" charset="0"/>
                          </a:rPr>
                          <m:t>𝑑</m:t>
                        </m:r>
                      </m:sub>
                    </m:sSub>
                  </m:oMath>
                </a14:m>
                <a:r>
                  <a:rPr lang="en-US" sz="3900" dirty="0">
                    <a:latin typeface="Times New Roman" panose="02020603050405020304" pitchFamily="18" charset="0"/>
                    <a:cs typeface="Times New Roman" panose="02020603050405020304" pitchFamily="18" charset="0"/>
                  </a:rPr>
                  <a:t>) = 0.85.</a:t>
                </a:r>
              </a:p>
              <a:p>
                <a:pPr>
                  <a:buFont typeface="Wingdings" panose="05000000000000000000" charset="0"/>
                  <a:buChar char="Ø"/>
                </a:pPr>
                <a:r>
                  <a:rPr lang="en-US" sz="3900" dirty="0">
                    <a:latin typeface="Times New Roman" panose="02020603050405020304" pitchFamily="18" charset="0"/>
                    <a:cs typeface="Times New Roman" panose="02020603050405020304" pitchFamily="18" charset="0"/>
                  </a:rPr>
                  <a:t>  Surface Roughness category (C).</a:t>
                </a:r>
              </a:p>
              <a:p>
                <a:pPr>
                  <a:buFont typeface="Wingdings" panose="05000000000000000000" charset="0"/>
                  <a:buChar char="Ø"/>
                </a:pPr>
                <a:r>
                  <a:rPr lang="en-US" sz="3900" dirty="0">
                    <a:latin typeface="Times New Roman" panose="02020603050405020304" pitchFamily="18" charset="0"/>
                    <a:cs typeface="Times New Roman" panose="02020603050405020304" pitchFamily="18" charset="0"/>
                  </a:rPr>
                  <a:t>  Exposure Category (C).</a:t>
                </a:r>
              </a:p>
              <a:p>
                <a:pPr marL="0" indent="0">
                  <a:buFont typeface="Wingdings" panose="05000000000000000000" charset="0"/>
                  <a:buNone/>
                </a:pPr>
                <a:endParaRPr lang="en-US" sz="1900" dirty="0">
                  <a:latin typeface="Times New Roman" panose="02020603050405020304" pitchFamily="18" charset="0"/>
                  <a:cs typeface="Times New Roman" panose="02020603050405020304" pitchFamily="18" charset="0"/>
                </a:endParaRPr>
              </a:p>
            </p:txBody>
          </p:sp>
        </mc:Choice>
        <mc:Fallback xmlns="">
          <p:sp>
            <p:nvSpPr>
              <p:cNvPr id="3" name="Content Placeholder 3"/>
              <p:cNvSpPr txBox="1">
                <a:spLocks noRot="1" noChangeAspect="1" noMove="1" noResize="1" noEditPoints="1" noAdjustHandles="1" noChangeArrowheads="1" noChangeShapeType="1" noTextEdit="1"/>
              </p:cNvSpPr>
              <p:nvPr/>
            </p:nvSpPr>
            <p:spPr>
              <a:xfrm>
                <a:off x="762000" y="1257300"/>
                <a:ext cx="9731375" cy="3239770"/>
              </a:xfrm>
              <a:prstGeom prst="rect">
                <a:avLst/>
              </a:prstGeom>
              <a:blipFill rotWithShape="1">
                <a:blip r:embed="rId6"/>
                <a:stretch>
                  <a:fillRect/>
                </a:stretch>
              </a:blipFill>
            </p:spPr>
            <p:txBody>
              <a:bodyPr/>
              <a:lstStyle/>
              <a:p>
                <a:r>
                  <a:rPr lang="en-US" altLang="en-US">
                    <a:noFill/>
                  </a:rPr>
                  <a:t> </a:t>
                </a:r>
              </a:p>
            </p:txBody>
          </p:sp>
        </mc:Fallback>
      </mc:AlternateContent>
      <p:grpSp>
        <p:nvGrpSpPr>
          <p:cNvPr id="78" name="Group 78"/>
          <p:cNvGrpSpPr/>
          <p:nvPr/>
        </p:nvGrpSpPr>
        <p:grpSpPr>
          <a:xfrm>
            <a:off x="11251565" y="2705100"/>
            <a:ext cx="6211570" cy="5925820"/>
            <a:chOff x="3876" y="405160"/>
            <a:chExt cx="4018" cy="3850"/>
          </a:xfrm>
        </p:grpSpPr>
        <p:pic>
          <p:nvPicPr>
            <p:cNvPr id="92" name="Picture 5"/>
            <p:cNvPicPr>
              <a:picLocks noChangeAspect="1"/>
            </p:cNvPicPr>
            <p:nvPr/>
          </p:nvPicPr>
          <p:blipFill>
            <a:blip r:embed="rId7">
              <a:clrChange>
                <a:clrFrom>
                  <a:srgbClr val="FFFFFF">
                    <a:alpha val="100000"/>
                  </a:srgbClr>
                </a:clrFrom>
                <a:clrTo>
                  <a:srgbClr val="FFFFFF">
                    <a:alpha val="100000"/>
                    <a:alpha val="0"/>
                  </a:srgbClr>
                </a:clrTo>
              </a:clrChange>
            </a:blip>
            <a:srcRect l="11191" t="20911" r="50654" b="14066"/>
            <a:stretch>
              <a:fillRect/>
            </a:stretch>
          </p:blipFill>
          <p:spPr>
            <a:xfrm>
              <a:off x="3876" y="405160"/>
              <a:ext cx="4018" cy="3850"/>
            </a:xfrm>
            <a:prstGeom prst="rect">
              <a:avLst/>
            </a:prstGeom>
            <a:noFill/>
            <a:ln>
              <a:solidFill>
                <a:schemeClr val="tx1"/>
              </a:solidFill>
            </a:ln>
          </p:spPr>
        </p:pic>
        <p:sp>
          <p:nvSpPr>
            <p:cNvPr id="93" name="Rectangles 93"/>
            <p:cNvSpPr/>
            <p:nvPr/>
          </p:nvSpPr>
          <p:spPr>
            <a:xfrm>
              <a:off x="4007" y="406061"/>
              <a:ext cx="3579" cy="321"/>
            </a:xfrm>
            <a:prstGeom prst="rect">
              <a:avLst/>
            </a:prstGeom>
            <a:noFill/>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lnSpc>
                  <a:spcPct val="100000"/>
                </a:lnSpc>
                <a:spcAft>
                  <a:spcPts val="600"/>
                </a:spcAft>
              </a:pPr>
              <a:r>
                <a:rPr lang="en-US" altLang="zh-CN" sz="1200" kern="100">
                  <a:solidFill>
                    <a:srgbClr val="000000"/>
                  </a:solidFill>
                  <a:latin typeface="Times New Roman" panose="02020603050405020304" pitchFamily="18" charset="0"/>
                  <a:ea typeface="Calibri" panose="020F0502020204030204"/>
                  <a:cs typeface="Times New Roman" panose="02020603050405020304" pitchFamily="18" charset="0"/>
                  <a:sym typeface="Times New Roman" panose="02020603050405020304"/>
                </a:rPr>
                <a:t> </a:t>
              </a:r>
            </a:p>
          </p:txBody>
        </p:sp>
      </p:grpSp>
      <p:pic>
        <p:nvPicPr>
          <p:cNvPr id="80" name="Picture 2"/>
          <p:cNvPicPr>
            <a:picLocks noChangeAspect="1"/>
          </p:cNvPicPr>
          <p:nvPr/>
        </p:nvPicPr>
        <p:blipFill>
          <a:blip r:embed="rId8"/>
          <a:srcRect t="30953" r="23203" b="434"/>
          <a:stretch>
            <a:fillRect/>
          </a:stretch>
        </p:blipFill>
        <p:spPr>
          <a:xfrm>
            <a:off x="822325" y="3771900"/>
            <a:ext cx="9721215" cy="4883150"/>
          </a:xfrm>
          <a:prstGeom prst="rect">
            <a:avLst/>
          </a:prstGeom>
          <a:noFill/>
          <a:ln>
            <a:noFill/>
          </a:ln>
        </p:spPr>
      </p:pic>
      <p:grpSp>
        <p:nvGrpSpPr>
          <p:cNvPr id="5" name="Group 4"/>
          <p:cNvGrpSpPr/>
          <p:nvPr userDrawn="1"/>
        </p:nvGrpSpPr>
        <p:grpSpPr>
          <a:xfrm>
            <a:off x="304800" y="342900"/>
            <a:ext cx="2590800" cy="528320"/>
            <a:chOff x="6240" y="4740"/>
            <a:chExt cx="4080" cy="832"/>
          </a:xfrm>
        </p:grpSpPr>
        <p:sp>
          <p:nvSpPr>
            <p:cNvPr id="6" name="文本框 12"/>
            <p:cNvSpPr txBox="1"/>
            <p:nvPr userDrawn="1">
              <p:custDataLst>
                <p:tags r:id="rId2"/>
              </p:custDataLst>
            </p:nvPr>
          </p:nvSpPr>
          <p:spPr>
            <a:xfrm>
              <a:off x="6240" y="4740"/>
              <a:ext cx="1599" cy="833"/>
            </a:xfrm>
            <a:prstGeom prst="rect">
              <a:avLst/>
            </a:prstGeom>
            <a:noFill/>
          </p:spPr>
          <p:txBody>
            <a:bodyPr wrap="square" rtlCol="0">
              <a:noAutofit/>
            </a:bodyPr>
            <a:lstStyle/>
            <a:p>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1.</a:t>
              </a:r>
            </a:p>
          </p:txBody>
        </p:sp>
        <p:sp>
          <p:nvSpPr>
            <p:cNvPr id="7" name="文本框 3"/>
            <p:cNvSpPr txBox="1"/>
            <p:nvPr userDrawn="1">
              <p:custDataLst>
                <p:tags r:id="rId3"/>
              </p:custDataLst>
            </p:nvPr>
          </p:nvSpPr>
          <p:spPr>
            <a:xfrm>
              <a:off x="6804" y="4740"/>
              <a:ext cx="3516" cy="637"/>
            </a:xfrm>
            <a:prstGeom prst="rect">
              <a:avLst/>
            </a:prstGeom>
            <a:noFill/>
          </p:spPr>
          <p:txBody>
            <a:bodyPr wrap="square" rtlCol="0">
              <a:noAutofit/>
            </a:bodyPr>
            <a:lstStyle/>
            <a:p>
              <a:pPr algn="dist"/>
              <a:r>
                <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rPr>
                <a:t>Introduction</a:t>
              </a:r>
            </a:p>
          </p:txBody>
        </p:sp>
      </p:grpSp>
      <p:sp>
        <p:nvSpPr>
          <p:cNvPr id="8" name="Text Box 7"/>
          <p:cNvSpPr txBox="1"/>
          <p:nvPr>
            <p:custDataLst>
              <p:tags r:id="rId1"/>
            </p:custDataLst>
          </p:nvPr>
        </p:nvSpPr>
        <p:spPr>
          <a:xfrm>
            <a:off x="6248400" y="314325"/>
            <a:ext cx="4674235" cy="829945"/>
          </a:xfrm>
          <a:prstGeom prst="rect">
            <a:avLst/>
          </a:prstGeom>
          <a:noFill/>
        </p:spPr>
        <p:txBody>
          <a:bodyPr wrap="square" rtlCol="0">
            <a:spAutoFit/>
          </a:bodyPr>
          <a:lstStyle/>
          <a:p>
            <a:pPr algn="ctr"/>
            <a:r>
              <a:rPr lang="en-US" sz="4800" b="1">
                <a:latin typeface="Times New Roman" panose="02020603050405020304" pitchFamily="18" charset="0"/>
                <a:cs typeface="Times New Roman" panose="02020603050405020304" pitchFamily="18" charset="0"/>
              </a:rPr>
              <a:t>Wind loads</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مستطيل 3"/>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3" name="Content Placeholder 3"/>
              <p:cNvSpPr txBox="1"/>
              <p:nvPr/>
            </p:nvSpPr>
            <p:spPr>
              <a:xfrm>
                <a:off x="142875" y="1333500"/>
                <a:ext cx="17183100" cy="2362200"/>
              </a:xfrm>
              <a:prstGeom prst="rect">
                <a:avLst/>
              </a:prstGeom>
            </p:spPr>
            <p:txBody>
              <a:bodyPr>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buFont typeface="Wingdings" panose="05000000000000000000" charset="0"/>
                  <a:buChar char="Ø"/>
                </a:pPr>
                <a:r>
                  <a:rPr lang="en-US" sz="4000" dirty="0">
                    <a:latin typeface="Times New Roman" panose="02020603050405020304" pitchFamily="18" charset="0"/>
                    <a:cs typeface="Times New Roman" panose="02020603050405020304" pitchFamily="18" charset="0"/>
                  </a:rPr>
                  <a:t>  Topographic Effects </a:t>
                </a:r>
                <a14:m>
                  <m:oMath xmlns:m="http://schemas.openxmlformats.org/officeDocument/2006/math">
                    <m:r>
                      <a:rPr lang="en-US" sz="4000" dirty="0">
                        <a:latin typeface="Cambria Math" panose="02040503050406030204" pitchFamily="18" charset="0"/>
                        <a:ea typeface="MS Mincho" charset="0"/>
                        <a:cs typeface="Cambria Math" panose="02040503050406030204" pitchFamily="18" charset="0"/>
                      </a:rPr>
                      <m:t>(</m:t>
                    </m:r>
                    <m:sSub>
                      <m:sSubPr>
                        <m:ctrlPr>
                          <a:rPr lang="en-US" sz="4000" i="1" dirty="0">
                            <a:latin typeface="Cambria Math" panose="02040503050406030204" pitchFamily="18" charset="0"/>
                            <a:cs typeface="Cambria Math" panose="02040503050406030204" pitchFamily="18" charset="0"/>
                          </a:rPr>
                        </m:ctrlPr>
                      </m:sSubPr>
                      <m:e>
                        <m:r>
                          <m:rPr>
                            <m:sty m:val="p"/>
                          </m:rPr>
                          <a:rPr lang="en-US" sz="4000" dirty="0">
                            <a:latin typeface="Cambria Math" panose="02040503050406030204" pitchFamily="18" charset="0"/>
                            <a:cs typeface="Cambria Math" panose="02040503050406030204" pitchFamily="18" charset="0"/>
                          </a:rPr>
                          <m:t>K</m:t>
                        </m:r>
                      </m:e>
                      <m:sub>
                        <m:r>
                          <m:rPr>
                            <m:sty m:val="p"/>
                          </m:rPr>
                          <a:rPr lang="en-US" sz="4000" dirty="0">
                            <a:latin typeface="Cambria Math" panose="02040503050406030204" pitchFamily="18" charset="0"/>
                            <a:cs typeface="Cambria Math" panose="02040503050406030204" pitchFamily="18" charset="0"/>
                          </a:rPr>
                          <m:t>zt</m:t>
                        </m:r>
                      </m:sub>
                    </m:sSub>
                  </m:oMath>
                </a14:m>
                <a:r>
                  <a:rPr lang="en-US" sz="4000" dirty="0">
                    <a:latin typeface="Times New Roman" panose="02020603050405020304" pitchFamily="18" charset="0"/>
                    <a:cs typeface="Times New Roman" panose="02020603050405020304" pitchFamily="18" charset="0"/>
                    <a:sym typeface="+mn-ea"/>
                  </a:rPr>
                  <a:t>) = 1.00.</a:t>
                </a:r>
              </a:p>
              <a:p>
                <a:pPr>
                  <a:buFont typeface="Wingdings" panose="05000000000000000000" charset="0"/>
                  <a:buChar char="Ø"/>
                </a:pPr>
                <a:r>
                  <a:rPr lang="en-US" sz="4000" dirty="0">
                    <a:latin typeface="Times New Roman" panose="02020603050405020304" pitchFamily="18" charset="0"/>
                    <a:cs typeface="Times New Roman" panose="02020603050405020304" pitchFamily="18" charset="0"/>
                  </a:rPr>
                  <a:t>  Ground elevation factor </a:t>
                </a:r>
                <a14:m>
                  <m:oMath xmlns:m="http://schemas.openxmlformats.org/officeDocument/2006/math">
                    <m:r>
                      <a:rPr lang="en-US" sz="4000" dirty="0">
                        <a:latin typeface="Cambria Math" panose="02040503050406030204" pitchFamily="18" charset="0"/>
                        <a:ea typeface="MS Mincho" charset="0"/>
                        <a:cs typeface="Cambria Math" panose="02040503050406030204" pitchFamily="18" charset="0"/>
                      </a:rPr>
                      <m:t>(</m:t>
                    </m:r>
                    <m:sSub>
                      <m:sSubPr>
                        <m:ctrlPr>
                          <a:rPr lang="en-US" sz="4000" i="1" dirty="0">
                            <a:latin typeface="Cambria Math" panose="02040503050406030204" pitchFamily="18" charset="0"/>
                            <a:cs typeface="Cambria Math" panose="02040503050406030204" pitchFamily="18" charset="0"/>
                          </a:rPr>
                        </m:ctrlPr>
                      </m:sSubPr>
                      <m:e>
                        <m:r>
                          <m:rPr>
                            <m:sty m:val="p"/>
                          </m:rPr>
                          <a:rPr lang="en-US" sz="4000" dirty="0">
                            <a:latin typeface="Cambria Math" panose="02040503050406030204" pitchFamily="18" charset="0"/>
                            <a:cs typeface="Cambria Math" panose="02040503050406030204" pitchFamily="18" charset="0"/>
                          </a:rPr>
                          <m:t>K</m:t>
                        </m:r>
                      </m:e>
                      <m:sub>
                        <m:r>
                          <m:rPr>
                            <m:sty m:val="p"/>
                          </m:rPr>
                          <a:rPr lang="en-US" sz="4000" dirty="0">
                            <a:latin typeface="Cambria Math" panose="02040503050406030204" pitchFamily="18" charset="0"/>
                            <a:cs typeface="Cambria Math" panose="02040503050406030204" pitchFamily="18" charset="0"/>
                          </a:rPr>
                          <m:t>e</m:t>
                        </m:r>
                      </m:sub>
                    </m:sSub>
                  </m:oMath>
                </a14:m>
                <a:r>
                  <a:rPr lang="en-US" sz="4000" dirty="0">
                    <a:latin typeface="Times New Roman" panose="02020603050405020304" pitchFamily="18" charset="0"/>
                    <a:cs typeface="Times New Roman" panose="02020603050405020304" pitchFamily="18" charset="0"/>
                    <a:sym typeface="+mn-ea"/>
                  </a:rPr>
                  <a:t>) = 1.00.</a:t>
                </a:r>
              </a:p>
              <a:p>
                <a:pPr>
                  <a:buFont typeface="Wingdings" panose="05000000000000000000" charset="0"/>
                  <a:buChar char="Ø"/>
                </a:pPr>
                <a:r>
                  <a:rPr lang="en-US" sz="4000" dirty="0">
                    <a:latin typeface="Times New Roman" panose="02020603050405020304" pitchFamily="18" charset="0"/>
                    <a:cs typeface="Times New Roman" panose="02020603050405020304" pitchFamily="18" charset="0"/>
                  </a:rPr>
                  <a:t> Velocity pressure exposure coefficient </a:t>
                </a:r>
                <a14:m>
                  <m:oMath xmlns:m="http://schemas.openxmlformats.org/officeDocument/2006/math">
                    <m:r>
                      <a:rPr lang="en-US" sz="4000" dirty="0">
                        <a:latin typeface="Cambria Math" panose="02040503050406030204" pitchFamily="18" charset="0"/>
                        <a:ea typeface="MS Mincho" charset="0"/>
                        <a:cs typeface="Cambria Math" panose="02040503050406030204" pitchFamily="18" charset="0"/>
                      </a:rPr>
                      <m:t>(</m:t>
                    </m:r>
                    <m:sSub>
                      <m:sSubPr>
                        <m:ctrlPr>
                          <a:rPr lang="en-US" sz="4000" i="1" dirty="0">
                            <a:latin typeface="Cambria Math" panose="02040503050406030204" pitchFamily="18" charset="0"/>
                            <a:cs typeface="Cambria Math" panose="02040503050406030204" pitchFamily="18" charset="0"/>
                          </a:rPr>
                        </m:ctrlPr>
                      </m:sSubPr>
                      <m:e>
                        <m:r>
                          <m:rPr>
                            <m:sty m:val="p"/>
                          </m:rPr>
                          <a:rPr lang="en-US" sz="4000" dirty="0">
                            <a:latin typeface="Cambria Math" panose="02040503050406030204" pitchFamily="18" charset="0"/>
                            <a:cs typeface="Cambria Math" panose="02040503050406030204" pitchFamily="18" charset="0"/>
                          </a:rPr>
                          <m:t>K</m:t>
                        </m:r>
                      </m:e>
                      <m:sub>
                        <m:r>
                          <m:rPr>
                            <m:sty m:val="p"/>
                          </m:rPr>
                          <a:rPr lang="en-US" sz="4000" dirty="0">
                            <a:latin typeface="Cambria Math" panose="02040503050406030204" pitchFamily="18" charset="0"/>
                            <a:cs typeface="Cambria Math" panose="02040503050406030204" pitchFamily="18" charset="0"/>
                          </a:rPr>
                          <m:t>z</m:t>
                        </m:r>
                      </m:sub>
                    </m:sSub>
                    <m:r>
                      <a:rPr lang="en-US" sz="4000" dirty="0">
                        <a:latin typeface="Cambria Math" panose="02040503050406030204" pitchFamily="18" charset="0"/>
                        <a:ea typeface="MS Mincho" charset="0"/>
                        <a:cs typeface="Cambria Math" panose="02040503050406030204" pitchFamily="18" charset="0"/>
                      </a:rPr>
                      <m:t> </m:t>
                    </m:r>
                    <m:r>
                      <m:rPr>
                        <m:sty m:val="p"/>
                      </m:rPr>
                      <a:rPr lang="en-US" sz="4000" dirty="0">
                        <a:latin typeface="Cambria Math" panose="02040503050406030204" pitchFamily="18" charset="0"/>
                        <a:cs typeface="Cambria Math" panose="02040503050406030204" pitchFamily="18" charset="0"/>
                      </a:rPr>
                      <m:t>And</m:t>
                    </m:r>
                    <m:r>
                      <a:rPr lang="en-US" sz="4000" dirty="0">
                        <a:latin typeface="Cambria Math" panose="02040503050406030204" pitchFamily="18" charset="0"/>
                        <a:ea typeface="MS Mincho" charset="0"/>
                        <a:cs typeface="Cambria Math" panose="02040503050406030204" pitchFamily="18" charset="0"/>
                      </a:rPr>
                      <m:t> </m:t>
                    </m:r>
                    <m:sSub>
                      <m:sSubPr>
                        <m:ctrlPr>
                          <a:rPr lang="en-US" sz="4000" i="1" dirty="0">
                            <a:latin typeface="Cambria Math" panose="02040503050406030204" pitchFamily="18" charset="0"/>
                            <a:cs typeface="Cambria Math" panose="02040503050406030204" pitchFamily="18" charset="0"/>
                          </a:rPr>
                        </m:ctrlPr>
                      </m:sSubPr>
                      <m:e>
                        <m:r>
                          <m:rPr>
                            <m:sty m:val="p"/>
                          </m:rPr>
                          <a:rPr lang="en-US" sz="4000" dirty="0">
                            <a:latin typeface="Cambria Math" panose="02040503050406030204" pitchFamily="18" charset="0"/>
                            <a:cs typeface="Cambria Math" panose="02040503050406030204" pitchFamily="18" charset="0"/>
                          </a:rPr>
                          <m:t>K</m:t>
                        </m:r>
                      </m:e>
                      <m:sub>
                        <m:r>
                          <m:rPr>
                            <m:sty m:val="p"/>
                          </m:rPr>
                          <a:rPr lang="en-US" sz="4000" dirty="0">
                            <a:latin typeface="Cambria Math" panose="02040503050406030204" pitchFamily="18" charset="0"/>
                            <a:cs typeface="Cambria Math" panose="02040503050406030204" pitchFamily="18" charset="0"/>
                          </a:rPr>
                          <m:t>h</m:t>
                        </m:r>
                      </m:sub>
                    </m:sSub>
                    <m:r>
                      <a:rPr lang="en-US" sz="4000" dirty="0">
                        <a:latin typeface="Cambria Math" panose="02040503050406030204" pitchFamily="18" charset="0"/>
                        <a:ea typeface="MS Mincho" charset="0"/>
                        <a:cs typeface="Cambria Math" panose="02040503050406030204" pitchFamily="18" charset="0"/>
                      </a:rPr>
                      <m:t> </m:t>
                    </m:r>
                  </m:oMath>
                </a14:m>
                <a:r>
                  <a:rPr lang="en-US" sz="4000" dirty="0">
                    <a:latin typeface="Times New Roman" panose="02020603050405020304" pitchFamily="18" charset="0"/>
                    <a:cs typeface="Times New Roman" panose="02020603050405020304" pitchFamily="18" charset="0"/>
                    <a:sym typeface="+mn-ea"/>
                  </a:rPr>
                  <a:t>)</a:t>
                </a:r>
                <a:endParaRPr lang="en-US" sz="4000" dirty="0">
                  <a:latin typeface="Times New Roman" panose="02020603050405020304" pitchFamily="18" charset="0"/>
                  <a:cs typeface="Times New Roman" panose="02020603050405020304" pitchFamily="18" charset="0"/>
                </a:endParaRPr>
              </a:p>
              <a:p>
                <a:pPr marL="0" indent="0">
                  <a:buFont typeface="Wingdings" panose="05000000000000000000" charset="0"/>
                  <a:buNone/>
                </a:pPr>
                <a:endParaRPr lang="en-US" sz="4000" dirty="0">
                  <a:latin typeface="Times New Roman" panose="02020603050405020304" pitchFamily="18" charset="0"/>
                  <a:cs typeface="Times New Roman" panose="02020603050405020304" pitchFamily="18" charset="0"/>
                </a:endParaRPr>
              </a:p>
              <a:p>
                <a:pPr>
                  <a:buFont typeface="Wingdings" panose="05000000000000000000" charset="0"/>
                  <a:buChar char="Ø"/>
                </a:pPr>
                <a:endParaRPr lang="en-US" sz="4000" dirty="0">
                  <a:latin typeface="Times New Roman" panose="02020603050405020304" pitchFamily="18" charset="0"/>
                  <a:cs typeface="Times New Roman" panose="02020603050405020304" pitchFamily="18" charset="0"/>
                </a:endParaRPr>
              </a:p>
            </p:txBody>
          </p:sp>
        </mc:Choice>
        <mc:Fallback xmlns="">
          <p:sp>
            <p:nvSpPr>
              <p:cNvPr id="3" name="Content Placeholder 3"/>
              <p:cNvSpPr txBox="1">
                <a:spLocks noRot="1" noChangeAspect="1" noMove="1" noResize="1" noEditPoints="1" noAdjustHandles="1" noChangeArrowheads="1" noChangeShapeType="1" noTextEdit="1"/>
              </p:cNvSpPr>
              <p:nvPr/>
            </p:nvSpPr>
            <p:spPr>
              <a:xfrm>
                <a:off x="142875" y="1333500"/>
                <a:ext cx="17183100" cy="2362200"/>
              </a:xfrm>
              <a:prstGeom prst="rect">
                <a:avLst/>
              </a:prstGeom>
              <a:blipFill rotWithShape="1">
                <a:blip r:embed="rId6"/>
                <a:stretch>
                  <a:fillRect b="-51613"/>
                </a:stretch>
              </a:blipFill>
            </p:spPr>
            <p:txBody>
              <a:bodyPr/>
              <a:lstStyle/>
              <a:p>
                <a:r>
                  <a:rPr lang="en-US" altLang="en-US">
                    <a:noFill/>
                  </a:rPr>
                  <a:t> </a:t>
                </a:r>
              </a:p>
            </p:txBody>
          </p:sp>
        </mc:Fallback>
      </mc:AlternateContent>
      <p:grpSp>
        <p:nvGrpSpPr>
          <p:cNvPr id="81" name="Group 81"/>
          <p:cNvGrpSpPr/>
          <p:nvPr/>
        </p:nvGrpSpPr>
        <p:grpSpPr>
          <a:xfrm>
            <a:off x="11963400" y="266700"/>
            <a:ext cx="5876290" cy="8099425"/>
            <a:chOff x="4519" y="429356"/>
            <a:chExt cx="4574" cy="7057"/>
          </a:xfrm>
        </p:grpSpPr>
        <p:pic>
          <p:nvPicPr>
            <p:cNvPr id="88" name="Picture 4"/>
            <p:cNvPicPr>
              <a:picLocks noChangeAspect="1"/>
            </p:cNvPicPr>
            <p:nvPr/>
          </p:nvPicPr>
          <p:blipFill>
            <a:blip r:embed="rId7">
              <a:clrChange>
                <a:clrFrom>
                  <a:srgbClr val="FFFFFF">
                    <a:alpha val="100000"/>
                  </a:srgbClr>
                </a:clrFrom>
                <a:clrTo>
                  <a:srgbClr val="FFFFFF">
                    <a:alpha val="100000"/>
                    <a:alpha val="0"/>
                  </a:srgbClr>
                </a:clrTo>
              </a:clrChange>
            </a:blip>
            <a:srcRect l="49224" t="20517" r="25821" b="11008"/>
            <a:stretch>
              <a:fillRect/>
            </a:stretch>
          </p:blipFill>
          <p:spPr>
            <a:xfrm>
              <a:off x="4519" y="429356"/>
              <a:ext cx="4574" cy="7057"/>
            </a:xfrm>
            <a:prstGeom prst="rect">
              <a:avLst/>
            </a:prstGeom>
            <a:noFill/>
            <a:ln>
              <a:solidFill>
                <a:schemeClr val="tx1"/>
              </a:solidFill>
            </a:ln>
          </p:spPr>
        </p:pic>
        <p:sp>
          <p:nvSpPr>
            <p:cNvPr id="89" name="Rectangles 89"/>
            <p:cNvSpPr/>
            <p:nvPr/>
          </p:nvSpPr>
          <p:spPr>
            <a:xfrm>
              <a:off x="7221" y="430192"/>
              <a:ext cx="889" cy="4543"/>
            </a:xfrm>
            <a:prstGeom prst="rect">
              <a:avLst/>
            </a:prstGeom>
            <a:noFill/>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lnSpc>
                  <a:spcPct val="100000"/>
                </a:lnSpc>
                <a:spcAft>
                  <a:spcPts val="600"/>
                </a:spcAft>
              </a:pPr>
              <a:r>
                <a:rPr lang="en-US" altLang="zh-CN" sz="1200" kern="100">
                  <a:solidFill>
                    <a:srgbClr val="000000"/>
                  </a:solidFill>
                  <a:latin typeface="Times New Roman" panose="02020603050405020304" pitchFamily="18" charset="0"/>
                  <a:ea typeface="Calibri" panose="020F0502020204030204"/>
                  <a:cs typeface="Times New Roman" panose="02020603050405020304" pitchFamily="18" charset="0"/>
                  <a:sym typeface="Times New Roman" panose="02020603050405020304"/>
                </a:rPr>
                <a:t> </a:t>
              </a:r>
            </a:p>
          </p:txBody>
        </p:sp>
        <p:sp>
          <p:nvSpPr>
            <p:cNvPr id="90" name="Rectangles 90"/>
            <p:cNvSpPr/>
            <p:nvPr/>
          </p:nvSpPr>
          <p:spPr>
            <a:xfrm>
              <a:off x="4950" y="435388"/>
              <a:ext cx="2925" cy="279"/>
            </a:xfrm>
            <a:prstGeom prst="rect">
              <a:avLst/>
            </a:prstGeom>
            <a:noFill/>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lnSpc>
                  <a:spcPct val="100000"/>
                </a:lnSpc>
                <a:spcAft>
                  <a:spcPts val="600"/>
                </a:spcAft>
              </a:pPr>
              <a:r>
                <a:rPr lang="en-US" altLang="zh-CN" sz="1200" kern="100">
                  <a:solidFill>
                    <a:srgbClr val="000000"/>
                  </a:solidFill>
                  <a:latin typeface="Times New Roman" panose="02020603050405020304" pitchFamily="18" charset="0"/>
                  <a:ea typeface="Calibri" panose="020F0502020204030204"/>
                  <a:cs typeface="Times New Roman" panose="02020603050405020304" pitchFamily="18" charset="0"/>
                  <a:sym typeface="Times New Roman" panose="02020603050405020304"/>
                </a:rPr>
                <a:t> </a:t>
              </a:r>
            </a:p>
          </p:txBody>
        </p:sp>
      </p:grpSp>
      <p:grpSp>
        <p:nvGrpSpPr>
          <p:cNvPr id="82" name="Group 82"/>
          <p:cNvGrpSpPr/>
          <p:nvPr/>
        </p:nvGrpSpPr>
        <p:grpSpPr>
          <a:xfrm>
            <a:off x="685800" y="4229100"/>
            <a:ext cx="10427335" cy="5273040"/>
            <a:chOff x="2036" y="447235"/>
            <a:chExt cx="8265" cy="3171"/>
          </a:xfrm>
        </p:grpSpPr>
        <p:pic>
          <p:nvPicPr>
            <p:cNvPr id="83" name="Picture 1"/>
            <p:cNvPicPr>
              <a:picLocks noChangeAspect="1"/>
            </p:cNvPicPr>
            <p:nvPr/>
          </p:nvPicPr>
          <p:blipFill>
            <a:blip r:embed="rId8">
              <a:clrChange>
                <a:clrFrom>
                  <a:srgbClr val="FFFFFF">
                    <a:alpha val="100000"/>
                  </a:srgbClr>
                </a:clrFrom>
                <a:clrTo>
                  <a:srgbClr val="FFFFFF">
                    <a:alpha val="100000"/>
                    <a:alpha val="0"/>
                  </a:srgbClr>
                </a:clrTo>
              </a:clrChange>
            </a:blip>
            <a:srcRect l="12145" t="27283" r="12278" b="21148"/>
            <a:stretch>
              <a:fillRect/>
            </a:stretch>
          </p:blipFill>
          <p:spPr>
            <a:xfrm>
              <a:off x="2036" y="447235"/>
              <a:ext cx="8265" cy="3171"/>
            </a:xfrm>
            <a:prstGeom prst="rect">
              <a:avLst/>
            </a:prstGeom>
            <a:noFill/>
            <a:ln>
              <a:solidFill>
                <a:schemeClr val="tx1"/>
              </a:solidFill>
            </a:ln>
          </p:spPr>
        </p:pic>
        <p:sp>
          <p:nvSpPr>
            <p:cNvPr id="94" name="Rectangles 76"/>
            <p:cNvSpPr/>
            <p:nvPr/>
          </p:nvSpPr>
          <p:spPr>
            <a:xfrm>
              <a:off x="2143" y="449764"/>
              <a:ext cx="7897" cy="119"/>
            </a:xfrm>
            <a:prstGeom prst="rect">
              <a:avLst/>
            </a:prstGeom>
            <a:noFill/>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lnSpc>
                  <a:spcPct val="100000"/>
                </a:lnSpc>
                <a:spcAft>
                  <a:spcPts val="600"/>
                </a:spcAft>
              </a:pPr>
              <a:r>
                <a:rPr lang="en-US" altLang="zh-CN" sz="1200" kern="100">
                  <a:solidFill>
                    <a:srgbClr val="000000"/>
                  </a:solidFill>
                  <a:latin typeface="Times New Roman" panose="02020603050405020304" pitchFamily="18" charset="0"/>
                  <a:ea typeface="Calibri" panose="020F0502020204030204"/>
                  <a:cs typeface="Times New Roman" panose="02020603050405020304" pitchFamily="18" charset="0"/>
                  <a:sym typeface="Times New Roman" panose="02020603050405020304"/>
                </a:rPr>
                <a:t> </a:t>
              </a:r>
            </a:p>
          </p:txBody>
        </p:sp>
        <p:sp>
          <p:nvSpPr>
            <p:cNvPr id="98" name="Rectangles 77"/>
            <p:cNvSpPr/>
            <p:nvPr/>
          </p:nvSpPr>
          <p:spPr>
            <a:xfrm>
              <a:off x="3107" y="449229"/>
              <a:ext cx="1243" cy="943"/>
            </a:xfrm>
            <a:prstGeom prst="rect">
              <a:avLst/>
            </a:prstGeom>
            <a:noFill/>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lnSpc>
                  <a:spcPct val="100000"/>
                </a:lnSpc>
                <a:spcAft>
                  <a:spcPts val="600"/>
                </a:spcAft>
              </a:pPr>
              <a:r>
                <a:rPr lang="en-US" altLang="zh-CN" sz="1200" kern="100">
                  <a:solidFill>
                    <a:srgbClr val="000000"/>
                  </a:solidFill>
                  <a:latin typeface="Times New Roman" panose="02020603050405020304" pitchFamily="18" charset="0"/>
                  <a:ea typeface="Calibri" panose="020F0502020204030204"/>
                  <a:cs typeface="Times New Roman" panose="02020603050405020304" pitchFamily="18" charset="0"/>
                  <a:sym typeface="Times New Roman" panose="02020603050405020304"/>
                </a:rPr>
                <a:t> </a:t>
              </a:r>
            </a:p>
          </p:txBody>
        </p:sp>
      </p:grpSp>
      <p:grpSp>
        <p:nvGrpSpPr>
          <p:cNvPr id="5" name="Group 4"/>
          <p:cNvGrpSpPr/>
          <p:nvPr userDrawn="1"/>
        </p:nvGrpSpPr>
        <p:grpSpPr>
          <a:xfrm>
            <a:off x="304800" y="342900"/>
            <a:ext cx="2590800" cy="528320"/>
            <a:chOff x="6240" y="4740"/>
            <a:chExt cx="4080" cy="832"/>
          </a:xfrm>
        </p:grpSpPr>
        <p:sp>
          <p:nvSpPr>
            <p:cNvPr id="6" name="文本框 12"/>
            <p:cNvSpPr txBox="1"/>
            <p:nvPr userDrawn="1">
              <p:custDataLst>
                <p:tags r:id="rId2"/>
              </p:custDataLst>
            </p:nvPr>
          </p:nvSpPr>
          <p:spPr>
            <a:xfrm>
              <a:off x="6240" y="4740"/>
              <a:ext cx="1599" cy="833"/>
            </a:xfrm>
            <a:prstGeom prst="rect">
              <a:avLst/>
            </a:prstGeom>
            <a:noFill/>
          </p:spPr>
          <p:txBody>
            <a:bodyPr wrap="square" rtlCol="0">
              <a:noAutofit/>
            </a:bodyPr>
            <a:lstStyle/>
            <a:p>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1.</a:t>
              </a:r>
            </a:p>
          </p:txBody>
        </p:sp>
        <p:sp>
          <p:nvSpPr>
            <p:cNvPr id="7" name="文本框 3"/>
            <p:cNvSpPr txBox="1"/>
            <p:nvPr userDrawn="1">
              <p:custDataLst>
                <p:tags r:id="rId3"/>
              </p:custDataLst>
            </p:nvPr>
          </p:nvSpPr>
          <p:spPr>
            <a:xfrm>
              <a:off x="6804" y="4740"/>
              <a:ext cx="3516" cy="637"/>
            </a:xfrm>
            <a:prstGeom prst="rect">
              <a:avLst/>
            </a:prstGeom>
            <a:noFill/>
          </p:spPr>
          <p:txBody>
            <a:bodyPr wrap="square" rtlCol="0">
              <a:noAutofit/>
            </a:bodyPr>
            <a:lstStyle/>
            <a:p>
              <a:pPr algn="dist"/>
              <a:r>
                <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rPr>
                <a:t>Introduction</a:t>
              </a:r>
            </a:p>
          </p:txBody>
        </p:sp>
      </p:grpSp>
      <p:sp>
        <p:nvSpPr>
          <p:cNvPr id="8" name="Text Box 7"/>
          <p:cNvSpPr txBox="1"/>
          <p:nvPr>
            <p:custDataLst>
              <p:tags r:id="rId1"/>
            </p:custDataLst>
          </p:nvPr>
        </p:nvSpPr>
        <p:spPr>
          <a:xfrm>
            <a:off x="6248400" y="314325"/>
            <a:ext cx="4674235" cy="829945"/>
          </a:xfrm>
          <a:prstGeom prst="rect">
            <a:avLst/>
          </a:prstGeom>
          <a:noFill/>
        </p:spPr>
        <p:txBody>
          <a:bodyPr wrap="square" rtlCol="0">
            <a:spAutoFit/>
          </a:bodyPr>
          <a:lstStyle/>
          <a:p>
            <a:pPr algn="ctr"/>
            <a:r>
              <a:rPr lang="en-US" sz="4800" b="1">
                <a:latin typeface="Times New Roman" panose="02020603050405020304" pitchFamily="18" charset="0"/>
                <a:cs typeface="Times New Roman" panose="02020603050405020304" pitchFamily="18" charset="0"/>
              </a:rPr>
              <a:t>Wind loads</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مستطيل 3"/>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3" name="Content Placeholder 3"/>
              <p:cNvSpPr txBox="1"/>
              <p:nvPr/>
            </p:nvSpPr>
            <p:spPr>
              <a:xfrm>
                <a:off x="142875" y="1333500"/>
                <a:ext cx="10303510" cy="4166870"/>
              </a:xfrm>
              <a:prstGeom prst="rect">
                <a:avLst/>
              </a:prstGeom>
            </p:spPr>
            <p:txBody>
              <a:bodyPr>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buFont typeface="Wingdings" panose="05000000000000000000" charset="0"/>
                  <a:buChar char="Ø"/>
                </a:pPr>
                <a:r>
                  <a:rPr lang="en-US" sz="4000" dirty="0">
                    <a:latin typeface="Times New Roman" panose="02020603050405020304" pitchFamily="18" charset="0"/>
                    <a:cs typeface="Times New Roman" panose="02020603050405020304" pitchFamily="18" charset="0"/>
                  </a:rPr>
                  <a:t>  Velocity Pressure (</a:t>
                </a:r>
                <a14:m>
                  <m:oMath xmlns:m="http://schemas.openxmlformats.org/officeDocument/2006/math">
                    <m:sSub>
                      <m:sSubPr>
                        <m:ctrlPr>
                          <a:rPr lang="en-US" sz="4000" i="1" dirty="0">
                            <a:latin typeface="Cambria Math" panose="02040503050406030204" pitchFamily="18" charset="0"/>
                            <a:cs typeface="Cambria Math" panose="02040503050406030204" pitchFamily="18" charset="0"/>
                          </a:rPr>
                        </m:ctrlPr>
                      </m:sSubPr>
                      <m:e>
                        <m:r>
                          <m:rPr>
                            <m:sty m:val="p"/>
                          </m:rPr>
                          <a:rPr lang="en-US" sz="4000" dirty="0">
                            <a:latin typeface="Cambria Math" panose="02040503050406030204" pitchFamily="18" charset="0"/>
                            <a:cs typeface="Cambria Math" panose="02040503050406030204" pitchFamily="18" charset="0"/>
                          </a:rPr>
                          <m:t>q</m:t>
                        </m:r>
                      </m:e>
                      <m:sub>
                        <m:r>
                          <m:rPr>
                            <m:sty m:val="p"/>
                          </m:rPr>
                          <a:rPr lang="en-US" sz="4000" dirty="0">
                            <a:latin typeface="Cambria Math" panose="02040503050406030204" pitchFamily="18" charset="0"/>
                            <a:cs typeface="Cambria Math" panose="02040503050406030204" pitchFamily="18" charset="0"/>
                          </a:rPr>
                          <m:t>z</m:t>
                        </m:r>
                      </m:sub>
                    </m:sSub>
                  </m:oMath>
                </a14:m>
                <a:r>
                  <a:rPr lang="en-US" sz="4000" dirty="0">
                    <a:latin typeface="Times New Roman" panose="02020603050405020304" pitchFamily="18" charset="0"/>
                    <a:cs typeface="Times New Roman" panose="02020603050405020304" pitchFamily="18" charset="0"/>
                  </a:rPr>
                  <a:t>):</a:t>
                </a:r>
              </a:p>
              <a:p>
                <a:pPr marL="0" indent="0">
                  <a:buFont typeface="Wingdings" panose="05000000000000000000" charset="0"/>
                  <a:buNone/>
                </a:pPr>
                <a14:m>
                  <m:oMath xmlns:m="http://schemas.openxmlformats.org/officeDocument/2006/math">
                    <m:r>
                      <a:rPr lang="en-US" sz="4000" i="1" dirty="0">
                        <a:latin typeface="Cambria Math" panose="02040503050406030204" pitchFamily="18" charset="0"/>
                        <a:ea typeface="MS Mincho" charset="0"/>
                        <a:cs typeface="Cambria Math" panose="02040503050406030204" pitchFamily="18" charset="0"/>
                      </a:rPr>
                      <m:t> </m:t>
                    </m:r>
                    <m:sSub>
                      <m:sSubPr>
                        <m:ctrlPr>
                          <a:rPr lang="en-US" sz="4000" i="1" dirty="0">
                            <a:latin typeface="Cambria Math" panose="02040503050406030204" pitchFamily="18" charset="0"/>
                            <a:cs typeface="Cambria Math" panose="02040503050406030204" pitchFamily="18" charset="0"/>
                          </a:rPr>
                        </m:ctrlPr>
                      </m:sSubPr>
                      <m:e>
                        <m:r>
                          <m:rPr>
                            <m:sty m:val="p"/>
                          </m:rPr>
                          <a:rPr lang="en-US" sz="4000" dirty="0">
                            <a:latin typeface="Cambria Math" panose="02040503050406030204" pitchFamily="18" charset="0"/>
                            <a:cs typeface="Cambria Math" panose="02040503050406030204" pitchFamily="18" charset="0"/>
                          </a:rPr>
                          <m:t>q</m:t>
                        </m:r>
                      </m:e>
                      <m:sub>
                        <m:r>
                          <m:rPr>
                            <m:sty m:val="p"/>
                          </m:rPr>
                          <a:rPr lang="en-US" sz="4000" dirty="0">
                            <a:latin typeface="Cambria Math" panose="02040503050406030204" pitchFamily="18" charset="0"/>
                            <a:cs typeface="Cambria Math" panose="02040503050406030204" pitchFamily="18" charset="0"/>
                          </a:rPr>
                          <m:t>z</m:t>
                        </m:r>
                      </m:sub>
                    </m:sSub>
                    <m:r>
                      <a:rPr lang="en-US" sz="4000" dirty="0">
                        <a:latin typeface="Cambria Math" panose="02040503050406030204" pitchFamily="18" charset="0"/>
                        <a:ea typeface="MS Mincho" charset="0"/>
                        <a:cs typeface="Cambria Math" panose="02040503050406030204" pitchFamily="18" charset="0"/>
                      </a:rPr>
                      <m:t>=</m:t>
                    </m:r>
                    <m:r>
                      <a:rPr lang="en-US" sz="4000" dirty="0">
                        <a:latin typeface="Cambria Math" panose="02040503050406030204" pitchFamily="18" charset="0"/>
                        <a:ea typeface="MS Mincho" charset="0"/>
                        <a:cs typeface="Cambria Math" panose="02040503050406030204" pitchFamily="18" charset="0"/>
                      </a:rPr>
                      <m:t>0</m:t>
                    </m:r>
                    <m:r>
                      <a:rPr lang="en-US" sz="4000" dirty="0">
                        <a:latin typeface="Cambria Math" panose="02040503050406030204" pitchFamily="18" charset="0"/>
                        <a:ea typeface="MS Mincho" charset="0"/>
                        <a:cs typeface="Cambria Math" panose="02040503050406030204" pitchFamily="18" charset="0"/>
                      </a:rPr>
                      <m:t>.</m:t>
                    </m:r>
                    <m:r>
                      <a:rPr lang="en-US" sz="4000" dirty="0">
                        <a:latin typeface="Cambria Math" panose="02040503050406030204" pitchFamily="18" charset="0"/>
                        <a:ea typeface="MS Mincho" charset="0"/>
                        <a:cs typeface="Cambria Math" panose="02040503050406030204" pitchFamily="18" charset="0"/>
                      </a:rPr>
                      <m:t>613</m:t>
                    </m:r>
                    <m:r>
                      <a:rPr lang="en-US" sz="4000" dirty="0">
                        <a:latin typeface="Cambria Math" panose="02040503050406030204" pitchFamily="18" charset="0"/>
                        <a:ea typeface="MS Mincho" charset="0"/>
                        <a:cs typeface="Cambria Math" panose="02040503050406030204" pitchFamily="18" charset="0"/>
                      </a:rPr>
                      <m:t> </m:t>
                    </m:r>
                    <m:sSub>
                      <m:sSubPr>
                        <m:ctrlPr>
                          <a:rPr lang="en-US" sz="4000" i="1" dirty="0">
                            <a:latin typeface="Cambria Math" panose="02040503050406030204" pitchFamily="18" charset="0"/>
                            <a:cs typeface="Cambria Math" panose="02040503050406030204" pitchFamily="18" charset="0"/>
                          </a:rPr>
                        </m:ctrlPr>
                      </m:sSubPr>
                      <m:e>
                        <m:r>
                          <m:rPr>
                            <m:sty m:val="p"/>
                          </m:rPr>
                          <a:rPr lang="en-US" sz="4000" dirty="0">
                            <a:latin typeface="Cambria Math" panose="02040503050406030204" pitchFamily="18" charset="0"/>
                            <a:cs typeface="Cambria Math" panose="02040503050406030204" pitchFamily="18" charset="0"/>
                          </a:rPr>
                          <m:t>K</m:t>
                        </m:r>
                      </m:e>
                      <m:sub>
                        <m:r>
                          <m:rPr>
                            <m:sty m:val="p"/>
                          </m:rPr>
                          <a:rPr lang="en-US" sz="4000" dirty="0">
                            <a:latin typeface="Cambria Math" panose="02040503050406030204" pitchFamily="18" charset="0"/>
                            <a:cs typeface="Cambria Math" panose="02040503050406030204" pitchFamily="18" charset="0"/>
                          </a:rPr>
                          <m:t>z</m:t>
                        </m:r>
                      </m:sub>
                    </m:sSub>
                    <m:r>
                      <a:rPr lang="en-US" sz="4000" dirty="0">
                        <a:latin typeface="Cambria Math" panose="02040503050406030204" pitchFamily="18" charset="0"/>
                        <a:ea typeface="MS Mincho" charset="0"/>
                        <a:cs typeface="Cambria Math" panose="02040503050406030204" pitchFamily="18" charset="0"/>
                      </a:rPr>
                      <m:t>×</m:t>
                    </m:r>
                    <m:sSub>
                      <m:sSubPr>
                        <m:ctrlPr>
                          <a:rPr lang="en-US" sz="4000" i="1" dirty="0">
                            <a:latin typeface="Cambria Math" panose="02040503050406030204" pitchFamily="18" charset="0"/>
                            <a:cs typeface="Cambria Math" panose="02040503050406030204" pitchFamily="18" charset="0"/>
                          </a:rPr>
                        </m:ctrlPr>
                      </m:sSubPr>
                      <m:e>
                        <m:r>
                          <m:rPr>
                            <m:sty m:val="p"/>
                          </m:rPr>
                          <a:rPr lang="en-US" sz="4000" dirty="0">
                            <a:latin typeface="Cambria Math" panose="02040503050406030204" pitchFamily="18" charset="0"/>
                            <a:cs typeface="Cambria Math" panose="02040503050406030204" pitchFamily="18" charset="0"/>
                          </a:rPr>
                          <m:t>K</m:t>
                        </m:r>
                      </m:e>
                      <m:sub>
                        <m:r>
                          <m:rPr>
                            <m:sty m:val="p"/>
                          </m:rPr>
                          <a:rPr lang="en-US" sz="4000" dirty="0">
                            <a:latin typeface="Cambria Math" panose="02040503050406030204" pitchFamily="18" charset="0"/>
                            <a:cs typeface="Cambria Math" panose="02040503050406030204" pitchFamily="18" charset="0"/>
                          </a:rPr>
                          <m:t>zt</m:t>
                        </m:r>
                      </m:sub>
                    </m:sSub>
                    <m:r>
                      <a:rPr lang="en-US" sz="4000" dirty="0">
                        <a:latin typeface="Cambria Math" panose="02040503050406030204" pitchFamily="18" charset="0"/>
                        <a:ea typeface="MS Mincho" charset="0"/>
                        <a:cs typeface="Cambria Math" panose="02040503050406030204" pitchFamily="18" charset="0"/>
                      </a:rPr>
                      <m:t>×</m:t>
                    </m:r>
                    <m:sSub>
                      <m:sSubPr>
                        <m:ctrlPr>
                          <a:rPr lang="en-US" sz="4000" i="1" dirty="0">
                            <a:latin typeface="Cambria Math" panose="02040503050406030204" pitchFamily="18" charset="0"/>
                            <a:cs typeface="Cambria Math" panose="02040503050406030204" pitchFamily="18" charset="0"/>
                          </a:rPr>
                        </m:ctrlPr>
                      </m:sSubPr>
                      <m:e>
                        <m:r>
                          <m:rPr>
                            <m:sty m:val="p"/>
                          </m:rPr>
                          <a:rPr lang="en-US" sz="4000" dirty="0">
                            <a:latin typeface="Cambria Math" panose="02040503050406030204" pitchFamily="18" charset="0"/>
                            <a:cs typeface="Cambria Math" panose="02040503050406030204" pitchFamily="18" charset="0"/>
                          </a:rPr>
                          <m:t>K</m:t>
                        </m:r>
                      </m:e>
                      <m:sub>
                        <m:r>
                          <m:rPr>
                            <m:sty m:val="p"/>
                          </m:rPr>
                          <a:rPr lang="en-US" sz="4000" dirty="0">
                            <a:latin typeface="Cambria Math" panose="02040503050406030204" pitchFamily="18" charset="0"/>
                            <a:cs typeface="Cambria Math" panose="02040503050406030204" pitchFamily="18" charset="0"/>
                          </a:rPr>
                          <m:t>d</m:t>
                        </m:r>
                      </m:sub>
                    </m:sSub>
                    <m:r>
                      <a:rPr lang="en-US" sz="4000" dirty="0">
                        <a:latin typeface="Cambria Math" panose="02040503050406030204" pitchFamily="18" charset="0"/>
                        <a:ea typeface="MS Mincho" charset="0"/>
                        <a:cs typeface="Cambria Math" panose="02040503050406030204" pitchFamily="18" charset="0"/>
                      </a:rPr>
                      <m:t>×</m:t>
                    </m:r>
                    <m:sSub>
                      <m:sSubPr>
                        <m:ctrlPr>
                          <a:rPr lang="en-US" sz="4000" i="1" dirty="0">
                            <a:latin typeface="Cambria Math" panose="02040503050406030204" pitchFamily="18" charset="0"/>
                            <a:cs typeface="Cambria Math" panose="02040503050406030204" pitchFamily="18" charset="0"/>
                          </a:rPr>
                        </m:ctrlPr>
                      </m:sSubPr>
                      <m:e>
                        <m:r>
                          <m:rPr>
                            <m:sty m:val="p"/>
                          </m:rPr>
                          <a:rPr lang="en-US" sz="4000" dirty="0">
                            <a:latin typeface="Cambria Math" panose="02040503050406030204" pitchFamily="18" charset="0"/>
                            <a:cs typeface="Cambria Math" panose="02040503050406030204" pitchFamily="18" charset="0"/>
                          </a:rPr>
                          <m:t>K</m:t>
                        </m:r>
                      </m:e>
                      <m:sub>
                        <m:r>
                          <m:rPr>
                            <m:sty m:val="p"/>
                          </m:rPr>
                          <a:rPr lang="en-US" sz="4000" dirty="0">
                            <a:latin typeface="Cambria Math" panose="02040503050406030204" pitchFamily="18" charset="0"/>
                            <a:cs typeface="Cambria Math" panose="02040503050406030204" pitchFamily="18" charset="0"/>
                          </a:rPr>
                          <m:t>e</m:t>
                        </m:r>
                      </m:sub>
                    </m:sSub>
                    <m:r>
                      <a:rPr lang="en-US" sz="4000" dirty="0">
                        <a:latin typeface="Cambria Math" panose="02040503050406030204" pitchFamily="18" charset="0"/>
                        <a:ea typeface="MS Mincho" charset="0"/>
                        <a:cs typeface="Cambria Math" panose="02040503050406030204" pitchFamily="18" charset="0"/>
                      </a:rPr>
                      <m:t>×</m:t>
                    </m:r>
                    <m:sSup>
                      <m:sSupPr>
                        <m:ctrlPr>
                          <a:rPr lang="en-US" sz="4000" i="1" dirty="0">
                            <a:latin typeface="Cambria Math" panose="02040503050406030204" pitchFamily="18" charset="0"/>
                            <a:cs typeface="Cambria Math" panose="02040503050406030204" pitchFamily="18" charset="0"/>
                          </a:rPr>
                        </m:ctrlPr>
                      </m:sSupPr>
                      <m:e>
                        <m:r>
                          <m:rPr>
                            <m:sty m:val="p"/>
                          </m:rPr>
                          <a:rPr lang="en-US" sz="4000" dirty="0">
                            <a:latin typeface="Cambria Math" panose="02040503050406030204" pitchFamily="18" charset="0"/>
                            <a:cs typeface="Cambria Math" panose="02040503050406030204" pitchFamily="18" charset="0"/>
                          </a:rPr>
                          <m:t>V</m:t>
                        </m:r>
                      </m:e>
                      <m:sup>
                        <m:r>
                          <a:rPr lang="en-US" sz="4000" dirty="0">
                            <a:latin typeface="Cambria Math" panose="02040503050406030204" pitchFamily="18" charset="0"/>
                            <a:ea typeface="MS Mincho" charset="0"/>
                            <a:cs typeface="Cambria Math" panose="02040503050406030204" pitchFamily="18" charset="0"/>
                          </a:rPr>
                          <m:t>2</m:t>
                        </m:r>
                      </m:sup>
                    </m:sSup>
                    <m:r>
                      <a:rPr lang="en-US" sz="4000" dirty="0">
                        <a:latin typeface="Cambria Math" panose="02040503050406030204" pitchFamily="18" charset="0"/>
                        <a:ea typeface="MS Mincho" charset="0"/>
                        <a:cs typeface="Cambria Math" panose="02040503050406030204" pitchFamily="18" charset="0"/>
                      </a:rPr>
                      <m:t> (</m:t>
                    </m:r>
                    <m:r>
                      <m:rPr>
                        <m:sty m:val="p"/>
                      </m:rPr>
                      <a:rPr lang="en-US" sz="4000" dirty="0">
                        <a:latin typeface="Cambria Math" panose="02040503050406030204" pitchFamily="18" charset="0"/>
                        <a:cs typeface="Cambria Math" panose="02040503050406030204" pitchFamily="18" charset="0"/>
                      </a:rPr>
                      <m:t>N</m:t>
                    </m:r>
                    <m:r>
                      <a:rPr lang="en-US" sz="4000" dirty="0">
                        <a:latin typeface="Cambria Math" panose="02040503050406030204" pitchFamily="18" charset="0"/>
                        <a:ea typeface="MS Mincho" charset="0"/>
                        <a:cs typeface="Cambria Math" panose="02040503050406030204" pitchFamily="18" charset="0"/>
                      </a:rPr>
                      <m:t>/</m:t>
                    </m:r>
                    <m:r>
                      <m:rPr>
                        <m:sty m:val="p"/>
                      </m:rPr>
                      <a:rPr lang="en-US" sz="4000" dirty="0">
                        <a:latin typeface="Cambria Math" panose="02040503050406030204" pitchFamily="18" charset="0"/>
                        <a:cs typeface="Cambria Math" panose="02040503050406030204" pitchFamily="18" charset="0"/>
                      </a:rPr>
                      <m:t>m</m:t>
                    </m:r>
                    <m:r>
                      <a:rPr lang="en-US" sz="4000" dirty="0">
                        <a:latin typeface="Cambria Math" panose="02040503050406030204" pitchFamily="18" charset="0"/>
                        <a:ea typeface="MS Mincho" charset="0"/>
                        <a:cs typeface="Cambria Math" panose="02040503050406030204" pitchFamily="18" charset="0"/>
                      </a:rPr>
                      <m:t>)</m:t>
                    </m:r>
                  </m:oMath>
                </a14:m>
                <a:r>
                  <a:rPr lang="en-US" sz="4000" dirty="0">
                    <a:latin typeface="Times New Roman" panose="02020603050405020304" pitchFamily="18" charset="0"/>
                    <a:cs typeface="Times New Roman" panose="02020603050405020304" pitchFamily="18" charset="0"/>
                  </a:rPr>
                  <a:t>.</a:t>
                </a:r>
              </a:p>
              <a:p>
                <a:pPr>
                  <a:buFont typeface="Wingdings" panose="05000000000000000000" charset="0"/>
                  <a:buChar char="Ø"/>
                </a:pPr>
                <a:r>
                  <a:rPr lang="en-US" sz="4000" dirty="0">
                    <a:latin typeface="Times New Roman" panose="02020603050405020304" pitchFamily="18" charset="0"/>
                    <a:cs typeface="Times New Roman" panose="02020603050405020304" pitchFamily="18" charset="0"/>
                  </a:rPr>
                  <a:t>  The Gust factor (G) = 0.85.</a:t>
                </a:r>
              </a:p>
              <a:p>
                <a:pPr>
                  <a:buFont typeface="Wingdings" panose="05000000000000000000" charset="0"/>
                  <a:buChar char="Ø"/>
                </a:pPr>
                <a:r>
                  <a:rPr lang="en-US" sz="4000" dirty="0">
                    <a:latin typeface="Times New Roman" panose="02020603050405020304" pitchFamily="18" charset="0"/>
                    <a:cs typeface="Times New Roman" panose="02020603050405020304" pitchFamily="18" charset="0"/>
                  </a:rPr>
                  <a:t>The Internal pressure coefficients (</a:t>
                </a:r>
                <a14:m>
                  <m:oMath xmlns:m="http://schemas.openxmlformats.org/officeDocument/2006/math">
                    <m:sSub>
                      <m:sSubPr>
                        <m:ctrlPr>
                          <a:rPr lang="en-US" sz="4000" i="1" dirty="0">
                            <a:latin typeface="Cambria Math" panose="02040503050406030204" pitchFamily="18" charset="0"/>
                            <a:cs typeface="Cambria Math" panose="02040503050406030204" pitchFamily="18" charset="0"/>
                          </a:rPr>
                        </m:ctrlPr>
                      </m:sSubPr>
                      <m:e>
                        <m:r>
                          <m:rPr>
                            <m:sty m:val="p"/>
                          </m:rPr>
                          <a:rPr lang="en-US" sz="4000" dirty="0">
                            <a:latin typeface="Cambria Math" panose="02040503050406030204" pitchFamily="18" charset="0"/>
                            <a:cs typeface="Cambria Math" panose="02040503050406030204" pitchFamily="18" charset="0"/>
                          </a:rPr>
                          <m:t>GC</m:t>
                        </m:r>
                      </m:e>
                      <m:sub>
                        <m:r>
                          <m:rPr>
                            <m:sty m:val="p"/>
                          </m:rPr>
                          <a:rPr lang="en-US" sz="4000" dirty="0">
                            <a:latin typeface="Cambria Math" panose="02040503050406030204" pitchFamily="18" charset="0"/>
                            <a:cs typeface="Cambria Math" panose="02040503050406030204" pitchFamily="18" charset="0"/>
                          </a:rPr>
                          <m:t>pi</m:t>
                        </m:r>
                      </m:sub>
                    </m:sSub>
                  </m:oMath>
                </a14:m>
                <a:r>
                  <a:rPr lang="en-US" sz="4000" dirty="0">
                    <a:latin typeface="Times New Roman" panose="02020603050405020304" pitchFamily="18" charset="0"/>
                    <a:cs typeface="Times New Roman" panose="02020603050405020304" pitchFamily="18" charset="0"/>
                  </a:rPr>
                  <a:t>) = </a:t>
                </a:r>
                <a14:m>
                  <m:oMath xmlns:m="http://schemas.openxmlformats.org/officeDocument/2006/math">
                    <m:r>
                      <a:rPr lang="en-US" sz="4000" i="1" dirty="0">
                        <a:latin typeface="Cambria Math" panose="02040503050406030204" pitchFamily="18" charset="0"/>
                        <a:ea typeface="MS Mincho" charset="0"/>
                        <a:cs typeface="Cambria Math" panose="02040503050406030204" pitchFamily="18" charset="0"/>
                      </a:rPr>
                      <m:t>±</m:t>
                    </m:r>
                    <m:r>
                      <a:rPr lang="en-US" sz="4000" i="1" dirty="0">
                        <a:latin typeface="Cambria Math" panose="02040503050406030204" pitchFamily="18" charset="0"/>
                        <a:ea typeface="MS Mincho" charset="0"/>
                        <a:cs typeface="Cambria Math" panose="02040503050406030204" pitchFamily="18" charset="0"/>
                      </a:rPr>
                      <m:t>0</m:t>
                    </m:r>
                    <m:r>
                      <a:rPr lang="en-US" sz="4000" i="1" dirty="0">
                        <a:latin typeface="Cambria Math" panose="02040503050406030204" pitchFamily="18" charset="0"/>
                        <a:ea typeface="MS Mincho" charset="0"/>
                        <a:cs typeface="Cambria Math" panose="02040503050406030204" pitchFamily="18" charset="0"/>
                      </a:rPr>
                      <m:t>.</m:t>
                    </m:r>
                    <m:r>
                      <a:rPr lang="en-US" sz="4000" i="1" dirty="0">
                        <a:latin typeface="Cambria Math" panose="02040503050406030204" pitchFamily="18" charset="0"/>
                        <a:ea typeface="MS Mincho" charset="0"/>
                        <a:cs typeface="Cambria Math" panose="02040503050406030204" pitchFamily="18" charset="0"/>
                      </a:rPr>
                      <m:t>18</m:t>
                    </m:r>
                  </m:oMath>
                </a14:m>
                <a:r>
                  <a:rPr lang="en-US" sz="4000" dirty="0">
                    <a:latin typeface="Times New Roman" panose="02020603050405020304" pitchFamily="18" charset="0"/>
                    <a:cs typeface="Times New Roman" panose="02020603050405020304" pitchFamily="18" charset="0"/>
                  </a:rPr>
                  <a:t>.</a:t>
                </a:r>
              </a:p>
              <a:p>
                <a:pPr>
                  <a:buFont typeface="Wingdings" panose="05000000000000000000" charset="0"/>
                  <a:buChar char="Ø"/>
                </a:pPr>
                <a:endParaRPr lang="en-US" sz="4000" dirty="0">
                  <a:latin typeface="Times New Roman" panose="02020603050405020304" pitchFamily="18" charset="0"/>
                  <a:cs typeface="Times New Roman" panose="02020603050405020304" pitchFamily="18" charset="0"/>
                </a:endParaRPr>
              </a:p>
              <a:p>
                <a:pPr marL="0" indent="0">
                  <a:buFont typeface="Wingdings" panose="05000000000000000000" charset="0"/>
                  <a:buNone/>
                </a:pPr>
                <a:endParaRPr lang="en-US" sz="4000" dirty="0">
                  <a:latin typeface="Times New Roman" panose="02020603050405020304" pitchFamily="18" charset="0"/>
                  <a:cs typeface="Times New Roman" panose="02020603050405020304" pitchFamily="18" charset="0"/>
                </a:endParaRPr>
              </a:p>
            </p:txBody>
          </p:sp>
        </mc:Choice>
        <mc:Fallback xmlns="">
          <p:sp>
            <p:nvSpPr>
              <p:cNvPr id="3" name="Content Placeholder 3"/>
              <p:cNvSpPr txBox="1">
                <a:spLocks noRot="1" noChangeAspect="1" noMove="1" noResize="1" noEditPoints="1" noAdjustHandles="1" noChangeArrowheads="1" noChangeShapeType="1" noTextEdit="1"/>
              </p:cNvSpPr>
              <p:nvPr/>
            </p:nvSpPr>
            <p:spPr>
              <a:xfrm>
                <a:off x="142875" y="1333500"/>
                <a:ext cx="10303510" cy="4166870"/>
              </a:xfrm>
              <a:prstGeom prst="rect">
                <a:avLst/>
              </a:prstGeom>
              <a:blipFill rotWithShape="1">
                <a:blip r:embed="rId5"/>
                <a:stretch>
                  <a:fillRect b="-26806"/>
                </a:stretch>
              </a:blipFill>
            </p:spPr>
            <p:txBody>
              <a:bodyPr/>
              <a:lstStyle/>
              <a:p>
                <a:r>
                  <a:rPr lang="en-US" altLang="en-US">
                    <a:noFill/>
                  </a:rPr>
                  <a:t> </a:t>
                </a:r>
              </a:p>
            </p:txBody>
          </p:sp>
        </mc:Fallback>
      </mc:AlternateContent>
      <p:pic>
        <p:nvPicPr>
          <p:cNvPr id="11" name="Picture 10"/>
          <p:cNvPicPr>
            <a:picLocks noChangeAspect="1"/>
          </p:cNvPicPr>
          <p:nvPr/>
        </p:nvPicPr>
        <p:blipFill>
          <a:blip r:embed="rId6">
            <a:clrChange>
              <a:clrFrom>
                <a:srgbClr val="FFFFFF">
                  <a:alpha val="100000"/>
                </a:srgbClr>
              </a:clrFrom>
              <a:clrTo>
                <a:srgbClr val="FFFFFF">
                  <a:alpha val="100000"/>
                  <a:alpha val="0"/>
                </a:srgbClr>
              </a:clrTo>
            </a:clrChange>
          </a:blip>
          <a:stretch>
            <a:fillRect/>
          </a:stretch>
        </p:blipFill>
        <p:spPr>
          <a:xfrm>
            <a:off x="10591800" y="494665"/>
            <a:ext cx="7553960" cy="9297670"/>
          </a:xfrm>
          <a:prstGeom prst="rect">
            <a:avLst/>
          </a:prstGeom>
        </p:spPr>
      </p:pic>
      <p:grpSp>
        <p:nvGrpSpPr>
          <p:cNvPr id="109" name="Group 109"/>
          <p:cNvGrpSpPr/>
          <p:nvPr/>
        </p:nvGrpSpPr>
        <p:grpSpPr>
          <a:xfrm>
            <a:off x="582295" y="5168265"/>
            <a:ext cx="9740265" cy="4878705"/>
            <a:chOff x="2665" y="482085"/>
            <a:chExt cx="8304" cy="3639"/>
          </a:xfrm>
        </p:grpSpPr>
        <p:pic>
          <p:nvPicPr>
            <p:cNvPr id="112" name="Picture 1"/>
            <p:cNvPicPr>
              <a:picLocks noChangeAspect="1"/>
            </p:cNvPicPr>
            <p:nvPr/>
          </p:nvPicPr>
          <p:blipFill>
            <a:blip r:embed="rId7">
              <a:clrChange>
                <a:clrFrom>
                  <a:srgbClr val="FFFFFF">
                    <a:alpha val="100000"/>
                  </a:srgbClr>
                </a:clrFrom>
                <a:clrTo>
                  <a:srgbClr val="FFFFFF">
                    <a:alpha val="100000"/>
                    <a:alpha val="0"/>
                  </a:srgbClr>
                </a:clrTo>
              </a:clrChange>
            </a:blip>
            <a:srcRect l="29969" t="30874" r="11180" b="23259"/>
            <a:stretch>
              <a:fillRect/>
            </a:stretch>
          </p:blipFill>
          <p:spPr>
            <a:xfrm>
              <a:off x="2665" y="482085"/>
              <a:ext cx="8304" cy="3639"/>
            </a:xfrm>
            <a:prstGeom prst="rect">
              <a:avLst/>
            </a:prstGeom>
            <a:noFill/>
            <a:ln>
              <a:solidFill>
                <a:schemeClr val="tx1"/>
              </a:solidFill>
            </a:ln>
          </p:spPr>
        </p:pic>
        <p:sp>
          <p:nvSpPr>
            <p:cNvPr id="114" name="Rectangles 78"/>
            <p:cNvSpPr/>
            <p:nvPr/>
          </p:nvSpPr>
          <p:spPr>
            <a:xfrm>
              <a:off x="2753" y="483090"/>
              <a:ext cx="8111" cy="396"/>
            </a:xfrm>
            <a:prstGeom prst="rect">
              <a:avLst/>
            </a:prstGeom>
            <a:noFill/>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lnSpc>
                  <a:spcPct val="100000"/>
                </a:lnSpc>
                <a:spcAft>
                  <a:spcPts val="600"/>
                </a:spcAft>
              </a:pPr>
              <a:r>
                <a:rPr lang="en-US" altLang="zh-CN" sz="1200" kern="100">
                  <a:solidFill>
                    <a:srgbClr val="000000"/>
                  </a:solidFill>
                  <a:latin typeface="Times New Roman" panose="02020603050405020304" pitchFamily="18" charset="0"/>
                  <a:ea typeface="Calibri" panose="020F0502020204030204"/>
                  <a:cs typeface="Times New Roman" panose="02020603050405020304" pitchFamily="18" charset="0"/>
                  <a:sym typeface="Times New Roman" panose="02020603050405020304"/>
                </a:rPr>
                <a:t> </a:t>
              </a:r>
            </a:p>
          </p:txBody>
        </p:sp>
      </p:grpSp>
      <p:grpSp>
        <p:nvGrpSpPr>
          <p:cNvPr id="5" name="Group 4"/>
          <p:cNvGrpSpPr/>
          <p:nvPr userDrawn="1"/>
        </p:nvGrpSpPr>
        <p:grpSpPr>
          <a:xfrm>
            <a:off x="304800" y="342900"/>
            <a:ext cx="2590800" cy="528320"/>
            <a:chOff x="6240" y="4740"/>
            <a:chExt cx="4080" cy="832"/>
          </a:xfrm>
        </p:grpSpPr>
        <p:sp>
          <p:nvSpPr>
            <p:cNvPr id="6" name="文本框 12"/>
            <p:cNvSpPr txBox="1"/>
            <p:nvPr userDrawn="1">
              <p:custDataLst>
                <p:tags r:id="rId1"/>
              </p:custDataLst>
            </p:nvPr>
          </p:nvSpPr>
          <p:spPr>
            <a:xfrm>
              <a:off x="6240" y="4740"/>
              <a:ext cx="1599" cy="833"/>
            </a:xfrm>
            <a:prstGeom prst="rect">
              <a:avLst/>
            </a:prstGeom>
            <a:noFill/>
          </p:spPr>
          <p:txBody>
            <a:bodyPr wrap="square" rtlCol="0">
              <a:noAutofit/>
            </a:bodyPr>
            <a:lstStyle/>
            <a:p>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1.</a:t>
              </a:r>
            </a:p>
          </p:txBody>
        </p:sp>
        <p:sp>
          <p:nvSpPr>
            <p:cNvPr id="7" name="文本框 3"/>
            <p:cNvSpPr txBox="1"/>
            <p:nvPr userDrawn="1">
              <p:custDataLst>
                <p:tags r:id="rId2"/>
              </p:custDataLst>
            </p:nvPr>
          </p:nvSpPr>
          <p:spPr>
            <a:xfrm>
              <a:off x="6804" y="4740"/>
              <a:ext cx="3516" cy="637"/>
            </a:xfrm>
            <a:prstGeom prst="rect">
              <a:avLst/>
            </a:prstGeom>
            <a:noFill/>
          </p:spPr>
          <p:txBody>
            <a:bodyPr wrap="square" rtlCol="0">
              <a:noAutofit/>
            </a:bodyPr>
            <a:lstStyle/>
            <a:p>
              <a:pPr algn="dist"/>
              <a:r>
                <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rPr>
                <a:t>Introduction</a:t>
              </a: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مستطيل 3"/>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pic>
        <p:nvPicPr>
          <p:cNvPr id="10" name="Picture 9"/>
          <p:cNvPicPr>
            <a:picLocks noChangeAspect="1"/>
          </p:cNvPicPr>
          <p:nvPr/>
        </p:nvPicPr>
        <p:blipFill>
          <a:blip r:embed="rId5">
            <a:clrChange>
              <a:clrFrom>
                <a:srgbClr val="FFFFFF">
                  <a:alpha val="100000"/>
                </a:srgbClr>
              </a:clrFrom>
              <a:clrTo>
                <a:srgbClr val="FFFFFF">
                  <a:alpha val="100000"/>
                  <a:alpha val="0"/>
                </a:srgbClr>
              </a:clrTo>
            </a:clrChange>
          </a:blip>
          <a:srcRect r="336"/>
          <a:stretch>
            <a:fillRect/>
          </a:stretch>
        </p:blipFill>
        <p:spPr>
          <a:xfrm>
            <a:off x="457200" y="1333500"/>
            <a:ext cx="9220200" cy="8054975"/>
          </a:xfrm>
          <a:prstGeom prst="rect">
            <a:avLst/>
          </a:prstGeom>
        </p:spPr>
      </p:pic>
      <p:pic>
        <p:nvPicPr>
          <p:cNvPr id="122" name="Picture 3"/>
          <p:cNvPicPr>
            <a:picLocks noChangeAspect="1"/>
          </p:cNvPicPr>
          <p:nvPr/>
        </p:nvPicPr>
        <p:blipFill>
          <a:blip r:embed="rId6">
            <a:clrChange>
              <a:clrFrom>
                <a:srgbClr val="FFFFFF">
                  <a:alpha val="100000"/>
                </a:srgbClr>
              </a:clrFrom>
              <a:clrTo>
                <a:srgbClr val="FFFFFF">
                  <a:alpha val="100000"/>
                  <a:alpha val="0"/>
                </a:srgbClr>
              </a:clrTo>
            </a:clrChange>
          </a:blip>
          <a:srcRect l="28549" t="48708" r="37201" b="27915"/>
          <a:stretch>
            <a:fillRect/>
          </a:stretch>
        </p:blipFill>
        <p:spPr>
          <a:xfrm>
            <a:off x="9982200" y="419735"/>
            <a:ext cx="8267700" cy="3172460"/>
          </a:xfrm>
          <a:prstGeom prst="rect">
            <a:avLst/>
          </a:prstGeom>
          <a:noFill/>
          <a:ln>
            <a:solidFill>
              <a:schemeClr val="tx1"/>
            </a:solidFill>
          </a:ln>
        </p:spPr>
      </p:pic>
      <p:grpSp>
        <p:nvGrpSpPr>
          <p:cNvPr id="125" name="Group 116"/>
          <p:cNvGrpSpPr/>
          <p:nvPr/>
        </p:nvGrpSpPr>
        <p:grpSpPr>
          <a:xfrm>
            <a:off x="9982200" y="3917315"/>
            <a:ext cx="8267700" cy="5611495"/>
            <a:chOff x="2945" y="533191"/>
            <a:chExt cx="7449" cy="3968"/>
          </a:xfrm>
        </p:grpSpPr>
        <p:pic>
          <p:nvPicPr>
            <p:cNvPr id="126" name="Picture 1"/>
            <p:cNvPicPr>
              <a:picLocks noChangeAspect="1"/>
            </p:cNvPicPr>
            <p:nvPr/>
          </p:nvPicPr>
          <p:blipFill>
            <a:blip r:embed="rId7">
              <a:clrChange>
                <a:clrFrom>
                  <a:srgbClr val="FFFFFF">
                    <a:alpha val="100000"/>
                  </a:srgbClr>
                </a:clrFrom>
                <a:clrTo>
                  <a:srgbClr val="FFFFFF">
                    <a:alpha val="100000"/>
                    <a:alpha val="0"/>
                  </a:srgbClr>
                </a:clrTo>
              </a:clrChange>
            </a:blip>
            <a:srcRect l="12833" t="25370" r="13088" b="4439"/>
            <a:stretch>
              <a:fillRect/>
            </a:stretch>
          </p:blipFill>
          <p:spPr>
            <a:xfrm>
              <a:off x="2945" y="533191"/>
              <a:ext cx="7449" cy="3968"/>
            </a:xfrm>
            <a:prstGeom prst="rect">
              <a:avLst/>
            </a:prstGeom>
            <a:noFill/>
            <a:ln>
              <a:solidFill>
                <a:schemeClr val="tx2"/>
              </a:solidFill>
            </a:ln>
          </p:spPr>
        </p:pic>
        <p:sp>
          <p:nvSpPr>
            <p:cNvPr id="127" name="Rectangles 100"/>
            <p:cNvSpPr/>
            <p:nvPr/>
          </p:nvSpPr>
          <p:spPr>
            <a:xfrm>
              <a:off x="5293" y="536326"/>
              <a:ext cx="5046" cy="161"/>
            </a:xfrm>
            <a:prstGeom prst="rect">
              <a:avLst/>
            </a:prstGeom>
            <a:noFill/>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lnSpc>
                  <a:spcPct val="100000"/>
                </a:lnSpc>
                <a:spcAft>
                  <a:spcPts val="600"/>
                </a:spcAft>
              </a:pPr>
              <a:r>
                <a:rPr lang="en-US" altLang="zh-CN" sz="1200" kern="100">
                  <a:solidFill>
                    <a:srgbClr val="000000"/>
                  </a:solidFill>
                  <a:latin typeface="Times New Roman" panose="02020603050405020304" pitchFamily="18" charset="0"/>
                  <a:ea typeface="Calibri" panose="020F0502020204030204"/>
                  <a:cs typeface="Times New Roman" panose="02020603050405020304" pitchFamily="18" charset="0"/>
                  <a:sym typeface="Times New Roman" panose="02020603050405020304"/>
                </a:rPr>
                <a:t> </a:t>
              </a:r>
            </a:p>
          </p:txBody>
        </p:sp>
      </p:grpSp>
      <p:grpSp>
        <p:nvGrpSpPr>
          <p:cNvPr id="5" name="Group 4"/>
          <p:cNvGrpSpPr/>
          <p:nvPr userDrawn="1"/>
        </p:nvGrpSpPr>
        <p:grpSpPr>
          <a:xfrm>
            <a:off x="340380" y="273743"/>
            <a:ext cx="2590800" cy="528320"/>
            <a:chOff x="6240" y="4740"/>
            <a:chExt cx="4080" cy="832"/>
          </a:xfrm>
        </p:grpSpPr>
        <p:sp>
          <p:nvSpPr>
            <p:cNvPr id="6" name="文本框 12"/>
            <p:cNvSpPr txBox="1"/>
            <p:nvPr userDrawn="1">
              <p:custDataLst>
                <p:tags r:id="rId1"/>
              </p:custDataLst>
            </p:nvPr>
          </p:nvSpPr>
          <p:spPr>
            <a:xfrm>
              <a:off x="6240" y="4740"/>
              <a:ext cx="1599" cy="833"/>
            </a:xfrm>
            <a:prstGeom prst="rect">
              <a:avLst/>
            </a:prstGeom>
            <a:noFill/>
          </p:spPr>
          <p:txBody>
            <a:bodyPr wrap="square" rtlCol="0">
              <a:noAutofit/>
            </a:bodyPr>
            <a:lstStyle/>
            <a:p>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1.</a:t>
              </a:r>
            </a:p>
          </p:txBody>
        </p:sp>
        <p:sp>
          <p:nvSpPr>
            <p:cNvPr id="7" name="文本框 3"/>
            <p:cNvSpPr txBox="1"/>
            <p:nvPr userDrawn="1">
              <p:custDataLst>
                <p:tags r:id="rId2"/>
              </p:custDataLst>
            </p:nvPr>
          </p:nvSpPr>
          <p:spPr>
            <a:xfrm>
              <a:off x="6804" y="4740"/>
              <a:ext cx="3516" cy="637"/>
            </a:xfrm>
            <a:prstGeom prst="rect">
              <a:avLst/>
            </a:prstGeom>
            <a:noFill/>
          </p:spPr>
          <p:txBody>
            <a:bodyPr wrap="square" rtlCol="0">
              <a:noAutofit/>
            </a:bodyPr>
            <a:lstStyle/>
            <a:p>
              <a:pPr algn="dist"/>
              <a:r>
                <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rPr>
                <a:t>Introduction</a:t>
              </a:r>
            </a:p>
          </p:txBody>
        </p:sp>
      </p:grpSp>
      <mc:AlternateContent xmlns:mc="http://schemas.openxmlformats.org/markup-compatibility/2006" xmlns:a14="http://schemas.microsoft.com/office/drawing/2010/main">
        <mc:Choice Requires="a14">
          <p:sp>
            <p:nvSpPr>
              <p:cNvPr id="2" name="مستطيل 1"/>
              <p:cNvSpPr/>
              <p:nvPr/>
            </p:nvSpPr>
            <p:spPr>
              <a:xfrm>
                <a:off x="340380" y="683270"/>
                <a:ext cx="5471691" cy="561820"/>
              </a:xfrm>
              <a:prstGeom prst="rect">
                <a:avLst/>
              </a:prstGeom>
            </p:spPr>
            <p:txBody>
              <a:bodyPr wrap="none">
                <a:spAutoFit/>
              </a:bodyPr>
              <a:lstStyle/>
              <a:p>
                <a:r>
                  <a:rPr lang="en-US" sz="2800" b="1" dirty="0">
                    <a:latin typeface="Times New Roman" panose="02020603050405020304" pitchFamily="18" charset="0"/>
                    <a:cs typeface="Times New Roman" panose="02020603050405020304" pitchFamily="18" charset="0"/>
                  </a:rPr>
                  <a:t>External pressure coefficient </a:t>
                </a:r>
                <a:r>
                  <a:rPr lang="en-US" sz="2800" b="1" dirty="0">
                    <a:latin typeface="Times New Roman" panose="02020603050405020304" pitchFamily="18" charset="0"/>
                    <a:cs typeface="Times New Roman" panose="02020603050405020304" pitchFamily="18" charset="0"/>
                    <a:sym typeface="+mn-ea"/>
                  </a:rPr>
                  <a:t> (</a:t>
                </a:r>
                <a14:m>
                  <m:oMath xmlns:m="http://schemas.openxmlformats.org/officeDocument/2006/math">
                    <m:sSub>
                      <m:sSubPr>
                        <m:ctrlPr>
                          <a:rPr lang="en-US" sz="2800" b="1" i="1" dirty="0">
                            <a:latin typeface="Cambria Math" panose="02040503050406030204" pitchFamily="18" charset="0"/>
                            <a:cs typeface="Cambria Math" panose="02040503050406030204" pitchFamily="18" charset="0"/>
                          </a:rPr>
                        </m:ctrlPr>
                      </m:sSubPr>
                      <m:e>
                        <m:r>
                          <a:rPr lang="en-US" sz="2800" b="1" dirty="0">
                            <a:latin typeface="Cambria Math" panose="02040503050406030204" pitchFamily="18" charset="0"/>
                            <a:cs typeface="Cambria Math" panose="02040503050406030204" pitchFamily="18" charset="0"/>
                          </a:rPr>
                          <m:t>𝐂</m:t>
                        </m:r>
                      </m:e>
                      <m:sub>
                        <m:r>
                          <a:rPr lang="en-US" sz="2800" b="1" dirty="0">
                            <a:latin typeface="Cambria Math" panose="02040503050406030204" pitchFamily="18" charset="0"/>
                            <a:cs typeface="Cambria Math" panose="02040503050406030204" pitchFamily="18" charset="0"/>
                          </a:rPr>
                          <m:t>𝐩</m:t>
                        </m:r>
                      </m:sub>
                    </m:sSub>
                  </m:oMath>
                </a14:m>
                <a:r>
                  <a:rPr lang="en-US" sz="2800" b="1" dirty="0">
                    <a:latin typeface="Times New Roman" panose="02020603050405020304" pitchFamily="18" charset="0"/>
                    <a:cs typeface="Times New Roman" panose="02020603050405020304" pitchFamily="18" charset="0"/>
                    <a:sym typeface="+mn-ea"/>
                  </a:rPr>
                  <a:t>).</a:t>
                </a:r>
                <a:endParaRPr lang="en-US" sz="2800" dirty="0"/>
              </a:p>
            </p:txBody>
          </p:sp>
        </mc:Choice>
        <mc:Fallback xmlns="">
          <p:sp>
            <p:nvSpPr>
              <p:cNvPr id="2" name="مستطيل 1"/>
              <p:cNvSpPr>
                <a:spLocks noRot="1" noChangeAspect="1" noMove="1" noResize="1" noEditPoints="1" noAdjustHandles="1" noChangeArrowheads="1" noChangeShapeType="1" noTextEdit="1"/>
              </p:cNvSpPr>
              <p:nvPr/>
            </p:nvSpPr>
            <p:spPr>
              <a:xfrm>
                <a:off x="340380" y="683270"/>
                <a:ext cx="5471691" cy="561820"/>
              </a:xfrm>
              <a:prstGeom prst="rect">
                <a:avLst/>
              </a:prstGeom>
              <a:blipFill rotWithShape="1">
                <a:blip r:embed="rId8"/>
                <a:stretch>
                  <a:fillRect l="-2341" t="-10870" r="-2676" b="-25000"/>
                </a:stretch>
              </a:blipFill>
            </p:spPr>
            <p:txBody>
              <a:bodyPr/>
              <a:lstStyle/>
              <a:p>
                <a:r>
                  <a:rPr lang="en-US">
                    <a:noFill/>
                  </a:rPr>
                  <a:t> </a:t>
                </a:r>
              </a:p>
            </p:txBody>
          </p:sp>
        </mc:Fallback>
      </mc:AlternateContent>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مستطيل 3"/>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3" name="Content Placeholder 3"/>
              <p:cNvSpPr txBox="1"/>
              <p:nvPr/>
            </p:nvSpPr>
            <p:spPr>
              <a:xfrm>
                <a:off x="76200" y="1257935"/>
                <a:ext cx="8735695" cy="1186180"/>
              </a:xfrm>
              <a:prstGeom prst="rect">
                <a:avLst/>
              </a:prstGeom>
            </p:spPr>
            <p:txBody>
              <a:bodyP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buFont typeface="Wingdings" panose="05000000000000000000" charset="0"/>
                  <a:buChar char="Ø"/>
                </a:pPr>
                <a:r>
                  <a:rPr lang="en-US" sz="3900" dirty="0">
                    <a:latin typeface="Times New Roman" panose="02020603050405020304" pitchFamily="18" charset="0"/>
                    <a:cs typeface="Times New Roman" panose="02020603050405020304" pitchFamily="18" charset="0"/>
                  </a:rPr>
                  <a:t>  Design wind pressures (P)</a:t>
                </a:r>
                <a14:m>
                  <m:oMath xmlns:m="http://schemas.openxmlformats.org/officeDocument/2006/math">
                    <m:r>
                      <a:rPr lang="en-US" sz="3900" i="1" dirty="0">
                        <a:latin typeface="Cambria Math" panose="02040503050406030204" pitchFamily="18" charset="0"/>
                        <a:ea typeface="MS Mincho" charset="0"/>
                        <a:cs typeface="Cambria Math" panose="02040503050406030204" pitchFamily="18" charset="0"/>
                      </a:rPr>
                      <m:t> </m:t>
                    </m:r>
                  </m:oMath>
                </a14:m>
                <a:r>
                  <a:rPr lang="en-US" sz="3900" i="1" dirty="0">
                    <a:latin typeface="Times New Roman" panose="02020603050405020304" pitchFamily="18" charset="0"/>
                    <a:cs typeface="Times New Roman" panose="02020603050405020304" pitchFamily="18" charset="0"/>
                  </a:rPr>
                  <a:t>:</a:t>
                </a:r>
              </a:p>
              <a:p>
                <a:pPr marL="0" indent="0">
                  <a:buFont typeface="Wingdings" panose="05000000000000000000" charset="0"/>
                  <a:buNone/>
                </a:pPr>
                <a14:m>
                  <m:oMath xmlns:m="http://schemas.openxmlformats.org/officeDocument/2006/math">
                    <m:r>
                      <a:rPr lang="en-US" sz="3900" i="1" dirty="0">
                        <a:latin typeface="Cambria Math" panose="02040503050406030204" pitchFamily="18" charset="0"/>
                        <a:ea typeface="MS Mincho" charset="0"/>
                        <a:cs typeface="Cambria Math" panose="02040503050406030204" pitchFamily="18" charset="0"/>
                      </a:rPr>
                      <m:t>      </m:t>
                    </m:r>
                    <m:r>
                      <m:rPr>
                        <m:sty m:val="p"/>
                      </m:rPr>
                      <a:rPr lang="en-US" sz="3900" dirty="0">
                        <a:latin typeface="Cambria Math" panose="02040503050406030204" pitchFamily="18" charset="0"/>
                        <a:cs typeface="Cambria Math" panose="02040503050406030204" pitchFamily="18" charset="0"/>
                      </a:rPr>
                      <m:t>P</m:t>
                    </m:r>
                    <m:r>
                      <a:rPr lang="en-US" sz="3900" i="1" dirty="0">
                        <a:latin typeface="Cambria Math" panose="02040503050406030204" pitchFamily="18" charset="0"/>
                        <a:ea typeface="MS Mincho" charset="0"/>
                        <a:cs typeface="Cambria Math" panose="02040503050406030204" pitchFamily="18" charset="0"/>
                      </a:rPr>
                      <m:t>=</m:t>
                    </m:r>
                    <m:r>
                      <m:rPr>
                        <m:sty m:val="p"/>
                      </m:rPr>
                      <a:rPr lang="en-US" sz="3900" dirty="0">
                        <a:latin typeface="Cambria Math" panose="02040503050406030204" pitchFamily="18" charset="0"/>
                        <a:cs typeface="Cambria Math" panose="02040503050406030204" pitchFamily="18" charset="0"/>
                      </a:rPr>
                      <m:t>q</m:t>
                    </m:r>
                    <m:r>
                      <a:rPr lang="en-US" sz="3900" dirty="0">
                        <a:latin typeface="Cambria Math" panose="02040503050406030204" pitchFamily="18" charset="0"/>
                        <a:ea typeface="MS Mincho" charset="0"/>
                        <a:cs typeface="Cambria Math" panose="02040503050406030204" pitchFamily="18" charset="0"/>
                      </a:rPr>
                      <m:t>×</m:t>
                    </m:r>
                    <m:r>
                      <m:rPr>
                        <m:sty m:val="p"/>
                      </m:rPr>
                      <a:rPr lang="en-US" sz="3900" dirty="0">
                        <a:latin typeface="Cambria Math" panose="02040503050406030204" pitchFamily="18" charset="0"/>
                        <a:cs typeface="Cambria Math" panose="02040503050406030204" pitchFamily="18" charset="0"/>
                      </a:rPr>
                      <m:t>G</m:t>
                    </m:r>
                    <m:r>
                      <a:rPr lang="en-US" sz="3900" dirty="0">
                        <a:latin typeface="Cambria Math" panose="02040503050406030204" pitchFamily="18" charset="0"/>
                        <a:ea typeface="MS Mincho" charset="0"/>
                        <a:cs typeface="Cambria Math" panose="02040503050406030204" pitchFamily="18" charset="0"/>
                      </a:rPr>
                      <m:t>×</m:t>
                    </m:r>
                    <m:sSub>
                      <m:sSubPr>
                        <m:ctrlPr>
                          <a:rPr lang="en-US" sz="3900" i="1" dirty="0">
                            <a:latin typeface="Cambria Math" panose="02040503050406030204" pitchFamily="18" charset="0"/>
                            <a:cs typeface="Cambria Math" panose="02040503050406030204" pitchFamily="18" charset="0"/>
                          </a:rPr>
                        </m:ctrlPr>
                      </m:sSubPr>
                      <m:e>
                        <m:r>
                          <m:rPr>
                            <m:sty m:val="p"/>
                          </m:rPr>
                          <a:rPr lang="en-US" sz="3900" dirty="0">
                            <a:latin typeface="Cambria Math" panose="02040503050406030204" pitchFamily="18" charset="0"/>
                            <a:cs typeface="Cambria Math" panose="02040503050406030204" pitchFamily="18" charset="0"/>
                          </a:rPr>
                          <m:t>C</m:t>
                        </m:r>
                      </m:e>
                      <m:sub>
                        <m:r>
                          <m:rPr>
                            <m:sty m:val="p"/>
                          </m:rPr>
                          <a:rPr lang="en-US" sz="3900" dirty="0">
                            <a:latin typeface="Cambria Math" panose="02040503050406030204" pitchFamily="18" charset="0"/>
                            <a:cs typeface="Cambria Math" panose="02040503050406030204" pitchFamily="18" charset="0"/>
                          </a:rPr>
                          <m:t>p</m:t>
                        </m:r>
                      </m:sub>
                    </m:sSub>
                    <m:r>
                      <a:rPr lang="en-US" sz="3900" dirty="0">
                        <a:latin typeface="Cambria Math" panose="02040503050406030204" pitchFamily="18" charset="0"/>
                        <a:ea typeface="MS Mincho" charset="0"/>
                        <a:cs typeface="Cambria Math" panose="02040503050406030204" pitchFamily="18" charset="0"/>
                      </a:rPr>
                      <m:t>−</m:t>
                    </m:r>
                    <m:sSub>
                      <m:sSubPr>
                        <m:ctrlPr>
                          <a:rPr lang="en-US" sz="3900" i="1" dirty="0">
                            <a:latin typeface="Cambria Math" panose="02040503050406030204" pitchFamily="18" charset="0"/>
                            <a:cs typeface="Cambria Math" panose="02040503050406030204" pitchFamily="18" charset="0"/>
                          </a:rPr>
                        </m:ctrlPr>
                      </m:sSubPr>
                      <m:e>
                        <m:r>
                          <m:rPr>
                            <m:sty m:val="p"/>
                          </m:rPr>
                          <a:rPr lang="en-US" sz="3900" dirty="0">
                            <a:latin typeface="Cambria Math" panose="02040503050406030204" pitchFamily="18" charset="0"/>
                            <a:cs typeface="Cambria Math" panose="02040503050406030204" pitchFamily="18" charset="0"/>
                          </a:rPr>
                          <m:t>q</m:t>
                        </m:r>
                      </m:e>
                      <m:sub>
                        <m:r>
                          <m:rPr>
                            <m:sty m:val="p"/>
                          </m:rPr>
                          <a:rPr lang="en-US" sz="3900" dirty="0">
                            <a:latin typeface="Cambria Math" panose="02040503050406030204" pitchFamily="18" charset="0"/>
                            <a:cs typeface="Cambria Math" panose="02040503050406030204" pitchFamily="18" charset="0"/>
                          </a:rPr>
                          <m:t>i</m:t>
                        </m:r>
                      </m:sub>
                    </m:sSub>
                    <m:r>
                      <a:rPr lang="en-US" sz="3900" dirty="0">
                        <a:latin typeface="Cambria Math" panose="02040503050406030204" pitchFamily="18" charset="0"/>
                        <a:ea typeface="MS Mincho" charset="0"/>
                        <a:cs typeface="Cambria Math" panose="02040503050406030204" pitchFamily="18" charset="0"/>
                      </a:rPr>
                      <m:t>×</m:t>
                    </m:r>
                    <m:sSub>
                      <m:sSubPr>
                        <m:ctrlPr>
                          <a:rPr lang="en-US" sz="3900" i="1" dirty="0">
                            <a:latin typeface="Cambria Math" panose="02040503050406030204" pitchFamily="18" charset="0"/>
                            <a:cs typeface="Cambria Math" panose="02040503050406030204" pitchFamily="18" charset="0"/>
                          </a:rPr>
                        </m:ctrlPr>
                      </m:sSubPr>
                      <m:e>
                        <m:r>
                          <a:rPr lang="en-US" sz="3900" i="1" dirty="0">
                            <a:latin typeface="Cambria Math" panose="02040503050406030204" pitchFamily="18" charset="0"/>
                            <a:cs typeface="Cambria Math" panose="02040503050406030204" pitchFamily="18" charset="0"/>
                          </a:rPr>
                          <m:t>𝐺𝐶</m:t>
                        </m:r>
                      </m:e>
                      <m:sub>
                        <m:r>
                          <a:rPr lang="en-US" sz="3900" i="1" dirty="0">
                            <a:latin typeface="Cambria Math" panose="02040503050406030204" pitchFamily="18" charset="0"/>
                            <a:cs typeface="Cambria Math" panose="02040503050406030204" pitchFamily="18" charset="0"/>
                          </a:rPr>
                          <m:t>𝑝𝑖</m:t>
                        </m:r>
                        <m:r>
                          <a:rPr lang="en-US" sz="3900" i="1" dirty="0">
                            <a:latin typeface="Cambria Math" panose="02040503050406030204" pitchFamily="18" charset="0"/>
                            <a:ea typeface="MS Mincho" charset="0"/>
                            <a:cs typeface="Cambria Math" panose="02040503050406030204" pitchFamily="18" charset="0"/>
                          </a:rPr>
                          <m:t> </m:t>
                        </m:r>
                      </m:sub>
                    </m:sSub>
                  </m:oMath>
                </a14:m>
                <a:r>
                  <a:rPr lang="en-US" sz="3900" dirty="0">
                    <a:latin typeface="Times New Roman" panose="02020603050405020304" pitchFamily="18" charset="0"/>
                    <a:cs typeface="Times New Roman" panose="02020603050405020304" pitchFamily="18" charset="0"/>
                  </a:rPr>
                  <a:t> (KN/</a:t>
                </a:r>
                <a14:m>
                  <m:oMath xmlns:m="http://schemas.openxmlformats.org/officeDocument/2006/math">
                    <m:sSup>
                      <m:sSupPr>
                        <m:ctrlPr>
                          <a:rPr lang="en-US" sz="3900" i="1" dirty="0">
                            <a:latin typeface="Cambria Math" panose="02040503050406030204" pitchFamily="18" charset="0"/>
                            <a:cs typeface="Cambria Math" panose="02040503050406030204" pitchFamily="18" charset="0"/>
                          </a:rPr>
                        </m:ctrlPr>
                      </m:sSupPr>
                      <m:e>
                        <m:r>
                          <m:rPr>
                            <m:sty m:val="p"/>
                          </m:rPr>
                          <a:rPr lang="en-US" sz="3900" dirty="0">
                            <a:latin typeface="Cambria Math" panose="02040503050406030204" pitchFamily="18" charset="0"/>
                            <a:cs typeface="Cambria Math" panose="02040503050406030204" pitchFamily="18" charset="0"/>
                          </a:rPr>
                          <m:t>m</m:t>
                        </m:r>
                      </m:e>
                      <m:sup>
                        <m:r>
                          <a:rPr lang="en-US" sz="3900" dirty="0">
                            <a:latin typeface="Cambria Math" panose="02040503050406030204" pitchFamily="18" charset="0"/>
                            <a:ea typeface="MS Mincho" charset="0"/>
                            <a:cs typeface="Cambria Math" panose="02040503050406030204" pitchFamily="18" charset="0"/>
                          </a:rPr>
                          <m:t>2</m:t>
                        </m:r>
                      </m:sup>
                    </m:sSup>
                  </m:oMath>
                </a14:m>
                <a:r>
                  <a:rPr lang="en-US" sz="3900" dirty="0">
                    <a:latin typeface="Times New Roman" panose="02020603050405020304" pitchFamily="18" charset="0"/>
                    <a:cs typeface="Times New Roman" panose="02020603050405020304" pitchFamily="18" charset="0"/>
                  </a:rPr>
                  <a:t>).</a:t>
                </a:r>
              </a:p>
              <a:p>
                <a:pPr marL="914400" lvl="2" indent="0">
                  <a:buFont typeface="Arial" panose="020B0604020202020204" pitchFamily="34" charset="0"/>
                  <a:buNone/>
                </a:pPr>
                <a:endParaRPr lang="en-US" sz="1900" dirty="0">
                  <a:latin typeface="Times New Roman" panose="02020603050405020304" pitchFamily="18" charset="0"/>
                  <a:cs typeface="Times New Roman" panose="02020603050405020304" pitchFamily="18" charset="0"/>
                </a:endParaRPr>
              </a:p>
            </p:txBody>
          </p:sp>
        </mc:Choice>
        <mc:Fallback xmlns="">
          <p:sp>
            <p:nvSpPr>
              <p:cNvPr id="3" name="Content Placeholder 3"/>
              <p:cNvSpPr txBox="1">
                <a:spLocks noRot="1" noChangeAspect="1" noMove="1" noResize="1" noEditPoints="1" noAdjustHandles="1" noChangeArrowheads="1" noChangeShapeType="1" noTextEdit="1"/>
              </p:cNvSpPr>
              <p:nvPr/>
            </p:nvSpPr>
            <p:spPr>
              <a:xfrm>
                <a:off x="76200" y="1257935"/>
                <a:ext cx="8735695" cy="1186180"/>
              </a:xfrm>
              <a:prstGeom prst="rect">
                <a:avLst/>
              </a:prstGeom>
              <a:blipFill rotWithShape="1">
                <a:blip r:embed="rId5"/>
                <a:stretch>
                  <a:fillRect b="-45771"/>
                </a:stretch>
              </a:blipFill>
            </p:spPr>
            <p:txBody>
              <a:bodyPr/>
              <a:lstStyle/>
              <a:p>
                <a:r>
                  <a:rPr lang="en-US" altLang="en-US">
                    <a:noFill/>
                  </a:rPr>
                  <a:t> </a:t>
                </a:r>
              </a:p>
            </p:txBody>
          </p:sp>
        </mc:Fallback>
      </mc:AlternateContent>
      <mc:AlternateContent xmlns:mc="http://schemas.openxmlformats.org/markup-compatibility/2006" xmlns:a14="http://schemas.microsoft.com/office/drawing/2010/main">
        <mc:Choice Requires="a14">
          <p:sp>
            <p:nvSpPr>
              <p:cNvPr id="6" name="Text Box 5"/>
              <p:cNvSpPr txBox="1"/>
              <p:nvPr/>
            </p:nvSpPr>
            <p:spPr>
              <a:xfrm>
                <a:off x="-457200" y="2519045"/>
                <a:ext cx="9672320" cy="7966075"/>
              </a:xfrm>
              <a:prstGeom prst="rect">
                <a:avLst/>
              </a:prstGeom>
              <a:noFill/>
            </p:spPr>
            <p:txBody>
              <a:bodyPr wrap="square" rtlCol="0">
                <a:spAutoFit/>
              </a:bodyPr>
              <a:lstStyle/>
              <a:p>
                <a:pPr lvl="2">
                  <a:buFont typeface="Arial" panose="020B0604020202020204" pitchFamily="34" charset="0"/>
                  <a:buChar char="•"/>
                </a:pPr>
                <a:r>
                  <a:rPr lang="en-US" sz="3600" dirty="0">
                    <a:latin typeface="Times New Roman" panose="02020603050405020304" pitchFamily="18" charset="0"/>
                    <a:cs typeface="Times New Roman" panose="02020603050405020304" pitchFamily="18" charset="0"/>
                    <a:sym typeface="+mn-ea"/>
                  </a:rPr>
                  <a:t>  Leeward pressure (suction pressure):</a:t>
                </a:r>
                <a:endParaRPr lang="en-US" sz="3600" dirty="0">
                  <a:latin typeface="Times New Roman" panose="02020603050405020304" pitchFamily="18" charset="0"/>
                  <a:cs typeface="Times New Roman" panose="02020603050405020304" pitchFamily="18" charset="0"/>
                </a:endParaRPr>
              </a:p>
              <a:p>
                <a:pPr marL="914400" lvl="2" indent="0" algn="l">
                  <a:buFont typeface="Arial" panose="020B0604020202020204" pitchFamily="34" charset="0"/>
                  <a:buNone/>
                </a:pPr>
                <a:r>
                  <a:rPr lang="en-US" sz="3600" dirty="0">
                    <a:latin typeface="Times New Roman" panose="02020603050405020304" pitchFamily="18" charset="0"/>
                    <a:cs typeface="Times New Roman" panose="02020603050405020304" pitchFamily="18" charset="0"/>
                    <a:sym typeface="+mn-ea"/>
                  </a:rPr>
                  <a:t>    Case 1:  P = 1.66 KN/</a:t>
                </a:r>
                <a14:m>
                  <m:oMath xmlns:m="http://schemas.openxmlformats.org/officeDocument/2006/math">
                    <m:sSup>
                      <m:sSupPr>
                        <m:ctrlPr>
                          <a:rPr lang="en-US" sz="3600" i="1" dirty="0">
                            <a:latin typeface="Cambria Math" panose="02040503050406030204" pitchFamily="18" charset="0"/>
                            <a:cs typeface="Cambria Math" panose="02040503050406030204" pitchFamily="18" charset="0"/>
                          </a:rPr>
                        </m:ctrlPr>
                      </m:sSupPr>
                      <m:e>
                        <m:r>
                          <m:rPr>
                            <m:sty m:val="p"/>
                          </m:rPr>
                          <a:rPr lang="en-US" sz="3600" dirty="0">
                            <a:latin typeface="Cambria Math" panose="02040503050406030204" pitchFamily="18" charset="0"/>
                            <a:cs typeface="Cambria Math" panose="02040503050406030204" pitchFamily="18" charset="0"/>
                          </a:rPr>
                          <m:t>m</m:t>
                        </m:r>
                      </m:e>
                      <m:sup>
                        <m:r>
                          <a:rPr lang="en-US" sz="3600" dirty="0">
                            <a:latin typeface="Cambria Math" panose="02040503050406030204" pitchFamily="18" charset="0"/>
                            <a:ea typeface="MS Mincho" charset="0"/>
                            <a:cs typeface="Cambria Math" panose="02040503050406030204" pitchFamily="18" charset="0"/>
                          </a:rPr>
                          <m:t>2</m:t>
                        </m:r>
                      </m:sup>
                    </m:sSup>
                  </m:oMath>
                </a14:m>
                <a:r>
                  <a:rPr lang="en-US" sz="3600" dirty="0">
                    <a:latin typeface="Times New Roman" panose="02020603050405020304" pitchFamily="18" charset="0"/>
                    <a:cs typeface="Times New Roman" panose="02020603050405020304" pitchFamily="18" charset="0"/>
                  </a:rPr>
                  <a:t>.</a:t>
                </a:r>
              </a:p>
              <a:p>
                <a:pPr marL="914400" lvl="2" indent="0" algn="l">
                  <a:buFont typeface="Arial" panose="020B0604020202020204" pitchFamily="34" charset="0"/>
                  <a:buNone/>
                </a:pPr>
                <a:r>
                  <a:rPr lang="en-US" sz="3600" dirty="0">
                    <a:latin typeface="Times New Roman" panose="02020603050405020304" pitchFamily="18" charset="0"/>
                    <a:cs typeface="Times New Roman" panose="02020603050405020304" pitchFamily="18" charset="0"/>
                    <a:sym typeface="+mn-ea"/>
                  </a:rPr>
                  <a:t>    Case 2:  P = 1.71 KN/</a:t>
                </a:r>
                <a14:m>
                  <m:oMath xmlns:m="http://schemas.openxmlformats.org/officeDocument/2006/math">
                    <m:sSup>
                      <m:sSupPr>
                        <m:ctrlPr>
                          <a:rPr lang="en-US" sz="3600" i="1" dirty="0">
                            <a:latin typeface="Cambria Math" panose="02040503050406030204" pitchFamily="18" charset="0"/>
                            <a:cs typeface="Cambria Math" panose="02040503050406030204" pitchFamily="18" charset="0"/>
                          </a:rPr>
                        </m:ctrlPr>
                      </m:sSupPr>
                      <m:e>
                        <m:r>
                          <m:rPr>
                            <m:sty m:val="p"/>
                          </m:rPr>
                          <a:rPr lang="en-US" sz="3600" dirty="0">
                            <a:latin typeface="Cambria Math" panose="02040503050406030204" pitchFamily="18" charset="0"/>
                            <a:cs typeface="Cambria Math" panose="02040503050406030204" pitchFamily="18" charset="0"/>
                          </a:rPr>
                          <m:t>m</m:t>
                        </m:r>
                      </m:e>
                      <m:sup>
                        <m:r>
                          <a:rPr lang="en-US" sz="3600" dirty="0">
                            <a:latin typeface="Cambria Math" panose="02040503050406030204" pitchFamily="18" charset="0"/>
                            <a:ea typeface="MS Mincho" charset="0"/>
                            <a:cs typeface="Cambria Math" panose="02040503050406030204" pitchFamily="18" charset="0"/>
                          </a:rPr>
                          <m:t>2</m:t>
                        </m:r>
                      </m:sup>
                    </m:sSup>
                  </m:oMath>
                </a14:m>
                <a:r>
                  <a:rPr lang="en-US" sz="3600" dirty="0">
                    <a:latin typeface="Times New Roman" panose="02020603050405020304" pitchFamily="18" charset="0"/>
                    <a:cs typeface="Times New Roman" panose="02020603050405020304" pitchFamily="18" charset="0"/>
                  </a:rPr>
                  <a:t>.</a:t>
                </a:r>
              </a:p>
              <a:p>
                <a:pPr marL="914400" lvl="2" indent="0" algn="l">
                  <a:buFont typeface="Arial" panose="020B0604020202020204" pitchFamily="34" charset="0"/>
                  <a:buNone/>
                </a:pPr>
                <a:endParaRPr lang="en-US" sz="3600" dirty="0">
                  <a:latin typeface="Times New Roman" panose="02020603050405020304" pitchFamily="18" charset="0"/>
                  <a:cs typeface="Times New Roman" panose="02020603050405020304" pitchFamily="18" charset="0"/>
                </a:endParaRPr>
              </a:p>
              <a:p>
                <a:pPr lvl="2">
                  <a:buFont typeface="Arial" panose="020B0604020202020204" pitchFamily="34" charset="0"/>
                  <a:buChar char="•"/>
                </a:pPr>
                <a:r>
                  <a:rPr lang="en-US" sz="3600" dirty="0">
                    <a:latin typeface="Times New Roman" panose="02020603050405020304" pitchFamily="18" charset="0"/>
                    <a:cs typeface="Times New Roman" panose="02020603050405020304" pitchFamily="18" charset="0"/>
                    <a:sym typeface="+mn-ea"/>
                  </a:rPr>
                  <a:t> Sideward pressure (suction pressure):</a:t>
                </a:r>
                <a:endParaRPr lang="en-US" sz="3600" dirty="0">
                  <a:latin typeface="Times New Roman" panose="02020603050405020304" pitchFamily="18" charset="0"/>
                  <a:cs typeface="Times New Roman" panose="02020603050405020304" pitchFamily="18" charset="0"/>
                </a:endParaRPr>
              </a:p>
              <a:p>
                <a:pPr marL="914400" lvl="2" indent="0" algn="l">
                  <a:buFont typeface="Arial" panose="020B0604020202020204" pitchFamily="34" charset="0"/>
                  <a:buNone/>
                </a:pPr>
                <a:r>
                  <a:rPr lang="en-US" sz="3600" dirty="0">
                    <a:latin typeface="Times New Roman" panose="02020603050405020304" pitchFamily="18" charset="0"/>
                    <a:cs typeface="Times New Roman" panose="02020603050405020304" pitchFamily="18" charset="0"/>
                    <a:sym typeface="+mn-ea"/>
                  </a:rPr>
                  <a:t>   P = 2.20 KN/</a:t>
                </a:r>
                <a14:m>
                  <m:oMath xmlns:m="http://schemas.openxmlformats.org/officeDocument/2006/math">
                    <m:sSup>
                      <m:sSupPr>
                        <m:ctrlPr>
                          <a:rPr lang="en-US" sz="3600" i="1" dirty="0">
                            <a:latin typeface="Cambria Math" panose="02040503050406030204" pitchFamily="18" charset="0"/>
                            <a:cs typeface="Cambria Math" panose="02040503050406030204" pitchFamily="18" charset="0"/>
                          </a:rPr>
                        </m:ctrlPr>
                      </m:sSupPr>
                      <m:e>
                        <m:r>
                          <m:rPr>
                            <m:sty m:val="p"/>
                          </m:rPr>
                          <a:rPr lang="en-US" sz="3600" dirty="0">
                            <a:latin typeface="Cambria Math" panose="02040503050406030204" pitchFamily="18" charset="0"/>
                            <a:cs typeface="Cambria Math" panose="02040503050406030204" pitchFamily="18" charset="0"/>
                          </a:rPr>
                          <m:t>m</m:t>
                        </m:r>
                      </m:e>
                      <m:sup>
                        <m:r>
                          <a:rPr lang="en-US" sz="3600" dirty="0">
                            <a:latin typeface="Cambria Math" panose="02040503050406030204" pitchFamily="18" charset="0"/>
                            <a:ea typeface="MS Mincho" charset="0"/>
                            <a:cs typeface="Cambria Math" panose="02040503050406030204" pitchFamily="18" charset="0"/>
                          </a:rPr>
                          <m:t>2</m:t>
                        </m:r>
                      </m:sup>
                    </m:sSup>
                  </m:oMath>
                </a14:m>
                <a:r>
                  <a:rPr lang="en-US" sz="3600" dirty="0">
                    <a:latin typeface="Times New Roman" panose="02020603050405020304" pitchFamily="18" charset="0"/>
                    <a:cs typeface="Times New Roman" panose="02020603050405020304" pitchFamily="18" charset="0"/>
                  </a:rPr>
                  <a:t>.</a:t>
                </a:r>
              </a:p>
              <a:p>
                <a:pPr marL="914400" lvl="2" indent="0" algn="l">
                  <a:buFont typeface="Arial" panose="020B0604020202020204" pitchFamily="34" charset="0"/>
                  <a:buNone/>
                </a:pPr>
                <a:endParaRPr lang="en-US" sz="3600" dirty="0">
                  <a:latin typeface="Times New Roman" panose="02020603050405020304" pitchFamily="18" charset="0"/>
                  <a:cs typeface="Times New Roman" panose="02020603050405020304" pitchFamily="18" charset="0"/>
                </a:endParaRPr>
              </a:p>
              <a:p>
                <a:pPr lvl="2">
                  <a:buFont typeface="Arial" panose="020B0604020202020204" pitchFamily="34" charset="0"/>
                  <a:buChar char="•"/>
                </a:pPr>
                <a:r>
                  <a:rPr lang="en-US" sz="3600" dirty="0">
                    <a:latin typeface="Times New Roman" panose="02020603050405020304" pitchFamily="18" charset="0"/>
                    <a:cs typeface="Times New Roman" panose="02020603050405020304" pitchFamily="18" charset="0"/>
                    <a:sym typeface="+mn-ea"/>
                  </a:rPr>
                  <a:t> Roof pressure (suction pressure):</a:t>
                </a:r>
                <a:endParaRPr lang="en-US" sz="3600" dirty="0">
                  <a:latin typeface="Times New Roman" panose="02020603050405020304" pitchFamily="18" charset="0"/>
                  <a:cs typeface="Times New Roman" panose="02020603050405020304" pitchFamily="18" charset="0"/>
                </a:endParaRPr>
              </a:p>
              <a:p>
                <a:pPr marL="914400" lvl="2" indent="0" algn="l">
                  <a:buFont typeface="Arial" panose="020B0604020202020204" pitchFamily="34" charset="0"/>
                  <a:buNone/>
                </a:pPr>
                <a:r>
                  <a:rPr lang="en-US" sz="3600" dirty="0">
                    <a:latin typeface="Times New Roman" panose="02020603050405020304" pitchFamily="18" charset="0"/>
                    <a:cs typeface="Times New Roman" panose="02020603050405020304" pitchFamily="18" charset="0"/>
                    <a:sym typeface="+mn-ea"/>
                  </a:rPr>
                  <a:t>    </a:t>
                </a:r>
                <a14:m>
                  <m:oMath xmlns:m="http://schemas.openxmlformats.org/officeDocument/2006/math">
                    <m:sSub>
                      <m:sSubPr>
                        <m:ctrlPr>
                          <a:rPr lang="en-US" sz="3600" i="1" dirty="0">
                            <a:latin typeface="Cambria Math" panose="02040503050406030204" pitchFamily="18" charset="0"/>
                            <a:cs typeface="Cambria Math" panose="02040503050406030204" pitchFamily="18" charset="0"/>
                            <a:sym typeface="+mn-ea"/>
                          </a:rPr>
                        </m:ctrlPr>
                      </m:sSubPr>
                      <m:e>
                        <m:r>
                          <a:rPr lang="en-US" sz="3600" i="1" dirty="0">
                            <a:latin typeface="Cambria Math" panose="02040503050406030204" pitchFamily="18" charset="0"/>
                            <a:cs typeface="Cambria Math" panose="02040503050406030204" pitchFamily="18" charset="0"/>
                            <a:sym typeface="+mn-ea"/>
                          </a:rPr>
                          <m:t>𝐶</m:t>
                        </m:r>
                      </m:e>
                      <m:sub>
                        <m:r>
                          <a:rPr lang="en-US" sz="3600" i="1" dirty="0">
                            <a:latin typeface="Cambria Math" panose="02040503050406030204" pitchFamily="18" charset="0"/>
                            <a:cs typeface="Cambria Math" panose="02040503050406030204" pitchFamily="18" charset="0"/>
                            <a:sym typeface="+mn-ea"/>
                          </a:rPr>
                          <m:t>𝑝</m:t>
                        </m:r>
                      </m:sub>
                    </m:sSub>
                    <m:r>
                      <a:rPr lang="en-US" sz="3600" i="1" dirty="0">
                        <a:latin typeface="Cambria Math" panose="02040503050406030204" pitchFamily="18" charset="0"/>
                        <a:ea typeface="MS Mincho" charset="0"/>
                        <a:cs typeface="Cambria Math" panose="02040503050406030204" pitchFamily="18" charset="0"/>
                        <a:sym typeface="+mn-ea"/>
                      </a:rPr>
                      <m:t>=−</m:t>
                    </m:r>
                    <m:r>
                      <a:rPr lang="en-US" sz="3600" i="1" dirty="0">
                        <a:latin typeface="Cambria Math" panose="02040503050406030204" pitchFamily="18" charset="0"/>
                        <a:ea typeface="MS Mincho" charset="0"/>
                        <a:cs typeface="Cambria Math" panose="02040503050406030204" pitchFamily="18" charset="0"/>
                        <a:sym typeface="+mn-ea"/>
                      </a:rPr>
                      <m:t>1</m:t>
                    </m:r>
                    <m:r>
                      <a:rPr lang="en-US" sz="3600" i="1" dirty="0">
                        <a:latin typeface="Cambria Math" panose="02040503050406030204" pitchFamily="18" charset="0"/>
                        <a:ea typeface="MS Mincho" charset="0"/>
                        <a:cs typeface="Cambria Math" panose="02040503050406030204" pitchFamily="18" charset="0"/>
                        <a:sym typeface="+mn-ea"/>
                      </a:rPr>
                      <m:t>.</m:t>
                    </m:r>
                    <m:r>
                      <a:rPr lang="en-US" sz="3600" i="1" dirty="0">
                        <a:latin typeface="Cambria Math" panose="02040503050406030204" pitchFamily="18" charset="0"/>
                        <a:ea typeface="MS Mincho" charset="0"/>
                        <a:cs typeface="Cambria Math" panose="02040503050406030204" pitchFamily="18" charset="0"/>
                        <a:sym typeface="+mn-ea"/>
                      </a:rPr>
                      <m:t>3</m:t>
                    </m:r>
                  </m:oMath>
                </a14:m>
                <a:r>
                  <a:rPr lang="en-US" sz="3600" dirty="0">
                    <a:latin typeface="Times New Roman" panose="02020603050405020304" pitchFamily="18" charset="0"/>
                    <a:cs typeface="Times New Roman" panose="02020603050405020304" pitchFamily="18" charset="0"/>
                    <a:sym typeface="+mn-ea"/>
                  </a:rPr>
                  <a:t>                 P = 3.64 KN/</a:t>
                </a:r>
                <a14:m>
                  <m:oMath xmlns:m="http://schemas.openxmlformats.org/officeDocument/2006/math">
                    <m:sSup>
                      <m:sSupPr>
                        <m:ctrlPr>
                          <a:rPr lang="en-US" sz="3600" i="1" dirty="0">
                            <a:latin typeface="Cambria Math" panose="02040503050406030204" pitchFamily="18" charset="0"/>
                            <a:cs typeface="Cambria Math" panose="02040503050406030204" pitchFamily="18" charset="0"/>
                          </a:rPr>
                        </m:ctrlPr>
                      </m:sSupPr>
                      <m:e>
                        <m:r>
                          <m:rPr>
                            <m:sty m:val="p"/>
                          </m:rPr>
                          <a:rPr lang="en-US" sz="3600" dirty="0">
                            <a:latin typeface="Cambria Math" panose="02040503050406030204" pitchFamily="18" charset="0"/>
                            <a:cs typeface="Cambria Math" panose="02040503050406030204" pitchFamily="18" charset="0"/>
                          </a:rPr>
                          <m:t>m</m:t>
                        </m:r>
                      </m:e>
                      <m:sup>
                        <m:r>
                          <a:rPr lang="en-US" sz="3600" dirty="0">
                            <a:latin typeface="Cambria Math" panose="02040503050406030204" pitchFamily="18" charset="0"/>
                            <a:ea typeface="MS Mincho" charset="0"/>
                            <a:cs typeface="Cambria Math" panose="02040503050406030204" pitchFamily="18" charset="0"/>
                          </a:rPr>
                          <m:t>2</m:t>
                        </m:r>
                      </m:sup>
                    </m:sSup>
                  </m:oMath>
                </a14:m>
                <a:r>
                  <a:rPr lang="en-US" sz="3600" dirty="0">
                    <a:latin typeface="Times New Roman" panose="02020603050405020304" pitchFamily="18" charset="0"/>
                    <a:cs typeface="Times New Roman" panose="02020603050405020304" pitchFamily="18" charset="0"/>
                    <a:sym typeface="+mn-ea"/>
                  </a:rPr>
                  <a:t>.</a:t>
                </a:r>
                <a:endParaRPr lang="en-US" sz="3600" dirty="0">
                  <a:latin typeface="Times New Roman" panose="02020603050405020304" pitchFamily="18" charset="0"/>
                  <a:cs typeface="Times New Roman" panose="02020603050405020304" pitchFamily="18" charset="0"/>
                </a:endParaRPr>
              </a:p>
              <a:p>
                <a:pPr marL="914400" lvl="2" indent="0" algn="l">
                  <a:buFont typeface="Arial" panose="020B0604020202020204" pitchFamily="34" charset="0"/>
                  <a:buNone/>
                </a:pPr>
                <a:r>
                  <a:rPr lang="en-US" sz="3600" dirty="0">
                    <a:latin typeface="Times New Roman" panose="02020603050405020304" pitchFamily="18" charset="0"/>
                    <a:cs typeface="Times New Roman" panose="02020603050405020304" pitchFamily="18" charset="0"/>
                    <a:sym typeface="+mn-ea"/>
                  </a:rPr>
                  <a:t>    </a:t>
                </a:r>
                <a14:m>
                  <m:oMath xmlns:m="http://schemas.openxmlformats.org/officeDocument/2006/math">
                    <m:sSub>
                      <m:sSubPr>
                        <m:ctrlPr>
                          <a:rPr lang="en-US" sz="3600" i="1" dirty="0">
                            <a:latin typeface="Cambria Math" panose="02040503050406030204" pitchFamily="18" charset="0"/>
                            <a:cs typeface="Cambria Math" panose="02040503050406030204" pitchFamily="18" charset="0"/>
                            <a:sym typeface="+mn-ea"/>
                          </a:rPr>
                        </m:ctrlPr>
                      </m:sSubPr>
                      <m:e>
                        <m:r>
                          <a:rPr lang="en-US" sz="3600" i="1" dirty="0">
                            <a:latin typeface="Cambria Math" panose="02040503050406030204" pitchFamily="18" charset="0"/>
                            <a:cs typeface="Cambria Math" panose="02040503050406030204" pitchFamily="18" charset="0"/>
                            <a:sym typeface="+mn-ea"/>
                          </a:rPr>
                          <m:t>𝐶</m:t>
                        </m:r>
                      </m:e>
                      <m:sub>
                        <m:r>
                          <a:rPr lang="en-US" sz="3600" i="1" dirty="0">
                            <a:latin typeface="Cambria Math" panose="02040503050406030204" pitchFamily="18" charset="0"/>
                            <a:cs typeface="Cambria Math" panose="02040503050406030204" pitchFamily="18" charset="0"/>
                            <a:sym typeface="+mn-ea"/>
                          </a:rPr>
                          <m:t>𝑝</m:t>
                        </m:r>
                      </m:sub>
                    </m:sSub>
                    <m:r>
                      <a:rPr lang="en-US" sz="3600" i="1" dirty="0">
                        <a:latin typeface="Cambria Math" panose="02040503050406030204" pitchFamily="18" charset="0"/>
                        <a:ea typeface="MS Mincho" charset="0"/>
                        <a:cs typeface="Cambria Math" panose="02040503050406030204" pitchFamily="18" charset="0"/>
                        <a:sym typeface="+mn-ea"/>
                      </a:rPr>
                      <m:t>=−</m:t>
                    </m:r>
                    <m:r>
                      <a:rPr lang="en-US" sz="3600" i="1" dirty="0">
                        <a:latin typeface="Cambria Math" panose="02040503050406030204" pitchFamily="18" charset="0"/>
                        <a:ea typeface="MS Mincho" charset="0"/>
                        <a:cs typeface="Cambria Math" panose="02040503050406030204" pitchFamily="18" charset="0"/>
                        <a:sym typeface="+mn-ea"/>
                      </a:rPr>
                      <m:t>0</m:t>
                    </m:r>
                    <m:r>
                      <a:rPr lang="en-US" sz="3600" i="1" dirty="0">
                        <a:latin typeface="Cambria Math" panose="02040503050406030204" pitchFamily="18" charset="0"/>
                        <a:ea typeface="MS Mincho" charset="0"/>
                        <a:cs typeface="Cambria Math" panose="02040503050406030204" pitchFamily="18" charset="0"/>
                        <a:sym typeface="+mn-ea"/>
                      </a:rPr>
                      <m:t>.</m:t>
                    </m:r>
                    <m:r>
                      <a:rPr lang="en-US" sz="3600" i="1" dirty="0">
                        <a:latin typeface="Cambria Math" panose="02040503050406030204" pitchFamily="18" charset="0"/>
                        <a:ea typeface="MS Mincho" charset="0"/>
                        <a:cs typeface="Cambria Math" panose="02040503050406030204" pitchFamily="18" charset="0"/>
                        <a:sym typeface="+mn-ea"/>
                      </a:rPr>
                      <m:t>18</m:t>
                    </m:r>
                  </m:oMath>
                </a14:m>
                <a:r>
                  <a:rPr lang="en-US" sz="3600" dirty="0">
                    <a:latin typeface="Times New Roman" panose="02020603050405020304" pitchFamily="18" charset="0"/>
                    <a:cs typeface="Times New Roman" panose="02020603050405020304" pitchFamily="18" charset="0"/>
                  </a:rPr>
                  <a:t>                  </a:t>
                </a:r>
                <a:r>
                  <a:rPr lang="en-US" sz="3600" dirty="0">
                    <a:latin typeface="Times New Roman" panose="02020603050405020304" pitchFamily="18" charset="0"/>
                    <a:cs typeface="Times New Roman" panose="02020603050405020304" pitchFamily="18" charset="0"/>
                    <a:sym typeface="+mn-ea"/>
                  </a:rPr>
                  <a:t>P = 0.94 KN/</a:t>
                </a:r>
                <a14:m>
                  <m:oMath xmlns:m="http://schemas.openxmlformats.org/officeDocument/2006/math">
                    <m:sSup>
                      <m:sSupPr>
                        <m:ctrlPr>
                          <a:rPr lang="en-US" sz="3600" i="1" dirty="0">
                            <a:latin typeface="Cambria Math" panose="02040503050406030204" pitchFamily="18" charset="0"/>
                            <a:cs typeface="Cambria Math" panose="02040503050406030204" pitchFamily="18" charset="0"/>
                          </a:rPr>
                        </m:ctrlPr>
                      </m:sSupPr>
                      <m:e>
                        <m:r>
                          <m:rPr>
                            <m:sty m:val="p"/>
                          </m:rPr>
                          <a:rPr lang="en-US" sz="3600" dirty="0">
                            <a:latin typeface="Cambria Math" panose="02040503050406030204" pitchFamily="18" charset="0"/>
                            <a:cs typeface="Cambria Math" panose="02040503050406030204" pitchFamily="18" charset="0"/>
                          </a:rPr>
                          <m:t>m</m:t>
                        </m:r>
                      </m:e>
                      <m:sup>
                        <m:r>
                          <a:rPr lang="en-US" sz="3600" dirty="0">
                            <a:latin typeface="Cambria Math" panose="02040503050406030204" pitchFamily="18" charset="0"/>
                            <a:ea typeface="MS Mincho" charset="0"/>
                            <a:cs typeface="Cambria Math" panose="02040503050406030204" pitchFamily="18" charset="0"/>
                          </a:rPr>
                          <m:t>2</m:t>
                        </m:r>
                      </m:sup>
                    </m:sSup>
                  </m:oMath>
                </a14:m>
                <a:r>
                  <a:rPr lang="en-US" sz="3600" dirty="0">
                    <a:latin typeface="Times New Roman" panose="02020603050405020304" pitchFamily="18" charset="0"/>
                    <a:cs typeface="Times New Roman" panose="02020603050405020304" pitchFamily="18" charset="0"/>
                    <a:sym typeface="+mn-ea"/>
                  </a:rPr>
                  <a:t>.</a:t>
                </a:r>
                <a:endParaRPr lang="en-US" sz="3600" dirty="0">
                  <a:latin typeface="Times New Roman" panose="02020603050405020304" pitchFamily="18" charset="0"/>
                  <a:cs typeface="Times New Roman" panose="02020603050405020304" pitchFamily="18" charset="0"/>
                </a:endParaRPr>
              </a:p>
              <a:p>
                <a:pPr marL="914400" lvl="2" indent="0" algn="l">
                  <a:buFont typeface="Arial" panose="020B0604020202020204" pitchFamily="34" charset="0"/>
                  <a:buNone/>
                </a:pPr>
                <a:endParaRPr lang="en-US" sz="3600" dirty="0">
                  <a:latin typeface="Times New Roman" panose="02020603050405020304" pitchFamily="18" charset="0"/>
                  <a:cs typeface="Times New Roman" panose="02020603050405020304" pitchFamily="18" charset="0"/>
                </a:endParaRPr>
              </a:p>
              <a:p>
                <a:pPr lvl="2">
                  <a:buFont typeface="Arial" panose="020B0604020202020204" pitchFamily="34" charset="0"/>
                  <a:buChar char="•"/>
                </a:pPr>
                <a:r>
                  <a:rPr lang="en-US" sz="3600" dirty="0">
                    <a:latin typeface="Times New Roman" panose="02020603050405020304" pitchFamily="18" charset="0"/>
                    <a:cs typeface="Times New Roman" panose="02020603050405020304" pitchFamily="18" charset="0"/>
                    <a:sym typeface="+mn-ea"/>
                  </a:rPr>
                  <a:t> Windward pressure values along different z for case 1 and case 2.</a:t>
                </a:r>
                <a:endParaRPr lang="en-US" sz="3600" dirty="0">
                  <a:latin typeface="Times New Roman" panose="02020603050405020304" pitchFamily="18" charset="0"/>
                  <a:cs typeface="Times New Roman" panose="02020603050405020304" pitchFamily="18" charset="0"/>
                </a:endParaRPr>
              </a:p>
              <a:p>
                <a:pPr marL="914400" lvl="2" indent="0" algn="l">
                  <a:buFont typeface="Arial" panose="020B0604020202020204" pitchFamily="34" charset="0"/>
                  <a:buNone/>
                </a:pPr>
                <a:r>
                  <a:rPr lang="en-US" sz="3600" dirty="0">
                    <a:latin typeface="Times New Roman" panose="02020603050405020304" pitchFamily="18" charset="0"/>
                    <a:cs typeface="Times New Roman" panose="02020603050405020304" pitchFamily="18" charset="0"/>
                    <a:sym typeface="+mn-ea"/>
                  </a:rPr>
                  <a:t>    </a:t>
                </a:r>
                <a:endParaRPr lang="en-US" sz="3600">
                  <a:latin typeface="Times New Roman" panose="02020603050405020304" pitchFamily="18" charset="0"/>
                  <a:cs typeface="Times New Roman" panose="02020603050405020304" pitchFamily="18" charset="0"/>
                </a:endParaRPr>
              </a:p>
            </p:txBody>
          </p:sp>
        </mc:Choice>
        <mc:Fallback xmlns="">
          <p:sp>
            <p:nvSpPr>
              <p:cNvPr id="6" name="Text Box 5"/>
              <p:cNvSpPr txBox="1">
                <a:spLocks noRot="1" noChangeAspect="1" noMove="1" noResize="1" noEditPoints="1" noAdjustHandles="1" noChangeArrowheads="1" noChangeShapeType="1" noTextEdit="1"/>
              </p:cNvSpPr>
              <p:nvPr/>
            </p:nvSpPr>
            <p:spPr>
              <a:xfrm>
                <a:off x="-457200" y="2519045"/>
                <a:ext cx="9672320" cy="7966075"/>
              </a:xfrm>
              <a:prstGeom prst="rect">
                <a:avLst/>
              </a:prstGeom>
              <a:blipFill rotWithShape="1">
                <a:blip r:embed="rId6"/>
                <a:stretch>
                  <a:fillRect/>
                </a:stretch>
              </a:blipFill>
            </p:spPr>
            <p:txBody>
              <a:bodyPr/>
              <a:lstStyle/>
              <a:p>
                <a:r>
                  <a:rPr lang="en-US" altLang="en-US">
                    <a:noFill/>
                  </a:rPr>
                  <a:t> </a:t>
                </a:r>
              </a:p>
            </p:txBody>
          </p:sp>
        </mc:Fallback>
      </mc:AlternateContent>
      <p:cxnSp>
        <p:nvCxnSpPr>
          <p:cNvPr id="7" name="Straight Arrow Connector 6"/>
          <p:cNvCxnSpPr/>
          <p:nvPr/>
        </p:nvCxnSpPr>
        <p:spPr>
          <a:xfrm flipV="1">
            <a:off x="3200400" y="7353935"/>
            <a:ext cx="1403350" cy="16510"/>
          </a:xfrm>
          <a:prstGeom prst="straightConnector1">
            <a:avLst/>
          </a:prstGeom>
          <a:ln>
            <a:solidFill>
              <a:schemeClr val="tx1"/>
            </a:solidFill>
            <a:tailEnd type="arrow" w="med" len="med"/>
          </a:ln>
        </p:spPr>
        <p:style>
          <a:lnRef idx="3">
            <a:schemeClr val="accent1"/>
          </a:lnRef>
          <a:fillRef idx="0">
            <a:srgbClr val="FFFFFF"/>
          </a:fillRef>
          <a:effectRef idx="0">
            <a:srgbClr val="FFFFFF"/>
          </a:effectRef>
          <a:fontRef idx="minor">
            <a:schemeClr val="tx1"/>
          </a:fontRef>
        </p:style>
      </p:cxnSp>
      <p:cxnSp>
        <p:nvCxnSpPr>
          <p:cNvPr id="8" name="Straight Arrow Connector 7"/>
          <p:cNvCxnSpPr/>
          <p:nvPr/>
        </p:nvCxnSpPr>
        <p:spPr>
          <a:xfrm flipV="1">
            <a:off x="3505200" y="7887335"/>
            <a:ext cx="1403350" cy="16510"/>
          </a:xfrm>
          <a:prstGeom prst="straightConnector1">
            <a:avLst/>
          </a:prstGeom>
          <a:ln>
            <a:solidFill>
              <a:schemeClr val="tx1"/>
            </a:solidFill>
            <a:tailEnd type="arrow" w="med" len="med"/>
          </a:ln>
        </p:spPr>
        <p:style>
          <a:lnRef idx="3">
            <a:schemeClr val="accent1"/>
          </a:lnRef>
          <a:fillRef idx="0">
            <a:srgbClr val="FFFFFF"/>
          </a:fillRef>
          <a:effectRef idx="0">
            <a:srgbClr val="FFFFFF"/>
          </a:effectRef>
          <a:fontRef idx="minor">
            <a:schemeClr val="tx1"/>
          </a:fontRef>
        </p:style>
      </p:cxnSp>
      <p:pic>
        <p:nvPicPr>
          <p:cNvPr id="9" name="Picture 8"/>
          <p:cNvPicPr>
            <a:picLocks noChangeAspect="1"/>
          </p:cNvPicPr>
          <p:nvPr/>
        </p:nvPicPr>
        <p:blipFill>
          <a:blip r:embed="rId7">
            <a:clrChange>
              <a:clrFrom>
                <a:srgbClr val="FFFFFF">
                  <a:alpha val="100000"/>
                </a:srgbClr>
              </a:clrFrom>
              <a:clrTo>
                <a:srgbClr val="FFFFFF">
                  <a:alpha val="100000"/>
                  <a:alpha val="0"/>
                </a:srgbClr>
              </a:clrTo>
            </a:clrChange>
          </a:blip>
          <a:stretch>
            <a:fillRect/>
          </a:stretch>
        </p:blipFill>
        <p:spPr>
          <a:xfrm>
            <a:off x="9525000" y="190500"/>
            <a:ext cx="8519795" cy="9899015"/>
          </a:xfrm>
          <a:prstGeom prst="rect">
            <a:avLst/>
          </a:prstGeom>
        </p:spPr>
      </p:pic>
      <p:grpSp>
        <p:nvGrpSpPr>
          <p:cNvPr id="5" name="Group 4"/>
          <p:cNvGrpSpPr/>
          <p:nvPr userDrawn="1"/>
        </p:nvGrpSpPr>
        <p:grpSpPr>
          <a:xfrm>
            <a:off x="304800" y="342900"/>
            <a:ext cx="2590800" cy="528320"/>
            <a:chOff x="6240" y="4740"/>
            <a:chExt cx="4080" cy="832"/>
          </a:xfrm>
        </p:grpSpPr>
        <p:sp>
          <p:nvSpPr>
            <p:cNvPr id="10" name="文本框 12"/>
            <p:cNvSpPr txBox="1"/>
            <p:nvPr userDrawn="1">
              <p:custDataLst>
                <p:tags r:id="rId1"/>
              </p:custDataLst>
            </p:nvPr>
          </p:nvSpPr>
          <p:spPr>
            <a:xfrm>
              <a:off x="6240" y="4740"/>
              <a:ext cx="1599" cy="833"/>
            </a:xfrm>
            <a:prstGeom prst="rect">
              <a:avLst/>
            </a:prstGeom>
            <a:noFill/>
          </p:spPr>
          <p:txBody>
            <a:bodyPr wrap="square" rtlCol="0">
              <a:noAutofit/>
            </a:bodyPr>
            <a:lstStyle/>
            <a:p>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1.</a:t>
              </a:r>
            </a:p>
          </p:txBody>
        </p:sp>
        <p:sp>
          <p:nvSpPr>
            <p:cNvPr id="11" name="文本框 3"/>
            <p:cNvSpPr txBox="1"/>
            <p:nvPr userDrawn="1">
              <p:custDataLst>
                <p:tags r:id="rId2"/>
              </p:custDataLst>
            </p:nvPr>
          </p:nvSpPr>
          <p:spPr>
            <a:xfrm>
              <a:off x="6804" y="4740"/>
              <a:ext cx="3516" cy="637"/>
            </a:xfrm>
            <a:prstGeom prst="rect">
              <a:avLst/>
            </a:prstGeom>
            <a:noFill/>
          </p:spPr>
          <p:txBody>
            <a:bodyPr wrap="square" rtlCol="0">
              <a:noAutofit/>
            </a:bodyPr>
            <a:lstStyle/>
            <a:p>
              <a:pPr algn="dist"/>
              <a:r>
                <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rPr>
                <a:t>Introduction</a:t>
              </a: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مستطيل 3"/>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sp>
        <p:nvSpPr>
          <p:cNvPr id="3" name="Content Placeholder 3"/>
          <p:cNvSpPr txBox="1"/>
          <p:nvPr/>
        </p:nvSpPr>
        <p:spPr>
          <a:xfrm>
            <a:off x="1905000" y="3162300"/>
            <a:ext cx="15081250" cy="2362200"/>
          </a:xfrm>
          <a:prstGeom prst="rect">
            <a:avLst/>
          </a:prstGeom>
        </p:spPr>
        <p:txBody>
          <a:bodyPr>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buFont typeface="Wingdings" panose="05000000000000000000" charset="0"/>
              <a:buChar char="Ø"/>
            </a:pPr>
            <a:r>
              <a:rPr lang="en-US" sz="4000" dirty="0">
                <a:latin typeface="Times New Roman" panose="02020603050405020304" pitchFamily="18" charset="0"/>
                <a:cs typeface="Times New Roman" panose="02020603050405020304" pitchFamily="18" charset="0"/>
              </a:rPr>
              <a:t> ±20 °C may be used for exposed elements above ground level.</a:t>
            </a:r>
          </a:p>
          <a:p>
            <a:pPr marL="0" indent="0">
              <a:buFont typeface="Wingdings" panose="05000000000000000000" charset="0"/>
              <a:buNone/>
            </a:pPr>
            <a:endParaRPr lang="en-US" sz="4000" dirty="0">
              <a:latin typeface="Times New Roman" panose="02020603050405020304" pitchFamily="18" charset="0"/>
              <a:cs typeface="Times New Roman" panose="02020603050405020304" pitchFamily="18" charset="0"/>
            </a:endParaRPr>
          </a:p>
          <a:p>
            <a:pPr>
              <a:buFont typeface="Wingdings" panose="05000000000000000000" charset="0"/>
              <a:buChar char="Ø"/>
            </a:pPr>
            <a:r>
              <a:rPr lang="en-US" sz="4000" dirty="0">
                <a:latin typeface="Times New Roman" panose="02020603050405020304" pitchFamily="18" charset="0"/>
                <a:cs typeface="Times New Roman" panose="02020603050405020304" pitchFamily="18" charset="0"/>
              </a:rPr>
              <a:t>±15 °C for non-exposed elements (i.e. basement).</a:t>
            </a:r>
          </a:p>
        </p:txBody>
      </p:sp>
      <p:sp>
        <p:nvSpPr>
          <p:cNvPr id="2" name="Text Box 1"/>
          <p:cNvSpPr txBox="1"/>
          <p:nvPr/>
        </p:nvSpPr>
        <p:spPr>
          <a:xfrm>
            <a:off x="6324600" y="1638300"/>
            <a:ext cx="4674235" cy="829945"/>
          </a:xfrm>
          <a:prstGeom prst="rect">
            <a:avLst/>
          </a:prstGeom>
          <a:noFill/>
        </p:spPr>
        <p:txBody>
          <a:bodyPr wrap="square" rtlCol="0">
            <a:spAutoFit/>
          </a:bodyPr>
          <a:lstStyle/>
          <a:p>
            <a:pPr algn="ctr"/>
            <a:r>
              <a:rPr lang="en-US" sz="4800" b="1">
                <a:latin typeface="Times New Roman" panose="02020603050405020304" pitchFamily="18" charset="0"/>
                <a:cs typeface="Times New Roman" panose="02020603050405020304" pitchFamily="18" charset="0"/>
              </a:rPr>
              <a:t>Temperature</a:t>
            </a:r>
          </a:p>
        </p:txBody>
      </p:sp>
      <p:grpSp>
        <p:nvGrpSpPr>
          <p:cNvPr id="5" name="Group 4"/>
          <p:cNvGrpSpPr/>
          <p:nvPr userDrawn="1"/>
        </p:nvGrpSpPr>
        <p:grpSpPr>
          <a:xfrm>
            <a:off x="304800" y="342900"/>
            <a:ext cx="2590800" cy="528320"/>
            <a:chOff x="6240" y="4740"/>
            <a:chExt cx="4080" cy="832"/>
          </a:xfrm>
        </p:grpSpPr>
        <p:sp>
          <p:nvSpPr>
            <p:cNvPr id="6" name="文本框 12"/>
            <p:cNvSpPr txBox="1"/>
            <p:nvPr userDrawn="1">
              <p:custDataLst>
                <p:tags r:id="rId1"/>
              </p:custDataLst>
            </p:nvPr>
          </p:nvSpPr>
          <p:spPr>
            <a:xfrm>
              <a:off x="6240" y="4740"/>
              <a:ext cx="1599" cy="833"/>
            </a:xfrm>
            <a:prstGeom prst="rect">
              <a:avLst/>
            </a:prstGeom>
            <a:noFill/>
          </p:spPr>
          <p:txBody>
            <a:bodyPr wrap="square" rtlCol="0">
              <a:noAutofit/>
            </a:bodyPr>
            <a:lstStyle/>
            <a:p>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1.</a:t>
              </a:r>
            </a:p>
          </p:txBody>
        </p:sp>
        <p:sp>
          <p:nvSpPr>
            <p:cNvPr id="7" name="文本框 3"/>
            <p:cNvSpPr txBox="1"/>
            <p:nvPr userDrawn="1">
              <p:custDataLst>
                <p:tags r:id="rId2"/>
              </p:custDataLst>
            </p:nvPr>
          </p:nvSpPr>
          <p:spPr>
            <a:xfrm>
              <a:off x="6804" y="4740"/>
              <a:ext cx="3516" cy="637"/>
            </a:xfrm>
            <a:prstGeom prst="rect">
              <a:avLst/>
            </a:prstGeom>
            <a:noFill/>
          </p:spPr>
          <p:txBody>
            <a:bodyPr wrap="square" rtlCol="0">
              <a:noAutofit/>
            </a:bodyPr>
            <a:lstStyle/>
            <a:p>
              <a:pPr algn="dist"/>
              <a:r>
                <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rPr>
                <a:t>Introduction</a:t>
              </a: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直接连接符 4"/>
          <p:cNvCxnSpPr/>
          <p:nvPr/>
        </p:nvCxnSpPr>
        <p:spPr>
          <a:xfrm>
            <a:off x="8650508" y="1656617"/>
            <a:ext cx="986985" cy="0"/>
          </a:xfrm>
          <a:prstGeom prst="line">
            <a:avLst/>
          </a:prstGeom>
          <a:ln w="38100">
            <a:solidFill>
              <a:srgbClr val="2F5597"/>
            </a:solidFill>
          </a:ln>
        </p:spPr>
        <p:style>
          <a:lnRef idx="1">
            <a:schemeClr val="accent1"/>
          </a:lnRef>
          <a:fillRef idx="0">
            <a:schemeClr val="accent1"/>
          </a:fillRef>
          <a:effectRef idx="0">
            <a:schemeClr val="accent1"/>
          </a:effectRef>
          <a:fontRef idx="minor">
            <a:schemeClr val="tx1"/>
          </a:fontRef>
        </p:style>
      </p:cxnSp>
      <p:sp>
        <p:nvSpPr>
          <p:cNvPr id="13" name="文本框 12"/>
          <p:cNvSpPr txBox="1"/>
          <p:nvPr/>
        </p:nvSpPr>
        <p:spPr>
          <a:xfrm>
            <a:off x="3124410" y="2629200"/>
            <a:ext cx="2805545" cy="1630045"/>
          </a:xfrm>
          <a:prstGeom prst="rect">
            <a:avLst/>
          </a:prstGeom>
          <a:noFill/>
        </p:spPr>
        <p:txBody>
          <a:bodyPr wrap="square" rtlCol="0">
            <a:spAutoFit/>
          </a:bodyPr>
          <a:lstStyle/>
          <a:p>
            <a:r>
              <a:rPr lang="en-US" altLang="zh-CN" sz="10000" b="1" dirty="0">
                <a:solidFill>
                  <a:schemeClr val="accent1">
                    <a:lumMod val="60000"/>
                    <a:lumOff val="40000"/>
                  </a:schemeClr>
                </a:solidFill>
                <a:latin typeface="Times New Roman" panose="02020603050405020304" pitchFamily="18" charset="0"/>
                <a:cs typeface="Times New Roman" panose="02020603050405020304" pitchFamily="18" charset="0"/>
                <a:sym typeface="Arial" panose="020B0604020202020204" pitchFamily="34" charset="0"/>
              </a:rPr>
              <a:t>1.</a:t>
            </a:r>
          </a:p>
        </p:txBody>
      </p:sp>
      <p:sp>
        <p:nvSpPr>
          <p:cNvPr id="14" name="文本框 13"/>
          <p:cNvSpPr txBox="1"/>
          <p:nvPr>
            <p:custDataLst>
              <p:tags r:id="rId1"/>
            </p:custDataLst>
          </p:nvPr>
        </p:nvSpPr>
        <p:spPr>
          <a:xfrm>
            <a:off x="4343400" y="2948940"/>
            <a:ext cx="4243070" cy="1718310"/>
          </a:xfrm>
          <a:prstGeom prst="rect">
            <a:avLst/>
          </a:prstGeom>
          <a:noFill/>
        </p:spPr>
        <p:txBody>
          <a:bodyPr wrap="square" anchor="b" anchorCtr="0">
            <a:normAutofit/>
          </a:bodyPr>
          <a:lstStyle>
            <a:defPPr>
              <a:defRPr lang="zh-CN"/>
            </a:defPPr>
            <a:lvl1pPr>
              <a:defRPr>
                <a:solidFill>
                  <a:srgbClr val="474546"/>
                </a:solidFill>
                <a:latin typeface="+mj-lt"/>
              </a:defRPr>
            </a:lvl1pPr>
          </a:lstStyle>
          <a:p>
            <a:pPr marL="0" lvl="1" algn="ctr">
              <a:lnSpc>
                <a:spcPct val="100000"/>
              </a:lnSpc>
            </a:pPr>
            <a:r>
              <a:rPr lang="en-US" sz="5000" b="1" spc="107">
                <a:solidFill>
                  <a:schemeClr val="tx1"/>
                </a:solidFill>
                <a:latin typeface="Times New Roman" panose="02020603050405020304" pitchFamily="18" charset="0"/>
                <a:cs typeface="Times New Roman" panose="02020603050405020304" pitchFamily="18" charset="0"/>
                <a:sym typeface="+mn-ea"/>
              </a:rPr>
              <a:t>Introduction</a:t>
            </a:r>
            <a:endParaRPr lang="en-US" sz="5000" spc="107">
              <a:solidFill>
                <a:schemeClr val="tx1"/>
              </a:solidFill>
              <a:latin typeface="Times New Roman" panose="02020603050405020304" pitchFamily="18" charset="0"/>
              <a:cs typeface="Times New Roman" panose="02020603050405020304" pitchFamily="18" charset="0"/>
              <a:sym typeface="+mn-ea"/>
            </a:endParaRPr>
          </a:p>
          <a:p>
            <a:pPr marL="0" lvl="1" algn="ctr">
              <a:lnSpc>
                <a:spcPct val="100000"/>
              </a:lnSpc>
            </a:pPr>
            <a:endParaRPr lang="en-US" altLang="zh-CN" sz="5000" spc="107" dirty="0">
              <a:solidFill>
                <a:schemeClr val="tx1"/>
              </a:solidFill>
              <a:latin typeface="Times New Roman" panose="02020603050405020304" pitchFamily="18" charset="0"/>
              <a:cs typeface="Times New Roman" panose="02020603050405020304" pitchFamily="18" charset="0"/>
              <a:sym typeface="Arial" panose="020B0604020202020204" pitchFamily="34" charset="0"/>
            </a:endParaRPr>
          </a:p>
        </p:txBody>
      </p:sp>
      <p:sp>
        <p:nvSpPr>
          <p:cNvPr id="16" name="文本框 15"/>
          <p:cNvSpPr txBox="1"/>
          <p:nvPr/>
        </p:nvSpPr>
        <p:spPr>
          <a:xfrm>
            <a:off x="3047806" y="4686600"/>
            <a:ext cx="2805545" cy="1630045"/>
          </a:xfrm>
          <a:prstGeom prst="rect">
            <a:avLst/>
          </a:prstGeom>
          <a:noFill/>
        </p:spPr>
        <p:txBody>
          <a:bodyPr wrap="square" rtlCol="0">
            <a:spAutoFit/>
          </a:bodyPr>
          <a:lstStyle/>
          <a:p>
            <a:r>
              <a:rPr lang="en-US" altLang="zh-CN" sz="10000" b="1" dirty="0">
                <a:solidFill>
                  <a:schemeClr val="accent1">
                    <a:lumMod val="60000"/>
                    <a:lumOff val="40000"/>
                  </a:schemeClr>
                </a:solidFill>
                <a:latin typeface="Times New Roman" panose="02020603050405020304" pitchFamily="18" charset="0"/>
                <a:cs typeface="Times New Roman" panose="02020603050405020304" pitchFamily="18" charset="0"/>
                <a:sym typeface="Arial" panose="020B0604020202020204" pitchFamily="34" charset="0"/>
              </a:rPr>
              <a:t>2.</a:t>
            </a:r>
          </a:p>
        </p:txBody>
      </p:sp>
      <p:sp>
        <p:nvSpPr>
          <p:cNvPr id="19" name="文本框 18"/>
          <p:cNvSpPr txBox="1"/>
          <p:nvPr/>
        </p:nvSpPr>
        <p:spPr>
          <a:xfrm>
            <a:off x="3124676" y="6896124"/>
            <a:ext cx="2805545" cy="1630045"/>
          </a:xfrm>
          <a:prstGeom prst="rect">
            <a:avLst/>
          </a:prstGeom>
          <a:noFill/>
        </p:spPr>
        <p:txBody>
          <a:bodyPr wrap="square" rtlCol="0">
            <a:spAutoFit/>
          </a:bodyPr>
          <a:lstStyle/>
          <a:p>
            <a:r>
              <a:rPr lang="en-US" altLang="zh-CN" sz="10000" b="1" dirty="0">
                <a:solidFill>
                  <a:schemeClr val="accent1">
                    <a:lumMod val="60000"/>
                    <a:lumOff val="40000"/>
                  </a:schemeClr>
                </a:solidFill>
                <a:latin typeface="Times New Roman" panose="02020603050405020304" pitchFamily="18" charset="0"/>
                <a:cs typeface="Times New Roman" panose="02020603050405020304" pitchFamily="18" charset="0"/>
                <a:sym typeface="Arial" panose="020B0604020202020204" pitchFamily="34" charset="0"/>
              </a:rPr>
              <a:t>3.</a:t>
            </a:r>
          </a:p>
        </p:txBody>
      </p:sp>
      <p:sp>
        <p:nvSpPr>
          <p:cNvPr id="2" name="文本框 3"/>
          <p:cNvSpPr txBox="1"/>
          <p:nvPr/>
        </p:nvSpPr>
        <p:spPr>
          <a:xfrm>
            <a:off x="7379018" y="538163"/>
            <a:ext cx="3696653" cy="922020"/>
          </a:xfrm>
          <a:prstGeom prst="rect">
            <a:avLst/>
          </a:prstGeom>
          <a:noFill/>
        </p:spPr>
        <p:txBody>
          <a:bodyPr wrap="square" rtlCol="0">
            <a:spAutoFit/>
          </a:bodyPr>
          <a:lstStyle/>
          <a:p>
            <a:pPr algn="dist"/>
            <a:r>
              <a:rPr lang="en-US" altLang="zh-CN" sz="54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rPr>
              <a:t>CONTENT</a:t>
            </a:r>
          </a:p>
        </p:txBody>
      </p:sp>
      <p:sp>
        <p:nvSpPr>
          <p:cNvPr id="4" name="文本框 13"/>
          <p:cNvSpPr txBox="1"/>
          <p:nvPr>
            <p:custDataLst>
              <p:tags r:id="rId2"/>
            </p:custDataLst>
          </p:nvPr>
        </p:nvSpPr>
        <p:spPr>
          <a:xfrm>
            <a:off x="4419600" y="4972050"/>
            <a:ext cx="5631180" cy="1718310"/>
          </a:xfrm>
          <a:prstGeom prst="rect">
            <a:avLst/>
          </a:prstGeom>
          <a:noFill/>
        </p:spPr>
        <p:txBody>
          <a:bodyPr wrap="square" anchor="b" anchorCtr="0">
            <a:normAutofit/>
          </a:bodyPr>
          <a:lstStyle>
            <a:defPPr>
              <a:defRPr lang="zh-CN"/>
            </a:defPPr>
            <a:lvl1pPr>
              <a:defRPr>
                <a:solidFill>
                  <a:srgbClr val="474546"/>
                </a:solidFill>
                <a:latin typeface="+mj-lt"/>
              </a:defRPr>
            </a:lvl1pPr>
          </a:lstStyle>
          <a:p>
            <a:pPr marL="0" lvl="1" algn="ctr">
              <a:lnSpc>
                <a:spcPct val="100000"/>
              </a:lnSpc>
            </a:pPr>
            <a:r>
              <a:rPr lang="en-US" sz="5000" b="1" dirty="0">
                <a:solidFill>
                  <a:schemeClr val="tx1"/>
                </a:solidFill>
                <a:latin typeface="Times New Roman" panose="02020603050405020304" pitchFamily="18" charset="0"/>
                <a:cs typeface="Times New Roman" panose="02020603050405020304" pitchFamily="18" charset="0"/>
                <a:sym typeface="+mn-ea"/>
              </a:rPr>
              <a:t>Preliminary Design</a:t>
            </a:r>
          </a:p>
          <a:p>
            <a:pPr marL="0" lvl="1" algn="ctr">
              <a:lnSpc>
                <a:spcPct val="100000"/>
              </a:lnSpc>
            </a:pPr>
            <a:endParaRPr lang="en-US" altLang="zh-CN" sz="5000" b="1" spc="107" dirty="0">
              <a:solidFill>
                <a:schemeClr val="tx1"/>
              </a:solidFill>
              <a:latin typeface="Times New Roman" panose="02020603050405020304" pitchFamily="18" charset="0"/>
              <a:cs typeface="Times New Roman" panose="02020603050405020304" pitchFamily="18" charset="0"/>
              <a:sym typeface="+mn-ea"/>
            </a:endParaRPr>
          </a:p>
        </p:txBody>
      </p:sp>
      <p:sp>
        <p:nvSpPr>
          <p:cNvPr id="6" name="文本框 13"/>
          <p:cNvSpPr txBox="1"/>
          <p:nvPr>
            <p:custDataLst>
              <p:tags r:id="rId3"/>
            </p:custDataLst>
          </p:nvPr>
        </p:nvSpPr>
        <p:spPr>
          <a:xfrm>
            <a:off x="4419600" y="7277100"/>
            <a:ext cx="10694035" cy="1718310"/>
          </a:xfrm>
          <a:prstGeom prst="rect">
            <a:avLst/>
          </a:prstGeom>
          <a:noFill/>
        </p:spPr>
        <p:txBody>
          <a:bodyPr wrap="square" anchor="b" anchorCtr="0">
            <a:normAutofit/>
          </a:bodyPr>
          <a:lstStyle>
            <a:defPPr>
              <a:defRPr lang="zh-CN"/>
            </a:defPPr>
            <a:lvl1pPr>
              <a:defRPr>
                <a:solidFill>
                  <a:srgbClr val="474546"/>
                </a:solidFill>
                <a:latin typeface="+mj-lt"/>
              </a:defRPr>
            </a:lvl1pPr>
          </a:lstStyle>
          <a:p>
            <a:pPr marL="0" lvl="1" algn="ctr">
              <a:lnSpc>
                <a:spcPct val="100000"/>
              </a:lnSpc>
            </a:pPr>
            <a:r>
              <a:rPr lang="en-US" sz="5000" b="1" dirty="0">
                <a:solidFill>
                  <a:schemeClr val="tx1"/>
                </a:solidFill>
                <a:latin typeface="Times New Roman" panose="02020603050405020304" pitchFamily="18" charset="0"/>
                <a:cs typeface="Times New Roman" panose="02020603050405020304" pitchFamily="18" charset="0"/>
                <a:sym typeface="+mn-ea"/>
              </a:rPr>
              <a:t>Three-dimensional analysis and design</a:t>
            </a:r>
            <a:endParaRPr lang="en-US" sz="5000" b="1" dirty="0">
              <a:solidFill>
                <a:schemeClr val="tx1"/>
              </a:solidFill>
              <a:latin typeface="Times New Roman" panose="02020603050405020304" pitchFamily="18" charset="0"/>
              <a:cs typeface="Times New Roman" panose="02020603050405020304" pitchFamily="18" charset="0"/>
            </a:endParaRPr>
          </a:p>
          <a:p>
            <a:pPr marL="0" lvl="1" algn="ctr">
              <a:lnSpc>
                <a:spcPct val="100000"/>
              </a:lnSpc>
            </a:pPr>
            <a:endParaRPr lang="en-US" altLang="zh-CN" sz="5000" b="1" spc="107" dirty="0">
              <a:solidFill>
                <a:schemeClr val="tx1"/>
              </a:solidFill>
              <a:latin typeface="Times New Roman" panose="02020603050405020304" pitchFamily="18" charset="0"/>
              <a:cs typeface="Times New Roman" panose="02020603050405020304" pitchFamily="18" charset="0"/>
              <a:sym typeface="+mn-ea"/>
            </a:endParaRPr>
          </a:p>
        </p:txBody>
      </p:sp>
      <p:sp>
        <p:nvSpPr>
          <p:cNvPr id="7" name="Text Box 6"/>
          <p:cNvSpPr txBox="1"/>
          <p:nvPr/>
        </p:nvSpPr>
        <p:spPr>
          <a:xfrm>
            <a:off x="18042255" y="9633585"/>
            <a:ext cx="6096000" cy="368300"/>
          </a:xfrm>
          <a:prstGeom prst="rect">
            <a:avLst/>
          </a:prstGeom>
          <a:noFill/>
        </p:spPr>
        <p:txBody>
          <a:bodyPr wrap="square" rtlCol="0">
            <a:spAutoFit/>
          </a:bodyPr>
          <a:lstStyle/>
          <a:p>
            <a:endParaRPr lang="en-US">
              <a:latin typeface="Times New Roman" panose="02020603050405020304" pitchFamily="18" charset="0"/>
              <a:cs typeface="Times New Roman" panose="02020603050405020304" pitchFamily="18" charset="0"/>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直接连接符 4"/>
          <p:cNvCxnSpPr/>
          <p:nvPr/>
        </p:nvCxnSpPr>
        <p:spPr>
          <a:xfrm>
            <a:off x="2362103" y="4686202"/>
            <a:ext cx="12496800" cy="0"/>
          </a:xfrm>
          <a:prstGeom prst="line">
            <a:avLst/>
          </a:prstGeom>
          <a:ln w="31750" cap="rnd">
            <a:solidFill>
              <a:schemeClr val="accent1"/>
            </a:solidFill>
            <a:round/>
          </a:ln>
        </p:spPr>
        <p:style>
          <a:lnRef idx="0">
            <a:srgbClr val="FFFFFF"/>
          </a:lnRef>
          <a:fillRef idx="0">
            <a:srgbClr val="FFFFFF"/>
          </a:fillRef>
          <a:effectRef idx="0">
            <a:srgbClr val="FFFFFF"/>
          </a:effectRef>
          <a:fontRef idx="minor">
            <a:schemeClr val="tx1"/>
          </a:fontRef>
        </p:style>
      </p:cxnSp>
      <p:sp>
        <p:nvSpPr>
          <p:cNvPr id="13" name="文本框 12"/>
          <p:cNvSpPr txBox="1"/>
          <p:nvPr/>
        </p:nvSpPr>
        <p:spPr>
          <a:xfrm>
            <a:off x="2273935" y="3009900"/>
            <a:ext cx="1688465" cy="1832610"/>
          </a:xfrm>
          <a:prstGeom prst="rect">
            <a:avLst/>
          </a:prstGeom>
          <a:noFill/>
        </p:spPr>
        <p:txBody>
          <a:bodyPr wrap="square" rtlCol="0">
            <a:noAutofit/>
          </a:bodyPr>
          <a:lstStyle/>
          <a:p>
            <a:r>
              <a:rPr lang="en-US" altLang="zh-CN" sz="10000" b="1" dirty="0">
                <a:solidFill>
                  <a:schemeClr val="accent1">
                    <a:lumMod val="75000"/>
                  </a:schemeClr>
                </a:solidFill>
                <a:latin typeface="Arial" panose="020B0604020202020204" pitchFamily="34" charset="0"/>
                <a:sym typeface="Arial" panose="020B0604020202020204" pitchFamily="34" charset="0"/>
              </a:rPr>
              <a:t>2.</a:t>
            </a:r>
          </a:p>
        </p:txBody>
      </p:sp>
      <p:sp>
        <p:nvSpPr>
          <p:cNvPr id="2" name="文本框 3"/>
          <p:cNvSpPr txBox="1"/>
          <p:nvPr/>
        </p:nvSpPr>
        <p:spPr>
          <a:xfrm>
            <a:off x="3200400" y="2705100"/>
            <a:ext cx="12340590" cy="2014855"/>
          </a:xfrm>
          <a:prstGeom prst="rect">
            <a:avLst/>
          </a:prstGeom>
          <a:noFill/>
        </p:spPr>
        <p:txBody>
          <a:bodyPr wrap="square" rtlCol="0">
            <a:spAutoFit/>
          </a:bodyPr>
          <a:lstStyle/>
          <a:p>
            <a:pPr marL="525145" lvl="1" indent="0">
              <a:lnSpc>
                <a:spcPct val="125000"/>
              </a:lnSpc>
              <a:spcBef>
                <a:spcPts val="0"/>
              </a:spcBef>
              <a:spcAft>
                <a:spcPts val="0"/>
              </a:spcAft>
              <a:buFont typeface="Arial" panose="020B0604020202020204"/>
              <a:buNone/>
            </a:pPr>
            <a:r>
              <a:rPr lang="en-US" sz="10000" b="1" dirty="0">
                <a:solidFill>
                  <a:srgbClr val="000000"/>
                </a:solidFill>
                <a:latin typeface="Times New Roman" panose="02020603050405020304" pitchFamily="18" charset="0"/>
                <a:ea typeface="Open Sans Light" panose="020B0604020202020204" charset="0"/>
                <a:cs typeface="Times New Roman" panose="02020603050405020304" pitchFamily="18" charset="0"/>
                <a:sym typeface="+mn-ea"/>
              </a:rPr>
              <a:t>Preliminary Design</a:t>
            </a:r>
            <a:endParaRPr lang="en-US" altLang="en-US" sz="10000" dirty="0">
              <a:latin typeface="Arial" panose="020B0604020202020204" pitchFamily="34" charset="0"/>
              <a:ea typeface="Microsoft YaHei" panose="020B0503020204020204" charset="-122"/>
              <a:sym typeface="Arial" panose="020B0604020202020204" pitchFamily="34" charset="0"/>
            </a:endParaRPr>
          </a:p>
        </p:txBody>
      </p:sp>
      <p:sp>
        <p:nvSpPr>
          <p:cNvPr id="7" name="Text Box 6"/>
          <p:cNvSpPr txBox="1"/>
          <p:nvPr/>
        </p:nvSpPr>
        <p:spPr>
          <a:xfrm>
            <a:off x="18042255" y="9633585"/>
            <a:ext cx="6096000" cy="368300"/>
          </a:xfrm>
          <a:prstGeom prst="rect">
            <a:avLst/>
          </a:prstGeom>
          <a:noFill/>
        </p:spPr>
        <p:txBody>
          <a:bodyPr wrap="square" rtlCol="0">
            <a:spAutoFit/>
          </a:bodyPr>
          <a:lstStyle/>
          <a:p>
            <a:endParaRPr lang="en-US"/>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2"/>
          <p:cNvSpPr txBox="1">
            <a:spLocks noGrp="1"/>
          </p:cNvSpPr>
          <p:nvPr/>
        </p:nvSpPr>
        <p:spPr>
          <a:xfrm>
            <a:off x="3276600" y="1181100"/>
            <a:ext cx="11953875" cy="766445"/>
          </a:xfrm>
          <a:prstGeom prst="rect">
            <a:avLst/>
          </a:prstGeom>
          <a:noFill/>
          <a:ln>
            <a:noFill/>
          </a:ln>
          <a:effectLst/>
        </p:spPr>
        <p:style>
          <a:lnRef idx="1">
            <a:schemeClr val="dk1"/>
          </a:lnRef>
          <a:fillRef idx="2">
            <a:schemeClr val="dk1"/>
          </a:fillRef>
          <a:effectRef idx="1">
            <a:schemeClr val="dk1"/>
          </a:effectRef>
          <a:fontRef idx="minor">
            <a:schemeClr val="dk1"/>
          </a:fontRef>
        </p:style>
        <p:txBody>
          <a:bodyPr vert="horz" wrap="square" lIns="0" tIns="0" rIns="0" bIns="0" rtlCol="0" anchor="t" anchorCtr="0">
            <a:noAutofit/>
          </a:bodyPr>
          <a:lstStyle>
            <a:lvl1pPr marL="320040" indent="-320040" algn="r" defTabSz="914400" rtl="0" eaLnBrk="1" latinLnBrk="0" hangingPunct="1">
              <a:spcBef>
                <a:spcPct val="0"/>
              </a:spcBef>
              <a:buClr>
                <a:schemeClr val="accent6">
                  <a:lumMod val="75000"/>
                </a:schemeClr>
              </a:buClr>
              <a:buSzPct val="128000"/>
              <a:buFont typeface="Georgia" panose="02040502050405020303" pitchFamily="18" charset="0"/>
              <a:buChar char="*"/>
              <a:defRPr sz="4600" b="1" i="0" kern="1200">
                <a:solidFill>
                  <a:schemeClr val="dk1"/>
                </a:solidFill>
                <a:effectLst>
                  <a:reflection blurRad="6350" stA="55000" endA="300" endPos="45500" dir="5400000" sy="-100000" algn="bl" rotWithShape="0"/>
                </a:effectLst>
                <a:latin typeface="+mn-lt"/>
                <a:ea typeface="+mn-ea"/>
                <a:cs typeface="+mn-cs"/>
              </a:defRPr>
            </a:lvl1pPr>
            <a:lvl2pPr eaLnBrk="1" hangingPunct="1">
              <a:defRPr>
                <a:solidFill>
                  <a:schemeClr val="dk1"/>
                </a:solidFill>
                <a:latin typeface="+mn-lt"/>
                <a:ea typeface="+mn-ea"/>
                <a:cs typeface="+mn-cs"/>
              </a:defRPr>
            </a:lvl2pPr>
            <a:lvl3pPr eaLnBrk="1" hangingPunct="1">
              <a:defRPr>
                <a:solidFill>
                  <a:schemeClr val="dk1"/>
                </a:solidFill>
                <a:latin typeface="+mn-lt"/>
                <a:ea typeface="+mn-ea"/>
                <a:cs typeface="+mn-cs"/>
              </a:defRPr>
            </a:lvl3pPr>
            <a:lvl4pPr eaLnBrk="1" hangingPunct="1">
              <a:defRPr>
                <a:solidFill>
                  <a:schemeClr val="dk1"/>
                </a:solidFill>
                <a:latin typeface="+mn-lt"/>
                <a:ea typeface="+mn-ea"/>
                <a:cs typeface="+mn-cs"/>
              </a:defRPr>
            </a:lvl4pPr>
            <a:lvl5pPr eaLnBrk="1" hangingPunct="1">
              <a:defRPr>
                <a:solidFill>
                  <a:schemeClr val="dk1"/>
                </a:solidFill>
                <a:latin typeface="+mn-lt"/>
                <a:ea typeface="+mn-ea"/>
                <a:cs typeface="+mn-cs"/>
              </a:defRPr>
            </a:lvl5pPr>
            <a:lvl6pPr eaLnBrk="1" hangingPunct="1">
              <a:defRPr>
                <a:solidFill>
                  <a:schemeClr val="dk1"/>
                </a:solidFill>
                <a:latin typeface="+mn-lt"/>
                <a:ea typeface="+mn-ea"/>
                <a:cs typeface="+mn-cs"/>
              </a:defRPr>
            </a:lvl6pPr>
            <a:lvl7pPr eaLnBrk="1" hangingPunct="1">
              <a:defRPr>
                <a:solidFill>
                  <a:schemeClr val="dk1"/>
                </a:solidFill>
                <a:latin typeface="+mn-lt"/>
                <a:ea typeface="+mn-ea"/>
                <a:cs typeface="+mn-cs"/>
              </a:defRPr>
            </a:lvl7pPr>
            <a:lvl8pPr eaLnBrk="1" hangingPunct="1">
              <a:defRPr>
                <a:solidFill>
                  <a:schemeClr val="dk1"/>
                </a:solidFill>
                <a:latin typeface="+mn-lt"/>
                <a:ea typeface="+mn-ea"/>
                <a:cs typeface="+mn-cs"/>
              </a:defRPr>
            </a:lvl8pPr>
            <a:lvl9pPr eaLnBrk="1" hangingPunct="1">
              <a:defRPr>
                <a:solidFill>
                  <a:schemeClr val="dk1"/>
                </a:solidFill>
                <a:latin typeface="+mn-lt"/>
                <a:ea typeface="+mn-ea"/>
                <a:cs typeface="+mn-cs"/>
              </a:defRPr>
            </a:lvl9pPr>
          </a:lstStyle>
          <a:p>
            <a:pPr marL="0" indent="0" algn="ctr">
              <a:lnSpc>
                <a:spcPts val="3640"/>
              </a:lnSpc>
              <a:spcBef>
                <a:spcPct val="0"/>
              </a:spcBef>
              <a:buNone/>
            </a:pPr>
            <a:r>
              <a:rPr lang="en-US" sz="4800" dirty="0">
                <a:ln w="0"/>
                <a:solidFill>
                  <a:schemeClr val="tx1"/>
                </a:solidFill>
                <a:effectLst/>
                <a:latin typeface="Times New Roman" panose="02020603050405020304" pitchFamily="18" charset="0"/>
                <a:ea typeface="Open Sans Light" panose="020B0604020202020204" charset="0"/>
                <a:cs typeface="Times New Roman" panose="02020603050405020304" pitchFamily="18" charset="0"/>
              </a:rPr>
              <a:t>General Notes about preliminary dimension</a:t>
            </a:r>
          </a:p>
        </p:txBody>
      </p:sp>
      <p:sp>
        <p:nvSpPr>
          <p:cNvPr id="3" name="Text Box 2"/>
          <p:cNvSpPr txBox="1"/>
          <p:nvPr/>
        </p:nvSpPr>
        <p:spPr>
          <a:xfrm>
            <a:off x="354965" y="2095500"/>
            <a:ext cx="17830800" cy="6739255"/>
          </a:xfrm>
          <a:prstGeom prst="rect">
            <a:avLst/>
          </a:prstGeom>
          <a:noFill/>
        </p:spPr>
        <p:txBody>
          <a:bodyPr wrap="square" rtlCol="0">
            <a:spAutoFit/>
          </a:bodyPr>
          <a:lstStyle/>
          <a:p>
            <a:pPr marL="285750" indent="-285750">
              <a:buFont typeface="Wingdings" panose="05000000000000000000" charset="0"/>
              <a:buChar char="Ø"/>
            </a:pPr>
            <a:r>
              <a:rPr lang="en-US" sz="3600">
                <a:latin typeface="Times New Roman" panose="02020603050405020304" pitchFamily="18" charset="0"/>
                <a:cs typeface="Times New Roman" panose="02020603050405020304" pitchFamily="18" charset="0"/>
              </a:rPr>
              <a:t> The initial dimensions for columns and shear walls will be directly adopted from the architectural plans.</a:t>
            </a:r>
          </a:p>
          <a:p>
            <a:pPr indent="0">
              <a:buFont typeface="Wingdings" panose="05000000000000000000" charset="0"/>
              <a:buNone/>
            </a:pPr>
            <a:endParaRPr lang="en-US" sz="3600">
              <a:latin typeface="Times New Roman" panose="02020603050405020304" pitchFamily="18" charset="0"/>
              <a:cs typeface="Times New Roman" panose="02020603050405020304" pitchFamily="18" charset="0"/>
            </a:endParaRPr>
          </a:p>
          <a:p>
            <a:pPr marL="571500" indent="-571500">
              <a:buFont typeface="Wingdings" panose="05000000000000000000" charset="0"/>
              <a:buChar char="Ø"/>
            </a:pPr>
            <a:r>
              <a:rPr lang="en-US" sz="3600">
                <a:latin typeface="Times New Roman" panose="02020603050405020304" pitchFamily="18" charset="0"/>
                <a:cs typeface="Times New Roman" panose="02020603050405020304" pitchFamily="18" charset="0"/>
              </a:rPr>
              <a:t>Dimensions for beams and slabs will be established through an iterative process using ETABS.</a:t>
            </a:r>
          </a:p>
          <a:p>
            <a:pPr indent="0">
              <a:buFont typeface="Wingdings" panose="05000000000000000000" charset="0"/>
              <a:buNone/>
            </a:pPr>
            <a:endParaRPr lang="en-US" sz="3600">
              <a:latin typeface="Times New Roman" panose="02020603050405020304" pitchFamily="18" charset="0"/>
              <a:cs typeface="Times New Roman" panose="02020603050405020304" pitchFamily="18" charset="0"/>
            </a:endParaRPr>
          </a:p>
          <a:p>
            <a:pPr marL="571500" indent="-571500">
              <a:buFont typeface="Wingdings" panose="05000000000000000000" charset="0"/>
              <a:buChar char="Ø"/>
            </a:pPr>
            <a:r>
              <a:rPr lang="en-US" sz="3600">
                <a:latin typeface="Times New Roman" panose="02020603050405020304" pitchFamily="18" charset="0"/>
                <a:cs typeface="Times New Roman" panose="02020603050405020304" pitchFamily="18" charset="0"/>
              </a:rPr>
              <a:t>Dimensions will be taken into account, considering factors such as story height, deflection, and the percentage of steel area.</a:t>
            </a:r>
          </a:p>
          <a:p>
            <a:pPr indent="0">
              <a:buFont typeface="Wingdings" panose="05000000000000000000" charset="0"/>
              <a:buNone/>
            </a:pPr>
            <a:endParaRPr lang="en-US" sz="3600">
              <a:latin typeface="Times New Roman" panose="02020603050405020304" pitchFamily="18" charset="0"/>
              <a:cs typeface="Times New Roman" panose="02020603050405020304" pitchFamily="18" charset="0"/>
            </a:endParaRPr>
          </a:p>
          <a:p>
            <a:pPr marL="285750" indent="-285750">
              <a:buFont typeface="Wingdings" panose="05000000000000000000" charset="0"/>
              <a:buChar char="Ø"/>
            </a:pPr>
            <a:r>
              <a:rPr lang="en-US" sz="3600">
                <a:latin typeface="Times New Roman" panose="02020603050405020304" pitchFamily="18" charset="0"/>
                <a:cs typeface="Times New Roman" panose="02020603050405020304" pitchFamily="18" charset="0"/>
              </a:rPr>
              <a:t>Load combination to decide priliminary dimensions:</a:t>
            </a:r>
          </a:p>
          <a:p>
            <a:pPr indent="0">
              <a:buFont typeface="Wingdings" panose="05000000000000000000" charset="0"/>
              <a:buNone/>
            </a:pPr>
            <a:r>
              <a:rPr lang="en-US" sz="3600">
                <a:latin typeface="Times New Roman" panose="02020603050405020304" pitchFamily="18" charset="0"/>
                <a:cs typeface="Times New Roman" panose="02020603050405020304" pitchFamily="18" charset="0"/>
              </a:rPr>
              <a:t>    Time - dependent load combination = 1.8 ( D + S.D ) +1.4 L</a:t>
            </a:r>
          </a:p>
          <a:p>
            <a:pPr indent="0">
              <a:buFont typeface="Wingdings" panose="05000000000000000000" charset="0"/>
              <a:buNone/>
            </a:pPr>
            <a:r>
              <a:rPr lang="en-US" sz="3600">
                <a:latin typeface="Times New Roman" panose="02020603050405020304" pitchFamily="18" charset="0"/>
                <a:cs typeface="Times New Roman" panose="02020603050405020304" pitchFamily="18" charset="0"/>
              </a:rPr>
              <a:t>    Check design load combination = </a:t>
            </a:r>
            <a:r>
              <a:rPr lang="en-US" sz="3600">
                <a:latin typeface="Times New Roman" panose="02020603050405020304" pitchFamily="18" charset="0"/>
                <a:cs typeface="Times New Roman" panose="02020603050405020304" pitchFamily="18" charset="0"/>
                <a:sym typeface="+mn-ea"/>
              </a:rPr>
              <a:t>1.2 ( D + S.D ) +1.6 L</a:t>
            </a:r>
            <a:endParaRPr lang="en-US" sz="3600">
              <a:latin typeface="Times New Roman" panose="02020603050405020304" pitchFamily="18" charset="0"/>
              <a:cs typeface="Times New Roman" panose="02020603050405020304" pitchFamily="18" charset="0"/>
            </a:endParaRPr>
          </a:p>
        </p:txBody>
      </p:sp>
      <p:grpSp>
        <p:nvGrpSpPr>
          <p:cNvPr id="5" name="Group 4"/>
          <p:cNvGrpSpPr/>
          <p:nvPr userDrawn="1"/>
        </p:nvGrpSpPr>
        <p:grpSpPr>
          <a:xfrm>
            <a:off x="304800" y="342900"/>
            <a:ext cx="3989070" cy="528955"/>
            <a:chOff x="6240" y="4740"/>
            <a:chExt cx="6282" cy="833"/>
          </a:xfrm>
        </p:grpSpPr>
        <p:sp>
          <p:nvSpPr>
            <p:cNvPr id="6" name="文本框 12"/>
            <p:cNvSpPr txBox="1"/>
            <p:nvPr userDrawn="1">
              <p:custDataLst>
                <p:tags r:id="rId1"/>
              </p:custDataLst>
            </p:nvPr>
          </p:nvSpPr>
          <p:spPr>
            <a:xfrm>
              <a:off x="6240" y="4740"/>
              <a:ext cx="1599" cy="833"/>
            </a:xfrm>
            <a:prstGeom prst="rect">
              <a:avLst/>
            </a:prstGeom>
            <a:noFill/>
          </p:spPr>
          <p:txBody>
            <a:bodyPr wrap="square" rtlCol="0">
              <a:noAutofit/>
            </a:bodyPr>
            <a:lstStyle/>
            <a:p>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2.</a:t>
              </a:r>
            </a:p>
          </p:txBody>
        </p:sp>
        <p:sp>
          <p:nvSpPr>
            <p:cNvPr id="4" name="文本框 3"/>
            <p:cNvSpPr txBox="1"/>
            <p:nvPr userDrawn="1">
              <p:custDataLst>
                <p:tags r:id="rId2"/>
              </p:custDataLst>
            </p:nvPr>
          </p:nvSpPr>
          <p:spPr>
            <a:xfrm>
              <a:off x="6804" y="4740"/>
              <a:ext cx="5718" cy="630"/>
            </a:xfrm>
            <a:prstGeom prst="rect">
              <a:avLst/>
            </a:prstGeom>
            <a:noFill/>
          </p:spPr>
          <p:txBody>
            <a:bodyPr wrap="square" rtlCol="0">
              <a:noAutofit/>
            </a:bodyPr>
            <a:lstStyle/>
            <a:p>
              <a:pPr marL="0" lvl="1" algn="dist"/>
              <a:r>
                <a:rPr lang="en-US" sz="2000" b="1" dirty="0">
                  <a:solidFill>
                    <a:srgbClr val="000000"/>
                  </a:solidFill>
                  <a:latin typeface="Times New Roman" panose="02020603050405020304" pitchFamily="18" charset="0"/>
                  <a:ea typeface="Open Sans Light" panose="020B0604020202020204" charset="0"/>
                  <a:cs typeface="Times New Roman" panose="02020603050405020304" pitchFamily="18" charset="0"/>
                  <a:sym typeface="+mn-ea"/>
                </a:rPr>
                <a:t>Preliminary Design</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2"/>
          <p:cNvSpPr txBox="1">
            <a:spLocks noGrp="1"/>
          </p:cNvSpPr>
          <p:nvPr/>
        </p:nvSpPr>
        <p:spPr>
          <a:xfrm>
            <a:off x="3167380" y="1188085"/>
            <a:ext cx="11953875" cy="766445"/>
          </a:xfrm>
          <a:prstGeom prst="rect">
            <a:avLst/>
          </a:prstGeom>
          <a:noFill/>
          <a:ln>
            <a:noFill/>
          </a:ln>
          <a:effectLst/>
        </p:spPr>
        <p:style>
          <a:lnRef idx="1">
            <a:schemeClr val="dk1"/>
          </a:lnRef>
          <a:fillRef idx="2">
            <a:schemeClr val="dk1"/>
          </a:fillRef>
          <a:effectRef idx="1">
            <a:schemeClr val="dk1"/>
          </a:effectRef>
          <a:fontRef idx="minor">
            <a:schemeClr val="dk1"/>
          </a:fontRef>
        </p:style>
        <p:txBody>
          <a:bodyPr vert="horz" wrap="square" lIns="0" tIns="0" rIns="0" bIns="0" rtlCol="0" anchor="t" anchorCtr="0">
            <a:noAutofit/>
          </a:bodyPr>
          <a:lstStyle>
            <a:lvl1pPr marL="320040" indent="-320040" algn="r" defTabSz="914400" rtl="0" eaLnBrk="1" latinLnBrk="0" hangingPunct="1">
              <a:spcBef>
                <a:spcPct val="0"/>
              </a:spcBef>
              <a:buClr>
                <a:schemeClr val="accent6">
                  <a:lumMod val="75000"/>
                </a:schemeClr>
              </a:buClr>
              <a:buSzPct val="128000"/>
              <a:buFont typeface="Georgia" panose="02040502050405020303" pitchFamily="18" charset="0"/>
              <a:buChar char="*"/>
              <a:defRPr sz="4600" b="1" i="0" kern="1200">
                <a:solidFill>
                  <a:schemeClr val="dk1"/>
                </a:solidFill>
                <a:effectLst>
                  <a:reflection blurRad="6350" stA="55000" endA="300" endPos="45500" dir="5400000" sy="-100000" algn="bl" rotWithShape="0"/>
                </a:effectLst>
                <a:latin typeface="+mn-lt"/>
                <a:ea typeface="+mn-ea"/>
                <a:cs typeface="+mn-cs"/>
              </a:defRPr>
            </a:lvl1pPr>
            <a:lvl2pPr eaLnBrk="1" hangingPunct="1">
              <a:defRPr>
                <a:solidFill>
                  <a:schemeClr val="dk1"/>
                </a:solidFill>
                <a:latin typeface="+mn-lt"/>
                <a:ea typeface="+mn-ea"/>
                <a:cs typeface="+mn-cs"/>
              </a:defRPr>
            </a:lvl2pPr>
            <a:lvl3pPr eaLnBrk="1" hangingPunct="1">
              <a:defRPr>
                <a:solidFill>
                  <a:schemeClr val="dk1"/>
                </a:solidFill>
                <a:latin typeface="+mn-lt"/>
                <a:ea typeface="+mn-ea"/>
                <a:cs typeface="+mn-cs"/>
              </a:defRPr>
            </a:lvl3pPr>
            <a:lvl4pPr eaLnBrk="1" hangingPunct="1">
              <a:defRPr>
                <a:solidFill>
                  <a:schemeClr val="dk1"/>
                </a:solidFill>
                <a:latin typeface="+mn-lt"/>
                <a:ea typeface="+mn-ea"/>
                <a:cs typeface="+mn-cs"/>
              </a:defRPr>
            </a:lvl4pPr>
            <a:lvl5pPr eaLnBrk="1" hangingPunct="1">
              <a:defRPr>
                <a:solidFill>
                  <a:schemeClr val="dk1"/>
                </a:solidFill>
                <a:latin typeface="+mn-lt"/>
                <a:ea typeface="+mn-ea"/>
                <a:cs typeface="+mn-cs"/>
              </a:defRPr>
            </a:lvl5pPr>
            <a:lvl6pPr eaLnBrk="1" hangingPunct="1">
              <a:defRPr>
                <a:solidFill>
                  <a:schemeClr val="dk1"/>
                </a:solidFill>
                <a:latin typeface="+mn-lt"/>
                <a:ea typeface="+mn-ea"/>
                <a:cs typeface="+mn-cs"/>
              </a:defRPr>
            </a:lvl6pPr>
            <a:lvl7pPr eaLnBrk="1" hangingPunct="1">
              <a:defRPr>
                <a:solidFill>
                  <a:schemeClr val="dk1"/>
                </a:solidFill>
                <a:latin typeface="+mn-lt"/>
                <a:ea typeface="+mn-ea"/>
                <a:cs typeface="+mn-cs"/>
              </a:defRPr>
            </a:lvl7pPr>
            <a:lvl8pPr eaLnBrk="1" hangingPunct="1">
              <a:defRPr>
                <a:solidFill>
                  <a:schemeClr val="dk1"/>
                </a:solidFill>
                <a:latin typeface="+mn-lt"/>
                <a:ea typeface="+mn-ea"/>
                <a:cs typeface="+mn-cs"/>
              </a:defRPr>
            </a:lvl8pPr>
            <a:lvl9pPr eaLnBrk="1" hangingPunct="1">
              <a:defRPr>
                <a:solidFill>
                  <a:schemeClr val="dk1"/>
                </a:solidFill>
                <a:latin typeface="+mn-lt"/>
                <a:ea typeface="+mn-ea"/>
                <a:cs typeface="+mn-cs"/>
              </a:defRPr>
            </a:lvl9pPr>
          </a:lstStyle>
          <a:p>
            <a:pPr marL="0" indent="0" algn="ctr">
              <a:lnSpc>
                <a:spcPts val="3640"/>
              </a:lnSpc>
              <a:spcBef>
                <a:spcPct val="0"/>
              </a:spcBef>
              <a:buNone/>
            </a:pPr>
            <a:r>
              <a:rPr lang="en-US" sz="4800" dirty="0">
                <a:ln w="0"/>
                <a:solidFill>
                  <a:schemeClr val="tx1"/>
                </a:solidFill>
                <a:effectLst/>
                <a:latin typeface="Times New Roman" panose="02020603050405020304" pitchFamily="18" charset="0"/>
                <a:ea typeface="Open Sans Light" panose="020B0604020202020204" charset="0"/>
                <a:cs typeface="Times New Roman" panose="02020603050405020304" pitchFamily="18" charset="0"/>
              </a:rPr>
              <a:t>General Notes about preliminary dimension</a:t>
            </a:r>
          </a:p>
        </p:txBody>
      </p:sp>
      <mc:AlternateContent xmlns:mc="http://schemas.openxmlformats.org/markup-compatibility/2006" xmlns:a14="http://schemas.microsoft.com/office/drawing/2010/main">
        <mc:Choice Requires="a14">
          <p:sp>
            <p:nvSpPr>
              <p:cNvPr id="3" name="Text Box 2"/>
              <p:cNvSpPr txBox="1"/>
              <p:nvPr/>
            </p:nvSpPr>
            <p:spPr>
              <a:xfrm>
                <a:off x="1371600" y="2705100"/>
                <a:ext cx="8070215" cy="3449955"/>
              </a:xfrm>
              <a:prstGeom prst="rect">
                <a:avLst/>
              </a:prstGeom>
              <a:noFill/>
            </p:spPr>
            <p:txBody>
              <a:bodyPr wrap="square" rtlCol="0">
                <a:spAutoFit/>
              </a:bodyPr>
              <a:lstStyle/>
              <a:p>
                <a:pPr marL="285750" indent="-285750">
                  <a:buFont typeface="Wingdings" panose="05000000000000000000" charset="0"/>
                  <a:buChar char="Ø"/>
                </a:pPr>
                <a:r>
                  <a:rPr lang="en-US" sz="3600">
                    <a:latin typeface="Times New Roman" panose="02020603050405020304" pitchFamily="18" charset="0"/>
                    <a:cs typeface="Times New Roman" panose="02020603050405020304" pitchFamily="18" charset="0"/>
                  </a:rPr>
                  <a:t> Deflection limit: </a:t>
                </a:r>
              </a:p>
              <a:p>
                <a:pPr indent="0">
                  <a:buFont typeface="Arial" panose="020B0604020202020204" pitchFamily="34" charset="0"/>
                  <a:buNone/>
                </a:pPr>
                <a:r>
                  <a:rPr lang="en-US" sz="3600">
                    <a:latin typeface="Times New Roman" panose="02020603050405020304" pitchFamily="18" charset="0"/>
                    <a:cs typeface="Times New Roman" panose="02020603050405020304" pitchFamily="18" charset="0"/>
                  </a:rPr>
                  <a:t> </a:t>
                </a:r>
                <a14:m>
                  <m:oMath xmlns:m="http://schemas.openxmlformats.org/officeDocument/2006/math">
                    <m:r>
                      <a:rPr lang="en-US" sz="3600" i="1">
                        <a:latin typeface="Cambria Math" panose="02040503050406030204" pitchFamily="18" charset="0"/>
                        <a:ea typeface="MS Mincho" charset="0"/>
                        <a:cs typeface="Cambria Math" panose="02040503050406030204" pitchFamily="18" charset="0"/>
                      </a:rPr>
                      <m:t>        </m:t>
                    </m:r>
                    <m:r>
                      <a:rPr lang="en-US" sz="3600" b="1">
                        <a:latin typeface="Cambria Math" panose="02040503050406030204" pitchFamily="18" charset="0"/>
                        <a:ea typeface="MS Mincho" charset="0"/>
                        <a:cs typeface="Cambria Math" panose="02040503050406030204" pitchFamily="18" charset="0"/>
                      </a:rPr>
                      <m:t>→</m:t>
                    </m:r>
                  </m:oMath>
                </a14:m>
                <a:r>
                  <a:rPr lang="en-US" sz="3600" b="1">
                    <a:latin typeface="Times New Roman" panose="02020603050405020304" pitchFamily="18" charset="0"/>
                    <a:ea typeface="MS Mincho" charset="0"/>
                    <a:cs typeface="Times New Roman" panose="02020603050405020304" pitchFamily="18" charset="0"/>
                  </a:rPr>
                  <a:t> </a:t>
                </a:r>
                <a:r>
                  <a:rPr lang="en-US" sz="3600">
                    <a:latin typeface="Times New Roman" panose="02020603050405020304" pitchFamily="18" charset="0"/>
                    <a:ea typeface="MS Mincho" charset="0"/>
                    <a:cs typeface="Times New Roman" panose="02020603050405020304" pitchFamily="18" charset="0"/>
                  </a:rPr>
                  <a:t>  </a:t>
                </a:r>
                <a14:m>
                  <m:oMath xmlns:m="http://schemas.openxmlformats.org/officeDocument/2006/math">
                    <m:f>
                      <m:fPr>
                        <m:ctrlPr>
                          <a:rPr lang="en-US" sz="3600" i="1">
                            <a:latin typeface="Cambria Math" panose="02040503050406030204" pitchFamily="18" charset="0"/>
                            <a:ea typeface="MS Mincho" charset="0"/>
                            <a:cs typeface="Cambria Math" panose="02040503050406030204" pitchFamily="18" charset="0"/>
                          </a:rPr>
                        </m:ctrlPr>
                      </m:fPr>
                      <m:num>
                        <m:r>
                          <a:rPr lang="en-US" sz="3600" i="1">
                            <a:latin typeface="Cambria Math" panose="02040503050406030204" pitchFamily="18" charset="0"/>
                            <a:ea typeface="MS Mincho" charset="0"/>
                            <a:cs typeface="Cambria Math" panose="02040503050406030204" pitchFamily="18" charset="0"/>
                          </a:rPr>
                          <m:t>𝐿</m:t>
                        </m:r>
                      </m:num>
                      <m:den>
                        <m:r>
                          <a:rPr lang="en-US" sz="3600" i="1">
                            <a:latin typeface="Cambria Math" panose="02040503050406030204" pitchFamily="18" charset="0"/>
                            <a:ea typeface="MS Mincho" charset="0"/>
                            <a:cs typeface="Cambria Math" panose="02040503050406030204" pitchFamily="18" charset="0"/>
                          </a:rPr>
                          <m:t>240</m:t>
                        </m:r>
                      </m:den>
                    </m:f>
                  </m:oMath>
                </a14:m>
                <a:endParaRPr lang="en-US" sz="3600" i="1">
                  <a:latin typeface="Times New Roman" panose="02020603050405020304" pitchFamily="18" charset="0"/>
                  <a:ea typeface="MS Mincho" charset="0"/>
                  <a:cs typeface="Times New Roman" panose="02020603050405020304" pitchFamily="18" charset="0"/>
                </a:endParaRPr>
              </a:p>
              <a:p>
                <a:pPr indent="0">
                  <a:buFont typeface="Arial" panose="020B0604020202020204" pitchFamily="34" charset="0"/>
                  <a:buNone/>
                </a:pPr>
                <a14:m>
                  <m:oMath xmlns:m="http://schemas.openxmlformats.org/officeDocument/2006/math">
                    <m:r>
                      <a:rPr lang="en-US" sz="3600" b="1">
                        <a:latin typeface="Cambria Math" panose="02040503050406030204" pitchFamily="18" charset="0"/>
                        <a:ea typeface="MS Mincho" charset="0"/>
                        <a:cs typeface="Cambria Math" panose="02040503050406030204" pitchFamily="18" charset="0"/>
                      </a:rPr>
                      <m:t>         →</m:t>
                    </m:r>
                  </m:oMath>
                </a14:m>
                <a:r>
                  <a:rPr lang="en-US" sz="3600" i="1">
                    <a:latin typeface="Times New Roman" panose="02020603050405020304" pitchFamily="18" charset="0"/>
                    <a:ea typeface="MS Mincho" charset="0"/>
                    <a:cs typeface="Times New Roman" panose="02020603050405020304" pitchFamily="18" charset="0"/>
                  </a:rPr>
                  <a:t> </a:t>
                </a:r>
                <a14:m>
                  <m:oMath xmlns:m="http://schemas.openxmlformats.org/officeDocument/2006/math">
                    <m:r>
                      <a:rPr lang="en-US" sz="3600" i="1">
                        <a:latin typeface="Cambria Math" panose="02040503050406030204" pitchFamily="18" charset="0"/>
                        <a:ea typeface="MS Mincho" charset="0"/>
                        <a:cs typeface="Cambria Math" panose="02040503050406030204" pitchFamily="18" charset="0"/>
                      </a:rPr>
                      <m:t> </m:t>
                    </m:r>
                    <m:f>
                      <m:fPr>
                        <m:ctrlPr>
                          <a:rPr lang="en-US" sz="3600" i="1">
                            <a:latin typeface="Cambria Math" panose="02040503050406030204" pitchFamily="18" charset="0"/>
                            <a:ea typeface="MS Mincho" charset="0"/>
                            <a:cs typeface="Cambria Math" panose="02040503050406030204" pitchFamily="18" charset="0"/>
                          </a:rPr>
                        </m:ctrlPr>
                      </m:fPr>
                      <m:num>
                        <m:r>
                          <a:rPr lang="en-US" sz="3600" i="1">
                            <a:latin typeface="Cambria Math" panose="02040503050406030204" pitchFamily="18" charset="0"/>
                            <a:ea typeface="MS Mincho" charset="0"/>
                            <a:cs typeface="Cambria Math" panose="02040503050406030204" pitchFamily="18" charset="0"/>
                          </a:rPr>
                          <m:t>𝐿</m:t>
                        </m:r>
                      </m:num>
                      <m:den>
                        <m:r>
                          <a:rPr lang="en-US" sz="3600" i="1">
                            <a:latin typeface="Cambria Math" panose="02040503050406030204" pitchFamily="18" charset="0"/>
                            <a:ea typeface="MS Mincho" charset="0"/>
                            <a:cs typeface="Cambria Math" panose="02040503050406030204" pitchFamily="18" charset="0"/>
                          </a:rPr>
                          <m:t>480</m:t>
                        </m:r>
                      </m:den>
                    </m:f>
                  </m:oMath>
                </a14:m>
                <a:endParaRPr lang="en-US" sz="3600" i="1">
                  <a:latin typeface="Times New Roman" panose="02020603050405020304" pitchFamily="18" charset="0"/>
                  <a:ea typeface="MS Mincho" charset="0"/>
                  <a:cs typeface="Times New Roman" panose="02020603050405020304" pitchFamily="18" charset="0"/>
                </a:endParaRPr>
              </a:p>
              <a:p>
                <a:pPr indent="0">
                  <a:buFont typeface="Arial" panose="020B0604020202020204" pitchFamily="34" charset="0"/>
                  <a:buNone/>
                </a:pPr>
                <a:r>
                  <a:rPr lang="en-US" sz="4000">
                    <a:latin typeface="Times New Roman" panose="02020603050405020304" pitchFamily="18" charset="0"/>
                    <a:cs typeface="Times New Roman" panose="02020603050405020304" pitchFamily="18" charset="0"/>
                    <a:sym typeface="+mn-ea"/>
                  </a:rPr>
                  <a:t> </a:t>
                </a:r>
                <a:endParaRPr lang="en-US" sz="4000" i="1">
                  <a:latin typeface="Times New Roman" panose="02020603050405020304" pitchFamily="18" charset="0"/>
                  <a:ea typeface="MS Mincho" charset="0"/>
                  <a:cs typeface="Times New Roman" panose="02020603050405020304" pitchFamily="18" charset="0"/>
                </a:endParaRPr>
              </a:p>
              <a:p>
                <a:pPr indent="0">
                  <a:buFont typeface="Arial" panose="020B0604020202020204" pitchFamily="34" charset="0"/>
                  <a:buNone/>
                </a:pPr>
                <a:endParaRPr lang="en-US" sz="4000">
                  <a:latin typeface="Times New Roman" panose="02020603050405020304" pitchFamily="18" charset="0"/>
                  <a:ea typeface="MS Mincho" charset="0"/>
                  <a:cs typeface="Times New Roman" panose="02020603050405020304" pitchFamily="18" charset="0"/>
                </a:endParaRPr>
              </a:p>
            </p:txBody>
          </p:sp>
        </mc:Choice>
        <mc:Fallback xmlns="">
          <p:sp>
            <p:nvSpPr>
              <p:cNvPr id="3" name="Text Box 2"/>
              <p:cNvSpPr txBox="1">
                <a:spLocks noRot="1" noChangeAspect="1" noMove="1" noResize="1" noEditPoints="1" noAdjustHandles="1" noChangeArrowheads="1" noChangeShapeType="1" noTextEdit="1"/>
              </p:cNvSpPr>
              <p:nvPr/>
            </p:nvSpPr>
            <p:spPr>
              <a:xfrm>
                <a:off x="1371600" y="2705100"/>
                <a:ext cx="8070215" cy="3449955"/>
              </a:xfrm>
              <a:prstGeom prst="rect">
                <a:avLst/>
              </a:prstGeom>
              <a:blipFill rotWithShape="1">
                <a:blip r:embed="rId5"/>
                <a:stretch>
                  <a:fillRect/>
                </a:stretch>
              </a:blipFill>
            </p:spPr>
            <p:txBody>
              <a:bodyPr/>
              <a:lstStyle/>
              <a:p>
                <a:r>
                  <a:rPr lang="en-US" altLang="en-US">
                    <a:noFill/>
                  </a:rPr>
                  <a:t> </a:t>
                </a:r>
              </a:p>
            </p:txBody>
          </p:sp>
        </mc:Fallback>
      </mc:AlternateContent>
      <p:pic>
        <p:nvPicPr>
          <p:cNvPr id="149" name="Picture 2"/>
          <p:cNvPicPr>
            <a:picLocks noChangeAspect="1"/>
          </p:cNvPicPr>
          <p:nvPr/>
        </p:nvPicPr>
        <p:blipFill>
          <a:blip r:embed="rId6">
            <a:clrChange>
              <a:clrFrom>
                <a:srgbClr val="FFFFFF">
                  <a:alpha val="100000"/>
                </a:srgbClr>
              </a:clrFrom>
              <a:clrTo>
                <a:srgbClr val="FFFFFF">
                  <a:alpha val="100000"/>
                  <a:alpha val="0"/>
                </a:srgbClr>
              </a:clrTo>
            </a:clrChange>
          </a:blip>
          <a:srcRect l="10681" t="33083" r="13753" b="15624"/>
          <a:stretch>
            <a:fillRect/>
          </a:stretch>
        </p:blipFill>
        <p:spPr>
          <a:xfrm>
            <a:off x="6400800" y="2400300"/>
            <a:ext cx="11059160" cy="4220210"/>
          </a:xfrm>
          <a:prstGeom prst="rect">
            <a:avLst/>
          </a:prstGeom>
          <a:noFill/>
          <a:ln>
            <a:solidFill>
              <a:schemeClr val="tx1"/>
            </a:solidFill>
          </a:ln>
        </p:spPr>
      </p:pic>
      <mc:AlternateContent xmlns:mc="http://schemas.openxmlformats.org/markup-compatibility/2006" xmlns:a14="http://schemas.microsoft.com/office/drawing/2010/main">
        <mc:Choice Requires="a14">
          <p:sp>
            <p:nvSpPr>
              <p:cNvPr id="4" name="Text Box 3"/>
              <p:cNvSpPr txBox="1"/>
              <p:nvPr/>
            </p:nvSpPr>
            <p:spPr>
              <a:xfrm>
                <a:off x="1371600" y="6544310"/>
                <a:ext cx="9034145" cy="2884805"/>
              </a:xfrm>
              <a:prstGeom prst="rect">
                <a:avLst/>
              </a:prstGeom>
              <a:noFill/>
            </p:spPr>
            <p:txBody>
              <a:bodyPr wrap="square" rtlCol="0">
                <a:spAutoFit/>
              </a:bodyPr>
              <a:lstStyle/>
              <a:p>
                <a:pPr marL="285750" indent="-285750">
                  <a:buFont typeface="Wingdings" panose="05000000000000000000" charset="0"/>
                  <a:buChar char="Ø"/>
                </a:pPr>
                <a:r>
                  <a:rPr lang="en-US" sz="3600">
                    <a:latin typeface="Times New Roman" panose="02020603050405020304" pitchFamily="18" charset="0"/>
                    <a:cs typeface="Times New Roman" panose="02020603050405020304" pitchFamily="18" charset="0"/>
                  </a:rPr>
                  <a:t> Rebar percentage: </a:t>
                </a:r>
              </a:p>
              <a:p>
                <a:pPr indent="0">
                  <a:buFont typeface="Arial" panose="020B0604020202020204" pitchFamily="34" charset="0"/>
                  <a:buNone/>
                </a:pPr>
                <a:r>
                  <a:rPr lang="en-US" sz="3600">
                    <a:latin typeface="Times New Roman" panose="02020603050405020304" pitchFamily="18" charset="0"/>
                    <a:cs typeface="Times New Roman" panose="02020603050405020304" pitchFamily="18" charset="0"/>
                    <a:sym typeface="+mn-ea"/>
                  </a:rPr>
                  <a:t>Column  </a:t>
                </a:r>
                <a14:m>
                  <m:oMath xmlns:m="http://schemas.openxmlformats.org/officeDocument/2006/math">
                    <m:r>
                      <a:rPr lang="en-US" sz="3600" b="1">
                        <a:latin typeface="Cambria Math" panose="02040503050406030204" pitchFamily="18" charset="0"/>
                        <a:ea typeface="MS Mincho" charset="0"/>
                        <a:cs typeface="Cambria Math" panose="02040503050406030204" pitchFamily="18" charset="0"/>
                        <a:sym typeface="+mn-ea"/>
                      </a:rPr>
                      <m:t>→</m:t>
                    </m:r>
                  </m:oMath>
                </a14:m>
                <a:r>
                  <a:rPr lang="en-US" sz="3600" i="1">
                    <a:latin typeface="Times New Roman" panose="02020603050405020304" pitchFamily="18" charset="0"/>
                    <a:ea typeface="MS Mincho" charset="0"/>
                    <a:cs typeface="Times New Roman" panose="02020603050405020304" pitchFamily="18" charset="0"/>
                  </a:rPr>
                  <a:t>   </a:t>
                </a:r>
                <a14:m>
                  <m:oMath xmlns:m="http://schemas.openxmlformats.org/officeDocument/2006/math">
                    <m:sSub>
                      <m:sSubPr>
                        <m:ctrlPr>
                          <a:rPr lang="en-US" sz="3600" i="1">
                            <a:latin typeface="Cambria Math" panose="02040503050406030204" pitchFamily="18" charset="0"/>
                            <a:ea typeface="MS Mincho" charset="0"/>
                            <a:cs typeface="Cambria Math" panose="02040503050406030204" pitchFamily="18" charset="0"/>
                          </a:rPr>
                        </m:ctrlPr>
                      </m:sSubPr>
                      <m:e>
                        <m:r>
                          <a:rPr lang="en-US" sz="3600" i="1">
                            <a:latin typeface="Cambria Math" panose="02040503050406030204" pitchFamily="18" charset="0"/>
                            <a:ea typeface="MS Mincho" charset="0"/>
                            <a:cs typeface="Cambria Math" panose="02040503050406030204" pitchFamily="18" charset="0"/>
                          </a:rPr>
                          <m:t>𝜌</m:t>
                        </m:r>
                      </m:e>
                      <m:sub>
                        <m:r>
                          <a:rPr lang="en-US" sz="3600" i="1">
                            <a:latin typeface="Cambria Math" panose="02040503050406030204" pitchFamily="18" charset="0"/>
                            <a:ea typeface="MS Mincho" charset="0"/>
                            <a:cs typeface="Cambria Math" panose="02040503050406030204" pitchFamily="18" charset="0"/>
                          </a:rPr>
                          <m:t>𝑚𝑎𝑥</m:t>
                        </m:r>
                      </m:sub>
                    </m:sSub>
                    <m:r>
                      <a:rPr lang="en-US" sz="3600" i="1">
                        <a:latin typeface="Cambria Math" panose="02040503050406030204" pitchFamily="18" charset="0"/>
                        <a:ea typeface="MS Mincho" charset="0"/>
                        <a:cs typeface="Cambria Math" panose="02040503050406030204" pitchFamily="18" charset="0"/>
                      </a:rPr>
                      <m:t>=0.03</m:t>
                    </m:r>
                  </m:oMath>
                </a14:m>
                <a:endParaRPr lang="en-US" sz="3600" i="1">
                  <a:latin typeface="Times New Roman" panose="02020603050405020304" pitchFamily="18" charset="0"/>
                  <a:ea typeface="MS Mincho" charset="0"/>
                  <a:cs typeface="Times New Roman" panose="02020603050405020304" pitchFamily="18" charset="0"/>
                </a:endParaRPr>
              </a:p>
              <a:p>
                <a:pPr indent="0">
                  <a:buFont typeface="Arial" panose="020B0604020202020204" pitchFamily="34" charset="0"/>
                  <a:buNone/>
                </a:pPr>
                <a:r>
                  <a:rPr lang="en-US" sz="3600">
                    <a:latin typeface="Times New Roman" panose="02020603050405020304" pitchFamily="18" charset="0"/>
                    <a:cs typeface="Times New Roman" panose="02020603050405020304" pitchFamily="18" charset="0"/>
                    <a:sym typeface="+mn-ea"/>
                  </a:rPr>
                  <a:t>Beam     </a:t>
                </a:r>
                <a14:m>
                  <m:oMath xmlns:m="http://schemas.openxmlformats.org/officeDocument/2006/math">
                    <m:r>
                      <a:rPr lang="en-US" sz="3600" b="1">
                        <a:latin typeface="Cambria Math" panose="02040503050406030204" pitchFamily="18" charset="0"/>
                        <a:ea typeface="MS Mincho" charset="0"/>
                        <a:cs typeface="Cambria Math" panose="02040503050406030204" pitchFamily="18" charset="0"/>
                        <a:sym typeface="+mn-ea"/>
                      </a:rPr>
                      <m:t>→</m:t>
                    </m:r>
                  </m:oMath>
                </a14:m>
                <a:r>
                  <a:rPr lang="en-US" sz="3600" i="1">
                    <a:latin typeface="Times New Roman" panose="02020603050405020304" pitchFamily="18" charset="0"/>
                    <a:ea typeface="MS Mincho" charset="0"/>
                    <a:cs typeface="Times New Roman" panose="02020603050405020304" pitchFamily="18" charset="0"/>
                    <a:sym typeface="+mn-ea"/>
                  </a:rPr>
                  <a:t>   </a:t>
                </a:r>
                <a14:m>
                  <m:oMath xmlns:m="http://schemas.openxmlformats.org/officeDocument/2006/math">
                    <m:sSub>
                      <m:sSubPr>
                        <m:ctrlPr>
                          <a:rPr lang="en-US" sz="3600" i="1">
                            <a:latin typeface="Cambria Math" panose="02040503050406030204" pitchFamily="18" charset="0"/>
                            <a:ea typeface="MS Mincho" charset="0"/>
                            <a:cs typeface="Cambria Math" panose="02040503050406030204" pitchFamily="18" charset="0"/>
                          </a:rPr>
                        </m:ctrlPr>
                      </m:sSubPr>
                      <m:e>
                        <m:r>
                          <a:rPr lang="en-US" sz="3600" i="1">
                            <a:latin typeface="Cambria Math" panose="02040503050406030204" pitchFamily="18" charset="0"/>
                            <a:ea typeface="MS Mincho" charset="0"/>
                            <a:cs typeface="Cambria Math" panose="02040503050406030204" pitchFamily="18" charset="0"/>
                          </a:rPr>
                          <m:t>𝜌</m:t>
                        </m:r>
                      </m:e>
                      <m:sub>
                        <m:r>
                          <a:rPr lang="en-US" sz="3600" i="1">
                            <a:latin typeface="Cambria Math" panose="02040503050406030204" pitchFamily="18" charset="0"/>
                            <a:ea typeface="MS Mincho" charset="0"/>
                            <a:cs typeface="Cambria Math" panose="02040503050406030204" pitchFamily="18" charset="0"/>
                          </a:rPr>
                          <m:t>𝑚𝑎𝑥</m:t>
                        </m:r>
                        <m:r>
                          <a:rPr lang="en-US" sz="3600" i="1">
                            <a:latin typeface="Cambria Math" panose="02040503050406030204" pitchFamily="18" charset="0"/>
                            <a:ea typeface="MS Mincho" charset="0"/>
                            <a:cs typeface="Cambria Math" panose="02040503050406030204" pitchFamily="18" charset="0"/>
                          </a:rPr>
                          <m:t>,</m:t>
                        </m:r>
                        <m:r>
                          <a:rPr lang="en-US" sz="3600" i="1">
                            <a:latin typeface="Cambria Math" panose="02040503050406030204" pitchFamily="18" charset="0"/>
                            <a:ea typeface="MS Mincho" charset="0"/>
                            <a:cs typeface="Cambria Math" panose="02040503050406030204" pitchFamily="18" charset="0"/>
                          </a:rPr>
                          <m:t>𝑠𝑖𝑛𝑔𝑙𝑦</m:t>
                        </m:r>
                      </m:sub>
                    </m:sSub>
                    <m:r>
                      <a:rPr lang="en-US" sz="3600" i="1">
                        <a:latin typeface="Cambria Math" panose="02040503050406030204" pitchFamily="18" charset="0"/>
                        <a:ea typeface="MS Mincho" charset="0"/>
                        <a:cs typeface="Cambria Math" panose="02040503050406030204" pitchFamily="18" charset="0"/>
                      </a:rPr>
                      <m:t>=0.035</m:t>
                    </m:r>
                  </m:oMath>
                </a14:m>
                <a:endParaRPr lang="en-US" sz="3600" i="1">
                  <a:latin typeface="Times New Roman" panose="02020603050405020304" pitchFamily="18" charset="0"/>
                  <a:ea typeface="MS Mincho" charset="0"/>
                  <a:cs typeface="Times New Roman" panose="02020603050405020304" pitchFamily="18" charset="0"/>
                </a:endParaRPr>
              </a:p>
              <a:p>
                <a:pPr indent="0">
                  <a:buFont typeface="Arial" panose="020B0604020202020204" pitchFamily="34" charset="0"/>
                  <a:buNone/>
                </a:pPr>
                <a:r>
                  <a:rPr lang="en-US" sz="3600">
                    <a:latin typeface="Times New Roman" panose="02020603050405020304" pitchFamily="18" charset="0"/>
                    <a:ea typeface="MS Mincho" charset="0"/>
                    <a:cs typeface="Times New Roman" panose="02020603050405020304" pitchFamily="18" charset="0"/>
                  </a:rPr>
                  <a:t>              </a:t>
                </a:r>
                <a14:m>
                  <m:oMath xmlns:m="http://schemas.openxmlformats.org/officeDocument/2006/math">
                    <m:r>
                      <a:rPr lang="en-US" sz="3600" b="1">
                        <a:latin typeface="Cambria Math" panose="02040503050406030204" pitchFamily="18" charset="0"/>
                        <a:ea typeface="MS Mincho" charset="0"/>
                        <a:cs typeface="Cambria Math" panose="02040503050406030204" pitchFamily="18" charset="0"/>
                      </a:rPr>
                      <m:t>→</m:t>
                    </m:r>
                  </m:oMath>
                </a14:m>
                <a:r>
                  <a:rPr lang="en-US" sz="3600" b="1">
                    <a:latin typeface="Times New Roman" panose="02020603050405020304" pitchFamily="18" charset="0"/>
                    <a:ea typeface="MS Mincho" charset="0"/>
                    <a:cs typeface="Times New Roman" panose="02020603050405020304" pitchFamily="18" charset="0"/>
                  </a:rPr>
                  <a:t>   </a:t>
                </a:r>
                <a:r>
                  <a:rPr lang="en-US" sz="3600" i="1">
                    <a:latin typeface="Times New Roman" panose="02020603050405020304" pitchFamily="18" charset="0"/>
                    <a:ea typeface="MS Mincho" charset="0"/>
                    <a:cs typeface="Times New Roman" panose="02020603050405020304" pitchFamily="18" charset="0"/>
                    <a:sym typeface="+mn-ea"/>
                  </a:rPr>
                  <a:t> </a:t>
                </a:r>
                <a14:m>
                  <m:oMath xmlns:m="http://schemas.openxmlformats.org/officeDocument/2006/math">
                    <m:sSub>
                      <m:sSubPr>
                        <m:ctrlPr>
                          <a:rPr lang="en-US" sz="3600" i="1">
                            <a:latin typeface="Cambria Math" panose="02040503050406030204" pitchFamily="18" charset="0"/>
                            <a:ea typeface="MS Mincho" charset="0"/>
                            <a:cs typeface="Cambria Math" panose="02040503050406030204" pitchFamily="18" charset="0"/>
                          </a:rPr>
                        </m:ctrlPr>
                      </m:sSubPr>
                      <m:e>
                        <m:r>
                          <a:rPr lang="en-US" sz="3600" i="1">
                            <a:latin typeface="Cambria Math" panose="02040503050406030204" pitchFamily="18" charset="0"/>
                            <a:ea typeface="MS Mincho" charset="0"/>
                            <a:cs typeface="Cambria Math" panose="02040503050406030204" pitchFamily="18" charset="0"/>
                          </a:rPr>
                          <m:t>𝜌</m:t>
                        </m:r>
                      </m:e>
                      <m:sub>
                        <m:r>
                          <a:rPr lang="en-US" sz="3600" i="1">
                            <a:latin typeface="Cambria Math" panose="02040503050406030204" pitchFamily="18" charset="0"/>
                            <a:ea typeface="MS Mincho" charset="0"/>
                            <a:cs typeface="Cambria Math" panose="02040503050406030204" pitchFamily="18" charset="0"/>
                          </a:rPr>
                          <m:t>𝑚𝑖𝑛</m:t>
                        </m:r>
                      </m:sub>
                    </m:sSub>
                    <m:r>
                      <a:rPr lang="en-US" sz="3600" i="1">
                        <a:latin typeface="Cambria Math" panose="02040503050406030204" pitchFamily="18" charset="0"/>
                        <a:ea typeface="MS Mincho" charset="0"/>
                        <a:cs typeface="Cambria Math" panose="02040503050406030204" pitchFamily="18" charset="0"/>
                      </a:rPr>
                      <m:t>=0.0049</m:t>
                    </m:r>
                  </m:oMath>
                </a14:m>
                <a:endParaRPr lang="en-US" sz="3600" b="1">
                  <a:latin typeface="Times New Roman" panose="02020603050405020304" pitchFamily="18" charset="0"/>
                  <a:ea typeface="MS Mincho" charset="0"/>
                  <a:cs typeface="Times New Roman" panose="02020603050405020304" pitchFamily="18" charset="0"/>
                </a:endParaRPr>
              </a:p>
              <a:p>
                <a:pPr indent="0">
                  <a:buFont typeface="Arial" panose="020B0604020202020204" pitchFamily="34" charset="0"/>
                  <a:buNone/>
                </a:pPr>
                <a:endParaRPr lang="en-US" sz="3600" b="1">
                  <a:latin typeface="Times New Roman" panose="02020603050405020304" pitchFamily="18" charset="0"/>
                  <a:ea typeface="MS Mincho" charset="0"/>
                  <a:cs typeface="Times New Roman" panose="02020603050405020304" pitchFamily="18" charset="0"/>
                </a:endParaRPr>
              </a:p>
            </p:txBody>
          </p:sp>
        </mc:Choice>
        <mc:Fallback xmlns="">
          <p:sp>
            <p:nvSpPr>
              <p:cNvPr id="4" name="Text Box 3"/>
              <p:cNvSpPr txBox="1">
                <a:spLocks noRot="1" noChangeAspect="1" noMove="1" noResize="1" noEditPoints="1" noAdjustHandles="1" noChangeArrowheads="1" noChangeShapeType="1" noTextEdit="1"/>
              </p:cNvSpPr>
              <p:nvPr/>
            </p:nvSpPr>
            <p:spPr>
              <a:xfrm>
                <a:off x="1371600" y="6544310"/>
                <a:ext cx="9034145" cy="2884805"/>
              </a:xfrm>
              <a:prstGeom prst="rect">
                <a:avLst/>
              </a:prstGeom>
              <a:blipFill rotWithShape="1">
                <a:blip r:embed="rId7"/>
                <a:stretch>
                  <a:fillRect/>
                </a:stretch>
              </a:blipFill>
            </p:spPr>
            <p:txBody>
              <a:bodyPr/>
              <a:lstStyle/>
              <a:p>
                <a:r>
                  <a:rPr lang="en-US" altLang="en-US">
                    <a:noFill/>
                  </a:rPr>
                  <a:t> </a:t>
                </a:r>
              </a:p>
            </p:txBody>
          </p:sp>
        </mc:Fallback>
      </mc:AlternateContent>
      <p:grpSp>
        <p:nvGrpSpPr>
          <p:cNvPr id="5" name="Group 4"/>
          <p:cNvGrpSpPr/>
          <p:nvPr userDrawn="1"/>
        </p:nvGrpSpPr>
        <p:grpSpPr>
          <a:xfrm>
            <a:off x="304800" y="342900"/>
            <a:ext cx="3989070" cy="528955"/>
            <a:chOff x="6240" y="4740"/>
            <a:chExt cx="6282" cy="833"/>
          </a:xfrm>
        </p:grpSpPr>
        <p:sp>
          <p:nvSpPr>
            <p:cNvPr id="6" name="文本框 12"/>
            <p:cNvSpPr txBox="1"/>
            <p:nvPr userDrawn="1">
              <p:custDataLst>
                <p:tags r:id="rId1"/>
              </p:custDataLst>
            </p:nvPr>
          </p:nvSpPr>
          <p:spPr>
            <a:xfrm>
              <a:off x="6240" y="4740"/>
              <a:ext cx="1599" cy="833"/>
            </a:xfrm>
            <a:prstGeom prst="rect">
              <a:avLst/>
            </a:prstGeom>
            <a:noFill/>
          </p:spPr>
          <p:txBody>
            <a:bodyPr wrap="square" rtlCol="0">
              <a:noAutofit/>
            </a:bodyPr>
            <a:lstStyle/>
            <a:p>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2.</a:t>
              </a:r>
            </a:p>
          </p:txBody>
        </p:sp>
        <p:sp>
          <p:nvSpPr>
            <p:cNvPr id="7" name="文本框 3"/>
            <p:cNvSpPr txBox="1"/>
            <p:nvPr userDrawn="1">
              <p:custDataLst>
                <p:tags r:id="rId2"/>
              </p:custDataLst>
            </p:nvPr>
          </p:nvSpPr>
          <p:spPr>
            <a:xfrm>
              <a:off x="6804" y="4740"/>
              <a:ext cx="5718" cy="630"/>
            </a:xfrm>
            <a:prstGeom prst="rect">
              <a:avLst/>
            </a:prstGeom>
            <a:noFill/>
          </p:spPr>
          <p:txBody>
            <a:bodyPr wrap="square" rtlCol="0">
              <a:noAutofit/>
            </a:bodyPr>
            <a:lstStyle/>
            <a:p>
              <a:pPr marL="0" lvl="1" algn="dist"/>
              <a:r>
                <a:rPr lang="en-US" sz="2000" b="1" dirty="0">
                  <a:solidFill>
                    <a:srgbClr val="000000"/>
                  </a:solidFill>
                  <a:latin typeface="Times New Roman" panose="02020603050405020304" pitchFamily="18" charset="0"/>
                  <a:ea typeface="Open Sans Light" panose="020B0604020202020204" charset="0"/>
                  <a:cs typeface="Times New Roman" panose="02020603050405020304" pitchFamily="18" charset="0"/>
                  <a:sym typeface="+mn-ea"/>
                </a:rPr>
                <a:t>Preliminary Design</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直接连接符 4"/>
          <p:cNvCxnSpPr/>
          <p:nvPr/>
        </p:nvCxnSpPr>
        <p:spPr>
          <a:xfrm>
            <a:off x="1447703" y="4686202"/>
            <a:ext cx="15087600" cy="0"/>
          </a:xfrm>
          <a:prstGeom prst="line">
            <a:avLst/>
          </a:prstGeom>
          <a:ln w="31750" cap="rnd">
            <a:solidFill>
              <a:schemeClr val="accent1"/>
            </a:solidFill>
            <a:round/>
          </a:ln>
        </p:spPr>
        <p:style>
          <a:lnRef idx="0">
            <a:srgbClr val="FFFFFF"/>
          </a:lnRef>
          <a:fillRef idx="0">
            <a:srgbClr val="FFFFFF"/>
          </a:fillRef>
          <a:effectRef idx="0">
            <a:srgbClr val="FFFFFF"/>
          </a:effectRef>
          <a:fontRef idx="minor">
            <a:schemeClr val="tx1"/>
          </a:fontRef>
        </p:style>
      </p:cxnSp>
      <p:sp>
        <p:nvSpPr>
          <p:cNvPr id="13" name="文本框 12"/>
          <p:cNvSpPr txBox="1"/>
          <p:nvPr/>
        </p:nvSpPr>
        <p:spPr>
          <a:xfrm>
            <a:off x="457200" y="3039745"/>
            <a:ext cx="1688465" cy="1832610"/>
          </a:xfrm>
          <a:prstGeom prst="rect">
            <a:avLst/>
          </a:prstGeom>
          <a:noFill/>
        </p:spPr>
        <p:txBody>
          <a:bodyPr wrap="square" rtlCol="0">
            <a:noAutofit/>
          </a:bodyPr>
          <a:lstStyle/>
          <a:p>
            <a:r>
              <a:rPr lang="en-US" altLang="en-US" sz="10000" b="1" dirty="0">
                <a:solidFill>
                  <a:schemeClr val="accent1">
                    <a:lumMod val="75000"/>
                  </a:schemeClr>
                </a:solidFill>
                <a:latin typeface="Arial" panose="020B0604020202020204" pitchFamily="34" charset="0"/>
                <a:sym typeface="Arial" panose="020B0604020202020204" pitchFamily="34" charset="0"/>
              </a:rPr>
              <a:t>3.</a:t>
            </a:r>
          </a:p>
          <a:p>
            <a:endParaRPr lang="en-US" altLang="en-US" sz="10000" b="1" dirty="0">
              <a:solidFill>
                <a:schemeClr val="accent1">
                  <a:lumMod val="75000"/>
                </a:schemeClr>
              </a:solidFill>
              <a:latin typeface="Arial" panose="020B0604020202020204" pitchFamily="34" charset="0"/>
              <a:sym typeface="Arial" panose="020B0604020202020204" pitchFamily="34" charset="0"/>
            </a:endParaRPr>
          </a:p>
          <a:p>
            <a:endParaRPr lang="en-US" altLang="zh-CN" sz="10000" b="1" dirty="0">
              <a:solidFill>
                <a:schemeClr val="accent1">
                  <a:lumMod val="75000"/>
                </a:schemeClr>
              </a:solidFill>
              <a:latin typeface="Arial" panose="020B0604020202020204" pitchFamily="34" charset="0"/>
              <a:sym typeface="Arial" panose="020B0604020202020204" pitchFamily="34" charset="0"/>
            </a:endParaRPr>
          </a:p>
        </p:txBody>
      </p:sp>
      <p:sp>
        <p:nvSpPr>
          <p:cNvPr id="2" name="文本框 3"/>
          <p:cNvSpPr txBox="1"/>
          <p:nvPr/>
        </p:nvSpPr>
        <p:spPr>
          <a:xfrm>
            <a:off x="1143000" y="2671445"/>
            <a:ext cx="16191230" cy="2014855"/>
          </a:xfrm>
          <a:prstGeom prst="rect">
            <a:avLst/>
          </a:prstGeom>
          <a:noFill/>
        </p:spPr>
        <p:txBody>
          <a:bodyPr wrap="square" rtlCol="0">
            <a:spAutoFit/>
          </a:bodyPr>
          <a:lstStyle/>
          <a:p>
            <a:pPr marL="525145" lvl="1" indent="0" algn="l">
              <a:lnSpc>
                <a:spcPct val="125000"/>
              </a:lnSpc>
              <a:spcBef>
                <a:spcPts val="0"/>
              </a:spcBef>
              <a:spcAft>
                <a:spcPts val="0"/>
              </a:spcAft>
              <a:buFont typeface="Arial" panose="020B0604020202020204"/>
              <a:buNone/>
            </a:pPr>
            <a:r>
              <a:rPr lang="en-US" sz="10000" b="1" spc="107" dirty="0">
                <a:latin typeface="Times New Roman" panose="02020603050405020304" pitchFamily="18" charset="0"/>
                <a:cs typeface="Times New Roman" panose="02020603050405020304" pitchFamily="18" charset="0"/>
                <a:sym typeface="+mn-ea"/>
              </a:rPr>
              <a:t>Three-dimensional analysis</a:t>
            </a:r>
            <a:endParaRPr lang="en-US" altLang="en-US" sz="10000" dirty="0">
              <a:latin typeface="Arial" panose="020B0604020202020204" pitchFamily="34" charset="0"/>
              <a:ea typeface="Microsoft YaHei" panose="020B0503020204020204" charset="-122"/>
              <a:sym typeface="Arial" panose="020B0604020202020204" pitchFamily="34" charset="0"/>
            </a:endParaRPr>
          </a:p>
        </p:txBody>
      </p:sp>
      <p:sp>
        <p:nvSpPr>
          <p:cNvPr id="7" name="Text Box 6"/>
          <p:cNvSpPr txBox="1"/>
          <p:nvPr/>
        </p:nvSpPr>
        <p:spPr>
          <a:xfrm>
            <a:off x="18042255" y="9633585"/>
            <a:ext cx="6096000" cy="368300"/>
          </a:xfrm>
          <a:prstGeom prst="rect">
            <a:avLst/>
          </a:prstGeom>
          <a:noFill/>
        </p:spPr>
        <p:txBody>
          <a:bodyPr wrap="square" rtlCol="0">
            <a:spAutoFit/>
          </a:bodyPr>
          <a:lstStyle/>
          <a:p>
            <a:endParaRPr lang="en-US"/>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مستطيل 2"/>
          <p:cNvSpPr/>
          <p:nvPr/>
        </p:nvSpPr>
        <p:spPr>
          <a:xfrm>
            <a:off x="1371600" y="2019300"/>
            <a:ext cx="15735300" cy="6387465"/>
          </a:xfrm>
          <a:prstGeom prst="rect">
            <a:avLst/>
          </a:prstGeom>
        </p:spPr>
        <p:txBody>
          <a:bodyPr wrap="square">
            <a:noAutofit/>
          </a:bodyPr>
          <a:lstStyle/>
          <a:p>
            <a:pPr algn="just"/>
            <a:endParaRPr lang="en-US" sz="3200">
              <a:latin typeface="Times New Roman" panose="02020603050405020304" pitchFamily="18" charset="0"/>
              <a:cs typeface="Times New Roman" panose="02020603050405020304" pitchFamily="18" charset="0"/>
            </a:endParaRPr>
          </a:p>
          <a:p>
            <a:pPr algn="just"/>
            <a:endParaRPr lang="en-US" sz="3200">
              <a:latin typeface="Times New Roman" panose="02020603050405020304" pitchFamily="18" charset="0"/>
              <a:cs typeface="Times New Roman" panose="02020603050405020304" pitchFamily="18" charset="0"/>
            </a:endParaRPr>
          </a:p>
          <a:p>
            <a:pPr algn="just"/>
            <a:r>
              <a:rPr lang="en-US" sz="3200">
                <a:latin typeface="Times New Roman" panose="02020603050405020304" pitchFamily="18" charset="0"/>
                <a:cs typeface="Times New Roman" panose="02020603050405020304" pitchFamily="18" charset="0"/>
              </a:rPr>
              <a:t>After completing the model and running the analysis, the check-frame design was initiated by commencing the design process using all possible load combinations. During this assessment, it was observed that over 70% of the beams, columns, and walls were flagged with a red indicator and O/S sign. To address this issue, the design approach for beams and columns was modified from a sway-special configuration to an intermediate configuration, as numerous beams did not meet the criteria for special beams. And walls sections were modified to fit stresses. as well as, spanrels modifiers are converted to 0.35 as beams.</a:t>
            </a:r>
          </a:p>
          <a:p>
            <a:pPr algn="just"/>
            <a:endParaRPr lang="en-US" sz="3200">
              <a:latin typeface="Times New Roman" panose="02020603050405020304" pitchFamily="18" charset="0"/>
              <a:cs typeface="Times New Roman" panose="02020603050405020304" pitchFamily="18" charset="0"/>
            </a:endParaRPr>
          </a:p>
          <a:p>
            <a:pPr algn="just"/>
            <a:endParaRPr lang="en-US" sz="3200">
              <a:latin typeface="Times New Roman" panose="02020603050405020304" pitchFamily="18" charset="0"/>
              <a:cs typeface="Times New Roman" panose="02020603050405020304" pitchFamily="18" charset="0"/>
            </a:endParaRPr>
          </a:p>
        </p:txBody>
      </p:sp>
      <p:sp>
        <p:nvSpPr>
          <p:cNvPr id="4" name="مستطيل 3"/>
          <p:cNvSpPr/>
          <p:nvPr/>
        </p:nvSpPr>
        <p:spPr>
          <a:xfrm>
            <a:off x="4648200" y="871904"/>
            <a:ext cx="8707120" cy="768350"/>
          </a:xfrm>
          <a:prstGeom prst="rect">
            <a:avLst/>
          </a:prstGeom>
        </p:spPr>
        <p:txBody>
          <a:bodyPr wrap="none">
            <a:spAutoFit/>
          </a:bodyPr>
          <a:lstStyle/>
          <a:p>
            <a:r>
              <a:rPr lang="en-US" sz="4400" b="1" dirty="0">
                <a:latin typeface="Times New Roman" panose="02020603050405020304" pitchFamily="18" charset="0"/>
                <a:cs typeface="Times New Roman" panose="02020603050405020304" pitchFamily="18" charset="0"/>
              </a:rPr>
              <a:t>Evaluation of the preliminary design:</a:t>
            </a:r>
          </a:p>
        </p:txBody>
      </p:sp>
      <p:grpSp>
        <p:nvGrpSpPr>
          <p:cNvPr id="6" name="Group 5"/>
          <p:cNvGrpSpPr/>
          <p:nvPr userDrawn="1"/>
        </p:nvGrpSpPr>
        <p:grpSpPr>
          <a:xfrm>
            <a:off x="304800" y="342900"/>
            <a:ext cx="3989070" cy="528955"/>
            <a:chOff x="6240" y="4740"/>
            <a:chExt cx="6282" cy="833"/>
          </a:xfrm>
        </p:grpSpPr>
        <p:sp>
          <p:nvSpPr>
            <p:cNvPr id="7" name="文本框 12"/>
            <p:cNvSpPr txBox="1"/>
            <p:nvPr userDrawn="1">
              <p:custDataLst>
                <p:tags r:id="rId1"/>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8" name="文本框 3"/>
            <p:cNvSpPr txBox="1"/>
            <p:nvPr userDrawn="1">
              <p:custDataLst>
                <p:tags r:id="rId2"/>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AutoShape 2" descr="blob:https://web.whatsapp.com/16ad5632-64b3-4603-bfc6-ce2f76b6d3c7"/>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3" name="AutoShape 4" descr="blob:https://web.whatsapp.com/16ad5632-64b3-4603-bfc6-ce2f76b6d3c7"/>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4" name="AutoShape 6" descr="blob:https://web.whatsapp.com/16ad5632-64b3-4603-bfc6-ce2f76b6d3c7"/>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5" name="AutoShape 8" descr="blob:https://web.whatsapp.com/16ad5632-64b3-4603-bfc6-ce2f76b6d3c7"/>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grpSp>
        <p:nvGrpSpPr>
          <p:cNvPr id="8" name="Group 7"/>
          <p:cNvGrpSpPr/>
          <p:nvPr userDrawn="1"/>
        </p:nvGrpSpPr>
        <p:grpSpPr>
          <a:xfrm>
            <a:off x="304800" y="342900"/>
            <a:ext cx="3989070" cy="528955"/>
            <a:chOff x="6240" y="4740"/>
            <a:chExt cx="6282" cy="833"/>
          </a:xfrm>
        </p:grpSpPr>
        <p:sp>
          <p:nvSpPr>
            <p:cNvPr id="9" name="文本框 12"/>
            <p:cNvSpPr txBox="1"/>
            <p:nvPr userDrawn="1">
              <p:custDataLst>
                <p:tags r:id="rId1"/>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Arial" panose="020B0604020202020204" pitchFamily="34" charset="0"/>
                  <a:sym typeface="Arial" panose="020B0604020202020204" pitchFamily="34" charset="0"/>
                </a:rPr>
                <a:t>3</a:t>
              </a:r>
              <a:r>
                <a:rPr lang="en-US" altLang="zh-CN" sz="2000" b="1" dirty="0">
                  <a:solidFill>
                    <a:schemeClr val="accent1">
                      <a:lumMod val="75000"/>
                    </a:schemeClr>
                  </a:solidFill>
                  <a:latin typeface="Arial" panose="020B0604020202020204" pitchFamily="34" charset="0"/>
                  <a:sym typeface="Arial" panose="020B0604020202020204" pitchFamily="34" charset="0"/>
                </a:rPr>
                <a:t>.</a:t>
              </a:r>
            </a:p>
          </p:txBody>
        </p:sp>
        <p:sp>
          <p:nvSpPr>
            <p:cNvPr id="10" name="文本框 3"/>
            <p:cNvSpPr txBox="1"/>
            <p:nvPr userDrawn="1">
              <p:custDataLst>
                <p:tags r:id="rId2"/>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Arial" panose="020B0604020202020204" pitchFamily="34" charset="0"/>
                <a:ea typeface="Microsoft YaHei" panose="020B0503020204020204" charset="-122"/>
                <a:sym typeface="Arial" panose="020B0604020202020204" pitchFamily="34" charset="0"/>
              </a:endParaRPr>
            </a:p>
            <a:p>
              <a:pPr algn="dist"/>
              <a:endParaRPr lang="en-US" altLang="en-US" sz="2000" dirty="0">
                <a:latin typeface="Arial" panose="020B0604020202020204" pitchFamily="34" charset="0"/>
                <a:ea typeface="Microsoft YaHei" panose="020B0503020204020204" charset="-122"/>
                <a:sym typeface="Arial" panose="020B0604020202020204" pitchFamily="34" charset="0"/>
              </a:endParaRPr>
            </a:p>
          </p:txBody>
        </p:sp>
      </p:grpSp>
      <p:pic>
        <p:nvPicPr>
          <p:cNvPr id="7" name="Picture 6"/>
          <p:cNvPicPr>
            <a:picLocks noChangeAspect="1"/>
          </p:cNvPicPr>
          <p:nvPr/>
        </p:nvPicPr>
        <p:blipFill>
          <a:blip r:embed="rId5"/>
          <a:stretch>
            <a:fillRect/>
          </a:stretch>
        </p:blipFill>
        <p:spPr>
          <a:xfrm>
            <a:off x="4552703" y="903028"/>
            <a:ext cx="9182594" cy="8837013"/>
          </a:xfrm>
          <a:prstGeom prst="rect">
            <a:avLst/>
          </a:prstGeom>
          <a:ln>
            <a:noFill/>
          </a:ln>
          <a:effectLst>
            <a:softEdge rad="112500"/>
          </a:effectLst>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6" name="Group 5"/>
          <p:cNvGrpSpPr/>
          <p:nvPr userDrawn="1"/>
        </p:nvGrpSpPr>
        <p:grpSpPr>
          <a:xfrm>
            <a:off x="304800" y="342900"/>
            <a:ext cx="3989070" cy="528955"/>
            <a:chOff x="6240" y="4740"/>
            <a:chExt cx="6282" cy="833"/>
          </a:xfrm>
        </p:grpSpPr>
        <p:sp>
          <p:nvSpPr>
            <p:cNvPr id="7" name="文本框 12"/>
            <p:cNvSpPr txBox="1"/>
            <p:nvPr userDrawn="1">
              <p:custDataLst>
                <p:tags r:id="rId1"/>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Arial" panose="020B0604020202020204" pitchFamily="34" charset="0"/>
                  <a:sym typeface="Arial" panose="020B0604020202020204" pitchFamily="34" charset="0"/>
                </a:rPr>
                <a:t>3</a:t>
              </a:r>
              <a:r>
                <a:rPr lang="en-US" altLang="zh-CN" sz="2000" b="1" dirty="0">
                  <a:solidFill>
                    <a:schemeClr val="accent1">
                      <a:lumMod val="75000"/>
                    </a:schemeClr>
                  </a:solidFill>
                  <a:latin typeface="Arial" panose="020B0604020202020204" pitchFamily="34" charset="0"/>
                  <a:sym typeface="Arial" panose="020B0604020202020204" pitchFamily="34" charset="0"/>
                </a:rPr>
                <a:t>.</a:t>
              </a:r>
            </a:p>
          </p:txBody>
        </p:sp>
        <p:sp>
          <p:nvSpPr>
            <p:cNvPr id="8" name="文本框 3"/>
            <p:cNvSpPr txBox="1"/>
            <p:nvPr userDrawn="1">
              <p:custDataLst>
                <p:tags r:id="rId2"/>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Arial" panose="020B0604020202020204" pitchFamily="34" charset="0"/>
                <a:ea typeface="Microsoft YaHei" panose="020B0503020204020204" charset="-122"/>
                <a:sym typeface="Arial" panose="020B0604020202020204" pitchFamily="34" charset="0"/>
              </a:endParaRPr>
            </a:p>
            <a:p>
              <a:pPr algn="dist"/>
              <a:endParaRPr lang="en-US" altLang="en-US" sz="2000" dirty="0">
                <a:latin typeface="Arial" panose="020B0604020202020204" pitchFamily="34" charset="0"/>
                <a:ea typeface="Microsoft YaHei" panose="020B0503020204020204" charset="-122"/>
                <a:sym typeface="Arial" panose="020B0604020202020204" pitchFamily="34" charset="0"/>
              </a:endParaRPr>
            </a:p>
          </p:txBody>
        </p:sp>
      </p:grpSp>
      <p:pic>
        <p:nvPicPr>
          <p:cNvPr id="3" name="Picture 2"/>
          <p:cNvPicPr>
            <a:picLocks noChangeAspect="1"/>
          </p:cNvPicPr>
          <p:nvPr/>
        </p:nvPicPr>
        <p:blipFill>
          <a:blip r:embed="rId5"/>
          <a:stretch>
            <a:fillRect/>
          </a:stretch>
        </p:blipFill>
        <p:spPr>
          <a:xfrm>
            <a:off x="4812073" y="912177"/>
            <a:ext cx="8663854" cy="8462645"/>
          </a:xfrm>
          <a:prstGeom prst="rect">
            <a:avLst/>
          </a:prstGeom>
          <a:ln>
            <a:noFill/>
          </a:ln>
          <a:effectLst>
            <a:softEdge rad="112500"/>
          </a:effectLst>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6" name="Group 5"/>
          <p:cNvGrpSpPr/>
          <p:nvPr userDrawn="1"/>
        </p:nvGrpSpPr>
        <p:grpSpPr>
          <a:xfrm>
            <a:off x="304800" y="342900"/>
            <a:ext cx="3989070" cy="528955"/>
            <a:chOff x="6240" y="4740"/>
            <a:chExt cx="6282" cy="833"/>
          </a:xfrm>
        </p:grpSpPr>
        <p:sp>
          <p:nvSpPr>
            <p:cNvPr id="7" name="文本框 12"/>
            <p:cNvSpPr txBox="1"/>
            <p:nvPr userDrawn="1">
              <p:custDataLst>
                <p:tags r:id="rId1"/>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Arial" panose="020B0604020202020204" pitchFamily="34" charset="0"/>
                  <a:sym typeface="Arial" panose="020B0604020202020204" pitchFamily="34" charset="0"/>
                </a:rPr>
                <a:t>3</a:t>
              </a:r>
              <a:r>
                <a:rPr lang="en-US" altLang="zh-CN" sz="2000" b="1" dirty="0">
                  <a:solidFill>
                    <a:schemeClr val="accent1">
                      <a:lumMod val="75000"/>
                    </a:schemeClr>
                  </a:solidFill>
                  <a:latin typeface="Arial" panose="020B0604020202020204" pitchFamily="34" charset="0"/>
                  <a:sym typeface="Arial" panose="020B0604020202020204" pitchFamily="34" charset="0"/>
                </a:rPr>
                <a:t>.</a:t>
              </a:r>
            </a:p>
          </p:txBody>
        </p:sp>
        <p:sp>
          <p:nvSpPr>
            <p:cNvPr id="8" name="文本框 3"/>
            <p:cNvSpPr txBox="1"/>
            <p:nvPr userDrawn="1">
              <p:custDataLst>
                <p:tags r:id="rId2"/>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Arial" panose="020B0604020202020204" pitchFamily="34" charset="0"/>
                <a:ea typeface="Microsoft YaHei" panose="020B0503020204020204" charset="-122"/>
                <a:sym typeface="Arial" panose="020B0604020202020204" pitchFamily="34" charset="0"/>
              </a:endParaRPr>
            </a:p>
            <a:p>
              <a:pPr algn="dist"/>
              <a:endParaRPr lang="en-US" altLang="en-US" sz="2000" dirty="0">
                <a:latin typeface="Arial" panose="020B0604020202020204" pitchFamily="34" charset="0"/>
                <a:ea typeface="Microsoft YaHei" panose="020B0503020204020204" charset="-122"/>
                <a:sym typeface="Arial" panose="020B0604020202020204" pitchFamily="34" charset="0"/>
              </a:endParaRPr>
            </a:p>
          </p:txBody>
        </p:sp>
      </p:grpSp>
      <p:pic>
        <p:nvPicPr>
          <p:cNvPr id="3" name="Picture 2"/>
          <p:cNvPicPr>
            <a:picLocks noChangeAspect="1"/>
          </p:cNvPicPr>
          <p:nvPr/>
        </p:nvPicPr>
        <p:blipFill>
          <a:blip r:embed="rId5"/>
          <a:stretch>
            <a:fillRect/>
          </a:stretch>
        </p:blipFill>
        <p:spPr>
          <a:xfrm>
            <a:off x="5139256" y="1102677"/>
            <a:ext cx="8009487" cy="8081645"/>
          </a:xfrm>
          <a:prstGeom prst="rect">
            <a:avLst/>
          </a:prstGeom>
          <a:ln>
            <a:noFill/>
          </a:ln>
          <a:effectLst>
            <a:softEdge rad="112500"/>
          </a:effectLst>
        </p:spPr>
      </p:pic>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6" name="Group 5"/>
          <p:cNvGrpSpPr/>
          <p:nvPr userDrawn="1"/>
        </p:nvGrpSpPr>
        <p:grpSpPr>
          <a:xfrm>
            <a:off x="304800" y="342900"/>
            <a:ext cx="3989070" cy="528955"/>
            <a:chOff x="6240" y="4740"/>
            <a:chExt cx="6282" cy="833"/>
          </a:xfrm>
        </p:grpSpPr>
        <p:sp>
          <p:nvSpPr>
            <p:cNvPr id="7" name="文本框 12"/>
            <p:cNvSpPr txBox="1"/>
            <p:nvPr userDrawn="1">
              <p:custDataLst>
                <p:tags r:id="rId1"/>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Arial" panose="020B0604020202020204" pitchFamily="34" charset="0"/>
                  <a:sym typeface="Arial" panose="020B0604020202020204" pitchFamily="34" charset="0"/>
                </a:rPr>
                <a:t>3</a:t>
              </a:r>
              <a:r>
                <a:rPr lang="en-US" altLang="zh-CN" sz="2000" b="1" dirty="0">
                  <a:solidFill>
                    <a:schemeClr val="accent1">
                      <a:lumMod val="75000"/>
                    </a:schemeClr>
                  </a:solidFill>
                  <a:latin typeface="Arial" panose="020B0604020202020204" pitchFamily="34" charset="0"/>
                  <a:sym typeface="Arial" panose="020B0604020202020204" pitchFamily="34" charset="0"/>
                </a:rPr>
                <a:t>.</a:t>
              </a:r>
            </a:p>
          </p:txBody>
        </p:sp>
        <p:sp>
          <p:nvSpPr>
            <p:cNvPr id="8" name="文本框 3"/>
            <p:cNvSpPr txBox="1"/>
            <p:nvPr userDrawn="1">
              <p:custDataLst>
                <p:tags r:id="rId2"/>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Arial" panose="020B0604020202020204" pitchFamily="34" charset="0"/>
                <a:ea typeface="Microsoft YaHei" panose="020B0503020204020204" charset="-122"/>
                <a:sym typeface="Arial" panose="020B0604020202020204" pitchFamily="34" charset="0"/>
              </a:endParaRPr>
            </a:p>
            <a:p>
              <a:pPr algn="dist"/>
              <a:endParaRPr lang="en-US" altLang="en-US" sz="2000" dirty="0">
                <a:latin typeface="Arial" panose="020B0604020202020204" pitchFamily="34" charset="0"/>
                <a:ea typeface="Microsoft YaHei" panose="020B0503020204020204" charset="-122"/>
                <a:sym typeface="Arial" panose="020B0604020202020204" pitchFamily="34" charset="0"/>
              </a:endParaRPr>
            </a:p>
          </p:txBody>
        </p:sp>
      </p:grpSp>
      <p:pic>
        <p:nvPicPr>
          <p:cNvPr id="3" name="Picture 2"/>
          <p:cNvPicPr>
            <a:picLocks noChangeAspect="1"/>
          </p:cNvPicPr>
          <p:nvPr/>
        </p:nvPicPr>
        <p:blipFill>
          <a:blip r:embed="rId5"/>
          <a:stretch>
            <a:fillRect/>
          </a:stretch>
        </p:blipFill>
        <p:spPr>
          <a:xfrm>
            <a:off x="4744854" y="990600"/>
            <a:ext cx="8798292" cy="8305800"/>
          </a:xfrm>
          <a:prstGeom prst="rect">
            <a:avLst/>
          </a:prstGeom>
          <a:ln>
            <a:noFill/>
          </a:ln>
          <a:effectLst>
            <a:softEdge rad="112500"/>
          </a:effectLst>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6" name="Group 5"/>
          <p:cNvGrpSpPr/>
          <p:nvPr userDrawn="1"/>
        </p:nvGrpSpPr>
        <p:grpSpPr>
          <a:xfrm>
            <a:off x="304800" y="342900"/>
            <a:ext cx="3989070" cy="528955"/>
            <a:chOff x="6240" y="4740"/>
            <a:chExt cx="6282" cy="833"/>
          </a:xfrm>
        </p:grpSpPr>
        <p:sp>
          <p:nvSpPr>
            <p:cNvPr id="7" name="文本框 12"/>
            <p:cNvSpPr txBox="1"/>
            <p:nvPr userDrawn="1">
              <p:custDataLst>
                <p:tags r:id="rId1"/>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Arial" panose="020B0604020202020204" pitchFamily="34" charset="0"/>
                  <a:sym typeface="Arial" panose="020B0604020202020204" pitchFamily="34" charset="0"/>
                </a:rPr>
                <a:t>3</a:t>
              </a:r>
              <a:r>
                <a:rPr lang="en-US" altLang="zh-CN" sz="2000" b="1" dirty="0">
                  <a:solidFill>
                    <a:schemeClr val="accent1">
                      <a:lumMod val="75000"/>
                    </a:schemeClr>
                  </a:solidFill>
                  <a:latin typeface="Arial" panose="020B0604020202020204" pitchFamily="34" charset="0"/>
                  <a:sym typeface="Arial" panose="020B0604020202020204" pitchFamily="34" charset="0"/>
                </a:rPr>
                <a:t>.</a:t>
              </a:r>
            </a:p>
          </p:txBody>
        </p:sp>
        <p:sp>
          <p:nvSpPr>
            <p:cNvPr id="8" name="文本框 3"/>
            <p:cNvSpPr txBox="1"/>
            <p:nvPr userDrawn="1">
              <p:custDataLst>
                <p:tags r:id="rId2"/>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Arial" panose="020B0604020202020204" pitchFamily="34" charset="0"/>
                <a:ea typeface="Microsoft YaHei" panose="020B0503020204020204" charset="-122"/>
                <a:sym typeface="Arial" panose="020B0604020202020204" pitchFamily="34" charset="0"/>
              </a:endParaRPr>
            </a:p>
            <a:p>
              <a:pPr algn="dist"/>
              <a:endParaRPr lang="en-US" altLang="en-US" sz="2000" dirty="0">
                <a:latin typeface="Arial" panose="020B0604020202020204" pitchFamily="34" charset="0"/>
                <a:ea typeface="Microsoft YaHei" panose="020B0503020204020204" charset="-122"/>
                <a:sym typeface="Arial" panose="020B0604020202020204" pitchFamily="34" charset="0"/>
              </a:endParaRPr>
            </a:p>
          </p:txBody>
        </p:sp>
      </p:grpSp>
      <p:pic>
        <p:nvPicPr>
          <p:cNvPr id="3" name="Picture 2"/>
          <p:cNvPicPr>
            <a:picLocks noChangeAspect="1"/>
          </p:cNvPicPr>
          <p:nvPr/>
        </p:nvPicPr>
        <p:blipFill>
          <a:blip r:embed="rId5"/>
          <a:stretch>
            <a:fillRect/>
          </a:stretch>
        </p:blipFill>
        <p:spPr>
          <a:xfrm>
            <a:off x="4932119" y="1459604"/>
            <a:ext cx="8423762" cy="7367792"/>
          </a:xfrm>
          <a:prstGeom prst="rect">
            <a:avLst/>
          </a:prstGeom>
          <a:ln>
            <a:noFill/>
          </a:ln>
          <a:effectLst>
            <a:softEdge rad="112500"/>
          </a:effectLst>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直接连接符 4"/>
          <p:cNvCxnSpPr/>
          <p:nvPr/>
        </p:nvCxnSpPr>
        <p:spPr>
          <a:xfrm>
            <a:off x="4038503" y="4686202"/>
            <a:ext cx="9906000" cy="0"/>
          </a:xfrm>
          <a:prstGeom prst="line">
            <a:avLst/>
          </a:prstGeom>
          <a:ln w="31750" cap="rnd">
            <a:solidFill>
              <a:schemeClr val="accent1"/>
            </a:solidFill>
            <a:round/>
          </a:ln>
        </p:spPr>
        <p:style>
          <a:lnRef idx="0">
            <a:srgbClr val="FFFFFF"/>
          </a:lnRef>
          <a:fillRef idx="0">
            <a:srgbClr val="FFFFFF"/>
          </a:fillRef>
          <a:effectRef idx="0">
            <a:srgbClr val="FFFFFF"/>
          </a:effectRef>
          <a:fontRef idx="minor">
            <a:schemeClr val="tx1"/>
          </a:fontRef>
        </p:style>
      </p:cxnSp>
      <p:sp>
        <p:nvSpPr>
          <p:cNvPr id="13" name="文本框 12"/>
          <p:cNvSpPr txBox="1"/>
          <p:nvPr/>
        </p:nvSpPr>
        <p:spPr>
          <a:xfrm>
            <a:off x="3962400" y="3009900"/>
            <a:ext cx="1688465" cy="1832610"/>
          </a:xfrm>
          <a:prstGeom prst="rect">
            <a:avLst/>
          </a:prstGeom>
          <a:noFill/>
        </p:spPr>
        <p:txBody>
          <a:bodyPr wrap="square" rtlCol="0">
            <a:noAutofit/>
          </a:bodyPr>
          <a:lstStyle/>
          <a:p>
            <a:r>
              <a:rPr lang="en-US" altLang="zh-CN" sz="10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1.</a:t>
            </a:r>
          </a:p>
        </p:txBody>
      </p:sp>
      <p:sp>
        <p:nvSpPr>
          <p:cNvPr id="2" name="文本框 3"/>
          <p:cNvSpPr txBox="1"/>
          <p:nvPr/>
        </p:nvSpPr>
        <p:spPr>
          <a:xfrm>
            <a:off x="5257800" y="3009900"/>
            <a:ext cx="8300720" cy="1630045"/>
          </a:xfrm>
          <a:prstGeom prst="rect">
            <a:avLst/>
          </a:prstGeom>
          <a:noFill/>
        </p:spPr>
        <p:txBody>
          <a:bodyPr wrap="square" rtlCol="0">
            <a:spAutoFit/>
          </a:bodyPr>
          <a:lstStyle/>
          <a:p>
            <a:pPr algn="dist"/>
            <a:r>
              <a:rPr lang="en-US" altLang="en-US" sz="10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rPr>
              <a:t>Introduction</a:t>
            </a:r>
          </a:p>
        </p:txBody>
      </p:sp>
      <p:sp>
        <p:nvSpPr>
          <p:cNvPr id="7" name="Text Box 6"/>
          <p:cNvSpPr txBox="1"/>
          <p:nvPr/>
        </p:nvSpPr>
        <p:spPr>
          <a:xfrm>
            <a:off x="18042255" y="9633585"/>
            <a:ext cx="6096000" cy="368300"/>
          </a:xfrm>
          <a:prstGeom prst="rect">
            <a:avLst/>
          </a:prstGeom>
          <a:noFill/>
        </p:spPr>
        <p:txBody>
          <a:bodyPr wrap="square" rtlCol="0">
            <a:spAutoFit/>
          </a:bodyPr>
          <a:lstStyle/>
          <a:p>
            <a:endParaRPr lang="en-US">
              <a:latin typeface="Times New Roman" panose="02020603050405020304" pitchFamily="18" charset="0"/>
              <a:cs typeface="Times New Roman" panose="02020603050405020304" pitchFamily="18" charset="0"/>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6" name="Group 5"/>
          <p:cNvGrpSpPr/>
          <p:nvPr userDrawn="1"/>
        </p:nvGrpSpPr>
        <p:grpSpPr>
          <a:xfrm>
            <a:off x="304800" y="342900"/>
            <a:ext cx="3989070" cy="528955"/>
            <a:chOff x="6240" y="4740"/>
            <a:chExt cx="6282" cy="833"/>
          </a:xfrm>
        </p:grpSpPr>
        <p:sp>
          <p:nvSpPr>
            <p:cNvPr id="7" name="文本框 12"/>
            <p:cNvSpPr txBox="1"/>
            <p:nvPr userDrawn="1">
              <p:custDataLst>
                <p:tags r:id="rId1"/>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Arial" panose="020B0604020202020204" pitchFamily="34" charset="0"/>
                  <a:sym typeface="Arial" panose="020B0604020202020204" pitchFamily="34" charset="0"/>
                </a:rPr>
                <a:t>3</a:t>
              </a:r>
              <a:r>
                <a:rPr lang="en-US" altLang="zh-CN" sz="2000" b="1" dirty="0">
                  <a:solidFill>
                    <a:schemeClr val="accent1">
                      <a:lumMod val="75000"/>
                    </a:schemeClr>
                  </a:solidFill>
                  <a:latin typeface="Arial" panose="020B0604020202020204" pitchFamily="34" charset="0"/>
                  <a:sym typeface="Arial" panose="020B0604020202020204" pitchFamily="34" charset="0"/>
                </a:rPr>
                <a:t>.</a:t>
              </a:r>
            </a:p>
          </p:txBody>
        </p:sp>
        <p:sp>
          <p:nvSpPr>
            <p:cNvPr id="8" name="文本框 3"/>
            <p:cNvSpPr txBox="1"/>
            <p:nvPr userDrawn="1">
              <p:custDataLst>
                <p:tags r:id="rId2"/>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Arial" panose="020B0604020202020204" pitchFamily="34" charset="0"/>
                <a:ea typeface="Microsoft YaHei" panose="020B0503020204020204" charset="-122"/>
                <a:sym typeface="Arial" panose="020B0604020202020204" pitchFamily="34" charset="0"/>
              </a:endParaRPr>
            </a:p>
            <a:p>
              <a:pPr algn="dist"/>
              <a:endParaRPr lang="en-US" altLang="en-US" sz="2000" dirty="0">
                <a:latin typeface="Arial" panose="020B0604020202020204" pitchFamily="34" charset="0"/>
                <a:ea typeface="Microsoft YaHei" panose="020B0503020204020204" charset="-122"/>
                <a:sym typeface="Arial" panose="020B0604020202020204" pitchFamily="34" charset="0"/>
              </a:endParaRPr>
            </a:p>
          </p:txBody>
        </p:sp>
      </p:grpSp>
      <p:pic>
        <p:nvPicPr>
          <p:cNvPr id="3" name="Picture 2"/>
          <p:cNvPicPr>
            <a:picLocks noChangeAspect="1"/>
          </p:cNvPicPr>
          <p:nvPr/>
        </p:nvPicPr>
        <p:blipFill>
          <a:blip r:embed="rId5"/>
          <a:stretch>
            <a:fillRect/>
          </a:stretch>
        </p:blipFill>
        <p:spPr>
          <a:xfrm>
            <a:off x="5267108" y="1373639"/>
            <a:ext cx="7753784" cy="7539722"/>
          </a:xfrm>
          <a:prstGeom prst="rect">
            <a:avLst/>
          </a:prstGeom>
          <a:ln>
            <a:noFill/>
          </a:ln>
          <a:effectLst>
            <a:softEdge rad="112500"/>
          </a:effectLst>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6" name="Group 5"/>
          <p:cNvGrpSpPr/>
          <p:nvPr userDrawn="1"/>
        </p:nvGrpSpPr>
        <p:grpSpPr>
          <a:xfrm>
            <a:off x="304800" y="342900"/>
            <a:ext cx="3989070" cy="528955"/>
            <a:chOff x="6240" y="4740"/>
            <a:chExt cx="6282" cy="833"/>
          </a:xfrm>
        </p:grpSpPr>
        <p:sp>
          <p:nvSpPr>
            <p:cNvPr id="7" name="文本框 12"/>
            <p:cNvSpPr txBox="1"/>
            <p:nvPr userDrawn="1">
              <p:custDataLst>
                <p:tags r:id="rId1"/>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Arial" panose="020B0604020202020204" pitchFamily="34" charset="0"/>
                  <a:sym typeface="Arial" panose="020B0604020202020204" pitchFamily="34" charset="0"/>
                </a:rPr>
                <a:t>3</a:t>
              </a:r>
              <a:r>
                <a:rPr lang="en-US" altLang="zh-CN" sz="2000" b="1" dirty="0">
                  <a:solidFill>
                    <a:schemeClr val="accent1">
                      <a:lumMod val="75000"/>
                    </a:schemeClr>
                  </a:solidFill>
                  <a:latin typeface="Arial" panose="020B0604020202020204" pitchFamily="34" charset="0"/>
                  <a:sym typeface="Arial" panose="020B0604020202020204" pitchFamily="34" charset="0"/>
                </a:rPr>
                <a:t>.</a:t>
              </a:r>
            </a:p>
          </p:txBody>
        </p:sp>
        <p:sp>
          <p:nvSpPr>
            <p:cNvPr id="8" name="文本框 3"/>
            <p:cNvSpPr txBox="1"/>
            <p:nvPr userDrawn="1">
              <p:custDataLst>
                <p:tags r:id="rId2"/>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Arial" panose="020B0604020202020204" pitchFamily="34" charset="0"/>
                <a:ea typeface="Microsoft YaHei" panose="020B0503020204020204" charset="-122"/>
                <a:sym typeface="Arial" panose="020B0604020202020204" pitchFamily="34" charset="0"/>
              </a:endParaRPr>
            </a:p>
            <a:p>
              <a:pPr algn="dist"/>
              <a:endParaRPr lang="en-US" altLang="en-US" sz="2000" dirty="0">
                <a:latin typeface="Arial" panose="020B0604020202020204" pitchFamily="34" charset="0"/>
                <a:ea typeface="Microsoft YaHei" panose="020B0503020204020204" charset="-122"/>
                <a:sym typeface="Arial" panose="020B0604020202020204" pitchFamily="34" charset="0"/>
              </a:endParaRPr>
            </a:p>
          </p:txBody>
        </p:sp>
      </p:grpSp>
      <p:pic>
        <p:nvPicPr>
          <p:cNvPr id="5" name="Picture 4"/>
          <p:cNvPicPr>
            <a:picLocks noChangeAspect="1"/>
          </p:cNvPicPr>
          <p:nvPr/>
        </p:nvPicPr>
        <p:blipFill>
          <a:blip r:embed="rId5"/>
          <a:stretch>
            <a:fillRect/>
          </a:stretch>
        </p:blipFill>
        <p:spPr>
          <a:xfrm>
            <a:off x="5088521" y="1113730"/>
            <a:ext cx="8110957" cy="8059540"/>
          </a:xfrm>
          <a:prstGeom prst="rect">
            <a:avLst/>
          </a:prstGeom>
          <a:ln>
            <a:noFill/>
          </a:ln>
          <a:effectLst>
            <a:softEdge rad="112500"/>
          </a:effectLst>
        </p:spPr>
      </p:pic>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6" name="Group 5"/>
          <p:cNvGrpSpPr/>
          <p:nvPr userDrawn="1"/>
        </p:nvGrpSpPr>
        <p:grpSpPr>
          <a:xfrm>
            <a:off x="304800" y="342900"/>
            <a:ext cx="3989070" cy="528955"/>
            <a:chOff x="6240" y="4740"/>
            <a:chExt cx="6282" cy="833"/>
          </a:xfrm>
        </p:grpSpPr>
        <p:sp>
          <p:nvSpPr>
            <p:cNvPr id="7" name="文本框 12"/>
            <p:cNvSpPr txBox="1"/>
            <p:nvPr userDrawn="1">
              <p:custDataLst>
                <p:tags r:id="rId1"/>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Arial" panose="020B0604020202020204" pitchFamily="34" charset="0"/>
                  <a:sym typeface="Arial" panose="020B0604020202020204" pitchFamily="34" charset="0"/>
                </a:rPr>
                <a:t>3</a:t>
              </a:r>
              <a:r>
                <a:rPr lang="en-US" altLang="zh-CN" sz="2000" b="1" dirty="0">
                  <a:solidFill>
                    <a:schemeClr val="accent1">
                      <a:lumMod val="75000"/>
                    </a:schemeClr>
                  </a:solidFill>
                  <a:latin typeface="Arial" panose="020B0604020202020204" pitchFamily="34" charset="0"/>
                  <a:sym typeface="Arial" panose="020B0604020202020204" pitchFamily="34" charset="0"/>
                </a:rPr>
                <a:t>.</a:t>
              </a:r>
            </a:p>
          </p:txBody>
        </p:sp>
        <p:sp>
          <p:nvSpPr>
            <p:cNvPr id="8" name="文本框 3"/>
            <p:cNvSpPr txBox="1"/>
            <p:nvPr userDrawn="1">
              <p:custDataLst>
                <p:tags r:id="rId2"/>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Arial" panose="020B0604020202020204" pitchFamily="34" charset="0"/>
                <a:ea typeface="Microsoft YaHei" panose="020B0503020204020204" charset="-122"/>
                <a:sym typeface="Arial" panose="020B0604020202020204" pitchFamily="34" charset="0"/>
              </a:endParaRPr>
            </a:p>
            <a:p>
              <a:pPr algn="dist"/>
              <a:endParaRPr lang="en-US" altLang="en-US" sz="2000" dirty="0">
                <a:latin typeface="Arial" panose="020B0604020202020204" pitchFamily="34" charset="0"/>
                <a:ea typeface="Microsoft YaHei" panose="020B0503020204020204" charset="-122"/>
                <a:sym typeface="Arial" panose="020B0604020202020204" pitchFamily="34" charset="0"/>
              </a:endParaRPr>
            </a:p>
          </p:txBody>
        </p:sp>
      </p:grpSp>
      <p:pic>
        <p:nvPicPr>
          <p:cNvPr id="3" name="Picture 2"/>
          <p:cNvPicPr>
            <a:picLocks noChangeAspect="1"/>
          </p:cNvPicPr>
          <p:nvPr/>
        </p:nvPicPr>
        <p:blipFill>
          <a:blip r:embed="rId5"/>
          <a:stretch>
            <a:fillRect/>
          </a:stretch>
        </p:blipFill>
        <p:spPr>
          <a:xfrm>
            <a:off x="4796400" y="1066800"/>
            <a:ext cx="8695199" cy="8153400"/>
          </a:xfrm>
          <a:prstGeom prst="rect">
            <a:avLst/>
          </a:prstGeom>
          <a:ln>
            <a:noFill/>
          </a:ln>
          <a:effectLst>
            <a:softEdge rad="112500"/>
          </a:effectLst>
        </p:spPr>
      </p:pic>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277037" cy="1838823"/>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endParaRPr>
          </a:p>
          <a:p>
            <a:pPr defTabSz="685800">
              <a:lnSpc>
                <a:spcPct val="150000"/>
              </a:lnSpc>
            </a:pPr>
            <a:endParaRPr lang="en-US" sz="4200" b="1" dirty="0">
              <a:solidFill>
                <a:prstClr val="black">
                  <a:lumMod val="95000"/>
                  <a:lumOff val="5000"/>
                </a:prstClr>
              </a:solidFill>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pic>
        <p:nvPicPr>
          <p:cNvPr id="8" name="صورة 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200400" y="1333500"/>
            <a:ext cx="5972175" cy="8564880"/>
          </a:xfrm>
          <a:prstGeom prst="rect">
            <a:avLst/>
          </a:prstGeom>
        </p:spPr>
      </p:pic>
      <p:pic>
        <p:nvPicPr>
          <p:cNvPr id="9" name="صورة 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534400" y="2400300"/>
            <a:ext cx="5735320" cy="7921625"/>
          </a:xfrm>
          <a:prstGeom prst="rect">
            <a:avLst/>
          </a:prstGeom>
        </p:spPr>
      </p:pic>
      <p:grpSp>
        <p:nvGrpSpPr>
          <p:cNvPr id="3" name="Group 2"/>
          <p:cNvGrpSpPr/>
          <p:nvPr userDrawn="1"/>
        </p:nvGrpSpPr>
        <p:grpSpPr>
          <a:xfrm>
            <a:off x="304800" y="342900"/>
            <a:ext cx="3989070" cy="528955"/>
            <a:chOff x="6240" y="4740"/>
            <a:chExt cx="6282" cy="833"/>
          </a:xfrm>
        </p:grpSpPr>
        <p:sp>
          <p:nvSpPr>
            <p:cNvPr id="10" name="文本框 12"/>
            <p:cNvSpPr txBox="1"/>
            <p:nvPr userDrawn="1">
              <p:custDataLst>
                <p:tags r:id="rId3"/>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Arial" panose="020B0604020202020204" pitchFamily="34" charset="0"/>
                  <a:sym typeface="Arial" panose="020B0604020202020204" pitchFamily="34" charset="0"/>
                </a:rPr>
                <a:t>3</a:t>
              </a:r>
              <a:r>
                <a:rPr lang="en-US" altLang="zh-CN" sz="2000" b="1" dirty="0">
                  <a:solidFill>
                    <a:schemeClr val="accent1">
                      <a:lumMod val="75000"/>
                    </a:schemeClr>
                  </a:solidFill>
                  <a:latin typeface="Arial" panose="020B0604020202020204" pitchFamily="34" charset="0"/>
                  <a:sym typeface="Arial" panose="020B0604020202020204" pitchFamily="34" charset="0"/>
                </a:rPr>
                <a:t>.</a:t>
              </a:r>
            </a:p>
          </p:txBody>
        </p:sp>
        <p:sp>
          <p:nvSpPr>
            <p:cNvPr id="11" name="文本框 3"/>
            <p:cNvSpPr txBox="1"/>
            <p:nvPr userDrawn="1">
              <p:custDataLst>
                <p:tags r:id="rId4"/>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Arial" panose="020B0604020202020204" pitchFamily="34" charset="0"/>
                <a:ea typeface="Microsoft YaHei" panose="020B0503020204020204" charset="-122"/>
                <a:sym typeface="Arial" panose="020B0604020202020204" pitchFamily="34" charset="0"/>
              </a:endParaRPr>
            </a:p>
            <a:p>
              <a:pPr algn="dist"/>
              <a:endParaRPr lang="en-US" altLang="en-US" sz="2000" dirty="0">
                <a:latin typeface="Arial" panose="020B0604020202020204" pitchFamily="34" charset="0"/>
                <a:ea typeface="Microsoft YaHei" panose="020B0503020204020204" charset="-122"/>
                <a:sym typeface="Arial" panose="020B0604020202020204" pitchFamily="34" charset="0"/>
              </a:endParaRPr>
            </a:p>
          </p:txBody>
        </p:sp>
      </p:grpSp>
      <p:grpSp>
        <p:nvGrpSpPr>
          <p:cNvPr id="36" name="Group 35"/>
          <p:cNvGrpSpPr/>
          <p:nvPr/>
        </p:nvGrpSpPr>
        <p:grpSpPr>
          <a:xfrm>
            <a:off x="4912995" y="465455"/>
            <a:ext cx="8462645" cy="1551940"/>
            <a:chOff x="7737" y="733"/>
            <a:chExt cx="13327" cy="2444"/>
          </a:xfrm>
        </p:grpSpPr>
        <p:sp>
          <p:nvSpPr>
            <p:cNvPr id="12" name="مستطيل 2"/>
            <p:cNvSpPr/>
            <p:nvPr>
              <p:custDataLst>
                <p:tags r:id="rId1"/>
              </p:custDataLst>
            </p:nvPr>
          </p:nvSpPr>
          <p:spPr>
            <a:xfrm>
              <a:off x="7737" y="733"/>
              <a:ext cx="13327" cy="1307"/>
            </a:xfrm>
            <a:prstGeom prst="rect">
              <a:avLst/>
            </a:prstGeom>
          </p:spPr>
          <p:txBody>
            <a:bodyPr wrap="none">
              <a:spAutoFit/>
            </a:bodyPr>
            <a:lstStyle/>
            <a:p>
              <a:pPr algn="l"/>
              <a:r>
                <a:rPr lang="en-US" sz="4800" b="1" dirty="0">
                  <a:sym typeface="+mn-ea"/>
                </a:rPr>
                <a:t>Verification of structural analysis</a:t>
              </a:r>
              <a:endParaRPr lang="en-US" altLang="en-US" sz="4800" b="1" dirty="0">
                <a:latin typeface="Times New Roman" panose="02020603050405020304" pitchFamily="18" charset="0"/>
                <a:cs typeface="Times New Roman" panose="02020603050405020304" pitchFamily="18" charset="0"/>
              </a:endParaRPr>
            </a:p>
          </p:txBody>
        </p:sp>
        <p:sp>
          <p:nvSpPr>
            <p:cNvPr id="17" name="مستطيل 2"/>
            <p:cNvSpPr/>
            <p:nvPr>
              <p:custDataLst>
                <p:tags r:id="rId2"/>
              </p:custDataLst>
            </p:nvPr>
          </p:nvSpPr>
          <p:spPr>
            <a:xfrm>
              <a:off x="8880" y="1967"/>
              <a:ext cx="11292" cy="1210"/>
            </a:xfrm>
            <a:prstGeom prst="rect">
              <a:avLst/>
            </a:prstGeom>
          </p:spPr>
          <p:txBody>
            <a:bodyPr wrap="none">
              <a:spAutoFit/>
            </a:bodyPr>
            <a:lstStyle/>
            <a:p>
              <a:pPr algn="l"/>
              <a:r>
                <a:rPr lang="en-US" sz="4400" b="1" dirty="0">
                  <a:sym typeface="+mn-ea"/>
                </a:rPr>
                <a:t>Compatibility of the structure </a:t>
              </a:r>
              <a:endParaRPr lang="en-US" altLang="en-US" sz="4400" b="1" dirty="0">
                <a:latin typeface="Times New Roman" panose="02020603050405020304" pitchFamily="18" charset="0"/>
                <a:cs typeface="Times New Roman" panose="02020603050405020304" pitchFamily="18" charset="0"/>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11" name="مستطيل 10"/>
          <p:cNvSpPr/>
          <p:nvPr/>
        </p:nvSpPr>
        <p:spPr>
          <a:xfrm>
            <a:off x="914400" y="2391848"/>
            <a:ext cx="2693366" cy="707886"/>
          </a:xfrm>
          <a:prstGeom prst="rect">
            <a:avLst/>
          </a:prstGeom>
        </p:spPr>
        <p:txBody>
          <a:bodyPr wrap="none">
            <a:spAutoFit/>
          </a:bodyPr>
          <a:lstStyle/>
          <a:p>
            <a:r>
              <a:rPr lang="en-US" sz="3600" b="1" dirty="0">
                <a:latin typeface="Times New Roman" panose="02020603050405020304" pitchFamily="18" charset="0"/>
                <a:cs typeface="Times New Roman" panose="02020603050405020304" pitchFamily="18" charset="0"/>
              </a:rPr>
              <a:t>Dead</a:t>
            </a:r>
            <a:r>
              <a:rPr lang="en-US" sz="4000" b="1" dirty="0">
                <a:latin typeface="Times New Roman" panose="02020603050405020304" pitchFamily="18" charset="0"/>
                <a:cs typeface="Times New Roman" panose="02020603050405020304" pitchFamily="18" charset="0"/>
              </a:rPr>
              <a:t> loads :</a:t>
            </a:r>
          </a:p>
        </p:txBody>
      </p:sp>
      <mc:AlternateContent xmlns:mc="http://schemas.openxmlformats.org/markup-compatibility/2006" xmlns:a14="http://schemas.microsoft.com/office/drawing/2010/main">
        <mc:Choice Requires="a14">
          <p:sp>
            <p:nvSpPr>
              <p:cNvPr id="16" name="مستطيل 15"/>
              <p:cNvSpPr/>
              <p:nvPr/>
            </p:nvSpPr>
            <p:spPr>
              <a:xfrm>
                <a:off x="662940" y="3086100"/>
                <a:ext cx="16240125" cy="902335"/>
              </a:xfrm>
              <a:prstGeom prst="rect">
                <a:avLst/>
              </a:prstGeom>
            </p:spPr>
            <p:txBody>
              <a:bodyPr wrap="square">
                <a:spAutoFit/>
              </a:bodyPr>
              <a:lstStyle/>
              <a:p>
                <a:pPr/>
                <a14:m>
                  <m:oMathPara xmlns:m="http://schemas.openxmlformats.org/officeDocument/2006/math">
                    <m:oMathParaPr>
                      <m:jc m:val="center"/>
                    </m:oMathParaPr>
                    <m:oMath xmlns:m="http://schemas.openxmlformats.org/officeDocument/2006/math">
                      <m:r>
                        <m:rPr>
                          <m:sty m:val="p"/>
                        </m:rPr>
                        <a:rPr lang="en-US" sz="2800" b="0">
                          <a:latin typeface="Cambria Math" panose="02040503050406030204" pitchFamily="18" charset="0"/>
                          <a:cs typeface="Cambria Math" panose="02040503050406030204" pitchFamily="18" charset="0"/>
                        </a:rPr>
                        <m:t>difference</m:t>
                      </m:r>
                      <m:r>
                        <a:rPr lang="en-US" sz="2800" b="0">
                          <a:latin typeface="Cambria Math" panose="02040503050406030204" pitchFamily="18" charset="0"/>
                          <a:ea typeface="MS Mincho" charset="0"/>
                          <a:cs typeface="Cambria Math" panose="02040503050406030204" pitchFamily="18" charset="0"/>
                        </a:rPr>
                        <m:t> </m:t>
                      </m:r>
                      <m:r>
                        <m:rPr>
                          <m:sty m:val="p"/>
                        </m:rPr>
                        <a:rPr lang="en-US" sz="2800" b="0">
                          <a:latin typeface="Cambria Math" panose="02040503050406030204" pitchFamily="18" charset="0"/>
                          <a:cs typeface="Cambria Math" panose="02040503050406030204" pitchFamily="18" charset="0"/>
                        </a:rPr>
                        <m:t>percentage</m:t>
                      </m:r>
                      <m:r>
                        <a:rPr lang="en-US" sz="2800" b="0">
                          <a:latin typeface="Cambria Math" panose="02040503050406030204" pitchFamily="18" charset="0"/>
                          <a:ea typeface="MS Mincho" charset="0"/>
                          <a:cs typeface="Cambria Math" panose="02040503050406030204" pitchFamily="18" charset="0"/>
                        </a:rPr>
                        <m:t> (%)=</m:t>
                      </m:r>
                      <m:f>
                        <m:fPr>
                          <m:ctrlPr>
                            <a:rPr lang="en-US" sz="2800" i="1">
                              <a:latin typeface="Cambria Math" panose="02040503050406030204" pitchFamily="18" charset="0"/>
                              <a:cs typeface="Cambria Math" panose="02040503050406030204" pitchFamily="18" charset="0"/>
                            </a:rPr>
                          </m:ctrlPr>
                        </m:fPr>
                        <m:num>
                          <m:r>
                            <a:rPr lang="en-US" sz="2800" b="0">
                              <a:latin typeface="Cambria Math" panose="02040503050406030204" pitchFamily="18" charset="0"/>
                              <a:ea typeface="MS Mincho" charset="0"/>
                              <a:cs typeface="Cambria Math" panose="02040503050406030204" pitchFamily="18" charset="0"/>
                            </a:rPr>
                            <m:t>3547738</m:t>
                          </m:r>
                          <m:r>
                            <a:rPr lang="en-US" sz="2800" b="0">
                              <a:latin typeface="Cambria Math" panose="02040503050406030204" pitchFamily="18" charset="0"/>
                              <a:ea typeface="MS Mincho" charset="0"/>
                              <a:cs typeface="Cambria Math" panose="02040503050406030204" pitchFamily="18" charset="0"/>
                            </a:rPr>
                            <m:t>.</m:t>
                          </m:r>
                          <m:r>
                            <a:rPr lang="en-US" sz="2800" b="0">
                              <a:latin typeface="Cambria Math" panose="02040503050406030204" pitchFamily="18" charset="0"/>
                              <a:ea typeface="MS Mincho" charset="0"/>
                              <a:cs typeface="Cambria Math" panose="02040503050406030204" pitchFamily="18" charset="0"/>
                            </a:rPr>
                            <m:t>06</m:t>
                          </m:r>
                          <m:r>
                            <a:rPr lang="en-US" sz="2800" b="0">
                              <a:latin typeface="Cambria Math" panose="02040503050406030204" pitchFamily="18" charset="0"/>
                              <a:ea typeface="MS Mincho" charset="0"/>
                              <a:cs typeface="Cambria Math" panose="02040503050406030204" pitchFamily="18" charset="0"/>
                            </a:rPr>
                            <m:t>−</m:t>
                          </m:r>
                          <m:r>
                            <a:rPr lang="en-US" sz="2800" b="0" dirty="0">
                              <a:latin typeface="Cambria Math" panose="02040503050406030204" pitchFamily="18" charset="0"/>
                              <a:ea typeface="MS Mincho" charset="0"/>
                              <a:cs typeface="Cambria Math" panose="02040503050406030204" pitchFamily="18" charset="0"/>
                              <a:sym typeface="+mn-ea"/>
                            </a:rPr>
                            <m:t>3372699</m:t>
                          </m:r>
                          <m:r>
                            <a:rPr lang="en-US" sz="2800" b="0" dirty="0">
                              <a:latin typeface="Cambria Math" panose="02040503050406030204" pitchFamily="18" charset="0"/>
                              <a:ea typeface="MS Mincho" charset="0"/>
                              <a:cs typeface="Cambria Math" panose="02040503050406030204" pitchFamily="18" charset="0"/>
                              <a:sym typeface="+mn-ea"/>
                            </a:rPr>
                            <m:t>.</m:t>
                          </m:r>
                          <m:r>
                            <a:rPr lang="en-US" sz="2800" b="0" dirty="0">
                              <a:latin typeface="Cambria Math" panose="02040503050406030204" pitchFamily="18" charset="0"/>
                              <a:ea typeface="MS Mincho" charset="0"/>
                              <a:cs typeface="Cambria Math" panose="02040503050406030204" pitchFamily="18" charset="0"/>
                              <a:sym typeface="+mn-ea"/>
                            </a:rPr>
                            <m:t>87</m:t>
                          </m:r>
                        </m:num>
                        <m:den>
                          <m:r>
                            <a:rPr lang="en-US" sz="2800" b="0">
                              <a:latin typeface="Cambria Math" panose="02040503050406030204" pitchFamily="18" charset="0"/>
                              <a:ea typeface="MS Mincho" charset="0"/>
                              <a:cs typeface="Cambria Math" panose="02040503050406030204" pitchFamily="18" charset="0"/>
                            </a:rPr>
                            <m:t>3547738</m:t>
                          </m:r>
                          <m:r>
                            <a:rPr lang="en-US" sz="2800" b="0">
                              <a:latin typeface="Cambria Math" panose="02040503050406030204" pitchFamily="18" charset="0"/>
                              <a:ea typeface="MS Mincho" charset="0"/>
                              <a:cs typeface="Cambria Math" panose="02040503050406030204" pitchFamily="18" charset="0"/>
                            </a:rPr>
                            <m:t>.</m:t>
                          </m:r>
                          <m:r>
                            <a:rPr lang="en-US" sz="2800" b="0">
                              <a:latin typeface="Cambria Math" panose="02040503050406030204" pitchFamily="18" charset="0"/>
                              <a:ea typeface="MS Mincho" charset="0"/>
                              <a:cs typeface="Cambria Math" panose="02040503050406030204" pitchFamily="18" charset="0"/>
                            </a:rPr>
                            <m:t>06</m:t>
                          </m:r>
                        </m:den>
                      </m:f>
                      <m:r>
                        <a:rPr lang="en-US" sz="2800" b="0">
                          <a:latin typeface="Cambria Math" panose="02040503050406030204" pitchFamily="18" charset="0"/>
                          <a:ea typeface="MS Mincho" charset="0"/>
                          <a:cs typeface="Cambria Math" panose="02040503050406030204" pitchFamily="18" charset="0"/>
                        </a:rPr>
                        <m:t>×</m:t>
                      </m:r>
                      <m:r>
                        <a:rPr lang="en-US" sz="2800" b="0">
                          <a:latin typeface="Cambria Math" panose="02040503050406030204" pitchFamily="18" charset="0"/>
                          <a:ea typeface="MS Mincho" charset="0"/>
                          <a:cs typeface="Cambria Math" panose="02040503050406030204" pitchFamily="18" charset="0"/>
                        </a:rPr>
                        <m:t>100</m:t>
                      </m:r>
                      <m:r>
                        <a:rPr lang="en-US" sz="2800" b="0">
                          <a:latin typeface="Cambria Math" panose="02040503050406030204" pitchFamily="18" charset="0"/>
                          <a:ea typeface="MS Mincho" charset="0"/>
                          <a:cs typeface="Cambria Math" panose="02040503050406030204" pitchFamily="18" charset="0"/>
                        </a:rPr>
                        <m:t>%=</m:t>
                      </m:r>
                      <m:r>
                        <a:rPr lang="en-US" sz="2800" b="0">
                          <a:latin typeface="Cambria Math" panose="02040503050406030204" pitchFamily="18" charset="0"/>
                          <a:ea typeface="MS Mincho" charset="0"/>
                          <a:cs typeface="Cambria Math" panose="02040503050406030204" pitchFamily="18" charset="0"/>
                        </a:rPr>
                        <m:t>4</m:t>
                      </m:r>
                      <m:r>
                        <a:rPr lang="en-US" sz="2800" b="0">
                          <a:latin typeface="Cambria Math" panose="02040503050406030204" pitchFamily="18" charset="0"/>
                          <a:ea typeface="MS Mincho" charset="0"/>
                          <a:cs typeface="Cambria Math" panose="02040503050406030204" pitchFamily="18" charset="0"/>
                        </a:rPr>
                        <m:t>.</m:t>
                      </m:r>
                      <m:r>
                        <a:rPr lang="en-US" sz="2800" b="0">
                          <a:latin typeface="Cambria Math" panose="02040503050406030204" pitchFamily="18" charset="0"/>
                          <a:ea typeface="MS Mincho" charset="0"/>
                          <a:cs typeface="Cambria Math" panose="02040503050406030204" pitchFamily="18" charset="0"/>
                        </a:rPr>
                        <m:t>93</m:t>
                      </m:r>
                      <m:r>
                        <a:rPr lang="en-US" sz="2800" b="0">
                          <a:latin typeface="Cambria Math" panose="02040503050406030204" pitchFamily="18" charset="0"/>
                          <a:ea typeface="MS Mincho" charset="0"/>
                          <a:cs typeface="Cambria Math" panose="02040503050406030204" pitchFamily="18" charset="0"/>
                        </a:rPr>
                        <m:t>% &lt;</m:t>
                      </m:r>
                      <m:r>
                        <a:rPr lang="en-US" sz="2800" b="0">
                          <a:latin typeface="Cambria Math" panose="02040503050406030204" pitchFamily="18" charset="0"/>
                          <a:ea typeface="MS Mincho" charset="0"/>
                          <a:cs typeface="Cambria Math" panose="02040503050406030204" pitchFamily="18" charset="0"/>
                        </a:rPr>
                        <m:t>5</m:t>
                      </m:r>
                      <m:r>
                        <a:rPr lang="en-US" sz="2800" b="0">
                          <a:latin typeface="Cambria Math" panose="02040503050406030204" pitchFamily="18" charset="0"/>
                          <a:ea typeface="MS Mincho" charset="0"/>
                          <a:cs typeface="Cambria Math" panose="02040503050406030204" pitchFamily="18" charset="0"/>
                        </a:rPr>
                        <m:t>%  (</m:t>
                      </m:r>
                      <m:r>
                        <m:rPr>
                          <m:sty m:val="p"/>
                        </m:rPr>
                        <a:rPr lang="en-US" sz="2800" b="0" smtClean="0">
                          <a:solidFill>
                            <a:srgbClr val="FF0000"/>
                          </a:solidFill>
                          <a:latin typeface="Cambria Math" panose="02040503050406030204" pitchFamily="18" charset="0"/>
                          <a:cs typeface="Cambria Math" panose="02040503050406030204" pitchFamily="18" charset="0"/>
                        </a:rPr>
                        <m:t>OK</m:t>
                      </m:r>
                      <m:r>
                        <a:rPr lang="en-US" sz="2800" b="0">
                          <a:latin typeface="Cambria Math" panose="02040503050406030204" pitchFamily="18" charset="0"/>
                          <a:ea typeface="MS Mincho" charset="0"/>
                          <a:cs typeface="Cambria Math" panose="02040503050406030204" pitchFamily="18" charset="0"/>
                        </a:rPr>
                        <m:t>).</m:t>
                      </m:r>
                    </m:oMath>
                  </m:oMathPara>
                </a14:m>
                <a:endParaRPr lang="en-US" sz="2800" dirty="0">
                  <a:latin typeface="Times New Roman" panose="02020603050405020304" pitchFamily="18" charset="0"/>
                  <a:cs typeface="Times New Roman" panose="02020603050405020304" pitchFamily="18" charset="0"/>
                </a:endParaRPr>
              </a:p>
            </p:txBody>
          </p:sp>
        </mc:Choice>
        <mc:Fallback xmlns="">
          <p:sp>
            <p:nvSpPr>
              <p:cNvPr id="16" name="مستطيل 15"/>
              <p:cNvSpPr>
                <a:spLocks noRot="1" noChangeAspect="1" noMove="1" noResize="1" noEditPoints="1" noAdjustHandles="1" noChangeArrowheads="1" noChangeShapeType="1" noTextEdit="1"/>
              </p:cNvSpPr>
              <p:nvPr/>
            </p:nvSpPr>
            <p:spPr>
              <a:xfrm>
                <a:off x="662940" y="3086100"/>
                <a:ext cx="16240125" cy="902335"/>
              </a:xfrm>
              <a:prstGeom prst="rect">
                <a:avLst/>
              </a:prstGeom>
              <a:blipFill rotWithShape="1">
                <a:blip r:embed="rId8"/>
                <a:stretch>
                  <a:fillRect/>
                </a:stretch>
              </a:blipFill>
            </p:spPr>
            <p:txBody>
              <a:bodyPr/>
              <a:lstStyle/>
              <a:p>
                <a:r>
                  <a:rPr lang="en-US" altLang="en-US">
                    <a:noFill/>
                  </a:rPr>
                  <a:t> </a:t>
                </a:r>
              </a:p>
            </p:txBody>
          </p:sp>
        </mc:Fallback>
      </mc:AlternateContent>
      <p:grpSp>
        <p:nvGrpSpPr>
          <p:cNvPr id="3" name="Group 2"/>
          <p:cNvGrpSpPr/>
          <p:nvPr userDrawn="1"/>
        </p:nvGrpSpPr>
        <p:grpSpPr>
          <a:xfrm>
            <a:off x="304800" y="342900"/>
            <a:ext cx="3989070" cy="528955"/>
            <a:chOff x="6240" y="4740"/>
            <a:chExt cx="6282" cy="833"/>
          </a:xfrm>
        </p:grpSpPr>
        <p:sp>
          <p:nvSpPr>
            <p:cNvPr id="4" name="文本框 12"/>
            <p:cNvSpPr txBox="1"/>
            <p:nvPr userDrawn="1">
              <p:custDataLst>
                <p:tags r:id="rId4"/>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8" name="文本框 3"/>
            <p:cNvSpPr txBox="1"/>
            <p:nvPr userDrawn="1">
              <p:custDataLst>
                <p:tags r:id="rId5"/>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2" name="مستطيل 11"/>
          <p:cNvSpPr/>
          <p:nvPr/>
        </p:nvSpPr>
        <p:spPr>
          <a:xfrm>
            <a:off x="914400" y="4153140"/>
            <a:ext cx="2297937" cy="646331"/>
          </a:xfrm>
          <a:prstGeom prst="rect">
            <a:avLst/>
          </a:prstGeom>
        </p:spPr>
        <p:txBody>
          <a:bodyPr wrap="none">
            <a:spAutoFit/>
          </a:bodyPr>
          <a:lstStyle/>
          <a:p>
            <a:r>
              <a:rPr lang="en-US" sz="3600" b="1" dirty="0">
                <a:latin typeface="Times New Roman" panose="02020603050405020304" pitchFamily="18" charset="0"/>
                <a:cs typeface="Times New Roman" panose="02020603050405020304" pitchFamily="18" charset="0"/>
              </a:rPr>
              <a:t>Live loads :</a:t>
            </a:r>
          </a:p>
        </p:txBody>
      </p:sp>
      <mc:AlternateContent xmlns:mc="http://schemas.openxmlformats.org/markup-compatibility/2006" xmlns:a14="http://schemas.microsoft.com/office/drawing/2010/main">
        <mc:Choice Requires="a14">
          <p:sp>
            <p:nvSpPr>
              <p:cNvPr id="19" name="مستطيل 18"/>
              <p:cNvSpPr/>
              <p:nvPr/>
            </p:nvSpPr>
            <p:spPr>
              <a:xfrm>
                <a:off x="685800" y="4748319"/>
                <a:ext cx="15240000" cy="902335"/>
              </a:xfrm>
              <a:prstGeom prst="rect">
                <a:avLst/>
              </a:prstGeom>
            </p:spPr>
            <p:txBody>
              <a:bodyPr wrap="square">
                <a:spAutoFit/>
              </a:bodyPr>
              <a:lstStyle/>
              <a:p>
                <a:pPr/>
                <a14:m>
                  <m:oMathPara xmlns:m="http://schemas.openxmlformats.org/officeDocument/2006/math">
                    <m:oMathParaPr>
                      <m:jc m:val="center"/>
                    </m:oMathParaPr>
                    <m:oMath xmlns:m="http://schemas.openxmlformats.org/officeDocument/2006/math">
                      <m:r>
                        <m:rPr>
                          <m:sty m:val="p"/>
                        </m:rPr>
                        <a:rPr lang="en-US" sz="2800" b="0" smtClean="0">
                          <a:latin typeface="Cambria Math" panose="02040503050406030204" pitchFamily="18" charset="0"/>
                          <a:cs typeface="Cambria Math" panose="02040503050406030204" pitchFamily="18" charset="0"/>
                        </a:rPr>
                        <m:t>difference</m:t>
                      </m:r>
                      <m:r>
                        <a:rPr lang="en-US" sz="2800" b="0">
                          <a:latin typeface="Cambria Math" panose="02040503050406030204" pitchFamily="18" charset="0"/>
                          <a:ea typeface="MS Mincho" charset="0"/>
                          <a:cs typeface="Cambria Math" panose="02040503050406030204" pitchFamily="18" charset="0"/>
                        </a:rPr>
                        <m:t> </m:t>
                      </m:r>
                      <m:r>
                        <m:rPr>
                          <m:sty m:val="p"/>
                        </m:rPr>
                        <a:rPr lang="en-US" sz="2800" b="0">
                          <a:latin typeface="Cambria Math" panose="02040503050406030204" pitchFamily="18" charset="0"/>
                          <a:cs typeface="Cambria Math" panose="02040503050406030204" pitchFamily="18" charset="0"/>
                        </a:rPr>
                        <m:t>percentage</m:t>
                      </m:r>
                      <m:r>
                        <a:rPr lang="en-US" sz="2800" b="0">
                          <a:latin typeface="Cambria Math" panose="02040503050406030204" pitchFamily="18" charset="0"/>
                          <a:ea typeface="MS Mincho" charset="0"/>
                          <a:cs typeface="Cambria Math" panose="02040503050406030204" pitchFamily="18" charset="0"/>
                        </a:rPr>
                        <m:t> </m:t>
                      </m:r>
                      <m:d>
                        <m:dPr>
                          <m:ctrlPr>
                            <a:rPr lang="en-US" sz="2800" i="1">
                              <a:latin typeface="Cambria Math" panose="02040503050406030204" pitchFamily="18" charset="0"/>
                              <a:cs typeface="Cambria Math" panose="02040503050406030204" pitchFamily="18" charset="0"/>
                            </a:rPr>
                          </m:ctrlPr>
                        </m:dPr>
                        <m:e>
                          <m:r>
                            <a:rPr lang="en-US" sz="2800" b="0">
                              <a:latin typeface="Cambria Math" panose="02040503050406030204" pitchFamily="18" charset="0"/>
                              <a:ea typeface="MS Mincho" charset="0"/>
                              <a:cs typeface="Cambria Math" panose="02040503050406030204" pitchFamily="18" charset="0"/>
                            </a:rPr>
                            <m:t>%</m:t>
                          </m:r>
                        </m:e>
                      </m:d>
                      <m:r>
                        <a:rPr lang="en-US" sz="2800" b="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a:rPr lang="en-US" sz="2800" b="0">
                              <a:latin typeface="Cambria Math" panose="02040503050406030204" pitchFamily="18" charset="0"/>
                              <a:ea typeface="MS Mincho" charset="0"/>
                              <a:cs typeface="Cambria Math" panose="02040503050406030204" pitchFamily="18" charset="0"/>
                            </a:rPr>
                            <m:t>375596</m:t>
                          </m:r>
                          <m:r>
                            <a:rPr lang="en-US" sz="2800" b="0">
                              <a:latin typeface="Cambria Math" panose="02040503050406030204" pitchFamily="18" charset="0"/>
                              <a:ea typeface="MS Mincho" charset="0"/>
                              <a:cs typeface="Cambria Math" panose="02040503050406030204" pitchFamily="18" charset="0"/>
                            </a:rPr>
                            <m:t>.</m:t>
                          </m:r>
                          <m:r>
                            <a:rPr lang="en-US" sz="2800" b="0">
                              <a:latin typeface="Cambria Math" panose="02040503050406030204" pitchFamily="18" charset="0"/>
                              <a:ea typeface="MS Mincho" charset="0"/>
                              <a:cs typeface="Cambria Math" panose="02040503050406030204" pitchFamily="18" charset="0"/>
                            </a:rPr>
                            <m:t>5</m:t>
                          </m:r>
                          <m:r>
                            <a:rPr lang="en-US" sz="2800" b="0">
                              <a:latin typeface="Cambria Math" panose="02040503050406030204" pitchFamily="18" charset="0"/>
                              <a:ea typeface="MS Mincho" charset="0"/>
                              <a:cs typeface="Cambria Math" panose="02040503050406030204" pitchFamily="18" charset="0"/>
                            </a:rPr>
                            <m:t>−</m:t>
                          </m:r>
                          <m:r>
                            <a:rPr lang="en-US" sz="2800" b="0">
                              <a:latin typeface="Cambria Math" panose="02040503050406030204" pitchFamily="18" charset="0"/>
                              <a:ea typeface="MS Mincho" charset="0"/>
                              <a:cs typeface="Cambria Math" panose="02040503050406030204" pitchFamily="18" charset="0"/>
                            </a:rPr>
                            <m:t>370350</m:t>
                          </m:r>
                        </m:num>
                        <m:den>
                          <m:r>
                            <a:rPr lang="en-US" sz="2800" b="0">
                              <a:latin typeface="Cambria Math" panose="02040503050406030204" pitchFamily="18" charset="0"/>
                              <a:ea typeface="MS Mincho" charset="0"/>
                              <a:cs typeface="Cambria Math" panose="02040503050406030204" pitchFamily="18" charset="0"/>
                            </a:rPr>
                            <m:t>375596</m:t>
                          </m:r>
                          <m:r>
                            <a:rPr lang="en-US" sz="2800" b="0">
                              <a:latin typeface="Cambria Math" panose="02040503050406030204" pitchFamily="18" charset="0"/>
                              <a:ea typeface="MS Mincho" charset="0"/>
                              <a:cs typeface="Cambria Math" panose="02040503050406030204" pitchFamily="18" charset="0"/>
                            </a:rPr>
                            <m:t>.</m:t>
                          </m:r>
                          <m:r>
                            <a:rPr lang="en-US" sz="2800" b="0">
                              <a:latin typeface="Cambria Math" panose="02040503050406030204" pitchFamily="18" charset="0"/>
                              <a:ea typeface="MS Mincho" charset="0"/>
                              <a:cs typeface="Cambria Math" panose="02040503050406030204" pitchFamily="18" charset="0"/>
                            </a:rPr>
                            <m:t>5</m:t>
                          </m:r>
                        </m:den>
                      </m:f>
                      <m:r>
                        <a:rPr lang="en-US" sz="2800" b="0">
                          <a:latin typeface="Cambria Math" panose="02040503050406030204" pitchFamily="18" charset="0"/>
                          <a:ea typeface="MS Mincho" charset="0"/>
                          <a:cs typeface="Cambria Math" panose="02040503050406030204" pitchFamily="18" charset="0"/>
                        </a:rPr>
                        <m:t>×</m:t>
                      </m:r>
                      <m:r>
                        <a:rPr lang="en-US" sz="2800" b="0">
                          <a:latin typeface="Cambria Math" panose="02040503050406030204" pitchFamily="18" charset="0"/>
                          <a:ea typeface="MS Mincho" charset="0"/>
                          <a:cs typeface="Cambria Math" panose="02040503050406030204" pitchFamily="18" charset="0"/>
                        </a:rPr>
                        <m:t>100</m:t>
                      </m:r>
                      <m:r>
                        <a:rPr lang="en-US" sz="2800" b="0">
                          <a:latin typeface="Cambria Math" panose="02040503050406030204" pitchFamily="18" charset="0"/>
                          <a:ea typeface="MS Mincho" charset="0"/>
                          <a:cs typeface="Cambria Math" panose="02040503050406030204" pitchFamily="18" charset="0"/>
                        </a:rPr>
                        <m:t>% =</m:t>
                      </m:r>
                      <m:r>
                        <a:rPr lang="en-US" sz="2800" b="0">
                          <a:latin typeface="Cambria Math" panose="02040503050406030204" pitchFamily="18" charset="0"/>
                          <a:ea typeface="MS Mincho" charset="0"/>
                          <a:cs typeface="Cambria Math" panose="02040503050406030204" pitchFamily="18" charset="0"/>
                        </a:rPr>
                        <m:t>1</m:t>
                      </m:r>
                      <m:r>
                        <a:rPr lang="en-US" sz="2800" b="0">
                          <a:latin typeface="Cambria Math" panose="02040503050406030204" pitchFamily="18" charset="0"/>
                          <a:ea typeface="MS Mincho" charset="0"/>
                          <a:cs typeface="Cambria Math" panose="02040503050406030204" pitchFamily="18" charset="0"/>
                        </a:rPr>
                        <m:t>.</m:t>
                      </m:r>
                      <m:r>
                        <a:rPr lang="en-US" sz="2800" b="0">
                          <a:latin typeface="Cambria Math" panose="02040503050406030204" pitchFamily="18" charset="0"/>
                          <a:ea typeface="MS Mincho" charset="0"/>
                          <a:cs typeface="Cambria Math" panose="02040503050406030204" pitchFamily="18" charset="0"/>
                        </a:rPr>
                        <m:t>39</m:t>
                      </m:r>
                      <m:r>
                        <a:rPr lang="en-US" sz="2800" b="0">
                          <a:latin typeface="Cambria Math" panose="02040503050406030204" pitchFamily="18" charset="0"/>
                          <a:ea typeface="MS Mincho" charset="0"/>
                          <a:cs typeface="Cambria Math" panose="02040503050406030204" pitchFamily="18" charset="0"/>
                        </a:rPr>
                        <m:t>% &lt;</m:t>
                      </m:r>
                      <m:r>
                        <a:rPr lang="en-US" sz="2800" b="0">
                          <a:latin typeface="Cambria Math" panose="02040503050406030204" pitchFamily="18" charset="0"/>
                          <a:ea typeface="MS Mincho" charset="0"/>
                          <a:cs typeface="Cambria Math" panose="02040503050406030204" pitchFamily="18" charset="0"/>
                        </a:rPr>
                        <m:t>5</m:t>
                      </m:r>
                      <m:r>
                        <a:rPr lang="en-US" sz="2800" b="0">
                          <a:latin typeface="Cambria Math" panose="02040503050406030204" pitchFamily="18" charset="0"/>
                          <a:ea typeface="MS Mincho" charset="0"/>
                          <a:cs typeface="Cambria Math" panose="02040503050406030204" pitchFamily="18" charset="0"/>
                        </a:rPr>
                        <m:t>%  (</m:t>
                      </m:r>
                      <m:r>
                        <m:rPr>
                          <m:sty m:val="p"/>
                        </m:rPr>
                        <a:rPr lang="en-US" sz="2800" b="0" smtClean="0">
                          <a:solidFill>
                            <a:srgbClr val="FF0000"/>
                          </a:solidFill>
                          <a:latin typeface="Cambria Math" panose="02040503050406030204" pitchFamily="18" charset="0"/>
                          <a:cs typeface="Cambria Math" panose="02040503050406030204" pitchFamily="18" charset="0"/>
                        </a:rPr>
                        <m:t>OK</m:t>
                      </m:r>
                      <m:r>
                        <a:rPr lang="en-US" sz="2800" b="0">
                          <a:latin typeface="Cambria Math" panose="02040503050406030204" pitchFamily="18" charset="0"/>
                          <a:ea typeface="MS Mincho" charset="0"/>
                          <a:cs typeface="Cambria Math" panose="02040503050406030204" pitchFamily="18" charset="0"/>
                        </a:rPr>
                        <m:t>) .</m:t>
                      </m:r>
                    </m:oMath>
                  </m:oMathPara>
                </a14:m>
                <a:endParaRPr lang="en-US" sz="2800" dirty="0">
                  <a:latin typeface="Times New Roman" panose="02020603050405020304" pitchFamily="18" charset="0"/>
                  <a:cs typeface="Times New Roman" panose="02020603050405020304" pitchFamily="18" charset="0"/>
                </a:endParaRPr>
              </a:p>
            </p:txBody>
          </p:sp>
        </mc:Choice>
        <mc:Fallback xmlns="">
          <p:sp>
            <p:nvSpPr>
              <p:cNvPr id="19" name="مستطيل 18"/>
              <p:cNvSpPr>
                <a:spLocks noRot="1" noChangeAspect="1" noMove="1" noResize="1" noEditPoints="1" noAdjustHandles="1" noChangeArrowheads="1" noChangeShapeType="1" noTextEdit="1"/>
              </p:cNvSpPr>
              <p:nvPr/>
            </p:nvSpPr>
            <p:spPr>
              <a:xfrm>
                <a:off x="685800" y="4748319"/>
                <a:ext cx="15240000" cy="902335"/>
              </a:xfrm>
              <a:prstGeom prst="rect">
                <a:avLst/>
              </a:prstGeom>
              <a:blipFill rotWithShape="1">
                <a:blip r:embed="rId9"/>
                <a:stretch>
                  <a:fillRect t="-47" b="47"/>
                </a:stretch>
              </a:blipFill>
            </p:spPr>
            <p:txBody>
              <a:bodyPr/>
              <a:lstStyle/>
              <a:p>
                <a:r>
                  <a:rPr lang="en-US" altLang="en-US">
                    <a:noFill/>
                  </a:rPr>
                  <a:t> </a:t>
                </a:r>
              </a:p>
            </p:txBody>
          </p:sp>
        </mc:Fallback>
      </mc:AlternateContent>
      <p:sp>
        <p:nvSpPr>
          <p:cNvPr id="20" name="مستطيل 19"/>
          <p:cNvSpPr/>
          <p:nvPr/>
        </p:nvSpPr>
        <p:spPr>
          <a:xfrm>
            <a:off x="914400" y="5817211"/>
            <a:ext cx="5766435" cy="646331"/>
          </a:xfrm>
          <a:prstGeom prst="rect">
            <a:avLst/>
          </a:prstGeom>
        </p:spPr>
        <p:txBody>
          <a:bodyPr wrap="square">
            <a:spAutoFit/>
          </a:bodyPr>
          <a:lstStyle/>
          <a:p>
            <a:pPr algn="ctr"/>
            <a:r>
              <a:rPr lang="en-US" sz="3600" b="1" dirty="0">
                <a:latin typeface="Times New Roman" panose="02020603050405020304" pitchFamily="18" charset="0"/>
                <a:cs typeface="Times New Roman" panose="02020603050405020304" pitchFamily="18" charset="0"/>
              </a:rPr>
              <a:t>Super imposed dead loads :</a:t>
            </a:r>
          </a:p>
        </p:txBody>
      </p:sp>
      <mc:AlternateContent xmlns:mc="http://schemas.openxmlformats.org/markup-compatibility/2006" xmlns:a14="http://schemas.microsoft.com/office/drawing/2010/main">
        <mc:Choice Requires="a14">
          <p:sp>
            <p:nvSpPr>
              <p:cNvPr id="21" name="مستطيل 10"/>
              <p:cNvSpPr/>
              <p:nvPr>
                <p:custDataLst>
                  <p:tags r:id="rId1"/>
                </p:custDataLst>
              </p:nvPr>
            </p:nvSpPr>
            <p:spPr>
              <a:xfrm>
                <a:off x="914400" y="6515100"/>
                <a:ext cx="15012035" cy="902335"/>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r>
                        <a:rPr lang="en-US" sz="2800" b="0" smtClean="0">
                          <a:latin typeface="Cambria Math" panose="02040503050406030204" pitchFamily="18" charset="0"/>
                          <a:ea typeface="MS Mincho" charset="0"/>
                          <a:cs typeface="Cambria Math" panose="02040503050406030204" pitchFamily="18" charset="0"/>
                        </a:rPr>
                        <m:t>    </m:t>
                      </m:r>
                      <m:r>
                        <m:rPr>
                          <m:sty m:val="p"/>
                        </m:rPr>
                        <a:rPr lang="en-US" sz="2800" b="0" smtClean="0">
                          <a:latin typeface="Cambria Math" panose="02040503050406030204" pitchFamily="18" charset="0"/>
                          <a:cs typeface="Cambria Math" panose="02040503050406030204" pitchFamily="18" charset="0"/>
                        </a:rPr>
                        <m:t>difference</m:t>
                      </m:r>
                      <m:r>
                        <a:rPr lang="en-US" sz="2800" b="0">
                          <a:latin typeface="Cambria Math" panose="02040503050406030204" pitchFamily="18" charset="0"/>
                          <a:ea typeface="MS Mincho" charset="0"/>
                          <a:cs typeface="Cambria Math" panose="02040503050406030204" pitchFamily="18" charset="0"/>
                        </a:rPr>
                        <m:t> </m:t>
                      </m:r>
                      <m:r>
                        <m:rPr>
                          <m:sty m:val="p"/>
                        </m:rPr>
                        <a:rPr lang="en-US" sz="2800" b="0">
                          <a:latin typeface="Cambria Math" panose="02040503050406030204" pitchFamily="18" charset="0"/>
                          <a:cs typeface="Cambria Math" panose="02040503050406030204" pitchFamily="18" charset="0"/>
                        </a:rPr>
                        <m:t>percentage</m:t>
                      </m:r>
                      <m:r>
                        <a:rPr lang="en-US" sz="2800" b="0">
                          <a:latin typeface="Cambria Math" panose="02040503050406030204" pitchFamily="18" charset="0"/>
                          <a:ea typeface="MS Mincho" charset="0"/>
                          <a:cs typeface="Cambria Math" panose="02040503050406030204" pitchFamily="18" charset="0"/>
                        </a:rPr>
                        <m:t> </m:t>
                      </m:r>
                      <m:d>
                        <m:dPr>
                          <m:ctrlPr>
                            <a:rPr lang="en-US" sz="2800" i="1">
                              <a:latin typeface="Cambria Math" panose="02040503050406030204" pitchFamily="18" charset="0"/>
                              <a:cs typeface="Cambria Math" panose="02040503050406030204" pitchFamily="18" charset="0"/>
                            </a:rPr>
                          </m:ctrlPr>
                        </m:dPr>
                        <m:e>
                          <m:r>
                            <a:rPr lang="en-US" sz="2800" b="0">
                              <a:latin typeface="Cambria Math" panose="02040503050406030204" pitchFamily="18" charset="0"/>
                              <a:ea typeface="MS Mincho" charset="0"/>
                              <a:cs typeface="Cambria Math" panose="02040503050406030204" pitchFamily="18" charset="0"/>
                            </a:rPr>
                            <m:t>%</m:t>
                          </m:r>
                        </m:e>
                      </m:d>
                      <m:r>
                        <a:rPr lang="en-US" sz="2800" b="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a:rPr lang="en-US" sz="2800" b="0">
                              <a:latin typeface="Cambria Math" panose="02040503050406030204" pitchFamily="18" charset="0"/>
                              <a:ea typeface="MS Mincho" charset="0"/>
                              <a:cs typeface="Cambria Math" panose="02040503050406030204" pitchFamily="18" charset="0"/>
                            </a:rPr>
                            <m:t>251620</m:t>
                          </m:r>
                          <m:r>
                            <a:rPr lang="en-US" sz="2800" b="0">
                              <a:latin typeface="Cambria Math" panose="02040503050406030204" pitchFamily="18" charset="0"/>
                              <a:ea typeface="MS Mincho" charset="0"/>
                              <a:cs typeface="Cambria Math" panose="02040503050406030204" pitchFamily="18" charset="0"/>
                            </a:rPr>
                            <m:t>.</m:t>
                          </m:r>
                          <m:r>
                            <a:rPr lang="en-US" sz="2800" b="0">
                              <a:latin typeface="Cambria Math" panose="02040503050406030204" pitchFamily="18" charset="0"/>
                              <a:ea typeface="MS Mincho" charset="0"/>
                              <a:cs typeface="Cambria Math" panose="02040503050406030204" pitchFamily="18" charset="0"/>
                            </a:rPr>
                            <m:t>21</m:t>
                          </m:r>
                          <m:r>
                            <a:rPr lang="en-US" sz="2800" b="0">
                              <a:latin typeface="Cambria Math" panose="02040503050406030204" pitchFamily="18" charset="0"/>
                              <a:ea typeface="MS Mincho" charset="0"/>
                              <a:cs typeface="Cambria Math" panose="02040503050406030204" pitchFamily="18" charset="0"/>
                            </a:rPr>
                            <m:t>−</m:t>
                          </m:r>
                          <m:r>
                            <a:rPr lang="en-US" sz="2800" b="0">
                              <a:latin typeface="Cambria Math" panose="02040503050406030204" pitchFamily="18" charset="0"/>
                              <a:ea typeface="MS Mincho" charset="0"/>
                              <a:cs typeface="Cambria Math" panose="02040503050406030204" pitchFamily="18" charset="0"/>
                            </a:rPr>
                            <m:t>247799</m:t>
                          </m:r>
                          <m:r>
                            <a:rPr lang="en-US" sz="2800" b="0">
                              <a:latin typeface="Cambria Math" panose="02040503050406030204" pitchFamily="18" charset="0"/>
                              <a:ea typeface="MS Mincho" charset="0"/>
                              <a:cs typeface="Cambria Math" panose="02040503050406030204" pitchFamily="18" charset="0"/>
                            </a:rPr>
                            <m:t>.</m:t>
                          </m:r>
                          <m:r>
                            <a:rPr lang="en-US" sz="2800" b="0">
                              <a:latin typeface="Cambria Math" panose="02040503050406030204" pitchFamily="18" charset="0"/>
                              <a:ea typeface="MS Mincho" charset="0"/>
                              <a:cs typeface="Cambria Math" panose="02040503050406030204" pitchFamily="18" charset="0"/>
                            </a:rPr>
                            <m:t>05</m:t>
                          </m:r>
                        </m:num>
                        <m:den>
                          <m:r>
                            <a:rPr lang="en-US" sz="2800" b="0">
                              <a:latin typeface="Cambria Math" panose="02040503050406030204" pitchFamily="18" charset="0"/>
                              <a:ea typeface="MS Mincho" charset="0"/>
                              <a:cs typeface="Cambria Math" panose="02040503050406030204" pitchFamily="18" charset="0"/>
                            </a:rPr>
                            <m:t>247799</m:t>
                          </m:r>
                          <m:r>
                            <a:rPr lang="en-US" sz="2800" b="0">
                              <a:latin typeface="Cambria Math" panose="02040503050406030204" pitchFamily="18" charset="0"/>
                              <a:ea typeface="MS Mincho" charset="0"/>
                              <a:cs typeface="Cambria Math" panose="02040503050406030204" pitchFamily="18" charset="0"/>
                            </a:rPr>
                            <m:t>.</m:t>
                          </m:r>
                          <m:r>
                            <a:rPr lang="en-US" sz="2800" b="0">
                              <a:latin typeface="Cambria Math" panose="02040503050406030204" pitchFamily="18" charset="0"/>
                              <a:ea typeface="MS Mincho" charset="0"/>
                              <a:cs typeface="Cambria Math" panose="02040503050406030204" pitchFamily="18" charset="0"/>
                            </a:rPr>
                            <m:t>05</m:t>
                          </m:r>
                        </m:den>
                      </m:f>
                      <m:r>
                        <a:rPr lang="en-US" sz="2800" b="0">
                          <a:latin typeface="Cambria Math" panose="02040503050406030204" pitchFamily="18" charset="0"/>
                          <a:ea typeface="MS Mincho" charset="0"/>
                          <a:cs typeface="Cambria Math" panose="02040503050406030204" pitchFamily="18" charset="0"/>
                        </a:rPr>
                        <m:t>×</m:t>
                      </m:r>
                      <m:r>
                        <a:rPr lang="en-US" sz="2800" b="0">
                          <a:latin typeface="Cambria Math" panose="02040503050406030204" pitchFamily="18" charset="0"/>
                          <a:ea typeface="MS Mincho" charset="0"/>
                          <a:cs typeface="Cambria Math" panose="02040503050406030204" pitchFamily="18" charset="0"/>
                        </a:rPr>
                        <m:t>100</m:t>
                      </m:r>
                      <m:r>
                        <a:rPr lang="en-US" sz="2800" b="0">
                          <a:latin typeface="Cambria Math" panose="02040503050406030204" pitchFamily="18" charset="0"/>
                          <a:ea typeface="MS Mincho" charset="0"/>
                          <a:cs typeface="Cambria Math" panose="02040503050406030204" pitchFamily="18" charset="0"/>
                        </a:rPr>
                        <m:t>% =</m:t>
                      </m:r>
                      <m:r>
                        <a:rPr lang="en-US" sz="2800" b="0">
                          <a:latin typeface="Cambria Math" panose="02040503050406030204" pitchFamily="18" charset="0"/>
                          <a:ea typeface="MS Mincho" charset="0"/>
                          <a:cs typeface="Cambria Math" panose="02040503050406030204" pitchFamily="18" charset="0"/>
                        </a:rPr>
                        <m:t>1</m:t>
                      </m:r>
                      <m:r>
                        <a:rPr lang="en-US" sz="2800" b="0">
                          <a:latin typeface="Cambria Math" panose="02040503050406030204" pitchFamily="18" charset="0"/>
                          <a:ea typeface="MS Mincho" charset="0"/>
                          <a:cs typeface="Cambria Math" panose="02040503050406030204" pitchFamily="18" charset="0"/>
                        </a:rPr>
                        <m:t>.</m:t>
                      </m:r>
                      <m:r>
                        <a:rPr lang="en-US" sz="2800" b="0">
                          <a:latin typeface="Cambria Math" panose="02040503050406030204" pitchFamily="18" charset="0"/>
                          <a:ea typeface="MS Mincho" charset="0"/>
                          <a:cs typeface="Cambria Math" panose="02040503050406030204" pitchFamily="18" charset="0"/>
                        </a:rPr>
                        <m:t>54</m:t>
                      </m:r>
                      <m:r>
                        <a:rPr lang="en-US" sz="2800" b="0">
                          <a:latin typeface="Cambria Math" panose="02040503050406030204" pitchFamily="18" charset="0"/>
                          <a:ea typeface="MS Mincho" charset="0"/>
                          <a:cs typeface="Cambria Math" panose="02040503050406030204" pitchFamily="18" charset="0"/>
                        </a:rPr>
                        <m:t>% &lt;</m:t>
                      </m:r>
                      <m:r>
                        <a:rPr lang="en-US" sz="2800" b="0">
                          <a:latin typeface="Cambria Math" panose="02040503050406030204" pitchFamily="18" charset="0"/>
                          <a:ea typeface="MS Mincho" charset="0"/>
                          <a:cs typeface="Cambria Math" panose="02040503050406030204" pitchFamily="18" charset="0"/>
                        </a:rPr>
                        <m:t>5</m:t>
                      </m:r>
                      <m:r>
                        <a:rPr lang="en-US" sz="2800" b="0">
                          <a:latin typeface="Cambria Math" panose="02040503050406030204" pitchFamily="18" charset="0"/>
                          <a:ea typeface="MS Mincho" charset="0"/>
                          <a:cs typeface="Cambria Math" panose="02040503050406030204" pitchFamily="18" charset="0"/>
                        </a:rPr>
                        <m:t>%  (</m:t>
                      </m:r>
                      <m:r>
                        <m:rPr>
                          <m:sty m:val="p"/>
                        </m:rPr>
                        <a:rPr lang="en-US" sz="2800" b="0" smtClean="0">
                          <a:solidFill>
                            <a:srgbClr val="FF0000"/>
                          </a:solidFill>
                          <a:latin typeface="Cambria Math" panose="02040503050406030204" pitchFamily="18" charset="0"/>
                          <a:cs typeface="Cambria Math" panose="02040503050406030204" pitchFamily="18" charset="0"/>
                        </a:rPr>
                        <m:t>OK</m:t>
                      </m:r>
                      <m:r>
                        <a:rPr lang="en-US" sz="2800" b="0">
                          <a:latin typeface="Cambria Math" panose="02040503050406030204" pitchFamily="18" charset="0"/>
                          <a:ea typeface="MS Mincho" charset="0"/>
                          <a:cs typeface="Cambria Math" panose="02040503050406030204" pitchFamily="18" charset="0"/>
                        </a:rPr>
                        <m:t>) .</m:t>
                      </m:r>
                    </m:oMath>
                  </m:oMathPara>
                </a14:m>
                <a:endParaRPr lang="en-US" sz="2800" dirty="0">
                  <a:latin typeface="Times New Roman" panose="02020603050405020304" pitchFamily="18" charset="0"/>
                  <a:cs typeface="Times New Roman" panose="02020603050405020304" pitchFamily="18" charset="0"/>
                </a:endParaRPr>
              </a:p>
            </p:txBody>
          </p:sp>
        </mc:Choice>
        <mc:Fallback xmlns="">
          <p:sp>
            <p:nvSpPr>
              <p:cNvPr id="21" name="مستطيل 10"/>
              <p:cNvSpPr>
                <a:spLocks noRot="1" noChangeAspect="1" noMove="1" noResize="1" noEditPoints="1" noAdjustHandles="1" noChangeArrowheads="1" noChangeShapeType="1" noTextEdit="1"/>
              </p:cNvSpPr>
              <p:nvPr>
                <p:custDataLst>
                  <p:tags r:id="rId10"/>
                </p:custDataLst>
              </p:nvPr>
            </p:nvSpPr>
            <p:spPr>
              <a:xfrm>
                <a:off x="914400" y="6515100"/>
                <a:ext cx="15012035" cy="902335"/>
              </a:xfrm>
              <a:prstGeom prst="rect">
                <a:avLst/>
              </a:prstGeom>
              <a:blipFill rotWithShape="1">
                <a:blip r:embed="rId11"/>
                <a:stretch>
                  <a:fillRect/>
                </a:stretch>
              </a:blipFill>
            </p:spPr>
            <p:txBody>
              <a:bodyPr/>
              <a:lstStyle/>
              <a:p>
                <a:r>
                  <a:rPr lang="en-US" altLang="en-US">
                    <a:noFill/>
                  </a:rPr>
                  <a:t> </a:t>
                </a:r>
              </a:p>
            </p:txBody>
          </p:sp>
        </mc:Fallback>
      </mc:AlternateContent>
      <p:grpSp>
        <p:nvGrpSpPr>
          <p:cNvPr id="10" name="Group 9"/>
          <p:cNvGrpSpPr/>
          <p:nvPr/>
        </p:nvGrpSpPr>
        <p:grpSpPr>
          <a:xfrm>
            <a:off x="4912995" y="465455"/>
            <a:ext cx="8462645" cy="1551940"/>
            <a:chOff x="7737" y="733"/>
            <a:chExt cx="13327" cy="2444"/>
          </a:xfrm>
        </p:grpSpPr>
        <p:sp>
          <p:nvSpPr>
            <p:cNvPr id="13" name="مستطيل 2"/>
            <p:cNvSpPr/>
            <p:nvPr>
              <p:custDataLst>
                <p:tags r:id="rId2"/>
              </p:custDataLst>
            </p:nvPr>
          </p:nvSpPr>
          <p:spPr>
            <a:xfrm>
              <a:off x="7737" y="733"/>
              <a:ext cx="13327" cy="1307"/>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sym typeface="+mn-ea"/>
                </a:rPr>
                <a:t>Verification of structural analysis</a:t>
              </a:r>
              <a:endParaRPr lang="en-US" altLang="en-US" sz="4800" b="1" dirty="0">
                <a:latin typeface="Times New Roman" panose="02020603050405020304" pitchFamily="18" charset="0"/>
                <a:cs typeface="Times New Roman" panose="02020603050405020304" pitchFamily="18" charset="0"/>
                <a:sym typeface="+mn-ea"/>
              </a:endParaRPr>
            </a:p>
          </p:txBody>
        </p:sp>
        <p:sp>
          <p:nvSpPr>
            <p:cNvPr id="14" name="مستطيل 2"/>
            <p:cNvSpPr/>
            <p:nvPr>
              <p:custDataLst>
                <p:tags r:id="rId3"/>
              </p:custDataLst>
            </p:nvPr>
          </p:nvSpPr>
          <p:spPr>
            <a:xfrm>
              <a:off x="11703" y="1967"/>
              <a:ext cx="5395" cy="121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Gravity loads</a:t>
              </a: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0" name="مستطيل 9"/>
              <p:cNvSpPr/>
              <p:nvPr/>
            </p:nvSpPr>
            <p:spPr>
              <a:xfrm>
                <a:off x="914400" y="6400800"/>
                <a:ext cx="16550640" cy="1308100"/>
              </a:xfrm>
              <a:prstGeom prst="rect">
                <a:avLst/>
              </a:prstGeom>
            </p:spPr>
            <p:txBody>
              <a:bodyPr wrap="square">
                <a:spAutoFit/>
              </a:bodyPr>
              <a:lstStyle/>
              <a:p>
                <a:pPr algn="ctr">
                  <a:lnSpc>
                    <a:spcPct val="150000"/>
                  </a:lnSpc>
                </a:pPr>
                <a14:m>
                  <m:oMathPara xmlns:m="http://schemas.openxmlformats.org/officeDocument/2006/math">
                    <m:oMathParaPr>
                      <m:jc m:val="centerGroup"/>
                    </m:oMathParaPr>
                    <m:oMath xmlns:m="http://schemas.openxmlformats.org/officeDocument/2006/math">
                      <m:r>
                        <m:rPr>
                          <m:sty m:val="p"/>
                        </m:rPr>
                        <a:rPr lang="en-US" sz="2800" b="0">
                          <a:latin typeface="Cambria Math" panose="02040503050406030204" pitchFamily="18" charset="0"/>
                          <a:cs typeface="Cambria Math" panose="02040503050406030204" pitchFamily="18" charset="0"/>
                        </a:rPr>
                        <m:t>difference</m:t>
                      </m:r>
                      <m:r>
                        <a:rPr lang="en-US" sz="2800" b="0">
                          <a:latin typeface="Cambria Math" panose="02040503050406030204" pitchFamily="18" charset="0"/>
                          <a:ea typeface="MS Mincho" charset="0"/>
                          <a:cs typeface="Cambria Math" panose="02040503050406030204" pitchFamily="18" charset="0"/>
                        </a:rPr>
                        <m:t> </m:t>
                      </m:r>
                      <m:r>
                        <m:rPr>
                          <m:sty m:val="p"/>
                        </m:rPr>
                        <a:rPr lang="en-US" sz="2800" b="0">
                          <a:latin typeface="Cambria Math" panose="02040503050406030204" pitchFamily="18" charset="0"/>
                          <a:cs typeface="Cambria Math" panose="02040503050406030204" pitchFamily="18" charset="0"/>
                        </a:rPr>
                        <m:t>percentage</m:t>
                      </m:r>
                      <m:r>
                        <a:rPr lang="en-US" sz="2800" b="0">
                          <a:latin typeface="Cambria Math" panose="02040503050406030204" pitchFamily="18" charset="0"/>
                          <a:ea typeface="MS Mincho" charset="0"/>
                          <a:cs typeface="Cambria Math" panose="02040503050406030204" pitchFamily="18" charset="0"/>
                        </a:rPr>
                        <m:t> (</m:t>
                      </m:r>
                      <m:r>
                        <m:rPr>
                          <m:sty m:val="p"/>
                        </m:rPr>
                        <a:rPr lang="en-US" sz="2800" b="0">
                          <a:latin typeface="Cambria Math" panose="02040503050406030204" pitchFamily="18" charset="0"/>
                          <a:cs typeface="Cambria Math" panose="02040503050406030204" pitchFamily="18" charset="0"/>
                        </a:rPr>
                        <m:t>hydrostatic</m:t>
                      </m:r>
                      <m:r>
                        <a:rPr lang="en-US" sz="2800" b="0">
                          <a:latin typeface="Cambria Math" panose="02040503050406030204" pitchFamily="18" charset="0"/>
                          <a:ea typeface="MS Mincho" charset="0"/>
                          <a:cs typeface="Cambria Math" panose="02040503050406030204" pitchFamily="18" charset="0"/>
                        </a:rPr>
                        <m:t>,</m:t>
                      </m:r>
                      <m:r>
                        <m:rPr>
                          <m:sty m:val="p"/>
                        </m:rPr>
                        <a:rPr lang="en-US" sz="2800" b="0">
                          <a:latin typeface="Cambria Math" panose="02040503050406030204" pitchFamily="18" charset="0"/>
                          <a:cs typeface="Cambria Math" panose="02040503050406030204" pitchFamily="18" charset="0"/>
                        </a:rPr>
                        <m:t>z</m:t>
                      </m:r>
                      <m:r>
                        <a:rPr lang="en-US" sz="2800" b="0">
                          <a:latin typeface="Cambria Math" panose="02040503050406030204" pitchFamily="18" charset="0"/>
                          <a:cs typeface="Cambria Math" panose="02040503050406030204" pitchFamily="18" charset="0"/>
                        </a:rPr>
                        <m:t>−</m:t>
                      </m:r>
                      <m:r>
                        <m:rPr>
                          <m:sty m:val="p"/>
                        </m:rPr>
                        <a:rPr lang="en-US" sz="2800" b="0">
                          <a:latin typeface="Cambria Math" panose="02040503050406030204" pitchFamily="18" charset="0"/>
                          <a:cs typeface="Cambria Math" panose="02040503050406030204" pitchFamily="18" charset="0"/>
                        </a:rPr>
                        <m:t>direction</m:t>
                      </m:r>
                      <m:r>
                        <a:rPr lang="en-US" sz="2800" b="0">
                          <a:latin typeface="Cambria Math" panose="02040503050406030204" pitchFamily="18" charset="0"/>
                          <a:ea typeface="MS Mincho" charset="0"/>
                          <a:cs typeface="Cambria Math" panose="02040503050406030204" pitchFamily="18" charset="0"/>
                        </a:rPr>
                        <m:t>) (%)=</m:t>
                      </m:r>
                      <m:f>
                        <m:fPr>
                          <m:ctrlPr>
                            <a:rPr lang="en-US" sz="2800" i="1">
                              <a:latin typeface="Cambria Math" panose="02040503050406030204" pitchFamily="18" charset="0"/>
                              <a:cs typeface="Cambria Math" panose="02040503050406030204" pitchFamily="18" charset="0"/>
                            </a:rPr>
                          </m:ctrlPr>
                        </m:fPr>
                        <m:num>
                          <m:r>
                            <a:rPr lang="en-US" sz="2800" b="0">
                              <a:latin typeface="Cambria Math" panose="02040503050406030204" pitchFamily="18" charset="0"/>
                              <a:ea typeface="MS Mincho" charset="0"/>
                              <a:cs typeface="Cambria Math" panose="02040503050406030204" pitchFamily="18" charset="0"/>
                            </a:rPr>
                            <m:t>8039</m:t>
                          </m:r>
                          <m:r>
                            <a:rPr lang="en-US" sz="2800" b="0">
                              <a:latin typeface="Cambria Math" panose="02040503050406030204" pitchFamily="18" charset="0"/>
                              <a:ea typeface="MS Mincho" charset="0"/>
                              <a:cs typeface="Cambria Math" panose="02040503050406030204" pitchFamily="18" charset="0"/>
                            </a:rPr>
                            <m:t>.</m:t>
                          </m:r>
                          <m:r>
                            <a:rPr lang="en-US" sz="2800" b="0">
                              <a:latin typeface="Cambria Math" panose="02040503050406030204" pitchFamily="18" charset="0"/>
                              <a:ea typeface="MS Mincho" charset="0"/>
                              <a:cs typeface="Cambria Math" panose="02040503050406030204" pitchFamily="18" charset="0"/>
                            </a:rPr>
                            <m:t>53</m:t>
                          </m:r>
                          <m:r>
                            <a:rPr lang="en-US" sz="2800" b="0">
                              <a:latin typeface="Cambria Math" panose="02040503050406030204" pitchFamily="18" charset="0"/>
                              <a:ea typeface="MS Mincho" charset="0"/>
                              <a:cs typeface="Cambria Math" panose="02040503050406030204" pitchFamily="18" charset="0"/>
                            </a:rPr>
                            <m:t>−</m:t>
                          </m:r>
                          <m:r>
                            <a:rPr lang="en-US" sz="2800" b="0">
                              <a:latin typeface="Cambria Math" panose="02040503050406030204" pitchFamily="18" charset="0"/>
                              <a:ea typeface="MS Mincho" charset="0"/>
                              <a:cs typeface="Cambria Math" panose="02040503050406030204" pitchFamily="18" charset="0"/>
                            </a:rPr>
                            <m:t>7977</m:t>
                          </m:r>
                          <m:r>
                            <a:rPr lang="en-US" sz="2800" b="0">
                              <a:latin typeface="Cambria Math" panose="02040503050406030204" pitchFamily="18" charset="0"/>
                              <a:ea typeface="MS Mincho" charset="0"/>
                              <a:cs typeface="Cambria Math" panose="02040503050406030204" pitchFamily="18" charset="0"/>
                            </a:rPr>
                            <m:t>.</m:t>
                          </m:r>
                          <m:r>
                            <a:rPr lang="en-US" sz="2800" b="0">
                              <a:latin typeface="Cambria Math" panose="02040503050406030204" pitchFamily="18" charset="0"/>
                              <a:ea typeface="MS Mincho" charset="0"/>
                              <a:cs typeface="Cambria Math" panose="02040503050406030204" pitchFamily="18" charset="0"/>
                            </a:rPr>
                            <m:t>35</m:t>
                          </m:r>
                        </m:num>
                        <m:den>
                          <m:r>
                            <a:rPr lang="en-US" sz="2800" b="0">
                              <a:latin typeface="Cambria Math" panose="02040503050406030204" pitchFamily="18" charset="0"/>
                              <a:ea typeface="MS Mincho" charset="0"/>
                              <a:cs typeface="Cambria Math" panose="02040503050406030204" pitchFamily="18" charset="0"/>
                            </a:rPr>
                            <m:t>7977</m:t>
                          </m:r>
                          <m:r>
                            <a:rPr lang="en-US" sz="2800" b="0">
                              <a:latin typeface="Cambria Math" panose="02040503050406030204" pitchFamily="18" charset="0"/>
                              <a:ea typeface="MS Mincho" charset="0"/>
                              <a:cs typeface="Cambria Math" panose="02040503050406030204" pitchFamily="18" charset="0"/>
                            </a:rPr>
                            <m:t>.</m:t>
                          </m:r>
                          <m:r>
                            <a:rPr lang="en-US" sz="2800" b="0">
                              <a:latin typeface="Cambria Math" panose="02040503050406030204" pitchFamily="18" charset="0"/>
                              <a:ea typeface="MS Mincho" charset="0"/>
                              <a:cs typeface="Cambria Math" panose="02040503050406030204" pitchFamily="18" charset="0"/>
                            </a:rPr>
                            <m:t>35</m:t>
                          </m:r>
                        </m:den>
                      </m:f>
                      <m:r>
                        <a:rPr lang="en-US" sz="2800" b="0">
                          <a:latin typeface="Cambria Math" panose="02040503050406030204" pitchFamily="18" charset="0"/>
                          <a:ea typeface="MS Mincho" charset="0"/>
                          <a:cs typeface="Cambria Math" panose="02040503050406030204" pitchFamily="18" charset="0"/>
                        </a:rPr>
                        <m:t>×</m:t>
                      </m:r>
                      <m:r>
                        <a:rPr lang="en-US" sz="2800" b="0">
                          <a:latin typeface="Cambria Math" panose="02040503050406030204" pitchFamily="18" charset="0"/>
                          <a:ea typeface="MS Mincho" charset="0"/>
                          <a:cs typeface="Cambria Math" panose="02040503050406030204" pitchFamily="18" charset="0"/>
                        </a:rPr>
                        <m:t>100</m:t>
                      </m:r>
                      <m:r>
                        <a:rPr lang="en-US" sz="2800" b="0">
                          <a:latin typeface="Cambria Math" panose="02040503050406030204" pitchFamily="18" charset="0"/>
                          <a:ea typeface="MS Mincho" charset="0"/>
                          <a:cs typeface="Cambria Math" panose="02040503050406030204" pitchFamily="18" charset="0"/>
                        </a:rPr>
                        <m:t>%=</m:t>
                      </m:r>
                      <m:r>
                        <a:rPr lang="en-US" sz="2800" b="0">
                          <a:latin typeface="Cambria Math" panose="02040503050406030204" pitchFamily="18" charset="0"/>
                          <a:ea typeface="MS Mincho" charset="0"/>
                          <a:cs typeface="Cambria Math" panose="02040503050406030204" pitchFamily="18" charset="0"/>
                        </a:rPr>
                        <m:t>0</m:t>
                      </m:r>
                      <m:r>
                        <a:rPr lang="en-US" sz="2800" b="0">
                          <a:latin typeface="Cambria Math" panose="02040503050406030204" pitchFamily="18" charset="0"/>
                          <a:ea typeface="MS Mincho" charset="0"/>
                          <a:cs typeface="Cambria Math" panose="02040503050406030204" pitchFamily="18" charset="0"/>
                        </a:rPr>
                        <m:t>.</m:t>
                      </m:r>
                      <m:r>
                        <a:rPr lang="en-US" sz="2800" b="0">
                          <a:latin typeface="Cambria Math" panose="02040503050406030204" pitchFamily="18" charset="0"/>
                          <a:ea typeface="MS Mincho" charset="0"/>
                          <a:cs typeface="Cambria Math" panose="02040503050406030204" pitchFamily="18" charset="0"/>
                        </a:rPr>
                        <m:t>78</m:t>
                      </m:r>
                      <m:r>
                        <a:rPr lang="en-US" sz="2800" b="0">
                          <a:latin typeface="Cambria Math" panose="02040503050406030204" pitchFamily="18" charset="0"/>
                          <a:ea typeface="MS Mincho" charset="0"/>
                          <a:cs typeface="Cambria Math" panose="02040503050406030204" pitchFamily="18" charset="0"/>
                        </a:rPr>
                        <m:t>% &lt;</m:t>
                      </m:r>
                      <m:r>
                        <a:rPr lang="en-US" sz="2800" b="0">
                          <a:latin typeface="Cambria Math" panose="02040503050406030204" pitchFamily="18" charset="0"/>
                          <a:ea typeface="MS Mincho" charset="0"/>
                          <a:cs typeface="Cambria Math" panose="02040503050406030204" pitchFamily="18" charset="0"/>
                        </a:rPr>
                        <m:t>5</m:t>
                      </m:r>
                      <m:r>
                        <a:rPr lang="en-US" sz="2800" b="0">
                          <a:latin typeface="Cambria Math" panose="02040503050406030204" pitchFamily="18" charset="0"/>
                          <a:ea typeface="MS Mincho" charset="0"/>
                          <a:cs typeface="Cambria Math" panose="02040503050406030204" pitchFamily="18" charset="0"/>
                        </a:rPr>
                        <m:t>% (</m:t>
                      </m:r>
                      <m:r>
                        <m:rPr>
                          <m:sty m:val="p"/>
                        </m:rPr>
                        <a:rPr lang="en-US" sz="2800" b="0" smtClean="0">
                          <a:solidFill>
                            <a:srgbClr val="FF0000"/>
                          </a:solidFill>
                          <a:latin typeface="Cambria Math" panose="02040503050406030204" pitchFamily="18" charset="0"/>
                          <a:cs typeface="Cambria Math" panose="02040503050406030204" pitchFamily="18" charset="0"/>
                        </a:rPr>
                        <m:t>OK</m:t>
                      </m:r>
                      <m:r>
                        <a:rPr lang="en-US" sz="2800" b="0">
                          <a:latin typeface="Cambria Math" panose="02040503050406030204" pitchFamily="18" charset="0"/>
                          <a:ea typeface="MS Mincho" charset="0"/>
                          <a:cs typeface="Cambria Math" panose="02040503050406030204" pitchFamily="18" charset="0"/>
                        </a:rPr>
                        <m:t>) .</m:t>
                      </m:r>
                    </m:oMath>
                  </m:oMathPara>
                </a14:m>
                <a:endParaRPr lang="en-US" sz="2800" dirty="0">
                  <a:latin typeface="Times New Roman" panose="02020603050405020304" pitchFamily="18" charset="0"/>
                  <a:cs typeface="Times New Roman" panose="02020603050405020304" pitchFamily="18" charset="0"/>
                </a:endParaRPr>
              </a:p>
            </p:txBody>
          </p:sp>
        </mc:Choice>
        <mc:Fallback xmlns="">
          <p:sp>
            <p:nvSpPr>
              <p:cNvPr id="10" name="مستطيل 9"/>
              <p:cNvSpPr>
                <a:spLocks noRot="1" noChangeAspect="1" noMove="1" noResize="1" noEditPoints="1" noAdjustHandles="1" noChangeArrowheads="1" noChangeShapeType="1" noTextEdit="1"/>
              </p:cNvSpPr>
              <p:nvPr/>
            </p:nvSpPr>
            <p:spPr>
              <a:xfrm>
                <a:off x="914400" y="6400800"/>
                <a:ext cx="16550640" cy="1308100"/>
              </a:xfrm>
              <a:prstGeom prst="rect">
                <a:avLst/>
              </a:prstGeom>
              <a:blipFill rotWithShape="1">
                <a:blip r:embed="rId8"/>
                <a:stretch>
                  <a:fillRect/>
                </a:stretch>
              </a:blipFill>
            </p:spPr>
            <p:txBody>
              <a:bodyPr/>
              <a:lstStyle/>
              <a:p>
                <a:r>
                  <a:rPr lang="en-US" altLang="en-US">
                    <a:noFill/>
                  </a:rPr>
                  <a:t> </a:t>
                </a:r>
              </a:p>
            </p:txBody>
          </p:sp>
        </mc:Fallback>
      </mc:AlternateContent>
      <p:grpSp>
        <p:nvGrpSpPr>
          <p:cNvPr id="3" name="Group 2"/>
          <p:cNvGrpSpPr/>
          <p:nvPr userDrawn="1"/>
        </p:nvGrpSpPr>
        <p:grpSpPr>
          <a:xfrm>
            <a:off x="304800" y="342900"/>
            <a:ext cx="3989070" cy="528955"/>
            <a:chOff x="6240" y="4740"/>
            <a:chExt cx="6282" cy="833"/>
          </a:xfrm>
        </p:grpSpPr>
        <p:sp>
          <p:nvSpPr>
            <p:cNvPr id="12" name="文本框 12"/>
            <p:cNvSpPr txBox="1"/>
            <p:nvPr userDrawn="1">
              <p:custDataLst>
                <p:tags r:id="rId4"/>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3" name="文本框 3"/>
            <p:cNvSpPr txBox="1"/>
            <p:nvPr userDrawn="1">
              <p:custDataLst>
                <p:tags r:id="rId5"/>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pic>
        <p:nvPicPr>
          <p:cNvPr id="241" name="Picture 241" descr="C:\Users\User\Desktop\images\soil and water.jpegsoil and water"/>
          <p:cNvPicPr>
            <a:picLocks noChangeAspect="1"/>
          </p:cNvPicPr>
          <p:nvPr>
            <p:custDataLst>
              <p:tags r:id="rId1"/>
            </p:custDataLst>
          </p:nvPr>
        </p:nvPicPr>
        <p:blipFill>
          <a:blip r:embed="rId9"/>
          <a:srcRect t="1242" b="58450"/>
          <a:stretch>
            <a:fillRect/>
          </a:stretch>
        </p:blipFill>
        <p:spPr>
          <a:xfrm>
            <a:off x="2972752" y="2857621"/>
            <a:ext cx="12434570" cy="2895600"/>
          </a:xfrm>
          <a:prstGeom prst="rect">
            <a:avLst/>
          </a:prstGeom>
        </p:spPr>
      </p:pic>
      <p:grpSp>
        <p:nvGrpSpPr>
          <p:cNvPr id="4" name="Group 3"/>
          <p:cNvGrpSpPr/>
          <p:nvPr/>
        </p:nvGrpSpPr>
        <p:grpSpPr>
          <a:xfrm>
            <a:off x="4912995" y="465455"/>
            <a:ext cx="8462645" cy="1483995"/>
            <a:chOff x="7737" y="733"/>
            <a:chExt cx="13327" cy="2337"/>
          </a:xfrm>
        </p:grpSpPr>
        <p:sp>
          <p:nvSpPr>
            <p:cNvPr id="11" name="مستطيل 2"/>
            <p:cNvSpPr/>
            <p:nvPr>
              <p:custDataLst>
                <p:tags r:id="rId2"/>
              </p:custDataLst>
            </p:nvPr>
          </p:nvSpPr>
          <p:spPr>
            <a:xfrm>
              <a:off x="7737" y="733"/>
              <a:ext cx="13327" cy="1307"/>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sym typeface="+mn-ea"/>
                </a:rPr>
                <a:t>Verification of structural analysis</a:t>
              </a:r>
              <a:endParaRPr lang="en-US" altLang="en-US" sz="4800" b="1" dirty="0">
                <a:latin typeface="Times New Roman" panose="02020603050405020304" pitchFamily="18" charset="0"/>
                <a:cs typeface="Times New Roman" panose="02020603050405020304" pitchFamily="18" charset="0"/>
                <a:sym typeface="+mn-ea"/>
              </a:endParaRPr>
            </a:p>
          </p:txBody>
        </p:sp>
        <p:sp>
          <p:nvSpPr>
            <p:cNvPr id="14" name="مستطيل 2"/>
            <p:cNvSpPr/>
            <p:nvPr>
              <p:custDataLst>
                <p:tags r:id="rId3"/>
              </p:custDataLst>
            </p:nvPr>
          </p:nvSpPr>
          <p:spPr>
            <a:xfrm>
              <a:off x="9315" y="1860"/>
              <a:ext cx="10169" cy="1210"/>
            </a:xfrm>
            <a:prstGeom prst="rect">
              <a:avLst/>
            </a:prstGeom>
          </p:spPr>
          <p:txBody>
            <a:bodyPr wrap="none">
              <a:spAutoFit/>
            </a:bodyPr>
            <a:lstStyle/>
            <a:p>
              <a:pPr algn="l"/>
              <a:r>
                <a:rPr lang="en-US" sz="4400" b="1" dirty="0">
                  <a:latin typeface="Times New Roman" panose="02020603050405020304" pitchFamily="18" charset="0"/>
                  <a:cs typeface="Times New Roman" panose="02020603050405020304" pitchFamily="18" charset="0"/>
                  <a:sym typeface="+mn-ea"/>
                </a:rPr>
                <a:t>Soil and Hydrostatic loads</a:t>
              </a:r>
              <a:endParaRPr lang="en-US" altLang="en-US" sz="4400" b="1" dirty="0">
                <a:latin typeface="Times New Roman" panose="02020603050405020304" pitchFamily="18" charset="0"/>
                <a:cs typeface="Times New Roman" panose="02020603050405020304" pitchFamily="18" charset="0"/>
                <a:sym typeface="+mn-ea"/>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277037" cy="1838823"/>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endParaRPr>
          </a:p>
          <a:p>
            <a:pPr defTabSz="685800">
              <a:lnSpc>
                <a:spcPct val="150000"/>
              </a:lnSpc>
            </a:pPr>
            <a:endParaRPr lang="en-US" sz="4200" b="1" dirty="0">
              <a:solidFill>
                <a:prstClr val="black">
                  <a:lumMod val="95000"/>
                  <a:lumOff val="5000"/>
                </a:prstClr>
              </a:solidFill>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9" name="مستطيل 8"/>
          <p:cNvSpPr/>
          <p:nvPr/>
        </p:nvSpPr>
        <p:spPr>
          <a:xfrm>
            <a:off x="307975" y="2101215"/>
            <a:ext cx="7623810" cy="706755"/>
          </a:xfrm>
          <a:prstGeom prst="rect">
            <a:avLst/>
          </a:prstGeom>
        </p:spPr>
        <p:txBody>
          <a:bodyPr wrap="none">
            <a:spAutoFit/>
          </a:bodyPr>
          <a:lstStyle/>
          <a:p>
            <a:pPr marL="571500" indent="-571500">
              <a:buFont typeface="Wingdings" panose="05000000000000000000" charset="0"/>
              <a:buChar char="Ø"/>
            </a:pPr>
            <a:r>
              <a:rPr lang="en-US" sz="4000" b="1" dirty="0">
                <a:latin typeface="Times New Roman" panose="02020603050405020304" pitchFamily="18" charset="0"/>
                <a:cs typeface="Times New Roman" panose="02020603050405020304" pitchFamily="18" charset="0"/>
              </a:rPr>
              <a:t>Check mass participation ratio:</a:t>
            </a:r>
            <a:endParaRPr lang="en-US" sz="4000" dirty="0">
              <a:latin typeface="Times New Roman" panose="02020603050405020304" pitchFamily="18" charset="0"/>
              <a:cs typeface="Times New Roman" panose="02020603050405020304" pitchFamily="18" charset="0"/>
            </a:endParaRPr>
          </a:p>
        </p:txBody>
      </p:sp>
      <p:sp>
        <p:nvSpPr>
          <p:cNvPr id="3" name="مستطيل 2"/>
          <p:cNvSpPr/>
          <p:nvPr/>
        </p:nvSpPr>
        <p:spPr>
          <a:xfrm>
            <a:off x="765175" y="3009900"/>
            <a:ext cx="11835130" cy="583565"/>
          </a:xfrm>
          <a:prstGeom prst="rect">
            <a:avLst/>
          </a:prstGeom>
        </p:spPr>
        <p:txBody>
          <a:bodyPr wrap="none">
            <a:spAutoFit/>
          </a:bodyPr>
          <a:lstStyle/>
          <a:p>
            <a:r>
              <a:rPr lang="en-US" sz="3200" dirty="0">
                <a:latin typeface="Times New Roman" panose="02020603050405020304" pitchFamily="18" charset="0"/>
                <a:cs typeface="Times New Roman" panose="02020603050405020304" pitchFamily="18" charset="0"/>
              </a:rPr>
              <a:t>sufficient to involve more than 90% of the mass in the analysis method.</a:t>
            </a:r>
          </a:p>
        </p:txBody>
      </p:sp>
      <p:grpSp>
        <p:nvGrpSpPr>
          <p:cNvPr id="4" name="Group 3"/>
          <p:cNvGrpSpPr/>
          <p:nvPr userDrawn="1"/>
        </p:nvGrpSpPr>
        <p:grpSpPr>
          <a:xfrm>
            <a:off x="304800" y="342900"/>
            <a:ext cx="3989070" cy="528955"/>
            <a:chOff x="6240" y="4740"/>
            <a:chExt cx="6282" cy="833"/>
          </a:xfrm>
        </p:grpSpPr>
        <p:sp>
          <p:nvSpPr>
            <p:cNvPr id="12" name="文本框 12"/>
            <p:cNvSpPr txBox="1"/>
            <p:nvPr userDrawn="1">
              <p:custDataLst>
                <p:tags r:id="rId4"/>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Arial" panose="020B0604020202020204" pitchFamily="34" charset="0"/>
                  <a:sym typeface="Arial" panose="020B0604020202020204" pitchFamily="34" charset="0"/>
                </a:rPr>
                <a:t>3</a:t>
              </a:r>
              <a:r>
                <a:rPr lang="en-US" altLang="zh-CN" sz="2000" b="1" dirty="0">
                  <a:solidFill>
                    <a:schemeClr val="accent1">
                      <a:lumMod val="75000"/>
                    </a:schemeClr>
                  </a:solidFill>
                  <a:latin typeface="Arial" panose="020B0604020202020204" pitchFamily="34" charset="0"/>
                  <a:sym typeface="Arial" panose="020B0604020202020204" pitchFamily="34" charset="0"/>
                </a:rPr>
                <a:t>.</a:t>
              </a:r>
            </a:p>
          </p:txBody>
        </p:sp>
        <p:sp>
          <p:nvSpPr>
            <p:cNvPr id="13" name="文本框 3"/>
            <p:cNvSpPr txBox="1"/>
            <p:nvPr userDrawn="1">
              <p:custDataLst>
                <p:tags r:id="rId5"/>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Arial" panose="020B0604020202020204" pitchFamily="34" charset="0"/>
                <a:ea typeface="Microsoft YaHei" panose="020B0503020204020204" charset="-122"/>
                <a:sym typeface="Arial" panose="020B0604020202020204" pitchFamily="34" charset="0"/>
              </a:endParaRPr>
            </a:p>
            <a:p>
              <a:pPr algn="dist"/>
              <a:endParaRPr lang="en-US" altLang="en-US" sz="2000" dirty="0">
                <a:latin typeface="Arial" panose="020B0604020202020204" pitchFamily="34" charset="0"/>
                <a:ea typeface="Microsoft YaHei" panose="020B0503020204020204" charset="-122"/>
                <a:sym typeface="Arial" panose="020B0604020202020204" pitchFamily="34" charset="0"/>
              </a:endParaRPr>
            </a:p>
          </p:txBody>
        </p:sp>
      </p:grpSp>
      <p:pic>
        <p:nvPicPr>
          <p:cNvPr id="11" name="Picture 10"/>
          <p:cNvPicPr preferRelativeResize="0"/>
          <p:nvPr>
            <p:custDataLst>
              <p:tags r:id="rId1"/>
            </p:custDataLst>
          </p:nvPr>
        </p:nvPicPr>
        <p:blipFill>
          <a:blip r:embed="rId8">
            <a:clrChange>
              <a:clrFrom>
                <a:srgbClr val="FAFAFA">
                  <a:alpha val="100000"/>
                </a:srgbClr>
              </a:clrFrom>
              <a:clrTo>
                <a:srgbClr val="FAFAFA">
                  <a:alpha val="100000"/>
                  <a:alpha val="0"/>
                </a:srgbClr>
              </a:clrTo>
            </a:clrChange>
            <a:extLst>
              <a:ext uri="{BEBA8EAE-BF5A-486C-A8C5-ECC9F3942E4B}">
                <a14:imgProps xmlns:a14="http://schemas.microsoft.com/office/drawing/2010/main">
                  <a14:imgLayer r:embed="rId9">
                    <a14:imgEffect>
                      <a14:brightnessContrast bright="2000"/>
                    </a14:imgEffect>
                  </a14:imgLayer>
                </a14:imgProps>
              </a:ext>
            </a:extLst>
          </a:blip>
          <a:stretch>
            <a:fillRect/>
          </a:stretch>
        </p:blipFill>
        <p:spPr>
          <a:xfrm>
            <a:off x="4114641" y="4000304"/>
            <a:ext cx="10453688" cy="5715000"/>
          </a:xfrm>
          <a:prstGeom prst="rect">
            <a:avLst/>
          </a:prstGeom>
        </p:spPr>
      </p:pic>
      <p:grpSp>
        <p:nvGrpSpPr>
          <p:cNvPr id="10" name="Group 9"/>
          <p:cNvGrpSpPr/>
          <p:nvPr/>
        </p:nvGrpSpPr>
        <p:grpSpPr>
          <a:xfrm>
            <a:off x="4912995" y="465455"/>
            <a:ext cx="8462645" cy="1483995"/>
            <a:chOff x="7737" y="733"/>
            <a:chExt cx="13327" cy="2337"/>
          </a:xfrm>
        </p:grpSpPr>
        <p:sp>
          <p:nvSpPr>
            <p:cNvPr id="14" name="مستطيل 2"/>
            <p:cNvSpPr/>
            <p:nvPr>
              <p:custDataLst>
                <p:tags r:id="rId2"/>
              </p:custDataLst>
            </p:nvPr>
          </p:nvSpPr>
          <p:spPr>
            <a:xfrm>
              <a:off x="7737" y="733"/>
              <a:ext cx="13327" cy="1307"/>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sym typeface="+mn-ea"/>
                </a:rPr>
                <a:t>Verification of structural analysis</a:t>
              </a:r>
              <a:endParaRPr lang="en-US" altLang="en-US" sz="4800" b="1" dirty="0">
                <a:latin typeface="Times New Roman" panose="02020603050405020304" pitchFamily="18" charset="0"/>
                <a:cs typeface="Times New Roman" panose="02020603050405020304" pitchFamily="18" charset="0"/>
                <a:sym typeface="+mn-ea"/>
              </a:endParaRPr>
            </a:p>
          </p:txBody>
        </p:sp>
        <p:sp>
          <p:nvSpPr>
            <p:cNvPr id="15" name="مستطيل 2"/>
            <p:cNvSpPr/>
            <p:nvPr>
              <p:custDataLst>
                <p:tags r:id="rId3"/>
              </p:custDataLst>
            </p:nvPr>
          </p:nvSpPr>
          <p:spPr>
            <a:xfrm>
              <a:off x="11760" y="1860"/>
              <a:ext cx="5574" cy="121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sym typeface="+mn-ea"/>
                </a:rPr>
                <a:t>Seismic forces</a:t>
              </a: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09600" y="2476183"/>
            <a:ext cx="9360535" cy="706755"/>
          </a:xfrm>
          <a:prstGeom prst="rect">
            <a:avLst/>
          </a:prstGeom>
        </p:spPr>
        <p:txBody>
          <a:bodyPr wrap="none">
            <a:spAutoFit/>
          </a:bodyPr>
          <a:lstStyle/>
          <a:p>
            <a:pPr marL="571500" indent="-571500">
              <a:buFont typeface="Wingdings" panose="05000000000000000000" charset="0"/>
              <a:buChar char="Ø"/>
            </a:pPr>
            <a:r>
              <a:rPr lang="en-US" sz="4000" b="1" dirty="0">
                <a:latin typeface="Times New Roman" panose="02020603050405020304" pitchFamily="18" charset="0"/>
                <a:cs typeface="Times New Roman" panose="02020603050405020304" pitchFamily="18" charset="0"/>
              </a:rPr>
              <a:t>Check time period by Rayleigh method </a:t>
            </a:r>
          </a:p>
        </p:txBody>
      </p:sp>
      <mc:AlternateContent xmlns:mc="http://schemas.openxmlformats.org/markup-compatibility/2006" xmlns:a14="http://schemas.microsoft.com/office/drawing/2010/main">
        <mc:Choice Requires="a14">
          <p:sp>
            <p:nvSpPr>
              <p:cNvPr id="4" name="مستطيل 3"/>
              <p:cNvSpPr/>
              <p:nvPr/>
            </p:nvSpPr>
            <p:spPr>
              <a:xfrm>
                <a:off x="1320374" y="3211830"/>
                <a:ext cx="5234940" cy="117665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m:rPr>
                          <m:sty m:val="p"/>
                        </m:rPr>
                        <a:rPr lang="en-US" sz="2400">
                          <a:latin typeface="Cambria Math" panose="02040503050406030204" pitchFamily="18" charset="0"/>
                          <a:cs typeface="Cambria Math" panose="02040503050406030204" pitchFamily="18" charset="0"/>
                        </a:rPr>
                        <m:t>T</m:t>
                      </m:r>
                      <m:r>
                        <a:rPr lang="en-US" sz="2400">
                          <a:latin typeface="Cambria Math" panose="02040503050406030204" pitchFamily="18" charset="0"/>
                          <a:ea typeface="MS Mincho" charset="0"/>
                          <a:cs typeface="Cambria Math" panose="02040503050406030204" pitchFamily="18" charset="0"/>
                        </a:rPr>
                        <m:t>=</m:t>
                      </m:r>
                      <m:r>
                        <a:rPr lang="en-US" sz="2400">
                          <a:latin typeface="Cambria Math" panose="02040503050406030204" pitchFamily="18" charset="0"/>
                          <a:ea typeface="MS Mincho" charset="0"/>
                          <a:cs typeface="Cambria Math" panose="02040503050406030204" pitchFamily="18" charset="0"/>
                        </a:rPr>
                        <m:t>2</m:t>
                      </m:r>
                      <m:r>
                        <m:rPr>
                          <m:sty m:val="p"/>
                        </m:rPr>
                        <a:rPr lang="en-US" sz="2400">
                          <a:latin typeface="Cambria Math" panose="02040503050406030204" pitchFamily="18" charset="0"/>
                          <a:cs typeface="Cambria Math" panose="02040503050406030204" pitchFamily="18" charset="0"/>
                        </a:rPr>
                        <m:t>π</m:t>
                      </m:r>
                      <m:r>
                        <a:rPr lang="en-US" sz="2400">
                          <a:latin typeface="Cambria Math" panose="02040503050406030204" pitchFamily="18" charset="0"/>
                          <a:ea typeface="MS Mincho" charset="0"/>
                          <a:cs typeface="Cambria Math" panose="02040503050406030204" pitchFamily="18" charset="0"/>
                        </a:rPr>
                        <m:t>×</m:t>
                      </m:r>
                      <m:rad>
                        <m:radPr>
                          <m:degHide m:val="on"/>
                          <m:ctrlPr>
                            <a:rPr lang="en-US" sz="2400" i="1">
                              <a:latin typeface="Cambria Math" panose="02040503050406030204" pitchFamily="18" charset="0"/>
                              <a:cs typeface="Cambria Math" panose="02040503050406030204" pitchFamily="18" charset="0"/>
                            </a:rPr>
                          </m:ctrlPr>
                        </m:radPr>
                        <m:deg/>
                        <m:e>
                          <m:nary>
                            <m:naryPr>
                              <m:chr m:val="∑"/>
                              <m:limLoc m:val="undOvr"/>
                              <m:ctrlPr>
                                <a:rPr lang="en-US" sz="2400" i="1">
                                  <a:latin typeface="Cambria Math" panose="02040503050406030204" pitchFamily="18" charset="0"/>
                                  <a:cs typeface="Cambria Math" panose="02040503050406030204" pitchFamily="18" charset="0"/>
                                </a:rPr>
                              </m:ctrlPr>
                            </m:naryPr>
                            <m:sub>
                              <m:r>
                                <m:rPr>
                                  <m:sty m:val="p"/>
                                </m:rPr>
                                <a:rPr lang="en-US" sz="2400">
                                  <a:latin typeface="Cambria Math" panose="02040503050406030204" pitchFamily="18" charset="0"/>
                                  <a:cs typeface="Cambria Math" panose="02040503050406030204" pitchFamily="18" charset="0"/>
                                </a:rPr>
                                <m:t>i</m:t>
                              </m:r>
                              <m:r>
                                <a:rPr lang="en-US" sz="2400">
                                  <a:latin typeface="Cambria Math" panose="02040503050406030204" pitchFamily="18" charset="0"/>
                                  <a:ea typeface="MS Mincho" charset="0"/>
                                  <a:cs typeface="Cambria Math" panose="02040503050406030204" pitchFamily="18" charset="0"/>
                                </a:rPr>
                                <m:t>=</m:t>
                              </m:r>
                              <m:r>
                                <a:rPr lang="en-US" sz="2400">
                                  <a:latin typeface="Cambria Math" panose="02040503050406030204" pitchFamily="18" charset="0"/>
                                  <a:ea typeface="MS Mincho" charset="0"/>
                                  <a:cs typeface="Cambria Math" panose="02040503050406030204" pitchFamily="18" charset="0"/>
                                </a:rPr>
                                <m:t>1</m:t>
                              </m:r>
                            </m:sub>
                            <m:sup>
                              <m:r>
                                <m:rPr>
                                  <m:sty m:val="p"/>
                                </m:rPr>
                                <a:rPr lang="en-US" sz="2400">
                                  <a:latin typeface="Cambria Math" panose="02040503050406030204" pitchFamily="18" charset="0"/>
                                  <a:cs typeface="Cambria Math" panose="02040503050406030204" pitchFamily="18" charset="0"/>
                                </a:rPr>
                                <m:t>n</m:t>
                              </m:r>
                            </m:sup>
                            <m:e>
                              <m:sSub>
                                <m:sSubPr>
                                  <m:ctrlPr>
                                    <a:rPr lang="en-US" sz="2400" i="1">
                                      <a:latin typeface="Cambria Math" panose="02040503050406030204" pitchFamily="18" charset="0"/>
                                      <a:cs typeface="Cambria Math" panose="02040503050406030204" pitchFamily="18" charset="0"/>
                                    </a:rPr>
                                  </m:ctrlPr>
                                </m:sSubPr>
                                <m:e>
                                  <m:r>
                                    <m:rPr>
                                      <m:sty m:val="p"/>
                                    </m:rPr>
                                    <a:rPr lang="en-US" sz="2400">
                                      <a:latin typeface="Cambria Math" panose="02040503050406030204" pitchFamily="18" charset="0"/>
                                      <a:cs typeface="Cambria Math" panose="02040503050406030204" pitchFamily="18" charset="0"/>
                                    </a:rPr>
                                    <m:t>w</m:t>
                                  </m:r>
                                </m:e>
                                <m:sub>
                                  <m:r>
                                    <m:rPr>
                                      <m:sty m:val="p"/>
                                    </m:rPr>
                                    <a:rPr lang="en-US" sz="2400">
                                      <a:latin typeface="Cambria Math" panose="02040503050406030204" pitchFamily="18" charset="0"/>
                                      <a:cs typeface="Cambria Math" panose="02040503050406030204" pitchFamily="18" charset="0"/>
                                    </a:rPr>
                                    <m:t>i</m:t>
                                  </m:r>
                                </m:sub>
                              </m:sSub>
                              <m:sSup>
                                <m:sSupPr>
                                  <m:ctrlPr>
                                    <a:rPr lang="en-US" sz="2400" i="1">
                                      <a:latin typeface="Cambria Math" panose="02040503050406030204" pitchFamily="18" charset="0"/>
                                      <a:cs typeface="Cambria Math" panose="02040503050406030204" pitchFamily="18" charset="0"/>
                                    </a:rPr>
                                  </m:ctrlPr>
                                </m:sSupPr>
                                <m:e>
                                  <m:r>
                                    <a:rPr lang="en-US" sz="2400">
                                      <a:latin typeface="Cambria Math" panose="02040503050406030204" pitchFamily="18" charset="0"/>
                                      <a:ea typeface="MS Mincho" charset="0"/>
                                      <a:cs typeface="Cambria Math" panose="02040503050406030204" pitchFamily="18" charset="0"/>
                                    </a:rPr>
                                    <m:t>(</m:t>
                                  </m:r>
                                  <m:sSub>
                                    <m:sSubPr>
                                      <m:ctrlPr>
                                        <a:rPr lang="en-US" sz="2400" i="1">
                                          <a:latin typeface="Cambria Math" panose="02040503050406030204" pitchFamily="18" charset="0"/>
                                          <a:cs typeface="Cambria Math" panose="02040503050406030204" pitchFamily="18" charset="0"/>
                                        </a:rPr>
                                      </m:ctrlPr>
                                    </m:sSubPr>
                                    <m:e>
                                      <m:r>
                                        <a:rPr lang="en-US" sz="2400" i="1">
                                          <a:latin typeface="Cambria Math" panose="02040503050406030204" pitchFamily="18" charset="0"/>
                                          <a:ea typeface="MS Mincho" charset="0"/>
                                          <a:cs typeface="Cambria Math" panose="02040503050406030204" pitchFamily="18" charset="0"/>
                                        </a:rPr>
                                        <m:t>𝛿</m:t>
                                      </m:r>
                                    </m:e>
                                    <m:sub>
                                      <m:r>
                                        <a:rPr lang="en-US" sz="2400" i="1">
                                          <a:latin typeface="Cambria Math" panose="02040503050406030204" pitchFamily="18" charset="0"/>
                                          <a:cs typeface="Cambria Math" panose="02040503050406030204" pitchFamily="18" charset="0"/>
                                        </a:rPr>
                                        <m:t>𝑖</m:t>
                                      </m:r>
                                    </m:sub>
                                  </m:sSub>
                                  <m:r>
                                    <a:rPr lang="en-US" sz="2400">
                                      <a:latin typeface="Cambria Math" panose="02040503050406030204" pitchFamily="18" charset="0"/>
                                      <a:ea typeface="MS Mincho" charset="0"/>
                                      <a:cs typeface="Cambria Math" panose="02040503050406030204" pitchFamily="18" charset="0"/>
                                    </a:rPr>
                                    <m:t>)</m:t>
                                  </m:r>
                                </m:e>
                                <m:sup>
                                  <m:r>
                                    <a:rPr lang="en-US" sz="2400">
                                      <a:latin typeface="Cambria Math" panose="02040503050406030204" pitchFamily="18" charset="0"/>
                                      <a:ea typeface="MS Mincho" charset="0"/>
                                      <a:cs typeface="Cambria Math" panose="02040503050406030204" pitchFamily="18" charset="0"/>
                                    </a:rPr>
                                    <m:t>2</m:t>
                                  </m:r>
                                </m:sup>
                              </m:sSup>
                            </m:e>
                          </m:nary>
                          <m:r>
                            <a:rPr lang="en-US" sz="2400">
                              <a:latin typeface="Cambria Math" panose="02040503050406030204" pitchFamily="18" charset="0"/>
                              <a:ea typeface="MS Mincho" charset="0"/>
                              <a:cs typeface="Cambria Math" panose="02040503050406030204" pitchFamily="18" charset="0"/>
                            </a:rPr>
                            <m:t>÷</m:t>
                          </m:r>
                          <m:r>
                            <m:rPr>
                              <m:sty m:val="p"/>
                            </m:rPr>
                            <a:rPr lang="en-US" sz="2400">
                              <a:latin typeface="Cambria Math" panose="02040503050406030204" pitchFamily="18" charset="0"/>
                              <a:cs typeface="Cambria Math" panose="02040503050406030204" pitchFamily="18" charset="0"/>
                            </a:rPr>
                            <m:t>g</m:t>
                          </m:r>
                          <m:r>
                            <a:rPr lang="en-US" sz="2400">
                              <a:latin typeface="Cambria Math" panose="02040503050406030204" pitchFamily="18" charset="0"/>
                              <a:ea typeface="MS Mincho" charset="0"/>
                              <a:cs typeface="Cambria Math" panose="02040503050406030204" pitchFamily="18" charset="0"/>
                            </a:rPr>
                            <m:t>×</m:t>
                          </m:r>
                          <m:nary>
                            <m:naryPr>
                              <m:chr m:val="∑"/>
                              <m:limLoc m:val="undOvr"/>
                              <m:ctrlPr>
                                <a:rPr lang="en-US" sz="2400" i="1">
                                  <a:latin typeface="Cambria Math" panose="02040503050406030204" pitchFamily="18" charset="0"/>
                                  <a:cs typeface="Cambria Math" panose="02040503050406030204" pitchFamily="18" charset="0"/>
                                </a:rPr>
                              </m:ctrlPr>
                            </m:naryPr>
                            <m:sub>
                              <m:r>
                                <m:rPr>
                                  <m:sty m:val="p"/>
                                </m:rPr>
                                <a:rPr lang="en-US" sz="2400">
                                  <a:latin typeface="Cambria Math" panose="02040503050406030204" pitchFamily="18" charset="0"/>
                                  <a:cs typeface="Cambria Math" panose="02040503050406030204" pitchFamily="18" charset="0"/>
                                </a:rPr>
                                <m:t>i</m:t>
                              </m:r>
                              <m:r>
                                <a:rPr lang="en-US" sz="2400">
                                  <a:latin typeface="Cambria Math" panose="02040503050406030204" pitchFamily="18" charset="0"/>
                                  <a:ea typeface="MS Mincho" charset="0"/>
                                  <a:cs typeface="Cambria Math" panose="02040503050406030204" pitchFamily="18" charset="0"/>
                                </a:rPr>
                                <m:t>=</m:t>
                              </m:r>
                              <m:r>
                                <a:rPr lang="en-US" sz="2400">
                                  <a:latin typeface="Cambria Math" panose="02040503050406030204" pitchFamily="18" charset="0"/>
                                  <a:ea typeface="MS Mincho" charset="0"/>
                                  <a:cs typeface="Cambria Math" panose="02040503050406030204" pitchFamily="18" charset="0"/>
                                </a:rPr>
                                <m:t>1</m:t>
                              </m:r>
                            </m:sub>
                            <m:sup>
                              <m:r>
                                <m:rPr>
                                  <m:sty m:val="p"/>
                                </m:rPr>
                                <a:rPr lang="en-US" sz="2400">
                                  <a:latin typeface="Cambria Math" panose="02040503050406030204" pitchFamily="18" charset="0"/>
                                  <a:cs typeface="Cambria Math" panose="02040503050406030204" pitchFamily="18" charset="0"/>
                                </a:rPr>
                                <m:t>n</m:t>
                              </m:r>
                            </m:sup>
                            <m:e>
                              <m:sSub>
                                <m:sSubPr>
                                  <m:ctrlPr>
                                    <a:rPr lang="en-US" sz="2400" i="1">
                                      <a:latin typeface="Cambria Math" panose="02040503050406030204" pitchFamily="18" charset="0"/>
                                      <a:cs typeface="Cambria Math" panose="02040503050406030204" pitchFamily="18" charset="0"/>
                                    </a:rPr>
                                  </m:ctrlPr>
                                </m:sSubPr>
                                <m:e>
                                  <m:r>
                                    <a:rPr lang="en-US" sz="2400" i="1">
                                      <a:latin typeface="Cambria Math" panose="02040503050406030204" pitchFamily="18" charset="0"/>
                                      <a:cs typeface="Cambria Math" panose="02040503050406030204" pitchFamily="18" charset="0"/>
                                    </a:rPr>
                                    <m:t>𝑓</m:t>
                                  </m:r>
                                </m:e>
                                <m:sub>
                                  <m:r>
                                    <a:rPr lang="en-US" sz="2400" i="1">
                                      <a:latin typeface="Cambria Math" panose="02040503050406030204" pitchFamily="18" charset="0"/>
                                      <a:cs typeface="Cambria Math" panose="02040503050406030204" pitchFamily="18" charset="0"/>
                                    </a:rPr>
                                    <m:t>𝑖</m:t>
                                  </m:r>
                                </m:sub>
                              </m:sSub>
                              <m:sSub>
                                <m:sSubPr>
                                  <m:ctrlPr>
                                    <a:rPr lang="en-US" sz="2400" i="1">
                                      <a:latin typeface="Cambria Math" panose="02040503050406030204" pitchFamily="18" charset="0"/>
                                      <a:cs typeface="Cambria Math" panose="02040503050406030204" pitchFamily="18" charset="0"/>
                                    </a:rPr>
                                  </m:ctrlPr>
                                </m:sSubPr>
                                <m:e>
                                  <m:r>
                                    <a:rPr lang="en-US" sz="2400" i="1">
                                      <a:latin typeface="Cambria Math" panose="02040503050406030204" pitchFamily="18" charset="0"/>
                                      <a:ea typeface="MS Mincho" charset="0"/>
                                      <a:cs typeface="Cambria Math" panose="02040503050406030204" pitchFamily="18" charset="0"/>
                                    </a:rPr>
                                    <m:t>𝛿</m:t>
                                  </m:r>
                                </m:e>
                                <m:sub>
                                  <m:r>
                                    <a:rPr lang="en-US" sz="2400" i="1">
                                      <a:latin typeface="Cambria Math" panose="02040503050406030204" pitchFamily="18" charset="0"/>
                                      <a:cs typeface="Cambria Math" panose="02040503050406030204" pitchFamily="18" charset="0"/>
                                    </a:rPr>
                                    <m:t>𝑖</m:t>
                                  </m:r>
                                </m:sub>
                              </m:sSub>
                            </m:e>
                          </m:nary>
                        </m:e>
                      </m:rad>
                    </m:oMath>
                  </m:oMathPara>
                </a14:m>
                <a:endParaRPr lang="en-US" sz="2400" dirty="0">
                  <a:latin typeface="Times New Roman" panose="02020603050405020304" pitchFamily="18" charset="0"/>
                  <a:cs typeface="Times New Roman" panose="02020603050405020304" pitchFamily="18" charset="0"/>
                </a:endParaRPr>
              </a:p>
            </p:txBody>
          </p:sp>
        </mc:Choice>
        <mc:Fallback xmlns="">
          <p:sp>
            <p:nvSpPr>
              <p:cNvPr id="4" name="مستطيل 3"/>
              <p:cNvSpPr>
                <a:spLocks noRot="1" noChangeAspect="1" noMove="1" noResize="1" noEditPoints="1" noAdjustHandles="1" noChangeArrowheads="1" noChangeShapeType="1" noTextEdit="1"/>
              </p:cNvSpPr>
              <p:nvPr/>
            </p:nvSpPr>
            <p:spPr>
              <a:xfrm>
                <a:off x="1320374" y="3211830"/>
                <a:ext cx="5234940" cy="1176655"/>
              </a:xfrm>
              <a:prstGeom prst="rect">
                <a:avLst/>
              </a:prstGeom>
              <a:blipFill rotWithShape="1">
                <a:blip r:embed="rId7"/>
                <a:stretch>
                  <a:fillRect l="-4" r="4"/>
                </a:stretch>
              </a:blipFill>
            </p:spPr>
            <p:txBody>
              <a:bodyPr/>
              <a:lstStyle/>
              <a:p>
                <a:r>
                  <a:rPr lang="en-US" altLang="en-US">
                    <a:noFill/>
                  </a:rPr>
                  <a:t> </a:t>
                </a:r>
              </a:p>
            </p:txBody>
          </p:sp>
        </mc:Fallback>
      </mc:AlternateContent>
      <mc:AlternateContent xmlns:mc="http://schemas.openxmlformats.org/markup-compatibility/2006" xmlns:a14="http://schemas.microsoft.com/office/drawing/2010/main">
        <mc:Choice Requires="a14">
          <p:sp>
            <p:nvSpPr>
              <p:cNvPr id="15" name="مستطيل 14"/>
              <p:cNvSpPr/>
              <p:nvPr/>
            </p:nvSpPr>
            <p:spPr>
              <a:xfrm>
                <a:off x="1295575" y="5165510"/>
                <a:ext cx="11887357" cy="910570"/>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r>
                        <m:rPr>
                          <m:sty m:val="p"/>
                        </m:rPr>
                        <a:rPr lang="en-US" sz="2800" b="0" i="0">
                          <a:latin typeface="Cambria Math" panose="02040503050406030204" pitchFamily="18" charset="0"/>
                          <a:cs typeface="Cambria Math" panose="02040503050406030204" pitchFamily="18" charset="0"/>
                        </a:rPr>
                        <m:t>Difference</m:t>
                      </m:r>
                      <m:r>
                        <a:rPr lang="en-US" sz="2800" b="0" i="0">
                          <a:latin typeface="Cambria Math" panose="02040503050406030204" pitchFamily="18" charset="0"/>
                          <a:ea typeface="MS Mincho" charset="0"/>
                          <a:cs typeface="Cambria Math" panose="02040503050406030204" pitchFamily="18" charset="0"/>
                        </a:rPr>
                        <m:t> </m:t>
                      </m:r>
                      <m:r>
                        <m:rPr>
                          <m:sty m:val="p"/>
                        </m:rPr>
                        <a:rPr lang="en-US" sz="2800" b="0" i="0">
                          <a:latin typeface="Cambria Math" panose="02040503050406030204" pitchFamily="18" charset="0"/>
                          <a:cs typeface="Cambria Math" panose="02040503050406030204" pitchFamily="18" charset="0"/>
                        </a:rPr>
                        <m:t>percentage</m:t>
                      </m:r>
                      <m:r>
                        <a:rPr lang="en-US" sz="2800" b="0" i="0">
                          <a:latin typeface="Cambria Math" panose="02040503050406030204" pitchFamily="18" charset="0"/>
                          <a:ea typeface="MS Mincho" charset="0"/>
                          <a:cs typeface="Cambria Math" panose="02040503050406030204" pitchFamily="18" charset="0"/>
                        </a:rPr>
                        <m:t> (%)=</m:t>
                      </m:r>
                      <m:f>
                        <m:fPr>
                          <m:ctrlPr>
                            <a:rPr lang="en-US" sz="2800" i="1">
                              <a:latin typeface="Cambria Math" panose="02040503050406030204" pitchFamily="18" charset="0"/>
                              <a:cs typeface="Cambria Math" panose="02040503050406030204" pitchFamily="18" charset="0"/>
                            </a:rPr>
                          </m:ctrlPr>
                        </m:fPr>
                        <m:num>
                          <m:r>
                            <a:rPr lang="en-US" sz="2800" b="0" i="0">
                              <a:latin typeface="Cambria Math" panose="02040503050406030204" pitchFamily="18" charset="0"/>
                              <a:ea typeface="MS Mincho" charset="0"/>
                              <a:cs typeface="Cambria Math" panose="02040503050406030204" pitchFamily="18" charset="0"/>
                            </a:rPr>
                            <m:t>8</m:t>
                          </m:r>
                          <m:r>
                            <a:rPr lang="en-US" sz="2800" b="0" i="0">
                              <a:latin typeface="Cambria Math" panose="02040503050406030204" pitchFamily="18" charset="0"/>
                              <a:ea typeface="MS Mincho" charset="0"/>
                              <a:cs typeface="Cambria Math" panose="02040503050406030204" pitchFamily="18" charset="0"/>
                            </a:rPr>
                            <m:t>.</m:t>
                          </m:r>
                          <m:r>
                            <a:rPr lang="en-US" sz="2800" b="0" i="0">
                              <a:latin typeface="Cambria Math" panose="02040503050406030204" pitchFamily="18" charset="0"/>
                              <a:ea typeface="MS Mincho" charset="0"/>
                              <a:cs typeface="Cambria Math" panose="02040503050406030204" pitchFamily="18" charset="0"/>
                            </a:rPr>
                            <m:t>548</m:t>
                          </m:r>
                          <m:r>
                            <a:rPr lang="en-US" sz="2800" b="0" i="0">
                              <a:latin typeface="Cambria Math" panose="02040503050406030204" pitchFamily="18" charset="0"/>
                              <a:ea typeface="MS Mincho" charset="0"/>
                              <a:cs typeface="Cambria Math" panose="02040503050406030204" pitchFamily="18" charset="0"/>
                            </a:rPr>
                            <m:t> −</m:t>
                          </m:r>
                          <m:r>
                            <a:rPr lang="en-US" sz="2800" b="0" i="0">
                              <a:latin typeface="Cambria Math" panose="02040503050406030204" pitchFamily="18" charset="0"/>
                              <a:ea typeface="MS Mincho" charset="0"/>
                              <a:cs typeface="Cambria Math" panose="02040503050406030204" pitchFamily="18" charset="0"/>
                            </a:rPr>
                            <m:t>8</m:t>
                          </m:r>
                          <m:r>
                            <a:rPr lang="en-US" sz="2800" b="0" i="0">
                              <a:latin typeface="Cambria Math" panose="02040503050406030204" pitchFamily="18" charset="0"/>
                              <a:ea typeface="MS Mincho" charset="0"/>
                              <a:cs typeface="Cambria Math" panose="02040503050406030204" pitchFamily="18" charset="0"/>
                            </a:rPr>
                            <m:t>.</m:t>
                          </m:r>
                          <m:r>
                            <a:rPr lang="en-US" sz="2800" b="0" i="0">
                              <a:latin typeface="Cambria Math" panose="02040503050406030204" pitchFamily="18" charset="0"/>
                              <a:ea typeface="MS Mincho" charset="0"/>
                              <a:cs typeface="Cambria Math" panose="02040503050406030204" pitchFamily="18" charset="0"/>
                            </a:rPr>
                            <m:t>50</m:t>
                          </m:r>
                        </m:num>
                        <m:den>
                          <m:r>
                            <a:rPr lang="en-US" sz="2800" b="0" i="0">
                              <a:latin typeface="Cambria Math" panose="02040503050406030204" pitchFamily="18" charset="0"/>
                              <a:ea typeface="MS Mincho" charset="0"/>
                              <a:cs typeface="Cambria Math" panose="02040503050406030204" pitchFamily="18" charset="0"/>
                            </a:rPr>
                            <m:t>8</m:t>
                          </m:r>
                          <m:r>
                            <a:rPr lang="en-US" sz="2800" b="0" i="0">
                              <a:latin typeface="Cambria Math" panose="02040503050406030204" pitchFamily="18" charset="0"/>
                              <a:ea typeface="MS Mincho" charset="0"/>
                              <a:cs typeface="Cambria Math" panose="02040503050406030204" pitchFamily="18" charset="0"/>
                            </a:rPr>
                            <m:t>.</m:t>
                          </m:r>
                          <m:r>
                            <a:rPr lang="en-US" sz="2800" b="0" i="0">
                              <a:latin typeface="Cambria Math" panose="02040503050406030204" pitchFamily="18" charset="0"/>
                              <a:ea typeface="MS Mincho" charset="0"/>
                              <a:cs typeface="Cambria Math" panose="02040503050406030204" pitchFamily="18" charset="0"/>
                            </a:rPr>
                            <m:t>548</m:t>
                          </m:r>
                          <m:r>
                            <a:rPr lang="en-US" sz="2800" b="0" i="0">
                              <a:latin typeface="Cambria Math" panose="02040503050406030204" pitchFamily="18" charset="0"/>
                              <a:ea typeface="MS Mincho" charset="0"/>
                              <a:cs typeface="Cambria Math" panose="02040503050406030204" pitchFamily="18" charset="0"/>
                            </a:rPr>
                            <m:t>  </m:t>
                          </m:r>
                        </m:den>
                      </m:f>
                      <m:r>
                        <a:rPr lang="en-US" sz="2800" b="0" i="0">
                          <a:latin typeface="Cambria Math" panose="02040503050406030204" pitchFamily="18" charset="0"/>
                          <a:ea typeface="MS Mincho" charset="0"/>
                          <a:cs typeface="Cambria Math" panose="02040503050406030204" pitchFamily="18" charset="0"/>
                        </a:rPr>
                        <m:t>×</m:t>
                      </m:r>
                      <m:r>
                        <a:rPr lang="en-US" sz="2800" b="0" i="0">
                          <a:latin typeface="Cambria Math" panose="02040503050406030204" pitchFamily="18" charset="0"/>
                          <a:ea typeface="MS Mincho" charset="0"/>
                          <a:cs typeface="Cambria Math" panose="02040503050406030204" pitchFamily="18" charset="0"/>
                        </a:rPr>
                        <m:t>100</m:t>
                      </m:r>
                      <m:r>
                        <a:rPr lang="en-US" sz="2800" b="0" i="0">
                          <a:latin typeface="Cambria Math" panose="02040503050406030204" pitchFamily="18" charset="0"/>
                          <a:ea typeface="MS Mincho" charset="0"/>
                          <a:cs typeface="Cambria Math" panose="02040503050406030204" pitchFamily="18" charset="0"/>
                        </a:rPr>
                        <m:t>%=</m:t>
                      </m:r>
                      <m:r>
                        <a:rPr lang="en-US" sz="2800" b="0" i="0">
                          <a:latin typeface="Cambria Math" panose="02040503050406030204" pitchFamily="18" charset="0"/>
                          <a:ea typeface="MS Mincho" charset="0"/>
                          <a:cs typeface="Cambria Math" panose="02040503050406030204" pitchFamily="18" charset="0"/>
                        </a:rPr>
                        <m:t>0</m:t>
                      </m:r>
                      <m:r>
                        <a:rPr lang="en-US" sz="2800" b="0" i="0">
                          <a:latin typeface="Cambria Math" panose="02040503050406030204" pitchFamily="18" charset="0"/>
                          <a:ea typeface="MS Mincho" charset="0"/>
                          <a:cs typeface="Cambria Math" panose="02040503050406030204" pitchFamily="18" charset="0"/>
                        </a:rPr>
                        <m:t>.</m:t>
                      </m:r>
                      <m:r>
                        <a:rPr lang="en-US" sz="2800" b="0" i="0">
                          <a:latin typeface="Cambria Math" panose="02040503050406030204" pitchFamily="18" charset="0"/>
                          <a:ea typeface="MS Mincho" charset="0"/>
                          <a:cs typeface="Cambria Math" panose="02040503050406030204" pitchFamily="18" charset="0"/>
                        </a:rPr>
                        <m:t>49</m:t>
                      </m:r>
                      <m:r>
                        <a:rPr lang="en-US" sz="2800" b="0" i="0">
                          <a:latin typeface="Cambria Math" panose="02040503050406030204" pitchFamily="18" charset="0"/>
                          <a:ea typeface="MS Mincho" charset="0"/>
                          <a:cs typeface="Cambria Math" panose="02040503050406030204" pitchFamily="18" charset="0"/>
                        </a:rPr>
                        <m:t>% &lt;</m:t>
                      </m:r>
                      <m:r>
                        <a:rPr lang="en-US" sz="2800" b="0" i="0">
                          <a:latin typeface="Cambria Math" panose="02040503050406030204" pitchFamily="18" charset="0"/>
                          <a:ea typeface="MS Mincho" charset="0"/>
                          <a:cs typeface="Cambria Math" panose="02040503050406030204" pitchFamily="18" charset="0"/>
                        </a:rPr>
                        <m:t>10</m:t>
                      </m:r>
                      <m:r>
                        <a:rPr lang="en-US" sz="2800" b="0" i="0">
                          <a:latin typeface="Cambria Math" panose="02040503050406030204" pitchFamily="18" charset="0"/>
                          <a:ea typeface="MS Mincho" charset="0"/>
                          <a:cs typeface="Cambria Math" panose="02040503050406030204" pitchFamily="18" charset="0"/>
                        </a:rPr>
                        <m:t>%  (</m:t>
                      </m:r>
                      <m:r>
                        <m:rPr>
                          <m:sty m:val="p"/>
                        </m:rPr>
                        <a:rPr lang="en-US" sz="2800" b="0" i="0" smtClean="0">
                          <a:solidFill>
                            <a:srgbClr val="FF0000"/>
                          </a:solidFill>
                          <a:latin typeface="Cambria Math" panose="02040503050406030204" pitchFamily="18" charset="0"/>
                          <a:cs typeface="Cambria Math" panose="02040503050406030204" pitchFamily="18" charset="0"/>
                        </a:rPr>
                        <m:t>OK</m:t>
                      </m:r>
                      <m:r>
                        <a:rPr lang="en-US" sz="2800" b="0" i="0">
                          <a:latin typeface="Cambria Math" panose="02040503050406030204" pitchFamily="18" charset="0"/>
                          <a:ea typeface="MS Mincho" charset="0"/>
                          <a:cs typeface="Cambria Math" panose="02040503050406030204" pitchFamily="18" charset="0"/>
                        </a:rPr>
                        <m:t>).</m:t>
                      </m:r>
                    </m:oMath>
                  </m:oMathPara>
                </a14:m>
                <a:endParaRPr lang="en-US" sz="3200" dirty="0">
                  <a:latin typeface="Times New Roman" panose="02020603050405020304" pitchFamily="18" charset="0"/>
                  <a:cs typeface="Times New Roman" panose="02020603050405020304" pitchFamily="18" charset="0"/>
                </a:endParaRPr>
              </a:p>
            </p:txBody>
          </p:sp>
        </mc:Choice>
        <mc:Fallback xmlns="">
          <p:sp>
            <p:nvSpPr>
              <p:cNvPr id="15" name="مستطيل 14"/>
              <p:cNvSpPr>
                <a:spLocks noRot="1" noChangeAspect="1" noMove="1" noResize="1" noEditPoints="1" noAdjustHandles="1" noChangeArrowheads="1" noChangeShapeType="1" noTextEdit="1"/>
              </p:cNvSpPr>
              <p:nvPr/>
            </p:nvSpPr>
            <p:spPr>
              <a:xfrm>
                <a:off x="1295575" y="5165510"/>
                <a:ext cx="11887357" cy="910570"/>
              </a:xfrm>
              <a:prstGeom prst="rect">
                <a:avLst/>
              </a:prstGeom>
              <a:blipFill rotWithShape="1">
                <a:blip r:embed="rId8"/>
                <a:stretch>
                  <a:fillRect l="-1" t="-46" r="3" b="44"/>
                </a:stretch>
              </a:blipFill>
            </p:spPr>
            <p:txBody>
              <a:bodyPr/>
              <a:lstStyle/>
              <a:p>
                <a:r>
                  <a:rPr lang="en-US" altLang="en-US">
                    <a:noFill/>
                  </a:rPr>
                  <a:t> </a:t>
                </a:r>
              </a:p>
            </p:txBody>
          </p:sp>
        </mc:Fallback>
      </mc:AlternateContent>
      <p:sp>
        <p:nvSpPr>
          <p:cNvPr id="16" name="مستطيل 15"/>
          <p:cNvSpPr/>
          <p:nvPr/>
        </p:nvSpPr>
        <p:spPr>
          <a:xfrm>
            <a:off x="1320165" y="4530380"/>
            <a:ext cx="11428706" cy="584775"/>
          </a:xfrm>
          <a:prstGeom prst="rect">
            <a:avLst/>
          </a:prstGeom>
        </p:spPr>
        <p:txBody>
          <a:bodyPr wrap="none">
            <a:spAutoFit/>
          </a:bodyPr>
          <a:lstStyle/>
          <a:p>
            <a:r>
              <a:rPr lang="en-US" sz="3200" b="1" dirty="0">
                <a:latin typeface="Times New Roman" panose="02020603050405020304" pitchFamily="18" charset="0"/>
                <a:cs typeface="Times New Roman" panose="02020603050405020304" pitchFamily="18" charset="0"/>
              </a:rPr>
              <a:t>Time period calculated by the Rayleigh method in the Y-direction :</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3"/>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4"/>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mc:AlternateContent xmlns:mc="http://schemas.openxmlformats.org/markup-compatibility/2006" xmlns:a14="http://schemas.microsoft.com/office/drawing/2010/main">
        <mc:Choice Requires="a14">
          <p:sp>
            <p:nvSpPr>
              <p:cNvPr id="18" name="مستطيل 17"/>
              <p:cNvSpPr/>
              <p:nvPr/>
            </p:nvSpPr>
            <p:spPr>
              <a:xfrm>
                <a:off x="1320251" y="6896416"/>
                <a:ext cx="11689413" cy="901785"/>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r>
                        <m:rPr>
                          <m:sty m:val="p"/>
                        </m:rPr>
                        <a:rPr lang="en-US" sz="2800" b="0" i="0">
                          <a:latin typeface="Cambria Math" panose="02040503050406030204" pitchFamily="18" charset="0"/>
                          <a:cs typeface="Cambria Math" panose="02040503050406030204" pitchFamily="18" charset="0"/>
                        </a:rPr>
                        <m:t>Difference</m:t>
                      </m:r>
                      <m:r>
                        <a:rPr lang="en-US" sz="2800" b="0" i="0">
                          <a:latin typeface="Cambria Math" panose="02040503050406030204" pitchFamily="18" charset="0"/>
                          <a:ea typeface="MS Mincho" charset="0"/>
                          <a:cs typeface="Cambria Math" panose="02040503050406030204" pitchFamily="18" charset="0"/>
                        </a:rPr>
                        <m:t> </m:t>
                      </m:r>
                      <m:r>
                        <m:rPr>
                          <m:sty m:val="p"/>
                        </m:rPr>
                        <a:rPr lang="en-US" sz="2800" b="0" i="0">
                          <a:latin typeface="Cambria Math" panose="02040503050406030204" pitchFamily="18" charset="0"/>
                          <a:cs typeface="Cambria Math" panose="02040503050406030204" pitchFamily="18" charset="0"/>
                        </a:rPr>
                        <m:t>percentage</m:t>
                      </m:r>
                      <m:r>
                        <a:rPr lang="en-US" sz="2800" b="0" i="0">
                          <a:latin typeface="Cambria Math" panose="02040503050406030204" pitchFamily="18" charset="0"/>
                          <a:ea typeface="MS Mincho" charset="0"/>
                          <a:cs typeface="Cambria Math" panose="02040503050406030204" pitchFamily="18" charset="0"/>
                        </a:rPr>
                        <m:t> (%)=</m:t>
                      </m:r>
                      <m:f>
                        <m:fPr>
                          <m:ctrlPr>
                            <a:rPr lang="en-US" sz="2800" i="1">
                              <a:latin typeface="Cambria Math" panose="02040503050406030204" pitchFamily="18" charset="0"/>
                              <a:cs typeface="Cambria Math" panose="02040503050406030204" pitchFamily="18" charset="0"/>
                            </a:rPr>
                          </m:ctrlPr>
                        </m:fPr>
                        <m:num>
                          <m:r>
                            <a:rPr lang="en-US" sz="2800" b="0" i="0">
                              <a:latin typeface="Cambria Math" panose="02040503050406030204" pitchFamily="18" charset="0"/>
                              <a:ea typeface="MS Mincho" charset="0"/>
                              <a:cs typeface="Cambria Math" panose="02040503050406030204" pitchFamily="18" charset="0"/>
                            </a:rPr>
                            <m:t>6</m:t>
                          </m:r>
                          <m:r>
                            <a:rPr lang="en-US" sz="2800" b="0" i="0">
                              <a:latin typeface="Cambria Math" panose="02040503050406030204" pitchFamily="18" charset="0"/>
                              <a:ea typeface="MS Mincho" charset="0"/>
                              <a:cs typeface="Cambria Math" panose="02040503050406030204" pitchFamily="18" charset="0"/>
                            </a:rPr>
                            <m:t>.</m:t>
                          </m:r>
                          <m:r>
                            <a:rPr lang="en-US" sz="2800" b="0" i="0">
                              <a:latin typeface="Cambria Math" panose="02040503050406030204" pitchFamily="18" charset="0"/>
                              <a:ea typeface="MS Mincho" charset="0"/>
                              <a:cs typeface="Cambria Math" panose="02040503050406030204" pitchFamily="18" charset="0"/>
                            </a:rPr>
                            <m:t>90</m:t>
                          </m:r>
                          <m:r>
                            <a:rPr lang="en-US" sz="2800" b="0" i="0">
                              <a:latin typeface="Cambria Math" panose="02040503050406030204" pitchFamily="18" charset="0"/>
                              <a:ea typeface="MS Mincho" charset="0"/>
                              <a:cs typeface="Cambria Math" panose="02040503050406030204" pitchFamily="18" charset="0"/>
                            </a:rPr>
                            <m:t>−</m:t>
                          </m:r>
                          <m:r>
                            <a:rPr lang="en-US" sz="2800" b="0" i="0">
                              <a:latin typeface="Cambria Math" panose="02040503050406030204" pitchFamily="18" charset="0"/>
                              <a:ea typeface="MS Mincho" charset="0"/>
                              <a:cs typeface="Cambria Math" panose="02040503050406030204" pitchFamily="18" charset="0"/>
                            </a:rPr>
                            <m:t>6</m:t>
                          </m:r>
                          <m:r>
                            <a:rPr lang="en-US" sz="2800" b="0" i="0">
                              <a:latin typeface="Cambria Math" panose="02040503050406030204" pitchFamily="18" charset="0"/>
                              <a:ea typeface="MS Mincho" charset="0"/>
                              <a:cs typeface="Cambria Math" panose="02040503050406030204" pitchFamily="18" charset="0"/>
                            </a:rPr>
                            <m:t>.</m:t>
                          </m:r>
                          <m:r>
                            <a:rPr lang="en-US" sz="2800" b="0" i="0">
                              <a:latin typeface="Cambria Math" panose="02040503050406030204" pitchFamily="18" charset="0"/>
                              <a:ea typeface="MS Mincho" charset="0"/>
                              <a:cs typeface="Cambria Math" panose="02040503050406030204" pitchFamily="18" charset="0"/>
                            </a:rPr>
                            <m:t>68</m:t>
                          </m:r>
                        </m:num>
                        <m:den>
                          <m:r>
                            <a:rPr lang="en-US" sz="2800" b="0" i="0">
                              <a:latin typeface="Cambria Math" panose="02040503050406030204" pitchFamily="18" charset="0"/>
                              <a:ea typeface="MS Mincho" charset="0"/>
                              <a:cs typeface="Cambria Math" panose="02040503050406030204" pitchFamily="18" charset="0"/>
                            </a:rPr>
                            <m:t>6</m:t>
                          </m:r>
                          <m:r>
                            <a:rPr lang="en-US" sz="2800" b="0" i="0">
                              <a:latin typeface="Cambria Math" panose="02040503050406030204" pitchFamily="18" charset="0"/>
                              <a:ea typeface="MS Mincho" charset="0"/>
                              <a:cs typeface="Cambria Math" panose="02040503050406030204" pitchFamily="18" charset="0"/>
                            </a:rPr>
                            <m:t>.</m:t>
                          </m:r>
                          <m:r>
                            <a:rPr lang="en-US" sz="2800" b="0" i="0">
                              <a:latin typeface="Cambria Math" panose="02040503050406030204" pitchFamily="18" charset="0"/>
                              <a:ea typeface="MS Mincho" charset="0"/>
                              <a:cs typeface="Cambria Math" panose="02040503050406030204" pitchFamily="18" charset="0"/>
                            </a:rPr>
                            <m:t>90</m:t>
                          </m:r>
                          <m:r>
                            <a:rPr lang="en-US" sz="2800" b="0" i="0">
                              <a:latin typeface="Cambria Math" panose="02040503050406030204" pitchFamily="18" charset="0"/>
                              <a:ea typeface="MS Mincho" charset="0"/>
                              <a:cs typeface="Cambria Math" panose="02040503050406030204" pitchFamily="18" charset="0"/>
                            </a:rPr>
                            <m:t> </m:t>
                          </m:r>
                        </m:den>
                      </m:f>
                      <m:r>
                        <a:rPr lang="en-US" sz="2800" b="0" i="0">
                          <a:latin typeface="Cambria Math" panose="02040503050406030204" pitchFamily="18" charset="0"/>
                          <a:ea typeface="MS Mincho" charset="0"/>
                          <a:cs typeface="Cambria Math" panose="02040503050406030204" pitchFamily="18" charset="0"/>
                        </a:rPr>
                        <m:t>×</m:t>
                      </m:r>
                      <m:r>
                        <a:rPr lang="en-US" sz="2800" b="0" i="0">
                          <a:latin typeface="Cambria Math" panose="02040503050406030204" pitchFamily="18" charset="0"/>
                          <a:ea typeface="MS Mincho" charset="0"/>
                          <a:cs typeface="Cambria Math" panose="02040503050406030204" pitchFamily="18" charset="0"/>
                        </a:rPr>
                        <m:t>100</m:t>
                      </m:r>
                      <m:r>
                        <a:rPr lang="en-US" sz="2800" b="0" i="0">
                          <a:latin typeface="Cambria Math" panose="02040503050406030204" pitchFamily="18" charset="0"/>
                          <a:ea typeface="MS Mincho" charset="0"/>
                          <a:cs typeface="Cambria Math" panose="02040503050406030204" pitchFamily="18" charset="0"/>
                        </a:rPr>
                        <m:t>%=</m:t>
                      </m:r>
                      <m:r>
                        <a:rPr lang="en-US" sz="2800" b="0" i="0">
                          <a:latin typeface="Cambria Math" panose="02040503050406030204" pitchFamily="18" charset="0"/>
                          <a:ea typeface="MS Mincho" charset="0"/>
                          <a:cs typeface="Cambria Math" panose="02040503050406030204" pitchFamily="18" charset="0"/>
                        </a:rPr>
                        <m:t>0</m:t>
                      </m:r>
                      <m:r>
                        <a:rPr lang="en-US" sz="2800" b="0" i="0">
                          <a:latin typeface="Cambria Math" panose="02040503050406030204" pitchFamily="18" charset="0"/>
                          <a:ea typeface="MS Mincho" charset="0"/>
                          <a:cs typeface="Cambria Math" panose="02040503050406030204" pitchFamily="18" charset="0"/>
                        </a:rPr>
                        <m:t>.</m:t>
                      </m:r>
                      <m:r>
                        <a:rPr lang="en-US" sz="2800" b="0" i="0">
                          <a:latin typeface="Cambria Math" panose="02040503050406030204" pitchFamily="18" charset="0"/>
                          <a:ea typeface="MS Mincho" charset="0"/>
                          <a:cs typeface="Cambria Math" panose="02040503050406030204" pitchFamily="18" charset="0"/>
                        </a:rPr>
                        <m:t>35</m:t>
                      </m:r>
                      <m:r>
                        <a:rPr lang="en-US" sz="2800" b="0" i="0">
                          <a:latin typeface="Cambria Math" panose="02040503050406030204" pitchFamily="18" charset="0"/>
                          <a:ea typeface="MS Mincho" charset="0"/>
                          <a:cs typeface="Cambria Math" panose="02040503050406030204" pitchFamily="18" charset="0"/>
                        </a:rPr>
                        <m:t>% &lt;</m:t>
                      </m:r>
                      <m:r>
                        <a:rPr lang="en-US" sz="2800" b="0" i="0">
                          <a:latin typeface="Cambria Math" panose="02040503050406030204" pitchFamily="18" charset="0"/>
                          <a:ea typeface="MS Mincho" charset="0"/>
                          <a:cs typeface="Cambria Math" panose="02040503050406030204" pitchFamily="18" charset="0"/>
                        </a:rPr>
                        <m:t>10</m:t>
                      </m:r>
                      <m:r>
                        <a:rPr lang="en-US" sz="2800" b="0" i="0">
                          <a:latin typeface="Cambria Math" panose="02040503050406030204" pitchFamily="18" charset="0"/>
                          <a:ea typeface="MS Mincho" charset="0"/>
                          <a:cs typeface="Cambria Math" panose="02040503050406030204" pitchFamily="18" charset="0"/>
                        </a:rPr>
                        <m:t>%  (</m:t>
                      </m:r>
                      <m:r>
                        <m:rPr>
                          <m:sty m:val="p"/>
                        </m:rPr>
                        <a:rPr lang="en-US" sz="2800" b="0" i="0" smtClean="0">
                          <a:solidFill>
                            <a:srgbClr val="FF0000"/>
                          </a:solidFill>
                          <a:latin typeface="Cambria Math" panose="02040503050406030204" pitchFamily="18" charset="0"/>
                          <a:cs typeface="Cambria Math" panose="02040503050406030204" pitchFamily="18" charset="0"/>
                        </a:rPr>
                        <m:t>OK</m:t>
                      </m:r>
                      <m:r>
                        <a:rPr lang="en-US" sz="2800" b="0" i="0">
                          <a:latin typeface="Cambria Math" panose="02040503050406030204" pitchFamily="18" charset="0"/>
                          <a:ea typeface="MS Mincho" charset="0"/>
                          <a:cs typeface="Cambria Math" panose="02040503050406030204" pitchFamily="18" charset="0"/>
                        </a:rPr>
                        <m:t>).</m:t>
                      </m:r>
                    </m:oMath>
                  </m:oMathPara>
                </a14:m>
                <a:endParaRPr lang="en-US" sz="2800" dirty="0">
                  <a:latin typeface="Times New Roman" panose="02020603050405020304" pitchFamily="18" charset="0"/>
                  <a:cs typeface="Times New Roman" panose="02020603050405020304" pitchFamily="18" charset="0"/>
                </a:endParaRPr>
              </a:p>
            </p:txBody>
          </p:sp>
        </mc:Choice>
        <mc:Fallback xmlns="">
          <p:sp>
            <p:nvSpPr>
              <p:cNvPr id="18" name="مستطيل 17"/>
              <p:cNvSpPr>
                <a:spLocks noRot="1" noChangeAspect="1" noMove="1" noResize="1" noEditPoints="1" noAdjustHandles="1" noChangeArrowheads="1" noChangeShapeType="1" noTextEdit="1"/>
              </p:cNvSpPr>
              <p:nvPr/>
            </p:nvSpPr>
            <p:spPr>
              <a:xfrm>
                <a:off x="1320251" y="6896416"/>
                <a:ext cx="11689413" cy="901785"/>
              </a:xfrm>
              <a:prstGeom prst="rect">
                <a:avLst/>
              </a:prstGeom>
              <a:blipFill rotWithShape="1">
                <a:blip r:embed="rId9"/>
                <a:stretch>
                  <a:fillRect l="-1" t="-35" r="4" b="44"/>
                </a:stretch>
              </a:blipFill>
            </p:spPr>
            <p:txBody>
              <a:bodyPr/>
              <a:lstStyle/>
              <a:p>
                <a:r>
                  <a:rPr lang="en-US" altLang="en-US">
                    <a:noFill/>
                  </a:rPr>
                  <a:t> </a:t>
                </a:r>
              </a:p>
            </p:txBody>
          </p:sp>
        </mc:Fallback>
      </mc:AlternateContent>
      <p:sp>
        <p:nvSpPr>
          <p:cNvPr id="17" name="مستطيل 16"/>
          <p:cNvSpPr/>
          <p:nvPr/>
        </p:nvSpPr>
        <p:spPr>
          <a:xfrm>
            <a:off x="1320165" y="6286708"/>
            <a:ext cx="11507253" cy="584775"/>
          </a:xfrm>
          <a:prstGeom prst="rect">
            <a:avLst/>
          </a:prstGeom>
        </p:spPr>
        <p:txBody>
          <a:bodyPr wrap="none">
            <a:spAutoFit/>
          </a:bodyPr>
          <a:lstStyle/>
          <a:p>
            <a:r>
              <a:rPr lang="en-US" sz="3200" b="1" dirty="0">
                <a:latin typeface="Times New Roman" panose="02020603050405020304" pitchFamily="18" charset="0"/>
                <a:cs typeface="Times New Roman" panose="02020603050405020304" pitchFamily="18" charset="0"/>
              </a:rPr>
              <a:t>Time period calculated by the Rayleigh method in the X-direction “</a:t>
            </a:r>
          </a:p>
        </p:txBody>
      </p:sp>
      <p:grpSp>
        <p:nvGrpSpPr>
          <p:cNvPr id="9" name="Group 8"/>
          <p:cNvGrpSpPr/>
          <p:nvPr/>
        </p:nvGrpSpPr>
        <p:grpSpPr>
          <a:xfrm>
            <a:off x="4912995" y="465455"/>
            <a:ext cx="8462645" cy="1483995"/>
            <a:chOff x="7737" y="733"/>
            <a:chExt cx="13327" cy="2337"/>
          </a:xfrm>
        </p:grpSpPr>
        <p:sp>
          <p:nvSpPr>
            <p:cNvPr id="14" name="مستطيل 2"/>
            <p:cNvSpPr/>
            <p:nvPr>
              <p:custDataLst>
                <p:tags r:id="rId1"/>
              </p:custDataLst>
            </p:nvPr>
          </p:nvSpPr>
          <p:spPr>
            <a:xfrm>
              <a:off x="7737" y="733"/>
              <a:ext cx="13327" cy="1307"/>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sym typeface="+mn-ea"/>
                </a:rPr>
                <a:t>Verification of structural analysis</a:t>
              </a:r>
              <a:endParaRPr lang="en-US" altLang="en-US" sz="4800" b="1" dirty="0">
                <a:latin typeface="Times New Roman" panose="02020603050405020304" pitchFamily="18" charset="0"/>
                <a:cs typeface="Times New Roman" panose="02020603050405020304" pitchFamily="18" charset="0"/>
                <a:sym typeface="+mn-ea"/>
              </a:endParaRPr>
            </a:p>
          </p:txBody>
        </p:sp>
        <p:sp>
          <p:nvSpPr>
            <p:cNvPr id="13" name="مستطيل 2"/>
            <p:cNvSpPr/>
            <p:nvPr>
              <p:custDataLst>
                <p:tags r:id="rId2"/>
              </p:custDataLst>
            </p:nvPr>
          </p:nvSpPr>
          <p:spPr>
            <a:xfrm>
              <a:off x="11760" y="1860"/>
              <a:ext cx="5574" cy="121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sym typeface="+mn-ea"/>
                </a:rPr>
                <a:t>Seismic forces</a:t>
              </a: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765282" y="2049780"/>
            <a:ext cx="7898130" cy="706755"/>
          </a:xfrm>
          <a:prstGeom prst="rect">
            <a:avLst/>
          </a:prstGeom>
        </p:spPr>
        <p:txBody>
          <a:bodyPr wrap="none">
            <a:spAutoFit/>
          </a:bodyPr>
          <a:lstStyle/>
          <a:p>
            <a:pPr marL="571500" indent="-571500">
              <a:buFont typeface="Wingdings" panose="05000000000000000000" charset="0"/>
              <a:buChar char="Ø"/>
            </a:pPr>
            <a:r>
              <a:rPr lang="en-US" sz="4000" b="1" dirty="0">
                <a:ln w="0"/>
                <a:effectLst/>
                <a:latin typeface="Times New Roman" panose="02020603050405020304" pitchFamily="18" charset="0"/>
                <a:cs typeface="Times New Roman" panose="02020603050405020304" pitchFamily="18" charset="0"/>
              </a:rPr>
              <a:t>Check equilibrium of base shear </a:t>
            </a:r>
          </a:p>
        </p:txBody>
      </p:sp>
      <p:grpSp>
        <p:nvGrpSpPr>
          <p:cNvPr id="18" name="Group 17"/>
          <p:cNvGrpSpPr/>
          <p:nvPr/>
        </p:nvGrpSpPr>
        <p:grpSpPr>
          <a:xfrm>
            <a:off x="1219200" y="2857500"/>
            <a:ext cx="14885670" cy="4161155"/>
            <a:chOff x="1832" y="3660"/>
            <a:chExt cx="23442" cy="6553"/>
          </a:xfrm>
        </p:grpSpPr>
        <p:sp>
          <p:nvSpPr>
            <p:cNvPr id="9" name="TextBox 8"/>
            <p:cNvSpPr txBox="1"/>
            <p:nvPr/>
          </p:nvSpPr>
          <p:spPr>
            <a:xfrm>
              <a:off x="1878" y="3660"/>
              <a:ext cx="4834" cy="919"/>
            </a:xfrm>
            <a:prstGeom prst="rect">
              <a:avLst/>
            </a:prstGeom>
            <a:noFill/>
          </p:spPr>
          <p:txBody>
            <a:bodyPr wrap="square">
              <a:spAutoFit/>
            </a:bodyPr>
            <a:lstStyle/>
            <a:p>
              <a:r>
                <a:rPr lang="en-US" sz="3200" dirty="0">
                  <a:ln w="0"/>
                  <a:effectLst/>
                  <a:latin typeface="Times New Roman" panose="02020603050405020304" pitchFamily="18" charset="0"/>
                  <a:cs typeface="Times New Roman" panose="02020603050405020304" pitchFamily="18" charset="0"/>
                </a:rPr>
                <a:t>V = </a:t>
              </a:r>
              <a:r>
                <a:rPr lang="en-US" sz="3200" dirty="0" err="1">
                  <a:ln w="0"/>
                  <a:effectLst/>
                  <a:latin typeface="Times New Roman" panose="02020603050405020304" pitchFamily="18" charset="0"/>
                  <a:cs typeface="Times New Roman" panose="02020603050405020304" pitchFamily="18" charset="0"/>
                </a:rPr>
                <a:t>Cs×W</a:t>
              </a:r>
              <a:endParaRPr lang="en-US" sz="3200" dirty="0">
                <a:ln w="0"/>
                <a:effectLst/>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1" name="TextBox 10"/>
                <p:cNvSpPr txBox="1"/>
                <p:nvPr/>
              </p:nvSpPr>
              <p:spPr>
                <a:xfrm>
                  <a:off x="1832" y="4738"/>
                  <a:ext cx="21157" cy="919"/>
                </a:xfrm>
                <a:prstGeom prst="rect">
                  <a:avLst/>
                </a:prstGeom>
                <a:noFill/>
              </p:spPr>
              <p:txBody>
                <a:bodyPr wrap="square">
                  <a:spAutoFit/>
                </a:bodyPr>
                <a:lstStyle/>
                <a:p>
                  <a:r>
                    <a:rPr lang="en-US" sz="3200" dirty="0">
                      <a:ln w="0"/>
                      <a:effectLst/>
                      <a:latin typeface="Times New Roman" panose="02020603050405020304" pitchFamily="18" charset="0"/>
                      <a:cs typeface="Times New Roman" panose="02020603050405020304" pitchFamily="18" charset="0"/>
                    </a:rPr>
                    <a:t>W =  </a:t>
                  </a:r>
                  <a14:m>
                    <m:oMath xmlns:m="http://schemas.openxmlformats.org/officeDocument/2006/math">
                      <m:r>
                        <a:rPr lang="en-US" sz="3200">
                          <a:effectLst/>
                          <a:latin typeface="Cambria Math" panose="02040503050406030204" pitchFamily="18" charset="0"/>
                          <a:ea typeface="MS Mincho" charset="0"/>
                          <a:cs typeface="Cambria Math" panose="02040503050406030204" pitchFamily="18" charset="0"/>
                        </a:rPr>
                        <m:t>3716907</m:t>
                      </m:r>
                      <m:r>
                        <a:rPr lang="en-US" sz="3200">
                          <a:effectLst/>
                          <a:latin typeface="Cambria Math" panose="02040503050406030204" pitchFamily="18" charset="0"/>
                          <a:ea typeface="MS Mincho" charset="0"/>
                          <a:cs typeface="Cambria Math" panose="02040503050406030204" pitchFamily="18" charset="0"/>
                        </a:rPr>
                        <m:t>.</m:t>
                      </m:r>
                      <m:r>
                        <a:rPr lang="en-US" sz="3200">
                          <a:effectLst/>
                          <a:latin typeface="Cambria Math" panose="02040503050406030204" pitchFamily="18" charset="0"/>
                          <a:ea typeface="MS Mincho" charset="0"/>
                          <a:cs typeface="Cambria Math" panose="02040503050406030204" pitchFamily="18" charset="0"/>
                        </a:rPr>
                        <m:t>63</m:t>
                      </m:r>
                      <m:r>
                        <a:rPr lang="en-US" sz="3200">
                          <a:effectLst/>
                          <a:latin typeface="Cambria Math" panose="02040503050406030204" pitchFamily="18" charset="0"/>
                          <a:ea typeface="MS Mincho" charset="0"/>
                          <a:cs typeface="Cambria Math" panose="02040503050406030204" pitchFamily="18" charset="0"/>
                        </a:rPr>
                        <m:t> </m:t>
                      </m:r>
                      <m:r>
                        <m:rPr>
                          <m:sty m:val="p"/>
                        </m:rPr>
                        <a:rPr lang="en-US" sz="3200">
                          <a:effectLst/>
                          <a:latin typeface="Cambria Math" panose="02040503050406030204" pitchFamily="18" charset="0"/>
                          <a:cs typeface="Cambria Math" panose="02040503050406030204" pitchFamily="18" charset="0"/>
                        </a:rPr>
                        <m:t>KN</m:t>
                      </m:r>
                      <m:r>
                        <a:rPr lang="en-US" sz="3200">
                          <a:effectLst/>
                          <a:latin typeface="Cambria Math" panose="02040503050406030204" pitchFamily="18" charset="0"/>
                          <a:ea typeface="MS Mincho" charset="0"/>
                          <a:cs typeface="Cambria Math" panose="02040503050406030204" pitchFamily="18" charset="0"/>
                        </a:rPr>
                        <m:t>.</m:t>
                      </m:r>
                    </m:oMath>
                  </a14:m>
                  <a:endParaRPr lang="en-US" sz="3200" dirty="0">
                    <a:ln w="0"/>
                    <a:effectLst/>
                    <a:latin typeface="Times New Roman" panose="02020603050405020304" pitchFamily="18" charset="0"/>
                    <a:cs typeface="Times New Roman" panose="02020603050405020304" pitchFamily="18" charset="0"/>
                  </a:endParaRPr>
                </a:p>
              </p:txBody>
            </p:sp>
          </mc:Choice>
          <mc:Fallback xmlns="">
            <p:sp>
              <p:nvSpPr>
                <p:cNvPr id="11" name="TextBox 10"/>
                <p:cNvSpPr txBox="1">
                  <a:spLocks noRot="1" noChangeAspect="1" noMove="1" noResize="1" noEditPoints="1" noAdjustHandles="1" noChangeArrowheads="1" noChangeShapeType="1" noTextEdit="1"/>
                </p:cNvSpPr>
                <p:nvPr/>
              </p:nvSpPr>
              <p:spPr>
                <a:xfrm>
                  <a:off x="1832" y="4738"/>
                  <a:ext cx="21157" cy="919"/>
                </a:xfrm>
                <a:prstGeom prst="rect">
                  <a:avLst/>
                </a:prstGeom>
                <a:blipFill rotWithShape="1">
                  <a:blip r:embed="rId7"/>
                </a:blipFill>
              </p:spPr>
              <p:txBody>
                <a:bodyPr/>
                <a:lstStyle/>
                <a:p>
                  <a:r>
                    <a:rPr lang="en-US" altLang="en-US">
                      <a:noFill/>
                    </a:rPr>
                    <a:t> </a:t>
                  </a:r>
                </a:p>
              </p:txBody>
            </p:sp>
          </mc:Fallback>
        </mc:AlternateContent>
        <p:sp>
          <p:nvSpPr>
            <p:cNvPr id="15" name="TextBox 14"/>
            <p:cNvSpPr txBox="1"/>
            <p:nvPr/>
          </p:nvSpPr>
          <p:spPr>
            <a:xfrm>
              <a:off x="1878" y="5816"/>
              <a:ext cx="21157" cy="919"/>
            </a:xfrm>
            <a:prstGeom prst="rect">
              <a:avLst/>
            </a:prstGeom>
            <a:noFill/>
          </p:spPr>
          <p:txBody>
            <a:bodyPr wrap="square">
              <a:spAutoFit/>
            </a:bodyPr>
            <a:lstStyle/>
            <a:p>
              <a:r>
                <a:rPr lang="en-US" sz="3200" dirty="0">
                  <a:ln w="0"/>
                  <a:effectLst/>
                  <a:latin typeface="Times New Roman" panose="02020603050405020304" pitchFamily="18" charset="0"/>
                  <a:cs typeface="Times New Roman" panose="02020603050405020304" pitchFamily="18" charset="0"/>
                </a:rPr>
                <a:t>Cs = </a:t>
              </a:r>
              <a:r>
                <a:rPr lang="en-US" sz="3200" dirty="0" err="1">
                  <a:ln w="0"/>
                  <a:effectLst/>
                  <a:latin typeface="Times New Roman" panose="02020603050405020304" pitchFamily="18" charset="0"/>
                  <a:cs typeface="Times New Roman" panose="02020603050405020304" pitchFamily="18" charset="0"/>
                </a:rPr>
                <a:t>Csmin</a:t>
              </a:r>
              <a:r>
                <a:rPr lang="en-US" sz="3200" dirty="0">
                  <a:ln w="0"/>
                  <a:effectLst/>
                  <a:latin typeface="Times New Roman" panose="02020603050405020304" pitchFamily="18" charset="0"/>
                  <a:cs typeface="Times New Roman" panose="02020603050405020304" pitchFamily="18" charset="0"/>
                </a:rPr>
                <a:t> = 0.077</a:t>
              </a:r>
            </a:p>
          </p:txBody>
        </p:sp>
        <mc:AlternateContent xmlns:mc="http://schemas.openxmlformats.org/markup-compatibility/2006" xmlns:a14="http://schemas.microsoft.com/office/drawing/2010/main">
          <mc:Choice Requires="a14">
            <p:sp>
              <p:nvSpPr>
                <p:cNvPr id="17" name="TextBox 16"/>
                <p:cNvSpPr txBox="1"/>
                <p:nvPr/>
              </p:nvSpPr>
              <p:spPr>
                <a:xfrm>
                  <a:off x="1878" y="6894"/>
                  <a:ext cx="21157" cy="919"/>
                </a:xfrm>
                <a:prstGeom prst="rect">
                  <a:avLst/>
                </a:prstGeom>
                <a:noFill/>
              </p:spPr>
              <p:txBody>
                <a:bodyPr wrap="square">
                  <a:spAutoFit/>
                </a:bodyPr>
                <a:lstStyle/>
                <a:p>
                  <a:r>
                    <a:rPr lang="en-US" sz="3200" dirty="0">
                      <a:ln w="0"/>
                      <a:effectLst/>
                      <a:latin typeface="Times New Roman" panose="02020603050405020304" pitchFamily="18" charset="0"/>
                      <a:cs typeface="Times New Roman" panose="02020603050405020304" pitchFamily="18" charset="0"/>
                    </a:rPr>
                    <a:t>manual base shear = </a:t>
                  </a:r>
                  <a14:m>
                    <m:oMath xmlns:m="http://schemas.openxmlformats.org/officeDocument/2006/math">
                      <m:r>
                        <a:rPr lang="en-US" sz="3200">
                          <a:effectLst/>
                          <a:latin typeface="Cambria Math" panose="02040503050406030204" pitchFamily="18" charset="0"/>
                          <a:ea typeface="MS Mincho" charset="0"/>
                          <a:cs typeface="Cambria Math" panose="02040503050406030204" pitchFamily="18" charset="0"/>
                        </a:rPr>
                        <m:t>63187</m:t>
                      </m:r>
                      <m:r>
                        <a:rPr lang="en-US" sz="3200">
                          <a:effectLst/>
                          <a:latin typeface="Cambria Math" panose="02040503050406030204" pitchFamily="18" charset="0"/>
                          <a:ea typeface="MS Mincho" charset="0"/>
                          <a:cs typeface="Cambria Math" panose="02040503050406030204" pitchFamily="18" charset="0"/>
                        </a:rPr>
                        <m:t>.</m:t>
                      </m:r>
                      <m:r>
                        <a:rPr lang="en-US" sz="3200">
                          <a:effectLst/>
                          <a:latin typeface="Cambria Math" panose="02040503050406030204" pitchFamily="18" charset="0"/>
                          <a:ea typeface="MS Mincho" charset="0"/>
                          <a:cs typeface="Cambria Math" panose="02040503050406030204" pitchFamily="18" charset="0"/>
                        </a:rPr>
                        <m:t>43</m:t>
                      </m:r>
                      <m:r>
                        <a:rPr lang="en-US" sz="3200">
                          <a:effectLst/>
                          <a:latin typeface="Cambria Math" panose="02040503050406030204" pitchFamily="18" charset="0"/>
                          <a:ea typeface="MS Mincho" charset="0"/>
                          <a:cs typeface="Cambria Math" panose="02040503050406030204" pitchFamily="18" charset="0"/>
                        </a:rPr>
                        <m:t> </m:t>
                      </m:r>
                    </m:oMath>
                  </a14:m>
                  <a:r>
                    <a:rPr lang="en-US" sz="3200" dirty="0">
                      <a:ln w="0"/>
                      <a:effectLst/>
                      <a:latin typeface="Times New Roman" panose="02020603050405020304" pitchFamily="18" charset="0"/>
                      <a:cs typeface="Times New Roman" panose="02020603050405020304" pitchFamily="18" charset="0"/>
                    </a:rPr>
                    <a:t>KN.</a:t>
                  </a:r>
                </a:p>
              </p:txBody>
            </p:sp>
          </mc:Choice>
          <mc:Fallback xmlns="">
            <p:sp>
              <p:nvSpPr>
                <p:cNvPr id="17" name="TextBox 16"/>
                <p:cNvSpPr txBox="1">
                  <a:spLocks noRot="1" noChangeAspect="1" noMove="1" noResize="1" noEditPoints="1" noAdjustHandles="1" noChangeArrowheads="1" noChangeShapeType="1" noTextEdit="1"/>
                </p:cNvSpPr>
                <p:nvPr/>
              </p:nvSpPr>
              <p:spPr>
                <a:xfrm>
                  <a:off x="1878" y="6894"/>
                  <a:ext cx="21157" cy="919"/>
                </a:xfrm>
                <a:prstGeom prst="rect">
                  <a:avLst/>
                </a:prstGeom>
                <a:blipFill rotWithShape="1">
                  <a:blip r:embed="rId8"/>
                </a:blipFill>
              </p:spPr>
              <p:txBody>
                <a:bodyPr/>
                <a:lstStyle/>
                <a:p>
                  <a:r>
                    <a:rPr lang="en-US" altLang="en-US">
                      <a:noFill/>
                    </a:rPr>
                    <a:t> </a:t>
                  </a:r>
                </a:p>
              </p:txBody>
            </p:sp>
          </mc:Fallback>
        </mc:AlternateContent>
        <p:sp>
          <p:nvSpPr>
            <p:cNvPr id="19" name="TextBox 18"/>
            <p:cNvSpPr txBox="1"/>
            <p:nvPr/>
          </p:nvSpPr>
          <p:spPr>
            <a:xfrm>
              <a:off x="1832" y="8053"/>
              <a:ext cx="23442" cy="919"/>
            </a:xfrm>
            <a:prstGeom prst="rect">
              <a:avLst/>
            </a:prstGeom>
            <a:noFill/>
          </p:spPr>
          <p:txBody>
            <a:bodyPr wrap="square">
              <a:spAutoFit/>
            </a:bodyPr>
            <a:lstStyle/>
            <a:p>
              <a:r>
                <a:rPr lang="en-US" sz="3200" dirty="0">
                  <a:ln w="0"/>
                  <a:effectLst/>
                  <a:latin typeface="Times New Roman" panose="02020603050405020304" pitchFamily="18" charset="0"/>
                  <a:cs typeface="Times New Roman" panose="02020603050405020304" pitchFamily="18" charset="0"/>
                </a:rPr>
                <a:t>ETABS Base shear = </a:t>
              </a:r>
              <a:r>
                <a:rPr lang="en-US" sz="3200" dirty="0">
                  <a:effectLst/>
                  <a:latin typeface="Times New Roman" panose="02020603050405020304" pitchFamily="18" charset="0"/>
                  <a:cs typeface="Times New Roman" panose="02020603050405020304" pitchFamily="18" charset="0"/>
                </a:rPr>
                <a:t>61949.14</a:t>
              </a:r>
              <a:r>
                <a:rPr lang="en-US" sz="3200" dirty="0">
                  <a:ln w="0"/>
                  <a:effectLst/>
                  <a:latin typeface="Times New Roman" panose="02020603050405020304" pitchFamily="18" charset="0"/>
                  <a:cs typeface="Times New Roman" panose="02020603050405020304" pitchFamily="18" charset="0"/>
                </a:rPr>
                <a:t> KN</a:t>
              </a:r>
            </a:p>
          </p:txBody>
        </p:sp>
        <mc:AlternateContent xmlns:mc="http://schemas.openxmlformats.org/markup-compatibility/2006" xmlns:a14="http://schemas.microsoft.com/office/drawing/2010/main">
          <mc:Choice Requires="a14">
            <p:sp>
              <p:nvSpPr>
                <p:cNvPr id="21" name="TextBox 20"/>
                <p:cNvSpPr txBox="1"/>
                <p:nvPr/>
              </p:nvSpPr>
              <p:spPr>
                <a:xfrm>
                  <a:off x="1832" y="9294"/>
                  <a:ext cx="14337" cy="919"/>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r>
                          <m:rPr>
                            <m:sty m:val="p"/>
                          </m:rPr>
                          <a:rPr lang="en-US" sz="3200">
                            <a:effectLst/>
                            <a:latin typeface="Cambria Math" panose="02040503050406030204" pitchFamily="18" charset="0"/>
                            <a:cs typeface="Cambria Math" panose="02040503050406030204" pitchFamily="18" charset="0"/>
                          </a:rPr>
                          <m:t>Difference</m:t>
                        </m:r>
                        <m:r>
                          <a:rPr lang="en-US" sz="3200">
                            <a:effectLst/>
                            <a:latin typeface="Cambria Math" panose="02040503050406030204" pitchFamily="18" charset="0"/>
                            <a:ea typeface="MS Mincho" charset="0"/>
                            <a:cs typeface="Cambria Math" panose="02040503050406030204" pitchFamily="18" charset="0"/>
                          </a:rPr>
                          <m:t> </m:t>
                        </m:r>
                        <m:r>
                          <m:rPr>
                            <m:sty m:val="p"/>
                          </m:rPr>
                          <a:rPr lang="en-US" sz="3200">
                            <a:effectLst/>
                            <a:latin typeface="Cambria Math" panose="02040503050406030204" pitchFamily="18" charset="0"/>
                            <a:cs typeface="Cambria Math" panose="02040503050406030204" pitchFamily="18" charset="0"/>
                          </a:rPr>
                          <m:t>percentage</m:t>
                        </m:r>
                        <m:r>
                          <a:rPr lang="en-US" sz="3200">
                            <a:effectLst/>
                            <a:latin typeface="Cambria Math" panose="02040503050406030204" pitchFamily="18" charset="0"/>
                            <a:ea typeface="MS Mincho" charset="0"/>
                            <a:cs typeface="Cambria Math" panose="02040503050406030204" pitchFamily="18" charset="0"/>
                          </a:rPr>
                          <m:t> (%)=</m:t>
                        </m:r>
                        <m:r>
                          <a:rPr lang="en-US" sz="3200">
                            <a:effectLst/>
                            <a:latin typeface="Cambria Math" panose="02040503050406030204" pitchFamily="18" charset="0"/>
                            <a:ea typeface="MS Mincho" charset="0"/>
                            <a:cs typeface="Cambria Math" panose="02040503050406030204" pitchFamily="18" charset="0"/>
                          </a:rPr>
                          <m:t>1</m:t>
                        </m:r>
                        <m:r>
                          <a:rPr lang="en-US" sz="3200">
                            <a:effectLst/>
                            <a:latin typeface="Cambria Math" panose="02040503050406030204" pitchFamily="18" charset="0"/>
                            <a:ea typeface="MS Mincho" charset="0"/>
                            <a:cs typeface="Cambria Math" panose="02040503050406030204" pitchFamily="18" charset="0"/>
                          </a:rPr>
                          <m:t>.</m:t>
                        </m:r>
                        <m:r>
                          <a:rPr lang="en-US" sz="3200">
                            <a:effectLst/>
                            <a:latin typeface="Cambria Math" panose="02040503050406030204" pitchFamily="18" charset="0"/>
                            <a:ea typeface="MS Mincho" charset="0"/>
                            <a:cs typeface="Cambria Math" panose="02040503050406030204" pitchFamily="18" charset="0"/>
                          </a:rPr>
                          <m:t>96</m:t>
                        </m:r>
                        <m:r>
                          <a:rPr lang="en-US" sz="3200">
                            <a:effectLst/>
                            <a:latin typeface="Cambria Math" panose="02040503050406030204" pitchFamily="18" charset="0"/>
                            <a:ea typeface="MS Mincho" charset="0"/>
                            <a:cs typeface="Cambria Math" panose="02040503050406030204" pitchFamily="18" charset="0"/>
                          </a:rPr>
                          <m:t> % &lt;</m:t>
                        </m:r>
                        <m:r>
                          <a:rPr lang="en-US" sz="3200">
                            <a:effectLst/>
                            <a:latin typeface="Cambria Math" panose="02040503050406030204" pitchFamily="18" charset="0"/>
                            <a:ea typeface="MS Mincho" charset="0"/>
                            <a:cs typeface="Cambria Math" panose="02040503050406030204" pitchFamily="18" charset="0"/>
                          </a:rPr>
                          <m:t>10</m:t>
                        </m:r>
                        <m:r>
                          <a:rPr lang="en-US" sz="3200">
                            <a:effectLst/>
                            <a:latin typeface="Cambria Math" panose="02040503050406030204" pitchFamily="18" charset="0"/>
                            <a:ea typeface="MS Mincho" charset="0"/>
                            <a:cs typeface="Cambria Math" panose="02040503050406030204" pitchFamily="18" charset="0"/>
                          </a:rPr>
                          <m:t>%  (</m:t>
                        </m:r>
                        <m:r>
                          <m:rPr>
                            <m:sty m:val="p"/>
                          </m:rPr>
                          <a:rPr lang="en-US" sz="3200">
                            <a:effectLst/>
                            <a:latin typeface="Cambria Math" panose="02040503050406030204" pitchFamily="18" charset="0"/>
                            <a:cs typeface="Cambria Math" panose="02040503050406030204" pitchFamily="18" charset="0"/>
                          </a:rPr>
                          <m:t>OK</m:t>
                        </m:r>
                        <m:r>
                          <a:rPr lang="en-US" sz="3200">
                            <a:effectLst/>
                            <a:latin typeface="Cambria Math" panose="02040503050406030204" pitchFamily="18" charset="0"/>
                            <a:ea typeface="MS Mincho" charset="0"/>
                            <a:cs typeface="Cambria Math" panose="02040503050406030204" pitchFamily="18" charset="0"/>
                          </a:rPr>
                          <m:t>).</m:t>
                        </m:r>
                      </m:oMath>
                    </m:oMathPara>
                  </a14:m>
                  <a:endParaRPr lang="en-US" sz="3200" dirty="0">
                    <a:effectLst/>
                    <a:latin typeface="Times New Roman" panose="02020603050405020304" pitchFamily="18" charset="0"/>
                    <a:cs typeface="Times New Roman" panose="02020603050405020304" pitchFamily="18" charset="0"/>
                  </a:endParaRPr>
                </a:p>
              </p:txBody>
            </p:sp>
          </mc:Choice>
          <mc:Fallback xmlns="">
            <p:sp>
              <p:nvSpPr>
                <p:cNvPr id="21" name="TextBox 20"/>
                <p:cNvSpPr txBox="1">
                  <a:spLocks noRot="1" noChangeAspect="1" noMove="1" noResize="1" noEditPoints="1" noAdjustHandles="1" noChangeArrowheads="1" noChangeShapeType="1" noTextEdit="1"/>
                </p:cNvSpPr>
                <p:nvPr/>
              </p:nvSpPr>
              <p:spPr>
                <a:xfrm>
                  <a:off x="1832" y="9294"/>
                  <a:ext cx="14337" cy="919"/>
                </a:xfrm>
                <a:prstGeom prst="rect">
                  <a:avLst/>
                </a:prstGeom>
                <a:blipFill rotWithShape="1">
                  <a:blip r:embed="rId9"/>
                </a:blipFill>
              </p:spPr>
              <p:txBody>
                <a:bodyPr/>
                <a:lstStyle/>
                <a:p>
                  <a:r>
                    <a:rPr lang="en-US" altLang="en-US">
                      <a:noFill/>
                    </a:rPr>
                    <a:t> </a:t>
                  </a:r>
                </a:p>
              </p:txBody>
            </p:sp>
          </mc:Fallback>
        </mc:AlternateContent>
      </p:gr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3"/>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4" name="文本框 3"/>
            <p:cNvSpPr txBox="1"/>
            <p:nvPr userDrawn="1">
              <p:custDataLst>
                <p:tags r:id="rId4"/>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grpSp>
        <p:nvGrpSpPr>
          <p:cNvPr id="13" name="Group 12"/>
          <p:cNvGrpSpPr/>
          <p:nvPr/>
        </p:nvGrpSpPr>
        <p:grpSpPr>
          <a:xfrm>
            <a:off x="4912995" y="465455"/>
            <a:ext cx="8462645" cy="1483995"/>
            <a:chOff x="7737" y="733"/>
            <a:chExt cx="13327" cy="2337"/>
          </a:xfrm>
        </p:grpSpPr>
        <p:sp>
          <p:nvSpPr>
            <p:cNvPr id="14" name="مستطيل 2"/>
            <p:cNvSpPr/>
            <p:nvPr>
              <p:custDataLst>
                <p:tags r:id="rId1"/>
              </p:custDataLst>
            </p:nvPr>
          </p:nvSpPr>
          <p:spPr>
            <a:xfrm>
              <a:off x="7737" y="733"/>
              <a:ext cx="13327" cy="1307"/>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sym typeface="+mn-ea"/>
                </a:rPr>
                <a:t>Verification of structural analysis</a:t>
              </a:r>
              <a:endParaRPr lang="en-US" altLang="en-US" sz="4800" b="1" dirty="0">
                <a:latin typeface="Times New Roman" panose="02020603050405020304" pitchFamily="18" charset="0"/>
                <a:cs typeface="Times New Roman" panose="02020603050405020304" pitchFamily="18" charset="0"/>
                <a:sym typeface="+mn-ea"/>
              </a:endParaRPr>
            </a:p>
          </p:txBody>
        </p:sp>
        <p:sp>
          <p:nvSpPr>
            <p:cNvPr id="16" name="مستطيل 2"/>
            <p:cNvSpPr/>
            <p:nvPr>
              <p:custDataLst>
                <p:tags r:id="rId2"/>
              </p:custDataLst>
            </p:nvPr>
          </p:nvSpPr>
          <p:spPr>
            <a:xfrm>
              <a:off x="11760" y="1860"/>
              <a:ext cx="5574" cy="121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sym typeface="+mn-ea"/>
                </a:rPr>
                <a:t>Seismic forces</a:t>
              </a: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277037" cy="1838823"/>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endParaRPr>
          </a:p>
          <a:p>
            <a:pPr defTabSz="685800">
              <a:lnSpc>
                <a:spcPct val="150000"/>
              </a:lnSpc>
            </a:pPr>
            <a:endParaRPr lang="en-US" sz="4200" b="1" dirty="0">
              <a:solidFill>
                <a:prstClr val="black">
                  <a:lumMod val="95000"/>
                  <a:lumOff val="5000"/>
                </a:prstClr>
              </a:solidFill>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3" name="مستطيل 2"/>
          <p:cNvSpPr/>
          <p:nvPr/>
        </p:nvSpPr>
        <p:spPr>
          <a:xfrm>
            <a:off x="984885" y="1943100"/>
            <a:ext cx="6471920" cy="706755"/>
          </a:xfrm>
          <a:prstGeom prst="rect">
            <a:avLst/>
          </a:prstGeom>
        </p:spPr>
        <p:txBody>
          <a:bodyPr wrap="none">
            <a:spAutoFit/>
          </a:bodyPr>
          <a:lstStyle/>
          <a:p>
            <a:pPr marL="571500" indent="-571500">
              <a:buFont typeface="Wingdings" panose="05000000000000000000" charset="0"/>
              <a:buChar char="Ø"/>
            </a:pPr>
            <a:r>
              <a:rPr lang="en-US" sz="4000" b="1" dirty="0">
                <a:latin typeface="Times New Roman" panose="02020603050405020304" pitchFamily="18" charset="0"/>
                <a:cs typeface="Times New Roman" panose="02020603050405020304" pitchFamily="18" charset="0"/>
              </a:rPr>
              <a:t>Check response spectrum:</a:t>
            </a:r>
          </a:p>
        </p:txBody>
      </p:sp>
      <p:sp>
        <p:nvSpPr>
          <p:cNvPr id="11" name="TextBox 10"/>
          <p:cNvSpPr txBox="1"/>
          <p:nvPr/>
        </p:nvSpPr>
        <p:spPr>
          <a:xfrm>
            <a:off x="984885" y="2701132"/>
            <a:ext cx="13434646" cy="583565"/>
          </a:xfrm>
          <a:prstGeom prst="rect">
            <a:avLst/>
          </a:prstGeom>
          <a:noFill/>
        </p:spPr>
        <p:txBody>
          <a:bodyPr wrap="square">
            <a:spAutoFit/>
          </a:bodyPr>
          <a:lstStyle/>
          <a:p>
            <a:r>
              <a:rPr lang="en-US" sz="3200" dirty="0" err="1">
                <a:effectLst/>
                <a:latin typeface="Times New Roman" panose="02020603050405020304" pitchFamily="18" charset="0"/>
                <a:ea typeface="Calibri" panose="020F0502020204030204" charset="0"/>
              </a:rPr>
              <a:t>Edx</a:t>
            </a:r>
            <a:r>
              <a:rPr lang="en-US" sz="3200" dirty="0">
                <a:effectLst/>
                <a:latin typeface="Times New Roman" panose="02020603050405020304" pitchFamily="18" charset="0"/>
                <a:ea typeface="Calibri" panose="020F0502020204030204" charset="0"/>
              </a:rPr>
              <a:t> = 35886.19 KN, </a:t>
            </a:r>
            <a:r>
              <a:rPr lang="en-US" sz="3200" dirty="0">
                <a:effectLst/>
                <a:latin typeface="Times New Roman" panose="02020603050405020304" pitchFamily="18" charset="0"/>
                <a:ea typeface="Calibri" panose="020F0502020204030204" charset="0"/>
                <a:sym typeface="+mn-ea"/>
              </a:rPr>
              <a:t>Edy = 30164.85 KN.</a:t>
            </a:r>
            <a:endParaRPr lang="en-US" sz="3200" dirty="0"/>
          </a:p>
        </p:txBody>
      </p:sp>
      <p:sp>
        <p:nvSpPr>
          <p:cNvPr id="15" name="TextBox 14"/>
          <p:cNvSpPr txBox="1"/>
          <p:nvPr/>
        </p:nvSpPr>
        <p:spPr>
          <a:xfrm>
            <a:off x="984885" y="3390900"/>
            <a:ext cx="15518765" cy="583565"/>
          </a:xfrm>
          <a:prstGeom prst="rect">
            <a:avLst/>
          </a:prstGeom>
          <a:noFill/>
        </p:spPr>
        <p:txBody>
          <a:bodyPr wrap="square">
            <a:spAutoFit/>
          </a:bodyPr>
          <a:lstStyle/>
          <a:p>
            <a:r>
              <a:rPr lang="en-US" sz="3200" dirty="0">
                <a:effectLst/>
                <a:latin typeface="Times New Roman" panose="02020603050405020304" pitchFamily="18" charset="0"/>
                <a:ea typeface="Calibri" panose="020F0502020204030204" charset="0"/>
              </a:rPr>
              <a:t>equivalent static base shear = 77987.582 KN in both directions.</a:t>
            </a:r>
            <a:endParaRPr lang="en-US" sz="3200" dirty="0"/>
          </a:p>
        </p:txBody>
      </p:sp>
      <mc:AlternateContent xmlns:mc="http://schemas.openxmlformats.org/markup-compatibility/2006" xmlns:a14="http://schemas.microsoft.com/office/drawing/2010/main">
        <mc:Choice Requires="a14">
          <p:sp>
            <p:nvSpPr>
              <p:cNvPr id="17" name="TextBox 16"/>
              <p:cNvSpPr txBox="1"/>
              <p:nvPr/>
            </p:nvSpPr>
            <p:spPr>
              <a:xfrm>
                <a:off x="984885" y="4036772"/>
                <a:ext cx="13434646" cy="2716530"/>
              </a:xfrm>
              <a:prstGeom prst="rect">
                <a:avLst/>
              </a:prstGeom>
              <a:noFill/>
            </p:spPr>
            <p:txBody>
              <a:bodyPr wrap="square">
                <a:spAutoFit/>
              </a:bodyPr>
              <a:lstStyle/>
              <a:p>
                <a:pPr marL="0" marR="0" algn="just">
                  <a:spcBef>
                    <a:spcPts val="0"/>
                  </a:spcBef>
                  <a:spcAft>
                    <a:spcPts val="600"/>
                  </a:spcAft>
                </a:pPr>
                <a:r>
                  <a:rPr lang="en-US" sz="3200" dirty="0">
                    <a:solidFill>
                      <a:srgbClr val="000000"/>
                    </a:solidFill>
                    <a:effectLst/>
                    <a:latin typeface="Times New Roman" panose="02020603050405020304" pitchFamily="18" charset="0"/>
                    <a:ea typeface="Calibri" panose="020F0502020204030204" charset="0"/>
                    <a:cs typeface="Arial" panose="020B0604020202020204" pitchFamily="34" charset="0"/>
                  </a:rPr>
                  <a:t>In x-direction multiplied with </a:t>
                </a:r>
                <a:r>
                  <a:rPr lang="en-US" sz="3200" dirty="0">
                    <a:solidFill>
                      <a:srgbClr val="000000"/>
                    </a:solidFill>
                    <a:latin typeface="Times New Roman" panose="02020603050405020304" pitchFamily="18" charset="0"/>
                    <a:ea typeface="Calibri" panose="020F0502020204030204" charset="0"/>
                    <a:cs typeface="Arial" panose="020B0604020202020204" pitchFamily="34" charset="0"/>
                  </a:rPr>
                  <a:t>1.3 </a:t>
                </a:r>
                <a:r>
                  <a:rPr lang="en-US" sz="3200" dirty="0">
                    <a:solidFill>
                      <a:srgbClr val="000000"/>
                    </a:solidFill>
                    <a:effectLst/>
                    <a:latin typeface="Times New Roman" panose="02020603050405020304" pitchFamily="18" charset="0"/>
                    <a:ea typeface="Calibri" panose="020F0502020204030204" charset="0"/>
                    <a:cs typeface="Arial" panose="020B0604020202020204" pitchFamily="34" charset="0"/>
                  </a:rPr>
                  <a:t>as an additional factor of safety:</a:t>
                </a:r>
                <a:endParaRPr lang="en-US" sz="3200" dirty="0">
                  <a:solidFill>
                    <a:srgbClr val="000000"/>
                  </a:solidFill>
                  <a:effectLst/>
                  <a:latin typeface="Calibri" panose="020F0502020204030204" charset="0"/>
                  <a:ea typeface="Calibri" panose="020F0502020204030204" charset="0"/>
                  <a:cs typeface="Arial" panose="020B0604020202020204" pitchFamily="34" charset="0"/>
                </a:endParaRPr>
              </a:p>
              <a:p>
                <a:pPr marL="0" marR="0" algn="just">
                  <a:spcBef>
                    <a:spcPts val="0"/>
                  </a:spcBef>
                  <a:spcAft>
                    <a:spcPts val="600"/>
                  </a:spcAft>
                </a:pPr>
                <a:r>
                  <a:rPr lang="en-US" sz="3200" dirty="0">
                    <a:solidFill>
                      <a:srgbClr val="000000"/>
                    </a:solidFill>
                    <a:effectLst/>
                    <a:latin typeface="Times New Roman" panose="02020603050405020304" pitchFamily="18" charset="0"/>
                    <a:ea typeface="Calibri" panose="020F0502020204030204" charset="0"/>
                    <a:cs typeface="Arial" panose="020B0604020202020204" pitchFamily="34" charset="0"/>
                  </a:rPr>
                  <a:t> </a:t>
                </a:r>
                <a14:m>
                  <m:oMath xmlns:m="http://schemas.openxmlformats.org/officeDocument/2006/math">
                    <m:f>
                      <m:fPr>
                        <m:ctrlPr>
                          <a:rPr lang="en-US" sz="3200" i="1">
                            <a:solidFill>
                              <a:srgbClr val="000000"/>
                            </a:solidFill>
                            <a:effectLst/>
                            <a:latin typeface="Cambria Math" panose="02040503050406030204" pitchFamily="18" charset="0"/>
                            <a:ea typeface="Calibri" panose="020F0502020204030204" charset="0"/>
                            <a:cs typeface="Times New Roman" panose="02020603050405020304" pitchFamily="18" charset="0"/>
                          </a:rPr>
                        </m:ctrlPr>
                      </m:fPr>
                      <m:num>
                        <m:r>
                          <a:rPr lang="en-US" sz="3200" i="1">
                            <a:solidFill>
                              <a:srgbClr val="000000"/>
                            </a:solidFill>
                            <a:effectLst/>
                            <a:latin typeface="Cambria Math" panose="02040503050406030204" pitchFamily="18" charset="0"/>
                            <a:ea typeface="Calibri" panose="020F0502020204030204" charset="0"/>
                            <a:cs typeface="Times New Roman" panose="02020603050405020304" pitchFamily="18" charset="0"/>
                          </a:rPr>
                          <m:t>77987</m:t>
                        </m:r>
                        <m:r>
                          <a:rPr lang="en-US" sz="3200" i="1">
                            <a:solidFill>
                              <a:srgbClr val="000000"/>
                            </a:solidFill>
                            <a:effectLst/>
                            <a:latin typeface="Cambria Math" panose="02040503050406030204" pitchFamily="18" charset="0"/>
                            <a:ea typeface="Calibri" panose="020F0502020204030204" charset="0"/>
                            <a:cs typeface="Times New Roman" panose="02020603050405020304" pitchFamily="18" charset="0"/>
                          </a:rPr>
                          <m:t>.</m:t>
                        </m:r>
                        <m:r>
                          <a:rPr lang="en-US" sz="3200" i="1">
                            <a:solidFill>
                              <a:srgbClr val="000000"/>
                            </a:solidFill>
                            <a:effectLst/>
                            <a:latin typeface="Cambria Math" panose="02040503050406030204" pitchFamily="18" charset="0"/>
                            <a:ea typeface="Calibri" panose="020F0502020204030204" charset="0"/>
                            <a:cs typeface="Times New Roman" panose="02020603050405020304" pitchFamily="18" charset="0"/>
                          </a:rPr>
                          <m:t>582</m:t>
                        </m:r>
                      </m:num>
                      <m:den>
                        <m:r>
                          <a:rPr lang="en-US" sz="3200" i="1">
                            <a:solidFill>
                              <a:srgbClr val="000000"/>
                            </a:solidFill>
                            <a:effectLst/>
                            <a:latin typeface="Cambria Math" panose="02040503050406030204" pitchFamily="18" charset="0"/>
                            <a:ea typeface="Calibri" panose="020F0502020204030204" charset="0"/>
                            <a:cs typeface="Times New Roman" panose="02020603050405020304" pitchFamily="18" charset="0"/>
                          </a:rPr>
                          <m:t>35886</m:t>
                        </m:r>
                        <m:r>
                          <a:rPr lang="en-US" sz="3200" i="1">
                            <a:solidFill>
                              <a:srgbClr val="000000"/>
                            </a:solidFill>
                            <a:effectLst/>
                            <a:latin typeface="Cambria Math" panose="02040503050406030204" pitchFamily="18" charset="0"/>
                            <a:ea typeface="Calibri" panose="020F0502020204030204" charset="0"/>
                            <a:cs typeface="Times New Roman" panose="02020603050405020304" pitchFamily="18" charset="0"/>
                          </a:rPr>
                          <m:t>.</m:t>
                        </m:r>
                        <m:r>
                          <a:rPr lang="en-US" sz="3200" i="1">
                            <a:solidFill>
                              <a:srgbClr val="000000"/>
                            </a:solidFill>
                            <a:effectLst/>
                            <a:latin typeface="Cambria Math" panose="02040503050406030204" pitchFamily="18" charset="0"/>
                            <a:ea typeface="Calibri" panose="020F0502020204030204" charset="0"/>
                            <a:cs typeface="Times New Roman" panose="02020603050405020304" pitchFamily="18" charset="0"/>
                          </a:rPr>
                          <m:t>19</m:t>
                        </m:r>
                      </m:den>
                    </m:f>
                    <m:r>
                      <a:rPr lang="en-US" sz="3200" i="1">
                        <a:solidFill>
                          <a:srgbClr val="000000"/>
                        </a:solidFill>
                        <a:effectLst/>
                        <a:latin typeface="Cambria Math" panose="02040503050406030204" pitchFamily="18" charset="0"/>
                        <a:ea typeface="Calibri" panose="020F0502020204030204" charset="0"/>
                        <a:cs typeface="Times New Roman" panose="02020603050405020304" pitchFamily="18" charset="0"/>
                      </a:rPr>
                      <m:t>×</m:t>
                    </m:r>
                    <m:r>
                      <a:rPr lang="en-US" sz="3200" b="0" i="1" smtClean="0">
                        <a:solidFill>
                          <a:srgbClr val="000000"/>
                        </a:solidFill>
                        <a:effectLst/>
                        <a:latin typeface="Cambria Math" panose="02040503050406030204"/>
                        <a:ea typeface="Calibri" panose="020F0502020204030204" charset="0"/>
                        <a:cs typeface="Times New Roman" panose="02020603050405020304" pitchFamily="18" charset="0"/>
                      </a:rPr>
                      <m:t>1</m:t>
                    </m:r>
                    <m:r>
                      <a:rPr lang="en-US" sz="3200" b="0" i="1" smtClean="0">
                        <a:solidFill>
                          <a:srgbClr val="000000"/>
                        </a:solidFill>
                        <a:effectLst/>
                        <a:latin typeface="Cambria Math" panose="02040503050406030204"/>
                        <a:ea typeface="Calibri" panose="020F0502020204030204" charset="0"/>
                        <a:cs typeface="Times New Roman" panose="02020603050405020304" pitchFamily="18" charset="0"/>
                      </a:rPr>
                      <m:t>.</m:t>
                    </m:r>
                    <m:r>
                      <a:rPr lang="en-US" sz="3200" b="0" i="1" smtClean="0">
                        <a:solidFill>
                          <a:srgbClr val="000000"/>
                        </a:solidFill>
                        <a:effectLst/>
                        <a:latin typeface="Cambria Math" panose="02040503050406030204"/>
                        <a:ea typeface="Calibri" panose="020F0502020204030204" charset="0"/>
                        <a:cs typeface="Times New Roman" panose="02020603050405020304" pitchFamily="18" charset="0"/>
                      </a:rPr>
                      <m:t>3</m:t>
                    </m:r>
                    <m:r>
                      <a:rPr lang="en-US" sz="3200" i="1">
                        <a:solidFill>
                          <a:srgbClr val="000000"/>
                        </a:solidFill>
                        <a:effectLst/>
                        <a:latin typeface="Cambria Math" panose="02040503050406030204" pitchFamily="18" charset="0"/>
                        <a:ea typeface="Calibri" panose="020F0502020204030204" charset="0"/>
                        <a:cs typeface="Times New Roman" panose="02020603050405020304" pitchFamily="18" charset="0"/>
                      </a:rPr>
                      <m:t>= </m:t>
                    </m:r>
                    <m:r>
                      <a:rPr lang="en-US" sz="3200" i="1">
                        <a:solidFill>
                          <a:srgbClr val="000000"/>
                        </a:solidFill>
                        <a:effectLst/>
                        <a:latin typeface="Cambria Math" panose="02040503050406030204" pitchFamily="18" charset="0"/>
                        <a:ea typeface="Calibri" panose="020F0502020204030204" charset="0"/>
                        <a:cs typeface="Times New Roman" panose="02020603050405020304" pitchFamily="18" charset="0"/>
                      </a:rPr>
                      <m:t>2</m:t>
                    </m:r>
                    <m:r>
                      <a:rPr lang="en-US" sz="3200" i="1">
                        <a:solidFill>
                          <a:srgbClr val="000000"/>
                        </a:solidFill>
                        <a:effectLst/>
                        <a:latin typeface="Cambria Math" panose="02040503050406030204" pitchFamily="18" charset="0"/>
                        <a:ea typeface="Calibri" panose="020F0502020204030204" charset="0"/>
                        <a:cs typeface="Times New Roman" panose="02020603050405020304" pitchFamily="18" charset="0"/>
                      </a:rPr>
                      <m:t>.</m:t>
                    </m:r>
                    <m:r>
                      <a:rPr lang="en-US" sz="3200" i="1">
                        <a:solidFill>
                          <a:srgbClr val="000000"/>
                        </a:solidFill>
                        <a:effectLst/>
                        <a:latin typeface="Cambria Math" panose="02040503050406030204" pitchFamily="18" charset="0"/>
                        <a:ea typeface="Calibri" panose="020F0502020204030204" charset="0"/>
                        <a:cs typeface="Times New Roman" panose="02020603050405020304" pitchFamily="18" charset="0"/>
                      </a:rPr>
                      <m:t>332</m:t>
                    </m:r>
                  </m:oMath>
                </a14:m>
                <a:endParaRPr lang="en-US" sz="3200" dirty="0">
                  <a:solidFill>
                    <a:srgbClr val="000000"/>
                  </a:solidFill>
                  <a:effectLst/>
                  <a:latin typeface="Calibri" panose="020F0502020204030204" charset="0"/>
                  <a:ea typeface="Calibri" panose="020F0502020204030204" charset="0"/>
                  <a:cs typeface="Arial" panose="020B0604020202020204" pitchFamily="34" charset="0"/>
                </a:endParaRPr>
              </a:p>
              <a:p>
                <a:pPr marL="0" marR="0" algn="just">
                  <a:spcBef>
                    <a:spcPts val="0"/>
                  </a:spcBef>
                  <a:spcAft>
                    <a:spcPts val="600"/>
                  </a:spcAft>
                </a:pPr>
                <a:r>
                  <a:rPr lang="en-US" sz="3200" dirty="0">
                    <a:solidFill>
                      <a:srgbClr val="000000"/>
                    </a:solidFill>
                    <a:effectLst/>
                    <a:latin typeface="Times New Roman" panose="02020603050405020304" pitchFamily="18" charset="0"/>
                    <a:ea typeface="Calibri" panose="020F0502020204030204" charset="0"/>
                    <a:cs typeface="Arial" panose="020B0604020202020204" pitchFamily="34" charset="0"/>
                  </a:rPr>
                  <a:t>In y-direction multiplied with 1.3 as an additional factor of safety:</a:t>
                </a:r>
                <a:endParaRPr lang="en-US" sz="3200" dirty="0">
                  <a:solidFill>
                    <a:srgbClr val="000000"/>
                  </a:solidFill>
                  <a:effectLst/>
                  <a:latin typeface="Calibri" panose="020F0502020204030204" charset="0"/>
                  <a:ea typeface="Calibri" panose="020F0502020204030204" charset="0"/>
                  <a:cs typeface="Arial" panose="020B0604020202020204" pitchFamily="34" charset="0"/>
                </a:endParaRPr>
              </a:p>
              <a:p>
                <a:pPr marL="0" marR="0" algn="just">
                  <a:spcBef>
                    <a:spcPts val="0"/>
                  </a:spcBef>
                  <a:spcAft>
                    <a:spcPts val="600"/>
                  </a:spcAft>
                </a:pPr>
                <a:r>
                  <a:rPr lang="en-US" sz="3200" dirty="0">
                    <a:solidFill>
                      <a:srgbClr val="000000"/>
                    </a:solidFill>
                    <a:effectLst/>
                    <a:latin typeface="Times New Roman" panose="02020603050405020304" pitchFamily="18" charset="0"/>
                    <a:ea typeface="Calibri" panose="020F0502020204030204" charset="0"/>
                    <a:cs typeface="Arial" panose="020B0604020202020204" pitchFamily="34" charset="0"/>
                  </a:rPr>
                  <a:t> </a:t>
                </a:r>
                <a14:m>
                  <m:oMath xmlns:m="http://schemas.openxmlformats.org/officeDocument/2006/math">
                    <m:f>
                      <m:fPr>
                        <m:ctrlPr>
                          <a:rPr lang="en-US" sz="3200" i="1">
                            <a:solidFill>
                              <a:srgbClr val="000000"/>
                            </a:solidFill>
                            <a:effectLst/>
                            <a:latin typeface="Cambria Math" panose="02040503050406030204" pitchFamily="18" charset="0"/>
                            <a:ea typeface="Calibri" panose="020F0502020204030204" charset="0"/>
                            <a:cs typeface="Times New Roman" panose="02020603050405020304" pitchFamily="18" charset="0"/>
                          </a:rPr>
                        </m:ctrlPr>
                      </m:fPr>
                      <m:num>
                        <m:r>
                          <a:rPr lang="en-US" sz="3200" b="0" i="1" smtClean="0">
                            <a:solidFill>
                              <a:srgbClr val="000000"/>
                            </a:solidFill>
                            <a:effectLst/>
                            <a:latin typeface="Cambria Math" panose="02040503050406030204"/>
                            <a:ea typeface="Calibri" panose="020F0502020204030204" charset="0"/>
                            <a:cs typeface="Times New Roman" panose="02020603050405020304" pitchFamily="18" charset="0"/>
                          </a:rPr>
                          <m:t>61949</m:t>
                        </m:r>
                        <m:r>
                          <a:rPr lang="en-US" sz="3200" b="0" i="1" smtClean="0">
                            <a:solidFill>
                              <a:srgbClr val="000000"/>
                            </a:solidFill>
                            <a:effectLst/>
                            <a:latin typeface="Cambria Math" panose="02040503050406030204"/>
                            <a:ea typeface="Calibri" panose="020F0502020204030204" charset="0"/>
                            <a:cs typeface="Times New Roman" panose="02020603050405020304" pitchFamily="18" charset="0"/>
                          </a:rPr>
                          <m:t>.</m:t>
                        </m:r>
                        <m:r>
                          <a:rPr lang="en-US" sz="3200" b="0" i="1" smtClean="0">
                            <a:solidFill>
                              <a:srgbClr val="000000"/>
                            </a:solidFill>
                            <a:effectLst/>
                            <a:latin typeface="Cambria Math" panose="02040503050406030204"/>
                            <a:ea typeface="Calibri" panose="020F0502020204030204" charset="0"/>
                            <a:cs typeface="Times New Roman" panose="02020603050405020304" pitchFamily="18" charset="0"/>
                          </a:rPr>
                          <m:t>14</m:t>
                        </m:r>
                      </m:num>
                      <m:den>
                        <m:r>
                          <a:rPr lang="en-US" sz="3200" i="1">
                            <a:solidFill>
                              <a:srgbClr val="000000"/>
                            </a:solidFill>
                            <a:effectLst/>
                            <a:latin typeface="Cambria Math" panose="02040503050406030204" pitchFamily="18" charset="0"/>
                            <a:ea typeface="Calibri" panose="020F0502020204030204" charset="0"/>
                            <a:cs typeface="Times New Roman" panose="02020603050405020304" pitchFamily="18" charset="0"/>
                          </a:rPr>
                          <m:t>30164</m:t>
                        </m:r>
                        <m:r>
                          <a:rPr lang="en-US" sz="3200" i="1">
                            <a:solidFill>
                              <a:srgbClr val="000000"/>
                            </a:solidFill>
                            <a:effectLst/>
                            <a:latin typeface="Cambria Math" panose="02040503050406030204" pitchFamily="18" charset="0"/>
                            <a:ea typeface="Calibri" panose="020F0502020204030204" charset="0"/>
                            <a:cs typeface="Times New Roman" panose="02020603050405020304" pitchFamily="18" charset="0"/>
                          </a:rPr>
                          <m:t>.</m:t>
                        </m:r>
                        <m:r>
                          <a:rPr lang="en-US" sz="3200" i="1">
                            <a:solidFill>
                              <a:srgbClr val="000000"/>
                            </a:solidFill>
                            <a:effectLst/>
                            <a:latin typeface="Cambria Math" panose="02040503050406030204" pitchFamily="18" charset="0"/>
                            <a:ea typeface="Calibri" panose="020F0502020204030204" charset="0"/>
                            <a:cs typeface="Times New Roman" panose="02020603050405020304" pitchFamily="18" charset="0"/>
                          </a:rPr>
                          <m:t>85</m:t>
                        </m:r>
                      </m:den>
                    </m:f>
                    <m:r>
                      <a:rPr lang="en-US" sz="3200" i="1">
                        <a:solidFill>
                          <a:srgbClr val="000000"/>
                        </a:solidFill>
                        <a:effectLst/>
                        <a:latin typeface="Cambria Math" panose="02040503050406030204" pitchFamily="18" charset="0"/>
                        <a:ea typeface="Calibri" panose="020F0502020204030204" charset="0"/>
                        <a:cs typeface="Times New Roman" panose="02020603050405020304" pitchFamily="18" charset="0"/>
                      </a:rPr>
                      <m:t>×</m:t>
                    </m:r>
                    <m:r>
                      <a:rPr lang="ar-SA" sz="3200" b="0" i="1" smtClean="0">
                        <a:solidFill>
                          <a:srgbClr val="000000"/>
                        </a:solidFill>
                        <a:effectLst/>
                        <a:latin typeface="Cambria Math" panose="02040503050406030204"/>
                        <a:ea typeface="Calibri" panose="020F0502020204030204" charset="0"/>
                        <a:cs typeface="Times New Roman" panose="02020603050405020304" pitchFamily="18" charset="0"/>
                      </a:rPr>
                      <m:t>1</m:t>
                    </m:r>
                    <m:r>
                      <a:rPr lang="ar-SA" sz="3200" b="0" i="1" smtClean="0">
                        <a:solidFill>
                          <a:srgbClr val="000000"/>
                        </a:solidFill>
                        <a:effectLst/>
                        <a:latin typeface="Cambria Math" panose="02040503050406030204"/>
                        <a:ea typeface="Calibri" panose="020F0502020204030204" charset="0"/>
                        <a:cs typeface="Times New Roman" panose="02020603050405020304" pitchFamily="18" charset="0"/>
                      </a:rPr>
                      <m:t>.</m:t>
                    </m:r>
                    <m:r>
                      <a:rPr lang="ar-SA" sz="3200" b="0" i="1" smtClean="0">
                        <a:solidFill>
                          <a:srgbClr val="000000"/>
                        </a:solidFill>
                        <a:effectLst/>
                        <a:latin typeface="Cambria Math" panose="02040503050406030204"/>
                        <a:ea typeface="Calibri" panose="020F0502020204030204" charset="0"/>
                        <a:cs typeface="Times New Roman" panose="02020603050405020304" pitchFamily="18" charset="0"/>
                      </a:rPr>
                      <m:t>3</m:t>
                    </m:r>
                    <m:r>
                      <a:rPr lang="en-US" sz="3200" i="1">
                        <a:solidFill>
                          <a:srgbClr val="000000"/>
                        </a:solidFill>
                        <a:effectLst/>
                        <a:latin typeface="Cambria Math" panose="02040503050406030204" pitchFamily="18" charset="0"/>
                        <a:ea typeface="Calibri" panose="020F0502020204030204" charset="0"/>
                        <a:cs typeface="Times New Roman" panose="02020603050405020304" pitchFamily="18" charset="0"/>
                      </a:rPr>
                      <m:t>=</m:t>
                    </m:r>
                    <m:r>
                      <a:rPr lang="en-US" sz="3200" b="0" i="1" smtClean="0">
                        <a:solidFill>
                          <a:srgbClr val="000000"/>
                        </a:solidFill>
                        <a:effectLst/>
                        <a:latin typeface="Cambria Math" panose="02040503050406030204"/>
                        <a:ea typeface="Calibri" panose="020F0502020204030204" charset="0"/>
                        <a:cs typeface="Times New Roman" panose="02020603050405020304" pitchFamily="18" charset="0"/>
                      </a:rPr>
                      <m:t>2</m:t>
                    </m:r>
                    <m:r>
                      <a:rPr lang="en-US" sz="3200" b="0" i="1" smtClean="0">
                        <a:solidFill>
                          <a:srgbClr val="000000"/>
                        </a:solidFill>
                        <a:effectLst/>
                        <a:latin typeface="Cambria Math" panose="02040503050406030204"/>
                        <a:ea typeface="Calibri" panose="020F0502020204030204" charset="0"/>
                        <a:cs typeface="Times New Roman" panose="02020603050405020304" pitchFamily="18" charset="0"/>
                      </a:rPr>
                      <m:t>.</m:t>
                    </m:r>
                    <m:r>
                      <a:rPr lang="en-US" sz="3200" b="0" i="1" smtClean="0">
                        <a:solidFill>
                          <a:srgbClr val="000000"/>
                        </a:solidFill>
                        <a:effectLst/>
                        <a:latin typeface="Cambria Math" panose="02040503050406030204"/>
                        <a:ea typeface="Calibri" panose="020F0502020204030204" charset="0"/>
                        <a:cs typeface="Times New Roman" panose="02020603050405020304" pitchFamily="18" charset="0"/>
                      </a:rPr>
                      <m:t>7</m:t>
                    </m:r>
                  </m:oMath>
                </a14:m>
                <a:endParaRPr lang="en-US" sz="3200" dirty="0">
                  <a:solidFill>
                    <a:srgbClr val="000000"/>
                  </a:solidFill>
                  <a:effectLst/>
                  <a:latin typeface="Calibri" panose="020F0502020204030204" charset="0"/>
                  <a:ea typeface="Calibri" panose="020F0502020204030204" charset="0"/>
                  <a:cs typeface="Arial" panose="020B0604020202020204" pitchFamily="34" charset="0"/>
                </a:endParaRPr>
              </a:p>
            </p:txBody>
          </p:sp>
        </mc:Choice>
        <mc:Fallback xmlns="">
          <p:sp>
            <p:nvSpPr>
              <p:cNvPr id="17" name="TextBox 16"/>
              <p:cNvSpPr txBox="1">
                <a:spLocks noRot="1" noChangeAspect="1" noMove="1" noResize="1" noEditPoints="1" noAdjustHandles="1" noChangeArrowheads="1" noChangeShapeType="1" noTextEdit="1"/>
              </p:cNvSpPr>
              <p:nvPr/>
            </p:nvSpPr>
            <p:spPr>
              <a:xfrm>
                <a:off x="984885" y="4036772"/>
                <a:ext cx="13434646" cy="2716530"/>
              </a:xfrm>
              <a:prstGeom prst="rect">
                <a:avLst/>
              </a:prstGeom>
              <a:blipFill rotWithShape="1">
                <a:blip r:embed="rId8"/>
                <a:stretch>
                  <a:fillRect t="-3" r="4" b="3"/>
                </a:stretch>
              </a:blipFill>
            </p:spPr>
            <p:txBody>
              <a:bodyPr/>
              <a:lstStyle/>
              <a:p>
                <a:r>
                  <a:rPr lang="en-US" altLang="en-US">
                    <a:noFill/>
                  </a:rPr>
                  <a:t> </a:t>
                </a:r>
              </a:p>
            </p:txBody>
          </p:sp>
        </mc:Fallback>
      </mc:AlternateContent>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4"/>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Arial" panose="020B0604020202020204" pitchFamily="34" charset="0"/>
                  <a:sym typeface="Arial" panose="020B0604020202020204" pitchFamily="34" charset="0"/>
                </a:rPr>
                <a:t>3</a:t>
              </a:r>
              <a:r>
                <a:rPr lang="en-US" altLang="zh-CN" sz="2000" b="1" dirty="0">
                  <a:solidFill>
                    <a:schemeClr val="accent1">
                      <a:lumMod val="75000"/>
                    </a:schemeClr>
                  </a:solidFill>
                  <a:latin typeface="Arial" panose="020B0604020202020204" pitchFamily="34" charset="0"/>
                  <a:sym typeface="Arial" panose="020B0604020202020204" pitchFamily="34" charset="0"/>
                </a:rPr>
                <a:t>.</a:t>
              </a:r>
            </a:p>
          </p:txBody>
        </p:sp>
        <p:sp>
          <p:nvSpPr>
            <p:cNvPr id="4" name="文本框 3"/>
            <p:cNvSpPr txBox="1"/>
            <p:nvPr userDrawn="1">
              <p:custDataLst>
                <p:tags r:id="rId5"/>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Arial" panose="020B0604020202020204" pitchFamily="34" charset="0"/>
                <a:ea typeface="Microsoft YaHei" panose="020B0503020204020204" charset="-122"/>
                <a:sym typeface="Arial" panose="020B0604020202020204" pitchFamily="34" charset="0"/>
              </a:endParaRPr>
            </a:p>
            <a:p>
              <a:pPr algn="dist"/>
              <a:endParaRPr lang="en-US" altLang="en-US" sz="2000" dirty="0">
                <a:latin typeface="Arial" panose="020B0604020202020204" pitchFamily="34" charset="0"/>
                <a:ea typeface="Microsoft YaHei" panose="020B0503020204020204" charset="-122"/>
                <a:sym typeface="Arial" panose="020B0604020202020204" pitchFamily="34" charset="0"/>
              </a:endParaRPr>
            </a:p>
          </p:txBody>
        </p:sp>
      </p:grpSp>
      <p:grpSp>
        <p:nvGrpSpPr>
          <p:cNvPr id="14" name="Group 13"/>
          <p:cNvGrpSpPr/>
          <p:nvPr/>
        </p:nvGrpSpPr>
        <p:grpSpPr>
          <a:xfrm>
            <a:off x="4912995" y="465455"/>
            <a:ext cx="8462645" cy="1483995"/>
            <a:chOff x="7737" y="733"/>
            <a:chExt cx="13327" cy="2337"/>
          </a:xfrm>
        </p:grpSpPr>
        <p:sp>
          <p:nvSpPr>
            <p:cNvPr id="16" name="مستطيل 2"/>
            <p:cNvSpPr/>
            <p:nvPr>
              <p:custDataLst>
                <p:tags r:id="rId2"/>
              </p:custDataLst>
            </p:nvPr>
          </p:nvSpPr>
          <p:spPr>
            <a:xfrm>
              <a:off x="7737" y="733"/>
              <a:ext cx="13327" cy="1307"/>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sym typeface="+mn-ea"/>
                </a:rPr>
                <a:t>Verification of structural analysis</a:t>
              </a:r>
              <a:endParaRPr lang="en-US" altLang="en-US" sz="4800" b="1" dirty="0">
                <a:latin typeface="Times New Roman" panose="02020603050405020304" pitchFamily="18" charset="0"/>
                <a:cs typeface="Times New Roman" panose="02020603050405020304" pitchFamily="18" charset="0"/>
                <a:sym typeface="+mn-ea"/>
              </a:endParaRPr>
            </a:p>
          </p:txBody>
        </p:sp>
        <p:sp>
          <p:nvSpPr>
            <p:cNvPr id="18" name="مستطيل 2"/>
            <p:cNvSpPr/>
            <p:nvPr>
              <p:custDataLst>
                <p:tags r:id="rId3"/>
              </p:custDataLst>
            </p:nvPr>
          </p:nvSpPr>
          <p:spPr>
            <a:xfrm>
              <a:off x="11760" y="1860"/>
              <a:ext cx="5574" cy="121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sym typeface="+mn-ea"/>
                </a:rPr>
                <a:t>Seismic forces</a:t>
              </a:r>
            </a:p>
          </p:txBody>
        </p:sp>
      </p:grpSp>
      <p:pic>
        <p:nvPicPr>
          <p:cNvPr id="1026" name="Picture 2"/>
          <p:cNvPicPr>
            <a:picLocks noChangeAspect="1" noChangeArrowheads="1"/>
          </p:cNvPicPr>
          <p:nvPr>
            <p:custDataLst>
              <p:tags r:id="rId1"/>
            </p:custDataLst>
          </p:nvPr>
        </p:nvPicPr>
        <p:blipFill>
          <a:blip r:embed="rId9">
            <a:extLst>
              <a:ext uri="{BEBA8EAE-BF5A-486C-A8C5-ECC9F3942E4B}">
                <a14:imgProps xmlns:a14="http://schemas.microsoft.com/office/drawing/2010/main">
                  <a14:imgLayer r:embed="rId10">
                    <a14:imgEffect>
                      <a14:brightnessContrast contrast="22000"/>
                    </a14:imgEffect>
                    <a14:imgEffect>
                      <a14:sharpenSoften amount="18000"/>
                    </a14:imgEffect>
                  </a14:imgLayer>
                </a14:imgProps>
              </a:ext>
              <a:ext uri="{28A0092B-C50C-407E-A947-70E740481C1C}">
                <a14:useLocalDpi xmlns:a14="http://schemas.microsoft.com/office/drawing/2010/main" val="0"/>
              </a:ext>
            </a:extLst>
          </a:blip>
          <a:srcRect b="39908"/>
          <a:stretch>
            <a:fillRect/>
          </a:stretch>
        </p:blipFill>
        <p:spPr bwMode="auto">
          <a:xfrm>
            <a:off x="5257800" y="6210300"/>
            <a:ext cx="10024745" cy="3418840"/>
          </a:xfrm>
          <a:prstGeom prst="rect">
            <a:avLst/>
          </a:prstGeom>
          <a:noFill/>
          <a:ln>
            <a:noFill/>
          </a:ln>
          <a:effectLst>
            <a:glow>
              <a:schemeClr val="accent1">
                <a:alpha val="54000"/>
              </a:schemeClr>
            </a:glow>
            <a:outerShdw dist="35921" dir="2700000" algn="ctr" rotWithShape="0">
              <a:schemeClr val="bg2"/>
            </a:outerShdw>
            <a:softEdge rad="762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p:cNvGrpSpPr/>
          <p:nvPr/>
        </p:nvGrpSpPr>
        <p:grpSpPr>
          <a:xfrm>
            <a:off x="9144000" y="0"/>
            <a:ext cx="9144000" cy="10287000"/>
            <a:chOff x="14400" y="-1860"/>
            <a:chExt cx="17160" cy="21240"/>
          </a:xfrm>
          <a:blipFill rotWithShape="1">
            <a:blip r:embed="rId5"/>
            <a:stretch>
              <a:fillRect/>
            </a:stretch>
          </a:blipFill>
        </p:grpSpPr>
        <p:sp>
          <p:nvSpPr>
            <p:cNvPr id="5" name="Hexagon 4"/>
            <p:cNvSpPr/>
            <p:nvPr/>
          </p:nvSpPr>
          <p:spPr>
            <a:xfrm>
              <a:off x="14400" y="386"/>
              <a:ext cx="4080" cy="4080"/>
            </a:xfrm>
            <a:prstGeom prst="hexagon">
              <a:avLst/>
            </a:prstGeom>
            <a:grpFill/>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p>
          </p:txBody>
        </p:sp>
        <p:sp>
          <p:nvSpPr>
            <p:cNvPr id="6" name="Hexagon 5"/>
            <p:cNvSpPr/>
            <p:nvPr/>
          </p:nvSpPr>
          <p:spPr>
            <a:xfrm>
              <a:off x="17640" y="2460"/>
              <a:ext cx="4080" cy="4080"/>
            </a:xfrm>
            <a:prstGeom prst="hexagon">
              <a:avLst/>
            </a:prstGeom>
            <a:grpFill/>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p>
          </p:txBody>
        </p:sp>
        <p:sp>
          <p:nvSpPr>
            <p:cNvPr id="7" name="Hexagon 6"/>
            <p:cNvSpPr/>
            <p:nvPr/>
          </p:nvSpPr>
          <p:spPr>
            <a:xfrm>
              <a:off x="20880" y="4620"/>
              <a:ext cx="4080" cy="4080"/>
            </a:xfrm>
            <a:prstGeom prst="hexagon">
              <a:avLst/>
            </a:prstGeom>
            <a:grpFill/>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p>
          </p:txBody>
        </p:sp>
        <p:sp>
          <p:nvSpPr>
            <p:cNvPr id="8" name="Hexagon 7"/>
            <p:cNvSpPr/>
            <p:nvPr/>
          </p:nvSpPr>
          <p:spPr>
            <a:xfrm>
              <a:off x="24120" y="6900"/>
              <a:ext cx="4080" cy="4080"/>
            </a:xfrm>
            <a:prstGeom prst="hexagon">
              <a:avLst/>
            </a:prstGeom>
            <a:grpFill/>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p>
          </p:txBody>
        </p:sp>
        <p:sp>
          <p:nvSpPr>
            <p:cNvPr id="9" name="Hexagon 8"/>
            <p:cNvSpPr/>
            <p:nvPr/>
          </p:nvSpPr>
          <p:spPr>
            <a:xfrm>
              <a:off x="27480" y="9060"/>
              <a:ext cx="4080" cy="4080"/>
            </a:xfrm>
            <a:prstGeom prst="hexagon">
              <a:avLst/>
            </a:prstGeom>
            <a:grpFill/>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p>
          </p:txBody>
        </p:sp>
        <p:sp>
          <p:nvSpPr>
            <p:cNvPr id="10" name="Hexagon 9"/>
            <p:cNvSpPr/>
            <p:nvPr/>
          </p:nvSpPr>
          <p:spPr>
            <a:xfrm>
              <a:off x="20880" y="386"/>
              <a:ext cx="4080" cy="4080"/>
            </a:xfrm>
            <a:prstGeom prst="hexagon">
              <a:avLst/>
            </a:prstGeom>
            <a:grpFill/>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p>
          </p:txBody>
        </p:sp>
        <p:sp>
          <p:nvSpPr>
            <p:cNvPr id="11" name="Hexagon 10"/>
            <p:cNvSpPr/>
            <p:nvPr/>
          </p:nvSpPr>
          <p:spPr>
            <a:xfrm>
              <a:off x="24240" y="2580"/>
              <a:ext cx="4080" cy="4080"/>
            </a:xfrm>
            <a:prstGeom prst="hexagon">
              <a:avLst/>
            </a:prstGeom>
            <a:grpFill/>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p>
          </p:txBody>
        </p:sp>
        <p:sp>
          <p:nvSpPr>
            <p:cNvPr id="12" name="Hexagon 11"/>
            <p:cNvSpPr/>
            <p:nvPr/>
          </p:nvSpPr>
          <p:spPr>
            <a:xfrm>
              <a:off x="24240" y="-1860"/>
              <a:ext cx="4080" cy="4201"/>
            </a:xfrm>
            <a:prstGeom prst="hexagon">
              <a:avLst/>
            </a:prstGeom>
            <a:grpFill/>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p>
          </p:txBody>
        </p:sp>
        <p:sp>
          <p:nvSpPr>
            <p:cNvPr id="13" name="Hexagon 12"/>
            <p:cNvSpPr/>
            <p:nvPr/>
          </p:nvSpPr>
          <p:spPr>
            <a:xfrm>
              <a:off x="17640" y="-1860"/>
              <a:ext cx="4080" cy="4080"/>
            </a:xfrm>
            <a:prstGeom prst="hexagon">
              <a:avLst/>
            </a:prstGeom>
            <a:grpFill/>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p>
          </p:txBody>
        </p:sp>
        <p:sp>
          <p:nvSpPr>
            <p:cNvPr id="14" name="Hexagon 13"/>
            <p:cNvSpPr/>
            <p:nvPr/>
          </p:nvSpPr>
          <p:spPr>
            <a:xfrm>
              <a:off x="27360" y="4740"/>
              <a:ext cx="4080" cy="4080"/>
            </a:xfrm>
            <a:prstGeom prst="hexagon">
              <a:avLst/>
            </a:prstGeom>
            <a:grpFill/>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p>
          </p:txBody>
        </p:sp>
        <p:sp>
          <p:nvSpPr>
            <p:cNvPr id="15" name="Hexagon 14"/>
            <p:cNvSpPr/>
            <p:nvPr/>
          </p:nvSpPr>
          <p:spPr>
            <a:xfrm>
              <a:off x="27360" y="420"/>
              <a:ext cx="4080" cy="4080"/>
            </a:xfrm>
            <a:prstGeom prst="hexagon">
              <a:avLst/>
            </a:prstGeom>
            <a:grpFill/>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p>
          </p:txBody>
        </p:sp>
        <p:sp>
          <p:nvSpPr>
            <p:cNvPr id="16" name="Hexagon 15"/>
            <p:cNvSpPr/>
            <p:nvPr/>
          </p:nvSpPr>
          <p:spPr>
            <a:xfrm>
              <a:off x="24240" y="11100"/>
              <a:ext cx="4080" cy="4080"/>
            </a:xfrm>
            <a:prstGeom prst="hexagon">
              <a:avLst/>
            </a:prstGeom>
            <a:grpFill/>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p>
          </p:txBody>
        </p:sp>
        <p:sp>
          <p:nvSpPr>
            <p:cNvPr id="17" name="Hexagon 16"/>
            <p:cNvSpPr/>
            <p:nvPr/>
          </p:nvSpPr>
          <p:spPr>
            <a:xfrm>
              <a:off x="20880" y="8940"/>
              <a:ext cx="4080" cy="4080"/>
            </a:xfrm>
            <a:prstGeom prst="hexagon">
              <a:avLst/>
            </a:prstGeom>
            <a:grpFill/>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p>
          </p:txBody>
        </p:sp>
        <p:sp>
          <p:nvSpPr>
            <p:cNvPr id="18" name="Hexagon 17"/>
            <p:cNvSpPr/>
            <p:nvPr/>
          </p:nvSpPr>
          <p:spPr>
            <a:xfrm>
              <a:off x="17640" y="6660"/>
              <a:ext cx="4080" cy="4080"/>
            </a:xfrm>
            <a:prstGeom prst="hexagon">
              <a:avLst/>
            </a:prstGeom>
            <a:grpFill/>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p>
          </p:txBody>
        </p:sp>
        <p:sp>
          <p:nvSpPr>
            <p:cNvPr id="19" name="Hexagon 18"/>
            <p:cNvSpPr/>
            <p:nvPr/>
          </p:nvSpPr>
          <p:spPr>
            <a:xfrm>
              <a:off x="14400" y="4620"/>
              <a:ext cx="4080" cy="4080"/>
            </a:xfrm>
            <a:prstGeom prst="hexagon">
              <a:avLst/>
            </a:prstGeom>
            <a:grpFill/>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p>
          </p:txBody>
        </p:sp>
        <p:sp>
          <p:nvSpPr>
            <p:cNvPr id="23" name="Hexagon 22"/>
            <p:cNvSpPr/>
            <p:nvPr/>
          </p:nvSpPr>
          <p:spPr>
            <a:xfrm>
              <a:off x="14421" y="8854"/>
              <a:ext cx="4080" cy="4080"/>
            </a:xfrm>
            <a:prstGeom prst="hexagon">
              <a:avLst/>
            </a:prstGeom>
            <a:grpFill/>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p>
          </p:txBody>
        </p:sp>
        <p:sp>
          <p:nvSpPr>
            <p:cNvPr id="24" name="Hexagon 23"/>
            <p:cNvSpPr/>
            <p:nvPr/>
          </p:nvSpPr>
          <p:spPr>
            <a:xfrm>
              <a:off x="17640" y="10860"/>
              <a:ext cx="4080" cy="4080"/>
            </a:xfrm>
            <a:prstGeom prst="hexagon">
              <a:avLst/>
            </a:prstGeom>
            <a:grpFill/>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p>
          </p:txBody>
        </p:sp>
        <p:sp>
          <p:nvSpPr>
            <p:cNvPr id="25" name="Hexagon 24"/>
            <p:cNvSpPr/>
            <p:nvPr/>
          </p:nvSpPr>
          <p:spPr>
            <a:xfrm>
              <a:off x="21000" y="13140"/>
              <a:ext cx="4080" cy="4080"/>
            </a:xfrm>
            <a:prstGeom prst="hexagon">
              <a:avLst/>
            </a:prstGeom>
            <a:grpFill/>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p>
          </p:txBody>
        </p:sp>
        <p:sp>
          <p:nvSpPr>
            <p:cNvPr id="26" name="Hexagon 25"/>
            <p:cNvSpPr/>
            <p:nvPr/>
          </p:nvSpPr>
          <p:spPr>
            <a:xfrm>
              <a:off x="14520" y="13020"/>
              <a:ext cx="4080" cy="4080"/>
            </a:xfrm>
            <a:prstGeom prst="hexagon">
              <a:avLst/>
            </a:prstGeom>
            <a:grpFill/>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p>
          </p:txBody>
        </p:sp>
        <p:sp>
          <p:nvSpPr>
            <p:cNvPr id="27" name="Hexagon 26"/>
            <p:cNvSpPr/>
            <p:nvPr/>
          </p:nvSpPr>
          <p:spPr>
            <a:xfrm>
              <a:off x="17760" y="15060"/>
              <a:ext cx="4080" cy="4320"/>
            </a:xfrm>
            <a:prstGeom prst="hexagon">
              <a:avLst/>
            </a:prstGeom>
            <a:grpFill/>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p>
          </p:txBody>
        </p:sp>
        <p:sp>
          <p:nvSpPr>
            <p:cNvPr id="28" name="Hexagon 27"/>
            <p:cNvSpPr/>
            <p:nvPr/>
          </p:nvSpPr>
          <p:spPr>
            <a:xfrm>
              <a:off x="27480" y="13227"/>
              <a:ext cx="4080" cy="4080"/>
            </a:xfrm>
            <a:prstGeom prst="hexagon">
              <a:avLst/>
            </a:prstGeom>
            <a:grpFill/>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p>
          </p:txBody>
        </p:sp>
        <p:sp>
          <p:nvSpPr>
            <p:cNvPr id="29" name="Hexagon 28"/>
            <p:cNvSpPr/>
            <p:nvPr/>
          </p:nvSpPr>
          <p:spPr>
            <a:xfrm>
              <a:off x="24240" y="15300"/>
              <a:ext cx="4080" cy="4080"/>
            </a:xfrm>
            <a:prstGeom prst="hexagon">
              <a:avLst/>
            </a:prstGeom>
            <a:grpFill/>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p>
          </p:txBody>
        </p:sp>
      </p:grpSp>
      <p:sp>
        <p:nvSpPr>
          <p:cNvPr id="32" name="Text Box 31"/>
          <p:cNvSpPr txBox="1"/>
          <p:nvPr/>
        </p:nvSpPr>
        <p:spPr>
          <a:xfrm>
            <a:off x="1600200" y="4305300"/>
            <a:ext cx="6214110" cy="1940560"/>
          </a:xfrm>
          <a:prstGeom prst="rect">
            <a:avLst/>
          </a:prstGeom>
          <a:noFill/>
        </p:spPr>
        <p:txBody>
          <a:bodyPr wrap="square" rtlCol="0">
            <a:noAutofit/>
          </a:bodyPr>
          <a:lstStyle/>
          <a:p>
            <a:pPr algn="ctr"/>
            <a:r>
              <a:rPr lang="en-US" sz="9600" b="1">
                <a:latin typeface="Times New Roman" panose="02020603050405020304" pitchFamily="18" charset="0"/>
                <a:cs typeface="Times New Roman" panose="02020603050405020304" pitchFamily="18" charset="0"/>
              </a:rPr>
              <a:t>General</a:t>
            </a:r>
          </a:p>
        </p:txBody>
      </p:sp>
      <p:grpSp>
        <p:nvGrpSpPr>
          <p:cNvPr id="3" name="Group 2"/>
          <p:cNvGrpSpPr/>
          <p:nvPr userDrawn="1"/>
        </p:nvGrpSpPr>
        <p:grpSpPr>
          <a:xfrm>
            <a:off x="304800" y="342900"/>
            <a:ext cx="2590800" cy="528320"/>
            <a:chOff x="6240" y="4740"/>
            <a:chExt cx="4080" cy="832"/>
          </a:xfrm>
        </p:grpSpPr>
        <p:sp>
          <p:nvSpPr>
            <p:cNvPr id="4" name="文本框 12"/>
            <p:cNvSpPr txBox="1"/>
            <p:nvPr userDrawn="1">
              <p:custDataLst>
                <p:tags r:id="rId1"/>
              </p:custDataLst>
            </p:nvPr>
          </p:nvSpPr>
          <p:spPr>
            <a:xfrm>
              <a:off x="6240" y="4740"/>
              <a:ext cx="1599" cy="833"/>
            </a:xfrm>
            <a:prstGeom prst="rect">
              <a:avLst/>
            </a:prstGeom>
            <a:noFill/>
          </p:spPr>
          <p:txBody>
            <a:bodyPr wrap="square" rtlCol="0">
              <a:noAutofit/>
            </a:bodyPr>
            <a:lstStyle/>
            <a:p>
              <a:r>
                <a:rPr lang="en-US" altLang="zh-CN" sz="2000" b="1" dirty="0">
                  <a:solidFill>
                    <a:schemeClr val="accent1">
                      <a:lumMod val="75000"/>
                    </a:schemeClr>
                  </a:solidFill>
                  <a:latin typeface="Arial" panose="020B0604020202020204" pitchFamily="34" charset="0"/>
                  <a:sym typeface="Arial" panose="020B0604020202020204" pitchFamily="34" charset="0"/>
                </a:rPr>
                <a:t>1.</a:t>
              </a:r>
            </a:p>
          </p:txBody>
        </p:sp>
        <p:sp>
          <p:nvSpPr>
            <p:cNvPr id="20" name="文本框 3"/>
            <p:cNvSpPr txBox="1"/>
            <p:nvPr userDrawn="1">
              <p:custDataLst>
                <p:tags r:id="rId2"/>
              </p:custDataLst>
            </p:nvPr>
          </p:nvSpPr>
          <p:spPr>
            <a:xfrm>
              <a:off x="6804" y="4740"/>
              <a:ext cx="3516" cy="637"/>
            </a:xfrm>
            <a:prstGeom prst="rect">
              <a:avLst/>
            </a:prstGeom>
            <a:noFill/>
          </p:spPr>
          <p:txBody>
            <a:bodyPr wrap="square" rtlCol="0">
              <a:noAutofit/>
            </a:bodyPr>
            <a:lstStyle/>
            <a:p>
              <a:pPr algn="dist"/>
              <a:r>
                <a:rPr lang="en-US" altLang="en-US" sz="2000" dirty="0">
                  <a:latin typeface="Arial" panose="020B0604020202020204" pitchFamily="34" charset="0"/>
                  <a:ea typeface="Microsoft YaHei" panose="020B0503020204020204" charset="-122"/>
                  <a:sym typeface="Arial" panose="020B0604020202020204" pitchFamily="34" charset="0"/>
                </a:rPr>
                <a:t>Introduction</a:t>
              </a:r>
            </a:p>
          </p:txBody>
        </p:sp>
      </p:gr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1067007" y="2628900"/>
            <a:ext cx="4778375" cy="706755"/>
          </a:xfrm>
          <a:prstGeom prst="rect">
            <a:avLst/>
          </a:prstGeom>
        </p:spPr>
        <p:txBody>
          <a:bodyPr wrap="none">
            <a:spAutoFit/>
          </a:bodyPr>
          <a:lstStyle/>
          <a:p>
            <a:pPr marL="571500" indent="-571500">
              <a:buFont typeface="Wingdings" panose="05000000000000000000" charset="0"/>
              <a:buChar char="Ø"/>
            </a:pPr>
            <a:r>
              <a:rPr lang="en-US" sz="4000" b="1" dirty="0">
                <a:latin typeface="Times New Roman" panose="02020603050405020304" pitchFamily="18" charset="0"/>
                <a:cs typeface="Times New Roman" panose="02020603050405020304" pitchFamily="18" charset="0"/>
              </a:rPr>
              <a:t>Check story forces</a:t>
            </a:r>
          </a:p>
        </p:txBody>
      </p:sp>
      <p:sp>
        <p:nvSpPr>
          <p:cNvPr id="9" name="TextBox 8"/>
          <p:cNvSpPr txBox="1"/>
          <p:nvPr/>
        </p:nvSpPr>
        <p:spPr>
          <a:xfrm>
            <a:off x="990600" y="3924300"/>
            <a:ext cx="16259175" cy="2061210"/>
          </a:xfrm>
          <a:prstGeom prst="rect">
            <a:avLst/>
          </a:prstGeom>
          <a:noFill/>
        </p:spPr>
        <p:txBody>
          <a:bodyPr wrap="square">
            <a:spAutoFit/>
          </a:bodyPr>
          <a:lstStyle/>
          <a:p>
            <a:pPr algn="just"/>
            <a:r>
              <a:rPr lang="en-US" sz="3200" dirty="0">
                <a:latin typeface="Times New Roman" panose="02020603050405020304" pitchFamily="18" charset="0"/>
                <a:ea typeface="Calibri" panose="020F0502020204030204" charset="0"/>
                <a:cs typeface="Times New Roman" panose="02020603050405020304" pitchFamily="18" charset="0"/>
              </a:rPr>
              <a:t>presents manual calculations of story forces in the x-direction from Ex and compares them with the corresponding ETABS values due to Ex forces. The values calculated in this table for the y-direction will be the same since Ex equals </a:t>
            </a:r>
            <a:r>
              <a:rPr lang="en-US" sz="3200" dirty="0" err="1">
                <a:latin typeface="Times New Roman" panose="02020603050405020304" pitchFamily="18" charset="0"/>
                <a:ea typeface="Calibri" panose="020F0502020204030204" charset="0"/>
                <a:cs typeface="Times New Roman" panose="02020603050405020304" pitchFamily="18" charset="0"/>
              </a:rPr>
              <a:t>Ey</a:t>
            </a:r>
            <a:r>
              <a:rPr lang="en-US" sz="3200" dirty="0">
                <a:latin typeface="Times New Roman" panose="02020603050405020304" pitchFamily="18" charset="0"/>
                <a:ea typeface="Calibri" panose="020F0502020204030204" charset="0"/>
                <a:cs typeface="Times New Roman" panose="02020603050405020304" pitchFamily="18" charset="0"/>
              </a:rPr>
              <a:t>. Difference percentage values in the table exceed 10% in some stories, but they are below 10% in the most stories, making these values acceptable.</a:t>
            </a:r>
            <a:endParaRPr lang="en-US" sz="3200" dirty="0">
              <a:cs typeface="Times New Roman" panose="02020603050405020304" pitchFamily="18" charset="0"/>
            </a:endParaRP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3"/>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4"/>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grpSp>
        <p:nvGrpSpPr>
          <p:cNvPr id="14" name="Group 13"/>
          <p:cNvGrpSpPr/>
          <p:nvPr/>
        </p:nvGrpSpPr>
        <p:grpSpPr>
          <a:xfrm>
            <a:off x="4912995" y="465455"/>
            <a:ext cx="8462645" cy="1483995"/>
            <a:chOff x="7737" y="733"/>
            <a:chExt cx="13327" cy="2337"/>
          </a:xfrm>
        </p:grpSpPr>
        <p:sp>
          <p:nvSpPr>
            <p:cNvPr id="16" name="مستطيل 2"/>
            <p:cNvSpPr/>
            <p:nvPr>
              <p:custDataLst>
                <p:tags r:id="rId1"/>
              </p:custDataLst>
            </p:nvPr>
          </p:nvSpPr>
          <p:spPr>
            <a:xfrm>
              <a:off x="7737" y="733"/>
              <a:ext cx="13327" cy="1307"/>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sym typeface="+mn-ea"/>
                </a:rPr>
                <a:t>Verification of structural analysis</a:t>
              </a:r>
              <a:endParaRPr lang="en-US" altLang="en-US" sz="4800" b="1" dirty="0">
                <a:latin typeface="Times New Roman" panose="02020603050405020304" pitchFamily="18" charset="0"/>
                <a:cs typeface="Times New Roman" panose="02020603050405020304" pitchFamily="18" charset="0"/>
                <a:sym typeface="+mn-ea"/>
              </a:endParaRPr>
            </a:p>
          </p:txBody>
        </p:sp>
        <p:sp>
          <p:nvSpPr>
            <p:cNvPr id="18" name="مستطيل 2"/>
            <p:cNvSpPr/>
            <p:nvPr>
              <p:custDataLst>
                <p:tags r:id="rId2"/>
              </p:custDataLst>
            </p:nvPr>
          </p:nvSpPr>
          <p:spPr>
            <a:xfrm>
              <a:off x="11760" y="1860"/>
              <a:ext cx="5574" cy="121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sym typeface="+mn-ea"/>
                </a:rPr>
                <a:t>Seismic forces</a:t>
              </a: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277037" cy="1838823"/>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endParaRPr>
          </a:p>
          <a:p>
            <a:pPr defTabSz="685800">
              <a:lnSpc>
                <a:spcPct val="150000"/>
              </a:lnSpc>
            </a:pPr>
            <a:endParaRPr lang="en-US" sz="4200" b="1" dirty="0">
              <a:solidFill>
                <a:prstClr val="black">
                  <a:lumMod val="95000"/>
                  <a:lumOff val="5000"/>
                </a:prstClr>
              </a:solidFill>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11" name="TextBox 3"/>
          <p:cNvSpPr txBox="1"/>
          <p:nvPr/>
        </p:nvSpPr>
        <p:spPr>
          <a:xfrm>
            <a:off x="762000" y="2171700"/>
            <a:ext cx="8538845" cy="706755"/>
          </a:xfrm>
          <a:prstGeom prst="rect">
            <a:avLst/>
          </a:prstGeom>
          <a:noFill/>
        </p:spPr>
        <p:txBody>
          <a:bodyPr wrap="square">
            <a:spAutoFit/>
          </a:bodyPr>
          <a:lstStyle/>
          <a:p>
            <a:pPr marL="571500" indent="-571500">
              <a:buFont typeface="Wingdings" panose="05000000000000000000" charset="0"/>
              <a:buChar char="Ø"/>
            </a:pPr>
            <a:r>
              <a:rPr lang="en-US" sz="4000" b="1" dirty="0">
                <a:solidFill>
                  <a:srgbClr val="000000"/>
                </a:solidFill>
                <a:effectLst/>
                <a:latin typeface="Times New Roman" panose="02020603050405020304" pitchFamily="18" charset="0"/>
                <a:ea typeface="SimSun" panose="02010600030101010101" pitchFamily="2" charset="-122"/>
                <a:cs typeface="Arial" panose="020B0604020202020204" pitchFamily="34" charset="0"/>
              </a:rPr>
              <a:t>Horizontal irregularity:</a:t>
            </a:r>
            <a:endParaRPr lang="en-US" sz="4000" dirty="0"/>
          </a:p>
        </p:txBody>
      </p:sp>
      <p:sp>
        <p:nvSpPr>
          <p:cNvPr id="12" name="TextBox 9"/>
          <p:cNvSpPr txBox="1"/>
          <p:nvPr/>
        </p:nvSpPr>
        <p:spPr>
          <a:xfrm>
            <a:off x="762000" y="2948940"/>
            <a:ext cx="9652000" cy="789305"/>
          </a:xfrm>
          <a:prstGeom prst="rect">
            <a:avLst/>
          </a:prstGeom>
          <a:noFill/>
        </p:spPr>
        <p:txBody>
          <a:bodyPr wrap="square">
            <a:noAutofit/>
          </a:bodyPr>
          <a:lstStyle/>
          <a:p>
            <a:pPr indent="0">
              <a:buFont typeface="Wingdings" panose="05000000000000000000" charset="0"/>
              <a:buNone/>
            </a:pPr>
            <a:r>
              <a:rPr lang="en-US" sz="3600" dirty="0">
                <a:solidFill>
                  <a:srgbClr val="000000"/>
                </a:solidFill>
                <a:effectLst/>
                <a:latin typeface="Times New Roman" panose="02020603050405020304" pitchFamily="18" charset="0"/>
                <a:ea typeface="SimSun" panose="02010600030101010101" pitchFamily="2" charset="-122"/>
              </a:rPr>
              <a:t> -  Torsional irregularity:</a:t>
            </a:r>
          </a:p>
          <a:p>
            <a:endParaRPr lang="en-US" sz="3600" dirty="0">
              <a:solidFill>
                <a:srgbClr val="000000"/>
              </a:solidFill>
              <a:effectLst/>
              <a:latin typeface="Times New Roman" panose="02020603050405020304" pitchFamily="18" charset="0"/>
              <a:ea typeface="SimSun" panose="02010600030101010101" pitchFamily="2" charset="-122"/>
            </a:endParaRPr>
          </a:p>
        </p:txBody>
      </p:sp>
      <p:pic>
        <p:nvPicPr>
          <p:cNvPr id="14" name="Picture 41" descr="C:\Users\User\Desktop\images\torsional x.JPGtorsional x"/>
          <p:cNvPicPr/>
          <p:nvPr/>
        </p:nvPicPr>
        <p:blipFill>
          <a:blip r:embed="rId7">
            <a:extLst>
              <a:ext uri="{BEBA8EAE-BF5A-486C-A8C5-ECC9F3942E4B}">
                <a14:imgProps xmlns:a14="http://schemas.microsoft.com/office/drawing/2010/main">
                  <a14:imgLayer r:embed="rId8">
                    <a14:imgEffect>
                      <a14:brightnessContrast contrast="62000"/>
                    </a14:imgEffect>
                  </a14:imgLayer>
                </a14:imgProps>
              </a:ext>
            </a:extLst>
          </a:blip>
          <a:srcRect l="4454" r="24677"/>
          <a:stretch>
            <a:fillRect/>
          </a:stretch>
        </p:blipFill>
        <p:spPr>
          <a:xfrm>
            <a:off x="4114800" y="3808730"/>
            <a:ext cx="10328275" cy="6134100"/>
          </a:xfrm>
          <a:prstGeom prst="rect">
            <a:avLst/>
          </a:prstGeom>
        </p:spPr>
      </p:pic>
      <p:grpSp>
        <p:nvGrpSpPr>
          <p:cNvPr id="10" name="Group 9"/>
          <p:cNvGrpSpPr/>
          <p:nvPr userDrawn="1"/>
        </p:nvGrpSpPr>
        <p:grpSpPr>
          <a:xfrm>
            <a:off x="304800" y="342900"/>
            <a:ext cx="3989070" cy="528955"/>
            <a:chOff x="6240" y="4740"/>
            <a:chExt cx="6282" cy="833"/>
          </a:xfrm>
        </p:grpSpPr>
        <p:sp>
          <p:nvSpPr>
            <p:cNvPr id="3" name="文本框 12"/>
            <p:cNvSpPr txBox="1"/>
            <p:nvPr userDrawn="1">
              <p:custDataLst>
                <p:tags r:id="rId3"/>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Arial" panose="020B0604020202020204" pitchFamily="34" charset="0"/>
                  <a:sym typeface="Arial" panose="020B0604020202020204" pitchFamily="34" charset="0"/>
                </a:rPr>
                <a:t>3</a:t>
              </a:r>
              <a:r>
                <a:rPr lang="en-US" altLang="zh-CN" sz="2000" b="1" dirty="0">
                  <a:solidFill>
                    <a:schemeClr val="accent1">
                      <a:lumMod val="75000"/>
                    </a:schemeClr>
                  </a:solidFill>
                  <a:latin typeface="Arial" panose="020B0604020202020204" pitchFamily="34" charset="0"/>
                  <a:sym typeface="Arial" panose="020B0604020202020204" pitchFamily="34" charset="0"/>
                </a:rPr>
                <a:t>.</a:t>
              </a:r>
            </a:p>
          </p:txBody>
        </p:sp>
        <p:sp>
          <p:nvSpPr>
            <p:cNvPr id="4" name="文本框 3"/>
            <p:cNvSpPr txBox="1"/>
            <p:nvPr userDrawn="1">
              <p:custDataLst>
                <p:tags r:id="rId4"/>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Arial" panose="020B0604020202020204" pitchFamily="34" charset="0"/>
                <a:ea typeface="Microsoft YaHei" panose="020B0503020204020204" charset="-122"/>
                <a:sym typeface="Arial" panose="020B0604020202020204" pitchFamily="34" charset="0"/>
              </a:endParaRPr>
            </a:p>
            <a:p>
              <a:pPr algn="dist"/>
              <a:endParaRPr lang="en-US" altLang="en-US" sz="2000" dirty="0">
                <a:latin typeface="Arial" panose="020B0604020202020204" pitchFamily="34" charset="0"/>
                <a:ea typeface="Microsoft YaHei" panose="020B0503020204020204" charset="-122"/>
                <a:sym typeface="Arial" panose="020B0604020202020204" pitchFamily="34" charset="0"/>
              </a:endParaRPr>
            </a:p>
          </p:txBody>
        </p:sp>
      </p:grpSp>
      <p:grpSp>
        <p:nvGrpSpPr>
          <p:cNvPr id="13" name="Group 12"/>
          <p:cNvGrpSpPr/>
          <p:nvPr/>
        </p:nvGrpSpPr>
        <p:grpSpPr>
          <a:xfrm>
            <a:off x="4912995" y="465455"/>
            <a:ext cx="8462645" cy="1483995"/>
            <a:chOff x="7737" y="733"/>
            <a:chExt cx="13327" cy="2337"/>
          </a:xfrm>
        </p:grpSpPr>
        <p:sp>
          <p:nvSpPr>
            <p:cNvPr id="15" name="مستطيل 2"/>
            <p:cNvSpPr/>
            <p:nvPr>
              <p:custDataLst>
                <p:tags r:id="rId1"/>
              </p:custDataLst>
            </p:nvPr>
          </p:nvSpPr>
          <p:spPr>
            <a:xfrm>
              <a:off x="7737" y="733"/>
              <a:ext cx="13327" cy="1307"/>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sym typeface="+mn-ea"/>
                </a:rPr>
                <a:t>Verification of structural analysis</a:t>
              </a:r>
              <a:endParaRPr lang="en-US" altLang="en-US" sz="4800" b="1" dirty="0">
                <a:latin typeface="Times New Roman" panose="02020603050405020304" pitchFamily="18" charset="0"/>
                <a:cs typeface="Times New Roman" panose="02020603050405020304" pitchFamily="18" charset="0"/>
                <a:sym typeface="+mn-ea"/>
              </a:endParaRPr>
            </a:p>
          </p:txBody>
        </p:sp>
        <p:sp>
          <p:nvSpPr>
            <p:cNvPr id="17" name="مستطيل 2"/>
            <p:cNvSpPr/>
            <p:nvPr>
              <p:custDataLst>
                <p:tags r:id="rId2"/>
              </p:custDataLst>
            </p:nvPr>
          </p:nvSpPr>
          <p:spPr>
            <a:xfrm>
              <a:off x="10080" y="1860"/>
              <a:ext cx="8800" cy="1210"/>
            </a:xfrm>
            <a:prstGeom prst="rect">
              <a:avLst/>
            </a:prstGeom>
          </p:spPr>
          <p:txBody>
            <a:bodyPr wrap="none">
              <a:spAutoFit/>
            </a:bodyPr>
            <a:lstStyle/>
            <a:p>
              <a:pPr marL="0" marR="0" algn="l">
                <a:spcBef>
                  <a:spcPts val="0"/>
                </a:spcBef>
                <a:spcAft>
                  <a:spcPts val="600"/>
                </a:spcAft>
              </a:pPr>
              <a:r>
                <a:rPr lang="en-US" sz="4400" b="1" dirty="0">
                  <a:solidFill>
                    <a:srgbClr val="000000"/>
                  </a:solidFill>
                  <a:effectLst/>
                  <a:latin typeface="Times New Roman" panose="02020603050405020304" pitchFamily="18" charset="0"/>
                  <a:ea typeface="SimSun" panose="02010600030101010101" pitchFamily="2" charset="-122"/>
                  <a:cs typeface="Arial" panose="020B0604020202020204" pitchFamily="34" charset="0"/>
                  <a:sym typeface="+mn-ea"/>
                </a:rPr>
                <a:t>Structural irregularity</a:t>
              </a:r>
              <a:endParaRPr lang="en-US" altLang="en-US" sz="4400" b="1" dirty="0">
                <a:latin typeface="Times New Roman" panose="02020603050405020304" pitchFamily="18" charset="0"/>
                <a:cs typeface="Times New Roman" panose="02020603050405020304" pitchFamily="18" charset="0"/>
                <a:sym typeface="+mn-ea"/>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277037" cy="1838823"/>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endParaRPr>
          </a:p>
          <a:p>
            <a:pPr defTabSz="685800">
              <a:lnSpc>
                <a:spcPct val="150000"/>
              </a:lnSpc>
            </a:pPr>
            <a:endParaRPr lang="en-US" sz="4200" b="1" dirty="0">
              <a:solidFill>
                <a:prstClr val="black">
                  <a:lumMod val="95000"/>
                  <a:lumOff val="5000"/>
                </a:prstClr>
              </a:solidFill>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pic>
        <p:nvPicPr>
          <p:cNvPr id="12" name="Picture 10"/>
          <p:cNvPicPr>
            <a:picLocks noChangeAspect="1"/>
          </p:cNvPicPr>
          <p:nvPr/>
        </p:nvPicPr>
        <p:blipFill>
          <a:blip r:embed="rId11">
            <a:clrChange>
              <a:clrFrom>
                <a:srgbClr val="FFFFFF">
                  <a:alpha val="100000"/>
                </a:srgbClr>
              </a:clrFrom>
              <a:clrTo>
                <a:srgbClr val="FFFFFF">
                  <a:alpha val="100000"/>
                  <a:alpha val="0"/>
                </a:srgbClr>
              </a:clrTo>
            </a:clrChange>
          </a:blip>
          <a:srcRect l="37056" t="38370" r="40095" b="43875"/>
          <a:stretch>
            <a:fillRect/>
          </a:stretch>
        </p:blipFill>
        <p:spPr>
          <a:xfrm>
            <a:off x="8077200" y="2289175"/>
            <a:ext cx="6527800" cy="2851785"/>
          </a:xfrm>
          <a:prstGeom prst="rect">
            <a:avLst/>
          </a:prstGeom>
          <a:noFill/>
          <a:ln>
            <a:noFill/>
          </a:ln>
        </p:spPr>
      </p:pic>
      <p:sp>
        <p:nvSpPr>
          <p:cNvPr id="14" name="TextBox 9"/>
          <p:cNvSpPr txBox="1"/>
          <p:nvPr/>
        </p:nvSpPr>
        <p:spPr>
          <a:xfrm>
            <a:off x="914644" y="3018021"/>
            <a:ext cx="9651949" cy="1198880"/>
          </a:xfrm>
          <a:prstGeom prst="rect">
            <a:avLst/>
          </a:prstGeom>
          <a:noFill/>
        </p:spPr>
        <p:txBody>
          <a:bodyPr wrap="square">
            <a:spAutoFit/>
          </a:bodyPr>
          <a:lstStyle/>
          <a:p>
            <a:pPr indent="0">
              <a:buFont typeface="Wingdings" panose="05000000000000000000" charset="0"/>
              <a:buNone/>
            </a:pPr>
            <a:r>
              <a:rPr lang="en-US" sz="3600" dirty="0">
                <a:solidFill>
                  <a:srgbClr val="000000"/>
                </a:solidFill>
                <a:latin typeface="Times New Roman" panose="02020603050405020304" pitchFamily="18" charset="0"/>
                <a:ea typeface="Calibri" panose="020F0502020204030204" charset="0"/>
              </a:rPr>
              <a:t>-  Out-of-plan offset irregularity:</a:t>
            </a:r>
            <a:endParaRPr lang="en-US" sz="3600" dirty="0"/>
          </a:p>
          <a:p>
            <a:endParaRPr lang="en-US" sz="3600" dirty="0">
              <a:solidFill>
                <a:srgbClr val="000000"/>
              </a:solidFill>
              <a:latin typeface="Times New Roman" panose="02020603050405020304" pitchFamily="18" charset="0"/>
              <a:ea typeface="SimSun" panose="02010600030101010101" pitchFamily="2" charset="-122"/>
            </a:endParaRPr>
          </a:p>
        </p:txBody>
      </p:sp>
      <p:grpSp>
        <p:nvGrpSpPr>
          <p:cNvPr id="10" name="Group 9"/>
          <p:cNvGrpSpPr/>
          <p:nvPr userDrawn="1"/>
        </p:nvGrpSpPr>
        <p:grpSpPr>
          <a:xfrm>
            <a:off x="304800" y="342900"/>
            <a:ext cx="3989070" cy="528955"/>
            <a:chOff x="6240" y="4740"/>
            <a:chExt cx="6282" cy="833"/>
          </a:xfrm>
        </p:grpSpPr>
        <p:sp>
          <p:nvSpPr>
            <p:cNvPr id="3" name="文本框 12"/>
            <p:cNvSpPr txBox="1"/>
            <p:nvPr userDrawn="1">
              <p:custDataLst>
                <p:tags r:id="rId7"/>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Arial" panose="020B0604020202020204" pitchFamily="34" charset="0"/>
                  <a:sym typeface="Arial" panose="020B0604020202020204" pitchFamily="34" charset="0"/>
                </a:rPr>
                <a:t>3</a:t>
              </a:r>
              <a:r>
                <a:rPr lang="en-US" altLang="zh-CN" sz="2000" b="1" dirty="0">
                  <a:solidFill>
                    <a:schemeClr val="accent1">
                      <a:lumMod val="75000"/>
                    </a:schemeClr>
                  </a:solidFill>
                  <a:latin typeface="Arial" panose="020B0604020202020204" pitchFamily="34" charset="0"/>
                  <a:sym typeface="Arial" panose="020B0604020202020204" pitchFamily="34" charset="0"/>
                </a:rPr>
                <a:t>.</a:t>
              </a:r>
            </a:p>
          </p:txBody>
        </p:sp>
        <p:sp>
          <p:nvSpPr>
            <p:cNvPr id="11" name="文本框 3"/>
            <p:cNvSpPr txBox="1"/>
            <p:nvPr userDrawn="1">
              <p:custDataLst>
                <p:tags r:id="rId8"/>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Arial" panose="020B0604020202020204" pitchFamily="34" charset="0"/>
                <a:ea typeface="Microsoft YaHei" panose="020B0503020204020204" charset="-122"/>
                <a:sym typeface="Arial" panose="020B0604020202020204" pitchFamily="34" charset="0"/>
              </a:endParaRPr>
            </a:p>
            <a:p>
              <a:pPr algn="dist"/>
              <a:endParaRPr lang="en-US" altLang="en-US" sz="2000" dirty="0">
                <a:latin typeface="Arial" panose="020B0604020202020204" pitchFamily="34" charset="0"/>
                <a:ea typeface="Microsoft YaHei" panose="020B0503020204020204" charset="-122"/>
                <a:sym typeface="Arial" panose="020B0604020202020204" pitchFamily="34" charset="0"/>
              </a:endParaRPr>
            </a:p>
          </p:txBody>
        </p:sp>
      </p:grpSp>
      <p:sp>
        <p:nvSpPr>
          <p:cNvPr id="9" name="TextBox 3"/>
          <p:cNvSpPr txBox="1"/>
          <p:nvPr>
            <p:custDataLst>
              <p:tags r:id="rId1"/>
            </p:custDataLst>
          </p:nvPr>
        </p:nvSpPr>
        <p:spPr>
          <a:xfrm>
            <a:off x="762000" y="2171700"/>
            <a:ext cx="8538845" cy="706755"/>
          </a:xfrm>
          <a:prstGeom prst="rect">
            <a:avLst/>
          </a:prstGeom>
          <a:noFill/>
        </p:spPr>
        <p:txBody>
          <a:bodyPr wrap="square">
            <a:spAutoFit/>
          </a:bodyPr>
          <a:lstStyle/>
          <a:p>
            <a:pPr marL="571500" indent="-571500">
              <a:buFont typeface="Wingdings" panose="05000000000000000000" charset="0"/>
              <a:buChar char="Ø"/>
            </a:pPr>
            <a:r>
              <a:rPr lang="en-US" sz="4000" b="1" dirty="0">
                <a:solidFill>
                  <a:srgbClr val="000000"/>
                </a:solidFill>
                <a:effectLst/>
                <a:latin typeface="Times New Roman" panose="02020603050405020304" pitchFamily="18" charset="0"/>
                <a:ea typeface="SimSun" panose="02010600030101010101" pitchFamily="2" charset="-122"/>
                <a:cs typeface="Arial" panose="020B0604020202020204" pitchFamily="34" charset="0"/>
              </a:rPr>
              <a:t>Horizontal irregularity:</a:t>
            </a:r>
            <a:endParaRPr lang="en-US" sz="4000" dirty="0"/>
          </a:p>
        </p:txBody>
      </p:sp>
      <p:grpSp>
        <p:nvGrpSpPr>
          <p:cNvPr id="15" name="Group 14"/>
          <p:cNvGrpSpPr/>
          <p:nvPr/>
        </p:nvGrpSpPr>
        <p:grpSpPr>
          <a:xfrm>
            <a:off x="4912995" y="465455"/>
            <a:ext cx="8462645" cy="1483995"/>
            <a:chOff x="7737" y="733"/>
            <a:chExt cx="13327" cy="2337"/>
          </a:xfrm>
        </p:grpSpPr>
        <p:sp>
          <p:nvSpPr>
            <p:cNvPr id="17" name="مستطيل 2"/>
            <p:cNvSpPr/>
            <p:nvPr>
              <p:custDataLst>
                <p:tags r:id="rId5"/>
              </p:custDataLst>
            </p:nvPr>
          </p:nvSpPr>
          <p:spPr>
            <a:xfrm>
              <a:off x="7737" y="733"/>
              <a:ext cx="13327" cy="1307"/>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sym typeface="+mn-ea"/>
                </a:rPr>
                <a:t>Verification of structural analysis</a:t>
              </a:r>
              <a:endParaRPr lang="en-US" altLang="en-US" sz="4800" b="1" dirty="0">
                <a:latin typeface="Times New Roman" panose="02020603050405020304" pitchFamily="18" charset="0"/>
                <a:cs typeface="Times New Roman" panose="02020603050405020304" pitchFamily="18" charset="0"/>
                <a:sym typeface="+mn-ea"/>
              </a:endParaRPr>
            </a:p>
          </p:txBody>
        </p:sp>
        <p:sp>
          <p:nvSpPr>
            <p:cNvPr id="19" name="مستطيل 2"/>
            <p:cNvSpPr/>
            <p:nvPr>
              <p:custDataLst>
                <p:tags r:id="rId6"/>
              </p:custDataLst>
            </p:nvPr>
          </p:nvSpPr>
          <p:spPr>
            <a:xfrm>
              <a:off x="10080" y="1860"/>
              <a:ext cx="8800" cy="1210"/>
            </a:xfrm>
            <a:prstGeom prst="rect">
              <a:avLst/>
            </a:prstGeom>
          </p:spPr>
          <p:txBody>
            <a:bodyPr wrap="none">
              <a:spAutoFit/>
            </a:bodyPr>
            <a:lstStyle/>
            <a:p>
              <a:pPr marL="0" marR="0" algn="l">
                <a:spcBef>
                  <a:spcPts val="0"/>
                </a:spcBef>
                <a:spcAft>
                  <a:spcPts val="600"/>
                </a:spcAft>
              </a:pPr>
              <a:r>
                <a:rPr lang="en-US" sz="4400" b="1" dirty="0">
                  <a:solidFill>
                    <a:srgbClr val="000000"/>
                  </a:solidFill>
                  <a:effectLst/>
                  <a:latin typeface="Times New Roman" panose="02020603050405020304" pitchFamily="18" charset="0"/>
                  <a:ea typeface="SimSun" panose="02010600030101010101" pitchFamily="2" charset="-122"/>
                  <a:cs typeface="Arial" panose="020B0604020202020204" pitchFamily="34" charset="0"/>
                  <a:sym typeface="+mn-ea"/>
                </a:rPr>
                <a:t>Structural irregularity</a:t>
              </a:r>
              <a:endParaRPr lang="en-US" altLang="en-US" sz="4400" b="1" dirty="0">
                <a:latin typeface="Times New Roman" panose="02020603050405020304" pitchFamily="18" charset="0"/>
                <a:cs typeface="Times New Roman" panose="02020603050405020304" pitchFamily="18" charset="0"/>
                <a:sym typeface="+mn-ea"/>
              </a:endParaRPr>
            </a:p>
          </p:txBody>
        </p:sp>
      </p:grpSp>
      <p:sp>
        <p:nvSpPr>
          <p:cNvPr id="20" name="TextBox 3"/>
          <p:cNvSpPr txBox="1"/>
          <p:nvPr>
            <p:custDataLst>
              <p:tags r:id="rId2"/>
            </p:custDataLst>
          </p:nvPr>
        </p:nvSpPr>
        <p:spPr>
          <a:xfrm>
            <a:off x="838200" y="5213350"/>
            <a:ext cx="8538845" cy="706755"/>
          </a:xfrm>
          <a:prstGeom prst="rect">
            <a:avLst/>
          </a:prstGeom>
          <a:noFill/>
        </p:spPr>
        <p:txBody>
          <a:bodyPr wrap="square">
            <a:spAutoFit/>
          </a:bodyPr>
          <a:lstStyle/>
          <a:p>
            <a:pPr marL="571500" indent="-571500">
              <a:buFont typeface="Wingdings" panose="05000000000000000000" charset="0"/>
              <a:buChar char="Ø"/>
            </a:pPr>
            <a:r>
              <a:rPr lang="en-US" sz="4000" b="1" dirty="0">
                <a:solidFill>
                  <a:srgbClr val="000000"/>
                </a:solidFill>
                <a:effectLst/>
                <a:latin typeface="Times New Roman" panose="02020603050405020304" pitchFamily="18" charset="0"/>
                <a:ea typeface="SimSun" panose="02010600030101010101" pitchFamily="2" charset="-122"/>
                <a:cs typeface="Arial" panose="020B0604020202020204" pitchFamily="34" charset="0"/>
              </a:rPr>
              <a:t>Vertical irregularity:</a:t>
            </a:r>
            <a:endParaRPr lang="en-US" sz="4000" dirty="0"/>
          </a:p>
        </p:txBody>
      </p:sp>
      <p:sp>
        <p:nvSpPr>
          <p:cNvPr id="21" name="TextBox 9"/>
          <p:cNvSpPr txBox="1"/>
          <p:nvPr>
            <p:custDataLst>
              <p:tags r:id="rId3"/>
            </p:custDataLst>
          </p:nvPr>
        </p:nvSpPr>
        <p:spPr>
          <a:xfrm>
            <a:off x="990600" y="6134100"/>
            <a:ext cx="15233015" cy="866140"/>
          </a:xfrm>
          <a:prstGeom prst="rect">
            <a:avLst/>
          </a:prstGeom>
          <a:noFill/>
        </p:spPr>
        <p:txBody>
          <a:bodyPr wrap="square">
            <a:noAutofit/>
          </a:bodyPr>
          <a:lstStyle/>
          <a:p>
            <a:pPr indent="0">
              <a:buFont typeface="Wingdings" panose="05000000000000000000" charset="0"/>
              <a:buNone/>
            </a:pPr>
            <a:r>
              <a:rPr lang="en-US" sz="3600" dirty="0">
                <a:solidFill>
                  <a:srgbClr val="000000"/>
                </a:solidFill>
                <a:latin typeface="Times New Roman" panose="02020603050405020304" pitchFamily="18" charset="0"/>
                <a:ea typeface="Calibri" panose="020F0502020204030204" charset="0"/>
              </a:rPr>
              <a:t>-  </a:t>
            </a:r>
            <a:r>
              <a:rPr lang="en-US" sz="3600" dirty="0">
                <a:solidFill>
                  <a:srgbClr val="000000"/>
                </a:solidFill>
                <a:effectLst/>
                <a:latin typeface="Times New Roman" panose="02020603050405020304" pitchFamily="18" charset="0"/>
                <a:ea typeface="SimSun" panose="02010600030101010101" pitchFamily="2" charset="-122"/>
                <a:cs typeface="Arial" panose="020B0604020202020204" pitchFamily="34" charset="0"/>
                <a:sym typeface="+mn-ea"/>
              </a:rPr>
              <a:t>In-plane discontinuity in vertical lateral force-resisting element irregularity</a:t>
            </a:r>
            <a:r>
              <a:rPr lang="en-US" sz="3600" dirty="0">
                <a:solidFill>
                  <a:srgbClr val="000000"/>
                </a:solidFill>
                <a:latin typeface="Times New Roman" panose="02020603050405020304" pitchFamily="18" charset="0"/>
                <a:ea typeface="Calibri" panose="020F0502020204030204" charset="0"/>
              </a:rPr>
              <a:t>:</a:t>
            </a:r>
            <a:endParaRPr lang="en-US" sz="3600" dirty="0"/>
          </a:p>
          <a:p>
            <a:endParaRPr lang="en-US" sz="3600" dirty="0">
              <a:solidFill>
                <a:srgbClr val="000000"/>
              </a:solidFill>
              <a:latin typeface="Times New Roman" panose="02020603050405020304" pitchFamily="18" charset="0"/>
              <a:ea typeface="SimSun" panose="02010600030101010101" pitchFamily="2" charset="-122"/>
            </a:endParaRPr>
          </a:p>
        </p:txBody>
      </p:sp>
      <p:pic>
        <p:nvPicPr>
          <p:cNvPr id="22" name="Picture 21"/>
          <p:cNvPicPr>
            <a:picLocks noChangeAspect="1"/>
          </p:cNvPicPr>
          <p:nvPr>
            <p:custDataLst>
              <p:tags r:id="rId4"/>
            </p:custDataLst>
          </p:nvPr>
        </p:nvPicPr>
        <p:blipFill>
          <a:blip r:embed="rId12">
            <a:clrChange>
              <a:clrFrom>
                <a:srgbClr val="FFFFFF">
                  <a:alpha val="100000"/>
                </a:srgbClr>
              </a:clrFrom>
              <a:clrTo>
                <a:srgbClr val="FFFFFF">
                  <a:alpha val="100000"/>
                  <a:alpha val="0"/>
                </a:srgbClr>
              </a:clrTo>
            </a:clrChange>
          </a:blip>
          <a:srcRect l="33441" t="40659" r="41327" b="31505"/>
          <a:stretch>
            <a:fillRect/>
          </a:stretch>
        </p:blipFill>
        <p:spPr>
          <a:xfrm>
            <a:off x="6553200" y="6667500"/>
            <a:ext cx="6660515" cy="3263900"/>
          </a:xfrm>
          <a:prstGeom prst="rect">
            <a:avLst/>
          </a:prstGeom>
          <a:noFill/>
          <a:ln>
            <a:noFill/>
          </a:ln>
        </p:spPr>
      </p:pic>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0" name="TextBox 9"/>
              <p:cNvSpPr txBox="1"/>
              <p:nvPr/>
            </p:nvSpPr>
            <p:spPr>
              <a:xfrm>
                <a:off x="1752600" y="3771731"/>
                <a:ext cx="4232521" cy="1216025"/>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r>
                        <m:rPr>
                          <m:sty m:val="p"/>
                        </m:rPr>
                        <a:rPr lang="en-US" sz="3600" smtClean="0">
                          <a:latin typeface="Cambria Math" panose="02040503050406030204" pitchFamily="18" charset="0"/>
                          <a:cs typeface="Cambria Math" panose="02040503050406030204" pitchFamily="18" charset="0"/>
                        </a:rPr>
                        <m:t>θ</m:t>
                      </m:r>
                      <m:r>
                        <a:rPr lang="en-US" sz="3600" i="0">
                          <a:latin typeface="Cambria Math" panose="02040503050406030204" pitchFamily="18" charset="0"/>
                          <a:ea typeface="MS Mincho" charset="0"/>
                          <a:cs typeface="Cambria Math" panose="02040503050406030204" pitchFamily="18" charset="0"/>
                        </a:rPr>
                        <m:t>=</m:t>
                      </m:r>
                      <m:f>
                        <m:fPr>
                          <m:ctrlPr>
                            <a:rPr lang="en-US" sz="3600" i="1">
                              <a:solidFill>
                                <a:srgbClr val="836967"/>
                              </a:solidFill>
                              <a:latin typeface="Cambria Math" panose="02040503050406030204" pitchFamily="18" charset="0"/>
                              <a:cs typeface="Cambria Math" panose="02040503050406030204" pitchFamily="18" charset="0"/>
                            </a:rPr>
                          </m:ctrlPr>
                        </m:fPr>
                        <m:num>
                          <m:sSub>
                            <m:sSubPr>
                              <m:ctrlPr>
                                <a:rPr lang="en-US" sz="3600" i="1">
                                  <a:solidFill>
                                    <a:srgbClr val="836967"/>
                                  </a:solidFill>
                                  <a:latin typeface="Cambria Math" panose="02040503050406030204" pitchFamily="18" charset="0"/>
                                  <a:cs typeface="Cambria Math" panose="02040503050406030204" pitchFamily="18" charset="0"/>
                                </a:rPr>
                              </m:ctrlPr>
                            </m:sSubPr>
                            <m:e>
                              <m:r>
                                <m:rPr>
                                  <m:sty m:val="p"/>
                                </m:rPr>
                                <a:rPr lang="en-US" sz="3600" i="0">
                                  <a:latin typeface="Cambria Math" panose="02040503050406030204" pitchFamily="18" charset="0"/>
                                  <a:cs typeface="Cambria Math" panose="02040503050406030204" pitchFamily="18" charset="0"/>
                                </a:rPr>
                                <m:t>P</m:t>
                              </m:r>
                            </m:e>
                            <m:sub>
                              <m:r>
                                <m:rPr>
                                  <m:sty m:val="p"/>
                                </m:rPr>
                                <a:rPr lang="en-US" sz="3600" i="0">
                                  <a:latin typeface="Cambria Math" panose="02040503050406030204" pitchFamily="18" charset="0"/>
                                  <a:cs typeface="Cambria Math" panose="02040503050406030204" pitchFamily="18" charset="0"/>
                                </a:rPr>
                                <m:t>x</m:t>
                              </m:r>
                            </m:sub>
                          </m:sSub>
                          <m:r>
                            <a:rPr lang="en-US" sz="3600" i="0">
                              <a:latin typeface="Cambria Math" panose="02040503050406030204" pitchFamily="18" charset="0"/>
                              <a:ea typeface="MS Mincho" charset="0"/>
                              <a:cs typeface="Cambria Math" panose="02040503050406030204" pitchFamily="18" charset="0"/>
                            </a:rPr>
                            <m:t>×∆×</m:t>
                          </m:r>
                          <m:sSub>
                            <m:sSubPr>
                              <m:ctrlPr>
                                <a:rPr lang="en-US" sz="3600" i="1">
                                  <a:solidFill>
                                    <a:srgbClr val="836967"/>
                                  </a:solidFill>
                                  <a:latin typeface="Cambria Math" panose="02040503050406030204" pitchFamily="18" charset="0"/>
                                  <a:cs typeface="Cambria Math" panose="02040503050406030204" pitchFamily="18" charset="0"/>
                                </a:rPr>
                              </m:ctrlPr>
                            </m:sSubPr>
                            <m:e>
                              <m:r>
                                <m:rPr>
                                  <m:sty m:val="p"/>
                                </m:rPr>
                                <a:rPr lang="en-US" sz="3600" i="0">
                                  <a:latin typeface="Cambria Math" panose="02040503050406030204" pitchFamily="18" charset="0"/>
                                  <a:cs typeface="Cambria Math" panose="02040503050406030204" pitchFamily="18" charset="0"/>
                                </a:rPr>
                                <m:t>I</m:t>
                              </m:r>
                            </m:e>
                            <m:sub>
                              <m:r>
                                <m:rPr>
                                  <m:sty m:val="p"/>
                                </m:rPr>
                                <a:rPr lang="en-US" sz="3600" i="0">
                                  <a:latin typeface="Cambria Math" panose="02040503050406030204" pitchFamily="18" charset="0"/>
                                  <a:cs typeface="Cambria Math" panose="02040503050406030204" pitchFamily="18" charset="0"/>
                                </a:rPr>
                                <m:t>e</m:t>
                              </m:r>
                            </m:sub>
                          </m:sSub>
                        </m:num>
                        <m:den>
                          <m:sSub>
                            <m:sSubPr>
                              <m:ctrlPr>
                                <a:rPr lang="en-US" sz="3600" i="1">
                                  <a:solidFill>
                                    <a:srgbClr val="836967"/>
                                  </a:solidFill>
                                  <a:latin typeface="Cambria Math" panose="02040503050406030204" pitchFamily="18" charset="0"/>
                                  <a:cs typeface="Cambria Math" panose="02040503050406030204" pitchFamily="18" charset="0"/>
                                </a:rPr>
                              </m:ctrlPr>
                            </m:sSubPr>
                            <m:e>
                              <m:r>
                                <m:rPr>
                                  <m:sty m:val="p"/>
                                </m:rPr>
                                <a:rPr lang="en-US" sz="3600" i="0">
                                  <a:latin typeface="Cambria Math" panose="02040503050406030204" pitchFamily="18" charset="0"/>
                                  <a:cs typeface="Cambria Math" panose="02040503050406030204" pitchFamily="18" charset="0"/>
                                </a:rPr>
                                <m:t>V</m:t>
                              </m:r>
                            </m:e>
                            <m:sub>
                              <m:r>
                                <m:rPr>
                                  <m:sty m:val="p"/>
                                </m:rPr>
                                <a:rPr lang="en-US" sz="3600" i="0">
                                  <a:latin typeface="Cambria Math" panose="02040503050406030204" pitchFamily="18" charset="0"/>
                                  <a:cs typeface="Cambria Math" panose="02040503050406030204" pitchFamily="18" charset="0"/>
                                </a:rPr>
                                <m:t>x</m:t>
                              </m:r>
                            </m:sub>
                          </m:sSub>
                          <m:r>
                            <a:rPr lang="en-US" sz="3600" i="0">
                              <a:latin typeface="Cambria Math" panose="02040503050406030204" pitchFamily="18" charset="0"/>
                              <a:ea typeface="MS Mincho" charset="0"/>
                              <a:cs typeface="Cambria Math" panose="02040503050406030204" pitchFamily="18" charset="0"/>
                            </a:rPr>
                            <m:t>×</m:t>
                          </m:r>
                          <m:sSub>
                            <m:sSubPr>
                              <m:ctrlPr>
                                <a:rPr lang="en-US" sz="3600" i="1">
                                  <a:solidFill>
                                    <a:srgbClr val="836967"/>
                                  </a:solidFill>
                                  <a:latin typeface="Cambria Math" panose="02040503050406030204" pitchFamily="18" charset="0"/>
                                  <a:cs typeface="Cambria Math" panose="02040503050406030204" pitchFamily="18" charset="0"/>
                                </a:rPr>
                              </m:ctrlPr>
                            </m:sSubPr>
                            <m:e>
                              <m:r>
                                <m:rPr>
                                  <m:sty m:val="p"/>
                                </m:rPr>
                                <a:rPr lang="en-US" sz="3600" i="0">
                                  <a:latin typeface="Cambria Math" panose="02040503050406030204" pitchFamily="18" charset="0"/>
                                  <a:cs typeface="Cambria Math" panose="02040503050406030204" pitchFamily="18" charset="0"/>
                                </a:rPr>
                                <m:t>h</m:t>
                              </m:r>
                            </m:e>
                            <m:sub>
                              <m:r>
                                <m:rPr>
                                  <m:sty m:val="p"/>
                                </m:rPr>
                                <a:rPr lang="en-US" sz="3600" i="0">
                                  <a:latin typeface="Cambria Math" panose="02040503050406030204" pitchFamily="18" charset="0"/>
                                  <a:cs typeface="Cambria Math" panose="02040503050406030204" pitchFamily="18" charset="0"/>
                                </a:rPr>
                                <m:t>sx</m:t>
                              </m:r>
                            </m:sub>
                          </m:sSub>
                          <m:r>
                            <a:rPr lang="en-US" sz="3600" i="0">
                              <a:latin typeface="Cambria Math" panose="02040503050406030204" pitchFamily="18" charset="0"/>
                              <a:ea typeface="MS Mincho" charset="0"/>
                              <a:cs typeface="Cambria Math" panose="02040503050406030204" pitchFamily="18" charset="0"/>
                            </a:rPr>
                            <m:t>×</m:t>
                          </m:r>
                          <m:sSub>
                            <m:sSubPr>
                              <m:ctrlPr>
                                <a:rPr lang="en-US" sz="3600" i="1">
                                  <a:solidFill>
                                    <a:srgbClr val="836967"/>
                                  </a:solidFill>
                                  <a:latin typeface="Cambria Math" panose="02040503050406030204" pitchFamily="18" charset="0"/>
                                  <a:cs typeface="Cambria Math" panose="02040503050406030204" pitchFamily="18" charset="0"/>
                                </a:rPr>
                              </m:ctrlPr>
                            </m:sSubPr>
                            <m:e>
                              <m:r>
                                <m:rPr>
                                  <m:sty m:val="p"/>
                                </m:rPr>
                                <a:rPr lang="en-US" sz="3600" i="0">
                                  <a:latin typeface="Cambria Math" panose="02040503050406030204" pitchFamily="18" charset="0"/>
                                  <a:cs typeface="Cambria Math" panose="02040503050406030204" pitchFamily="18" charset="0"/>
                                </a:rPr>
                                <m:t>C</m:t>
                              </m:r>
                            </m:e>
                            <m:sub>
                              <m:r>
                                <m:rPr>
                                  <m:sty m:val="p"/>
                                </m:rPr>
                                <a:rPr lang="en-US" sz="3600" i="0">
                                  <a:latin typeface="Cambria Math" panose="02040503050406030204" pitchFamily="18" charset="0"/>
                                  <a:cs typeface="Cambria Math" panose="02040503050406030204" pitchFamily="18" charset="0"/>
                                </a:rPr>
                                <m:t>d</m:t>
                              </m:r>
                            </m:sub>
                          </m:sSub>
                        </m:den>
                      </m:f>
                    </m:oMath>
                  </m:oMathPara>
                </a14:m>
                <a:endParaRPr lang="en-US" sz="3600" dirty="0">
                  <a:latin typeface="Times New Roman" panose="02020603050405020304" pitchFamily="18" charset="0"/>
                  <a:cs typeface="Times New Roman" panose="02020603050405020304" pitchFamily="18" charset="0"/>
                </a:endParaRPr>
              </a:p>
            </p:txBody>
          </p:sp>
        </mc:Choice>
        <mc:Fallback xmlns="">
          <p:sp>
            <p:nvSpPr>
              <p:cNvPr id="10" name="TextBox 9"/>
              <p:cNvSpPr txBox="1">
                <a:spLocks noRot="1" noChangeAspect="1" noMove="1" noResize="1" noEditPoints="1" noAdjustHandles="1" noChangeArrowheads="1" noChangeShapeType="1" noTextEdit="1"/>
              </p:cNvSpPr>
              <p:nvPr/>
            </p:nvSpPr>
            <p:spPr>
              <a:xfrm>
                <a:off x="1752600" y="3771731"/>
                <a:ext cx="4232521" cy="1216025"/>
              </a:xfrm>
              <a:prstGeom prst="rect">
                <a:avLst/>
              </a:prstGeom>
              <a:blipFill rotWithShape="1">
                <a:blip r:embed="rId7"/>
                <a:stretch>
                  <a:fillRect t="-38" r="6" b="38"/>
                </a:stretch>
              </a:blipFill>
            </p:spPr>
            <p:txBody>
              <a:bodyPr/>
              <a:lstStyle/>
              <a:p>
                <a:r>
                  <a:rPr lang="en-US" altLang="en-US">
                    <a:noFill/>
                  </a:rPr>
                  <a:t> </a:t>
                </a:r>
              </a:p>
            </p:txBody>
          </p:sp>
        </mc:Fallback>
      </mc:AlternateContent>
      <p:pic>
        <p:nvPicPr>
          <p:cNvPr id="11" name="Picture 2"/>
          <p:cNvPicPr>
            <a:picLocks noChangeAspect="1" noChangeArrowheads="1"/>
          </p:cNvPicPr>
          <p:nvPr/>
        </p:nvPicPr>
        <p:blipFill>
          <a:blip r:embed="rId8">
            <a:clrChange>
              <a:clrFrom>
                <a:srgbClr val="FFFFFF">
                  <a:alpha val="100000"/>
                </a:srgbClr>
              </a:clrFrom>
              <a:clrTo>
                <a:srgbClr val="FFFFFF">
                  <a:alpha val="100000"/>
                  <a:alpha val="0"/>
                </a:srgbClr>
              </a:clrTo>
            </a:clrChange>
            <a:extLst>
              <a:ext uri="{28A0092B-C50C-407E-A947-70E740481C1C}">
                <a14:useLocalDpi xmlns:a14="http://schemas.microsoft.com/office/drawing/2010/main" val="0"/>
              </a:ext>
            </a:extLst>
          </a:blip>
          <a:srcRect/>
          <a:stretch>
            <a:fillRect/>
          </a:stretch>
        </p:blipFill>
        <p:spPr bwMode="auto">
          <a:xfrm>
            <a:off x="8382000" y="2095563"/>
            <a:ext cx="8801100" cy="7239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مستطيل 11"/>
          <p:cNvSpPr/>
          <p:nvPr/>
        </p:nvSpPr>
        <p:spPr>
          <a:xfrm>
            <a:off x="838200" y="5600700"/>
            <a:ext cx="7192010" cy="1167130"/>
          </a:xfrm>
          <a:prstGeom prst="rect">
            <a:avLst/>
          </a:prstGeom>
        </p:spPr>
        <p:txBody>
          <a:bodyPr wrap="square">
            <a:noAutofit/>
          </a:bodyPr>
          <a:lstStyle/>
          <a:p>
            <a:r>
              <a:rPr lang="en-US" sz="3200" dirty="0">
                <a:latin typeface="Times New Roman" panose="02020603050405020304" pitchFamily="18" charset="0"/>
                <a:cs typeface="Times New Roman" panose="02020603050405020304" pitchFamily="18" charset="0"/>
              </a:rPr>
              <a:t>all the values are approximately equal to 0.1 and less than 0.1  (</a:t>
            </a:r>
            <a:r>
              <a:rPr lang="en-US" sz="3200" dirty="0">
                <a:solidFill>
                  <a:srgbClr val="C00000"/>
                </a:solidFill>
                <a:latin typeface="Times New Roman" panose="02020603050405020304" pitchFamily="18" charset="0"/>
                <a:cs typeface="Times New Roman" panose="02020603050405020304" pitchFamily="18" charset="0"/>
              </a:rPr>
              <a:t>OK</a:t>
            </a:r>
            <a:r>
              <a:rPr lang="en-US" sz="3200" dirty="0">
                <a:latin typeface="Times New Roman" panose="02020603050405020304" pitchFamily="18" charset="0"/>
                <a:cs typeface="Times New Roman" panose="02020603050405020304" pitchFamily="18" charset="0"/>
              </a:rPr>
              <a:t>)</a:t>
            </a:r>
          </a:p>
        </p:txBody>
      </p:sp>
      <p:grpSp>
        <p:nvGrpSpPr>
          <p:cNvPr id="3" name="Group 2"/>
          <p:cNvGrpSpPr/>
          <p:nvPr userDrawn="1"/>
        </p:nvGrpSpPr>
        <p:grpSpPr>
          <a:xfrm>
            <a:off x="304800" y="342900"/>
            <a:ext cx="3989070" cy="528955"/>
            <a:chOff x="6240" y="4740"/>
            <a:chExt cx="6282" cy="833"/>
          </a:xfrm>
        </p:grpSpPr>
        <p:sp>
          <p:nvSpPr>
            <p:cNvPr id="4" name="文本框 12"/>
            <p:cNvSpPr txBox="1"/>
            <p:nvPr userDrawn="1">
              <p:custDataLst>
                <p:tags r:id="rId3"/>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3" name="文本框 3"/>
            <p:cNvSpPr txBox="1"/>
            <p:nvPr userDrawn="1">
              <p:custDataLst>
                <p:tags r:id="rId4"/>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grpSp>
        <p:nvGrpSpPr>
          <p:cNvPr id="15" name="Group 14"/>
          <p:cNvGrpSpPr/>
          <p:nvPr/>
        </p:nvGrpSpPr>
        <p:grpSpPr>
          <a:xfrm>
            <a:off x="4912995" y="465455"/>
            <a:ext cx="8462645" cy="1483995"/>
            <a:chOff x="7737" y="733"/>
            <a:chExt cx="13327" cy="2337"/>
          </a:xfrm>
        </p:grpSpPr>
        <p:sp>
          <p:nvSpPr>
            <p:cNvPr id="17" name="مستطيل 2"/>
            <p:cNvSpPr/>
            <p:nvPr>
              <p:custDataLst>
                <p:tags r:id="rId1"/>
              </p:custDataLst>
            </p:nvPr>
          </p:nvSpPr>
          <p:spPr>
            <a:xfrm>
              <a:off x="7737" y="733"/>
              <a:ext cx="13327" cy="1307"/>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sym typeface="+mn-ea"/>
                </a:rPr>
                <a:t>Verification of structural analysis</a:t>
              </a:r>
              <a:endParaRPr lang="en-US" altLang="en-US" sz="4800" b="1" dirty="0">
                <a:latin typeface="Times New Roman" panose="02020603050405020304" pitchFamily="18" charset="0"/>
                <a:cs typeface="Times New Roman" panose="02020603050405020304" pitchFamily="18" charset="0"/>
                <a:sym typeface="+mn-ea"/>
              </a:endParaRPr>
            </a:p>
          </p:txBody>
        </p:sp>
        <p:sp>
          <p:nvSpPr>
            <p:cNvPr id="19" name="مستطيل 2"/>
            <p:cNvSpPr/>
            <p:nvPr>
              <p:custDataLst>
                <p:tags r:id="rId2"/>
              </p:custDataLst>
            </p:nvPr>
          </p:nvSpPr>
          <p:spPr>
            <a:xfrm>
              <a:off x="11079" y="1860"/>
              <a:ext cx="6641" cy="1210"/>
            </a:xfrm>
            <a:prstGeom prst="rect">
              <a:avLst/>
            </a:prstGeom>
          </p:spPr>
          <p:txBody>
            <a:bodyPr wrap="none">
              <a:spAutoFit/>
            </a:bodyPr>
            <a:lstStyle/>
            <a:p>
              <a:pPr marL="0" marR="0" algn="l">
                <a:spcBef>
                  <a:spcPts val="0"/>
                </a:spcBef>
                <a:spcAft>
                  <a:spcPts val="600"/>
                </a:spcAft>
              </a:pPr>
              <a:r>
                <a:rPr lang="en-US" sz="4400" b="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sym typeface="+mn-ea"/>
                </a:rPr>
                <a:t>Effect of p-delta:</a:t>
              </a:r>
              <a:endParaRPr lang="en-US" altLang="en-US" sz="4400" b="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sym typeface="+mn-ea"/>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grpSp>
        <p:nvGrpSpPr>
          <p:cNvPr id="15" name="Group 133"/>
          <p:cNvGrpSpPr/>
          <p:nvPr/>
        </p:nvGrpSpPr>
        <p:grpSpPr>
          <a:xfrm>
            <a:off x="12268200" y="1454785"/>
            <a:ext cx="2870011" cy="2545623"/>
            <a:chOff x="3870" y="1871897"/>
            <a:chExt cx="6114" cy="7055"/>
          </a:xfrm>
        </p:grpSpPr>
        <p:pic>
          <p:nvPicPr>
            <p:cNvPr id="16" name="Picture 1" descr="C:\Users\User\Desktop\images\frame 1.pngframe 1"/>
            <p:cNvPicPr>
              <a:picLocks noChangeAspect="1"/>
            </p:cNvPicPr>
            <p:nvPr/>
          </p:nvPicPr>
          <p:blipFill>
            <a:blip r:embed="rId6"/>
            <a:srcRect t="372" r="5320" b="2811"/>
            <a:stretch>
              <a:fillRect/>
            </a:stretch>
          </p:blipFill>
          <p:spPr>
            <a:xfrm>
              <a:off x="3870" y="1871897"/>
              <a:ext cx="6114" cy="7055"/>
            </a:xfrm>
            <a:prstGeom prst="rect">
              <a:avLst/>
            </a:prstGeom>
            <a:ln>
              <a:noFill/>
            </a:ln>
            <a:effectLst/>
          </p:spPr>
        </p:pic>
        <p:sp>
          <p:nvSpPr>
            <p:cNvPr id="17" name="Rectangle 31"/>
            <p:cNvSpPr>
              <a:spLocks noChangeArrowheads="1"/>
            </p:cNvSpPr>
            <p:nvPr/>
          </p:nvSpPr>
          <p:spPr bwMode="auto">
            <a:xfrm rot="5400000">
              <a:off x="4616" y="1874738"/>
              <a:ext cx="719" cy="2066"/>
            </a:xfrm>
            <a:prstGeom prst="rect">
              <a:avLst/>
            </a:prstGeom>
            <a:noFill/>
            <a:ln w="38100" cmpd="sng">
              <a:solidFill>
                <a:srgbClr val="0000FF"/>
              </a:solidFill>
              <a:miter lim="800000"/>
            </a:ln>
          </p:spPr>
          <p:txBody>
            <a:bodyPr rot="0" vert="horz" wrap="square" lIns="91440" tIns="45720" rIns="91440" bIns="45720" anchor="t" anchorCtr="0" upright="1">
              <a:noAutofit/>
            </a:bodyPr>
            <a:lstStyle/>
            <a:p>
              <a:pPr algn="ctr">
                <a:spcAft>
                  <a:spcPts val="600"/>
                </a:spcAft>
              </a:pPr>
              <a:r>
                <a:rPr lang="en-US" sz="1200">
                  <a:solidFill>
                    <a:srgbClr val="000000"/>
                  </a:solidFill>
                  <a:effectLst/>
                  <a:latin typeface="Times New Roman" panose="02020603050405020304" pitchFamily="18" charset="0"/>
                  <a:ea typeface="Calibri" panose="020F0502020204030204"/>
                  <a:cs typeface="Times New Roman" panose="02020603050405020304" pitchFamily="18" charset="0"/>
                </a:rPr>
                <a:t> </a:t>
              </a:r>
            </a:p>
          </p:txBody>
        </p:sp>
      </p:grpSp>
      <p:grpSp>
        <p:nvGrpSpPr>
          <p:cNvPr id="30" name="Group 29"/>
          <p:cNvGrpSpPr/>
          <p:nvPr/>
        </p:nvGrpSpPr>
        <p:grpSpPr>
          <a:xfrm>
            <a:off x="12268200" y="4166870"/>
            <a:ext cx="3022600" cy="2557780"/>
            <a:chOff x="22600" y="5700"/>
            <a:chExt cx="4760" cy="4028"/>
          </a:xfrm>
        </p:grpSpPr>
        <p:pic>
          <p:nvPicPr>
            <p:cNvPr id="18" name="Picture 1"/>
            <p:cNvPicPr/>
            <p:nvPr/>
          </p:nvPicPr>
          <p:blipFill>
            <a:blip r:embed="rId7">
              <a:clrChange>
                <a:clrFrom>
                  <a:srgbClr val="FFFFFF">
                    <a:alpha val="100000"/>
                  </a:srgbClr>
                </a:clrFrom>
                <a:clrTo>
                  <a:srgbClr val="FFFFFF">
                    <a:alpha val="100000"/>
                    <a:alpha val="0"/>
                  </a:srgbClr>
                </a:clrTo>
              </a:clrChange>
              <a:extLst>
                <a:ext uri="{28A0092B-C50C-407E-A947-70E740481C1C}">
                  <a14:useLocalDpi xmlns:a14="http://schemas.microsoft.com/office/drawing/2010/main" val="0"/>
                </a:ext>
              </a:extLst>
            </a:blip>
            <a:srcRect l="27433" t="7063" r="2410" b="3069"/>
            <a:stretch>
              <a:fillRect/>
            </a:stretch>
          </p:blipFill>
          <p:spPr>
            <a:xfrm>
              <a:off x="22600" y="5700"/>
              <a:ext cx="4760" cy="4028"/>
            </a:xfrm>
            <a:prstGeom prst="rect">
              <a:avLst/>
            </a:prstGeom>
            <a:ln>
              <a:noFill/>
            </a:ln>
            <a:effectLst/>
          </p:spPr>
        </p:pic>
        <p:sp>
          <p:nvSpPr>
            <p:cNvPr id="19" name="Rectangles 338"/>
            <p:cNvSpPr/>
            <p:nvPr/>
          </p:nvSpPr>
          <p:spPr>
            <a:xfrm>
              <a:off x="23055" y="7714"/>
              <a:ext cx="560" cy="375"/>
            </a:xfrm>
            <a:prstGeom prst="rect">
              <a:avLst/>
            </a:prstGeom>
            <a:noFill/>
            <a:ln w="38100">
              <a:solidFill>
                <a:srgbClr val="7030A0"/>
              </a:solidFill>
            </a:ln>
          </p:spPr>
          <p:style>
            <a:lnRef idx="2">
              <a:schemeClr val="accent1">
                <a:lumMod val="75000"/>
              </a:schemeClr>
            </a:lnRef>
            <a:fillRef idx="1">
              <a:schemeClr val="accent1"/>
            </a:fillRef>
            <a:effectRef idx="0">
              <a:srgbClr val="FFFFFF"/>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a:spcAft>
                  <a:spcPts val="600"/>
                </a:spcAft>
              </a:pPr>
              <a:r>
                <a:rPr lang="en-US" sz="1200" dirty="0">
                  <a:solidFill>
                    <a:srgbClr val="000000"/>
                  </a:solidFill>
                  <a:effectLst/>
                  <a:latin typeface="Times New Roman" panose="02020603050405020304" pitchFamily="18" charset="0"/>
                  <a:ea typeface="Calibri" panose="020F0502020204030204"/>
                  <a:cs typeface="Times New Roman" panose="02020603050405020304" pitchFamily="18" charset="0"/>
                </a:rPr>
                <a:t> </a:t>
              </a:r>
            </a:p>
          </p:txBody>
        </p:sp>
      </p:grpSp>
      <p:grpSp>
        <p:nvGrpSpPr>
          <p:cNvPr id="31" name="Group 30"/>
          <p:cNvGrpSpPr/>
          <p:nvPr/>
        </p:nvGrpSpPr>
        <p:grpSpPr>
          <a:xfrm>
            <a:off x="12557125" y="6776720"/>
            <a:ext cx="2590165" cy="2895600"/>
            <a:chOff x="21895" y="11512"/>
            <a:chExt cx="4079" cy="4560"/>
          </a:xfrm>
        </p:grpSpPr>
        <p:pic>
          <p:nvPicPr>
            <p:cNvPr id="23" name="Picture 1"/>
            <p:cNvPicPr/>
            <p:nvPr/>
          </p:nvPicPr>
          <p:blipFill>
            <a:blip r:embed="rId8">
              <a:clrChange>
                <a:clrFrom>
                  <a:srgbClr val="FFFFFF">
                    <a:alpha val="100000"/>
                  </a:srgbClr>
                </a:clrFrom>
                <a:clrTo>
                  <a:srgbClr val="FFFFFF">
                    <a:alpha val="100000"/>
                    <a:alpha val="0"/>
                  </a:srgbClr>
                </a:clrTo>
              </a:clrChange>
              <a:extLst>
                <a:ext uri="{28A0092B-C50C-407E-A947-70E740481C1C}">
                  <a14:useLocalDpi xmlns:a14="http://schemas.microsoft.com/office/drawing/2010/main" val="0"/>
                </a:ext>
              </a:extLst>
            </a:blip>
            <a:srcRect l="20771" t="8889" r="15092" b="6667"/>
            <a:stretch>
              <a:fillRect/>
            </a:stretch>
          </p:blipFill>
          <p:spPr>
            <a:xfrm>
              <a:off x="21895" y="11512"/>
              <a:ext cx="4079" cy="4560"/>
            </a:xfrm>
            <a:prstGeom prst="rect">
              <a:avLst/>
            </a:prstGeom>
            <a:effectLst/>
          </p:spPr>
        </p:pic>
        <p:sp>
          <p:nvSpPr>
            <p:cNvPr id="24" name="Rectangle 1"/>
            <p:cNvSpPr/>
            <p:nvPr/>
          </p:nvSpPr>
          <p:spPr>
            <a:xfrm>
              <a:off x="23000" y="14752"/>
              <a:ext cx="813" cy="1320"/>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a:spcAft>
                  <a:spcPts val="600"/>
                </a:spcAft>
              </a:pPr>
              <a:r>
                <a:rPr lang="en-US" sz="1200">
                  <a:solidFill>
                    <a:srgbClr val="000000"/>
                  </a:solidFill>
                  <a:effectLst/>
                  <a:latin typeface="Times New Roman" panose="02020603050405020304" pitchFamily="18" charset="0"/>
                  <a:ea typeface="Calibri" panose="020F0502020204030204"/>
                  <a:cs typeface="Times New Roman" panose="02020603050405020304" pitchFamily="18" charset="0"/>
                </a:rPr>
                <a:t> </a:t>
              </a:r>
            </a:p>
          </p:txBody>
        </p:sp>
      </p:grpSp>
      <p:grpSp>
        <p:nvGrpSpPr>
          <p:cNvPr id="35" name="Group 34"/>
          <p:cNvGrpSpPr/>
          <p:nvPr/>
        </p:nvGrpSpPr>
        <p:grpSpPr>
          <a:xfrm>
            <a:off x="685800" y="1612900"/>
            <a:ext cx="10679113" cy="6927144"/>
            <a:chOff x="840" y="1776"/>
            <a:chExt cx="16818" cy="10909"/>
          </a:xfrm>
        </p:grpSpPr>
        <p:grpSp>
          <p:nvGrpSpPr>
            <p:cNvPr id="32" name="Group 31"/>
            <p:cNvGrpSpPr/>
            <p:nvPr/>
          </p:nvGrpSpPr>
          <p:grpSpPr>
            <a:xfrm>
              <a:off x="840" y="1776"/>
              <a:ext cx="16046" cy="3183"/>
              <a:chOff x="840" y="1776"/>
              <a:chExt cx="16046" cy="3183"/>
            </a:xfrm>
          </p:grpSpPr>
          <p:sp>
            <p:nvSpPr>
              <p:cNvPr id="9" name="مستطيل 8"/>
              <p:cNvSpPr/>
              <p:nvPr/>
            </p:nvSpPr>
            <p:spPr>
              <a:xfrm>
                <a:off x="840" y="1776"/>
                <a:ext cx="6683" cy="1016"/>
              </a:xfrm>
              <a:prstGeom prst="rect">
                <a:avLst/>
              </a:prstGeom>
            </p:spPr>
            <p:txBody>
              <a:bodyPr wrap="none">
                <a:spAutoFit/>
              </a:bodyPr>
              <a:lstStyle/>
              <a:p>
                <a:pPr marL="571500" indent="-571500">
                  <a:buFont typeface="Wingdings" panose="05000000000000000000" charset="0"/>
                  <a:buChar char="Ø"/>
                </a:pPr>
                <a:r>
                  <a:rPr lang="en-US" sz="3600" b="1" dirty="0">
                    <a:latin typeface="Times New Roman" panose="02020603050405020304" pitchFamily="18" charset="0"/>
                    <a:cs typeface="Times New Roman" panose="02020603050405020304" pitchFamily="18" charset="0"/>
                  </a:rPr>
                  <a:t> Slabs and beams :</a:t>
                </a:r>
              </a:p>
            </p:txBody>
          </p:sp>
          <mc:AlternateContent xmlns:mc="http://schemas.openxmlformats.org/markup-compatibility/2006" xmlns:a14="http://schemas.microsoft.com/office/drawing/2010/main">
            <mc:Choice Requires="a14">
              <p:sp>
                <p:nvSpPr>
                  <p:cNvPr id="12" name="مستطيل 11"/>
                  <p:cNvSpPr/>
                  <p:nvPr/>
                </p:nvSpPr>
                <p:spPr>
                  <a:xfrm>
                    <a:off x="1182" y="3732"/>
                    <a:ext cx="15704" cy="1227"/>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r>
                            <m:rPr>
                              <m:sty m:val="p"/>
                            </m:rPr>
                            <a:rPr lang="en-US" sz="2400" smtClean="0">
                              <a:latin typeface="Cambria Math" panose="02040503050406030204" pitchFamily="18" charset="0"/>
                              <a:cs typeface="Cambria Math" panose="02040503050406030204" pitchFamily="18" charset="0"/>
                            </a:rPr>
                            <m:t>Difference</m:t>
                          </m:r>
                          <m:r>
                            <a:rPr lang="en-US" sz="2400" smtClean="0">
                              <a:latin typeface="Cambria Math" panose="02040503050406030204" pitchFamily="18" charset="0"/>
                              <a:ea typeface="MS Mincho" charset="0"/>
                              <a:cs typeface="Cambria Math" panose="02040503050406030204" pitchFamily="18" charset="0"/>
                            </a:rPr>
                            <m:t> </m:t>
                          </m:r>
                          <m:r>
                            <m:rPr>
                              <m:sty m:val="p"/>
                            </m:rPr>
                            <a:rPr lang="en-US" sz="2400" smtClean="0">
                              <a:latin typeface="Cambria Math" panose="02040503050406030204" pitchFamily="18" charset="0"/>
                              <a:cs typeface="Cambria Math" panose="02040503050406030204" pitchFamily="18" charset="0"/>
                            </a:rPr>
                            <m:t>percentage</m:t>
                          </m:r>
                          <m:r>
                            <a:rPr lang="en-US" sz="2400" smtClean="0">
                              <a:latin typeface="Cambria Math" panose="02040503050406030204" pitchFamily="18" charset="0"/>
                              <a:ea typeface="MS Mincho" charset="0"/>
                              <a:cs typeface="Cambria Math" panose="02040503050406030204" pitchFamily="18" charset="0"/>
                            </a:rPr>
                            <m:t> </m:t>
                          </m:r>
                          <m:d>
                            <m:dPr>
                              <m:ctrlPr>
                                <a:rPr lang="en-US" sz="2400" i="1">
                                  <a:latin typeface="Cambria Math" panose="02040503050406030204" pitchFamily="18" charset="0"/>
                                  <a:cs typeface="Cambria Math" panose="02040503050406030204" pitchFamily="18" charset="0"/>
                                </a:rPr>
                              </m:ctrlPr>
                            </m:dPr>
                            <m:e>
                              <m:r>
                                <a:rPr lang="en-US" sz="2400">
                                  <a:latin typeface="Cambria Math" panose="02040503050406030204" pitchFamily="18" charset="0"/>
                                  <a:ea typeface="MS Mincho" charset="0"/>
                                  <a:cs typeface="Cambria Math" panose="02040503050406030204" pitchFamily="18" charset="0"/>
                                </a:rPr>
                                <m:t>%</m:t>
                              </m:r>
                            </m:e>
                          </m:d>
                          <m:r>
                            <a:rPr lang="en-US" sz="2400">
                              <a:latin typeface="Cambria Math" panose="02040503050406030204" pitchFamily="18" charset="0"/>
                              <a:ea typeface="MS Mincho" charset="0"/>
                              <a:cs typeface="Cambria Math" panose="02040503050406030204" pitchFamily="18" charset="0"/>
                            </a:rPr>
                            <m:t>=</m:t>
                          </m:r>
                          <m:f>
                            <m:fPr>
                              <m:ctrlPr>
                                <a:rPr lang="en-US" sz="2400" i="1">
                                  <a:latin typeface="Cambria Math" panose="02040503050406030204" pitchFamily="18" charset="0"/>
                                  <a:cs typeface="Cambria Math" panose="02040503050406030204" pitchFamily="18" charset="0"/>
                                </a:rPr>
                              </m:ctrlPr>
                            </m:fPr>
                            <m:num>
                              <m:r>
                                <a:rPr lang="en-US" sz="2400">
                                  <a:latin typeface="Cambria Math" panose="02040503050406030204" pitchFamily="18" charset="0"/>
                                  <a:ea typeface="MS Mincho" charset="0"/>
                                  <a:cs typeface="Cambria Math" panose="02040503050406030204" pitchFamily="18" charset="0"/>
                                </a:rPr>
                                <m:t>270</m:t>
                              </m:r>
                              <m:r>
                                <a:rPr lang="en-US" sz="2400" i="1">
                                  <a:latin typeface="Cambria Math" panose="02040503050406030204" pitchFamily="18" charset="0"/>
                                  <a:ea typeface="MS Mincho" charset="0"/>
                                  <a:cs typeface="Cambria Math" panose="02040503050406030204" pitchFamily="18" charset="0"/>
                                </a:rPr>
                                <m:t>−</m:t>
                              </m:r>
                              <m:r>
                                <a:rPr lang="en-US" sz="2400">
                                  <a:latin typeface="Cambria Math" panose="02040503050406030204" pitchFamily="18" charset="0"/>
                                  <a:ea typeface="MS Mincho" charset="0"/>
                                  <a:cs typeface="Cambria Math" panose="02040503050406030204" pitchFamily="18" charset="0"/>
                                </a:rPr>
                                <m:t>243.42</m:t>
                              </m:r>
                            </m:num>
                            <m:den>
                              <m:r>
                                <a:rPr lang="en-US" sz="2400">
                                  <a:latin typeface="Cambria Math" panose="02040503050406030204" pitchFamily="18" charset="0"/>
                                  <a:ea typeface="MS Mincho" charset="0"/>
                                  <a:cs typeface="Cambria Math" panose="02040503050406030204" pitchFamily="18" charset="0"/>
                                </a:rPr>
                                <m:t>270</m:t>
                              </m:r>
                            </m:den>
                          </m:f>
                          <m:r>
                            <a:rPr lang="en-US" sz="2400">
                              <a:latin typeface="Cambria Math" panose="02040503050406030204" pitchFamily="18" charset="0"/>
                              <a:ea typeface="MS Mincho" charset="0"/>
                              <a:cs typeface="Cambria Math" panose="02040503050406030204" pitchFamily="18" charset="0"/>
                            </a:rPr>
                            <m:t>×100%=9.84%&lt;10% (</m:t>
                          </m:r>
                          <m:r>
                            <m:rPr>
                              <m:sty m:val="p"/>
                            </m:rPr>
                            <a:rPr lang="en-US" sz="2400">
                              <a:solidFill>
                                <a:srgbClr val="FF0000"/>
                              </a:solidFill>
                              <a:latin typeface="Cambria Math" panose="02040503050406030204" pitchFamily="18" charset="0"/>
                              <a:cs typeface="Cambria Math" panose="02040503050406030204" pitchFamily="18" charset="0"/>
                            </a:rPr>
                            <m:t>OK</m:t>
                          </m:r>
                          <m:r>
                            <a:rPr lang="en-US" sz="2400">
                              <a:latin typeface="Cambria Math" panose="02040503050406030204" pitchFamily="18" charset="0"/>
                              <a:ea typeface="MS Mincho" charset="0"/>
                              <a:cs typeface="Cambria Math" panose="02040503050406030204" pitchFamily="18" charset="0"/>
                            </a:rPr>
                            <m:t>).</m:t>
                          </m:r>
                        </m:oMath>
                      </m:oMathPara>
                    </a14:m>
                    <a:endParaRPr lang="en-US" sz="2400" dirty="0">
                      <a:latin typeface="Times New Roman" panose="02020603050405020304" pitchFamily="18" charset="0"/>
                      <a:cs typeface="Times New Roman" panose="02020603050405020304" pitchFamily="18" charset="0"/>
                    </a:endParaRPr>
                  </a:p>
                </p:txBody>
              </p:sp>
            </mc:Choice>
            <mc:Fallback xmlns="">
              <p:sp>
                <p:nvSpPr>
                  <p:cNvPr id="12" name="مستطيل 11"/>
                  <p:cNvSpPr>
                    <a:spLocks noRot="1" noChangeAspect="1" noMove="1" noResize="1" noEditPoints="1" noAdjustHandles="1" noChangeArrowheads="1" noChangeShapeType="1" noTextEdit="1"/>
                  </p:cNvSpPr>
                  <p:nvPr/>
                </p:nvSpPr>
                <p:spPr>
                  <a:xfrm>
                    <a:off x="1182" y="3732"/>
                    <a:ext cx="15704" cy="1227"/>
                  </a:xfrm>
                  <a:prstGeom prst="rect">
                    <a:avLst/>
                  </a:prstGeom>
                  <a:blipFill rotWithShape="1">
                    <a:blip r:embed="rId9"/>
                  </a:blipFill>
                </p:spPr>
                <p:txBody>
                  <a:bodyPr/>
                  <a:lstStyle/>
                  <a:p>
                    <a:r>
                      <a:rPr lang="en-US" altLang="en-US">
                        <a:noFill/>
                      </a:rPr>
                      <a:t> </a:t>
                    </a:r>
                  </a:p>
                </p:txBody>
              </p:sp>
            </mc:Fallback>
          </mc:AlternateContent>
          <p:sp>
            <p:nvSpPr>
              <p:cNvPr id="14" name="مستطيل 13"/>
              <p:cNvSpPr/>
              <p:nvPr/>
            </p:nvSpPr>
            <p:spPr>
              <a:xfrm>
                <a:off x="1080" y="3001"/>
                <a:ext cx="7026" cy="822"/>
              </a:xfrm>
              <a:prstGeom prst="rect">
                <a:avLst/>
              </a:prstGeom>
            </p:spPr>
            <p:txBody>
              <a:bodyPr wrap="none">
                <a:spAutoFit/>
              </a:bodyPr>
              <a:lstStyle/>
              <a:p>
                <a:r>
                  <a:rPr lang="en-US" sz="2800" dirty="0">
                    <a:latin typeface="Times New Roman" panose="02020603050405020304" pitchFamily="18" charset="0"/>
                    <a:cs typeface="Times New Roman" panose="02020603050405020304" pitchFamily="18" charset="0"/>
                  </a:rPr>
                  <a:t>This span is in the ninth floor </a:t>
                </a:r>
              </a:p>
            </p:txBody>
          </p:sp>
        </p:grpSp>
        <p:grpSp>
          <p:nvGrpSpPr>
            <p:cNvPr id="33" name="Group 32"/>
            <p:cNvGrpSpPr/>
            <p:nvPr/>
          </p:nvGrpSpPr>
          <p:grpSpPr>
            <a:xfrm>
              <a:off x="965" y="5550"/>
              <a:ext cx="16061" cy="3548"/>
              <a:chOff x="965" y="5550"/>
              <a:chExt cx="16061" cy="3548"/>
            </a:xfrm>
          </p:grpSpPr>
          <mc:AlternateContent xmlns:mc="http://schemas.openxmlformats.org/markup-compatibility/2006" xmlns:a14="http://schemas.microsoft.com/office/drawing/2010/main">
            <mc:Choice Requires="a14">
              <p:sp>
                <p:nvSpPr>
                  <p:cNvPr id="20" name="مستطيل 19"/>
                  <p:cNvSpPr/>
                  <p:nvPr/>
                </p:nvSpPr>
                <p:spPr>
                  <a:xfrm>
                    <a:off x="1044" y="7860"/>
                    <a:ext cx="15982" cy="1238"/>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m:rPr>
                              <m:sty m:val="p"/>
                            </m:rPr>
                            <a:rPr lang="en-US" sz="2400">
                              <a:latin typeface="Cambria Math" panose="02040503050406030204" pitchFamily="18" charset="0"/>
                              <a:cs typeface="Cambria Math" panose="02040503050406030204" pitchFamily="18" charset="0"/>
                            </a:rPr>
                            <m:t>Difference</m:t>
                          </m:r>
                          <m:r>
                            <a:rPr lang="en-US" sz="2400">
                              <a:latin typeface="Cambria Math" panose="02040503050406030204" pitchFamily="18" charset="0"/>
                              <a:ea typeface="MS Mincho" charset="0"/>
                              <a:cs typeface="Cambria Math" panose="02040503050406030204" pitchFamily="18" charset="0"/>
                            </a:rPr>
                            <m:t> </m:t>
                          </m:r>
                          <m:r>
                            <m:rPr>
                              <m:sty m:val="p"/>
                            </m:rPr>
                            <a:rPr lang="en-US" sz="2400">
                              <a:latin typeface="Cambria Math" panose="02040503050406030204" pitchFamily="18" charset="0"/>
                              <a:cs typeface="Cambria Math" panose="02040503050406030204" pitchFamily="18" charset="0"/>
                            </a:rPr>
                            <m:t>percentage</m:t>
                          </m:r>
                          <m:r>
                            <a:rPr lang="en-US" sz="2400">
                              <a:latin typeface="Cambria Math" panose="02040503050406030204" pitchFamily="18" charset="0"/>
                              <a:ea typeface="MS Mincho" charset="0"/>
                              <a:cs typeface="Cambria Math" panose="02040503050406030204" pitchFamily="18" charset="0"/>
                            </a:rPr>
                            <m:t> (%)=</m:t>
                          </m:r>
                          <m:f>
                            <m:fPr>
                              <m:ctrlPr>
                                <a:rPr lang="en-US" sz="2400" i="1">
                                  <a:latin typeface="Cambria Math" panose="02040503050406030204" pitchFamily="18" charset="0"/>
                                  <a:cs typeface="Cambria Math" panose="02040503050406030204" pitchFamily="18" charset="0"/>
                                </a:rPr>
                              </m:ctrlPr>
                            </m:fPr>
                            <m:num>
                              <m:r>
                                <a:rPr lang="en-US" sz="2400">
                                  <a:latin typeface="Cambria Math" panose="02040503050406030204" pitchFamily="18" charset="0"/>
                                  <a:ea typeface="MS Mincho" charset="0"/>
                                  <a:cs typeface="Cambria Math" panose="02040503050406030204" pitchFamily="18" charset="0"/>
                                </a:rPr>
                                <m:t>267</m:t>
                              </m:r>
                              <m:r>
                                <a:rPr lang="en-US" sz="2400" i="1">
                                  <a:latin typeface="Cambria Math" panose="02040503050406030204" pitchFamily="18" charset="0"/>
                                  <a:ea typeface="MS Mincho" charset="0"/>
                                  <a:cs typeface="Cambria Math" panose="02040503050406030204" pitchFamily="18" charset="0"/>
                                </a:rPr>
                                <m:t>−</m:t>
                              </m:r>
                              <m:r>
                                <a:rPr lang="en-US" sz="2400">
                                  <a:latin typeface="Cambria Math" panose="02040503050406030204" pitchFamily="18" charset="0"/>
                                  <a:ea typeface="MS Mincho" charset="0"/>
                                  <a:cs typeface="Cambria Math" panose="02040503050406030204" pitchFamily="18" charset="0"/>
                                </a:rPr>
                                <m:t>261.1</m:t>
                              </m:r>
                            </m:num>
                            <m:den>
                              <m:r>
                                <a:rPr lang="en-US" sz="2400">
                                  <a:latin typeface="Cambria Math" panose="02040503050406030204" pitchFamily="18" charset="0"/>
                                  <a:ea typeface="MS Mincho" charset="0"/>
                                  <a:cs typeface="Cambria Math" panose="02040503050406030204" pitchFamily="18" charset="0"/>
                                </a:rPr>
                                <m:t>267</m:t>
                              </m:r>
                            </m:den>
                          </m:f>
                          <m:r>
                            <a:rPr lang="en-US" sz="2400">
                              <a:latin typeface="Cambria Math" panose="02040503050406030204" pitchFamily="18" charset="0"/>
                              <a:ea typeface="MS Mincho" charset="0"/>
                              <a:cs typeface="Cambria Math" panose="02040503050406030204" pitchFamily="18" charset="0"/>
                            </a:rPr>
                            <m:t>×100%=2.25% &lt;10% (</m:t>
                          </m:r>
                          <m:r>
                            <m:rPr>
                              <m:sty m:val="p"/>
                            </m:rPr>
                            <a:rPr lang="en-US" sz="2400" smtClean="0">
                              <a:solidFill>
                                <a:srgbClr val="FF0000"/>
                              </a:solidFill>
                              <a:latin typeface="Cambria Math" panose="02040503050406030204" pitchFamily="18" charset="0"/>
                              <a:cs typeface="Cambria Math" panose="02040503050406030204" pitchFamily="18" charset="0"/>
                            </a:rPr>
                            <m:t>OK</m:t>
                          </m:r>
                          <m:r>
                            <a:rPr lang="en-US" sz="2400">
                              <a:latin typeface="Cambria Math" panose="02040503050406030204" pitchFamily="18" charset="0"/>
                              <a:ea typeface="MS Mincho" charset="0"/>
                              <a:cs typeface="Cambria Math" panose="02040503050406030204" pitchFamily="18" charset="0"/>
                            </a:rPr>
                            <m:t>).</m:t>
                          </m:r>
                        </m:oMath>
                      </m:oMathPara>
                    </a14:m>
                    <a:endParaRPr lang="en-US" sz="2400" dirty="0">
                      <a:latin typeface="Times New Roman" panose="02020603050405020304" pitchFamily="18" charset="0"/>
                      <a:cs typeface="Times New Roman" panose="02020603050405020304" pitchFamily="18" charset="0"/>
                    </a:endParaRPr>
                  </a:p>
                </p:txBody>
              </p:sp>
            </mc:Choice>
            <mc:Fallback xmlns="">
              <p:sp>
                <p:nvSpPr>
                  <p:cNvPr id="20" name="مستطيل 19"/>
                  <p:cNvSpPr>
                    <a:spLocks noRot="1" noChangeAspect="1" noMove="1" noResize="1" noEditPoints="1" noAdjustHandles="1" noChangeArrowheads="1" noChangeShapeType="1" noTextEdit="1"/>
                  </p:cNvSpPr>
                  <p:nvPr/>
                </p:nvSpPr>
                <p:spPr>
                  <a:xfrm>
                    <a:off x="1044" y="7860"/>
                    <a:ext cx="15982" cy="1238"/>
                  </a:xfrm>
                  <a:prstGeom prst="rect">
                    <a:avLst/>
                  </a:prstGeom>
                  <a:blipFill rotWithShape="1">
                    <a:blip r:embed="rId10"/>
                  </a:blipFill>
                </p:spPr>
                <p:txBody>
                  <a:bodyPr/>
                  <a:lstStyle/>
                  <a:p>
                    <a:r>
                      <a:rPr lang="en-US" altLang="en-US">
                        <a:noFill/>
                      </a:rPr>
                      <a:t> </a:t>
                    </a:r>
                  </a:p>
                </p:txBody>
              </p:sp>
            </mc:Fallback>
          </mc:AlternateContent>
          <p:sp>
            <p:nvSpPr>
              <p:cNvPr id="3" name="مستطيل 2"/>
              <p:cNvSpPr/>
              <p:nvPr/>
            </p:nvSpPr>
            <p:spPr>
              <a:xfrm>
                <a:off x="965" y="5550"/>
                <a:ext cx="4140" cy="1016"/>
              </a:xfrm>
              <a:prstGeom prst="rect">
                <a:avLst/>
              </a:prstGeom>
            </p:spPr>
            <p:txBody>
              <a:bodyPr wrap="none">
                <a:spAutoFit/>
              </a:bodyPr>
              <a:lstStyle/>
              <a:p>
                <a:pPr marL="571500" indent="-571500">
                  <a:buFont typeface="Wingdings" panose="05000000000000000000" charset="0"/>
                  <a:buChar char="Ø"/>
                </a:pPr>
                <a:r>
                  <a:rPr lang="en-US" sz="3600" b="1" dirty="0">
                    <a:latin typeface="Times New Roman" panose="02020603050405020304" pitchFamily="18" charset="0"/>
                    <a:cs typeface="Times New Roman" panose="02020603050405020304" pitchFamily="18" charset="0"/>
                  </a:rPr>
                  <a:t>Columns :</a:t>
                </a:r>
              </a:p>
            </p:txBody>
          </p:sp>
          <p:sp>
            <p:nvSpPr>
              <p:cNvPr id="4" name="مستطيل 3"/>
              <p:cNvSpPr/>
              <p:nvPr/>
            </p:nvSpPr>
            <p:spPr>
              <a:xfrm>
                <a:off x="1320" y="6900"/>
                <a:ext cx="7974" cy="822"/>
              </a:xfrm>
              <a:prstGeom prst="rect">
                <a:avLst/>
              </a:prstGeom>
            </p:spPr>
            <p:txBody>
              <a:bodyPr wrap="none">
                <a:spAutoFit/>
              </a:bodyPr>
              <a:lstStyle/>
              <a:p>
                <a:r>
                  <a:rPr lang="en-US" sz="2800" dirty="0">
                    <a:latin typeface="Times New Roman" panose="02020603050405020304" pitchFamily="18" charset="0"/>
                    <a:cs typeface="Times New Roman" panose="02020603050405020304" pitchFamily="18" charset="0"/>
                  </a:rPr>
                  <a:t>This column is in the ground floor</a:t>
                </a:r>
              </a:p>
            </p:txBody>
          </p:sp>
        </p:grpSp>
        <p:grpSp>
          <p:nvGrpSpPr>
            <p:cNvPr id="34" name="Group 33"/>
            <p:cNvGrpSpPr/>
            <p:nvPr/>
          </p:nvGrpSpPr>
          <p:grpSpPr>
            <a:xfrm>
              <a:off x="1080" y="9300"/>
              <a:ext cx="16578" cy="3384"/>
              <a:chOff x="1080" y="9300"/>
              <a:chExt cx="16578" cy="3384"/>
            </a:xfrm>
          </p:grpSpPr>
          <p:sp>
            <p:nvSpPr>
              <p:cNvPr id="25" name="مستطيل 24"/>
              <p:cNvSpPr/>
              <p:nvPr/>
            </p:nvSpPr>
            <p:spPr>
              <a:xfrm>
                <a:off x="1560" y="10615"/>
                <a:ext cx="10153" cy="822"/>
              </a:xfrm>
              <a:prstGeom prst="rect">
                <a:avLst/>
              </a:prstGeom>
            </p:spPr>
            <p:txBody>
              <a:bodyPr wrap="none">
                <a:spAutoFit/>
              </a:bodyPr>
              <a:lstStyle/>
              <a:p>
                <a:r>
                  <a:rPr lang="en-US" sz="2800" dirty="0">
                    <a:latin typeface="Times New Roman" panose="02020603050405020304" pitchFamily="18" charset="0"/>
                    <a:cs typeface="Times New Roman" panose="02020603050405020304" pitchFamily="18" charset="0"/>
                  </a:rPr>
                  <a:t>This shear wall is in the first basement floor</a:t>
                </a:r>
              </a:p>
            </p:txBody>
          </p:sp>
          <mc:AlternateContent xmlns:mc="http://schemas.openxmlformats.org/markup-compatibility/2006" xmlns:a14="http://schemas.microsoft.com/office/drawing/2010/main">
            <mc:Choice Requires="a14">
              <p:sp>
                <p:nvSpPr>
                  <p:cNvPr id="26" name="مستطيل 25"/>
                  <p:cNvSpPr/>
                  <p:nvPr/>
                </p:nvSpPr>
                <p:spPr>
                  <a:xfrm>
                    <a:off x="1200" y="11435"/>
                    <a:ext cx="16458" cy="1250"/>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r>
                            <m:rPr>
                              <m:sty m:val="p"/>
                            </m:rPr>
                            <a:rPr lang="en-US" sz="2400" b="0" i="0">
                              <a:latin typeface="Cambria Math" panose="02040503050406030204" pitchFamily="18" charset="0"/>
                              <a:cs typeface="Cambria Math" panose="02040503050406030204" pitchFamily="18" charset="0"/>
                            </a:rPr>
                            <m:t>Difference</m:t>
                          </m:r>
                          <m:r>
                            <a:rPr lang="en-US" sz="2400" b="0" i="0">
                              <a:latin typeface="Cambria Math" panose="02040503050406030204" pitchFamily="18" charset="0"/>
                              <a:ea typeface="MS Mincho" charset="0"/>
                              <a:cs typeface="Cambria Math" panose="02040503050406030204" pitchFamily="18" charset="0"/>
                            </a:rPr>
                            <m:t> </m:t>
                          </m:r>
                          <m:r>
                            <m:rPr>
                              <m:sty m:val="p"/>
                            </m:rPr>
                            <a:rPr lang="en-US" sz="2400" b="0" i="0">
                              <a:latin typeface="Cambria Math" panose="02040503050406030204" pitchFamily="18" charset="0"/>
                              <a:cs typeface="Cambria Math" panose="02040503050406030204" pitchFamily="18" charset="0"/>
                            </a:rPr>
                            <m:t>percentage</m:t>
                          </m:r>
                          <m:r>
                            <a:rPr lang="en-US" sz="2400" b="0" i="0">
                              <a:latin typeface="Cambria Math" panose="02040503050406030204" pitchFamily="18" charset="0"/>
                              <a:ea typeface="MS Mincho" charset="0"/>
                              <a:cs typeface="Cambria Math" panose="02040503050406030204" pitchFamily="18" charset="0"/>
                            </a:rPr>
                            <m:t> (%)=</m:t>
                          </m:r>
                          <m:f>
                            <m:fPr>
                              <m:ctrlPr>
                                <a:rPr lang="en-US" sz="2400" i="1">
                                  <a:latin typeface="Cambria Math" panose="02040503050406030204" pitchFamily="18" charset="0"/>
                                  <a:cs typeface="Cambria Math" panose="02040503050406030204" pitchFamily="18" charset="0"/>
                                </a:rPr>
                              </m:ctrlPr>
                            </m:fPr>
                            <m:num>
                              <m:r>
                                <a:rPr lang="en-US" sz="2400" b="0" i="0">
                                  <a:latin typeface="Cambria Math" panose="02040503050406030204" pitchFamily="18" charset="0"/>
                                  <a:ea typeface="MS Mincho" charset="0"/>
                                  <a:cs typeface="Cambria Math" panose="02040503050406030204" pitchFamily="18" charset="0"/>
                                </a:rPr>
                                <m:t>222.4−205.6</m:t>
                              </m:r>
                            </m:num>
                            <m:den>
                              <m:r>
                                <a:rPr lang="en-US" sz="2400" b="0" i="0">
                                  <a:latin typeface="Cambria Math" panose="02040503050406030204" pitchFamily="18" charset="0"/>
                                  <a:ea typeface="MS Mincho" charset="0"/>
                                  <a:cs typeface="Cambria Math" panose="02040503050406030204" pitchFamily="18" charset="0"/>
                                </a:rPr>
                                <m:t>205.6</m:t>
                              </m:r>
                            </m:den>
                          </m:f>
                          <m:r>
                            <a:rPr lang="en-US" sz="2400" b="0" i="0">
                              <a:latin typeface="Cambria Math" panose="02040503050406030204" pitchFamily="18" charset="0"/>
                              <a:ea typeface="MS Mincho" charset="0"/>
                              <a:cs typeface="Cambria Math" panose="02040503050406030204" pitchFamily="18" charset="0"/>
                            </a:rPr>
                            <m:t>×100%=8.17% &lt;10% (</m:t>
                          </m:r>
                          <m:r>
                            <m:rPr>
                              <m:sty m:val="p"/>
                            </m:rPr>
                            <a:rPr lang="en-US" sz="2400" b="0" i="0" smtClean="0">
                              <a:solidFill>
                                <a:srgbClr val="FF0000"/>
                              </a:solidFill>
                              <a:latin typeface="Cambria Math" panose="02040503050406030204" pitchFamily="18" charset="0"/>
                              <a:cs typeface="Cambria Math" panose="02040503050406030204" pitchFamily="18" charset="0"/>
                            </a:rPr>
                            <m:t>OK</m:t>
                          </m:r>
                          <m:r>
                            <a:rPr lang="en-US" sz="2400" b="0" i="0">
                              <a:latin typeface="Cambria Math" panose="02040503050406030204" pitchFamily="18" charset="0"/>
                              <a:ea typeface="MS Mincho" charset="0"/>
                              <a:cs typeface="Cambria Math" panose="02040503050406030204" pitchFamily="18" charset="0"/>
                            </a:rPr>
                            <m:t>) .</m:t>
                          </m:r>
                        </m:oMath>
                      </m:oMathPara>
                    </a14:m>
                    <a:endParaRPr lang="en-US" sz="2800" dirty="0">
                      <a:latin typeface="Times New Roman" panose="02020603050405020304" pitchFamily="18" charset="0"/>
                      <a:cs typeface="Times New Roman" panose="02020603050405020304" pitchFamily="18" charset="0"/>
                    </a:endParaRPr>
                  </a:p>
                </p:txBody>
              </p:sp>
            </mc:Choice>
            <mc:Fallback xmlns="">
              <p:sp>
                <p:nvSpPr>
                  <p:cNvPr id="26" name="مستطيل 25"/>
                  <p:cNvSpPr>
                    <a:spLocks noRot="1" noChangeAspect="1" noMove="1" noResize="1" noEditPoints="1" noAdjustHandles="1" noChangeArrowheads="1" noChangeShapeType="1" noTextEdit="1"/>
                  </p:cNvSpPr>
                  <p:nvPr/>
                </p:nvSpPr>
                <p:spPr>
                  <a:xfrm>
                    <a:off x="1200" y="11435"/>
                    <a:ext cx="16458" cy="1250"/>
                  </a:xfrm>
                  <a:prstGeom prst="rect">
                    <a:avLst/>
                  </a:prstGeom>
                  <a:blipFill rotWithShape="1">
                    <a:blip r:embed="rId11"/>
                  </a:blipFill>
                </p:spPr>
                <p:txBody>
                  <a:bodyPr/>
                  <a:lstStyle/>
                  <a:p>
                    <a:r>
                      <a:rPr lang="en-US" altLang="en-US">
                        <a:noFill/>
                      </a:rPr>
                      <a:t> </a:t>
                    </a:r>
                  </a:p>
                </p:txBody>
              </p:sp>
            </mc:Fallback>
          </mc:AlternateContent>
          <p:sp>
            <p:nvSpPr>
              <p:cNvPr id="27" name="مستطيل 26"/>
              <p:cNvSpPr/>
              <p:nvPr/>
            </p:nvSpPr>
            <p:spPr>
              <a:xfrm>
                <a:off x="1080" y="9300"/>
                <a:ext cx="5099" cy="1016"/>
              </a:xfrm>
              <a:prstGeom prst="rect">
                <a:avLst/>
              </a:prstGeom>
            </p:spPr>
            <p:txBody>
              <a:bodyPr wrap="none">
                <a:spAutoFit/>
              </a:bodyPr>
              <a:lstStyle/>
              <a:p>
                <a:pPr marL="571500" indent="-571500">
                  <a:buFont typeface="Wingdings" panose="05000000000000000000" charset="0"/>
                  <a:buChar char="Ø"/>
                </a:pPr>
                <a:r>
                  <a:rPr lang="en-US" sz="3600" b="1" dirty="0">
                    <a:latin typeface="Times New Roman" panose="02020603050405020304" pitchFamily="18" charset="0"/>
                    <a:cs typeface="Times New Roman" panose="02020603050405020304" pitchFamily="18" charset="0"/>
                  </a:rPr>
                  <a:t> Shear walls :</a:t>
                </a:r>
              </a:p>
            </p:txBody>
          </p:sp>
        </p:grpSp>
      </p:grpSp>
      <p:grpSp>
        <p:nvGrpSpPr>
          <p:cNvPr id="10" name="Group 9"/>
          <p:cNvGrpSpPr/>
          <p:nvPr userDrawn="1"/>
        </p:nvGrpSpPr>
        <p:grpSpPr>
          <a:xfrm>
            <a:off x="304800" y="342900"/>
            <a:ext cx="3989070" cy="528955"/>
            <a:chOff x="6240" y="4740"/>
            <a:chExt cx="6282" cy="833"/>
          </a:xfrm>
        </p:grpSpPr>
        <p:sp>
          <p:nvSpPr>
            <p:cNvPr id="11" name="文本框 12"/>
            <p:cNvSpPr txBox="1"/>
            <p:nvPr userDrawn="1">
              <p:custDataLst>
                <p:tags r:id="rId2"/>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3" name="文本框 3"/>
            <p:cNvSpPr txBox="1"/>
            <p:nvPr userDrawn="1">
              <p:custDataLst>
                <p:tags r:id="rId3"/>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28" name="مستطيل 2"/>
          <p:cNvSpPr/>
          <p:nvPr>
            <p:custDataLst>
              <p:tags r:id="rId1"/>
            </p:custDataLst>
          </p:nvPr>
        </p:nvSpPr>
        <p:spPr>
          <a:xfrm>
            <a:off x="5234940" y="458470"/>
            <a:ext cx="7818755"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sym typeface="+mn-ea"/>
              </a:rPr>
              <a:t>Verification of internal forces</a:t>
            </a:r>
            <a:endParaRPr lang="en-US" altLang="en-US" sz="4800" b="1" dirty="0">
              <a:latin typeface="Times New Roman" panose="02020603050405020304" pitchFamily="18" charset="0"/>
              <a:cs typeface="Times New Roman" panose="02020603050405020304" pitchFamily="18" charset="0"/>
              <a:sym typeface="+mn-ea"/>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9" name="مستطيل 8"/>
              <p:cNvSpPr/>
              <p:nvPr/>
            </p:nvSpPr>
            <p:spPr>
              <a:xfrm>
                <a:off x="685800" y="2986425"/>
                <a:ext cx="15607030" cy="58356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m:rPr>
                          <m:sty m:val="p"/>
                        </m:rPr>
                        <a:rPr lang="en-US" sz="3200">
                          <a:latin typeface="Cambria Math" panose="02040503050406030204" pitchFamily="18" charset="0"/>
                          <a:cs typeface="Cambria Math" panose="02040503050406030204" pitchFamily="18" charset="0"/>
                        </a:rPr>
                        <m:t>Time</m:t>
                      </m:r>
                      <m:r>
                        <a:rPr lang="en-US" sz="3200" i="1">
                          <a:latin typeface="Cambria Math" panose="02040503050406030204" pitchFamily="18" charset="0"/>
                          <a:ea typeface="MS Mincho" charset="0"/>
                          <a:cs typeface="Cambria Math" panose="02040503050406030204" pitchFamily="18" charset="0"/>
                        </a:rPr>
                        <m:t>−</m:t>
                      </m:r>
                      <m:r>
                        <m:rPr>
                          <m:sty m:val="p"/>
                        </m:rPr>
                        <a:rPr lang="en-US" sz="3200">
                          <a:latin typeface="Cambria Math" panose="02040503050406030204" pitchFamily="18" charset="0"/>
                          <a:cs typeface="Cambria Math" panose="02040503050406030204" pitchFamily="18" charset="0"/>
                        </a:rPr>
                        <m:t>dependant</m:t>
                      </m:r>
                      <m:r>
                        <a:rPr lang="en-US" sz="3200">
                          <a:latin typeface="Cambria Math" panose="02040503050406030204" pitchFamily="18" charset="0"/>
                          <a:ea typeface="MS Mincho" charset="0"/>
                          <a:cs typeface="Cambria Math" panose="02040503050406030204" pitchFamily="18" charset="0"/>
                        </a:rPr>
                        <m:t> </m:t>
                      </m:r>
                      <m:r>
                        <m:rPr>
                          <m:sty m:val="p"/>
                        </m:rPr>
                        <a:rPr lang="en-US" sz="3200">
                          <a:latin typeface="Cambria Math" panose="02040503050406030204" pitchFamily="18" charset="0"/>
                          <a:cs typeface="Cambria Math" panose="02040503050406030204" pitchFamily="18" charset="0"/>
                        </a:rPr>
                        <m:t>load</m:t>
                      </m:r>
                      <m:r>
                        <a:rPr lang="en-US" sz="3200">
                          <a:latin typeface="Cambria Math" panose="02040503050406030204" pitchFamily="18" charset="0"/>
                          <a:ea typeface="MS Mincho" charset="0"/>
                          <a:cs typeface="Cambria Math" panose="02040503050406030204" pitchFamily="18" charset="0"/>
                        </a:rPr>
                        <m:t> </m:t>
                      </m:r>
                      <m:r>
                        <m:rPr>
                          <m:sty m:val="p"/>
                        </m:rPr>
                        <a:rPr lang="en-US" sz="3200">
                          <a:latin typeface="Cambria Math" panose="02040503050406030204" pitchFamily="18" charset="0"/>
                          <a:cs typeface="Cambria Math" panose="02040503050406030204" pitchFamily="18" charset="0"/>
                        </a:rPr>
                        <m:t>combination</m:t>
                      </m:r>
                      <m:r>
                        <a:rPr lang="en-US" sz="3200">
                          <a:latin typeface="Cambria Math" panose="02040503050406030204" pitchFamily="18" charset="0"/>
                          <a:ea typeface="MS Mincho" charset="0"/>
                          <a:cs typeface="Cambria Math" panose="02040503050406030204" pitchFamily="18" charset="0"/>
                        </a:rPr>
                        <m:t>=1.8 (</m:t>
                      </m:r>
                      <m:r>
                        <m:rPr>
                          <m:sty m:val="p"/>
                        </m:rPr>
                        <a:rPr lang="en-US" sz="3200">
                          <a:latin typeface="Cambria Math" panose="02040503050406030204" pitchFamily="18" charset="0"/>
                          <a:cs typeface="Cambria Math" panose="02040503050406030204" pitchFamily="18" charset="0"/>
                        </a:rPr>
                        <m:t>Dead</m:t>
                      </m:r>
                      <m:r>
                        <a:rPr lang="en-US" sz="3200">
                          <a:latin typeface="Cambria Math" panose="02040503050406030204" pitchFamily="18" charset="0"/>
                          <a:ea typeface="MS Mincho" charset="0"/>
                          <a:cs typeface="Cambria Math" panose="02040503050406030204" pitchFamily="18" charset="0"/>
                        </a:rPr>
                        <m:t>+</m:t>
                      </m:r>
                      <m:r>
                        <m:rPr>
                          <m:sty m:val="p"/>
                        </m:rPr>
                        <a:rPr lang="en-US" sz="3200">
                          <a:latin typeface="Cambria Math" panose="02040503050406030204" pitchFamily="18" charset="0"/>
                          <a:cs typeface="Cambria Math" panose="02040503050406030204" pitchFamily="18" charset="0"/>
                        </a:rPr>
                        <m:t>Super</m:t>
                      </m:r>
                      <m:r>
                        <a:rPr lang="en-US" sz="3200">
                          <a:latin typeface="Cambria Math" panose="02040503050406030204" pitchFamily="18" charset="0"/>
                          <a:ea typeface="MS Mincho" charset="0"/>
                          <a:cs typeface="Cambria Math" panose="02040503050406030204" pitchFamily="18" charset="0"/>
                        </a:rPr>
                        <m:t> </m:t>
                      </m:r>
                      <m:r>
                        <m:rPr>
                          <m:sty m:val="p"/>
                        </m:rPr>
                        <a:rPr lang="en-US" sz="3200">
                          <a:latin typeface="Cambria Math" panose="02040503050406030204" pitchFamily="18" charset="0"/>
                          <a:cs typeface="Cambria Math" panose="02040503050406030204" pitchFamily="18" charset="0"/>
                        </a:rPr>
                        <m:t>dead</m:t>
                      </m:r>
                      <m:r>
                        <a:rPr lang="en-US" sz="3200">
                          <a:latin typeface="Cambria Math" panose="02040503050406030204" pitchFamily="18" charset="0"/>
                          <a:ea typeface="MS Mincho" charset="0"/>
                          <a:cs typeface="Cambria Math" panose="02040503050406030204" pitchFamily="18" charset="0"/>
                        </a:rPr>
                        <m:t>)+1.4(</m:t>
                      </m:r>
                      <m:r>
                        <m:rPr>
                          <m:sty m:val="p"/>
                        </m:rPr>
                        <a:rPr lang="en-US" sz="3200">
                          <a:latin typeface="Cambria Math" panose="02040503050406030204" pitchFamily="18" charset="0"/>
                          <a:cs typeface="Cambria Math" panose="02040503050406030204" pitchFamily="18" charset="0"/>
                        </a:rPr>
                        <m:t>total</m:t>
                      </m:r>
                      <m:r>
                        <a:rPr lang="en-US" sz="3200">
                          <a:latin typeface="Cambria Math" panose="02040503050406030204" pitchFamily="18" charset="0"/>
                          <a:ea typeface="MS Mincho" charset="0"/>
                          <a:cs typeface="Cambria Math" panose="02040503050406030204" pitchFamily="18" charset="0"/>
                        </a:rPr>
                        <m:t> </m:t>
                      </m:r>
                      <m:r>
                        <m:rPr>
                          <m:sty m:val="p"/>
                        </m:rPr>
                        <a:rPr lang="en-US" sz="3200">
                          <a:latin typeface="Cambria Math" panose="02040503050406030204" pitchFamily="18" charset="0"/>
                          <a:cs typeface="Cambria Math" panose="02040503050406030204" pitchFamily="18" charset="0"/>
                        </a:rPr>
                        <m:t>live</m:t>
                      </m:r>
                      <m:r>
                        <a:rPr lang="en-US" sz="3200">
                          <a:latin typeface="Cambria Math" panose="02040503050406030204" pitchFamily="18" charset="0"/>
                          <a:ea typeface="MS Mincho" charset="0"/>
                          <a:cs typeface="Cambria Math" panose="02040503050406030204" pitchFamily="18" charset="0"/>
                        </a:rPr>
                        <m:t> </m:t>
                      </m:r>
                      <m:r>
                        <m:rPr>
                          <m:sty m:val="p"/>
                        </m:rPr>
                        <a:rPr lang="en-US" sz="3200">
                          <a:latin typeface="Cambria Math" panose="02040503050406030204" pitchFamily="18" charset="0"/>
                          <a:cs typeface="Cambria Math" panose="02040503050406030204" pitchFamily="18" charset="0"/>
                        </a:rPr>
                        <m:t>load</m:t>
                      </m:r>
                      <m:r>
                        <a:rPr lang="en-US" sz="3200">
                          <a:latin typeface="Cambria Math" panose="02040503050406030204" pitchFamily="18" charset="0"/>
                          <a:ea typeface="MS Mincho" charset="0"/>
                          <a:cs typeface="Cambria Math" panose="02040503050406030204" pitchFamily="18" charset="0"/>
                        </a:rPr>
                        <m:t>).</m:t>
                      </m:r>
                    </m:oMath>
                  </m:oMathPara>
                </a14:m>
                <a:endParaRPr lang="en-US" sz="3200" dirty="0">
                  <a:latin typeface="Times New Roman" panose="02020603050405020304" pitchFamily="18" charset="0"/>
                  <a:cs typeface="Times New Roman" panose="02020603050405020304" pitchFamily="18" charset="0"/>
                </a:endParaRPr>
              </a:p>
            </p:txBody>
          </p:sp>
        </mc:Choice>
        <mc:Fallback xmlns="">
          <p:sp>
            <p:nvSpPr>
              <p:cNvPr id="9" name="مستطيل 8"/>
              <p:cNvSpPr>
                <a:spLocks noRot="1" noChangeAspect="1" noMove="1" noResize="1" noEditPoints="1" noAdjustHandles="1" noChangeArrowheads="1" noChangeShapeType="1" noTextEdit="1"/>
              </p:cNvSpPr>
              <p:nvPr/>
            </p:nvSpPr>
            <p:spPr>
              <a:xfrm>
                <a:off x="685800" y="2986425"/>
                <a:ext cx="15607030" cy="583565"/>
              </a:xfrm>
              <a:prstGeom prst="rect">
                <a:avLst/>
              </a:prstGeom>
              <a:blipFill rotWithShape="1">
                <a:blip r:embed="rId8"/>
                <a:stretch>
                  <a:fillRect t="-3" b="3"/>
                </a:stretch>
              </a:blipFill>
            </p:spPr>
            <p:txBody>
              <a:bodyPr/>
              <a:lstStyle/>
              <a:p>
                <a:r>
                  <a:rPr lang="en-US" altLang="en-US">
                    <a:noFill/>
                  </a:rPr>
                  <a:t> </a:t>
                </a:r>
              </a:p>
            </p:txBody>
          </p:sp>
        </mc:Fallback>
      </mc:AlternateContent>
      <p:sp>
        <p:nvSpPr>
          <p:cNvPr id="10" name="مستطيل 9"/>
          <p:cNvSpPr/>
          <p:nvPr/>
        </p:nvSpPr>
        <p:spPr>
          <a:xfrm>
            <a:off x="2438398" y="1288415"/>
            <a:ext cx="11696065" cy="706755"/>
          </a:xfrm>
          <a:prstGeom prst="rect">
            <a:avLst/>
          </a:prstGeom>
        </p:spPr>
        <p:txBody>
          <a:bodyPr wrap="none">
            <a:spAutoFit/>
          </a:bodyPr>
          <a:lstStyle/>
          <a:p>
            <a:r>
              <a:rPr lang="en-US" sz="4000" b="1" dirty="0">
                <a:latin typeface="Times New Roman" panose="02020603050405020304" pitchFamily="18" charset="0"/>
                <a:cs typeface="Times New Roman" panose="02020603050405020304" pitchFamily="18" charset="0"/>
              </a:rPr>
              <a:t>Immediate and long term deflections for slab systems</a:t>
            </a:r>
          </a:p>
        </p:txBody>
      </p:sp>
      <p:sp>
        <p:nvSpPr>
          <p:cNvPr id="11" name="مستطيل 10"/>
          <p:cNvSpPr/>
          <p:nvPr/>
        </p:nvSpPr>
        <p:spPr>
          <a:xfrm>
            <a:off x="914400" y="2324100"/>
            <a:ext cx="5588635" cy="583565"/>
          </a:xfrm>
          <a:prstGeom prst="rect">
            <a:avLst/>
          </a:prstGeom>
        </p:spPr>
        <p:txBody>
          <a:bodyPr wrap="none">
            <a:spAutoFit/>
          </a:bodyPr>
          <a:lstStyle/>
          <a:p>
            <a:r>
              <a:rPr lang="en-US" sz="3200" dirty="0">
                <a:latin typeface="Times New Roman" panose="02020603050405020304" pitchFamily="18" charset="0"/>
                <a:cs typeface="Times New Roman" panose="02020603050405020304" pitchFamily="18" charset="0"/>
              </a:rPr>
              <a:t>This slab falls into the 11</a:t>
            </a:r>
            <a:r>
              <a:rPr lang="en-US" sz="3200" baseline="30000" dirty="0">
                <a:latin typeface="Times New Roman" panose="02020603050405020304" pitchFamily="18" charset="0"/>
                <a:cs typeface="Times New Roman" panose="02020603050405020304" pitchFamily="18" charset="0"/>
              </a:rPr>
              <a:t>th</a:t>
            </a:r>
            <a:r>
              <a:rPr lang="en-US" sz="3200" dirty="0">
                <a:latin typeface="Times New Roman" panose="02020603050405020304" pitchFamily="18" charset="0"/>
                <a:cs typeface="Times New Roman" panose="02020603050405020304" pitchFamily="18" charset="0"/>
              </a:rPr>
              <a:t>  floor </a:t>
            </a:r>
          </a:p>
        </p:txBody>
      </p:sp>
      <p:graphicFrame>
        <p:nvGraphicFramePr>
          <p:cNvPr id="12" name="جدول 11"/>
          <p:cNvGraphicFramePr>
            <a:graphicFrameLocks noGrp="1"/>
          </p:cNvGraphicFramePr>
          <p:nvPr>
            <p:custDataLst>
              <p:tags r:id="rId1"/>
            </p:custDataLst>
          </p:nvPr>
        </p:nvGraphicFramePr>
        <p:xfrm>
          <a:off x="527685" y="4178935"/>
          <a:ext cx="11525885" cy="1024255"/>
        </p:xfrm>
        <a:graphic>
          <a:graphicData uri="http://schemas.openxmlformats.org/drawingml/2006/table">
            <a:tbl>
              <a:tblPr firstRow="1" firstCol="1" bandRow="1">
                <a:tableStyleId>{BDBED569-4797-4DF1-A0F4-6AAB3CD982D8}</a:tableStyleId>
              </a:tblPr>
              <a:tblGrid>
                <a:gridCol w="2270760">
                  <a:extLst>
                    <a:ext uri="{9D8B030D-6E8A-4147-A177-3AD203B41FA5}">
                      <a16:colId xmlns:a16="http://schemas.microsoft.com/office/drawing/2014/main" val="20000"/>
                    </a:ext>
                  </a:extLst>
                </a:gridCol>
                <a:gridCol w="1085850">
                  <a:extLst>
                    <a:ext uri="{9D8B030D-6E8A-4147-A177-3AD203B41FA5}">
                      <a16:colId xmlns:a16="http://schemas.microsoft.com/office/drawing/2014/main" val="20001"/>
                    </a:ext>
                  </a:extLst>
                </a:gridCol>
                <a:gridCol w="985520">
                  <a:extLst>
                    <a:ext uri="{9D8B030D-6E8A-4147-A177-3AD203B41FA5}">
                      <a16:colId xmlns:a16="http://schemas.microsoft.com/office/drawing/2014/main" val="20002"/>
                    </a:ext>
                  </a:extLst>
                </a:gridCol>
                <a:gridCol w="842010">
                  <a:extLst>
                    <a:ext uri="{9D8B030D-6E8A-4147-A177-3AD203B41FA5}">
                      <a16:colId xmlns:a16="http://schemas.microsoft.com/office/drawing/2014/main" val="20003"/>
                    </a:ext>
                  </a:extLst>
                </a:gridCol>
                <a:gridCol w="929640">
                  <a:extLst>
                    <a:ext uri="{9D8B030D-6E8A-4147-A177-3AD203B41FA5}">
                      <a16:colId xmlns:a16="http://schemas.microsoft.com/office/drawing/2014/main" val="20004"/>
                    </a:ext>
                  </a:extLst>
                </a:gridCol>
                <a:gridCol w="1111250">
                  <a:extLst>
                    <a:ext uri="{9D8B030D-6E8A-4147-A177-3AD203B41FA5}">
                      <a16:colId xmlns:a16="http://schemas.microsoft.com/office/drawing/2014/main" val="20005"/>
                    </a:ext>
                  </a:extLst>
                </a:gridCol>
                <a:gridCol w="949325">
                  <a:extLst>
                    <a:ext uri="{9D8B030D-6E8A-4147-A177-3AD203B41FA5}">
                      <a16:colId xmlns:a16="http://schemas.microsoft.com/office/drawing/2014/main" val="20006"/>
                    </a:ext>
                  </a:extLst>
                </a:gridCol>
                <a:gridCol w="1091565">
                  <a:extLst>
                    <a:ext uri="{9D8B030D-6E8A-4147-A177-3AD203B41FA5}">
                      <a16:colId xmlns:a16="http://schemas.microsoft.com/office/drawing/2014/main" val="20007"/>
                    </a:ext>
                  </a:extLst>
                </a:gridCol>
                <a:gridCol w="930275">
                  <a:extLst>
                    <a:ext uri="{9D8B030D-6E8A-4147-A177-3AD203B41FA5}">
                      <a16:colId xmlns:a16="http://schemas.microsoft.com/office/drawing/2014/main" val="20008"/>
                    </a:ext>
                  </a:extLst>
                </a:gridCol>
                <a:gridCol w="1329690">
                  <a:extLst>
                    <a:ext uri="{9D8B030D-6E8A-4147-A177-3AD203B41FA5}">
                      <a16:colId xmlns:a16="http://schemas.microsoft.com/office/drawing/2014/main" val="20009"/>
                    </a:ext>
                  </a:extLst>
                </a:gridCol>
              </a:tblGrid>
              <a:tr h="365760">
                <a:tc>
                  <a:txBody>
                    <a:bodyPr/>
                    <a:lstStyle/>
                    <a:p>
                      <a:pPr algn="l">
                        <a:spcAft>
                          <a:spcPts val="600"/>
                        </a:spcAft>
                      </a:pPr>
                      <a:r>
                        <a:rPr lang="en-US" sz="2400" b="0" dirty="0">
                          <a:effectLst/>
                          <a:latin typeface="Times New Roman" panose="02020603050405020304" pitchFamily="18" charset="0"/>
                          <a:cs typeface="Times New Roman" panose="02020603050405020304" pitchFamily="18" charset="0"/>
                        </a:rPr>
                        <a:t>point</a:t>
                      </a:r>
                      <a:endParaRPr lang="en-US" sz="2400" b="0" dirty="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a:effectLst/>
                          <a:latin typeface="Times New Roman" panose="02020603050405020304" pitchFamily="18" charset="0"/>
                          <a:cs typeface="Times New Roman" panose="02020603050405020304" pitchFamily="18" charset="0"/>
                        </a:rPr>
                        <a:t>C1</a:t>
                      </a:r>
                      <a:endParaRPr lang="en-US" sz="2400" b="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a:effectLst/>
                          <a:latin typeface="Times New Roman" panose="02020603050405020304" pitchFamily="18" charset="0"/>
                          <a:cs typeface="Times New Roman" panose="02020603050405020304" pitchFamily="18" charset="0"/>
                        </a:rPr>
                        <a:t>C2</a:t>
                      </a:r>
                      <a:endParaRPr lang="en-US" sz="2400" b="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a:effectLst/>
                          <a:latin typeface="Times New Roman" panose="02020603050405020304" pitchFamily="18" charset="0"/>
                          <a:cs typeface="Times New Roman" panose="02020603050405020304" pitchFamily="18" charset="0"/>
                        </a:rPr>
                        <a:t>C3</a:t>
                      </a:r>
                      <a:endParaRPr lang="en-US" sz="2400" b="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a:effectLst/>
                          <a:latin typeface="Times New Roman" panose="02020603050405020304" pitchFamily="18" charset="0"/>
                          <a:cs typeface="Times New Roman" panose="02020603050405020304" pitchFamily="18" charset="0"/>
                        </a:rPr>
                        <a:t>C4</a:t>
                      </a:r>
                      <a:endParaRPr lang="en-US" sz="2400" b="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a:effectLst/>
                          <a:latin typeface="Times New Roman" panose="02020603050405020304" pitchFamily="18" charset="0"/>
                          <a:cs typeface="Times New Roman" panose="02020603050405020304" pitchFamily="18" charset="0"/>
                        </a:rPr>
                        <a:t>M1</a:t>
                      </a:r>
                      <a:endParaRPr lang="en-US" sz="2400" b="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a:effectLst/>
                          <a:latin typeface="Times New Roman" panose="02020603050405020304" pitchFamily="18" charset="0"/>
                          <a:cs typeface="Times New Roman" panose="02020603050405020304" pitchFamily="18" charset="0"/>
                        </a:rPr>
                        <a:t>M2</a:t>
                      </a:r>
                      <a:endParaRPr lang="en-US" sz="2400" b="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a:effectLst/>
                          <a:latin typeface="Times New Roman" panose="02020603050405020304" pitchFamily="18" charset="0"/>
                          <a:cs typeface="Times New Roman" panose="02020603050405020304" pitchFamily="18" charset="0"/>
                        </a:rPr>
                        <a:t>M3</a:t>
                      </a:r>
                      <a:endParaRPr lang="en-US" sz="2400" b="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a:effectLst/>
                          <a:latin typeface="Times New Roman" panose="02020603050405020304" pitchFamily="18" charset="0"/>
                          <a:cs typeface="Times New Roman" panose="02020603050405020304" pitchFamily="18" charset="0"/>
                        </a:rPr>
                        <a:t>M4</a:t>
                      </a:r>
                      <a:endParaRPr lang="en-US" sz="2400" b="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a:effectLst/>
                          <a:latin typeface="Times New Roman" panose="02020603050405020304" pitchFamily="18" charset="0"/>
                          <a:cs typeface="Times New Roman" panose="02020603050405020304" pitchFamily="18" charset="0"/>
                        </a:rPr>
                        <a:t>Center</a:t>
                      </a:r>
                      <a:endParaRPr lang="en-US" sz="2400" b="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extLst>
                  <a:ext uri="{0D108BD9-81ED-4DB2-BD59-A6C34878D82A}">
                    <a16:rowId xmlns:a16="http://schemas.microsoft.com/office/drawing/2014/main" val="10000"/>
                  </a:ext>
                </a:extLst>
              </a:tr>
              <a:tr h="658495">
                <a:tc>
                  <a:txBody>
                    <a:bodyPr/>
                    <a:lstStyle/>
                    <a:p>
                      <a:pPr algn="l">
                        <a:spcAft>
                          <a:spcPts val="600"/>
                        </a:spcAft>
                      </a:pPr>
                      <a:r>
                        <a:rPr lang="en-US" sz="2400" b="0" dirty="0">
                          <a:effectLst/>
                          <a:latin typeface="Times New Roman" panose="02020603050405020304" pitchFamily="18" charset="0"/>
                          <a:cs typeface="Times New Roman" panose="02020603050405020304" pitchFamily="18" charset="0"/>
                        </a:rPr>
                        <a:t>Deflection(mm)</a:t>
                      </a:r>
                      <a:endParaRPr lang="en-US" sz="2400" b="0" dirty="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dirty="0">
                          <a:solidFill>
                            <a:schemeClr val="tx1"/>
                          </a:solidFill>
                          <a:effectLst/>
                          <a:latin typeface="Times New Roman" panose="02020603050405020304" pitchFamily="18" charset="0"/>
                          <a:ea typeface="+mn-ea"/>
                          <a:cs typeface="Times New Roman" panose="02020603050405020304" pitchFamily="18" charset="0"/>
                        </a:rPr>
                        <a:t>60.49</a:t>
                      </a:r>
                    </a:p>
                  </a:txBody>
                  <a:tcPr marL="68580" marR="68580" marT="0" marB="0"/>
                </a:tc>
                <a:tc>
                  <a:txBody>
                    <a:bodyPr/>
                    <a:lstStyle/>
                    <a:p>
                      <a:pPr algn="l">
                        <a:spcAft>
                          <a:spcPts val="600"/>
                        </a:spcAft>
                      </a:pPr>
                      <a:r>
                        <a:rPr lang="en-US" sz="2400" b="0" dirty="0">
                          <a:solidFill>
                            <a:schemeClr val="tx1"/>
                          </a:solidFill>
                          <a:effectLst/>
                          <a:latin typeface="Times New Roman" panose="02020603050405020304" pitchFamily="18" charset="0"/>
                          <a:ea typeface="+mn-ea"/>
                          <a:cs typeface="Times New Roman" panose="02020603050405020304" pitchFamily="18" charset="0"/>
                        </a:rPr>
                        <a:t>54</a:t>
                      </a:r>
                      <a:r>
                        <a:rPr lang="en-US" sz="2400" b="0" dirty="0">
                          <a:solidFill>
                            <a:srgbClr val="000000"/>
                          </a:solidFill>
                          <a:effectLst/>
                          <a:latin typeface="Times New Roman" panose="02020603050405020304" pitchFamily="18" charset="0"/>
                          <a:ea typeface="Calibri" panose="020F0502020204030204"/>
                          <a:cs typeface="Times New Roman" panose="02020603050405020304" pitchFamily="18" charset="0"/>
                        </a:rPr>
                        <a:t>.41</a:t>
                      </a:r>
                      <a:endParaRPr lang="en-US" sz="2400" b="0" dirty="0">
                        <a:solidFill>
                          <a:schemeClr val="tx1"/>
                        </a:solidFill>
                        <a:effectLst/>
                        <a:latin typeface="Times New Roman" panose="02020603050405020304" pitchFamily="18" charset="0"/>
                        <a:ea typeface="+mn-ea"/>
                        <a:cs typeface="Times New Roman" panose="02020603050405020304" pitchFamily="18" charset="0"/>
                      </a:endParaRPr>
                    </a:p>
                  </a:txBody>
                  <a:tcPr marL="68580" marR="68580" marT="0" marB="0"/>
                </a:tc>
                <a:tc>
                  <a:txBody>
                    <a:bodyPr/>
                    <a:lstStyle/>
                    <a:p>
                      <a:pPr algn="l">
                        <a:spcAft>
                          <a:spcPts val="600"/>
                        </a:spcAft>
                      </a:pPr>
                      <a:r>
                        <a:rPr lang="en-US" sz="2400" b="0" dirty="0">
                          <a:effectLst/>
                          <a:latin typeface="Times New Roman" panose="02020603050405020304" pitchFamily="18" charset="0"/>
                          <a:cs typeface="Times New Roman" panose="02020603050405020304" pitchFamily="18" charset="0"/>
                        </a:rPr>
                        <a:t>50.01</a:t>
                      </a:r>
                      <a:endParaRPr lang="en-US" sz="2400" b="0" dirty="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dirty="0">
                          <a:effectLst/>
                          <a:latin typeface="Times New Roman" panose="02020603050405020304" pitchFamily="18" charset="0"/>
                          <a:cs typeface="Times New Roman" panose="02020603050405020304" pitchFamily="18" charset="0"/>
                        </a:rPr>
                        <a:t>61.26</a:t>
                      </a:r>
                      <a:endParaRPr lang="en-US" sz="2400" b="0" dirty="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dirty="0">
                          <a:effectLst/>
                          <a:latin typeface="Times New Roman" panose="02020603050405020304" pitchFamily="18" charset="0"/>
                          <a:cs typeface="Times New Roman" panose="02020603050405020304" pitchFamily="18" charset="0"/>
                        </a:rPr>
                        <a:t>60.87</a:t>
                      </a:r>
                      <a:endParaRPr lang="en-US" sz="2400" b="0" dirty="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dirty="0">
                          <a:effectLst/>
                          <a:latin typeface="Times New Roman" panose="02020603050405020304" pitchFamily="18" charset="0"/>
                          <a:cs typeface="Times New Roman" panose="02020603050405020304" pitchFamily="18" charset="0"/>
                        </a:rPr>
                        <a:t>57.45</a:t>
                      </a:r>
                      <a:endParaRPr lang="en-US" sz="2400" b="0" dirty="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dirty="0">
                          <a:effectLst/>
                          <a:latin typeface="Times New Roman" panose="02020603050405020304" pitchFamily="18" charset="0"/>
                          <a:cs typeface="Times New Roman" panose="02020603050405020304" pitchFamily="18" charset="0"/>
                        </a:rPr>
                        <a:t>52.21</a:t>
                      </a:r>
                      <a:endParaRPr lang="en-US" sz="2400" b="0" dirty="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dirty="0">
                          <a:effectLst/>
                          <a:latin typeface="Times New Roman" panose="02020603050405020304" pitchFamily="18" charset="0"/>
                          <a:cs typeface="Times New Roman" panose="02020603050405020304" pitchFamily="18" charset="0"/>
                        </a:rPr>
                        <a:t>55.13</a:t>
                      </a:r>
                      <a:endParaRPr lang="en-US" sz="2400" b="0" dirty="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dirty="0">
                          <a:solidFill>
                            <a:schemeClr val="tx1"/>
                          </a:solidFill>
                          <a:effectLst/>
                          <a:latin typeface="Times New Roman" panose="02020603050405020304" pitchFamily="18" charset="0"/>
                          <a:ea typeface="+mn-ea"/>
                          <a:cs typeface="Times New Roman" panose="02020603050405020304" pitchFamily="18" charset="0"/>
                        </a:rPr>
                        <a:t>92.9</a:t>
                      </a:r>
                    </a:p>
                  </a:txBody>
                  <a:tcPr marL="68580" marR="68580" marT="0" marB="0"/>
                </a:tc>
                <a:extLst>
                  <a:ext uri="{0D108BD9-81ED-4DB2-BD59-A6C34878D82A}">
                    <a16:rowId xmlns:a16="http://schemas.microsoft.com/office/drawing/2014/main" val="10001"/>
                  </a:ext>
                </a:extLst>
              </a:tr>
            </a:tbl>
          </a:graphicData>
        </a:graphic>
      </p:graphicFrame>
      <p:graphicFrame>
        <p:nvGraphicFramePr>
          <p:cNvPr id="13" name="جدول 12"/>
          <p:cNvGraphicFramePr>
            <a:graphicFrameLocks noGrp="1"/>
          </p:cNvGraphicFramePr>
          <p:nvPr>
            <p:custDataLst>
              <p:tags r:id="rId2"/>
            </p:custDataLst>
          </p:nvPr>
        </p:nvGraphicFramePr>
        <p:xfrm>
          <a:off x="508635" y="5448300"/>
          <a:ext cx="12974320" cy="3154680"/>
        </p:xfrm>
        <a:graphic>
          <a:graphicData uri="http://schemas.openxmlformats.org/drawingml/2006/table">
            <a:tbl>
              <a:tblPr firstRow="1" firstCol="1" bandRow="1">
                <a:tableStyleId>{BDBED569-4797-4DF1-A0F4-6AAB3CD982D8}</a:tableStyleId>
              </a:tblPr>
              <a:tblGrid>
                <a:gridCol w="2058670">
                  <a:extLst>
                    <a:ext uri="{9D8B030D-6E8A-4147-A177-3AD203B41FA5}">
                      <a16:colId xmlns:a16="http://schemas.microsoft.com/office/drawing/2014/main" val="20000"/>
                    </a:ext>
                  </a:extLst>
                </a:gridCol>
                <a:gridCol w="1442720">
                  <a:extLst>
                    <a:ext uri="{9D8B030D-6E8A-4147-A177-3AD203B41FA5}">
                      <a16:colId xmlns:a16="http://schemas.microsoft.com/office/drawing/2014/main" val="20001"/>
                    </a:ext>
                  </a:extLst>
                </a:gridCol>
                <a:gridCol w="1509395">
                  <a:extLst>
                    <a:ext uri="{9D8B030D-6E8A-4147-A177-3AD203B41FA5}">
                      <a16:colId xmlns:a16="http://schemas.microsoft.com/office/drawing/2014/main" val="20002"/>
                    </a:ext>
                  </a:extLst>
                </a:gridCol>
                <a:gridCol w="1785620">
                  <a:extLst>
                    <a:ext uri="{9D8B030D-6E8A-4147-A177-3AD203B41FA5}">
                      <a16:colId xmlns:a16="http://schemas.microsoft.com/office/drawing/2014/main" val="20003"/>
                    </a:ext>
                  </a:extLst>
                </a:gridCol>
                <a:gridCol w="1853565">
                  <a:extLst>
                    <a:ext uri="{9D8B030D-6E8A-4147-A177-3AD203B41FA5}">
                      <a16:colId xmlns:a16="http://schemas.microsoft.com/office/drawing/2014/main" val="20004"/>
                    </a:ext>
                  </a:extLst>
                </a:gridCol>
                <a:gridCol w="2265045">
                  <a:extLst>
                    <a:ext uri="{9D8B030D-6E8A-4147-A177-3AD203B41FA5}">
                      <a16:colId xmlns:a16="http://schemas.microsoft.com/office/drawing/2014/main" val="20005"/>
                    </a:ext>
                  </a:extLst>
                </a:gridCol>
                <a:gridCol w="2059305">
                  <a:extLst>
                    <a:ext uri="{9D8B030D-6E8A-4147-A177-3AD203B41FA5}">
                      <a16:colId xmlns:a16="http://schemas.microsoft.com/office/drawing/2014/main" val="20006"/>
                    </a:ext>
                  </a:extLst>
                </a:gridCol>
              </a:tblGrid>
              <a:tr h="365760">
                <a:tc>
                  <a:txBody>
                    <a:bodyPr/>
                    <a:lstStyle/>
                    <a:p>
                      <a:pPr algn="l">
                        <a:spcAft>
                          <a:spcPts val="600"/>
                        </a:spcAft>
                      </a:pPr>
                      <a:r>
                        <a:rPr lang="en-US" sz="2400" b="0" dirty="0">
                          <a:effectLst/>
                          <a:latin typeface="Times New Roman" panose="02020603050405020304" pitchFamily="18" charset="0"/>
                          <a:cs typeface="Times New Roman" panose="02020603050405020304" pitchFamily="18" charset="0"/>
                        </a:rPr>
                        <a:t>point</a:t>
                      </a:r>
                      <a:endParaRPr lang="en-US" sz="2400" b="0" dirty="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a:effectLst/>
                          <a:latin typeface="Times New Roman" panose="02020603050405020304" pitchFamily="18" charset="0"/>
                          <a:cs typeface="Times New Roman" panose="02020603050405020304" pitchFamily="18" charset="0"/>
                        </a:rPr>
                        <a:t>C1-M1-C4</a:t>
                      </a:r>
                      <a:endParaRPr lang="en-US" sz="2400" b="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a:effectLst/>
                          <a:latin typeface="Times New Roman" panose="02020603050405020304" pitchFamily="18" charset="0"/>
                          <a:cs typeface="Times New Roman" panose="02020603050405020304" pitchFamily="18" charset="0"/>
                        </a:rPr>
                        <a:t>C2-M3-C3</a:t>
                      </a:r>
                      <a:endParaRPr lang="en-US" sz="2400" b="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a:effectLst/>
                          <a:latin typeface="Times New Roman" panose="02020603050405020304" pitchFamily="18" charset="0"/>
                          <a:cs typeface="Times New Roman" panose="02020603050405020304" pitchFamily="18" charset="0"/>
                        </a:rPr>
                        <a:t>C1-M2-C2</a:t>
                      </a:r>
                      <a:endParaRPr lang="en-US" sz="2400" b="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a:effectLst/>
                          <a:latin typeface="Times New Roman" panose="02020603050405020304" pitchFamily="18" charset="0"/>
                          <a:cs typeface="Times New Roman" panose="02020603050405020304" pitchFamily="18" charset="0"/>
                        </a:rPr>
                        <a:t>C3-M4-C4</a:t>
                      </a:r>
                      <a:endParaRPr lang="en-US" sz="2400" b="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a:effectLst/>
                          <a:latin typeface="Times New Roman" panose="02020603050405020304" pitchFamily="18" charset="0"/>
                          <a:cs typeface="Times New Roman" panose="02020603050405020304" pitchFamily="18" charset="0"/>
                        </a:rPr>
                        <a:t>M1-center-M3</a:t>
                      </a:r>
                      <a:endParaRPr lang="en-US" sz="2400" b="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a:effectLst/>
                          <a:latin typeface="Times New Roman" panose="02020603050405020304" pitchFamily="18" charset="0"/>
                          <a:cs typeface="Times New Roman" panose="02020603050405020304" pitchFamily="18" charset="0"/>
                        </a:rPr>
                        <a:t>M2-center-M4</a:t>
                      </a:r>
                      <a:endParaRPr lang="en-US" sz="2400" b="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extLst>
                  <a:ext uri="{0D108BD9-81ED-4DB2-BD59-A6C34878D82A}">
                    <a16:rowId xmlns:a16="http://schemas.microsoft.com/office/drawing/2014/main" val="10000"/>
                  </a:ext>
                </a:extLst>
              </a:tr>
              <a:tr h="1173480">
                <a:tc>
                  <a:txBody>
                    <a:bodyPr/>
                    <a:lstStyle/>
                    <a:p>
                      <a:pPr algn="l">
                        <a:spcAft>
                          <a:spcPts val="600"/>
                        </a:spcAft>
                      </a:pPr>
                      <a:r>
                        <a:rPr lang="en-US" sz="2400" b="0">
                          <a:effectLst/>
                          <a:latin typeface="Times New Roman" panose="02020603050405020304" pitchFamily="18" charset="0"/>
                          <a:cs typeface="Times New Roman" panose="02020603050405020304" pitchFamily="18" charset="0"/>
                        </a:rPr>
                        <a:t>Relative Deflection</a:t>
                      </a:r>
                    </a:p>
                    <a:p>
                      <a:pPr algn="l">
                        <a:spcAft>
                          <a:spcPts val="600"/>
                        </a:spcAft>
                      </a:pPr>
                      <a:r>
                        <a:rPr lang="en-US" sz="2400" b="0">
                          <a:effectLst/>
                          <a:latin typeface="Times New Roman" panose="02020603050405020304" pitchFamily="18" charset="0"/>
                          <a:cs typeface="Times New Roman" panose="02020603050405020304" pitchFamily="18" charset="0"/>
                        </a:rPr>
                        <a:t>(mm)</a:t>
                      </a:r>
                      <a:endParaRPr lang="en-US" sz="2400" b="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dirty="0">
                          <a:effectLst/>
                          <a:latin typeface="Times New Roman" panose="02020603050405020304" pitchFamily="18" charset="0"/>
                          <a:cs typeface="Times New Roman" panose="02020603050405020304" pitchFamily="18" charset="0"/>
                        </a:rPr>
                        <a:t>0</a:t>
                      </a:r>
                    </a:p>
                    <a:p>
                      <a:pPr algn="l">
                        <a:spcAft>
                          <a:spcPts val="600"/>
                        </a:spcAft>
                      </a:pPr>
                      <a:r>
                        <a:rPr lang="en-US" sz="2400" b="0" dirty="0">
                          <a:effectLst/>
                          <a:latin typeface="Times New Roman" panose="02020603050405020304" pitchFamily="18" charset="0"/>
                          <a:cs typeface="Times New Roman" panose="02020603050405020304" pitchFamily="18" charset="0"/>
                        </a:rPr>
                        <a:t> (OK)</a:t>
                      </a:r>
                      <a:endParaRPr lang="en-US" sz="2400" b="0" dirty="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a:effectLst/>
                          <a:latin typeface="Times New Roman" panose="02020603050405020304" pitchFamily="18" charset="0"/>
                          <a:cs typeface="Times New Roman" panose="02020603050405020304" pitchFamily="18" charset="0"/>
                        </a:rPr>
                        <a:t>0</a:t>
                      </a:r>
                    </a:p>
                    <a:p>
                      <a:pPr algn="l">
                        <a:spcAft>
                          <a:spcPts val="600"/>
                        </a:spcAft>
                      </a:pPr>
                      <a:r>
                        <a:rPr lang="en-US" sz="2400" b="0">
                          <a:effectLst/>
                          <a:latin typeface="Times New Roman" panose="02020603050405020304" pitchFamily="18" charset="0"/>
                          <a:cs typeface="Times New Roman" panose="02020603050405020304" pitchFamily="18" charset="0"/>
                        </a:rPr>
                        <a:t> (OK)</a:t>
                      </a:r>
                      <a:endParaRPr lang="en-US" sz="2400" b="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a:effectLst/>
                          <a:latin typeface="Times New Roman" panose="02020603050405020304" pitchFamily="18" charset="0"/>
                          <a:cs typeface="Times New Roman" panose="02020603050405020304" pitchFamily="18" charset="0"/>
                        </a:rPr>
                        <a:t>0</a:t>
                      </a:r>
                    </a:p>
                    <a:p>
                      <a:pPr algn="l">
                        <a:spcAft>
                          <a:spcPts val="600"/>
                        </a:spcAft>
                      </a:pPr>
                      <a:r>
                        <a:rPr lang="en-US" sz="2400" b="0">
                          <a:effectLst/>
                          <a:latin typeface="Times New Roman" panose="02020603050405020304" pitchFamily="18" charset="0"/>
                          <a:cs typeface="Times New Roman" panose="02020603050405020304" pitchFamily="18" charset="0"/>
                        </a:rPr>
                        <a:t> (OK)</a:t>
                      </a:r>
                      <a:endParaRPr lang="en-US" sz="2400" b="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a:effectLst/>
                          <a:latin typeface="Times New Roman" panose="02020603050405020304" pitchFamily="18" charset="0"/>
                          <a:cs typeface="Times New Roman" panose="02020603050405020304" pitchFamily="18" charset="0"/>
                        </a:rPr>
                        <a:t>0</a:t>
                      </a:r>
                    </a:p>
                    <a:p>
                      <a:pPr algn="l">
                        <a:spcAft>
                          <a:spcPts val="600"/>
                        </a:spcAft>
                      </a:pPr>
                      <a:r>
                        <a:rPr lang="en-US" sz="2400" b="0">
                          <a:effectLst/>
                          <a:latin typeface="Times New Roman" panose="02020603050405020304" pitchFamily="18" charset="0"/>
                          <a:cs typeface="Times New Roman" panose="02020603050405020304" pitchFamily="18" charset="0"/>
                        </a:rPr>
                        <a:t> (OK)</a:t>
                      </a:r>
                      <a:endParaRPr lang="en-US" sz="2400" b="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dirty="0">
                          <a:effectLst/>
                          <a:latin typeface="Times New Roman" panose="02020603050405020304" pitchFamily="18" charset="0"/>
                          <a:cs typeface="Times New Roman" panose="02020603050405020304" pitchFamily="18" charset="0"/>
                        </a:rPr>
                        <a:t>36.36</a:t>
                      </a:r>
                    </a:p>
                    <a:p>
                      <a:pPr algn="l">
                        <a:spcAft>
                          <a:spcPts val="600"/>
                        </a:spcAft>
                      </a:pPr>
                      <a:r>
                        <a:rPr lang="en-US" sz="2400" b="0" dirty="0">
                          <a:effectLst/>
                          <a:latin typeface="Times New Roman" panose="02020603050405020304" pitchFamily="18" charset="0"/>
                          <a:cs typeface="Times New Roman" panose="02020603050405020304" pitchFamily="18" charset="0"/>
                        </a:rPr>
                        <a:t> (OK)</a:t>
                      </a:r>
                      <a:endParaRPr lang="en-US" sz="2400" b="0" dirty="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dirty="0">
                          <a:effectLst/>
                          <a:latin typeface="Times New Roman" panose="02020603050405020304" pitchFamily="18" charset="0"/>
                          <a:cs typeface="Times New Roman" panose="02020603050405020304" pitchFamily="18" charset="0"/>
                        </a:rPr>
                        <a:t>36.61</a:t>
                      </a:r>
                    </a:p>
                    <a:p>
                      <a:pPr algn="l">
                        <a:spcAft>
                          <a:spcPts val="600"/>
                        </a:spcAft>
                      </a:pPr>
                      <a:r>
                        <a:rPr lang="en-US" sz="2400" b="0" dirty="0">
                          <a:effectLst/>
                          <a:latin typeface="Times New Roman" panose="02020603050405020304" pitchFamily="18" charset="0"/>
                          <a:cs typeface="Times New Roman" panose="02020603050405020304" pitchFamily="18" charset="0"/>
                        </a:rPr>
                        <a:t> (OK)</a:t>
                      </a:r>
                      <a:endParaRPr lang="en-US" sz="2400" b="0" dirty="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extLst>
                  <a:ext uri="{0D108BD9-81ED-4DB2-BD59-A6C34878D82A}">
                    <a16:rowId xmlns:a16="http://schemas.microsoft.com/office/drawing/2014/main" val="10001"/>
                  </a:ext>
                </a:extLst>
              </a:tr>
              <a:tr h="1249680">
                <a:tc>
                  <a:txBody>
                    <a:bodyPr/>
                    <a:lstStyle/>
                    <a:p>
                      <a:pPr algn="l">
                        <a:spcAft>
                          <a:spcPts val="600"/>
                        </a:spcAft>
                      </a:pPr>
                      <a:r>
                        <a:rPr lang="en-US" sz="2400" b="0" dirty="0">
                          <a:effectLst/>
                          <a:latin typeface="Times New Roman" panose="02020603050405020304" pitchFamily="18" charset="0"/>
                          <a:cs typeface="Times New Roman" panose="02020603050405020304" pitchFamily="18" charset="0"/>
                        </a:rPr>
                        <a:t>Allowable</a:t>
                      </a:r>
                    </a:p>
                    <a:p>
                      <a:pPr algn="l">
                        <a:spcAft>
                          <a:spcPts val="600"/>
                        </a:spcAft>
                      </a:pPr>
                      <a:r>
                        <a:rPr lang="en-US" sz="2400" b="0" dirty="0">
                          <a:effectLst/>
                          <a:latin typeface="Times New Roman" panose="02020603050405020304" pitchFamily="18" charset="0"/>
                          <a:cs typeface="Times New Roman" panose="02020603050405020304" pitchFamily="18" charset="0"/>
                        </a:rPr>
                        <a:t>Deflection</a:t>
                      </a:r>
                    </a:p>
                    <a:p>
                      <a:pPr algn="l">
                        <a:spcAft>
                          <a:spcPts val="600"/>
                        </a:spcAft>
                      </a:pPr>
                      <a:r>
                        <a:rPr lang="en-US" sz="2400" b="0" dirty="0">
                          <a:effectLst/>
                          <a:latin typeface="Times New Roman" panose="02020603050405020304" pitchFamily="18" charset="0"/>
                          <a:cs typeface="Times New Roman" panose="02020603050405020304" pitchFamily="18" charset="0"/>
                        </a:rPr>
                        <a:t>(mm)</a:t>
                      </a:r>
                      <a:endParaRPr lang="en-US" sz="2400" b="0" dirty="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a:effectLst/>
                          <a:latin typeface="Times New Roman" panose="02020603050405020304" pitchFamily="18" charset="0"/>
                          <a:cs typeface="Times New Roman" panose="02020603050405020304" pitchFamily="18" charset="0"/>
                        </a:rPr>
                        <a:t>11750/240</a:t>
                      </a:r>
                    </a:p>
                    <a:p>
                      <a:pPr algn="l">
                        <a:spcAft>
                          <a:spcPts val="600"/>
                        </a:spcAft>
                      </a:pPr>
                      <a:r>
                        <a:rPr lang="en-US" sz="2400" b="0">
                          <a:effectLst/>
                          <a:latin typeface="Times New Roman" panose="02020603050405020304" pitchFamily="18" charset="0"/>
                          <a:cs typeface="Times New Roman" panose="02020603050405020304" pitchFamily="18" charset="0"/>
                        </a:rPr>
                        <a:t>=49</a:t>
                      </a:r>
                      <a:endParaRPr lang="en-US" sz="2400" b="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a:effectLst/>
                          <a:latin typeface="Times New Roman" panose="02020603050405020304" pitchFamily="18" charset="0"/>
                          <a:cs typeface="Times New Roman" panose="02020603050405020304" pitchFamily="18" charset="0"/>
                        </a:rPr>
                        <a:t>11750/240</a:t>
                      </a:r>
                    </a:p>
                    <a:p>
                      <a:pPr algn="l">
                        <a:spcAft>
                          <a:spcPts val="600"/>
                        </a:spcAft>
                      </a:pPr>
                      <a:r>
                        <a:rPr lang="en-US" sz="2400" b="0">
                          <a:effectLst/>
                          <a:latin typeface="Times New Roman" panose="02020603050405020304" pitchFamily="18" charset="0"/>
                          <a:cs typeface="Times New Roman" panose="02020603050405020304" pitchFamily="18" charset="0"/>
                        </a:rPr>
                        <a:t>=49</a:t>
                      </a:r>
                      <a:endParaRPr lang="en-US" sz="2400" b="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a:effectLst/>
                          <a:latin typeface="Times New Roman" panose="02020603050405020304" pitchFamily="18" charset="0"/>
                          <a:cs typeface="Times New Roman" panose="02020603050405020304" pitchFamily="18" charset="0"/>
                        </a:rPr>
                        <a:t>12000/240</a:t>
                      </a:r>
                    </a:p>
                    <a:p>
                      <a:pPr algn="l">
                        <a:spcAft>
                          <a:spcPts val="600"/>
                        </a:spcAft>
                      </a:pPr>
                      <a:r>
                        <a:rPr lang="en-US" sz="2400" b="0">
                          <a:effectLst/>
                          <a:latin typeface="Times New Roman" panose="02020603050405020304" pitchFamily="18" charset="0"/>
                          <a:cs typeface="Times New Roman" panose="02020603050405020304" pitchFamily="18" charset="0"/>
                        </a:rPr>
                        <a:t>=50</a:t>
                      </a:r>
                      <a:endParaRPr lang="en-US" sz="2400" b="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a:effectLst/>
                          <a:latin typeface="Times New Roman" panose="02020603050405020304" pitchFamily="18" charset="0"/>
                          <a:cs typeface="Times New Roman" panose="02020603050405020304" pitchFamily="18" charset="0"/>
                        </a:rPr>
                        <a:t>12000/240</a:t>
                      </a:r>
                    </a:p>
                    <a:p>
                      <a:pPr algn="l">
                        <a:spcAft>
                          <a:spcPts val="600"/>
                        </a:spcAft>
                      </a:pPr>
                      <a:r>
                        <a:rPr lang="en-US" sz="2400" b="0">
                          <a:effectLst/>
                          <a:latin typeface="Times New Roman" panose="02020603050405020304" pitchFamily="18" charset="0"/>
                          <a:cs typeface="Times New Roman" panose="02020603050405020304" pitchFamily="18" charset="0"/>
                        </a:rPr>
                        <a:t>=50</a:t>
                      </a:r>
                      <a:endParaRPr lang="en-US" sz="2400" b="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a:effectLst/>
                          <a:latin typeface="Times New Roman" panose="02020603050405020304" pitchFamily="18" charset="0"/>
                          <a:cs typeface="Times New Roman" panose="02020603050405020304" pitchFamily="18" charset="0"/>
                        </a:rPr>
                        <a:t>12000/240</a:t>
                      </a:r>
                    </a:p>
                    <a:p>
                      <a:pPr algn="l">
                        <a:spcAft>
                          <a:spcPts val="600"/>
                        </a:spcAft>
                      </a:pPr>
                      <a:r>
                        <a:rPr lang="en-US" sz="2400" b="0">
                          <a:effectLst/>
                          <a:latin typeface="Times New Roman" panose="02020603050405020304" pitchFamily="18" charset="0"/>
                          <a:cs typeface="Times New Roman" panose="02020603050405020304" pitchFamily="18" charset="0"/>
                        </a:rPr>
                        <a:t>=50</a:t>
                      </a:r>
                      <a:endParaRPr lang="en-US" sz="2400" b="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tc>
                  <a:txBody>
                    <a:bodyPr/>
                    <a:lstStyle/>
                    <a:p>
                      <a:pPr algn="l">
                        <a:spcAft>
                          <a:spcPts val="600"/>
                        </a:spcAft>
                      </a:pPr>
                      <a:r>
                        <a:rPr lang="en-US" sz="2400" b="0" dirty="0">
                          <a:effectLst/>
                          <a:latin typeface="Times New Roman" panose="02020603050405020304" pitchFamily="18" charset="0"/>
                          <a:cs typeface="Times New Roman" panose="02020603050405020304" pitchFamily="18" charset="0"/>
                        </a:rPr>
                        <a:t>11750/240</a:t>
                      </a:r>
                    </a:p>
                    <a:p>
                      <a:pPr algn="l">
                        <a:spcAft>
                          <a:spcPts val="600"/>
                        </a:spcAft>
                      </a:pPr>
                      <a:r>
                        <a:rPr lang="en-US" sz="2400" b="0" dirty="0">
                          <a:effectLst/>
                          <a:latin typeface="Times New Roman" panose="02020603050405020304" pitchFamily="18" charset="0"/>
                          <a:cs typeface="Times New Roman" panose="02020603050405020304" pitchFamily="18" charset="0"/>
                        </a:rPr>
                        <a:t>=49</a:t>
                      </a:r>
                      <a:endParaRPr lang="en-US" sz="2400" b="0" dirty="0">
                        <a:solidFill>
                          <a:srgbClr val="000000"/>
                        </a:solidFill>
                        <a:effectLst/>
                        <a:latin typeface="Times New Roman" panose="02020603050405020304" pitchFamily="18" charset="0"/>
                        <a:ea typeface="Calibri" panose="020F0502020204030204"/>
                        <a:cs typeface="Times New Roman" panose="02020603050405020304" pitchFamily="18" charset="0"/>
                      </a:endParaRPr>
                    </a:p>
                  </a:txBody>
                  <a:tcPr marL="68580" marR="68580" marT="0" marB="0"/>
                </a:tc>
                <a:extLst>
                  <a:ext uri="{0D108BD9-81ED-4DB2-BD59-A6C34878D82A}">
                    <a16:rowId xmlns:a16="http://schemas.microsoft.com/office/drawing/2014/main" val="10002"/>
                  </a:ext>
                </a:extLst>
              </a:tr>
            </a:tbl>
          </a:graphicData>
        </a:graphic>
      </p:graphicFrame>
      <p:pic>
        <p:nvPicPr>
          <p:cNvPr id="25" name="Picture 1" descr="C:\Users\User\Desktop\images\def. story.pngdef. story"/>
          <p:cNvPicPr/>
          <p:nvPr/>
        </p:nvPicPr>
        <p:blipFill>
          <a:blip r:embed="rId9"/>
          <a:srcRect l="2739" r="2739"/>
          <a:stretch>
            <a:fillRect/>
          </a:stretch>
        </p:blipFill>
        <p:spPr>
          <a:xfrm>
            <a:off x="14477973" y="3872468"/>
            <a:ext cx="2784727" cy="2306340"/>
          </a:xfrm>
          <a:prstGeom prst="rect">
            <a:avLst/>
          </a:prstGeom>
          <a:ln w="38100" cap="sq">
            <a:noFill/>
            <a:prstDash val="solid"/>
            <a:miter lim="800000"/>
            <a:headEnd/>
            <a:tailEnd/>
          </a:ln>
          <a:effectLst/>
        </p:spPr>
      </p:pic>
      <p:grpSp>
        <p:nvGrpSpPr>
          <p:cNvPr id="26" name="Group 203"/>
          <p:cNvGrpSpPr/>
          <p:nvPr/>
        </p:nvGrpSpPr>
        <p:grpSpPr>
          <a:xfrm>
            <a:off x="14436464" y="6543499"/>
            <a:ext cx="2802639" cy="2859087"/>
            <a:chOff x="4257" y="2143335"/>
            <a:chExt cx="6615" cy="6493"/>
          </a:xfrm>
        </p:grpSpPr>
        <p:pic>
          <p:nvPicPr>
            <p:cNvPr id="27" name="Picture 1" descr="C:\Users\User\Desktop\images\def. panel.pngdef. panel"/>
            <p:cNvPicPr>
              <a:picLocks noChangeAspect="1"/>
            </p:cNvPicPr>
            <p:nvPr/>
          </p:nvPicPr>
          <p:blipFill>
            <a:blip r:embed="rId10"/>
            <a:srcRect l="2162" r="2162"/>
            <a:stretch>
              <a:fillRect/>
            </a:stretch>
          </p:blipFill>
          <p:spPr>
            <a:xfrm>
              <a:off x="4892" y="2143790"/>
              <a:ext cx="5296" cy="5596"/>
            </a:xfrm>
            <a:prstGeom prst="rect">
              <a:avLst/>
            </a:prstGeom>
            <a:ln>
              <a:noFill/>
            </a:ln>
          </p:spPr>
        </p:pic>
        <p:sp>
          <p:nvSpPr>
            <p:cNvPr id="28" name="Text Box 2"/>
            <p:cNvSpPr txBox="1">
              <a:spLocks noChangeArrowheads="1"/>
            </p:cNvSpPr>
            <p:nvPr/>
          </p:nvSpPr>
          <p:spPr bwMode="auto">
            <a:xfrm>
              <a:off x="10168" y="2143399"/>
              <a:ext cx="660" cy="436"/>
            </a:xfrm>
            <a:prstGeom prst="rect">
              <a:avLst/>
            </a:prstGeom>
            <a:noFill/>
            <a:ln w="9525" cmpd="sng">
              <a:solidFill>
                <a:schemeClr val="tx1"/>
              </a:solidFill>
              <a:prstDash val="solid"/>
              <a:miter lim="800000"/>
            </a:ln>
            <a:effectLst/>
          </p:spPr>
          <p:txBody>
            <a:bodyPr rot="0" vert="horz" wrap="square" lIns="91440" tIns="45720" rIns="91440" bIns="45720" anchor="t" anchorCtr="0" upright="1">
              <a:noAutofit/>
            </a:bodyPr>
            <a:lstStyle/>
            <a:p>
              <a:pPr>
                <a:spcAft>
                  <a:spcPts val="600"/>
                </a:spcAft>
              </a:pPr>
              <a:r>
                <a:rPr lang="en-US" sz="1200">
                  <a:solidFill>
                    <a:srgbClr val="000000"/>
                  </a:solidFill>
                  <a:effectLst/>
                  <a:latin typeface="Times New Roman" panose="02020603050405020304" pitchFamily="18" charset="0"/>
                  <a:ea typeface="Calibri" panose="020F0502020204030204"/>
                  <a:cs typeface="Times New Roman" panose="02020603050405020304" pitchFamily="18" charset="0"/>
                </a:rPr>
                <a:t>C1</a:t>
              </a:r>
            </a:p>
          </p:txBody>
        </p:sp>
        <p:sp>
          <p:nvSpPr>
            <p:cNvPr id="29" name="Text Box 3"/>
            <p:cNvSpPr txBox="1">
              <a:spLocks noChangeArrowheads="1"/>
            </p:cNvSpPr>
            <p:nvPr/>
          </p:nvSpPr>
          <p:spPr bwMode="auto">
            <a:xfrm>
              <a:off x="4270" y="2143366"/>
              <a:ext cx="650" cy="436"/>
            </a:xfrm>
            <a:prstGeom prst="rect">
              <a:avLst/>
            </a:prstGeom>
            <a:noFill/>
            <a:ln w="9525" cmpd="sng">
              <a:solidFill>
                <a:schemeClr val="tx1"/>
              </a:solidFill>
              <a:prstDash val="solid"/>
              <a:miter lim="800000"/>
            </a:ln>
            <a:effectLst/>
          </p:spPr>
          <p:txBody>
            <a:bodyPr rot="0" vert="horz" wrap="square" lIns="91440" tIns="45720" rIns="91440" bIns="45720" anchor="t" anchorCtr="0" upright="1">
              <a:noAutofit/>
            </a:bodyPr>
            <a:lstStyle/>
            <a:p>
              <a:pPr>
                <a:spcAft>
                  <a:spcPts val="600"/>
                </a:spcAft>
              </a:pPr>
              <a:r>
                <a:rPr lang="en-US" sz="1200">
                  <a:solidFill>
                    <a:srgbClr val="000000"/>
                  </a:solidFill>
                  <a:effectLst/>
                  <a:latin typeface="Times New Roman" panose="02020603050405020304" pitchFamily="18" charset="0"/>
                  <a:ea typeface="Calibri" panose="020F0502020204030204"/>
                  <a:cs typeface="Times New Roman" panose="02020603050405020304" pitchFamily="18" charset="0"/>
                </a:rPr>
                <a:t>C4</a:t>
              </a:r>
            </a:p>
          </p:txBody>
        </p:sp>
        <p:sp>
          <p:nvSpPr>
            <p:cNvPr id="30" name="Text Box 6"/>
            <p:cNvSpPr txBox="1">
              <a:spLocks noChangeArrowheads="1"/>
            </p:cNvSpPr>
            <p:nvPr/>
          </p:nvSpPr>
          <p:spPr bwMode="auto">
            <a:xfrm>
              <a:off x="7288" y="2149361"/>
              <a:ext cx="729" cy="436"/>
            </a:xfrm>
            <a:prstGeom prst="rect">
              <a:avLst/>
            </a:prstGeom>
            <a:noFill/>
            <a:ln w="9525" cmpd="sng">
              <a:solidFill>
                <a:srgbClr val="FF0000"/>
              </a:solidFill>
              <a:prstDash val="solid"/>
              <a:miter lim="800000"/>
            </a:ln>
            <a:effectLst/>
          </p:spPr>
          <p:txBody>
            <a:bodyPr rot="0" vert="horz" wrap="square" lIns="91440" tIns="45720" rIns="91440" bIns="45720" anchor="t" anchorCtr="0" upright="1">
              <a:noAutofit/>
            </a:bodyPr>
            <a:lstStyle/>
            <a:p>
              <a:pPr>
                <a:spcAft>
                  <a:spcPts val="600"/>
                </a:spcAft>
              </a:pPr>
              <a:r>
                <a:rPr lang="en-US" sz="1200">
                  <a:solidFill>
                    <a:srgbClr val="000000"/>
                  </a:solidFill>
                  <a:effectLst/>
                  <a:latin typeface="Times New Roman" panose="02020603050405020304" pitchFamily="18" charset="0"/>
                  <a:ea typeface="Calibri" panose="020F0502020204030204"/>
                  <a:cs typeface="Times New Roman" panose="02020603050405020304" pitchFamily="18" charset="0"/>
                </a:rPr>
                <a:t>M3</a:t>
              </a:r>
            </a:p>
          </p:txBody>
        </p:sp>
        <p:sp>
          <p:nvSpPr>
            <p:cNvPr id="31" name="Text Box 7"/>
            <p:cNvSpPr txBox="1">
              <a:spLocks noChangeArrowheads="1"/>
            </p:cNvSpPr>
            <p:nvPr/>
          </p:nvSpPr>
          <p:spPr bwMode="auto">
            <a:xfrm>
              <a:off x="10212" y="2146279"/>
              <a:ext cx="644" cy="436"/>
            </a:xfrm>
            <a:prstGeom prst="rect">
              <a:avLst/>
            </a:prstGeom>
            <a:noFill/>
            <a:ln w="9525" cmpd="sng">
              <a:solidFill>
                <a:srgbClr val="FF0000"/>
              </a:solidFill>
              <a:prstDash val="solid"/>
              <a:miter lim="800000"/>
            </a:ln>
            <a:effectLst/>
          </p:spPr>
          <p:txBody>
            <a:bodyPr rot="0" vert="horz" wrap="square" lIns="91440" tIns="45720" rIns="91440" bIns="45720" anchor="t" anchorCtr="0" upright="1">
              <a:noAutofit/>
            </a:bodyPr>
            <a:lstStyle/>
            <a:p>
              <a:pPr>
                <a:spcAft>
                  <a:spcPts val="600"/>
                </a:spcAft>
              </a:pPr>
              <a:r>
                <a:rPr lang="en-US" sz="1200">
                  <a:solidFill>
                    <a:srgbClr val="000000"/>
                  </a:solidFill>
                  <a:effectLst/>
                  <a:latin typeface="Times New Roman" panose="02020603050405020304" pitchFamily="18" charset="0"/>
                  <a:ea typeface="Calibri" panose="020F0502020204030204"/>
                  <a:cs typeface="Times New Roman" panose="02020603050405020304" pitchFamily="18" charset="0"/>
                </a:rPr>
                <a:t>M2</a:t>
              </a:r>
            </a:p>
          </p:txBody>
        </p:sp>
        <p:sp>
          <p:nvSpPr>
            <p:cNvPr id="32" name="Text Box 8"/>
            <p:cNvSpPr txBox="1">
              <a:spLocks noChangeArrowheads="1"/>
            </p:cNvSpPr>
            <p:nvPr/>
          </p:nvSpPr>
          <p:spPr bwMode="auto">
            <a:xfrm>
              <a:off x="4257" y="2146247"/>
              <a:ext cx="640" cy="436"/>
            </a:xfrm>
            <a:prstGeom prst="rect">
              <a:avLst/>
            </a:prstGeom>
            <a:noFill/>
            <a:ln w="9525" cmpd="sng">
              <a:solidFill>
                <a:srgbClr val="FF0000"/>
              </a:solidFill>
              <a:prstDash val="solid"/>
              <a:miter lim="800000"/>
            </a:ln>
            <a:effectLst/>
          </p:spPr>
          <p:txBody>
            <a:bodyPr rot="0" vert="horz" wrap="square" lIns="91440" tIns="45720" rIns="91440" bIns="45720" anchor="t" anchorCtr="0" upright="1">
              <a:noAutofit/>
            </a:bodyPr>
            <a:lstStyle/>
            <a:p>
              <a:pPr>
                <a:spcAft>
                  <a:spcPts val="600"/>
                </a:spcAft>
              </a:pPr>
              <a:r>
                <a:rPr lang="en-US" sz="1200">
                  <a:solidFill>
                    <a:srgbClr val="000000"/>
                  </a:solidFill>
                  <a:effectLst/>
                  <a:latin typeface="Times New Roman" panose="02020603050405020304" pitchFamily="18" charset="0"/>
                  <a:ea typeface="Calibri" panose="020F0502020204030204"/>
                  <a:cs typeface="Times New Roman" panose="02020603050405020304" pitchFamily="18" charset="0"/>
                </a:rPr>
                <a:t>M4</a:t>
              </a:r>
            </a:p>
          </p:txBody>
        </p:sp>
        <p:sp>
          <p:nvSpPr>
            <p:cNvPr id="33" name="Text Box 9"/>
            <p:cNvSpPr txBox="1">
              <a:spLocks noChangeArrowheads="1"/>
            </p:cNvSpPr>
            <p:nvPr/>
          </p:nvSpPr>
          <p:spPr bwMode="auto">
            <a:xfrm>
              <a:off x="7300" y="2143335"/>
              <a:ext cx="648" cy="436"/>
            </a:xfrm>
            <a:prstGeom prst="rect">
              <a:avLst/>
            </a:prstGeom>
            <a:noFill/>
            <a:ln w="9525" cmpd="sng">
              <a:solidFill>
                <a:srgbClr val="FF0000"/>
              </a:solidFill>
              <a:prstDash val="solid"/>
              <a:miter lim="800000"/>
            </a:ln>
            <a:effectLst/>
          </p:spPr>
          <p:txBody>
            <a:bodyPr rot="0" vert="horz" wrap="square" lIns="91440" tIns="45720" rIns="91440" bIns="45720" anchor="t" anchorCtr="0" upright="1">
              <a:noAutofit/>
            </a:bodyPr>
            <a:lstStyle/>
            <a:p>
              <a:pPr>
                <a:spcAft>
                  <a:spcPts val="600"/>
                </a:spcAft>
              </a:pPr>
              <a:r>
                <a:rPr lang="en-US" sz="1200">
                  <a:solidFill>
                    <a:srgbClr val="000000"/>
                  </a:solidFill>
                  <a:effectLst/>
                  <a:latin typeface="Times New Roman" panose="02020603050405020304" pitchFamily="18" charset="0"/>
                  <a:ea typeface="Calibri" panose="020F0502020204030204"/>
                  <a:cs typeface="Times New Roman" panose="02020603050405020304" pitchFamily="18" charset="0"/>
                </a:rPr>
                <a:t>M1</a:t>
              </a:r>
            </a:p>
          </p:txBody>
        </p:sp>
        <p:sp>
          <p:nvSpPr>
            <p:cNvPr id="34" name="Text Box 2"/>
            <p:cNvSpPr txBox="1">
              <a:spLocks noChangeArrowheads="1"/>
            </p:cNvSpPr>
            <p:nvPr/>
          </p:nvSpPr>
          <p:spPr bwMode="auto">
            <a:xfrm>
              <a:off x="10212" y="2149323"/>
              <a:ext cx="660" cy="436"/>
            </a:xfrm>
            <a:prstGeom prst="rect">
              <a:avLst/>
            </a:prstGeom>
            <a:noFill/>
            <a:ln w="9525" cmpd="sng">
              <a:solidFill>
                <a:schemeClr val="tx1"/>
              </a:solidFill>
              <a:prstDash val="solid"/>
              <a:miter lim="800000"/>
            </a:ln>
            <a:effectLst/>
          </p:spPr>
          <p:txBody>
            <a:bodyPr rot="0" vert="horz" wrap="square" lIns="91440" tIns="45720" rIns="91440" bIns="45720" anchor="t" anchorCtr="0" upright="1">
              <a:noAutofit/>
            </a:bodyPr>
            <a:lstStyle/>
            <a:p>
              <a:pPr>
                <a:spcAft>
                  <a:spcPts val="600"/>
                </a:spcAft>
              </a:pPr>
              <a:r>
                <a:rPr lang="en-US" sz="1200">
                  <a:solidFill>
                    <a:srgbClr val="000000"/>
                  </a:solidFill>
                  <a:effectLst/>
                  <a:latin typeface="Times New Roman" panose="02020603050405020304" pitchFamily="18" charset="0"/>
                  <a:ea typeface="Calibri" panose="020F0502020204030204"/>
                  <a:cs typeface="Times New Roman" panose="02020603050405020304" pitchFamily="18" charset="0"/>
                </a:rPr>
                <a:t>C</a:t>
              </a:r>
              <a:r>
                <a:rPr lang="ar-SA" sz="1100">
                  <a:solidFill>
                    <a:srgbClr val="000000"/>
                  </a:solidFill>
                  <a:effectLst/>
                  <a:latin typeface="Times New Roman" panose="02020603050405020304" pitchFamily="18" charset="0"/>
                  <a:ea typeface="Calibri" panose="020F0502020204030204"/>
                  <a:cs typeface="Times New Roman" panose="02020603050405020304" pitchFamily="18" charset="0"/>
                </a:rPr>
                <a:t>2</a:t>
              </a:r>
              <a:endParaRPr lang="en-US" sz="1200">
                <a:solidFill>
                  <a:srgbClr val="000000"/>
                </a:solidFill>
                <a:effectLst/>
                <a:latin typeface="Times New Roman" panose="02020603050405020304" pitchFamily="18" charset="0"/>
                <a:ea typeface="Calibri" panose="020F0502020204030204"/>
                <a:cs typeface="Times New Roman" panose="02020603050405020304" pitchFamily="18" charset="0"/>
              </a:endParaRPr>
            </a:p>
          </p:txBody>
        </p:sp>
        <p:sp>
          <p:nvSpPr>
            <p:cNvPr id="35" name="Text Box 3"/>
            <p:cNvSpPr txBox="1">
              <a:spLocks noChangeArrowheads="1"/>
            </p:cNvSpPr>
            <p:nvPr/>
          </p:nvSpPr>
          <p:spPr bwMode="auto">
            <a:xfrm>
              <a:off x="4429" y="2149392"/>
              <a:ext cx="650" cy="436"/>
            </a:xfrm>
            <a:prstGeom prst="rect">
              <a:avLst/>
            </a:prstGeom>
            <a:noFill/>
            <a:ln w="9525" cmpd="sng">
              <a:solidFill>
                <a:schemeClr val="tx1"/>
              </a:solidFill>
              <a:prstDash val="solid"/>
              <a:miter lim="800000"/>
            </a:ln>
            <a:effectLst/>
          </p:spPr>
          <p:txBody>
            <a:bodyPr rot="0" vert="horz" wrap="square" lIns="91440" tIns="45720" rIns="91440" bIns="45720" anchor="t" anchorCtr="0" upright="1">
              <a:noAutofit/>
            </a:bodyPr>
            <a:lstStyle/>
            <a:p>
              <a:pPr>
                <a:spcAft>
                  <a:spcPts val="600"/>
                </a:spcAft>
              </a:pPr>
              <a:r>
                <a:rPr lang="en-US" sz="1200">
                  <a:solidFill>
                    <a:srgbClr val="000000"/>
                  </a:solidFill>
                  <a:effectLst/>
                  <a:latin typeface="Times New Roman" panose="02020603050405020304" pitchFamily="18" charset="0"/>
                  <a:ea typeface="Calibri" panose="020F0502020204030204"/>
                  <a:cs typeface="Times New Roman" panose="02020603050405020304" pitchFamily="18" charset="0"/>
                </a:rPr>
                <a:t>C3</a:t>
              </a:r>
            </a:p>
          </p:txBody>
        </p:sp>
      </p:grpSp>
      <p:grpSp>
        <p:nvGrpSpPr>
          <p:cNvPr id="3" name="Group 2"/>
          <p:cNvGrpSpPr/>
          <p:nvPr userDrawn="1"/>
        </p:nvGrpSpPr>
        <p:grpSpPr>
          <a:xfrm>
            <a:off x="304800" y="342900"/>
            <a:ext cx="3989070" cy="528955"/>
            <a:chOff x="6240" y="4740"/>
            <a:chExt cx="6282" cy="833"/>
          </a:xfrm>
        </p:grpSpPr>
        <p:sp>
          <p:nvSpPr>
            <p:cNvPr id="4" name="文本框 12"/>
            <p:cNvSpPr txBox="1"/>
            <p:nvPr userDrawn="1">
              <p:custDataLst>
                <p:tags r:id="rId4"/>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4" name="文本框 3"/>
            <p:cNvSpPr txBox="1"/>
            <p:nvPr userDrawn="1">
              <p:custDataLst>
                <p:tags r:id="rId5"/>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5" name="مستطيل 2"/>
          <p:cNvSpPr/>
          <p:nvPr>
            <p:custDataLst>
              <p:tags r:id="rId3"/>
            </p:custDataLst>
          </p:nvPr>
        </p:nvSpPr>
        <p:spPr>
          <a:xfrm>
            <a:off x="4953000" y="458470"/>
            <a:ext cx="6431915"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sym typeface="+mn-ea"/>
              </a:rPr>
              <a:t>Deflection Computation</a:t>
            </a:r>
            <a:endParaRPr lang="en-US" altLang="en-US" sz="4800" b="1" dirty="0">
              <a:latin typeface="Times New Roman" panose="02020603050405020304" pitchFamily="18" charset="0"/>
              <a:cs typeface="Times New Roman" panose="02020603050405020304" pitchFamily="18" charset="0"/>
              <a:sym typeface="+mn-ea"/>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9" name="مستطيل 8"/>
          <p:cNvSpPr/>
          <p:nvPr/>
        </p:nvSpPr>
        <p:spPr>
          <a:xfrm>
            <a:off x="6781800" y="1288415"/>
            <a:ext cx="2712085" cy="768350"/>
          </a:xfrm>
          <a:prstGeom prst="rect">
            <a:avLst/>
          </a:prstGeom>
        </p:spPr>
        <p:txBody>
          <a:bodyPr wrap="none">
            <a:spAutoFit/>
          </a:bodyPr>
          <a:lstStyle/>
          <a:p>
            <a:r>
              <a:rPr lang="en-US" sz="4400" b="1" dirty="0">
                <a:latin typeface="Times New Roman" panose="02020603050405020304" pitchFamily="18" charset="0"/>
                <a:cs typeface="Times New Roman" panose="02020603050405020304" pitchFamily="18" charset="0"/>
              </a:rPr>
              <a:t>Story drift</a:t>
            </a:r>
          </a:p>
        </p:txBody>
      </p:sp>
      <p:sp>
        <p:nvSpPr>
          <p:cNvPr id="10" name="مستطيل 9"/>
          <p:cNvSpPr/>
          <p:nvPr/>
        </p:nvSpPr>
        <p:spPr>
          <a:xfrm>
            <a:off x="765175" y="4686322"/>
            <a:ext cx="9144000" cy="1383665"/>
          </a:xfrm>
          <a:prstGeom prst="rect">
            <a:avLst/>
          </a:prstGeom>
        </p:spPr>
        <p:txBody>
          <a:bodyPr>
            <a:spAutoFit/>
          </a:bodyPr>
          <a:lstStyle/>
          <a:p>
            <a:pPr>
              <a:lnSpc>
                <a:spcPct val="150000"/>
              </a:lnSpc>
            </a:pPr>
            <a:r>
              <a:rPr lang="en-US" sz="2800" dirty="0">
                <a:latin typeface="Times New Roman" panose="02020603050405020304" pitchFamily="18" charset="0"/>
                <a:cs typeface="Times New Roman" panose="02020603050405020304" pitchFamily="18" charset="0"/>
              </a:rPr>
              <a:t>All values of both directions in the table are nearly lower than 0.015, so, no actions are needed to reduce the drift.</a:t>
            </a:r>
          </a:p>
        </p:txBody>
      </p:sp>
      <p:graphicFrame>
        <p:nvGraphicFramePr>
          <p:cNvPr id="11" name="جدول 10"/>
          <p:cNvGraphicFramePr>
            <a:graphicFrameLocks noGrp="1"/>
          </p:cNvGraphicFramePr>
          <p:nvPr>
            <p:custDataLst>
              <p:tags r:id="rId1"/>
            </p:custDataLst>
          </p:nvPr>
        </p:nvGraphicFramePr>
        <p:xfrm>
          <a:off x="11647170" y="458470"/>
          <a:ext cx="6306820" cy="9244330"/>
        </p:xfrm>
        <a:graphic>
          <a:graphicData uri="http://schemas.openxmlformats.org/drawingml/2006/table">
            <a:tbl>
              <a:tblPr>
                <a:tableStyleId>{BC89EF96-8CEA-46FF-86C4-4CE0E7609802}</a:tableStyleId>
              </a:tblPr>
              <a:tblGrid>
                <a:gridCol w="2040890">
                  <a:extLst>
                    <a:ext uri="{9D8B030D-6E8A-4147-A177-3AD203B41FA5}">
                      <a16:colId xmlns:a16="http://schemas.microsoft.com/office/drawing/2014/main" val="20000"/>
                    </a:ext>
                  </a:extLst>
                </a:gridCol>
                <a:gridCol w="2136775">
                  <a:extLst>
                    <a:ext uri="{9D8B030D-6E8A-4147-A177-3AD203B41FA5}">
                      <a16:colId xmlns:a16="http://schemas.microsoft.com/office/drawing/2014/main" val="20001"/>
                    </a:ext>
                  </a:extLst>
                </a:gridCol>
                <a:gridCol w="2129155">
                  <a:extLst>
                    <a:ext uri="{9D8B030D-6E8A-4147-A177-3AD203B41FA5}">
                      <a16:colId xmlns:a16="http://schemas.microsoft.com/office/drawing/2014/main" val="20002"/>
                    </a:ext>
                  </a:extLst>
                </a:gridCol>
              </a:tblGrid>
              <a:tr h="577850">
                <a:tc>
                  <a:txBody>
                    <a:bodyPr/>
                    <a:lstStyle/>
                    <a:p>
                      <a:pPr algn="ctr" fontAlgn="b">
                        <a:lnSpc>
                          <a:spcPct val="150000"/>
                        </a:lnSpc>
                        <a:spcAft>
                          <a:spcPts val="600"/>
                        </a:spcAft>
                      </a:pPr>
                      <a:r>
                        <a:rPr lang="en-US" sz="1800" b="1" dirty="0">
                          <a:effectLst/>
                          <a:latin typeface="Times New Roman" panose="02020603050405020304" pitchFamily="18" charset="0"/>
                          <a:cs typeface="Times New Roman" panose="02020603050405020304" pitchFamily="18" charset="0"/>
                        </a:rPr>
                        <a:t>Story</a:t>
                      </a:r>
                    </a:p>
                  </a:txBody>
                  <a:tcPr marL="45871" marR="45871" marT="0" marB="0" anchor="b"/>
                </a:tc>
                <a:tc>
                  <a:txBody>
                    <a:bodyPr/>
                    <a:lstStyle/>
                    <a:p>
                      <a:pPr algn="ctr" fontAlgn="b">
                        <a:spcAft>
                          <a:spcPts val="600"/>
                        </a:spcAft>
                      </a:pPr>
                      <a:r>
                        <a:rPr lang="en-US" sz="1800" b="1">
                          <a:effectLst/>
                          <a:latin typeface="Times New Roman" panose="02020603050405020304" pitchFamily="18" charset="0"/>
                          <a:cs typeface="Times New Roman" panose="02020603050405020304" pitchFamily="18" charset="0"/>
                        </a:rPr>
                        <a:t>Inelastic drift ratio in y-direction</a:t>
                      </a:r>
                    </a:p>
                  </a:txBody>
                  <a:tcPr marL="45871" marR="45871" marT="0" marB="0" anchor="b"/>
                </a:tc>
                <a:tc>
                  <a:txBody>
                    <a:bodyPr/>
                    <a:lstStyle/>
                    <a:p>
                      <a:pPr algn="ctr" fontAlgn="b">
                        <a:spcAft>
                          <a:spcPts val="600"/>
                        </a:spcAft>
                      </a:pPr>
                      <a:r>
                        <a:rPr lang="en-US" sz="1800" b="1">
                          <a:effectLst/>
                          <a:latin typeface="Times New Roman" panose="02020603050405020304" pitchFamily="18" charset="0"/>
                          <a:cs typeface="Times New Roman" panose="02020603050405020304" pitchFamily="18" charset="0"/>
                        </a:rPr>
                        <a:t>Inelastic drift ratio in x-direction</a:t>
                      </a:r>
                    </a:p>
                  </a:txBody>
                  <a:tcPr marL="45871" marR="45871" marT="0" marB="0" anchor="b"/>
                </a:tc>
                <a:extLst>
                  <a:ext uri="{0D108BD9-81ED-4DB2-BD59-A6C34878D82A}">
                    <a16:rowId xmlns:a16="http://schemas.microsoft.com/office/drawing/2014/main" val="10000"/>
                  </a:ext>
                </a:extLst>
              </a:tr>
              <a:tr h="288925">
                <a:tc>
                  <a:txBody>
                    <a:bodyPr/>
                    <a:lstStyle/>
                    <a:p>
                      <a:pPr algn="ctr" fontAlgn="b">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85</a:t>
                      </a:r>
                    </a:p>
                  </a:txBody>
                  <a:tcPr marL="68580" marR="68580" marT="0" marB="0" anchor="b"/>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0.0137</a:t>
                      </a:r>
                    </a:p>
                  </a:txBody>
                  <a:tcPr marL="68580" marR="68580" marT="0" marB="0" anchor="ctr"/>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0.0139</a:t>
                      </a:r>
                    </a:p>
                  </a:txBody>
                  <a:tcPr marL="68580" marR="68580" marT="0" marB="0" anchor="ctr"/>
                </a:tc>
                <a:extLst>
                  <a:ext uri="{0D108BD9-81ED-4DB2-BD59-A6C34878D82A}">
                    <a16:rowId xmlns:a16="http://schemas.microsoft.com/office/drawing/2014/main" val="10001"/>
                  </a:ext>
                </a:extLst>
              </a:tr>
              <a:tr h="288925">
                <a:tc>
                  <a:txBody>
                    <a:bodyPr/>
                    <a:lstStyle/>
                    <a:p>
                      <a:pPr algn="ctr" fontAlgn="b">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84</a:t>
                      </a:r>
                    </a:p>
                  </a:txBody>
                  <a:tcPr marL="68580" marR="68580" marT="0" marB="0" anchor="b"/>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0.0136</a:t>
                      </a:r>
                    </a:p>
                  </a:txBody>
                  <a:tcPr marL="68580" marR="68580" marT="0" marB="0" anchor="ctr"/>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0.0140</a:t>
                      </a:r>
                    </a:p>
                  </a:txBody>
                  <a:tcPr marL="68580" marR="68580" marT="0" marB="0" anchor="ctr"/>
                </a:tc>
                <a:extLst>
                  <a:ext uri="{0D108BD9-81ED-4DB2-BD59-A6C34878D82A}">
                    <a16:rowId xmlns:a16="http://schemas.microsoft.com/office/drawing/2014/main" val="10002"/>
                  </a:ext>
                </a:extLst>
              </a:tr>
              <a:tr h="288925">
                <a:tc>
                  <a:txBody>
                    <a:bodyPr/>
                    <a:lstStyle/>
                    <a:p>
                      <a:pPr algn="ctr" fontAlgn="b">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83</a:t>
                      </a:r>
                    </a:p>
                  </a:txBody>
                  <a:tcPr marL="68580" marR="68580" marT="0" marB="0" anchor="b"/>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0.0137</a:t>
                      </a:r>
                    </a:p>
                  </a:txBody>
                  <a:tcPr marL="68580" marR="68580" marT="0" marB="0" anchor="ctr"/>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0.0140</a:t>
                      </a:r>
                    </a:p>
                  </a:txBody>
                  <a:tcPr marL="68580" marR="68580" marT="0" marB="0" anchor="ctr"/>
                </a:tc>
                <a:extLst>
                  <a:ext uri="{0D108BD9-81ED-4DB2-BD59-A6C34878D82A}">
                    <a16:rowId xmlns:a16="http://schemas.microsoft.com/office/drawing/2014/main" val="10003"/>
                  </a:ext>
                </a:extLst>
              </a:tr>
              <a:tr h="288925">
                <a:tc>
                  <a:txBody>
                    <a:bodyPr/>
                    <a:lstStyle/>
                    <a:p>
                      <a:pPr algn="ctr" fontAlgn="b">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82</a:t>
                      </a:r>
                    </a:p>
                  </a:txBody>
                  <a:tcPr marL="68580" marR="68580" marT="0" marB="0" anchor="b"/>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0.0137</a:t>
                      </a:r>
                    </a:p>
                  </a:txBody>
                  <a:tcPr marL="68580" marR="68580" marT="0" marB="0" anchor="ctr"/>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0.0141</a:t>
                      </a:r>
                    </a:p>
                  </a:txBody>
                  <a:tcPr marL="68580" marR="68580" marT="0" marB="0" anchor="ctr"/>
                </a:tc>
                <a:extLst>
                  <a:ext uri="{0D108BD9-81ED-4DB2-BD59-A6C34878D82A}">
                    <a16:rowId xmlns:a16="http://schemas.microsoft.com/office/drawing/2014/main" val="10004"/>
                  </a:ext>
                </a:extLst>
              </a:tr>
              <a:tr h="288925">
                <a:tc>
                  <a:txBody>
                    <a:bodyPr/>
                    <a:lstStyle/>
                    <a:p>
                      <a:pPr algn="ctr" fontAlgn="b">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81</a:t>
                      </a:r>
                    </a:p>
                  </a:txBody>
                  <a:tcPr marL="68580" marR="68580" marT="0" marB="0" anchor="b"/>
                </a:tc>
                <a:tc>
                  <a:txBody>
                    <a:bodyPr/>
                    <a:lstStyle/>
                    <a:p>
                      <a:pPr algn="ctr" fontAlgn="ctr">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0.0138</a:t>
                      </a:r>
                    </a:p>
                  </a:txBody>
                  <a:tcPr marL="68580" marR="68580" marT="0" marB="0" anchor="ctr"/>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0.0142</a:t>
                      </a:r>
                    </a:p>
                  </a:txBody>
                  <a:tcPr marL="68580" marR="68580" marT="0" marB="0" anchor="ctr"/>
                </a:tc>
                <a:extLst>
                  <a:ext uri="{0D108BD9-81ED-4DB2-BD59-A6C34878D82A}">
                    <a16:rowId xmlns:a16="http://schemas.microsoft.com/office/drawing/2014/main" val="10005"/>
                  </a:ext>
                </a:extLst>
              </a:tr>
              <a:tr h="288925">
                <a:tc>
                  <a:txBody>
                    <a:bodyPr/>
                    <a:lstStyle/>
                    <a:p>
                      <a:pPr algn="ctr" fontAlgn="b">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80</a:t>
                      </a:r>
                    </a:p>
                  </a:txBody>
                  <a:tcPr marL="68580" marR="68580" marT="0" marB="0" anchor="b"/>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0.0139</a:t>
                      </a:r>
                    </a:p>
                  </a:txBody>
                  <a:tcPr marL="68580" marR="68580" marT="0" marB="0" anchor="ctr"/>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0.0143</a:t>
                      </a:r>
                    </a:p>
                  </a:txBody>
                  <a:tcPr marL="68580" marR="68580" marT="0" marB="0" anchor="ctr"/>
                </a:tc>
                <a:extLst>
                  <a:ext uri="{0D108BD9-81ED-4DB2-BD59-A6C34878D82A}">
                    <a16:rowId xmlns:a16="http://schemas.microsoft.com/office/drawing/2014/main" val="10006"/>
                  </a:ext>
                </a:extLst>
              </a:tr>
              <a:tr h="288290">
                <a:tc>
                  <a:txBody>
                    <a:bodyPr/>
                    <a:lstStyle/>
                    <a:p>
                      <a:pPr algn="ctr" fontAlgn="b">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79</a:t>
                      </a:r>
                    </a:p>
                  </a:txBody>
                  <a:tcPr marL="68580" marR="68580" marT="0" marB="0" anchor="b"/>
                </a:tc>
                <a:tc>
                  <a:txBody>
                    <a:bodyPr/>
                    <a:lstStyle/>
                    <a:p>
                      <a:pPr algn="ctr" fontAlgn="ctr">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0.0141</a:t>
                      </a:r>
                    </a:p>
                  </a:txBody>
                  <a:tcPr marL="68580" marR="68580" marT="0" marB="0" anchor="ctr"/>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0.0144</a:t>
                      </a:r>
                    </a:p>
                  </a:txBody>
                  <a:tcPr marL="68580" marR="68580" marT="0" marB="0" anchor="ctr"/>
                </a:tc>
                <a:extLst>
                  <a:ext uri="{0D108BD9-81ED-4DB2-BD59-A6C34878D82A}">
                    <a16:rowId xmlns:a16="http://schemas.microsoft.com/office/drawing/2014/main" val="10007"/>
                  </a:ext>
                </a:extLst>
              </a:tr>
              <a:tr h="288925">
                <a:tc>
                  <a:txBody>
                    <a:bodyPr/>
                    <a:lstStyle/>
                    <a:p>
                      <a:pPr algn="ctr" fontAlgn="b">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78</a:t>
                      </a:r>
                    </a:p>
                  </a:txBody>
                  <a:tcPr marL="68580" marR="68580" marT="0" marB="0" anchor="b"/>
                </a:tc>
                <a:tc>
                  <a:txBody>
                    <a:bodyPr/>
                    <a:lstStyle/>
                    <a:p>
                      <a:pPr algn="ctr" fontAlgn="ctr">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0.0137</a:t>
                      </a:r>
                    </a:p>
                  </a:txBody>
                  <a:tcPr marL="68580" marR="68580" marT="0" marB="0" anchor="ctr"/>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0.0141</a:t>
                      </a:r>
                    </a:p>
                  </a:txBody>
                  <a:tcPr marL="68580" marR="68580" marT="0" marB="0" anchor="ctr"/>
                </a:tc>
                <a:extLst>
                  <a:ext uri="{0D108BD9-81ED-4DB2-BD59-A6C34878D82A}">
                    <a16:rowId xmlns:a16="http://schemas.microsoft.com/office/drawing/2014/main" val="10008"/>
                  </a:ext>
                </a:extLst>
              </a:tr>
              <a:tr h="288925">
                <a:tc>
                  <a:txBody>
                    <a:bodyPr/>
                    <a:lstStyle/>
                    <a:p>
                      <a:pPr algn="ctr" fontAlgn="b">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77</a:t>
                      </a:r>
                    </a:p>
                  </a:txBody>
                  <a:tcPr marL="68580" marR="68580" marT="0" marB="0" anchor="b"/>
                </a:tc>
                <a:tc>
                  <a:txBody>
                    <a:bodyPr/>
                    <a:lstStyle/>
                    <a:p>
                      <a:pPr algn="ctr" fontAlgn="ctr">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0.0141</a:t>
                      </a:r>
                    </a:p>
                  </a:txBody>
                  <a:tcPr marL="68580" marR="68580" marT="0" marB="0" anchor="ctr"/>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0.0157</a:t>
                      </a:r>
                    </a:p>
                  </a:txBody>
                  <a:tcPr marL="68580" marR="68580" marT="0" marB="0" anchor="ctr"/>
                </a:tc>
                <a:extLst>
                  <a:ext uri="{0D108BD9-81ED-4DB2-BD59-A6C34878D82A}">
                    <a16:rowId xmlns:a16="http://schemas.microsoft.com/office/drawing/2014/main" val="10009"/>
                  </a:ext>
                </a:extLst>
              </a:tr>
              <a:tr h="288925">
                <a:tc>
                  <a:txBody>
                    <a:bodyPr/>
                    <a:lstStyle/>
                    <a:p>
                      <a:pPr algn="ctr" fontAlgn="b">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76</a:t>
                      </a:r>
                    </a:p>
                  </a:txBody>
                  <a:tcPr marL="68580" marR="68580" marT="0" marB="0" anchor="b"/>
                </a:tc>
                <a:tc>
                  <a:txBody>
                    <a:bodyPr/>
                    <a:lstStyle/>
                    <a:p>
                      <a:pPr algn="ctr" fontAlgn="ctr">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0.0134</a:t>
                      </a:r>
                    </a:p>
                  </a:txBody>
                  <a:tcPr marL="68580" marR="68580" marT="0" marB="0" anchor="ctr"/>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0.0129</a:t>
                      </a:r>
                    </a:p>
                  </a:txBody>
                  <a:tcPr marL="68580" marR="68580" marT="0" marB="0" anchor="ctr"/>
                </a:tc>
                <a:extLst>
                  <a:ext uri="{0D108BD9-81ED-4DB2-BD59-A6C34878D82A}">
                    <a16:rowId xmlns:a16="http://schemas.microsoft.com/office/drawing/2014/main" val="10010"/>
                  </a:ext>
                </a:extLst>
              </a:tr>
              <a:tr h="288925">
                <a:tc>
                  <a:txBody>
                    <a:bodyPr/>
                    <a:lstStyle/>
                    <a:p>
                      <a:pPr algn="ctr" fontAlgn="b">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75</a:t>
                      </a:r>
                    </a:p>
                  </a:txBody>
                  <a:tcPr marL="68580" marR="68580" marT="0" marB="0" anchor="b"/>
                </a:tc>
                <a:tc>
                  <a:txBody>
                    <a:bodyPr/>
                    <a:lstStyle/>
                    <a:p>
                      <a:pPr algn="ctr" fontAlgn="ctr">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0.0155</a:t>
                      </a:r>
                    </a:p>
                  </a:txBody>
                  <a:tcPr marL="68580" marR="68580" marT="0" marB="0" anchor="ctr"/>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0.0147</a:t>
                      </a:r>
                    </a:p>
                  </a:txBody>
                  <a:tcPr marL="68580" marR="68580" marT="0" marB="0" anchor="ctr"/>
                </a:tc>
                <a:extLst>
                  <a:ext uri="{0D108BD9-81ED-4DB2-BD59-A6C34878D82A}">
                    <a16:rowId xmlns:a16="http://schemas.microsoft.com/office/drawing/2014/main" val="10011"/>
                  </a:ext>
                </a:extLst>
              </a:tr>
              <a:tr h="288925">
                <a:tc>
                  <a:txBody>
                    <a:bodyPr/>
                    <a:lstStyle/>
                    <a:p>
                      <a:pPr algn="ctr" fontAlgn="b">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74</a:t>
                      </a:r>
                    </a:p>
                  </a:txBody>
                  <a:tcPr marL="68580" marR="68580" marT="0" marB="0" anchor="b"/>
                </a:tc>
                <a:tc>
                  <a:txBody>
                    <a:bodyPr/>
                    <a:lstStyle/>
                    <a:p>
                      <a:pPr algn="ctr" fontAlgn="ctr">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0.0140</a:t>
                      </a:r>
                    </a:p>
                  </a:txBody>
                  <a:tcPr marL="68580" marR="68580" marT="0" marB="0" anchor="ctr"/>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0.0137</a:t>
                      </a:r>
                    </a:p>
                  </a:txBody>
                  <a:tcPr marL="68580" marR="68580" marT="0" marB="0" anchor="ctr"/>
                </a:tc>
                <a:extLst>
                  <a:ext uri="{0D108BD9-81ED-4DB2-BD59-A6C34878D82A}">
                    <a16:rowId xmlns:a16="http://schemas.microsoft.com/office/drawing/2014/main" val="10012"/>
                  </a:ext>
                </a:extLst>
              </a:tr>
              <a:tr h="288925">
                <a:tc>
                  <a:txBody>
                    <a:bodyPr/>
                    <a:lstStyle/>
                    <a:p>
                      <a:pPr algn="ctr" fontAlgn="b">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73</a:t>
                      </a:r>
                    </a:p>
                  </a:txBody>
                  <a:tcPr marL="68580" marR="68580" marT="0" marB="0" anchor="b"/>
                </a:tc>
                <a:tc>
                  <a:txBody>
                    <a:bodyPr/>
                    <a:lstStyle/>
                    <a:p>
                      <a:pPr algn="ctr" fontAlgn="ctr">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0.0141</a:t>
                      </a:r>
                    </a:p>
                  </a:txBody>
                  <a:tcPr marL="68580" marR="68580" marT="0" marB="0" anchor="ctr"/>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0.0137</a:t>
                      </a:r>
                    </a:p>
                  </a:txBody>
                  <a:tcPr marL="68580" marR="68580" marT="0" marB="0" anchor="ctr"/>
                </a:tc>
                <a:extLst>
                  <a:ext uri="{0D108BD9-81ED-4DB2-BD59-A6C34878D82A}">
                    <a16:rowId xmlns:a16="http://schemas.microsoft.com/office/drawing/2014/main" val="10013"/>
                  </a:ext>
                </a:extLst>
              </a:tr>
              <a:tr h="288925">
                <a:tc>
                  <a:txBody>
                    <a:bodyPr/>
                    <a:lstStyle/>
                    <a:p>
                      <a:pPr algn="ctr" fontAlgn="b">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72</a:t>
                      </a:r>
                    </a:p>
                  </a:txBody>
                  <a:tcPr marL="68580" marR="68580" marT="0" marB="0" anchor="b"/>
                </a:tc>
                <a:tc>
                  <a:txBody>
                    <a:bodyPr/>
                    <a:lstStyle/>
                    <a:p>
                      <a:pPr algn="ctr" fontAlgn="ctr">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0.0143</a:t>
                      </a:r>
                    </a:p>
                  </a:txBody>
                  <a:tcPr marL="68580" marR="68580" marT="0" marB="0" anchor="ctr"/>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0.0139</a:t>
                      </a:r>
                    </a:p>
                  </a:txBody>
                  <a:tcPr marL="68580" marR="68580" marT="0" marB="0" anchor="ctr"/>
                </a:tc>
                <a:extLst>
                  <a:ext uri="{0D108BD9-81ED-4DB2-BD59-A6C34878D82A}">
                    <a16:rowId xmlns:a16="http://schemas.microsoft.com/office/drawing/2014/main" val="10014"/>
                  </a:ext>
                </a:extLst>
              </a:tr>
              <a:tr h="288925">
                <a:tc>
                  <a:txBody>
                    <a:bodyPr/>
                    <a:lstStyle/>
                    <a:p>
                      <a:pPr algn="ctr" fontAlgn="b">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71</a:t>
                      </a:r>
                    </a:p>
                  </a:txBody>
                  <a:tcPr marL="68580" marR="68580" marT="0" marB="0" anchor="b"/>
                </a:tc>
                <a:tc>
                  <a:txBody>
                    <a:bodyPr/>
                    <a:lstStyle/>
                    <a:p>
                      <a:pPr algn="ctr" fontAlgn="ctr">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0.0145</a:t>
                      </a:r>
                    </a:p>
                  </a:txBody>
                  <a:tcPr marL="68580" marR="68580" marT="0" marB="0" anchor="ctr"/>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0.0140</a:t>
                      </a:r>
                    </a:p>
                  </a:txBody>
                  <a:tcPr marL="68580" marR="68580" marT="0" marB="0" anchor="ctr"/>
                </a:tc>
                <a:extLst>
                  <a:ext uri="{0D108BD9-81ED-4DB2-BD59-A6C34878D82A}">
                    <a16:rowId xmlns:a16="http://schemas.microsoft.com/office/drawing/2014/main" val="10015"/>
                  </a:ext>
                </a:extLst>
              </a:tr>
              <a:tr h="288925">
                <a:tc>
                  <a:txBody>
                    <a:bodyPr/>
                    <a:lstStyle/>
                    <a:p>
                      <a:pPr algn="ctr" fontAlgn="b">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70</a:t>
                      </a:r>
                    </a:p>
                  </a:txBody>
                  <a:tcPr marL="68580" marR="68580" marT="0" marB="0" anchor="b"/>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0.0146</a:t>
                      </a:r>
                    </a:p>
                  </a:txBody>
                  <a:tcPr marL="68580" marR="68580" marT="0" marB="0" anchor="ctr"/>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0.0141</a:t>
                      </a:r>
                    </a:p>
                  </a:txBody>
                  <a:tcPr marL="68580" marR="68580" marT="0" marB="0" anchor="ctr"/>
                </a:tc>
                <a:extLst>
                  <a:ext uri="{0D108BD9-81ED-4DB2-BD59-A6C34878D82A}">
                    <a16:rowId xmlns:a16="http://schemas.microsoft.com/office/drawing/2014/main" val="10016"/>
                  </a:ext>
                </a:extLst>
              </a:tr>
              <a:tr h="288925">
                <a:tc>
                  <a:txBody>
                    <a:bodyPr/>
                    <a:lstStyle/>
                    <a:p>
                      <a:pPr algn="ctr" fontAlgn="b">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69</a:t>
                      </a:r>
                    </a:p>
                  </a:txBody>
                  <a:tcPr marL="68580" marR="68580" marT="0" marB="0" anchor="b"/>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0.0147</a:t>
                      </a:r>
                    </a:p>
                  </a:txBody>
                  <a:tcPr marL="68580" marR="68580" marT="0" marB="0" anchor="ctr"/>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0.0141</a:t>
                      </a:r>
                    </a:p>
                  </a:txBody>
                  <a:tcPr marL="68580" marR="68580" marT="0" marB="0" anchor="ctr"/>
                </a:tc>
                <a:extLst>
                  <a:ext uri="{0D108BD9-81ED-4DB2-BD59-A6C34878D82A}">
                    <a16:rowId xmlns:a16="http://schemas.microsoft.com/office/drawing/2014/main" val="10017"/>
                  </a:ext>
                </a:extLst>
              </a:tr>
              <a:tr h="288925">
                <a:tc>
                  <a:txBody>
                    <a:bodyPr/>
                    <a:lstStyle/>
                    <a:p>
                      <a:pPr algn="ctr" fontAlgn="b">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68</a:t>
                      </a:r>
                    </a:p>
                  </a:txBody>
                  <a:tcPr marL="68580" marR="68580" marT="0" marB="0" anchor="b"/>
                </a:tc>
                <a:tc>
                  <a:txBody>
                    <a:bodyPr/>
                    <a:lstStyle/>
                    <a:p>
                      <a:pPr algn="ctr" fontAlgn="ctr">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0.0148</a:t>
                      </a:r>
                    </a:p>
                  </a:txBody>
                  <a:tcPr marL="68580" marR="68580" marT="0" marB="0" anchor="ctr"/>
                </a:tc>
                <a:tc>
                  <a:txBody>
                    <a:bodyPr/>
                    <a:lstStyle/>
                    <a:p>
                      <a:pPr algn="ctr" fontAlgn="ctr">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0.0142</a:t>
                      </a:r>
                    </a:p>
                  </a:txBody>
                  <a:tcPr marL="68580" marR="68580" marT="0" marB="0" anchor="ctr"/>
                </a:tc>
                <a:extLst>
                  <a:ext uri="{0D108BD9-81ED-4DB2-BD59-A6C34878D82A}">
                    <a16:rowId xmlns:a16="http://schemas.microsoft.com/office/drawing/2014/main" val="10018"/>
                  </a:ext>
                </a:extLst>
              </a:tr>
              <a:tr h="288925">
                <a:tc>
                  <a:txBody>
                    <a:bodyPr/>
                    <a:lstStyle/>
                    <a:p>
                      <a:pPr algn="ctr" fontAlgn="b">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67</a:t>
                      </a:r>
                    </a:p>
                  </a:txBody>
                  <a:tcPr marL="68580" marR="68580" marT="0" marB="0" anchor="b"/>
                </a:tc>
                <a:tc>
                  <a:txBody>
                    <a:bodyPr/>
                    <a:lstStyle/>
                    <a:p>
                      <a:pPr algn="ctr" fontAlgn="ctr">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0.0149</a:t>
                      </a:r>
                    </a:p>
                  </a:txBody>
                  <a:tcPr marL="68580" marR="68580" marT="0" marB="0" anchor="ctr"/>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0.0141</a:t>
                      </a:r>
                    </a:p>
                  </a:txBody>
                  <a:tcPr marL="68580" marR="68580" marT="0" marB="0" anchor="ctr"/>
                </a:tc>
                <a:extLst>
                  <a:ext uri="{0D108BD9-81ED-4DB2-BD59-A6C34878D82A}">
                    <a16:rowId xmlns:a16="http://schemas.microsoft.com/office/drawing/2014/main" val="10019"/>
                  </a:ext>
                </a:extLst>
              </a:tr>
              <a:tr h="288925">
                <a:tc>
                  <a:txBody>
                    <a:bodyPr/>
                    <a:lstStyle/>
                    <a:p>
                      <a:pPr algn="ctr" fontAlgn="b">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66</a:t>
                      </a:r>
                    </a:p>
                  </a:txBody>
                  <a:tcPr marL="68580" marR="68580" marT="0" marB="0" anchor="b"/>
                </a:tc>
                <a:tc>
                  <a:txBody>
                    <a:bodyPr/>
                    <a:lstStyle/>
                    <a:p>
                      <a:pPr algn="ctr" fontAlgn="ctr">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0.0149</a:t>
                      </a:r>
                    </a:p>
                  </a:txBody>
                  <a:tcPr marL="68580" marR="68580" marT="0" marB="0" anchor="ctr"/>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0.0141</a:t>
                      </a:r>
                    </a:p>
                  </a:txBody>
                  <a:tcPr marL="68580" marR="68580" marT="0" marB="0" anchor="ctr"/>
                </a:tc>
                <a:extLst>
                  <a:ext uri="{0D108BD9-81ED-4DB2-BD59-A6C34878D82A}">
                    <a16:rowId xmlns:a16="http://schemas.microsoft.com/office/drawing/2014/main" val="10020"/>
                  </a:ext>
                </a:extLst>
              </a:tr>
              <a:tr h="288925">
                <a:tc>
                  <a:txBody>
                    <a:bodyPr/>
                    <a:lstStyle/>
                    <a:p>
                      <a:pPr algn="ctr" fontAlgn="b">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65</a:t>
                      </a:r>
                    </a:p>
                  </a:txBody>
                  <a:tcPr marL="68580" marR="68580" marT="0" marB="0" anchor="b"/>
                </a:tc>
                <a:tc>
                  <a:txBody>
                    <a:bodyPr/>
                    <a:lstStyle/>
                    <a:p>
                      <a:pPr algn="ctr" fontAlgn="ctr">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0.0149</a:t>
                      </a:r>
                    </a:p>
                  </a:txBody>
                  <a:tcPr marL="68580" marR="68580" marT="0" marB="0" anchor="ctr"/>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0.0140</a:t>
                      </a:r>
                    </a:p>
                  </a:txBody>
                  <a:tcPr marL="68580" marR="68580" marT="0" marB="0" anchor="ctr"/>
                </a:tc>
                <a:extLst>
                  <a:ext uri="{0D108BD9-81ED-4DB2-BD59-A6C34878D82A}">
                    <a16:rowId xmlns:a16="http://schemas.microsoft.com/office/drawing/2014/main" val="10021"/>
                  </a:ext>
                </a:extLst>
              </a:tr>
              <a:tr h="288925">
                <a:tc>
                  <a:txBody>
                    <a:bodyPr/>
                    <a:lstStyle/>
                    <a:p>
                      <a:pPr algn="ctr" fontAlgn="b">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64</a:t>
                      </a:r>
                    </a:p>
                  </a:txBody>
                  <a:tcPr marL="68580" marR="68580" marT="0" marB="0" anchor="b"/>
                </a:tc>
                <a:tc>
                  <a:txBody>
                    <a:bodyPr/>
                    <a:lstStyle/>
                    <a:p>
                      <a:pPr algn="ctr" fontAlgn="ctr">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0.0149</a:t>
                      </a:r>
                    </a:p>
                  </a:txBody>
                  <a:tcPr marL="68580" marR="68580" marT="0" marB="0" anchor="ctr"/>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0.0139</a:t>
                      </a:r>
                    </a:p>
                  </a:txBody>
                  <a:tcPr marL="68580" marR="68580" marT="0" marB="0" anchor="ctr"/>
                </a:tc>
                <a:extLst>
                  <a:ext uri="{0D108BD9-81ED-4DB2-BD59-A6C34878D82A}">
                    <a16:rowId xmlns:a16="http://schemas.microsoft.com/office/drawing/2014/main" val="10022"/>
                  </a:ext>
                </a:extLst>
              </a:tr>
              <a:tr h="288290">
                <a:tc>
                  <a:txBody>
                    <a:bodyPr/>
                    <a:lstStyle/>
                    <a:p>
                      <a:pPr algn="ctr" fontAlgn="b">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63</a:t>
                      </a:r>
                    </a:p>
                  </a:txBody>
                  <a:tcPr marL="68580" marR="68580" marT="0" marB="0" anchor="b"/>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0.0149</a:t>
                      </a:r>
                    </a:p>
                  </a:txBody>
                  <a:tcPr marL="68580" marR="68580" marT="0" marB="0" anchor="ctr"/>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0.0137</a:t>
                      </a:r>
                    </a:p>
                  </a:txBody>
                  <a:tcPr marL="68580" marR="68580" marT="0" marB="0" anchor="ctr"/>
                </a:tc>
                <a:extLst>
                  <a:ext uri="{0D108BD9-81ED-4DB2-BD59-A6C34878D82A}">
                    <a16:rowId xmlns:a16="http://schemas.microsoft.com/office/drawing/2014/main" val="10023"/>
                  </a:ext>
                </a:extLst>
              </a:tr>
              <a:tr h="288925">
                <a:tc>
                  <a:txBody>
                    <a:bodyPr/>
                    <a:lstStyle/>
                    <a:p>
                      <a:pPr algn="ctr" fontAlgn="b">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62</a:t>
                      </a:r>
                    </a:p>
                  </a:txBody>
                  <a:tcPr marL="68580" marR="68580" marT="0" marB="0" anchor="b"/>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0.0150</a:t>
                      </a:r>
                    </a:p>
                  </a:txBody>
                  <a:tcPr marL="68580" marR="68580" marT="0" marB="0" anchor="ctr"/>
                </a:tc>
                <a:tc>
                  <a:txBody>
                    <a:bodyPr/>
                    <a:lstStyle/>
                    <a:p>
                      <a:pPr algn="ctr" fontAlgn="ctr">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0.0135</a:t>
                      </a:r>
                    </a:p>
                  </a:txBody>
                  <a:tcPr marL="68580" marR="68580" marT="0" marB="0" anchor="ctr"/>
                </a:tc>
                <a:extLst>
                  <a:ext uri="{0D108BD9-81ED-4DB2-BD59-A6C34878D82A}">
                    <a16:rowId xmlns:a16="http://schemas.microsoft.com/office/drawing/2014/main" val="10024"/>
                  </a:ext>
                </a:extLst>
              </a:tr>
              <a:tr h="288925">
                <a:tc>
                  <a:txBody>
                    <a:bodyPr/>
                    <a:lstStyle/>
                    <a:p>
                      <a:pPr algn="ctr" fontAlgn="b">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61</a:t>
                      </a:r>
                    </a:p>
                  </a:txBody>
                  <a:tcPr marL="68580" marR="68580" marT="0" marB="0" anchor="b"/>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0.0156</a:t>
                      </a:r>
                    </a:p>
                  </a:txBody>
                  <a:tcPr marL="68580" marR="68580" marT="0" marB="0" anchor="ctr"/>
                </a:tc>
                <a:tc>
                  <a:txBody>
                    <a:bodyPr/>
                    <a:lstStyle/>
                    <a:p>
                      <a:pPr algn="ctr" fontAlgn="ctr">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0.0137</a:t>
                      </a:r>
                    </a:p>
                  </a:txBody>
                  <a:tcPr marL="68580" marR="68580" marT="0" marB="0" anchor="ctr"/>
                </a:tc>
                <a:extLst>
                  <a:ext uri="{0D108BD9-81ED-4DB2-BD59-A6C34878D82A}">
                    <a16:rowId xmlns:a16="http://schemas.microsoft.com/office/drawing/2014/main" val="10025"/>
                  </a:ext>
                </a:extLst>
              </a:tr>
              <a:tr h="288925">
                <a:tc>
                  <a:txBody>
                    <a:bodyPr/>
                    <a:lstStyle/>
                    <a:p>
                      <a:pPr algn="ctr" fontAlgn="b">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60</a:t>
                      </a:r>
                    </a:p>
                  </a:txBody>
                  <a:tcPr marL="68580" marR="68580" marT="0" marB="0" anchor="b"/>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0.0134</a:t>
                      </a:r>
                    </a:p>
                  </a:txBody>
                  <a:tcPr marL="68580" marR="68580" marT="0" marB="0" anchor="ctr"/>
                </a:tc>
                <a:tc>
                  <a:txBody>
                    <a:bodyPr/>
                    <a:lstStyle/>
                    <a:p>
                      <a:pPr algn="ctr" fontAlgn="ctr">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0.0121</a:t>
                      </a:r>
                    </a:p>
                  </a:txBody>
                  <a:tcPr marL="68580" marR="68580" marT="0" marB="0" anchor="ctr"/>
                </a:tc>
                <a:extLst>
                  <a:ext uri="{0D108BD9-81ED-4DB2-BD59-A6C34878D82A}">
                    <a16:rowId xmlns:a16="http://schemas.microsoft.com/office/drawing/2014/main" val="10026"/>
                  </a:ext>
                </a:extLst>
              </a:tr>
              <a:tr h="288925">
                <a:tc>
                  <a:txBody>
                    <a:bodyPr/>
                    <a:lstStyle/>
                    <a:p>
                      <a:pPr algn="ctr" fontAlgn="b">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59</a:t>
                      </a:r>
                    </a:p>
                  </a:txBody>
                  <a:tcPr marL="68580" marR="68580" marT="0" marB="0" anchor="b"/>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0.0169</a:t>
                      </a:r>
                    </a:p>
                  </a:txBody>
                  <a:tcPr marL="68580" marR="68580" marT="0" marB="0" anchor="ctr"/>
                </a:tc>
                <a:tc>
                  <a:txBody>
                    <a:bodyPr/>
                    <a:lstStyle/>
                    <a:p>
                      <a:pPr algn="ctr" fontAlgn="ctr">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0.0129</a:t>
                      </a:r>
                    </a:p>
                  </a:txBody>
                  <a:tcPr marL="68580" marR="68580" marT="0" marB="0" anchor="ctr"/>
                </a:tc>
                <a:extLst>
                  <a:ext uri="{0D108BD9-81ED-4DB2-BD59-A6C34878D82A}">
                    <a16:rowId xmlns:a16="http://schemas.microsoft.com/office/drawing/2014/main" val="10027"/>
                  </a:ext>
                </a:extLst>
              </a:tr>
              <a:tr h="288925">
                <a:tc>
                  <a:txBody>
                    <a:bodyPr/>
                    <a:lstStyle/>
                    <a:p>
                      <a:pPr algn="ctr" fontAlgn="b">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58</a:t>
                      </a:r>
                    </a:p>
                  </a:txBody>
                  <a:tcPr marL="68580" marR="68580" marT="0" marB="0" anchor="b"/>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0.0154</a:t>
                      </a:r>
                    </a:p>
                  </a:txBody>
                  <a:tcPr marL="68580" marR="68580" marT="0" marB="0" anchor="ctr"/>
                </a:tc>
                <a:tc>
                  <a:txBody>
                    <a:bodyPr/>
                    <a:lstStyle/>
                    <a:p>
                      <a:pPr algn="ctr" fontAlgn="ctr">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0.0126</a:t>
                      </a:r>
                    </a:p>
                  </a:txBody>
                  <a:tcPr marL="68580" marR="68580" marT="0" marB="0" anchor="ctr"/>
                </a:tc>
                <a:extLst>
                  <a:ext uri="{0D108BD9-81ED-4DB2-BD59-A6C34878D82A}">
                    <a16:rowId xmlns:a16="http://schemas.microsoft.com/office/drawing/2014/main" val="10028"/>
                  </a:ext>
                </a:extLst>
              </a:tr>
              <a:tr h="288925">
                <a:tc>
                  <a:txBody>
                    <a:bodyPr/>
                    <a:lstStyle/>
                    <a:p>
                      <a:pPr algn="ctr" fontAlgn="b">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57</a:t>
                      </a:r>
                    </a:p>
                  </a:txBody>
                  <a:tcPr marL="68580" marR="68580" marT="0" marB="0" anchor="b"/>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0.0157</a:t>
                      </a:r>
                    </a:p>
                  </a:txBody>
                  <a:tcPr marL="68580" marR="68580" marT="0" marB="0" anchor="ctr"/>
                </a:tc>
                <a:tc>
                  <a:txBody>
                    <a:bodyPr/>
                    <a:lstStyle/>
                    <a:p>
                      <a:pPr algn="ctr" fontAlgn="ctr">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0.0126</a:t>
                      </a:r>
                    </a:p>
                  </a:txBody>
                  <a:tcPr marL="68580" marR="68580" marT="0" marB="0" anchor="ctr"/>
                </a:tc>
                <a:extLst>
                  <a:ext uri="{0D108BD9-81ED-4DB2-BD59-A6C34878D82A}">
                    <a16:rowId xmlns:a16="http://schemas.microsoft.com/office/drawing/2014/main" val="10029"/>
                  </a:ext>
                </a:extLst>
              </a:tr>
              <a:tr h="288925">
                <a:tc>
                  <a:txBody>
                    <a:bodyPr/>
                    <a:lstStyle/>
                    <a:p>
                      <a:pPr algn="ctr" fontAlgn="b">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56</a:t>
                      </a:r>
                    </a:p>
                  </a:txBody>
                  <a:tcPr marL="68580" marR="68580" marT="0" marB="0" anchor="b"/>
                </a:tc>
                <a:tc>
                  <a:txBody>
                    <a:bodyPr/>
                    <a:lstStyle/>
                    <a:p>
                      <a:pPr algn="ctr" fontAlgn="ctr">
                        <a:spcAft>
                          <a:spcPts val="600"/>
                        </a:spcAft>
                      </a:pPr>
                      <a:r>
                        <a:rPr lang="en-US" sz="18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0.0160</a:t>
                      </a:r>
                    </a:p>
                  </a:txBody>
                  <a:tcPr marL="68580" marR="68580" marT="0" marB="0" anchor="ctr"/>
                </a:tc>
                <a:tc>
                  <a:txBody>
                    <a:bodyPr/>
                    <a:lstStyle/>
                    <a:p>
                      <a:pPr algn="ctr" fontAlgn="ctr">
                        <a:spcAft>
                          <a:spcPts val="600"/>
                        </a:spcAft>
                      </a:pPr>
                      <a:r>
                        <a:rPr lang="en-US" sz="18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0.0127</a:t>
                      </a:r>
                    </a:p>
                  </a:txBody>
                  <a:tcPr marL="68580" marR="68580" marT="0" marB="0" anchor="ctr"/>
                </a:tc>
                <a:extLst>
                  <a:ext uri="{0D108BD9-81ED-4DB2-BD59-A6C34878D82A}">
                    <a16:rowId xmlns:a16="http://schemas.microsoft.com/office/drawing/2014/main" val="10030"/>
                  </a:ext>
                </a:extLst>
              </a:tr>
            </a:tbl>
          </a:graphicData>
        </a:graphic>
      </p:graphicFrame>
      <mc:AlternateContent xmlns:mc="http://schemas.openxmlformats.org/markup-compatibility/2006" xmlns:a14="http://schemas.microsoft.com/office/drawing/2010/main">
        <mc:Choice Requires="a14">
          <p:sp>
            <p:nvSpPr>
              <p:cNvPr id="12" name="مستطيل 11"/>
              <p:cNvSpPr/>
              <p:nvPr/>
            </p:nvSpPr>
            <p:spPr>
              <a:xfrm>
                <a:off x="762000" y="3009900"/>
                <a:ext cx="9144000" cy="1721485"/>
              </a:xfrm>
              <a:prstGeom prst="rect">
                <a:avLst/>
              </a:prstGeom>
            </p:spPr>
            <p:txBody>
              <a:bodyPr>
                <a:spAutoFit/>
              </a:bodyPr>
              <a:lstStyle/>
              <a:p>
                <a:pPr>
                  <a:lnSpc>
                    <a:spcPct val="150000"/>
                  </a:lnSpc>
                </a:pPr>
                <a:r>
                  <a:rPr lang="en-US" sz="2800" dirty="0">
                    <a:latin typeface="Times New Roman" panose="02020603050405020304" pitchFamily="18" charset="0"/>
                    <a:cs typeface="Times New Roman" panose="02020603050405020304" pitchFamily="18" charset="0"/>
                  </a:rPr>
                  <a:t>the story drift values obtained from ETABS are elastic values, and they must be multiplied by a factor (</a:t>
                </a:r>
                <a14:m>
                  <m:oMath xmlns:m="http://schemas.openxmlformats.org/officeDocument/2006/math">
                    <m:f>
                      <m:fPr>
                        <m:ctrlPr>
                          <a:rPr lang="en-US" sz="2800" i="1">
                            <a:latin typeface="Cambria Math" panose="02040503050406030204" pitchFamily="18" charset="0"/>
                            <a:cs typeface="Cambria Math" panose="02040503050406030204" pitchFamily="18" charset="0"/>
                          </a:rPr>
                        </m:ctrlPr>
                      </m:fPr>
                      <m:num>
                        <m:sSub>
                          <m:sSubPr>
                            <m:ctrlPr>
                              <a:rPr lang="en-US"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𝐶</m:t>
                            </m:r>
                          </m:e>
                          <m:sub>
                            <m:r>
                              <a:rPr lang="en-US" sz="2800" i="1">
                                <a:latin typeface="Cambria Math" panose="02040503050406030204" pitchFamily="18" charset="0"/>
                                <a:cs typeface="Cambria Math" panose="02040503050406030204" pitchFamily="18" charset="0"/>
                              </a:rPr>
                              <m:t>𝑑</m:t>
                            </m:r>
                          </m:sub>
                        </m:sSub>
                      </m:num>
                      <m:den>
                        <m:sSub>
                          <m:sSubPr>
                            <m:ctrlPr>
                              <a:rPr lang="en-US"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𝐼</m:t>
                            </m:r>
                          </m:e>
                          <m:sub>
                            <m:r>
                              <a:rPr lang="en-US" sz="2800" i="1">
                                <a:latin typeface="Cambria Math" panose="02040503050406030204" pitchFamily="18" charset="0"/>
                                <a:cs typeface="Cambria Math" panose="02040503050406030204" pitchFamily="18" charset="0"/>
                              </a:rPr>
                              <m:t>𝑒</m:t>
                            </m:r>
                          </m:sub>
                        </m:sSub>
                      </m:den>
                    </m:f>
                    <m:r>
                      <a:rPr lang="en-US" sz="2800" i="1">
                        <a:latin typeface="Cambria Math" panose="02040503050406030204" pitchFamily="18" charset="0"/>
                        <a:ea typeface="MS Mincho" charset="0"/>
                        <a:cs typeface="Cambria Math" panose="02040503050406030204" pitchFamily="18" charset="0"/>
                      </a:rPr>
                      <m:t>=</m:t>
                    </m:r>
                    <m:r>
                      <a:rPr lang="en-US" sz="2800" i="1">
                        <a:latin typeface="Cambria Math" panose="02040503050406030204" pitchFamily="18" charset="0"/>
                        <a:ea typeface="MS Mincho" charset="0"/>
                        <a:cs typeface="Cambria Math" panose="02040503050406030204" pitchFamily="18" charset="0"/>
                      </a:rPr>
                      <m:t>4</m:t>
                    </m:r>
                  </m:oMath>
                </a14:m>
                <a:r>
                  <a:rPr lang="en-US" sz="2800" dirty="0">
                    <a:latin typeface="Times New Roman" panose="02020603050405020304" pitchFamily="18" charset="0"/>
                    <a:cs typeface="Times New Roman" panose="02020603050405020304" pitchFamily="18" charset="0"/>
                  </a:rPr>
                  <a:t>).</a:t>
                </a:r>
              </a:p>
            </p:txBody>
          </p:sp>
        </mc:Choice>
        <mc:Fallback xmlns="">
          <p:sp>
            <p:nvSpPr>
              <p:cNvPr id="12" name="مستطيل 11"/>
              <p:cNvSpPr>
                <a:spLocks noRot="1" noChangeAspect="1" noMove="1" noResize="1" noEditPoints="1" noAdjustHandles="1" noChangeArrowheads="1" noChangeShapeType="1" noTextEdit="1"/>
              </p:cNvSpPr>
              <p:nvPr/>
            </p:nvSpPr>
            <p:spPr>
              <a:xfrm>
                <a:off x="762000" y="3009900"/>
                <a:ext cx="9144000" cy="1721485"/>
              </a:xfrm>
              <a:prstGeom prst="rect">
                <a:avLst/>
              </a:prstGeom>
              <a:blipFill rotWithShape="1">
                <a:blip r:embed="rId7"/>
                <a:stretch>
                  <a:fillRect/>
                </a:stretch>
              </a:blipFill>
            </p:spPr>
            <p:txBody>
              <a:bodyPr/>
              <a:lstStyle/>
              <a:p>
                <a:r>
                  <a:rPr lang="en-US" altLang="en-US">
                    <a:noFill/>
                  </a:rPr>
                  <a:t> </a:t>
                </a:r>
              </a:p>
            </p:txBody>
          </p:sp>
        </mc:Fallback>
      </mc:AlternateContent>
      <p:grpSp>
        <p:nvGrpSpPr>
          <p:cNvPr id="3" name="Group 2"/>
          <p:cNvGrpSpPr/>
          <p:nvPr userDrawn="1"/>
        </p:nvGrpSpPr>
        <p:grpSpPr>
          <a:xfrm>
            <a:off x="304800" y="342900"/>
            <a:ext cx="3989070" cy="528955"/>
            <a:chOff x="6240" y="4740"/>
            <a:chExt cx="6282" cy="833"/>
          </a:xfrm>
        </p:grpSpPr>
        <p:sp>
          <p:nvSpPr>
            <p:cNvPr id="4" name="文本框 12"/>
            <p:cNvSpPr txBox="1"/>
            <p:nvPr userDrawn="1">
              <p:custDataLst>
                <p:tags r:id="rId3"/>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3" name="文本框 3"/>
            <p:cNvSpPr txBox="1"/>
            <p:nvPr userDrawn="1">
              <p:custDataLst>
                <p:tags r:id="rId4"/>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5" name="مستطيل 2"/>
          <p:cNvSpPr/>
          <p:nvPr>
            <p:custDataLst>
              <p:tags r:id="rId2"/>
            </p:custDataLst>
          </p:nvPr>
        </p:nvSpPr>
        <p:spPr>
          <a:xfrm>
            <a:off x="4953000" y="458470"/>
            <a:ext cx="6431915"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sym typeface="+mn-ea"/>
              </a:rPr>
              <a:t>Deflection Computation</a:t>
            </a:r>
            <a:endParaRPr lang="en-US" altLang="en-US" sz="4800" b="1" dirty="0">
              <a:latin typeface="Times New Roman" panose="02020603050405020304" pitchFamily="18" charset="0"/>
              <a:cs typeface="Times New Roman" panose="02020603050405020304" pitchFamily="18" charset="0"/>
              <a:sym typeface="+mn-ea"/>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5181600" y="742633"/>
            <a:ext cx="8105775"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Verification of 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3"/>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4"/>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8229600" y="1572578"/>
            <a:ext cx="176593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Beams</a:t>
            </a:r>
          </a:p>
        </p:txBody>
      </p:sp>
      <p:pic>
        <p:nvPicPr>
          <p:cNvPr id="58" name="Picture 57"/>
          <p:cNvPicPr>
            <a:picLocks noChangeAspect="1"/>
          </p:cNvPicPr>
          <p:nvPr>
            <p:custDataLst>
              <p:tags r:id="rId2"/>
            </p:custDataLst>
          </p:nvPr>
        </p:nvPicPr>
        <p:blipFill>
          <a:blip r:embed="rId7">
            <a:clrChange>
              <a:clrFrom>
                <a:srgbClr val="FFFFFF">
                  <a:alpha val="100000"/>
                </a:srgbClr>
              </a:clrFrom>
              <a:clrTo>
                <a:srgbClr val="FFFFFF">
                  <a:alpha val="100000"/>
                  <a:alpha val="0"/>
                </a:srgbClr>
              </a:clrTo>
            </a:clrChange>
          </a:blip>
          <a:stretch>
            <a:fillRect/>
          </a:stretch>
        </p:blipFill>
        <p:spPr>
          <a:xfrm>
            <a:off x="9601200" y="2247900"/>
            <a:ext cx="8682355" cy="6970395"/>
          </a:xfrm>
          <a:prstGeom prst="rect">
            <a:avLst/>
          </a:prstGeom>
        </p:spPr>
      </p:pic>
      <p:sp>
        <p:nvSpPr>
          <p:cNvPr id="59" name="Text Box 58"/>
          <p:cNvSpPr txBox="1"/>
          <p:nvPr/>
        </p:nvSpPr>
        <p:spPr>
          <a:xfrm>
            <a:off x="765175" y="3467100"/>
            <a:ext cx="9551670" cy="3381375"/>
          </a:xfrm>
          <a:prstGeom prst="rect">
            <a:avLst/>
          </a:prstGeom>
        </p:spPr>
        <p:txBody>
          <a:bodyPr>
            <a:noAutofit/>
          </a:bodyPr>
          <a:lstStyle/>
          <a:p>
            <a:pPr algn="just" defTabSz="266700">
              <a:lnSpc>
                <a:spcPct val="150000"/>
              </a:lnSpc>
              <a:spcAft>
                <a:spcPts val="600"/>
              </a:spcAft>
            </a:pPr>
            <a:r>
              <a:rPr sz="3200" b="0" i="0">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The specific beam selected for review on floor 48 is shown in</a:t>
            </a:r>
            <a:r>
              <a:rPr lang="en-US" sz="3200" b="0" i="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the figure</a:t>
            </a:r>
            <a:r>
              <a:rPr sz="3200" b="0" i="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This beam’s dimensions are 1200 mm width, 650 mm depth, and 11.76 m length. </a:t>
            </a: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5181600" y="742633"/>
            <a:ext cx="8105775"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Verification of 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3"/>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4"/>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8229600" y="1572578"/>
            <a:ext cx="176593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Beams</a:t>
            </a:r>
          </a:p>
        </p:txBody>
      </p:sp>
      <p:pic>
        <p:nvPicPr>
          <p:cNvPr id="143" name="Picture 2" descr="IMG_256"/>
          <p:cNvPicPr>
            <a:picLocks noChangeAspect="1"/>
          </p:cNvPicPr>
          <p:nvPr>
            <p:custDataLst>
              <p:tags r:id="rId2"/>
            </p:custDataLst>
          </p:nvPr>
        </p:nvPicPr>
        <p:blipFill>
          <a:blip r:embed="rId7">
            <a:clrChange>
              <a:clrFrom>
                <a:srgbClr val="FFFFFF">
                  <a:alpha val="100000"/>
                </a:srgbClr>
              </a:clrFrom>
              <a:clrTo>
                <a:srgbClr val="FFFFFF">
                  <a:alpha val="100000"/>
                  <a:alpha val="0"/>
                </a:srgbClr>
              </a:clrTo>
            </a:clrChange>
          </a:blip>
          <a:stretch>
            <a:fillRect/>
          </a:stretch>
        </p:blipFill>
        <p:spPr>
          <a:xfrm>
            <a:off x="7848600" y="7310120"/>
            <a:ext cx="9741535" cy="1358900"/>
          </a:xfrm>
          <a:prstGeom prst="rect">
            <a:avLst/>
          </a:prstGeom>
          <a:noFill/>
          <a:ln w="9525">
            <a:noFill/>
          </a:ln>
        </p:spPr>
      </p:pic>
      <p:sp>
        <p:nvSpPr>
          <p:cNvPr id="18" name="Text Box 17"/>
          <p:cNvSpPr txBox="1"/>
          <p:nvPr/>
        </p:nvSpPr>
        <p:spPr>
          <a:xfrm>
            <a:off x="762000" y="3924300"/>
            <a:ext cx="12171045" cy="583565"/>
          </a:xfrm>
          <a:prstGeom prst="rect">
            <a:avLst/>
          </a:prstGeom>
        </p:spPr>
        <p:txBody>
          <a:bodyPr wrap="square">
            <a:spAutoFit/>
          </a:bodyPr>
          <a:lstStyle/>
          <a:p>
            <a:pPr defTabSz="266700">
              <a:spcAft>
                <a:spcPts val="600"/>
              </a:spcAft>
            </a:pPr>
            <a:r>
              <a:rPr sz="3200" b="0" i="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The design load combination for this check is (</a:t>
            </a:r>
            <a:r>
              <a:rPr sz="3200" i="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1.2 D + 1.2 S.D + 1.6 L)</a:t>
            </a:r>
          </a:p>
        </p:txBody>
      </p:sp>
      <p:sp>
        <p:nvSpPr>
          <p:cNvPr id="57" name="Text Box 56"/>
          <p:cNvSpPr txBox="1"/>
          <p:nvPr/>
        </p:nvSpPr>
        <p:spPr>
          <a:xfrm>
            <a:off x="914400" y="3004820"/>
            <a:ext cx="6131560" cy="706755"/>
          </a:xfrm>
          <a:prstGeom prst="rect">
            <a:avLst/>
          </a:prstGeom>
        </p:spPr>
        <p:txBody>
          <a:bodyPr wrap="square">
            <a:spAutoFit/>
          </a:bodyPr>
          <a:lstStyle/>
          <a:p>
            <a:pPr marL="742950" indent="-742950" defTabSz="266700">
              <a:spcAft>
                <a:spcPts val="600"/>
              </a:spcAft>
              <a:buFont typeface="Wingdings" panose="05000000000000000000" charset="0"/>
              <a:buChar char="Ø"/>
            </a:pPr>
            <a:r>
              <a:rPr sz="4000" b="1" i="0">
                <a:solidFill>
                  <a:srgbClr val="000000"/>
                </a:solidFill>
                <a:latin typeface="Times New Roman" panose="02020603050405020304" pitchFamily="18" charset="0"/>
                <a:ea typeface="SimSun" panose="02010600030101010101" pitchFamily="2" charset="-122"/>
                <a:cs typeface="Times New Roman" panose="02020603050405020304" pitchFamily="18" charset="0"/>
              </a:rPr>
              <a:t>Flexural design check</a:t>
            </a:r>
          </a:p>
        </p:txBody>
      </p:sp>
      <mc:AlternateContent xmlns:mc="http://schemas.openxmlformats.org/markup-compatibility/2006" xmlns:a14="http://schemas.microsoft.com/office/drawing/2010/main">
        <mc:Choice Requires="a14">
          <p:sp>
            <p:nvSpPr>
              <p:cNvPr id="14" name="مستطيل 13"/>
              <p:cNvSpPr/>
              <p:nvPr/>
            </p:nvSpPr>
            <p:spPr>
              <a:xfrm>
                <a:off x="838200" y="4602480"/>
                <a:ext cx="12200890" cy="4764405"/>
              </a:xfrm>
              <a:prstGeom prst="rect">
                <a:avLst/>
              </a:prstGeom>
            </p:spPr>
            <p:txBody>
              <a:bodyPr>
                <a:noAutofit/>
              </a:bodyPr>
              <a:lstStyle/>
              <a:p>
                <a14:m>
                  <m:oMath xmlns:m="http://schemas.openxmlformats.org/officeDocument/2006/math">
                    <m:sSub>
                      <m:sSubPr>
                        <m:ctrlPr>
                          <a:rPr lang="en-US" sz="3000" i="1">
                            <a:latin typeface="Cambria Math" panose="02040503050406030204" pitchFamily="18" charset="0"/>
                            <a:cs typeface="Cambria Math" panose="02040503050406030204" pitchFamily="18" charset="0"/>
                          </a:rPr>
                        </m:ctrlPr>
                      </m:sSubPr>
                      <m:e>
                        <m:r>
                          <m:rPr>
                            <m:sty m:val="p"/>
                          </m:rPr>
                          <a:rPr lang="en-US" sz="3000">
                            <a:latin typeface="Cambria Math" panose="02040503050406030204" pitchFamily="18" charset="0"/>
                            <a:cs typeface="Cambria Math" panose="02040503050406030204" pitchFamily="18" charset="0"/>
                          </a:rPr>
                          <m:t>M</m:t>
                        </m:r>
                      </m:e>
                      <m:sub>
                        <m:r>
                          <m:rPr>
                            <m:sty m:val="p"/>
                          </m:rPr>
                          <a:rPr lang="en-US" sz="3000">
                            <a:latin typeface="Cambria Math" panose="02040503050406030204" pitchFamily="18" charset="0"/>
                            <a:cs typeface="Cambria Math" panose="02040503050406030204" pitchFamily="18" charset="0"/>
                          </a:rPr>
                          <m:t>u</m:t>
                        </m:r>
                      </m:sub>
                    </m:sSub>
                    <m:r>
                      <a:rPr lang="en-US" sz="3000">
                        <a:latin typeface="Cambria Math" panose="02040503050406030204" pitchFamily="18" charset="0"/>
                        <a:ea typeface="MS Mincho" charset="0"/>
                        <a:cs typeface="Cambria Math" panose="02040503050406030204" pitchFamily="18" charset="0"/>
                      </a:rPr>
                      <m:t>=</m:t>
                    </m:r>
                    <m:r>
                      <a:rPr lang="en-US" sz="3000">
                        <a:latin typeface="Cambria Math" panose="02040503050406030204" pitchFamily="18" charset="0"/>
                        <a:ea typeface="MS Mincho" charset="0"/>
                        <a:cs typeface="Cambria Math" panose="02040503050406030204" pitchFamily="18" charset="0"/>
                      </a:rPr>
                      <m:t>676</m:t>
                    </m:r>
                    <m:r>
                      <a:rPr lang="en-US" sz="3000">
                        <a:latin typeface="Cambria Math" panose="02040503050406030204" pitchFamily="18" charset="0"/>
                        <a:ea typeface="MS Mincho" charset="0"/>
                        <a:cs typeface="Cambria Math" panose="02040503050406030204" pitchFamily="18" charset="0"/>
                      </a:rPr>
                      <m:t>.</m:t>
                    </m:r>
                    <m:r>
                      <a:rPr lang="en-US" sz="3000">
                        <a:latin typeface="Cambria Math" panose="02040503050406030204" pitchFamily="18" charset="0"/>
                        <a:ea typeface="MS Mincho" charset="0"/>
                        <a:cs typeface="Cambria Math" panose="02040503050406030204" pitchFamily="18" charset="0"/>
                      </a:rPr>
                      <m:t>301</m:t>
                    </m:r>
                    <m:r>
                      <a:rPr lang="en-US" sz="3000">
                        <a:latin typeface="Cambria Math" panose="02040503050406030204" pitchFamily="18" charset="0"/>
                        <a:ea typeface="MS Mincho" charset="0"/>
                        <a:cs typeface="Cambria Math" panose="02040503050406030204" pitchFamily="18" charset="0"/>
                      </a:rPr>
                      <m:t> ×(</m:t>
                    </m:r>
                    <m:r>
                      <m:rPr>
                        <m:sty m:val="p"/>
                      </m:rPr>
                      <a:rPr lang="en-US" sz="3000">
                        <a:latin typeface="Cambria Math" panose="02040503050406030204" pitchFamily="18" charset="0"/>
                        <a:cs typeface="Cambria Math" panose="02040503050406030204" pitchFamily="18" charset="0"/>
                      </a:rPr>
                      <m:t>LLRF</m:t>
                    </m:r>
                    <m:r>
                      <a:rPr lang="en-US" sz="3000">
                        <a:latin typeface="Cambria Math" panose="02040503050406030204" pitchFamily="18" charset="0"/>
                        <a:ea typeface="MS Mincho" charset="0"/>
                        <a:cs typeface="Cambria Math" panose="02040503050406030204" pitchFamily="18" charset="0"/>
                      </a:rPr>
                      <m:t>=</m:t>
                    </m:r>
                    <m:r>
                      <a:rPr lang="en-US" sz="3000">
                        <a:latin typeface="Cambria Math" panose="02040503050406030204" pitchFamily="18" charset="0"/>
                        <a:ea typeface="MS Mincho" charset="0"/>
                        <a:cs typeface="Cambria Math" panose="02040503050406030204" pitchFamily="18" charset="0"/>
                      </a:rPr>
                      <m:t>0</m:t>
                    </m:r>
                    <m:r>
                      <a:rPr lang="en-US" sz="3000">
                        <a:latin typeface="Cambria Math" panose="02040503050406030204" pitchFamily="18" charset="0"/>
                        <a:ea typeface="MS Mincho" charset="0"/>
                        <a:cs typeface="Cambria Math" panose="02040503050406030204" pitchFamily="18" charset="0"/>
                      </a:rPr>
                      <m:t>.</m:t>
                    </m:r>
                    <m:r>
                      <a:rPr lang="en-US" sz="3000">
                        <a:latin typeface="Cambria Math" panose="02040503050406030204" pitchFamily="18" charset="0"/>
                        <a:ea typeface="MS Mincho" charset="0"/>
                        <a:cs typeface="Cambria Math" panose="02040503050406030204" pitchFamily="18" charset="0"/>
                      </a:rPr>
                      <m:t>776</m:t>
                    </m:r>
                    <m:r>
                      <a:rPr lang="en-US" sz="3000">
                        <a:latin typeface="Cambria Math" panose="02040503050406030204" pitchFamily="18" charset="0"/>
                        <a:ea typeface="MS Mincho" charset="0"/>
                        <a:cs typeface="Cambria Math" panose="02040503050406030204" pitchFamily="18" charset="0"/>
                      </a:rPr>
                      <m:t>)=</m:t>
                    </m:r>
                    <m:r>
                      <a:rPr lang="en-US" sz="3000">
                        <a:latin typeface="Cambria Math" panose="02040503050406030204" pitchFamily="18" charset="0"/>
                        <a:ea typeface="MS Mincho" charset="0"/>
                        <a:cs typeface="Cambria Math" panose="02040503050406030204" pitchFamily="18" charset="0"/>
                      </a:rPr>
                      <m:t>524</m:t>
                    </m:r>
                    <m:r>
                      <a:rPr lang="en-US" sz="3000">
                        <a:latin typeface="Cambria Math" panose="02040503050406030204" pitchFamily="18" charset="0"/>
                        <a:ea typeface="MS Mincho" charset="0"/>
                        <a:cs typeface="Cambria Math" panose="02040503050406030204" pitchFamily="18" charset="0"/>
                      </a:rPr>
                      <m:t>.</m:t>
                    </m:r>
                    <m:r>
                      <a:rPr lang="en-US" sz="3000">
                        <a:latin typeface="Cambria Math" panose="02040503050406030204" pitchFamily="18" charset="0"/>
                        <a:ea typeface="MS Mincho" charset="0"/>
                        <a:cs typeface="Cambria Math" panose="02040503050406030204" pitchFamily="18" charset="0"/>
                      </a:rPr>
                      <m:t>81</m:t>
                    </m:r>
                    <m:r>
                      <a:rPr lang="en-US" sz="3000">
                        <a:latin typeface="Cambria Math" panose="02040503050406030204" pitchFamily="18" charset="0"/>
                        <a:ea typeface="MS Mincho" charset="0"/>
                        <a:cs typeface="Cambria Math" panose="02040503050406030204" pitchFamily="18" charset="0"/>
                      </a:rPr>
                      <m:t> </m:t>
                    </m:r>
                    <m:r>
                      <m:rPr>
                        <m:sty m:val="p"/>
                      </m:rPr>
                      <a:rPr lang="en-US" sz="3000">
                        <a:latin typeface="Cambria Math" panose="02040503050406030204" pitchFamily="18" charset="0"/>
                        <a:cs typeface="Cambria Math" panose="02040503050406030204" pitchFamily="18" charset="0"/>
                      </a:rPr>
                      <m:t>KN</m:t>
                    </m:r>
                    <m:r>
                      <a:rPr lang="en-US" sz="3000">
                        <a:latin typeface="Cambria Math" panose="02040503050406030204" pitchFamily="18" charset="0"/>
                        <a:ea typeface="MS Mincho" charset="0"/>
                        <a:cs typeface="Cambria Math" panose="02040503050406030204" pitchFamily="18" charset="0"/>
                      </a:rPr>
                      <m:t>.</m:t>
                    </m:r>
                    <m:r>
                      <m:rPr>
                        <m:sty m:val="p"/>
                      </m:rPr>
                      <a:rPr lang="en-US" sz="3000">
                        <a:latin typeface="Cambria Math" panose="02040503050406030204" pitchFamily="18" charset="0"/>
                        <a:cs typeface="Cambria Math" panose="02040503050406030204" pitchFamily="18" charset="0"/>
                      </a:rPr>
                      <m:t>m</m:t>
                    </m:r>
                  </m:oMath>
                </a14:m>
                <a:r>
                  <a:rPr lang="en-US" sz="3000" dirty="0">
                    <a:latin typeface="Times New Roman" panose="02020603050405020304" pitchFamily="18" charset="0"/>
                    <a:cs typeface="Times New Roman" panose="02020603050405020304" pitchFamily="18" charset="0"/>
                  </a:rPr>
                  <a:t> </a:t>
                </a:r>
              </a:p>
              <a:p>
                <a:pPr/>
                <a14:m>
                  <m:oMathPara xmlns:m="http://schemas.openxmlformats.org/officeDocument/2006/math">
                    <m:oMathParaPr>
                      <m:jc m:val="left"/>
                    </m:oMathParaPr>
                    <m:oMath xmlns:m="http://schemas.openxmlformats.org/officeDocument/2006/math">
                      <m:r>
                        <m:rPr>
                          <m:sty m:val="p"/>
                        </m:rPr>
                        <a:rPr lang="en-US" sz="3000">
                          <a:latin typeface="Cambria Math" panose="02040503050406030204" pitchFamily="18" charset="0"/>
                          <a:cs typeface="Cambria Math" panose="02040503050406030204" pitchFamily="18" charset="0"/>
                        </a:rPr>
                        <m:t>ρ</m:t>
                      </m:r>
                      <m:r>
                        <a:rPr lang="en-US" sz="3000">
                          <a:latin typeface="Cambria Math" panose="02040503050406030204" pitchFamily="18" charset="0"/>
                          <a:ea typeface="MS Mincho" charset="0"/>
                          <a:cs typeface="Cambria Math" panose="02040503050406030204" pitchFamily="18" charset="0"/>
                        </a:rPr>
                        <m:t>=</m:t>
                      </m:r>
                      <m:f>
                        <m:fPr>
                          <m:ctrlPr>
                            <a:rPr lang="en-US" sz="3000" i="1">
                              <a:latin typeface="Cambria Math" panose="02040503050406030204" pitchFamily="18" charset="0"/>
                              <a:cs typeface="Cambria Math" panose="02040503050406030204" pitchFamily="18" charset="0"/>
                            </a:rPr>
                          </m:ctrlPr>
                        </m:fPr>
                        <m:num>
                          <m:r>
                            <a:rPr lang="en-US" sz="3000">
                              <a:latin typeface="Cambria Math" panose="02040503050406030204" pitchFamily="18" charset="0"/>
                              <a:ea typeface="MS Mincho" charset="0"/>
                              <a:cs typeface="Cambria Math" panose="02040503050406030204" pitchFamily="18" charset="0"/>
                            </a:rPr>
                            <m:t>0</m:t>
                          </m:r>
                          <m:r>
                            <a:rPr lang="en-US" sz="3000">
                              <a:latin typeface="Cambria Math" panose="02040503050406030204" pitchFamily="18" charset="0"/>
                              <a:ea typeface="MS Mincho" charset="0"/>
                              <a:cs typeface="Cambria Math" panose="02040503050406030204" pitchFamily="18" charset="0"/>
                            </a:rPr>
                            <m:t>.</m:t>
                          </m:r>
                          <m:r>
                            <a:rPr lang="en-US" sz="3000">
                              <a:latin typeface="Cambria Math" panose="02040503050406030204" pitchFamily="18" charset="0"/>
                              <a:ea typeface="MS Mincho" charset="0"/>
                              <a:cs typeface="Cambria Math" panose="02040503050406030204" pitchFamily="18" charset="0"/>
                            </a:rPr>
                            <m:t>85</m:t>
                          </m:r>
                          <m:r>
                            <a:rPr lang="en-US" sz="3000">
                              <a:latin typeface="Cambria Math" panose="02040503050406030204" pitchFamily="18" charset="0"/>
                              <a:ea typeface="MS Mincho" charset="0"/>
                              <a:cs typeface="Cambria Math" panose="02040503050406030204" pitchFamily="18" charset="0"/>
                            </a:rPr>
                            <m:t>×</m:t>
                          </m:r>
                          <m:r>
                            <a:rPr lang="en-US" sz="3000">
                              <a:latin typeface="Cambria Math" panose="02040503050406030204" pitchFamily="18" charset="0"/>
                              <a:ea typeface="MS Mincho" charset="0"/>
                              <a:cs typeface="Cambria Math" panose="02040503050406030204" pitchFamily="18" charset="0"/>
                            </a:rPr>
                            <m:t>70</m:t>
                          </m:r>
                        </m:num>
                        <m:den>
                          <m:r>
                            <a:rPr lang="en-US" sz="3000">
                              <a:latin typeface="Cambria Math" panose="02040503050406030204" pitchFamily="18" charset="0"/>
                              <a:ea typeface="MS Mincho" charset="0"/>
                              <a:cs typeface="Cambria Math" panose="02040503050406030204" pitchFamily="18" charset="0"/>
                            </a:rPr>
                            <m:t>420</m:t>
                          </m:r>
                        </m:den>
                      </m:f>
                      <m:r>
                        <a:rPr lang="en-US" sz="3000">
                          <a:latin typeface="Cambria Math" panose="02040503050406030204" pitchFamily="18" charset="0"/>
                          <a:ea typeface="MS Mincho" charset="0"/>
                          <a:cs typeface="Cambria Math" panose="02040503050406030204" pitchFamily="18" charset="0"/>
                        </a:rPr>
                        <m:t>(</m:t>
                      </m:r>
                      <m:r>
                        <a:rPr lang="en-US" sz="3000">
                          <a:latin typeface="Cambria Math" panose="02040503050406030204" pitchFamily="18" charset="0"/>
                          <a:ea typeface="MS Mincho" charset="0"/>
                          <a:cs typeface="Cambria Math" panose="02040503050406030204" pitchFamily="18" charset="0"/>
                        </a:rPr>
                        <m:t>1</m:t>
                      </m:r>
                      <m:r>
                        <a:rPr lang="en-US" sz="3000" i="1">
                          <a:latin typeface="Cambria Math" panose="02040503050406030204" pitchFamily="18" charset="0"/>
                          <a:ea typeface="MS Mincho" charset="0"/>
                          <a:cs typeface="Cambria Math" panose="02040503050406030204" pitchFamily="18" charset="0"/>
                        </a:rPr>
                        <m:t>−</m:t>
                      </m:r>
                      <m:rad>
                        <m:radPr>
                          <m:degHide m:val="on"/>
                          <m:ctrlPr>
                            <a:rPr lang="en-US" sz="3000" i="1">
                              <a:latin typeface="Cambria Math" panose="02040503050406030204" pitchFamily="18" charset="0"/>
                              <a:cs typeface="Cambria Math" panose="02040503050406030204" pitchFamily="18" charset="0"/>
                            </a:rPr>
                          </m:ctrlPr>
                        </m:radPr>
                        <m:deg/>
                        <m:e>
                          <m:r>
                            <a:rPr lang="en-US" sz="3000">
                              <a:latin typeface="Cambria Math" panose="02040503050406030204" pitchFamily="18" charset="0"/>
                              <a:ea typeface="MS Mincho" charset="0"/>
                              <a:cs typeface="Cambria Math" panose="02040503050406030204" pitchFamily="18" charset="0"/>
                            </a:rPr>
                            <m:t>1</m:t>
                          </m:r>
                          <m:r>
                            <a:rPr lang="en-US" sz="3000" i="1">
                              <a:latin typeface="Cambria Math" panose="02040503050406030204" pitchFamily="18" charset="0"/>
                              <a:ea typeface="MS Mincho" charset="0"/>
                              <a:cs typeface="Cambria Math" panose="02040503050406030204" pitchFamily="18" charset="0"/>
                            </a:rPr>
                            <m:t>−</m:t>
                          </m:r>
                          <m:f>
                            <m:fPr>
                              <m:ctrlPr>
                                <a:rPr lang="en-US" sz="3000" i="1">
                                  <a:latin typeface="Cambria Math" panose="02040503050406030204" pitchFamily="18" charset="0"/>
                                  <a:cs typeface="Cambria Math" panose="02040503050406030204" pitchFamily="18" charset="0"/>
                                </a:rPr>
                              </m:ctrlPr>
                            </m:fPr>
                            <m:num>
                              <m:r>
                                <a:rPr lang="en-US" sz="3000">
                                  <a:latin typeface="Cambria Math" panose="02040503050406030204" pitchFamily="18" charset="0"/>
                                  <a:ea typeface="MS Mincho" charset="0"/>
                                  <a:cs typeface="Cambria Math" panose="02040503050406030204" pitchFamily="18" charset="0"/>
                                </a:rPr>
                                <m:t>2</m:t>
                              </m:r>
                              <m:r>
                                <a:rPr lang="en-US" sz="3000">
                                  <a:latin typeface="Cambria Math" panose="02040503050406030204" pitchFamily="18" charset="0"/>
                                  <a:ea typeface="MS Mincho" charset="0"/>
                                  <a:cs typeface="Cambria Math" panose="02040503050406030204" pitchFamily="18" charset="0"/>
                                </a:rPr>
                                <m:t>.</m:t>
                              </m:r>
                              <m:r>
                                <a:rPr lang="en-US" sz="3000">
                                  <a:latin typeface="Cambria Math" panose="02040503050406030204" pitchFamily="18" charset="0"/>
                                  <a:ea typeface="MS Mincho" charset="0"/>
                                  <a:cs typeface="Cambria Math" panose="02040503050406030204" pitchFamily="18" charset="0"/>
                                </a:rPr>
                                <m:t>61</m:t>
                              </m:r>
                              <m:r>
                                <a:rPr lang="en-US" sz="3000">
                                  <a:latin typeface="Cambria Math" panose="02040503050406030204" pitchFamily="18" charset="0"/>
                                  <a:ea typeface="MS Mincho" charset="0"/>
                                  <a:cs typeface="Cambria Math" panose="02040503050406030204" pitchFamily="18" charset="0"/>
                                </a:rPr>
                                <m:t>×</m:t>
                              </m:r>
                              <m:r>
                                <a:rPr lang="en-US" sz="3000">
                                  <a:latin typeface="Cambria Math" panose="02040503050406030204" pitchFamily="18" charset="0"/>
                                  <a:ea typeface="MS Mincho" charset="0"/>
                                  <a:cs typeface="Cambria Math" panose="02040503050406030204" pitchFamily="18" charset="0"/>
                                </a:rPr>
                                <m:t>524</m:t>
                              </m:r>
                              <m:r>
                                <a:rPr lang="en-US" sz="3000">
                                  <a:latin typeface="Cambria Math" panose="02040503050406030204" pitchFamily="18" charset="0"/>
                                  <a:ea typeface="MS Mincho" charset="0"/>
                                  <a:cs typeface="Cambria Math" panose="02040503050406030204" pitchFamily="18" charset="0"/>
                                </a:rPr>
                                <m:t>.</m:t>
                              </m:r>
                              <m:r>
                                <a:rPr lang="en-US" sz="3000">
                                  <a:latin typeface="Cambria Math" panose="02040503050406030204" pitchFamily="18" charset="0"/>
                                  <a:ea typeface="MS Mincho" charset="0"/>
                                  <a:cs typeface="Cambria Math" panose="02040503050406030204" pitchFamily="18" charset="0"/>
                                </a:rPr>
                                <m:t>81</m:t>
                              </m:r>
                              <m:r>
                                <a:rPr lang="en-US" sz="3000">
                                  <a:latin typeface="Cambria Math" panose="02040503050406030204" pitchFamily="18" charset="0"/>
                                  <a:ea typeface="MS Mincho" charset="0"/>
                                  <a:cs typeface="Cambria Math" panose="02040503050406030204" pitchFamily="18" charset="0"/>
                                </a:rPr>
                                <m:t>×</m:t>
                              </m:r>
                              <m:sSup>
                                <m:sSupPr>
                                  <m:ctrlPr>
                                    <a:rPr lang="en-US" sz="3000" i="1">
                                      <a:latin typeface="Cambria Math" panose="02040503050406030204" pitchFamily="18" charset="0"/>
                                      <a:cs typeface="Cambria Math" panose="02040503050406030204" pitchFamily="18" charset="0"/>
                                    </a:rPr>
                                  </m:ctrlPr>
                                </m:sSupPr>
                                <m:e>
                                  <m:r>
                                    <a:rPr lang="en-US" sz="3000">
                                      <a:latin typeface="Cambria Math" panose="02040503050406030204" pitchFamily="18" charset="0"/>
                                      <a:ea typeface="MS Mincho" charset="0"/>
                                      <a:cs typeface="Cambria Math" panose="02040503050406030204" pitchFamily="18" charset="0"/>
                                    </a:rPr>
                                    <m:t>10</m:t>
                                  </m:r>
                                </m:e>
                                <m:sup>
                                  <m:r>
                                    <a:rPr lang="en-US" sz="3000">
                                      <a:latin typeface="Cambria Math" panose="02040503050406030204" pitchFamily="18" charset="0"/>
                                      <a:ea typeface="MS Mincho" charset="0"/>
                                      <a:cs typeface="Cambria Math" panose="02040503050406030204" pitchFamily="18" charset="0"/>
                                    </a:rPr>
                                    <m:t>6</m:t>
                                  </m:r>
                                </m:sup>
                              </m:sSup>
                            </m:num>
                            <m:den>
                              <m:r>
                                <a:rPr lang="en-US" sz="3000">
                                  <a:latin typeface="Cambria Math" panose="02040503050406030204" pitchFamily="18" charset="0"/>
                                  <a:ea typeface="MS Mincho" charset="0"/>
                                  <a:cs typeface="Cambria Math" panose="02040503050406030204" pitchFamily="18" charset="0"/>
                                </a:rPr>
                                <m:t>1200</m:t>
                              </m:r>
                              <m:r>
                                <a:rPr lang="en-US" sz="3000">
                                  <a:latin typeface="Cambria Math" panose="02040503050406030204" pitchFamily="18" charset="0"/>
                                  <a:ea typeface="MS Mincho" charset="0"/>
                                  <a:cs typeface="Cambria Math" panose="02040503050406030204" pitchFamily="18" charset="0"/>
                                </a:rPr>
                                <m:t>×</m:t>
                              </m:r>
                              <m:sSup>
                                <m:sSupPr>
                                  <m:ctrlPr>
                                    <a:rPr lang="en-US" sz="3000" i="1">
                                      <a:latin typeface="Cambria Math" panose="02040503050406030204" pitchFamily="18" charset="0"/>
                                      <a:cs typeface="Cambria Math" panose="02040503050406030204" pitchFamily="18" charset="0"/>
                                    </a:rPr>
                                  </m:ctrlPr>
                                </m:sSupPr>
                                <m:e>
                                  <m:r>
                                    <a:rPr lang="en-US" sz="3000">
                                      <a:latin typeface="Cambria Math" panose="02040503050406030204" pitchFamily="18" charset="0"/>
                                      <a:ea typeface="MS Mincho" charset="0"/>
                                      <a:cs typeface="Cambria Math" panose="02040503050406030204" pitchFamily="18" charset="0"/>
                                    </a:rPr>
                                    <m:t>575</m:t>
                                  </m:r>
                                </m:e>
                                <m:sup>
                                  <m:r>
                                    <a:rPr lang="en-US" sz="3000">
                                      <a:latin typeface="Cambria Math" panose="02040503050406030204" pitchFamily="18" charset="0"/>
                                      <a:ea typeface="MS Mincho" charset="0"/>
                                      <a:cs typeface="Cambria Math" panose="02040503050406030204" pitchFamily="18" charset="0"/>
                                    </a:rPr>
                                    <m:t>2</m:t>
                                  </m:r>
                                </m:sup>
                              </m:sSup>
                              <m:r>
                                <a:rPr lang="en-US" sz="3000">
                                  <a:latin typeface="Cambria Math" panose="02040503050406030204" pitchFamily="18" charset="0"/>
                                  <a:ea typeface="MS Mincho" charset="0"/>
                                  <a:cs typeface="Cambria Math" panose="02040503050406030204" pitchFamily="18" charset="0"/>
                                </a:rPr>
                                <m:t>×</m:t>
                              </m:r>
                              <m:r>
                                <a:rPr lang="en-US" sz="3000">
                                  <a:latin typeface="Cambria Math" panose="02040503050406030204" pitchFamily="18" charset="0"/>
                                  <a:ea typeface="MS Mincho" charset="0"/>
                                  <a:cs typeface="Cambria Math" panose="02040503050406030204" pitchFamily="18" charset="0"/>
                                </a:rPr>
                                <m:t>75</m:t>
                              </m:r>
                            </m:den>
                          </m:f>
                        </m:e>
                      </m:rad>
                      <m:r>
                        <a:rPr lang="en-US" sz="3000">
                          <a:latin typeface="Cambria Math" panose="02040503050406030204" pitchFamily="18" charset="0"/>
                          <a:ea typeface="MS Mincho" charset="0"/>
                          <a:cs typeface="Cambria Math" panose="02040503050406030204" pitchFamily="18" charset="0"/>
                        </a:rPr>
                        <m:t>)=</m:t>
                      </m:r>
                      <m:r>
                        <a:rPr lang="en-US" sz="3000">
                          <a:latin typeface="Cambria Math" panose="02040503050406030204" pitchFamily="18" charset="0"/>
                          <a:ea typeface="MS Mincho" charset="0"/>
                          <a:cs typeface="Cambria Math" panose="02040503050406030204" pitchFamily="18" charset="0"/>
                        </a:rPr>
                        <m:t>0</m:t>
                      </m:r>
                      <m:r>
                        <a:rPr lang="en-US" sz="3000">
                          <a:latin typeface="Cambria Math" panose="02040503050406030204" pitchFamily="18" charset="0"/>
                          <a:ea typeface="MS Mincho" charset="0"/>
                          <a:cs typeface="Cambria Math" panose="02040503050406030204" pitchFamily="18" charset="0"/>
                        </a:rPr>
                        <m:t>.</m:t>
                      </m:r>
                      <m:r>
                        <a:rPr lang="en-US" sz="3000">
                          <a:latin typeface="Cambria Math" panose="02040503050406030204" pitchFamily="18" charset="0"/>
                          <a:ea typeface="MS Mincho" charset="0"/>
                          <a:cs typeface="Cambria Math" panose="02040503050406030204" pitchFamily="18" charset="0"/>
                        </a:rPr>
                        <m:t>0033</m:t>
                      </m:r>
                    </m:oMath>
                  </m:oMathPara>
                </a14:m>
                <a:endParaRPr lang="en-US" sz="3000" dirty="0">
                  <a:latin typeface="Times New Roman" panose="02020603050405020304" pitchFamily="18" charset="0"/>
                  <a:cs typeface="Times New Roman" panose="02020603050405020304" pitchFamily="18" charset="0"/>
                </a:endParaRPr>
              </a:p>
              <a:p>
                <a14:m>
                  <m:oMath xmlns:m="http://schemas.openxmlformats.org/officeDocument/2006/math">
                    <m:r>
                      <m:rPr>
                        <m:sty m:val="p"/>
                      </m:rPr>
                      <a:rPr lang="en-US" sz="3000">
                        <a:latin typeface="Cambria Math" panose="02040503050406030204" pitchFamily="18" charset="0"/>
                        <a:cs typeface="Cambria Math" panose="02040503050406030204" pitchFamily="18" charset="0"/>
                      </a:rPr>
                      <m:t>ρ</m:t>
                    </m:r>
                  </m:oMath>
                </a14:m>
                <a:r>
                  <a:rPr lang="en-US" sz="3000" dirty="0">
                    <a:latin typeface="Times New Roman" panose="02020603050405020304" pitchFamily="18" charset="0"/>
                    <a:cs typeface="Times New Roman" panose="02020603050405020304" pitchFamily="18" charset="0"/>
                  </a:rPr>
                  <a:t> = 0.0033 &lt; 0.0049</a:t>
                </a:r>
              </a:p>
              <a:p>
                <a14:m>
                  <m:oMath xmlns:m="http://schemas.openxmlformats.org/officeDocument/2006/math">
                    <m:sSub>
                      <m:sSubPr>
                        <m:ctrlPr>
                          <a:rPr lang="en-US" sz="3000" i="1">
                            <a:latin typeface="Cambria Math" panose="02040503050406030204" pitchFamily="18" charset="0"/>
                            <a:cs typeface="Cambria Math" panose="02040503050406030204" pitchFamily="18" charset="0"/>
                          </a:rPr>
                        </m:ctrlPr>
                      </m:sSubPr>
                      <m:e>
                        <m:r>
                          <m:rPr>
                            <m:sty m:val="p"/>
                          </m:rPr>
                          <a:rPr lang="en-US" sz="3000">
                            <a:latin typeface="Cambria Math" panose="02040503050406030204" pitchFamily="18" charset="0"/>
                            <a:cs typeface="Cambria Math" panose="02040503050406030204" pitchFamily="18" charset="0"/>
                          </a:rPr>
                          <m:t>A</m:t>
                        </m:r>
                      </m:e>
                      <m:sub>
                        <m:r>
                          <m:rPr>
                            <m:sty m:val="p"/>
                          </m:rPr>
                          <a:rPr lang="en-US" sz="3000">
                            <a:latin typeface="Cambria Math" panose="02040503050406030204" pitchFamily="18" charset="0"/>
                            <a:cs typeface="Cambria Math" panose="02040503050406030204" pitchFamily="18" charset="0"/>
                          </a:rPr>
                          <m:t>s</m:t>
                        </m:r>
                      </m:sub>
                    </m:sSub>
                  </m:oMath>
                </a14:m>
                <a:r>
                  <a:rPr lang="en-US" sz="3000" dirty="0">
                    <a:latin typeface="Times New Roman" panose="02020603050405020304" pitchFamily="18" charset="0"/>
                    <a:cs typeface="Times New Roman" panose="02020603050405020304" pitchFamily="18" charset="0"/>
                  </a:rPr>
                  <a:t>= </a:t>
                </a:r>
                <a14:m>
                  <m:oMath xmlns:m="http://schemas.openxmlformats.org/officeDocument/2006/math">
                    <m:r>
                      <m:rPr>
                        <m:sty m:val="p"/>
                      </m:rPr>
                      <a:rPr lang="en-US" sz="3000">
                        <a:latin typeface="Cambria Math" panose="02040503050406030204" pitchFamily="18" charset="0"/>
                        <a:cs typeface="Cambria Math" panose="02040503050406030204" pitchFamily="18" charset="0"/>
                      </a:rPr>
                      <m:t>ρ</m:t>
                    </m:r>
                  </m:oMath>
                </a14:m>
                <a:r>
                  <a:rPr lang="en-US" sz="3000" dirty="0">
                    <a:latin typeface="Times New Roman" panose="02020603050405020304" pitchFamily="18" charset="0"/>
                    <a:cs typeface="Times New Roman" panose="02020603050405020304" pitchFamily="18" charset="0"/>
                  </a:rPr>
                  <a:t> </a:t>
                </a:r>
                <a14:m>
                  <m:oMath xmlns:m="http://schemas.openxmlformats.org/officeDocument/2006/math">
                    <m:r>
                      <a:rPr lang="en-US" sz="3000">
                        <a:latin typeface="Cambria Math" panose="02040503050406030204" pitchFamily="18" charset="0"/>
                        <a:ea typeface="MS Mincho" charset="0"/>
                        <a:cs typeface="Cambria Math" panose="02040503050406030204" pitchFamily="18" charset="0"/>
                      </a:rPr>
                      <m:t>×</m:t>
                    </m:r>
                    <m:sSub>
                      <m:sSubPr>
                        <m:ctrlPr>
                          <a:rPr lang="en-US" sz="3000" i="1">
                            <a:latin typeface="Cambria Math" panose="02040503050406030204" pitchFamily="18" charset="0"/>
                            <a:cs typeface="Cambria Math" panose="02040503050406030204" pitchFamily="18" charset="0"/>
                          </a:rPr>
                        </m:ctrlPr>
                      </m:sSubPr>
                      <m:e>
                        <m:r>
                          <m:rPr>
                            <m:sty m:val="p"/>
                          </m:rPr>
                          <a:rPr lang="en-US" sz="3000">
                            <a:latin typeface="Cambria Math" panose="02040503050406030204" pitchFamily="18" charset="0"/>
                            <a:cs typeface="Cambria Math" panose="02040503050406030204" pitchFamily="18" charset="0"/>
                          </a:rPr>
                          <m:t>b</m:t>
                        </m:r>
                      </m:e>
                      <m:sub>
                        <m:r>
                          <m:rPr>
                            <m:sty m:val="p"/>
                          </m:rPr>
                          <a:rPr lang="en-US" sz="3000">
                            <a:latin typeface="Cambria Math" panose="02040503050406030204" pitchFamily="18" charset="0"/>
                            <a:cs typeface="Cambria Math" panose="02040503050406030204" pitchFamily="18" charset="0"/>
                          </a:rPr>
                          <m:t>w</m:t>
                        </m:r>
                      </m:sub>
                    </m:sSub>
                    <m:r>
                      <a:rPr lang="en-US" sz="3000">
                        <a:latin typeface="Cambria Math" panose="02040503050406030204" pitchFamily="18" charset="0"/>
                        <a:ea typeface="MS Mincho" charset="0"/>
                        <a:cs typeface="Cambria Math" panose="02040503050406030204" pitchFamily="18" charset="0"/>
                      </a:rPr>
                      <m:t>×</m:t>
                    </m:r>
                  </m:oMath>
                </a14:m>
                <a:r>
                  <a:rPr lang="en-US" sz="3000" dirty="0">
                    <a:latin typeface="Times New Roman" panose="02020603050405020304" pitchFamily="18" charset="0"/>
                    <a:cs typeface="Times New Roman" panose="02020603050405020304" pitchFamily="18" charset="0"/>
                  </a:rPr>
                  <a:t>d = </a:t>
                </a:r>
                <a14:m>
                  <m:oMath xmlns:m="http://schemas.openxmlformats.org/officeDocument/2006/math">
                    <m:r>
                      <a:rPr lang="en-US" sz="3000">
                        <a:latin typeface="Cambria Math" panose="02040503050406030204" pitchFamily="18" charset="0"/>
                        <a:ea typeface="MS Mincho" charset="0"/>
                        <a:cs typeface="Cambria Math" panose="02040503050406030204" pitchFamily="18" charset="0"/>
                      </a:rPr>
                      <m:t>0</m:t>
                    </m:r>
                    <m:r>
                      <a:rPr lang="en-US" sz="3000">
                        <a:latin typeface="Cambria Math" panose="02040503050406030204" pitchFamily="18" charset="0"/>
                        <a:ea typeface="MS Mincho" charset="0"/>
                        <a:cs typeface="Cambria Math" panose="02040503050406030204" pitchFamily="18" charset="0"/>
                      </a:rPr>
                      <m:t>.</m:t>
                    </m:r>
                    <m:r>
                      <a:rPr lang="en-US" sz="3000">
                        <a:latin typeface="Cambria Math" panose="02040503050406030204" pitchFamily="18" charset="0"/>
                        <a:ea typeface="MS Mincho" charset="0"/>
                        <a:cs typeface="Cambria Math" panose="02040503050406030204" pitchFamily="18" charset="0"/>
                      </a:rPr>
                      <m:t>0049</m:t>
                    </m:r>
                    <m:r>
                      <a:rPr lang="en-US" sz="3000">
                        <a:latin typeface="Cambria Math" panose="02040503050406030204" pitchFamily="18" charset="0"/>
                        <a:ea typeface="MS Mincho" charset="0"/>
                        <a:cs typeface="Cambria Math" panose="02040503050406030204" pitchFamily="18" charset="0"/>
                      </a:rPr>
                      <m:t>×</m:t>
                    </m:r>
                    <m:r>
                      <a:rPr lang="en-US" sz="3000">
                        <a:latin typeface="Cambria Math" panose="02040503050406030204" pitchFamily="18" charset="0"/>
                        <a:ea typeface="MS Mincho" charset="0"/>
                        <a:cs typeface="Cambria Math" panose="02040503050406030204" pitchFamily="18" charset="0"/>
                      </a:rPr>
                      <m:t>1200</m:t>
                    </m:r>
                    <m:r>
                      <a:rPr lang="en-US" sz="3000">
                        <a:latin typeface="Cambria Math" panose="02040503050406030204" pitchFamily="18" charset="0"/>
                        <a:ea typeface="MS Mincho" charset="0"/>
                        <a:cs typeface="Cambria Math" panose="02040503050406030204" pitchFamily="18" charset="0"/>
                      </a:rPr>
                      <m:t>×</m:t>
                    </m:r>
                  </m:oMath>
                </a14:m>
                <a:r>
                  <a:rPr lang="en-US" sz="3000" dirty="0">
                    <a:latin typeface="Times New Roman" panose="02020603050405020304" pitchFamily="18" charset="0"/>
                    <a:cs typeface="Times New Roman" panose="02020603050405020304" pitchFamily="18" charset="0"/>
                  </a:rPr>
                  <a:t>575 = 3381</a:t>
                </a:r>
                <a:r>
                  <a:rPr lang="ar-SA" sz="3000" dirty="0">
                    <a:latin typeface="Times New Roman" panose="02020603050405020304" pitchFamily="18" charset="0"/>
                    <a:cs typeface="Times New Roman" panose="02020603050405020304" pitchFamily="18" charset="0"/>
                  </a:rPr>
                  <a:t> </a:t>
                </a:r>
                <a14:m>
                  <m:oMath xmlns:m="http://schemas.openxmlformats.org/officeDocument/2006/math">
                    <m:sSup>
                      <m:sSupPr>
                        <m:ctrlPr>
                          <a:rPr lang="en-US" sz="3000" i="1">
                            <a:latin typeface="Cambria Math" panose="02040503050406030204" pitchFamily="18" charset="0"/>
                            <a:cs typeface="Cambria Math" panose="02040503050406030204" pitchFamily="18" charset="0"/>
                          </a:rPr>
                        </m:ctrlPr>
                      </m:sSupPr>
                      <m:e>
                        <m:r>
                          <m:rPr>
                            <m:sty m:val="p"/>
                          </m:rPr>
                          <a:rPr lang="en-US" sz="3000">
                            <a:latin typeface="Cambria Math" panose="02040503050406030204" pitchFamily="18" charset="0"/>
                            <a:cs typeface="Cambria Math" panose="02040503050406030204" pitchFamily="18" charset="0"/>
                          </a:rPr>
                          <m:t>mm</m:t>
                        </m:r>
                      </m:e>
                      <m:sup>
                        <m:r>
                          <a:rPr lang="en-US" sz="3000">
                            <a:latin typeface="Cambria Math" panose="02040503050406030204" pitchFamily="18" charset="0"/>
                            <a:ea typeface="MS Mincho" charset="0"/>
                            <a:cs typeface="Cambria Math" panose="02040503050406030204" pitchFamily="18" charset="0"/>
                          </a:rPr>
                          <m:t>2</m:t>
                        </m:r>
                      </m:sup>
                    </m:sSup>
                  </m:oMath>
                </a14:m>
                <a:r>
                  <a:rPr lang="en-US" sz="3000" dirty="0">
                    <a:latin typeface="Times New Roman" panose="02020603050405020304" pitchFamily="18" charset="0"/>
                    <a:cs typeface="Times New Roman" panose="02020603050405020304" pitchFamily="18" charset="0"/>
                  </a:rPr>
                  <a:t>.</a:t>
                </a:r>
              </a:p>
              <a:p>
                <a14:m>
                  <m:oMath xmlns:m="http://schemas.openxmlformats.org/officeDocument/2006/math">
                    <m:sSub>
                      <m:sSubPr>
                        <m:ctrlPr>
                          <a:rPr lang="en-US" sz="3000" i="1">
                            <a:latin typeface="Cambria Math" panose="02040503050406030204" pitchFamily="18" charset="0"/>
                            <a:cs typeface="Cambria Math" panose="02040503050406030204" pitchFamily="18" charset="0"/>
                          </a:rPr>
                        </m:ctrlPr>
                      </m:sSubPr>
                      <m:e>
                        <m:r>
                          <m:rPr>
                            <m:sty m:val="p"/>
                          </m:rPr>
                          <a:rPr lang="en-US" sz="3000">
                            <a:latin typeface="Cambria Math" panose="02040503050406030204" pitchFamily="18" charset="0"/>
                            <a:cs typeface="Cambria Math" panose="02040503050406030204" pitchFamily="18" charset="0"/>
                          </a:rPr>
                          <m:t>A</m:t>
                        </m:r>
                      </m:e>
                      <m:sub>
                        <m:r>
                          <m:rPr>
                            <m:sty m:val="p"/>
                          </m:rPr>
                          <a:rPr lang="en-US" sz="3000">
                            <a:latin typeface="Cambria Math" panose="02040503050406030204" pitchFamily="18" charset="0"/>
                            <a:cs typeface="Cambria Math" panose="02040503050406030204" pitchFamily="18" charset="0"/>
                          </a:rPr>
                          <m:t>s</m:t>
                        </m:r>
                      </m:sub>
                    </m:sSub>
                  </m:oMath>
                </a14:m>
                <a:r>
                  <a:rPr lang="en-US" sz="3000" dirty="0">
                    <a:latin typeface="Times New Roman" panose="02020603050405020304" pitchFamily="18" charset="0"/>
                    <a:cs typeface="Times New Roman" panose="02020603050405020304" pitchFamily="18" charset="0"/>
                  </a:rPr>
                  <a:t> from ETABS = 3476 </a:t>
                </a:r>
                <a14:m>
                  <m:oMath xmlns:m="http://schemas.openxmlformats.org/officeDocument/2006/math">
                    <m:sSup>
                      <m:sSupPr>
                        <m:ctrlPr>
                          <a:rPr lang="en-US" sz="3000" i="1">
                            <a:latin typeface="Cambria Math" panose="02040503050406030204" pitchFamily="18" charset="0"/>
                            <a:cs typeface="Cambria Math" panose="02040503050406030204" pitchFamily="18" charset="0"/>
                          </a:rPr>
                        </m:ctrlPr>
                      </m:sSupPr>
                      <m:e>
                        <m:r>
                          <m:rPr>
                            <m:sty m:val="p"/>
                          </m:rPr>
                          <a:rPr lang="en-US" sz="3000">
                            <a:latin typeface="Cambria Math" panose="02040503050406030204" pitchFamily="18" charset="0"/>
                            <a:cs typeface="Cambria Math" panose="02040503050406030204" pitchFamily="18" charset="0"/>
                          </a:rPr>
                          <m:t>mm</m:t>
                        </m:r>
                      </m:e>
                      <m:sup>
                        <m:r>
                          <a:rPr lang="en-US" sz="3000">
                            <a:latin typeface="Cambria Math" panose="02040503050406030204" pitchFamily="18" charset="0"/>
                            <a:ea typeface="MS Mincho" charset="0"/>
                            <a:cs typeface="Cambria Math" panose="02040503050406030204" pitchFamily="18" charset="0"/>
                          </a:rPr>
                          <m:t>2</m:t>
                        </m:r>
                      </m:sup>
                    </m:sSup>
                  </m:oMath>
                </a14:m>
                <a:r>
                  <a:rPr lang="en-US" sz="3000" dirty="0">
                    <a:latin typeface="Times New Roman" panose="02020603050405020304" pitchFamily="18" charset="0"/>
                    <a:cs typeface="Times New Roman" panose="02020603050405020304" pitchFamily="18" charset="0"/>
                  </a:rPr>
                  <a:t>.</a:t>
                </a:r>
              </a:p>
              <a:p>
                <a:r>
                  <a:rPr lang="en-US" sz="3000" dirty="0">
                    <a:latin typeface="Times New Roman" panose="02020603050405020304" pitchFamily="18" charset="0"/>
                    <a:cs typeface="Times New Roman" panose="02020603050405020304" pitchFamily="18" charset="0"/>
                  </a:rPr>
                  <a:t>Difference (%) = 2.81% &lt; 10%     OK.</a:t>
                </a:r>
              </a:p>
              <a:p>
                <a:endParaRPr lang="en-US" sz="3000" dirty="0">
                  <a:latin typeface="Times New Roman" panose="02020603050405020304" pitchFamily="18" charset="0"/>
                  <a:cs typeface="Times New Roman" panose="02020603050405020304" pitchFamily="18" charset="0"/>
                </a:endParaRPr>
              </a:p>
            </p:txBody>
          </p:sp>
        </mc:Choice>
        <mc:Fallback xmlns="">
          <p:sp>
            <p:nvSpPr>
              <p:cNvPr id="14" name="مستطيل 13"/>
              <p:cNvSpPr>
                <a:spLocks noRot="1" noChangeAspect="1" noMove="1" noResize="1" noEditPoints="1" noAdjustHandles="1" noChangeArrowheads="1" noChangeShapeType="1" noTextEdit="1"/>
              </p:cNvSpPr>
              <p:nvPr/>
            </p:nvSpPr>
            <p:spPr>
              <a:xfrm>
                <a:off x="838200" y="4602480"/>
                <a:ext cx="12200890" cy="4764405"/>
              </a:xfrm>
              <a:prstGeom prst="rect">
                <a:avLst/>
              </a:prstGeom>
              <a:blipFill rotWithShape="1">
                <a:blip r:embed="rId8"/>
                <a:stretch>
                  <a:fillRect/>
                </a:stretch>
              </a:blipFill>
            </p:spPr>
            <p:txBody>
              <a:bodyPr/>
              <a:lstStyle/>
              <a:p>
                <a:r>
                  <a:rPr lang="en-US" altLang="en-US">
                    <a:noFill/>
                  </a:rPr>
                  <a:t> </a:t>
                </a:r>
              </a:p>
            </p:txBody>
          </p:sp>
        </mc:Fallback>
      </mc:AlternateContent>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5181600" y="742633"/>
            <a:ext cx="8105775"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Verification of 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5"/>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6"/>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8229600" y="1572578"/>
            <a:ext cx="176593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Beams</a:t>
            </a:r>
          </a:p>
        </p:txBody>
      </p:sp>
      <p:sp>
        <p:nvSpPr>
          <p:cNvPr id="18" name="Text Box 17"/>
          <p:cNvSpPr txBox="1"/>
          <p:nvPr/>
        </p:nvSpPr>
        <p:spPr>
          <a:xfrm>
            <a:off x="662940" y="3162300"/>
            <a:ext cx="12651740" cy="1091565"/>
          </a:xfrm>
          <a:prstGeom prst="rect">
            <a:avLst/>
          </a:prstGeom>
        </p:spPr>
        <p:txBody>
          <a:bodyPr wrap="square">
            <a:spAutoFit/>
          </a:bodyPr>
          <a:lstStyle/>
          <a:p>
            <a:pPr defTabSz="266700">
              <a:spcAft>
                <a:spcPts val="600"/>
              </a:spcAft>
            </a:pPr>
            <a:r>
              <a:rPr lang="en-US" sz="3200" b="0" i="0">
                <a:solidFill>
                  <a:srgbClr val="000000"/>
                </a:solidFill>
                <a:latin typeface="Times New Roman" panose="02020603050405020304" pitchFamily="18" charset="0"/>
                <a:ea typeface="SimSun" panose="02010600030101010101" pitchFamily="2" charset="-122"/>
                <a:cs typeface="Times New Roman" panose="02020603050405020304" pitchFamily="18" charset="0"/>
              </a:rPr>
              <a:t>T</a:t>
            </a:r>
            <a:r>
              <a:rPr sz="3200" b="0" i="0">
                <a:solidFill>
                  <a:srgbClr val="000000"/>
                </a:solidFill>
                <a:latin typeface="Times New Roman" panose="02020603050405020304" pitchFamily="18" charset="0"/>
                <a:ea typeface="SimSun" panose="02010600030101010101" pitchFamily="2" charset="-122"/>
                <a:cs typeface="Times New Roman" panose="02020603050405020304" pitchFamily="18" charset="0"/>
              </a:rPr>
              <a:t>he load combination used is 1.2612(D+S.D)+1.0L-Ex. </a:t>
            </a:r>
          </a:p>
          <a:p>
            <a:pPr defTabSz="266700">
              <a:spcAft>
                <a:spcPts val="600"/>
              </a:spcAft>
            </a:pPr>
            <a:r>
              <a:rPr lang="en-US" sz="2800" b="0" i="0">
                <a:solidFill>
                  <a:srgbClr val="000000"/>
                </a:solidFill>
                <a:latin typeface="Times New Roman" panose="02020603050405020304" pitchFamily="18" charset="0"/>
                <a:ea typeface="SimSun" panose="02010600030101010101" pitchFamily="2" charset="-122"/>
                <a:cs typeface="Times New Roman" panose="02020603050405020304" pitchFamily="18" charset="0"/>
              </a:rPr>
              <a:t>At station 0.00:</a:t>
            </a:r>
          </a:p>
        </p:txBody>
      </p:sp>
      <p:sp>
        <p:nvSpPr>
          <p:cNvPr id="57" name="Text Box 56"/>
          <p:cNvSpPr txBox="1"/>
          <p:nvPr/>
        </p:nvSpPr>
        <p:spPr>
          <a:xfrm>
            <a:off x="533400" y="2324100"/>
            <a:ext cx="6131560" cy="706755"/>
          </a:xfrm>
          <a:prstGeom prst="rect">
            <a:avLst/>
          </a:prstGeom>
        </p:spPr>
        <p:txBody>
          <a:bodyPr wrap="square">
            <a:spAutoFit/>
          </a:bodyPr>
          <a:lstStyle/>
          <a:p>
            <a:pPr marL="742950" indent="-742950" defTabSz="266700">
              <a:spcAft>
                <a:spcPts val="600"/>
              </a:spcAft>
              <a:buFont typeface="Wingdings" panose="05000000000000000000" charset="0"/>
              <a:buChar char="Ø"/>
            </a:pPr>
            <a:r>
              <a:rPr sz="4000" b="1" i="0">
                <a:solidFill>
                  <a:srgbClr val="000000"/>
                </a:solidFill>
                <a:latin typeface="Times New Roman" panose="02020603050405020304" pitchFamily="18" charset="0"/>
                <a:ea typeface="SimSun" panose="02010600030101010101" pitchFamily="2" charset="-122"/>
                <a:cs typeface="Times New Roman" panose="02020603050405020304" pitchFamily="18" charset="0"/>
              </a:rPr>
              <a:t>Shear design check:</a:t>
            </a:r>
          </a:p>
        </p:txBody>
      </p:sp>
      <p:pic>
        <p:nvPicPr>
          <p:cNvPr id="258" name="image40.png"/>
          <p:cNvPicPr preferRelativeResize="0"/>
          <p:nvPr>
            <p:custDataLst>
              <p:tags r:id="rId2"/>
            </p:custDataLst>
          </p:nvPr>
        </p:nvPicPr>
        <p:blipFill>
          <a:blip r:embed="rId9">
            <a:clrChange>
              <a:clrFrom>
                <a:srgbClr val="F3F3F3">
                  <a:alpha val="100000"/>
                </a:srgbClr>
              </a:clrFrom>
              <a:clrTo>
                <a:srgbClr val="F3F3F3">
                  <a:alpha val="100000"/>
                  <a:alpha val="0"/>
                </a:srgbClr>
              </a:clrTo>
            </a:clrChange>
          </a:blip>
          <a:srcRect/>
          <a:stretch>
            <a:fillRect/>
          </a:stretch>
        </p:blipFill>
        <p:spPr>
          <a:xfrm>
            <a:off x="9601200" y="6134100"/>
            <a:ext cx="8585200" cy="1740535"/>
          </a:xfrm>
          <a:prstGeom prst="rect">
            <a:avLst/>
          </a:prstGeom>
        </p:spPr>
      </p:pic>
      <p:pic>
        <p:nvPicPr>
          <p:cNvPr id="14" name="Picture 13"/>
          <p:cNvPicPr>
            <a:picLocks noChangeAspect="1"/>
          </p:cNvPicPr>
          <p:nvPr>
            <p:custDataLst>
              <p:tags r:id="rId3"/>
            </p:custDataLst>
          </p:nvPr>
        </p:nvPicPr>
        <p:blipFill>
          <a:blip r:embed="rId10">
            <a:clrChange>
              <a:clrFrom>
                <a:srgbClr val="FFFFFF">
                  <a:alpha val="100000"/>
                </a:srgbClr>
              </a:clrFrom>
              <a:clrTo>
                <a:srgbClr val="FFFFFF">
                  <a:alpha val="100000"/>
                  <a:alpha val="0"/>
                </a:srgbClr>
              </a:clrTo>
            </a:clrChange>
          </a:blip>
          <a:stretch>
            <a:fillRect/>
          </a:stretch>
        </p:blipFill>
        <p:spPr>
          <a:xfrm>
            <a:off x="11430000" y="3030855"/>
            <a:ext cx="5299710" cy="2055495"/>
          </a:xfrm>
          <a:prstGeom prst="rect">
            <a:avLst/>
          </a:prstGeom>
        </p:spPr>
      </p:pic>
      <mc:AlternateContent xmlns:mc="http://schemas.openxmlformats.org/markup-compatibility/2006" xmlns:a14="http://schemas.microsoft.com/office/drawing/2010/main">
        <mc:Choice Requires="a14">
          <p:sp>
            <p:nvSpPr>
              <p:cNvPr id="27" name="Text Box 26"/>
              <p:cNvSpPr txBox="1"/>
              <p:nvPr>
                <p:custDataLst>
                  <p:tags r:id="rId4"/>
                </p:custDataLst>
              </p:nvPr>
            </p:nvSpPr>
            <p:spPr>
              <a:xfrm>
                <a:off x="662940" y="4253865"/>
                <a:ext cx="14133830" cy="5660390"/>
              </a:xfrm>
              <a:prstGeom prst="rect">
                <a:avLst/>
              </a:prstGeom>
              <a:noFill/>
            </p:spPr>
            <p:txBody>
              <a:bodyPr wrap="square" rtlCol="0" anchor="t">
                <a:noAutofit/>
              </a:bodyPr>
              <a:lstStyle/>
              <a:p>
                <a14:m>
                  <m:oMath xmlns:m="http://schemas.openxmlformats.org/officeDocument/2006/math">
                    <m:sSub>
                      <m:sSubPr>
                        <m:ctrlPr>
                          <a:rPr lang="en-US" sz="2800" i="1">
                            <a:solidFill>
                              <a:srgbClr val="000000"/>
                            </a:solidFill>
                            <a:effectLst/>
                            <a:latin typeface="Cambria Math" panose="02040503050406030204" pitchFamily="18" charset="0"/>
                            <a:ea typeface="Calibri" panose="020F0502020204030204" charset="0"/>
                            <a:cs typeface="Cambria Math" panose="02040503050406030204" pitchFamily="18" charset="0"/>
                          </a:rPr>
                        </m:ctrlPr>
                      </m:sSubPr>
                      <m:e>
                        <m:r>
                          <m:rPr>
                            <m:sty m:val="p"/>
                          </m:rPr>
                          <a:rPr lang="en-US" sz="2800">
                            <a:solidFill>
                              <a:srgbClr val="000000"/>
                            </a:solidFill>
                            <a:effectLst/>
                            <a:latin typeface="Cambria Math" panose="02040503050406030204" pitchFamily="18" charset="0"/>
                            <a:ea typeface="Calibri" panose="020F0502020204030204" charset="0"/>
                            <a:cs typeface="Cambria Math" panose="02040503050406030204" pitchFamily="18" charset="0"/>
                          </a:rPr>
                          <m:t>V</m:t>
                        </m:r>
                      </m:e>
                      <m:sub>
                        <m:r>
                          <m:rPr>
                            <m:sty m:val="p"/>
                          </m:rPr>
                          <a:rPr lang="en-US" sz="2800">
                            <a:solidFill>
                              <a:srgbClr val="000000"/>
                            </a:solidFill>
                            <a:effectLst/>
                            <a:latin typeface="Cambria Math" panose="02040503050406030204" pitchFamily="18" charset="0"/>
                            <a:ea typeface="Calibri" panose="020F0502020204030204" charset="0"/>
                            <a:cs typeface="Cambria Math" panose="02040503050406030204" pitchFamily="18" charset="0"/>
                          </a:rPr>
                          <m:t>p</m:t>
                        </m:r>
                        <m:r>
                          <a:rPr lang="en-US" sz="2800">
                            <a:solidFill>
                              <a:srgbClr val="000000"/>
                            </a:solidFill>
                            <a:effectLst/>
                            <a:latin typeface="Cambria Math" panose="02040503050406030204" pitchFamily="18" charset="0"/>
                            <a:ea typeface="MS Mincho" charset="0"/>
                            <a:cs typeface="Cambria Math" panose="02040503050406030204" pitchFamily="18" charset="0"/>
                          </a:rPr>
                          <m:t>1</m:t>
                        </m:r>
                      </m:sub>
                    </m:sSub>
                    <m:r>
                      <a:rPr lang="en-US" sz="2800">
                        <a:solidFill>
                          <a:srgbClr val="000000"/>
                        </a:solidFill>
                        <a:effectLst/>
                        <a:latin typeface="Cambria Math" panose="02040503050406030204" pitchFamily="18" charset="0"/>
                        <a:ea typeface="MS Mincho" charset="0"/>
                        <a:cs typeface="Cambria Math" panose="02040503050406030204" pitchFamily="18" charset="0"/>
                      </a:rPr>
                      <m:t>=</m:t>
                    </m:r>
                    <m:f>
                      <m:fPr>
                        <m:ctrlPr>
                          <a:rPr lang="en-US" sz="2800" i="1">
                            <a:solidFill>
                              <a:srgbClr val="000000"/>
                            </a:solidFill>
                            <a:effectLst/>
                            <a:latin typeface="Cambria Math" panose="02040503050406030204" pitchFamily="18" charset="0"/>
                            <a:ea typeface="Calibri" panose="020F0502020204030204" charset="0"/>
                            <a:cs typeface="Cambria Math" panose="02040503050406030204" pitchFamily="18" charset="0"/>
                          </a:rPr>
                        </m:ctrlPr>
                      </m:fPr>
                      <m:num>
                        <m:r>
                          <a:rPr lang="en-US" sz="2800">
                            <a:solidFill>
                              <a:srgbClr val="000000"/>
                            </a:solidFill>
                            <a:effectLst/>
                            <a:latin typeface="Cambria Math" panose="02040503050406030204" pitchFamily="18" charset="0"/>
                            <a:ea typeface="MS Mincho" charset="0"/>
                            <a:cs typeface="Cambria Math" panose="02040503050406030204" pitchFamily="18" charset="0"/>
                          </a:rPr>
                          <m:t>1220</m:t>
                        </m:r>
                        <m:r>
                          <a:rPr lang="en-US" sz="2800">
                            <a:solidFill>
                              <a:srgbClr val="000000"/>
                            </a:solidFill>
                            <a:effectLst/>
                            <a:latin typeface="Cambria Math" panose="02040503050406030204" pitchFamily="18" charset="0"/>
                            <a:ea typeface="MS Mincho" charset="0"/>
                            <a:cs typeface="Cambria Math" panose="02040503050406030204" pitchFamily="18" charset="0"/>
                          </a:rPr>
                          <m:t>.</m:t>
                        </m:r>
                        <m:r>
                          <a:rPr lang="en-US" sz="2800">
                            <a:solidFill>
                              <a:srgbClr val="000000"/>
                            </a:solidFill>
                            <a:effectLst/>
                            <a:latin typeface="Cambria Math" panose="02040503050406030204" pitchFamily="18" charset="0"/>
                            <a:ea typeface="MS Mincho" charset="0"/>
                            <a:cs typeface="Cambria Math" panose="02040503050406030204" pitchFamily="18" charset="0"/>
                          </a:rPr>
                          <m:t>2</m:t>
                        </m:r>
                        <m:r>
                          <a:rPr lang="en-US" sz="2800">
                            <a:solidFill>
                              <a:srgbClr val="000000"/>
                            </a:solidFill>
                            <a:effectLst/>
                            <a:latin typeface="Cambria Math" panose="02040503050406030204" pitchFamily="18" charset="0"/>
                            <a:ea typeface="MS Mincho" charset="0"/>
                            <a:cs typeface="Cambria Math" panose="02040503050406030204" pitchFamily="18" charset="0"/>
                          </a:rPr>
                          <m:t>+</m:t>
                        </m:r>
                        <m:r>
                          <a:rPr lang="en-US" sz="2800">
                            <a:solidFill>
                              <a:srgbClr val="000000"/>
                            </a:solidFill>
                            <a:effectLst/>
                            <a:latin typeface="Cambria Math" panose="02040503050406030204" pitchFamily="18" charset="0"/>
                            <a:ea typeface="MS Mincho" charset="0"/>
                            <a:cs typeface="Cambria Math" panose="02040503050406030204" pitchFamily="18" charset="0"/>
                          </a:rPr>
                          <m:t>375</m:t>
                        </m:r>
                        <m:r>
                          <a:rPr lang="en-US" sz="2800">
                            <a:solidFill>
                              <a:srgbClr val="000000"/>
                            </a:solidFill>
                            <a:effectLst/>
                            <a:latin typeface="Cambria Math" panose="02040503050406030204" pitchFamily="18" charset="0"/>
                            <a:ea typeface="MS Mincho" charset="0"/>
                            <a:cs typeface="Cambria Math" panose="02040503050406030204" pitchFamily="18" charset="0"/>
                          </a:rPr>
                          <m:t>.</m:t>
                        </m:r>
                        <m:r>
                          <a:rPr lang="en-US" sz="2800">
                            <a:solidFill>
                              <a:srgbClr val="000000"/>
                            </a:solidFill>
                            <a:effectLst/>
                            <a:latin typeface="Cambria Math" panose="02040503050406030204" pitchFamily="18" charset="0"/>
                            <a:ea typeface="MS Mincho" charset="0"/>
                            <a:cs typeface="Cambria Math" panose="02040503050406030204" pitchFamily="18" charset="0"/>
                          </a:rPr>
                          <m:t>16</m:t>
                        </m:r>
                      </m:num>
                      <m:den>
                        <m:r>
                          <a:rPr lang="en-US" sz="2800">
                            <a:solidFill>
                              <a:srgbClr val="000000"/>
                            </a:solidFill>
                            <a:effectLst/>
                            <a:latin typeface="Cambria Math" panose="02040503050406030204" pitchFamily="18" charset="0"/>
                            <a:ea typeface="MS Mincho" charset="0"/>
                            <a:cs typeface="Cambria Math" panose="02040503050406030204" pitchFamily="18" charset="0"/>
                          </a:rPr>
                          <m:t>11</m:t>
                        </m:r>
                        <m:r>
                          <a:rPr lang="en-US" sz="2800">
                            <a:solidFill>
                              <a:srgbClr val="000000"/>
                            </a:solidFill>
                            <a:effectLst/>
                            <a:latin typeface="Cambria Math" panose="02040503050406030204" pitchFamily="18" charset="0"/>
                            <a:ea typeface="MS Mincho" charset="0"/>
                            <a:cs typeface="Cambria Math" panose="02040503050406030204" pitchFamily="18" charset="0"/>
                          </a:rPr>
                          <m:t>.</m:t>
                        </m:r>
                        <m:r>
                          <a:rPr lang="en-US" sz="2800">
                            <a:solidFill>
                              <a:srgbClr val="000000"/>
                            </a:solidFill>
                            <a:effectLst/>
                            <a:latin typeface="Cambria Math" panose="02040503050406030204" pitchFamily="18" charset="0"/>
                            <a:ea typeface="MS Mincho" charset="0"/>
                            <a:cs typeface="Cambria Math" panose="02040503050406030204" pitchFamily="18" charset="0"/>
                          </a:rPr>
                          <m:t>76</m:t>
                        </m:r>
                      </m:den>
                    </m:f>
                    <m:r>
                      <a:rPr lang="en-US" sz="2800">
                        <a:solidFill>
                          <a:srgbClr val="000000"/>
                        </a:solidFill>
                        <a:effectLst/>
                        <a:latin typeface="Cambria Math" panose="02040503050406030204" pitchFamily="18" charset="0"/>
                        <a:ea typeface="MS Mincho" charset="0"/>
                        <a:cs typeface="Cambria Math" panose="02040503050406030204" pitchFamily="18" charset="0"/>
                      </a:rPr>
                      <m:t>=</m:t>
                    </m:r>
                    <m:r>
                      <a:rPr lang="en-US" sz="2800">
                        <a:solidFill>
                          <a:srgbClr val="000000"/>
                        </a:solidFill>
                        <a:effectLst/>
                        <a:latin typeface="Cambria Math" panose="02040503050406030204" pitchFamily="18" charset="0"/>
                        <a:ea typeface="MS Mincho" charset="0"/>
                        <a:cs typeface="Cambria Math" panose="02040503050406030204" pitchFamily="18" charset="0"/>
                      </a:rPr>
                      <m:t>127</m:t>
                    </m:r>
                    <m:r>
                      <a:rPr lang="en-US" sz="2800">
                        <a:solidFill>
                          <a:srgbClr val="000000"/>
                        </a:solidFill>
                        <a:effectLst/>
                        <a:latin typeface="Cambria Math" panose="02040503050406030204" pitchFamily="18" charset="0"/>
                        <a:ea typeface="MS Mincho" charset="0"/>
                        <a:cs typeface="Cambria Math" panose="02040503050406030204" pitchFamily="18" charset="0"/>
                      </a:rPr>
                      <m:t>.</m:t>
                    </m:r>
                    <m:r>
                      <a:rPr lang="en-US" sz="2800">
                        <a:solidFill>
                          <a:srgbClr val="000000"/>
                        </a:solidFill>
                        <a:effectLst/>
                        <a:latin typeface="Cambria Math" panose="02040503050406030204" pitchFamily="18" charset="0"/>
                        <a:ea typeface="MS Mincho" charset="0"/>
                        <a:cs typeface="Cambria Math" panose="02040503050406030204" pitchFamily="18" charset="0"/>
                      </a:rPr>
                      <m:t>15</m:t>
                    </m:r>
                  </m:oMath>
                </a14:m>
                <a:r>
                  <a:rPr lang="en-US" sz="2800" dirty="0">
                    <a:solidFill>
                      <a:srgbClr val="000000"/>
                    </a:solidFill>
                    <a:effectLst/>
                    <a:latin typeface="Times New Roman" panose="02020603050405020304" pitchFamily="18" charset="0"/>
                    <a:ea typeface="Calibri" panose="020F0502020204030204" charset="0"/>
                    <a:cs typeface="Times New Roman" panose="02020603050405020304" pitchFamily="18" charset="0"/>
                  </a:rPr>
                  <a:t> KN</a:t>
                </a:r>
              </a:p>
              <a:p>
                <a:pPr>
                  <a:lnSpc>
                    <a:spcPct val="150000"/>
                  </a:lnSpc>
                </a:pPr>
                <a14:m>
                  <m:oMathPara xmlns:m="http://schemas.openxmlformats.org/officeDocument/2006/math">
                    <m:oMathParaPr>
                      <m:jc m:val="left"/>
                    </m:oMathParaPr>
                    <m:oMath xmlns:m="http://schemas.openxmlformats.org/officeDocument/2006/math">
                      <m:sSub>
                        <m:sSubPr>
                          <m:ctrlPr>
                            <a:rPr lang="en-US" sz="2800" i="1">
                              <a:solidFill>
                                <a:srgbClr val="000000"/>
                              </a:solidFill>
                              <a:effectLst/>
                              <a:latin typeface="Cambria Math" panose="02040503050406030204" pitchFamily="18" charset="0"/>
                              <a:ea typeface="Calibri" panose="020F0502020204030204" charset="0"/>
                              <a:cs typeface="Cambria Math" panose="02040503050406030204" pitchFamily="18" charset="0"/>
                            </a:rPr>
                          </m:ctrlPr>
                        </m:sSubPr>
                        <m:e>
                          <m:r>
                            <m:rPr>
                              <m:sty m:val="p"/>
                            </m:rPr>
                            <a:rPr lang="en-US" sz="2800">
                              <a:solidFill>
                                <a:srgbClr val="000000"/>
                              </a:solidFill>
                              <a:effectLst/>
                              <a:latin typeface="Cambria Math" panose="02040503050406030204" pitchFamily="18" charset="0"/>
                              <a:ea typeface="Calibri" panose="020F0502020204030204" charset="0"/>
                              <a:cs typeface="Cambria Math" panose="02040503050406030204" pitchFamily="18" charset="0"/>
                            </a:rPr>
                            <m:t>V</m:t>
                          </m:r>
                        </m:e>
                        <m:sub>
                          <m:r>
                            <m:rPr>
                              <m:sty m:val="p"/>
                            </m:rPr>
                            <a:rPr lang="en-US" sz="2800">
                              <a:solidFill>
                                <a:srgbClr val="000000"/>
                              </a:solidFill>
                              <a:effectLst/>
                              <a:latin typeface="Cambria Math" panose="02040503050406030204" pitchFamily="18" charset="0"/>
                              <a:ea typeface="Calibri" panose="020F0502020204030204" charset="0"/>
                              <a:cs typeface="Cambria Math" panose="02040503050406030204" pitchFamily="18" charset="0"/>
                            </a:rPr>
                            <m:t>p</m:t>
                          </m:r>
                          <m:r>
                            <a:rPr lang="en-US" sz="2800">
                              <a:solidFill>
                                <a:srgbClr val="000000"/>
                              </a:solidFill>
                              <a:effectLst/>
                              <a:latin typeface="Cambria Math" panose="02040503050406030204" pitchFamily="18" charset="0"/>
                              <a:ea typeface="MS Mincho" charset="0"/>
                              <a:cs typeface="Cambria Math" panose="02040503050406030204" pitchFamily="18" charset="0"/>
                            </a:rPr>
                            <m:t>1</m:t>
                          </m:r>
                        </m:sub>
                      </m:sSub>
                      <m:r>
                        <a:rPr lang="en-US" sz="2800">
                          <a:solidFill>
                            <a:srgbClr val="000000"/>
                          </a:solidFill>
                          <a:effectLst/>
                          <a:latin typeface="Cambria Math" panose="02040503050406030204" pitchFamily="18" charset="0"/>
                          <a:ea typeface="MS Mincho" charset="0"/>
                          <a:cs typeface="Cambria Math" panose="02040503050406030204" pitchFamily="18" charset="0"/>
                        </a:rPr>
                        <m:t> </m:t>
                      </m:r>
                      <m:r>
                        <m:rPr>
                          <m:sty m:val="p"/>
                        </m:rPr>
                        <a:rPr lang="en-US" sz="2800">
                          <a:solidFill>
                            <a:srgbClr val="000000"/>
                          </a:solidFill>
                          <a:effectLst/>
                          <a:latin typeface="Cambria Math" panose="02040503050406030204" pitchFamily="18" charset="0"/>
                          <a:ea typeface="Calibri" panose="020F0502020204030204" charset="0"/>
                          <a:cs typeface="Cambria Math" panose="02040503050406030204" pitchFamily="18" charset="0"/>
                        </a:rPr>
                        <m:t>from</m:t>
                      </m:r>
                      <m:r>
                        <a:rPr lang="en-US" sz="2800">
                          <a:solidFill>
                            <a:srgbClr val="000000"/>
                          </a:solidFill>
                          <a:effectLst/>
                          <a:latin typeface="Cambria Math" panose="02040503050406030204" pitchFamily="18" charset="0"/>
                          <a:ea typeface="MS Mincho" charset="0"/>
                          <a:cs typeface="Cambria Math" panose="02040503050406030204" pitchFamily="18" charset="0"/>
                        </a:rPr>
                        <m:t> </m:t>
                      </m:r>
                      <m:r>
                        <m:rPr>
                          <m:sty m:val="p"/>
                        </m:rPr>
                        <a:rPr lang="en-US" sz="2800">
                          <a:solidFill>
                            <a:srgbClr val="000000"/>
                          </a:solidFill>
                          <a:effectLst/>
                          <a:latin typeface="Cambria Math" panose="02040503050406030204" pitchFamily="18" charset="0"/>
                          <a:ea typeface="Calibri" panose="020F0502020204030204" charset="0"/>
                          <a:cs typeface="Cambria Math" panose="02040503050406030204" pitchFamily="18" charset="0"/>
                        </a:rPr>
                        <m:t>ETABS</m:t>
                      </m:r>
                      <m:r>
                        <a:rPr lang="en-US" sz="2800">
                          <a:solidFill>
                            <a:srgbClr val="000000"/>
                          </a:solidFill>
                          <a:effectLst/>
                          <a:latin typeface="Cambria Math" panose="02040503050406030204" pitchFamily="18" charset="0"/>
                          <a:ea typeface="MS Mincho" charset="0"/>
                          <a:cs typeface="Cambria Math" panose="02040503050406030204" pitchFamily="18" charset="0"/>
                        </a:rPr>
                        <m:t>=</m:t>
                      </m:r>
                      <m:r>
                        <a:rPr lang="en-US" sz="2800">
                          <a:solidFill>
                            <a:srgbClr val="000000"/>
                          </a:solidFill>
                          <a:effectLst/>
                          <a:latin typeface="Cambria Math" panose="02040503050406030204" pitchFamily="18" charset="0"/>
                          <a:ea typeface="MS Mincho" charset="0"/>
                          <a:cs typeface="Cambria Math" panose="02040503050406030204" pitchFamily="18" charset="0"/>
                        </a:rPr>
                        <m:t>122</m:t>
                      </m:r>
                      <m:r>
                        <a:rPr lang="en-US" sz="2800">
                          <a:solidFill>
                            <a:srgbClr val="000000"/>
                          </a:solidFill>
                          <a:effectLst/>
                          <a:latin typeface="Cambria Math" panose="02040503050406030204" pitchFamily="18" charset="0"/>
                          <a:ea typeface="MS Mincho" charset="0"/>
                          <a:cs typeface="Cambria Math" panose="02040503050406030204" pitchFamily="18" charset="0"/>
                        </a:rPr>
                        <m:t>.</m:t>
                      </m:r>
                      <m:r>
                        <a:rPr lang="en-US" sz="2800">
                          <a:solidFill>
                            <a:srgbClr val="000000"/>
                          </a:solidFill>
                          <a:effectLst/>
                          <a:latin typeface="Cambria Math" panose="02040503050406030204" pitchFamily="18" charset="0"/>
                          <a:ea typeface="MS Mincho" charset="0"/>
                          <a:cs typeface="Cambria Math" panose="02040503050406030204" pitchFamily="18" charset="0"/>
                        </a:rPr>
                        <m:t>1976</m:t>
                      </m:r>
                      <m:r>
                        <a:rPr lang="en-US" sz="2800">
                          <a:solidFill>
                            <a:srgbClr val="000000"/>
                          </a:solidFill>
                          <a:effectLst/>
                          <a:latin typeface="Cambria Math" panose="02040503050406030204" pitchFamily="18" charset="0"/>
                          <a:ea typeface="MS Mincho" charset="0"/>
                          <a:cs typeface="Cambria Math" panose="02040503050406030204" pitchFamily="18" charset="0"/>
                        </a:rPr>
                        <m:t> </m:t>
                      </m:r>
                      <m:r>
                        <m:rPr>
                          <m:sty m:val="p"/>
                        </m:rPr>
                        <a:rPr lang="en-US" sz="2800">
                          <a:solidFill>
                            <a:srgbClr val="000000"/>
                          </a:solidFill>
                          <a:effectLst/>
                          <a:latin typeface="Cambria Math" panose="02040503050406030204" pitchFamily="18" charset="0"/>
                          <a:ea typeface="Calibri" panose="020F0502020204030204" charset="0"/>
                          <a:cs typeface="Cambria Math" panose="02040503050406030204" pitchFamily="18" charset="0"/>
                        </a:rPr>
                        <m:t>KN</m:t>
                      </m:r>
                    </m:oMath>
                  </m:oMathPara>
                </a14:m>
                <a:endParaRPr lang="en-US" sz="2800" dirty="0">
                  <a:solidFill>
                    <a:srgbClr val="000000"/>
                  </a:solidFill>
                  <a:effectLst/>
                  <a:latin typeface="Times New Roman" panose="02020603050405020304" pitchFamily="18" charset="0"/>
                  <a:ea typeface="Calibri" panose="020F0502020204030204" charset="0"/>
                  <a:cs typeface="Times New Roman" panose="02020603050405020304" pitchFamily="18" charset="0"/>
                </a:endParaRPr>
              </a:p>
              <a:p>
                <a:pPr>
                  <a:lnSpc>
                    <a:spcPct val="150000"/>
                  </a:lnSpc>
                </a:pPr>
                <a14:m>
                  <m:oMathPara xmlns:m="http://schemas.openxmlformats.org/officeDocument/2006/math">
                    <m:oMathParaPr>
                      <m:jc m:val="left"/>
                    </m:oMathParaPr>
                    <m:oMath xmlns:m="http://schemas.openxmlformats.org/officeDocument/2006/math">
                      <m:r>
                        <m:rPr>
                          <m:sty m:val="p"/>
                        </m:rPr>
                        <a:rPr lang="en-US" sz="2800" smtClean="0">
                          <a:ln w="0"/>
                          <a:effectLst/>
                          <a:latin typeface="Cambria Math" panose="02040503050406030204" pitchFamily="18" charset="0"/>
                          <a:cs typeface="Cambria Math" panose="02040503050406030204" pitchFamily="18" charset="0"/>
                        </a:rPr>
                        <m:t>D</m:t>
                      </m:r>
                      <m:r>
                        <m:rPr>
                          <m:sty m:val="p"/>
                        </m:rPr>
                        <a:rPr lang="en-US" sz="2800">
                          <a:ln w="0"/>
                          <a:effectLst/>
                          <a:latin typeface="Cambria Math" panose="02040503050406030204" pitchFamily="18" charset="0"/>
                          <a:cs typeface="Cambria Math" panose="02040503050406030204" pitchFamily="18" charset="0"/>
                        </a:rPr>
                        <m:t>ifference</m:t>
                      </m:r>
                      <m:r>
                        <a:rPr lang="en-US" sz="2800">
                          <a:ln w="0"/>
                          <a:effectLst/>
                          <a:latin typeface="Cambria Math" panose="02040503050406030204" pitchFamily="18" charset="0"/>
                          <a:ea typeface="MS Mincho" charset="0"/>
                          <a:cs typeface="Cambria Math" panose="02040503050406030204" pitchFamily="18" charset="0"/>
                        </a:rPr>
                        <m:t> </m:t>
                      </m:r>
                      <m:r>
                        <m:rPr>
                          <m:sty m:val="p"/>
                        </m:rPr>
                        <a:rPr lang="en-US" sz="2800">
                          <a:ln w="0"/>
                          <a:effectLst/>
                          <a:latin typeface="Cambria Math" panose="02040503050406030204" pitchFamily="18" charset="0"/>
                          <a:cs typeface="Cambria Math" panose="02040503050406030204" pitchFamily="18" charset="0"/>
                        </a:rPr>
                        <m:t>percentage</m:t>
                      </m:r>
                      <m:r>
                        <a:rPr lang="en-US" sz="2800">
                          <a:ln w="0"/>
                          <a:effectLst/>
                          <a:latin typeface="Cambria Math" panose="02040503050406030204" pitchFamily="18" charset="0"/>
                          <a:ea typeface="MS Mincho" charset="0"/>
                          <a:cs typeface="Cambria Math" panose="02040503050406030204" pitchFamily="18" charset="0"/>
                        </a:rPr>
                        <m:t> </m:t>
                      </m:r>
                      <m:d>
                        <m:dPr>
                          <m:ctrlPr>
                            <a:rPr lang="en-US" sz="2800" i="1">
                              <a:ln w="0"/>
                              <a:effectLst/>
                              <a:latin typeface="Cambria Math" panose="02040503050406030204" pitchFamily="18" charset="0"/>
                              <a:cs typeface="Cambria Math" panose="02040503050406030204" pitchFamily="18" charset="0"/>
                            </a:rPr>
                          </m:ctrlPr>
                        </m:dPr>
                        <m:e>
                          <m:r>
                            <a:rPr lang="en-US" sz="2800">
                              <a:ln w="0"/>
                              <a:effectLst/>
                              <a:latin typeface="Cambria Math" panose="02040503050406030204" pitchFamily="18" charset="0"/>
                              <a:ea typeface="MS Mincho" charset="0"/>
                              <a:cs typeface="Cambria Math" panose="02040503050406030204" pitchFamily="18" charset="0"/>
                            </a:rPr>
                            <m:t>%</m:t>
                          </m:r>
                        </m:e>
                      </m:d>
                      <m:r>
                        <a:rPr lang="en-US" sz="2800">
                          <a:ln w="0"/>
                          <a:effectLst/>
                          <a:latin typeface="Cambria Math" panose="02040503050406030204" pitchFamily="18" charset="0"/>
                          <a:ea typeface="MS Mincho" charset="0"/>
                          <a:cs typeface="Cambria Math" panose="02040503050406030204" pitchFamily="18" charset="0"/>
                        </a:rPr>
                        <m:t>=</m:t>
                      </m:r>
                      <m:r>
                        <a:rPr lang="en-US" sz="2800">
                          <a:ln w="0"/>
                          <a:effectLst/>
                          <a:latin typeface="Cambria Math" panose="02040503050406030204" pitchFamily="18" charset="0"/>
                          <a:ea typeface="MS Mincho" charset="0"/>
                          <a:cs typeface="Cambria Math" panose="02040503050406030204" pitchFamily="18" charset="0"/>
                        </a:rPr>
                        <m:t>0</m:t>
                      </m:r>
                      <m:r>
                        <a:rPr lang="en-US" sz="2800">
                          <a:ln w="0"/>
                          <a:effectLst/>
                          <a:latin typeface="Cambria Math" panose="02040503050406030204" pitchFamily="18" charset="0"/>
                          <a:ea typeface="MS Mincho" charset="0"/>
                          <a:cs typeface="Cambria Math" panose="02040503050406030204" pitchFamily="18" charset="0"/>
                        </a:rPr>
                        <m:t>.</m:t>
                      </m:r>
                      <m:r>
                        <a:rPr lang="en-US" sz="2800">
                          <a:ln w="0"/>
                          <a:effectLst/>
                          <a:latin typeface="Cambria Math" panose="02040503050406030204" pitchFamily="18" charset="0"/>
                          <a:ea typeface="MS Mincho" charset="0"/>
                          <a:cs typeface="Cambria Math" panose="02040503050406030204" pitchFamily="18" charset="0"/>
                        </a:rPr>
                        <m:t>43</m:t>
                      </m:r>
                      <m:r>
                        <a:rPr lang="en-US" sz="2800">
                          <a:ln w="0"/>
                          <a:effectLst/>
                          <a:latin typeface="Cambria Math" panose="02040503050406030204" pitchFamily="18" charset="0"/>
                          <a:ea typeface="MS Mincho" charset="0"/>
                          <a:cs typeface="Cambria Math" panose="02040503050406030204" pitchFamily="18" charset="0"/>
                        </a:rPr>
                        <m:t>% &lt;</m:t>
                      </m:r>
                      <m:r>
                        <a:rPr lang="en-US" sz="2800">
                          <a:ln w="0"/>
                          <a:effectLst/>
                          <a:latin typeface="Cambria Math" panose="02040503050406030204" pitchFamily="18" charset="0"/>
                          <a:ea typeface="MS Mincho" charset="0"/>
                          <a:cs typeface="Cambria Math" panose="02040503050406030204" pitchFamily="18" charset="0"/>
                        </a:rPr>
                        <m:t>10</m:t>
                      </m:r>
                      <m:r>
                        <a:rPr lang="en-US" sz="2800">
                          <a:ln w="0"/>
                          <a:effectLst/>
                          <a:latin typeface="Cambria Math" panose="02040503050406030204" pitchFamily="18" charset="0"/>
                          <a:ea typeface="MS Mincho" charset="0"/>
                          <a:cs typeface="Cambria Math" panose="02040503050406030204" pitchFamily="18" charset="0"/>
                        </a:rPr>
                        <m:t>%  </m:t>
                      </m:r>
                      <m:d>
                        <m:dPr>
                          <m:ctrlPr>
                            <a:rPr lang="en-US" sz="2800" i="1">
                              <a:ln w="0"/>
                              <a:effectLst/>
                              <a:latin typeface="Cambria Math" panose="02040503050406030204" pitchFamily="18" charset="0"/>
                              <a:cs typeface="Cambria Math" panose="02040503050406030204" pitchFamily="18" charset="0"/>
                            </a:rPr>
                          </m:ctrlPr>
                        </m:dPr>
                        <m:e>
                          <m:r>
                            <m:rPr>
                              <m:sty m:val="p"/>
                            </m:rPr>
                            <a:rPr lang="en-US" sz="2800">
                              <a:ln w="0"/>
                              <a:effectLst/>
                              <a:latin typeface="Cambria Math" panose="02040503050406030204" pitchFamily="18" charset="0"/>
                              <a:cs typeface="Cambria Math" panose="02040503050406030204" pitchFamily="18" charset="0"/>
                            </a:rPr>
                            <m:t>OK</m:t>
                          </m:r>
                        </m:e>
                      </m:d>
                      <m:r>
                        <a:rPr lang="en-US" sz="2800">
                          <a:ln w="0"/>
                          <a:effectLst/>
                          <a:latin typeface="Cambria Math" panose="02040503050406030204" pitchFamily="18" charset="0"/>
                          <a:ea typeface="MS Mincho" charset="0"/>
                          <a:cs typeface="Cambria Math" panose="02040503050406030204" pitchFamily="18" charset="0"/>
                        </a:rPr>
                        <m:t>.</m:t>
                      </m:r>
                    </m:oMath>
                  </m:oMathPara>
                </a14:m>
                <a:endParaRPr lang="en-US" sz="2800" dirty="0">
                  <a:ln w="0"/>
                  <a:effectLst/>
                  <a:latin typeface="Times New Roman" panose="02020603050405020304" pitchFamily="18" charset="0"/>
                  <a:cs typeface="Times New Roman" panose="02020603050405020304" pitchFamily="18" charset="0"/>
                </a:endParaRPr>
              </a:p>
              <a:p>
                <a:pPr>
                  <a:lnSpc>
                    <a:spcPct val="150000"/>
                  </a:lnSpc>
                </a:pPr>
                <a14:m>
                  <m:oMathPara xmlns:m="http://schemas.openxmlformats.org/officeDocument/2006/math">
                    <m:oMathParaPr>
                      <m:jc m:val="left"/>
                    </m:oMathParaPr>
                    <m:oMath xmlns:m="http://schemas.openxmlformats.org/officeDocument/2006/math">
                      <m:sSub>
                        <m:sSubPr>
                          <m:ctrlPr>
                            <a:rPr lang="en-US" sz="2800" i="1">
                              <a:solidFill>
                                <a:srgbClr val="000000"/>
                              </a:solidFill>
                              <a:effectLst/>
                              <a:latin typeface="Cambria Math" panose="02040503050406030204" pitchFamily="18" charset="0"/>
                              <a:ea typeface="Calibri" panose="020F0502020204030204" charset="0"/>
                              <a:cs typeface="Cambria Math" panose="02040503050406030204" pitchFamily="18" charset="0"/>
                            </a:rPr>
                          </m:ctrlPr>
                        </m:sSubPr>
                        <m:e>
                          <m:r>
                            <m:rPr>
                              <m:sty m:val="p"/>
                            </m:rPr>
                            <a:rPr lang="en-US" sz="2800">
                              <a:solidFill>
                                <a:srgbClr val="000000"/>
                              </a:solidFill>
                              <a:effectLst/>
                              <a:latin typeface="Cambria Math" panose="02040503050406030204" pitchFamily="18" charset="0"/>
                              <a:ea typeface="Calibri" panose="020F0502020204030204" charset="0"/>
                              <a:cs typeface="Cambria Math" panose="02040503050406030204" pitchFamily="18" charset="0"/>
                            </a:rPr>
                            <m:t>V</m:t>
                          </m:r>
                        </m:e>
                        <m:sub>
                          <m:r>
                            <m:rPr>
                              <m:sty m:val="p"/>
                            </m:rPr>
                            <a:rPr lang="en-US" sz="2800">
                              <a:solidFill>
                                <a:srgbClr val="000000"/>
                              </a:solidFill>
                              <a:effectLst/>
                              <a:latin typeface="Cambria Math" panose="02040503050406030204" pitchFamily="18" charset="0"/>
                              <a:ea typeface="Calibri" panose="020F0502020204030204" charset="0"/>
                              <a:cs typeface="Cambria Math" panose="02040503050406030204" pitchFamily="18" charset="0"/>
                            </a:rPr>
                            <m:t>e</m:t>
                          </m:r>
                          <m:r>
                            <a:rPr lang="en-US" sz="2800">
                              <a:solidFill>
                                <a:srgbClr val="000000"/>
                              </a:solidFill>
                              <a:effectLst/>
                              <a:latin typeface="Cambria Math" panose="02040503050406030204" pitchFamily="18" charset="0"/>
                              <a:ea typeface="MS Mincho" charset="0"/>
                              <a:cs typeface="Cambria Math" panose="02040503050406030204" pitchFamily="18" charset="0"/>
                            </a:rPr>
                            <m:t>1</m:t>
                          </m:r>
                        </m:sub>
                      </m:sSub>
                      <m:r>
                        <a:rPr lang="en-US" sz="2800">
                          <a:solidFill>
                            <a:srgbClr val="000000"/>
                          </a:solidFill>
                          <a:effectLst/>
                          <a:latin typeface="Cambria Math" panose="02040503050406030204" pitchFamily="18" charset="0"/>
                          <a:ea typeface="MS Mincho" charset="0"/>
                          <a:cs typeface="Cambria Math" panose="02040503050406030204" pitchFamily="18" charset="0"/>
                        </a:rPr>
                        <m:t>=</m:t>
                      </m:r>
                      <m:r>
                        <a:rPr lang="en-US" sz="2800">
                          <a:solidFill>
                            <a:srgbClr val="000000"/>
                          </a:solidFill>
                          <a:effectLst/>
                          <a:latin typeface="Cambria Math" panose="02040503050406030204" pitchFamily="18" charset="0"/>
                          <a:ea typeface="MS Mincho" charset="0"/>
                          <a:cs typeface="Cambria Math" panose="02040503050406030204" pitchFamily="18" charset="0"/>
                        </a:rPr>
                        <m:t>152</m:t>
                      </m:r>
                      <m:r>
                        <a:rPr lang="en-US" sz="2800">
                          <a:solidFill>
                            <a:srgbClr val="000000"/>
                          </a:solidFill>
                          <a:effectLst/>
                          <a:latin typeface="Cambria Math" panose="02040503050406030204" pitchFamily="18" charset="0"/>
                          <a:ea typeface="MS Mincho" charset="0"/>
                          <a:cs typeface="Cambria Math" panose="02040503050406030204" pitchFamily="18" charset="0"/>
                        </a:rPr>
                        <m:t>.</m:t>
                      </m:r>
                      <m:r>
                        <a:rPr lang="en-US" sz="2800">
                          <a:solidFill>
                            <a:srgbClr val="000000"/>
                          </a:solidFill>
                          <a:effectLst/>
                          <a:latin typeface="Cambria Math" panose="02040503050406030204" pitchFamily="18" charset="0"/>
                          <a:ea typeface="MS Mincho" charset="0"/>
                          <a:cs typeface="Cambria Math" panose="02040503050406030204" pitchFamily="18" charset="0"/>
                        </a:rPr>
                        <m:t>93</m:t>
                      </m:r>
                      <m:r>
                        <a:rPr lang="en-US" sz="2800">
                          <a:solidFill>
                            <a:srgbClr val="000000"/>
                          </a:solidFill>
                          <a:effectLst/>
                          <a:latin typeface="Cambria Math" panose="02040503050406030204" pitchFamily="18" charset="0"/>
                          <a:ea typeface="MS Mincho" charset="0"/>
                          <a:cs typeface="Cambria Math" panose="02040503050406030204" pitchFamily="18" charset="0"/>
                        </a:rPr>
                        <m:t>+</m:t>
                      </m:r>
                      <m:r>
                        <a:rPr lang="en-US" sz="2800">
                          <a:solidFill>
                            <a:srgbClr val="000000"/>
                          </a:solidFill>
                          <a:effectLst/>
                          <a:latin typeface="Cambria Math" panose="02040503050406030204" pitchFamily="18" charset="0"/>
                          <a:ea typeface="MS Mincho" charset="0"/>
                          <a:cs typeface="Cambria Math" panose="02040503050406030204" pitchFamily="18" charset="0"/>
                        </a:rPr>
                        <m:t>481</m:t>
                      </m:r>
                      <m:r>
                        <a:rPr lang="en-US" sz="2800">
                          <a:solidFill>
                            <a:srgbClr val="000000"/>
                          </a:solidFill>
                          <a:effectLst/>
                          <a:latin typeface="Cambria Math" panose="02040503050406030204" pitchFamily="18" charset="0"/>
                          <a:ea typeface="MS Mincho" charset="0"/>
                          <a:cs typeface="Cambria Math" panose="02040503050406030204" pitchFamily="18" charset="0"/>
                        </a:rPr>
                        <m:t>.</m:t>
                      </m:r>
                      <m:r>
                        <a:rPr lang="en-US" sz="2800">
                          <a:solidFill>
                            <a:srgbClr val="000000"/>
                          </a:solidFill>
                          <a:effectLst/>
                          <a:latin typeface="Cambria Math" panose="02040503050406030204" pitchFamily="18" charset="0"/>
                          <a:ea typeface="MS Mincho" charset="0"/>
                          <a:cs typeface="Cambria Math" panose="02040503050406030204" pitchFamily="18" charset="0"/>
                        </a:rPr>
                        <m:t>85</m:t>
                      </m:r>
                      <m:r>
                        <a:rPr lang="en-US" sz="2800">
                          <a:solidFill>
                            <a:srgbClr val="000000"/>
                          </a:solidFill>
                          <a:effectLst/>
                          <a:latin typeface="Cambria Math" panose="02040503050406030204" pitchFamily="18" charset="0"/>
                          <a:ea typeface="MS Mincho" charset="0"/>
                          <a:cs typeface="Cambria Math" panose="02040503050406030204" pitchFamily="18" charset="0"/>
                        </a:rPr>
                        <m:t>=</m:t>
                      </m:r>
                      <m:r>
                        <a:rPr lang="en-US" sz="2800">
                          <a:solidFill>
                            <a:srgbClr val="000000"/>
                          </a:solidFill>
                          <a:effectLst/>
                          <a:latin typeface="Cambria Math" panose="02040503050406030204" pitchFamily="18" charset="0"/>
                          <a:ea typeface="MS Mincho" charset="0"/>
                          <a:cs typeface="Cambria Math" panose="02040503050406030204" pitchFamily="18" charset="0"/>
                        </a:rPr>
                        <m:t>634</m:t>
                      </m:r>
                      <m:r>
                        <a:rPr lang="en-US" sz="2800">
                          <a:solidFill>
                            <a:srgbClr val="000000"/>
                          </a:solidFill>
                          <a:effectLst/>
                          <a:latin typeface="Cambria Math" panose="02040503050406030204" pitchFamily="18" charset="0"/>
                          <a:ea typeface="MS Mincho" charset="0"/>
                          <a:cs typeface="Cambria Math" panose="02040503050406030204" pitchFamily="18" charset="0"/>
                        </a:rPr>
                        <m:t>.</m:t>
                      </m:r>
                      <m:r>
                        <a:rPr lang="en-US" sz="2800">
                          <a:solidFill>
                            <a:srgbClr val="000000"/>
                          </a:solidFill>
                          <a:effectLst/>
                          <a:latin typeface="Cambria Math" panose="02040503050406030204" pitchFamily="18" charset="0"/>
                          <a:ea typeface="MS Mincho" charset="0"/>
                          <a:cs typeface="Cambria Math" panose="02040503050406030204" pitchFamily="18" charset="0"/>
                        </a:rPr>
                        <m:t>68</m:t>
                      </m:r>
                      <m:r>
                        <a:rPr lang="en-US" sz="2800">
                          <a:solidFill>
                            <a:srgbClr val="000000"/>
                          </a:solidFill>
                          <a:effectLst/>
                          <a:latin typeface="Cambria Math" panose="02040503050406030204" pitchFamily="18" charset="0"/>
                          <a:ea typeface="MS Mincho" charset="0"/>
                          <a:cs typeface="Cambria Math" panose="02040503050406030204" pitchFamily="18" charset="0"/>
                        </a:rPr>
                        <m:t> </m:t>
                      </m:r>
                      <m:r>
                        <m:rPr>
                          <m:sty m:val="p"/>
                        </m:rPr>
                        <a:rPr lang="en-US" sz="2800">
                          <a:solidFill>
                            <a:srgbClr val="000000"/>
                          </a:solidFill>
                          <a:effectLst/>
                          <a:latin typeface="Cambria Math" panose="02040503050406030204" pitchFamily="18" charset="0"/>
                          <a:ea typeface="Calibri" panose="020F0502020204030204" charset="0"/>
                          <a:cs typeface="Cambria Math" panose="02040503050406030204" pitchFamily="18" charset="0"/>
                        </a:rPr>
                        <m:t>KN</m:t>
                      </m:r>
                    </m:oMath>
                  </m:oMathPara>
                </a14:m>
                <a:endParaRPr lang="en-US" sz="2800" dirty="0">
                  <a:solidFill>
                    <a:srgbClr val="000000"/>
                  </a:solidFill>
                  <a:effectLst/>
                  <a:latin typeface="Times New Roman" panose="02020603050405020304" pitchFamily="18" charset="0"/>
                  <a:ea typeface="Calibri" panose="020F0502020204030204" charset="0"/>
                  <a:cs typeface="Times New Roman" panose="02020603050405020304" pitchFamily="18" charset="0"/>
                </a:endParaRPr>
              </a:p>
              <a:p>
                <a:pPr/>
                <a14:m>
                  <m:oMathPara xmlns:m="http://schemas.openxmlformats.org/officeDocument/2006/math">
                    <m:oMathParaPr>
                      <m:jc m:val="left"/>
                    </m:oMathParaPr>
                    <m:oMath xmlns:m="http://schemas.openxmlformats.org/officeDocument/2006/math">
                      <m:f>
                        <m:fPr>
                          <m:ctrlPr>
                            <a:rPr lang="en-US" sz="2800" i="1">
                              <a:solidFill>
                                <a:srgbClr val="000000"/>
                              </a:solidFill>
                              <a:effectLst/>
                              <a:latin typeface="Cambria Math" panose="02040503050406030204" pitchFamily="18" charset="0"/>
                              <a:ea typeface="Calibri" panose="020F0502020204030204" charset="0"/>
                              <a:cs typeface="Cambria Math" panose="02040503050406030204" pitchFamily="18" charset="0"/>
                            </a:rPr>
                          </m:ctrlPr>
                        </m:fPr>
                        <m:num>
                          <m:sSub>
                            <m:sSubPr>
                              <m:ctrlPr>
                                <a:rPr lang="en-US" sz="2800" i="1">
                                  <a:solidFill>
                                    <a:srgbClr val="000000"/>
                                  </a:solidFill>
                                  <a:effectLst/>
                                  <a:latin typeface="Cambria Math" panose="02040503050406030204" pitchFamily="18" charset="0"/>
                                  <a:ea typeface="Calibri" panose="020F0502020204030204" charset="0"/>
                                  <a:cs typeface="Cambria Math" panose="02040503050406030204" pitchFamily="18" charset="0"/>
                                </a:rPr>
                              </m:ctrlPr>
                            </m:sSubPr>
                            <m:e>
                              <m:r>
                                <m:rPr>
                                  <m:sty m:val="p"/>
                                </m:rPr>
                                <a:rPr lang="en-US" sz="2800">
                                  <a:solidFill>
                                    <a:srgbClr val="000000"/>
                                  </a:solidFill>
                                  <a:effectLst/>
                                  <a:latin typeface="Cambria Math" panose="02040503050406030204" pitchFamily="18" charset="0"/>
                                  <a:ea typeface="Calibri" panose="020F0502020204030204" charset="0"/>
                                  <a:cs typeface="Cambria Math" panose="02040503050406030204" pitchFamily="18" charset="0"/>
                                </a:rPr>
                                <m:t>A</m:t>
                              </m:r>
                            </m:e>
                            <m:sub>
                              <m:r>
                                <m:rPr>
                                  <m:sty m:val="p"/>
                                </m:rPr>
                                <a:rPr lang="en-US" sz="2800">
                                  <a:solidFill>
                                    <a:srgbClr val="000000"/>
                                  </a:solidFill>
                                  <a:effectLst/>
                                  <a:latin typeface="Cambria Math" panose="02040503050406030204" pitchFamily="18" charset="0"/>
                                  <a:ea typeface="Calibri" panose="020F0502020204030204" charset="0"/>
                                  <a:cs typeface="Cambria Math" panose="02040503050406030204" pitchFamily="18" charset="0"/>
                                </a:rPr>
                                <m:t>v</m:t>
                              </m:r>
                            </m:sub>
                          </m:sSub>
                        </m:num>
                        <m:den>
                          <m:r>
                            <m:rPr>
                              <m:sty m:val="p"/>
                            </m:rPr>
                            <a:rPr lang="en-US" sz="2800">
                              <a:solidFill>
                                <a:srgbClr val="000000"/>
                              </a:solidFill>
                              <a:effectLst/>
                              <a:latin typeface="Cambria Math" panose="02040503050406030204" pitchFamily="18" charset="0"/>
                              <a:ea typeface="Calibri" panose="020F0502020204030204" charset="0"/>
                              <a:cs typeface="Cambria Math" panose="02040503050406030204" pitchFamily="18" charset="0"/>
                            </a:rPr>
                            <m:t>s</m:t>
                          </m:r>
                        </m:den>
                      </m:f>
                      <m:r>
                        <a:rPr lang="en-US" sz="2800">
                          <a:solidFill>
                            <a:srgbClr val="000000"/>
                          </a:solidFill>
                          <a:effectLst/>
                          <a:latin typeface="Cambria Math" panose="02040503050406030204" pitchFamily="18" charset="0"/>
                          <a:ea typeface="MS Mincho" charset="0"/>
                          <a:cs typeface="Cambria Math" panose="02040503050406030204" pitchFamily="18" charset="0"/>
                        </a:rPr>
                        <m:t> </m:t>
                      </m:r>
                      <m:r>
                        <m:rPr>
                          <m:sty m:val="p"/>
                        </m:rPr>
                        <a:rPr lang="en-US" sz="2800">
                          <a:solidFill>
                            <a:srgbClr val="000000"/>
                          </a:solidFill>
                          <a:effectLst/>
                          <a:latin typeface="Cambria Math" panose="02040503050406030204" pitchFamily="18" charset="0"/>
                          <a:ea typeface="Calibri" panose="020F0502020204030204" charset="0"/>
                          <a:cs typeface="Cambria Math" panose="02040503050406030204" pitchFamily="18" charset="0"/>
                        </a:rPr>
                        <m:t>manual</m:t>
                      </m:r>
                      <m:r>
                        <a:rPr lang="en-US" sz="2800">
                          <a:solidFill>
                            <a:srgbClr val="000000"/>
                          </a:solidFill>
                          <a:effectLst/>
                          <a:latin typeface="Cambria Math" panose="02040503050406030204" pitchFamily="18" charset="0"/>
                          <a:ea typeface="MS Mincho" charset="0"/>
                          <a:cs typeface="Cambria Math" panose="02040503050406030204" pitchFamily="18" charset="0"/>
                        </a:rPr>
                        <m:t> = </m:t>
                      </m:r>
                      <m:r>
                        <a:rPr lang="en-US" sz="2800">
                          <a:solidFill>
                            <a:srgbClr val="000000"/>
                          </a:solidFill>
                          <a:effectLst/>
                          <a:latin typeface="Cambria Math" panose="02040503050406030204" pitchFamily="18" charset="0"/>
                          <a:ea typeface="MS Mincho" charset="0"/>
                          <a:cs typeface="Cambria Math" panose="02040503050406030204" pitchFamily="18" charset="0"/>
                        </a:rPr>
                        <m:t>1500</m:t>
                      </m:r>
                      <m:r>
                        <a:rPr lang="en-US" sz="2800">
                          <a:solidFill>
                            <a:srgbClr val="000000"/>
                          </a:solidFill>
                          <a:effectLst/>
                          <a:latin typeface="Cambria Math" panose="02040503050406030204" pitchFamily="18" charset="0"/>
                          <a:ea typeface="MS Mincho" charset="0"/>
                          <a:cs typeface="Cambria Math" panose="02040503050406030204" pitchFamily="18" charset="0"/>
                        </a:rPr>
                        <m:t> </m:t>
                      </m:r>
                      <m:sSup>
                        <m:sSupPr>
                          <m:ctrlPr>
                            <a:rPr lang="en-US" sz="2800" i="1">
                              <a:solidFill>
                                <a:srgbClr val="000000"/>
                              </a:solidFill>
                              <a:effectLst/>
                              <a:latin typeface="Cambria Math" panose="02040503050406030204" pitchFamily="18" charset="0"/>
                              <a:ea typeface="Calibri" panose="020F0502020204030204" charset="0"/>
                              <a:cs typeface="Cambria Math" panose="02040503050406030204" pitchFamily="18" charset="0"/>
                            </a:rPr>
                          </m:ctrlPr>
                        </m:sSupPr>
                        <m:e>
                          <m:r>
                            <m:rPr>
                              <m:sty m:val="p"/>
                            </m:rPr>
                            <a:rPr lang="en-US" sz="2800">
                              <a:solidFill>
                                <a:srgbClr val="000000"/>
                              </a:solidFill>
                              <a:effectLst/>
                              <a:latin typeface="Cambria Math" panose="02040503050406030204" pitchFamily="18" charset="0"/>
                              <a:ea typeface="Calibri" panose="020F0502020204030204" charset="0"/>
                              <a:cs typeface="Cambria Math" panose="02040503050406030204" pitchFamily="18" charset="0"/>
                            </a:rPr>
                            <m:t>mm</m:t>
                          </m:r>
                        </m:e>
                        <m:sup>
                          <m:r>
                            <a:rPr lang="en-US" sz="2800">
                              <a:solidFill>
                                <a:srgbClr val="000000"/>
                              </a:solidFill>
                              <a:effectLst/>
                              <a:latin typeface="Cambria Math" panose="02040503050406030204" pitchFamily="18" charset="0"/>
                              <a:ea typeface="MS Mincho" charset="0"/>
                              <a:cs typeface="Cambria Math" panose="02040503050406030204" pitchFamily="18" charset="0"/>
                            </a:rPr>
                            <m:t>2</m:t>
                          </m:r>
                        </m:sup>
                      </m:sSup>
                      <m:r>
                        <a:rPr lang="en-US" sz="2800">
                          <a:solidFill>
                            <a:srgbClr val="000000"/>
                          </a:solidFill>
                          <a:effectLst/>
                          <a:latin typeface="Cambria Math" panose="02040503050406030204" pitchFamily="18" charset="0"/>
                          <a:ea typeface="MS Mincho" charset="0"/>
                          <a:cs typeface="Cambria Math" panose="02040503050406030204" pitchFamily="18" charset="0"/>
                        </a:rPr>
                        <m:t>/</m:t>
                      </m:r>
                      <m:r>
                        <m:rPr>
                          <m:sty m:val="p"/>
                        </m:rPr>
                        <a:rPr lang="en-US" sz="2800">
                          <a:solidFill>
                            <a:srgbClr val="000000"/>
                          </a:solidFill>
                          <a:effectLst/>
                          <a:latin typeface="Cambria Math" panose="02040503050406030204" pitchFamily="18" charset="0"/>
                          <a:ea typeface="Calibri" panose="020F0502020204030204" charset="0"/>
                          <a:cs typeface="Cambria Math" panose="02040503050406030204" pitchFamily="18" charset="0"/>
                        </a:rPr>
                        <m:t>m</m:t>
                      </m:r>
                    </m:oMath>
                  </m:oMathPara>
                </a14:m>
                <a:endParaRPr lang="en-US" sz="2800" dirty="0">
                  <a:solidFill>
                    <a:srgbClr val="000000"/>
                  </a:solidFill>
                  <a:effectLst/>
                  <a:latin typeface="Times New Roman" panose="02020603050405020304" pitchFamily="18" charset="0"/>
                  <a:ea typeface="Calibri" panose="020F0502020204030204" charset="0"/>
                  <a:cs typeface="Times New Roman" panose="02020603050405020304" pitchFamily="18" charset="0"/>
                </a:endParaRPr>
              </a:p>
              <a:p>
                <a:pPr/>
                <a14:m>
                  <m:oMathPara xmlns:m="http://schemas.openxmlformats.org/officeDocument/2006/math">
                    <m:oMathParaPr>
                      <m:jc m:val="left"/>
                    </m:oMathParaPr>
                    <m:oMath xmlns:m="http://schemas.openxmlformats.org/officeDocument/2006/math">
                      <m:f>
                        <m:fPr>
                          <m:ctrlPr>
                            <a:rPr lang="en-US" sz="2800" i="1">
                              <a:solidFill>
                                <a:srgbClr val="000000"/>
                              </a:solidFill>
                              <a:effectLst/>
                              <a:latin typeface="Cambria Math" panose="02040503050406030204" pitchFamily="18" charset="0"/>
                              <a:ea typeface="Calibri" panose="020F0502020204030204" charset="0"/>
                              <a:cs typeface="Cambria Math" panose="02040503050406030204" pitchFamily="18" charset="0"/>
                            </a:rPr>
                          </m:ctrlPr>
                        </m:fPr>
                        <m:num>
                          <m:sSub>
                            <m:sSubPr>
                              <m:ctrlPr>
                                <a:rPr lang="en-US" sz="2800" i="1">
                                  <a:solidFill>
                                    <a:srgbClr val="000000"/>
                                  </a:solidFill>
                                  <a:effectLst/>
                                  <a:latin typeface="Cambria Math" panose="02040503050406030204" pitchFamily="18" charset="0"/>
                                  <a:ea typeface="Calibri" panose="020F0502020204030204" charset="0"/>
                                  <a:cs typeface="Cambria Math" panose="02040503050406030204" pitchFamily="18" charset="0"/>
                                </a:rPr>
                              </m:ctrlPr>
                            </m:sSubPr>
                            <m:e>
                              <m:r>
                                <m:rPr>
                                  <m:sty m:val="p"/>
                                </m:rPr>
                                <a:rPr lang="en-US" sz="2800">
                                  <a:solidFill>
                                    <a:srgbClr val="000000"/>
                                  </a:solidFill>
                                  <a:effectLst/>
                                  <a:latin typeface="Cambria Math" panose="02040503050406030204" pitchFamily="18" charset="0"/>
                                  <a:ea typeface="Calibri" panose="020F0502020204030204" charset="0"/>
                                  <a:cs typeface="Cambria Math" panose="02040503050406030204" pitchFamily="18" charset="0"/>
                                </a:rPr>
                                <m:t>A</m:t>
                              </m:r>
                            </m:e>
                            <m:sub>
                              <m:r>
                                <m:rPr>
                                  <m:sty m:val="p"/>
                                </m:rPr>
                                <a:rPr lang="en-US" sz="2800">
                                  <a:solidFill>
                                    <a:srgbClr val="000000"/>
                                  </a:solidFill>
                                  <a:effectLst/>
                                  <a:latin typeface="Cambria Math" panose="02040503050406030204" pitchFamily="18" charset="0"/>
                                  <a:ea typeface="Calibri" panose="020F0502020204030204" charset="0"/>
                                  <a:cs typeface="Cambria Math" panose="02040503050406030204" pitchFamily="18" charset="0"/>
                                </a:rPr>
                                <m:t>v</m:t>
                              </m:r>
                            </m:sub>
                          </m:sSub>
                        </m:num>
                        <m:den>
                          <m:r>
                            <m:rPr>
                              <m:sty m:val="p"/>
                            </m:rPr>
                            <a:rPr lang="en-US" sz="2800">
                              <a:solidFill>
                                <a:srgbClr val="000000"/>
                              </a:solidFill>
                              <a:effectLst/>
                              <a:latin typeface="Cambria Math" panose="02040503050406030204" pitchFamily="18" charset="0"/>
                              <a:ea typeface="Calibri" panose="020F0502020204030204" charset="0"/>
                              <a:cs typeface="Cambria Math" panose="02040503050406030204" pitchFamily="18" charset="0"/>
                            </a:rPr>
                            <m:t>s</m:t>
                          </m:r>
                        </m:den>
                      </m:f>
                      <m:r>
                        <a:rPr lang="en-US" sz="2800">
                          <a:solidFill>
                            <a:srgbClr val="000000"/>
                          </a:solidFill>
                          <a:effectLst/>
                          <a:latin typeface="Cambria Math" panose="02040503050406030204" pitchFamily="18" charset="0"/>
                          <a:ea typeface="MS Mincho" charset="0"/>
                          <a:cs typeface="Cambria Math" panose="02040503050406030204" pitchFamily="18" charset="0"/>
                        </a:rPr>
                        <m:t> </m:t>
                      </m:r>
                      <m:r>
                        <m:rPr>
                          <m:sty m:val="p"/>
                        </m:rPr>
                        <a:rPr lang="en-US" sz="2800">
                          <a:solidFill>
                            <a:srgbClr val="000000"/>
                          </a:solidFill>
                          <a:effectLst/>
                          <a:latin typeface="Cambria Math" panose="02040503050406030204" pitchFamily="18" charset="0"/>
                          <a:ea typeface="Calibri" panose="020F0502020204030204" charset="0"/>
                          <a:cs typeface="Cambria Math" panose="02040503050406030204" pitchFamily="18" charset="0"/>
                        </a:rPr>
                        <m:t>ETABS</m:t>
                      </m:r>
                      <m:r>
                        <a:rPr lang="en-US" sz="2800">
                          <a:solidFill>
                            <a:srgbClr val="000000"/>
                          </a:solidFill>
                          <a:effectLst/>
                          <a:latin typeface="Cambria Math" panose="02040503050406030204" pitchFamily="18" charset="0"/>
                          <a:ea typeface="MS Mincho" charset="0"/>
                          <a:cs typeface="Cambria Math" panose="02040503050406030204" pitchFamily="18" charset="0"/>
                        </a:rPr>
                        <m:t> = </m:t>
                      </m:r>
                      <m:r>
                        <a:rPr lang="en-US" sz="2800">
                          <a:solidFill>
                            <a:srgbClr val="000000"/>
                          </a:solidFill>
                          <a:effectLst/>
                          <a:latin typeface="Cambria Math" panose="02040503050406030204" pitchFamily="18" charset="0"/>
                          <a:ea typeface="MS Mincho" charset="0"/>
                          <a:cs typeface="Cambria Math" panose="02040503050406030204" pitchFamily="18" charset="0"/>
                        </a:rPr>
                        <m:t>1504</m:t>
                      </m:r>
                      <m:r>
                        <a:rPr lang="en-US" sz="2800">
                          <a:solidFill>
                            <a:srgbClr val="000000"/>
                          </a:solidFill>
                          <a:effectLst/>
                          <a:latin typeface="Cambria Math" panose="02040503050406030204" pitchFamily="18" charset="0"/>
                          <a:ea typeface="MS Mincho" charset="0"/>
                          <a:cs typeface="Cambria Math" panose="02040503050406030204" pitchFamily="18" charset="0"/>
                        </a:rPr>
                        <m:t> </m:t>
                      </m:r>
                      <m:sSup>
                        <m:sSupPr>
                          <m:ctrlPr>
                            <a:rPr lang="en-US" sz="2800" i="1">
                              <a:solidFill>
                                <a:srgbClr val="000000"/>
                              </a:solidFill>
                              <a:effectLst/>
                              <a:latin typeface="Cambria Math" panose="02040503050406030204" pitchFamily="18" charset="0"/>
                              <a:ea typeface="Calibri" panose="020F0502020204030204" charset="0"/>
                              <a:cs typeface="Cambria Math" panose="02040503050406030204" pitchFamily="18" charset="0"/>
                            </a:rPr>
                          </m:ctrlPr>
                        </m:sSupPr>
                        <m:e>
                          <m:r>
                            <m:rPr>
                              <m:sty m:val="p"/>
                            </m:rPr>
                            <a:rPr lang="en-US" sz="2800">
                              <a:solidFill>
                                <a:srgbClr val="000000"/>
                              </a:solidFill>
                              <a:effectLst/>
                              <a:latin typeface="Cambria Math" panose="02040503050406030204" pitchFamily="18" charset="0"/>
                              <a:ea typeface="Calibri" panose="020F0502020204030204" charset="0"/>
                              <a:cs typeface="Cambria Math" panose="02040503050406030204" pitchFamily="18" charset="0"/>
                            </a:rPr>
                            <m:t>mm</m:t>
                          </m:r>
                        </m:e>
                        <m:sup>
                          <m:r>
                            <a:rPr lang="en-US" sz="2800">
                              <a:solidFill>
                                <a:srgbClr val="000000"/>
                              </a:solidFill>
                              <a:effectLst/>
                              <a:latin typeface="Cambria Math" panose="02040503050406030204" pitchFamily="18" charset="0"/>
                              <a:ea typeface="MS Mincho" charset="0"/>
                              <a:cs typeface="Cambria Math" panose="02040503050406030204" pitchFamily="18" charset="0"/>
                            </a:rPr>
                            <m:t>2</m:t>
                          </m:r>
                        </m:sup>
                      </m:sSup>
                      <m:r>
                        <a:rPr lang="en-US" sz="2800">
                          <a:solidFill>
                            <a:srgbClr val="000000"/>
                          </a:solidFill>
                          <a:effectLst/>
                          <a:latin typeface="Cambria Math" panose="02040503050406030204" pitchFamily="18" charset="0"/>
                          <a:ea typeface="MS Mincho" charset="0"/>
                          <a:cs typeface="Cambria Math" panose="02040503050406030204" pitchFamily="18" charset="0"/>
                        </a:rPr>
                        <m:t>/</m:t>
                      </m:r>
                      <m:r>
                        <m:rPr>
                          <m:sty m:val="p"/>
                        </m:rPr>
                        <a:rPr lang="en-US" sz="2800">
                          <a:solidFill>
                            <a:srgbClr val="000000"/>
                          </a:solidFill>
                          <a:effectLst/>
                          <a:latin typeface="Cambria Math" panose="02040503050406030204" pitchFamily="18" charset="0"/>
                          <a:ea typeface="Calibri" panose="020F0502020204030204" charset="0"/>
                          <a:cs typeface="Cambria Math" panose="02040503050406030204" pitchFamily="18" charset="0"/>
                        </a:rPr>
                        <m:t>m</m:t>
                      </m:r>
                    </m:oMath>
                  </m:oMathPara>
                </a14:m>
                <a:endParaRPr lang="en-US" sz="2800" dirty="0">
                  <a:solidFill>
                    <a:srgbClr val="000000"/>
                  </a:solidFill>
                  <a:effectLst/>
                  <a:latin typeface="Times New Roman" panose="02020603050405020304" pitchFamily="18" charset="0"/>
                  <a:ea typeface="Calibri" panose="020F0502020204030204" charset="0"/>
                  <a:cs typeface="Times New Roman" panose="02020603050405020304" pitchFamily="18" charset="0"/>
                </a:endParaRPr>
              </a:p>
              <a:p>
                <a:pPr>
                  <a:lnSpc>
                    <a:spcPct val="150000"/>
                  </a:lnSpc>
                </a:pPr>
                <a14:m>
                  <m:oMathPara xmlns:m="http://schemas.openxmlformats.org/officeDocument/2006/math">
                    <m:oMathParaPr>
                      <m:jc m:val="left"/>
                    </m:oMathParaPr>
                    <m:oMath xmlns:m="http://schemas.openxmlformats.org/officeDocument/2006/math">
                      <m:r>
                        <m:rPr>
                          <m:sty m:val="p"/>
                        </m:rPr>
                        <a:rPr lang="en-US" sz="2800" smtClean="0">
                          <a:ln w="0"/>
                          <a:effectLst/>
                          <a:latin typeface="Cambria Math" panose="02040503050406030204" pitchFamily="18" charset="0"/>
                          <a:cs typeface="Cambria Math" panose="02040503050406030204" pitchFamily="18" charset="0"/>
                        </a:rPr>
                        <m:t>D</m:t>
                      </m:r>
                      <m:r>
                        <m:rPr>
                          <m:sty m:val="p"/>
                        </m:rPr>
                        <a:rPr lang="en-US" sz="2800">
                          <a:ln w="0"/>
                          <a:effectLst/>
                          <a:latin typeface="Cambria Math" panose="02040503050406030204" pitchFamily="18" charset="0"/>
                          <a:cs typeface="Cambria Math" panose="02040503050406030204" pitchFamily="18" charset="0"/>
                        </a:rPr>
                        <m:t>ifference</m:t>
                      </m:r>
                      <m:r>
                        <a:rPr lang="en-US" sz="2800">
                          <a:ln w="0"/>
                          <a:effectLst/>
                          <a:latin typeface="Cambria Math" panose="02040503050406030204" pitchFamily="18" charset="0"/>
                          <a:ea typeface="MS Mincho" charset="0"/>
                          <a:cs typeface="Cambria Math" panose="02040503050406030204" pitchFamily="18" charset="0"/>
                        </a:rPr>
                        <m:t> </m:t>
                      </m:r>
                      <m:r>
                        <m:rPr>
                          <m:sty m:val="p"/>
                        </m:rPr>
                        <a:rPr lang="en-US" sz="2800">
                          <a:ln w="0"/>
                          <a:effectLst/>
                          <a:latin typeface="Cambria Math" panose="02040503050406030204" pitchFamily="18" charset="0"/>
                          <a:cs typeface="Cambria Math" panose="02040503050406030204" pitchFamily="18" charset="0"/>
                        </a:rPr>
                        <m:t>percentage</m:t>
                      </m:r>
                      <m:r>
                        <a:rPr lang="en-US" sz="2800">
                          <a:ln w="0"/>
                          <a:effectLst/>
                          <a:latin typeface="Cambria Math" panose="02040503050406030204" pitchFamily="18" charset="0"/>
                          <a:ea typeface="MS Mincho" charset="0"/>
                          <a:cs typeface="Cambria Math" panose="02040503050406030204" pitchFamily="18" charset="0"/>
                        </a:rPr>
                        <m:t> </m:t>
                      </m:r>
                      <m:d>
                        <m:dPr>
                          <m:ctrlPr>
                            <a:rPr lang="en-US" sz="2800" i="1">
                              <a:ln w="0"/>
                              <a:effectLst/>
                              <a:latin typeface="Cambria Math" panose="02040503050406030204" pitchFamily="18" charset="0"/>
                              <a:cs typeface="Cambria Math" panose="02040503050406030204" pitchFamily="18" charset="0"/>
                            </a:rPr>
                          </m:ctrlPr>
                        </m:dPr>
                        <m:e>
                          <m:r>
                            <a:rPr lang="en-US" sz="2800">
                              <a:ln w="0"/>
                              <a:effectLst/>
                              <a:latin typeface="Cambria Math" panose="02040503050406030204" pitchFamily="18" charset="0"/>
                              <a:ea typeface="MS Mincho" charset="0"/>
                              <a:cs typeface="Cambria Math" panose="02040503050406030204" pitchFamily="18" charset="0"/>
                            </a:rPr>
                            <m:t>%</m:t>
                          </m:r>
                        </m:e>
                      </m:d>
                      <m:r>
                        <a:rPr lang="en-US" sz="2800">
                          <a:ln w="0"/>
                          <a:effectLst/>
                          <a:latin typeface="Cambria Math" panose="02040503050406030204" pitchFamily="18" charset="0"/>
                          <a:ea typeface="MS Mincho" charset="0"/>
                          <a:cs typeface="Cambria Math" panose="02040503050406030204" pitchFamily="18" charset="0"/>
                        </a:rPr>
                        <m:t>=</m:t>
                      </m:r>
                      <m:r>
                        <a:rPr lang="en-US" sz="2800">
                          <a:ln w="0"/>
                          <a:effectLst/>
                          <a:latin typeface="Cambria Math" panose="02040503050406030204" pitchFamily="18" charset="0"/>
                          <a:ea typeface="MS Mincho" charset="0"/>
                          <a:cs typeface="Cambria Math" panose="02040503050406030204" pitchFamily="18" charset="0"/>
                        </a:rPr>
                        <m:t>0</m:t>
                      </m:r>
                      <m:r>
                        <a:rPr lang="en-US" sz="2800">
                          <a:ln w="0"/>
                          <a:effectLst/>
                          <a:latin typeface="Cambria Math" panose="02040503050406030204" pitchFamily="18" charset="0"/>
                          <a:ea typeface="MS Mincho" charset="0"/>
                          <a:cs typeface="Cambria Math" panose="02040503050406030204" pitchFamily="18" charset="0"/>
                        </a:rPr>
                        <m:t>.</m:t>
                      </m:r>
                      <m:r>
                        <a:rPr lang="en-US" sz="2800">
                          <a:ln w="0"/>
                          <a:effectLst/>
                          <a:latin typeface="Cambria Math" panose="02040503050406030204" pitchFamily="18" charset="0"/>
                          <a:ea typeface="MS Mincho" charset="0"/>
                          <a:cs typeface="Cambria Math" panose="02040503050406030204" pitchFamily="18" charset="0"/>
                        </a:rPr>
                        <m:t>27</m:t>
                      </m:r>
                      <m:r>
                        <a:rPr lang="en-US" sz="2800">
                          <a:ln w="0"/>
                          <a:effectLst/>
                          <a:latin typeface="Cambria Math" panose="02040503050406030204" pitchFamily="18" charset="0"/>
                          <a:ea typeface="MS Mincho" charset="0"/>
                          <a:cs typeface="Cambria Math" panose="02040503050406030204" pitchFamily="18" charset="0"/>
                        </a:rPr>
                        <m:t>% &lt;</m:t>
                      </m:r>
                      <m:r>
                        <a:rPr lang="en-US" sz="2800">
                          <a:ln w="0"/>
                          <a:effectLst/>
                          <a:latin typeface="Cambria Math" panose="02040503050406030204" pitchFamily="18" charset="0"/>
                          <a:ea typeface="MS Mincho" charset="0"/>
                          <a:cs typeface="Cambria Math" panose="02040503050406030204" pitchFamily="18" charset="0"/>
                        </a:rPr>
                        <m:t>10</m:t>
                      </m:r>
                      <m:r>
                        <a:rPr lang="en-US" sz="2800">
                          <a:ln w="0"/>
                          <a:effectLst/>
                          <a:latin typeface="Cambria Math" panose="02040503050406030204" pitchFamily="18" charset="0"/>
                          <a:ea typeface="MS Mincho" charset="0"/>
                          <a:cs typeface="Cambria Math" panose="02040503050406030204" pitchFamily="18" charset="0"/>
                        </a:rPr>
                        <m:t>%  </m:t>
                      </m:r>
                      <m:d>
                        <m:dPr>
                          <m:ctrlPr>
                            <a:rPr lang="en-US" sz="2800" i="1">
                              <a:ln w="0"/>
                              <a:effectLst/>
                              <a:latin typeface="Cambria Math" panose="02040503050406030204" pitchFamily="18" charset="0"/>
                              <a:cs typeface="Cambria Math" panose="02040503050406030204" pitchFamily="18" charset="0"/>
                            </a:rPr>
                          </m:ctrlPr>
                        </m:dPr>
                        <m:e>
                          <m:r>
                            <m:rPr>
                              <m:sty m:val="p"/>
                            </m:rPr>
                            <a:rPr lang="en-US" sz="2800">
                              <a:ln w="0"/>
                              <a:effectLst/>
                              <a:latin typeface="Cambria Math" panose="02040503050406030204" pitchFamily="18" charset="0"/>
                              <a:cs typeface="Cambria Math" panose="02040503050406030204" pitchFamily="18" charset="0"/>
                            </a:rPr>
                            <m:t>OK</m:t>
                          </m:r>
                        </m:e>
                      </m:d>
                      <m:r>
                        <a:rPr lang="en-US" sz="2800">
                          <a:ln w="0"/>
                          <a:effectLst/>
                          <a:latin typeface="Cambria Math" panose="02040503050406030204" pitchFamily="18" charset="0"/>
                          <a:ea typeface="MS Mincho" charset="0"/>
                          <a:cs typeface="Cambria Math" panose="02040503050406030204" pitchFamily="18" charset="0"/>
                        </a:rPr>
                        <m:t>.</m:t>
                      </m:r>
                    </m:oMath>
                  </m:oMathPara>
                </a14:m>
                <a:endParaRPr lang="en-US" sz="2800" dirty="0">
                  <a:ln w="0"/>
                  <a:effectLst/>
                  <a:latin typeface="Times New Roman" panose="02020603050405020304" pitchFamily="18" charset="0"/>
                  <a:cs typeface="Times New Roman" panose="02020603050405020304" pitchFamily="18" charset="0"/>
                </a:endParaRPr>
              </a:p>
              <a:p>
                <a:endParaRPr lang="en-US" sz="2800" i="1" dirty="0">
                  <a:solidFill>
                    <a:srgbClr val="000000"/>
                  </a:solidFill>
                  <a:effectLst/>
                  <a:latin typeface="Times New Roman" panose="02020603050405020304" pitchFamily="18" charset="0"/>
                  <a:ea typeface="Calibri" panose="020F0502020204030204" charset="0"/>
                  <a:cs typeface="Times New Roman" panose="02020603050405020304" pitchFamily="18" charset="0"/>
                </a:endParaRPr>
              </a:p>
              <a:p>
                <a:endParaRPr lang="en-US" sz="2800" i="1" dirty="0">
                  <a:solidFill>
                    <a:srgbClr val="000000"/>
                  </a:solidFill>
                  <a:effectLst/>
                  <a:latin typeface="Times New Roman" panose="02020603050405020304" pitchFamily="18" charset="0"/>
                  <a:ea typeface="Calibri" panose="020F0502020204030204" charset="0"/>
                  <a:cs typeface="Times New Roman" panose="02020603050405020304" pitchFamily="18" charset="0"/>
                </a:endParaRPr>
              </a:p>
              <a:p>
                <a:endParaRPr lang="en-US" sz="2800" i="1" dirty="0">
                  <a:solidFill>
                    <a:srgbClr val="000000"/>
                  </a:solidFill>
                  <a:effectLst/>
                  <a:latin typeface="Times New Roman" panose="02020603050405020304" pitchFamily="18" charset="0"/>
                  <a:ea typeface="Calibri" panose="020F0502020204030204" charset="0"/>
                  <a:cs typeface="Times New Roman" panose="02020603050405020304" pitchFamily="18" charset="0"/>
                </a:endParaRPr>
              </a:p>
              <a:p>
                <a:endParaRPr lang="en-US" sz="2800" dirty="0">
                  <a:ln w="0"/>
                  <a:effectLst/>
                  <a:latin typeface="Times New Roman" panose="02020603050405020304" pitchFamily="18" charset="0"/>
                  <a:cs typeface="Times New Roman" panose="02020603050405020304" pitchFamily="18" charset="0"/>
                </a:endParaRPr>
              </a:p>
              <a:p>
                <a:endParaRPr lang="en-US" sz="3200" i="1" dirty="0">
                  <a:solidFill>
                    <a:srgbClr val="000000"/>
                  </a:solidFill>
                  <a:effectLst/>
                  <a:latin typeface="Times New Roman" panose="02020603050405020304" pitchFamily="18" charset="0"/>
                  <a:ea typeface="Calibri" panose="020F0502020204030204" charset="0"/>
                  <a:cs typeface="Times New Roman" panose="02020603050405020304" pitchFamily="18" charset="0"/>
                </a:endParaRPr>
              </a:p>
              <a:p>
                <a:endParaRPr lang="en-US" sz="3200" dirty="0">
                  <a:solidFill>
                    <a:srgbClr val="000000"/>
                  </a:solidFill>
                  <a:effectLst/>
                  <a:latin typeface="Times New Roman" panose="02020603050405020304" pitchFamily="18" charset="0"/>
                  <a:ea typeface="Calibri" panose="020F0502020204030204" charset="0"/>
                  <a:cs typeface="Times New Roman" panose="02020603050405020304" pitchFamily="18" charset="0"/>
                </a:endParaRPr>
              </a:p>
              <a:p>
                <a:endParaRPr lang="en-US" sz="3200" dirty="0">
                  <a:solidFill>
                    <a:srgbClr val="000000"/>
                  </a:solidFill>
                  <a:effectLst/>
                  <a:latin typeface="Times New Roman" panose="02020603050405020304" pitchFamily="18" charset="0"/>
                  <a:ea typeface="Calibri" panose="020F0502020204030204" charset="0"/>
                  <a:cs typeface="Times New Roman" panose="02020603050405020304" pitchFamily="18" charset="0"/>
                </a:endParaRPr>
              </a:p>
            </p:txBody>
          </p:sp>
        </mc:Choice>
        <mc:Fallback xmlns="">
          <p:sp>
            <p:nvSpPr>
              <p:cNvPr id="27" name="Text Box 26"/>
              <p:cNvSpPr txBox="1">
                <a:spLocks noRot="1" noChangeAspect="1" noMove="1" noResize="1" noEditPoints="1" noAdjustHandles="1" noChangeArrowheads="1" noChangeShapeType="1" noTextEdit="1"/>
              </p:cNvSpPr>
              <p:nvPr>
                <p:custDataLst>
                  <p:tags r:id="rId11"/>
                </p:custDataLst>
              </p:nvPr>
            </p:nvSpPr>
            <p:spPr>
              <a:xfrm>
                <a:off x="662940" y="4253865"/>
                <a:ext cx="14133830" cy="5660390"/>
              </a:xfrm>
              <a:prstGeom prst="rect">
                <a:avLst/>
              </a:prstGeom>
              <a:blipFill rotWithShape="1">
                <a:blip r:embed="rId12"/>
                <a:stretch>
                  <a:fillRect b="-40767"/>
                </a:stretch>
              </a:blipFill>
            </p:spPr>
            <p:txBody>
              <a:bodyPr/>
              <a:lstStyle/>
              <a:p>
                <a:r>
                  <a:rPr lang="en-US" altLang="en-US">
                    <a:noFill/>
                  </a:rPr>
                  <a:t> </a:t>
                </a:r>
              </a:p>
            </p:txBody>
          </p:sp>
        </mc:Fallback>
      </mc:AlternateContent>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Shape 2"/>
          <p:cNvPicPr preferRelativeResize="0"/>
          <p:nvPr/>
        </p:nvPicPr>
        <p:blipFill>
          <a:blip r:embed="rId7"/>
          <a:stretch>
            <a:fillRect/>
          </a:stretch>
        </p:blipFill>
        <p:spPr>
          <a:xfrm>
            <a:off x="2514600" y="2552700"/>
            <a:ext cx="12227560" cy="6544310"/>
          </a:xfrm>
          <a:prstGeom prst="rect">
            <a:avLst/>
          </a:prstGeom>
          <a:noFill/>
          <a:ln>
            <a:noFill/>
          </a:ln>
        </p:spPr>
      </p:pic>
      <p:grpSp>
        <p:nvGrpSpPr>
          <p:cNvPr id="13" name="Group 12"/>
          <p:cNvGrpSpPr/>
          <p:nvPr userDrawn="1"/>
        </p:nvGrpSpPr>
        <p:grpSpPr>
          <a:xfrm>
            <a:off x="304800" y="342900"/>
            <a:ext cx="2590800" cy="528320"/>
            <a:chOff x="6240" y="4740"/>
            <a:chExt cx="4080" cy="832"/>
          </a:xfrm>
        </p:grpSpPr>
        <p:sp>
          <p:nvSpPr>
            <p:cNvPr id="14" name="文本框 12"/>
            <p:cNvSpPr txBox="1"/>
            <p:nvPr userDrawn="1">
              <p:custDataLst>
                <p:tags r:id="rId3"/>
              </p:custDataLst>
            </p:nvPr>
          </p:nvSpPr>
          <p:spPr>
            <a:xfrm>
              <a:off x="6240" y="4740"/>
              <a:ext cx="1599" cy="833"/>
            </a:xfrm>
            <a:prstGeom prst="rect">
              <a:avLst/>
            </a:prstGeom>
            <a:noFill/>
          </p:spPr>
          <p:txBody>
            <a:bodyPr wrap="square" rtlCol="0">
              <a:noAutofit/>
            </a:bodyPr>
            <a:lstStyle/>
            <a:p>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1.</a:t>
              </a:r>
            </a:p>
          </p:txBody>
        </p:sp>
        <p:sp>
          <p:nvSpPr>
            <p:cNvPr id="15" name="文本框 3"/>
            <p:cNvSpPr txBox="1"/>
            <p:nvPr userDrawn="1">
              <p:custDataLst>
                <p:tags r:id="rId4"/>
              </p:custDataLst>
            </p:nvPr>
          </p:nvSpPr>
          <p:spPr>
            <a:xfrm>
              <a:off x="6804" y="4740"/>
              <a:ext cx="3516" cy="637"/>
            </a:xfrm>
            <a:prstGeom prst="rect">
              <a:avLst/>
            </a:prstGeom>
            <a:noFill/>
          </p:spPr>
          <p:txBody>
            <a:bodyPr wrap="square" rtlCol="0">
              <a:noAutofit/>
            </a:bodyPr>
            <a:lstStyle/>
            <a:p>
              <a:pPr algn="dist"/>
              <a:r>
                <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rPr>
                <a:t>Introduction</a:t>
              </a:r>
            </a:p>
          </p:txBody>
        </p:sp>
      </p:grpSp>
      <p:sp>
        <p:nvSpPr>
          <p:cNvPr id="3" name="مستطيل 2"/>
          <p:cNvSpPr/>
          <p:nvPr>
            <p:custDataLst>
              <p:tags r:id="rId1"/>
            </p:custDataLst>
          </p:nvPr>
        </p:nvSpPr>
        <p:spPr>
          <a:xfrm>
            <a:off x="6078220" y="571183"/>
            <a:ext cx="5099685" cy="829945"/>
          </a:xfrm>
          <a:prstGeom prst="rect">
            <a:avLst/>
          </a:prstGeom>
        </p:spPr>
        <p:txBody>
          <a:bodyPr wrap="none">
            <a:spAutoFit/>
          </a:bodyPr>
          <a:lstStyle/>
          <a:p>
            <a:pPr algn="l"/>
            <a:r>
              <a:rPr lang="en-US" altLang="en-US" sz="4800" b="1" dirty="0">
                <a:latin typeface="Times New Roman" panose="02020603050405020304" pitchFamily="18" charset="0"/>
                <a:cs typeface="Times New Roman" panose="02020603050405020304" pitchFamily="18" charset="0"/>
              </a:rPr>
              <a:t>Project descreption</a:t>
            </a:r>
          </a:p>
        </p:txBody>
      </p:sp>
      <p:sp>
        <p:nvSpPr>
          <p:cNvPr id="17" name="مستطيل 2"/>
          <p:cNvSpPr/>
          <p:nvPr>
            <p:custDataLst>
              <p:tags r:id="rId2"/>
            </p:custDataLst>
          </p:nvPr>
        </p:nvSpPr>
        <p:spPr>
          <a:xfrm>
            <a:off x="7462520" y="1401128"/>
            <a:ext cx="2331085" cy="829945"/>
          </a:xfrm>
          <a:prstGeom prst="rect">
            <a:avLst/>
          </a:prstGeom>
        </p:spPr>
        <p:txBody>
          <a:bodyPr wrap="none">
            <a:spAutoFit/>
          </a:bodyPr>
          <a:lstStyle/>
          <a:p>
            <a:pPr algn="l"/>
            <a:r>
              <a:rPr lang="en-US" altLang="en-US" sz="4800" b="1" dirty="0">
                <a:latin typeface="Times New Roman" panose="02020603050405020304" pitchFamily="18" charset="0"/>
                <a:cs typeface="Times New Roman" panose="02020603050405020304" pitchFamily="18" charset="0"/>
              </a:rPr>
              <a:t>Location</a:t>
            </a: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5181600" y="742633"/>
            <a:ext cx="8105775"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Verification of 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4"/>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5"/>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8229600" y="1572578"/>
            <a:ext cx="176593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Beams</a:t>
            </a:r>
          </a:p>
        </p:txBody>
      </p:sp>
      <p:sp>
        <p:nvSpPr>
          <p:cNvPr id="18" name="Text Box 17"/>
          <p:cNvSpPr txBox="1"/>
          <p:nvPr/>
        </p:nvSpPr>
        <p:spPr>
          <a:xfrm>
            <a:off x="635635" y="3009900"/>
            <a:ext cx="12651740" cy="583565"/>
          </a:xfrm>
          <a:prstGeom prst="rect">
            <a:avLst/>
          </a:prstGeom>
        </p:spPr>
        <p:txBody>
          <a:bodyPr wrap="square">
            <a:spAutoFit/>
          </a:bodyPr>
          <a:lstStyle/>
          <a:p>
            <a:pPr defTabSz="266700">
              <a:spcAft>
                <a:spcPts val="600"/>
              </a:spcAft>
            </a:pPr>
            <a:r>
              <a:rPr lang="en-US" sz="3200" b="0" i="0">
                <a:solidFill>
                  <a:srgbClr val="000000"/>
                </a:solidFill>
                <a:latin typeface="Times New Roman" panose="02020603050405020304" pitchFamily="18" charset="0"/>
                <a:ea typeface="SimSun" panose="02010600030101010101" pitchFamily="2" charset="-122"/>
                <a:cs typeface="Times New Roman" panose="02020603050405020304" pitchFamily="18" charset="0"/>
              </a:rPr>
              <a:t>T</a:t>
            </a:r>
            <a:r>
              <a:rPr sz="3200" b="0" i="0">
                <a:solidFill>
                  <a:srgbClr val="000000"/>
                </a:solidFill>
                <a:latin typeface="Times New Roman" panose="02020603050405020304" pitchFamily="18" charset="0"/>
                <a:ea typeface="SimSun" panose="02010600030101010101" pitchFamily="2" charset="-122"/>
                <a:cs typeface="Times New Roman" panose="02020603050405020304" pitchFamily="18" charset="0"/>
              </a:rPr>
              <a:t>he load combination used is  1.2612(D+S.D)+1.0 L- Ey. </a:t>
            </a:r>
          </a:p>
        </p:txBody>
      </p:sp>
      <p:sp>
        <p:nvSpPr>
          <p:cNvPr id="57" name="Text Box 56"/>
          <p:cNvSpPr txBox="1"/>
          <p:nvPr/>
        </p:nvSpPr>
        <p:spPr>
          <a:xfrm>
            <a:off x="533400" y="2247900"/>
            <a:ext cx="6131560" cy="706755"/>
          </a:xfrm>
          <a:prstGeom prst="rect">
            <a:avLst/>
          </a:prstGeom>
        </p:spPr>
        <p:txBody>
          <a:bodyPr wrap="square">
            <a:spAutoFit/>
          </a:bodyPr>
          <a:lstStyle/>
          <a:p>
            <a:pPr marL="742950" indent="-742950" defTabSz="266700">
              <a:spcAft>
                <a:spcPts val="600"/>
              </a:spcAft>
              <a:buFont typeface="Wingdings" panose="05000000000000000000" charset="0"/>
              <a:buChar char="Ø"/>
            </a:pPr>
            <a:r>
              <a:rPr lang="en-US" sz="4000" b="1" i="0">
                <a:solidFill>
                  <a:srgbClr val="000000"/>
                </a:solidFill>
                <a:latin typeface="Times New Roman" panose="02020603050405020304" pitchFamily="18" charset="0"/>
                <a:ea typeface="SimSun" panose="02010600030101010101" pitchFamily="2" charset="-122"/>
                <a:cs typeface="Times New Roman" panose="02020603050405020304" pitchFamily="18" charset="0"/>
              </a:rPr>
              <a:t>Torsion design</a:t>
            </a:r>
            <a:r>
              <a:rPr sz="4000" b="1" i="0">
                <a:solidFill>
                  <a:srgbClr val="000000"/>
                </a:solidFill>
                <a:latin typeface="Times New Roman" panose="02020603050405020304" pitchFamily="18" charset="0"/>
                <a:ea typeface="SimSun" panose="02010600030101010101" pitchFamily="2" charset="-122"/>
                <a:cs typeface="Times New Roman" panose="02020603050405020304" pitchFamily="18" charset="0"/>
              </a:rPr>
              <a:t>:</a:t>
            </a:r>
          </a:p>
        </p:txBody>
      </p:sp>
      <p:sp>
        <p:nvSpPr>
          <p:cNvPr id="28" name="Text Box 27"/>
          <p:cNvSpPr txBox="1"/>
          <p:nvPr>
            <p:custDataLst>
              <p:tags r:id="rId2"/>
            </p:custDataLst>
          </p:nvPr>
        </p:nvSpPr>
        <p:spPr>
          <a:xfrm>
            <a:off x="1047750" y="6286500"/>
            <a:ext cx="14116050" cy="2672715"/>
          </a:xfrm>
          <a:prstGeom prst="rect">
            <a:avLst/>
          </a:prstGeom>
          <a:noFill/>
        </p:spPr>
        <p:txBody>
          <a:bodyPr wrap="square" rtlCol="0">
            <a:noAutofit/>
          </a:bodyPr>
          <a:lstStyle/>
          <a:p>
            <a:endParaRPr lang="en-US">
              <a:latin typeface="Times New Roman" panose="02020603050405020304" pitchFamily="18" charset="0"/>
              <a:cs typeface="Times New Roman" panose="02020603050405020304" pitchFamily="18" charset="0"/>
            </a:endParaRPr>
          </a:p>
        </p:txBody>
      </p:sp>
      <p:pic>
        <p:nvPicPr>
          <p:cNvPr id="261" name="image27.png"/>
          <p:cNvPicPr preferRelativeResize="0"/>
          <p:nvPr>
            <p:custDataLst>
              <p:tags r:id="rId3"/>
            </p:custDataLst>
          </p:nvPr>
        </p:nvPicPr>
        <p:blipFill>
          <a:blip r:embed="rId8">
            <a:clrChange>
              <a:clrFrom>
                <a:srgbClr val="FFFFFF">
                  <a:alpha val="100000"/>
                </a:srgbClr>
              </a:clrFrom>
              <a:clrTo>
                <a:srgbClr val="FFFFFF">
                  <a:alpha val="100000"/>
                  <a:alpha val="0"/>
                </a:srgbClr>
              </a:clrTo>
            </a:clrChange>
          </a:blip>
          <a:srcRect/>
          <a:stretch>
            <a:fillRect/>
          </a:stretch>
        </p:blipFill>
        <p:spPr>
          <a:xfrm>
            <a:off x="9906000" y="3467100"/>
            <a:ext cx="8149590" cy="1898650"/>
          </a:xfrm>
          <a:prstGeom prst="rect">
            <a:avLst/>
          </a:prstGeom>
        </p:spPr>
      </p:pic>
      <mc:AlternateContent xmlns:mc="http://schemas.openxmlformats.org/markup-compatibility/2006" xmlns:a14="http://schemas.microsoft.com/office/drawing/2010/main">
        <mc:Choice Requires="a14">
          <p:sp>
            <p:nvSpPr>
              <p:cNvPr id="9" name="مستطيل 8"/>
              <p:cNvSpPr/>
              <p:nvPr/>
            </p:nvSpPr>
            <p:spPr>
              <a:xfrm>
                <a:off x="460375" y="4004310"/>
                <a:ext cx="10369550" cy="4962525"/>
              </a:xfrm>
              <a:prstGeom prst="rect">
                <a:avLst/>
              </a:prstGeom>
            </p:spPr>
            <p:txBody>
              <a:bodyPr wrap="square">
                <a:spAutoFit/>
              </a:bodyPr>
              <a:lstStyle/>
              <a:p>
                <a:pPr algn="l"/>
                <a14:m>
                  <m:oMathPara xmlns:m="http://schemas.openxmlformats.org/officeDocument/2006/math">
                    <m:oMathParaPr>
                      <m:jc m:val="left"/>
                    </m:oMathParaPr>
                    <m:oMath xmlns:m="http://schemas.openxmlformats.org/officeDocument/2006/math">
                      <m:r>
                        <m:rPr>
                          <m:sty m:val="p"/>
                        </m:rPr>
                        <a:rPr lang="en-US" sz="2800">
                          <a:latin typeface="Cambria Math" panose="02040503050406030204" pitchFamily="18" charset="0"/>
                          <a:cs typeface="Cambria Math" panose="02040503050406030204" pitchFamily="18" charset="0"/>
                        </a:rPr>
                        <m:t>Φ</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T</m:t>
                          </m:r>
                        </m:e>
                        <m:sub>
                          <m:r>
                            <m:rPr>
                              <m:sty m:val="p"/>
                            </m:rPr>
                            <a:rPr lang="en-US" sz="2800">
                              <a:latin typeface="Cambria Math" panose="02040503050406030204" pitchFamily="18" charset="0"/>
                              <a:cs typeface="Cambria Math" panose="02040503050406030204" pitchFamily="18" charset="0"/>
                            </a:rPr>
                            <m:t>th</m:t>
                          </m:r>
                        </m:sub>
                      </m:sSub>
                      <m:r>
                        <a:rPr lang="en-US" sz="2800">
                          <a:latin typeface="Cambria Math" panose="02040503050406030204" pitchFamily="18" charset="0"/>
                          <a:ea typeface="MS Mincho" charset="0"/>
                          <a:cs typeface="Cambria Math" panose="02040503050406030204" pitchFamily="18" charset="0"/>
                        </a:rPr>
                        <m:t>=</m:t>
                      </m:r>
                      <m:r>
                        <m:rPr>
                          <m:sty m:val="p"/>
                        </m:rPr>
                        <a:rPr lang="en-US" sz="2800">
                          <a:latin typeface="Cambria Math" panose="02040503050406030204" pitchFamily="18" charset="0"/>
                          <a:cs typeface="Cambria Math" panose="02040503050406030204" pitchFamily="18" charset="0"/>
                        </a:rPr>
                        <m:t>Φ</m:t>
                      </m:r>
                      <m:r>
                        <a:rPr lang="en-US" sz="2800">
                          <a:latin typeface="Cambria Math" panose="02040503050406030204" pitchFamily="18" charset="0"/>
                          <a:ea typeface="MS Mincho" charset="0"/>
                          <a:cs typeface="Cambria Math" panose="02040503050406030204" pitchFamily="18" charset="0"/>
                        </a:rPr>
                        <m:t>×</m:t>
                      </m:r>
                      <m:r>
                        <m:rPr>
                          <m:sty m:val="p"/>
                        </m:rPr>
                        <a:rPr lang="en-US" sz="2800">
                          <a:latin typeface="Cambria Math" panose="02040503050406030204" pitchFamily="18" charset="0"/>
                          <a:cs typeface="Cambria Math" panose="02040503050406030204" pitchFamily="18" charset="0"/>
                        </a:rPr>
                        <m:t>λ</m:t>
                      </m:r>
                      <m:r>
                        <a:rPr lang="en-US" sz="280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a:rPr lang="en-US" sz="2800">
                              <a:latin typeface="Cambria Math" panose="02040503050406030204" pitchFamily="18" charset="0"/>
                              <a:ea typeface="MS Mincho" charset="0"/>
                              <a:cs typeface="Cambria Math" panose="02040503050406030204" pitchFamily="18" charset="0"/>
                            </a:rPr>
                            <m:t>1</m:t>
                          </m:r>
                        </m:num>
                        <m:den>
                          <m:r>
                            <a:rPr lang="en-US" sz="2800">
                              <a:latin typeface="Cambria Math" panose="02040503050406030204" pitchFamily="18" charset="0"/>
                              <a:ea typeface="MS Mincho" charset="0"/>
                              <a:cs typeface="Cambria Math" panose="02040503050406030204" pitchFamily="18" charset="0"/>
                            </a:rPr>
                            <m:t>12</m:t>
                          </m:r>
                        </m:den>
                      </m:f>
                      <m:r>
                        <a:rPr lang="en-US" sz="2800">
                          <a:latin typeface="Cambria Math" panose="02040503050406030204" pitchFamily="18" charset="0"/>
                          <a:ea typeface="MS Mincho" charset="0"/>
                          <a:cs typeface="Cambria Math" panose="02040503050406030204" pitchFamily="18" charset="0"/>
                        </a:rPr>
                        <m:t>×</m:t>
                      </m:r>
                      <m:rad>
                        <m:radPr>
                          <m:degHide m:val="on"/>
                          <m:ctrlPr>
                            <a:rPr lang="en-US" sz="2800" i="1">
                              <a:latin typeface="Cambria Math" panose="02040503050406030204" pitchFamily="18" charset="0"/>
                              <a:cs typeface="Cambria Math" panose="02040503050406030204" pitchFamily="18" charset="0"/>
                            </a:rPr>
                          </m:ctrlPr>
                        </m:radPr>
                        <m:deg/>
                        <m:e>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f</m:t>
                              </m:r>
                            </m:e>
                            <m:sub>
                              <m:r>
                                <m:rPr>
                                  <m:sty m:val="p"/>
                                </m:rPr>
                                <a:rPr lang="en-US" sz="2800">
                                  <a:latin typeface="Cambria Math" panose="02040503050406030204" pitchFamily="18" charset="0"/>
                                  <a:cs typeface="Cambria Math" panose="02040503050406030204" pitchFamily="18" charset="0"/>
                                </a:rPr>
                                <m:t>c</m:t>
                              </m:r>
                            </m:sub>
                          </m:sSub>
                        </m:e>
                      </m:rad>
                      <m:r>
                        <a:rPr lang="en-US" sz="280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sSubSup>
                            <m:sSubSupPr>
                              <m:ctrlPr>
                                <a:rPr lang="en-US" sz="2800" i="1">
                                  <a:latin typeface="Cambria Math" panose="02040503050406030204" pitchFamily="18" charset="0"/>
                                  <a:cs typeface="Cambria Math" panose="02040503050406030204" pitchFamily="18" charset="0"/>
                                </a:rPr>
                              </m:ctrlPr>
                            </m:sSubSupPr>
                            <m:e>
                              <m:r>
                                <m:rPr>
                                  <m:sty m:val="p"/>
                                </m:rPr>
                                <a:rPr lang="en-US" sz="2800">
                                  <a:latin typeface="Cambria Math" panose="02040503050406030204" pitchFamily="18" charset="0"/>
                                  <a:cs typeface="Cambria Math" panose="02040503050406030204" pitchFamily="18" charset="0"/>
                                </a:rPr>
                                <m:t>A</m:t>
                              </m:r>
                            </m:e>
                            <m:sub>
                              <m:r>
                                <m:rPr>
                                  <m:sty m:val="p"/>
                                </m:rPr>
                                <a:rPr lang="en-US" sz="2800">
                                  <a:latin typeface="Cambria Math" panose="02040503050406030204" pitchFamily="18" charset="0"/>
                                  <a:cs typeface="Cambria Math" panose="02040503050406030204" pitchFamily="18" charset="0"/>
                                </a:rPr>
                                <m:t>cp</m:t>
                              </m:r>
                            </m:sub>
                            <m:sup>
                              <m:r>
                                <a:rPr lang="en-US" sz="2800">
                                  <a:latin typeface="Cambria Math" panose="02040503050406030204" pitchFamily="18" charset="0"/>
                                  <a:ea typeface="MS Mincho" charset="0"/>
                                  <a:cs typeface="Cambria Math" panose="02040503050406030204" pitchFamily="18" charset="0"/>
                                </a:rPr>
                                <m:t>2</m:t>
                              </m:r>
                            </m:sup>
                          </m:sSubSup>
                        </m:num>
                        <m:den>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P</m:t>
                              </m:r>
                            </m:e>
                            <m:sub>
                              <m:r>
                                <m:rPr>
                                  <m:sty m:val="p"/>
                                </m:rPr>
                                <a:rPr lang="en-US" sz="2800">
                                  <a:latin typeface="Cambria Math" panose="02040503050406030204" pitchFamily="18" charset="0"/>
                                  <a:cs typeface="Cambria Math" panose="02040503050406030204" pitchFamily="18" charset="0"/>
                                </a:rPr>
                                <m:t>cp</m:t>
                              </m:r>
                            </m:sub>
                          </m:sSub>
                        </m:den>
                      </m:f>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85</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98</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KN</m:t>
                      </m:r>
                      <m:r>
                        <a:rPr lang="en-US" sz="2800">
                          <a:latin typeface="Cambria Math" panose="02040503050406030204" pitchFamily="18" charset="0"/>
                          <a:ea typeface="MS Mincho" charset="0"/>
                          <a:cs typeface="Cambria Math" panose="02040503050406030204" pitchFamily="18" charset="0"/>
                        </a:rPr>
                        <m:t>.</m:t>
                      </m:r>
                      <m:r>
                        <m:rPr>
                          <m:sty m:val="p"/>
                        </m:rPr>
                        <a:rPr lang="en-US" sz="2800">
                          <a:latin typeface="Cambria Math" panose="02040503050406030204" pitchFamily="18" charset="0"/>
                          <a:cs typeface="Cambria Math" panose="02040503050406030204" pitchFamily="18" charset="0"/>
                        </a:rPr>
                        <m:t>m</m:t>
                      </m:r>
                    </m:oMath>
                  </m:oMathPara>
                </a14:m>
                <a:endParaRPr lang="en-US" sz="2800" dirty="0">
                  <a:latin typeface="Times New Roman" panose="02020603050405020304" pitchFamily="18" charset="0"/>
                  <a:cs typeface="Times New Roman" panose="02020603050405020304" pitchFamily="18" charset="0"/>
                </a:endParaRPr>
              </a:p>
              <a:p>
                <a:pPr algn="l"/>
                <a14:m>
                  <m:oMath xmlns:m="http://schemas.openxmlformats.org/officeDocument/2006/math">
                    <m:r>
                      <a:rPr lang="en-US" sz="2800" i="1">
                        <a:latin typeface="Cambria Math" panose="02040503050406030204" pitchFamily="18" charset="0"/>
                        <a:ea typeface="MS Mincho" charset="0"/>
                        <a:cs typeface="Cambria Math" panose="02040503050406030204" pitchFamily="18" charset="0"/>
                      </a:rPr>
                      <m:t>𝛷</m:t>
                    </m:r>
                    <m:sSub>
                      <m:sSubPr>
                        <m:ctrlPr>
                          <a:rPr lang="en-US"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𝑇</m:t>
                        </m:r>
                      </m:e>
                      <m:sub>
                        <m:r>
                          <a:rPr lang="en-US" sz="2800" i="1">
                            <a:latin typeface="Cambria Math" panose="02040503050406030204" pitchFamily="18" charset="0"/>
                            <a:cs typeface="Cambria Math" panose="02040503050406030204" pitchFamily="18" charset="0"/>
                          </a:rPr>
                          <m:t>𝑡</m:t>
                        </m:r>
                        <m:r>
                          <a:rPr lang="en-US" sz="2800" i="1">
                            <a:latin typeface="Cambria Math" panose="02040503050406030204" pitchFamily="18" charset="0"/>
                            <a:cs typeface="Cambria Math" panose="02040503050406030204" pitchFamily="18" charset="0"/>
                          </a:rPr>
                          <m:t>h</m:t>
                        </m:r>
                      </m:sub>
                    </m:sSub>
                  </m:oMath>
                </a14:m>
                <a:r>
                  <a:rPr lang="en-US" sz="2800" b="1" dirty="0">
                    <a:latin typeface="Times New Roman" panose="02020603050405020304" pitchFamily="18" charset="0"/>
                    <a:cs typeface="Times New Roman" panose="02020603050405020304" pitchFamily="18" charset="0"/>
                  </a:rPr>
                  <a:t> &lt;</a:t>
                </a:r>
                <a14:m>
                  <m:oMath xmlns:m="http://schemas.openxmlformats.org/officeDocument/2006/math">
                    <m:r>
                      <a:rPr lang="en-US" sz="2800" i="1">
                        <a:latin typeface="Cambria Math" panose="02040503050406030204" pitchFamily="18" charset="0"/>
                        <a:ea typeface="MS Mincho" charset="0"/>
                        <a:cs typeface="Cambria Math" panose="02040503050406030204" pitchFamily="18" charset="0"/>
                      </a:rPr>
                      <m:t>  </m:t>
                    </m:r>
                    <m:sSub>
                      <m:sSubPr>
                        <m:ctrlPr>
                          <a:rPr lang="en-US"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𝑇</m:t>
                        </m:r>
                      </m:e>
                      <m:sub>
                        <m:r>
                          <a:rPr lang="en-US" sz="2800" i="1">
                            <a:latin typeface="Cambria Math" panose="02040503050406030204" pitchFamily="18" charset="0"/>
                            <a:cs typeface="Cambria Math" panose="02040503050406030204" pitchFamily="18" charset="0"/>
                          </a:rPr>
                          <m:t>𝑢</m:t>
                        </m:r>
                      </m:sub>
                    </m:sSub>
                    <m:r>
                      <a:rPr lang="en-US" sz="2800" i="1">
                        <a:latin typeface="Cambria Math" panose="02040503050406030204" pitchFamily="18" charset="0"/>
                        <a:ea typeface="MS Mincho" charset="0"/>
                        <a:cs typeface="Cambria Math" panose="02040503050406030204" pitchFamily="18" charset="0"/>
                      </a:rPr>
                      <m:t>=</m:t>
                    </m:r>
                    <m:r>
                      <a:rPr lang="en-US" sz="2800" i="1">
                        <a:latin typeface="Cambria Math" panose="02040503050406030204" pitchFamily="18" charset="0"/>
                        <a:ea typeface="MS Mincho" charset="0"/>
                        <a:cs typeface="Cambria Math" panose="02040503050406030204" pitchFamily="18" charset="0"/>
                      </a:rPr>
                      <m:t>223</m:t>
                    </m:r>
                    <m:r>
                      <a:rPr lang="en-US" sz="2800" i="1">
                        <a:latin typeface="Cambria Math" panose="02040503050406030204" pitchFamily="18" charset="0"/>
                        <a:ea typeface="MS Mincho" charset="0"/>
                        <a:cs typeface="Cambria Math" panose="02040503050406030204" pitchFamily="18" charset="0"/>
                      </a:rPr>
                      <m:t>.</m:t>
                    </m:r>
                    <m:r>
                      <a:rPr lang="en-US" sz="2800" i="1">
                        <a:latin typeface="Cambria Math" panose="02040503050406030204" pitchFamily="18" charset="0"/>
                        <a:ea typeface="MS Mincho" charset="0"/>
                        <a:cs typeface="Cambria Math" panose="02040503050406030204" pitchFamily="18" charset="0"/>
                      </a:rPr>
                      <m:t>18</m:t>
                    </m:r>
                  </m:oMath>
                </a14:m>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KN.m</a:t>
                </a:r>
                <a:r>
                  <a:rPr lang="en-US" sz="2800" dirty="0">
                    <a:latin typeface="Times New Roman" panose="02020603050405020304" pitchFamily="18" charset="0"/>
                    <a:cs typeface="Times New Roman" panose="02020603050405020304" pitchFamily="18" charset="0"/>
                  </a:rPr>
                  <a:t>, </a:t>
                </a:r>
                <a:r>
                  <a:rPr lang="en-US" sz="2800" b="1" dirty="0">
                    <a:latin typeface="Times New Roman" panose="02020603050405020304" pitchFamily="18" charset="0"/>
                    <a:cs typeface="Times New Roman" panose="02020603050405020304" pitchFamily="18" charset="0"/>
                  </a:rPr>
                  <a:t> Then Consider torsion.</a:t>
                </a:r>
                <a:endParaRPr lang="ar-SA" sz="2800" b="1" dirty="0">
                  <a:latin typeface="Times New Roman" panose="02020603050405020304" pitchFamily="18" charset="0"/>
                  <a:cs typeface="Times New Roman" panose="02020603050405020304" pitchFamily="18" charset="0"/>
                </a:endParaRPr>
              </a:p>
              <a:p>
                <a:pPr algn="l"/>
                <a14:m>
                  <m:oMathPara xmlns:m="http://schemas.openxmlformats.org/officeDocument/2006/math">
                    <m:oMathParaPr>
                      <m:jc m:val="left"/>
                    </m:oMathParaPr>
                    <m:oMath xmlns:m="http://schemas.openxmlformats.org/officeDocument/2006/math">
                      <m:f>
                        <m:fPr>
                          <m:ctrlPr>
                            <a:rPr lang="en-US" sz="2800" i="1">
                              <a:latin typeface="Cambria Math" panose="02040503050406030204" pitchFamily="18" charset="0"/>
                              <a:cs typeface="Cambria Math" panose="02040503050406030204" pitchFamily="18" charset="0"/>
                            </a:rPr>
                          </m:ctrlPr>
                        </m:fPr>
                        <m:num>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A</m:t>
                              </m:r>
                            </m:e>
                            <m:sub>
                              <m:r>
                                <m:rPr>
                                  <m:sty m:val="p"/>
                                </m:rPr>
                                <a:rPr lang="en-US" sz="2800">
                                  <a:latin typeface="Cambria Math" panose="02040503050406030204" pitchFamily="18" charset="0"/>
                                  <a:cs typeface="Cambria Math" panose="02040503050406030204" pitchFamily="18" charset="0"/>
                                </a:rPr>
                                <m:t>t</m:t>
                              </m:r>
                            </m:sub>
                          </m:sSub>
                        </m:num>
                        <m:den>
                          <m:r>
                            <m:rPr>
                              <m:sty m:val="p"/>
                            </m:rPr>
                            <a:rPr lang="en-US" sz="2800">
                              <a:latin typeface="Cambria Math" panose="02040503050406030204" pitchFamily="18" charset="0"/>
                              <a:cs typeface="Cambria Math" panose="02040503050406030204" pitchFamily="18" charset="0"/>
                            </a:rPr>
                            <m:t>s</m:t>
                          </m:r>
                        </m:den>
                      </m:f>
                      <m:r>
                        <a:rPr lang="en-US" sz="280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a:rPr lang="en-US" sz="2800">
                              <a:latin typeface="Cambria Math" panose="02040503050406030204" pitchFamily="18" charset="0"/>
                              <a:ea typeface="MS Mincho"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T</m:t>
                              </m:r>
                            </m:e>
                            <m:sub>
                              <m:r>
                                <m:rPr>
                                  <m:sty m:val="p"/>
                                </m:rPr>
                                <a:rPr lang="en-US" sz="2800">
                                  <a:latin typeface="Cambria Math" panose="02040503050406030204" pitchFamily="18" charset="0"/>
                                  <a:cs typeface="Cambria Math" panose="02040503050406030204" pitchFamily="18" charset="0"/>
                                </a:rPr>
                                <m:t>u</m:t>
                              </m:r>
                            </m:sub>
                          </m:sSub>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ϕ</m:t>
                          </m:r>
                          <m:r>
                            <a:rPr lang="en-US" sz="2800">
                              <a:latin typeface="Cambria Math" panose="02040503050406030204" pitchFamily="18" charset="0"/>
                              <a:ea typeface="MS Mincho" charset="0"/>
                              <a:cs typeface="Cambria Math" panose="02040503050406030204" pitchFamily="18" charset="0"/>
                            </a:rPr>
                            <m:t>)</m:t>
                          </m:r>
                        </m:num>
                        <m:den>
                          <m:r>
                            <a:rPr lang="en-US" sz="2800">
                              <a:latin typeface="Cambria Math" panose="02040503050406030204" pitchFamily="18" charset="0"/>
                              <a:ea typeface="MS Mincho" charset="0"/>
                              <a:cs typeface="Cambria Math" panose="02040503050406030204" pitchFamily="18" charset="0"/>
                            </a:rPr>
                            <m:t>2</m:t>
                          </m:r>
                          <m:r>
                            <a:rPr lang="en-US" sz="2800">
                              <a:latin typeface="Cambria Math" panose="02040503050406030204" pitchFamily="18" charset="0"/>
                              <a:ea typeface="MS Mincho"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85</m:t>
                              </m:r>
                              <m:r>
                                <a:rPr lang="en-US" sz="2800">
                                  <a:latin typeface="Cambria Math" panose="02040503050406030204" pitchFamily="18" charset="0"/>
                                  <a:ea typeface="MS Mincho" charset="0"/>
                                  <a:cs typeface="Cambria Math" panose="02040503050406030204" pitchFamily="18" charset="0"/>
                                </a:rPr>
                                <m:t>×</m:t>
                              </m:r>
                              <m:r>
                                <m:rPr>
                                  <m:sty m:val="p"/>
                                </m:rPr>
                                <a:rPr lang="en-US" sz="2800">
                                  <a:latin typeface="Cambria Math" panose="02040503050406030204" pitchFamily="18" charset="0"/>
                                  <a:cs typeface="Cambria Math" panose="02040503050406030204" pitchFamily="18" charset="0"/>
                                </a:rPr>
                                <m:t>A</m:t>
                              </m:r>
                            </m:e>
                            <m:sub>
                              <m:r>
                                <m:rPr>
                                  <m:sty m:val="p"/>
                                </m:rPr>
                                <a:rPr lang="en-US" sz="2800">
                                  <a:latin typeface="Cambria Math" panose="02040503050406030204" pitchFamily="18" charset="0"/>
                                  <a:cs typeface="Cambria Math" panose="02040503050406030204" pitchFamily="18" charset="0"/>
                                </a:rPr>
                                <m:t>oh</m:t>
                              </m:r>
                            </m:sub>
                          </m:sSub>
                          <m:r>
                            <a:rPr lang="en-US" sz="2800">
                              <a:latin typeface="Cambria Math" panose="02040503050406030204" pitchFamily="18" charset="0"/>
                              <a:ea typeface="MS Mincho"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f</m:t>
                              </m:r>
                            </m:e>
                            <m:sub>
                              <m:r>
                                <m:rPr>
                                  <m:sty m:val="p"/>
                                </m:rPr>
                                <a:rPr lang="en-US" sz="2800">
                                  <a:latin typeface="Cambria Math" panose="02040503050406030204" pitchFamily="18" charset="0"/>
                                  <a:cs typeface="Cambria Math" panose="02040503050406030204" pitchFamily="18" charset="0"/>
                                </a:rPr>
                                <m:t>yt</m:t>
                              </m:r>
                            </m:sub>
                          </m:sSub>
                        </m:den>
                      </m:f>
                      <m:r>
                        <a:rPr lang="en-US" sz="2800">
                          <a:latin typeface="Cambria Math" panose="02040503050406030204" pitchFamily="18" charset="0"/>
                          <a:ea typeface="MS Mincho" charset="0"/>
                          <a:cs typeface="Cambria Math" panose="02040503050406030204" pitchFamily="18" charset="0"/>
                        </a:rPr>
                        <m:t>= </m:t>
                      </m:r>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674</m:t>
                      </m:r>
                      <m:r>
                        <a:rPr lang="en-US" sz="2800">
                          <a:latin typeface="Cambria Math" panose="02040503050406030204" pitchFamily="18" charset="0"/>
                          <a:ea typeface="MS Mincho" charset="0"/>
                          <a:cs typeface="Cambria Math" panose="02040503050406030204" pitchFamily="18" charset="0"/>
                        </a:rPr>
                        <m:t> </m:t>
                      </m:r>
                      <m:sSup>
                        <m:sSupPr>
                          <m:ctrlPr>
                            <a:rPr lang="en-US" sz="2800" i="1">
                              <a:latin typeface="Cambria Math" panose="02040503050406030204" pitchFamily="18" charset="0"/>
                              <a:cs typeface="Cambria Math" panose="02040503050406030204" pitchFamily="18" charset="0"/>
                            </a:rPr>
                          </m:ctrlPr>
                        </m:sSupPr>
                        <m:e>
                          <m:r>
                            <m:rPr>
                              <m:sty m:val="p"/>
                            </m:rPr>
                            <a:rPr lang="en-US" sz="2800">
                              <a:latin typeface="Cambria Math" panose="02040503050406030204" pitchFamily="18" charset="0"/>
                              <a:cs typeface="Cambria Math" panose="02040503050406030204" pitchFamily="18" charset="0"/>
                            </a:rPr>
                            <m:t>mm</m:t>
                          </m:r>
                        </m:e>
                        <m:sup>
                          <m:r>
                            <a:rPr lang="en-US" sz="2800">
                              <a:latin typeface="Cambria Math" panose="02040503050406030204" pitchFamily="18" charset="0"/>
                              <a:ea typeface="MS Mincho" charset="0"/>
                              <a:cs typeface="Cambria Math" panose="02040503050406030204" pitchFamily="18" charset="0"/>
                            </a:rPr>
                            <m:t>2</m:t>
                          </m:r>
                        </m:sup>
                      </m:sSup>
                      <m:r>
                        <a:rPr lang="en-US" sz="2800">
                          <a:latin typeface="Cambria Math" panose="02040503050406030204" pitchFamily="18" charset="0"/>
                          <a:ea typeface="MS Mincho" charset="0"/>
                          <a:cs typeface="Cambria Math" panose="02040503050406030204" pitchFamily="18" charset="0"/>
                        </a:rPr>
                        <m:t>/</m:t>
                      </m:r>
                      <m:r>
                        <m:rPr>
                          <m:sty m:val="p"/>
                        </m:rPr>
                        <a:rPr lang="en-US" sz="2800">
                          <a:latin typeface="Cambria Math" panose="02040503050406030204" pitchFamily="18" charset="0"/>
                          <a:cs typeface="Cambria Math" panose="02040503050406030204" pitchFamily="18" charset="0"/>
                        </a:rPr>
                        <m:t>mm</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674</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m:t>
                      </m:r>
                      <m:r>
                        <a:rPr lang="en-US" sz="2800">
                          <a:latin typeface="Cambria Math" panose="02040503050406030204" pitchFamily="18" charset="0"/>
                          <a:ea typeface="MS Mincho" charset="0"/>
                          <a:cs typeface="Cambria Math" panose="02040503050406030204" pitchFamily="18" charset="0"/>
                        </a:rPr>
                        <m:t> </m:t>
                      </m:r>
                      <m:sSup>
                        <m:sSupPr>
                          <m:ctrlPr>
                            <a:rPr lang="en-US" sz="2800" i="1">
                              <a:latin typeface="Cambria Math" panose="02040503050406030204" pitchFamily="18" charset="0"/>
                              <a:cs typeface="Cambria Math" panose="02040503050406030204" pitchFamily="18" charset="0"/>
                            </a:rPr>
                          </m:ctrlPr>
                        </m:sSupPr>
                        <m:e>
                          <m:r>
                            <m:rPr>
                              <m:sty m:val="p"/>
                            </m:rPr>
                            <a:rPr lang="en-US" sz="2800">
                              <a:latin typeface="Cambria Math" panose="02040503050406030204" pitchFamily="18" charset="0"/>
                              <a:cs typeface="Cambria Math" panose="02040503050406030204" pitchFamily="18" charset="0"/>
                            </a:rPr>
                            <m:t>mm</m:t>
                          </m:r>
                        </m:e>
                        <m:sup>
                          <m:r>
                            <a:rPr lang="en-US" sz="2800">
                              <a:latin typeface="Cambria Math" panose="02040503050406030204" pitchFamily="18" charset="0"/>
                              <a:ea typeface="MS Mincho" charset="0"/>
                              <a:cs typeface="Cambria Math" panose="02040503050406030204" pitchFamily="18" charset="0"/>
                            </a:rPr>
                            <m:t>2</m:t>
                          </m:r>
                        </m:sup>
                      </m:sSup>
                      <m:r>
                        <a:rPr lang="en-US" sz="2800">
                          <a:latin typeface="Cambria Math" panose="02040503050406030204" pitchFamily="18" charset="0"/>
                          <a:ea typeface="MS Mincho" charset="0"/>
                          <a:cs typeface="Cambria Math" panose="02040503050406030204" pitchFamily="18" charset="0"/>
                        </a:rPr>
                        <m:t>/</m:t>
                      </m:r>
                      <m:r>
                        <m:rPr>
                          <m:sty m:val="p"/>
                        </m:rPr>
                        <a:rPr lang="en-US" sz="2800">
                          <a:latin typeface="Cambria Math" panose="02040503050406030204" pitchFamily="18" charset="0"/>
                          <a:cs typeface="Cambria Math" panose="02040503050406030204" pitchFamily="18" charset="0"/>
                        </a:rPr>
                        <m:t>m</m:t>
                      </m:r>
                      <m:r>
                        <a:rPr lang="en-US" sz="2800">
                          <a:latin typeface="Cambria Math" panose="02040503050406030204" pitchFamily="18" charset="0"/>
                          <a:ea typeface="MS Mincho" charset="0"/>
                          <a:cs typeface="Cambria Math" panose="02040503050406030204" pitchFamily="18" charset="0"/>
                        </a:rPr>
                        <m:t>.</m:t>
                      </m:r>
                    </m:oMath>
                  </m:oMathPara>
                </a14:m>
                <a:endParaRPr lang="en-US" sz="2800" dirty="0">
                  <a:latin typeface="Times New Roman" panose="02020603050405020304" pitchFamily="18" charset="0"/>
                  <a:cs typeface="Times New Roman" panose="02020603050405020304" pitchFamily="18" charset="0"/>
                </a:endParaRPr>
              </a:p>
              <a:p>
                <a:pPr algn="l"/>
                <a:r>
                  <a:rPr lang="en-US" sz="2800" dirty="0">
                    <a:latin typeface="Times New Roman" panose="02020603050405020304" pitchFamily="18" charset="0"/>
                    <a:cs typeface="Times New Roman" panose="02020603050405020304" pitchFamily="18" charset="0"/>
                  </a:rPr>
                  <a:t>Difference in </a:t>
                </a:r>
                <a14:m>
                  <m:oMath xmlns:m="http://schemas.openxmlformats.org/officeDocument/2006/math">
                    <m:f>
                      <m:fPr>
                        <m:ctrlPr>
                          <a:rPr lang="en-US" sz="2800" i="1">
                            <a:latin typeface="Cambria Math" panose="02040503050406030204" pitchFamily="18" charset="0"/>
                            <a:cs typeface="Cambria Math" panose="02040503050406030204" pitchFamily="18" charset="0"/>
                          </a:rPr>
                        </m:ctrlPr>
                      </m:fPr>
                      <m:num>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A</m:t>
                            </m:r>
                          </m:e>
                          <m:sub>
                            <m:r>
                              <m:rPr>
                                <m:sty m:val="p"/>
                              </m:rPr>
                              <a:rPr lang="en-US" sz="2800">
                                <a:latin typeface="Cambria Math" panose="02040503050406030204" pitchFamily="18" charset="0"/>
                                <a:cs typeface="Cambria Math" panose="02040503050406030204" pitchFamily="18" charset="0"/>
                              </a:rPr>
                              <m:t>t</m:t>
                            </m:r>
                          </m:sub>
                        </m:sSub>
                      </m:num>
                      <m:den>
                        <m:r>
                          <m:rPr>
                            <m:sty m:val="p"/>
                          </m:rPr>
                          <a:rPr lang="en-US" sz="2800">
                            <a:latin typeface="Cambria Math" panose="02040503050406030204" pitchFamily="18" charset="0"/>
                            <a:cs typeface="Cambria Math" panose="02040503050406030204" pitchFamily="18" charset="0"/>
                          </a:rPr>
                          <m:t>s</m:t>
                        </m:r>
                      </m:den>
                    </m:f>
                  </m:oMath>
                </a14:m>
                <a:r>
                  <a:rPr lang="en-US" sz="2800" dirty="0">
                    <a:latin typeface="Times New Roman" panose="02020603050405020304" pitchFamily="18" charset="0"/>
                    <a:cs typeface="Times New Roman" panose="02020603050405020304" pitchFamily="18" charset="0"/>
                  </a:rPr>
                  <a:t>   (%)</a:t>
                </a:r>
                <a14:m>
                  <m:oMath xmlns:m="http://schemas.openxmlformats.org/officeDocument/2006/math">
                    <m:r>
                      <a:rPr lang="en-US" sz="280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a:rPr lang="en-US" sz="2800">
                            <a:latin typeface="Cambria Math" panose="02040503050406030204" pitchFamily="18" charset="0"/>
                            <a:ea typeface="MS Mincho" charset="0"/>
                            <a:cs typeface="Cambria Math" panose="02040503050406030204" pitchFamily="18" charset="0"/>
                          </a:rPr>
                          <m:t>680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45</m:t>
                        </m:r>
                        <m:r>
                          <a:rPr lang="en-US" sz="2800">
                            <a:latin typeface="Cambria Math" panose="02040503050406030204" pitchFamily="18" charset="0"/>
                            <a:ea typeface="MS Mincho" charset="0"/>
                            <a:cs typeface="Cambria Math" panose="02040503050406030204" pitchFamily="18" charset="0"/>
                          </a:rPr>
                          <m:t> </m:t>
                        </m:r>
                        <m:r>
                          <a:rPr lang="en-US" sz="2800" i="1">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 </m:t>
                        </m:r>
                        <m:r>
                          <a:rPr lang="en-US" sz="2800">
                            <a:latin typeface="Cambria Math" panose="02040503050406030204" pitchFamily="18" charset="0"/>
                            <a:ea typeface="MS Mincho" charset="0"/>
                            <a:cs typeface="Cambria Math" panose="02040503050406030204" pitchFamily="18" charset="0"/>
                          </a:rPr>
                          <m:t>674</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m:t>
                        </m:r>
                      </m:num>
                      <m:den>
                        <m:r>
                          <a:rPr lang="en-US" sz="2800">
                            <a:latin typeface="Cambria Math" panose="02040503050406030204" pitchFamily="18" charset="0"/>
                            <a:ea typeface="MS Mincho" charset="0"/>
                            <a:cs typeface="Cambria Math" panose="02040503050406030204" pitchFamily="18" charset="0"/>
                          </a:rPr>
                          <m:t>674</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m:t>
                        </m:r>
                      </m:den>
                    </m:f>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100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94</m:t>
                    </m:r>
                    <m:r>
                      <a:rPr lang="en-US" sz="2800">
                        <a:latin typeface="Cambria Math" panose="02040503050406030204" pitchFamily="18" charset="0"/>
                        <a:ea typeface="MS Mincho" charset="0"/>
                        <a:cs typeface="Cambria Math" panose="02040503050406030204" pitchFamily="18" charset="0"/>
                      </a:rPr>
                      <m:t> %&lt;</m:t>
                    </m:r>
                    <m:r>
                      <a:rPr lang="en-US" sz="2800">
                        <a:latin typeface="Cambria Math" panose="02040503050406030204" pitchFamily="18" charset="0"/>
                        <a:ea typeface="MS Mincho" charset="0"/>
                        <a:cs typeface="Cambria Math" panose="02040503050406030204" pitchFamily="18" charset="0"/>
                      </a:rPr>
                      <m:t>10</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Ok</m:t>
                    </m:r>
                    <m:r>
                      <a:rPr lang="en-US" sz="2800">
                        <a:latin typeface="Cambria Math" panose="02040503050406030204" pitchFamily="18" charset="0"/>
                        <a:ea typeface="MS Mincho" charset="0"/>
                        <a:cs typeface="Cambria Math" panose="02040503050406030204" pitchFamily="18" charset="0"/>
                      </a:rPr>
                      <m:t>.</m:t>
                    </m:r>
                  </m:oMath>
                </a14:m>
                <a:endParaRPr lang="ar-SA" sz="2800" dirty="0">
                  <a:latin typeface="Times New Roman" panose="02020603050405020304" pitchFamily="18" charset="0"/>
                  <a:cs typeface="Times New Roman" panose="02020603050405020304" pitchFamily="18" charset="0"/>
                </a:endParaRPr>
              </a:p>
              <a:p>
                <a:pPr algn="l"/>
                <a14:m>
                  <m:oMathPara xmlns:m="http://schemas.openxmlformats.org/officeDocument/2006/math">
                    <m:oMathParaPr>
                      <m:jc m:val="left"/>
                    </m:oMathParaPr>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A</m:t>
                          </m:r>
                        </m:e>
                        <m:sub>
                          <m:r>
                            <m:rPr>
                              <m:sty m:val="p"/>
                            </m:rPr>
                            <a:rPr lang="en-US" sz="2800">
                              <a:latin typeface="Cambria Math" panose="02040503050406030204" pitchFamily="18" charset="0"/>
                              <a:cs typeface="Cambria Math" panose="02040503050406030204" pitchFamily="18" charset="0"/>
                            </a:rPr>
                            <m:t>l</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4262</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15</m:t>
                      </m:r>
                      <m:r>
                        <a:rPr lang="en-US" sz="2800">
                          <a:latin typeface="Cambria Math" panose="02040503050406030204" pitchFamily="18" charset="0"/>
                          <a:ea typeface="MS Mincho" charset="0"/>
                          <a:cs typeface="Cambria Math" panose="02040503050406030204" pitchFamily="18" charset="0"/>
                        </a:rPr>
                        <m:t> </m:t>
                      </m:r>
                      <m:sSup>
                        <m:sSupPr>
                          <m:ctrlPr>
                            <a:rPr lang="en-US" sz="2800" i="1">
                              <a:latin typeface="Cambria Math" panose="02040503050406030204" pitchFamily="18" charset="0"/>
                              <a:cs typeface="Cambria Math" panose="02040503050406030204" pitchFamily="18" charset="0"/>
                            </a:rPr>
                          </m:ctrlPr>
                        </m:sSupPr>
                        <m:e>
                          <m:r>
                            <m:rPr>
                              <m:sty m:val="p"/>
                            </m:rPr>
                            <a:rPr lang="en-US" sz="2800">
                              <a:latin typeface="Cambria Math" panose="02040503050406030204" pitchFamily="18" charset="0"/>
                              <a:cs typeface="Cambria Math" panose="02040503050406030204" pitchFamily="18" charset="0"/>
                            </a:rPr>
                            <m:t>mm</m:t>
                          </m:r>
                        </m:e>
                        <m:sup>
                          <m:r>
                            <a:rPr lang="en-US" sz="2800">
                              <a:latin typeface="Cambria Math" panose="02040503050406030204" pitchFamily="18" charset="0"/>
                              <a:ea typeface="MS Mincho" charset="0"/>
                              <a:cs typeface="Cambria Math" panose="02040503050406030204" pitchFamily="18" charset="0"/>
                            </a:rPr>
                            <m:t>2</m:t>
                          </m:r>
                        </m:sup>
                      </m:sSup>
                    </m:oMath>
                  </m:oMathPara>
                </a14:m>
                <a:endParaRPr lang="en-US" sz="2800" dirty="0">
                  <a:latin typeface="Times New Roman" panose="02020603050405020304" pitchFamily="18" charset="0"/>
                  <a:cs typeface="Times New Roman" panose="02020603050405020304" pitchFamily="18" charset="0"/>
                </a:endParaRPr>
              </a:p>
              <a:p>
                <a:pPr algn="l"/>
                <a:r>
                  <a:rPr lang="en-US" sz="2800" dirty="0">
                    <a:latin typeface="Times New Roman" panose="02020603050405020304" pitchFamily="18" charset="0"/>
                    <a:cs typeface="Times New Roman" panose="02020603050405020304" pitchFamily="18" charset="0"/>
                  </a:rPr>
                  <a:t>Difference in </a:t>
                </a: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A</m:t>
                        </m:r>
                      </m:e>
                      <m:sub>
                        <m:r>
                          <m:rPr>
                            <m:sty m:val="p"/>
                          </m:rPr>
                          <a:rPr lang="en-US" sz="2800">
                            <a:latin typeface="Cambria Math" panose="02040503050406030204" pitchFamily="18" charset="0"/>
                            <a:cs typeface="Cambria Math" panose="02040503050406030204" pitchFamily="18" charset="0"/>
                          </a:rPr>
                          <m:t>l</m:t>
                        </m:r>
                      </m:sub>
                    </m:sSub>
                  </m:oMath>
                </a14:m>
                <a:r>
                  <a:rPr lang="en-US" sz="2800" dirty="0">
                    <a:latin typeface="Times New Roman" panose="02020603050405020304" pitchFamily="18" charset="0"/>
                    <a:cs typeface="Times New Roman" panose="02020603050405020304" pitchFamily="18" charset="0"/>
                  </a:rPr>
                  <a:t>  (%) = </a:t>
                </a:r>
                <a14:m>
                  <m:oMath xmlns:m="http://schemas.openxmlformats.org/officeDocument/2006/math">
                    <m:f>
                      <m:fPr>
                        <m:ctrlPr>
                          <a:rPr lang="en-US" sz="2800" i="1">
                            <a:latin typeface="Cambria Math" panose="02040503050406030204" pitchFamily="18" charset="0"/>
                            <a:cs typeface="Cambria Math" panose="02040503050406030204" pitchFamily="18" charset="0"/>
                          </a:rPr>
                        </m:ctrlPr>
                      </m:fPr>
                      <m:num>
                        <m:r>
                          <a:rPr lang="en-US" sz="2800">
                            <a:latin typeface="Cambria Math" panose="02040503050406030204" pitchFamily="18" charset="0"/>
                            <a:ea typeface="MS Mincho" charset="0"/>
                            <a:cs typeface="Cambria Math" panose="02040503050406030204" pitchFamily="18" charset="0"/>
                          </a:rPr>
                          <m:t>4262</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15</m:t>
                        </m:r>
                        <m:r>
                          <a:rPr lang="en-US" sz="2800" i="1">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4224</m:t>
                        </m:r>
                      </m:num>
                      <m:den>
                        <m:r>
                          <a:rPr lang="en-US" sz="2800">
                            <a:latin typeface="Cambria Math" panose="02040503050406030204" pitchFamily="18" charset="0"/>
                            <a:ea typeface="MS Mincho" charset="0"/>
                            <a:cs typeface="Cambria Math" panose="02040503050406030204" pitchFamily="18" charset="0"/>
                          </a:rPr>
                          <m:t>4262</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15</m:t>
                        </m:r>
                      </m:den>
                    </m:f>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100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89</m:t>
                    </m:r>
                    <m:r>
                      <a:rPr lang="en-US" sz="2800">
                        <a:latin typeface="Cambria Math" panose="02040503050406030204" pitchFamily="18" charset="0"/>
                        <a:ea typeface="MS Mincho" charset="0"/>
                        <a:cs typeface="Cambria Math" panose="02040503050406030204" pitchFamily="18" charset="0"/>
                      </a:rPr>
                      <m:t> % &lt;</m:t>
                    </m:r>
                    <m:r>
                      <a:rPr lang="en-US" sz="2800">
                        <a:latin typeface="Cambria Math" panose="02040503050406030204" pitchFamily="18" charset="0"/>
                        <a:ea typeface="MS Mincho" charset="0"/>
                        <a:cs typeface="Cambria Math" panose="02040503050406030204" pitchFamily="18" charset="0"/>
                      </a:rPr>
                      <m:t>10</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Ok</m:t>
                    </m:r>
                    <m:r>
                      <a:rPr lang="en-US" sz="2800">
                        <a:latin typeface="Cambria Math" panose="02040503050406030204" pitchFamily="18" charset="0"/>
                        <a:ea typeface="MS Mincho" charset="0"/>
                        <a:cs typeface="Cambria Math" panose="02040503050406030204" pitchFamily="18" charset="0"/>
                      </a:rPr>
                      <m:t>.</m:t>
                    </m:r>
                  </m:oMath>
                </a14:m>
                <a:endParaRPr lang="en-US" sz="2800" dirty="0">
                  <a:latin typeface="Times New Roman" panose="02020603050405020304" pitchFamily="18" charset="0"/>
                  <a:cs typeface="Times New Roman" panose="02020603050405020304" pitchFamily="18" charset="0"/>
                </a:endParaRPr>
              </a:p>
              <a:p>
                <a:pPr algn="l"/>
                <a:endParaRPr lang="en-US" sz="2800" dirty="0">
                  <a:latin typeface="Times New Roman" panose="02020603050405020304" pitchFamily="18" charset="0"/>
                  <a:cs typeface="Times New Roman" panose="02020603050405020304" pitchFamily="18" charset="0"/>
                </a:endParaRPr>
              </a:p>
              <a:p>
                <a:pPr algn="l"/>
                <a:endParaRPr lang="en-US" sz="2800" dirty="0">
                  <a:latin typeface="Times New Roman" panose="02020603050405020304" pitchFamily="18" charset="0"/>
                  <a:cs typeface="Times New Roman" panose="02020603050405020304" pitchFamily="18" charset="0"/>
                </a:endParaRPr>
              </a:p>
            </p:txBody>
          </p:sp>
        </mc:Choice>
        <mc:Fallback xmlns="">
          <p:sp>
            <p:nvSpPr>
              <p:cNvPr id="9" name="مستطيل 8"/>
              <p:cNvSpPr>
                <a:spLocks noRot="1" noChangeAspect="1" noMove="1" noResize="1" noEditPoints="1" noAdjustHandles="1" noChangeArrowheads="1" noChangeShapeType="1" noTextEdit="1"/>
              </p:cNvSpPr>
              <p:nvPr/>
            </p:nvSpPr>
            <p:spPr>
              <a:xfrm>
                <a:off x="460375" y="4004310"/>
                <a:ext cx="10369550" cy="4962525"/>
              </a:xfrm>
              <a:prstGeom prst="rect">
                <a:avLst/>
              </a:prstGeom>
              <a:blipFill rotWithShape="1">
                <a:blip r:embed="rId9"/>
                <a:stretch>
                  <a:fillRect/>
                </a:stretch>
              </a:blipFill>
            </p:spPr>
            <p:txBody>
              <a:bodyPr/>
              <a:lstStyle/>
              <a:p>
                <a:r>
                  <a:rPr lang="en-US" altLang="en-US">
                    <a:noFill/>
                  </a:rPr>
                  <a:t> </a:t>
                </a:r>
              </a:p>
            </p:txBody>
          </p:sp>
        </mc:Fallback>
      </mc:AlternateContent>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5181600" y="742633"/>
            <a:ext cx="8105775"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Verification of 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4"/>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5"/>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8229600" y="1572578"/>
            <a:ext cx="176593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Beams</a:t>
            </a:r>
          </a:p>
        </p:txBody>
      </p:sp>
      <p:sp>
        <p:nvSpPr>
          <p:cNvPr id="57" name="Text Box 56"/>
          <p:cNvSpPr txBox="1"/>
          <p:nvPr/>
        </p:nvSpPr>
        <p:spPr>
          <a:xfrm>
            <a:off x="307975" y="2857500"/>
            <a:ext cx="17331690" cy="5169535"/>
          </a:xfrm>
          <a:prstGeom prst="rect">
            <a:avLst/>
          </a:prstGeom>
        </p:spPr>
        <p:txBody>
          <a:bodyPr wrap="square">
            <a:spAutoFit/>
          </a:bodyPr>
          <a:lstStyle/>
          <a:p>
            <a:pPr marL="742950" indent="-742950" defTabSz="266700">
              <a:spcAft>
                <a:spcPts val="600"/>
              </a:spcAft>
              <a:buFont typeface="Wingdings" panose="05000000000000000000" charset="0"/>
              <a:buChar char="Ø"/>
            </a:pPr>
            <a:r>
              <a:rPr sz="3200" b="1" i="0">
                <a:solidFill>
                  <a:srgbClr val="000000"/>
                </a:solidFill>
                <a:latin typeface="Times New Roman" panose="02020603050405020304" pitchFamily="18" charset="0"/>
                <a:ea typeface="SimSun" panose="02010600030101010101" pitchFamily="2" charset="-122"/>
                <a:cs typeface="Times New Roman" panose="02020603050405020304" pitchFamily="18" charset="0"/>
              </a:rPr>
              <a:t>Other design requirements for intermediate beams in ACI 318-19 that need to be checked are:</a:t>
            </a:r>
          </a:p>
          <a:p>
            <a:pPr marL="457200" indent="-457200" algn="just" defTabSz="266700">
              <a:spcAft>
                <a:spcPts val="600"/>
              </a:spcAft>
              <a:buFont typeface="Wingdings" panose="05000000000000000000" charset="0"/>
              <a:buChar char="ü"/>
            </a:pPr>
            <a:r>
              <a:rPr sz="3200" i="0">
                <a:solidFill>
                  <a:srgbClr val="000000"/>
                </a:solidFill>
                <a:latin typeface="Times New Roman" panose="02020603050405020304" pitchFamily="18" charset="0"/>
                <a:ea typeface="SimSun" panose="02010600030101010101" pitchFamily="2" charset="-122"/>
                <a:cs typeface="Times New Roman" panose="02020603050405020304" pitchFamily="18" charset="0"/>
              </a:rPr>
              <a:t>According to ACI 318-19 section 18.4.2.1 Beams shall have at least two continuous bars at both top and bottom faces. Continuous bottom bars shall have area not less than one-fourth the maximum area of bottom bars along the span. These bars shall be anchored to develop  in tension at the face of support. </a:t>
            </a:r>
          </a:p>
          <a:p>
            <a:pPr marL="457200" indent="-457200" algn="just" defTabSz="266700">
              <a:spcAft>
                <a:spcPts val="600"/>
              </a:spcAft>
              <a:buFont typeface="Wingdings" panose="05000000000000000000" charset="0"/>
              <a:buChar char="ü"/>
            </a:pPr>
            <a:r>
              <a:rPr sz="3200" i="0">
                <a:solidFill>
                  <a:srgbClr val="000000"/>
                </a:solidFill>
                <a:latin typeface="Times New Roman" panose="02020603050405020304" pitchFamily="18" charset="0"/>
                <a:ea typeface="SimSun" panose="02010600030101010101" pitchFamily="2" charset="-122"/>
                <a:cs typeface="Times New Roman" panose="02020603050405020304" pitchFamily="18" charset="0"/>
              </a:rPr>
              <a:t>According to ACI 318-19 section 18.4.2.2 The positive moment strength at the face of the joint shall be at least one-third the negative moment strength provided at that face of the joint. Neither the negative nor the positive moment strength at any section along the length of the beam shall be less than one-fifth the maximum moment strength provided at the face of either joint.</a:t>
            </a:r>
          </a:p>
        </p:txBody>
      </p:sp>
      <p:sp>
        <p:nvSpPr>
          <p:cNvPr id="28" name="Text Box 27"/>
          <p:cNvSpPr txBox="1"/>
          <p:nvPr>
            <p:custDataLst>
              <p:tags r:id="rId2"/>
            </p:custDataLst>
          </p:nvPr>
        </p:nvSpPr>
        <p:spPr>
          <a:xfrm>
            <a:off x="1047750" y="6286500"/>
            <a:ext cx="14116050" cy="2672715"/>
          </a:xfrm>
          <a:prstGeom prst="rect">
            <a:avLst/>
          </a:prstGeom>
          <a:noFill/>
        </p:spPr>
        <p:txBody>
          <a:bodyPr wrap="square" rtlCol="0">
            <a:noAutofit/>
          </a:bodyPr>
          <a:lstStyle/>
          <a:p>
            <a:endParaRPr lang="en-US">
              <a:latin typeface="Times New Roman" panose="02020603050405020304" pitchFamily="18" charset="0"/>
              <a:cs typeface="Times New Roman" panose="02020603050405020304" pitchFamily="18" charset="0"/>
            </a:endParaRPr>
          </a:p>
        </p:txBody>
      </p:sp>
      <p:pic>
        <p:nvPicPr>
          <p:cNvPr id="265" name="image42.png"/>
          <p:cNvPicPr preferRelativeResize="0"/>
          <p:nvPr>
            <p:custDataLst>
              <p:tags r:id="rId3"/>
            </p:custDataLst>
          </p:nvPr>
        </p:nvPicPr>
        <p:blipFill>
          <a:blip r:embed="rId8">
            <a:clrChange>
              <a:clrFrom>
                <a:srgbClr val="F3F3F3">
                  <a:alpha val="100000"/>
                </a:srgbClr>
              </a:clrFrom>
              <a:clrTo>
                <a:srgbClr val="F3F3F3">
                  <a:alpha val="100000"/>
                  <a:alpha val="0"/>
                </a:srgbClr>
              </a:clrTo>
            </a:clrChange>
          </a:blip>
          <a:srcRect/>
          <a:stretch>
            <a:fillRect/>
          </a:stretch>
        </p:blipFill>
        <p:spPr>
          <a:xfrm>
            <a:off x="3032760" y="8191500"/>
            <a:ext cx="12131040" cy="1356360"/>
          </a:xfrm>
          <a:prstGeom prst="rect">
            <a:avLst/>
          </a:prstGeom>
        </p:spPr>
      </p:pic>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5181600" y="742633"/>
            <a:ext cx="8105775"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Verification of 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5"/>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6"/>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8077200" y="1561783"/>
            <a:ext cx="232473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Columns</a:t>
            </a:r>
          </a:p>
        </p:txBody>
      </p:sp>
      <p:sp>
        <p:nvSpPr>
          <p:cNvPr id="28" name="Text Box 27"/>
          <p:cNvSpPr txBox="1"/>
          <p:nvPr>
            <p:custDataLst>
              <p:tags r:id="rId2"/>
            </p:custDataLst>
          </p:nvPr>
        </p:nvSpPr>
        <p:spPr>
          <a:xfrm>
            <a:off x="1047750" y="6286500"/>
            <a:ext cx="14116050" cy="2672715"/>
          </a:xfrm>
          <a:prstGeom prst="rect">
            <a:avLst/>
          </a:prstGeom>
          <a:noFill/>
        </p:spPr>
        <p:txBody>
          <a:bodyPr wrap="square" rtlCol="0">
            <a:noAutofit/>
          </a:bodyPr>
          <a:lstStyle/>
          <a:p>
            <a:endParaRPr lang="en-US">
              <a:latin typeface="Times New Roman" panose="02020603050405020304" pitchFamily="18" charset="0"/>
              <a:cs typeface="Times New Roman" panose="02020603050405020304" pitchFamily="18" charset="0"/>
            </a:endParaRPr>
          </a:p>
        </p:txBody>
      </p:sp>
      <p:sp>
        <p:nvSpPr>
          <p:cNvPr id="59" name="Text Box 58"/>
          <p:cNvSpPr txBox="1"/>
          <p:nvPr>
            <p:custDataLst>
              <p:tags r:id="rId3"/>
            </p:custDataLst>
          </p:nvPr>
        </p:nvSpPr>
        <p:spPr>
          <a:xfrm>
            <a:off x="765175" y="3467100"/>
            <a:ext cx="9551670" cy="3381375"/>
          </a:xfrm>
          <a:prstGeom prst="rect">
            <a:avLst/>
          </a:prstGeom>
        </p:spPr>
        <p:txBody>
          <a:bodyPr>
            <a:noAutofit/>
          </a:bodyPr>
          <a:lstStyle/>
          <a:p>
            <a:pPr algn="just" defTabSz="266700">
              <a:lnSpc>
                <a:spcPct val="150000"/>
              </a:lnSpc>
              <a:spcAft>
                <a:spcPts val="600"/>
              </a:spcAft>
            </a:pPr>
            <a:r>
              <a:rPr sz="3200" b="0" i="0">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The specific column selected for review on floor 80 is shown in </a:t>
            </a:r>
            <a:r>
              <a:rPr lang="en-US" sz="3200" b="0" i="0">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the </a:t>
            </a:r>
            <a:r>
              <a:rPr sz="3200" b="0" i="0">
                <a:solidFill>
                  <a:srgbClr val="000000"/>
                </a:solidFill>
                <a:latin typeface="Times New Roman" panose="02020603050405020304" pitchFamily="18" charset="0"/>
                <a:ea typeface="SimSun" panose="02010600030101010101" pitchFamily="2" charset="-122"/>
                <a:cs typeface="Times New Roman" panose="02020603050405020304" pitchFamily="18" charset="0"/>
              </a:rPr>
              <a:t>figure. This column’s dimensions are 1200×600 mm, and its height is 5.2 m. </a:t>
            </a:r>
          </a:p>
        </p:txBody>
      </p:sp>
      <p:pic>
        <p:nvPicPr>
          <p:cNvPr id="4" name="Picture 3"/>
          <p:cNvPicPr>
            <a:picLocks noChangeAspect="1"/>
          </p:cNvPicPr>
          <p:nvPr>
            <p:custDataLst>
              <p:tags r:id="rId4"/>
            </p:custDataLst>
          </p:nvPr>
        </p:nvPicPr>
        <p:blipFill>
          <a:blip r:embed="rId9">
            <a:clrChange>
              <a:clrFrom>
                <a:srgbClr val="FFFFFF">
                  <a:alpha val="100000"/>
                </a:srgbClr>
              </a:clrFrom>
              <a:clrTo>
                <a:srgbClr val="FFFFFF">
                  <a:alpha val="100000"/>
                  <a:alpha val="0"/>
                </a:srgbClr>
              </a:clrTo>
            </a:clrChange>
          </a:blip>
          <a:stretch>
            <a:fillRect/>
          </a:stretch>
        </p:blipFill>
        <p:spPr>
          <a:xfrm>
            <a:off x="10744200" y="2476500"/>
            <a:ext cx="6631940" cy="6021070"/>
          </a:xfrm>
          <a:prstGeom prst="rect">
            <a:avLst/>
          </a:prstGeom>
        </p:spPr>
      </p:pic>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5181600" y="742633"/>
            <a:ext cx="8105775"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Verification of 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4"/>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5"/>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8072120" y="1485583"/>
            <a:ext cx="232473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Columns</a:t>
            </a:r>
          </a:p>
        </p:txBody>
      </p:sp>
      <p:sp>
        <p:nvSpPr>
          <p:cNvPr id="18" name="Text Box 17"/>
          <p:cNvSpPr txBox="1"/>
          <p:nvPr/>
        </p:nvSpPr>
        <p:spPr>
          <a:xfrm>
            <a:off x="635635" y="3238500"/>
            <a:ext cx="12651740" cy="583565"/>
          </a:xfrm>
          <a:prstGeom prst="rect">
            <a:avLst/>
          </a:prstGeom>
        </p:spPr>
        <p:txBody>
          <a:bodyPr wrap="square">
            <a:spAutoFit/>
          </a:bodyPr>
          <a:lstStyle/>
          <a:p>
            <a:pPr defTabSz="266700">
              <a:spcAft>
                <a:spcPts val="600"/>
              </a:spcAft>
            </a:pPr>
            <a:r>
              <a:rPr sz="3200" b="0" i="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The design load combination for this check is (1.2 D + 1.2 S.D + 1.6 L). </a:t>
            </a:r>
          </a:p>
        </p:txBody>
      </p:sp>
      <p:sp>
        <p:nvSpPr>
          <p:cNvPr id="57" name="Text Box 56"/>
          <p:cNvSpPr txBox="1"/>
          <p:nvPr/>
        </p:nvSpPr>
        <p:spPr>
          <a:xfrm>
            <a:off x="533400" y="2463800"/>
            <a:ext cx="10026650" cy="706755"/>
          </a:xfrm>
          <a:prstGeom prst="rect">
            <a:avLst/>
          </a:prstGeom>
        </p:spPr>
        <p:txBody>
          <a:bodyPr wrap="square">
            <a:spAutoFit/>
          </a:bodyPr>
          <a:lstStyle/>
          <a:p>
            <a:pPr marL="742950" indent="-742950" defTabSz="266700">
              <a:spcAft>
                <a:spcPts val="600"/>
              </a:spcAft>
              <a:buFont typeface="Wingdings" panose="05000000000000000000" charset="0"/>
              <a:buChar char="Ø"/>
            </a:pPr>
            <a:r>
              <a:rPr lang="en-US" sz="4000" b="1" i="0">
                <a:solidFill>
                  <a:srgbClr val="000000"/>
                </a:solidFill>
                <a:latin typeface="Times New Roman" panose="02020603050405020304" pitchFamily="18" charset="0"/>
                <a:ea typeface="SimSun" panose="02010600030101010101" pitchFamily="2" charset="-122"/>
                <a:cs typeface="Times New Roman" panose="02020603050405020304" pitchFamily="18" charset="0"/>
              </a:rPr>
              <a:t>Longitudinal reinforcement design </a:t>
            </a:r>
            <a:r>
              <a:rPr sz="4000" b="1" i="0">
                <a:solidFill>
                  <a:srgbClr val="000000"/>
                </a:solidFill>
                <a:latin typeface="Times New Roman" panose="02020603050405020304" pitchFamily="18" charset="0"/>
                <a:ea typeface="SimSun" panose="02010600030101010101" pitchFamily="2" charset="-122"/>
                <a:cs typeface="Times New Roman" panose="02020603050405020304" pitchFamily="18" charset="0"/>
              </a:rPr>
              <a:t>:</a:t>
            </a:r>
          </a:p>
        </p:txBody>
      </p:sp>
      <p:pic>
        <p:nvPicPr>
          <p:cNvPr id="272" name="image66.png"/>
          <p:cNvPicPr preferRelativeResize="0"/>
          <p:nvPr>
            <p:custDataLst>
              <p:tags r:id="rId2"/>
            </p:custDataLst>
          </p:nvPr>
        </p:nvPicPr>
        <p:blipFill>
          <a:blip r:embed="rId8">
            <a:clrChange>
              <a:clrFrom>
                <a:srgbClr val="FFFFFF">
                  <a:alpha val="100000"/>
                </a:srgbClr>
              </a:clrFrom>
              <a:clrTo>
                <a:srgbClr val="FFFFFF">
                  <a:alpha val="100000"/>
                  <a:alpha val="0"/>
                </a:srgbClr>
              </a:clrTo>
            </a:clrChange>
          </a:blip>
          <a:srcRect b="12338"/>
          <a:stretch>
            <a:fillRect/>
          </a:stretch>
        </p:blipFill>
        <p:spPr>
          <a:xfrm>
            <a:off x="12496800" y="2324100"/>
            <a:ext cx="5109845" cy="4052570"/>
          </a:xfrm>
          <a:prstGeom prst="rect">
            <a:avLst/>
          </a:prstGeom>
        </p:spPr>
      </p:pic>
      <p:pic>
        <p:nvPicPr>
          <p:cNvPr id="278" name="image88.png"/>
          <p:cNvPicPr preferRelativeResize="0"/>
          <p:nvPr>
            <p:custDataLst>
              <p:tags r:id="rId3"/>
            </p:custDataLst>
          </p:nvPr>
        </p:nvPicPr>
        <p:blipFill>
          <a:blip r:embed="rId9">
            <a:clrChange>
              <a:clrFrom>
                <a:srgbClr val="FFFFFF">
                  <a:alpha val="100000"/>
                </a:srgbClr>
              </a:clrFrom>
              <a:clrTo>
                <a:srgbClr val="FFFFFF">
                  <a:alpha val="100000"/>
                  <a:alpha val="0"/>
                </a:srgbClr>
              </a:clrTo>
            </a:clrChange>
          </a:blip>
          <a:srcRect/>
          <a:stretch>
            <a:fillRect/>
          </a:stretch>
        </p:blipFill>
        <p:spPr>
          <a:xfrm>
            <a:off x="11963400" y="6317615"/>
            <a:ext cx="6029960" cy="3180715"/>
          </a:xfrm>
          <a:prstGeom prst="rect">
            <a:avLst/>
          </a:prstGeom>
        </p:spPr>
      </p:pic>
      <mc:AlternateContent xmlns:mc="http://schemas.openxmlformats.org/markup-compatibility/2006" xmlns:a14="http://schemas.microsoft.com/office/drawing/2010/main">
        <mc:Choice Requires="a14">
          <p:sp>
            <p:nvSpPr>
              <p:cNvPr id="9" name="مستطيل 8"/>
              <p:cNvSpPr/>
              <p:nvPr/>
            </p:nvSpPr>
            <p:spPr>
              <a:xfrm>
                <a:off x="662940" y="4000500"/>
                <a:ext cx="11707495" cy="4713605"/>
              </a:xfrm>
              <a:prstGeom prst="rect">
                <a:avLst/>
              </a:prstGeom>
            </p:spPr>
            <p:txBody>
              <a:bodyPr wrap="square">
                <a:spAutoFit/>
              </a:bodyPr>
              <a:lstStyle/>
              <a:p>
                <a:pPr algn="l">
                  <a:lnSpc>
                    <a:spcPct val="150000"/>
                  </a:lnSpc>
                </a:pPr>
                <a:r>
                  <a:rPr lang="en-US" sz="2800" dirty="0">
                    <a:latin typeface="Times New Roman" panose="02020603050405020304" pitchFamily="18" charset="0"/>
                    <a:cs typeface="Times New Roman" panose="02020603050405020304" pitchFamily="18" charset="0"/>
                  </a:rPr>
                  <a:t>Check slenderness for moment about y-axis (assume to be braced / Non-sway ): </a:t>
                </a:r>
              </a:p>
              <a:p>
                <a:pPr algn="l">
                  <a:lnSpc>
                    <a:spcPct val="150000"/>
                  </a:lnSpc>
                </a:pPr>
                <a14:m>
                  <m:oMathPara xmlns:m="http://schemas.openxmlformats.org/officeDocument/2006/math">
                    <m:oMathParaPr>
                      <m:jc m:val="left"/>
                    </m:oMathParaPr>
                    <m:oMath xmlns:m="http://schemas.openxmlformats.org/officeDocument/2006/math">
                      <m:f>
                        <m:fPr>
                          <m:ctrlPr>
                            <a:rPr lang="en-US" sz="2800" i="1">
                              <a:latin typeface="Cambria Math" panose="02040503050406030204" pitchFamily="18" charset="0"/>
                              <a:cs typeface="Cambria Math" panose="02040503050406030204" pitchFamily="18" charset="0"/>
                            </a:rPr>
                          </m:ctrlPr>
                        </m:fPr>
                        <m:num>
                          <m:r>
                            <m:rPr>
                              <m:sty m:val="p"/>
                            </m:rPr>
                            <a:rPr lang="en-US" sz="2800">
                              <a:latin typeface="Cambria Math" panose="02040503050406030204" pitchFamily="18" charset="0"/>
                              <a:cs typeface="Cambria Math" panose="02040503050406030204" pitchFamily="18" charset="0"/>
                            </a:rPr>
                            <m:t>K</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l</m:t>
                              </m:r>
                            </m:e>
                            <m:sub>
                              <m:r>
                                <m:rPr>
                                  <m:sty m:val="p"/>
                                </m:rPr>
                                <a:rPr lang="en-US" sz="2800">
                                  <a:latin typeface="Cambria Math" panose="02040503050406030204" pitchFamily="18" charset="0"/>
                                  <a:cs typeface="Cambria Math" panose="02040503050406030204" pitchFamily="18" charset="0"/>
                                </a:rPr>
                                <m:t>u</m:t>
                              </m:r>
                            </m:sub>
                          </m:sSub>
                        </m:num>
                        <m:den>
                          <m:r>
                            <m:rPr>
                              <m:sty m:val="p"/>
                            </m:rPr>
                            <a:rPr lang="en-US" sz="2800">
                              <a:latin typeface="Cambria Math" panose="02040503050406030204" pitchFamily="18" charset="0"/>
                              <a:cs typeface="Cambria Math" panose="02040503050406030204" pitchFamily="18" charset="0"/>
                            </a:rPr>
                            <m:t>r</m:t>
                          </m:r>
                        </m:den>
                      </m:f>
                      <m:r>
                        <a:rPr lang="en-US" sz="2800">
                          <a:latin typeface="Cambria Math" panose="02040503050406030204" pitchFamily="18" charset="0"/>
                          <a:ea typeface="MS Mincho" charset="0"/>
                          <a:cs typeface="Cambria Math" panose="02040503050406030204" pitchFamily="18" charset="0"/>
                        </a:rPr>
                        <m:t>≤ </m:t>
                      </m:r>
                      <m:r>
                        <a:rPr lang="en-US" sz="2800">
                          <a:latin typeface="Cambria Math" panose="02040503050406030204" pitchFamily="18" charset="0"/>
                          <a:ea typeface="MS Mincho" charset="0"/>
                          <a:cs typeface="Cambria Math" panose="02040503050406030204" pitchFamily="18" charset="0"/>
                        </a:rPr>
                        <m:t>34</m:t>
                      </m:r>
                      <m:r>
                        <a:rPr lang="en-US" sz="2800" i="1">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12</m:t>
                      </m:r>
                      <m:f>
                        <m:fPr>
                          <m:ctrlPr>
                            <a:rPr lang="en-US" sz="2800" i="1">
                              <a:latin typeface="Cambria Math" panose="02040503050406030204" pitchFamily="18" charset="0"/>
                              <a:cs typeface="Cambria Math" panose="02040503050406030204" pitchFamily="18" charset="0"/>
                            </a:rPr>
                          </m:ctrlPr>
                        </m:fPr>
                        <m:num>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M</m:t>
                              </m:r>
                            </m:e>
                            <m:sub>
                              <m:r>
                                <a:rPr lang="en-US" sz="2800">
                                  <a:latin typeface="Cambria Math" panose="02040503050406030204" pitchFamily="18" charset="0"/>
                                  <a:ea typeface="MS Mincho" charset="0"/>
                                  <a:cs typeface="Cambria Math" panose="02040503050406030204" pitchFamily="18" charset="0"/>
                                </a:rPr>
                                <m:t>1</m:t>
                              </m:r>
                            </m:sub>
                          </m:sSub>
                        </m:num>
                        <m:den>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M</m:t>
                              </m:r>
                            </m:e>
                            <m:sub>
                              <m:r>
                                <a:rPr lang="en-US" sz="2800">
                                  <a:latin typeface="Cambria Math" panose="02040503050406030204" pitchFamily="18" charset="0"/>
                                  <a:ea typeface="MS Mincho" charset="0"/>
                                  <a:cs typeface="Cambria Math" panose="02040503050406030204" pitchFamily="18" charset="0"/>
                                </a:rPr>
                                <m:t>2</m:t>
                              </m:r>
                            </m:sub>
                          </m:sSub>
                        </m:den>
                      </m:f>
                      <m:r>
                        <a:rPr lang="en-US" sz="2800">
                          <a:latin typeface="Cambria Math" panose="02040503050406030204" pitchFamily="18" charset="0"/>
                          <a:ea typeface="MS Mincho" charset="0"/>
                          <a:cs typeface="Cambria Math" panose="02040503050406030204" pitchFamily="18" charset="0"/>
                        </a:rPr>
                        <m:t>≤ </m:t>
                      </m:r>
                      <m:r>
                        <a:rPr lang="en-US" sz="2800">
                          <a:latin typeface="Cambria Math" panose="02040503050406030204" pitchFamily="18" charset="0"/>
                          <a:ea typeface="MS Mincho" charset="0"/>
                          <a:cs typeface="Cambria Math" panose="02040503050406030204" pitchFamily="18" charset="0"/>
                        </a:rPr>
                        <m:t>40</m:t>
                      </m:r>
                    </m:oMath>
                  </m:oMathPara>
                </a14:m>
                <a:endParaRPr lang="en-US" sz="2800" dirty="0">
                  <a:latin typeface="Times New Roman" panose="02020603050405020304" pitchFamily="18" charset="0"/>
                  <a:cs typeface="Times New Roman" panose="02020603050405020304" pitchFamily="18" charset="0"/>
                </a:endParaRPr>
              </a:p>
              <a:p>
                <a:pPr algn="l">
                  <a:lnSpc>
                    <a:spcPct val="150000"/>
                  </a:lnSpc>
                </a:pPr>
                <a14:m>
                  <m:oMath xmlns:m="http://schemas.openxmlformats.org/officeDocument/2006/math">
                    <m:f>
                      <m:fPr>
                        <m:ctrlPr>
                          <a:rPr lang="en-US" sz="2800" i="1">
                            <a:latin typeface="Cambria Math" panose="02040503050406030204" pitchFamily="18" charset="0"/>
                            <a:cs typeface="Cambria Math" panose="02040503050406030204" pitchFamily="18" charset="0"/>
                          </a:rPr>
                        </m:ctrlPr>
                      </m:fPr>
                      <m:num>
                        <m:r>
                          <m:rPr>
                            <m:sty m:val="p"/>
                          </m:rPr>
                          <a:rPr lang="en-US" sz="2800">
                            <a:latin typeface="Cambria Math" panose="02040503050406030204" pitchFamily="18" charset="0"/>
                            <a:cs typeface="Cambria Math" panose="02040503050406030204" pitchFamily="18" charset="0"/>
                          </a:rPr>
                          <m:t>K</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l</m:t>
                            </m:r>
                          </m:e>
                          <m:sub>
                            <m:r>
                              <m:rPr>
                                <m:sty m:val="p"/>
                              </m:rPr>
                              <a:rPr lang="en-US" sz="2800">
                                <a:latin typeface="Cambria Math" panose="02040503050406030204" pitchFamily="18" charset="0"/>
                                <a:cs typeface="Cambria Math" panose="02040503050406030204" pitchFamily="18" charset="0"/>
                              </a:rPr>
                              <m:t>u</m:t>
                            </m:r>
                          </m:sub>
                        </m:sSub>
                      </m:num>
                      <m:den>
                        <m:r>
                          <m:rPr>
                            <m:sty m:val="p"/>
                          </m:rPr>
                          <a:rPr lang="en-US" sz="2800">
                            <a:latin typeface="Cambria Math" panose="02040503050406030204" pitchFamily="18" charset="0"/>
                            <a:cs typeface="Cambria Math" panose="02040503050406030204" pitchFamily="18" charset="0"/>
                          </a:rPr>
                          <m:t>r</m:t>
                        </m:r>
                      </m:den>
                    </m:f>
                    <m:r>
                      <a:rPr lang="en-US" sz="2800">
                        <a:latin typeface="Cambria Math" panose="02040503050406030204" pitchFamily="18" charset="0"/>
                        <a:ea typeface="MS Mincho" charset="0"/>
                        <a:cs typeface="Cambria Math" panose="02040503050406030204" pitchFamily="18" charset="0"/>
                      </a:rPr>
                      <m:t>= </m:t>
                    </m:r>
                    <m:r>
                      <a:rPr lang="en-US" sz="2800">
                        <a:latin typeface="Cambria Math" panose="02040503050406030204" pitchFamily="18" charset="0"/>
                        <a:ea typeface="MS Mincho" charset="0"/>
                        <a:cs typeface="Cambria Math" panose="02040503050406030204" pitchFamily="18" charset="0"/>
                      </a:rPr>
                      <m:t>27</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06</m:t>
                    </m:r>
                    <m:r>
                      <a:rPr lang="en-US" sz="2800">
                        <a:latin typeface="Cambria Math" panose="02040503050406030204" pitchFamily="18" charset="0"/>
                        <a:ea typeface="MS Mincho" charset="0"/>
                        <a:cs typeface="Cambria Math" panose="02040503050406030204" pitchFamily="18" charset="0"/>
                      </a:rPr>
                      <m:t> &lt; </m:t>
                    </m:r>
                    <m:r>
                      <a:rPr lang="en-US" sz="2800">
                        <a:latin typeface="Cambria Math" panose="02040503050406030204" pitchFamily="18" charset="0"/>
                        <a:ea typeface="MS Mincho" charset="0"/>
                        <a:cs typeface="Cambria Math" panose="02040503050406030204" pitchFamily="18" charset="0"/>
                      </a:rPr>
                      <m:t>34</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12</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65</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41</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8</m:t>
                    </m:r>
                    <m:r>
                      <a:rPr lang="en-US" sz="2800">
                        <a:latin typeface="Cambria Math" panose="02040503050406030204" pitchFamily="18" charset="0"/>
                        <a:ea typeface="MS Mincho" charset="0"/>
                        <a:cs typeface="Cambria Math" panose="02040503050406030204" pitchFamily="18" charset="0"/>
                      </a:rPr>
                      <m:t>, </m:t>
                    </m:r>
                    <m:r>
                      <a:rPr lang="en-US" sz="2800">
                        <a:latin typeface="Cambria Math" panose="02040503050406030204" pitchFamily="18" charset="0"/>
                        <a:ea typeface="MS Mincho" charset="0"/>
                        <a:cs typeface="Cambria Math" panose="02040503050406030204" pitchFamily="18" charset="0"/>
                      </a:rPr>
                      <m:t>27</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06</m:t>
                    </m:r>
                    <m:r>
                      <a:rPr lang="en-US" sz="2800">
                        <a:latin typeface="Cambria Math" panose="02040503050406030204" pitchFamily="18" charset="0"/>
                        <a:ea typeface="MS Mincho" charset="0"/>
                        <a:cs typeface="Cambria Math" panose="02040503050406030204" pitchFamily="18" charset="0"/>
                      </a:rPr>
                      <m:t>&lt;</m:t>
                    </m:r>
                    <m:r>
                      <a:rPr lang="en-US" sz="2800">
                        <a:latin typeface="Cambria Math" panose="02040503050406030204" pitchFamily="18" charset="0"/>
                        <a:ea typeface="MS Mincho" charset="0"/>
                        <a:cs typeface="Cambria Math" panose="02040503050406030204" pitchFamily="18" charset="0"/>
                      </a:rPr>
                      <m:t>40</m:t>
                    </m:r>
                    <m:r>
                      <a:rPr lang="en-US" sz="2800" i="1">
                        <a:latin typeface="Cambria Math" panose="02040503050406030204" pitchFamily="18" charset="0"/>
                        <a:ea typeface="MS Mincho" charset="0"/>
                        <a:cs typeface="Cambria Math" panose="02040503050406030204" pitchFamily="18" charset="0"/>
                      </a:rPr>
                      <m:t> </m:t>
                    </m:r>
                  </m:oMath>
                </a14:m>
                <a:r>
                  <a:rPr lang="en-US" sz="2800" dirty="0">
                    <a:latin typeface="Times New Roman" panose="02020603050405020304" pitchFamily="18" charset="0"/>
                    <a:cs typeface="Times New Roman" panose="02020603050405020304" pitchFamily="18" charset="0"/>
                  </a:rPr>
                  <a:t>(Short column).</a:t>
                </a:r>
              </a:p>
              <a:p>
                <a:pPr algn="l">
                  <a:lnSpc>
                    <a:spcPct val="150000"/>
                  </a:lnSpc>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M</m:t>
                        </m:r>
                      </m:e>
                      <m:sub>
                        <m:r>
                          <m:rPr>
                            <m:sty m:val="p"/>
                          </m:rPr>
                          <a:rPr lang="en-US" sz="2800">
                            <a:latin typeface="Cambria Math" panose="02040503050406030204" pitchFamily="18" charset="0"/>
                            <a:cs typeface="Cambria Math" panose="02040503050406030204" pitchFamily="18" charset="0"/>
                          </a:rPr>
                          <m:t>u</m:t>
                        </m:r>
                      </m:sub>
                    </m:sSub>
                  </m:oMath>
                </a14:m>
                <a:r>
                  <a:rPr lang="en-US" sz="2800" dirty="0">
                    <a:latin typeface="Times New Roman" panose="02020603050405020304" pitchFamily="18" charset="0"/>
                    <a:cs typeface="Times New Roman" panose="02020603050405020304" pitchFamily="18" charset="0"/>
                  </a:rPr>
                  <a:t>= </a:t>
                </a:r>
                <a14:m>
                  <m:oMath xmlns:m="http://schemas.openxmlformats.org/officeDocument/2006/math">
                    <m:r>
                      <a:rPr lang="en-US" sz="2800" i="1">
                        <a:latin typeface="Cambria Math" panose="02040503050406030204" pitchFamily="18" charset="0"/>
                        <a:ea typeface="MS Mincho" charset="0"/>
                        <a:cs typeface="Cambria Math" panose="02040503050406030204" pitchFamily="18" charset="0"/>
                      </a:rPr>
                      <m:t>203</m:t>
                    </m:r>
                    <m:r>
                      <a:rPr lang="en-US" sz="2800" i="1">
                        <a:latin typeface="Cambria Math" panose="02040503050406030204" pitchFamily="18" charset="0"/>
                        <a:ea typeface="MS Mincho" charset="0"/>
                        <a:cs typeface="Cambria Math" panose="02040503050406030204" pitchFamily="18" charset="0"/>
                      </a:rPr>
                      <m:t>.</m:t>
                    </m:r>
                    <m:r>
                      <a:rPr lang="en-US" sz="2800" i="1">
                        <a:latin typeface="Cambria Math" panose="02040503050406030204" pitchFamily="18" charset="0"/>
                        <a:ea typeface="MS Mincho" charset="0"/>
                        <a:cs typeface="Cambria Math" panose="02040503050406030204" pitchFamily="18" charset="0"/>
                      </a:rPr>
                      <m:t>56</m:t>
                    </m:r>
                  </m:oMath>
                </a14:m>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KN.m</a:t>
                </a:r>
                <a:r>
                  <a:rPr lang="en-US" sz="2800" dirty="0">
                    <a:latin typeface="Times New Roman" panose="02020603050405020304" pitchFamily="18" charset="0"/>
                    <a:cs typeface="Times New Roman" panose="02020603050405020304" pitchFamily="18" charset="0"/>
                  </a:rPr>
                  <a:t>,  </a:t>
                </a: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P</m:t>
                        </m:r>
                      </m:e>
                      <m:sub>
                        <m:r>
                          <m:rPr>
                            <m:sty m:val="p"/>
                          </m:rPr>
                          <a:rPr lang="en-US" sz="2800">
                            <a:latin typeface="Cambria Math" panose="02040503050406030204" pitchFamily="18" charset="0"/>
                            <a:cs typeface="Cambria Math" panose="02040503050406030204" pitchFamily="18" charset="0"/>
                          </a:rPr>
                          <m:t>u</m:t>
                        </m:r>
                      </m:sub>
                    </m:sSub>
                  </m:oMath>
                </a14:m>
                <a:r>
                  <a:rPr lang="en-US" sz="2800" dirty="0">
                    <a:latin typeface="Times New Roman" panose="02020603050405020304" pitchFamily="18" charset="0"/>
                    <a:cs typeface="Times New Roman" panose="02020603050405020304" pitchFamily="18" charset="0"/>
                  </a:rPr>
                  <a:t> = </a:t>
                </a:r>
                <a14:m>
                  <m:oMath xmlns:m="http://schemas.openxmlformats.org/officeDocument/2006/math">
                    <m:r>
                      <a:rPr lang="en-US" sz="2800" i="1">
                        <a:latin typeface="Cambria Math" panose="02040503050406030204" pitchFamily="18" charset="0"/>
                        <a:ea typeface="MS Mincho" charset="0"/>
                        <a:cs typeface="Cambria Math" panose="02040503050406030204" pitchFamily="18" charset="0"/>
                      </a:rPr>
                      <m:t>273</m:t>
                    </m:r>
                    <m:r>
                      <a:rPr lang="en-US" sz="2800" i="1">
                        <a:latin typeface="Cambria Math" panose="02040503050406030204" pitchFamily="18" charset="0"/>
                        <a:ea typeface="MS Mincho" charset="0"/>
                        <a:cs typeface="Cambria Math" panose="02040503050406030204" pitchFamily="18" charset="0"/>
                      </a:rPr>
                      <m:t>.</m:t>
                    </m:r>
                    <m:r>
                      <a:rPr lang="en-US" sz="2800" i="1">
                        <a:latin typeface="Cambria Math" panose="02040503050406030204" pitchFamily="18" charset="0"/>
                        <a:ea typeface="MS Mincho" charset="0"/>
                        <a:cs typeface="Cambria Math" panose="02040503050406030204" pitchFamily="18" charset="0"/>
                      </a:rPr>
                      <m:t>27</m:t>
                    </m:r>
                  </m:oMath>
                </a14:m>
                <a:r>
                  <a:rPr lang="en-US" sz="2800" dirty="0">
                    <a:latin typeface="Times New Roman" panose="02020603050405020304" pitchFamily="18" charset="0"/>
                    <a:cs typeface="Times New Roman" panose="02020603050405020304" pitchFamily="18" charset="0"/>
                  </a:rPr>
                  <a:t> KN (from ETABS).</a:t>
                </a:r>
              </a:p>
              <a:p>
                <a:pPr algn="l">
                  <a:lnSpc>
                    <a:spcPct val="150000"/>
                  </a:lnSpc>
                </a:pPr>
                <a:r>
                  <a:rPr lang="en-US" sz="2800" dirty="0">
                    <a:latin typeface="Times New Roman" panose="02020603050405020304" pitchFamily="18" charset="0"/>
                    <a:cs typeface="Times New Roman" panose="02020603050405020304" pitchFamily="18" charset="0"/>
                  </a:rPr>
                  <a:t>From the interaction diagram </a:t>
                </a:r>
                <a14:m>
                  <m:oMath xmlns:m="http://schemas.openxmlformats.org/officeDocument/2006/math">
                    <m:r>
                      <a:rPr lang="en-US" sz="2800" i="1">
                        <a:latin typeface="Cambria Math" panose="02040503050406030204" pitchFamily="18" charset="0"/>
                        <a:ea typeface="MS Mincho" charset="0"/>
                        <a:cs typeface="Cambria Math" panose="02040503050406030204" pitchFamily="18" charset="0"/>
                      </a:rPr>
                      <m:t>𝜌</m:t>
                    </m:r>
                    <m:r>
                      <a:rPr lang="en-US" sz="2800" i="1">
                        <a:latin typeface="Cambria Math" panose="02040503050406030204" pitchFamily="18" charset="0"/>
                        <a:ea typeface="MS Mincho" charset="0"/>
                        <a:cs typeface="Cambria Math" panose="02040503050406030204" pitchFamily="18" charset="0"/>
                      </a:rPr>
                      <m:t>=</m:t>
                    </m:r>
                    <m:r>
                      <a:rPr lang="en-US" sz="2800" i="1">
                        <a:latin typeface="Cambria Math" panose="02040503050406030204" pitchFamily="18" charset="0"/>
                        <a:ea typeface="MS Mincho" charset="0"/>
                        <a:cs typeface="Cambria Math" panose="02040503050406030204" pitchFamily="18" charset="0"/>
                      </a:rPr>
                      <m:t>0</m:t>
                    </m:r>
                    <m:r>
                      <a:rPr lang="en-US" sz="2800" i="1">
                        <a:latin typeface="Cambria Math" panose="02040503050406030204" pitchFamily="18" charset="0"/>
                        <a:ea typeface="MS Mincho" charset="0"/>
                        <a:cs typeface="Cambria Math" panose="02040503050406030204" pitchFamily="18" charset="0"/>
                      </a:rPr>
                      <m:t>.</m:t>
                    </m:r>
                    <m:r>
                      <a:rPr lang="en-US" sz="2800" i="1">
                        <a:latin typeface="Cambria Math" panose="02040503050406030204" pitchFamily="18" charset="0"/>
                        <a:ea typeface="MS Mincho" charset="0"/>
                        <a:cs typeface="Cambria Math" panose="02040503050406030204" pitchFamily="18" charset="0"/>
                      </a:rPr>
                      <m:t>01</m:t>
                    </m:r>
                  </m:oMath>
                </a14:m>
                <a:r>
                  <a:rPr lang="en-US" sz="2800" dirty="0">
                    <a:latin typeface="Times New Roman" panose="02020603050405020304" pitchFamily="18" charset="0"/>
                    <a:cs typeface="Times New Roman" panose="02020603050405020304" pitchFamily="18" charset="0"/>
                  </a:rPr>
                  <a:t>, which is equal </a:t>
                </a: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ea typeface="MS Mincho" charset="0"/>
                            <a:cs typeface="Cambria Math" panose="02040503050406030204" pitchFamily="18" charset="0"/>
                          </a:rPr>
                          <m:t>𝜌</m:t>
                        </m:r>
                      </m:e>
                      <m:sub>
                        <m:r>
                          <a:rPr lang="en-US" sz="2800" i="1">
                            <a:latin typeface="Cambria Math" panose="02040503050406030204" pitchFamily="18" charset="0"/>
                            <a:cs typeface="Cambria Math" panose="02040503050406030204" pitchFamily="18" charset="0"/>
                          </a:rPr>
                          <m:t>𝐸𝑇𝐴𝐵𝑆</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01</m:t>
                    </m:r>
                  </m:oMath>
                </a14:m>
                <a:endParaRPr lang="en-US" sz="2800" dirty="0">
                  <a:latin typeface="Times New Roman" panose="02020603050405020304" pitchFamily="18" charset="0"/>
                  <a:cs typeface="Times New Roman" panose="02020603050405020304" pitchFamily="18" charset="0"/>
                </a:endParaRPr>
              </a:p>
              <a:p>
                <a:pPr algn="l"/>
                <a:endParaRPr lang="en-US" sz="2800" dirty="0">
                  <a:latin typeface="Times New Roman" panose="02020603050405020304" pitchFamily="18" charset="0"/>
                  <a:cs typeface="Times New Roman" panose="02020603050405020304" pitchFamily="18" charset="0"/>
                </a:endParaRPr>
              </a:p>
            </p:txBody>
          </p:sp>
        </mc:Choice>
        <mc:Fallback xmlns="">
          <p:sp>
            <p:nvSpPr>
              <p:cNvPr id="9" name="مستطيل 8"/>
              <p:cNvSpPr>
                <a:spLocks noRot="1" noChangeAspect="1" noMove="1" noResize="1" noEditPoints="1" noAdjustHandles="1" noChangeArrowheads="1" noChangeShapeType="1" noTextEdit="1"/>
              </p:cNvSpPr>
              <p:nvPr/>
            </p:nvSpPr>
            <p:spPr>
              <a:xfrm>
                <a:off x="662940" y="4000500"/>
                <a:ext cx="11707495" cy="4713605"/>
              </a:xfrm>
              <a:prstGeom prst="rect">
                <a:avLst/>
              </a:prstGeom>
              <a:blipFill rotWithShape="1">
                <a:blip r:embed="rId10"/>
                <a:stretch>
                  <a:fillRect/>
                </a:stretch>
              </a:blipFill>
            </p:spPr>
            <p:txBody>
              <a:bodyPr/>
              <a:lstStyle/>
              <a:p>
                <a:r>
                  <a:rPr lang="en-US" altLang="en-US">
                    <a:noFill/>
                  </a:rPr>
                  <a:t> </a:t>
                </a:r>
              </a:p>
            </p:txBody>
          </p:sp>
        </mc:Fallback>
      </mc:AlternateContent>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5181600" y="742633"/>
            <a:ext cx="8105775"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Verification of 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4"/>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5"/>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8072120" y="1572578"/>
            <a:ext cx="232473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Columns</a:t>
            </a:r>
          </a:p>
        </p:txBody>
      </p:sp>
      <p:sp>
        <p:nvSpPr>
          <p:cNvPr id="18" name="Text Box 17"/>
          <p:cNvSpPr txBox="1"/>
          <p:nvPr/>
        </p:nvSpPr>
        <p:spPr>
          <a:xfrm>
            <a:off x="609600" y="3192145"/>
            <a:ext cx="12651740" cy="583565"/>
          </a:xfrm>
          <a:prstGeom prst="rect">
            <a:avLst/>
          </a:prstGeom>
        </p:spPr>
        <p:txBody>
          <a:bodyPr wrap="square">
            <a:spAutoFit/>
          </a:bodyPr>
          <a:lstStyle/>
          <a:p>
            <a:pPr defTabSz="266700">
              <a:spcAft>
                <a:spcPts val="600"/>
              </a:spcAft>
            </a:pPr>
            <a:r>
              <a:rPr sz="3200" b="0" i="0">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The load combination used is 1.2612(D+S.D)+1.0L-Ey.</a:t>
            </a:r>
          </a:p>
        </p:txBody>
      </p:sp>
      <p:sp>
        <p:nvSpPr>
          <p:cNvPr id="57" name="Text Box 56"/>
          <p:cNvSpPr txBox="1"/>
          <p:nvPr/>
        </p:nvSpPr>
        <p:spPr>
          <a:xfrm>
            <a:off x="533400" y="2463800"/>
            <a:ext cx="10026650" cy="706755"/>
          </a:xfrm>
          <a:prstGeom prst="rect">
            <a:avLst/>
          </a:prstGeom>
        </p:spPr>
        <p:txBody>
          <a:bodyPr wrap="square">
            <a:spAutoFit/>
          </a:bodyPr>
          <a:lstStyle/>
          <a:p>
            <a:pPr marL="742950" indent="-742950" defTabSz="266700">
              <a:spcAft>
                <a:spcPts val="600"/>
              </a:spcAft>
              <a:buFont typeface="Wingdings" panose="05000000000000000000" charset="0"/>
              <a:buChar char="Ø"/>
            </a:pPr>
            <a:r>
              <a:rPr lang="en-US" sz="4000" b="1" i="0">
                <a:solidFill>
                  <a:srgbClr val="000000"/>
                </a:solidFill>
                <a:latin typeface="Times New Roman" panose="02020603050405020304" pitchFamily="18" charset="0"/>
                <a:ea typeface="SimSun" panose="02010600030101010101" pitchFamily="2" charset="-122"/>
                <a:cs typeface="Times New Roman" panose="02020603050405020304" pitchFamily="18" charset="0"/>
              </a:rPr>
              <a:t>Shear design </a:t>
            </a:r>
            <a:r>
              <a:rPr sz="4000" b="1" i="0">
                <a:solidFill>
                  <a:srgbClr val="000000"/>
                </a:solidFill>
                <a:latin typeface="Times New Roman" panose="02020603050405020304" pitchFamily="18" charset="0"/>
                <a:ea typeface="SimSun" panose="02010600030101010101" pitchFamily="2" charset="-122"/>
                <a:cs typeface="Times New Roman" panose="02020603050405020304" pitchFamily="18" charset="0"/>
              </a:rPr>
              <a:t>:</a:t>
            </a:r>
          </a:p>
        </p:txBody>
      </p:sp>
      <p:pic>
        <p:nvPicPr>
          <p:cNvPr id="279" name="image6.png"/>
          <p:cNvPicPr preferRelativeResize="0"/>
          <p:nvPr>
            <p:custDataLst>
              <p:tags r:id="rId2"/>
            </p:custDataLst>
          </p:nvPr>
        </p:nvPicPr>
        <p:blipFill>
          <a:blip r:embed="rId8">
            <a:clrChange>
              <a:clrFrom>
                <a:srgbClr val="FFFFFF">
                  <a:alpha val="100000"/>
                </a:srgbClr>
              </a:clrFrom>
              <a:clrTo>
                <a:srgbClr val="FFFFFF">
                  <a:alpha val="100000"/>
                  <a:alpha val="0"/>
                </a:srgbClr>
              </a:clrTo>
            </a:clrChange>
          </a:blip>
          <a:srcRect/>
          <a:stretch>
            <a:fillRect/>
          </a:stretch>
        </p:blipFill>
        <p:spPr>
          <a:xfrm>
            <a:off x="10134600" y="2628900"/>
            <a:ext cx="5410835" cy="2864485"/>
          </a:xfrm>
          <a:prstGeom prst="rect">
            <a:avLst/>
          </a:prstGeom>
        </p:spPr>
      </p:pic>
      <p:pic>
        <p:nvPicPr>
          <p:cNvPr id="280" name="image18.png"/>
          <p:cNvPicPr preferRelativeResize="0"/>
          <p:nvPr>
            <p:custDataLst>
              <p:tags r:id="rId3"/>
            </p:custDataLst>
          </p:nvPr>
        </p:nvPicPr>
        <p:blipFill>
          <a:blip r:embed="rId9">
            <a:clrChange>
              <a:clrFrom>
                <a:srgbClr val="FFFFFF">
                  <a:alpha val="100000"/>
                </a:srgbClr>
              </a:clrFrom>
              <a:clrTo>
                <a:srgbClr val="FFFFFF">
                  <a:alpha val="100000"/>
                  <a:alpha val="0"/>
                </a:srgbClr>
              </a:clrTo>
            </a:clrChange>
          </a:blip>
          <a:srcRect b="19722"/>
          <a:stretch>
            <a:fillRect/>
          </a:stretch>
        </p:blipFill>
        <p:spPr>
          <a:xfrm>
            <a:off x="8534400" y="5604510"/>
            <a:ext cx="8915400" cy="3522345"/>
          </a:xfrm>
          <a:prstGeom prst="rect">
            <a:avLst/>
          </a:prstGeom>
        </p:spPr>
      </p:pic>
      <mc:AlternateContent xmlns:mc="http://schemas.openxmlformats.org/markup-compatibility/2006" xmlns:a14="http://schemas.microsoft.com/office/drawing/2010/main">
        <mc:Choice Requires="a14">
          <p:sp>
            <p:nvSpPr>
              <p:cNvPr id="4" name="مستطيل 3"/>
              <p:cNvSpPr/>
              <p:nvPr/>
            </p:nvSpPr>
            <p:spPr>
              <a:xfrm>
                <a:off x="612775" y="3677787"/>
                <a:ext cx="9144000" cy="5715000"/>
              </a:xfrm>
              <a:prstGeom prst="rect">
                <a:avLst/>
              </a:prstGeom>
            </p:spPr>
            <p:txBody>
              <a:bodyPr>
                <a:spAutoFit/>
              </a:bodyPr>
              <a:lstStyle/>
              <a:p>
                <a:pPr>
                  <a:lnSpc>
                    <a:spcPct val="125000"/>
                  </a:lnSpc>
                  <a:spcBef>
                    <a:spcPts val="0"/>
                  </a:spcBef>
                  <a:spcAft>
                    <a:spcPts val="0"/>
                  </a:spcAft>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V</m:t>
                        </m:r>
                      </m:e>
                      <m:sub>
                        <m:r>
                          <m:rPr>
                            <m:sty m:val="p"/>
                          </m:rPr>
                          <a:rPr lang="en-US" sz="2800">
                            <a:latin typeface="Cambria Math" panose="02040503050406030204" pitchFamily="18" charset="0"/>
                            <a:cs typeface="Cambria Math" panose="02040503050406030204" pitchFamily="18" charset="0"/>
                          </a:rPr>
                          <m:t>p</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218</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67</m:t>
                    </m:r>
                  </m:oMath>
                </a14:m>
                <a:r>
                  <a:rPr lang="en-US" sz="2800" dirty="0">
                    <a:latin typeface="Times New Roman" panose="02020603050405020304" pitchFamily="18" charset="0"/>
                    <a:cs typeface="Times New Roman" panose="02020603050405020304" pitchFamily="18" charset="0"/>
                  </a:rPr>
                  <a:t> KN.</a:t>
                </a:r>
                <a:br>
                  <a:rPr lang="en-US" sz="2800" dirty="0">
                    <a:latin typeface="Times New Roman" panose="02020603050405020304" pitchFamily="18" charset="0"/>
                    <a:cs typeface="Times New Roman" panose="02020603050405020304" pitchFamily="18" charset="0"/>
                  </a:rPr>
                </a:b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V</m:t>
                        </m:r>
                      </m:e>
                      <m:sub>
                        <m:r>
                          <m:rPr>
                            <m:sty m:val="p"/>
                          </m:rPr>
                          <a:rPr lang="en-US" sz="2800">
                            <a:latin typeface="Cambria Math" panose="02040503050406030204" pitchFamily="18" charset="0"/>
                            <a:cs typeface="Cambria Math" panose="02040503050406030204" pitchFamily="18" charset="0"/>
                          </a:rPr>
                          <m:t>p</m:t>
                        </m:r>
                      </m:sub>
                    </m:sSub>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ETABS</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on</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the</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major</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axes</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219</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88</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KN</m:t>
                    </m:r>
                  </m:oMath>
                </a14:m>
                <a:r>
                  <a:rPr lang="en-US" sz="2800" dirty="0">
                    <a:latin typeface="Times New Roman" panose="02020603050405020304" pitchFamily="18" charset="0"/>
                    <a:cs typeface="Times New Roman" panose="02020603050405020304" pitchFamily="18" charset="0"/>
                  </a:rPr>
                  <a:t>.</a:t>
                </a:r>
              </a:p>
              <a:p>
                <a:pPr>
                  <a:lnSpc>
                    <a:spcPct val="125000"/>
                  </a:lnSpc>
                  <a:spcBef>
                    <a:spcPts val="0"/>
                  </a:spcBef>
                  <a:spcAft>
                    <a:spcPts val="0"/>
                  </a:spcAft>
                </a:pPr>
                <a:r>
                  <a:rPr lang="en-US" sz="2800" dirty="0">
                    <a:latin typeface="Times New Roman" panose="02020603050405020304" pitchFamily="18" charset="0"/>
                    <a:cs typeface="Times New Roman" panose="02020603050405020304" pitchFamily="18" charset="0"/>
                  </a:rPr>
                  <a:t>Difference (%)</a:t>
                </a:r>
                <a14:m>
                  <m:oMath xmlns:m="http://schemas.openxmlformats.org/officeDocument/2006/math">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55</m:t>
                    </m:r>
                    <m:r>
                      <a:rPr lang="en-US" sz="2800">
                        <a:latin typeface="Cambria Math" panose="02040503050406030204" pitchFamily="18" charset="0"/>
                        <a:ea typeface="MS Mincho" charset="0"/>
                        <a:cs typeface="Cambria Math" panose="02040503050406030204" pitchFamily="18" charset="0"/>
                      </a:rPr>
                      <m:t> %&lt;</m:t>
                    </m:r>
                    <m:r>
                      <a:rPr lang="en-US" sz="2800">
                        <a:latin typeface="Cambria Math" panose="02040503050406030204" pitchFamily="18" charset="0"/>
                        <a:ea typeface="MS Mincho" charset="0"/>
                        <a:cs typeface="Cambria Math" panose="02040503050406030204" pitchFamily="18" charset="0"/>
                      </a:rPr>
                      <m:t>10</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Ok</m:t>
                    </m:r>
                    <m:r>
                      <a:rPr lang="en-US" sz="2800">
                        <a:latin typeface="Cambria Math" panose="02040503050406030204" pitchFamily="18" charset="0"/>
                        <a:ea typeface="MS Mincho" charset="0"/>
                        <a:cs typeface="Cambria Math" panose="02040503050406030204" pitchFamily="18" charset="0"/>
                      </a:rPr>
                      <m:t>.</m:t>
                    </m:r>
                  </m:oMath>
                </a14:m>
                <a:endParaRPr lang="en-US" sz="2800">
                  <a:latin typeface="Times New Roman" panose="02020603050405020304" pitchFamily="18" charset="0"/>
                  <a:cs typeface="Times New Roman" panose="02020603050405020304" pitchFamily="18" charset="0"/>
                </a:endParaRPr>
              </a:p>
              <a:p>
                <a:pPr>
                  <a:lnSpc>
                    <a:spcPct val="125000"/>
                  </a:lnSpc>
                  <a:spcBef>
                    <a:spcPts val="0"/>
                  </a:spcBef>
                  <a:spcAft>
                    <a:spcPts val="0"/>
                  </a:spcAft>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V</m:t>
                        </m:r>
                      </m:e>
                      <m:sub>
                        <m:r>
                          <m:rPr>
                            <m:sty m:val="p"/>
                          </m:rPr>
                          <a:rPr lang="en-US" sz="2800">
                            <a:latin typeface="Cambria Math" panose="02040503050406030204" pitchFamily="18" charset="0"/>
                            <a:cs typeface="Cambria Math" panose="02040503050406030204" pitchFamily="18" charset="0"/>
                          </a:rPr>
                          <m:t>p</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219</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88</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KN</m:t>
                    </m:r>
                    <m:r>
                      <a:rPr lang="en-US" sz="2800">
                        <a:latin typeface="Cambria Math" panose="02040503050406030204" pitchFamily="18" charset="0"/>
                        <a:ea typeface="MS Mincho" charset="0"/>
                        <a:cs typeface="Cambria Math" panose="02040503050406030204" pitchFamily="18" charset="0"/>
                      </a:rPr>
                      <m:t> &lt;</m:t>
                    </m:r>
                    <m:r>
                      <a:rPr lang="en-US" sz="2800">
                        <a:latin typeface="Cambria Math" panose="02040503050406030204" pitchFamily="18" charset="0"/>
                        <a:ea typeface="MS Mincho" charset="0"/>
                        <a:cs typeface="Cambria Math" panose="02040503050406030204" pitchFamily="18" charset="0"/>
                      </a:rPr>
                      <m:t>229</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9</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KN</m:t>
                    </m:r>
                  </m:oMath>
                </a14:m>
                <a:r>
                  <a:rPr lang="en-US" sz="2800" dirty="0">
                    <a:latin typeface="Times New Roman" panose="02020603050405020304" pitchFamily="18" charset="0"/>
                    <a:cs typeface="Times New Roman" panose="02020603050405020304" pitchFamily="18" charset="0"/>
                    <a:sym typeface="+mn-ea"/>
                  </a:rPr>
                  <a:t>.</a:t>
                </a:r>
                <a:endParaRPr lang="en-US" sz="2800" dirty="0">
                  <a:latin typeface="Times New Roman" panose="02020603050405020304" pitchFamily="18" charset="0"/>
                  <a:cs typeface="Times New Roman" panose="02020603050405020304" pitchFamily="18" charset="0"/>
                </a:endParaRPr>
              </a:p>
              <a:p>
                <a:pPr>
                  <a:lnSpc>
                    <a:spcPct val="125000"/>
                  </a:lnSpc>
                  <a:spcBef>
                    <a:spcPts val="0"/>
                  </a:spcBef>
                  <a:spcAft>
                    <a:spcPts val="0"/>
                  </a:spcAft>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V</m:t>
                        </m:r>
                      </m:e>
                      <m:sub>
                        <m:r>
                          <m:rPr>
                            <m:sty m:val="p"/>
                          </m:rPr>
                          <a:rPr lang="en-US" sz="2800">
                            <a:latin typeface="Cambria Math" panose="02040503050406030204" pitchFamily="18" charset="0"/>
                            <a:cs typeface="Cambria Math" panose="02040503050406030204" pitchFamily="18" charset="0"/>
                          </a:rPr>
                          <m:t>u</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229</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9</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KN</m:t>
                    </m:r>
                  </m:oMath>
                </a14:m>
                <a:r>
                  <a:rPr lang="en-US" sz="2800" dirty="0">
                    <a:latin typeface="Times New Roman" panose="02020603050405020304" pitchFamily="18" charset="0"/>
                    <a:cs typeface="Times New Roman" panose="02020603050405020304" pitchFamily="18" charset="0"/>
                  </a:rPr>
                  <a:t>.</a:t>
                </a:r>
              </a:p>
              <a:p>
                <a:pPr>
                  <a:lnSpc>
                    <a:spcPct val="125000"/>
                  </a:lnSpc>
                  <a:spcBef>
                    <a:spcPts val="0"/>
                  </a:spcBef>
                  <a:spcAft>
                    <a:spcPts val="0"/>
                  </a:spcAft>
                </a:pPr>
                <a14:m>
                  <m:oMath xmlns:m="http://schemas.openxmlformats.org/officeDocument/2006/math">
                    <m:f>
                      <m:fPr>
                        <m:ctrlPr>
                          <a:rPr lang="en-US" sz="2800" i="1">
                            <a:latin typeface="Cambria Math" panose="02040503050406030204" pitchFamily="18" charset="0"/>
                            <a:cs typeface="Cambria Math" panose="02040503050406030204" pitchFamily="18" charset="0"/>
                          </a:rPr>
                        </m:ctrlPr>
                      </m:fPr>
                      <m:num>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A</m:t>
                            </m:r>
                          </m:e>
                          <m:sub>
                            <m:r>
                              <m:rPr>
                                <m:sty m:val="p"/>
                              </m:rPr>
                              <a:rPr lang="en-US" sz="2800">
                                <a:latin typeface="Cambria Math" panose="02040503050406030204" pitchFamily="18" charset="0"/>
                                <a:cs typeface="Cambria Math" panose="02040503050406030204" pitchFamily="18" charset="0"/>
                              </a:rPr>
                              <m:t>v</m:t>
                            </m:r>
                          </m:sub>
                        </m:sSub>
                      </m:num>
                      <m:den>
                        <m:r>
                          <m:rPr>
                            <m:sty m:val="p"/>
                          </m:rPr>
                          <a:rPr lang="en-US" sz="2800">
                            <a:latin typeface="Cambria Math" panose="02040503050406030204" pitchFamily="18" charset="0"/>
                            <a:cs typeface="Cambria Math" panose="02040503050406030204" pitchFamily="18" charset="0"/>
                          </a:rPr>
                          <m:t>s</m:t>
                        </m:r>
                      </m:den>
                    </m:f>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729</m:t>
                    </m:r>
                    <m:r>
                      <a:rPr lang="en-US" sz="2800">
                        <a:latin typeface="Cambria Math" panose="02040503050406030204" pitchFamily="18" charset="0"/>
                        <a:ea typeface="MS Mincho" charset="0"/>
                        <a:cs typeface="Cambria Math" panose="02040503050406030204" pitchFamily="18" charset="0"/>
                      </a:rPr>
                      <m:t> </m:t>
                    </m:r>
                    <m:sSup>
                      <m:sSupPr>
                        <m:ctrlPr>
                          <a:rPr lang="en-US" sz="2800" i="1">
                            <a:latin typeface="Cambria Math" panose="02040503050406030204" pitchFamily="18" charset="0"/>
                            <a:cs typeface="Cambria Math" panose="02040503050406030204" pitchFamily="18" charset="0"/>
                          </a:rPr>
                        </m:ctrlPr>
                      </m:sSupPr>
                      <m:e>
                        <m:r>
                          <m:rPr>
                            <m:sty m:val="p"/>
                          </m:rPr>
                          <a:rPr lang="en-US" sz="2800">
                            <a:latin typeface="Cambria Math" panose="02040503050406030204" pitchFamily="18" charset="0"/>
                            <a:cs typeface="Cambria Math" panose="02040503050406030204" pitchFamily="18" charset="0"/>
                          </a:rPr>
                          <m:t>mm</m:t>
                        </m:r>
                      </m:e>
                      <m:sup>
                        <m:r>
                          <a:rPr lang="en-US" sz="2800">
                            <a:latin typeface="Cambria Math" panose="02040503050406030204" pitchFamily="18" charset="0"/>
                            <a:ea typeface="MS Mincho" charset="0"/>
                            <a:cs typeface="Cambria Math" panose="02040503050406030204" pitchFamily="18" charset="0"/>
                          </a:rPr>
                          <m:t>2</m:t>
                        </m:r>
                      </m:sup>
                    </m:sSup>
                    <m:r>
                      <a:rPr lang="en-US" sz="2800">
                        <a:latin typeface="Cambria Math" panose="02040503050406030204" pitchFamily="18" charset="0"/>
                        <a:ea typeface="MS Mincho" charset="0"/>
                        <a:cs typeface="Cambria Math" panose="02040503050406030204" pitchFamily="18" charset="0"/>
                      </a:rPr>
                      <m:t>/</m:t>
                    </m:r>
                    <m:r>
                      <m:rPr>
                        <m:sty m:val="p"/>
                      </m:rPr>
                      <a:rPr lang="en-US" sz="2800">
                        <a:latin typeface="Cambria Math" panose="02040503050406030204" pitchFamily="18" charset="0"/>
                        <a:cs typeface="Cambria Math" panose="02040503050406030204" pitchFamily="18" charset="0"/>
                      </a:rPr>
                      <m:t>m</m:t>
                    </m:r>
                  </m:oMath>
                </a14:m>
                <a:r>
                  <a:rPr lang="en-US" sz="2800" dirty="0">
                    <a:latin typeface="Times New Roman" panose="02020603050405020304" pitchFamily="18" charset="0"/>
                    <a:cs typeface="Times New Roman" panose="02020603050405020304" pitchFamily="18" charset="0"/>
                  </a:rPr>
                  <a:t>.</a:t>
                </a:r>
              </a:p>
              <a:p>
                <a:pPr>
                  <a:lnSpc>
                    <a:spcPct val="125000"/>
                  </a:lnSpc>
                  <a:spcBef>
                    <a:spcPts val="0"/>
                  </a:spcBef>
                  <a:spcAft>
                    <a:spcPts val="0"/>
                  </a:spcAft>
                </a:pPr>
                <a14:m>
                  <m:oMath xmlns:m="http://schemas.openxmlformats.org/officeDocument/2006/math">
                    <m:f>
                      <m:fPr>
                        <m:ctrlPr>
                          <a:rPr lang="en-US" sz="2800" i="1">
                            <a:latin typeface="Cambria Math" panose="02040503050406030204" pitchFamily="18" charset="0"/>
                            <a:cs typeface="Cambria Math" panose="02040503050406030204" pitchFamily="18" charset="0"/>
                          </a:rPr>
                        </m:ctrlPr>
                      </m:fPr>
                      <m:num>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A</m:t>
                            </m:r>
                          </m:e>
                          <m:sub>
                            <m:r>
                              <m:rPr>
                                <m:sty m:val="p"/>
                              </m:rPr>
                              <a:rPr lang="en-US" sz="2800">
                                <a:latin typeface="Cambria Math" panose="02040503050406030204" pitchFamily="18" charset="0"/>
                                <a:cs typeface="Cambria Math" panose="02040503050406030204" pitchFamily="18" charset="0"/>
                              </a:rPr>
                              <m:t>v</m:t>
                            </m:r>
                          </m:sub>
                        </m:sSub>
                      </m:num>
                      <m:den>
                        <m:r>
                          <m:rPr>
                            <m:sty m:val="p"/>
                          </m:rPr>
                          <a:rPr lang="en-US" sz="2800">
                            <a:latin typeface="Cambria Math" panose="02040503050406030204" pitchFamily="18" charset="0"/>
                            <a:cs typeface="Cambria Math" panose="02040503050406030204" pitchFamily="18" charset="0"/>
                          </a:rPr>
                          <m:t>s</m:t>
                        </m:r>
                      </m:den>
                    </m:f>
                    <m:r>
                      <m:rPr>
                        <m:sty m:val="p"/>
                      </m:rPr>
                      <a:rPr lang="en-US" sz="2800">
                        <a:latin typeface="Cambria Math" panose="02040503050406030204" pitchFamily="18" charset="0"/>
                        <a:cs typeface="Cambria Math" panose="02040503050406030204" pitchFamily="18" charset="0"/>
                      </a:rPr>
                      <m:t>from</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ETABS</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750</m:t>
                    </m:r>
                    <m:r>
                      <a:rPr lang="en-US" sz="2800">
                        <a:latin typeface="Cambria Math" panose="02040503050406030204" pitchFamily="18" charset="0"/>
                        <a:ea typeface="MS Mincho" charset="0"/>
                        <a:cs typeface="Cambria Math" panose="02040503050406030204" pitchFamily="18" charset="0"/>
                      </a:rPr>
                      <m:t> </m:t>
                    </m:r>
                    <m:sSup>
                      <m:sSupPr>
                        <m:ctrlPr>
                          <a:rPr lang="en-US" sz="2800" i="1">
                            <a:latin typeface="Cambria Math" panose="02040503050406030204" pitchFamily="18" charset="0"/>
                            <a:cs typeface="Cambria Math" panose="02040503050406030204" pitchFamily="18" charset="0"/>
                          </a:rPr>
                        </m:ctrlPr>
                      </m:sSupPr>
                      <m:e>
                        <m:r>
                          <m:rPr>
                            <m:sty m:val="p"/>
                          </m:rPr>
                          <a:rPr lang="en-US" sz="2800">
                            <a:latin typeface="Cambria Math" panose="02040503050406030204" pitchFamily="18" charset="0"/>
                            <a:cs typeface="Cambria Math" panose="02040503050406030204" pitchFamily="18" charset="0"/>
                          </a:rPr>
                          <m:t>mm</m:t>
                        </m:r>
                      </m:e>
                      <m:sup>
                        <m:r>
                          <a:rPr lang="en-US" sz="2800">
                            <a:latin typeface="Cambria Math" panose="02040503050406030204" pitchFamily="18" charset="0"/>
                            <a:ea typeface="MS Mincho" charset="0"/>
                            <a:cs typeface="Cambria Math" panose="02040503050406030204" pitchFamily="18" charset="0"/>
                          </a:rPr>
                          <m:t>2</m:t>
                        </m:r>
                      </m:sup>
                    </m:sSup>
                    <m:r>
                      <a:rPr lang="en-US" sz="2800">
                        <a:latin typeface="Cambria Math" panose="02040503050406030204" pitchFamily="18" charset="0"/>
                        <a:ea typeface="MS Mincho" charset="0"/>
                        <a:cs typeface="Cambria Math" panose="02040503050406030204" pitchFamily="18" charset="0"/>
                      </a:rPr>
                      <m:t>/</m:t>
                    </m:r>
                    <m:r>
                      <m:rPr>
                        <m:sty m:val="p"/>
                      </m:rPr>
                      <a:rPr lang="en-US" sz="2800">
                        <a:latin typeface="Cambria Math" panose="02040503050406030204" pitchFamily="18" charset="0"/>
                        <a:cs typeface="Cambria Math" panose="02040503050406030204" pitchFamily="18" charset="0"/>
                      </a:rPr>
                      <m:t>m</m:t>
                    </m:r>
                    <m:r>
                      <a:rPr lang="en-US" sz="2800">
                        <a:latin typeface="Cambria Math" panose="02040503050406030204" pitchFamily="18" charset="0"/>
                        <a:ea typeface="MS Mincho" charset="0"/>
                        <a:cs typeface="Cambria Math" panose="02040503050406030204" pitchFamily="18" charset="0"/>
                      </a:rPr>
                      <m:t>.</m:t>
                    </m:r>
                  </m:oMath>
                </a14:m>
                <a:r>
                  <a:rPr lang="en-US" sz="2800" dirty="0">
                    <a:latin typeface="Times New Roman" panose="02020603050405020304" pitchFamily="18" charset="0"/>
                    <a:cs typeface="Times New Roman" panose="02020603050405020304" pitchFamily="18" charset="0"/>
                  </a:rPr>
                  <a:t> </a:t>
                </a:r>
              </a:p>
              <a:p>
                <a:pPr>
                  <a:lnSpc>
                    <a:spcPct val="125000"/>
                  </a:lnSpc>
                  <a:spcBef>
                    <a:spcPts val="0"/>
                  </a:spcBef>
                  <a:spcAft>
                    <a:spcPts val="0"/>
                  </a:spcAft>
                </a:pPr>
                <a:r>
                  <a:rPr lang="en-US" sz="2800" dirty="0">
                    <a:latin typeface="Times New Roman" panose="02020603050405020304" pitchFamily="18" charset="0"/>
                    <a:cs typeface="Times New Roman" panose="02020603050405020304" pitchFamily="18" charset="0"/>
                  </a:rPr>
                  <a:t>Difference (%)</a:t>
                </a:r>
                <a14:m>
                  <m:oMath xmlns:m="http://schemas.openxmlformats.org/officeDocument/2006/math">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88</m:t>
                    </m:r>
                    <m:r>
                      <a:rPr lang="en-US" sz="2800">
                        <a:latin typeface="Cambria Math" panose="02040503050406030204" pitchFamily="18" charset="0"/>
                        <a:ea typeface="MS Mincho" charset="0"/>
                        <a:cs typeface="Cambria Math" panose="02040503050406030204" pitchFamily="18" charset="0"/>
                      </a:rPr>
                      <m:t>%&lt;</m:t>
                    </m:r>
                    <m:r>
                      <a:rPr lang="en-US" sz="2800">
                        <a:latin typeface="Cambria Math" panose="02040503050406030204" pitchFamily="18" charset="0"/>
                        <a:ea typeface="MS Mincho" charset="0"/>
                        <a:cs typeface="Cambria Math" panose="02040503050406030204" pitchFamily="18" charset="0"/>
                      </a:rPr>
                      <m:t>10</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Ok</m:t>
                    </m:r>
                    <m:r>
                      <a:rPr lang="en-US" sz="2800">
                        <a:latin typeface="Cambria Math" panose="02040503050406030204" pitchFamily="18" charset="0"/>
                        <a:ea typeface="MS Mincho" charset="0"/>
                        <a:cs typeface="Cambria Math" panose="02040503050406030204" pitchFamily="18" charset="0"/>
                      </a:rPr>
                      <m:t>.</m:t>
                    </m:r>
                  </m:oMath>
                </a14:m>
                <a:endParaRPr lang="en-US" sz="2800" dirty="0">
                  <a:latin typeface="Times New Roman" panose="02020603050405020304" pitchFamily="18" charset="0"/>
                  <a:cs typeface="Times New Roman" panose="02020603050405020304" pitchFamily="18" charset="0"/>
                </a:endParaRPr>
              </a:p>
              <a:p>
                <a:endParaRPr lang="en-US" sz="2800" dirty="0">
                  <a:latin typeface="Times New Roman" panose="02020603050405020304" pitchFamily="18" charset="0"/>
                  <a:cs typeface="Times New Roman" panose="02020603050405020304" pitchFamily="18" charset="0"/>
                </a:endParaRPr>
              </a:p>
            </p:txBody>
          </p:sp>
        </mc:Choice>
        <mc:Fallback xmlns="">
          <p:sp>
            <p:nvSpPr>
              <p:cNvPr id="4" name="مستطيل 3"/>
              <p:cNvSpPr>
                <a:spLocks noRot="1" noChangeAspect="1" noMove="1" noResize="1" noEditPoints="1" noAdjustHandles="1" noChangeArrowheads="1" noChangeShapeType="1" noTextEdit="1"/>
              </p:cNvSpPr>
              <p:nvPr/>
            </p:nvSpPr>
            <p:spPr>
              <a:xfrm>
                <a:off x="612775" y="3677787"/>
                <a:ext cx="9144000" cy="5715000"/>
              </a:xfrm>
              <a:prstGeom prst="rect">
                <a:avLst/>
              </a:prstGeom>
              <a:blipFill rotWithShape="1">
                <a:blip r:embed="rId10"/>
                <a:stretch>
                  <a:fillRect t="-9" b="9"/>
                </a:stretch>
              </a:blipFill>
            </p:spPr>
            <p:txBody>
              <a:bodyPr/>
              <a:lstStyle/>
              <a:p>
                <a:r>
                  <a:rPr lang="en-US" altLang="en-US">
                    <a:noFill/>
                  </a:rPr>
                  <a:t> </a:t>
                </a:r>
              </a:p>
            </p:txBody>
          </p:sp>
        </mc:Fallback>
      </mc:AlternateContent>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5181600" y="742633"/>
            <a:ext cx="8105775"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Verification of 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3"/>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4"/>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7677785" y="1485583"/>
            <a:ext cx="2919730"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Shear walls</a:t>
            </a:r>
          </a:p>
        </p:txBody>
      </p:sp>
      <p:sp>
        <p:nvSpPr>
          <p:cNvPr id="4" name="Text Box 3"/>
          <p:cNvSpPr txBox="1"/>
          <p:nvPr/>
        </p:nvSpPr>
        <p:spPr>
          <a:xfrm>
            <a:off x="452120" y="3162300"/>
            <a:ext cx="10259060" cy="4675505"/>
          </a:xfrm>
          <a:prstGeom prst="rect">
            <a:avLst/>
          </a:prstGeom>
          <a:noFill/>
        </p:spPr>
        <p:txBody>
          <a:bodyPr wrap="square" rtlCol="0">
            <a:noAutofit/>
          </a:bodyPr>
          <a:lstStyle/>
          <a:p>
            <a:pPr marL="285750" indent="-285750">
              <a:buFont typeface="Wingdings" panose="05000000000000000000" charset="0"/>
              <a:buChar char="Ø"/>
            </a:pPr>
            <a:r>
              <a:rPr lang="ar-SA" sz="4400" b="1" dirty="0">
                <a:latin typeface="Times New Roman" panose="02020603050405020304" pitchFamily="18" charset="0"/>
                <a:cs typeface="Times New Roman" panose="02020603050405020304" pitchFamily="18" charset="0"/>
              </a:rPr>
              <a:t> </a:t>
            </a:r>
            <a:r>
              <a:rPr lang="en-US" altLang="ar-SA" sz="4400" b="1" dirty="0">
                <a:latin typeface="Times New Roman" panose="02020603050405020304" pitchFamily="18" charset="0"/>
                <a:cs typeface="Times New Roman" panose="02020603050405020304" pitchFamily="18" charset="0"/>
              </a:rPr>
              <a:t> </a:t>
            </a:r>
            <a:r>
              <a:rPr lang="en-US" sz="4000" b="1" dirty="0">
                <a:latin typeface="Times New Roman" panose="02020603050405020304" pitchFamily="18" charset="0"/>
                <a:cs typeface="Times New Roman" panose="02020603050405020304" pitchFamily="18" charset="0"/>
              </a:rPr>
              <a:t>Piers:</a:t>
            </a:r>
          </a:p>
          <a:p>
            <a:pPr indent="0" algn="just">
              <a:buFont typeface="Wingdings" panose="05000000000000000000" charset="0"/>
              <a:buNone/>
            </a:pPr>
            <a:r>
              <a:rPr lang="en-US" sz="3200" dirty="0">
                <a:latin typeface="Times New Roman" panose="02020603050405020304" pitchFamily="18" charset="0"/>
                <a:cs typeface="Times New Roman" panose="02020603050405020304" pitchFamily="18" charset="0"/>
              </a:rPr>
              <a:t>The specific pier selected for review on the 4th basement is shown in the figure. The pier’s dimensions are:</a:t>
            </a:r>
          </a:p>
          <a:p>
            <a:pPr indent="0" algn="just">
              <a:buFont typeface="Wingdings" panose="05000000000000000000" charset="0"/>
              <a:buNone/>
            </a:pPr>
            <a:r>
              <a:rPr lang="en-US" sz="3200" dirty="0">
                <a:latin typeface="Times New Roman" panose="02020603050405020304" pitchFamily="18" charset="0"/>
                <a:cs typeface="Times New Roman" panose="02020603050405020304" pitchFamily="18" charset="0"/>
              </a:rPr>
              <a:t>- 2700 mm in length</a:t>
            </a:r>
          </a:p>
          <a:p>
            <a:pPr indent="0" algn="just">
              <a:buFont typeface="Wingdings" panose="05000000000000000000" charset="0"/>
              <a:buNone/>
            </a:pPr>
            <a:r>
              <a:rPr lang="en-US" sz="3200" dirty="0">
                <a:latin typeface="Times New Roman" panose="02020603050405020304" pitchFamily="18" charset="0"/>
                <a:cs typeface="Times New Roman" panose="02020603050405020304" pitchFamily="18" charset="0"/>
              </a:rPr>
              <a:t>- 1000 mm in width</a:t>
            </a:r>
          </a:p>
          <a:p>
            <a:pPr indent="0" algn="just">
              <a:buFont typeface="Wingdings" panose="05000000000000000000" charset="0"/>
              <a:buNone/>
            </a:pPr>
            <a:r>
              <a:rPr lang="en-US" sz="3200" dirty="0">
                <a:latin typeface="Times New Roman" panose="02020603050405020304" pitchFamily="18" charset="0"/>
                <a:cs typeface="Times New Roman" panose="02020603050405020304" pitchFamily="18" charset="0"/>
              </a:rPr>
              <a:t>- 2.9 m in height. </a:t>
            </a:r>
          </a:p>
          <a:p>
            <a:pPr indent="0" algn="just">
              <a:buFont typeface="Wingdings" panose="05000000000000000000" charset="0"/>
              <a:buNone/>
            </a:pPr>
            <a:r>
              <a:rPr lang="en-US" sz="3200" dirty="0">
                <a:latin typeface="Times New Roman" panose="02020603050405020304" pitchFamily="18" charset="0"/>
                <a:cs typeface="Times New Roman" panose="02020603050405020304" pitchFamily="18" charset="0"/>
              </a:rPr>
              <a:t>The design load combination for pier design checks is 1.2612(D+S.D)+1.0 L + </a:t>
            </a:r>
            <a:r>
              <a:rPr lang="en-US" sz="3200" dirty="0" err="1">
                <a:latin typeface="Times New Roman" panose="02020603050405020304" pitchFamily="18" charset="0"/>
                <a:cs typeface="Times New Roman" panose="02020603050405020304" pitchFamily="18" charset="0"/>
              </a:rPr>
              <a:t>Ey</a:t>
            </a:r>
            <a:r>
              <a:rPr lang="en-US" sz="3200" dirty="0">
                <a:latin typeface="Times New Roman" panose="02020603050405020304" pitchFamily="18" charset="0"/>
                <a:cs typeface="Times New Roman" panose="02020603050405020304" pitchFamily="18" charset="0"/>
              </a:rPr>
              <a:t>.</a:t>
            </a:r>
          </a:p>
          <a:p>
            <a:pPr indent="0" algn="just">
              <a:buFont typeface="Wingdings" panose="05000000000000000000" charset="0"/>
              <a:buNone/>
            </a:pPr>
            <a:endParaRPr lang="en-US" sz="3200" dirty="0">
              <a:latin typeface="Times New Roman" panose="02020603050405020304" pitchFamily="18" charset="0"/>
              <a:cs typeface="Times New Roman" panose="02020603050405020304" pitchFamily="18" charset="0"/>
            </a:endParaRPr>
          </a:p>
        </p:txBody>
      </p:sp>
      <p:pic>
        <p:nvPicPr>
          <p:cNvPr id="14" name="Picture 13"/>
          <p:cNvPicPr>
            <a:picLocks noChangeAspect="1"/>
          </p:cNvPicPr>
          <p:nvPr>
            <p:custDataLst>
              <p:tags r:id="rId2"/>
            </p:custDataLst>
          </p:nvPr>
        </p:nvPicPr>
        <p:blipFill>
          <a:blip r:embed="rId7">
            <a:clrChange>
              <a:clrFrom>
                <a:srgbClr val="FFFFFF">
                  <a:alpha val="100000"/>
                </a:srgbClr>
              </a:clrFrom>
              <a:clrTo>
                <a:srgbClr val="FFFFFF">
                  <a:alpha val="100000"/>
                  <a:alpha val="0"/>
                </a:srgbClr>
              </a:clrTo>
            </a:clrChange>
          </a:blip>
          <a:stretch>
            <a:fillRect/>
          </a:stretch>
        </p:blipFill>
        <p:spPr>
          <a:xfrm>
            <a:off x="10972800" y="2552700"/>
            <a:ext cx="6563360" cy="6819900"/>
          </a:xfrm>
          <a:prstGeom prst="rect">
            <a:avLst/>
          </a:prstGeom>
        </p:spPr>
      </p:pic>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5181600" y="742633"/>
            <a:ext cx="8105775"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Verification of 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4"/>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5"/>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7677785" y="1485583"/>
            <a:ext cx="2919730"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Shear walls</a:t>
            </a:r>
          </a:p>
        </p:txBody>
      </p:sp>
      <p:sp>
        <p:nvSpPr>
          <p:cNvPr id="4" name="Text Box 3"/>
          <p:cNvSpPr txBox="1"/>
          <p:nvPr/>
        </p:nvSpPr>
        <p:spPr>
          <a:xfrm>
            <a:off x="469900" y="2498090"/>
            <a:ext cx="10259060" cy="1472565"/>
          </a:xfrm>
          <a:prstGeom prst="rect">
            <a:avLst/>
          </a:prstGeom>
          <a:noFill/>
        </p:spPr>
        <p:txBody>
          <a:bodyPr wrap="square" rtlCol="0">
            <a:noAutofit/>
          </a:bodyPr>
          <a:lstStyle/>
          <a:p>
            <a:pPr marL="285750" indent="-285750">
              <a:buFont typeface="Wingdings" panose="05000000000000000000" charset="0"/>
              <a:buChar char="Ø"/>
            </a:pPr>
            <a:r>
              <a:rPr lang="en-US" altLang="ar-SA" sz="4400" b="1" dirty="0">
                <a:latin typeface="Times New Roman" panose="02020603050405020304" pitchFamily="18" charset="0"/>
                <a:cs typeface="Times New Roman" panose="02020603050405020304" pitchFamily="18" charset="0"/>
              </a:rPr>
              <a:t> </a:t>
            </a:r>
            <a:r>
              <a:rPr lang="ar-SA" sz="4400" b="1" dirty="0">
                <a:latin typeface="Times New Roman" panose="02020603050405020304" pitchFamily="18" charset="0"/>
                <a:cs typeface="Times New Roman" panose="02020603050405020304" pitchFamily="18" charset="0"/>
              </a:rPr>
              <a:t> </a:t>
            </a:r>
            <a:r>
              <a:rPr lang="en-US" sz="4000" b="1" dirty="0">
                <a:latin typeface="Times New Roman" panose="02020603050405020304" pitchFamily="18" charset="0"/>
                <a:cs typeface="Times New Roman" panose="02020603050405020304" pitchFamily="18" charset="0"/>
              </a:rPr>
              <a:t>Piers:</a:t>
            </a:r>
          </a:p>
          <a:p>
            <a:pPr indent="0">
              <a:buFont typeface="Wingdings" panose="05000000000000000000" charset="0"/>
              <a:buNone/>
            </a:pPr>
            <a:r>
              <a:rPr lang="en-US" altLang="ar-SA" sz="3600" b="1" dirty="0">
                <a:latin typeface="Times New Roman" panose="02020603050405020304" pitchFamily="18" charset="0"/>
                <a:cs typeface="Times New Roman" panose="02020603050405020304" pitchFamily="18" charset="0"/>
              </a:rPr>
              <a:t>  - Longitudinal reinforcement design check:</a:t>
            </a:r>
            <a:r>
              <a:rPr lang="en-US" altLang="en-US" sz="3600" b="1" dirty="0">
                <a:latin typeface="Times New Roman" panose="02020603050405020304" pitchFamily="18" charset="0"/>
                <a:cs typeface="Times New Roman" panose="02020603050405020304" pitchFamily="18" charset="0"/>
              </a:rPr>
              <a:t> </a:t>
            </a:r>
          </a:p>
          <a:p>
            <a:pPr marL="285750" indent="-285750">
              <a:buFont typeface="Wingdings" panose="05000000000000000000" charset="0"/>
              <a:buChar char="Ø"/>
            </a:pPr>
            <a:endParaRPr lang="en-US" altLang="en-US" sz="3600" b="1" dirty="0">
              <a:latin typeface="Times New Roman" panose="02020603050405020304" pitchFamily="18" charset="0"/>
              <a:cs typeface="Times New Roman" panose="02020603050405020304" pitchFamily="18" charset="0"/>
            </a:endParaRPr>
          </a:p>
        </p:txBody>
      </p:sp>
      <p:pic>
        <p:nvPicPr>
          <p:cNvPr id="284" name="image77.png"/>
          <p:cNvPicPr preferRelativeResize="0"/>
          <p:nvPr>
            <p:custDataLst>
              <p:tags r:id="rId2"/>
            </p:custDataLst>
          </p:nvPr>
        </p:nvPicPr>
        <p:blipFill>
          <a:blip r:embed="rId8">
            <a:clrChange>
              <a:clrFrom>
                <a:srgbClr val="FFFFFF">
                  <a:alpha val="100000"/>
                </a:srgbClr>
              </a:clrFrom>
              <a:clrTo>
                <a:srgbClr val="FFFFFF">
                  <a:alpha val="100000"/>
                  <a:alpha val="0"/>
                </a:srgbClr>
              </a:clrTo>
            </a:clrChange>
          </a:blip>
          <a:srcRect l="2714"/>
          <a:stretch>
            <a:fillRect/>
          </a:stretch>
        </p:blipFill>
        <p:spPr>
          <a:xfrm>
            <a:off x="9906000" y="2552700"/>
            <a:ext cx="7621270" cy="2984500"/>
          </a:xfrm>
          <a:prstGeom prst="rect">
            <a:avLst/>
          </a:prstGeom>
        </p:spPr>
      </p:pic>
      <p:pic>
        <p:nvPicPr>
          <p:cNvPr id="285" name="image58.png"/>
          <p:cNvPicPr preferRelativeResize="0"/>
          <p:nvPr>
            <p:custDataLst>
              <p:tags r:id="rId3"/>
            </p:custDataLst>
          </p:nvPr>
        </p:nvPicPr>
        <p:blipFill>
          <a:blip r:embed="rId9">
            <a:clrChange>
              <a:clrFrom>
                <a:srgbClr val="FFFFFF">
                  <a:alpha val="100000"/>
                </a:srgbClr>
              </a:clrFrom>
              <a:clrTo>
                <a:srgbClr val="FFFFFF">
                  <a:alpha val="100000"/>
                  <a:alpha val="0"/>
                </a:srgbClr>
              </a:clrTo>
            </a:clrChange>
          </a:blip>
          <a:srcRect/>
          <a:stretch>
            <a:fillRect/>
          </a:stretch>
        </p:blipFill>
        <p:spPr>
          <a:xfrm>
            <a:off x="10439400" y="5725795"/>
            <a:ext cx="6358255" cy="3892550"/>
          </a:xfrm>
          <a:prstGeom prst="rect">
            <a:avLst/>
          </a:prstGeom>
        </p:spPr>
      </p:pic>
      <mc:AlternateContent xmlns:mc="http://schemas.openxmlformats.org/markup-compatibility/2006" xmlns:a14="http://schemas.microsoft.com/office/drawing/2010/main">
        <mc:Choice Requires="a14">
          <p:sp>
            <p:nvSpPr>
              <p:cNvPr id="13" name="مستطيل 12"/>
              <p:cNvSpPr/>
              <p:nvPr/>
            </p:nvSpPr>
            <p:spPr>
              <a:xfrm>
                <a:off x="762000" y="3970823"/>
                <a:ext cx="9144000" cy="2661920"/>
              </a:xfrm>
              <a:prstGeom prst="rect">
                <a:avLst/>
              </a:prstGeom>
            </p:spPr>
            <p:txBody>
              <a:bodyPr>
                <a:spAutoFit/>
              </a:bodyPr>
              <a:lstStyle/>
              <a:p>
                <a:pPr>
                  <a:lnSpc>
                    <a:spcPct val="150000"/>
                  </a:lnSpc>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A</m:t>
                        </m:r>
                      </m:e>
                      <m:sub>
                        <m:r>
                          <m:rPr>
                            <m:sty m:val="p"/>
                          </m:rPr>
                          <a:rPr lang="en-US" sz="2800">
                            <a:latin typeface="Cambria Math" panose="02040503050406030204" pitchFamily="18" charset="0"/>
                            <a:cs typeface="Cambria Math" panose="02040503050406030204" pitchFamily="18" charset="0"/>
                          </a:rPr>
                          <m:t>s</m:t>
                        </m:r>
                      </m:sub>
                    </m:sSub>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ETABS</m:t>
                    </m:r>
                    <m:r>
                      <a:rPr lang="en-US" sz="2800">
                        <a:latin typeface="Cambria Math" panose="02040503050406030204" pitchFamily="18" charset="0"/>
                        <a:ea typeface="MS Mincho" charset="0"/>
                        <a:cs typeface="Cambria Math" panose="02040503050406030204" pitchFamily="18" charset="0"/>
                      </a:rPr>
                      <m:t>=6750 </m:t>
                    </m:r>
                    <m:sSup>
                      <m:sSupPr>
                        <m:ctrlPr>
                          <a:rPr lang="en-US" sz="2800" i="1">
                            <a:latin typeface="Cambria Math" panose="02040503050406030204" pitchFamily="18" charset="0"/>
                            <a:cs typeface="Cambria Math" panose="02040503050406030204" pitchFamily="18" charset="0"/>
                          </a:rPr>
                        </m:ctrlPr>
                      </m:sSupPr>
                      <m:e>
                        <m:r>
                          <m:rPr>
                            <m:sty m:val="p"/>
                          </m:rPr>
                          <a:rPr lang="en-US" sz="2800">
                            <a:latin typeface="Cambria Math" panose="02040503050406030204" pitchFamily="18" charset="0"/>
                            <a:cs typeface="Cambria Math" panose="02040503050406030204" pitchFamily="18" charset="0"/>
                          </a:rPr>
                          <m:t>mm</m:t>
                        </m:r>
                      </m:e>
                      <m:sup>
                        <m:r>
                          <a:rPr lang="en-US" sz="2800">
                            <a:latin typeface="Cambria Math" panose="02040503050406030204" pitchFamily="18" charset="0"/>
                            <a:ea typeface="MS Mincho" charset="0"/>
                            <a:cs typeface="Cambria Math" panose="02040503050406030204" pitchFamily="18" charset="0"/>
                          </a:rPr>
                          <m:t>2</m:t>
                        </m:r>
                      </m:sup>
                    </m:sSup>
                  </m:oMath>
                </a14:m>
                <a:r>
                  <a:rPr lang="en-US" sz="2800" dirty="0">
                    <a:latin typeface="Times New Roman" panose="02020603050405020304" pitchFamily="18" charset="0"/>
                    <a:cs typeface="Times New Roman" panose="02020603050405020304" pitchFamily="18" charset="0"/>
                  </a:rPr>
                  <a:t>.</a:t>
                </a:r>
              </a:p>
              <a:p>
                <a:pPr>
                  <a:lnSpc>
                    <a:spcPct val="100000"/>
                  </a:lnSpc>
                </a:pPr>
                <a:r>
                  <a:rPr lang="en-US" sz="2800" dirty="0">
                    <a:latin typeface="Times New Roman" panose="02020603050405020304" pitchFamily="18" charset="0"/>
                    <a:cs typeface="Times New Roman" panose="02020603050405020304" pitchFamily="18" charset="0"/>
                  </a:rPr>
                  <a:t>Reinforcement </a:t>
                </a:r>
                <a14:m>
                  <m:oMath xmlns:m="http://schemas.openxmlformats.org/officeDocument/2006/math">
                    <m:f>
                      <m:fPr>
                        <m:ctrlPr>
                          <a:rPr lang="en-US" sz="2800" i="1">
                            <a:latin typeface="Cambria Math" panose="02040503050406030204" pitchFamily="18" charset="0"/>
                            <a:cs typeface="Cambria Math" panose="02040503050406030204" pitchFamily="18" charset="0"/>
                          </a:rPr>
                        </m:ctrlPr>
                      </m:fPr>
                      <m:num>
                        <m:r>
                          <a:rPr lang="en-US" sz="2800">
                            <a:latin typeface="Cambria Math" panose="02040503050406030204" pitchFamily="18" charset="0"/>
                            <a:ea typeface="MS Mincho" charset="0"/>
                            <a:cs typeface="Cambria Math" panose="02040503050406030204" pitchFamily="18" charset="0"/>
                          </a:rPr>
                          <m:t>6750</m:t>
                        </m:r>
                      </m:num>
                      <m:den>
                        <m:r>
                          <a:rPr lang="en-US" sz="2800">
                            <a:latin typeface="Cambria Math" panose="02040503050406030204" pitchFamily="18" charset="0"/>
                            <a:ea typeface="MS Mincho" charset="0"/>
                            <a:cs typeface="Cambria Math" panose="02040503050406030204" pitchFamily="18" charset="0"/>
                          </a:rPr>
                          <m:t>2×2.7</m:t>
                        </m:r>
                      </m:den>
                    </m:f>
                    <m:r>
                      <a:rPr lang="en-US" sz="2800">
                        <a:latin typeface="Cambria Math" panose="02040503050406030204" pitchFamily="18" charset="0"/>
                        <a:ea typeface="MS Mincho" charset="0"/>
                        <a:cs typeface="Cambria Math" panose="02040503050406030204" pitchFamily="18" charset="0"/>
                      </a:rPr>
                      <m:t>=1250 </m:t>
                    </m:r>
                    <m:sSup>
                      <m:sSupPr>
                        <m:ctrlPr>
                          <a:rPr lang="en-US" sz="2800" i="1">
                            <a:latin typeface="Cambria Math" panose="02040503050406030204" pitchFamily="18" charset="0"/>
                            <a:cs typeface="Cambria Math" panose="02040503050406030204" pitchFamily="18" charset="0"/>
                          </a:rPr>
                        </m:ctrlPr>
                      </m:sSupPr>
                      <m:e>
                        <m:r>
                          <m:rPr>
                            <m:sty m:val="p"/>
                          </m:rPr>
                          <a:rPr lang="en-US" sz="2800">
                            <a:latin typeface="Cambria Math" panose="02040503050406030204" pitchFamily="18" charset="0"/>
                            <a:cs typeface="Cambria Math" panose="02040503050406030204" pitchFamily="18" charset="0"/>
                          </a:rPr>
                          <m:t>mm</m:t>
                        </m:r>
                      </m:e>
                      <m:sup>
                        <m:r>
                          <a:rPr lang="en-US" sz="2800">
                            <a:latin typeface="Cambria Math" panose="02040503050406030204" pitchFamily="18" charset="0"/>
                            <a:ea typeface="MS Mincho" charset="0"/>
                            <a:cs typeface="Cambria Math" panose="02040503050406030204" pitchFamily="18" charset="0"/>
                          </a:rPr>
                          <m:t>2</m:t>
                        </m:r>
                      </m:sup>
                    </m:sSup>
                    <m:r>
                      <a:rPr lang="en-US" sz="2800">
                        <a:latin typeface="Cambria Math" panose="02040503050406030204" pitchFamily="18" charset="0"/>
                        <a:ea typeface="MS Mincho" charset="0"/>
                        <a:cs typeface="Cambria Math" panose="02040503050406030204" pitchFamily="18" charset="0"/>
                      </a:rPr>
                      <m:t>/</m:t>
                    </m:r>
                    <m:r>
                      <m:rPr>
                        <m:sty m:val="p"/>
                      </m:rPr>
                      <a:rPr lang="en-US" sz="2800">
                        <a:latin typeface="Cambria Math" panose="02040503050406030204" pitchFamily="18" charset="0"/>
                        <a:cs typeface="Cambria Math" panose="02040503050406030204" pitchFamily="18" charset="0"/>
                      </a:rPr>
                      <m:t>m</m:t>
                    </m:r>
                  </m:oMath>
                </a14:m>
                <a:r>
                  <a:rPr lang="en-US" sz="2800" dirty="0">
                    <a:latin typeface="Times New Roman" panose="02020603050405020304" pitchFamily="18" charset="0"/>
                    <a:cs typeface="Times New Roman" panose="02020603050405020304" pitchFamily="18" charset="0"/>
                  </a:rPr>
                  <a:t>.</a:t>
                </a:r>
              </a:p>
              <a:p>
                <a:pPr>
                  <a:lnSpc>
                    <a:spcPct val="150000"/>
                  </a:lnSpc>
                </a:pPr>
                <a14:m>
                  <m:oMath xmlns:m="http://schemas.openxmlformats.org/officeDocument/2006/math">
                    <m:r>
                      <a:rPr lang="en-US" sz="2800">
                        <a:latin typeface="Cambria Math" panose="02040503050406030204" pitchFamily="18" charset="0"/>
                        <a:ea typeface="MS Mincho" charset="0"/>
                        <a:cs typeface="Cambria Math" panose="02040503050406030204" pitchFamily="18" charset="0"/>
                      </a:rPr>
                      <m:t>5</m:t>
                    </m:r>
                    <m:r>
                      <m:rPr>
                        <m:sty m:val="p"/>
                      </m:rPr>
                      <a:rPr lang="en-US" sz="2800">
                        <a:latin typeface="Cambria Math" panose="02040503050406030204" pitchFamily="18" charset="0"/>
                        <a:cs typeface="Cambria Math" panose="02040503050406030204" pitchFamily="18" charset="0"/>
                      </a:rPr>
                      <m:t>Φ</m:t>
                    </m:r>
                    <m:r>
                      <a:rPr lang="en-US" sz="2800">
                        <a:latin typeface="Cambria Math" panose="02040503050406030204" pitchFamily="18" charset="0"/>
                        <a:ea typeface="MS Mincho" charset="0"/>
                        <a:cs typeface="Cambria Math" panose="02040503050406030204" pitchFamily="18" charset="0"/>
                      </a:rPr>
                      <m:t>18/</m:t>
                    </m:r>
                    <m:r>
                      <m:rPr>
                        <m:sty m:val="p"/>
                      </m:rPr>
                      <a:rPr lang="en-US" sz="2800">
                        <a:latin typeface="Cambria Math" panose="02040503050406030204" pitchFamily="18" charset="0"/>
                        <a:cs typeface="Cambria Math" panose="02040503050406030204" pitchFamily="18" charset="0"/>
                      </a:rPr>
                      <m:t>m</m:t>
                    </m:r>
                  </m:oMath>
                </a14:m>
                <a:r>
                  <a:rPr lang="en-US" sz="2800" dirty="0">
                    <a:latin typeface="Times New Roman" panose="02020603050405020304" pitchFamily="18" charset="0"/>
                    <a:cs typeface="Times New Roman" panose="02020603050405020304" pitchFamily="18" charset="0"/>
                  </a:rPr>
                  <a:t>.</a:t>
                </a:r>
              </a:p>
              <a:p>
                <a:pPr>
                  <a:lnSpc>
                    <a:spcPct val="150000"/>
                  </a:lnSpc>
                </a:pPr>
                <a14:m>
                  <m:oMath xmlns:m="http://schemas.openxmlformats.org/officeDocument/2006/math">
                    <m:r>
                      <a:rPr lang="en-US" sz="2800">
                        <a:latin typeface="Cambria Math" panose="02040503050406030204" pitchFamily="18" charset="0"/>
                        <a:ea typeface="MS Mincho" charset="0"/>
                        <a:cs typeface="Cambria Math" panose="02040503050406030204" pitchFamily="18" charset="0"/>
                      </a:rPr>
                      <m:t>1</m:t>
                    </m:r>
                    <m:r>
                      <m:rPr>
                        <m:sty m:val="p"/>
                      </m:rPr>
                      <a:rPr lang="en-US" sz="2800">
                        <a:latin typeface="Cambria Math" panose="02040503050406030204" pitchFamily="18" charset="0"/>
                        <a:cs typeface="Cambria Math" panose="02040503050406030204" pitchFamily="18" charset="0"/>
                      </a:rPr>
                      <m:t>Φ</m:t>
                    </m:r>
                    <m:r>
                      <a:rPr lang="en-US" sz="2800">
                        <a:latin typeface="Cambria Math" panose="02040503050406030204" pitchFamily="18" charset="0"/>
                        <a:ea typeface="MS Mincho" charset="0"/>
                        <a:cs typeface="Cambria Math" panose="02040503050406030204" pitchFamily="18" charset="0"/>
                      </a:rPr>
                      <m:t>18/200</m:t>
                    </m:r>
                    <m:r>
                      <m:rPr>
                        <m:sty m:val="p"/>
                      </m:rPr>
                      <a:rPr lang="en-US" sz="2800">
                        <a:latin typeface="Cambria Math" panose="02040503050406030204" pitchFamily="18" charset="0"/>
                        <a:cs typeface="Cambria Math" panose="02040503050406030204" pitchFamily="18" charset="0"/>
                      </a:rPr>
                      <m:t>mm</m:t>
                    </m:r>
                  </m:oMath>
                </a14:m>
                <a:r>
                  <a:rPr lang="en-US" sz="2800" dirty="0">
                    <a:latin typeface="Times New Roman" panose="02020603050405020304" pitchFamily="18" charset="0"/>
                    <a:cs typeface="Times New Roman" panose="02020603050405020304" pitchFamily="18" charset="0"/>
                  </a:rPr>
                  <a:t>.</a:t>
                </a:r>
              </a:p>
            </p:txBody>
          </p:sp>
        </mc:Choice>
        <mc:Fallback xmlns="">
          <p:sp>
            <p:nvSpPr>
              <p:cNvPr id="13" name="مستطيل 12"/>
              <p:cNvSpPr>
                <a:spLocks noRot="1" noChangeAspect="1" noMove="1" noResize="1" noEditPoints="1" noAdjustHandles="1" noChangeArrowheads="1" noChangeShapeType="1" noTextEdit="1"/>
              </p:cNvSpPr>
              <p:nvPr/>
            </p:nvSpPr>
            <p:spPr>
              <a:xfrm>
                <a:off x="762000" y="3970823"/>
                <a:ext cx="9144000" cy="2661920"/>
              </a:xfrm>
              <a:prstGeom prst="rect">
                <a:avLst/>
              </a:prstGeom>
              <a:blipFill rotWithShape="1">
                <a:blip r:embed="rId10"/>
                <a:stretch>
                  <a:fillRect t="-6" b="6"/>
                </a:stretch>
              </a:blipFill>
            </p:spPr>
            <p:txBody>
              <a:bodyPr/>
              <a:lstStyle/>
              <a:p>
                <a:r>
                  <a:rPr lang="en-US" altLang="en-US">
                    <a:noFill/>
                  </a:rPr>
                  <a:t> </a:t>
                </a:r>
              </a:p>
            </p:txBody>
          </p:sp>
        </mc:Fallback>
      </mc:AlternateContent>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5181600" y="742633"/>
            <a:ext cx="8105775"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Verification of 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3"/>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4"/>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7677785" y="1485583"/>
            <a:ext cx="2919730"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Shear walls</a:t>
            </a:r>
          </a:p>
        </p:txBody>
      </p:sp>
      <p:sp>
        <p:nvSpPr>
          <p:cNvPr id="4" name="Text Box 3"/>
          <p:cNvSpPr txBox="1"/>
          <p:nvPr/>
        </p:nvSpPr>
        <p:spPr>
          <a:xfrm>
            <a:off x="469900" y="2498090"/>
            <a:ext cx="10259060" cy="1472565"/>
          </a:xfrm>
          <a:prstGeom prst="rect">
            <a:avLst/>
          </a:prstGeom>
          <a:noFill/>
        </p:spPr>
        <p:txBody>
          <a:bodyPr wrap="square" rtlCol="0">
            <a:noAutofit/>
          </a:bodyPr>
          <a:lstStyle/>
          <a:p>
            <a:pPr marL="285750" indent="-285750">
              <a:buFont typeface="Wingdings" panose="05000000000000000000" charset="0"/>
              <a:buChar char="Ø"/>
            </a:pPr>
            <a:r>
              <a:rPr lang="en-US" sz="4000" b="1">
                <a:latin typeface="Times New Roman" panose="02020603050405020304" pitchFamily="18" charset="0"/>
                <a:cs typeface="Times New Roman" panose="02020603050405020304" pitchFamily="18" charset="0"/>
              </a:rPr>
              <a:t>  Piers:</a:t>
            </a:r>
          </a:p>
          <a:p>
            <a:pPr indent="0">
              <a:buFont typeface="Wingdings" panose="05000000000000000000" charset="0"/>
              <a:buNone/>
            </a:pPr>
            <a:r>
              <a:rPr lang="en-US" altLang="ar-SA" sz="3600" b="1">
                <a:latin typeface="Times New Roman" panose="02020603050405020304" pitchFamily="18" charset="0"/>
                <a:cs typeface="Times New Roman" panose="02020603050405020304" pitchFamily="18" charset="0"/>
              </a:rPr>
              <a:t>  - Check boundary limits:</a:t>
            </a:r>
            <a:r>
              <a:rPr lang="en-US" altLang="en-US" sz="3600" b="1">
                <a:latin typeface="Times New Roman" panose="02020603050405020304" pitchFamily="18" charset="0"/>
                <a:cs typeface="Times New Roman" panose="02020603050405020304" pitchFamily="18" charset="0"/>
              </a:rPr>
              <a:t> </a:t>
            </a:r>
          </a:p>
          <a:p>
            <a:pPr marL="285750" indent="-285750">
              <a:buFont typeface="Wingdings" panose="05000000000000000000" charset="0"/>
              <a:buChar char="Ø"/>
            </a:pPr>
            <a:endParaRPr lang="en-US" altLang="en-US" sz="3600" b="1">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9" name="مستطيل 8"/>
              <p:cNvSpPr/>
              <p:nvPr/>
            </p:nvSpPr>
            <p:spPr>
              <a:xfrm>
                <a:off x="662940" y="3695871"/>
                <a:ext cx="8858250" cy="4439285"/>
              </a:xfrm>
              <a:prstGeom prst="rect">
                <a:avLst/>
              </a:prstGeom>
            </p:spPr>
            <p:txBody>
              <a:bodyPr wrap="none">
                <a:spAutoFit/>
              </a:bodyPr>
              <a:lstStyle/>
              <a:p>
                <a:pPr algn="l">
                  <a:lnSpc>
                    <a:spcPct val="100000"/>
                  </a:lnSpc>
                </a:pPr>
                <a:r>
                  <a:rPr lang="en-US" altLang="ar-SA" sz="3200" b="1">
                    <a:latin typeface="Times New Roman" panose="02020603050405020304" pitchFamily="18" charset="0"/>
                    <a:cs typeface="Times New Roman" panose="02020603050405020304" pitchFamily="18" charset="0"/>
                    <a:sym typeface="+mn-ea"/>
                  </a:rPr>
                  <a:t>Strain method:</a:t>
                </a:r>
                <a:endParaRPr lang="en-US" sz="3200" i="1">
                  <a:latin typeface="Times New Roman" panose="02020603050405020304" pitchFamily="18" charset="0"/>
                  <a:cs typeface="Times New Roman" panose="02020603050405020304" pitchFamily="18" charset="0"/>
                </a:endParaRPr>
              </a:p>
              <a:p>
                <a:pPr algn="l">
                  <a:lnSpc>
                    <a:spcPct val="125000"/>
                  </a:lnSpc>
                  <a:spcBef>
                    <a:spcPts val="0"/>
                  </a:spcBef>
                  <a:spcAft>
                    <a:spcPts val="0"/>
                  </a:spcAft>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C</m:t>
                        </m:r>
                      </m:e>
                      <m:sub>
                        <m:r>
                          <m:rPr>
                            <m:sty m:val="p"/>
                          </m:rPr>
                          <a:rPr lang="en-US" sz="2800">
                            <a:latin typeface="Cambria Math" panose="02040503050406030204" pitchFamily="18" charset="0"/>
                            <a:cs typeface="Cambria Math" panose="02040503050406030204" pitchFamily="18" charset="0"/>
                          </a:rPr>
                          <m:t>limit</m:t>
                        </m:r>
                      </m:sub>
                    </m:sSub>
                    <m:r>
                      <a:rPr lang="en-US" sz="280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l</m:t>
                            </m:r>
                          </m:e>
                          <m:sub>
                            <m:r>
                              <m:rPr>
                                <m:sty m:val="p"/>
                              </m:rPr>
                              <a:rPr lang="en-US" sz="2800">
                                <a:latin typeface="Cambria Math" panose="02040503050406030204" pitchFamily="18" charset="0"/>
                                <a:cs typeface="Cambria Math" panose="02040503050406030204" pitchFamily="18" charset="0"/>
                              </a:rPr>
                              <m:t>w</m:t>
                            </m:r>
                          </m:sub>
                        </m:sSub>
                      </m:num>
                      <m:den>
                        <m:r>
                          <a:rPr lang="en-US" sz="2800">
                            <a:latin typeface="Cambria Math" panose="02040503050406030204" pitchFamily="18" charset="0"/>
                            <a:ea typeface="MS Mincho" charset="0"/>
                            <a:cs typeface="Cambria Math" panose="02040503050406030204" pitchFamily="18" charset="0"/>
                          </a:rPr>
                          <m:t>1.5×600×0.005</m:t>
                        </m:r>
                      </m:den>
                    </m:f>
                    <m:r>
                      <a:rPr lang="en-US" sz="2800">
                        <a:latin typeface="Cambria Math" panose="02040503050406030204" pitchFamily="18" charset="0"/>
                        <a:ea typeface="MS Mincho" charset="0"/>
                        <a:cs typeface="Cambria Math" panose="02040503050406030204" pitchFamily="18" charset="0"/>
                      </a:rPr>
                      <m:t>=600 </m:t>
                    </m:r>
                    <m:r>
                      <m:rPr>
                        <m:sty m:val="p"/>
                      </m:rPr>
                      <a:rPr lang="en-US" sz="2800">
                        <a:latin typeface="Cambria Math" panose="02040503050406030204" pitchFamily="18" charset="0"/>
                        <a:cs typeface="Cambria Math" panose="02040503050406030204" pitchFamily="18" charset="0"/>
                      </a:rPr>
                      <m:t>mm</m:t>
                    </m:r>
                  </m:oMath>
                </a14:m>
                <a:r>
                  <a:rPr lang="en-US" sz="2800" dirty="0">
                    <a:latin typeface="Times New Roman" panose="02020603050405020304" pitchFamily="18" charset="0"/>
                    <a:cs typeface="Times New Roman" panose="02020603050405020304" pitchFamily="18" charset="0"/>
                  </a:rPr>
                  <a:t>.</a:t>
                </a:r>
              </a:p>
              <a:p>
                <a:pPr algn="l">
                  <a:lnSpc>
                    <a:spcPct val="125000"/>
                  </a:lnSpc>
                  <a:spcBef>
                    <a:spcPts val="0"/>
                  </a:spcBef>
                  <a:spcAft>
                    <a:spcPts val="0"/>
                  </a:spcAft>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𝐶</m:t>
                        </m:r>
                      </m:e>
                      <m:sub>
                        <m:r>
                          <a:rPr lang="en-US" sz="2800" i="1">
                            <a:latin typeface="Cambria Math" panose="02040503050406030204" pitchFamily="18" charset="0"/>
                            <a:cs typeface="Cambria Math" panose="02040503050406030204" pitchFamily="18" charset="0"/>
                          </a:rPr>
                          <m:t>𝑙𝑖𝑚𝑖𝑡</m:t>
                        </m:r>
                      </m:sub>
                    </m:sSub>
                    <m:r>
                      <a:rPr lang="en-US" sz="2800" i="1">
                        <a:latin typeface="Cambria Math" panose="02040503050406030204" pitchFamily="18" charset="0"/>
                        <a:ea typeface="MS Mincho" charset="0"/>
                        <a:cs typeface="Cambria Math" panose="02040503050406030204" pitchFamily="18" charset="0"/>
                      </a:rPr>
                      <m:t> (</m:t>
                    </m:r>
                    <m:r>
                      <a:rPr lang="en-US" sz="2800" i="1">
                        <a:latin typeface="Cambria Math" panose="02040503050406030204" pitchFamily="18" charset="0"/>
                        <a:cs typeface="Cambria Math" panose="02040503050406030204" pitchFamily="18" charset="0"/>
                      </a:rPr>
                      <m:t>𝐸𝑇𝐴𝐵𝑆</m:t>
                    </m:r>
                    <m:r>
                      <a:rPr lang="en-US" sz="2800" i="1">
                        <a:latin typeface="Cambria Math" panose="02040503050406030204" pitchFamily="18" charset="0"/>
                        <a:ea typeface="MS Mincho" charset="0"/>
                        <a:cs typeface="Cambria Math" panose="02040503050406030204" pitchFamily="18" charset="0"/>
                      </a:rPr>
                      <m:t>)=600 </m:t>
                    </m:r>
                    <m:r>
                      <a:rPr lang="en-US" sz="2800" i="1">
                        <a:latin typeface="Cambria Math" panose="02040503050406030204" pitchFamily="18" charset="0"/>
                        <a:cs typeface="Cambria Math" panose="02040503050406030204" pitchFamily="18" charset="0"/>
                      </a:rPr>
                      <m:t>𝑚𝑚</m:t>
                    </m:r>
                  </m:oMath>
                </a14:m>
                <a:r>
                  <a:rPr lang="en-US" sz="2800" dirty="0">
                    <a:latin typeface="Times New Roman" panose="02020603050405020304" pitchFamily="18" charset="0"/>
                    <a:cs typeface="Times New Roman" panose="02020603050405020304" pitchFamily="18" charset="0"/>
                  </a:rPr>
                  <a:t>. (Error = 0%).</a:t>
                </a:r>
                <a:endParaRPr lang="ar-SA" sz="2800" dirty="0">
                  <a:latin typeface="Times New Roman" panose="02020603050405020304" pitchFamily="18" charset="0"/>
                  <a:cs typeface="Times New Roman" panose="02020603050405020304" pitchFamily="18" charset="0"/>
                </a:endParaRPr>
              </a:p>
              <a:p>
                <a:pPr algn="l">
                  <a:lnSpc>
                    <a:spcPct val="125000"/>
                  </a:lnSpc>
                  <a:spcBef>
                    <a:spcPts val="0"/>
                  </a:spcBef>
                  <a:spcAft>
                    <a:spcPts val="0"/>
                  </a:spcAft>
                </a:pPr>
                <a14:m>
                  <m:oMath xmlns:m="http://schemas.openxmlformats.org/officeDocument/2006/math">
                    <m:r>
                      <m:rPr>
                        <m:sty m:val="p"/>
                      </m:rPr>
                      <a:rPr lang="en-US" sz="2800">
                        <a:latin typeface="Cambria Math" panose="02040503050406030204" pitchFamily="18" charset="0"/>
                        <a:cs typeface="Cambria Math" panose="02040503050406030204" pitchFamily="18" charset="0"/>
                      </a:rPr>
                      <m:t>C</m:t>
                    </m:r>
                    <m:r>
                      <a:rPr lang="en-US" sz="280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m:rPr>
                            <m:sty m:val="p"/>
                          </m:rPr>
                          <a:rPr lang="en-US" sz="2800">
                            <a:latin typeface="Cambria Math" panose="02040503050406030204" pitchFamily="18" charset="0"/>
                            <a:cs typeface="Cambria Math" panose="02040503050406030204" pitchFamily="18" charset="0"/>
                          </a:rPr>
                          <m:t>α</m:t>
                        </m:r>
                        <m:r>
                          <a:rPr lang="en-US" sz="2800">
                            <a:latin typeface="Cambria Math" panose="02040503050406030204" pitchFamily="18" charset="0"/>
                            <a:ea typeface="MS Mincho" charset="0"/>
                            <a:cs typeface="Cambria Math" panose="02040503050406030204" pitchFamily="18" charset="0"/>
                          </a:rPr>
                          <m:t>+</m:t>
                        </m:r>
                        <m:r>
                          <m:rPr>
                            <m:sty m:val="p"/>
                          </m:rPr>
                          <a:rPr lang="en-US" sz="2800">
                            <a:latin typeface="Cambria Math" panose="02040503050406030204" pitchFamily="18" charset="0"/>
                            <a:cs typeface="Cambria Math" panose="02040503050406030204" pitchFamily="18" charset="0"/>
                          </a:rPr>
                          <m:t>ω</m:t>
                        </m:r>
                      </m:num>
                      <m:den>
                        <m:r>
                          <a:rPr lang="en-US" sz="2800">
                            <a:latin typeface="Cambria Math" panose="02040503050406030204" pitchFamily="18" charset="0"/>
                            <a:ea typeface="MS Mincho" charset="0"/>
                            <a:cs typeface="Cambria Math" panose="02040503050406030204" pitchFamily="18" charset="0"/>
                          </a:rPr>
                          <m:t>0.85</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β</m:t>
                            </m:r>
                          </m:e>
                          <m:sub>
                            <m:r>
                              <a:rPr lang="en-US" sz="2800">
                                <a:latin typeface="Cambria Math" panose="02040503050406030204" pitchFamily="18" charset="0"/>
                                <a:ea typeface="MS Mincho" charset="0"/>
                                <a:cs typeface="Cambria Math" panose="02040503050406030204" pitchFamily="18" charset="0"/>
                              </a:rPr>
                              <m:t>1</m:t>
                            </m:r>
                          </m:sub>
                        </m:sSub>
                        <m:r>
                          <a:rPr lang="en-US" sz="2800">
                            <a:latin typeface="Cambria Math" panose="02040503050406030204" pitchFamily="18" charset="0"/>
                            <a:ea typeface="MS Mincho" charset="0"/>
                            <a:cs typeface="Cambria Math" panose="02040503050406030204" pitchFamily="18" charset="0"/>
                          </a:rPr>
                          <m:t>+2</m:t>
                        </m:r>
                        <m:r>
                          <m:rPr>
                            <m:sty m:val="p"/>
                          </m:rPr>
                          <a:rPr lang="en-US" sz="2800">
                            <a:latin typeface="Cambria Math" panose="02040503050406030204" pitchFamily="18" charset="0"/>
                            <a:cs typeface="Cambria Math" panose="02040503050406030204" pitchFamily="18" charset="0"/>
                          </a:rPr>
                          <m:t>ω</m:t>
                        </m:r>
                      </m:den>
                    </m:f>
                    <m:r>
                      <a:rPr lang="en-US" sz="2800">
                        <a:latin typeface="Cambria Math" panose="02040503050406030204" pitchFamily="18" charset="0"/>
                        <a:ea typeface="MS Mincho"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l</m:t>
                        </m:r>
                      </m:e>
                      <m:sub>
                        <m:r>
                          <m:rPr>
                            <m:sty m:val="p"/>
                          </m:rPr>
                          <a:rPr lang="en-US" sz="2800">
                            <a:latin typeface="Cambria Math" panose="02040503050406030204" pitchFamily="18" charset="0"/>
                            <a:cs typeface="Cambria Math" panose="02040503050406030204" pitchFamily="18" charset="0"/>
                          </a:rPr>
                          <m:t>w</m:t>
                        </m:r>
                      </m:sub>
                    </m:sSub>
                    <m:r>
                      <a:rPr lang="en-US" sz="2800">
                        <a:latin typeface="Cambria Math" panose="02040503050406030204" pitchFamily="18" charset="0"/>
                        <a:ea typeface="MS Mincho" charset="0"/>
                        <a:cs typeface="Cambria Math" panose="02040503050406030204" pitchFamily="18" charset="0"/>
                      </a:rPr>
                      <m:t>=868.34 </m:t>
                    </m:r>
                    <m:r>
                      <m:rPr>
                        <m:sty m:val="p"/>
                      </m:rPr>
                      <a:rPr lang="en-US" sz="2800">
                        <a:latin typeface="Cambria Math" panose="02040503050406030204" pitchFamily="18" charset="0"/>
                        <a:cs typeface="Cambria Math" panose="02040503050406030204" pitchFamily="18" charset="0"/>
                      </a:rPr>
                      <m:t>mm</m:t>
                    </m:r>
                    <m:r>
                      <a:rPr lang="en-US" sz="2800">
                        <a:latin typeface="Cambria Math" panose="02040503050406030204" pitchFamily="18" charset="0"/>
                        <a:ea typeface="MS Mincho" charset="0"/>
                        <a:cs typeface="Cambria Math" panose="02040503050406030204" pitchFamily="18" charset="0"/>
                      </a:rPr>
                      <m:t> &gt; 600 </m:t>
                    </m:r>
                    <m:r>
                      <m:rPr>
                        <m:sty m:val="p"/>
                      </m:rPr>
                      <a:rPr lang="en-US" sz="2800">
                        <a:latin typeface="Cambria Math" panose="02040503050406030204" pitchFamily="18" charset="0"/>
                        <a:cs typeface="Cambria Math" panose="02040503050406030204" pitchFamily="18" charset="0"/>
                      </a:rPr>
                      <m:t>mm</m:t>
                    </m:r>
                  </m:oMath>
                </a14:m>
                <a:r>
                  <a:rPr lang="en-US" sz="2800" dirty="0">
                    <a:latin typeface="Times New Roman" panose="02020603050405020304" pitchFamily="18" charset="0"/>
                    <a:cs typeface="Times New Roman" panose="02020603050405020304" pitchFamily="18" charset="0"/>
                  </a:rPr>
                  <a:t>.</a:t>
                </a:r>
              </a:p>
              <a:p>
                <a:pPr algn="l">
                  <a:lnSpc>
                    <a:spcPct val="125000"/>
                  </a:lnSpc>
                  <a:spcBef>
                    <a:spcPts val="0"/>
                  </a:spcBef>
                  <a:spcAft>
                    <a:spcPts val="0"/>
                  </a:spcAft>
                </a:pPr>
                <a14:m>
                  <m:oMath xmlns:m="http://schemas.openxmlformats.org/officeDocument/2006/math">
                    <m:r>
                      <m:rPr>
                        <m:sty m:val="p"/>
                      </m:rPr>
                      <a:rPr lang="en-US" sz="2800">
                        <a:latin typeface="Cambria Math" panose="02040503050406030204" pitchFamily="18" charset="0"/>
                        <a:cs typeface="Cambria Math" panose="02040503050406030204" pitchFamily="18" charset="0"/>
                      </a:rPr>
                      <m:t>C</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ETABS</m:t>
                    </m:r>
                    <m:r>
                      <a:rPr lang="en-US" sz="2800">
                        <a:latin typeface="Cambria Math" panose="02040503050406030204" pitchFamily="18" charset="0"/>
                        <a:ea typeface="MS Mincho" charset="0"/>
                        <a:cs typeface="Cambria Math" panose="02040503050406030204" pitchFamily="18" charset="0"/>
                      </a:rPr>
                      <m:t>)=</m:t>
                    </m:r>
                  </m:oMath>
                </a14:m>
                <a:r>
                  <a:rPr lang="en-US" sz="2800" dirty="0">
                    <a:latin typeface="Times New Roman" panose="02020603050405020304" pitchFamily="18" charset="0"/>
                    <a:cs typeface="Times New Roman" panose="02020603050405020304" pitchFamily="18" charset="0"/>
                  </a:rPr>
                  <a:t>811.1</a:t>
                </a:r>
              </a:p>
              <a:p>
                <a:pPr algn="l">
                  <a:lnSpc>
                    <a:spcPct val="125000"/>
                  </a:lnSpc>
                  <a:spcBef>
                    <a:spcPts val="0"/>
                  </a:spcBef>
                  <a:spcAft>
                    <a:spcPts val="0"/>
                  </a:spcAft>
                </a:pPr>
                <a:r>
                  <a:rPr lang="en-US" sz="2800" dirty="0">
                    <a:latin typeface="Times New Roman" panose="02020603050405020304" pitchFamily="18" charset="0"/>
                    <a:cs typeface="Times New Roman" panose="02020603050405020304" pitchFamily="18" charset="0"/>
                  </a:rPr>
                  <a:t>Difference (%)</a:t>
                </a:r>
                <a14:m>
                  <m:oMath xmlns:m="http://schemas.openxmlformats.org/officeDocument/2006/math">
                    <m:r>
                      <a:rPr lang="en-US" sz="2800" i="1">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a:rPr lang="en-US" sz="2800" i="1">
                            <a:latin typeface="Cambria Math" panose="02040503050406030204" pitchFamily="18" charset="0"/>
                            <a:ea typeface="MS Mincho" charset="0"/>
                            <a:cs typeface="Cambria Math" panose="02040503050406030204" pitchFamily="18" charset="0"/>
                          </a:rPr>
                          <m:t>868.34− 811.1</m:t>
                        </m:r>
                      </m:num>
                      <m:den>
                        <m:r>
                          <a:rPr lang="en-US" sz="2800">
                            <a:latin typeface="Cambria Math" panose="02040503050406030204" pitchFamily="18" charset="0"/>
                            <a:ea typeface="MS Mincho" charset="0"/>
                            <a:cs typeface="Cambria Math" panose="02040503050406030204" pitchFamily="18" charset="0"/>
                          </a:rPr>
                          <m:t>868.34</m:t>
                        </m:r>
                      </m:den>
                    </m:f>
                    <m:r>
                      <a:rPr lang="en-US" sz="2800" i="1">
                        <a:latin typeface="Cambria Math" panose="02040503050406030204" pitchFamily="18" charset="0"/>
                        <a:ea typeface="MS Mincho" charset="0"/>
                        <a:cs typeface="Cambria Math" panose="02040503050406030204" pitchFamily="18" charset="0"/>
                      </a:rPr>
                      <m:t>×100%=6.6 %&lt;10%   </m:t>
                    </m:r>
                    <m:r>
                      <a:rPr lang="en-US" sz="2800" i="1">
                        <a:latin typeface="Cambria Math" panose="02040503050406030204" pitchFamily="18" charset="0"/>
                        <a:cs typeface="Cambria Math" panose="02040503050406030204" pitchFamily="18" charset="0"/>
                      </a:rPr>
                      <m:t>𝑂𝑘</m:t>
                    </m:r>
                    <m:r>
                      <a:rPr lang="en-US" sz="2800" i="1">
                        <a:latin typeface="Cambria Math" panose="02040503050406030204" pitchFamily="18" charset="0"/>
                        <a:ea typeface="MS Mincho" charset="0"/>
                        <a:cs typeface="Cambria Math" panose="02040503050406030204" pitchFamily="18" charset="0"/>
                      </a:rPr>
                      <m:t>.</m:t>
                    </m:r>
                  </m:oMath>
                </a14:m>
                <a:endParaRPr lang="en-US" sz="2800" dirty="0">
                  <a:latin typeface="Times New Roman" panose="02020603050405020304" pitchFamily="18" charset="0"/>
                  <a:cs typeface="Times New Roman" panose="02020603050405020304" pitchFamily="18" charset="0"/>
                </a:endParaRPr>
              </a:p>
              <a:p>
                <a:pPr algn="l">
                  <a:lnSpc>
                    <a:spcPct val="100000"/>
                  </a:lnSpc>
                </a:pPr>
                <a:endParaRPr lang="en-US" sz="2800" dirty="0">
                  <a:latin typeface="Times New Roman" panose="02020603050405020304" pitchFamily="18" charset="0"/>
                  <a:cs typeface="Times New Roman" panose="02020603050405020304" pitchFamily="18" charset="0"/>
                </a:endParaRPr>
              </a:p>
            </p:txBody>
          </p:sp>
        </mc:Choice>
        <mc:Fallback xmlns="">
          <p:sp>
            <p:nvSpPr>
              <p:cNvPr id="9" name="مستطيل 8"/>
              <p:cNvSpPr>
                <a:spLocks noRot="1" noChangeAspect="1" noMove="1" noResize="1" noEditPoints="1" noAdjustHandles="1" noChangeArrowheads="1" noChangeShapeType="1" noTextEdit="1"/>
              </p:cNvSpPr>
              <p:nvPr/>
            </p:nvSpPr>
            <p:spPr>
              <a:xfrm>
                <a:off x="662940" y="3695871"/>
                <a:ext cx="8858250" cy="4439285"/>
              </a:xfrm>
              <a:prstGeom prst="rect">
                <a:avLst/>
              </a:prstGeom>
              <a:blipFill rotWithShape="1">
                <a:blip r:embed="rId7"/>
                <a:stretch>
                  <a:fillRect t="-4" r="-86" b="4"/>
                </a:stretch>
              </a:blipFill>
            </p:spPr>
            <p:txBody>
              <a:bodyPr/>
              <a:lstStyle/>
              <a:p>
                <a:r>
                  <a:rPr lang="en-US" altLang="en-US">
                    <a:noFill/>
                  </a:rPr>
                  <a:t> </a:t>
                </a:r>
              </a:p>
            </p:txBody>
          </p:sp>
        </mc:Fallback>
      </mc:AlternateContent>
      <p:pic>
        <p:nvPicPr>
          <p:cNvPr id="289" name="Picture 289" descr="detials 2"/>
          <p:cNvPicPr>
            <a:picLocks noChangeAspect="1"/>
          </p:cNvPicPr>
          <p:nvPr>
            <p:custDataLst>
              <p:tags r:id="rId2"/>
            </p:custDataLst>
          </p:nvPr>
        </p:nvPicPr>
        <p:blipFill>
          <a:blip r:embed="rId8">
            <a:clrChange>
              <a:clrFrom>
                <a:srgbClr val="FEFFFF">
                  <a:alpha val="100000"/>
                </a:srgbClr>
              </a:clrFrom>
              <a:clrTo>
                <a:srgbClr val="FEFFFF">
                  <a:alpha val="100000"/>
                  <a:alpha val="0"/>
                </a:srgbClr>
              </a:clrTo>
            </a:clrChange>
          </a:blip>
          <a:srcRect l="22939" t="56642" r="21343" b="21296"/>
          <a:stretch>
            <a:fillRect/>
          </a:stretch>
        </p:blipFill>
        <p:spPr>
          <a:xfrm>
            <a:off x="8001000" y="3970655"/>
            <a:ext cx="9883140" cy="2200910"/>
          </a:xfrm>
          <a:prstGeom prst="rect">
            <a:avLst/>
          </a:prstGeom>
        </p:spPr>
      </p:pic>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5181600" y="742633"/>
            <a:ext cx="8105775"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Verification of 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4"/>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5"/>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7677785" y="1485583"/>
            <a:ext cx="2919730"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Shear walls</a:t>
            </a:r>
          </a:p>
        </p:txBody>
      </p:sp>
      <p:sp>
        <p:nvSpPr>
          <p:cNvPr id="4" name="Text Box 3"/>
          <p:cNvSpPr txBox="1"/>
          <p:nvPr/>
        </p:nvSpPr>
        <p:spPr>
          <a:xfrm>
            <a:off x="469900" y="2498090"/>
            <a:ext cx="10259060" cy="1472565"/>
          </a:xfrm>
          <a:prstGeom prst="rect">
            <a:avLst/>
          </a:prstGeom>
          <a:noFill/>
        </p:spPr>
        <p:txBody>
          <a:bodyPr wrap="square" rtlCol="0">
            <a:noAutofit/>
          </a:bodyPr>
          <a:lstStyle/>
          <a:p>
            <a:pPr marL="285750" indent="-285750">
              <a:buFont typeface="Wingdings" panose="05000000000000000000" charset="0"/>
              <a:buChar char="Ø"/>
            </a:pPr>
            <a:r>
              <a:rPr lang="en-US" sz="4000" b="1">
                <a:latin typeface="Times New Roman" panose="02020603050405020304" pitchFamily="18" charset="0"/>
                <a:cs typeface="Times New Roman" panose="02020603050405020304" pitchFamily="18" charset="0"/>
              </a:rPr>
              <a:t>  Piers:</a:t>
            </a:r>
          </a:p>
          <a:p>
            <a:pPr indent="0">
              <a:buFont typeface="Wingdings" panose="05000000000000000000" charset="0"/>
              <a:buNone/>
            </a:pPr>
            <a:r>
              <a:rPr lang="en-US" altLang="ar-SA" sz="3600" b="1">
                <a:latin typeface="Times New Roman" panose="02020603050405020304" pitchFamily="18" charset="0"/>
                <a:cs typeface="Times New Roman" panose="02020603050405020304" pitchFamily="18" charset="0"/>
              </a:rPr>
              <a:t>  - Check boundary limits: </a:t>
            </a:r>
            <a:endParaRPr lang="en-US" altLang="en-US" sz="3600" b="1">
              <a:latin typeface="Times New Roman" panose="02020603050405020304" pitchFamily="18" charset="0"/>
              <a:cs typeface="Times New Roman" panose="02020603050405020304" pitchFamily="18" charset="0"/>
            </a:endParaRPr>
          </a:p>
          <a:p>
            <a:pPr marL="285750" indent="-285750">
              <a:buFont typeface="Wingdings" panose="05000000000000000000" charset="0"/>
              <a:buChar char="Ø"/>
            </a:pPr>
            <a:endParaRPr lang="en-US" altLang="en-US" sz="3600" b="1">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9" name="مستطيل 12"/>
              <p:cNvSpPr/>
              <p:nvPr>
                <p:custDataLst>
                  <p:tags r:id="rId2"/>
                </p:custDataLst>
              </p:nvPr>
            </p:nvSpPr>
            <p:spPr>
              <a:xfrm>
                <a:off x="762000" y="3970655"/>
                <a:ext cx="8156575" cy="3545205"/>
              </a:xfrm>
              <a:prstGeom prst="rect">
                <a:avLst/>
              </a:prstGeom>
            </p:spPr>
            <p:txBody>
              <a:bodyPr wrap="none">
                <a:spAutoFit/>
              </a:bodyPr>
              <a:lstStyle/>
              <a:p>
                <a:pPr algn="l">
                  <a:lnSpc>
                    <a:spcPct val="125000"/>
                  </a:lnSpc>
                  <a:spcBef>
                    <a:spcPts val="0"/>
                  </a:spcBef>
                  <a:spcAft>
                    <a:spcPts val="0"/>
                  </a:spcAft>
                </a:pPr>
                <a:r>
                  <a:rPr lang="en-US" altLang="ar-SA" sz="3200" b="1">
                    <a:latin typeface="Times New Roman" panose="02020603050405020304" pitchFamily="18" charset="0"/>
                    <a:cs typeface="Times New Roman" panose="02020603050405020304" pitchFamily="18" charset="0"/>
                    <a:sym typeface="+mn-ea"/>
                  </a:rPr>
                  <a:t>Stress method:</a:t>
                </a:r>
                <a:endParaRPr lang="en-US" sz="3200" i="1">
                  <a:latin typeface="Times New Roman" panose="02020603050405020304" pitchFamily="18" charset="0"/>
                  <a:cs typeface="Times New Roman" panose="02020603050405020304" pitchFamily="18" charset="0"/>
                </a:endParaRPr>
              </a:p>
              <a:p>
                <a:pPr algn="l">
                  <a:lnSpc>
                    <a:spcPct val="125000"/>
                  </a:lnSpc>
                  <a:spcBef>
                    <a:spcPts val="0"/>
                  </a:spcBef>
                  <a:spcAft>
                    <a:spcPts val="0"/>
                  </a:spcAft>
                </a:pPr>
                <a14:m>
                  <m:oMath xmlns:m="http://schemas.openxmlformats.org/officeDocument/2006/math">
                    <m:r>
                      <a:rPr lang="en-US" sz="2800" i="1">
                        <a:latin typeface="Cambria Math" panose="02040503050406030204" pitchFamily="18" charset="0"/>
                        <a:ea typeface="MS Mincho" charset="0"/>
                        <a:cs typeface="Cambria Math" panose="02040503050406030204" pitchFamily="18" charset="0"/>
                      </a:rPr>
                      <m:t>𝜎</m:t>
                    </m:r>
                    <m:r>
                      <a:rPr lang="en-US" sz="2800" i="1">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sSub>
                          <m:sSubPr>
                            <m:ctrlPr>
                              <a:rPr lang="en-US"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𝑢</m:t>
                            </m:r>
                          </m:sub>
                        </m:sSub>
                      </m:num>
                      <m:den>
                        <m:r>
                          <a:rPr lang="en-US" sz="2800" i="1">
                            <a:latin typeface="Cambria Math" panose="02040503050406030204" pitchFamily="18" charset="0"/>
                            <a:cs typeface="Cambria Math" panose="02040503050406030204" pitchFamily="18" charset="0"/>
                          </a:rPr>
                          <m:t>𝐴</m:t>
                        </m:r>
                      </m:den>
                    </m:f>
                    <m:r>
                      <a:rPr lang="en-US" sz="2800" i="1">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sSub>
                          <m:sSubPr>
                            <m:ctrlPr>
                              <a:rPr lang="en-US"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𝑀</m:t>
                            </m:r>
                          </m:e>
                          <m:sub>
                            <m:r>
                              <a:rPr lang="en-US" sz="2800" i="1">
                                <a:latin typeface="Cambria Math" panose="02040503050406030204" pitchFamily="18" charset="0"/>
                                <a:cs typeface="Cambria Math" panose="02040503050406030204" pitchFamily="18" charset="0"/>
                              </a:rPr>
                              <m:t>𝑢</m:t>
                            </m:r>
                          </m:sub>
                        </m:sSub>
                        <m:r>
                          <a:rPr lang="en-US" sz="2800" i="1">
                            <a:latin typeface="Cambria Math" panose="02040503050406030204" pitchFamily="18" charset="0"/>
                            <a:ea typeface="MS Mincho" charset="0"/>
                            <a:cs typeface="Cambria Math" panose="02040503050406030204" pitchFamily="18" charset="0"/>
                          </a:rPr>
                          <m:t>×</m:t>
                        </m:r>
                        <m:r>
                          <a:rPr lang="en-US" sz="2800" i="1">
                            <a:latin typeface="Cambria Math" panose="02040503050406030204" pitchFamily="18" charset="0"/>
                            <a:cs typeface="Cambria Math" panose="02040503050406030204" pitchFamily="18" charset="0"/>
                          </a:rPr>
                          <m:t>𝑦</m:t>
                        </m:r>
                      </m:num>
                      <m:den>
                        <m:r>
                          <a:rPr lang="en-US" sz="2800" i="1">
                            <a:latin typeface="Cambria Math" panose="02040503050406030204" pitchFamily="18" charset="0"/>
                            <a:cs typeface="Cambria Math" panose="02040503050406030204" pitchFamily="18" charset="0"/>
                          </a:rPr>
                          <m:t>𝐼</m:t>
                        </m:r>
                      </m:den>
                    </m:f>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74</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MPa</m:t>
                    </m:r>
                  </m:oMath>
                </a14:m>
                <a:r>
                  <a:rPr lang="en-US" sz="2800" dirty="0">
                    <a:latin typeface="Times New Roman" panose="02020603050405020304" pitchFamily="18" charset="0"/>
                    <a:cs typeface="Times New Roman" panose="02020603050405020304" pitchFamily="18" charset="0"/>
                  </a:rPr>
                  <a:t>.</a:t>
                </a:r>
              </a:p>
              <a:p>
                <a:pPr algn="l">
                  <a:lnSpc>
                    <a:spcPct val="125000"/>
                  </a:lnSpc>
                  <a:spcBef>
                    <a:spcPts val="0"/>
                  </a:spcBef>
                  <a:spcAft>
                    <a:spcPts val="0"/>
                  </a:spcAft>
                </a:pPr>
                <a14:m>
                  <m:oMath xmlns:m="http://schemas.openxmlformats.org/officeDocument/2006/math">
                    <m:r>
                      <m:rPr>
                        <m:sty m:val="p"/>
                      </m:rPr>
                      <a:rPr lang="en-US" sz="2800">
                        <a:latin typeface="Cambria Math" panose="02040503050406030204" pitchFamily="18" charset="0"/>
                        <a:cs typeface="Cambria Math" panose="02040503050406030204" pitchFamily="18" charset="0"/>
                      </a:rPr>
                      <m:t>σ</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ETABS</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74</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MPa</m:t>
                    </m:r>
                  </m:oMath>
                </a14:m>
                <a:r>
                  <a:rPr lang="en-US" sz="2800" dirty="0">
                    <a:latin typeface="Times New Roman" panose="02020603050405020304" pitchFamily="18" charset="0"/>
                    <a:cs typeface="Times New Roman" panose="02020603050405020304" pitchFamily="18" charset="0"/>
                  </a:rPr>
                  <a:t>.</a:t>
                </a:r>
              </a:p>
              <a:p>
                <a:pPr algn="l">
                  <a:lnSpc>
                    <a:spcPct val="125000"/>
                  </a:lnSpc>
                  <a:spcBef>
                    <a:spcPts val="0"/>
                  </a:spcBef>
                  <a:spcAft>
                    <a:spcPts val="0"/>
                  </a:spcAft>
                </a:pPr>
                <a:r>
                  <a:rPr lang="en-US" sz="2800" dirty="0">
                    <a:latin typeface="Times New Roman" panose="02020603050405020304" pitchFamily="18" charset="0"/>
                    <a:cs typeface="Times New Roman" panose="02020603050405020304" pitchFamily="18" charset="0"/>
                  </a:rPr>
                  <a:t>Difference (%)</a:t>
                </a:r>
                <a14:m>
                  <m:oMath xmlns:m="http://schemas.openxmlformats.org/officeDocument/2006/math">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%&lt;</m:t>
                    </m:r>
                    <m:r>
                      <a:rPr lang="en-US" sz="2800">
                        <a:latin typeface="Cambria Math" panose="02040503050406030204" pitchFamily="18" charset="0"/>
                        <a:ea typeface="MS Mincho" charset="0"/>
                        <a:cs typeface="Cambria Math" panose="02040503050406030204" pitchFamily="18" charset="0"/>
                      </a:rPr>
                      <m:t>10</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Ok</m:t>
                    </m:r>
                    <m:r>
                      <a:rPr lang="en-US" sz="2800">
                        <a:latin typeface="Cambria Math" panose="02040503050406030204" pitchFamily="18" charset="0"/>
                        <a:ea typeface="MS Mincho" charset="0"/>
                        <a:cs typeface="Cambria Math" panose="02040503050406030204" pitchFamily="18" charset="0"/>
                      </a:rPr>
                      <m:t>.</m:t>
                    </m:r>
                  </m:oMath>
                </a14:m>
                <a:endParaRPr lang="en-US" sz="2800" dirty="0">
                  <a:latin typeface="Times New Roman" panose="02020603050405020304" pitchFamily="18" charset="0"/>
                  <a:cs typeface="Times New Roman" panose="02020603050405020304" pitchFamily="18" charset="0"/>
                </a:endParaRPr>
              </a:p>
              <a:p>
                <a:pPr algn="l">
                  <a:lnSpc>
                    <a:spcPct val="125000"/>
                  </a:lnSpc>
                  <a:spcBef>
                    <a:spcPts val="0"/>
                  </a:spcBef>
                  <a:spcAft>
                    <a:spcPts val="0"/>
                  </a:spcAft>
                </a:pPr>
                <a14:m>
                  <m:oMath xmlns:m="http://schemas.openxmlformats.org/officeDocument/2006/math">
                    <m:r>
                      <m:rPr>
                        <m:sty m:val="p"/>
                      </m:rPr>
                      <a:rPr lang="en-US" sz="2800">
                        <a:latin typeface="Cambria Math" panose="02040503050406030204" pitchFamily="18" charset="0"/>
                        <a:cs typeface="Cambria Math" panose="02040503050406030204" pitchFamily="18" charset="0"/>
                      </a:rPr>
                      <m:t>Allowable</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stress</m:t>
                    </m:r>
                    <m:r>
                      <a:rPr lang="en-US" sz="2800">
                        <a:latin typeface="Cambria Math" panose="02040503050406030204" pitchFamily="18" charset="0"/>
                        <a:ea typeface="MS Mincho" charset="0"/>
                        <a:cs typeface="Cambria Math" panose="02040503050406030204" pitchFamily="18" charset="0"/>
                      </a:rPr>
                      <m:t> =</m:t>
                    </m:r>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m:t>
                    </m:r>
                    <m:r>
                      <a:rPr lang="en-US" sz="2800">
                        <a:latin typeface="Cambria Math" panose="02040503050406030204" pitchFamily="18" charset="0"/>
                        <a:ea typeface="MS Mincho" charset="0"/>
                        <a:cs typeface="Cambria Math" panose="02040503050406030204" pitchFamily="18" charset="0"/>
                      </a:rPr>
                      <m:t>×</m:t>
                    </m:r>
                    <m:sSubSup>
                      <m:sSubSupPr>
                        <m:ctrlPr>
                          <a:rPr lang="en-US" sz="2800" i="1">
                            <a:latin typeface="Cambria Math" panose="02040503050406030204" pitchFamily="18" charset="0"/>
                            <a:cs typeface="Cambria Math" panose="02040503050406030204" pitchFamily="18" charset="0"/>
                          </a:rPr>
                        </m:ctrlPr>
                      </m:sSubSupPr>
                      <m:e>
                        <m:r>
                          <m:rPr>
                            <m:sty m:val="p"/>
                          </m:rPr>
                          <a:rPr lang="en-US" sz="2800">
                            <a:latin typeface="Cambria Math" panose="02040503050406030204" pitchFamily="18" charset="0"/>
                            <a:cs typeface="Cambria Math" panose="02040503050406030204" pitchFamily="18" charset="0"/>
                          </a:rPr>
                          <m:t>f</m:t>
                        </m:r>
                      </m:e>
                      <m:sub>
                        <m:r>
                          <m:rPr>
                            <m:sty m:val="p"/>
                          </m:rPr>
                          <a:rPr lang="en-US" sz="2800">
                            <a:latin typeface="Cambria Math" panose="02040503050406030204" pitchFamily="18" charset="0"/>
                            <a:cs typeface="Cambria Math" panose="02040503050406030204" pitchFamily="18" charset="0"/>
                          </a:rPr>
                          <m:t>c</m:t>
                        </m:r>
                      </m:sub>
                      <m:sup>
                        <m:r>
                          <a:rPr lang="en-US" sz="2800">
                            <a:latin typeface="Cambria Math" panose="02040503050406030204" pitchFamily="18" charset="0"/>
                            <a:ea typeface="MS Mincho" charset="0"/>
                            <a:cs typeface="Cambria Math" panose="02040503050406030204" pitchFamily="18" charset="0"/>
                          </a:rPr>
                          <m:t>´</m:t>
                        </m:r>
                      </m:sup>
                    </m:sSubSup>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14</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MPa</m:t>
                    </m:r>
                    <m:r>
                      <a:rPr lang="en-US" sz="2800">
                        <a:latin typeface="Cambria Math" panose="02040503050406030204" pitchFamily="18" charset="0"/>
                        <a:ea typeface="MS Mincho" charset="0"/>
                        <a:cs typeface="Cambria Math" panose="02040503050406030204" pitchFamily="18" charset="0"/>
                      </a:rPr>
                      <m:t> &gt;</m:t>
                    </m:r>
                    <m:r>
                      <a:rPr lang="en-US" sz="2800">
                        <a:latin typeface="Cambria Math" panose="02040503050406030204" pitchFamily="18" charset="0"/>
                        <a:ea typeface="MS Mincho" charset="0"/>
                        <a:cs typeface="Cambria Math" panose="02040503050406030204" pitchFamily="18" charset="0"/>
                      </a:rPr>
                      <m:t>10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74</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MPa</m:t>
                    </m:r>
                  </m:oMath>
                </a14:m>
                <a:r>
                  <a:rPr lang="en-US" sz="2800" dirty="0">
                    <a:latin typeface="Times New Roman" panose="02020603050405020304" pitchFamily="18" charset="0"/>
                    <a:cs typeface="Times New Roman" panose="02020603050405020304" pitchFamily="18" charset="0"/>
                  </a:rPr>
                  <a:t>.</a:t>
                </a:r>
              </a:p>
              <a:p>
                <a:endParaRPr lang="en-US" sz="2800" dirty="0">
                  <a:latin typeface="Times New Roman" panose="02020603050405020304" pitchFamily="18" charset="0"/>
                  <a:cs typeface="Times New Roman" panose="02020603050405020304" pitchFamily="18" charset="0"/>
                </a:endParaRPr>
              </a:p>
            </p:txBody>
          </p:sp>
        </mc:Choice>
        <mc:Fallback xmlns="">
          <p:sp>
            <p:nvSpPr>
              <p:cNvPr id="9" name="مستطيل 12"/>
              <p:cNvSpPr>
                <a:spLocks noRot="1" noChangeAspect="1" noMove="1" noResize="1" noEditPoints="1" noAdjustHandles="1" noChangeArrowheads="1" noChangeShapeType="1" noTextEdit="1"/>
              </p:cNvSpPr>
              <p:nvPr>
                <p:custDataLst>
                  <p:tags r:id="rId8"/>
                </p:custDataLst>
              </p:nvPr>
            </p:nvSpPr>
            <p:spPr>
              <a:xfrm>
                <a:off x="762000" y="3970655"/>
                <a:ext cx="8156575" cy="3545205"/>
              </a:xfrm>
              <a:prstGeom prst="rect">
                <a:avLst/>
              </a:prstGeom>
              <a:blipFill rotWithShape="1">
                <a:blip r:embed="rId9"/>
                <a:stretch>
                  <a:fillRect r="-93"/>
                </a:stretch>
              </a:blipFill>
            </p:spPr>
            <p:txBody>
              <a:bodyPr/>
              <a:lstStyle/>
              <a:p>
                <a:r>
                  <a:rPr lang="en-US" altLang="en-US">
                    <a:noFill/>
                  </a:rPr>
                  <a:t> </a:t>
                </a:r>
              </a:p>
            </p:txBody>
          </p:sp>
        </mc:Fallback>
      </mc:AlternateContent>
      <p:pic>
        <p:nvPicPr>
          <p:cNvPr id="14" name="Picture 289" descr="detials 2"/>
          <p:cNvPicPr>
            <a:picLocks noChangeAspect="1"/>
          </p:cNvPicPr>
          <p:nvPr>
            <p:custDataLst>
              <p:tags r:id="rId3"/>
            </p:custDataLst>
          </p:nvPr>
        </p:nvPicPr>
        <p:blipFill>
          <a:blip r:embed="rId10">
            <a:clrChange>
              <a:clrFrom>
                <a:srgbClr val="FFFFFF">
                  <a:alpha val="100000"/>
                </a:srgbClr>
              </a:clrFrom>
              <a:clrTo>
                <a:srgbClr val="FFFFFF">
                  <a:alpha val="100000"/>
                  <a:alpha val="0"/>
                </a:srgbClr>
              </a:clrTo>
            </a:clrChange>
          </a:blip>
          <a:srcRect l="22939" t="56642" r="21343" b="21296"/>
          <a:stretch>
            <a:fillRect/>
          </a:stretch>
        </p:blipFill>
        <p:spPr>
          <a:xfrm>
            <a:off x="8001000" y="3771900"/>
            <a:ext cx="9883140" cy="2200910"/>
          </a:xfrm>
          <a:prstGeom prst="rect">
            <a:avLst/>
          </a:prstGeom>
        </p:spPr>
      </p:pic>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5181600" y="742633"/>
            <a:ext cx="8105775"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Verification of 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3"/>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4"/>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7677785" y="1485583"/>
            <a:ext cx="2919730"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Shear walls</a:t>
            </a:r>
          </a:p>
        </p:txBody>
      </p:sp>
      <p:sp>
        <p:nvSpPr>
          <p:cNvPr id="4" name="Text Box 3"/>
          <p:cNvSpPr txBox="1"/>
          <p:nvPr/>
        </p:nvSpPr>
        <p:spPr>
          <a:xfrm>
            <a:off x="469900" y="2498090"/>
            <a:ext cx="10259060" cy="1472565"/>
          </a:xfrm>
          <a:prstGeom prst="rect">
            <a:avLst/>
          </a:prstGeom>
          <a:noFill/>
        </p:spPr>
        <p:txBody>
          <a:bodyPr wrap="square" rtlCol="0">
            <a:noAutofit/>
          </a:bodyPr>
          <a:lstStyle/>
          <a:p>
            <a:pPr marL="285750" indent="-285750">
              <a:buFont typeface="Wingdings" panose="05000000000000000000" charset="0"/>
              <a:buChar char="Ø"/>
            </a:pPr>
            <a:r>
              <a:rPr lang="en-US" sz="4000" b="1">
                <a:latin typeface="Times New Roman" panose="02020603050405020304" pitchFamily="18" charset="0"/>
                <a:cs typeface="Times New Roman" panose="02020603050405020304" pitchFamily="18" charset="0"/>
              </a:rPr>
              <a:t>Piers:</a:t>
            </a:r>
          </a:p>
          <a:p>
            <a:pPr indent="0">
              <a:buFont typeface="Wingdings" panose="05000000000000000000" charset="0"/>
              <a:buNone/>
            </a:pPr>
            <a:r>
              <a:rPr lang="en-US" altLang="ar-SA" sz="3600" b="1">
                <a:latin typeface="Times New Roman" panose="02020603050405020304" pitchFamily="18" charset="0"/>
                <a:cs typeface="Times New Roman" panose="02020603050405020304" pitchFamily="18" charset="0"/>
              </a:rPr>
              <a:t>  - Shear design:</a:t>
            </a:r>
            <a:endParaRPr lang="en-US" altLang="en-US" sz="3600" b="1">
              <a:latin typeface="Times New Roman" panose="02020603050405020304" pitchFamily="18" charset="0"/>
              <a:cs typeface="Times New Roman" panose="02020603050405020304" pitchFamily="18" charset="0"/>
            </a:endParaRPr>
          </a:p>
          <a:p>
            <a:pPr marL="285750" indent="-285750">
              <a:buFont typeface="Wingdings" panose="05000000000000000000" charset="0"/>
              <a:buChar char="Ø"/>
            </a:pPr>
            <a:endParaRPr lang="en-US" altLang="en-US" sz="3600" b="1">
              <a:latin typeface="Times New Roman" panose="02020603050405020304" pitchFamily="18" charset="0"/>
              <a:cs typeface="Times New Roman" panose="02020603050405020304" pitchFamily="18" charset="0"/>
            </a:endParaRPr>
          </a:p>
        </p:txBody>
      </p:sp>
      <p:pic>
        <p:nvPicPr>
          <p:cNvPr id="298" name="Picture 298" descr="detials 2"/>
          <p:cNvPicPr>
            <a:picLocks noChangeAspect="1"/>
          </p:cNvPicPr>
          <p:nvPr>
            <p:custDataLst>
              <p:tags r:id="rId2"/>
            </p:custDataLst>
          </p:nvPr>
        </p:nvPicPr>
        <p:blipFill>
          <a:blip r:embed="rId7">
            <a:clrChange>
              <a:clrFrom>
                <a:srgbClr val="FEFDFC">
                  <a:alpha val="100000"/>
                </a:srgbClr>
              </a:clrFrom>
              <a:clrTo>
                <a:srgbClr val="FEFDFC">
                  <a:alpha val="100000"/>
                  <a:alpha val="0"/>
                </a:srgbClr>
              </a:clrTo>
            </a:clrChange>
          </a:blip>
          <a:srcRect l="28004" t="42790" r="26316" b="41571"/>
          <a:stretch>
            <a:fillRect/>
          </a:stretch>
        </p:blipFill>
        <p:spPr>
          <a:xfrm>
            <a:off x="7957820" y="4838700"/>
            <a:ext cx="10330180" cy="1989455"/>
          </a:xfrm>
          <a:prstGeom prst="rect">
            <a:avLst/>
          </a:prstGeom>
        </p:spPr>
      </p:pic>
      <mc:AlternateContent xmlns:mc="http://schemas.openxmlformats.org/markup-compatibility/2006" xmlns:a14="http://schemas.microsoft.com/office/drawing/2010/main">
        <mc:Choice Requires="a14">
          <p:sp>
            <p:nvSpPr>
              <p:cNvPr id="13" name="مستطيل 12"/>
              <p:cNvSpPr/>
              <p:nvPr/>
            </p:nvSpPr>
            <p:spPr>
              <a:xfrm>
                <a:off x="685800" y="3677735"/>
                <a:ext cx="7663180" cy="5467985"/>
              </a:xfrm>
              <a:prstGeom prst="rect">
                <a:avLst/>
              </a:prstGeom>
            </p:spPr>
            <p:txBody>
              <a:bodyPr wrap="none">
                <a:spAutoFit/>
              </a:bodyPr>
              <a:lstStyle/>
              <a:p>
                <a:pPr>
                  <a:lnSpc>
                    <a:spcPct val="125000"/>
                  </a:lnSpc>
                  <a:spcBef>
                    <a:spcPts val="0"/>
                  </a:spcBef>
                  <a:spcAft>
                    <a:spcPts val="0"/>
                  </a:spcAft>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V</m:t>
                        </m:r>
                      </m:e>
                      <m:sub>
                        <m:r>
                          <m:rPr>
                            <m:sty m:val="p"/>
                          </m:rPr>
                          <a:rPr lang="en-US" sz="2800">
                            <a:latin typeface="Cambria Math" panose="02040503050406030204" pitchFamily="18" charset="0"/>
                            <a:cs typeface="Cambria Math" panose="02040503050406030204" pitchFamily="18" charset="0"/>
                          </a:rPr>
                          <m:t>n</m:t>
                        </m:r>
                      </m:sub>
                    </m:sSub>
                    <m:r>
                      <a:rPr lang="en-US" sz="2800">
                        <a:latin typeface="Cambria Math" panose="02040503050406030204" pitchFamily="18" charset="0"/>
                        <a:ea typeface="MS Mincho"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α</m:t>
                        </m:r>
                      </m:e>
                      <m:sub>
                        <m:r>
                          <m:rPr>
                            <m:sty m:val="p"/>
                          </m:rPr>
                          <a:rPr lang="en-US" sz="2800">
                            <a:latin typeface="Cambria Math" panose="02040503050406030204" pitchFamily="18" charset="0"/>
                            <a:cs typeface="Cambria Math" panose="02040503050406030204" pitchFamily="18" charset="0"/>
                          </a:rPr>
                          <m:t>c</m:t>
                        </m:r>
                      </m:sub>
                    </m:sSub>
                    <m:r>
                      <a:rPr lang="en-US" sz="2800">
                        <a:latin typeface="Cambria Math" panose="02040503050406030204" pitchFamily="18" charset="0"/>
                        <a:ea typeface="MS Mincho" charset="0"/>
                        <a:cs typeface="Cambria Math" panose="02040503050406030204" pitchFamily="18" charset="0"/>
                      </a:rPr>
                      <m:t>×</m:t>
                    </m:r>
                    <m:r>
                      <m:rPr>
                        <m:sty m:val="p"/>
                      </m:rPr>
                      <a:rPr lang="en-US" sz="2800">
                        <a:latin typeface="Cambria Math" panose="02040503050406030204" pitchFamily="18" charset="0"/>
                        <a:cs typeface="Cambria Math" panose="02040503050406030204" pitchFamily="18" charset="0"/>
                      </a:rPr>
                      <m:t>λ</m:t>
                    </m:r>
                    <m:r>
                      <a:rPr lang="en-US" sz="2800">
                        <a:latin typeface="Cambria Math" panose="02040503050406030204" pitchFamily="18" charset="0"/>
                        <a:ea typeface="MS Mincho" charset="0"/>
                        <a:cs typeface="Cambria Math" panose="02040503050406030204" pitchFamily="18" charset="0"/>
                      </a:rPr>
                      <m:t>×</m:t>
                    </m:r>
                    <m:rad>
                      <m:radPr>
                        <m:degHide m:val="on"/>
                        <m:ctrlPr>
                          <a:rPr lang="en-US" sz="2800" i="1">
                            <a:latin typeface="Cambria Math" panose="02040503050406030204" pitchFamily="18" charset="0"/>
                            <a:cs typeface="Cambria Math" panose="02040503050406030204" pitchFamily="18" charset="0"/>
                          </a:rPr>
                        </m:ctrlPr>
                      </m:radPr>
                      <m:deg/>
                      <m:e>
                        <m:sSubSup>
                          <m:sSubSupPr>
                            <m:ctrlPr>
                              <a:rPr lang="en-US" sz="2800" i="1">
                                <a:latin typeface="Cambria Math" panose="02040503050406030204" pitchFamily="18" charset="0"/>
                                <a:cs typeface="Cambria Math" panose="02040503050406030204" pitchFamily="18" charset="0"/>
                              </a:rPr>
                            </m:ctrlPr>
                          </m:sSubSupPr>
                          <m:e>
                            <m:r>
                              <m:rPr>
                                <m:sty m:val="p"/>
                              </m:rPr>
                              <a:rPr lang="en-US" sz="2800">
                                <a:latin typeface="Cambria Math" panose="02040503050406030204" pitchFamily="18" charset="0"/>
                                <a:cs typeface="Cambria Math" panose="02040503050406030204" pitchFamily="18" charset="0"/>
                              </a:rPr>
                              <m:t>f</m:t>
                            </m:r>
                          </m:e>
                          <m:sub>
                            <m:r>
                              <m:rPr>
                                <m:sty m:val="p"/>
                              </m:rPr>
                              <a:rPr lang="en-US" sz="2800">
                                <a:latin typeface="Cambria Math" panose="02040503050406030204" pitchFamily="18" charset="0"/>
                                <a:cs typeface="Cambria Math" panose="02040503050406030204" pitchFamily="18" charset="0"/>
                              </a:rPr>
                              <m:t>c</m:t>
                            </m:r>
                          </m:sub>
                          <m:sup>
                            <m:r>
                              <a:rPr lang="en-US" sz="2800">
                                <a:latin typeface="Cambria Math" panose="02040503050406030204" pitchFamily="18" charset="0"/>
                                <a:ea typeface="MS Mincho" charset="0"/>
                                <a:cs typeface="Cambria Math" panose="02040503050406030204" pitchFamily="18" charset="0"/>
                              </a:rPr>
                              <m:t>´</m:t>
                            </m:r>
                          </m:sup>
                        </m:sSubSup>
                      </m:e>
                    </m:rad>
                    <m:r>
                      <a:rPr lang="en-US" sz="2800">
                        <a:latin typeface="Cambria Math" panose="02040503050406030204" pitchFamily="18" charset="0"/>
                        <a:ea typeface="MS Mincho"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ρ</m:t>
                        </m:r>
                      </m:e>
                      <m:sub>
                        <m:r>
                          <m:rPr>
                            <m:sty m:val="p"/>
                          </m:rPr>
                          <a:rPr lang="en-US" sz="2800">
                            <a:latin typeface="Cambria Math" panose="02040503050406030204" pitchFamily="18" charset="0"/>
                            <a:cs typeface="Cambria Math" panose="02040503050406030204" pitchFamily="18" charset="0"/>
                          </a:rPr>
                          <m:t>t</m:t>
                        </m:r>
                      </m:sub>
                    </m:sSub>
                    <m:r>
                      <a:rPr lang="en-US" sz="2800">
                        <a:latin typeface="Cambria Math" panose="02040503050406030204" pitchFamily="18" charset="0"/>
                        <a:ea typeface="MS Mincho"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f</m:t>
                        </m:r>
                      </m:e>
                      <m:sub>
                        <m:r>
                          <m:rPr>
                            <m:sty m:val="p"/>
                          </m:rPr>
                          <a:rPr lang="en-US" sz="2800">
                            <a:latin typeface="Cambria Math" panose="02040503050406030204" pitchFamily="18" charset="0"/>
                            <a:cs typeface="Cambria Math" panose="02040503050406030204" pitchFamily="18" charset="0"/>
                          </a:rPr>
                          <m:t>yt</m:t>
                        </m:r>
                      </m:sub>
                    </m:sSub>
                    <m:r>
                      <a:rPr lang="en-US" sz="2800">
                        <a:latin typeface="Cambria Math" panose="02040503050406030204" pitchFamily="18" charset="0"/>
                        <a:ea typeface="MS Mincho"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A</m:t>
                        </m:r>
                      </m:e>
                      <m:sub>
                        <m:r>
                          <m:rPr>
                            <m:sty m:val="p"/>
                          </m:rPr>
                          <a:rPr lang="en-US" sz="2800">
                            <a:latin typeface="Cambria Math" panose="02040503050406030204" pitchFamily="18" charset="0"/>
                            <a:cs typeface="Cambria Math" panose="02040503050406030204" pitchFamily="18" charset="0"/>
                          </a:rPr>
                          <m:t>cv</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6675</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26</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KN</m:t>
                    </m:r>
                  </m:oMath>
                </a14:m>
                <a:r>
                  <a:rPr lang="en-US" sz="2800" dirty="0">
                    <a:latin typeface="Times New Roman" panose="02020603050405020304" pitchFamily="18" charset="0"/>
                    <a:cs typeface="Times New Roman" panose="02020603050405020304" pitchFamily="18" charset="0"/>
                  </a:rPr>
                  <a:t>.</a:t>
                </a:r>
              </a:p>
              <a:p>
                <a:pPr>
                  <a:lnSpc>
                    <a:spcPct val="125000"/>
                  </a:lnSpc>
                  <a:spcBef>
                    <a:spcPts val="0"/>
                  </a:spcBef>
                  <a:spcAft>
                    <a:spcPts val="0"/>
                  </a:spcAft>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a:rPr lang="en-US" sz="2800">
                            <a:latin typeface="Cambria Math" panose="02040503050406030204" pitchFamily="18" charset="0"/>
                            <a:ea typeface="MS Mincho" charset="0"/>
                            <a:cs typeface="Cambria Math" panose="02040503050406030204" pitchFamily="18" charset="0"/>
                          </a:rPr>
                          <m:t>ф </m:t>
                        </m:r>
                        <m:r>
                          <m:rPr>
                            <m:sty m:val="p"/>
                          </m:rPr>
                          <a:rPr lang="en-US" sz="2800">
                            <a:latin typeface="Cambria Math" panose="02040503050406030204" pitchFamily="18" charset="0"/>
                            <a:cs typeface="Cambria Math" panose="02040503050406030204" pitchFamily="18" charset="0"/>
                          </a:rPr>
                          <m:t>V</m:t>
                        </m:r>
                      </m:e>
                      <m:sub>
                        <m:r>
                          <m:rPr>
                            <m:sty m:val="p"/>
                          </m:rPr>
                          <a:rPr lang="en-US" sz="2800">
                            <a:latin typeface="Cambria Math" panose="02040503050406030204" pitchFamily="18" charset="0"/>
                            <a:cs typeface="Cambria Math" panose="02040503050406030204" pitchFamily="18" charset="0"/>
                          </a:rPr>
                          <m:t>n</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4005</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16</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KN</m:t>
                    </m:r>
                  </m:oMath>
                </a14:m>
                <a:r>
                  <a:rPr lang="en-US" sz="2800" dirty="0">
                    <a:latin typeface="Times New Roman" panose="02020603050405020304" pitchFamily="18" charset="0"/>
                    <a:cs typeface="Times New Roman" panose="02020603050405020304" pitchFamily="18" charset="0"/>
                  </a:rPr>
                  <a:t>.</a:t>
                </a:r>
              </a:p>
              <a:p>
                <a:pPr>
                  <a:lnSpc>
                    <a:spcPct val="125000"/>
                  </a:lnSpc>
                  <a:spcBef>
                    <a:spcPts val="0"/>
                  </a:spcBef>
                  <a:spcAft>
                    <a:spcPts val="0"/>
                  </a:spcAft>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a:rPr lang="en-US" sz="2800">
                            <a:latin typeface="Cambria Math" panose="02040503050406030204" pitchFamily="18" charset="0"/>
                            <a:ea typeface="MS Mincho" charset="0"/>
                            <a:cs typeface="Cambria Math" panose="02040503050406030204" pitchFamily="18" charset="0"/>
                          </a:rPr>
                          <m:t>ф </m:t>
                        </m:r>
                        <m:r>
                          <m:rPr>
                            <m:sty m:val="p"/>
                          </m:rPr>
                          <a:rPr lang="en-US" sz="2800">
                            <a:latin typeface="Cambria Math" panose="02040503050406030204" pitchFamily="18" charset="0"/>
                            <a:cs typeface="Cambria Math" panose="02040503050406030204" pitchFamily="18" charset="0"/>
                          </a:rPr>
                          <m:t>V</m:t>
                        </m:r>
                      </m:e>
                      <m:sub>
                        <m:r>
                          <m:rPr>
                            <m:sty m:val="p"/>
                          </m:rPr>
                          <a:rPr lang="en-US" sz="2800">
                            <a:latin typeface="Cambria Math" panose="02040503050406030204" pitchFamily="18" charset="0"/>
                            <a:cs typeface="Cambria Math" panose="02040503050406030204" pitchFamily="18" charset="0"/>
                          </a:rPr>
                          <m:t>n</m:t>
                        </m:r>
                      </m:sub>
                    </m:sSub>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ETABS</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3909</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34</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KN</m:t>
                    </m:r>
                  </m:oMath>
                </a14:m>
                <a:r>
                  <a:rPr lang="en-US" sz="2800" dirty="0">
                    <a:latin typeface="Times New Roman" panose="02020603050405020304" pitchFamily="18" charset="0"/>
                    <a:cs typeface="Times New Roman" panose="02020603050405020304" pitchFamily="18" charset="0"/>
                  </a:rPr>
                  <a:t>.</a:t>
                </a:r>
              </a:p>
              <a:p>
                <a:pPr>
                  <a:lnSpc>
                    <a:spcPct val="125000"/>
                  </a:lnSpc>
                  <a:spcBef>
                    <a:spcPts val="0"/>
                  </a:spcBef>
                  <a:spcAft>
                    <a:spcPts val="0"/>
                  </a:spcAft>
                </a:pPr>
                <a:r>
                  <a:rPr lang="en-US" sz="2800" dirty="0">
                    <a:latin typeface="Times New Roman" panose="02020603050405020304" pitchFamily="18" charset="0"/>
                    <a:cs typeface="Times New Roman" panose="02020603050405020304" pitchFamily="18" charset="0"/>
                  </a:rPr>
                  <a:t>Difference (%)</a:t>
                </a:r>
                <a14:m>
                  <m:oMath xmlns:m="http://schemas.openxmlformats.org/officeDocument/2006/math">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4</m:t>
                    </m:r>
                    <m:r>
                      <a:rPr lang="en-US" sz="2800">
                        <a:latin typeface="Cambria Math" panose="02040503050406030204" pitchFamily="18" charset="0"/>
                        <a:ea typeface="MS Mincho" charset="0"/>
                        <a:cs typeface="Cambria Math" panose="02040503050406030204" pitchFamily="18" charset="0"/>
                      </a:rPr>
                      <m:t>%&lt;</m:t>
                    </m:r>
                    <m:r>
                      <a:rPr lang="en-US" sz="2800">
                        <a:latin typeface="Cambria Math" panose="02040503050406030204" pitchFamily="18" charset="0"/>
                        <a:ea typeface="MS Mincho" charset="0"/>
                        <a:cs typeface="Cambria Math" panose="02040503050406030204" pitchFamily="18" charset="0"/>
                      </a:rPr>
                      <m:t>10</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Ok</m:t>
                    </m:r>
                    <m:r>
                      <a:rPr lang="en-US" sz="2800">
                        <a:latin typeface="Cambria Math" panose="02040503050406030204" pitchFamily="18" charset="0"/>
                        <a:ea typeface="MS Mincho" charset="0"/>
                        <a:cs typeface="Cambria Math" panose="02040503050406030204" pitchFamily="18" charset="0"/>
                      </a:rPr>
                      <m:t>.</m:t>
                    </m:r>
                  </m:oMath>
                </a14:m>
                <a:endParaRPr lang="en-US" sz="2800" dirty="0">
                  <a:latin typeface="Times New Roman" panose="02020603050405020304" pitchFamily="18" charset="0"/>
                  <a:cs typeface="Times New Roman" panose="02020603050405020304" pitchFamily="18" charset="0"/>
                </a:endParaRPr>
              </a:p>
              <a:p>
                <a:pPr>
                  <a:lnSpc>
                    <a:spcPct val="125000"/>
                  </a:lnSpc>
                  <a:spcBef>
                    <a:spcPts val="0"/>
                  </a:spcBef>
                  <a:spcAft>
                    <a:spcPts val="0"/>
                  </a:spcAft>
                </a:pPr>
                <a14:m>
                  <m:oMathPara xmlns:m="http://schemas.openxmlformats.org/officeDocument/2006/math">
                    <m:oMathParaPr>
                      <m:jc m:val="left"/>
                    </m:oMathParaPr>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a:rPr lang="en-US" sz="2800">
                              <a:latin typeface="Cambria Math" panose="02040503050406030204" pitchFamily="18" charset="0"/>
                              <a:ea typeface="MS Mincho" charset="0"/>
                              <a:cs typeface="Cambria Math" panose="02040503050406030204" pitchFamily="18" charset="0"/>
                            </a:rPr>
                            <m:t>ф </m:t>
                          </m:r>
                          <m:r>
                            <m:rPr>
                              <m:sty m:val="p"/>
                            </m:rPr>
                            <a:rPr lang="en-US" sz="2800">
                              <a:latin typeface="Cambria Math" panose="02040503050406030204" pitchFamily="18" charset="0"/>
                              <a:cs typeface="Cambria Math" panose="02040503050406030204" pitchFamily="18" charset="0"/>
                            </a:rPr>
                            <m:t>V</m:t>
                          </m:r>
                        </m:e>
                        <m:sub>
                          <m:r>
                            <m:rPr>
                              <m:sty m:val="p"/>
                            </m:rPr>
                            <a:rPr lang="en-US" sz="2800">
                              <a:latin typeface="Cambria Math" panose="02040503050406030204" pitchFamily="18" charset="0"/>
                              <a:cs typeface="Cambria Math" panose="02040503050406030204" pitchFamily="18" charset="0"/>
                            </a:rPr>
                            <m:t>c</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6</m:t>
                      </m:r>
                      <m:r>
                        <a:rPr lang="en-US" sz="2800">
                          <a:latin typeface="Cambria Math" panose="02040503050406030204" pitchFamily="18" charset="0"/>
                          <a:ea typeface="MS Mincho"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α</m:t>
                          </m:r>
                        </m:e>
                        <m:sub>
                          <m:r>
                            <m:rPr>
                              <m:sty m:val="p"/>
                            </m:rPr>
                            <a:rPr lang="en-US" sz="2800">
                              <a:latin typeface="Cambria Math" panose="02040503050406030204" pitchFamily="18" charset="0"/>
                              <a:cs typeface="Cambria Math" panose="02040503050406030204" pitchFamily="18" charset="0"/>
                            </a:rPr>
                            <m:t>c</m:t>
                          </m:r>
                        </m:sub>
                      </m:sSub>
                      <m:r>
                        <a:rPr lang="en-US" sz="2800">
                          <a:latin typeface="Cambria Math" panose="02040503050406030204" pitchFamily="18" charset="0"/>
                          <a:ea typeface="MS Mincho" charset="0"/>
                          <a:cs typeface="Cambria Math" panose="02040503050406030204" pitchFamily="18" charset="0"/>
                        </a:rPr>
                        <m:t>×</m:t>
                      </m:r>
                      <m:r>
                        <m:rPr>
                          <m:sty m:val="p"/>
                        </m:rPr>
                        <a:rPr lang="en-US" sz="2800">
                          <a:latin typeface="Cambria Math" panose="02040503050406030204" pitchFamily="18" charset="0"/>
                          <a:cs typeface="Cambria Math" panose="02040503050406030204" pitchFamily="18" charset="0"/>
                        </a:rPr>
                        <m:t>λ</m:t>
                      </m:r>
                      <m:r>
                        <a:rPr lang="en-US" sz="2800">
                          <a:latin typeface="Cambria Math" panose="02040503050406030204" pitchFamily="18" charset="0"/>
                          <a:ea typeface="MS Mincho" charset="0"/>
                          <a:cs typeface="Cambria Math" panose="02040503050406030204" pitchFamily="18" charset="0"/>
                        </a:rPr>
                        <m:t>×</m:t>
                      </m:r>
                      <m:rad>
                        <m:radPr>
                          <m:degHide m:val="on"/>
                          <m:ctrlPr>
                            <a:rPr lang="en-US" sz="2800" i="1">
                              <a:latin typeface="Cambria Math" panose="02040503050406030204" pitchFamily="18" charset="0"/>
                              <a:cs typeface="Cambria Math" panose="02040503050406030204" pitchFamily="18" charset="0"/>
                            </a:rPr>
                          </m:ctrlPr>
                        </m:radPr>
                        <m:deg/>
                        <m:e>
                          <m:sSubSup>
                            <m:sSubSupPr>
                              <m:ctrlPr>
                                <a:rPr lang="en-US" sz="2800" i="1">
                                  <a:latin typeface="Cambria Math" panose="02040503050406030204" pitchFamily="18" charset="0"/>
                                  <a:cs typeface="Cambria Math" panose="02040503050406030204" pitchFamily="18" charset="0"/>
                                </a:rPr>
                              </m:ctrlPr>
                            </m:sSubSupPr>
                            <m:e>
                              <m:r>
                                <m:rPr>
                                  <m:sty m:val="p"/>
                                </m:rPr>
                                <a:rPr lang="en-US" sz="2800">
                                  <a:latin typeface="Cambria Math" panose="02040503050406030204" pitchFamily="18" charset="0"/>
                                  <a:cs typeface="Cambria Math" panose="02040503050406030204" pitchFamily="18" charset="0"/>
                                </a:rPr>
                                <m:t>f</m:t>
                              </m:r>
                            </m:e>
                            <m:sub>
                              <m:r>
                                <m:rPr>
                                  <m:sty m:val="p"/>
                                </m:rPr>
                                <a:rPr lang="en-US" sz="2800">
                                  <a:latin typeface="Cambria Math" panose="02040503050406030204" pitchFamily="18" charset="0"/>
                                  <a:cs typeface="Cambria Math" panose="02040503050406030204" pitchFamily="18" charset="0"/>
                                </a:rPr>
                                <m:t>c</m:t>
                              </m:r>
                            </m:sub>
                            <m:sup>
                              <m:r>
                                <a:rPr lang="en-US" sz="2800">
                                  <a:latin typeface="Cambria Math" panose="02040503050406030204" pitchFamily="18" charset="0"/>
                                  <a:ea typeface="MS Mincho" charset="0"/>
                                  <a:cs typeface="Cambria Math" panose="02040503050406030204" pitchFamily="18" charset="0"/>
                                </a:rPr>
                                <m:t>´</m:t>
                              </m:r>
                            </m:sup>
                          </m:sSubSup>
                        </m:e>
                      </m:rad>
                      <m:r>
                        <a:rPr lang="en-US" sz="2800">
                          <a:latin typeface="Cambria Math" panose="02040503050406030204" pitchFamily="18" charset="0"/>
                          <a:ea typeface="MS Mincho"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A</m:t>
                          </m:r>
                        </m:e>
                        <m:sub>
                          <m:r>
                            <m:rPr>
                              <m:sty m:val="p"/>
                            </m:rPr>
                            <a:rPr lang="en-US" sz="2800">
                              <a:latin typeface="Cambria Math" panose="02040503050406030204" pitchFamily="18" charset="0"/>
                              <a:cs typeface="Cambria Math" panose="02040503050406030204" pitchFamily="18" charset="0"/>
                            </a:rPr>
                            <m:t>cv</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2304</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16</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KN</m:t>
                      </m:r>
                      <m:r>
                        <a:rPr lang="en-US" sz="2800">
                          <a:latin typeface="Cambria Math" panose="02040503050406030204" pitchFamily="18" charset="0"/>
                          <a:ea typeface="MS Mincho" charset="0"/>
                          <a:cs typeface="Cambria Math" panose="02040503050406030204" pitchFamily="18" charset="0"/>
                        </a:rPr>
                        <m:t>.</m:t>
                      </m:r>
                    </m:oMath>
                  </m:oMathPara>
                </a14:m>
                <a:endParaRPr lang="en-US" sz="2800" dirty="0">
                  <a:latin typeface="Times New Roman" panose="02020603050405020304" pitchFamily="18" charset="0"/>
                  <a:cs typeface="Times New Roman" panose="02020603050405020304" pitchFamily="18" charset="0"/>
                </a:endParaRPr>
              </a:p>
              <a:p>
                <a:pPr>
                  <a:lnSpc>
                    <a:spcPct val="125000"/>
                  </a:lnSpc>
                  <a:spcBef>
                    <a:spcPts val="0"/>
                  </a:spcBef>
                  <a:spcAft>
                    <a:spcPts val="0"/>
                  </a:spcAft>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a:rPr lang="en-US" sz="2800">
                            <a:latin typeface="Cambria Math" panose="02040503050406030204" pitchFamily="18" charset="0"/>
                            <a:ea typeface="MS Mincho" charset="0"/>
                            <a:cs typeface="Cambria Math" panose="02040503050406030204" pitchFamily="18" charset="0"/>
                          </a:rPr>
                          <m:t>ф </m:t>
                        </m:r>
                        <m:r>
                          <m:rPr>
                            <m:sty m:val="p"/>
                          </m:rPr>
                          <a:rPr lang="en-US" sz="2800">
                            <a:latin typeface="Cambria Math" panose="02040503050406030204" pitchFamily="18" charset="0"/>
                            <a:cs typeface="Cambria Math" panose="02040503050406030204" pitchFamily="18" charset="0"/>
                          </a:rPr>
                          <m:t>V</m:t>
                        </m:r>
                      </m:e>
                      <m:sub>
                        <m:r>
                          <m:rPr>
                            <m:sty m:val="p"/>
                          </m:rPr>
                          <a:rPr lang="en-US" sz="2800">
                            <a:latin typeface="Cambria Math" panose="02040503050406030204" pitchFamily="18" charset="0"/>
                            <a:cs typeface="Cambria Math" panose="02040503050406030204" pitchFamily="18" charset="0"/>
                          </a:rPr>
                          <m:t>c</m:t>
                        </m:r>
                      </m:sub>
                    </m:sSub>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ETABS</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2233</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91</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KN</m:t>
                    </m:r>
                  </m:oMath>
                </a14:m>
                <a:r>
                  <a:rPr lang="en-US" sz="2800" dirty="0">
                    <a:latin typeface="Times New Roman" panose="02020603050405020304" pitchFamily="18" charset="0"/>
                    <a:cs typeface="Times New Roman" panose="02020603050405020304" pitchFamily="18" charset="0"/>
                  </a:rPr>
                  <a:t>.</a:t>
                </a:r>
              </a:p>
              <a:p>
                <a:pPr>
                  <a:lnSpc>
                    <a:spcPct val="125000"/>
                  </a:lnSpc>
                  <a:spcBef>
                    <a:spcPts val="0"/>
                  </a:spcBef>
                  <a:spcAft>
                    <a:spcPts val="0"/>
                  </a:spcAft>
                </a:pPr>
                <a:r>
                  <a:rPr lang="en-US" sz="2800" dirty="0">
                    <a:latin typeface="Times New Roman" panose="02020603050405020304" pitchFamily="18" charset="0"/>
                    <a:cs typeface="Times New Roman" panose="02020603050405020304" pitchFamily="18" charset="0"/>
                  </a:rPr>
                  <a:t>Difference (%)</a:t>
                </a:r>
                <a14:m>
                  <m:oMath xmlns:m="http://schemas.openxmlformats.org/officeDocument/2006/math">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3</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05</m:t>
                    </m:r>
                    <m:r>
                      <a:rPr lang="en-US" sz="2800">
                        <a:latin typeface="Cambria Math" panose="02040503050406030204" pitchFamily="18" charset="0"/>
                        <a:ea typeface="MS Mincho" charset="0"/>
                        <a:cs typeface="Cambria Math" panose="02040503050406030204" pitchFamily="18" charset="0"/>
                      </a:rPr>
                      <m:t>%&lt;</m:t>
                    </m:r>
                    <m:r>
                      <a:rPr lang="en-US" sz="2800">
                        <a:latin typeface="Cambria Math" panose="02040503050406030204" pitchFamily="18" charset="0"/>
                        <a:ea typeface="MS Mincho" charset="0"/>
                        <a:cs typeface="Cambria Math" panose="02040503050406030204" pitchFamily="18" charset="0"/>
                      </a:rPr>
                      <m:t>10</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Ok</m:t>
                    </m:r>
                    <m:r>
                      <a:rPr lang="en-US" sz="2800">
                        <a:latin typeface="Cambria Math" panose="02040503050406030204" pitchFamily="18" charset="0"/>
                        <a:ea typeface="MS Mincho" charset="0"/>
                        <a:cs typeface="Cambria Math" panose="02040503050406030204" pitchFamily="18" charset="0"/>
                      </a:rPr>
                      <m:t>.</m:t>
                    </m:r>
                  </m:oMath>
                </a14:m>
                <a:endParaRPr lang="en-US" sz="2800" dirty="0">
                  <a:latin typeface="Times New Roman" panose="02020603050405020304" pitchFamily="18" charset="0"/>
                  <a:cs typeface="Times New Roman" panose="02020603050405020304" pitchFamily="18" charset="0"/>
                </a:endParaRPr>
              </a:p>
              <a:p>
                <a:pPr>
                  <a:lnSpc>
                    <a:spcPct val="125000"/>
                  </a:lnSpc>
                  <a:spcBef>
                    <a:spcPts val="0"/>
                  </a:spcBef>
                  <a:spcAft>
                    <a:spcPts val="0"/>
                  </a:spcAft>
                </a:pPr>
                <a:endParaRPr lang="en-US" sz="2800" dirty="0">
                  <a:latin typeface="Times New Roman" panose="02020603050405020304" pitchFamily="18" charset="0"/>
                  <a:cs typeface="Times New Roman" panose="02020603050405020304" pitchFamily="18" charset="0"/>
                </a:endParaRPr>
              </a:p>
            </p:txBody>
          </p:sp>
        </mc:Choice>
        <mc:Fallback xmlns="">
          <p:sp>
            <p:nvSpPr>
              <p:cNvPr id="13" name="مستطيل 12"/>
              <p:cNvSpPr>
                <a:spLocks noRot="1" noChangeAspect="1" noMove="1" noResize="1" noEditPoints="1" noAdjustHandles="1" noChangeArrowheads="1" noChangeShapeType="1" noTextEdit="1"/>
              </p:cNvSpPr>
              <p:nvPr/>
            </p:nvSpPr>
            <p:spPr>
              <a:xfrm>
                <a:off x="685800" y="3677735"/>
                <a:ext cx="7663180" cy="5467985"/>
              </a:xfrm>
              <a:prstGeom prst="rect">
                <a:avLst/>
              </a:prstGeom>
              <a:blipFill rotWithShape="1">
                <a:blip r:embed="rId8"/>
                <a:stretch>
                  <a:fillRect t="-8" r="-4102" b="8"/>
                </a:stretch>
              </a:blipFill>
            </p:spPr>
            <p:txBody>
              <a:bodyPr/>
              <a:lstStyle/>
              <a:p>
                <a:r>
                  <a:rPr lang="en-US" altLang="en-US">
                    <a:noFill/>
                  </a:rPr>
                  <a:t> </a:t>
                </a:r>
              </a:p>
            </p:txBody>
          </p:sp>
        </mc:Fallback>
      </mc:AlternateContent>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5"/>
          <p:cNvSpPr txBox="1"/>
          <p:nvPr/>
        </p:nvSpPr>
        <p:spPr>
          <a:xfrm>
            <a:off x="762000" y="3771900"/>
            <a:ext cx="6529705" cy="1014730"/>
          </a:xfrm>
          <a:prstGeom prst="rect">
            <a:avLst/>
          </a:prstGeom>
          <a:noFill/>
        </p:spPr>
        <p:txBody>
          <a:bodyPr wrap="square" rtlCol="0">
            <a:spAutoFit/>
          </a:bodyPr>
          <a:lstStyle/>
          <a:p>
            <a:pPr algn="ctr"/>
            <a:r>
              <a:rPr lang="en-US" sz="6000" b="1">
                <a:latin typeface="Times New Roman" panose="02020603050405020304" pitchFamily="18" charset="0"/>
                <a:cs typeface="Times New Roman" panose="02020603050405020304" pitchFamily="18" charset="0"/>
              </a:rPr>
              <a:t>Facilities:</a:t>
            </a:r>
          </a:p>
        </p:txBody>
      </p:sp>
      <p:grpSp>
        <p:nvGrpSpPr>
          <p:cNvPr id="12" name="Group 11"/>
          <p:cNvGrpSpPr/>
          <p:nvPr/>
        </p:nvGrpSpPr>
        <p:grpSpPr>
          <a:xfrm>
            <a:off x="8610600" y="-49530"/>
            <a:ext cx="9677400" cy="10287000"/>
            <a:chOff x="13560" y="0"/>
            <a:chExt cx="16242" cy="17100"/>
          </a:xfrm>
          <a:blipFill rotWithShape="1">
            <a:blip r:embed="rId5"/>
            <a:stretch>
              <a:fillRect/>
            </a:stretch>
          </a:blipFill>
        </p:grpSpPr>
        <p:sp>
          <p:nvSpPr>
            <p:cNvPr id="2" name="Rounded Rectangle 1"/>
            <p:cNvSpPr/>
            <p:nvPr/>
          </p:nvSpPr>
          <p:spPr>
            <a:xfrm>
              <a:off x="13718" y="0"/>
              <a:ext cx="15322" cy="1920"/>
            </a:xfrm>
            <a:prstGeom prst="roundRect">
              <a:avLst/>
            </a:prstGeom>
            <a:grp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latin typeface="Times New Roman" panose="02020603050405020304" pitchFamily="18" charset="0"/>
                <a:cs typeface="Times New Roman" panose="02020603050405020304" pitchFamily="18" charset="0"/>
              </a:endParaRPr>
            </a:p>
          </p:txBody>
        </p:sp>
        <p:sp>
          <p:nvSpPr>
            <p:cNvPr id="3" name="Rounded Rectangle 2"/>
            <p:cNvSpPr/>
            <p:nvPr/>
          </p:nvSpPr>
          <p:spPr>
            <a:xfrm>
              <a:off x="14280" y="2100"/>
              <a:ext cx="15322" cy="1920"/>
            </a:xfrm>
            <a:prstGeom prst="roundRect">
              <a:avLst/>
            </a:prstGeom>
            <a:grp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latin typeface="Times New Roman" panose="02020603050405020304" pitchFamily="18" charset="0"/>
                <a:cs typeface="Times New Roman" panose="02020603050405020304" pitchFamily="18" charset="0"/>
              </a:endParaRPr>
            </a:p>
          </p:txBody>
        </p:sp>
        <p:sp>
          <p:nvSpPr>
            <p:cNvPr id="4" name="Rounded Rectangle 3"/>
            <p:cNvSpPr/>
            <p:nvPr/>
          </p:nvSpPr>
          <p:spPr>
            <a:xfrm>
              <a:off x="13718" y="4380"/>
              <a:ext cx="15322" cy="1920"/>
            </a:xfrm>
            <a:prstGeom prst="roundRect">
              <a:avLst/>
            </a:prstGeom>
            <a:grp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latin typeface="Times New Roman" panose="02020603050405020304" pitchFamily="18" charset="0"/>
                <a:cs typeface="Times New Roman" panose="02020603050405020304" pitchFamily="18" charset="0"/>
              </a:endParaRPr>
            </a:p>
          </p:txBody>
        </p:sp>
        <p:sp>
          <p:nvSpPr>
            <p:cNvPr id="5" name="Rounded Rectangle 4"/>
            <p:cNvSpPr/>
            <p:nvPr/>
          </p:nvSpPr>
          <p:spPr>
            <a:xfrm>
              <a:off x="14480" y="6540"/>
              <a:ext cx="15322" cy="1920"/>
            </a:xfrm>
            <a:prstGeom prst="roundRect">
              <a:avLst/>
            </a:prstGeom>
            <a:grp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latin typeface="Times New Roman" panose="02020603050405020304" pitchFamily="18" charset="0"/>
                <a:cs typeface="Times New Roman" panose="02020603050405020304" pitchFamily="18" charset="0"/>
              </a:endParaRPr>
            </a:p>
          </p:txBody>
        </p:sp>
        <p:sp>
          <p:nvSpPr>
            <p:cNvPr id="7" name="Rounded Rectangle 6"/>
            <p:cNvSpPr/>
            <p:nvPr/>
          </p:nvSpPr>
          <p:spPr>
            <a:xfrm>
              <a:off x="13718" y="8700"/>
              <a:ext cx="15322" cy="1920"/>
            </a:xfrm>
            <a:prstGeom prst="roundRect">
              <a:avLst/>
            </a:prstGeom>
            <a:grp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latin typeface="Times New Roman" panose="02020603050405020304" pitchFamily="18" charset="0"/>
                <a:cs typeface="Times New Roman" panose="02020603050405020304" pitchFamily="18" charset="0"/>
              </a:endParaRPr>
            </a:p>
          </p:txBody>
        </p:sp>
        <p:sp>
          <p:nvSpPr>
            <p:cNvPr id="8" name="Rounded Rectangle 7"/>
            <p:cNvSpPr/>
            <p:nvPr/>
          </p:nvSpPr>
          <p:spPr>
            <a:xfrm>
              <a:off x="14480" y="10860"/>
              <a:ext cx="15322" cy="1920"/>
            </a:xfrm>
            <a:prstGeom prst="roundRect">
              <a:avLst/>
            </a:prstGeom>
            <a:grp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latin typeface="Times New Roman" panose="02020603050405020304" pitchFamily="18" charset="0"/>
                <a:cs typeface="Times New Roman" panose="02020603050405020304" pitchFamily="18" charset="0"/>
              </a:endParaRPr>
            </a:p>
          </p:txBody>
        </p:sp>
        <p:sp>
          <p:nvSpPr>
            <p:cNvPr id="10" name="Rounded Rectangle 9"/>
            <p:cNvSpPr/>
            <p:nvPr/>
          </p:nvSpPr>
          <p:spPr>
            <a:xfrm>
              <a:off x="13560" y="13020"/>
              <a:ext cx="15322" cy="1920"/>
            </a:xfrm>
            <a:prstGeom prst="roundRect">
              <a:avLst/>
            </a:prstGeom>
            <a:grp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latin typeface="Times New Roman" panose="02020603050405020304" pitchFamily="18" charset="0"/>
                <a:cs typeface="Times New Roman" panose="02020603050405020304" pitchFamily="18" charset="0"/>
              </a:endParaRPr>
            </a:p>
          </p:txBody>
        </p:sp>
        <p:sp>
          <p:nvSpPr>
            <p:cNvPr id="11" name="Rounded Rectangle 10"/>
            <p:cNvSpPr/>
            <p:nvPr/>
          </p:nvSpPr>
          <p:spPr>
            <a:xfrm>
              <a:off x="14280" y="15180"/>
              <a:ext cx="15322" cy="1920"/>
            </a:xfrm>
            <a:prstGeom prst="roundRect">
              <a:avLst/>
            </a:prstGeom>
            <a:grp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en-US">
                <a:latin typeface="Times New Roman" panose="02020603050405020304" pitchFamily="18" charset="0"/>
                <a:cs typeface="Times New Roman" panose="02020603050405020304" pitchFamily="18" charset="0"/>
              </a:endParaRPr>
            </a:p>
          </p:txBody>
        </p:sp>
      </p:grpSp>
      <p:grpSp>
        <p:nvGrpSpPr>
          <p:cNvPr id="13" name="Group 12"/>
          <p:cNvGrpSpPr/>
          <p:nvPr userDrawn="1"/>
        </p:nvGrpSpPr>
        <p:grpSpPr>
          <a:xfrm>
            <a:off x="304800" y="342900"/>
            <a:ext cx="2590800" cy="528320"/>
            <a:chOff x="6240" y="4740"/>
            <a:chExt cx="4080" cy="832"/>
          </a:xfrm>
        </p:grpSpPr>
        <p:sp>
          <p:nvSpPr>
            <p:cNvPr id="14" name="文本框 12"/>
            <p:cNvSpPr txBox="1"/>
            <p:nvPr userDrawn="1">
              <p:custDataLst>
                <p:tags r:id="rId1"/>
              </p:custDataLst>
            </p:nvPr>
          </p:nvSpPr>
          <p:spPr>
            <a:xfrm>
              <a:off x="6240" y="4740"/>
              <a:ext cx="1599" cy="833"/>
            </a:xfrm>
            <a:prstGeom prst="rect">
              <a:avLst/>
            </a:prstGeom>
            <a:noFill/>
          </p:spPr>
          <p:txBody>
            <a:bodyPr wrap="square" rtlCol="0">
              <a:noAutofit/>
            </a:bodyPr>
            <a:lstStyle/>
            <a:p>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1.</a:t>
              </a:r>
            </a:p>
          </p:txBody>
        </p:sp>
        <p:sp>
          <p:nvSpPr>
            <p:cNvPr id="15" name="文本框 3"/>
            <p:cNvSpPr txBox="1"/>
            <p:nvPr userDrawn="1">
              <p:custDataLst>
                <p:tags r:id="rId2"/>
              </p:custDataLst>
            </p:nvPr>
          </p:nvSpPr>
          <p:spPr>
            <a:xfrm>
              <a:off x="6804" y="4740"/>
              <a:ext cx="3516" cy="637"/>
            </a:xfrm>
            <a:prstGeom prst="rect">
              <a:avLst/>
            </a:prstGeom>
            <a:noFill/>
          </p:spPr>
          <p:txBody>
            <a:bodyPr wrap="square" rtlCol="0">
              <a:noAutofit/>
            </a:bodyPr>
            <a:lstStyle/>
            <a:p>
              <a:pPr algn="dist"/>
              <a:r>
                <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rPr>
                <a:t>Introduction</a:t>
              </a:r>
            </a:p>
          </p:txBody>
        </p:sp>
      </p:gr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5181600" y="742633"/>
            <a:ext cx="8105775"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Verification of 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3"/>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4"/>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7677785" y="1485583"/>
            <a:ext cx="2919730"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Shear walls</a:t>
            </a:r>
          </a:p>
        </p:txBody>
      </p:sp>
      <p:sp>
        <p:nvSpPr>
          <p:cNvPr id="4" name="Text Box 3"/>
          <p:cNvSpPr txBox="1"/>
          <p:nvPr/>
        </p:nvSpPr>
        <p:spPr>
          <a:xfrm>
            <a:off x="452120" y="3543300"/>
            <a:ext cx="10259060" cy="4675505"/>
          </a:xfrm>
          <a:prstGeom prst="rect">
            <a:avLst/>
          </a:prstGeom>
          <a:noFill/>
        </p:spPr>
        <p:txBody>
          <a:bodyPr wrap="square" rtlCol="0">
            <a:noAutofit/>
          </a:bodyPr>
          <a:lstStyle/>
          <a:p>
            <a:pPr marL="285750" indent="-285750">
              <a:buFont typeface="Wingdings" panose="05000000000000000000" charset="0"/>
              <a:buChar char="Ø"/>
            </a:pPr>
            <a:r>
              <a:rPr lang="en-US" sz="4000" b="1">
                <a:latin typeface="Times New Roman" panose="02020603050405020304" pitchFamily="18" charset="0"/>
                <a:cs typeface="Times New Roman" panose="02020603050405020304" pitchFamily="18" charset="0"/>
              </a:rPr>
              <a:t>Spandrels:</a:t>
            </a:r>
          </a:p>
          <a:p>
            <a:pPr indent="0" algn="just">
              <a:buFont typeface="Wingdings" panose="05000000000000000000" charset="0"/>
              <a:buNone/>
            </a:pPr>
            <a:r>
              <a:rPr lang="en-US" sz="3200">
                <a:latin typeface="Times New Roman" panose="02020603050405020304" pitchFamily="18" charset="0"/>
                <a:cs typeface="Times New Roman" panose="02020603050405020304" pitchFamily="18" charset="0"/>
              </a:rPr>
              <a:t>The specific spandrel selected for review on elevation 29 is shown in the figure. The spandrel’s dimensions are:</a:t>
            </a:r>
          </a:p>
          <a:p>
            <a:pPr indent="0" algn="just">
              <a:buFont typeface="Wingdings" panose="05000000000000000000" charset="0"/>
              <a:buNone/>
            </a:pPr>
            <a:r>
              <a:rPr lang="en-US" sz="3200">
                <a:latin typeface="Times New Roman" panose="02020603050405020304" pitchFamily="18" charset="0"/>
                <a:cs typeface="Times New Roman" panose="02020603050405020304" pitchFamily="18" charset="0"/>
              </a:rPr>
              <a:t>- 1000 mm in length.</a:t>
            </a:r>
          </a:p>
          <a:p>
            <a:pPr indent="0" algn="just">
              <a:buFont typeface="Wingdings" panose="05000000000000000000" charset="0"/>
              <a:buNone/>
            </a:pPr>
            <a:r>
              <a:rPr lang="en-US" sz="3200">
                <a:latin typeface="Times New Roman" panose="02020603050405020304" pitchFamily="18" charset="0"/>
                <a:cs typeface="Times New Roman" panose="02020603050405020304" pitchFamily="18" charset="0"/>
              </a:rPr>
              <a:t>- 900 mm in width.</a:t>
            </a:r>
          </a:p>
          <a:p>
            <a:pPr indent="0" algn="just">
              <a:buFont typeface="Wingdings" panose="05000000000000000000" charset="0"/>
              <a:buNone/>
            </a:pPr>
            <a:r>
              <a:rPr lang="en-US" sz="3200">
                <a:latin typeface="Times New Roman" panose="02020603050405020304" pitchFamily="18" charset="0"/>
                <a:cs typeface="Times New Roman" panose="02020603050405020304" pitchFamily="18" charset="0"/>
              </a:rPr>
              <a:t>- 750 mm in depth. </a:t>
            </a:r>
          </a:p>
          <a:p>
            <a:pPr indent="0" algn="just">
              <a:buFont typeface="Wingdings" panose="05000000000000000000" charset="0"/>
              <a:buNone/>
            </a:pPr>
            <a:r>
              <a:rPr lang="en-US" sz="3200">
                <a:latin typeface="Times New Roman" panose="02020603050405020304" pitchFamily="18" charset="0"/>
                <a:cs typeface="Times New Roman" panose="02020603050405020304" pitchFamily="18" charset="0"/>
              </a:rPr>
              <a:t>The design load combination for pier design checks is 0.8388(D+S.D) - Ey.</a:t>
            </a:r>
          </a:p>
        </p:txBody>
      </p:sp>
      <p:pic>
        <p:nvPicPr>
          <p:cNvPr id="9" name="Picture 8"/>
          <p:cNvPicPr>
            <a:picLocks noChangeAspect="1"/>
          </p:cNvPicPr>
          <p:nvPr>
            <p:custDataLst>
              <p:tags r:id="rId2"/>
            </p:custDataLst>
          </p:nvPr>
        </p:nvPicPr>
        <p:blipFill>
          <a:blip r:embed="rId7">
            <a:clrChange>
              <a:clrFrom>
                <a:srgbClr val="FFFFFF">
                  <a:alpha val="100000"/>
                </a:srgbClr>
              </a:clrFrom>
              <a:clrTo>
                <a:srgbClr val="FFFFFF">
                  <a:alpha val="100000"/>
                  <a:alpha val="0"/>
                </a:srgbClr>
              </a:clrTo>
            </a:clrChange>
          </a:blip>
          <a:stretch>
            <a:fillRect/>
          </a:stretch>
        </p:blipFill>
        <p:spPr>
          <a:xfrm>
            <a:off x="12420600" y="2019300"/>
            <a:ext cx="4314190" cy="7095490"/>
          </a:xfrm>
          <a:prstGeom prst="rect">
            <a:avLst/>
          </a:prstGeom>
        </p:spPr>
      </p:pic>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5181600" y="742633"/>
            <a:ext cx="8105775"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Verification of 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3"/>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4"/>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7677785" y="1485583"/>
            <a:ext cx="2919730"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Shear walls</a:t>
            </a:r>
          </a:p>
        </p:txBody>
      </p:sp>
      <p:sp>
        <p:nvSpPr>
          <p:cNvPr id="4" name="Text Box 3"/>
          <p:cNvSpPr txBox="1"/>
          <p:nvPr/>
        </p:nvSpPr>
        <p:spPr>
          <a:xfrm>
            <a:off x="469900" y="2498090"/>
            <a:ext cx="10259060" cy="1472565"/>
          </a:xfrm>
          <a:prstGeom prst="rect">
            <a:avLst/>
          </a:prstGeom>
          <a:noFill/>
        </p:spPr>
        <p:txBody>
          <a:bodyPr wrap="square" rtlCol="0">
            <a:noAutofit/>
          </a:bodyPr>
          <a:lstStyle/>
          <a:p>
            <a:pPr marL="285750" indent="-285750">
              <a:buFont typeface="Wingdings" panose="05000000000000000000" charset="0"/>
              <a:buChar char="Ø"/>
            </a:pPr>
            <a:r>
              <a:rPr lang="en-US" sz="4000" b="1">
                <a:latin typeface="Times New Roman" panose="02020603050405020304" pitchFamily="18" charset="0"/>
                <a:cs typeface="Times New Roman" panose="02020603050405020304" pitchFamily="18" charset="0"/>
              </a:rPr>
              <a:t>Spandrels:</a:t>
            </a:r>
          </a:p>
          <a:p>
            <a:pPr indent="0">
              <a:buFont typeface="Wingdings" panose="05000000000000000000" charset="0"/>
              <a:buNone/>
            </a:pPr>
            <a:r>
              <a:rPr lang="en-US" altLang="ar-SA" sz="3600" b="1">
                <a:latin typeface="Times New Roman" panose="02020603050405020304" pitchFamily="18" charset="0"/>
                <a:cs typeface="Times New Roman" panose="02020603050405020304" pitchFamily="18" charset="0"/>
              </a:rPr>
              <a:t>  - </a:t>
            </a:r>
            <a:r>
              <a:rPr lang="en-US" altLang="en-US" sz="3600" b="1">
                <a:latin typeface="Times New Roman" panose="02020603050405020304" pitchFamily="18" charset="0"/>
                <a:cs typeface="Times New Roman" panose="02020603050405020304" pitchFamily="18" charset="0"/>
              </a:rPr>
              <a:t> Flexural design check</a:t>
            </a:r>
          </a:p>
          <a:p>
            <a:pPr marL="285750" indent="-285750">
              <a:buFont typeface="Wingdings" panose="05000000000000000000" charset="0"/>
              <a:buChar char="Ø"/>
            </a:pPr>
            <a:endParaRPr lang="en-US" altLang="en-US" sz="3600" b="1">
              <a:latin typeface="Times New Roman" panose="02020603050405020304" pitchFamily="18" charset="0"/>
              <a:cs typeface="Times New Roman" panose="02020603050405020304" pitchFamily="18" charset="0"/>
            </a:endParaRPr>
          </a:p>
        </p:txBody>
      </p:sp>
      <p:pic>
        <p:nvPicPr>
          <p:cNvPr id="13" name="Picture 12"/>
          <p:cNvPicPr>
            <a:picLocks noChangeAspect="1"/>
          </p:cNvPicPr>
          <p:nvPr>
            <p:custDataLst>
              <p:tags r:id="rId2"/>
            </p:custDataLst>
          </p:nvPr>
        </p:nvPicPr>
        <p:blipFill>
          <a:blip r:embed="rId7">
            <a:clrChange>
              <a:clrFrom>
                <a:srgbClr val="FFFFFF">
                  <a:alpha val="100000"/>
                </a:srgbClr>
              </a:clrFrom>
              <a:clrTo>
                <a:srgbClr val="FFFFFF">
                  <a:alpha val="100000"/>
                  <a:alpha val="0"/>
                </a:srgbClr>
              </a:clrTo>
            </a:clrChange>
          </a:blip>
          <a:stretch>
            <a:fillRect/>
          </a:stretch>
        </p:blipFill>
        <p:spPr>
          <a:xfrm>
            <a:off x="8305800" y="3677920"/>
            <a:ext cx="8809990" cy="2501900"/>
          </a:xfrm>
          <a:prstGeom prst="rect">
            <a:avLst/>
          </a:prstGeom>
        </p:spPr>
      </p:pic>
      <mc:AlternateContent xmlns:mc="http://schemas.openxmlformats.org/markup-compatibility/2006" xmlns:a14="http://schemas.microsoft.com/office/drawing/2010/main">
        <mc:Choice Requires="a14">
          <p:sp>
            <p:nvSpPr>
              <p:cNvPr id="9" name="مستطيل 8"/>
              <p:cNvSpPr/>
              <p:nvPr/>
            </p:nvSpPr>
            <p:spPr>
              <a:xfrm>
                <a:off x="914717" y="3695574"/>
                <a:ext cx="9144000" cy="4108450"/>
              </a:xfrm>
              <a:prstGeom prst="rect">
                <a:avLst/>
              </a:prstGeom>
            </p:spPr>
            <p:txBody>
              <a:bodyPr>
                <a:spAutoFit/>
              </a:bodyPr>
              <a:lstStyle/>
              <a:p>
                <a:pPr>
                  <a:lnSpc>
                    <a:spcPct val="125000"/>
                  </a:lnSpc>
                  <a:spcBef>
                    <a:spcPts val="0"/>
                  </a:spcBef>
                  <a:spcAft>
                    <a:spcPts val="0"/>
                  </a:spcAft>
                </a:pPr>
                <a:r>
                  <a:rPr lang="en-US" sz="2800" dirty="0">
                    <a:latin typeface="Times New Roman" panose="02020603050405020304" pitchFamily="18" charset="0"/>
                    <a:cs typeface="Times New Roman" panose="02020603050405020304" pitchFamily="18" charset="0"/>
                  </a:rPr>
                  <a:t>Top left:</a:t>
                </a:r>
              </a:p>
              <a:p>
                <a:pPr>
                  <a:lnSpc>
                    <a:spcPct val="125000"/>
                  </a:lnSpc>
                  <a:spcBef>
                    <a:spcPts val="0"/>
                  </a:spcBef>
                  <a:spcAft>
                    <a:spcPts val="0"/>
                  </a:spcAft>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M</m:t>
                        </m:r>
                      </m:e>
                      <m:sub>
                        <m:r>
                          <m:rPr>
                            <m:sty m:val="p"/>
                          </m:rPr>
                          <a:rPr lang="en-US" sz="2800">
                            <a:latin typeface="Cambria Math" panose="02040503050406030204" pitchFamily="18" charset="0"/>
                            <a:cs typeface="Cambria Math" panose="02040503050406030204" pitchFamily="18" charset="0"/>
                          </a:rPr>
                          <m:t>u</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166</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8591</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KN</m:t>
                    </m:r>
                    <m:r>
                      <a:rPr lang="en-US" sz="2800">
                        <a:latin typeface="Cambria Math" panose="02040503050406030204" pitchFamily="18" charset="0"/>
                        <a:ea typeface="MS Mincho" charset="0"/>
                        <a:cs typeface="Cambria Math" panose="02040503050406030204" pitchFamily="18" charset="0"/>
                      </a:rPr>
                      <m:t>.</m:t>
                    </m:r>
                    <m:r>
                      <m:rPr>
                        <m:sty m:val="p"/>
                      </m:rPr>
                      <a:rPr lang="en-US" sz="2800">
                        <a:latin typeface="Cambria Math" panose="02040503050406030204" pitchFamily="18" charset="0"/>
                        <a:cs typeface="Cambria Math" panose="02040503050406030204" pitchFamily="18" charset="0"/>
                      </a:rPr>
                      <m:t>m</m:t>
                    </m:r>
                  </m:oMath>
                </a14:m>
                <a:r>
                  <a:rPr lang="en-US" sz="2800" dirty="0">
                    <a:latin typeface="Times New Roman" panose="02020603050405020304" pitchFamily="18" charset="0"/>
                    <a:cs typeface="Times New Roman" panose="02020603050405020304" pitchFamily="18" charset="0"/>
                  </a:rPr>
                  <a:t>. </a:t>
                </a:r>
              </a:p>
              <a:p>
                <a:pPr>
                  <a:lnSpc>
                    <a:spcPct val="125000"/>
                  </a:lnSpc>
                  <a:spcBef>
                    <a:spcPts val="0"/>
                  </a:spcBef>
                  <a:spcAft>
                    <a:spcPts val="0"/>
                  </a:spcAft>
                </a:pPr>
                <a14:m>
                  <m:oMath xmlns:m="http://schemas.openxmlformats.org/officeDocument/2006/math">
                    <m:r>
                      <m:rPr>
                        <m:sty m:val="p"/>
                      </m:rPr>
                      <a:rPr lang="en-US" sz="2800">
                        <a:latin typeface="Cambria Math" panose="02040503050406030204" pitchFamily="18" charset="0"/>
                        <a:cs typeface="Cambria Math" panose="02040503050406030204" pitchFamily="18" charset="0"/>
                      </a:rPr>
                      <m:t>ρ</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0011</m:t>
                    </m:r>
                    <m:r>
                      <a:rPr lang="en-US" sz="2800">
                        <a:latin typeface="Cambria Math" panose="02040503050406030204" pitchFamily="18" charset="0"/>
                        <a:ea typeface="MS Mincho" charset="0"/>
                        <a:cs typeface="Cambria Math" panose="02040503050406030204" pitchFamily="18" charset="0"/>
                      </a:rPr>
                      <m:t>&lt;</m:t>
                    </m:r>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0033</m:t>
                    </m:r>
                  </m:oMath>
                </a14:m>
                <a:r>
                  <a:rPr lang="en-US" sz="2800" dirty="0">
                    <a:latin typeface="Times New Roman" panose="02020603050405020304" pitchFamily="18" charset="0"/>
                    <a:cs typeface="Times New Roman" panose="02020603050405020304" pitchFamily="18" charset="0"/>
                  </a:rPr>
                  <a:t>.</a:t>
                </a:r>
              </a:p>
              <a:p>
                <a:pPr>
                  <a:lnSpc>
                    <a:spcPct val="125000"/>
                  </a:lnSpc>
                  <a:spcBef>
                    <a:spcPts val="0"/>
                  </a:spcBef>
                  <a:spcAft>
                    <a:spcPts val="0"/>
                  </a:spcAft>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A</m:t>
                        </m:r>
                      </m:e>
                      <m:sub>
                        <m:r>
                          <m:rPr>
                            <m:sty m:val="p"/>
                          </m:rPr>
                          <a:rPr lang="en-US" sz="2800">
                            <a:latin typeface="Cambria Math" panose="02040503050406030204" pitchFamily="18" charset="0"/>
                            <a:cs typeface="Cambria Math" panose="02040503050406030204" pitchFamily="18" charset="0"/>
                          </a:rPr>
                          <m:t>s</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2004</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75</m:t>
                    </m:r>
                    <m:r>
                      <a:rPr lang="en-US" sz="2800">
                        <a:latin typeface="Cambria Math" panose="02040503050406030204" pitchFamily="18" charset="0"/>
                        <a:ea typeface="MS Mincho" charset="0"/>
                        <a:cs typeface="Cambria Math" panose="02040503050406030204" pitchFamily="18" charset="0"/>
                      </a:rPr>
                      <m:t> </m:t>
                    </m:r>
                    <m:sSup>
                      <m:sSupPr>
                        <m:ctrlPr>
                          <a:rPr lang="en-US" sz="2800" i="1">
                            <a:latin typeface="Cambria Math" panose="02040503050406030204" pitchFamily="18" charset="0"/>
                            <a:cs typeface="Cambria Math" panose="02040503050406030204" pitchFamily="18" charset="0"/>
                          </a:rPr>
                        </m:ctrlPr>
                      </m:sSupPr>
                      <m:e>
                        <m:r>
                          <m:rPr>
                            <m:sty m:val="p"/>
                          </m:rPr>
                          <a:rPr lang="en-US" sz="2800">
                            <a:latin typeface="Cambria Math" panose="02040503050406030204" pitchFamily="18" charset="0"/>
                            <a:cs typeface="Cambria Math" panose="02040503050406030204" pitchFamily="18" charset="0"/>
                          </a:rPr>
                          <m:t>mm</m:t>
                        </m:r>
                      </m:e>
                      <m:sup>
                        <m:r>
                          <a:rPr lang="en-US" sz="2800">
                            <a:latin typeface="Cambria Math" panose="02040503050406030204" pitchFamily="18" charset="0"/>
                            <a:ea typeface="MS Mincho" charset="0"/>
                            <a:cs typeface="Cambria Math" panose="02040503050406030204" pitchFamily="18" charset="0"/>
                          </a:rPr>
                          <m:t>2</m:t>
                        </m:r>
                      </m:sup>
                    </m:sSup>
                  </m:oMath>
                </a14:m>
                <a:r>
                  <a:rPr lang="en-US" sz="2800" dirty="0">
                    <a:latin typeface="Times New Roman" panose="02020603050405020304" pitchFamily="18" charset="0"/>
                    <a:cs typeface="Times New Roman" panose="02020603050405020304" pitchFamily="18" charset="0"/>
                  </a:rPr>
                  <a:t>.</a:t>
                </a:r>
              </a:p>
              <a:p>
                <a:pPr>
                  <a:lnSpc>
                    <a:spcPct val="125000"/>
                  </a:lnSpc>
                  <a:spcBef>
                    <a:spcPts val="0"/>
                  </a:spcBef>
                  <a:spcAft>
                    <a:spcPts val="0"/>
                  </a:spcAft>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A</m:t>
                        </m:r>
                      </m:e>
                      <m:sub>
                        <m:r>
                          <m:rPr>
                            <m:sty m:val="p"/>
                          </m:rPr>
                          <a:rPr lang="en-US" sz="2800">
                            <a:latin typeface="Cambria Math" panose="02040503050406030204" pitchFamily="18" charset="0"/>
                            <a:cs typeface="Cambria Math" panose="02040503050406030204" pitchFamily="18" charset="0"/>
                          </a:rPr>
                          <m:t>s</m:t>
                        </m:r>
                      </m:sub>
                    </m:sSub>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total</m:t>
                    </m:r>
                    <m:r>
                      <a:rPr lang="en-US" sz="2800">
                        <a:latin typeface="Cambria Math" panose="02040503050406030204" pitchFamily="18" charset="0"/>
                        <a:ea typeface="MS Mincho" charset="0"/>
                        <a:cs typeface="Cambria Math" panose="02040503050406030204" pitchFamily="18" charset="0"/>
                      </a:rPr>
                      <m:t> = </m:t>
                    </m:r>
                    <m:r>
                      <a:rPr lang="en-US" sz="2800">
                        <a:latin typeface="Cambria Math" panose="02040503050406030204" pitchFamily="18" charset="0"/>
                        <a:ea typeface="MS Mincho" charset="0"/>
                        <a:cs typeface="Cambria Math" panose="02040503050406030204" pitchFamily="18" charset="0"/>
                      </a:rPr>
                      <m:t>2004</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75</m:t>
                    </m:r>
                    <m:r>
                      <a:rPr lang="en-US" sz="280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P</m:t>
                            </m:r>
                          </m:e>
                          <m:sub>
                            <m:r>
                              <m:rPr>
                                <m:sty m:val="p"/>
                              </m:rPr>
                              <a:rPr lang="en-US" sz="2800">
                                <a:latin typeface="Cambria Math" panose="02040503050406030204" pitchFamily="18" charset="0"/>
                                <a:cs typeface="Cambria Math" panose="02040503050406030204" pitchFamily="18" charset="0"/>
                              </a:rPr>
                              <m:t>u</m:t>
                            </m:r>
                          </m:sub>
                        </m:sSub>
                      </m:num>
                      <m:den>
                        <m:r>
                          <a:rPr lang="en-US" sz="2800">
                            <a:latin typeface="Cambria Math" panose="02040503050406030204" pitchFamily="18" charset="0"/>
                            <a:ea typeface="MS Mincho" charset="0"/>
                            <a:cs typeface="Cambria Math" panose="02040503050406030204" pitchFamily="18" charset="0"/>
                          </a:rPr>
                          <m:t>2</m:t>
                        </m:r>
                        <m:r>
                          <m:rPr>
                            <m:sty m:val="p"/>
                          </m:rPr>
                          <a:rPr lang="en-US" sz="2800">
                            <a:latin typeface="Cambria Math" panose="02040503050406030204" pitchFamily="18" charset="0"/>
                            <a:cs typeface="Cambria Math" panose="02040503050406030204" pitchFamily="18" charset="0"/>
                          </a:rPr>
                          <m:t>Φ</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f</m:t>
                            </m:r>
                          </m:e>
                          <m:sub>
                            <m:r>
                              <m:rPr>
                                <m:sty m:val="p"/>
                              </m:rPr>
                              <a:rPr lang="en-US" sz="2800">
                                <a:latin typeface="Cambria Math" panose="02040503050406030204" pitchFamily="18" charset="0"/>
                                <a:cs typeface="Cambria Math" panose="02040503050406030204" pitchFamily="18" charset="0"/>
                              </a:rPr>
                              <m:t>y</m:t>
                            </m:r>
                          </m:sub>
                        </m:sSub>
                      </m:den>
                    </m:f>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2759</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67</m:t>
                    </m:r>
                    <m:sSup>
                      <m:sSupPr>
                        <m:ctrlPr>
                          <a:rPr lang="en-US" sz="2800" i="1">
                            <a:latin typeface="Cambria Math" panose="02040503050406030204" pitchFamily="18" charset="0"/>
                            <a:cs typeface="Cambria Math" panose="02040503050406030204" pitchFamily="18" charset="0"/>
                          </a:rPr>
                        </m:ctrlPr>
                      </m:sSupPr>
                      <m:e>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mm</m:t>
                        </m:r>
                      </m:e>
                      <m:sup>
                        <m:r>
                          <a:rPr lang="en-US" sz="2800">
                            <a:latin typeface="Cambria Math" panose="02040503050406030204" pitchFamily="18" charset="0"/>
                            <a:ea typeface="MS Mincho" charset="0"/>
                            <a:cs typeface="Cambria Math" panose="02040503050406030204" pitchFamily="18" charset="0"/>
                          </a:rPr>
                          <m:t>2</m:t>
                        </m:r>
                      </m:sup>
                    </m:sSup>
                  </m:oMath>
                </a14:m>
                <a:r>
                  <a:rPr lang="en-US" sz="2800" dirty="0">
                    <a:latin typeface="Times New Roman" panose="02020603050405020304" pitchFamily="18" charset="0"/>
                    <a:cs typeface="Times New Roman" panose="02020603050405020304" pitchFamily="18" charset="0"/>
                  </a:rPr>
                  <a:t>.</a:t>
                </a:r>
                <a:endParaRPr lang="ar-SA" sz="2800" dirty="0">
                  <a:latin typeface="Times New Roman" panose="02020603050405020304" pitchFamily="18" charset="0"/>
                  <a:cs typeface="Times New Roman" panose="02020603050405020304" pitchFamily="18" charset="0"/>
                </a:endParaRPr>
              </a:p>
              <a:p>
                <a:pPr>
                  <a:lnSpc>
                    <a:spcPct val="125000"/>
                  </a:lnSpc>
                  <a:spcBef>
                    <a:spcPts val="0"/>
                  </a:spcBef>
                  <a:spcAft>
                    <a:spcPts val="0"/>
                  </a:spcAft>
                </a:pPr>
                <a:r>
                  <a:rPr lang="en-US" sz="2800" dirty="0">
                    <a:latin typeface="Times New Roman" panose="02020603050405020304" pitchFamily="18" charset="0"/>
                    <a:cs typeface="Times New Roman" panose="02020603050405020304" pitchFamily="18" charset="0"/>
                  </a:rPr>
                  <a:t>Difference (%)</a:t>
                </a:r>
                <a14:m>
                  <m:oMath xmlns:m="http://schemas.openxmlformats.org/officeDocument/2006/math">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71</m:t>
                    </m:r>
                    <m:r>
                      <a:rPr lang="en-US" sz="2800">
                        <a:latin typeface="Cambria Math" panose="02040503050406030204" pitchFamily="18" charset="0"/>
                        <a:ea typeface="MS Mincho" charset="0"/>
                        <a:cs typeface="Cambria Math" panose="02040503050406030204" pitchFamily="18" charset="0"/>
                      </a:rPr>
                      <m:t>%&lt;</m:t>
                    </m:r>
                    <m:r>
                      <a:rPr lang="en-US" sz="2800">
                        <a:latin typeface="Cambria Math" panose="02040503050406030204" pitchFamily="18" charset="0"/>
                        <a:ea typeface="MS Mincho" charset="0"/>
                        <a:cs typeface="Cambria Math" panose="02040503050406030204" pitchFamily="18" charset="0"/>
                      </a:rPr>
                      <m:t>10</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Ok</m:t>
                    </m:r>
                    <m:r>
                      <a:rPr lang="en-US" sz="2800">
                        <a:latin typeface="Cambria Math" panose="02040503050406030204" pitchFamily="18" charset="0"/>
                        <a:ea typeface="MS Mincho" charset="0"/>
                        <a:cs typeface="Cambria Math" panose="02040503050406030204" pitchFamily="18" charset="0"/>
                      </a:rPr>
                      <m:t>)</m:t>
                    </m:r>
                  </m:oMath>
                </a14:m>
                <a:r>
                  <a:rPr lang="en-US" sz="2800" dirty="0">
                    <a:latin typeface="Times New Roman" panose="02020603050405020304" pitchFamily="18" charset="0"/>
                    <a:cs typeface="Times New Roman" panose="02020603050405020304" pitchFamily="18" charset="0"/>
                  </a:rPr>
                  <a:t>.</a:t>
                </a:r>
              </a:p>
              <a:p>
                <a:endParaRPr lang="en-US" sz="2800" dirty="0">
                  <a:latin typeface="Times New Roman" panose="02020603050405020304" pitchFamily="18" charset="0"/>
                  <a:cs typeface="Times New Roman" panose="02020603050405020304" pitchFamily="18" charset="0"/>
                </a:endParaRPr>
              </a:p>
            </p:txBody>
          </p:sp>
        </mc:Choice>
        <mc:Fallback xmlns="">
          <p:sp>
            <p:nvSpPr>
              <p:cNvPr id="9" name="مستطيل 8"/>
              <p:cNvSpPr>
                <a:spLocks noRot="1" noChangeAspect="1" noMove="1" noResize="1" noEditPoints="1" noAdjustHandles="1" noChangeArrowheads="1" noChangeShapeType="1" noTextEdit="1"/>
              </p:cNvSpPr>
              <p:nvPr/>
            </p:nvSpPr>
            <p:spPr>
              <a:xfrm>
                <a:off x="914717" y="3695574"/>
                <a:ext cx="9144000" cy="4108450"/>
              </a:xfrm>
              <a:prstGeom prst="rect">
                <a:avLst/>
              </a:prstGeom>
              <a:blipFill rotWithShape="1">
                <a:blip r:embed="rId8"/>
                <a:stretch>
                  <a:fillRect l="-3" t="-12" r="3" b="12"/>
                </a:stretch>
              </a:blipFill>
            </p:spPr>
            <p:txBody>
              <a:bodyPr/>
              <a:lstStyle/>
              <a:p>
                <a:r>
                  <a:rPr lang="en-US" altLang="en-US">
                    <a:noFill/>
                  </a:rPr>
                  <a:t> </a:t>
                </a:r>
              </a:p>
            </p:txBody>
          </p:sp>
        </mc:Fallback>
      </mc:AlternateContent>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5181600" y="742633"/>
            <a:ext cx="8105775"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Verification of 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3"/>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4"/>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7677785" y="1485583"/>
            <a:ext cx="2919730"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Shear walls</a:t>
            </a:r>
          </a:p>
        </p:txBody>
      </p:sp>
      <p:sp>
        <p:nvSpPr>
          <p:cNvPr id="4" name="Text Box 3"/>
          <p:cNvSpPr txBox="1"/>
          <p:nvPr/>
        </p:nvSpPr>
        <p:spPr>
          <a:xfrm>
            <a:off x="469900" y="2498090"/>
            <a:ext cx="10259060" cy="1472565"/>
          </a:xfrm>
          <a:prstGeom prst="rect">
            <a:avLst/>
          </a:prstGeom>
          <a:noFill/>
        </p:spPr>
        <p:txBody>
          <a:bodyPr wrap="square" rtlCol="0">
            <a:noAutofit/>
          </a:bodyPr>
          <a:lstStyle/>
          <a:p>
            <a:pPr marL="285750" indent="-285750">
              <a:buFont typeface="Wingdings" panose="05000000000000000000" charset="0"/>
              <a:buChar char="Ø"/>
            </a:pPr>
            <a:r>
              <a:rPr lang="en-US" sz="4000" b="1">
                <a:latin typeface="Times New Roman" panose="02020603050405020304" pitchFamily="18" charset="0"/>
                <a:cs typeface="Times New Roman" panose="02020603050405020304" pitchFamily="18" charset="0"/>
              </a:rPr>
              <a:t>Spandrels:</a:t>
            </a:r>
          </a:p>
          <a:p>
            <a:pPr indent="0">
              <a:buFont typeface="Wingdings" panose="05000000000000000000" charset="0"/>
              <a:buNone/>
            </a:pPr>
            <a:r>
              <a:rPr lang="en-US" altLang="ar-SA" sz="3600" b="1">
                <a:latin typeface="Times New Roman" panose="02020603050405020304" pitchFamily="18" charset="0"/>
                <a:cs typeface="Times New Roman" panose="02020603050405020304" pitchFamily="18" charset="0"/>
              </a:rPr>
              <a:t>  - </a:t>
            </a:r>
            <a:r>
              <a:rPr lang="en-US" altLang="en-US" sz="3600" b="1">
                <a:latin typeface="Times New Roman" panose="02020603050405020304" pitchFamily="18" charset="0"/>
                <a:cs typeface="Times New Roman" panose="02020603050405020304" pitchFamily="18" charset="0"/>
              </a:rPr>
              <a:t> Shear design check</a:t>
            </a:r>
          </a:p>
        </p:txBody>
      </p:sp>
      <p:pic>
        <p:nvPicPr>
          <p:cNvPr id="16" name="Picture 15"/>
          <p:cNvPicPr>
            <a:picLocks noChangeAspect="1"/>
          </p:cNvPicPr>
          <p:nvPr>
            <p:custDataLst>
              <p:tags r:id="rId2"/>
            </p:custDataLst>
          </p:nvPr>
        </p:nvPicPr>
        <p:blipFill>
          <a:blip r:embed="rId7">
            <a:clrChange>
              <a:clrFrom>
                <a:srgbClr val="FFFFFF">
                  <a:alpha val="100000"/>
                </a:srgbClr>
              </a:clrFrom>
              <a:clrTo>
                <a:srgbClr val="FFFFFF">
                  <a:alpha val="100000"/>
                  <a:alpha val="0"/>
                </a:srgbClr>
              </a:clrTo>
            </a:clrChange>
          </a:blip>
          <a:stretch>
            <a:fillRect/>
          </a:stretch>
        </p:blipFill>
        <p:spPr>
          <a:xfrm>
            <a:off x="8001000" y="3771900"/>
            <a:ext cx="9352280" cy="2094865"/>
          </a:xfrm>
          <a:prstGeom prst="rect">
            <a:avLst/>
          </a:prstGeom>
        </p:spPr>
      </p:pic>
      <mc:AlternateContent xmlns:mc="http://schemas.openxmlformats.org/markup-compatibility/2006" xmlns:a14="http://schemas.microsoft.com/office/drawing/2010/main">
        <mc:Choice Requires="a14">
          <p:sp>
            <p:nvSpPr>
              <p:cNvPr id="14" name="مستطيل 13"/>
              <p:cNvSpPr/>
              <p:nvPr/>
            </p:nvSpPr>
            <p:spPr>
              <a:xfrm>
                <a:off x="765492" y="3844195"/>
                <a:ext cx="9144000" cy="4728845"/>
              </a:xfrm>
              <a:prstGeom prst="rect">
                <a:avLst/>
              </a:prstGeom>
            </p:spPr>
            <p:txBody>
              <a:bodyPr>
                <a:spAutoFit/>
              </a:bodyPr>
              <a:lstStyle/>
              <a:p>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V</m:t>
                        </m:r>
                      </m:e>
                      <m:sub>
                        <m:r>
                          <m:rPr>
                            <m:sty m:val="p"/>
                          </m:rPr>
                          <a:rPr lang="en-US" sz="2800">
                            <a:latin typeface="Cambria Math" panose="02040503050406030204" pitchFamily="18" charset="0"/>
                            <a:cs typeface="Cambria Math" panose="02040503050406030204" pitchFamily="18" charset="0"/>
                          </a:rPr>
                          <m:t>c</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1411</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86</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KN</m:t>
                    </m:r>
                  </m:oMath>
                </a14:m>
                <a:r>
                  <a:rPr lang="en-US" sz="2800" dirty="0">
                    <a:latin typeface="Times New Roman" panose="02020603050405020304" pitchFamily="18" charset="0"/>
                    <a:cs typeface="Times New Roman" panose="02020603050405020304" pitchFamily="18" charset="0"/>
                  </a:rPr>
                  <a:t>.</a:t>
                </a:r>
              </a:p>
              <a:p>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a:rPr lang="en-US" sz="2800">
                            <a:latin typeface="Cambria Math" panose="02040503050406030204" pitchFamily="18" charset="0"/>
                            <a:ea typeface="MS Mincho" charset="0"/>
                            <a:cs typeface="Cambria Math" panose="02040503050406030204" pitchFamily="18" charset="0"/>
                          </a:rPr>
                          <m:t>ф </m:t>
                        </m:r>
                        <m:r>
                          <m:rPr>
                            <m:sty m:val="p"/>
                          </m:rPr>
                          <a:rPr lang="en-US" sz="2800">
                            <a:latin typeface="Cambria Math" panose="02040503050406030204" pitchFamily="18" charset="0"/>
                            <a:cs typeface="Cambria Math" panose="02040503050406030204" pitchFamily="18" charset="0"/>
                          </a:rPr>
                          <m:t>V</m:t>
                        </m:r>
                      </m:e>
                      <m:sub>
                        <m:r>
                          <m:rPr>
                            <m:sty m:val="p"/>
                          </m:rPr>
                          <a:rPr lang="en-US" sz="2800">
                            <a:latin typeface="Cambria Math" panose="02040503050406030204" pitchFamily="18" charset="0"/>
                            <a:cs typeface="Cambria Math" panose="02040503050406030204" pitchFamily="18" charset="0"/>
                          </a:rPr>
                          <m:t>c</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847</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12</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KN</m:t>
                    </m:r>
                  </m:oMath>
                </a14:m>
                <a:r>
                  <a:rPr lang="en-US" sz="2800" dirty="0">
                    <a:latin typeface="Times New Roman" panose="02020603050405020304" pitchFamily="18" charset="0"/>
                    <a:cs typeface="Times New Roman" panose="02020603050405020304" pitchFamily="18" charset="0"/>
                  </a:rPr>
                  <a:t>.</a:t>
                </a:r>
              </a:p>
              <a:p>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a:rPr lang="en-US" sz="2800">
                            <a:latin typeface="Cambria Math" panose="02040503050406030204" pitchFamily="18" charset="0"/>
                            <a:ea typeface="MS Mincho" charset="0"/>
                            <a:cs typeface="Cambria Math" panose="02040503050406030204" pitchFamily="18" charset="0"/>
                          </a:rPr>
                          <m:t>ф </m:t>
                        </m:r>
                        <m:r>
                          <m:rPr>
                            <m:sty m:val="p"/>
                          </m:rPr>
                          <a:rPr lang="en-US" sz="2800">
                            <a:latin typeface="Cambria Math" panose="02040503050406030204" pitchFamily="18" charset="0"/>
                            <a:cs typeface="Cambria Math" panose="02040503050406030204" pitchFamily="18" charset="0"/>
                          </a:rPr>
                          <m:t>V</m:t>
                        </m:r>
                      </m:e>
                      <m:sub>
                        <m:r>
                          <m:rPr>
                            <m:sty m:val="p"/>
                          </m:rPr>
                          <a:rPr lang="en-US" sz="2800">
                            <a:latin typeface="Cambria Math" panose="02040503050406030204" pitchFamily="18" charset="0"/>
                            <a:cs typeface="Cambria Math" panose="02040503050406030204" pitchFamily="18" charset="0"/>
                          </a:rPr>
                          <m:t>c</m:t>
                        </m:r>
                      </m:sub>
                    </m:sSub>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ETABS</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828</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KN</m:t>
                    </m:r>
                  </m:oMath>
                </a14:m>
                <a:r>
                  <a:rPr lang="en-US" sz="2800" dirty="0">
                    <a:latin typeface="Times New Roman" panose="02020603050405020304" pitchFamily="18" charset="0"/>
                    <a:cs typeface="Times New Roman" panose="02020603050405020304" pitchFamily="18" charset="0"/>
                  </a:rPr>
                  <a:t>.</a:t>
                </a:r>
                <a:endParaRPr lang="ar-SA" sz="2800" dirty="0">
                  <a:latin typeface="Times New Roman" panose="02020603050405020304" pitchFamily="18" charset="0"/>
                  <a:cs typeface="Times New Roman" panose="02020603050405020304" pitchFamily="18" charset="0"/>
                </a:endParaRPr>
              </a:p>
              <a:p>
                <a:r>
                  <a:rPr lang="en-US" sz="2800" dirty="0">
                    <a:latin typeface="Times New Roman" panose="02020603050405020304" pitchFamily="18" charset="0"/>
                    <a:cs typeface="Times New Roman" panose="02020603050405020304" pitchFamily="18" charset="0"/>
                  </a:rPr>
                  <a:t>Difference (%)</a:t>
                </a:r>
                <a14:m>
                  <m:oMath xmlns:m="http://schemas.openxmlformats.org/officeDocument/2006/math">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m:t>
                    </m:r>
                    <m:r>
                      <a:rPr lang="en-US" sz="2800">
                        <a:latin typeface="Cambria Math" panose="02040503050406030204" pitchFamily="18" charset="0"/>
                        <a:ea typeface="MS Mincho" charset="0"/>
                        <a:cs typeface="Cambria Math" panose="02040503050406030204" pitchFamily="18" charset="0"/>
                      </a:rPr>
                      <m:t>%&lt;</m:t>
                    </m:r>
                    <m:r>
                      <a:rPr lang="en-US" sz="2800">
                        <a:latin typeface="Cambria Math" panose="02040503050406030204" pitchFamily="18" charset="0"/>
                        <a:ea typeface="MS Mincho" charset="0"/>
                        <a:cs typeface="Cambria Math" panose="02040503050406030204" pitchFamily="18" charset="0"/>
                      </a:rPr>
                      <m:t>10</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Ok</m:t>
                    </m:r>
                    <m:r>
                      <a:rPr lang="en-US" sz="2800">
                        <a:latin typeface="Cambria Math" panose="02040503050406030204" pitchFamily="18" charset="0"/>
                        <a:ea typeface="MS Mincho" charset="0"/>
                        <a:cs typeface="Cambria Math" panose="02040503050406030204" pitchFamily="18" charset="0"/>
                      </a:rPr>
                      <m:t>.</m:t>
                    </m:r>
                  </m:oMath>
                </a14:m>
                <a:endParaRPr lang="en-US" sz="2800" dirty="0">
                  <a:latin typeface="Times New Roman" panose="02020603050405020304" pitchFamily="18" charset="0"/>
                  <a:cs typeface="Times New Roman" panose="02020603050405020304" pitchFamily="18" charset="0"/>
                </a:endParaRPr>
              </a:p>
              <a:p>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ρ</m:t>
                        </m:r>
                      </m:e>
                      <m:sub>
                        <m:r>
                          <m:rPr>
                            <m:sty m:val="p"/>
                          </m:rPr>
                          <a:rPr lang="en-US" sz="2800">
                            <a:latin typeface="Cambria Math" panose="02040503050406030204" pitchFamily="18" charset="0"/>
                            <a:cs typeface="Cambria Math" panose="02040503050406030204" pitchFamily="18" charset="0"/>
                          </a:rPr>
                          <m:t>min</m:t>
                        </m:r>
                      </m:sub>
                    </m:sSub>
                    <m:r>
                      <a:rPr lang="en-US" sz="2800">
                        <a:latin typeface="Cambria Math" panose="02040503050406030204" pitchFamily="18" charset="0"/>
                        <a:ea typeface="MS Mincho" charset="0"/>
                        <a:cs typeface="Cambria Math" panose="02040503050406030204" pitchFamily="18" charset="0"/>
                      </a:rPr>
                      <m:t>= </m:t>
                    </m:r>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0025</m:t>
                    </m:r>
                  </m:oMath>
                </a14:m>
                <a:r>
                  <a:rPr lang="en-US" sz="2800" dirty="0">
                    <a:latin typeface="Times New Roman" panose="02020603050405020304" pitchFamily="18" charset="0"/>
                    <a:cs typeface="Times New Roman" panose="02020603050405020304" pitchFamily="18" charset="0"/>
                  </a:rPr>
                  <a:t>.</a:t>
                </a:r>
              </a:p>
              <a:p>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A</m:t>
                        </m:r>
                      </m:e>
                      <m:sub>
                        <m:r>
                          <m:rPr>
                            <m:sty m:val="p"/>
                          </m:rPr>
                          <a:rPr lang="en-US" sz="2800">
                            <a:latin typeface="Cambria Math" panose="02040503050406030204" pitchFamily="18" charset="0"/>
                            <a:cs typeface="Cambria Math" panose="02040503050406030204" pitchFamily="18" charset="0"/>
                          </a:rPr>
                          <m:t>s</m:t>
                        </m:r>
                        <m:r>
                          <a:rPr lang="en-US" sz="2800">
                            <a:latin typeface="Cambria Math" panose="02040503050406030204" pitchFamily="18" charset="0"/>
                            <a:ea typeface="MS Mincho" charset="0"/>
                            <a:cs typeface="Cambria Math" panose="02040503050406030204" pitchFamily="18" charset="0"/>
                          </a:rPr>
                          <m:t>,</m:t>
                        </m:r>
                        <m:r>
                          <m:rPr>
                            <m:sty m:val="p"/>
                          </m:rPr>
                          <a:rPr lang="en-US" sz="2800">
                            <a:latin typeface="Cambria Math" panose="02040503050406030204" pitchFamily="18" charset="0"/>
                            <a:cs typeface="Cambria Math" panose="02040503050406030204" pitchFamily="18" charset="0"/>
                          </a:rPr>
                          <m:t>min</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0025</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900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1000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2250</m:t>
                    </m:r>
                    <m:sSup>
                      <m:sSupPr>
                        <m:ctrlPr>
                          <a:rPr lang="en-US" sz="2800" i="1">
                            <a:latin typeface="Cambria Math" panose="02040503050406030204" pitchFamily="18" charset="0"/>
                            <a:cs typeface="Cambria Math" panose="02040503050406030204" pitchFamily="18" charset="0"/>
                          </a:rPr>
                        </m:ctrlPr>
                      </m:sSupPr>
                      <m:e>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mm</m:t>
                        </m:r>
                      </m:e>
                      <m:sup>
                        <m:r>
                          <a:rPr lang="en-US" sz="2800">
                            <a:latin typeface="Cambria Math" panose="02040503050406030204" pitchFamily="18" charset="0"/>
                            <a:ea typeface="MS Mincho" charset="0"/>
                            <a:cs typeface="Cambria Math" panose="02040503050406030204" pitchFamily="18" charset="0"/>
                          </a:rPr>
                          <m:t>2</m:t>
                        </m:r>
                      </m:sup>
                    </m:sSup>
                  </m:oMath>
                </a14:m>
                <a:r>
                  <a:rPr lang="en-US" sz="2800" dirty="0">
                    <a:latin typeface="Times New Roman" panose="02020603050405020304" pitchFamily="18" charset="0"/>
                    <a:cs typeface="Times New Roman" panose="02020603050405020304" pitchFamily="18" charset="0"/>
                  </a:rPr>
                  <a:t>.</a:t>
                </a:r>
              </a:p>
              <a:p>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A</m:t>
                            </m:r>
                          </m:e>
                          <m:sub>
                            <m:r>
                              <m:rPr>
                                <m:sty m:val="p"/>
                              </m:rPr>
                              <a:rPr lang="en-US" sz="2800">
                                <a:latin typeface="Cambria Math" panose="02040503050406030204" pitchFamily="18" charset="0"/>
                                <a:cs typeface="Cambria Math" panose="02040503050406030204" pitchFamily="18" charset="0"/>
                              </a:rPr>
                              <m:t>ver</m:t>
                            </m:r>
                          </m:sub>
                        </m:sSub>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and</m:t>
                        </m:r>
                        <m:r>
                          <a:rPr lang="en-US" sz="2800">
                            <a:latin typeface="Cambria Math" panose="02040503050406030204" pitchFamily="18" charset="0"/>
                            <a:ea typeface="MS Mincho" charset="0"/>
                            <a:cs typeface="Cambria Math" panose="02040503050406030204" pitchFamily="18" charset="0"/>
                          </a:rPr>
                          <m:t> </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A</m:t>
                            </m:r>
                          </m:e>
                          <m:sub>
                            <m:r>
                              <m:rPr>
                                <m:sty m:val="p"/>
                              </m:rPr>
                              <a:rPr lang="en-US" sz="2800">
                                <a:latin typeface="Cambria Math" panose="02040503050406030204" pitchFamily="18" charset="0"/>
                                <a:cs typeface="Cambria Math" panose="02040503050406030204" pitchFamily="18" charset="0"/>
                              </a:rPr>
                              <m:t>horizontal</m:t>
                            </m:r>
                          </m:sub>
                        </m:sSub>
                      </m:e>
                      <m:sub/>
                    </m:sSub>
                    <m:r>
                      <m:rPr>
                        <m:sty m:val="p"/>
                      </m:rPr>
                      <a:rPr lang="en-US" sz="2800">
                        <a:latin typeface="Cambria Math" panose="02040503050406030204" pitchFamily="18" charset="0"/>
                        <a:cs typeface="Cambria Math" panose="02040503050406030204" pitchFamily="18" charset="0"/>
                      </a:rPr>
                      <m:t>from</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ETABS</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2250</m:t>
                    </m:r>
                    <m:r>
                      <a:rPr lang="en-US" sz="2800">
                        <a:latin typeface="Cambria Math" panose="02040503050406030204" pitchFamily="18" charset="0"/>
                        <a:ea typeface="MS Mincho" charset="0"/>
                        <a:cs typeface="Cambria Math" panose="02040503050406030204" pitchFamily="18" charset="0"/>
                      </a:rPr>
                      <m:t> </m:t>
                    </m:r>
                    <m:sSup>
                      <m:sSupPr>
                        <m:ctrlPr>
                          <a:rPr lang="en-US" sz="2800" i="1">
                            <a:latin typeface="Cambria Math" panose="02040503050406030204" pitchFamily="18" charset="0"/>
                            <a:cs typeface="Cambria Math" panose="02040503050406030204" pitchFamily="18" charset="0"/>
                          </a:rPr>
                        </m:ctrlPr>
                      </m:sSupPr>
                      <m:e>
                        <m:r>
                          <m:rPr>
                            <m:sty m:val="p"/>
                          </m:rPr>
                          <a:rPr lang="en-US" sz="2800">
                            <a:latin typeface="Cambria Math" panose="02040503050406030204" pitchFamily="18" charset="0"/>
                            <a:cs typeface="Cambria Math" panose="02040503050406030204" pitchFamily="18" charset="0"/>
                          </a:rPr>
                          <m:t>mm</m:t>
                        </m:r>
                      </m:e>
                      <m:sup>
                        <m:r>
                          <a:rPr lang="en-US" sz="2800">
                            <a:latin typeface="Cambria Math" panose="02040503050406030204" pitchFamily="18" charset="0"/>
                            <a:ea typeface="MS Mincho" charset="0"/>
                            <a:cs typeface="Cambria Math" panose="02040503050406030204" pitchFamily="18" charset="0"/>
                          </a:rPr>
                          <m:t>2</m:t>
                        </m:r>
                      </m:sup>
                    </m:sSup>
                    <m:r>
                      <a:rPr lang="en-US" sz="2800">
                        <a:latin typeface="Cambria Math" panose="02040503050406030204" pitchFamily="18" charset="0"/>
                        <a:ea typeface="MS Mincho" charset="0"/>
                        <a:cs typeface="Cambria Math" panose="02040503050406030204" pitchFamily="18" charset="0"/>
                      </a:rPr>
                      <m:t>/</m:t>
                    </m:r>
                    <m:r>
                      <m:rPr>
                        <m:sty m:val="p"/>
                      </m:rPr>
                      <a:rPr lang="en-US" sz="2800">
                        <a:latin typeface="Cambria Math" panose="02040503050406030204" pitchFamily="18" charset="0"/>
                        <a:cs typeface="Cambria Math" panose="02040503050406030204" pitchFamily="18" charset="0"/>
                      </a:rPr>
                      <m:t>m</m:t>
                    </m:r>
                    <m:r>
                      <a:rPr lang="en-US" sz="2800">
                        <a:latin typeface="Cambria Math" panose="02040503050406030204" pitchFamily="18" charset="0"/>
                        <a:ea typeface="MS Mincho" charset="0"/>
                        <a:cs typeface="Cambria Math" panose="02040503050406030204" pitchFamily="18" charset="0"/>
                      </a:rPr>
                      <m:t>.</m:t>
                    </m:r>
                  </m:oMath>
                </a14:m>
                <a:r>
                  <a:rPr lang="en-US" sz="2800" dirty="0">
                    <a:latin typeface="Times New Roman" panose="02020603050405020304" pitchFamily="18" charset="0"/>
                    <a:cs typeface="Times New Roman" panose="02020603050405020304" pitchFamily="18" charset="0"/>
                  </a:rPr>
                  <a:t> </a:t>
                </a:r>
              </a:p>
              <a:p>
                <a:r>
                  <a:rPr lang="en-US" sz="2800" dirty="0">
                    <a:latin typeface="Times New Roman" panose="02020603050405020304" pitchFamily="18" charset="0"/>
                    <a:cs typeface="Times New Roman" panose="02020603050405020304" pitchFamily="18" charset="0"/>
                  </a:rPr>
                  <a:t>Difference (%)</a:t>
                </a:r>
                <a14:m>
                  <m:oMath xmlns:m="http://schemas.openxmlformats.org/officeDocument/2006/math">
                    <m:r>
                      <a:rPr lang="en-US" sz="280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a:rPr lang="en-US" sz="2800">
                            <a:latin typeface="Cambria Math" panose="02040503050406030204" pitchFamily="18" charset="0"/>
                            <a:ea typeface="MS Mincho" charset="0"/>
                            <a:cs typeface="Cambria Math" panose="02040503050406030204" pitchFamily="18" charset="0"/>
                          </a:rPr>
                          <m:t>2250</m:t>
                        </m:r>
                        <m:r>
                          <a:rPr lang="en-US" sz="2800" i="1">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 </m:t>
                        </m:r>
                        <m:r>
                          <a:rPr lang="en-US" sz="2800">
                            <a:latin typeface="Cambria Math" panose="02040503050406030204" pitchFamily="18" charset="0"/>
                            <a:ea typeface="MS Mincho" charset="0"/>
                            <a:cs typeface="Cambria Math" panose="02040503050406030204" pitchFamily="18" charset="0"/>
                          </a:rPr>
                          <m:t>2249</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9</m:t>
                        </m:r>
                      </m:num>
                      <m:den>
                        <m:r>
                          <a:rPr lang="en-US" sz="2800">
                            <a:latin typeface="Cambria Math" panose="02040503050406030204" pitchFamily="18" charset="0"/>
                            <a:ea typeface="MS Mincho" charset="0"/>
                            <a:cs typeface="Cambria Math" panose="02040503050406030204" pitchFamily="18" charset="0"/>
                          </a:rPr>
                          <m:t>2250</m:t>
                        </m:r>
                      </m:den>
                    </m:f>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100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oMath>
                </a14:m>
                <a:r>
                  <a:rPr lang="en-US" sz="2800" dirty="0">
                    <a:latin typeface="Times New Roman" panose="02020603050405020304" pitchFamily="18" charset="0"/>
                    <a:cs typeface="Times New Roman" panose="02020603050405020304" pitchFamily="18" charset="0"/>
                  </a:rPr>
                  <a:t>.</a:t>
                </a:r>
              </a:p>
              <a:p>
                <a:endParaRPr lang="en-US" sz="2800" dirty="0">
                  <a:latin typeface="Times New Roman" panose="02020603050405020304" pitchFamily="18" charset="0"/>
                  <a:cs typeface="Times New Roman" panose="02020603050405020304" pitchFamily="18" charset="0"/>
                </a:endParaRPr>
              </a:p>
            </p:txBody>
          </p:sp>
        </mc:Choice>
        <mc:Fallback xmlns="">
          <p:sp>
            <p:nvSpPr>
              <p:cNvPr id="14" name="مستطيل 13"/>
              <p:cNvSpPr>
                <a:spLocks noRot="1" noChangeAspect="1" noMove="1" noResize="1" noEditPoints="1" noAdjustHandles="1" noChangeArrowheads="1" noChangeShapeType="1" noTextEdit="1"/>
              </p:cNvSpPr>
              <p:nvPr/>
            </p:nvSpPr>
            <p:spPr>
              <a:xfrm>
                <a:off x="765492" y="3844195"/>
                <a:ext cx="9144000" cy="4728845"/>
              </a:xfrm>
              <a:prstGeom prst="rect">
                <a:avLst/>
              </a:prstGeom>
              <a:blipFill rotWithShape="1">
                <a:blip r:embed="rId8"/>
                <a:stretch>
                  <a:fillRect l="-3" t="-11" r="3" b="11"/>
                </a:stretch>
              </a:blipFill>
            </p:spPr>
            <p:txBody>
              <a:bodyPr/>
              <a:lstStyle/>
              <a:p>
                <a:r>
                  <a:rPr lang="en-US" altLang="en-US">
                    <a:noFill/>
                  </a:rPr>
                  <a:t> </a:t>
                </a:r>
              </a:p>
            </p:txBody>
          </p:sp>
        </mc:Fallback>
      </mc:AlternateContent>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 name="مستطيل 1"/>
              <p:cNvSpPr/>
              <p:nvPr/>
            </p:nvSpPr>
            <p:spPr>
              <a:xfrm>
                <a:off x="685589" y="3970895"/>
                <a:ext cx="7181850" cy="3917950"/>
              </a:xfrm>
              <a:prstGeom prst="rect">
                <a:avLst/>
              </a:prstGeom>
            </p:spPr>
            <p:txBody>
              <a:bodyPr wrap="none" lIns="137147" tIns="68573" rIns="137147" bIns="68573">
                <a:spAutoFit/>
              </a:bodyPr>
              <a:lstStyle/>
              <a:p>
                <a:pPr algn="l" defTabSz="685800">
                  <a:lnSpc>
                    <a:spcPct val="100000"/>
                  </a:lnSpc>
                </a:pPr>
                <a14:m>
                  <m:oMathPara xmlns:m="http://schemas.openxmlformats.org/officeDocument/2006/math">
                    <m:oMathParaPr>
                      <m:jc m:val="left"/>
                    </m:oMathParaPr>
                    <m:oMath xmlns:m="http://schemas.openxmlformats.org/officeDocument/2006/math">
                      <m:r>
                        <m:rPr>
                          <m:sty m:val="p"/>
                        </m:rPr>
                        <a:rPr lang="en-US" sz="2800">
                          <a:latin typeface="Cambria Math" panose="02040503050406030204" pitchFamily="18" charset="0"/>
                          <a:cs typeface="Cambria Math" panose="02040503050406030204" pitchFamily="18" charset="0"/>
                        </a:rPr>
                        <m:t>sinα</m:t>
                      </m:r>
                      <m:r>
                        <a:rPr lang="en-US" sz="280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8</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75</m:t>
                          </m:r>
                        </m:num>
                        <m:den>
                          <m:rad>
                            <m:radPr>
                              <m:degHide m:val="on"/>
                              <m:ctrlPr>
                                <a:rPr lang="en-US" sz="2800" i="1">
                                  <a:latin typeface="Cambria Math" panose="02040503050406030204" pitchFamily="18" charset="0"/>
                                  <a:cs typeface="Cambria Math" panose="02040503050406030204" pitchFamily="18" charset="0"/>
                                </a:rPr>
                              </m:ctrlPr>
                            </m:radPr>
                            <m:deg/>
                            <m:e>
                              <m:r>
                                <a:rPr lang="en-US" sz="2800">
                                  <a:latin typeface="Cambria Math" panose="02040503050406030204" pitchFamily="18" charset="0"/>
                                  <a:ea typeface="MS Mincho" charset="0"/>
                                  <a:cs typeface="Cambria Math" panose="02040503050406030204" pitchFamily="18" charset="0"/>
                                </a:rPr>
                                <m:t>1</m:t>
                              </m:r>
                              <m:r>
                                <a:rPr lang="en-US" sz="2800">
                                  <a:latin typeface="Cambria Math" panose="02040503050406030204" pitchFamily="18" charset="0"/>
                                  <a:ea typeface="MS Mincho" charset="0"/>
                                  <a:cs typeface="Cambria Math" panose="02040503050406030204" pitchFamily="18" charset="0"/>
                                </a:rPr>
                                <m:t>+</m:t>
                              </m:r>
                              <m:sSup>
                                <m:sSupPr>
                                  <m:ctrlPr>
                                    <a:rPr lang="en-US" sz="2800" i="1">
                                      <a:latin typeface="Cambria Math" panose="02040503050406030204" pitchFamily="18" charset="0"/>
                                      <a:cs typeface="Cambria Math" panose="02040503050406030204" pitchFamily="18" charset="0"/>
                                    </a:rPr>
                                  </m:ctrlPr>
                                </m:sSupPr>
                                <m:e>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8</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75</m:t>
                                  </m:r>
                                  <m:r>
                                    <a:rPr lang="en-US" sz="2800">
                                      <a:latin typeface="Cambria Math" panose="02040503050406030204" pitchFamily="18" charset="0"/>
                                      <a:ea typeface="MS Mincho" charset="0"/>
                                      <a:cs typeface="Cambria Math" panose="02040503050406030204" pitchFamily="18" charset="0"/>
                                    </a:rPr>
                                    <m:t>)</m:t>
                                  </m:r>
                                </m:e>
                                <m:sup>
                                  <m:r>
                                    <a:rPr lang="en-US" sz="2800">
                                      <a:latin typeface="Cambria Math" panose="02040503050406030204" pitchFamily="18" charset="0"/>
                                      <a:ea typeface="MS Mincho" charset="0"/>
                                      <a:cs typeface="Cambria Math" panose="02040503050406030204" pitchFamily="18" charset="0"/>
                                    </a:rPr>
                                    <m:t>2</m:t>
                                  </m:r>
                                </m:sup>
                              </m:sSup>
                            </m:e>
                          </m:rad>
                        </m:den>
                      </m:f>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51</m:t>
                      </m:r>
                    </m:oMath>
                  </m:oMathPara>
                </a14:m>
                <a:endParaRPr lang="en-US" sz="2800" dirty="0">
                  <a:latin typeface="Times New Roman" panose="02020603050405020304" pitchFamily="18" charset="0"/>
                  <a:cs typeface="Times New Roman" panose="02020603050405020304" pitchFamily="18" charset="0"/>
                </a:endParaRPr>
              </a:p>
              <a:p>
                <a:pPr algn="l">
                  <a:lnSpc>
                    <a:spcPct val="125000"/>
                  </a:lnSpc>
                  <a:spcBef>
                    <a:spcPts val="0"/>
                  </a:spcBef>
                  <a:spcAft>
                    <a:spcPts val="0"/>
                  </a:spcAft>
                </a:pPr>
                <a14:m>
                  <m:oMathPara xmlns:m="http://schemas.openxmlformats.org/officeDocument/2006/math">
                    <m:oMathParaPr>
                      <m:jc m:val="left"/>
                    </m:oMathParaPr>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A</m:t>
                          </m:r>
                        </m:e>
                        <m:sub>
                          <m:r>
                            <m:rPr>
                              <m:sty m:val="p"/>
                            </m:rPr>
                            <a:rPr lang="en-US" sz="2800">
                              <a:latin typeface="Cambria Math" panose="02040503050406030204" pitchFamily="18" charset="0"/>
                              <a:cs typeface="Cambria Math" panose="02040503050406030204" pitchFamily="18" charset="0"/>
                            </a:rPr>
                            <m:t>vd</m:t>
                          </m:r>
                        </m:sub>
                      </m:sSub>
                      <m:r>
                        <a:rPr lang="en-US" sz="280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a:rPr lang="en-US" sz="2800">
                              <a:latin typeface="Cambria Math" panose="02040503050406030204" pitchFamily="18" charset="0"/>
                              <a:ea typeface="MS Mincho" charset="0"/>
                              <a:cs typeface="Cambria Math" panose="02040503050406030204" pitchFamily="18" charset="0"/>
                            </a:rPr>
                            <m:t>380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3847</m:t>
                          </m:r>
                          <m:r>
                            <a:rPr lang="en-US" sz="2800">
                              <a:latin typeface="Cambria Math" panose="02040503050406030204" pitchFamily="18" charset="0"/>
                              <a:ea typeface="MS Mincho" charset="0"/>
                              <a:cs typeface="Cambria Math" panose="02040503050406030204" pitchFamily="18" charset="0"/>
                            </a:rPr>
                            <m:t>×</m:t>
                          </m:r>
                          <m:sSup>
                            <m:sSupPr>
                              <m:ctrlPr>
                                <a:rPr lang="en-US" sz="2800" i="1">
                                  <a:latin typeface="Cambria Math" panose="02040503050406030204" pitchFamily="18" charset="0"/>
                                  <a:cs typeface="Cambria Math" panose="02040503050406030204" pitchFamily="18" charset="0"/>
                                </a:rPr>
                              </m:ctrlPr>
                            </m:sSupPr>
                            <m:e>
                              <m:r>
                                <a:rPr lang="en-US" sz="2800">
                                  <a:latin typeface="Cambria Math" panose="02040503050406030204" pitchFamily="18" charset="0"/>
                                  <a:ea typeface="MS Mincho" charset="0"/>
                                  <a:cs typeface="Cambria Math" panose="02040503050406030204" pitchFamily="18" charset="0"/>
                                </a:rPr>
                                <m:t>10</m:t>
                              </m:r>
                            </m:e>
                            <m:sup>
                              <m:r>
                                <a:rPr lang="en-US" sz="2800">
                                  <a:latin typeface="Cambria Math" panose="02040503050406030204" pitchFamily="18" charset="0"/>
                                  <a:ea typeface="MS Mincho" charset="0"/>
                                  <a:cs typeface="Cambria Math" panose="02040503050406030204" pitchFamily="18" charset="0"/>
                                </a:rPr>
                                <m:t>3</m:t>
                              </m:r>
                            </m:sup>
                          </m:sSup>
                        </m:num>
                        <m:den>
                          <m:r>
                            <a:rPr lang="en-US" sz="2800">
                              <a:latin typeface="Cambria Math" panose="02040503050406030204" pitchFamily="18" charset="0"/>
                              <a:ea typeface="MS Mincho" charset="0"/>
                              <a:cs typeface="Cambria Math" panose="02040503050406030204" pitchFamily="18" charset="0"/>
                            </a:rPr>
                            <m:t>2</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85</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420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51</m:t>
                          </m:r>
                        </m:den>
                      </m:f>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1044</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61</m:t>
                      </m:r>
                      <m:r>
                        <a:rPr lang="en-US" sz="2800">
                          <a:latin typeface="Cambria Math" panose="02040503050406030204" pitchFamily="18" charset="0"/>
                          <a:ea typeface="MS Mincho" charset="0"/>
                          <a:cs typeface="Cambria Math" panose="02040503050406030204" pitchFamily="18" charset="0"/>
                        </a:rPr>
                        <m:t> </m:t>
                      </m:r>
                      <m:sSup>
                        <m:sSupPr>
                          <m:ctrlPr>
                            <a:rPr lang="en-US" sz="2800" i="1">
                              <a:latin typeface="Cambria Math" panose="02040503050406030204" pitchFamily="18" charset="0"/>
                              <a:cs typeface="Cambria Math" panose="02040503050406030204" pitchFamily="18" charset="0"/>
                            </a:rPr>
                          </m:ctrlPr>
                        </m:sSupPr>
                        <m:e>
                          <m:r>
                            <m:rPr>
                              <m:sty m:val="p"/>
                            </m:rPr>
                            <a:rPr lang="en-US" sz="2800">
                              <a:latin typeface="Cambria Math" panose="02040503050406030204" pitchFamily="18" charset="0"/>
                              <a:cs typeface="Cambria Math" panose="02040503050406030204" pitchFamily="18" charset="0"/>
                            </a:rPr>
                            <m:t>mm</m:t>
                          </m:r>
                        </m:e>
                        <m:sup>
                          <m:r>
                            <a:rPr lang="en-US" sz="2800">
                              <a:latin typeface="Cambria Math" panose="02040503050406030204" pitchFamily="18" charset="0"/>
                              <a:ea typeface="MS Mincho" charset="0"/>
                              <a:cs typeface="Cambria Math" panose="02040503050406030204" pitchFamily="18" charset="0"/>
                            </a:rPr>
                            <m:t>2</m:t>
                          </m:r>
                        </m:sup>
                      </m:sSup>
                    </m:oMath>
                  </m:oMathPara>
                </a14:m>
                <a:endParaRPr lang="en-US" sz="2800" dirty="0">
                  <a:latin typeface="Times New Roman" panose="02020603050405020304" pitchFamily="18" charset="0"/>
                  <a:cs typeface="Times New Roman" panose="02020603050405020304" pitchFamily="18" charset="0"/>
                </a:endParaRPr>
              </a:p>
              <a:p>
                <a:pPr algn="l">
                  <a:lnSpc>
                    <a:spcPct val="125000"/>
                  </a:lnSpc>
                  <a:spcBef>
                    <a:spcPts val="0"/>
                  </a:spcBef>
                  <a:spcAft>
                    <a:spcPts val="0"/>
                  </a:spcAft>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A</m:t>
                        </m:r>
                      </m:e>
                      <m:sub>
                        <m:r>
                          <m:rPr>
                            <m:sty m:val="p"/>
                          </m:rPr>
                          <a:rPr lang="en-US" sz="2800">
                            <a:latin typeface="Cambria Math" panose="02040503050406030204" pitchFamily="18" charset="0"/>
                            <a:cs typeface="Cambria Math" panose="02040503050406030204" pitchFamily="18" charset="0"/>
                          </a:rPr>
                          <m:t>vd</m:t>
                        </m:r>
                      </m:sub>
                    </m:sSub>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ETABS</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1051</m:t>
                    </m:r>
                  </m:oMath>
                </a14:m>
                <a:r>
                  <a:rPr lang="en-US" sz="2800" dirty="0">
                    <a:latin typeface="Times New Roman" panose="02020603050405020304" pitchFamily="18" charset="0"/>
                    <a:cs typeface="Times New Roman" panose="02020603050405020304" pitchFamily="18" charset="0"/>
                    <a:sym typeface="+mn-ea"/>
                  </a:rPr>
                  <a:t> </a:t>
                </a:r>
                <a:endParaRPr lang="en-US" sz="2800" dirty="0">
                  <a:latin typeface="Times New Roman" panose="02020603050405020304" pitchFamily="18" charset="0"/>
                  <a:cs typeface="Times New Roman" panose="02020603050405020304" pitchFamily="18" charset="0"/>
                </a:endParaRPr>
              </a:p>
              <a:p>
                <a:pPr algn="l">
                  <a:lnSpc>
                    <a:spcPct val="125000"/>
                  </a:lnSpc>
                  <a:spcBef>
                    <a:spcPts val="0"/>
                  </a:spcBef>
                  <a:spcAft>
                    <a:spcPts val="0"/>
                  </a:spcAft>
                </a:pPr>
                <a:r>
                  <a:rPr lang="en-US" sz="2800" dirty="0">
                    <a:latin typeface="Times New Roman" panose="02020603050405020304" pitchFamily="18" charset="0"/>
                    <a:cs typeface="Times New Roman" panose="02020603050405020304" pitchFamily="18" charset="0"/>
                    <a:sym typeface="+mn-ea"/>
                  </a:rPr>
                  <a:t>Difference (%)</a:t>
                </a:r>
                <a14:m>
                  <m:oMath xmlns:m="http://schemas.openxmlformats.org/officeDocument/2006/math">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61</m:t>
                    </m:r>
                    <m:r>
                      <a:rPr lang="en-US" sz="2800">
                        <a:latin typeface="Cambria Math" panose="02040503050406030204" pitchFamily="18" charset="0"/>
                        <a:ea typeface="MS Mincho" charset="0"/>
                        <a:cs typeface="Cambria Math" panose="02040503050406030204" pitchFamily="18" charset="0"/>
                      </a:rPr>
                      <m:t>%&lt;</m:t>
                    </m:r>
                    <m:r>
                      <a:rPr lang="en-US" sz="2800">
                        <a:latin typeface="Cambria Math" panose="02040503050406030204" pitchFamily="18" charset="0"/>
                        <a:ea typeface="MS Mincho" charset="0"/>
                        <a:cs typeface="Cambria Math" panose="02040503050406030204" pitchFamily="18" charset="0"/>
                      </a:rPr>
                      <m:t>10</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Ok</m:t>
                    </m:r>
                    <m:r>
                      <a:rPr lang="en-US" sz="2800">
                        <a:latin typeface="Cambria Math" panose="02040503050406030204" pitchFamily="18" charset="0"/>
                        <a:ea typeface="MS Mincho" charset="0"/>
                        <a:cs typeface="Cambria Math" panose="02040503050406030204" pitchFamily="18" charset="0"/>
                      </a:rPr>
                      <m:t>.</m:t>
                    </m:r>
                  </m:oMath>
                </a14:m>
                <a:endParaRPr lang="en-US" sz="2800" dirty="0">
                  <a:latin typeface="Times New Roman" panose="02020603050405020304" pitchFamily="18" charset="0"/>
                  <a:cs typeface="Times New Roman" panose="02020603050405020304" pitchFamily="18" charset="0"/>
                </a:endParaRPr>
              </a:p>
              <a:p>
                <a:pPr defTabSz="685800">
                  <a:lnSpc>
                    <a:spcPct val="150000"/>
                  </a:lnSpc>
                </a:pPr>
                <a:endParaRPr lang="en-US" sz="28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mc:Choice>
        <mc:Fallback xmlns="">
          <p:sp>
            <p:nvSpPr>
              <p:cNvPr id="2" name="مستطيل 1"/>
              <p:cNvSpPr>
                <a:spLocks noRot="1" noChangeAspect="1" noMove="1" noResize="1" noEditPoints="1" noAdjustHandles="1" noChangeArrowheads="1" noChangeShapeType="1" noTextEdit="1"/>
              </p:cNvSpPr>
              <p:nvPr/>
            </p:nvSpPr>
            <p:spPr>
              <a:xfrm>
                <a:off x="685589" y="3970895"/>
                <a:ext cx="7181850" cy="3917950"/>
              </a:xfrm>
              <a:prstGeom prst="rect">
                <a:avLst/>
              </a:prstGeom>
              <a:blipFill rotWithShape="1">
                <a:blip r:embed="rId7"/>
                <a:stretch>
                  <a:fillRect l="-6" t="-6" r="6" b="6"/>
                </a:stretch>
              </a:blipFill>
            </p:spPr>
            <p:txBody>
              <a:bodyPr/>
              <a:lstStyle/>
              <a:p>
                <a:r>
                  <a:rPr lang="en-US" altLang="en-US">
                    <a:noFill/>
                  </a:rPr>
                  <a:t> </a:t>
                </a:r>
              </a:p>
            </p:txBody>
          </p:sp>
        </mc:Fallback>
      </mc:AlternateContent>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5181600" y="742633"/>
            <a:ext cx="8105775"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Verification of 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3"/>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4"/>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7677785" y="1485583"/>
            <a:ext cx="2919730"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Shear walls</a:t>
            </a:r>
          </a:p>
        </p:txBody>
      </p:sp>
      <p:sp>
        <p:nvSpPr>
          <p:cNvPr id="4" name="Text Box 3"/>
          <p:cNvSpPr txBox="1"/>
          <p:nvPr/>
        </p:nvSpPr>
        <p:spPr>
          <a:xfrm>
            <a:off x="469900" y="2498090"/>
            <a:ext cx="10259060" cy="1472565"/>
          </a:xfrm>
          <a:prstGeom prst="rect">
            <a:avLst/>
          </a:prstGeom>
          <a:noFill/>
        </p:spPr>
        <p:txBody>
          <a:bodyPr wrap="square" rtlCol="0">
            <a:noAutofit/>
          </a:bodyPr>
          <a:lstStyle/>
          <a:p>
            <a:pPr marL="285750" indent="-285750">
              <a:buFont typeface="Wingdings" panose="05000000000000000000" charset="0"/>
              <a:buChar char="Ø"/>
            </a:pPr>
            <a:r>
              <a:rPr lang="en-US" sz="4000" b="1">
                <a:latin typeface="Times New Roman" panose="02020603050405020304" pitchFamily="18" charset="0"/>
                <a:cs typeface="Times New Roman" panose="02020603050405020304" pitchFamily="18" charset="0"/>
              </a:rPr>
              <a:t>Spandrels:</a:t>
            </a:r>
          </a:p>
          <a:p>
            <a:pPr indent="0">
              <a:buFont typeface="Wingdings" panose="05000000000000000000" charset="0"/>
              <a:buNone/>
            </a:pPr>
            <a:r>
              <a:rPr lang="en-US" altLang="ar-SA" sz="3600" b="1">
                <a:latin typeface="Times New Roman" panose="02020603050405020304" pitchFamily="18" charset="0"/>
                <a:cs typeface="Times New Roman" panose="02020603050405020304" pitchFamily="18" charset="0"/>
              </a:rPr>
              <a:t>  - </a:t>
            </a:r>
            <a:r>
              <a:rPr lang="en-US" altLang="en-US" sz="3600" b="1">
                <a:latin typeface="Times New Roman" panose="02020603050405020304" pitchFamily="18" charset="0"/>
                <a:cs typeface="Times New Roman" panose="02020603050405020304" pitchFamily="18" charset="0"/>
              </a:rPr>
              <a:t>Shear design check for diagonal</a:t>
            </a:r>
          </a:p>
        </p:txBody>
      </p:sp>
      <p:pic>
        <p:nvPicPr>
          <p:cNvPr id="14" name="Picture 13"/>
          <p:cNvPicPr>
            <a:picLocks noChangeAspect="1"/>
          </p:cNvPicPr>
          <p:nvPr>
            <p:custDataLst>
              <p:tags r:id="rId2"/>
            </p:custDataLst>
          </p:nvPr>
        </p:nvPicPr>
        <p:blipFill>
          <a:blip r:embed="rId8">
            <a:clrChange>
              <a:clrFrom>
                <a:srgbClr val="FFFFFF">
                  <a:alpha val="100000"/>
                </a:srgbClr>
              </a:clrFrom>
              <a:clrTo>
                <a:srgbClr val="FFFFFF">
                  <a:alpha val="100000"/>
                  <a:alpha val="0"/>
                </a:srgbClr>
              </a:clrTo>
            </a:clrChange>
          </a:blip>
          <a:stretch>
            <a:fillRect/>
          </a:stretch>
        </p:blipFill>
        <p:spPr>
          <a:xfrm>
            <a:off x="8686800" y="3619500"/>
            <a:ext cx="8900160" cy="2225040"/>
          </a:xfrm>
          <a:prstGeom prst="rect">
            <a:avLst/>
          </a:prstGeom>
        </p:spPr>
      </p:pic>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3"/>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4"/>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8153400" y="1599883"/>
            <a:ext cx="1455420"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Slabs</a:t>
            </a:r>
          </a:p>
        </p:txBody>
      </p:sp>
      <p:sp>
        <p:nvSpPr>
          <p:cNvPr id="4" name="Text Box 3"/>
          <p:cNvSpPr txBox="1"/>
          <p:nvPr/>
        </p:nvSpPr>
        <p:spPr>
          <a:xfrm>
            <a:off x="469900" y="2498090"/>
            <a:ext cx="10259060" cy="1472565"/>
          </a:xfrm>
          <a:prstGeom prst="rect">
            <a:avLst/>
          </a:prstGeom>
          <a:noFill/>
        </p:spPr>
        <p:txBody>
          <a:bodyPr wrap="square" rtlCol="0">
            <a:noAutofit/>
          </a:bodyPr>
          <a:lstStyle/>
          <a:p>
            <a:pPr indent="0">
              <a:buFont typeface="Wingdings" panose="05000000000000000000" charset="0"/>
              <a:buNone/>
            </a:pPr>
            <a:r>
              <a:rPr lang="en-US" altLang="en-US" sz="3200" b="1" dirty="0">
                <a:latin typeface="Times New Roman" panose="02020603050405020304" pitchFamily="18" charset="0"/>
                <a:cs typeface="Times New Roman" panose="02020603050405020304" pitchFamily="18" charset="0"/>
              </a:rPr>
              <a:t> The Selected slab in the fourth basement (t = 400mm):</a:t>
            </a:r>
          </a:p>
        </p:txBody>
      </p:sp>
      <p:pic>
        <p:nvPicPr>
          <p:cNvPr id="150" name="Picture 1"/>
          <p:cNvPicPr>
            <a:picLocks noChangeAspect="1"/>
          </p:cNvPicPr>
          <p:nvPr>
            <p:custDataLst>
              <p:tags r:id="rId2"/>
            </p:custDataLst>
          </p:nvPr>
        </p:nvPicPr>
        <p:blipFill>
          <a:blip r:embed="rId7">
            <a:clrChange>
              <a:clrFrom>
                <a:srgbClr val="FFFFFF">
                  <a:alpha val="100000"/>
                </a:srgbClr>
              </a:clrFrom>
              <a:clrTo>
                <a:srgbClr val="FFFFFF">
                  <a:alpha val="100000"/>
                  <a:alpha val="0"/>
                </a:srgbClr>
              </a:clrTo>
            </a:clrChange>
          </a:blip>
          <a:srcRect l="5988" t="4655" r="8982" b="4568"/>
          <a:stretch>
            <a:fillRect/>
          </a:stretch>
        </p:blipFill>
        <p:spPr>
          <a:xfrm>
            <a:off x="6019800" y="3162300"/>
            <a:ext cx="5410200" cy="5943600"/>
          </a:xfrm>
          <a:prstGeom prst="rect">
            <a:avLst/>
          </a:prstGeom>
          <a:noFill/>
          <a:ln>
            <a:noFill/>
          </a:ln>
        </p:spPr>
      </p:pic>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2"/>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3"/>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8153400" y="1599883"/>
            <a:ext cx="1455420"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Slabs</a:t>
            </a:r>
          </a:p>
        </p:txBody>
      </p:sp>
      <p:sp>
        <p:nvSpPr>
          <p:cNvPr id="4" name="Text Box 3"/>
          <p:cNvSpPr txBox="1"/>
          <p:nvPr/>
        </p:nvSpPr>
        <p:spPr>
          <a:xfrm>
            <a:off x="469900" y="2498090"/>
            <a:ext cx="10259060" cy="1472565"/>
          </a:xfrm>
          <a:prstGeom prst="rect">
            <a:avLst/>
          </a:prstGeom>
          <a:noFill/>
        </p:spPr>
        <p:txBody>
          <a:bodyPr wrap="square" rtlCol="0">
            <a:noAutofit/>
          </a:bodyPr>
          <a:lstStyle/>
          <a:p>
            <a:pPr marL="285750" indent="-285750">
              <a:buFont typeface="Wingdings" panose="05000000000000000000" charset="0"/>
              <a:buChar char="Ø"/>
            </a:pPr>
            <a:r>
              <a:rPr lang="en-US" altLang="ar-SA" sz="3600" b="1" dirty="0">
                <a:latin typeface="Times New Roman" panose="02020603050405020304" pitchFamily="18" charset="0"/>
                <a:cs typeface="Times New Roman" panose="02020603050405020304" pitchFamily="18" charset="0"/>
              </a:rPr>
              <a:t>Check slab punching shear:</a:t>
            </a:r>
          </a:p>
        </p:txBody>
      </p:sp>
      <p:pic>
        <p:nvPicPr>
          <p:cNvPr id="14" name="Picture 153" descr="Check punching"/>
          <p:cNvPicPr/>
          <p:nvPr/>
        </p:nvPicPr>
        <p:blipFill>
          <a:blip r:embed="rId6">
            <a:clrChange>
              <a:clrFrom>
                <a:srgbClr val="FFFFFF">
                  <a:alpha val="100000"/>
                </a:srgbClr>
              </a:clrFrom>
              <a:clrTo>
                <a:srgbClr val="FFFFFF">
                  <a:alpha val="100000"/>
                  <a:alpha val="0"/>
                </a:srgbClr>
              </a:clrTo>
            </a:clrChange>
          </a:blip>
          <a:stretch>
            <a:fillRect/>
          </a:stretch>
        </p:blipFill>
        <p:spPr>
          <a:xfrm>
            <a:off x="5029200" y="2857500"/>
            <a:ext cx="7772400" cy="6481128"/>
          </a:xfrm>
          <a:prstGeom prst="rect">
            <a:avLst/>
          </a:prstGeom>
        </p:spPr>
      </p:pic>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2"/>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3"/>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8153400" y="1599883"/>
            <a:ext cx="1455420"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Slabs</a:t>
            </a:r>
          </a:p>
        </p:txBody>
      </p:sp>
      <p:sp>
        <p:nvSpPr>
          <p:cNvPr id="4" name="Text Box 3"/>
          <p:cNvSpPr txBox="1"/>
          <p:nvPr/>
        </p:nvSpPr>
        <p:spPr>
          <a:xfrm>
            <a:off x="469900" y="2498090"/>
            <a:ext cx="10259060" cy="1472565"/>
          </a:xfrm>
          <a:prstGeom prst="rect">
            <a:avLst/>
          </a:prstGeom>
          <a:noFill/>
        </p:spPr>
        <p:txBody>
          <a:bodyPr wrap="square" rtlCol="0">
            <a:noAutofit/>
          </a:bodyPr>
          <a:lstStyle/>
          <a:p>
            <a:pPr marL="285750" indent="-285750">
              <a:buFont typeface="Wingdings" panose="05000000000000000000" charset="0"/>
              <a:buChar char="Ø"/>
            </a:pPr>
            <a:r>
              <a:rPr lang="en-US" sz="3600" b="1" dirty="0">
                <a:latin typeface="Times New Roman" panose="02020603050405020304" pitchFamily="18" charset="0"/>
                <a:cs typeface="Times New Roman" panose="02020603050405020304" pitchFamily="18" charset="0"/>
              </a:rPr>
              <a:t> Check slabs for wide beam shear:</a:t>
            </a:r>
            <a:endParaRPr lang="en-US" altLang="ar-SA" sz="3600" b="1"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9" name="مستطيل 8"/>
              <p:cNvSpPr/>
              <p:nvPr/>
            </p:nvSpPr>
            <p:spPr>
              <a:xfrm>
                <a:off x="708660" y="3312863"/>
                <a:ext cx="11961495" cy="2975610"/>
              </a:xfrm>
              <a:prstGeom prst="rect">
                <a:avLst/>
              </a:prstGeom>
            </p:spPr>
            <p:txBody>
              <a:bodyPr wrap="none">
                <a:spAutoFit/>
              </a:bodyPr>
              <a:lstStyle/>
              <a:p>
                <a:pPr>
                  <a:lnSpc>
                    <a:spcPct val="100000"/>
                  </a:lnSpc>
                  <a:spcBef>
                    <a:spcPts val="0"/>
                  </a:spcBef>
                  <a:spcAft>
                    <a:spcPts val="0"/>
                  </a:spcAft>
                </a:pPr>
                <a14:m>
                  <m:oMathPara xmlns:m="http://schemas.openxmlformats.org/officeDocument/2006/math">
                    <m:oMathParaPr>
                      <m:jc m:val="left"/>
                    </m:oMathParaPr>
                    <m:oMath xmlns:m="http://schemas.openxmlformats.org/officeDocument/2006/math">
                      <m:r>
                        <a:rPr lang="en-US" sz="2800" smtClean="0">
                          <a:latin typeface="Cambria Math" panose="02040503050406030204" pitchFamily="18" charset="0"/>
                          <a:ea typeface="MS Mincho"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V</m:t>
                          </m:r>
                        </m:e>
                        <m:sub>
                          <m:r>
                            <m:rPr>
                              <m:sty m:val="p"/>
                            </m:rPr>
                            <a:rPr lang="en-US" sz="2800">
                              <a:latin typeface="Cambria Math" panose="02040503050406030204" pitchFamily="18" charset="0"/>
                              <a:cs typeface="Cambria Math" panose="02040503050406030204" pitchFamily="18" charset="0"/>
                            </a:rPr>
                            <m:t>c</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75</m:t>
                      </m:r>
                      <m:r>
                        <a:rPr lang="en-US" sz="2800">
                          <a:latin typeface="Cambria Math" panose="02040503050406030204" pitchFamily="18" charset="0"/>
                          <a:ea typeface="MS Mincho" charset="0"/>
                          <a:cs typeface="Cambria Math" panose="02040503050406030204" pitchFamily="18" charset="0"/>
                        </a:rPr>
                        <m:t>×</m:t>
                      </m:r>
                      <m:d>
                        <m:dPr>
                          <m:ctrlPr>
                            <a:rPr lang="en-US" sz="2800" i="1">
                              <a:latin typeface="Cambria Math" panose="02040503050406030204" pitchFamily="18" charset="0"/>
                              <a:cs typeface="Cambria Math" panose="02040503050406030204" pitchFamily="18" charset="0"/>
                            </a:rPr>
                          </m:ctrlPr>
                        </m:dPr>
                        <m:e>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66</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λ</m:t>
                              </m:r>
                            </m:e>
                            <m:sub>
                              <m:r>
                                <m:rPr>
                                  <m:sty m:val="p"/>
                                </m:rPr>
                                <a:rPr lang="en-US" sz="2800">
                                  <a:latin typeface="Cambria Math" panose="02040503050406030204" pitchFamily="18" charset="0"/>
                                  <a:cs typeface="Cambria Math" panose="02040503050406030204" pitchFamily="18" charset="0"/>
                                </a:rPr>
                                <m:t>s</m:t>
                              </m:r>
                            </m:sub>
                          </m:sSub>
                          <m:r>
                            <m:rPr>
                              <m:sty m:val="p"/>
                            </m:rPr>
                            <a:rPr lang="en-US" sz="2800">
                              <a:latin typeface="Cambria Math" panose="02040503050406030204" pitchFamily="18" charset="0"/>
                              <a:cs typeface="Cambria Math" panose="02040503050406030204" pitchFamily="18" charset="0"/>
                            </a:rPr>
                            <m:t>λ</m:t>
                          </m:r>
                          <m:sSup>
                            <m:sSupPr>
                              <m:ctrlPr>
                                <a:rPr lang="en-US" sz="2800" i="1">
                                  <a:latin typeface="Cambria Math" panose="02040503050406030204" pitchFamily="18" charset="0"/>
                                  <a:cs typeface="Cambria Math" panose="02040503050406030204" pitchFamily="18" charset="0"/>
                                </a:rPr>
                              </m:ctrlPr>
                            </m:sSupPr>
                            <m:e>
                              <m:d>
                                <m:dPr>
                                  <m:ctrlPr>
                                    <a:rPr lang="en-US" sz="2800" i="1">
                                      <a:latin typeface="Cambria Math" panose="02040503050406030204" pitchFamily="18" charset="0"/>
                                      <a:cs typeface="Cambria Math" panose="02040503050406030204" pitchFamily="18" charset="0"/>
                                    </a:rPr>
                                  </m:ctrlPr>
                                </m:dPr>
                                <m:e>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ρ</m:t>
                                      </m:r>
                                    </m:e>
                                    <m:sub>
                                      <m:r>
                                        <m:rPr>
                                          <m:sty m:val="p"/>
                                        </m:rPr>
                                        <a:rPr lang="en-US" sz="2800">
                                          <a:latin typeface="Cambria Math" panose="02040503050406030204" pitchFamily="18" charset="0"/>
                                          <a:cs typeface="Cambria Math" panose="02040503050406030204" pitchFamily="18" charset="0"/>
                                        </a:rPr>
                                        <m:t>W</m:t>
                                      </m:r>
                                    </m:sub>
                                  </m:sSub>
                                </m:e>
                              </m:d>
                            </m:e>
                            <m:sup>
                              <m:f>
                                <m:fPr>
                                  <m:type m:val="skw"/>
                                  <m:ctrlPr>
                                    <a:rPr lang="en-US" sz="2800" i="1">
                                      <a:latin typeface="Cambria Math" panose="02040503050406030204" pitchFamily="18" charset="0"/>
                                      <a:cs typeface="Cambria Math" panose="02040503050406030204" pitchFamily="18" charset="0"/>
                                    </a:rPr>
                                  </m:ctrlPr>
                                </m:fPr>
                                <m:num>
                                  <m:r>
                                    <a:rPr lang="en-US" sz="2800">
                                      <a:latin typeface="Cambria Math" panose="02040503050406030204" pitchFamily="18" charset="0"/>
                                      <a:ea typeface="MS Mincho" charset="0"/>
                                      <a:cs typeface="Cambria Math" panose="02040503050406030204" pitchFamily="18" charset="0"/>
                                    </a:rPr>
                                    <m:t>1</m:t>
                                  </m:r>
                                </m:num>
                                <m:den>
                                  <m:r>
                                    <a:rPr lang="en-US" sz="2800">
                                      <a:latin typeface="Cambria Math" panose="02040503050406030204" pitchFamily="18" charset="0"/>
                                      <a:ea typeface="MS Mincho" charset="0"/>
                                      <a:cs typeface="Cambria Math" panose="02040503050406030204" pitchFamily="18" charset="0"/>
                                    </a:rPr>
                                    <m:t>3</m:t>
                                  </m:r>
                                </m:den>
                              </m:f>
                            </m:sup>
                          </m:sSup>
                          <m:rad>
                            <m:radPr>
                              <m:degHide m:val="on"/>
                              <m:ctrlPr>
                                <a:rPr lang="en-US" sz="2800" i="1">
                                  <a:latin typeface="Cambria Math" panose="02040503050406030204" pitchFamily="18" charset="0"/>
                                  <a:cs typeface="Cambria Math" panose="02040503050406030204" pitchFamily="18" charset="0"/>
                                </a:rPr>
                              </m:ctrlPr>
                            </m:radPr>
                            <m:deg/>
                            <m:e>
                              <m:sSubSup>
                                <m:sSubSupPr>
                                  <m:ctrlPr>
                                    <a:rPr lang="en-US" sz="2800" i="1">
                                      <a:latin typeface="Cambria Math" panose="02040503050406030204" pitchFamily="18" charset="0"/>
                                      <a:cs typeface="Cambria Math" panose="02040503050406030204" pitchFamily="18" charset="0"/>
                                    </a:rPr>
                                  </m:ctrlPr>
                                </m:sSubSupPr>
                                <m:e>
                                  <m:r>
                                    <m:rPr>
                                      <m:sty m:val="p"/>
                                    </m:rPr>
                                    <a:rPr lang="en-US" sz="2800">
                                      <a:latin typeface="Cambria Math" panose="02040503050406030204" pitchFamily="18" charset="0"/>
                                      <a:cs typeface="Cambria Math" panose="02040503050406030204" pitchFamily="18" charset="0"/>
                                    </a:rPr>
                                    <m:t>f</m:t>
                                  </m:r>
                                </m:e>
                                <m:sub>
                                  <m:r>
                                    <m:rPr>
                                      <m:sty m:val="p"/>
                                    </m:rPr>
                                    <a:rPr lang="en-US" sz="2800">
                                      <a:latin typeface="Cambria Math" panose="02040503050406030204" pitchFamily="18" charset="0"/>
                                      <a:cs typeface="Cambria Math" panose="02040503050406030204" pitchFamily="18" charset="0"/>
                                    </a:rPr>
                                    <m:t>c</m:t>
                                  </m:r>
                                </m:sub>
                                <m:sup>
                                  <m:r>
                                    <a:rPr lang="en-US" sz="2800">
                                      <a:latin typeface="Cambria Math" panose="02040503050406030204" pitchFamily="18" charset="0"/>
                                      <a:ea typeface="MS Mincho" charset="0"/>
                                      <a:cs typeface="Cambria Math" panose="02040503050406030204" pitchFamily="18" charset="0"/>
                                    </a:rPr>
                                    <m:t>`</m:t>
                                  </m:r>
                                </m:sup>
                              </m:sSubSup>
                            </m:e>
                          </m:rad>
                          <m:r>
                            <a:rPr lang="en-US" sz="280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N</m:t>
                                  </m:r>
                                </m:e>
                                <m:sub>
                                  <m:r>
                                    <m:rPr>
                                      <m:sty m:val="p"/>
                                    </m:rPr>
                                    <a:rPr lang="en-US" sz="2800">
                                      <a:latin typeface="Cambria Math" panose="02040503050406030204" pitchFamily="18" charset="0"/>
                                      <a:cs typeface="Cambria Math" panose="02040503050406030204" pitchFamily="18" charset="0"/>
                                    </a:rPr>
                                    <m:t>u</m:t>
                                  </m:r>
                                </m:sub>
                              </m:sSub>
                            </m:num>
                            <m:den>
                              <m:r>
                                <a:rPr lang="en-US" sz="2800">
                                  <a:latin typeface="Cambria Math" panose="02040503050406030204" pitchFamily="18" charset="0"/>
                                  <a:ea typeface="MS Mincho" charset="0"/>
                                  <a:cs typeface="Cambria Math" panose="02040503050406030204" pitchFamily="18" charset="0"/>
                                </a:rPr>
                                <m:t>6</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A</m:t>
                                  </m:r>
                                </m:e>
                                <m:sub>
                                  <m:r>
                                    <m:rPr>
                                      <m:sty m:val="p"/>
                                    </m:rPr>
                                    <a:rPr lang="en-US" sz="2800">
                                      <a:latin typeface="Cambria Math" panose="02040503050406030204" pitchFamily="18" charset="0"/>
                                      <a:cs typeface="Cambria Math" panose="02040503050406030204" pitchFamily="18" charset="0"/>
                                    </a:rPr>
                                    <m:t>g</m:t>
                                  </m:r>
                                </m:sub>
                              </m:sSub>
                            </m:den>
                          </m:f>
                        </m:e>
                      </m:d>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b</m:t>
                          </m:r>
                        </m:e>
                        <m:sub>
                          <m:r>
                            <m:rPr>
                              <m:sty m:val="p"/>
                            </m:rPr>
                            <a:rPr lang="en-US" sz="2800">
                              <a:latin typeface="Cambria Math" panose="02040503050406030204" pitchFamily="18" charset="0"/>
                              <a:cs typeface="Cambria Math" panose="02040503050406030204" pitchFamily="18" charset="0"/>
                            </a:rPr>
                            <m:t>w</m:t>
                          </m:r>
                        </m:sub>
                      </m:sSub>
                      <m:r>
                        <m:rPr>
                          <m:sty m:val="p"/>
                        </m:rPr>
                        <a:rPr lang="en-US" sz="2800">
                          <a:latin typeface="Cambria Math" panose="02040503050406030204" pitchFamily="18" charset="0"/>
                          <a:cs typeface="Cambria Math" panose="02040503050406030204" pitchFamily="18" charset="0"/>
                        </a:rPr>
                        <m:t>d</m:t>
                      </m:r>
                    </m:oMath>
                  </m:oMathPara>
                </a14:m>
                <a:endParaRPr lang="en-US" sz="2800" dirty="0">
                  <a:latin typeface="Times New Roman" panose="02020603050405020304" pitchFamily="18" charset="0"/>
                  <a:cs typeface="Times New Roman" panose="02020603050405020304" pitchFamily="18" charset="0"/>
                </a:endParaRPr>
              </a:p>
              <a:p>
                <a:pPr>
                  <a:lnSpc>
                    <a:spcPct val="125000"/>
                  </a:lnSpc>
                  <a:spcBef>
                    <a:spcPts val="0"/>
                  </a:spcBef>
                  <a:spcAft>
                    <a:spcPts val="0"/>
                  </a:spcAft>
                </a:pPr>
                <a14:m>
                  <m:oMath xmlns:m="http://schemas.openxmlformats.org/officeDocument/2006/math">
                    <m:r>
                      <a:rPr lang="en-US" sz="2800">
                        <a:latin typeface="Cambria Math" panose="02040503050406030204" pitchFamily="18" charset="0"/>
                        <a:ea typeface="MS Mincho"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V</m:t>
                        </m:r>
                      </m:e>
                      <m:sub>
                        <m:r>
                          <m:rPr>
                            <m:sty m:val="p"/>
                          </m:rPr>
                          <a:rPr lang="en-US" sz="2800">
                            <a:latin typeface="Cambria Math" panose="02040503050406030204" pitchFamily="18" charset="0"/>
                            <a:cs typeface="Cambria Math" panose="02040503050406030204" pitchFamily="18" charset="0"/>
                          </a:rPr>
                          <m:t>c</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69</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5</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KN</m:t>
                    </m:r>
                  </m:oMath>
                </a14:m>
                <a:r>
                  <a:rPr lang="en-US" sz="2800" dirty="0">
                    <a:latin typeface="Times New Roman" panose="02020603050405020304" pitchFamily="18" charset="0"/>
                    <a:cs typeface="Times New Roman" panose="02020603050405020304" pitchFamily="18" charset="0"/>
                  </a:rPr>
                  <a:t>.</a:t>
                </a:r>
              </a:p>
              <a:p>
                <a:pPr>
                  <a:lnSpc>
                    <a:spcPct val="125000"/>
                  </a:lnSpc>
                  <a:spcBef>
                    <a:spcPts val="0"/>
                  </a:spcBef>
                  <a:spcAft>
                    <a:spcPts val="0"/>
                  </a:spcAft>
                </a:pPr>
                <a:r>
                  <a:rPr lang="en-US" sz="2800" dirty="0">
                    <a:latin typeface="Times New Roman" panose="02020603050405020304" pitchFamily="18" charset="0"/>
                    <a:cs typeface="Times New Roman" panose="02020603050405020304" pitchFamily="18" charset="0"/>
                  </a:rPr>
                  <a:t>Ultimate shear V12 and V23 are shown in the figures. </a:t>
                </a:r>
              </a:p>
              <a:p>
                <a:pPr>
                  <a:lnSpc>
                    <a:spcPct val="125000"/>
                  </a:lnSpc>
                  <a:spcBef>
                    <a:spcPts val="0"/>
                  </a:spcBef>
                  <a:spcAft>
                    <a:spcPts val="0"/>
                  </a:spcAft>
                </a:pPr>
                <a:r>
                  <a:rPr lang="en-US" sz="2800" dirty="0">
                    <a:latin typeface="Times New Roman" panose="02020603050405020304" pitchFamily="18" charset="0"/>
                    <a:cs typeface="Times New Roman" panose="02020603050405020304" pitchFamily="18" charset="0"/>
                  </a:rPr>
                  <a:t>All values of shear are lower than </a:t>
                </a:r>
                <a14:m>
                  <m:oMath xmlns:m="http://schemas.openxmlformats.org/officeDocument/2006/math">
                    <m:r>
                      <a:rPr lang="en-US" sz="2800">
                        <a:latin typeface="Cambria Math" panose="02040503050406030204" pitchFamily="18" charset="0"/>
                        <a:ea typeface="MS Mincho"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V</m:t>
                        </m:r>
                      </m:e>
                      <m:sub>
                        <m:r>
                          <m:rPr>
                            <m:sty m:val="p"/>
                          </m:rPr>
                          <a:rPr lang="en-US" sz="2800">
                            <a:latin typeface="Cambria Math" panose="02040503050406030204" pitchFamily="18" charset="0"/>
                            <a:cs typeface="Cambria Math" panose="02040503050406030204" pitchFamily="18" charset="0"/>
                          </a:rPr>
                          <m:t>c</m:t>
                        </m:r>
                      </m:sub>
                    </m:sSub>
                  </m:oMath>
                </a14:m>
                <a:r>
                  <a:rPr lang="en-US" sz="2800" dirty="0">
                    <a:latin typeface="Times New Roman" panose="02020603050405020304" pitchFamily="18" charset="0"/>
                    <a:cs typeface="Times New Roman" panose="02020603050405020304" pitchFamily="18" charset="0"/>
                  </a:rPr>
                  <a:t>, so there is no need for shear reinforcement</a:t>
                </a:r>
                <a:r>
                  <a:rPr lang="en-US" dirty="0">
                    <a:latin typeface="Times New Roman" panose="02020603050405020304" pitchFamily="18" charset="0"/>
                    <a:cs typeface="Times New Roman" panose="02020603050405020304" pitchFamily="18" charset="0"/>
                  </a:rPr>
                  <a:t>.</a:t>
                </a:r>
              </a:p>
              <a:p>
                <a:endParaRPr lang="en-US" dirty="0">
                  <a:latin typeface="Times New Roman" panose="02020603050405020304" pitchFamily="18" charset="0"/>
                  <a:cs typeface="Times New Roman" panose="02020603050405020304" pitchFamily="18" charset="0"/>
                </a:endParaRPr>
              </a:p>
            </p:txBody>
          </p:sp>
        </mc:Choice>
        <mc:Fallback xmlns="">
          <p:sp>
            <p:nvSpPr>
              <p:cNvPr id="9" name="مستطيل 8"/>
              <p:cNvSpPr>
                <a:spLocks noRot="1" noChangeAspect="1" noMove="1" noResize="1" noEditPoints="1" noAdjustHandles="1" noChangeArrowheads="1" noChangeShapeType="1" noTextEdit="1"/>
              </p:cNvSpPr>
              <p:nvPr/>
            </p:nvSpPr>
            <p:spPr>
              <a:xfrm>
                <a:off x="708660" y="3312863"/>
                <a:ext cx="11961495" cy="2975610"/>
              </a:xfrm>
              <a:prstGeom prst="rect">
                <a:avLst/>
              </a:prstGeom>
              <a:blipFill rotWithShape="1">
                <a:blip r:embed="rId6"/>
                <a:stretch>
                  <a:fillRect t="-2" b="2"/>
                </a:stretch>
              </a:blipFill>
            </p:spPr>
            <p:txBody>
              <a:bodyPr/>
              <a:lstStyle/>
              <a:p>
                <a:r>
                  <a:rPr lang="en-US" altLang="en-US">
                    <a:noFill/>
                  </a:rPr>
                  <a:t> </a:t>
                </a:r>
              </a:p>
            </p:txBody>
          </p:sp>
        </mc:Fallback>
      </mc:AlternateContent>
      <p:pic>
        <p:nvPicPr>
          <p:cNvPr id="16" name="Picture 159" descr="V13"/>
          <p:cNvPicPr/>
          <p:nvPr/>
        </p:nvPicPr>
        <p:blipFill>
          <a:blip r:embed="rId7">
            <a:clrChange>
              <a:clrFrom>
                <a:srgbClr val="FFFFFF">
                  <a:alpha val="100000"/>
                </a:srgbClr>
              </a:clrFrom>
              <a:clrTo>
                <a:srgbClr val="FFFFFF">
                  <a:alpha val="100000"/>
                  <a:alpha val="0"/>
                </a:srgbClr>
              </a:clrTo>
            </a:clrChange>
          </a:blip>
          <a:srcRect l="27422" t="5637"/>
          <a:stretch>
            <a:fillRect/>
          </a:stretch>
        </p:blipFill>
        <p:spPr>
          <a:xfrm>
            <a:off x="13411200" y="5561433"/>
            <a:ext cx="4157980" cy="3539490"/>
          </a:xfrm>
          <a:prstGeom prst="rect">
            <a:avLst/>
          </a:prstGeom>
        </p:spPr>
      </p:pic>
      <p:pic>
        <p:nvPicPr>
          <p:cNvPr id="18" name="Picture 161" descr="V23"/>
          <p:cNvPicPr/>
          <p:nvPr/>
        </p:nvPicPr>
        <p:blipFill>
          <a:blip r:embed="rId8">
            <a:clrChange>
              <a:clrFrom>
                <a:srgbClr val="FFFFFF">
                  <a:alpha val="100000"/>
                </a:srgbClr>
              </a:clrFrom>
              <a:clrTo>
                <a:srgbClr val="FFFFFF">
                  <a:alpha val="100000"/>
                  <a:alpha val="0"/>
                </a:srgbClr>
              </a:clrTo>
            </a:clrChange>
          </a:blip>
          <a:srcRect l="29081" t="2758"/>
          <a:stretch>
            <a:fillRect/>
          </a:stretch>
        </p:blipFill>
        <p:spPr>
          <a:xfrm>
            <a:off x="13487400" y="1866704"/>
            <a:ext cx="4063365" cy="3694430"/>
          </a:xfrm>
          <a:prstGeom prst="rect">
            <a:avLst/>
          </a:prstGeom>
        </p:spPr>
      </p:pic>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2"/>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3"/>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8153400" y="1599883"/>
            <a:ext cx="1455420"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Slabs</a:t>
            </a:r>
          </a:p>
        </p:txBody>
      </p:sp>
      <p:sp>
        <p:nvSpPr>
          <p:cNvPr id="4" name="Text Box 3"/>
          <p:cNvSpPr txBox="1"/>
          <p:nvPr/>
        </p:nvSpPr>
        <p:spPr>
          <a:xfrm>
            <a:off x="500380" y="2498090"/>
            <a:ext cx="10259060" cy="1472565"/>
          </a:xfrm>
          <a:prstGeom prst="rect">
            <a:avLst/>
          </a:prstGeom>
          <a:noFill/>
        </p:spPr>
        <p:txBody>
          <a:bodyPr wrap="square" rtlCol="0">
            <a:noAutofit/>
          </a:bodyPr>
          <a:lstStyle/>
          <a:p>
            <a:pPr marL="285750" indent="-285750">
              <a:buFont typeface="Wingdings" panose="05000000000000000000" charset="0"/>
              <a:buChar char="Ø"/>
            </a:pPr>
            <a:r>
              <a:rPr lang="en-US" sz="3600" b="1" dirty="0">
                <a:latin typeface="Times New Roman" panose="02020603050405020304" pitchFamily="18" charset="0"/>
                <a:cs typeface="Times New Roman" panose="02020603050405020304" pitchFamily="18" charset="0"/>
              </a:rPr>
              <a:t> Design of slabs for flexure:</a:t>
            </a:r>
            <a:endParaRPr lang="en-US" altLang="ar-SA" sz="3600" b="1"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9" name="مستطيل 8"/>
              <p:cNvSpPr/>
              <p:nvPr/>
            </p:nvSpPr>
            <p:spPr>
              <a:xfrm>
                <a:off x="765175" y="3238500"/>
                <a:ext cx="7574280" cy="3756660"/>
              </a:xfrm>
              <a:prstGeom prst="rect">
                <a:avLst/>
              </a:prstGeom>
            </p:spPr>
            <p:txBody>
              <a:bodyPr wrap="none">
                <a:noAutofit/>
              </a:bodyPr>
              <a:lstStyle/>
              <a:p>
                <a:pPr algn="l">
                  <a:lnSpc>
                    <a:spcPct val="125000"/>
                  </a:lnSpc>
                  <a:spcBef>
                    <a:spcPts val="0"/>
                  </a:spcBef>
                  <a:spcAft>
                    <a:spcPts val="0"/>
                  </a:spcAft>
                </a:pPr>
                <a14:m>
                  <m:oMath xmlns:m="http://schemas.openxmlformats.org/officeDocument/2006/math">
                    <m:sSub>
                      <m:sSubPr>
                        <m:ctrlPr>
                          <a:rPr lang="en-US" sz="2800" i="1">
                            <a:solidFill>
                              <a:schemeClr val="tx1">
                                <a:lumMod val="95000"/>
                                <a:lumOff val="5000"/>
                              </a:schemeClr>
                            </a:solidFill>
                            <a:latin typeface="Cambria Math" panose="02040503050406030204" pitchFamily="18" charset="0"/>
                            <a:cs typeface="Cambria Math" panose="02040503050406030204" pitchFamily="18" charset="0"/>
                          </a:rPr>
                        </m:ctrlPr>
                      </m:sSubPr>
                      <m:e>
                        <m:r>
                          <m:rPr>
                            <m:sty m:val="p"/>
                          </m:rPr>
                          <a:rPr lang="en-US" sz="2800">
                            <a:solidFill>
                              <a:schemeClr val="tx1">
                                <a:lumMod val="95000"/>
                                <a:lumOff val="5000"/>
                              </a:schemeClr>
                            </a:solidFill>
                            <a:latin typeface="Cambria Math" panose="02040503050406030204" pitchFamily="18" charset="0"/>
                            <a:cs typeface="Cambria Math" panose="02040503050406030204" pitchFamily="18" charset="0"/>
                          </a:rPr>
                          <m:t>A</m:t>
                        </m:r>
                      </m:e>
                      <m:sub>
                        <m:r>
                          <m:rPr>
                            <m:sty m:val="p"/>
                          </m:rPr>
                          <a:rPr lang="en-US" sz="2800">
                            <a:solidFill>
                              <a:schemeClr val="tx1">
                                <a:lumMod val="95000"/>
                                <a:lumOff val="5000"/>
                              </a:schemeClr>
                            </a:solidFill>
                            <a:latin typeface="Cambria Math" panose="02040503050406030204" pitchFamily="18" charset="0"/>
                            <a:cs typeface="Cambria Math" panose="02040503050406030204" pitchFamily="18" charset="0"/>
                          </a:rPr>
                          <m:t>s</m:t>
                        </m:r>
                        <m:r>
                          <a:rPr lang="en-US"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 </m:t>
                        </m:r>
                        <m:r>
                          <m:rPr>
                            <m:sty m:val="p"/>
                          </m:rPr>
                          <a:rPr lang="en-US" sz="2800">
                            <a:solidFill>
                              <a:schemeClr val="tx1">
                                <a:lumMod val="95000"/>
                                <a:lumOff val="5000"/>
                              </a:schemeClr>
                            </a:solidFill>
                            <a:latin typeface="Cambria Math" panose="02040503050406030204" pitchFamily="18" charset="0"/>
                            <a:cs typeface="Cambria Math" panose="02040503050406030204" pitchFamily="18" charset="0"/>
                          </a:rPr>
                          <m:t>min</m:t>
                        </m:r>
                      </m:sub>
                    </m:sSub>
                    <m:r>
                      <a:rPr lang="en-US"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m:t>
                    </m:r>
                    <m:r>
                      <a:rPr lang="en-US"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0</m:t>
                    </m:r>
                    <m:r>
                      <a:rPr lang="en-US"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m:t>
                    </m:r>
                    <m:r>
                      <a:rPr lang="en-US"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0018</m:t>
                    </m:r>
                    <m:r>
                      <a:rPr lang="en-US"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m:t>
                    </m:r>
                    <m:r>
                      <a:rPr lang="en-US"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1000</m:t>
                    </m:r>
                    <m:r>
                      <a:rPr lang="en-US"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m:t>
                    </m:r>
                    <m:r>
                      <a:rPr lang="en-US"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400</m:t>
                    </m:r>
                    <m:r>
                      <a:rPr lang="en-US"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m:t>
                    </m:r>
                    <m:r>
                      <a:rPr lang="en-US"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720</m:t>
                    </m:r>
                    <m:r>
                      <a:rPr lang="en-US"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 </m:t>
                    </m:r>
                    <m:sSup>
                      <m:sSupPr>
                        <m:ctrlPr>
                          <a:rPr lang="en-US" sz="2800" i="1">
                            <a:solidFill>
                              <a:schemeClr val="tx1">
                                <a:lumMod val="95000"/>
                                <a:lumOff val="5000"/>
                              </a:schemeClr>
                            </a:solidFill>
                            <a:latin typeface="Cambria Math" panose="02040503050406030204" pitchFamily="18" charset="0"/>
                            <a:cs typeface="Cambria Math" panose="02040503050406030204" pitchFamily="18" charset="0"/>
                          </a:rPr>
                        </m:ctrlPr>
                      </m:sSupPr>
                      <m:e>
                        <m:r>
                          <m:rPr>
                            <m:sty m:val="p"/>
                          </m:rPr>
                          <a:rPr lang="en-US" sz="2800">
                            <a:solidFill>
                              <a:schemeClr val="tx1">
                                <a:lumMod val="95000"/>
                                <a:lumOff val="5000"/>
                              </a:schemeClr>
                            </a:solidFill>
                            <a:latin typeface="Cambria Math" panose="02040503050406030204" pitchFamily="18" charset="0"/>
                            <a:cs typeface="Cambria Math" panose="02040503050406030204" pitchFamily="18" charset="0"/>
                          </a:rPr>
                          <m:t>mm</m:t>
                        </m:r>
                      </m:e>
                      <m:sup>
                        <m:r>
                          <a:rPr lang="en-US"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2</m:t>
                        </m:r>
                      </m:sup>
                    </m:sSup>
                  </m:oMath>
                </a14:m>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a:t>
                </a:r>
              </a:p>
              <a:p>
                <a:pPr algn="l">
                  <a:lnSpc>
                    <a:spcPct val="125000"/>
                  </a:lnSpc>
                  <a:spcBef>
                    <a:spcPts val="0"/>
                  </a:spcBef>
                  <a:spcAft>
                    <a:spcPts val="0"/>
                  </a:spcAft>
                </a:pPr>
                <a14:m>
                  <m:oMath xmlns:m="http://schemas.openxmlformats.org/officeDocument/2006/math">
                    <m:sSub>
                      <m:sSubPr>
                        <m:ctrlPr>
                          <a:rPr lang="en-US" sz="2800" i="1">
                            <a:solidFill>
                              <a:schemeClr val="tx1">
                                <a:lumMod val="95000"/>
                                <a:lumOff val="5000"/>
                              </a:schemeClr>
                            </a:solidFill>
                            <a:latin typeface="Cambria Math" panose="02040503050406030204" pitchFamily="18" charset="0"/>
                            <a:cs typeface="Cambria Math" panose="02040503050406030204" pitchFamily="18" charset="0"/>
                          </a:rPr>
                        </m:ctrlPr>
                      </m:sSubPr>
                      <m:e>
                        <m:r>
                          <m:rPr>
                            <m:sty m:val="p"/>
                          </m:rPr>
                          <a:rPr lang="en-US" sz="2800">
                            <a:solidFill>
                              <a:schemeClr val="tx1">
                                <a:lumMod val="95000"/>
                                <a:lumOff val="5000"/>
                              </a:schemeClr>
                            </a:solidFill>
                            <a:latin typeface="Cambria Math" panose="02040503050406030204" pitchFamily="18" charset="0"/>
                            <a:cs typeface="Cambria Math" panose="02040503050406030204" pitchFamily="18" charset="0"/>
                          </a:rPr>
                          <m:t>A</m:t>
                        </m:r>
                      </m:e>
                      <m:sub>
                        <m:r>
                          <m:rPr>
                            <m:sty m:val="p"/>
                          </m:rPr>
                          <a:rPr lang="en-US" sz="2800">
                            <a:solidFill>
                              <a:schemeClr val="tx1">
                                <a:lumMod val="95000"/>
                                <a:lumOff val="5000"/>
                              </a:schemeClr>
                            </a:solidFill>
                            <a:latin typeface="Cambria Math" panose="02040503050406030204" pitchFamily="18" charset="0"/>
                            <a:cs typeface="Cambria Math" panose="02040503050406030204" pitchFamily="18" charset="0"/>
                          </a:rPr>
                          <m:t>s</m:t>
                        </m:r>
                      </m:sub>
                    </m:sSub>
                    <m:r>
                      <a:rPr lang="ar-SA"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m:t>
                    </m:r>
                    <m:r>
                      <a:rPr lang="ar-SA"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720</m:t>
                    </m:r>
                    <m:r>
                      <a:rPr lang="ar-SA"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m:t>
                    </m:r>
                    <m:r>
                      <a:rPr lang="ar-SA"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114</m:t>
                    </m:r>
                    <m:r>
                      <a:rPr lang="ar-SA"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m:t>
                    </m:r>
                    <m:r>
                      <a:rPr lang="ar-SA"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5</m:t>
                    </m:r>
                    <m:r>
                      <a:rPr lang="ar-SA"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m:t>
                    </m:r>
                    <m:r>
                      <a:rPr lang="ar-SA"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834</m:t>
                    </m:r>
                    <m:r>
                      <a:rPr lang="ar-SA"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m:t>
                    </m:r>
                    <m:r>
                      <a:rPr lang="ar-SA"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5</m:t>
                    </m:r>
                    <m:r>
                      <a:rPr lang="ar-SA"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 </m:t>
                    </m:r>
                    <m:sSup>
                      <m:sSupPr>
                        <m:ctrlPr>
                          <a:rPr lang="en-US" sz="2800" i="1">
                            <a:solidFill>
                              <a:schemeClr val="tx1">
                                <a:lumMod val="95000"/>
                                <a:lumOff val="5000"/>
                              </a:schemeClr>
                            </a:solidFill>
                            <a:latin typeface="Cambria Math" panose="02040503050406030204" pitchFamily="18" charset="0"/>
                            <a:cs typeface="Cambria Math" panose="02040503050406030204" pitchFamily="18" charset="0"/>
                          </a:rPr>
                        </m:ctrlPr>
                      </m:sSupPr>
                      <m:e>
                        <m:r>
                          <m:rPr>
                            <m:sty m:val="p"/>
                          </m:rPr>
                          <a:rPr lang="en-US" sz="2800">
                            <a:solidFill>
                              <a:schemeClr val="tx1">
                                <a:lumMod val="95000"/>
                                <a:lumOff val="5000"/>
                              </a:schemeClr>
                            </a:solidFill>
                            <a:latin typeface="Cambria Math" panose="02040503050406030204" pitchFamily="18" charset="0"/>
                            <a:cs typeface="Cambria Math" panose="02040503050406030204" pitchFamily="18" charset="0"/>
                          </a:rPr>
                          <m:t>mm</m:t>
                        </m:r>
                      </m:e>
                      <m:sup>
                        <m:r>
                          <a:rPr lang="en-US"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2</m:t>
                        </m:r>
                      </m:sup>
                    </m:sSup>
                    <m:r>
                      <a:rPr lang="en-US"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m:t>
                    </m:r>
                    <m:r>
                      <m:rPr>
                        <m:sty m:val="p"/>
                      </m:rPr>
                      <a:rPr lang="en-US" sz="2800">
                        <a:solidFill>
                          <a:schemeClr val="tx1">
                            <a:lumMod val="95000"/>
                            <a:lumOff val="5000"/>
                          </a:schemeClr>
                        </a:solidFill>
                        <a:latin typeface="Cambria Math" panose="02040503050406030204" pitchFamily="18" charset="0"/>
                        <a:cs typeface="Cambria Math" panose="02040503050406030204" pitchFamily="18" charset="0"/>
                      </a:rPr>
                      <m:t>m</m:t>
                    </m:r>
                  </m:oMath>
                </a14:m>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a:t>
                </a:r>
              </a:p>
              <a:p>
                <a:pPr algn="l">
                  <a:lnSpc>
                    <a:spcPct val="125000"/>
                  </a:lnSpc>
                  <a:spcBef>
                    <a:spcPts val="0"/>
                  </a:spcBef>
                  <a:spcAft>
                    <a:spcPts val="0"/>
                  </a:spcAft>
                </a:pPr>
                <a14:m>
                  <m:oMath xmlns:m="http://schemas.openxmlformats.org/officeDocument/2006/math">
                    <m:sSub>
                      <m:sSubPr>
                        <m:ctrlPr>
                          <a:rPr lang="en-US" sz="2800" i="1">
                            <a:solidFill>
                              <a:schemeClr val="tx1">
                                <a:lumMod val="95000"/>
                                <a:lumOff val="5000"/>
                              </a:schemeClr>
                            </a:solidFill>
                            <a:latin typeface="Cambria Math" panose="02040503050406030204" pitchFamily="18" charset="0"/>
                            <a:cs typeface="Cambria Math" panose="02040503050406030204" pitchFamily="18" charset="0"/>
                          </a:rPr>
                        </m:ctrlPr>
                      </m:sSubPr>
                      <m:e>
                        <m:r>
                          <m:rPr>
                            <m:sty m:val="p"/>
                          </m:rPr>
                          <a:rPr lang="en-US" sz="2800">
                            <a:solidFill>
                              <a:schemeClr val="tx1">
                                <a:lumMod val="95000"/>
                                <a:lumOff val="5000"/>
                              </a:schemeClr>
                            </a:solidFill>
                            <a:latin typeface="Cambria Math" panose="02040503050406030204" pitchFamily="18" charset="0"/>
                            <a:cs typeface="Cambria Math" panose="02040503050406030204" pitchFamily="18" charset="0"/>
                          </a:rPr>
                          <m:t>A</m:t>
                        </m:r>
                      </m:e>
                      <m:sub>
                        <m:r>
                          <m:rPr>
                            <m:sty m:val="p"/>
                          </m:rPr>
                          <a:rPr lang="en-US" sz="2800">
                            <a:solidFill>
                              <a:schemeClr val="tx1">
                                <a:lumMod val="95000"/>
                                <a:lumOff val="5000"/>
                              </a:schemeClr>
                            </a:solidFill>
                            <a:latin typeface="Cambria Math" panose="02040503050406030204" pitchFamily="18" charset="0"/>
                            <a:cs typeface="Cambria Math" panose="02040503050406030204" pitchFamily="18" charset="0"/>
                          </a:rPr>
                          <m:t>s</m:t>
                        </m:r>
                      </m:sub>
                    </m:sSub>
                    <m:r>
                      <a:rPr lang="ar-SA"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m:t>
                    </m:r>
                    <m:f>
                      <m:fPr>
                        <m:ctrlPr>
                          <a:rPr lang="en-US" sz="2800" i="1">
                            <a:solidFill>
                              <a:schemeClr val="tx1">
                                <a:lumMod val="95000"/>
                                <a:lumOff val="5000"/>
                              </a:schemeClr>
                            </a:solidFill>
                            <a:latin typeface="Cambria Math" panose="02040503050406030204" pitchFamily="18" charset="0"/>
                            <a:cs typeface="Cambria Math" panose="02040503050406030204" pitchFamily="18" charset="0"/>
                          </a:rPr>
                        </m:ctrlPr>
                      </m:fPr>
                      <m:num>
                        <m:r>
                          <a:rPr lang="en-US"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834</m:t>
                        </m:r>
                        <m:r>
                          <a:rPr lang="en-US"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m:t>
                        </m:r>
                        <m:r>
                          <a:rPr lang="en-US"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5</m:t>
                        </m:r>
                      </m:num>
                      <m:den>
                        <m:f>
                          <m:fPr>
                            <m:ctrlPr>
                              <a:rPr lang="en-US" sz="2800" i="1">
                                <a:solidFill>
                                  <a:schemeClr val="tx1">
                                    <a:lumMod val="95000"/>
                                    <a:lumOff val="5000"/>
                                  </a:schemeClr>
                                </a:solidFill>
                                <a:latin typeface="Cambria Math" panose="02040503050406030204" pitchFamily="18" charset="0"/>
                                <a:cs typeface="Cambria Math" panose="02040503050406030204" pitchFamily="18" charset="0"/>
                              </a:rPr>
                            </m:ctrlPr>
                          </m:fPr>
                          <m:num>
                            <m:r>
                              <m:rPr>
                                <m:sty m:val="p"/>
                              </m:rPr>
                              <a:rPr lang="ar-SA" sz="2800">
                                <a:solidFill>
                                  <a:schemeClr val="tx1">
                                    <a:lumMod val="95000"/>
                                    <a:lumOff val="5000"/>
                                  </a:schemeClr>
                                </a:solidFill>
                                <a:latin typeface="Cambria Math" panose="02040503050406030204" pitchFamily="18" charset="0"/>
                                <a:cs typeface="Cambria Math" panose="02040503050406030204" pitchFamily="18" charset="0"/>
                              </a:rPr>
                              <m:t>π</m:t>
                            </m:r>
                          </m:num>
                          <m:den>
                            <m:r>
                              <a:rPr lang="en-US"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4</m:t>
                            </m:r>
                          </m:den>
                        </m:f>
                        <m:r>
                          <a:rPr lang="ar-SA"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m:t>
                        </m:r>
                        <m:sSup>
                          <m:sSupPr>
                            <m:ctrlPr>
                              <a:rPr lang="en-US" sz="2800" i="1">
                                <a:solidFill>
                                  <a:schemeClr val="tx1">
                                    <a:lumMod val="95000"/>
                                    <a:lumOff val="5000"/>
                                  </a:schemeClr>
                                </a:solidFill>
                                <a:latin typeface="Cambria Math" panose="02040503050406030204" pitchFamily="18" charset="0"/>
                                <a:cs typeface="Cambria Math" panose="02040503050406030204" pitchFamily="18" charset="0"/>
                              </a:rPr>
                            </m:ctrlPr>
                          </m:sSupPr>
                          <m:e>
                            <m:r>
                              <a:rPr lang="en-US"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16</m:t>
                            </m:r>
                          </m:e>
                          <m:sup>
                            <m:r>
                              <a:rPr lang="en-US"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2</m:t>
                            </m:r>
                          </m:sup>
                        </m:sSup>
                      </m:den>
                    </m:f>
                    <m:r>
                      <a:rPr lang="ar-SA"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m:t>
                    </m:r>
                    <m:r>
                      <a:rPr lang="en-US"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5</m:t>
                    </m:r>
                    <m:r>
                      <a:rPr lang="en-US"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m:t>
                    </m:r>
                    <m:r>
                      <a:rPr lang="en-US"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16</m:t>
                    </m:r>
                    <m:r>
                      <a:rPr lang="en-US" sz="2800">
                        <a:solidFill>
                          <a:schemeClr val="tx1">
                            <a:lumMod val="95000"/>
                            <a:lumOff val="5000"/>
                          </a:schemeClr>
                        </a:solidFill>
                        <a:latin typeface="Cambria Math" panose="02040503050406030204" pitchFamily="18" charset="0"/>
                        <a:ea typeface="MS Mincho" charset="0"/>
                        <a:cs typeface="Cambria Math" panose="02040503050406030204" pitchFamily="18" charset="0"/>
                      </a:rPr>
                      <m:t>/</m:t>
                    </m:r>
                    <m:r>
                      <m:rPr>
                        <m:sty m:val="p"/>
                      </m:rPr>
                      <a:rPr lang="en-US" sz="2800">
                        <a:solidFill>
                          <a:schemeClr val="tx1">
                            <a:lumMod val="95000"/>
                            <a:lumOff val="5000"/>
                          </a:schemeClr>
                        </a:solidFill>
                        <a:latin typeface="Cambria Math" panose="02040503050406030204" pitchFamily="18" charset="0"/>
                        <a:cs typeface="Cambria Math" panose="02040503050406030204" pitchFamily="18" charset="0"/>
                      </a:rPr>
                      <m:t>m</m:t>
                    </m:r>
                  </m:oMath>
                </a14:m>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a:t>
                </a:r>
              </a:p>
              <a:p>
                <a:pPr algn="l">
                  <a:lnSpc>
                    <a:spcPct val="125000"/>
                  </a:lnSpc>
                  <a:spcBef>
                    <a:spcPts val="0"/>
                  </a:spcBef>
                  <a:spcAft>
                    <a:spcPts val="0"/>
                  </a:spcAft>
                </a:pPr>
                <a:r>
                  <a:rPr lang="en-US" sz="2800" dirty="0">
                    <a:solidFill>
                      <a:schemeClr val="tx1">
                        <a:lumMod val="95000"/>
                        <a:lumOff val="5000"/>
                      </a:schemeClr>
                    </a:solidFill>
                    <a:latin typeface="Times New Roman" panose="02020603050405020304" pitchFamily="18" charset="0"/>
                    <a:cs typeface="Times New Roman" panose="02020603050405020304" pitchFamily="18" charset="0"/>
                    <a:sym typeface="+mn-ea"/>
                  </a:rPr>
                  <a:t>- Top steel splicing is in the middle of the span.</a:t>
                </a:r>
                <a:endParaRPr lang="en-US" sz="2800" dirty="0">
                  <a:solidFill>
                    <a:schemeClr val="tx1">
                      <a:lumMod val="95000"/>
                      <a:lumOff val="5000"/>
                    </a:schemeClr>
                  </a:solidFill>
                  <a:latin typeface="Times New Roman" panose="02020603050405020304" pitchFamily="18" charset="0"/>
                  <a:cs typeface="Times New Roman" panose="02020603050405020304" pitchFamily="18" charset="0"/>
                </a:endParaRPr>
              </a:p>
              <a:p>
                <a:pPr algn="l">
                  <a:lnSpc>
                    <a:spcPct val="125000"/>
                  </a:lnSpc>
                  <a:spcBef>
                    <a:spcPts val="0"/>
                  </a:spcBef>
                  <a:spcAft>
                    <a:spcPts val="0"/>
                  </a:spcAft>
                </a:pPr>
                <a:r>
                  <a:rPr lang="en-US" sz="2800" dirty="0">
                    <a:solidFill>
                      <a:schemeClr val="tx1">
                        <a:lumMod val="95000"/>
                        <a:lumOff val="5000"/>
                      </a:schemeClr>
                    </a:solidFill>
                    <a:latin typeface="Times New Roman" panose="02020603050405020304" pitchFamily="18" charset="0"/>
                    <a:cs typeface="Times New Roman" panose="02020603050405020304" pitchFamily="18" charset="0"/>
                    <a:sym typeface="+mn-ea"/>
                  </a:rPr>
                  <a:t>- Bottom steel splicing is near and through support.</a:t>
                </a:r>
                <a:endParaRPr lang="en-US" sz="2800" dirty="0">
                  <a:solidFill>
                    <a:schemeClr val="tx1">
                      <a:lumMod val="95000"/>
                      <a:lumOff val="5000"/>
                    </a:schemeClr>
                  </a:solidFill>
                  <a:latin typeface="Times New Roman" panose="02020603050405020304" pitchFamily="18" charset="0"/>
                  <a:cs typeface="Times New Roman" panose="02020603050405020304" pitchFamily="18" charset="0"/>
                </a:endParaRPr>
              </a:p>
              <a:p>
                <a:pPr algn="l">
                  <a:lnSpc>
                    <a:spcPct val="125000"/>
                  </a:lnSpc>
                  <a:spcBef>
                    <a:spcPts val="0"/>
                  </a:spcBef>
                  <a:spcAft>
                    <a:spcPts val="0"/>
                  </a:spcAft>
                </a:pPr>
                <a:endParaRPr lang="en-US" sz="2800" dirty="0">
                  <a:latin typeface="Times New Roman" panose="02020603050405020304" pitchFamily="18" charset="0"/>
                  <a:cs typeface="Times New Roman" panose="02020603050405020304" pitchFamily="18" charset="0"/>
                </a:endParaRPr>
              </a:p>
              <a:p>
                <a:endParaRPr lang="en-US" sz="2800" dirty="0">
                  <a:latin typeface="Times New Roman" panose="02020603050405020304" pitchFamily="18" charset="0"/>
                  <a:cs typeface="Times New Roman" panose="02020603050405020304" pitchFamily="18" charset="0"/>
                </a:endParaRPr>
              </a:p>
            </p:txBody>
          </p:sp>
        </mc:Choice>
        <mc:Fallback xmlns="">
          <p:sp>
            <p:nvSpPr>
              <p:cNvPr id="9" name="مستطيل 8"/>
              <p:cNvSpPr>
                <a:spLocks noRot="1" noChangeAspect="1" noMove="1" noResize="1" noEditPoints="1" noAdjustHandles="1" noChangeArrowheads="1" noChangeShapeType="1" noTextEdit="1"/>
              </p:cNvSpPr>
              <p:nvPr/>
            </p:nvSpPr>
            <p:spPr>
              <a:xfrm>
                <a:off x="765175" y="3238500"/>
                <a:ext cx="7574280" cy="3756660"/>
              </a:xfrm>
              <a:prstGeom prst="rect">
                <a:avLst/>
              </a:prstGeom>
              <a:blipFill rotWithShape="1">
                <a:blip r:embed="rId6"/>
                <a:stretch>
                  <a:fillRect b="-10396"/>
                </a:stretch>
              </a:blipFill>
            </p:spPr>
            <p:txBody>
              <a:bodyPr/>
              <a:lstStyle/>
              <a:p>
                <a:r>
                  <a:rPr lang="en-US" altLang="en-US">
                    <a:noFill/>
                  </a:rPr>
                  <a:t> </a:t>
                </a:r>
              </a:p>
            </p:txBody>
          </p:sp>
        </mc:Fallback>
      </mc:AlternateContent>
      <p:pic>
        <p:nvPicPr>
          <p:cNvPr id="19" name="Picture 166" descr="design of flexural slab"/>
          <p:cNvPicPr/>
          <p:nvPr/>
        </p:nvPicPr>
        <p:blipFill>
          <a:blip r:embed="rId7">
            <a:clrChange>
              <a:clrFrom>
                <a:srgbClr val="F8FAF7">
                  <a:alpha val="100000"/>
                </a:srgbClr>
              </a:clrFrom>
              <a:clrTo>
                <a:srgbClr val="F8FAF7">
                  <a:alpha val="100000"/>
                  <a:alpha val="0"/>
                </a:srgbClr>
              </a:clrTo>
            </a:clrChange>
          </a:blip>
          <a:stretch>
            <a:fillRect/>
          </a:stretch>
        </p:blipFill>
        <p:spPr>
          <a:xfrm>
            <a:off x="11696065" y="2019300"/>
            <a:ext cx="5212080" cy="5330190"/>
          </a:xfrm>
          <a:prstGeom prst="rect">
            <a:avLst/>
          </a:prstGeom>
        </p:spPr>
      </p:pic>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4"/>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5"/>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8153400" y="1599883"/>
            <a:ext cx="1455420"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Slabs</a:t>
            </a:r>
          </a:p>
        </p:txBody>
      </p:sp>
      <p:sp>
        <p:nvSpPr>
          <p:cNvPr id="13" name="Text Box 12"/>
          <p:cNvSpPr txBox="1"/>
          <p:nvPr>
            <p:custDataLst>
              <p:tags r:id="rId2"/>
            </p:custDataLst>
          </p:nvPr>
        </p:nvSpPr>
        <p:spPr>
          <a:xfrm>
            <a:off x="765175" y="2430145"/>
            <a:ext cx="10259060" cy="1472565"/>
          </a:xfrm>
          <a:prstGeom prst="rect">
            <a:avLst/>
          </a:prstGeom>
          <a:noFill/>
        </p:spPr>
        <p:txBody>
          <a:bodyPr wrap="square" rtlCol="0">
            <a:noAutofit/>
          </a:bodyPr>
          <a:lstStyle/>
          <a:p>
            <a:pPr marL="285750" indent="-285750">
              <a:buFont typeface="Wingdings" panose="05000000000000000000" charset="0"/>
              <a:buChar char="Ø"/>
            </a:pPr>
            <a:r>
              <a:rPr lang="en-US" sz="3600" b="1" dirty="0">
                <a:latin typeface="Times New Roman" panose="02020603050405020304" pitchFamily="18" charset="0"/>
                <a:cs typeface="Times New Roman" panose="02020603050405020304" pitchFamily="18" charset="0"/>
              </a:rPr>
              <a:t> Design of slabs details:</a:t>
            </a:r>
            <a:endParaRPr lang="en-US" altLang="ar-SA" sz="3600" b="1"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4" name="Text Box 13"/>
              <p:cNvSpPr txBox="1"/>
              <p:nvPr>
                <p:custDataLst>
                  <p:tags r:id="rId3"/>
                </p:custDataLst>
              </p:nvPr>
            </p:nvSpPr>
            <p:spPr>
              <a:xfrm>
                <a:off x="1219200" y="3314700"/>
                <a:ext cx="11068685" cy="4043680"/>
              </a:xfrm>
              <a:prstGeom prst="rect">
                <a:avLst/>
              </a:prstGeom>
              <a:noFill/>
            </p:spPr>
            <p:txBody>
              <a:bodyPr wrap="square" rtlCol="0" anchor="t">
                <a:spAutoFit/>
              </a:bodyPr>
              <a:lstStyle/>
              <a:p>
                <a:pPr algn="l"/>
                <a:r>
                  <a:rPr lang="en-US" sz="2800">
                    <a:latin typeface="Times New Roman" panose="02020603050405020304" pitchFamily="18" charset="0"/>
                    <a:cs typeface="Times New Roman" panose="02020603050405020304" pitchFamily="18" charset="0"/>
                  </a:rPr>
                  <a:t>- </a:t>
                </a: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l</m:t>
                        </m:r>
                      </m:e>
                      <m:sub>
                        <m:r>
                          <m:rPr>
                            <m:sty m:val="p"/>
                          </m:rPr>
                          <a:rPr lang="en-US" sz="2800">
                            <a:latin typeface="Cambria Math" panose="02040503050406030204" pitchFamily="18" charset="0"/>
                            <a:cs typeface="Cambria Math" panose="02040503050406030204" pitchFamily="18" charset="0"/>
                          </a:rPr>
                          <m:t>dt</m:t>
                        </m:r>
                      </m:sub>
                    </m:sSub>
                    <m:r>
                      <a:rPr lang="en-US" sz="280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a:rPr lang="en-US" sz="2800">
                            <a:latin typeface="Cambria Math" panose="02040503050406030204" pitchFamily="18" charset="0"/>
                            <a:ea typeface="MS Mincho" charset="0"/>
                            <a:cs typeface="Cambria Math" panose="02040503050406030204" pitchFamily="18" charset="0"/>
                          </a:rPr>
                          <m:t>0.48×420</m:t>
                        </m:r>
                      </m:num>
                      <m:den>
                        <m:rad>
                          <m:radPr>
                            <m:degHide m:val="on"/>
                            <m:ctrlPr>
                              <a:rPr lang="en-US" sz="2800" i="1">
                                <a:latin typeface="Cambria Math" panose="02040503050406030204" pitchFamily="18" charset="0"/>
                                <a:cs typeface="Cambria Math" panose="02040503050406030204" pitchFamily="18" charset="0"/>
                              </a:rPr>
                            </m:ctrlPr>
                          </m:radPr>
                          <m:deg/>
                          <m:e>
                            <m:r>
                              <a:rPr lang="en-US" sz="2800">
                                <a:latin typeface="Cambria Math" panose="02040503050406030204" pitchFamily="18" charset="0"/>
                                <a:ea typeface="MS Mincho" charset="0"/>
                                <a:cs typeface="Cambria Math" panose="02040503050406030204" pitchFamily="18" charset="0"/>
                              </a:rPr>
                              <m:t>70</m:t>
                            </m:r>
                          </m:e>
                        </m:rad>
                      </m:den>
                    </m:f>
                    <m:r>
                      <a:rPr lang="en-US" sz="2800">
                        <a:latin typeface="Cambria Math" panose="02040503050406030204" pitchFamily="18" charset="0"/>
                        <a:ea typeface="MS Mincho"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d</m:t>
                        </m:r>
                      </m:e>
                      <m:sub>
                        <m:r>
                          <m:rPr>
                            <m:sty m:val="p"/>
                          </m:rPr>
                          <a:rPr lang="en-US" sz="2800">
                            <a:latin typeface="Cambria Math" panose="02040503050406030204" pitchFamily="18" charset="0"/>
                            <a:cs typeface="Cambria Math" panose="02040503050406030204" pitchFamily="18" charset="0"/>
                          </a:rPr>
                          <m:t>b</m:t>
                        </m:r>
                      </m:sub>
                    </m:sSub>
                  </m:oMath>
                </a14:m>
                <a:r>
                  <a:rPr lang="en-US" sz="2800" dirty="0">
                    <a:latin typeface="Times New Roman" panose="02020603050405020304" pitchFamily="18" charset="0"/>
                    <a:cs typeface="Times New Roman" panose="02020603050405020304" pitchFamily="18" charset="0"/>
                    <a:sym typeface="+mn-ea"/>
                  </a:rPr>
                  <a:t>, For bars diameter less than 20 mm.</a:t>
                </a:r>
                <a:endParaRPr lang="en-US" sz="2800" dirty="0">
                  <a:latin typeface="Times New Roman" panose="02020603050405020304" pitchFamily="18" charset="0"/>
                  <a:cs typeface="Times New Roman" panose="02020603050405020304" pitchFamily="18" charset="0"/>
                </a:endParaRPr>
              </a:p>
              <a:p>
                <a:pPr>
                  <a:lnSpc>
                    <a:spcPct val="150000"/>
                  </a:lnSpc>
                </a:pPr>
                <a:r>
                  <a:rPr lang="en-US" sz="2800">
                    <a:latin typeface="Times New Roman" panose="02020603050405020304" pitchFamily="18" charset="0"/>
                    <a:cs typeface="Times New Roman" panose="02020603050405020304" pitchFamily="18" charset="0"/>
                  </a:rPr>
                  <a:t>- </a:t>
                </a: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l</m:t>
                        </m:r>
                      </m:e>
                      <m:sub>
                        <m:r>
                          <m:rPr>
                            <m:sty m:val="p"/>
                          </m:rPr>
                          <a:rPr lang="en-US" sz="2800">
                            <a:latin typeface="Cambria Math" panose="02040503050406030204" pitchFamily="18" charset="0"/>
                            <a:cs typeface="Cambria Math" panose="02040503050406030204" pitchFamily="18" charset="0"/>
                          </a:rPr>
                          <m:t>dt</m:t>
                        </m:r>
                      </m:sub>
                    </m:sSub>
                    <m:r>
                      <a:rPr lang="en-US" sz="280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a:rPr lang="en-US" sz="2800">
                            <a:latin typeface="Cambria Math" panose="02040503050406030204" pitchFamily="18" charset="0"/>
                            <a:ea typeface="MS Mincho" charset="0"/>
                            <a:cs typeface="Cambria Math" panose="02040503050406030204" pitchFamily="18" charset="0"/>
                          </a:rPr>
                          <m:t>0.59×420</m:t>
                        </m:r>
                      </m:num>
                      <m:den>
                        <m:rad>
                          <m:radPr>
                            <m:degHide m:val="on"/>
                            <m:ctrlPr>
                              <a:rPr lang="en-US" sz="2800" i="1">
                                <a:latin typeface="Cambria Math" panose="02040503050406030204" pitchFamily="18" charset="0"/>
                                <a:cs typeface="Cambria Math" panose="02040503050406030204" pitchFamily="18" charset="0"/>
                              </a:rPr>
                            </m:ctrlPr>
                          </m:radPr>
                          <m:deg/>
                          <m:e>
                            <m:r>
                              <a:rPr lang="en-US" sz="2800">
                                <a:latin typeface="Cambria Math" panose="02040503050406030204" pitchFamily="18" charset="0"/>
                                <a:ea typeface="MS Mincho" charset="0"/>
                                <a:cs typeface="Cambria Math" panose="02040503050406030204" pitchFamily="18" charset="0"/>
                              </a:rPr>
                              <m:t>70</m:t>
                            </m:r>
                          </m:e>
                        </m:rad>
                      </m:den>
                    </m:f>
                    <m:r>
                      <a:rPr lang="en-US" sz="2800">
                        <a:latin typeface="Cambria Math" panose="02040503050406030204" pitchFamily="18" charset="0"/>
                        <a:ea typeface="MS Mincho"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d</m:t>
                        </m:r>
                      </m:e>
                      <m:sub>
                        <m:r>
                          <m:rPr>
                            <m:sty m:val="p"/>
                          </m:rPr>
                          <a:rPr lang="en-US" sz="2800">
                            <a:latin typeface="Cambria Math" panose="02040503050406030204" pitchFamily="18" charset="0"/>
                            <a:cs typeface="Cambria Math" panose="02040503050406030204" pitchFamily="18" charset="0"/>
                          </a:rPr>
                          <m:t>b</m:t>
                        </m:r>
                      </m:sub>
                    </m:sSub>
                  </m:oMath>
                </a14:m>
                <a:r>
                  <a:rPr lang="en-US" sz="2800" dirty="0">
                    <a:latin typeface="Times New Roman" panose="02020603050405020304" pitchFamily="18" charset="0"/>
                    <a:cs typeface="Times New Roman" panose="02020603050405020304" pitchFamily="18" charset="0"/>
                    <a:sym typeface="+mn-ea"/>
                  </a:rPr>
                  <a:t>, For diameter bars equal to or larger than 20 mm.</a:t>
                </a:r>
              </a:p>
              <a:p>
                <a:pPr algn="l">
                  <a:lnSpc>
                    <a:spcPct val="150000"/>
                  </a:lnSpc>
                </a:pPr>
                <a:r>
                  <a:rPr lang="en-US" sz="2800" dirty="0">
                    <a:latin typeface="Times New Roman" panose="02020603050405020304" pitchFamily="18" charset="0"/>
                    <a:cs typeface="Times New Roman" panose="02020603050405020304" pitchFamily="18" charset="0"/>
                    <a:sym typeface="+mn-ea"/>
                  </a:rPr>
                  <a:t>- For positive moment splice length, </a:t>
                </a: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l</m:t>
                        </m:r>
                      </m:e>
                      <m:sub>
                        <m:r>
                          <m:rPr>
                            <m:sty m:val="p"/>
                          </m:rPr>
                          <a:rPr lang="en-US" sz="2800">
                            <a:latin typeface="Cambria Math" panose="02040503050406030204" pitchFamily="18" charset="0"/>
                            <a:cs typeface="Cambria Math" panose="02040503050406030204" pitchFamily="18" charset="0"/>
                          </a:rPr>
                          <m:t>s</m:t>
                        </m:r>
                      </m:sub>
                    </m:sSub>
                    <m:r>
                      <a:rPr lang="en-US" sz="2800">
                        <a:latin typeface="Cambria Math" panose="02040503050406030204" pitchFamily="18" charset="0"/>
                        <a:ea typeface="MS Mincho" charset="0"/>
                        <a:cs typeface="Cambria Math" panose="02040503050406030204" pitchFamily="18" charset="0"/>
                      </a:rPr>
                      <m:t>=1.3×</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l</m:t>
                        </m:r>
                      </m:e>
                      <m:sub>
                        <m:r>
                          <m:rPr>
                            <m:sty m:val="p"/>
                          </m:rPr>
                          <a:rPr lang="en-US" sz="2800">
                            <a:latin typeface="Cambria Math" panose="02040503050406030204" pitchFamily="18" charset="0"/>
                            <a:cs typeface="Cambria Math" panose="02040503050406030204" pitchFamily="18" charset="0"/>
                          </a:rPr>
                          <m:t>dt</m:t>
                        </m:r>
                      </m:sub>
                    </m:sSub>
                  </m:oMath>
                </a14:m>
                <a:r>
                  <a:rPr lang="en-US" sz="2800" dirty="0">
                    <a:latin typeface="Times New Roman" panose="02020603050405020304" pitchFamily="18" charset="0"/>
                    <a:cs typeface="Times New Roman" panose="02020603050405020304" pitchFamily="18" charset="0"/>
                    <a:sym typeface="+mn-ea"/>
                  </a:rPr>
                  <a:t>.</a:t>
                </a:r>
                <a:endParaRPr lang="en-US" sz="2800" dirty="0">
                  <a:latin typeface="Times New Roman" panose="02020603050405020304" pitchFamily="18" charset="0"/>
                  <a:cs typeface="Times New Roman" panose="02020603050405020304" pitchFamily="18" charset="0"/>
                </a:endParaRPr>
              </a:p>
              <a:p>
                <a:pPr algn="l">
                  <a:lnSpc>
                    <a:spcPct val="150000"/>
                  </a:lnSpc>
                </a:pPr>
                <a:r>
                  <a:rPr lang="en-US" sz="2800" dirty="0">
                    <a:latin typeface="Times New Roman" panose="02020603050405020304" pitchFamily="18" charset="0"/>
                    <a:cs typeface="Times New Roman" panose="02020603050405020304" pitchFamily="18" charset="0"/>
                    <a:sym typeface="+mn-ea"/>
                  </a:rPr>
                  <a:t>- For negative moment splice length, </a:t>
                </a: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l</m:t>
                        </m:r>
                      </m:e>
                      <m:sub>
                        <m:r>
                          <m:rPr>
                            <m:sty m:val="p"/>
                          </m:rPr>
                          <a:rPr lang="en-US" sz="2800">
                            <a:latin typeface="Cambria Math" panose="02040503050406030204" pitchFamily="18" charset="0"/>
                            <a:cs typeface="Cambria Math" panose="02040503050406030204" pitchFamily="18" charset="0"/>
                          </a:rPr>
                          <m:t>s</m:t>
                        </m:r>
                      </m:sub>
                    </m:sSub>
                    <m:r>
                      <a:rPr lang="en-US" sz="2800">
                        <a:latin typeface="Cambria Math" panose="02040503050406030204" pitchFamily="18" charset="0"/>
                        <a:ea typeface="MS Mincho" charset="0"/>
                        <a:cs typeface="Cambria Math" panose="02040503050406030204" pitchFamily="18" charset="0"/>
                      </a:rPr>
                      <m:t>=1.3×1.3×</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l</m:t>
                        </m:r>
                      </m:e>
                      <m:sub>
                        <m:r>
                          <m:rPr>
                            <m:sty m:val="p"/>
                          </m:rPr>
                          <a:rPr lang="en-US" sz="2800">
                            <a:latin typeface="Cambria Math" panose="02040503050406030204" pitchFamily="18" charset="0"/>
                            <a:cs typeface="Cambria Math" panose="02040503050406030204" pitchFamily="18" charset="0"/>
                          </a:rPr>
                          <m:t>dt</m:t>
                        </m:r>
                      </m:sub>
                    </m:sSub>
                  </m:oMath>
                </a14:m>
                <a:r>
                  <a:rPr lang="en-US" sz="2800" dirty="0">
                    <a:latin typeface="Times New Roman" panose="02020603050405020304" pitchFamily="18" charset="0"/>
                    <a:cs typeface="Times New Roman" panose="02020603050405020304" pitchFamily="18" charset="0"/>
                    <a:sym typeface="+mn-ea"/>
                  </a:rPr>
                  <a:t>.</a:t>
                </a:r>
              </a:p>
              <a:p>
                <a:pPr>
                  <a:lnSpc>
                    <a:spcPct val="150000"/>
                  </a:lnSpc>
                </a:pPr>
                <a:endParaRPr lang="en-US" sz="2800" dirty="0">
                  <a:latin typeface="Times New Roman" panose="02020603050405020304" pitchFamily="18" charset="0"/>
                  <a:cs typeface="Times New Roman" panose="02020603050405020304" pitchFamily="18" charset="0"/>
                  <a:sym typeface="+mn-ea"/>
                </a:endParaRPr>
              </a:p>
              <a:p>
                <a:pPr algn="l"/>
                <a:endParaRPr lang="en-US" sz="2800" dirty="0">
                  <a:latin typeface="Times New Roman" panose="02020603050405020304" pitchFamily="18" charset="0"/>
                  <a:cs typeface="Times New Roman" panose="02020603050405020304" pitchFamily="18" charset="0"/>
                  <a:sym typeface="+mn-ea"/>
                </a:endParaRPr>
              </a:p>
            </p:txBody>
          </p:sp>
        </mc:Choice>
        <mc:Fallback xmlns="">
          <p:sp>
            <p:nvSpPr>
              <p:cNvPr id="14" name="Text Box 13"/>
              <p:cNvSpPr txBox="1">
                <a:spLocks noRot="1" noChangeAspect="1" noMove="1" noResize="1" noEditPoints="1" noAdjustHandles="1" noChangeArrowheads="1" noChangeShapeType="1" noTextEdit="1"/>
              </p:cNvSpPr>
              <p:nvPr>
                <p:custDataLst>
                  <p:tags r:id="rId8"/>
                </p:custDataLst>
              </p:nvPr>
            </p:nvSpPr>
            <p:spPr>
              <a:xfrm>
                <a:off x="1219200" y="3314700"/>
                <a:ext cx="11068685" cy="4043680"/>
              </a:xfrm>
              <a:prstGeom prst="rect">
                <a:avLst/>
              </a:prstGeom>
              <a:blipFill rotWithShape="1">
                <a:blip r:embed="rId9"/>
                <a:stretch>
                  <a:fillRect/>
                </a:stretch>
              </a:blipFill>
            </p:spPr>
            <p:txBody>
              <a:bodyPr/>
              <a:lstStyle/>
              <a:p>
                <a:r>
                  <a:rPr lang="en-US" altLang="en-US">
                    <a:noFill/>
                  </a:rPr>
                  <a:t> </a:t>
                </a:r>
              </a:p>
            </p:txBody>
          </p:sp>
        </mc:Fallback>
      </mc:AlternateContent>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4"/>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5"/>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6507375" y="1561881"/>
            <a:ext cx="5273675" cy="768350"/>
          </a:xfrm>
          <a:prstGeom prst="rect">
            <a:avLst/>
          </a:prstGeom>
        </p:spPr>
        <p:txBody>
          <a:bodyPr wrap="none">
            <a:spAutoFit/>
          </a:bodyPr>
          <a:lstStyle/>
          <a:p>
            <a:r>
              <a:rPr lang="en-US" sz="4400" b="1" dirty="0">
                <a:latin typeface="Times New Roman" panose="02020603050405020304" pitchFamily="18" charset="0"/>
                <a:cs typeface="Times New Roman" panose="02020603050405020304" pitchFamily="18" charset="0"/>
              </a:rPr>
              <a:t>Design of Diaphragm</a:t>
            </a:r>
            <a:endParaRPr lang="en-US" altLang="en-US" sz="4400" b="1" dirty="0">
              <a:latin typeface="Times New Roman" panose="02020603050405020304" pitchFamily="18" charset="0"/>
              <a:cs typeface="Times New Roman" panose="02020603050405020304" pitchFamily="18" charset="0"/>
            </a:endParaRPr>
          </a:p>
        </p:txBody>
      </p:sp>
      <p:pic>
        <p:nvPicPr>
          <p:cNvPr id="352" name="Picture 1"/>
          <p:cNvPicPr>
            <a:picLocks noChangeAspect="1"/>
          </p:cNvPicPr>
          <p:nvPr>
            <p:custDataLst>
              <p:tags r:id="rId2"/>
            </p:custDataLst>
          </p:nvPr>
        </p:nvPicPr>
        <p:blipFill>
          <a:blip r:embed="rId8">
            <a:clrChange>
              <a:clrFrom>
                <a:srgbClr val="FFFFFF">
                  <a:alpha val="100000"/>
                </a:srgbClr>
              </a:clrFrom>
              <a:clrTo>
                <a:srgbClr val="FFFFFF">
                  <a:alpha val="100000"/>
                  <a:alpha val="0"/>
                </a:srgbClr>
              </a:clrTo>
            </a:clrChange>
          </a:blip>
          <a:stretch>
            <a:fillRect/>
          </a:stretch>
        </p:blipFill>
        <p:spPr>
          <a:xfrm>
            <a:off x="10134600" y="3009900"/>
            <a:ext cx="5828030" cy="6282690"/>
          </a:xfrm>
          <a:prstGeom prst="rect">
            <a:avLst/>
          </a:prstGeom>
          <a:noFill/>
          <a:ln>
            <a:noFill/>
          </a:ln>
        </p:spPr>
      </p:pic>
      <p:sp>
        <p:nvSpPr>
          <p:cNvPr id="13" name="Text Box 12"/>
          <p:cNvSpPr txBox="1"/>
          <p:nvPr>
            <p:custDataLst>
              <p:tags r:id="rId3"/>
            </p:custDataLst>
          </p:nvPr>
        </p:nvSpPr>
        <p:spPr>
          <a:xfrm>
            <a:off x="533400" y="4610100"/>
            <a:ext cx="9144000" cy="1568450"/>
          </a:xfrm>
          <a:prstGeom prst="rect">
            <a:avLst/>
          </a:prstGeom>
          <a:noFill/>
        </p:spPr>
        <p:txBody>
          <a:bodyPr wrap="square" rtlCol="0" anchor="t">
            <a:spAutoFit/>
          </a:bodyPr>
          <a:lstStyle/>
          <a:p>
            <a:pPr indent="0">
              <a:lnSpc>
                <a:spcPct val="150000"/>
              </a:lnSpc>
              <a:buFont typeface="Wingdings" panose="05000000000000000000" charset="0"/>
              <a:buNone/>
            </a:pPr>
            <a:r>
              <a:rPr lang="en-US" altLang="en-US" sz="3200" dirty="0">
                <a:latin typeface="Times New Roman" panose="02020603050405020304" pitchFamily="18" charset="0"/>
                <a:cs typeface="Times New Roman" panose="02020603050405020304" pitchFamily="18" charset="0"/>
                <a:sym typeface="+mn-ea"/>
              </a:rPr>
              <a:t>The selected diaphragm of story 75</a:t>
            </a:r>
            <a:r>
              <a:rPr lang="en-US" altLang="en-US" sz="3200" baseline="30000" dirty="0">
                <a:latin typeface="Times New Roman" panose="02020603050405020304" pitchFamily="18" charset="0"/>
                <a:cs typeface="Times New Roman" panose="02020603050405020304" pitchFamily="18" charset="0"/>
                <a:sym typeface="+mn-ea"/>
              </a:rPr>
              <a:t>th</a:t>
            </a:r>
            <a:r>
              <a:rPr lang="en-US" altLang="en-US" sz="3200" dirty="0">
                <a:latin typeface="Times New Roman" panose="02020603050405020304" pitchFamily="18" charset="0"/>
                <a:cs typeface="Times New Roman" panose="02020603050405020304" pitchFamily="18" charset="0"/>
                <a:sym typeface="+mn-ea"/>
              </a:rPr>
              <a:t> was chosen to be designed according to ASCE 7-16 code.</a:t>
            </a:r>
          </a:p>
        </p:txBody>
      </p:sp>
    </p:spTree>
    <p:extLst>
      <p:ext uri="{BB962C8B-B14F-4D97-AF65-F5344CB8AC3E}">
        <p14:creationId xmlns:p14="http://schemas.microsoft.com/office/powerpoint/2010/main" val="42468167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5"/>
          <p:cNvSpPr txBox="1"/>
          <p:nvPr/>
        </p:nvSpPr>
        <p:spPr>
          <a:xfrm>
            <a:off x="5867400" y="647700"/>
            <a:ext cx="6189980" cy="1106805"/>
          </a:xfrm>
          <a:prstGeom prst="rect">
            <a:avLst/>
          </a:prstGeom>
          <a:noFill/>
          <a:ln>
            <a:solidFill>
              <a:schemeClr val="accent1">
                <a:lumMod val="60000"/>
                <a:lumOff val="40000"/>
              </a:schemeClr>
            </a:solidFill>
          </a:ln>
        </p:spPr>
        <p:txBody>
          <a:bodyPr wrap="square" rtlCol="0">
            <a:spAutoFit/>
          </a:bodyPr>
          <a:lstStyle/>
          <a:p>
            <a:pPr algn="ctr"/>
            <a:r>
              <a:rPr lang="en-US" sz="6600" b="1">
                <a:latin typeface="Times New Roman" panose="02020603050405020304" pitchFamily="18" charset="0"/>
                <a:cs typeface="Times New Roman" panose="02020603050405020304" pitchFamily="18" charset="0"/>
              </a:rPr>
              <a:t>Walls</a:t>
            </a:r>
          </a:p>
        </p:txBody>
      </p:sp>
      <p:sp>
        <p:nvSpPr>
          <p:cNvPr id="3" name="Text Box 2"/>
          <p:cNvSpPr txBox="1"/>
          <p:nvPr/>
        </p:nvSpPr>
        <p:spPr>
          <a:xfrm>
            <a:off x="457200" y="2705100"/>
            <a:ext cx="6189980" cy="922020"/>
          </a:xfrm>
          <a:prstGeom prst="rect">
            <a:avLst/>
          </a:prstGeom>
          <a:noFill/>
          <a:ln>
            <a:solidFill>
              <a:schemeClr val="accent1">
                <a:lumMod val="60000"/>
                <a:lumOff val="40000"/>
              </a:schemeClr>
            </a:solidFill>
          </a:ln>
        </p:spPr>
        <p:txBody>
          <a:bodyPr wrap="square" rtlCol="0">
            <a:spAutoFit/>
          </a:bodyPr>
          <a:lstStyle/>
          <a:p>
            <a:pPr algn="ctr"/>
            <a:r>
              <a:rPr lang="en-US" sz="5400" b="1">
                <a:latin typeface="Times New Roman" panose="02020603050405020304" pitchFamily="18" charset="0"/>
                <a:cs typeface="Times New Roman" panose="02020603050405020304" pitchFamily="18" charset="0"/>
              </a:rPr>
              <a:t>Exterior walls</a:t>
            </a:r>
          </a:p>
        </p:txBody>
      </p:sp>
      <p:sp>
        <p:nvSpPr>
          <p:cNvPr id="4" name="Text Box 3"/>
          <p:cNvSpPr txBox="1"/>
          <p:nvPr/>
        </p:nvSpPr>
        <p:spPr>
          <a:xfrm>
            <a:off x="11811000" y="2705100"/>
            <a:ext cx="6189980" cy="922020"/>
          </a:xfrm>
          <a:prstGeom prst="rect">
            <a:avLst/>
          </a:prstGeom>
          <a:noFill/>
          <a:ln>
            <a:solidFill>
              <a:schemeClr val="accent1">
                <a:lumMod val="60000"/>
                <a:lumOff val="40000"/>
              </a:schemeClr>
            </a:solidFill>
          </a:ln>
        </p:spPr>
        <p:txBody>
          <a:bodyPr wrap="square" rtlCol="0">
            <a:spAutoFit/>
          </a:bodyPr>
          <a:lstStyle/>
          <a:p>
            <a:pPr algn="ctr"/>
            <a:r>
              <a:rPr lang="en-US" sz="5400" b="1">
                <a:latin typeface="Times New Roman" panose="02020603050405020304" pitchFamily="18" charset="0"/>
                <a:cs typeface="Times New Roman" panose="02020603050405020304" pitchFamily="18" charset="0"/>
              </a:rPr>
              <a:t>Interior walls</a:t>
            </a:r>
          </a:p>
        </p:txBody>
      </p:sp>
      <p:cxnSp>
        <p:nvCxnSpPr>
          <p:cNvPr id="5" name="Elbow Connector 4"/>
          <p:cNvCxnSpPr>
            <a:stCxn id="6" idx="2"/>
            <a:endCxn id="3" idx="0"/>
          </p:cNvCxnSpPr>
          <p:nvPr/>
        </p:nvCxnSpPr>
        <p:spPr>
          <a:xfrm rot="5400000">
            <a:off x="5782310" y="-475615"/>
            <a:ext cx="950595" cy="5410200"/>
          </a:xfrm>
          <a:prstGeom prst="bentConnector3">
            <a:avLst>
              <a:gd name="adj1" fmla="val 50000"/>
            </a:avLst>
          </a:prstGeom>
        </p:spPr>
        <p:style>
          <a:lnRef idx="2">
            <a:schemeClr val="accent1"/>
          </a:lnRef>
          <a:fillRef idx="0">
            <a:srgbClr val="FFFFFF"/>
          </a:fillRef>
          <a:effectRef idx="0">
            <a:srgbClr val="FFFFFF"/>
          </a:effectRef>
          <a:fontRef idx="minor">
            <a:schemeClr val="tx1"/>
          </a:fontRef>
        </p:style>
      </p:cxnSp>
      <p:cxnSp>
        <p:nvCxnSpPr>
          <p:cNvPr id="7" name="Elbow Connector 6"/>
          <p:cNvCxnSpPr>
            <a:stCxn id="6" idx="2"/>
            <a:endCxn id="4" idx="0"/>
          </p:cNvCxnSpPr>
          <p:nvPr/>
        </p:nvCxnSpPr>
        <p:spPr>
          <a:xfrm rot="5400000" flipV="1">
            <a:off x="11459210" y="-742315"/>
            <a:ext cx="950595" cy="5943600"/>
          </a:xfrm>
          <a:prstGeom prst="bentConnector3">
            <a:avLst>
              <a:gd name="adj1" fmla="val 50000"/>
            </a:avLst>
          </a:prstGeom>
        </p:spPr>
        <p:style>
          <a:lnRef idx="2">
            <a:schemeClr val="accent1"/>
          </a:lnRef>
          <a:fillRef idx="0">
            <a:srgbClr val="FFFFFF"/>
          </a:fillRef>
          <a:effectRef idx="0">
            <a:srgbClr val="FFFFFF"/>
          </a:effectRef>
          <a:fontRef idx="minor">
            <a:schemeClr val="tx1"/>
          </a:fontRef>
        </p:style>
      </p:cxnSp>
      <p:sp>
        <p:nvSpPr>
          <p:cNvPr id="8" name="Text Box 7"/>
          <p:cNvSpPr txBox="1"/>
          <p:nvPr/>
        </p:nvSpPr>
        <p:spPr>
          <a:xfrm>
            <a:off x="1143000" y="4152900"/>
            <a:ext cx="6189980" cy="706755"/>
          </a:xfrm>
          <a:prstGeom prst="rect">
            <a:avLst/>
          </a:prstGeom>
          <a:noFill/>
          <a:ln>
            <a:solidFill>
              <a:schemeClr val="accent1">
                <a:lumMod val="60000"/>
                <a:lumOff val="40000"/>
              </a:schemeClr>
            </a:solidFill>
          </a:ln>
        </p:spPr>
        <p:txBody>
          <a:bodyPr wrap="square" rtlCol="0">
            <a:spAutoFit/>
          </a:bodyPr>
          <a:lstStyle/>
          <a:p>
            <a:pPr algn="ctr"/>
            <a:r>
              <a:rPr lang="en-US" sz="4000" b="1">
                <a:latin typeface="Times New Roman" panose="02020603050405020304" pitchFamily="18" charset="0"/>
                <a:cs typeface="Times New Roman" panose="02020603050405020304" pitchFamily="18" charset="0"/>
              </a:rPr>
              <a:t>Curtain walls</a:t>
            </a:r>
          </a:p>
        </p:txBody>
      </p:sp>
      <p:sp>
        <p:nvSpPr>
          <p:cNvPr id="10" name="Text Box 9"/>
          <p:cNvSpPr txBox="1"/>
          <p:nvPr/>
        </p:nvSpPr>
        <p:spPr>
          <a:xfrm>
            <a:off x="1143000" y="5067300"/>
            <a:ext cx="6189980" cy="706755"/>
          </a:xfrm>
          <a:prstGeom prst="rect">
            <a:avLst/>
          </a:prstGeom>
          <a:noFill/>
          <a:ln>
            <a:solidFill>
              <a:schemeClr val="accent1">
                <a:lumMod val="60000"/>
                <a:lumOff val="40000"/>
              </a:schemeClr>
            </a:solidFill>
          </a:ln>
        </p:spPr>
        <p:txBody>
          <a:bodyPr wrap="square" rtlCol="0">
            <a:spAutoFit/>
          </a:bodyPr>
          <a:lstStyle/>
          <a:p>
            <a:pPr algn="ctr"/>
            <a:r>
              <a:rPr lang="en-US" sz="4000" b="1">
                <a:latin typeface="Times New Roman" panose="02020603050405020304" pitchFamily="18" charset="0"/>
                <a:cs typeface="Times New Roman" panose="02020603050405020304" pitchFamily="18" charset="0"/>
              </a:rPr>
              <a:t>Aluminum louvers</a:t>
            </a:r>
          </a:p>
        </p:txBody>
      </p:sp>
      <p:sp>
        <p:nvSpPr>
          <p:cNvPr id="11" name="Text Box 10"/>
          <p:cNvSpPr txBox="1"/>
          <p:nvPr/>
        </p:nvSpPr>
        <p:spPr>
          <a:xfrm>
            <a:off x="1143000" y="6057900"/>
            <a:ext cx="6189980" cy="706755"/>
          </a:xfrm>
          <a:prstGeom prst="rect">
            <a:avLst/>
          </a:prstGeom>
          <a:noFill/>
          <a:ln>
            <a:solidFill>
              <a:schemeClr val="accent1">
                <a:lumMod val="60000"/>
                <a:lumOff val="40000"/>
              </a:schemeClr>
            </a:solidFill>
          </a:ln>
        </p:spPr>
        <p:txBody>
          <a:bodyPr wrap="square" rtlCol="0">
            <a:spAutoFit/>
          </a:bodyPr>
          <a:lstStyle/>
          <a:p>
            <a:pPr algn="ctr"/>
            <a:r>
              <a:rPr lang="en-US" sz="4000" b="1">
                <a:latin typeface="Times New Roman" panose="02020603050405020304" pitchFamily="18" charset="0"/>
                <a:cs typeface="Times New Roman" panose="02020603050405020304" pitchFamily="18" charset="0"/>
              </a:rPr>
              <a:t> Curtain walls with louvers</a:t>
            </a:r>
          </a:p>
        </p:txBody>
      </p:sp>
      <p:sp>
        <p:nvSpPr>
          <p:cNvPr id="12" name="Text Box 11"/>
          <p:cNvSpPr txBox="1"/>
          <p:nvPr/>
        </p:nvSpPr>
        <p:spPr>
          <a:xfrm>
            <a:off x="1143000" y="7017385"/>
            <a:ext cx="6189980" cy="706755"/>
          </a:xfrm>
          <a:prstGeom prst="rect">
            <a:avLst/>
          </a:prstGeom>
          <a:noFill/>
          <a:ln>
            <a:solidFill>
              <a:schemeClr val="accent1">
                <a:lumMod val="60000"/>
                <a:lumOff val="40000"/>
              </a:schemeClr>
            </a:solidFill>
          </a:ln>
        </p:spPr>
        <p:txBody>
          <a:bodyPr wrap="square" rtlCol="0">
            <a:spAutoFit/>
          </a:bodyPr>
          <a:lstStyle/>
          <a:p>
            <a:pPr algn="ctr"/>
            <a:r>
              <a:rPr lang="en-US" sz="4000" b="1">
                <a:latin typeface="Times New Roman" panose="02020603050405020304" pitchFamily="18" charset="0"/>
                <a:cs typeface="Times New Roman" panose="02020603050405020304" pitchFamily="18" charset="0"/>
              </a:rPr>
              <a:t>Aluminum cladding</a:t>
            </a:r>
          </a:p>
        </p:txBody>
      </p:sp>
      <p:sp>
        <p:nvSpPr>
          <p:cNvPr id="13" name="Text Box 12"/>
          <p:cNvSpPr txBox="1"/>
          <p:nvPr/>
        </p:nvSpPr>
        <p:spPr>
          <a:xfrm>
            <a:off x="1143000" y="7962900"/>
            <a:ext cx="6189980" cy="706755"/>
          </a:xfrm>
          <a:prstGeom prst="rect">
            <a:avLst/>
          </a:prstGeom>
          <a:noFill/>
          <a:ln>
            <a:solidFill>
              <a:schemeClr val="accent1">
                <a:lumMod val="60000"/>
                <a:lumOff val="40000"/>
              </a:schemeClr>
            </a:solidFill>
          </a:ln>
        </p:spPr>
        <p:txBody>
          <a:bodyPr wrap="square" rtlCol="0">
            <a:spAutoFit/>
          </a:bodyPr>
          <a:lstStyle/>
          <a:p>
            <a:pPr algn="ctr"/>
            <a:r>
              <a:rPr lang="en-US" sz="4000" b="1">
                <a:latin typeface="Times New Roman" panose="02020603050405020304" pitchFamily="18" charset="0"/>
                <a:cs typeface="Times New Roman" panose="02020603050405020304" pitchFamily="18" charset="0"/>
              </a:rPr>
              <a:t>Stainless-steel cladding</a:t>
            </a:r>
          </a:p>
        </p:txBody>
      </p:sp>
      <p:sp>
        <p:nvSpPr>
          <p:cNvPr id="14" name="Text Box 13"/>
          <p:cNvSpPr txBox="1"/>
          <p:nvPr/>
        </p:nvSpPr>
        <p:spPr>
          <a:xfrm>
            <a:off x="1143000" y="8908415"/>
            <a:ext cx="6189980" cy="706755"/>
          </a:xfrm>
          <a:prstGeom prst="rect">
            <a:avLst/>
          </a:prstGeom>
          <a:noFill/>
          <a:ln>
            <a:solidFill>
              <a:schemeClr val="accent1">
                <a:lumMod val="60000"/>
                <a:lumOff val="40000"/>
              </a:schemeClr>
            </a:solidFill>
          </a:ln>
        </p:spPr>
        <p:txBody>
          <a:bodyPr wrap="square" rtlCol="0">
            <a:spAutoFit/>
          </a:bodyPr>
          <a:lstStyle/>
          <a:p>
            <a:pPr algn="ctr"/>
            <a:r>
              <a:rPr lang="en-US" sz="4000" b="1">
                <a:latin typeface="Times New Roman" panose="02020603050405020304" pitchFamily="18" charset="0"/>
                <a:cs typeface="Times New Roman" panose="02020603050405020304" pitchFamily="18" charset="0"/>
              </a:rPr>
              <a:t>Glass</a:t>
            </a:r>
          </a:p>
        </p:txBody>
      </p:sp>
      <p:cxnSp>
        <p:nvCxnSpPr>
          <p:cNvPr id="15" name="Elbow Connector 14"/>
          <p:cNvCxnSpPr>
            <a:stCxn id="3" idx="2"/>
            <a:endCxn id="8" idx="1"/>
          </p:cNvCxnSpPr>
          <p:nvPr/>
        </p:nvCxnSpPr>
        <p:spPr>
          <a:xfrm rot="5400000">
            <a:off x="1908175" y="2861945"/>
            <a:ext cx="879475" cy="2409190"/>
          </a:xfrm>
          <a:prstGeom prst="bentConnector4">
            <a:avLst>
              <a:gd name="adj1" fmla="val 29856"/>
              <a:gd name="adj2" fmla="val 138363"/>
            </a:avLst>
          </a:prstGeom>
        </p:spPr>
        <p:style>
          <a:lnRef idx="2">
            <a:schemeClr val="accent1"/>
          </a:lnRef>
          <a:fillRef idx="0">
            <a:srgbClr val="FFFFFF"/>
          </a:fillRef>
          <a:effectRef idx="0">
            <a:srgbClr val="FFFFFF"/>
          </a:effectRef>
          <a:fontRef idx="minor">
            <a:schemeClr val="tx1"/>
          </a:fontRef>
        </p:style>
      </p:cxnSp>
      <p:cxnSp>
        <p:nvCxnSpPr>
          <p:cNvPr id="17" name="Elbow Connector 16"/>
          <p:cNvCxnSpPr>
            <a:endCxn id="10" idx="1"/>
          </p:cNvCxnSpPr>
          <p:nvPr/>
        </p:nvCxnSpPr>
        <p:spPr>
          <a:xfrm rot="5400000" flipV="1">
            <a:off x="204470" y="4481830"/>
            <a:ext cx="963295" cy="914400"/>
          </a:xfrm>
          <a:prstGeom prst="bentConnector2">
            <a:avLst/>
          </a:prstGeom>
        </p:spPr>
        <p:style>
          <a:lnRef idx="2">
            <a:schemeClr val="accent1"/>
          </a:lnRef>
          <a:fillRef idx="0">
            <a:srgbClr val="FFFFFF"/>
          </a:fillRef>
          <a:effectRef idx="0">
            <a:srgbClr val="FFFFFF"/>
          </a:effectRef>
          <a:fontRef idx="minor">
            <a:schemeClr val="tx1"/>
          </a:fontRef>
        </p:style>
      </p:cxnSp>
      <p:cxnSp>
        <p:nvCxnSpPr>
          <p:cNvPr id="18" name="Elbow Connector 17"/>
          <p:cNvCxnSpPr>
            <a:endCxn id="11" idx="1"/>
          </p:cNvCxnSpPr>
          <p:nvPr/>
        </p:nvCxnSpPr>
        <p:spPr>
          <a:xfrm rot="5400000" flipV="1">
            <a:off x="172720" y="5441315"/>
            <a:ext cx="1026160" cy="913765"/>
          </a:xfrm>
          <a:prstGeom prst="bentConnector2">
            <a:avLst/>
          </a:prstGeom>
        </p:spPr>
        <p:style>
          <a:lnRef idx="2">
            <a:schemeClr val="accent1"/>
          </a:lnRef>
          <a:fillRef idx="0">
            <a:srgbClr val="FFFFFF"/>
          </a:fillRef>
          <a:effectRef idx="0">
            <a:srgbClr val="FFFFFF"/>
          </a:effectRef>
          <a:fontRef idx="minor">
            <a:schemeClr val="tx1"/>
          </a:fontRef>
        </p:style>
      </p:cxnSp>
      <p:cxnSp>
        <p:nvCxnSpPr>
          <p:cNvPr id="19" name="Elbow Connector 18"/>
          <p:cNvCxnSpPr>
            <a:endCxn id="12" idx="1"/>
          </p:cNvCxnSpPr>
          <p:nvPr/>
        </p:nvCxnSpPr>
        <p:spPr>
          <a:xfrm rot="5400000" flipV="1">
            <a:off x="143510" y="6371590"/>
            <a:ext cx="1084580" cy="914400"/>
          </a:xfrm>
          <a:prstGeom prst="bentConnector2">
            <a:avLst/>
          </a:prstGeom>
        </p:spPr>
        <p:style>
          <a:lnRef idx="2">
            <a:schemeClr val="accent1"/>
          </a:lnRef>
          <a:fillRef idx="0">
            <a:srgbClr val="FFFFFF"/>
          </a:fillRef>
          <a:effectRef idx="0">
            <a:srgbClr val="FFFFFF"/>
          </a:effectRef>
          <a:fontRef idx="minor">
            <a:schemeClr val="tx1"/>
          </a:fontRef>
        </p:style>
      </p:cxnSp>
      <p:cxnSp>
        <p:nvCxnSpPr>
          <p:cNvPr id="20" name="Elbow Connector 19"/>
          <p:cNvCxnSpPr>
            <a:endCxn id="13" idx="1"/>
          </p:cNvCxnSpPr>
          <p:nvPr/>
        </p:nvCxnSpPr>
        <p:spPr>
          <a:xfrm rot="5400000" flipV="1">
            <a:off x="128270" y="7301230"/>
            <a:ext cx="1115695" cy="913765"/>
          </a:xfrm>
          <a:prstGeom prst="bentConnector2">
            <a:avLst/>
          </a:prstGeom>
        </p:spPr>
        <p:style>
          <a:lnRef idx="2">
            <a:schemeClr val="accent1"/>
          </a:lnRef>
          <a:fillRef idx="0">
            <a:srgbClr val="FFFFFF"/>
          </a:fillRef>
          <a:effectRef idx="0">
            <a:srgbClr val="FFFFFF"/>
          </a:effectRef>
          <a:fontRef idx="minor">
            <a:schemeClr val="tx1"/>
          </a:fontRef>
        </p:style>
      </p:cxnSp>
      <p:cxnSp>
        <p:nvCxnSpPr>
          <p:cNvPr id="21" name="Elbow Connector 20"/>
          <p:cNvCxnSpPr>
            <a:endCxn id="14" idx="1"/>
          </p:cNvCxnSpPr>
          <p:nvPr/>
        </p:nvCxnSpPr>
        <p:spPr>
          <a:xfrm rot="5400000" flipV="1">
            <a:off x="139700" y="8258810"/>
            <a:ext cx="1092200" cy="914400"/>
          </a:xfrm>
          <a:prstGeom prst="bentConnector2">
            <a:avLst/>
          </a:prstGeom>
        </p:spPr>
        <p:style>
          <a:lnRef idx="2">
            <a:schemeClr val="accent1"/>
          </a:lnRef>
          <a:fillRef idx="0">
            <a:srgbClr val="FFFFFF"/>
          </a:fillRef>
          <a:effectRef idx="0">
            <a:srgbClr val="FFFFFF"/>
          </a:effectRef>
          <a:fontRef idx="minor">
            <a:schemeClr val="tx1"/>
          </a:fontRef>
        </p:style>
      </p:cxnSp>
      <p:sp>
        <p:nvSpPr>
          <p:cNvPr id="22" name="Text Box 21"/>
          <p:cNvSpPr txBox="1"/>
          <p:nvPr/>
        </p:nvSpPr>
        <p:spPr>
          <a:xfrm>
            <a:off x="12115800" y="4762500"/>
            <a:ext cx="5789930" cy="706755"/>
          </a:xfrm>
          <a:prstGeom prst="rect">
            <a:avLst/>
          </a:prstGeom>
          <a:noFill/>
          <a:ln>
            <a:solidFill>
              <a:schemeClr val="accent1">
                <a:lumMod val="60000"/>
                <a:lumOff val="40000"/>
              </a:schemeClr>
            </a:solidFill>
          </a:ln>
        </p:spPr>
        <p:txBody>
          <a:bodyPr wrap="square" rtlCol="0">
            <a:spAutoFit/>
          </a:bodyPr>
          <a:lstStyle/>
          <a:p>
            <a:pPr algn="ctr"/>
            <a:r>
              <a:rPr lang="en-US" sz="4000" b="1">
                <a:latin typeface="Times New Roman" panose="02020603050405020304" pitchFamily="18" charset="0"/>
                <a:cs typeface="Times New Roman" panose="02020603050405020304" pitchFamily="18" charset="0"/>
              </a:rPr>
              <a:t>Shaer walls</a:t>
            </a:r>
          </a:p>
        </p:txBody>
      </p:sp>
      <p:sp>
        <p:nvSpPr>
          <p:cNvPr id="23" name="Text Box 22"/>
          <p:cNvSpPr txBox="1"/>
          <p:nvPr/>
        </p:nvSpPr>
        <p:spPr>
          <a:xfrm>
            <a:off x="12115800" y="6310630"/>
            <a:ext cx="5789930" cy="706755"/>
          </a:xfrm>
          <a:prstGeom prst="rect">
            <a:avLst/>
          </a:prstGeom>
          <a:noFill/>
          <a:ln>
            <a:solidFill>
              <a:schemeClr val="accent1">
                <a:lumMod val="60000"/>
                <a:lumOff val="40000"/>
              </a:schemeClr>
            </a:solidFill>
          </a:ln>
        </p:spPr>
        <p:txBody>
          <a:bodyPr wrap="square" rtlCol="0">
            <a:spAutoFit/>
          </a:bodyPr>
          <a:lstStyle/>
          <a:p>
            <a:pPr algn="ctr"/>
            <a:r>
              <a:rPr lang="en-US" sz="4000" b="1">
                <a:latin typeface="Times New Roman" panose="02020603050405020304" pitchFamily="18" charset="0"/>
                <a:cs typeface="Times New Roman" panose="02020603050405020304" pitchFamily="18" charset="0"/>
              </a:rPr>
              <a:t>Gypsum walls</a:t>
            </a:r>
          </a:p>
        </p:txBody>
      </p:sp>
      <p:cxnSp>
        <p:nvCxnSpPr>
          <p:cNvPr id="24" name="Elbow Connector 23"/>
          <p:cNvCxnSpPr>
            <a:stCxn id="4" idx="2"/>
            <a:endCxn id="22" idx="1"/>
          </p:cNvCxnSpPr>
          <p:nvPr/>
        </p:nvCxnSpPr>
        <p:spPr>
          <a:xfrm rot="5400000">
            <a:off x="12766675" y="2976245"/>
            <a:ext cx="1489075" cy="2790190"/>
          </a:xfrm>
          <a:prstGeom prst="bentConnector4">
            <a:avLst>
              <a:gd name="adj1" fmla="val 38102"/>
              <a:gd name="adj2" fmla="val 119470"/>
            </a:avLst>
          </a:prstGeom>
        </p:spPr>
        <p:style>
          <a:lnRef idx="2">
            <a:schemeClr val="accent1"/>
          </a:lnRef>
          <a:fillRef idx="0">
            <a:srgbClr val="FFFFFF"/>
          </a:fillRef>
          <a:effectRef idx="0">
            <a:srgbClr val="FFFFFF"/>
          </a:effectRef>
          <a:fontRef idx="minor">
            <a:schemeClr val="tx1"/>
          </a:fontRef>
        </p:style>
      </p:cxnSp>
      <p:cxnSp>
        <p:nvCxnSpPr>
          <p:cNvPr id="25" name="Elbow Connector 24"/>
          <p:cNvCxnSpPr>
            <a:endCxn id="23" idx="1"/>
          </p:cNvCxnSpPr>
          <p:nvPr/>
        </p:nvCxnSpPr>
        <p:spPr>
          <a:xfrm rot="5400000" flipV="1">
            <a:off x="11050905" y="5598795"/>
            <a:ext cx="1597025" cy="533400"/>
          </a:xfrm>
          <a:prstGeom prst="bentConnector2">
            <a:avLst/>
          </a:prstGeom>
        </p:spPr>
        <p:style>
          <a:lnRef idx="2">
            <a:schemeClr val="accent1"/>
          </a:lnRef>
          <a:fillRef idx="0">
            <a:srgbClr val="FFFFFF"/>
          </a:fillRef>
          <a:effectRef idx="0">
            <a:srgbClr val="FFFFFF"/>
          </a:effectRef>
          <a:fontRef idx="minor">
            <a:schemeClr val="tx1"/>
          </a:fontRef>
        </p:style>
      </p:cxnSp>
      <p:grpSp>
        <p:nvGrpSpPr>
          <p:cNvPr id="2" name="Group 1"/>
          <p:cNvGrpSpPr/>
          <p:nvPr userDrawn="1"/>
        </p:nvGrpSpPr>
        <p:grpSpPr>
          <a:xfrm>
            <a:off x="304800" y="342900"/>
            <a:ext cx="2590800" cy="528320"/>
            <a:chOff x="6240" y="4740"/>
            <a:chExt cx="4080" cy="832"/>
          </a:xfrm>
        </p:grpSpPr>
        <p:sp>
          <p:nvSpPr>
            <p:cNvPr id="9" name="文本框 12"/>
            <p:cNvSpPr txBox="1"/>
            <p:nvPr userDrawn="1">
              <p:custDataLst>
                <p:tags r:id="rId1"/>
              </p:custDataLst>
            </p:nvPr>
          </p:nvSpPr>
          <p:spPr>
            <a:xfrm>
              <a:off x="6240" y="4740"/>
              <a:ext cx="1599" cy="833"/>
            </a:xfrm>
            <a:prstGeom prst="rect">
              <a:avLst/>
            </a:prstGeom>
            <a:noFill/>
          </p:spPr>
          <p:txBody>
            <a:bodyPr wrap="square" rtlCol="0">
              <a:noAutofit/>
            </a:bodyPr>
            <a:lstStyle/>
            <a:p>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1.</a:t>
              </a:r>
            </a:p>
          </p:txBody>
        </p:sp>
        <p:sp>
          <p:nvSpPr>
            <p:cNvPr id="16" name="文本框 3"/>
            <p:cNvSpPr txBox="1"/>
            <p:nvPr userDrawn="1">
              <p:custDataLst>
                <p:tags r:id="rId2"/>
              </p:custDataLst>
            </p:nvPr>
          </p:nvSpPr>
          <p:spPr>
            <a:xfrm>
              <a:off x="6804" y="4740"/>
              <a:ext cx="3516" cy="637"/>
            </a:xfrm>
            <a:prstGeom prst="rect">
              <a:avLst/>
            </a:prstGeom>
            <a:noFill/>
          </p:spPr>
          <p:txBody>
            <a:bodyPr wrap="square" rtlCol="0">
              <a:noAutofit/>
            </a:bodyPr>
            <a:lstStyle/>
            <a:p>
              <a:pPr algn="dist"/>
              <a:r>
                <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rPr>
                <a:t>Introduction</a:t>
              </a:r>
            </a:p>
          </p:txBody>
        </p:sp>
      </p:gr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4"/>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Arial" panose="020B0604020202020204" pitchFamily="34" charset="0"/>
                  <a:sym typeface="Arial" panose="020B0604020202020204" pitchFamily="34" charset="0"/>
                </a:rPr>
                <a:t>3</a:t>
              </a:r>
              <a:r>
                <a:rPr lang="en-US" altLang="zh-CN" sz="2000" b="1" dirty="0">
                  <a:solidFill>
                    <a:schemeClr val="accent1">
                      <a:lumMod val="75000"/>
                    </a:schemeClr>
                  </a:solidFill>
                  <a:latin typeface="Arial" panose="020B0604020202020204" pitchFamily="34" charset="0"/>
                  <a:sym typeface="Arial" panose="020B0604020202020204" pitchFamily="34" charset="0"/>
                </a:rPr>
                <a:t>.</a:t>
              </a:r>
            </a:p>
          </p:txBody>
        </p:sp>
        <p:sp>
          <p:nvSpPr>
            <p:cNvPr id="11" name="文本框 3"/>
            <p:cNvSpPr txBox="1"/>
            <p:nvPr userDrawn="1">
              <p:custDataLst>
                <p:tags r:id="rId5"/>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Arial" panose="020B0604020202020204" pitchFamily="34" charset="0"/>
                <a:ea typeface="Microsoft YaHei" panose="020B0503020204020204" charset="-122"/>
                <a:sym typeface="Arial" panose="020B0604020202020204" pitchFamily="34" charset="0"/>
              </a:endParaRPr>
            </a:p>
            <a:p>
              <a:pPr algn="dist"/>
              <a:endParaRPr lang="en-US" altLang="en-US" sz="2000" dirty="0">
                <a:latin typeface="Arial" panose="020B0604020202020204" pitchFamily="34" charset="0"/>
                <a:ea typeface="Microsoft YaHei" panose="020B0503020204020204" charset="-122"/>
                <a:sym typeface="Arial" panose="020B0604020202020204" pitchFamily="34" charset="0"/>
              </a:endParaRPr>
            </a:p>
          </p:txBody>
        </p:sp>
      </p:grpSp>
      <mc:AlternateContent xmlns:mc="http://schemas.openxmlformats.org/markup-compatibility/2006" xmlns:a14="http://schemas.microsoft.com/office/drawing/2010/main">
        <mc:Choice Requires="a14">
          <p:sp>
            <p:nvSpPr>
              <p:cNvPr id="2" name="مستطيل 1"/>
              <p:cNvSpPr/>
              <p:nvPr/>
            </p:nvSpPr>
            <p:spPr>
              <a:xfrm>
                <a:off x="1371600" y="3314700"/>
                <a:ext cx="8376285" cy="4742815"/>
              </a:xfrm>
              <a:prstGeom prst="rect">
                <a:avLst/>
              </a:prstGeom>
            </p:spPr>
            <p:txBody>
              <a:bodyPr>
                <a:noAutofit/>
              </a:bodyPr>
              <a:lstStyle/>
              <a:p>
                <a:pPr>
                  <a:lnSpc>
                    <a:spcPct val="150000"/>
                  </a:lnSpc>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F</m:t>
                        </m:r>
                      </m:e>
                      <m:sub>
                        <m:r>
                          <m:rPr>
                            <m:sty m:val="p"/>
                          </m:rPr>
                          <a:rPr lang="en-US" sz="2800">
                            <a:latin typeface="Cambria Math" panose="02040503050406030204" pitchFamily="18" charset="0"/>
                            <a:cs typeface="Cambria Math" panose="02040503050406030204" pitchFamily="18" charset="0"/>
                          </a:rPr>
                          <m:t>px</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1695</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15</m:t>
                    </m:r>
                  </m:oMath>
                </a14:m>
                <a:r>
                  <a:rPr lang="en-US" sz="2800" dirty="0">
                    <a:latin typeface="Times New Roman" panose="02020603050405020304" pitchFamily="18" charset="0"/>
                    <a:cs typeface="Times New Roman" panose="02020603050405020304" pitchFamily="18" charset="0"/>
                  </a:rPr>
                  <a:t> KN.</a:t>
                </a:r>
              </a:p>
              <a:p>
                <a:pPr>
                  <a:lnSpc>
                    <a:spcPct val="150000"/>
                  </a:lnSpc>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F</m:t>
                        </m:r>
                      </m:e>
                      <m:sub>
                        <m:r>
                          <m:rPr>
                            <m:sty m:val="p"/>
                          </m:rPr>
                          <a:rPr lang="en-US" sz="2800">
                            <a:latin typeface="Cambria Math" panose="02040503050406030204" pitchFamily="18" charset="0"/>
                            <a:cs typeface="Cambria Math" panose="02040503050406030204" pitchFamily="18" charset="0"/>
                          </a:rPr>
                          <m:t>px</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min</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2510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13</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KN</m:t>
                    </m:r>
                    <m:r>
                      <a:rPr lang="en-US" sz="2800">
                        <a:latin typeface="Cambria Math" panose="02040503050406030204" pitchFamily="18" charset="0"/>
                        <a:ea typeface="MS Mincho" charset="0"/>
                        <a:cs typeface="Cambria Math" panose="02040503050406030204" pitchFamily="18" charset="0"/>
                      </a:rPr>
                      <m:t>&gt; </m:t>
                    </m:r>
                    <m:r>
                      <a:rPr lang="en-US" sz="2800">
                        <a:latin typeface="Cambria Math" panose="02040503050406030204" pitchFamily="18" charset="0"/>
                        <a:ea typeface="MS Mincho" charset="0"/>
                        <a:cs typeface="Cambria Math" panose="02040503050406030204" pitchFamily="18" charset="0"/>
                      </a:rPr>
                      <m:t>16951</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15</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KN</m:t>
                    </m:r>
                  </m:oMath>
                </a14:m>
                <a:r>
                  <a:rPr lang="en-US" sz="2800" dirty="0">
                    <a:latin typeface="Times New Roman" panose="02020603050405020304" pitchFamily="18" charset="0"/>
                    <a:cs typeface="Times New Roman" panose="02020603050405020304" pitchFamily="18" charset="0"/>
                  </a:rPr>
                  <a:t>.</a:t>
                </a:r>
              </a:p>
              <a:p>
                <a:pPr>
                  <a:lnSpc>
                    <a:spcPct val="150000"/>
                  </a:lnSpc>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F</m:t>
                        </m:r>
                      </m:e>
                      <m:sub>
                        <m:r>
                          <m:rPr>
                            <m:sty m:val="p"/>
                          </m:rPr>
                          <a:rPr lang="en-US" sz="2800">
                            <a:latin typeface="Cambria Math" panose="02040503050406030204" pitchFamily="18" charset="0"/>
                            <a:cs typeface="Cambria Math" panose="02040503050406030204" pitchFamily="18" charset="0"/>
                          </a:rPr>
                          <m:t>px</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max</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4987</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7</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KN</m:t>
                    </m:r>
                  </m:oMath>
                </a14:m>
                <a:r>
                  <a:rPr lang="en-US" sz="2800" dirty="0">
                    <a:latin typeface="Times New Roman" panose="02020603050405020304" pitchFamily="18" charset="0"/>
                    <a:cs typeface="Times New Roman" panose="02020603050405020304" pitchFamily="18" charset="0"/>
                  </a:rPr>
                  <a:t>.</a:t>
                </a:r>
              </a:p>
              <a:p>
                <a:pPr>
                  <a:lnSpc>
                    <a:spcPct val="150000"/>
                  </a:lnSpc>
                </a:pPr>
                <a:r>
                  <a:rPr lang="en-US" sz="2800" dirty="0">
                    <a:latin typeface="Times New Roman" panose="02020603050405020304" pitchFamily="18" charset="0"/>
                    <a:cs typeface="Times New Roman" panose="02020603050405020304" pitchFamily="18" charset="0"/>
                  </a:rPr>
                  <a:t>Then, </a:t>
                </a: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F</m:t>
                        </m:r>
                      </m:e>
                      <m:sub>
                        <m:r>
                          <m:rPr>
                            <m:sty m:val="p"/>
                          </m:rPr>
                          <a:rPr lang="en-US" sz="2800">
                            <a:latin typeface="Cambria Math" panose="02040503050406030204" pitchFamily="18" charset="0"/>
                            <a:cs typeface="Cambria Math" panose="02040503050406030204" pitchFamily="18" charset="0"/>
                          </a:rPr>
                          <m:t>px</m:t>
                        </m:r>
                      </m:sub>
                    </m:sSub>
                  </m:oMath>
                </a14:m>
                <a:r>
                  <a:rPr lang="en-US" sz="2800" dirty="0">
                    <a:latin typeface="Times New Roman" panose="02020603050405020304" pitchFamily="18" charset="0"/>
                    <a:cs typeface="Times New Roman" panose="02020603050405020304" pitchFamily="18" charset="0"/>
                  </a:rPr>
                  <a:t> = 2510.13 KN.</a:t>
                </a:r>
              </a:p>
              <a:p>
                <a:pPr>
                  <a:lnSpc>
                    <a:spcPct val="150000"/>
                  </a:lnSpc>
                </a:pPr>
                <a:r>
                  <a:rPr lang="en-US" sz="2800" dirty="0">
                    <a:latin typeface="Times New Roman" panose="02020603050405020304" pitchFamily="18" charset="0"/>
                    <a:cs typeface="Times New Roman" panose="02020603050405020304" pitchFamily="18" charset="0"/>
                  </a:rPr>
                  <a:t>Slab area = 1295.9 m</a:t>
                </a:r>
                <a:r>
                  <a:rPr lang="en-US" sz="2800" baseline="30000" dirty="0">
                    <a:latin typeface="Times New Roman" panose="02020603050405020304" pitchFamily="18" charset="0"/>
                    <a:cs typeface="Times New Roman" panose="02020603050405020304" pitchFamily="18" charset="0"/>
                  </a:rPr>
                  <a:t>2</a:t>
                </a:r>
                <a:r>
                  <a:rPr lang="en-US" sz="2800" dirty="0">
                    <a:latin typeface="Times New Roman" panose="02020603050405020304" pitchFamily="18" charset="0"/>
                    <a:cs typeface="Times New Roman" panose="02020603050405020304" pitchFamily="18" charset="0"/>
                  </a:rPr>
                  <a:t>.</a:t>
                </a:r>
              </a:p>
              <a:p>
                <a:pPr>
                  <a:lnSpc>
                    <a:spcPct val="150000"/>
                  </a:lnSpc>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F</m:t>
                        </m:r>
                      </m:e>
                      <m:sub>
                        <m:r>
                          <m:rPr>
                            <m:sty m:val="p"/>
                          </m:rPr>
                          <a:rPr lang="en-US" sz="2800">
                            <a:latin typeface="Cambria Math" panose="02040503050406030204" pitchFamily="18" charset="0"/>
                            <a:cs typeface="Cambria Math" panose="02040503050406030204" pitchFamily="18" charset="0"/>
                          </a:rPr>
                          <m:t>px</m:t>
                        </m:r>
                      </m:sub>
                    </m:sSub>
                    <m:r>
                      <a:rPr lang="en-US" sz="280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a:rPr lang="en-US" sz="2800">
                            <a:latin typeface="Cambria Math" panose="02040503050406030204" pitchFamily="18" charset="0"/>
                            <a:ea typeface="MS Mincho" charset="0"/>
                            <a:cs typeface="Cambria Math" panose="02040503050406030204" pitchFamily="18" charset="0"/>
                          </a:rPr>
                          <m:t>2510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13</m:t>
                        </m:r>
                      </m:num>
                      <m:den>
                        <m:r>
                          <a:rPr lang="en-US" sz="2800">
                            <a:latin typeface="Cambria Math" panose="02040503050406030204" pitchFamily="18" charset="0"/>
                            <a:ea typeface="MS Mincho" charset="0"/>
                            <a:cs typeface="Cambria Math" panose="02040503050406030204" pitchFamily="18" charset="0"/>
                          </a:rPr>
                          <m:t>1295</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9</m:t>
                        </m:r>
                      </m:den>
                    </m:f>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94</m:t>
                    </m:r>
                  </m:oMath>
                </a14:m>
                <a:r>
                  <a:rPr lang="en-US" sz="2800" dirty="0">
                    <a:latin typeface="Times New Roman" panose="02020603050405020304" pitchFamily="18" charset="0"/>
                    <a:cs typeface="Times New Roman" panose="02020603050405020304" pitchFamily="18" charset="0"/>
                  </a:rPr>
                  <a:t> KN/m</a:t>
                </a:r>
                <a:r>
                  <a:rPr lang="en-US" sz="2800" baseline="30000" dirty="0">
                    <a:latin typeface="Times New Roman" panose="02020603050405020304" pitchFamily="18" charset="0"/>
                    <a:cs typeface="Times New Roman" panose="02020603050405020304" pitchFamily="18" charset="0"/>
                  </a:rPr>
                  <a:t>2</a:t>
                </a:r>
                <a:r>
                  <a:rPr lang="en-US" sz="2800" dirty="0">
                    <a:latin typeface="Times New Roman" panose="02020603050405020304" pitchFamily="18" charset="0"/>
                    <a:cs typeface="Times New Roman" panose="02020603050405020304" pitchFamily="18" charset="0"/>
                  </a:rPr>
                  <a:t>. </a:t>
                </a:r>
              </a:p>
              <a:p>
                <a:endParaRPr lang="en-US" sz="2800" dirty="0"/>
              </a:p>
              <a:p>
                <a:endParaRPr lang="en-US" dirty="0"/>
              </a:p>
              <a:p>
                <a:endParaRPr lang="en-US" dirty="0"/>
              </a:p>
            </p:txBody>
          </p:sp>
        </mc:Choice>
        <mc:Fallback xmlns="">
          <p:sp>
            <p:nvSpPr>
              <p:cNvPr id="2" name="مستطيل 1"/>
              <p:cNvSpPr>
                <a:spLocks noRot="1" noChangeAspect="1" noMove="1" noResize="1" noEditPoints="1" noAdjustHandles="1" noChangeArrowheads="1" noChangeShapeType="1" noTextEdit="1"/>
              </p:cNvSpPr>
              <p:nvPr/>
            </p:nvSpPr>
            <p:spPr>
              <a:xfrm>
                <a:off x="1371600" y="3314700"/>
                <a:ext cx="8376285" cy="4742815"/>
              </a:xfrm>
              <a:prstGeom prst="rect">
                <a:avLst/>
              </a:prstGeom>
              <a:blipFill rotWithShape="1">
                <a:blip r:embed="rId8"/>
                <a:stretch>
                  <a:fillRect b="-10323"/>
                </a:stretch>
              </a:blipFill>
            </p:spPr>
            <p:txBody>
              <a:bodyPr/>
              <a:lstStyle/>
              <a:p>
                <a:r>
                  <a:rPr lang="en-US" altLang="en-US">
                    <a:noFill/>
                  </a:rPr>
                  <a:t> </a:t>
                </a:r>
              </a:p>
            </p:txBody>
          </p:sp>
        </mc:Fallback>
      </mc:AlternateContent>
      <p:pic>
        <p:nvPicPr>
          <p:cNvPr id="353" name="Picture 2"/>
          <p:cNvPicPr>
            <a:picLocks noChangeAspect="1"/>
          </p:cNvPicPr>
          <p:nvPr>
            <p:custDataLst>
              <p:tags r:id="rId1"/>
            </p:custDataLst>
          </p:nvPr>
        </p:nvPicPr>
        <p:blipFill>
          <a:blip r:embed="rId9">
            <a:clrChange>
              <a:clrFrom>
                <a:srgbClr val="FFFFFF">
                  <a:alpha val="100000"/>
                </a:srgbClr>
              </a:clrFrom>
              <a:clrTo>
                <a:srgbClr val="FFFFFF">
                  <a:alpha val="100000"/>
                  <a:alpha val="0"/>
                </a:srgbClr>
              </a:clrTo>
            </a:clrChange>
          </a:blip>
          <a:stretch>
            <a:fillRect/>
          </a:stretch>
        </p:blipFill>
        <p:spPr>
          <a:xfrm>
            <a:off x="10058400" y="2628900"/>
            <a:ext cx="6482715" cy="6424930"/>
          </a:xfrm>
          <a:prstGeom prst="rect">
            <a:avLst/>
          </a:prstGeom>
          <a:noFill/>
          <a:ln>
            <a:noFill/>
          </a:ln>
        </p:spPr>
      </p:pic>
      <p:sp>
        <p:nvSpPr>
          <p:cNvPr id="13" name="Text Box 12"/>
          <p:cNvSpPr txBox="1"/>
          <p:nvPr/>
        </p:nvSpPr>
        <p:spPr>
          <a:xfrm>
            <a:off x="12725400" y="9235440"/>
            <a:ext cx="1525905" cy="521970"/>
          </a:xfrm>
          <a:prstGeom prst="rect">
            <a:avLst/>
          </a:prstGeom>
          <a:noFill/>
          <a:ln>
            <a:solidFill>
              <a:schemeClr val="tx1">
                <a:lumMod val="95000"/>
                <a:lumOff val="5000"/>
              </a:schemeClr>
            </a:solidFill>
          </a:ln>
        </p:spPr>
        <p:txBody>
          <a:bodyPr wrap="square" rtlCol="0">
            <a:spAutoFit/>
          </a:bodyPr>
          <a:lstStyle/>
          <a:p>
            <a:pPr algn="ctr"/>
            <a:r>
              <a:rPr lang="en-US" sz="2800">
                <a:latin typeface="Times New Roman" panose="02020603050405020304" pitchFamily="18" charset="0"/>
                <a:cs typeface="Times New Roman" panose="02020603050405020304" pitchFamily="18" charset="0"/>
              </a:rPr>
              <a:t>F11</a:t>
            </a:r>
          </a:p>
        </p:txBody>
      </p:sp>
      <p:sp>
        <p:nvSpPr>
          <p:cNvPr id="4" name="مستطيل 2"/>
          <p:cNvSpPr/>
          <p:nvPr>
            <p:custDataLst>
              <p:tags r:id="rId2"/>
            </p:custDataLst>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sp>
        <p:nvSpPr>
          <p:cNvPr id="9" name="مستطيل 2"/>
          <p:cNvSpPr/>
          <p:nvPr>
            <p:custDataLst>
              <p:tags r:id="rId3"/>
            </p:custDataLst>
          </p:nvPr>
        </p:nvSpPr>
        <p:spPr>
          <a:xfrm>
            <a:off x="6507375" y="1561881"/>
            <a:ext cx="5273675" cy="768350"/>
          </a:xfrm>
          <a:prstGeom prst="rect">
            <a:avLst/>
          </a:prstGeom>
        </p:spPr>
        <p:txBody>
          <a:bodyPr wrap="none">
            <a:spAutoFit/>
          </a:bodyPr>
          <a:lstStyle/>
          <a:p>
            <a:r>
              <a:rPr lang="en-US" sz="4400" b="1" dirty="0">
                <a:latin typeface="Times New Roman" panose="02020603050405020304" pitchFamily="18" charset="0"/>
                <a:cs typeface="Times New Roman" panose="02020603050405020304" pitchFamily="18" charset="0"/>
              </a:rPr>
              <a:t>Design of Diaphragm</a:t>
            </a:r>
            <a:endParaRPr lang="en-US" altLang="en-US" sz="44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57362086"/>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5"/>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Arial" panose="020B0604020202020204" pitchFamily="34" charset="0"/>
                  <a:sym typeface="Arial" panose="020B0604020202020204" pitchFamily="34" charset="0"/>
                </a:rPr>
                <a:t>3</a:t>
              </a:r>
              <a:r>
                <a:rPr lang="en-US" altLang="zh-CN" sz="2000" b="1" dirty="0">
                  <a:solidFill>
                    <a:schemeClr val="accent1">
                      <a:lumMod val="75000"/>
                    </a:schemeClr>
                  </a:solidFill>
                  <a:latin typeface="Arial" panose="020B0604020202020204" pitchFamily="34" charset="0"/>
                  <a:sym typeface="Arial" panose="020B0604020202020204" pitchFamily="34" charset="0"/>
                </a:rPr>
                <a:t>.</a:t>
              </a:r>
            </a:p>
          </p:txBody>
        </p:sp>
        <p:sp>
          <p:nvSpPr>
            <p:cNvPr id="11" name="文本框 3"/>
            <p:cNvSpPr txBox="1"/>
            <p:nvPr userDrawn="1">
              <p:custDataLst>
                <p:tags r:id="rId6"/>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Arial" panose="020B0604020202020204" pitchFamily="34" charset="0"/>
                <a:ea typeface="Microsoft YaHei" panose="020B0503020204020204" charset="-122"/>
                <a:sym typeface="Arial" panose="020B0604020202020204" pitchFamily="34" charset="0"/>
              </a:endParaRPr>
            </a:p>
            <a:p>
              <a:pPr algn="dist"/>
              <a:endParaRPr lang="en-US" altLang="en-US" sz="2000" dirty="0">
                <a:latin typeface="Arial" panose="020B0604020202020204" pitchFamily="34" charset="0"/>
                <a:ea typeface="Microsoft YaHei" panose="020B0503020204020204" charset="-122"/>
                <a:sym typeface="Arial" panose="020B0604020202020204" pitchFamily="34" charset="0"/>
              </a:endParaRPr>
            </a:p>
          </p:txBody>
        </p:sp>
      </p:grpSp>
      <mc:AlternateContent xmlns:mc="http://schemas.openxmlformats.org/markup-compatibility/2006" xmlns:a14="http://schemas.microsoft.com/office/drawing/2010/main">
        <mc:Choice Requires="a14">
          <p:sp>
            <p:nvSpPr>
              <p:cNvPr id="2" name="Text Box 1"/>
              <p:cNvSpPr txBox="1"/>
              <p:nvPr/>
            </p:nvSpPr>
            <p:spPr>
              <a:xfrm>
                <a:off x="765175" y="2781300"/>
                <a:ext cx="10023475" cy="7232650"/>
              </a:xfrm>
              <a:prstGeom prst="rect">
                <a:avLst/>
              </a:prstGeom>
              <a:noFill/>
            </p:spPr>
            <p:txBody>
              <a:bodyPr wrap="square" rtlCol="0" anchor="t">
                <a:spAutoFit/>
              </a:bodyPr>
              <a:lstStyle/>
              <a:p>
                <a:pPr lvl="0">
                  <a:lnSpc>
                    <a:spcPct val="125000"/>
                  </a:lnSpc>
                  <a:spcBef>
                    <a:spcPts val="0"/>
                  </a:spcBef>
                  <a:spcAft>
                    <a:spcPts val="0"/>
                  </a:spcAft>
                </a:pPr>
                <a:r>
                  <a:rPr lang="en-US" sz="2800" b="1" dirty="0">
                    <a:latin typeface="Times New Roman" panose="02020603050405020304" pitchFamily="18" charset="0"/>
                    <a:cs typeface="Times New Roman" panose="02020603050405020304" pitchFamily="18" charset="0"/>
                    <a:sym typeface="+mn-ea"/>
                  </a:rPr>
                  <a:t>Shear design of the diaphragm:</a:t>
                </a:r>
              </a:p>
              <a:p>
                <a:pPr lvl="0">
                  <a:lnSpc>
                    <a:spcPct val="125000"/>
                  </a:lnSpc>
                  <a:spcBef>
                    <a:spcPts val="0"/>
                  </a:spcBef>
                  <a:spcAft>
                    <a:spcPts val="0"/>
                  </a:spcAft>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V</m:t>
                        </m:r>
                      </m:e>
                      <m:sub>
                        <m:r>
                          <m:rPr>
                            <m:sty m:val="p"/>
                          </m:rPr>
                          <a:rPr lang="en-US" sz="2800">
                            <a:latin typeface="Cambria Math" panose="02040503050406030204" pitchFamily="18" charset="0"/>
                            <a:cs typeface="Cambria Math" panose="02040503050406030204" pitchFamily="18" charset="0"/>
                          </a:rPr>
                          <m:t>n</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17</m:t>
                    </m:r>
                    <m:r>
                      <a:rPr lang="en-US" sz="2800">
                        <a:latin typeface="Cambria Math" panose="02040503050406030204" pitchFamily="18" charset="0"/>
                        <a:ea typeface="MS Mincho" charset="0"/>
                        <a:cs typeface="Cambria Math" panose="02040503050406030204" pitchFamily="18" charset="0"/>
                      </a:rPr>
                      <m:t>×</m:t>
                    </m:r>
                    <m:r>
                      <m:rPr>
                        <m:sty m:val="p"/>
                      </m:rPr>
                      <a:rPr lang="en-US" sz="2800">
                        <a:latin typeface="Cambria Math" panose="02040503050406030204" pitchFamily="18" charset="0"/>
                        <a:cs typeface="Cambria Math" panose="02040503050406030204" pitchFamily="18" charset="0"/>
                      </a:rPr>
                      <m:t>λ</m:t>
                    </m:r>
                    <m:r>
                      <a:rPr lang="en-US" sz="2800">
                        <a:latin typeface="Cambria Math" panose="02040503050406030204" pitchFamily="18" charset="0"/>
                        <a:ea typeface="MS Mincho" charset="0"/>
                        <a:cs typeface="Cambria Math" panose="02040503050406030204" pitchFamily="18" charset="0"/>
                      </a:rPr>
                      <m:t>×</m:t>
                    </m:r>
                    <m:rad>
                      <m:radPr>
                        <m:degHide m:val="on"/>
                        <m:ctrlPr>
                          <a:rPr lang="en-US" sz="2800" i="1">
                            <a:latin typeface="Cambria Math" panose="02040503050406030204" pitchFamily="18" charset="0"/>
                            <a:cs typeface="Cambria Math" panose="02040503050406030204" pitchFamily="18" charset="0"/>
                          </a:rPr>
                        </m:ctrlPr>
                      </m:radPr>
                      <m:deg/>
                      <m:e>
                        <m:sSubSup>
                          <m:sSubSupPr>
                            <m:ctrlPr>
                              <a:rPr lang="en-US" sz="2800" i="1">
                                <a:latin typeface="Cambria Math" panose="02040503050406030204" pitchFamily="18" charset="0"/>
                                <a:cs typeface="Cambria Math" panose="02040503050406030204" pitchFamily="18" charset="0"/>
                              </a:rPr>
                            </m:ctrlPr>
                          </m:sSubSupPr>
                          <m:e>
                            <m:r>
                              <m:rPr>
                                <m:sty m:val="p"/>
                              </m:rPr>
                              <a:rPr lang="en-US" sz="2800">
                                <a:latin typeface="Cambria Math" panose="02040503050406030204" pitchFamily="18" charset="0"/>
                                <a:cs typeface="Cambria Math" panose="02040503050406030204" pitchFamily="18" charset="0"/>
                              </a:rPr>
                              <m:t>f</m:t>
                            </m:r>
                          </m:e>
                          <m:sub>
                            <m:r>
                              <m:rPr>
                                <m:sty m:val="p"/>
                              </m:rPr>
                              <a:rPr lang="en-US" sz="2800">
                                <a:latin typeface="Cambria Math" panose="02040503050406030204" pitchFamily="18" charset="0"/>
                                <a:cs typeface="Cambria Math" panose="02040503050406030204" pitchFamily="18" charset="0"/>
                              </a:rPr>
                              <m:t>c</m:t>
                            </m:r>
                          </m:sub>
                          <m:sup>
                            <m:r>
                              <a:rPr lang="en-US" sz="2800">
                                <a:latin typeface="Cambria Math" panose="02040503050406030204" pitchFamily="18" charset="0"/>
                                <a:ea typeface="MS Mincho" charset="0"/>
                                <a:cs typeface="Cambria Math" panose="02040503050406030204" pitchFamily="18" charset="0"/>
                              </a:rPr>
                              <m:t>´</m:t>
                            </m:r>
                          </m:sup>
                        </m:sSubSup>
                      </m:e>
                    </m:rad>
                    <m:r>
                      <a:rPr lang="en-US" sz="2800">
                        <a:latin typeface="Cambria Math" panose="02040503050406030204" pitchFamily="18" charset="0"/>
                        <a:ea typeface="MS Mincho"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ρ</m:t>
                        </m:r>
                      </m:e>
                      <m:sub>
                        <m:r>
                          <m:rPr>
                            <m:sty m:val="p"/>
                          </m:rPr>
                          <a:rPr lang="en-US" sz="2800">
                            <a:latin typeface="Cambria Math" panose="02040503050406030204" pitchFamily="18" charset="0"/>
                            <a:cs typeface="Cambria Math" panose="02040503050406030204" pitchFamily="18" charset="0"/>
                          </a:rPr>
                          <m:t>t</m:t>
                        </m:r>
                      </m:sub>
                    </m:sSub>
                    <m:r>
                      <a:rPr lang="en-US" sz="2800">
                        <a:latin typeface="Cambria Math" panose="02040503050406030204" pitchFamily="18" charset="0"/>
                        <a:ea typeface="MS Mincho"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f</m:t>
                        </m:r>
                      </m:e>
                      <m:sub>
                        <m:r>
                          <m:rPr>
                            <m:sty m:val="p"/>
                          </m:rPr>
                          <a:rPr lang="en-US" sz="2800">
                            <a:latin typeface="Cambria Math" panose="02040503050406030204" pitchFamily="18" charset="0"/>
                            <a:cs typeface="Cambria Math" panose="02040503050406030204" pitchFamily="18" charset="0"/>
                          </a:rPr>
                          <m:t>yt</m:t>
                        </m:r>
                      </m:sub>
                    </m:sSub>
                    <m:r>
                      <a:rPr lang="en-US" sz="2800">
                        <a:latin typeface="Cambria Math" panose="02040503050406030204" pitchFamily="18" charset="0"/>
                        <a:ea typeface="MS Mincho"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A</m:t>
                        </m:r>
                      </m:e>
                      <m:sub>
                        <m:r>
                          <m:rPr>
                            <m:sty m:val="p"/>
                          </m:rPr>
                          <a:rPr lang="en-US" sz="2800">
                            <a:latin typeface="Cambria Math" panose="02040503050406030204" pitchFamily="18" charset="0"/>
                            <a:cs typeface="Cambria Math" panose="02040503050406030204" pitchFamily="18" charset="0"/>
                          </a:rPr>
                          <m:t>cv</m:t>
                        </m:r>
                      </m:sub>
                    </m:sSub>
                    <m:r>
                      <a:rPr lang="en-US" sz="2800">
                        <a:latin typeface="Cambria Math" panose="02040503050406030204" pitchFamily="18" charset="0"/>
                        <a:ea typeface="MS Mincho" charset="0"/>
                        <a:cs typeface="Cambria Math" panose="02040503050406030204" pitchFamily="18" charset="0"/>
                      </a:rPr>
                      <m:t>=</m:t>
                    </m:r>
                    <m:r>
                      <a:rPr lang="en-US" sz="2800" dirty="0">
                        <a:latin typeface="Cambria Math" panose="02040503050406030204" pitchFamily="18" charset="0"/>
                        <a:cs typeface="Cambria Math" panose="02040503050406030204" pitchFamily="18" charset="0"/>
                        <a:sym typeface="+mn-ea"/>
                      </a:rPr>
                      <m:t>10053</m:t>
                    </m:r>
                    <m:r>
                      <a:rPr lang="en-US" sz="2800" dirty="0">
                        <a:latin typeface="Cambria Math" panose="02040503050406030204" pitchFamily="18" charset="0"/>
                        <a:cs typeface="Cambria Math" panose="02040503050406030204" pitchFamily="18" charset="0"/>
                        <a:sym typeface="+mn-ea"/>
                      </a:rPr>
                      <m:t>.</m:t>
                    </m:r>
                    <m:r>
                      <a:rPr lang="en-US" sz="2800" dirty="0">
                        <a:latin typeface="Cambria Math" panose="02040503050406030204" pitchFamily="18" charset="0"/>
                        <a:cs typeface="Cambria Math" panose="02040503050406030204" pitchFamily="18" charset="0"/>
                        <a:sym typeface="+mn-ea"/>
                      </a:rPr>
                      <m:t>8</m:t>
                    </m:r>
                    <m:r>
                      <a:rPr lang="en-US" sz="2800" dirty="0">
                        <a:latin typeface="Cambria Math" panose="02040503050406030204" pitchFamily="18" charset="0"/>
                        <a:cs typeface="Cambria Math" panose="02040503050406030204" pitchFamily="18" charset="0"/>
                        <a:sym typeface="+mn-ea"/>
                      </a:rPr>
                      <m:t> </m:t>
                    </m:r>
                    <m:r>
                      <a:rPr lang="en-US" sz="2800" dirty="0">
                        <a:latin typeface="Cambria Math" panose="02040503050406030204" pitchFamily="18" charset="0"/>
                        <a:cs typeface="Cambria Math" panose="02040503050406030204" pitchFamily="18" charset="0"/>
                        <a:sym typeface="+mn-ea"/>
                      </a:rPr>
                      <m:t>𝐾𝑁</m:t>
                    </m:r>
                  </m:oMath>
                </a14:m>
                <a:r>
                  <a:rPr lang="en-US" sz="2800" dirty="0">
                    <a:latin typeface="Times New Roman" panose="02020603050405020304" pitchFamily="18" charset="0"/>
                    <a:cs typeface="Times New Roman" panose="02020603050405020304" pitchFamily="18" charset="0"/>
                    <a:sym typeface="+mn-ea"/>
                  </a:rPr>
                  <a:t>.</a:t>
                </a:r>
                <a:endParaRPr lang="en-US" sz="2800" b="1" dirty="0">
                  <a:latin typeface="Times New Roman" panose="02020603050405020304" pitchFamily="18" charset="0"/>
                  <a:cs typeface="Times New Roman" panose="02020603050405020304" pitchFamily="18" charset="0"/>
                  <a:sym typeface="+mn-ea"/>
                </a:endParaRPr>
              </a:p>
              <a:p>
                <a:pPr lvl="0">
                  <a:lnSpc>
                    <a:spcPct val="125000"/>
                  </a:lnSpc>
                  <a:spcBef>
                    <a:spcPts val="0"/>
                  </a:spcBef>
                  <a:spcAft>
                    <a:spcPts val="0"/>
                  </a:spcAft>
                </a:pPr>
                <a:r>
                  <a:rPr lang="en-US" sz="2800" dirty="0">
                    <a:latin typeface="Times New Roman" panose="02020603050405020304" pitchFamily="18" charset="0"/>
                    <a:cs typeface="Times New Roman" panose="02020603050405020304" pitchFamily="18" charset="0"/>
                    <a:sym typeface="+mn-ea"/>
                  </a:rPr>
                  <a:t>The maximum shear value = 617.83 KN &lt; 10053.8 KN.</a:t>
                </a:r>
              </a:p>
              <a:p>
                <a:pPr lvl="0">
                  <a:lnSpc>
                    <a:spcPct val="125000"/>
                  </a:lnSpc>
                  <a:spcBef>
                    <a:spcPts val="0"/>
                  </a:spcBef>
                  <a:spcAft>
                    <a:spcPts val="0"/>
                  </a:spcAft>
                </a:pPr>
                <a:r>
                  <a:rPr lang="en-US" sz="2800" dirty="0">
                    <a:latin typeface="Times New Roman" panose="02020603050405020304" pitchFamily="18" charset="0"/>
                    <a:cs typeface="Times New Roman" panose="02020603050405020304" pitchFamily="18" charset="0"/>
                    <a:sym typeface="+mn-ea"/>
                  </a:rPr>
                  <a:t>No need for shear reinforcement.</a:t>
                </a:r>
              </a:p>
              <a:p>
                <a:pPr lvl="0">
                  <a:lnSpc>
                    <a:spcPct val="125000"/>
                  </a:lnSpc>
                  <a:spcBef>
                    <a:spcPts val="0"/>
                  </a:spcBef>
                  <a:spcAft>
                    <a:spcPts val="0"/>
                  </a:spcAft>
                </a:pPr>
                <a:endParaRPr lang="en-US" sz="2800" dirty="0">
                  <a:latin typeface="Times New Roman" panose="02020603050405020304" pitchFamily="18" charset="0"/>
                  <a:cs typeface="Times New Roman" panose="02020603050405020304" pitchFamily="18" charset="0"/>
                  <a:sym typeface="+mn-ea"/>
                </a:endParaRPr>
              </a:p>
              <a:p>
                <a:pPr lvl="0">
                  <a:lnSpc>
                    <a:spcPct val="125000"/>
                  </a:lnSpc>
                  <a:spcBef>
                    <a:spcPts val="0"/>
                  </a:spcBef>
                  <a:spcAft>
                    <a:spcPts val="0"/>
                  </a:spcAft>
                </a:pPr>
                <a:r>
                  <a:rPr lang="en-US" sz="2800" b="1" dirty="0">
                    <a:latin typeface="Times New Roman" panose="02020603050405020304" pitchFamily="18" charset="0"/>
                    <a:cs typeface="Times New Roman" panose="02020603050405020304" pitchFamily="18" charset="0"/>
                    <a:sym typeface="+mn-ea"/>
                  </a:rPr>
                  <a:t>Flexural design of the diaphragm:</a:t>
                </a:r>
                <a:endParaRPr lang="en-US" sz="2800" dirty="0">
                  <a:latin typeface="Times New Roman" panose="02020603050405020304" pitchFamily="18" charset="0"/>
                  <a:cs typeface="Times New Roman" panose="02020603050405020304" pitchFamily="18" charset="0"/>
                </a:endParaRPr>
              </a:p>
              <a:p>
                <a:pPr>
                  <a:lnSpc>
                    <a:spcPct val="125000"/>
                  </a:lnSpc>
                  <a:spcBef>
                    <a:spcPts val="0"/>
                  </a:spcBef>
                  <a:spcAft>
                    <a:spcPts val="0"/>
                  </a:spcAft>
                </a:pPr>
                <a:r>
                  <a:rPr lang="en-US" sz="2800" dirty="0">
                    <a:latin typeface="Times New Roman" panose="02020603050405020304" pitchFamily="18" charset="0"/>
                    <a:cs typeface="Times New Roman" panose="02020603050405020304" pitchFamily="18" charset="0"/>
                    <a:sym typeface="+mn-ea"/>
                  </a:rPr>
                  <a:t>Assume the width of </a:t>
                </a:r>
                <a:r>
                  <a:rPr lang="en-US" sz="2800" dirty="0" err="1">
                    <a:latin typeface="Times New Roman" panose="02020603050405020304" pitchFamily="18" charset="0"/>
                    <a:cs typeface="Times New Roman" panose="02020603050405020304" pitchFamily="18" charset="0"/>
                    <a:sym typeface="+mn-ea"/>
                  </a:rPr>
                  <a:t>of</a:t>
                </a:r>
                <a:r>
                  <a:rPr lang="en-US" sz="2800" dirty="0">
                    <a:latin typeface="Times New Roman" panose="02020603050405020304" pitchFamily="18" charset="0"/>
                    <a:cs typeface="Times New Roman" panose="02020603050405020304" pitchFamily="18" charset="0"/>
                    <a:sym typeface="+mn-ea"/>
                  </a:rPr>
                  <a:t> the chord = 0.5 m.</a:t>
                </a:r>
                <a:endParaRPr lang="en-US" sz="2800" dirty="0">
                  <a:latin typeface="Times New Roman" panose="02020603050405020304" pitchFamily="18" charset="0"/>
                  <a:cs typeface="Times New Roman" panose="02020603050405020304" pitchFamily="18" charset="0"/>
                </a:endParaRPr>
              </a:p>
              <a:p>
                <a:pPr>
                  <a:lnSpc>
                    <a:spcPct val="125000"/>
                  </a:lnSpc>
                  <a:spcBef>
                    <a:spcPts val="0"/>
                  </a:spcBef>
                  <a:spcAft>
                    <a:spcPts val="0"/>
                  </a:spcAft>
                </a:pPr>
                <a:r>
                  <a:rPr lang="en-US" sz="2800" dirty="0">
                    <a:latin typeface="Times New Roman" panose="02020603050405020304" pitchFamily="18" charset="0"/>
                    <a:cs typeface="Times New Roman" panose="02020603050405020304" pitchFamily="18" charset="0"/>
                    <a:sym typeface="+mn-ea"/>
                  </a:rPr>
                  <a:t>d = 35.7 - 1 = 34.7 m.</a:t>
                </a:r>
                <a:endParaRPr lang="en-US" sz="2800" dirty="0">
                  <a:latin typeface="Times New Roman" panose="02020603050405020304" pitchFamily="18" charset="0"/>
                  <a:cs typeface="Times New Roman" panose="02020603050405020304" pitchFamily="18" charset="0"/>
                </a:endParaRPr>
              </a:p>
              <a:p>
                <a:pPr>
                  <a:lnSpc>
                    <a:spcPct val="125000"/>
                  </a:lnSpc>
                  <a:spcBef>
                    <a:spcPts val="0"/>
                  </a:spcBef>
                  <a:spcAft>
                    <a:spcPts val="0"/>
                  </a:spcAft>
                </a:pPr>
                <a:r>
                  <a:rPr lang="en-US" sz="2800" dirty="0">
                    <a:latin typeface="Times New Roman" panose="02020603050405020304" pitchFamily="18" charset="0"/>
                    <a:cs typeface="Times New Roman" panose="02020603050405020304" pitchFamily="18" charset="0"/>
                    <a:sym typeface="+mn-ea"/>
                  </a:rPr>
                  <a:t>Maximum bending moment about z- axes M</a:t>
                </a:r>
                <a:r>
                  <a:rPr lang="en-US" sz="2800" baseline="-25000" dirty="0">
                    <a:latin typeface="Times New Roman" panose="02020603050405020304" pitchFamily="18" charset="0"/>
                    <a:cs typeface="Times New Roman" panose="02020603050405020304" pitchFamily="18" charset="0"/>
                    <a:sym typeface="+mn-ea"/>
                  </a:rPr>
                  <a:t>u</a:t>
                </a:r>
                <a:r>
                  <a:rPr lang="en-US" sz="2800" dirty="0">
                    <a:latin typeface="Times New Roman" panose="02020603050405020304" pitchFamily="18" charset="0"/>
                    <a:cs typeface="Times New Roman" panose="02020603050405020304" pitchFamily="18" charset="0"/>
                    <a:sym typeface="+mn-ea"/>
                  </a:rPr>
                  <a:t> = 856 </a:t>
                </a:r>
                <a:r>
                  <a:rPr lang="en-US" sz="2800" dirty="0" err="1">
                    <a:latin typeface="Times New Roman" panose="02020603050405020304" pitchFamily="18" charset="0"/>
                    <a:cs typeface="Times New Roman" panose="02020603050405020304" pitchFamily="18" charset="0"/>
                    <a:sym typeface="+mn-ea"/>
                  </a:rPr>
                  <a:t>KN.m</a:t>
                </a:r>
                <a:r>
                  <a:rPr lang="en-US" sz="2800" dirty="0">
                    <a:latin typeface="Times New Roman" panose="02020603050405020304" pitchFamily="18" charset="0"/>
                    <a:cs typeface="Times New Roman" panose="02020603050405020304" pitchFamily="18" charset="0"/>
                    <a:sym typeface="+mn-ea"/>
                  </a:rPr>
                  <a:t>.</a:t>
                </a:r>
                <a:endParaRPr lang="en-US" sz="2800" dirty="0">
                  <a:latin typeface="Times New Roman" panose="02020603050405020304" pitchFamily="18" charset="0"/>
                  <a:cs typeface="Times New Roman" panose="02020603050405020304" pitchFamily="18" charset="0"/>
                </a:endParaRPr>
              </a:p>
              <a:p>
                <a:pPr>
                  <a:lnSpc>
                    <a:spcPct val="125000"/>
                  </a:lnSpc>
                  <a:spcBef>
                    <a:spcPts val="0"/>
                  </a:spcBef>
                  <a:spcAft>
                    <a:spcPts val="0"/>
                  </a:spcAft>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F</m:t>
                        </m:r>
                      </m:e>
                      <m:sub>
                        <m:r>
                          <m:rPr>
                            <m:sty m:val="p"/>
                          </m:rPr>
                          <a:rPr lang="en-US" sz="2800">
                            <a:latin typeface="Cambria Math" panose="02040503050406030204" pitchFamily="18" charset="0"/>
                            <a:cs typeface="Cambria Math" panose="02040503050406030204" pitchFamily="18" charset="0"/>
                          </a:rPr>
                          <m:t>chord</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24</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66</m:t>
                    </m:r>
                  </m:oMath>
                </a14:m>
                <a:r>
                  <a:rPr lang="en-US" sz="2800" dirty="0">
                    <a:latin typeface="Times New Roman" panose="02020603050405020304" pitchFamily="18" charset="0"/>
                    <a:cs typeface="Times New Roman" panose="02020603050405020304" pitchFamily="18" charset="0"/>
                    <a:sym typeface="+mn-ea"/>
                  </a:rPr>
                  <a:t> KN.</a:t>
                </a:r>
                <a:endParaRPr lang="en-US" sz="2800" dirty="0">
                  <a:latin typeface="Times New Roman" panose="02020603050405020304" pitchFamily="18" charset="0"/>
                  <a:cs typeface="Times New Roman" panose="02020603050405020304" pitchFamily="18" charset="0"/>
                </a:endParaRPr>
              </a:p>
              <a:p>
                <a:pPr>
                  <a:lnSpc>
                    <a:spcPct val="125000"/>
                  </a:lnSpc>
                  <a:spcBef>
                    <a:spcPts val="0"/>
                  </a:spcBef>
                  <a:spcAft>
                    <a:spcPts val="0"/>
                  </a:spcAft>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A</m:t>
                        </m:r>
                      </m:e>
                      <m:sub>
                        <m:r>
                          <m:rPr>
                            <m:sty m:val="p"/>
                          </m:rPr>
                          <a:rPr lang="en-US" sz="2800">
                            <a:latin typeface="Cambria Math" panose="02040503050406030204" pitchFamily="18" charset="0"/>
                            <a:cs typeface="Cambria Math" panose="02040503050406030204" pitchFamily="18" charset="0"/>
                          </a:rPr>
                          <m:t>s</m:t>
                        </m:r>
                      </m:sub>
                    </m:sSub>
                    <m:r>
                      <a:rPr lang="en-US" sz="280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F</m:t>
                            </m:r>
                          </m:e>
                          <m:sub>
                            <m:r>
                              <m:rPr>
                                <m:sty m:val="p"/>
                              </m:rPr>
                              <a:rPr lang="en-US" sz="2800">
                                <a:latin typeface="Cambria Math" panose="02040503050406030204" pitchFamily="18" charset="0"/>
                                <a:cs typeface="Cambria Math" panose="02040503050406030204" pitchFamily="18" charset="0"/>
                              </a:rPr>
                              <m:t>chord</m:t>
                            </m:r>
                          </m:sub>
                        </m:sSub>
                      </m:num>
                      <m:den>
                        <m:r>
                          <a:rPr lang="en-US" sz="2800">
                            <a:latin typeface="Cambria Math" panose="02040503050406030204" pitchFamily="18" charset="0"/>
                            <a:ea typeface="MS Mincho"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f</m:t>
                            </m:r>
                          </m:e>
                          <m:sub>
                            <m:r>
                              <m:rPr>
                                <m:sty m:val="p"/>
                              </m:rPr>
                              <a:rPr lang="en-US" sz="2800">
                                <a:latin typeface="Cambria Math" panose="02040503050406030204" pitchFamily="18" charset="0"/>
                                <a:cs typeface="Cambria Math" panose="02040503050406030204" pitchFamily="18" charset="0"/>
                              </a:rPr>
                              <m:t>y</m:t>
                            </m:r>
                          </m:sub>
                        </m:sSub>
                      </m:den>
                    </m:f>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65</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23</m:t>
                    </m:r>
                  </m:oMath>
                </a14:m>
                <a:r>
                  <a:rPr lang="en-US" sz="2800" dirty="0">
                    <a:latin typeface="Times New Roman" panose="02020603050405020304" pitchFamily="18" charset="0"/>
                    <a:cs typeface="Times New Roman" panose="02020603050405020304" pitchFamily="18" charset="0"/>
                    <a:sym typeface="+mn-ea"/>
                  </a:rPr>
                  <a:t> mm</a:t>
                </a:r>
                <a:r>
                  <a:rPr lang="en-US" sz="2800" baseline="30000" dirty="0">
                    <a:latin typeface="Times New Roman" panose="02020603050405020304" pitchFamily="18" charset="0"/>
                    <a:cs typeface="Times New Roman" panose="02020603050405020304" pitchFamily="18" charset="0"/>
                    <a:sym typeface="+mn-ea"/>
                  </a:rPr>
                  <a:t>2</a:t>
                </a:r>
                <a:r>
                  <a:rPr lang="en-US" sz="2800" dirty="0">
                    <a:latin typeface="Times New Roman" panose="02020603050405020304" pitchFamily="18" charset="0"/>
                    <a:cs typeface="Times New Roman" panose="02020603050405020304" pitchFamily="18" charset="0"/>
                    <a:sym typeface="+mn-ea"/>
                  </a:rPr>
                  <a:t>.</a:t>
                </a:r>
                <a:endParaRPr lang="en-US" sz="2800" dirty="0">
                  <a:latin typeface="Times New Roman" panose="02020603050405020304" pitchFamily="18" charset="0"/>
                  <a:cs typeface="Times New Roman" panose="02020603050405020304" pitchFamily="18" charset="0"/>
                </a:endParaRPr>
              </a:p>
              <a:p>
                <a:endParaRPr lang="en-US" sz="2800" dirty="0">
                  <a:latin typeface="Times New Roman" panose="02020603050405020304" pitchFamily="18" charset="0"/>
                  <a:cs typeface="Times New Roman" panose="02020603050405020304" pitchFamily="18" charset="0"/>
                  <a:sym typeface="+mn-ea"/>
                </a:endParaRPr>
              </a:p>
            </p:txBody>
          </p:sp>
        </mc:Choice>
        <mc:Fallback xmlns="">
          <p:sp>
            <p:nvSpPr>
              <p:cNvPr id="2" name="Text Box 1"/>
              <p:cNvSpPr txBox="1">
                <a:spLocks noRot="1" noChangeAspect="1" noMove="1" noResize="1" noEditPoints="1" noAdjustHandles="1" noChangeArrowheads="1" noChangeShapeType="1" noTextEdit="1"/>
              </p:cNvSpPr>
              <p:nvPr/>
            </p:nvSpPr>
            <p:spPr>
              <a:xfrm>
                <a:off x="765175" y="2781300"/>
                <a:ext cx="10023475" cy="7232650"/>
              </a:xfrm>
              <a:prstGeom prst="rect">
                <a:avLst/>
              </a:prstGeom>
              <a:blipFill rotWithShape="1">
                <a:blip r:embed="rId9"/>
                <a:stretch>
                  <a:fillRect/>
                </a:stretch>
              </a:blipFill>
            </p:spPr>
            <p:txBody>
              <a:bodyPr/>
              <a:lstStyle/>
              <a:p>
                <a:r>
                  <a:rPr lang="en-US" altLang="en-US">
                    <a:noFill/>
                  </a:rPr>
                  <a:t> </a:t>
                </a:r>
              </a:p>
            </p:txBody>
          </p:sp>
        </mc:Fallback>
      </mc:AlternateContent>
      <p:pic>
        <p:nvPicPr>
          <p:cNvPr id="354" name="Picture 3"/>
          <p:cNvPicPr>
            <a:picLocks noChangeAspect="1"/>
          </p:cNvPicPr>
          <p:nvPr>
            <p:custDataLst>
              <p:tags r:id="rId1"/>
            </p:custDataLst>
          </p:nvPr>
        </p:nvPicPr>
        <p:blipFill>
          <a:blip r:embed="rId10"/>
          <a:stretch>
            <a:fillRect/>
          </a:stretch>
        </p:blipFill>
        <p:spPr>
          <a:xfrm>
            <a:off x="11811000" y="2705100"/>
            <a:ext cx="4942840" cy="3181350"/>
          </a:xfrm>
          <a:prstGeom prst="rect">
            <a:avLst/>
          </a:prstGeom>
          <a:noFill/>
          <a:ln>
            <a:noFill/>
          </a:ln>
        </p:spPr>
      </p:pic>
      <p:sp>
        <p:nvSpPr>
          <p:cNvPr id="9" name="Text Box 8"/>
          <p:cNvSpPr txBox="1"/>
          <p:nvPr/>
        </p:nvSpPr>
        <p:spPr>
          <a:xfrm>
            <a:off x="11734800" y="5828983"/>
            <a:ext cx="5080000" cy="398780"/>
          </a:xfrm>
          <a:prstGeom prst="rect">
            <a:avLst/>
          </a:prstGeom>
        </p:spPr>
        <p:txBody>
          <a:bodyPr>
            <a:spAutoFit/>
          </a:bodyPr>
          <a:lstStyle/>
          <a:p>
            <a:pPr algn="ctr" defTabSz="266700">
              <a:spcAft>
                <a:spcPts val="600"/>
              </a:spcAft>
            </a:pPr>
            <a:r>
              <a:rPr sz="2000">
                <a:solidFill>
                  <a:srgbClr val="000000"/>
                </a:solidFill>
                <a:latin typeface="Times New Roman" panose="02020603050405020304" pitchFamily="18" charset="0"/>
                <a:ea typeface="Calibri" panose="020F0502020204030204"/>
                <a:cs typeface="Times New Roman" panose="02020603050405020304" pitchFamily="18" charset="0"/>
              </a:rPr>
              <a:t>The maximum moment about z-axes.</a:t>
            </a:r>
          </a:p>
        </p:txBody>
      </p:sp>
      <p:pic>
        <p:nvPicPr>
          <p:cNvPr id="355" name="Picture 4"/>
          <p:cNvPicPr>
            <a:picLocks noChangeAspect="1"/>
          </p:cNvPicPr>
          <p:nvPr>
            <p:custDataLst>
              <p:tags r:id="rId2"/>
            </p:custDataLst>
          </p:nvPr>
        </p:nvPicPr>
        <p:blipFill>
          <a:blip r:embed="rId11"/>
          <a:stretch>
            <a:fillRect/>
          </a:stretch>
        </p:blipFill>
        <p:spPr>
          <a:xfrm>
            <a:off x="11831955" y="6210300"/>
            <a:ext cx="4921952" cy="3182112"/>
          </a:xfrm>
          <a:prstGeom prst="rect">
            <a:avLst/>
          </a:prstGeom>
          <a:noFill/>
          <a:ln>
            <a:noFill/>
          </a:ln>
        </p:spPr>
      </p:pic>
      <p:sp>
        <p:nvSpPr>
          <p:cNvPr id="13" name="Text Box 12"/>
          <p:cNvSpPr txBox="1"/>
          <p:nvPr/>
        </p:nvSpPr>
        <p:spPr>
          <a:xfrm>
            <a:off x="12039600" y="9334183"/>
            <a:ext cx="5080000" cy="398780"/>
          </a:xfrm>
          <a:prstGeom prst="rect">
            <a:avLst/>
          </a:prstGeom>
        </p:spPr>
        <p:txBody>
          <a:bodyPr>
            <a:spAutoFit/>
          </a:bodyPr>
          <a:lstStyle/>
          <a:p>
            <a:pPr algn="ctr" defTabSz="266700">
              <a:spcAft>
                <a:spcPts val="600"/>
              </a:spcAft>
            </a:pPr>
            <a:r>
              <a:rPr sz="2000">
                <a:solidFill>
                  <a:srgbClr val="000000"/>
                </a:solidFill>
                <a:latin typeface="Times New Roman" panose="02020603050405020304" pitchFamily="18" charset="0"/>
                <a:ea typeface="Calibri" panose="020F0502020204030204"/>
                <a:cs typeface="Times New Roman" panose="02020603050405020304" pitchFamily="18" charset="0"/>
              </a:rPr>
              <a:t>The maximum shear.</a:t>
            </a:r>
          </a:p>
        </p:txBody>
      </p:sp>
      <p:sp>
        <p:nvSpPr>
          <p:cNvPr id="4" name="مستطيل 2"/>
          <p:cNvSpPr/>
          <p:nvPr>
            <p:custDataLst>
              <p:tags r:id="rId3"/>
            </p:custDataLst>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sp>
        <p:nvSpPr>
          <p:cNvPr id="14" name="مستطيل 2"/>
          <p:cNvSpPr/>
          <p:nvPr>
            <p:custDataLst>
              <p:tags r:id="rId4"/>
            </p:custDataLst>
          </p:nvPr>
        </p:nvSpPr>
        <p:spPr>
          <a:xfrm>
            <a:off x="6507375" y="1561881"/>
            <a:ext cx="5273675" cy="768350"/>
          </a:xfrm>
          <a:prstGeom prst="rect">
            <a:avLst/>
          </a:prstGeom>
        </p:spPr>
        <p:txBody>
          <a:bodyPr wrap="none">
            <a:spAutoFit/>
          </a:bodyPr>
          <a:lstStyle/>
          <a:p>
            <a:r>
              <a:rPr lang="en-US" sz="4400" b="1" dirty="0">
                <a:latin typeface="Times New Roman" panose="02020603050405020304" pitchFamily="18" charset="0"/>
                <a:cs typeface="Times New Roman" panose="02020603050405020304" pitchFamily="18" charset="0"/>
              </a:rPr>
              <a:t>Design of Diaphragm</a:t>
            </a:r>
            <a:endParaRPr lang="en-US" altLang="en-US" sz="44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51913423"/>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3"/>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4"/>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6781695" y="1561881"/>
            <a:ext cx="4714240" cy="768350"/>
          </a:xfrm>
          <a:prstGeom prst="rect">
            <a:avLst/>
          </a:prstGeom>
        </p:spPr>
        <p:txBody>
          <a:bodyPr wrap="none">
            <a:spAutoFit/>
          </a:bodyPr>
          <a:lstStyle/>
          <a:p>
            <a:r>
              <a:rPr lang="en-US" sz="4400" b="1" dirty="0">
                <a:latin typeface="Times New Roman" panose="02020603050405020304" pitchFamily="18" charset="0"/>
                <a:cs typeface="Times New Roman" panose="02020603050405020304" pitchFamily="18" charset="0"/>
              </a:rPr>
              <a:t>Design of Collecter</a:t>
            </a:r>
            <a:endParaRPr lang="en-US" altLang="en-US" sz="4400" b="1" dirty="0">
              <a:latin typeface="Times New Roman" panose="02020603050405020304" pitchFamily="18" charset="0"/>
              <a:cs typeface="Times New Roman" panose="02020603050405020304" pitchFamily="18" charset="0"/>
            </a:endParaRPr>
          </a:p>
        </p:txBody>
      </p:sp>
      <p:pic>
        <p:nvPicPr>
          <p:cNvPr id="9" name="Picture 8"/>
          <p:cNvPicPr>
            <a:picLocks noChangeAspect="1"/>
          </p:cNvPicPr>
          <p:nvPr>
            <p:custDataLst>
              <p:tags r:id="rId2"/>
            </p:custDataLst>
          </p:nvPr>
        </p:nvPicPr>
        <p:blipFill>
          <a:blip r:embed="rId7">
            <a:clrChange>
              <a:clrFrom>
                <a:srgbClr val="FFFFFF">
                  <a:alpha val="100000"/>
                </a:srgbClr>
              </a:clrFrom>
              <a:clrTo>
                <a:srgbClr val="FFFFFF">
                  <a:alpha val="100000"/>
                  <a:alpha val="0"/>
                </a:srgbClr>
              </a:clrTo>
            </a:clrChange>
          </a:blip>
          <a:stretch>
            <a:fillRect/>
          </a:stretch>
        </p:blipFill>
        <p:spPr>
          <a:xfrm>
            <a:off x="10591800" y="2933700"/>
            <a:ext cx="6055995" cy="6055995"/>
          </a:xfrm>
          <a:prstGeom prst="rect">
            <a:avLst/>
          </a:prstGeom>
        </p:spPr>
      </p:pic>
      <p:sp>
        <p:nvSpPr>
          <p:cNvPr id="13" name="Text Box 12"/>
          <p:cNvSpPr txBox="1"/>
          <p:nvPr/>
        </p:nvSpPr>
        <p:spPr>
          <a:xfrm>
            <a:off x="1066800" y="3848100"/>
            <a:ext cx="8521700" cy="3655695"/>
          </a:xfrm>
          <a:prstGeom prst="rect">
            <a:avLst/>
          </a:prstGeom>
        </p:spPr>
        <p:txBody>
          <a:bodyPr>
            <a:noAutofit/>
          </a:bodyPr>
          <a:lstStyle/>
          <a:p>
            <a:pPr defTabSz="266700">
              <a:lnSpc>
                <a:spcPct val="125000"/>
              </a:lnSpc>
              <a:spcBef>
                <a:spcPts val="0"/>
              </a:spcBef>
              <a:spcAft>
                <a:spcPts val="600"/>
              </a:spcAft>
            </a:pPr>
            <a:r>
              <a:rPr sz="2800" b="0">
                <a:solidFill>
                  <a:srgbClr val="000000"/>
                </a:solidFill>
                <a:latin typeface="Times New Roman" panose="02020603050405020304" pitchFamily="18" charset="0"/>
                <a:ea typeface="Calibri" panose="020F0502020204030204"/>
                <a:cs typeface="Times New Roman" panose="02020603050405020304" pitchFamily="18" charset="0"/>
              </a:rPr>
              <a:t>For collector design details, story 75 was chosen to be designed according to the ASCE 7-16 code.</a:t>
            </a:r>
            <a:r>
              <a:rPr lang="en-US" sz="2800" b="0">
                <a:solidFill>
                  <a:srgbClr val="000000"/>
                </a:solidFill>
                <a:latin typeface="Times New Roman" panose="02020603050405020304" pitchFamily="18" charset="0"/>
                <a:ea typeface="Calibri" panose="020F0502020204030204"/>
                <a:cs typeface="Times New Roman" panose="02020603050405020304" pitchFamily="18" charset="0"/>
              </a:rPr>
              <a:t> The selected collector of story 75 is depicted in figure 3.168 below.</a:t>
            </a:r>
          </a:p>
        </p:txBody>
      </p:sp>
    </p:spTree>
    <p:extLst>
      <p:ext uri="{BB962C8B-B14F-4D97-AF65-F5344CB8AC3E}">
        <p14:creationId xmlns:p14="http://schemas.microsoft.com/office/powerpoint/2010/main" val="1869622352"/>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5"/>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Arial" panose="020B0604020202020204" pitchFamily="34" charset="0"/>
                  <a:sym typeface="Arial" panose="020B0604020202020204" pitchFamily="34" charset="0"/>
                </a:rPr>
                <a:t>3</a:t>
              </a:r>
              <a:r>
                <a:rPr lang="en-US" altLang="zh-CN" sz="2000" b="1" dirty="0">
                  <a:solidFill>
                    <a:schemeClr val="accent1">
                      <a:lumMod val="75000"/>
                    </a:schemeClr>
                  </a:solidFill>
                  <a:latin typeface="Arial" panose="020B0604020202020204" pitchFamily="34" charset="0"/>
                  <a:sym typeface="Arial" panose="020B0604020202020204" pitchFamily="34" charset="0"/>
                </a:rPr>
                <a:t>.</a:t>
              </a:r>
            </a:p>
          </p:txBody>
        </p:sp>
        <p:sp>
          <p:nvSpPr>
            <p:cNvPr id="11" name="文本框 3"/>
            <p:cNvSpPr txBox="1"/>
            <p:nvPr userDrawn="1">
              <p:custDataLst>
                <p:tags r:id="rId6"/>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Arial" panose="020B0604020202020204" pitchFamily="34" charset="0"/>
                <a:ea typeface="Microsoft YaHei" panose="020B0503020204020204" charset="-122"/>
                <a:sym typeface="Arial" panose="020B0604020202020204" pitchFamily="34" charset="0"/>
              </a:endParaRPr>
            </a:p>
            <a:p>
              <a:pPr algn="dist"/>
              <a:endParaRPr lang="en-US" altLang="en-US" sz="2000" dirty="0">
                <a:latin typeface="Arial" panose="020B0604020202020204" pitchFamily="34" charset="0"/>
                <a:ea typeface="Microsoft YaHei" panose="020B0503020204020204" charset="-122"/>
                <a:sym typeface="Arial" panose="020B0604020202020204" pitchFamily="34" charset="0"/>
              </a:endParaRPr>
            </a:p>
          </p:txBody>
        </p:sp>
      </p:grpSp>
      <mc:AlternateContent xmlns:mc="http://schemas.openxmlformats.org/markup-compatibility/2006" xmlns:a14="http://schemas.microsoft.com/office/drawing/2010/main">
        <mc:Choice Requires="a14">
          <p:sp>
            <p:nvSpPr>
              <p:cNvPr id="2" name="Text Box 1"/>
              <p:cNvSpPr txBox="1"/>
              <p:nvPr>
                <p:custDataLst>
                  <p:tags r:id="rId1"/>
                </p:custDataLst>
              </p:nvPr>
            </p:nvSpPr>
            <p:spPr>
              <a:xfrm>
                <a:off x="685800" y="2857500"/>
                <a:ext cx="16988155" cy="6168390"/>
              </a:xfrm>
              <a:prstGeom prst="rect">
                <a:avLst/>
              </a:prstGeom>
            </p:spPr>
            <p:txBody>
              <a:bodyPr>
                <a:noAutofit/>
              </a:bodyPr>
              <a:lstStyle/>
              <a:p>
                <a:pPr marL="38100" indent="0" algn="just" defTabSz="266700">
                  <a:lnSpc>
                    <a:spcPct val="150000"/>
                  </a:lnSpc>
                  <a:spcBef>
                    <a:spcPts val="0"/>
                  </a:spcBef>
                  <a:spcAft>
                    <a:spcPts val="600"/>
                  </a:spcAft>
                </a:pPr>
                <a:r>
                  <a:rPr sz="2800" b="0">
                    <a:solidFill>
                      <a:srgbClr val="000000"/>
                    </a:solidFill>
                    <a:latin typeface="Times New Roman" panose="02020603050405020304"/>
                    <a:ea typeface="Calibri" panose="020F0502020204030204"/>
                  </a:rPr>
                  <a:t>In structures assigned to Seismic Design Category C , D , E , or F , collector elements and their connections , including connections to vertical elements , shall be designed to resist the maximum of the following :</a:t>
                </a:r>
              </a:p>
              <a:p>
                <a:pPr marL="38100" indent="0" algn="just" defTabSz="266700">
                  <a:lnSpc>
                    <a:spcPct val="150000"/>
                  </a:lnSpc>
                  <a:spcBef>
                    <a:spcPts val="0"/>
                  </a:spcBef>
                  <a:spcAft>
                    <a:spcPts val="600"/>
                  </a:spcAft>
                </a:pPr>
                <a:r>
                  <a:rPr lang="en-US" sz="2800" b="0">
                    <a:solidFill>
                      <a:srgbClr val="000000"/>
                    </a:solidFill>
                    <a:latin typeface="Times New Roman" panose="02020603050405020304"/>
                    <a:ea typeface="Calibri" panose="020F0502020204030204"/>
                  </a:rPr>
                  <a:t>- </a:t>
                </a:r>
                <a:r>
                  <a:rPr sz="2800" b="0">
                    <a:solidFill>
                      <a:srgbClr val="000000"/>
                    </a:solidFill>
                    <a:latin typeface="Times New Roman" panose="02020603050405020304"/>
                    <a:ea typeface="Calibri" panose="020F0502020204030204"/>
                  </a:rPr>
                  <a:t> Ω˳ F</a:t>
                </a:r>
                <a:r>
                  <a:rPr sz="2800" b="0" baseline="-25000">
                    <a:solidFill>
                      <a:srgbClr val="000000"/>
                    </a:solidFill>
                    <a:latin typeface="Times New Roman" panose="02020603050405020304"/>
                    <a:ea typeface="Calibri" panose="020F0502020204030204"/>
                  </a:rPr>
                  <a:t>x </a:t>
                </a:r>
                <a:r>
                  <a:rPr sz="2800" b="0">
                    <a:solidFill>
                      <a:srgbClr val="000000"/>
                    </a:solidFill>
                    <a:latin typeface="Times New Roman" panose="02020603050405020304"/>
                    <a:ea typeface="Calibri" panose="020F0502020204030204"/>
                  </a:rPr>
                  <a:t>= 1.44×2.5 KN= </a:t>
                </a:r>
                <a:r>
                  <a:rPr sz="2800" b="0">
                    <a:solidFill>
                      <a:schemeClr val="tx2">
                        <a:lumMod val="75000"/>
                      </a:schemeClr>
                    </a:solidFill>
                    <a:latin typeface="Times New Roman" panose="02020603050405020304"/>
                    <a:ea typeface="Calibri" panose="020F0502020204030204"/>
                  </a:rPr>
                  <a:t>3.6</a:t>
                </a:r>
                <a:r>
                  <a:rPr sz="2800" b="0">
                    <a:solidFill>
                      <a:srgbClr val="000000"/>
                    </a:solidFill>
                    <a:latin typeface="Times New Roman" panose="02020603050405020304"/>
                    <a:ea typeface="Calibri" panose="020F0502020204030204"/>
                  </a:rPr>
                  <a:t> KN/m</a:t>
                </a:r>
                <a:r>
                  <a:rPr sz="2800" b="0" baseline="30000">
                    <a:solidFill>
                      <a:srgbClr val="000000"/>
                    </a:solidFill>
                    <a:latin typeface="Times New Roman" panose="02020603050405020304"/>
                    <a:ea typeface="Calibri" panose="020F0502020204030204"/>
                  </a:rPr>
                  <a:t>2</a:t>
                </a:r>
                <a:r>
                  <a:rPr sz="2800" b="0">
                    <a:solidFill>
                      <a:srgbClr val="000000"/>
                    </a:solidFill>
                    <a:latin typeface="Times New Roman" panose="02020603050405020304"/>
                    <a:ea typeface="Calibri" panose="020F0502020204030204"/>
                  </a:rPr>
                  <a:t>.</a:t>
                </a:r>
              </a:p>
              <a:p>
                <a:pPr marL="38100" indent="0" algn="just" defTabSz="266700">
                  <a:lnSpc>
                    <a:spcPct val="150000"/>
                  </a:lnSpc>
                  <a:spcBef>
                    <a:spcPts val="0"/>
                  </a:spcBef>
                  <a:spcAft>
                    <a:spcPts val="600"/>
                  </a:spcAft>
                </a:pPr>
                <a:r>
                  <a:rPr lang="en-US" sz="2800" b="0">
                    <a:solidFill>
                      <a:srgbClr val="000000"/>
                    </a:solidFill>
                    <a:latin typeface="Times New Roman" panose="02020603050405020304"/>
                    <a:ea typeface="Calibri" panose="020F0502020204030204"/>
                  </a:rPr>
                  <a:t>-  Ω˳ Fpx = 1.31×2.5 KN= 3.3 KN/m2.</a:t>
                </a:r>
              </a:p>
              <a:p>
                <a:pPr marL="38100" indent="0" algn="just" defTabSz="266700">
                  <a:lnSpc>
                    <a:spcPct val="150000"/>
                  </a:lnSpc>
                  <a:spcBef>
                    <a:spcPts val="0"/>
                  </a:spcBef>
                  <a:spcAft>
                    <a:spcPts val="600"/>
                  </a:spcAft>
                </a:pPr>
                <a:r>
                  <a:rPr lang="en-US" sz="2800" b="0">
                    <a:solidFill>
                      <a:srgbClr val="000000"/>
                    </a:solidFill>
                    <a:latin typeface="Times New Roman" panose="02020603050405020304"/>
                    <a:ea typeface="Calibri" panose="020F0502020204030204"/>
                  </a:rPr>
                  <a:t>-  Fx = 2510.13+1861.05 = 4371.2  KN,  Fx  = 3.37 KN/m2.</a:t>
                </a:r>
              </a:p>
              <a:p>
                <a:pPr marL="38100" indent="0" algn="just" defTabSz="266700">
                  <a:lnSpc>
                    <a:spcPct val="150000"/>
                  </a:lnSpc>
                  <a:spcBef>
                    <a:spcPts val="0"/>
                  </a:spcBef>
                  <a:spcAft>
                    <a:spcPts val="600"/>
                  </a:spcAft>
                </a:pPr>
                <a:r>
                  <a:rPr lang="en-US" sz="2800" b="0">
                    <a:solidFill>
                      <a:srgbClr val="000000"/>
                    </a:solidFill>
                    <a:latin typeface="Times New Roman" panose="02020603050405020304"/>
                    <a:ea typeface="Calibri" panose="020F0502020204030204"/>
                  </a:rPr>
                  <a:t>Estemated axial force = 158.3 KN.</a:t>
                </a:r>
              </a:p>
              <a:p>
                <a:pPr marL="38100" indent="0" algn="just" defTabSz="266700">
                  <a:lnSpc>
                    <a:spcPct val="150000"/>
                  </a:lnSpc>
                  <a:spcBef>
                    <a:spcPts val="0"/>
                  </a:spcBef>
                  <a:spcAft>
                    <a:spcPts val="600"/>
                  </a:spcAft>
                </a:pPr>
                <a14:m>
                  <m:oMath xmlns:m="http://schemas.openxmlformats.org/officeDocument/2006/math">
                    <m:sSub>
                      <m:sSubPr>
                        <m:ctrlPr>
                          <a:rPr lang="en-US" sz="2800" i="1">
                            <a:latin typeface="Cambria Math" panose="02040503050406030204" pitchFamily="18" charset="0"/>
                          </a:rPr>
                        </m:ctrlPr>
                      </m:sSubPr>
                      <m:e>
                        <m:r>
                          <m:rPr>
                            <m:sty m:val="p"/>
                          </m:rPr>
                          <a:rPr lang="en-US" sz="2800">
                            <a:latin typeface="Cambria Math" panose="02040503050406030204" pitchFamily="18" charset="0"/>
                          </a:rPr>
                          <m:t>A</m:t>
                        </m:r>
                      </m:e>
                      <m:sub>
                        <m:r>
                          <m:rPr>
                            <m:sty m:val="p"/>
                          </m:rPr>
                          <a:rPr lang="en-US" sz="2800">
                            <a:latin typeface="Cambria Math" panose="02040503050406030204" pitchFamily="18" charset="0"/>
                          </a:rPr>
                          <m:t>s</m:t>
                        </m:r>
                      </m:sub>
                    </m:sSub>
                    <m:r>
                      <a:rPr lang="en-US" sz="2800">
                        <a:latin typeface="Cambria Math" panose="02040503050406030204" pitchFamily="18" charset="0"/>
                      </a:rPr>
                      <m:t>=</m:t>
                    </m:r>
                    <m:f>
                      <m:fPr>
                        <m:ctrlPr>
                          <a:rPr lang="en-US" sz="2800" i="1">
                            <a:latin typeface="Cambria Math" panose="02040503050406030204" pitchFamily="18" charset="0"/>
                          </a:rPr>
                        </m:ctrlPr>
                      </m:fPr>
                      <m:num>
                        <m:r>
                          <m:rPr>
                            <m:sty m:val="p"/>
                          </m:rPr>
                          <a:rPr lang="en-US" sz="2800">
                            <a:latin typeface="Cambria Math" panose="02040503050406030204" pitchFamily="18" charset="0"/>
                          </a:rPr>
                          <m:t>F</m:t>
                        </m:r>
                      </m:num>
                      <m:den>
                        <m:r>
                          <a:rPr lang="en-US" sz="2800">
                            <a:latin typeface="Cambria Math" panose="02040503050406030204" pitchFamily="18" charset="0"/>
                          </a:rPr>
                          <m:t>∅</m:t>
                        </m:r>
                        <m:sSub>
                          <m:sSubPr>
                            <m:ctrlPr>
                              <a:rPr lang="en-US" sz="2800" i="1">
                                <a:latin typeface="Cambria Math" panose="02040503050406030204" pitchFamily="18" charset="0"/>
                              </a:rPr>
                            </m:ctrlPr>
                          </m:sSubPr>
                          <m:e>
                            <m:r>
                              <m:rPr>
                                <m:sty m:val="p"/>
                              </m:rPr>
                              <a:rPr lang="en-US" sz="2800">
                                <a:latin typeface="Cambria Math" panose="02040503050406030204" pitchFamily="18" charset="0"/>
                              </a:rPr>
                              <m:t>f</m:t>
                            </m:r>
                          </m:e>
                          <m:sub>
                            <m:r>
                              <m:rPr>
                                <m:sty m:val="p"/>
                              </m:rPr>
                              <a:rPr lang="en-US" sz="2800">
                                <a:latin typeface="Cambria Math" panose="02040503050406030204" pitchFamily="18" charset="0"/>
                              </a:rPr>
                              <m:t>y</m:t>
                            </m:r>
                          </m:sub>
                        </m:sSub>
                      </m:den>
                    </m:f>
                    <m:r>
                      <a:rPr lang="en-US" sz="2800">
                        <a:latin typeface="Cambria Math" panose="02040503050406030204" pitchFamily="18" charset="0"/>
                      </a:rPr>
                      <m:t>=</m:t>
                    </m:r>
                    <m:f>
                      <m:fPr>
                        <m:ctrlPr>
                          <a:rPr lang="en-US" sz="2800" i="1">
                            <a:latin typeface="Cambria Math" panose="02040503050406030204" pitchFamily="18" charset="0"/>
                          </a:rPr>
                        </m:ctrlPr>
                      </m:fPr>
                      <m:num>
                        <m:r>
                          <a:rPr lang="en-US" sz="2800">
                            <a:latin typeface="Cambria Math" panose="02040503050406030204" pitchFamily="18" charset="0"/>
                          </a:rPr>
                          <m:t>158</m:t>
                        </m:r>
                        <m:r>
                          <a:rPr lang="en-US" sz="2800">
                            <a:latin typeface="Cambria Math" panose="02040503050406030204" pitchFamily="18" charset="0"/>
                          </a:rPr>
                          <m:t>.</m:t>
                        </m:r>
                        <m:r>
                          <a:rPr lang="en-US" sz="2800">
                            <a:latin typeface="Cambria Math" panose="02040503050406030204" pitchFamily="18" charset="0"/>
                          </a:rPr>
                          <m:t>3</m:t>
                        </m:r>
                        <m:r>
                          <a:rPr lang="en-US" sz="2800">
                            <a:latin typeface="Cambria Math" panose="02040503050406030204" pitchFamily="18" charset="0"/>
                          </a:rPr>
                          <m:t>×</m:t>
                        </m:r>
                        <m:r>
                          <a:rPr lang="en-US" sz="2800">
                            <a:latin typeface="Cambria Math" panose="02040503050406030204" pitchFamily="18" charset="0"/>
                          </a:rPr>
                          <m:t>1000</m:t>
                        </m:r>
                      </m:num>
                      <m:den>
                        <m:r>
                          <a:rPr lang="en-US" sz="2800">
                            <a:latin typeface="Cambria Math" panose="02040503050406030204" pitchFamily="18" charset="0"/>
                          </a:rPr>
                          <m:t>0</m:t>
                        </m:r>
                        <m:r>
                          <a:rPr lang="en-US" sz="2800">
                            <a:latin typeface="Cambria Math" panose="02040503050406030204" pitchFamily="18" charset="0"/>
                          </a:rPr>
                          <m:t>.</m:t>
                        </m:r>
                        <m:r>
                          <a:rPr lang="en-US" sz="2800">
                            <a:latin typeface="Cambria Math" panose="02040503050406030204" pitchFamily="18" charset="0"/>
                          </a:rPr>
                          <m:t>9</m:t>
                        </m:r>
                        <m:r>
                          <a:rPr lang="en-US" sz="2800">
                            <a:latin typeface="Cambria Math" panose="02040503050406030204" pitchFamily="18" charset="0"/>
                          </a:rPr>
                          <m:t>×</m:t>
                        </m:r>
                        <m:r>
                          <a:rPr lang="en-US" sz="2800">
                            <a:latin typeface="Cambria Math" panose="02040503050406030204" pitchFamily="18" charset="0"/>
                          </a:rPr>
                          <m:t>420</m:t>
                        </m:r>
                      </m:den>
                    </m:f>
                    <m:r>
                      <a:rPr lang="en-US" sz="2800">
                        <a:latin typeface="Cambria Math" panose="02040503050406030204" pitchFamily="18" charset="0"/>
                      </a:rPr>
                      <m:t>=</m:t>
                    </m:r>
                    <m:r>
                      <a:rPr lang="en-US" sz="2800">
                        <a:latin typeface="Cambria Math" panose="02040503050406030204" pitchFamily="18" charset="0"/>
                      </a:rPr>
                      <m:t>418</m:t>
                    </m:r>
                    <m:r>
                      <a:rPr lang="en-US" sz="2800">
                        <a:latin typeface="Cambria Math" panose="02040503050406030204" pitchFamily="18" charset="0"/>
                      </a:rPr>
                      <m:t>.</m:t>
                    </m:r>
                    <m:r>
                      <a:rPr lang="en-US" sz="2800">
                        <a:latin typeface="Cambria Math" panose="02040503050406030204" pitchFamily="18" charset="0"/>
                      </a:rPr>
                      <m:t>8</m:t>
                    </m:r>
                  </m:oMath>
                </a14:m>
                <a:r>
                  <a:rPr lang="en-US" sz="2800" dirty="0">
                    <a:sym typeface="+mn-ea"/>
                  </a:rPr>
                  <a:t> mm</a:t>
                </a:r>
                <a:r>
                  <a:rPr lang="en-US" sz="2800" baseline="30000" dirty="0">
                    <a:sym typeface="+mn-ea"/>
                  </a:rPr>
                  <a:t>2</a:t>
                </a:r>
                <a:r>
                  <a:rPr lang="en-US" sz="2800" dirty="0">
                    <a:sym typeface="+mn-ea"/>
                  </a:rPr>
                  <a:t>.</a:t>
                </a:r>
                <a:endParaRPr lang="en-US" sz="2800" dirty="0"/>
              </a:p>
              <a:p>
                <a:pPr marL="38100" indent="0" algn="just" defTabSz="266700">
                  <a:lnSpc>
                    <a:spcPct val="150000"/>
                  </a:lnSpc>
                  <a:spcAft>
                    <a:spcPts val="600"/>
                  </a:spcAft>
                </a:pPr>
                <a:endParaRPr lang="en-US" sz="2800" b="0">
                  <a:solidFill>
                    <a:srgbClr val="000000"/>
                  </a:solidFill>
                  <a:latin typeface="Times New Roman" panose="02020603050405020304"/>
                  <a:ea typeface="Calibri" panose="020F0502020204030204"/>
                </a:endParaRPr>
              </a:p>
            </p:txBody>
          </p:sp>
        </mc:Choice>
        <mc:Fallback xmlns="">
          <p:sp>
            <p:nvSpPr>
              <p:cNvPr id="2" name="Text Box 1"/>
              <p:cNvSpPr txBox="1">
                <a:spLocks noRot="1" noChangeAspect="1" noMove="1" noResize="1" noEditPoints="1" noAdjustHandles="1" noChangeArrowheads="1" noChangeShapeType="1" noTextEdit="1"/>
              </p:cNvSpPr>
              <p:nvPr>
                <p:custDataLst>
                  <p:tags r:id="rId9"/>
                </p:custDataLst>
              </p:nvPr>
            </p:nvSpPr>
            <p:spPr>
              <a:xfrm>
                <a:off x="685800" y="2857500"/>
                <a:ext cx="16988155" cy="6168390"/>
              </a:xfrm>
              <a:prstGeom prst="rect">
                <a:avLst/>
              </a:prstGeom>
              <a:blipFill rotWithShape="1">
                <a:blip r:embed="rId10"/>
                <a:stretch>
                  <a:fillRect/>
                </a:stretch>
              </a:blipFill>
            </p:spPr>
            <p:txBody>
              <a:bodyPr/>
              <a:lstStyle/>
              <a:p>
                <a:r>
                  <a:rPr lang="en-US" altLang="en-US">
                    <a:noFill/>
                  </a:rPr>
                  <a:t> </a:t>
                </a:r>
              </a:p>
            </p:txBody>
          </p:sp>
        </mc:Fallback>
      </mc:AlternateContent>
      <p:pic>
        <p:nvPicPr>
          <p:cNvPr id="358" name="Picture 5"/>
          <p:cNvPicPr>
            <a:picLocks noChangeAspect="1"/>
          </p:cNvPicPr>
          <p:nvPr>
            <p:custDataLst>
              <p:tags r:id="rId2"/>
            </p:custDataLst>
          </p:nvPr>
        </p:nvPicPr>
        <p:blipFill>
          <a:blip r:embed="rId11"/>
          <a:stretch>
            <a:fillRect/>
          </a:stretch>
        </p:blipFill>
        <p:spPr>
          <a:xfrm>
            <a:off x="9829800" y="4903470"/>
            <a:ext cx="7331075" cy="4122420"/>
          </a:xfrm>
          <a:prstGeom prst="rect">
            <a:avLst/>
          </a:prstGeom>
          <a:noFill/>
          <a:ln>
            <a:noFill/>
          </a:ln>
        </p:spPr>
      </p:pic>
      <p:sp>
        <p:nvSpPr>
          <p:cNvPr id="4" name="مستطيل 2"/>
          <p:cNvSpPr/>
          <p:nvPr>
            <p:custDataLst>
              <p:tags r:id="rId3"/>
            </p:custDataLst>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sp>
        <p:nvSpPr>
          <p:cNvPr id="9" name="مستطيل 2"/>
          <p:cNvSpPr/>
          <p:nvPr>
            <p:custDataLst>
              <p:tags r:id="rId4"/>
            </p:custDataLst>
          </p:nvPr>
        </p:nvSpPr>
        <p:spPr>
          <a:xfrm>
            <a:off x="6781695" y="1561881"/>
            <a:ext cx="4714240" cy="768350"/>
          </a:xfrm>
          <a:prstGeom prst="rect">
            <a:avLst/>
          </a:prstGeom>
        </p:spPr>
        <p:txBody>
          <a:bodyPr wrap="none">
            <a:spAutoFit/>
          </a:bodyPr>
          <a:lstStyle/>
          <a:p>
            <a:r>
              <a:rPr lang="en-US" sz="4400" b="1" dirty="0">
                <a:latin typeface="Times New Roman" panose="02020603050405020304" pitchFamily="18" charset="0"/>
                <a:cs typeface="Times New Roman" panose="02020603050405020304" pitchFamily="18" charset="0"/>
              </a:rPr>
              <a:t>Design of Collecter</a:t>
            </a:r>
            <a:endParaRPr lang="en-US" altLang="en-US" sz="44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64117621"/>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2"/>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3"/>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8064415" y="1607603"/>
            <a:ext cx="176593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Beams</a:t>
            </a:r>
          </a:p>
        </p:txBody>
      </p:sp>
      <p:pic>
        <p:nvPicPr>
          <p:cNvPr id="4098" name="Picture 2"/>
          <p:cNvPicPr>
            <a:picLocks noChangeAspect="1" noChangeArrowheads="1"/>
          </p:cNvPicPr>
          <p:nvPr/>
        </p:nvPicPr>
        <p:blipFill>
          <a:blip r:embed="rId6">
            <a:clrChange>
              <a:clrFrom>
                <a:srgbClr val="FFFFFF">
                  <a:alpha val="100000"/>
                </a:srgbClr>
              </a:clrFrom>
              <a:clrTo>
                <a:srgbClr val="FFFFFF">
                  <a:alpha val="100000"/>
                  <a:alpha val="0"/>
                </a:srgbClr>
              </a:clrTo>
            </a:clrChange>
            <a:extLst>
              <a:ext uri="{28A0092B-C50C-407E-A947-70E740481C1C}">
                <a14:useLocalDpi xmlns:a14="http://schemas.microsoft.com/office/drawing/2010/main" val="0"/>
              </a:ext>
            </a:extLst>
          </a:blip>
          <a:srcRect/>
          <a:stretch>
            <a:fillRect/>
          </a:stretch>
        </p:blipFill>
        <p:spPr bwMode="auto">
          <a:xfrm>
            <a:off x="10058400" y="2324100"/>
            <a:ext cx="6537325" cy="60972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xt Box 3"/>
          <p:cNvSpPr txBox="1"/>
          <p:nvPr/>
        </p:nvSpPr>
        <p:spPr>
          <a:xfrm>
            <a:off x="1219200" y="2781300"/>
            <a:ext cx="9144000" cy="4769485"/>
          </a:xfrm>
          <a:prstGeom prst="rect">
            <a:avLst/>
          </a:prstGeom>
          <a:noFill/>
        </p:spPr>
        <p:txBody>
          <a:bodyPr wrap="square" rtlCol="0" anchor="t">
            <a:spAutoFit/>
          </a:bodyPr>
          <a:lstStyle/>
          <a:p>
            <a:pPr indent="0">
              <a:lnSpc>
                <a:spcPct val="100000"/>
              </a:lnSpc>
              <a:buFont typeface="Wingdings" panose="05000000000000000000" charset="0"/>
              <a:buNone/>
            </a:pPr>
            <a:r>
              <a:rPr lang="en-US" altLang="en-US" sz="3200" dirty="0">
                <a:latin typeface="Times New Roman" panose="02020603050405020304" pitchFamily="18" charset="0"/>
                <a:cs typeface="Times New Roman" panose="02020603050405020304" pitchFamily="18" charset="0"/>
                <a:sym typeface="+mn-ea"/>
              </a:rPr>
              <a:t>The Selected beam in the 8th floor is shown in the figure.</a:t>
            </a:r>
          </a:p>
          <a:p>
            <a:pPr indent="0">
              <a:lnSpc>
                <a:spcPct val="150000"/>
              </a:lnSpc>
              <a:buFont typeface="Wingdings" panose="05000000000000000000" charset="0"/>
              <a:buNone/>
            </a:pPr>
            <a:r>
              <a:rPr lang="en-US" altLang="en-US" sz="3200" dirty="0">
                <a:latin typeface="Times New Roman" panose="02020603050405020304" pitchFamily="18" charset="0"/>
                <a:cs typeface="Times New Roman" panose="02020603050405020304" pitchFamily="18" charset="0"/>
                <a:sym typeface="+mn-ea"/>
              </a:rPr>
              <a:t>The beam dimensions are:</a:t>
            </a:r>
          </a:p>
          <a:p>
            <a:pPr indent="0">
              <a:lnSpc>
                <a:spcPct val="150000"/>
              </a:lnSpc>
              <a:buFont typeface="Wingdings" panose="05000000000000000000" charset="0"/>
              <a:buNone/>
            </a:pPr>
            <a:r>
              <a:rPr lang="en-US" altLang="en-US" sz="3200" dirty="0">
                <a:latin typeface="Times New Roman" panose="02020603050405020304" pitchFamily="18" charset="0"/>
                <a:cs typeface="Times New Roman" panose="02020603050405020304" pitchFamily="18" charset="0"/>
                <a:sym typeface="+mn-ea"/>
              </a:rPr>
              <a:t>- 11.76 m in length from the center of one wall to another.</a:t>
            </a:r>
          </a:p>
          <a:p>
            <a:pPr indent="0">
              <a:lnSpc>
                <a:spcPct val="150000"/>
              </a:lnSpc>
              <a:buFont typeface="Wingdings" panose="05000000000000000000" charset="0"/>
              <a:buNone/>
            </a:pPr>
            <a:r>
              <a:rPr lang="en-US" altLang="en-US" sz="3200" dirty="0">
                <a:latin typeface="Times New Roman" panose="02020603050405020304" pitchFamily="18" charset="0"/>
                <a:cs typeface="Times New Roman" panose="02020603050405020304" pitchFamily="18" charset="0"/>
                <a:sym typeface="+mn-ea"/>
              </a:rPr>
              <a:t>- 1.2 m in width.</a:t>
            </a:r>
          </a:p>
          <a:p>
            <a:pPr indent="0">
              <a:lnSpc>
                <a:spcPct val="150000"/>
              </a:lnSpc>
              <a:buFont typeface="Wingdings" panose="05000000000000000000" charset="0"/>
              <a:buNone/>
            </a:pPr>
            <a:r>
              <a:rPr lang="en-US" altLang="en-US" sz="3200" dirty="0">
                <a:latin typeface="Times New Roman" panose="02020603050405020304" pitchFamily="18" charset="0"/>
                <a:cs typeface="Times New Roman" panose="02020603050405020304" pitchFamily="18" charset="0"/>
                <a:sym typeface="+mn-ea"/>
              </a:rPr>
              <a:t>- 0.65 m in depth.</a:t>
            </a: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4"/>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5"/>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8064415" y="1607603"/>
            <a:ext cx="176593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Beams</a:t>
            </a:r>
          </a:p>
        </p:txBody>
      </p:sp>
      <p:sp>
        <p:nvSpPr>
          <p:cNvPr id="4" name="Text Box 3"/>
          <p:cNvSpPr txBox="1"/>
          <p:nvPr/>
        </p:nvSpPr>
        <p:spPr>
          <a:xfrm>
            <a:off x="500380" y="2498090"/>
            <a:ext cx="10259060" cy="1472565"/>
          </a:xfrm>
          <a:prstGeom prst="rect">
            <a:avLst/>
          </a:prstGeom>
          <a:noFill/>
        </p:spPr>
        <p:txBody>
          <a:bodyPr wrap="square" rtlCol="0">
            <a:noAutofit/>
          </a:bodyPr>
          <a:lstStyle/>
          <a:p>
            <a:pPr marL="285750" lvl="0" indent="-285750">
              <a:buFont typeface="Wingdings" panose="05000000000000000000" charset="0"/>
              <a:buChar char="Ø"/>
            </a:pPr>
            <a:r>
              <a:rPr lang="en-US" sz="3600" b="1" dirty="0">
                <a:latin typeface="Times New Roman" panose="02020603050405020304" pitchFamily="18" charset="0"/>
                <a:cs typeface="Times New Roman" panose="02020603050405020304" pitchFamily="18" charset="0"/>
              </a:rPr>
              <a:t> Longitudinal reinforcement:</a:t>
            </a:r>
            <a:endParaRPr lang="en-US" sz="3600" dirty="0">
              <a:latin typeface="Times New Roman" panose="02020603050405020304" pitchFamily="18" charset="0"/>
              <a:cs typeface="Times New Roman" panose="02020603050405020304" pitchFamily="18" charset="0"/>
            </a:endParaRPr>
          </a:p>
          <a:p>
            <a:endParaRPr lang="en-US" altLang="ar-SA" sz="3600" b="1"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9" name="مستطيل 8"/>
              <p:cNvSpPr/>
              <p:nvPr/>
            </p:nvSpPr>
            <p:spPr>
              <a:xfrm>
                <a:off x="662940" y="3314700"/>
                <a:ext cx="12166600" cy="3434080"/>
              </a:xfrm>
              <a:prstGeom prst="rect">
                <a:avLst/>
              </a:prstGeom>
            </p:spPr>
            <p:txBody>
              <a:bodyPr>
                <a:noAutofit/>
              </a:bodyPr>
              <a:lstStyle/>
              <a:p>
                <a:pPr>
                  <a:lnSpc>
                    <a:spcPct val="150000"/>
                  </a:lnSpc>
                </a:pPr>
                <a:r>
                  <a:rPr lang="en-US" sz="2800" u="sng" dirty="0">
                    <a:latin typeface="Times New Roman" panose="02020603050405020304" pitchFamily="18" charset="0"/>
                    <a:cs typeface="Times New Roman" panose="02020603050405020304" pitchFamily="18" charset="0"/>
                  </a:rPr>
                  <a:t>Top Longitudinal steel reinforcement at the right edge</a:t>
                </a:r>
                <a:r>
                  <a:rPr lang="en-US" sz="2800" dirty="0">
                    <a:latin typeface="Times New Roman" panose="02020603050405020304" pitchFamily="18" charset="0"/>
                    <a:cs typeface="Times New Roman" panose="02020603050405020304" pitchFamily="18" charset="0"/>
                  </a:rPr>
                  <a:t> = 10 ф 28.</a:t>
                </a:r>
              </a:p>
              <a:p>
                <a:pPr>
                  <a:lnSpc>
                    <a:spcPct val="150000"/>
                  </a:lnSpc>
                </a:pPr>
                <a:r>
                  <a:rPr lang="en-US" sz="2800" u="sng" dirty="0">
                    <a:latin typeface="Times New Roman" panose="02020603050405020304" pitchFamily="18" charset="0"/>
                    <a:cs typeface="Times New Roman" panose="02020603050405020304" pitchFamily="18" charset="0"/>
                  </a:rPr>
                  <a:t>Top Longitudinal steel reinforcement at the left edge</a:t>
                </a:r>
                <a:r>
                  <a:rPr lang="en-US" sz="2800" dirty="0">
                    <a:latin typeface="Times New Roman" panose="02020603050405020304" pitchFamily="18" charset="0"/>
                    <a:cs typeface="Times New Roman" panose="02020603050405020304" pitchFamily="18" charset="0"/>
                  </a:rPr>
                  <a:t> =  10 ф 28.</a:t>
                </a:r>
              </a:p>
              <a:p>
                <a:pPr>
                  <a:lnSpc>
                    <a:spcPct val="150000"/>
                  </a:lnSpc>
                </a:pPr>
                <a:r>
                  <a:rPr lang="en-US" sz="2800" u="sng" dirty="0">
                    <a:latin typeface="Times New Roman" panose="02020603050405020304" pitchFamily="18" charset="0"/>
                    <a:cs typeface="Times New Roman" panose="02020603050405020304" pitchFamily="18" charset="0"/>
                  </a:rPr>
                  <a:t>Bottom Longitudinal steel </a:t>
                </a:r>
                <a:r>
                  <a:rPr lang="en-US" sz="2800" u="sng" dirty="0" err="1">
                    <a:latin typeface="Times New Roman" panose="02020603050405020304" pitchFamily="18" charset="0"/>
                    <a:cs typeface="Times New Roman" panose="02020603050405020304" pitchFamily="18" charset="0"/>
                  </a:rPr>
                  <a:t>Steel</a:t>
                </a:r>
                <a:r>
                  <a:rPr lang="en-US" sz="2800" u="sng" dirty="0">
                    <a:latin typeface="Times New Roman" panose="02020603050405020304" pitchFamily="18" charset="0"/>
                    <a:cs typeface="Times New Roman" panose="02020603050405020304" pitchFamily="18" charset="0"/>
                  </a:rPr>
                  <a:t> reinforcement</a:t>
                </a:r>
                <a:r>
                  <a:rPr lang="en-US" sz="2800" dirty="0">
                    <a:latin typeface="Times New Roman" panose="02020603050405020304" pitchFamily="18" charset="0"/>
                    <a:cs typeface="Times New Roman" panose="02020603050405020304" pitchFamily="18" charset="0"/>
                  </a:rPr>
                  <a:t> =  10 ф 28.</a:t>
                </a:r>
              </a:p>
              <a:p>
                <a:pPr>
                  <a:lnSpc>
                    <a:spcPct val="125000"/>
                  </a:lnSpc>
                  <a:spcBef>
                    <a:spcPts val="0"/>
                  </a:spcBef>
                  <a:spcAft>
                    <a:spcPts val="0"/>
                  </a:spcAft>
                </a:pPr>
                <a:r>
                  <a:rPr lang="en-US" sz="2800" u="sng" dirty="0">
                    <a:latin typeface="Times New Roman" panose="02020603050405020304" pitchFamily="18" charset="0"/>
                    <a:cs typeface="Times New Roman" panose="02020603050405020304" pitchFamily="18" charset="0"/>
                  </a:rPr>
                  <a:t>Middle Longitudinal  steel reinforcement (due to torsion)</a:t>
                </a:r>
                <a:r>
                  <a:rPr lang="en-US" sz="2800" dirty="0">
                    <a:latin typeface="Times New Roman" panose="02020603050405020304" pitchFamily="18" charset="0"/>
                    <a:cs typeface="Times New Roman" panose="02020603050405020304" pitchFamily="18" charset="0"/>
                  </a:rPr>
                  <a:t> = </a:t>
                </a:r>
                <a14:m>
                  <m:oMath xmlns:m="http://schemas.openxmlformats.org/officeDocument/2006/math">
                    <m:f>
                      <m:fPr>
                        <m:ctrlPr>
                          <a:rPr lang="en-US" sz="2800" i="1">
                            <a:latin typeface="Cambria Math" panose="02040503050406030204" pitchFamily="18" charset="0"/>
                            <a:cs typeface="Cambria Math" panose="02040503050406030204" pitchFamily="18" charset="0"/>
                          </a:rPr>
                        </m:ctrlPr>
                      </m:fPr>
                      <m:num>
                        <m:r>
                          <a:rPr lang="en-US" sz="2800">
                            <a:latin typeface="Cambria Math" panose="02040503050406030204" pitchFamily="18" charset="0"/>
                            <a:ea typeface="MS Mincho" charset="0"/>
                            <a:cs typeface="Cambria Math" panose="02040503050406030204" pitchFamily="18" charset="0"/>
                          </a:rPr>
                          <m:t>4828</m:t>
                        </m:r>
                      </m:num>
                      <m:den>
                        <m:r>
                          <a:rPr lang="en-US" sz="2800">
                            <a:latin typeface="Cambria Math" panose="02040503050406030204" pitchFamily="18" charset="0"/>
                            <a:ea typeface="MS Mincho" charset="0"/>
                            <a:cs typeface="Cambria Math" panose="02040503050406030204" pitchFamily="18" charset="0"/>
                          </a:rPr>
                          <m:t>3</m:t>
                        </m:r>
                      </m:den>
                    </m:f>
                    <m:r>
                      <a:rPr lang="en-US" sz="280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a:rPr lang="en-US" sz="2800">
                            <a:latin typeface="Cambria Math" panose="02040503050406030204" pitchFamily="18" charset="0"/>
                            <a:ea typeface="MS Mincho" charset="0"/>
                            <a:cs typeface="Cambria Math" panose="02040503050406030204" pitchFamily="18" charset="0"/>
                          </a:rPr>
                          <m:t>1609</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33</m:t>
                        </m:r>
                      </m:num>
                      <m:den>
                        <m:f>
                          <m:fPr>
                            <m:ctrlPr>
                              <a:rPr lang="en-US" sz="2800" i="1">
                                <a:latin typeface="Cambria Math" panose="02040503050406030204" pitchFamily="18" charset="0"/>
                                <a:cs typeface="Cambria Math" panose="02040503050406030204" pitchFamily="18" charset="0"/>
                              </a:rPr>
                            </m:ctrlPr>
                          </m:fPr>
                          <m:num>
                            <m:r>
                              <m:rPr>
                                <m:sty m:val="p"/>
                              </m:rPr>
                              <a:rPr lang="en-US" sz="2800">
                                <a:latin typeface="Cambria Math" panose="02040503050406030204" pitchFamily="18" charset="0"/>
                                <a:cs typeface="Cambria Math" panose="02040503050406030204" pitchFamily="18" charset="0"/>
                              </a:rPr>
                              <m:t>π</m:t>
                            </m:r>
                          </m:num>
                          <m:den>
                            <m:r>
                              <a:rPr lang="en-US" sz="2800">
                                <a:latin typeface="Cambria Math" panose="02040503050406030204" pitchFamily="18" charset="0"/>
                                <a:ea typeface="MS Mincho" charset="0"/>
                                <a:cs typeface="Cambria Math" panose="02040503050406030204" pitchFamily="18" charset="0"/>
                              </a:rPr>
                              <m:t>4</m:t>
                            </m:r>
                          </m:den>
                        </m:f>
                        <m:r>
                          <a:rPr lang="en-US" sz="2800">
                            <a:latin typeface="Cambria Math" panose="02040503050406030204" pitchFamily="18" charset="0"/>
                            <a:ea typeface="MS Mincho" charset="0"/>
                            <a:cs typeface="Cambria Math" panose="02040503050406030204" pitchFamily="18" charset="0"/>
                          </a:rPr>
                          <m:t>×</m:t>
                        </m:r>
                        <m:sSup>
                          <m:sSupPr>
                            <m:ctrlPr>
                              <a:rPr lang="en-US" sz="2800" i="1">
                                <a:latin typeface="Cambria Math" panose="02040503050406030204" pitchFamily="18" charset="0"/>
                                <a:cs typeface="Cambria Math" panose="02040503050406030204" pitchFamily="18" charset="0"/>
                              </a:rPr>
                            </m:ctrlPr>
                          </m:sSupPr>
                          <m:e>
                            <m:r>
                              <a:rPr lang="en-US" sz="2800">
                                <a:latin typeface="Cambria Math" panose="02040503050406030204" pitchFamily="18" charset="0"/>
                                <a:ea typeface="MS Mincho" charset="0"/>
                                <a:cs typeface="Cambria Math" panose="02040503050406030204" pitchFamily="18" charset="0"/>
                              </a:rPr>
                              <m:t>25</m:t>
                            </m:r>
                          </m:e>
                          <m:sup>
                            <m:r>
                              <a:rPr lang="en-US" sz="2800">
                                <a:latin typeface="Cambria Math" panose="02040503050406030204" pitchFamily="18" charset="0"/>
                                <a:ea typeface="MS Mincho" charset="0"/>
                                <a:cs typeface="Cambria Math" panose="02040503050406030204" pitchFamily="18" charset="0"/>
                              </a:rPr>
                              <m:t>2</m:t>
                            </m:r>
                          </m:sup>
                        </m:sSup>
                      </m:den>
                    </m:f>
                    <m:r>
                      <a:rPr lang="en-US" sz="2800" i="1">
                        <a:latin typeface="Cambria Math" panose="02040503050406030204" pitchFamily="18" charset="0"/>
                        <a:ea typeface="MS Mincho" charset="0"/>
                        <a:cs typeface="Cambria Math" panose="02040503050406030204" pitchFamily="18" charset="0"/>
                      </a:rPr>
                      <m:t>≈</m:t>
                    </m:r>
                  </m:oMath>
                </a14:m>
                <a:r>
                  <a:rPr lang="en-US" sz="2800" dirty="0">
                    <a:latin typeface="Times New Roman" panose="02020603050405020304" pitchFamily="18" charset="0"/>
                    <a:cs typeface="Times New Roman" panose="02020603050405020304" pitchFamily="18" charset="0"/>
                  </a:rPr>
                  <a:t> 4 ф 25.</a:t>
                </a:r>
              </a:p>
            </p:txBody>
          </p:sp>
        </mc:Choice>
        <mc:Fallback xmlns="">
          <p:sp>
            <p:nvSpPr>
              <p:cNvPr id="9" name="مستطيل 8"/>
              <p:cNvSpPr>
                <a:spLocks noRot="1" noChangeAspect="1" noMove="1" noResize="1" noEditPoints="1" noAdjustHandles="1" noChangeArrowheads="1" noChangeShapeType="1" noTextEdit="1"/>
              </p:cNvSpPr>
              <p:nvPr/>
            </p:nvSpPr>
            <p:spPr>
              <a:xfrm>
                <a:off x="662940" y="3314700"/>
                <a:ext cx="12166600" cy="3434080"/>
              </a:xfrm>
              <a:prstGeom prst="rect">
                <a:avLst/>
              </a:prstGeom>
              <a:blipFill rotWithShape="1">
                <a:blip r:embed="rId8"/>
                <a:stretch>
                  <a:fillRect/>
                </a:stretch>
              </a:blipFill>
            </p:spPr>
            <p:txBody>
              <a:bodyPr/>
              <a:lstStyle/>
              <a:p>
                <a:r>
                  <a:rPr lang="en-US" altLang="en-US">
                    <a:noFill/>
                  </a:rPr>
                  <a:t> </a:t>
                </a:r>
              </a:p>
            </p:txBody>
          </p:sp>
        </mc:Fallback>
      </mc:AlternateContent>
      <p:pic>
        <p:nvPicPr>
          <p:cNvPr id="178" name="Picture 178"/>
          <p:cNvPicPr>
            <a:picLocks noChangeAspect="1"/>
          </p:cNvPicPr>
          <p:nvPr>
            <p:custDataLst>
              <p:tags r:id="rId2"/>
            </p:custDataLst>
          </p:nvPr>
        </p:nvPicPr>
        <p:blipFill>
          <a:blip r:embed="rId9"/>
          <a:stretch>
            <a:fillRect/>
          </a:stretch>
        </p:blipFill>
        <p:spPr>
          <a:xfrm>
            <a:off x="914400" y="6667500"/>
            <a:ext cx="6907530" cy="2033270"/>
          </a:xfrm>
          <a:prstGeom prst="rect">
            <a:avLst/>
          </a:prstGeom>
          <a:noFill/>
          <a:ln>
            <a:noFill/>
          </a:ln>
        </p:spPr>
      </p:pic>
      <p:pic>
        <p:nvPicPr>
          <p:cNvPr id="281" name="Picture 281"/>
          <p:cNvPicPr>
            <a:picLocks noChangeAspect="1"/>
          </p:cNvPicPr>
          <p:nvPr>
            <p:custDataLst>
              <p:tags r:id="rId3"/>
            </p:custDataLst>
          </p:nvPr>
        </p:nvPicPr>
        <p:blipFill>
          <a:blip r:embed="rId10"/>
          <a:stretch>
            <a:fillRect/>
          </a:stretch>
        </p:blipFill>
        <p:spPr>
          <a:xfrm>
            <a:off x="8686483" y="6688773"/>
            <a:ext cx="7861307" cy="2011680"/>
          </a:xfrm>
          <a:prstGeom prst="rect">
            <a:avLst/>
          </a:prstGeom>
          <a:noFill/>
          <a:ln>
            <a:noFill/>
          </a:ln>
        </p:spPr>
      </p:pic>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4"/>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5"/>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8064415" y="1607603"/>
            <a:ext cx="176593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Beams</a:t>
            </a:r>
          </a:p>
        </p:txBody>
      </p:sp>
      <p:sp>
        <p:nvSpPr>
          <p:cNvPr id="16" name="Text Box 3"/>
          <p:cNvSpPr txBox="1"/>
          <p:nvPr/>
        </p:nvSpPr>
        <p:spPr>
          <a:xfrm>
            <a:off x="457200" y="2476500"/>
            <a:ext cx="10259060" cy="1472565"/>
          </a:xfrm>
          <a:prstGeom prst="rect">
            <a:avLst/>
          </a:prstGeom>
          <a:noFill/>
        </p:spPr>
        <p:txBody>
          <a:bodyPr wrap="square" rtlCol="0">
            <a:noAutofit/>
          </a:bodyPr>
          <a:lstStyle/>
          <a:p>
            <a:pPr marL="571500" lvl="0" indent="-571500">
              <a:buFont typeface="Wingdings" panose="05000000000000000000" charset="0"/>
              <a:buChar char="Ø"/>
            </a:pPr>
            <a:r>
              <a:rPr lang="en-US" sz="3600" b="1" dirty="0">
                <a:latin typeface="Times New Roman" panose="02020603050405020304" pitchFamily="18" charset="0"/>
                <a:cs typeface="Times New Roman" panose="02020603050405020304" pitchFamily="18" charset="0"/>
              </a:rPr>
              <a:t> Transfers reinforcement:</a:t>
            </a:r>
            <a:endParaRPr lang="en-US" sz="3600" dirty="0">
              <a:latin typeface="Times New Roman" panose="02020603050405020304" pitchFamily="18" charset="0"/>
              <a:cs typeface="Times New Roman" panose="02020603050405020304" pitchFamily="18" charset="0"/>
            </a:endParaRPr>
          </a:p>
          <a:p>
            <a:endParaRPr lang="en-US" altLang="ar-SA" sz="3600" b="1"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3" name="مستطيل 12"/>
              <p:cNvSpPr/>
              <p:nvPr/>
            </p:nvSpPr>
            <p:spPr>
              <a:xfrm>
                <a:off x="702310" y="3238306"/>
                <a:ext cx="6975475" cy="7170420"/>
              </a:xfrm>
              <a:prstGeom prst="rect">
                <a:avLst/>
              </a:prstGeom>
            </p:spPr>
            <p:txBody>
              <a:bodyPr wrap="none">
                <a:spAutoFit/>
              </a:bodyPr>
              <a:lstStyle/>
              <a:p>
                <a:pPr algn="l">
                  <a:lnSpc>
                    <a:spcPct val="100000"/>
                  </a:lnSpc>
                  <a:spcBef>
                    <a:spcPts val="0"/>
                  </a:spcBef>
                  <a:spcAft>
                    <a:spcPts val="0"/>
                  </a:spcAft>
                </a:pPr>
                <a14:m>
                  <m:oMath xmlns:m="http://schemas.openxmlformats.org/officeDocument/2006/math">
                    <m:f>
                      <m:fPr>
                        <m:ctrlPr>
                          <a:rPr lang="en-US" sz="2800" i="1">
                            <a:latin typeface="Cambria Math" panose="02040503050406030204" pitchFamily="18" charset="0"/>
                            <a:cs typeface="Cambria Math" panose="02040503050406030204" pitchFamily="18" charset="0"/>
                          </a:rPr>
                        </m:ctrlPr>
                      </m:fPr>
                      <m:num>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A</m:t>
                            </m:r>
                          </m:e>
                          <m:sub>
                            <m:r>
                              <m:rPr>
                                <m:sty m:val="p"/>
                              </m:rPr>
                              <a:rPr lang="en-US" sz="2800">
                                <a:latin typeface="Cambria Math" panose="02040503050406030204" pitchFamily="18" charset="0"/>
                                <a:cs typeface="Cambria Math" panose="02040503050406030204" pitchFamily="18" charset="0"/>
                              </a:rPr>
                              <m:t>v</m:t>
                            </m:r>
                          </m:sub>
                        </m:sSub>
                      </m:num>
                      <m:den>
                        <m:r>
                          <m:rPr>
                            <m:sty m:val="p"/>
                          </m:rPr>
                          <a:rPr lang="en-US" sz="2800">
                            <a:latin typeface="Cambria Math" panose="02040503050406030204" pitchFamily="18" charset="0"/>
                            <a:cs typeface="Cambria Math" panose="02040503050406030204" pitchFamily="18" charset="0"/>
                          </a:rPr>
                          <m:t>s</m:t>
                        </m:r>
                      </m:den>
                    </m:f>
                    <m:r>
                      <a:rPr lang="en-US" sz="280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sSub>
                          <m:sSubPr>
                            <m:ctrlPr>
                              <a:rPr lang="en-US" sz="2800" i="1">
                                <a:latin typeface="Cambria Math" panose="02040503050406030204" pitchFamily="18" charset="0"/>
                                <a:cs typeface="Cambria Math" panose="02040503050406030204" pitchFamily="18" charset="0"/>
                              </a:rPr>
                            </m:ctrlPr>
                          </m:sSubPr>
                          <m:e>
                            <m:r>
                              <a:rPr lang="en-US" sz="2800">
                                <a:latin typeface="Cambria Math" panose="02040503050406030204" pitchFamily="18" charset="0"/>
                                <a:ea typeface="MS Mincho" charset="0"/>
                                <a:cs typeface="Cambria Math" panose="02040503050406030204" pitchFamily="18" charset="0"/>
                              </a:rPr>
                              <m:t>2</m:t>
                            </m:r>
                            <m:r>
                              <m:rPr>
                                <m:sty m:val="p"/>
                              </m:rPr>
                              <a:rPr lang="en-US" sz="2800">
                                <a:latin typeface="Cambria Math" panose="02040503050406030204" pitchFamily="18" charset="0"/>
                                <a:cs typeface="Cambria Math" panose="02040503050406030204" pitchFamily="18" charset="0"/>
                              </a:rPr>
                              <m:t>A</m:t>
                            </m:r>
                          </m:e>
                          <m:sub>
                            <m:r>
                              <m:rPr>
                                <m:sty m:val="p"/>
                              </m:rPr>
                              <a:rPr lang="en-US" sz="2800">
                                <a:latin typeface="Cambria Math" panose="02040503050406030204" pitchFamily="18" charset="0"/>
                                <a:cs typeface="Cambria Math" panose="02040503050406030204" pitchFamily="18" charset="0"/>
                              </a:rPr>
                              <m:t>t</m:t>
                            </m:r>
                          </m:sub>
                        </m:sSub>
                      </m:num>
                      <m:den>
                        <m:r>
                          <m:rPr>
                            <m:sty m:val="p"/>
                          </m:rPr>
                          <a:rPr lang="en-US" sz="2800">
                            <a:latin typeface="Cambria Math" panose="02040503050406030204" pitchFamily="18" charset="0"/>
                            <a:cs typeface="Cambria Math" panose="02040503050406030204" pitchFamily="18" charset="0"/>
                          </a:rPr>
                          <m:t>s</m:t>
                        </m:r>
                      </m:den>
                    </m:f>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1500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556</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15</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2612</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3</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mm</m:t>
                    </m:r>
                  </m:oMath>
                </a14:m>
                <a:r>
                  <a:rPr lang="en-US" sz="2800" dirty="0">
                    <a:latin typeface="Times New Roman" panose="02020603050405020304" pitchFamily="18" charset="0"/>
                    <a:cs typeface="Times New Roman" panose="02020603050405020304" pitchFamily="18" charset="0"/>
                  </a:rPr>
                  <a:t>.</a:t>
                </a:r>
              </a:p>
              <a:p>
                <a:pPr indent="0" algn="l" fontAlgn="auto">
                  <a:lnSpc>
                    <a:spcPct val="125000"/>
                  </a:lnSpc>
                  <a:spcBef>
                    <a:spcPts val="0"/>
                  </a:spcBef>
                  <a:spcAft>
                    <a:spcPts val="0"/>
                  </a:spcAft>
                </a:pPr>
                <a14:m>
                  <m:oMath xmlns:m="http://schemas.openxmlformats.org/officeDocument/2006/math">
                    <m:r>
                      <m:rPr>
                        <m:sty m:val="p"/>
                      </m:rPr>
                      <a:rPr lang="en-US" sz="2800">
                        <a:latin typeface="Cambria Math" panose="02040503050406030204" pitchFamily="18" charset="0"/>
                        <a:cs typeface="Cambria Math" panose="02040503050406030204" pitchFamily="18" charset="0"/>
                      </a:rPr>
                      <m:t>s</m:t>
                    </m:r>
                    <m:r>
                      <a:rPr lang="en-US" sz="280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a:rPr lang="en-US" sz="2800">
                            <a:latin typeface="Cambria Math" panose="02040503050406030204" pitchFamily="18" charset="0"/>
                            <a:ea typeface="MS Mincho" charset="0"/>
                            <a:cs typeface="Cambria Math" panose="02040503050406030204" pitchFamily="18" charset="0"/>
                          </a:rPr>
                          <m:t>2</m:t>
                        </m:r>
                        <m:r>
                          <a:rPr lang="en-US" sz="280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m:rPr>
                                <m:sty m:val="p"/>
                              </m:rPr>
                              <a:rPr lang="en-US" sz="2800">
                                <a:latin typeface="Cambria Math" panose="02040503050406030204" pitchFamily="18" charset="0"/>
                                <a:cs typeface="Cambria Math" panose="02040503050406030204" pitchFamily="18" charset="0"/>
                              </a:rPr>
                              <m:t>π</m:t>
                            </m:r>
                          </m:num>
                          <m:den>
                            <m:r>
                              <a:rPr lang="en-US" sz="2800">
                                <a:latin typeface="Cambria Math" panose="02040503050406030204" pitchFamily="18" charset="0"/>
                                <a:ea typeface="MS Mincho" charset="0"/>
                                <a:cs typeface="Cambria Math" panose="02040503050406030204" pitchFamily="18" charset="0"/>
                              </a:rPr>
                              <m:t>4</m:t>
                            </m:r>
                          </m:den>
                        </m:f>
                        <m:r>
                          <a:rPr lang="en-US" sz="2800">
                            <a:latin typeface="Cambria Math" panose="02040503050406030204" pitchFamily="18" charset="0"/>
                            <a:ea typeface="MS Mincho" charset="0"/>
                            <a:cs typeface="Cambria Math" panose="02040503050406030204" pitchFamily="18" charset="0"/>
                          </a:rPr>
                          <m:t>×</m:t>
                        </m:r>
                        <m:sSup>
                          <m:sSupPr>
                            <m:ctrlPr>
                              <a:rPr lang="en-US" sz="2800" i="1">
                                <a:latin typeface="Cambria Math" panose="02040503050406030204" pitchFamily="18" charset="0"/>
                                <a:cs typeface="Cambria Math" panose="02040503050406030204" pitchFamily="18" charset="0"/>
                              </a:rPr>
                            </m:ctrlPr>
                          </m:sSupPr>
                          <m:e>
                            <m:r>
                              <a:rPr lang="en-US" sz="2800">
                                <a:latin typeface="Cambria Math" panose="02040503050406030204" pitchFamily="18" charset="0"/>
                                <a:ea typeface="MS Mincho" charset="0"/>
                                <a:cs typeface="Cambria Math" panose="02040503050406030204" pitchFamily="18" charset="0"/>
                              </a:rPr>
                              <m:t>14</m:t>
                            </m:r>
                          </m:e>
                          <m:sup>
                            <m:r>
                              <a:rPr lang="en-US" sz="2800">
                                <a:latin typeface="Cambria Math" panose="02040503050406030204" pitchFamily="18" charset="0"/>
                                <a:ea typeface="MS Mincho" charset="0"/>
                                <a:cs typeface="Cambria Math" panose="02040503050406030204" pitchFamily="18" charset="0"/>
                              </a:rPr>
                              <m:t>2</m:t>
                            </m:r>
                          </m:sup>
                        </m:sSup>
                      </m:num>
                      <m:den>
                        <m:r>
                          <a:rPr lang="en-US" sz="2800">
                            <a:latin typeface="Cambria Math" panose="02040503050406030204" pitchFamily="18" charset="0"/>
                            <a:ea typeface="MS Mincho" charset="0"/>
                            <a:cs typeface="Cambria Math" panose="02040503050406030204" pitchFamily="18" charset="0"/>
                          </a:rPr>
                          <m:t>2612</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3</m:t>
                        </m:r>
                      </m:den>
                    </m:f>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1000</m:t>
                    </m:r>
                    <m:r>
                      <a:rPr lang="en-US" sz="2800">
                        <a:latin typeface="Cambria Math" panose="02040503050406030204" pitchFamily="18" charset="0"/>
                        <a:ea typeface="MS Mincho" charset="0"/>
                        <a:cs typeface="Cambria Math" panose="02040503050406030204" pitchFamily="18" charset="0"/>
                      </a:rPr>
                      <m:t>= </m:t>
                    </m:r>
                    <m:r>
                      <a:rPr lang="en-US" sz="2800">
                        <a:latin typeface="Cambria Math" panose="02040503050406030204" pitchFamily="18" charset="0"/>
                        <a:ea typeface="MS Mincho" charset="0"/>
                        <a:cs typeface="Cambria Math" panose="02040503050406030204" pitchFamily="18" charset="0"/>
                      </a:rPr>
                      <m:t>118</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mm</m:t>
                    </m:r>
                  </m:oMath>
                </a14:m>
                <a:r>
                  <a:rPr lang="en-US" sz="2800" dirty="0">
                    <a:latin typeface="Times New Roman" panose="02020603050405020304" pitchFamily="18" charset="0"/>
                    <a:cs typeface="Times New Roman" panose="02020603050405020304" pitchFamily="18" charset="0"/>
                  </a:rPr>
                  <a:t>. </a:t>
                </a:r>
              </a:p>
              <a:p>
                <a:pPr algn="l">
                  <a:lnSpc>
                    <a:spcPct val="125000"/>
                  </a:lnSpc>
                  <a:spcBef>
                    <a:spcPts val="0"/>
                  </a:spcBef>
                  <a:spcAft>
                    <a:spcPts val="0"/>
                  </a:spcAft>
                </a:pPr>
                <a14:m>
                  <m:oMath xmlns:m="http://schemas.openxmlformats.org/officeDocument/2006/math">
                    <m:r>
                      <m:rPr>
                        <m:sty m:val="p"/>
                      </m:rPr>
                      <a:rPr lang="en-US" sz="2800">
                        <a:latin typeface="Cambria Math" panose="02040503050406030204" pitchFamily="18" charset="0"/>
                        <a:cs typeface="Cambria Math" panose="02040503050406030204" pitchFamily="18" charset="0"/>
                      </a:rPr>
                      <m:t>s</m:t>
                    </m:r>
                  </m:oMath>
                </a14:m>
                <a:r>
                  <a:rPr lang="en-US" sz="2800" dirty="0">
                    <a:latin typeface="Times New Roman" panose="02020603050405020304" pitchFamily="18" charset="0"/>
                    <a:cs typeface="Times New Roman" panose="02020603050405020304" pitchFamily="18" charset="0"/>
                  </a:rPr>
                  <a:t> = 100mm</a:t>
                </a:r>
              </a:p>
              <a:p>
                <a:pPr algn="l">
                  <a:lnSpc>
                    <a:spcPct val="100000"/>
                  </a:lnSpc>
                  <a:spcBef>
                    <a:spcPts val="0"/>
                  </a:spcBef>
                  <a:spcAft>
                    <a:spcPts val="0"/>
                  </a:spcAft>
                </a:pPr>
                <a14:m>
                  <m:oMathPara xmlns:m="http://schemas.openxmlformats.org/officeDocument/2006/math">
                    <m:oMathParaPr>
                      <m:jc m:val="left"/>
                    </m:oMathParaPr>
                    <m:oMath xmlns:m="http://schemas.openxmlformats.org/officeDocument/2006/math">
                      <m:r>
                        <m:rPr>
                          <m:sty m:val="p"/>
                        </m:rPr>
                        <a:rPr lang="en-US" sz="2800">
                          <a:latin typeface="Cambria Math" panose="02040503050406030204" pitchFamily="18" charset="0"/>
                          <a:cs typeface="Cambria Math" panose="02040503050406030204" pitchFamily="18" charset="0"/>
                        </a:rPr>
                        <m:t>s</m:t>
                      </m:r>
                      <m:r>
                        <a:rPr lang="en-US" sz="2800">
                          <a:latin typeface="Cambria Math" panose="02040503050406030204" pitchFamily="18" charset="0"/>
                          <a:ea typeface="MS Mincho" charset="0"/>
                          <a:cs typeface="Cambria Math" panose="02040503050406030204" pitchFamily="18" charset="0"/>
                        </a:rPr>
                        <m:t>&lt;</m:t>
                      </m:r>
                      <m:f>
                        <m:fPr>
                          <m:ctrlPr>
                            <a:rPr lang="en-US" sz="2800" i="1">
                              <a:latin typeface="Cambria Math" panose="02040503050406030204" pitchFamily="18" charset="0"/>
                              <a:cs typeface="Cambria Math" panose="02040503050406030204" pitchFamily="18" charset="0"/>
                            </a:rPr>
                          </m:ctrlPr>
                        </m:fPr>
                        <m:num>
                          <m:r>
                            <m:rPr>
                              <m:sty m:val="p"/>
                            </m:rPr>
                            <a:rPr lang="en-US" sz="2800">
                              <a:latin typeface="Cambria Math" panose="02040503050406030204" pitchFamily="18" charset="0"/>
                              <a:cs typeface="Cambria Math" panose="02040503050406030204" pitchFamily="18" charset="0"/>
                            </a:rPr>
                            <m:t>d</m:t>
                          </m:r>
                        </m:num>
                        <m:den>
                          <m:r>
                            <a:rPr lang="en-US" sz="2800">
                              <a:latin typeface="Cambria Math" panose="02040503050406030204" pitchFamily="18" charset="0"/>
                              <a:ea typeface="MS Mincho" charset="0"/>
                              <a:cs typeface="Cambria Math" panose="02040503050406030204" pitchFamily="18" charset="0"/>
                            </a:rPr>
                            <m:t>4</m:t>
                          </m:r>
                        </m:den>
                      </m:f>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143</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75</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mm</m:t>
                      </m:r>
                      <m:r>
                        <a:rPr lang="en-US" sz="2800">
                          <a:latin typeface="Cambria Math" panose="02040503050406030204" pitchFamily="18" charset="0"/>
                          <a:ea typeface="MS Mincho" charset="0"/>
                          <a:cs typeface="Cambria Math" panose="02040503050406030204" pitchFamily="18" charset="0"/>
                        </a:rPr>
                        <m:t>.</m:t>
                      </m:r>
                    </m:oMath>
                  </m:oMathPara>
                </a14:m>
                <a:endParaRPr lang="en-US" sz="2800">
                  <a:latin typeface="Times New Roman" panose="02020603050405020304" pitchFamily="18" charset="0"/>
                  <a:cs typeface="Times New Roman" panose="02020603050405020304" pitchFamily="18" charset="0"/>
                </a:endParaRPr>
              </a:p>
              <a:p>
                <a:pPr algn="l">
                  <a:lnSpc>
                    <a:spcPct val="100000"/>
                  </a:lnSpc>
                  <a:spcBef>
                    <a:spcPts val="0"/>
                  </a:spcBef>
                  <a:spcAft>
                    <a:spcPts val="0"/>
                  </a:spcAft>
                </a:pPr>
                <a14:m>
                  <m:oMath xmlns:m="http://schemas.openxmlformats.org/officeDocument/2006/math">
                    <m:r>
                      <m:rPr>
                        <m:sty m:val="p"/>
                      </m:rPr>
                      <a:rPr lang="en-US" sz="2800">
                        <a:latin typeface="Cambria Math" panose="02040503050406030204" pitchFamily="18" charset="0"/>
                        <a:cs typeface="Cambria Math" panose="02040503050406030204" pitchFamily="18" charset="0"/>
                      </a:rPr>
                      <m:t>s</m:t>
                    </m:r>
                    <m:r>
                      <a:rPr lang="en-US" sz="2800">
                        <a:latin typeface="Cambria Math" panose="02040503050406030204" pitchFamily="18" charset="0"/>
                        <a:ea typeface="MS Mincho" charset="0"/>
                        <a:cs typeface="Cambria Math" panose="02040503050406030204" pitchFamily="18" charset="0"/>
                      </a:rPr>
                      <m:t>&lt;</m:t>
                    </m:r>
                    <m:f>
                      <m:fPr>
                        <m:ctrlPr>
                          <a:rPr lang="en-US" sz="2800" i="1">
                            <a:latin typeface="Cambria Math" panose="02040503050406030204" pitchFamily="18" charset="0"/>
                            <a:cs typeface="Cambria Math" panose="02040503050406030204" pitchFamily="18" charset="0"/>
                          </a:rPr>
                        </m:ctrlPr>
                      </m:fPr>
                      <m:num>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P</m:t>
                            </m:r>
                          </m:e>
                          <m:sub>
                            <m:r>
                              <m:rPr>
                                <m:sty m:val="p"/>
                              </m:rPr>
                              <a:rPr lang="en-US" sz="2800">
                                <a:latin typeface="Cambria Math" panose="02040503050406030204" pitchFamily="18" charset="0"/>
                                <a:cs typeface="Cambria Math" panose="02040503050406030204" pitchFamily="18" charset="0"/>
                              </a:rPr>
                              <m:t>h</m:t>
                            </m:r>
                          </m:sub>
                        </m:sSub>
                      </m:num>
                      <m:den>
                        <m:r>
                          <a:rPr lang="en-US" sz="2800">
                            <a:latin typeface="Cambria Math" panose="02040503050406030204" pitchFamily="18" charset="0"/>
                            <a:ea typeface="MS Mincho" charset="0"/>
                            <a:cs typeface="Cambria Math" panose="02040503050406030204" pitchFamily="18" charset="0"/>
                          </a:rPr>
                          <m:t>8</m:t>
                        </m:r>
                      </m:den>
                    </m:f>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422</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5</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mm</m:t>
                    </m:r>
                  </m:oMath>
                </a14:m>
                <a:r>
                  <a:rPr lang="en-US" sz="2800" dirty="0">
                    <a:latin typeface="Times New Roman" panose="02020603050405020304" pitchFamily="18" charset="0"/>
                    <a:cs typeface="Times New Roman" panose="02020603050405020304" pitchFamily="18" charset="0"/>
                  </a:rPr>
                  <a:t>. </a:t>
                </a:r>
              </a:p>
              <a:p>
                <a:pPr algn="l">
                  <a:lnSpc>
                    <a:spcPct val="100000"/>
                  </a:lnSpc>
                  <a:spcBef>
                    <a:spcPts val="0"/>
                  </a:spcBef>
                  <a:spcAft>
                    <a:spcPts val="0"/>
                  </a:spcAft>
                </a:pPr>
                <a14:m>
                  <m:oMath xmlns:m="http://schemas.openxmlformats.org/officeDocument/2006/math">
                    <m:r>
                      <m:rPr>
                        <m:sty m:val="p"/>
                      </m:rPr>
                      <a:rPr lang="en-US" sz="2800">
                        <a:latin typeface="Cambria Math" panose="02040503050406030204" pitchFamily="18" charset="0"/>
                        <a:cs typeface="Cambria Math" panose="02040503050406030204" pitchFamily="18" charset="0"/>
                      </a:rPr>
                      <m:t>s</m:t>
                    </m:r>
                    <m:r>
                      <a:rPr lang="en-US" sz="2800">
                        <a:latin typeface="Cambria Math" panose="02040503050406030204" pitchFamily="18" charset="0"/>
                        <a:ea typeface="MS Mincho" charset="0"/>
                        <a:cs typeface="Cambria Math" panose="02040503050406030204" pitchFamily="18" charset="0"/>
                      </a:rPr>
                      <m:t>&lt;</m:t>
                    </m:r>
                    <m:r>
                      <a:rPr lang="en-US" sz="2800">
                        <a:latin typeface="Cambria Math" panose="02040503050406030204" pitchFamily="18" charset="0"/>
                        <a:ea typeface="MS Mincho" charset="0"/>
                        <a:cs typeface="Cambria Math" panose="02040503050406030204" pitchFamily="18" charset="0"/>
                      </a:rPr>
                      <m:t>300</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mm</m:t>
                    </m:r>
                  </m:oMath>
                </a14:m>
                <a:r>
                  <a:rPr lang="en-US" sz="2800" dirty="0">
                    <a:latin typeface="Times New Roman" panose="02020603050405020304" pitchFamily="18" charset="0"/>
                    <a:cs typeface="Times New Roman" panose="02020603050405020304" pitchFamily="18" charset="0"/>
                  </a:rPr>
                  <a:t>. </a:t>
                </a:r>
              </a:p>
              <a:p>
                <a:pPr algn="l">
                  <a:lnSpc>
                    <a:spcPct val="100000"/>
                  </a:lnSpc>
                  <a:spcBef>
                    <a:spcPts val="0"/>
                  </a:spcBef>
                  <a:spcAft>
                    <a:spcPts val="0"/>
                  </a:spcAft>
                </a:pPr>
                <a14:m>
                  <m:oMathPara xmlns:m="http://schemas.openxmlformats.org/officeDocument/2006/math">
                    <m:oMathParaPr>
                      <m:jc m:val="left"/>
                    </m:oMathParaPr>
                    <m:oMath xmlns:m="http://schemas.openxmlformats.org/officeDocument/2006/math">
                      <m:r>
                        <m:rPr>
                          <m:sty m:val="p"/>
                        </m:rPr>
                        <a:rPr lang="en-US" sz="2800">
                          <a:latin typeface="Cambria Math" panose="02040503050406030204" pitchFamily="18" charset="0"/>
                          <a:cs typeface="Cambria Math" panose="02040503050406030204" pitchFamily="18" charset="0"/>
                        </a:rPr>
                        <m:t>s</m:t>
                      </m:r>
                      <m:r>
                        <a:rPr lang="en-US" sz="2800">
                          <a:latin typeface="Cambria Math" panose="02040503050406030204" pitchFamily="18" charset="0"/>
                          <a:ea typeface="MS Mincho" charset="0"/>
                          <a:cs typeface="Cambria Math" panose="02040503050406030204" pitchFamily="18" charset="0"/>
                        </a:rPr>
                        <m:t>&lt;</m:t>
                      </m:r>
                      <m:f>
                        <m:fPr>
                          <m:ctrlPr>
                            <a:rPr lang="en-US" sz="2800" i="1">
                              <a:latin typeface="Cambria Math" panose="02040503050406030204" pitchFamily="18" charset="0"/>
                              <a:cs typeface="Cambria Math" panose="02040503050406030204" pitchFamily="18" charset="0"/>
                            </a:rPr>
                          </m:ctrlPr>
                        </m:fPr>
                        <m:num>
                          <m:r>
                            <m:rPr>
                              <m:sty m:val="p"/>
                            </m:rPr>
                            <a:rPr lang="en-US" sz="2800">
                              <a:latin typeface="Cambria Math" panose="02040503050406030204" pitchFamily="18" charset="0"/>
                              <a:cs typeface="Cambria Math" panose="02040503050406030204" pitchFamily="18" charset="0"/>
                            </a:rPr>
                            <m:t>d</m:t>
                          </m:r>
                        </m:num>
                        <m:den>
                          <m:r>
                            <a:rPr lang="en-US" sz="2800">
                              <a:latin typeface="Cambria Math" panose="02040503050406030204" pitchFamily="18" charset="0"/>
                              <a:ea typeface="MS Mincho" charset="0"/>
                              <a:cs typeface="Cambria Math" panose="02040503050406030204" pitchFamily="18" charset="0"/>
                            </a:rPr>
                            <m:t>4</m:t>
                          </m:r>
                        </m:den>
                      </m:f>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143</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75</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mm</m:t>
                      </m:r>
                      <m:r>
                        <a:rPr lang="en-US" sz="2800">
                          <a:latin typeface="Cambria Math" panose="02040503050406030204" pitchFamily="18" charset="0"/>
                          <a:ea typeface="MS Mincho" charset="0"/>
                          <a:cs typeface="Cambria Math" panose="02040503050406030204" pitchFamily="18" charset="0"/>
                        </a:rPr>
                        <m:t>.</m:t>
                      </m:r>
                    </m:oMath>
                  </m:oMathPara>
                </a14:m>
                <a:endParaRPr lang="en-US" sz="2800" dirty="0">
                  <a:latin typeface="Times New Roman" panose="02020603050405020304" pitchFamily="18" charset="0"/>
                  <a:cs typeface="Times New Roman" panose="02020603050405020304" pitchFamily="18" charset="0"/>
                </a:endParaRPr>
              </a:p>
              <a:p>
                <a:pPr algn="l">
                  <a:lnSpc>
                    <a:spcPct val="100000"/>
                  </a:lnSpc>
                  <a:spcBef>
                    <a:spcPts val="0"/>
                  </a:spcBef>
                  <a:spcAft>
                    <a:spcPts val="0"/>
                  </a:spcAft>
                </a:pPr>
                <a14:m>
                  <m:oMathPara xmlns:m="http://schemas.openxmlformats.org/officeDocument/2006/math">
                    <m:oMathParaPr>
                      <m:jc m:val="left"/>
                    </m:oMathParaPr>
                    <m:oMath xmlns:m="http://schemas.openxmlformats.org/officeDocument/2006/math">
                      <m:r>
                        <m:rPr>
                          <m:sty m:val="p"/>
                        </m:rPr>
                        <a:rPr lang="en-US" sz="2800">
                          <a:latin typeface="Cambria Math" panose="02040503050406030204" pitchFamily="18" charset="0"/>
                          <a:cs typeface="Cambria Math" panose="02040503050406030204" pitchFamily="18" charset="0"/>
                        </a:rPr>
                        <m:t>s</m:t>
                      </m:r>
                      <m:r>
                        <a:rPr lang="en-US" sz="2800">
                          <a:latin typeface="Cambria Math" panose="02040503050406030204" pitchFamily="18" charset="0"/>
                          <a:ea typeface="MS Mincho" charset="0"/>
                          <a:cs typeface="Cambria Math" panose="02040503050406030204" pitchFamily="18" charset="0"/>
                        </a:rPr>
                        <m:t>&lt;</m:t>
                      </m:r>
                      <m:r>
                        <a:rPr lang="en-US" sz="2800">
                          <a:latin typeface="Cambria Math" panose="02040503050406030204" pitchFamily="18" charset="0"/>
                          <a:ea typeface="MS Mincho" charset="0"/>
                          <a:cs typeface="Cambria Math" panose="02040503050406030204" pitchFamily="18" charset="0"/>
                        </a:rPr>
                        <m:t>8</m:t>
                      </m:r>
                      <m:r>
                        <a:rPr lang="en-US" sz="2800">
                          <a:latin typeface="Cambria Math" panose="02040503050406030204" pitchFamily="18" charset="0"/>
                          <a:ea typeface="MS Mincho"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d</m:t>
                          </m:r>
                        </m:e>
                        <m:sub>
                          <m:r>
                            <m:rPr>
                              <m:sty m:val="p"/>
                            </m:rPr>
                            <a:rPr lang="en-US" sz="2800">
                              <a:latin typeface="Cambria Math" panose="02040503050406030204" pitchFamily="18" charset="0"/>
                              <a:cs typeface="Cambria Math" panose="02040503050406030204" pitchFamily="18" charset="0"/>
                            </a:rPr>
                            <m:t>b</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224</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mm</m:t>
                      </m:r>
                      <m:r>
                        <a:rPr lang="en-US" sz="2800">
                          <a:latin typeface="Cambria Math" panose="02040503050406030204" pitchFamily="18" charset="0"/>
                          <a:ea typeface="MS Mincho" charset="0"/>
                          <a:cs typeface="Cambria Math" panose="02040503050406030204" pitchFamily="18" charset="0"/>
                        </a:rPr>
                        <m:t>.</m:t>
                      </m:r>
                    </m:oMath>
                  </m:oMathPara>
                </a14:m>
                <a:endParaRPr lang="en-US" sz="2800" dirty="0">
                  <a:latin typeface="Times New Roman" panose="02020603050405020304" pitchFamily="18" charset="0"/>
                  <a:cs typeface="Times New Roman" panose="02020603050405020304" pitchFamily="18" charset="0"/>
                </a:endParaRPr>
              </a:p>
              <a:p>
                <a:pPr algn="l">
                  <a:lnSpc>
                    <a:spcPct val="100000"/>
                  </a:lnSpc>
                  <a:spcBef>
                    <a:spcPts val="0"/>
                  </a:spcBef>
                  <a:spcAft>
                    <a:spcPts val="0"/>
                  </a:spcAft>
                </a:pPr>
                <a14:m>
                  <m:oMathPara xmlns:m="http://schemas.openxmlformats.org/officeDocument/2006/math">
                    <m:oMathParaPr>
                      <m:jc m:val="left"/>
                    </m:oMathParaPr>
                    <m:oMath xmlns:m="http://schemas.openxmlformats.org/officeDocument/2006/math">
                      <m:r>
                        <m:rPr>
                          <m:sty m:val="p"/>
                        </m:rPr>
                        <a:rPr lang="en-US" sz="2800">
                          <a:latin typeface="Cambria Math" panose="02040503050406030204" pitchFamily="18" charset="0"/>
                          <a:cs typeface="Cambria Math" panose="02040503050406030204" pitchFamily="18" charset="0"/>
                        </a:rPr>
                        <m:t>s</m:t>
                      </m:r>
                      <m:r>
                        <a:rPr lang="en-US" sz="2800">
                          <a:latin typeface="Cambria Math" panose="02040503050406030204" pitchFamily="18" charset="0"/>
                          <a:ea typeface="MS Mincho" charset="0"/>
                          <a:cs typeface="Cambria Math" panose="02040503050406030204" pitchFamily="18" charset="0"/>
                        </a:rPr>
                        <m:t>&lt;</m:t>
                      </m:r>
                      <m:r>
                        <a:rPr lang="en-US" sz="2800">
                          <a:latin typeface="Cambria Math" panose="02040503050406030204" pitchFamily="18" charset="0"/>
                          <a:ea typeface="MS Mincho" charset="0"/>
                          <a:cs typeface="Cambria Math" panose="02040503050406030204" pitchFamily="18" charset="0"/>
                        </a:rPr>
                        <m:t>24</m:t>
                      </m:r>
                      <m:r>
                        <a:rPr lang="en-US" sz="2800">
                          <a:latin typeface="Cambria Math" panose="02040503050406030204" pitchFamily="18" charset="0"/>
                          <a:ea typeface="MS Mincho"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d</m:t>
                          </m:r>
                        </m:e>
                        <m:sub>
                          <m:r>
                            <m:rPr>
                              <m:sty m:val="p"/>
                            </m:rPr>
                            <a:rPr lang="en-US" sz="2800">
                              <a:latin typeface="Cambria Math" panose="02040503050406030204" pitchFamily="18" charset="0"/>
                              <a:cs typeface="Cambria Math" panose="02040503050406030204" pitchFamily="18" charset="0"/>
                            </a:rPr>
                            <m:t>t</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336</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mm</m:t>
                      </m:r>
                      <m:r>
                        <a:rPr lang="en-US" sz="2800">
                          <a:latin typeface="Cambria Math" panose="02040503050406030204" pitchFamily="18" charset="0"/>
                          <a:ea typeface="MS Mincho" charset="0"/>
                          <a:cs typeface="Cambria Math" panose="02040503050406030204" pitchFamily="18" charset="0"/>
                        </a:rPr>
                        <m:t>.</m:t>
                      </m:r>
                    </m:oMath>
                  </m:oMathPara>
                </a14:m>
                <a:endParaRPr lang="en-US" sz="2800" dirty="0">
                  <a:latin typeface="Times New Roman" panose="02020603050405020304" pitchFamily="18" charset="0"/>
                  <a:cs typeface="Times New Roman" panose="02020603050405020304" pitchFamily="18" charset="0"/>
                </a:endParaRPr>
              </a:p>
              <a:p>
                <a:pPr algn="l">
                  <a:lnSpc>
                    <a:spcPct val="100000"/>
                  </a:lnSpc>
                  <a:spcBef>
                    <a:spcPts val="0"/>
                  </a:spcBef>
                  <a:spcAft>
                    <a:spcPts val="0"/>
                  </a:spcAft>
                </a:pPr>
                <a14:m>
                  <m:oMath xmlns:m="http://schemas.openxmlformats.org/officeDocument/2006/math">
                    <m:r>
                      <m:rPr>
                        <m:sty m:val="p"/>
                      </m:rPr>
                      <a:rPr lang="en-US" sz="2800">
                        <a:latin typeface="Cambria Math" panose="02040503050406030204" pitchFamily="18" charset="0"/>
                        <a:cs typeface="Cambria Math" panose="02040503050406030204" pitchFamily="18" charset="0"/>
                      </a:rPr>
                      <m:t>s</m:t>
                    </m:r>
                    <m:r>
                      <a:rPr lang="en-US" sz="2800">
                        <a:latin typeface="Cambria Math" panose="02040503050406030204" pitchFamily="18" charset="0"/>
                        <a:ea typeface="MS Mincho" charset="0"/>
                        <a:cs typeface="Cambria Math" panose="02040503050406030204" pitchFamily="18" charset="0"/>
                      </a:rPr>
                      <m:t>&lt;</m:t>
                    </m:r>
                    <m:r>
                      <a:rPr lang="en-US" sz="2800">
                        <a:latin typeface="Cambria Math" panose="02040503050406030204" pitchFamily="18" charset="0"/>
                        <a:ea typeface="MS Mincho" charset="0"/>
                        <a:cs typeface="Cambria Math" panose="02040503050406030204" pitchFamily="18" charset="0"/>
                      </a:rPr>
                      <m:t>300</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mm</m:t>
                    </m:r>
                  </m:oMath>
                </a14:m>
                <a:r>
                  <a:rPr lang="en-US" sz="2800" dirty="0">
                    <a:latin typeface="Times New Roman" panose="02020603050405020304" pitchFamily="18" charset="0"/>
                    <a:cs typeface="Times New Roman" panose="02020603050405020304" pitchFamily="18" charset="0"/>
                  </a:rPr>
                  <a:t>. </a:t>
                </a:r>
              </a:p>
              <a:p>
                <a:pPr algn="l">
                  <a:lnSpc>
                    <a:spcPct val="100000"/>
                  </a:lnSpc>
                  <a:spcBef>
                    <a:spcPts val="0"/>
                  </a:spcBef>
                  <a:spcAft>
                    <a:spcPts val="0"/>
                  </a:spcAft>
                </a:pPr>
                <a14:m>
                  <m:oMath xmlns:m="http://schemas.openxmlformats.org/officeDocument/2006/math">
                    <m:r>
                      <m:rPr>
                        <m:sty m:val="p"/>
                      </m:rPr>
                      <a:rPr lang="en-US" sz="2800">
                        <a:latin typeface="Cambria Math" panose="02040503050406030204" pitchFamily="18" charset="0"/>
                        <a:cs typeface="Cambria Math" panose="02040503050406030204" pitchFamily="18" charset="0"/>
                      </a:rPr>
                      <m:t>s</m:t>
                    </m:r>
                    <m:r>
                      <a:rPr lang="en-US" sz="2800">
                        <a:latin typeface="Cambria Math" panose="02040503050406030204" pitchFamily="18" charset="0"/>
                        <a:ea typeface="MS Mincho" charset="0"/>
                        <a:cs typeface="Cambria Math" panose="02040503050406030204" pitchFamily="18" charset="0"/>
                      </a:rPr>
                      <m:t>&lt;</m:t>
                    </m:r>
                    <m:f>
                      <m:fPr>
                        <m:ctrlPr>
                          <a:rPr lang="en-US" sz="2800" i="1">
                            <a:latin typeface="Cambria Math" panose="02040503050406030204" pitchFamily="18" charset="0"/>
                            <a:cs typeface="Cambria Math" panose="02040503050406030204" pitchFamily="18" charset="0"/>
                          </a:rPr>
                        </m:ctrlPr>
                      </m:fPr>
                      <m:num>
                        <m:r>
                          <m:rPr>
                            <m:sty m:val="p"/>
                          </m:rPr>
                          <a:rPr lang="en-US" sz="2800">
                            <a:latin typeface="Cambria Math" panose="02040503050406030204" pitchFamily="18" charset="0"/>
                            <a:cs typeface="Cambria Math" panose="02040503050406030204" pitchFamily="18" charset="0"/>
                          </a:rPr>
                          <m:t>d</m:t>
                        </m:r>
                      </m:num>
                      <m:den>
                        <m:r>
                          <a:rPr lang="en-US" sz="2800">
                            <a:latin typeface="Cambria Math" panose="02040503050406030204" pitchFamily="18" charset="0"/>
                            <a:ea typeface="MS Mincho" charset="0"/>
                            <a:cs typeface="Cambria Math" panose="02040503050406030204" pitchFamily="18" charset="0"/>
                          </a:rPr>
                          <m:t>2</m:t>
                        </m:r>
                      </m:den>
                    </m:f>
                    <m:r>
                      <a:rPr lang="en-US" sz="280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a:rPr lang="en-US" sz="2800">
                            <a:latin typeface="Cambria Math" panose="02040503050406030204" pitchFamily="18" charset="0"/>
                            <a:ea typeface="MS Mincho" charset="0"/>
                            <a:cs typeface="Cambria Math" panose="02040503050406030204" pitchFamily="18" charset="0"/>
                          </a:rPr>
                          <m:t>575</m:t>
                        </m:r>
                      </m:num>
                      <m:den>
                        <m:r>
                          <a:rPr lang="en-US" sz="2800">
                            <a:latin typeface="Cambria Math" panose="02040503050406030204" pitchFamily="18" charset="0"/>
                            <a:ea typeface="MS Mincho" charset="0"/>
                            <a:cs typeface="Cambria Math" panose="02040503050406030204" pitchFamily="18" charset="0"/>
                          </a:rPr>
                          <m:t>2</m:t>
                        </m:r>
                      </m:den>
                    </m:f>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287</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mm</m:t>
                    </m:r>
                  </m:oMath>
                </a14:m>
                <a:r>
                  <a:rPr lang="en-US" sz="2800" dirty="0">
                    <a:latin typeface="Times New Roman" panose="02020603050405020304" pitchFamily="18" charset="0"/>
                    <a:cs typeface="Times New Roman" panose="02020603050405020304" pitchFamily="18" charset="0"/>
                  </a:rPr>
                  <a:t>.</a:t>
                </a:r>
              </a:p>
              <a:p>
                <a:endParaRPr lang="en-US" sz="2800" dirty="0">
                  <a:latin typeface="Times New Roman" panose="02020603050405020304" pitchFamily="18" charset="0"/>
                  <a:cs typeface="Times New Roman" panose="02020603050405020304" pitchFamily="18" charset="0"/>
                </a:endParaRPr>
              </a:p>
            </p:txBody>
          </p:sp>
        </mc:Choice>
        <mc:Fallback xmlns="">
          <p:sp>
            <p:nvSpPr>
              <p:cNvPr id="13" name="مستطيل 12"/>
              <p:cNvSpPr>
                <a:spLocks noRot="1" noChangeAspect="1" noMove="1" noResize="1" noEditPoints="1" noAdjustHandles="1" noChangeArrowheads="1" noChangeShapeType="1" noTextEdit="1"/>
              </p:cNvSpPr>
              <p:nvPr/>
            </p:nvSpPr>
            <p:spPr>
              <a:xfrm>
                <a:off x="702310" y="3238306"/>
                <a:ext cx="6975475" cy="7170420"/>
              </a:xfrm>
              <a:prstGeom prst="rect">
                <a:avLst/>
              </a:prstGeom>
              <a:blipFill rotWithShape="1">
                <a:blip r:embed="rId8"/>
                <a:stretch>
                  <a:fillRect t="-6" r="-109" b="6"/>
                </a:stretch>
              </a:blipFill>
            </p:spPr>
            <p:txBody>
              <a:bodyPr/>
              <a:lstStyle/>
              <a:p>
                <a:r>
                  <a:rPr lang="en-US" altLang="en-US">
                    <a:noFill/>
                  </a:rPr>
                  <a:t> </a:t>
                </a:r>
              </a:p>
            </p:txBody>
          </p:sp>
        </mc:Fallback>
      </mc:AlternateContent>
      <p:pic>
        <p:nvPicPr>
          <p:cNvPr id="290" name="Picture 290"/>
          <p:cNvPicPr>
            <a:picLocks noChangeAspect="1"/>
          </p:cNvPicPr>
          <p:nvPr>
            <p:custDataLst>
              <p:tags r:id="rId2"/>
            </p:custDataLst>
          </p:nvPr>
        </p:nvPicPr>
        <p:blipFill>
          <a:blip r:embed="rId9">
            <a:clrChange>
              <a:clrFrom>
                <a:srgbClr val="FFE1E0">
                  <a:alpha val="100000"/>
                </a:srgbClr>
              </a:clrFrom>
              <a:clrTo>
                <a:srgbClr val="FFE1E0">
                  <a:alpha val="100000"/>
                  <a:alpha val="0"/>
                </a:srgbClr>
              </a:clrTo>
            </a:clrChange>
          </a:blip>
          <a:stretch>
            <a:fillRect/>
          </a:stretch>
        </p:blipFill>
        <p:spPr>
          <a:xfrm>
            <a:off x="8915400" y="5553710"/>
            <a:ext cx="7863840" cy="2773601"/>
          </a:xfrm>
          <a:prstGeom prst="rect">
            <a:avLst/>
          </a:prstGeom>
          <a:noFill/>
          <a:ln>
            <a:noFill/>
          </a:ln>
        </p:spPr>
      </p:pic>
      <p:pic>
        <p:nvPicPr>
          <p:cNvPr id="281" name="Picture 281"/>
          <p:cNvPicPr>
            <a:picLocks noChangeAspect="1"/>
          </p:cNvPicPr>
          <p:nvPr>
            <p:custDataLst>
              <p:tags r:id="rId3"/>
            </p:custDataLst>
          </p:nvPr>
        </p:nvPicPr>
        <p:blipFill>
          <a:blip r:embed="rId10"/>
          <a:stretch>
            <a:fillRect/>
          </a:stretch>
        </p:blipFill>
        <p:spPr>
          <a:xfrm>
            <a:off x="9151938" y="3314383"/>
            <a:ext cx="7861307" cy="2011680"/>
          </a:xfrm>
          <a:prstGeom prst="rect">
            <a:avLst/>
          </a:prstGeom>
          <a:noFill/>
          <a:ln>
            <a:noFill/>
          </a:ln>
        </p:spPr>
      </p:pic>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2"/>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3"/>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8064415" y="1607603"/>
            <a:ext cx="176593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Beams</a:t>
            </a:r>
          </a:p>
        </p:txBody>
      </p:sp>
      <p:sp>
        <p:nvSpPr>
          <p:cNvPr id="4" name="Text Box 3"/>
          <p:cNvSpPr txBox="1"/>
          <p:nvPr/>
        </p:nvSpPr>
        <p:spPr>
          <a:xfrm>
            <a:off x="500380" y="2498090"/>
            <a:ext cx="10259060" cy="1472565"/>
          </a:xfrm>
          <a:prstGeom prst="rect">
            <a:avLst/>
          </a:prstGeom>
          <a:noFill/>
        </p:spPr>
        <p:txBody>
          <a:bodyPr wrap="square" rtlCol="0">
            <a:noAutofit/>
          </a:bodyPr>
          <a:lstStyle/>
          <a:p>
            <a:pPr marL="285750" indent="-285750">
              <a:buFont typeface="Wingdings" panose="05000000000000000000" charset="0"/>
              <a:buChar char="Ø"/>
            </a:pPr>
            <a:r>
              <a:rPr lang="en-US" sz="3600" b="1" dirty="0">
                <a:latin typeface="Times New Roman" panose="02020603050405020304" pitchFamily="18" charset="0"/>
                <a:cs typeface="Times New Roman" panose="02020603050405020304" pitchFamily="18" charset="0"/>
              </a:rPr>
              <a:t> Beams details:</a:t>
            </a:r>
            <a:endParaRPr lang="en-US" sz="3600" dirty="0">
              <a:latin typeface="Times New Roman" panose="02020603050405020304" pitchFamily="18" charset="0"/>
              <a:cs typeface="Times New Roman" panose="02020603050405020304" pitchFamily="18" charset="0"/>
            </a:endParaRPr>
          </a:p>
          <a:p>
            <a:pPr lvl="0"/>
            <a:endParaRPr lang="en-US" sz="3600" dirty="0">
              <a:latin typeface="Times New Roman" panose="02020603050405020304" pitchFamily="18" charset="0"/>
              <a:cs typeface="Times New Roman" panose="02020603050405020304" pitchFamily="18" charset="0"/>
            </a:endParaRPr>
          </a:p>
          <a:p>
            <a:endParaRPr lang="en-US" altLang="ar-SA" sz="3600" b="1"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4" name="مستطيل 13"/>
              <p:cNvSpPr/>
              <p:nvPr/>
            </p:nvSpPr>
            <p:spPr>
              <a:xfrm>
                <a:off x="381000" y="3238500"/>
                <a:ext cx="10131425" cy="4991100"/>
              </a:xfrm>
              <a:prstGeom prst="rect">
                <a:avLst/>
              </a:prstGeom>
            </p:spPr>
            <p:txBody>
              <a:bodyPr wrap="square">
                <a:spAutoFit/>
              </a:bodyPr>
              <a:lstStyle/>
              <a:p>
                <a:r>
                  <a:rPr lang="en-US" sz="2800" dirty="0">
                    <a:latin typeface="Times New Roman" panose="02020603050405020304" pitchFamily="18" charset="0"/>
                    <a:cs typeface="Times New Roman" panose="02020603050405020304" pitchFamily="18" charset="0"/>
                  </a:rPr>
                  <a:t>the reinforcement shall be spliced in accordance with (a) and (b):</a:t>
                </a:r>
              </a:p>
              <a:p>
                <a:r>
                  <a:rPr lang="en-US" sz="2800" dirty="0">
                    <a:latin typeface="Times New Roman" panose="02020603050405020304" pitchFamily="18" charset="0"/>
                    <a:cs typeface="Times New Roman" panose="02020603050405020304" pitchFamily="18" charset="0"/>
                  </a:rPr>
                  <a:t>(a) Positive moment reinforcement shall be spliced at or near the support.</a:t>
                </a:r>
              </a:p>
              <a:p>
                <a:r>
                  <a:rPr lang="en-US" sz="2800" dirty="0">
                    <a:latin typeface="Times New Roman" panose="02020603050405020304" pitchFamily="18" charset="0"/>
                    <a:cs typeface="Times New Roman" panose="02020603050405020304" pitchFamily="18" charset="0"/>
                  </a:rPr>
                  <a:t>(b) Negative moment reinforcement shall be spliced at or near mid-span.</a:t>
                </a:r>
              </a:p>
              <a:p>
                <a:r>
                  <a:rPr lang="en-US" sz="2800" dirty="0">
                    <a:latin typeface="Times New Roman" panose="02020603050405020304" pitchFamily="18" charset="0"/>
                    <a:cs typeface="Times New Roman" panose="02020603050405020304" pitchFamily="18" charset="0"/>
                  </a:rPr>
                  <a:t>Development length:</a:t>
                </a:r>
              </a:p>
              <a:p>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l</m:t>
                        </m:r>
                      </m:e>
                      <m:sub>
                        <m:r>
                          <m:rPr>
                            <m:sty m:val="p"/>
                          </m:rPr>
                          <a:rPr lang="en-US" sz="2800">
                            <a:latin typeface="Cambria Math" panose="02040503050406030204" pitchFamily="18" charset="0"/>
                            <a:cs typeface="Cambria Math" panose="02040503050406030204" pitchFamily="18" charset="0"/>
                          </a:rPr>
                          <m:t>dt</m:t>
                        </m:r>
                      </m:sub>
                    </m:sSub>
                    <m:r>
                      <a:rPr lang="en-US" sz="280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48</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420</m:t>
                        </m:r>
                      </m:num>
                      <m:den>
                        <m:rad>
                          <m:radPr>
                            <m:degHide m:val="on"/>
                            <m:ctrlPr>
                              <a:rPr lang="en-US" sz="2800" i="1">
                                <a:latin typeface="Cambria Math" panose="02040503050406030204" pitchFamily="18" charset="0"/>
                                <a:cs typeface="Cambria Math" panose="02040503050406030204" pitchFamily="18" charset="0"/>
                              </a:rPr>
                            </m:ctrlPr>
                          </m:radPr>
                          <m:deg/>
                          <m:e>
                            <m:r>
                              <a:rPr lang="en-US" sz="2800">
                                <a:latin typeface="Cambria Math" panose="02040503050406030204" pitchFamily="18" charset="0"/>
                                <a:ea typeface="MS Mincho" charset="0"/>
                                <a:cs typeface="Cambria Math" panose="02040503050406030204" pitchFamily="18" charset="0"/>
                              </a:rPr>
                              <m:t>70</m:t>
                            </m:r>
                          </m:e>
                        </m:rad>
                      </m:den>
                    </m:f>
                    <m:r>
                      <a:rPr lang="en-US" sz="2800">
                        <a:latin typeface="Cambria Math" panose="02040503050406030204" pitchFamily="18" charset="0"/>
                        <a:ea typeface="MS Mincho"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d</m:t>
                        </m:r>
                      </m:e>
                      <m:sub>
                        <m:r>
                          <m:rPr>
                            <m:sty m:val="p"/>
                          </m:rPr>
                          <a:rPr lang="en-US" sz="2800">
                            <a:latin typeface="Cambria Math" panose="02040503050406030204" pitchFamily="18" charset="0"/>
                            <a:cs typeface="Cambria Math" panose="02040503050406030204" pitchFamily="18" charset="0"/>
                          </a:rPr>
                          <m:t>b</m:t>
                        </m:r>
                      </m:sub>
                    </m:sSub>
                  </m:oMath>
                </a14:m>
                <a:r>
                  <a:rPr lang="en-US" sz="2800" dirty="0">
                    <a:latin typeface="Times New Roman" panose="02020603050405020304" pitchFamily="18" charset="0"/>
                    <a:cs typeface="Times New Roman" panose="02020603050405020304" pitchFamily="18" charset="0"/>
                  </a:rPr>
                  <a:t>, For bars diameter less than 20 mm.</a:t>
                </a:r>
              </a:p>
              <a:p>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l</m:t>
                        </m:r>
                      </m:e>
                      <m:sub>
                        <m:r>
                          <m:rPr>
                            <m:sty m:val="p"/>
                          </m:rPr>
                          <a:rPr lang="en-US" sz="2800">
                            <a:latin typeface="Cambria Math" panose="02040503050406030204" pitchFamily="18" charset="0"/>
                            <a:cs typeface="Cambria Math" panose="02040503050406030204" pitchFamily="18" charset="0"/>
                          </a:rPr>
                          <m:t>dt</m:t>
                        </m:r>
                      </m:sub>
                    </m:sSub>
                    <m:r>
                      <a:rPr lang="en-US" sz="2800">
                        <a:latin typeface="Cambria Math" panose="02040503050406030204" pitchFamily="18" charset="0"/>
                        <a:ea typeface="MS Mincho" charset="0"/>
                        <a:cs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a:rPr lang="en-US" sz="2800">
                            <a:latin typeface="Cambria Math" panose="02040503050406030204" pitchFamily="18" charset="0"/>
                            <a:ea typeface="MS Mincho" charset="0"/>
                            <a:cs typeface="Cambria Math" panose="02040503050406030204" pitchFamily="18" charset="0"/>
                          </a:rPr>
                          <m:t>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59</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420</m:t>
                        </m:r>
                      </m:num>
                      <m:den>
                        <m:rad>
                          <m:radPr>
                            <m:degHide m:val="on"/>
                            <m:ctrlPr>
                              <a:rPr lang="en-US" sz="2800" i="1">
                                <a:latin typeface="Cambria Math" panose="02040503050406030204" pitchFamily="18" charset="0"/>
                                <a:cs typeface="Cambria Math" panose="02040503050406030204" pitchFamily="18" charset="0"/>
                              </a:rPr>
                            </m:ctrlPr>
                          </m:radPr>
                          <m:deg/>
                          <m:e>
                            <m:r>
                              <a:rPr lang="en-US" sz="2800">
                                <a:latin typeface="Cambria Math" panose="02040503050406030204" pitchFamily="18" charset="0"/>
                                <a:ea typeface="MS Mincho" charset="0"/>
                                <a:cs typeface="Cambria Math" panose="02040503050406030204" pitchFamily="18" charset="0"/>
                              </a:rPr>
                              <m:t>70</m:t>
                            </m:r>
                          </m:e>
                        </m:rad>
                      </m:den>
                    </m:f>
                    <m:r>
                      <a:rPr lang="en-US" sz="2800">
                        <a:latin typeface="Cambria Math" panose="02040503050406030204" pitchFamily="18" charset="0"/>
                        <a:ea typeface="MS Mincho"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d</m:t>
                        </m:r>
                      </m:e>
                      <m:sub>
                        <m:r>
                          <m:rPr>
                            <m:sty m:val="p"/>
                          </m:rPr>
                          <a:rPr lang="en-US" sz="2800">
                            <a:latin typeface="Cambria Math" panose="02040503050406030204" pitchFamily="18" charset="0"/>
                            <a:cs typeface="Cambria Math" panose="02040503050406030204" pitchFamily="18" charset="0"/>
                          </a:rPr>
                          <m:t>b</m:t>
                        </m:r>
                      </m:sub>
                    </m:sSub>
                  </m:oMath>
                </a14:m>
                <a:r>
                  <a:rPr lang="en-US" sz="2800" dirty="0">
                    <a:latin typeface="Times New Roman" panose="02020603050405020304" pitchFamily="18" charset="0"/>
                    <a:cs typeface="Times New Roman" panose="02020603050405020304" pitchFamily="18" charset="0"/>
                  </a:rPr>
                  <a:t>, For diameter bars equal to or larger than 20 mm.</a:t>
                </a:r>
              </a:p>
              <a:p>
                <a:r>
                  <a:rPr lang="en-US" sz="2800" dirty="0">
                    <a:latin typeface="Times New Roman" panose="02020603050405020304" pitchFamily="18" charset="0"/>
                    <a:cs typeface="Times New Roman" panose="02020603050405020304" pitchFamily="18" charset="0"/>
                  </a:rPr>
                  <a:t>For a positive moment, splice length, </a:t>
                </a: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l</m:t>
                        </m:r>
                      </m:e>
                      <m:sub>
                        <m:r>
                          <m:rPr>
                            <m:sty m:val="p"/>
                          </m:rPr>
                          <a:rPr lang="en-US" sz="2800">
                            <a:latin typeface="Cambria Math" panose="02040503050406030204" pitchFamily="18" charset="0"/>
                            <a:cs typeface="Cambria Math" panose="02040503050406030204" pitchFamily="18" charset="0"/>
                          </a:rPr>
                          <m:t>s</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3</m:t>
                    </m:r>
                    <m:r>
                      <a:rPr lang="en-US" sz="2800">
                        <a:latin typeface="Cambria Math" panose="02040503050406030204" pitchFamily="18" charset="0"/>
                        <a:ea typeface="MS Mincho"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l</m:t>
                        </m:r>
                      </m:e>
                      <m:sub>
                        <m:r>
                          <m:rPr>
                            <m:sty m:val="p"/>
                          </m:rPr>
                          <a:rPr lang="en-US" sz="2800">
                            <a:latin typeface="Cambria Math" panose="02040503050406030204" pitchFamily="18" charset="0"/>
                            <a:cs typeface="Cambria Math" panose="02040503050406030204" pitchFamily="18" charset="0"/>
                          </a:rPr>
                          <m:t>dt</m:t>
                        </m:r>
                      </m:sub>
                    </m:sSub>
                  </m:oMath>
                </a14:m>
                <a:r>
                  <a:rPr lang="en-US" sz="2800" dirty="0">
                    <a:latin typeface="Times New Roman" panose="02020603050405020304" pitchFamily="18" charset="0"/>
                    <a:cs typeface="Times New Roman" panose="02020603050405020304" pitchFamily="18" charset="0"/>
                  </a:rPr>
                  <a:t>.</a:t>
                </a:r>
              </a:p>
              <a:p>
                <a:r>
                  <a:rPr lang="en-US" sz="2800" dirty="0">
                    <a:latin typeface="Times New Roman" panose="02020603050405020304" pitchFamily="18" charset="0"/>
                    <a:cs typeface="Times New Roman" panose="02020603050405020304" pitchFamily="18" charset="0"/>
                  </a:rPr>
                  <a:t>And for a negative moment, splice length, </a:t>
                </a: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l</m:t>
                        </m:r>
                      </m:e>
                      <m:sub>
                        <m:r>
                          <m:rPr>
                            <m:sty m:val="p"/>
                          </m:rPr>
                          <a:rPr lang="en-US" sz="2800">
                            <a:latin typeface="Cambria Math" panose="02040503050406030204" pitchFamily="18" charset="0"/>
                            <a:cs typeface="Cambria Math" panose="02040503050406030204" pitchFamily="18" charset="0"/>
                          </a:rPr>
                          <m:t>s</m:t>
                        </m:r>
                      </m:sub>
                    </m:sSub>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3</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3</m:t>
                    </m:r>
                    <m:r>
                      <a:rPr lang="en-US" sz="2800">
                        <a:latin typeface="Cambria Math" panose="02040503050406030204" pitchFamily="18" charset="0"/>
                        <a:ea typeface="MS Mincho"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l</m:t>
                        </m:r>
                      </m:e>
                      <m:sub>
                        <m:r>
                          <m:rPr>
                            <m:sty m:val="p"/>
                          </m:rPr>
                          <a:rPr lang="en-US" sz="2800">
                            <a:latin typeface="Cambria Math" panose="02040503050406030204" pitchFamily="18" charset="0"/>
                            <a:cs typeface="Cambria Math" panose="02040503050406030204" pitchFamily="18" charset="0"/>
                          </a:rPr>
                          <m:t>dt</m:t>
                        </m:r>
                      </m:sub>
                    </m:sSub>
                  </m:oMath>
                </a14:m>
                <a:r>
                  <a:rPr lang="en-US" sz="2800" dirty="0">
                    <a:latin typeface="Times New Roman" panose="02020603050405020304" pitchFamily="18" charset="0"/>
                    <a:cs typeface="Times New Roman" panose="02020603050405020304" pitchFamily="18" charset="0"/>
                  </a:rPr>
                  <a:t>.</a:t>
                </a:r>
              </a:p>
            </p:txBody>
          </p:sp>
        </mc:Choice>
        <mc:Fallback xmlns="">
          <p:sp>
            <p:nvSpPr>
              <p:cNvPr id="14" name="مستطيل 13"/>
              <p:cNvSpPr>
                <a:spLocks noRot="1" noChangeAspect="1" noMove="1" noResize="1" noEditPoints="1" noAdjustHandles="1" noChangeArrowheads="1" noChangeShapeType="1" noTextEdit="1"/>
              </p:cNvSpPr>
              <p:nvPr/>
            </p:nvSpPr>
            <p:spPr>
              <a:xfrm>
                <a:off x="381000" y="3238500"/>
                <a:ext cx="10131425" cy="4991100"/>
              </a:xfrm>
              <a:prstGeom prst="rect">
                <a:avLst/>
              </a:prstGeom>
              <a:blipFill rotWithShape="1">
                <a:blip r:embed="rId6"/>
                <a:stretch>
                  <a:fillRect/>
                </a:stretch>
              </a:blipFill>
            </p:spPr>
            <p:txBody>
              <a:bodyPr/>
              <a:lstStyle/>
              <a:p>
                <a:r>
                  <a:rPr lang="en-US" altLang="en-US">
                    <a:noFill/>
                  </a:rPr>
                  <a:t> </a:t>
                </a:r>
              </a:p>
            </p:txBody>
          </p:sp>
        </mc:Fallback>
      </mc:AlternateContent>
      <p:pic>
        <p:nvPicPr>
          <p:cNvPr id="18" name="Picture 7"/>
          <p:cNvPicPr/>
          <p:nvPr/>
        </p:nvPicPr>
        <p:blipFill>
          <a:blip r:embed="rId7"/>
          <a:stretch>
            <a:fillRect/>
          </a:stretch>
        </p:blipFill>
        <p:spPr>
          <a:xfrm>
            <a:off x="10889615" y="2171700"/>
            <a:ext cx="6423660" cy="3353435"/>
          </a:xfrm>
          <a:prstGeom prst="rect">
            <a:avLst/>
          </a:prstGeom>
          <a:noFill/>
          <a:ln>
            <a:noFill/>
          </a:ln>
        </p:spPr>
      </p:pic>
      <p:pic>
        <p:nvPicPr>
          <p:cNvPr id="19" name="Picture 8"/>
          <p:cNvPicPr/>
          <p:nvPr/>
        </p:nvPicPr>
        <p:blipFill>
          <a:blip r:embed="rId8"/>
          <a:stretch>
            <a:fillRect/>
          </a:stretch>
        </p:blipFill>
        <p:spPr>
          <a:xfrm>
            <a:off x="10972800" y="5829300"/>
            <a:ext cx="6437630" cy="3678555"/>
          </a:xfrm>
          <a:prstGeom prst="rect">
            <a:avLst/>
          </a:prstGeom>
          <a:noFill/>
          <a:ln>
            <a:noFill/>
          </a:ln>
        </p:spPr>
      </p:pic>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2"/>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3"/>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8064415" y="1607603"/>
            <a:ext cx="176593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Beams</a:t>
            </a:r>
          </a:p>
        </p:txBody>
      </p:sp>
      <p:sp>
        <p:nvSpPr>
          <p:cNvPr id="4" name="Text Box 3"/>
          <p:cNvSpPr txBox="1"/>
          <p:nvPr/>
        </p:nvSpPr>
        <p:spPr>
          <a:xfrm>
            <a:off x="500380" y="2498090"/>
            <a:ext cx="10259060" cy="1472565"/>
          </a:xfrm>
          <a:prstGeom prst="rect">
            <a:avLst/>
          </a:prstGeom>
          <a:noFill/>
        </p:spPr>
        <p:txBody>
          <a:bodyPr wrap="square" rtlCol="0">
            <a:noAutofit/>
          </a:bodyPr>
          <a:lstStyle/>
          <a:p>
            <a:pPr marL="285750" indent="-285750">
              <a:buFont typeface="Wingdings" panose="05000000000000000000" charset="0"/>
              <a:buChar char="Ø"/>
            </a:pPr>
            <a:r>
              <a:rPr lang="en-US" sz="3600" b="1" dirty="0">
                <a:latin typeface="Times New Roman" panose="02020603050405020304" pitchFamily="18" charset="0"/>
                <a:cs typeface="Times New Roman" panose="02020603050405020304" pitchFamily="18" charset="0"/>
              </a:rPr>
              <a:t> Beams details:</a:t>
            </a:r>
            <a:endParaRPr lang="en-US" sz="3600" dirty="0">
              <a:latin typeface="Times New Roman" panose="02020603050405020304" pitchFamily="18" charset="0"/>
              <a:cs typeface="Times New Roman" panose="02020603050405020304" pitchFamily="18" charset="0"/>
            </a:endParaRPr>
          </a:p>
          <a:p>
            <a:pPr lvl="0"/>
            <a:endParaRPr lang="en-US" sz="3600" dirty="0">
              <a:latin typeface="Times New Roman" panose="02020603050405020304" pitchFamily="18" charset="0"/>
              <a:cs typeface="Times New Roman" panose="02020603050405020304" pitchFamily="18" charset="0"/>
            </a:endParaRPr>
          </a:p>
          <a:p>
            <a:endParaRPr lang="en-US" altLang="ar-SA" sz="3600" b="1" dirty="0">
              <a:latin typeface="Times New Roman" panose="02020603050405020304" pitchFamily="18" charset="0"/>
              <a:cs typeface="Times New Roman" panose="02020603050405020304" pitchFamily="18" charset="0"/>
            </a:endParaRPr>
          </a:p>
        </p:txBody>
      </p:sp>
      <p:pic>
        <p:nvPicPr>
          <p:cNvPr id="1026" name="Picture 2"/>
          <p:cNvPicPr>
            <a:picLocks noChangeAspect="1" noChangeArrowheads="1"/>
          </p:cNvPicPr>
          <p:nvPr/>
        </p:nvPicPr>
        <p:blipFill>
          <a:blip r:embed="rId6" cstate="print">
            <a:extLst>
              <a:ext uri="{28A0092B-C50C-407E-A947-70E740481C1C}">
                <a14:useLocalDpi xmlns:a14="http://schemas.microsoft.com/office/drawing/2010/main" val="0"/>
              </a:ext>
            </a:extLst>
          </a:blip>
          <a:srcRect l="1356" t="16000" r="3076" b="12889"/>
          <a:stretch>
            <a:fillRect/>
          </a:stretch>
        </p:blipFill>
        <p:spPr bwMode="auto">
          <a:xfrm>
            <a:off x="914400" y="3467100"/>
            <a:ext cx="10515600" cy="44018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7">
            <a:extLst>
              <a:ext uri="{28A0092B-C50C-407E-A947-70E740481C1C}">
                <a14:useLocalDpi xmlns:a14="http://schemas.microsoft.com/office/drawing/2010/main" val="0"/>
              </a:ext>
            </a:extLst>
          </a:blip>
          <a:srcRect l="33473" t="43617" r="30528" b="22692"/>
          <a:stretch>
            <a:fillRect/>
          </a:stretch>
        </p:blipFill>
        <p:spPr bwMode="auto">
          <a:xfrm>
            <a:off x="12039600" y="4076700"/>
            <a:ext cx="5815965" cy="30613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2"/>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3"/>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7772315" y="1572678"/>
            <a:ext cx="232473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Columns</a:t>
            </a:r>
          </a:p>
        </p:txBody>
      </p:sp>
      <p:pic>
        <p:nvPicPr>
          <p:cNvPr id="14"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287000" y="2705100"/>
            <a:ext cx="6346190" cy="68586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ext Box 1"/>
          <p:cNvSpPr txBox="1"/>
          <p:nvPr/>
        </p:nvSpPr>
        <p:spPr>
          <a:xfrm>
            <a:off x="381000" y="3009900"/>
            <a:ext cx="9144000" cy="5323205"/>
          </a:xfrm>
          <a:prstGeom prst="rect">
            <a:avLst/>
          </a:prstGeom>
          <a:noFill/>
        </p:spPr>
        <p:txBody>
          <a:bodyPr wrap="square" rtlCol="0" anchor="t">
            <a:spAutoFit/>
          </a:bodyPr>
          <a:lstStyle/>
          <a:p>
            <a:pPr indent="0">
              <a:lnSpc>
                <a:spcPct val="100000"/>
              </a:lnSpc>
              <a:buFont typeface="Wingdings" panose="05000000000000000000" charset="0"/>
              <a:buNone/>
            </a:pPr>
            <a:r>
              <a:rPr lang="en-US" altLang="en-US" sz="3200" dirty="0">
                <a:latin typeface="Times New Roman" panose="02020603050405020304" pitchFamily="18" charset="0"/>
                <a:cs typeface="Times New Roman" panose="02020603050405020304" pitchFamily="18" charset="0"/>
                <a:sym typeface="+mn-ea"/>
              </a:rPr>
              <a:t> The selected column in the first basement is shown in the figure.</a:t>
            </a:r>
          </a:p>
          <a:p>
            <a:pPr indent="0">
              <a:lnSpc>
                <a:spcPct val="150000"/>
              </a:lnSpc>
              <a:buFont typeface="Wingdings" panose="05000000000000000000" charset="0"/>
              <a:buNone/>
            </a:pPr>
            <a:r>
              <a:rPr lang="en-US" altLang="en-US" sz="3200" dirty="0">
                <a:latin typeface="Times New Roman" panose="02020603050405020304" pitchFamily="18" charset="0"/>
                <a:cs typeface="Times New Roman" panose="02020603050405020304" pitchFamily="18" charset="0"/>
                <a:sym typeface="+mn-ea"/>
              </a:rPr>
              <a:t>The column dimensions are:</a:t>
            </a:r>
          </a:p>
          <a:p>
            <a:pPr indent="0">
              <a:lnSpc>
                <a:spcPct val="150000"/>
              </a:lnSpc>
              <a:buFont typeface="Wingdings" panose="05000000000000000000" charset="0"/>
              <a:buNone/>
            </a:pPr>
            <a:r>
              <a:rPr lang="en-US" altLang="en-US" sz="3200" dirty="0">
                <a:latin typeface="Times New Roman" panose="02020603050405020304" pitchFamily="18" charset="0"/>
                <a:cs typeface="Times New Roman" panose="02020603050405020304" pitchFamily="18" charset="0"/>
                <a:sym typeface="+mn-ea"/>
              </a:rPr>
              <a:t>- 3.2 m in length from the center of the slab to the another slab center.</a:t>
            </a:r>
          </a:p>
          <a:p>
            <a:pPr indent="0">
              <a:lnSpc>
                <a:spcPct val="150000"/>
              </a:lnSpc>
              <a:buFont typeface="Wingdings" panose="05000000000000000000" charset="0"/>
              <a:buNone/>
            </a:pPr>
            <a:r>
              <a:rPr lang="en-US" altLang="en-US" sz="3200" dirty="0">
                <a:latin typeface="Times New Roman" panose="02020603050405020304" pitchFamily="18" charset="0"/>
                <a:cs typeface="Times New Roman" panose="02020603050405020304" pitchFamily="18" charset="0"/>
                <a:sym typeface="+mn-ea"/>
              </a:rPr>
              <a:t>- 1.0 × 1.0 m</a:t>
            </a:r>
            <a:r>
              <a:rPr lang="en-US" altLang="en-US" sz="3200" baseline="30000" dirty="0">
                <a:latin typeface="Times New Roman" panose="02020603050405020304" pitchFamily="18" charset="0"/>
                <a:cs typeface="Times New Roman" panose="02020603050405020304" pitchFamily="18" charset="0"/>
                <a:sym typeface="+mn-ea"/>
              </a:rPr>
              <a:t>2 </a:t>
            </a:r>
            <a:r>
              <a:rPr lang="en-US" altLang="en-US" sz="3200" dirty="0">
                <a:latin typeface="Times New Roman" panose="02020603050405020304" pitchFamily="18" charset="0"/>
                <a:cs typeface="Times New Roman" panose="02020603050405020304" pitchFamily="18" charset="0"/>
                <a:sym typeface="+mn-ea"/>
              </a:rPr>
              <a:t>section.</a:t>
            </a:r>
          </a:p>
          <a:p>
            <a:pPr indent="0">
              <a:lnSpc>
                <a:spcPct val="150000"/>
              </a:lnSpc>
              <a:buFont typeface="Wingdings" panose="05000000000000000000" charset="0"/>
              <a:buNone/>
            </a:pPr>
            <a:endParaRPr lang="en-US" altLang="en-US" sz="2800" dirty="0">
              <a:latin typeface="Times New Roman" panose="02020603050405020304" pitchFamily="18" charset="0"/>
              <a:cs typeface="Times New Roman" panose="02020603050405020304" pitchFamily="18" charset="0"/>
              <a:sym typeface="+mn-ea"/>
            </a:endParaRPr>
          </a:p>
          <a:p>
            <a:pPr indent="0">
              <a:lnSpc>
                <a:spcPct val="150000"/>
              </a:lnSpc>
              <a:buFont typeface="Wingdings" panose="05000000000000000000" charset="0"/>
              <a:buNone/>
            </a:pPr>
            <a:endParaRPr lang="en-US" altLang="en-US" sz="2800" dirty="0">
              <a:latin typeface="Times New Roman" panose="02020603050405020304" pitchFamily="18" charset="0"/>
              <a:cs typeface="Times New Roman" panose="02020603050405020304" pitchFamily="18" charset="0"/>
              <a:sym typeface="+mn-ea"/>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1"/>
          <p:cNvSpPr txBox="1"/>
          <p:nvPr/>
        </p:nvSpPr>
        <p:spPr>
          <a:xfrm>
            <a:off x="304800" y="699770"/>
            <a:ext cx="10587355" cy="1014730"/>
          </a:xfrm>
          <a:prstGeom prst="rect">
            <a:avLst/>
          </a:prstGeom>
          <a:noFill/>
        </p:spPr>
        <p:txBody>
          <a:bodyPr wrap="square" rtlCol="0">
            <a:spAutoFit/>
          </a:bodyPr>
          <a:lstStyle/>
          <a:p>
            <a:r>
              <a:rPr lang="en-US" sz="6000" b="1" dirty="0">
                <a:ln w="11430"/>
                <a:effectLst/>
                <a:latin typeface="Times New Roman" panose="02020603050405020304" pitchFamily="18" charset="0"/>
                <a:cs typeface="Times New Roman" panose="02020603050405020304" pitchFamily="18" charset="0"/>
                <a:sym typeface="+mn-ea"/>
              </a:rPr>
              <a:t>Codes and Standards:</a:t>
            </a:r>
            <a:endParaRPr lang="en-US" sz="6000">
              <a:effectLst/>
            </a:endParaRPr>
          </a:p>
        </p:txBody>
      </p:sp>
      <p:sp>
        <p:nvSpPr>
          <p:cNvPr id="3" name="Text Box 2"/>
          <p:cNvSpPr txBox="1"/>
          <p:nvPr/>
        </p:nvSpPr>
        <p:spPr>
          <a:xfrm>
            <a:off x="198120" y="1714500"/>
            <a:ext cx="17964150" cy="7970520"/>
          </a:xfrm>
          <a:prstGeom prst="rect">
            <a:avLst/>
          </a:prstGeom>
          <a:noFill/>
        </p:spPr>
        <p:txBody>
          <a:bodyPr wrap="square" rtlCol="0">
            <a:spAutoFit/>
          </a:bodyPr>
          <a:lstStyle/>
          <a:p>
            <a:pPr marL="285750" indent="-285750" algn="l">
              <a:buFont typeface="Wingdings" panose="05000000000000000000" charset="0"/>
              <a:buChar char="Ø"/>
            </a:pPr>
            <a:r>
              <a:rPr lang="en-US" sz="3200" b="1">
                <a:latin typeface="Times New Roman" panose="02020603050405020304" pitchFamily="18" charset="0"/>
                <a:cs typeface="Times New Roman" panose="02020603050405020304" pitchFamily="18" charset="0"/>
              </a:rPr>
              <a:t>ACI 318-19, (American Concrete Institute)</a:t>
            </a:r>
            <a:r>
              <a:rPr lang="en-US" sz="3200">
                <a:latin typeface="Times New Roman" panose="02020603050405020304" pitchFamily="18" charset="0"/>
                <a:cs typeface="Times New Roman" panose="02020603050405020304" pitchFamily="18" charset="0"/>
              </a:rPr>
              <a:t>: this code will be used   for the     design of structural elements.</a:t>
            </a:r>
          </a:p>
          <a:p>
            <a:pPr indent="0" algn="l">
              <a:buFont typeface="Wingdings" panose="05000000000000000000" charset="0"/>
              <a:buNone/>
            </a:pPr>
            <a:endParaRPr lang="en-US" sz="3200">
              <a:latin typeface="Times New Roman" panose="02020603050405020304" pitchFamily="18" charset="0"/>
              <a:cs typeface="Times New Roman" panose="02020603050405020304" pitchFamily="18" charset="0"/>
            </a:endParaRPr>
          </a:p>
          <a:p>
            <a:pPr marL="285750" indent="-285750" algn="l">
              <a:buFont typeface="Wingdings" panose="05000000000000000000" charset="0"/>
              <a:buChar char="Ø"/>
            </a:pPr>
            <a:r>
              <a:rPr lang="en-US" sz="3200" b="1">
                <a:latin typeface="Times New Roman" panose="02020603050405020304" pitchFamily="18" charset="0"/>
                <a:cs typeface="Times New Roman" panose="02020603050405020304" pitchFamily="18" charset="0"/>
              </a:rPr>
              <a:t>ACI 350.3-06, (American Concrete Institute)</a:t>
            </a:r>
            <a:r>
              <a:rPr lang="en-US" sz="3200">
                <a:latin typeface="Times New Roman" panose="02020603050405020304" pitchFamily="18" charset="0"/>
                <a:cs typeface="Times New Roman" panose="02020603050405020304" pitchFamily="18" charset="0"/>
              </a:rPr>
              <a:t>: seismic design of liquid-containing concrete structures and commentary. </a:t>
            </a:r>
          </a:p>
          <a:p>
            <a:pPr indent="0" algn="l">
              <a:buFont typeface="Wingdings" panose="05000000000000000000" charset="0"/>
              <a:buNone/>
            </a:pPr>
            <a:endParaRPr lang="en-US" sz="3200">
              <a:latin typeface="Times New Roman" panose="02020603050405020304" pitchFamily="18" charset="0"/>
              <a:cs typeface="Times New Roman" panose="02020603050405020304" pitchFamily="18" charset="0"/>
            </a:endParaRPr>
          </a:p>
          <a:p>
            <a:pPr marL="285750" indent="-285750" algn="l">
              <a:buFont typeface="Wingdings" panose="05000000000000000000" charset="0"/>
              <a:buChar char="Ø"/>
            </a:pPr>
            <a:r>
              <a:rPr lang="en-US" sz="3200" b="1">
                <a:latin typeface="Times New Roman" panose="02020603050405020304" pitchFamily="18" charset="0"/>
                <a:cs typeface="Times New Roman" panose="02020603050405020304" pitchFamily="18" charset="0"/>
              </a:rPr>
              <a:t>ASCE 7-16, (American Society of Civil Engineers)</a:t>
            </a:r>
            <a:r>
              <a:rPr lang="en-US" sz="3200">
                <a:latin typeface="Times New Roman" panose="02020603050405020304" pitchFamily="18" charset="0"/>
                <a:cs typeface="Times New Roman" panose="02020603050405020304" pitchFamily="18" charset="0"/>
              </a:rPr>
              <a:t>.</a:t>
            </a:r>
          </a:p>
          <a:p>
            <a:pPr indent="0" algn="l">
              <a:buFont typeface="Wingdings" panose="05000000000000000000" charset="0"/>
              <a:buNone/>
            </a:pPr>
            <a:endParaRPr lang="en-US" sz="3200">
              <a:latin typeface="Times New Roman" panose="02020603050405020304" pitchFamily="18" charset="0"/>
              <a:cs typeface="Times New Roman" panose="02020603050405020304" pitchFamily="18" charset="0"/>
            </a:endParaRPr>
          </a:p>
          <a:p>
            <a:pPr marL="285750" indent="-285750" algn="l">
              <a:buFont typeface="Wingdings" panose="05000000000000000000" charset="0"/>
              <a:buChar char="Ø"/>
            </a:pPr>
            <a:r>
              <a:rPr lang="en-US" sz="3200" b="1">
                <a:latin typeface="Times New Roman" panose="02020603050405020304" pitchFamily="18" charset="0"/>
                <a:cs typeface="Times New Roman" panose="02020603050405020304" pitchFamily="18" charset="0"/>
              </a:rPr>
              <a:t>Dubai Loads and Forces Code, 2nd Edition, 2006</a:t>
            </a:r>
            <a:r>
              <a:rPr lang="en-US" sz="3200">
                <a:latin typeface="Times New Roman" panose="02020603050405020304" pitchFamily="18" charset="0"/>
                <a:cs typeface="Times New Roman" panose="02020603050405020304" pitchFamily="18" charset="0"/>
              </a:rPr>
              <a:t>: This code was utilized to determine loads related to wind and earthquake. </a:t>
            </a:r>
          </a:p>
          <a:p>
            <a:pPr indent="0" algn="l">
              <a:buFont typeface="Wingdings" panose="05000000000000000000" charset="0"/>
              <a:buNone/>
            </a:pPr>
            <a:endParaRPr lang="en-US" sz="3200">
              <a:latin typeface="Times New Roman" panose="02020603050405020304" pitchFamily="18" charset="0"/>
              <a:cs typeface="Times New Roman" panose="02020603050405020304" pitchFamily="18" charset="0"/>
            </a:endParaRPr>
          </a:p>
          <a:p>
            <a:pPr marL="285750" indent="-285750" algn="l">
              <a:buFont typeface="Wingdings" panose="05000000000000000000" charset="0"/>
              <a:buChar char="Ø"/>
            </a:pPr>
            <a:r>
              <a:rPr lang="en-US" sz="3200" b="1">
                <a:latin typeface="Times New Roman" panose="02020603050405020304" pitchFamily="18" charset="0"/>
                <a:cs typeface="Times New Roman" panose="02020603050405020304" pitchFamily="18" charset="0"/>
              </a:rPr>
              <a:t>ASTM </a:t>
            </a:r>
            <a:r>
              <a:rPr lang="en-US" sz="3200">
                <a:latin typeface="Times New Roman" panose="02020603050405020304" pitchFamily="18" charset="0"/>
                <a:cs typeface="Times New Roman" panose="02020603050405020304" pitchFamily="18" charset="0"/>
              </a:rPr>
              <a:t>: Codes and standards for material specifications .</a:t>
            </a:r>
          </a:p>
          <a:p>
            <a:pPr indent="0" algn="l">
              <a:buFont typeface="Wingdings" panose="05000000000000000000" charset="0"/>
              <a:buNone/>
            </a:pPr>
            <a:endParaRPr lang="en-US" sz="3200">
              <a:latin typeface="Times New Roman" panose="02020603050405020304" pitchFamily="18" charset="0"/>
              <a:cs typeface="Times New Roman" panose="02020603050405020304" pitchFamily="18" charset="0"/>
            </a:endParaRPr>
          </a:p>
          <a:p>
            <a:pPr marL="285750" indent="-285750" algn="l">
              <a:buFont typeface="Wingdings" panose="05000000000000000000" charset="0"/>
              <a:buChar char="Ø"/>
            </a:pPr>
            <a:r>
              <a:rPr lang="en-US" sz="3200" b="1">
                <a:latin typeface="Times New Roman" panose="02020603050405020304" pitchFamily="18" charset="0"/>
                <a:cs typeface="Times New Roman" panose="02020603050405020304" pitchFamily="18" charset="0"/>
              </a:rPr>
              <a:t>AASHTO Bridge Design Specifications 8th edition.</a:t>
            </a:r>
            <a:endParaRPr lang="en-US" sz="3200">
              <a:latin typeface="Times New Roman" panose="02020603050405020304" pitchFamily="18" charset="0"/>
              <a:cs typeface="Times New Roman" panose="02020603050405020304" pitchFamily="18" charset="0"/>
            </a:endParaRPr>
          </a:p>
          <a:p>
            <a:pPr indent="0" algn="l">
              <a:buFont typeface="Wingdings" panose="05000000000000000000" charset="0"/>
              <a:buNone/>
            </a:pPr>
            <a:endParaRPr lang="en-US" sz="3200">
              <a:latin typeface="Times New Roman" panose="02020603050405020304" pitchFamily="18" charset="0"/>
              <a:cs typeface="Times New Roman" panose="02020603050405020304" pitchFamily="18" charset="0"/>
            </a:endParaRPr>
          </a:p>
          <a:p>
            <a:pPr marL="285750" indent="-285750" algn="l">
              <a:buFont typeface="Wingdings" panose="05000000000000000000" charset="0"/>
              <a:buChar char="Ø"/>
            </a:pPr>
            <a:endParaRPr lang="en-US" sz="3200"/>
          </a:p>
        </p:txBody>
      </p:sp>
      <p:grpSp>
        <p:nvGrpSpPr>
          <p:cNvPr id="13" name="Group 12"/>
          <p:cNvGrpSpPr/>
          <p:nvPr userDrawn="1"/>
        </p:nvGrpSpPr>
        <p:grpSpPr>
          <a:xfrm>
            <a:off x="304800" y="342900"/>
            <a:ext cx="2590800" cy="528320"/>
            <a:chOff x="6240" y="4740"/>
            <a:chExt cx="4080" cy="832"/>
          </a:xfrm>
        </p:grpSpPr>
        <p:sp>
          <p:nvSpPr>
            <p:cNvPr id="14" name="文本框 12"/>
            <p:cNvSpPr txBox="1"/>
            <p:nvPr userDrawn="1">
              <p:custDataLst>
                <p:tags r:id="rId1"/>
              </p:custDataLst>
            </p:nvPr>
          </p:nvSpPr>
          <p:spPr>
            <a:xfrm>
              <a:off x="6240" y="4740"/>
              <a:ext cx="1599" cy="833"/>
            </a:xfrm>
            <a:prstGeom prst="rect">
              <a:avLst/>
            </a:prstGeom>
            <a:noFill/>
          </p:spPr>
          <p:txBody>
            <a:bodyPr wrap="square" rtlCol="0">
              <a:noAutofit/>
            </a:bodyPr>
            <a:lstStyle/>
            <a:p>
              <a:r>
                <a:rPr lang="en-US" altLang="zh-CN" sz="2000" b="1" dirty="0">
                  <a:solidFill>
                    <a:schemeClr val="accent1">
                      <a:lumMod val="75000"/>
                    </a:schemeClr>
                  </a:solidFill>
                  <a:latin typeface="Arial" panose="020B0604020202020204" pitchFamily="34" charset="0"/>
                  <a:sym typeface="Arial" panose="020B0604020202020204" pitchFamily="34" charset="0"/>
                </a:rPr>
                <a:t>1.</a:t>
              </a:r>
            </a:p>
          </p:txBody>
        </p:sp>
        <p:sp>
          <p:nvSpPr>
            <p:cNvPr id="15" name="文本框 3"/>
            <p:cNvSpPr txBox="1"/>
            <p:nvPr userDrawn="1">
              <p:custDataLst>
                <p:tags r:id="rId2"/>
              </p:custDataLst>
            </p:nvPr>
          </p:nvSpPr>
          <p:spPr>
            <a:xfrm>
              <a:off x="6804" y="4740"/>
              <a:ext cx="3516" cy="637"/>
            </a:xfrm>
            <a:prstGeom prst="rect">
              <a:avLst/>
            </a:prstGeom>
            <a:noFill/>
          </p:spPr>
          <p:txBody>
            <a:bodyPr wrap="square" rtlCol="0">
              <a:noAutofit/>
            </a:bodyPr>
            <a:lstStyle/>
            <a:p>
              <a:pPr algn="dist"/>
              <a:r>
                <a:rPr lang="en-US" altLang="en-US" sz="2000" dirty="0">
                  <a:latin typeface="Arial" panose="020B0604020202020204" pitchFamily="34" charset="0"/>
                  <a:ea typeface="Microsoft YaHei" panose="020B0503020204020204" charset="-122"/>
                  <a:sym typeface="Arial" panose="020B0604020202020204" pitchFamily="34" charset="0"/>
                </a:rPr>
                <a:t>Introduction</a:t>
              </a:r>
            </a:p>
          </p:txBody>
        </p:sp>
      </p:gr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4"/>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5"/>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7845975" y="1561883"/>
            <a:ext cx="232473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Columns</a:t>
            </a:r>
          </a:p>
        </p:txBody>
      </p:sp>
      <p:sp>
        <p:nvSpPr>
          <p:cNvPr id="4" name="Text Box 3"/>
          <p:cNvSpPr txBox="1"/>
          <p:nvPr/>
        </p:nvSpPr>
        <p:spPr>
          <a:xfrm>
            <a:off x="320040" y="2438600"/>
            <a:ext cx="10259060" cy="1472565"/>
          </a:xfrm>
          <a:prstGeom prst="rect">
            <a:avLst/>
          </a:prstGeom>
          <a:noFill/>
        </p:spPr>
        <p:txBody>
          <a:bodyPr wrap="square" rtlCol="0">
            <a:noAutofit/>
          </a:bodyPr>
          <a:lstStyle/>
          <a:p>
            <a:pPr marL="285750" lvl="0" indent="-285750">
              <a:buFont typeface="Wingdings" panose="05000000000000000000" charset="0"/>
              <a:buChar char="Ø"/>
            </a:pPr>
            <a:r>
              <a:rPr lang="en-US" sz="3600" b="1" dirty="0">
                <a:latin typeface="Times New Roman" panose="02020603050405020304" pitchFamily="18" charset="0"/>
                <a:cs typeface="Times New Roman" panose="02020603050405020304" pitchFamily="18" charset="0"/>
              </a:rPr>
              <a:t> Longitudinal reinforcement:</a:t>
            </a:r>
          </a:p>
          <a:p>
            <a:pPr lvl="0" indent="0">
              <a:buFont typeface="Wingdings" panose="05000000000000000000" charset="0"/>
              <a:buNone/>
            </a:pPr>
            <a:endParaRPr lang="en-US" sz="3600" b="1" dirty="0">
              <a:latin typeface="Times New Roman" panose="02020603050405020304" pitchFamily="18" charset="0"/>
              <a:cs typeface="Times New Roman" panose="02020603050405020304" pitchFamily="18" charset="0"/>
            </a:endParaRPr>
          </a:p>
          <a:p>
            <a:pPr lvl="0" indent="0">
              <a:buFont typeface="Wingdings" panose="05000000000000000000" charset="0"/>
              <a:buNone/>
            </a:pPr>
            <a:r>
              <a:rPr lang="en-US" sz="2800" dirty="0">
                <a:latin typeface="Times New Roman" panose="02020603050405020304" pitchFamily="18" charset="0"/>
                <a:cs typeface="Times New Roman" panose="02020603050405020304" pitchFamily="18" charset="0"/>
                <a:sym typeface="+mn-ea"/>
              </a:rPr>
              <a:t>Longitudinal reinforcement = 10000 mm</a:t>
            </a:r>
            <a:r>
              <a:rPr lang="en-US" sz="2800" baseline="30000" dirty="0">
                <a:latin typeface="Times New Roman" panose="02020603050405020304" pitchFamily="18" charset="0"/>
                <a:cs typeface="Times New Roman" panose="02020603050405020304" pitchFamily="18" charset="0"/>
                <a:sym typeface="+mn-ea"/>
              </a:rPr>
              <a:t>2 </a:t>
            </a:r>
            <a:r>
              <a:rPr lang="en-US" sz="2800" dirty="0">
                <a:latin typeface="Times New Roman" panose="02020603050405020304" pitchFamily="18" charset="0"/>
                <a:cs typeface="Times New Roman" panose="02020603050405020304" pitchFamily="18" charset="0"/>
                <a:sym typeface="+mn-ea"/>
              </a:rPr>
              <a:t>=  32</a:t>
            </a:r>
            <a:r>
              <a:rPr lang="ar-SA" sz="2800" dirty="0">
                <a:latin typeface="Times New Roman" panose="02020603050405020304" pitchFamily="18" charset="0"/>
                <a:cs typeface="Times New Roman" panose="02020603050405020304" pitchFamily="18" charset="0"/>
                <a:sym typeface="+mn-ea"/>
              </a:rPr>
              <a:t> </a:t>
            </a:r>
            <a:r>
              <a:rPr lang="en-US" sz="2800" dirty="0">
                <a:latin typeface="Times New Roman" panose="02020603050405020304" pitchFamily="18" charset="0"/>
                <a:cs typeface="Times New Roman" panose="02020603050405020304" pitchFamily="18" charset="0"/>
                <a:sym typeface="+mn-ea"/>
              </a:rPr>
              <a:t>ф 22.</a:t>
            </a:r>
            <a:endParaRPr lang="en-US" sz="2800" dirty="0">
              <a:latin typeface="Times New Roman" panose="02020603050405020304" pitchFamily="18" charset="0"/>
              <a:cs typeface="Times New Roman" panose="02020603050405020304" pitchFamily="18" charset="0"/>
            </a:endParaRPr>
          </a:p>
          <a:p>
            <a:pPr lvl="0" indent="0">
              <a:buFont typeface="Wingdings" panose="05000000000000000000" charset="0"/>
              <a:buNone/>
            </a:pPr>
            <a:endParaRPr lang="en-US" sz="3600" dirty="0">
              <a:latin typeface="Times New Roman" panose="02020603050405020304" pitchFamily="18" charset="0"/>
              <a:cs typeface="Times New Roman" panose="02020603050405020304" pitchFamily="18" charset="0"/>
            </a:endParaRPr>
          </a:p>
          <a:p>
            <a:endParaRPr lang="en-US" sz="3600" dirty="0">
              <a:latin typeface="Times New Roman" panose="02020603050405020304" pitchFamily="18" charset="0"/>
              <a:cs typeface="Times New Roman" panose="02020603050405020304" pitchFamily="18" charset="0"/>
            </a:endParaRPr>
          </a:p>
          <a:p>
            <a:pPr lvl="0"/>
            <a:endParaRPr lang="en-US" sz="3600" dirty="0">
              <a:latin typeface="Times New Roman" panose="02020603050405020304" pitchFamily="18" charset="0"/>
              <a:cs typeface="Times New Roman" panose="02020603050405020304" pitchFamily="18" charset="0"/>
            </a:endParaRPr>
          </a:p>
          <a:p>
            <a:endParaRPr lang="en-US" altLang="ar-SA" sz="3600" b="1"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9" name="Text Box 3"/>
              <p:cNvSpPr txBox="1"/>
              <p:nvPr/>
            </p:nvSpPr>
            <p:spPr>
              <a:xfrm>
                <a:off x="460375" y="4533900"/>
                <a:ext cx="10259060" cy="2193290"/>
              </a:xfrm>
              <a:prstGeom prst="rect">
                <a:avLst/>
              </a:prstGeom>
              <a:noFill/>
            </p:spPr>
            <p:txBody>
              <a:bodyPr wrap="square" rtlCol="0">
                <a:noAutofit/>
              </a:bodyPr>
              <a:lstStyle/>
              <a:p>
                <a:pPr marL="285750" indent="-285750">
                  <a:buFont typeface="Wingdings" panose="05000000000000000000" charset="0"/>
                  <a:buChar char="Ø"/>
                </a:pPr>
                <a:r>
                  <a:rPr lang="en-US" sz="3600" b="1" dirty="0">
                    <a:latin typeface="Times New Roman" panose="02020603050405020304" pitchFamily="18" charset="0"/>
                    <a:cs typeface="Times New Roman" panose="02020603050405020304" pitchFamily="18" charset="0"/>
                  </a:rPr>
                  <a:t> Transverse reinforcement:</a:t>
                </a:r>
              </a:p>
              <a:p>
                <a:pPr indent="0">
                  <a:buFont typeface="Wingdings" panose="05000000000000000000" charset="0"/>
                  <a:buNone/>
                </a:pPr>
                <a:r>
                  <a:rPr lang="en-US" sz="2800" dirty="0">
                    <a:latin typeface="Times New Roman" panose="02020603050405020304" pitchFamily="18" charset="0"/>
                    <a:cs typeface="Times New Roman" panose="02020603050405020304" pitchFamily="18" charset="0"/>
                    <a:sym typeface="+mn-ea"/>
                  </a:rPr>
                  <a:t>-</a:t>
                </a:r>
                <a:r>
                  <a:rPr lang="en-US" sz="2800" b="1" dirty="0">
                    <a:latin typeface="Times New Roman" panose="02020603050405020304" pitchFamily="18" charset="0"/>
                    <a:cs typeface="Times New Roman" panose="02020603050405020304" pitchFamily="18" charset="0"/>
                    <a:sym typeface="+mn-ea"/>
                  </a:rPr>
                  <a:t> </a:t>
                </a:r>
                <a14:m>
                  <m:oMath xmlns:m="http://schemas.openxmlformats.org/officeDocument/2006/math">
                    <m:r>
                      <a:rPr lang="en-US" sz="2800" i="1">
                        <a:latin typeface="Cambria Math" panose="02040503050406030204" pitchFamily="18" charset="0"/>
                        <a:ea typeface="MS Mincho" charset="0"/>
                        <a:cs typeface="Cambria Math" panose="02040503050406030204" pitchFamily="18" charset="0"/>
                      </a:rPr>
                      <m:t>𝓁</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1000</m:t>
                    </m:r>
                  </m:oMath>
                </a14:m>
                <a:r>
                  <a:rPr lang="en-US" sz="2800" dirty="0">
                    <a:latin typeface="Times New Roman" panose="02020603050405020304" pitchFamily="18" charset="0"/>
                    <a:cs typeface="Times New Roman" panose="02020603050405020304" pitchFamily="18" charset="0"/>
                    <a:sym typeface="+mn-ea"/>
                  </a:rPr>
                  <a:t> mm.</a:t>
                </a:r>
                <a:endParaRPr lang="en-US" sz="2800" dirty="0">
                  <a:latin typeface="Times New Roman" panose="02020603050405020304" pitchFamily="18" charset="0"/>
                  <a:cs typeface="Times New Roman" panose="02020603050405020304" pitchFamily="18" charset="0"/>
                </a:endParaRPr>
              </a:p>
              <a:p>
                <a:pPr indent="0">
                  <a:buFont typeface="Wingdings" panose="05000000000000000000" charset="0"/>
                  <a:buNone/>
                </a:pPr>
                <a:r>
                  <a:rPr lang="en-US" sz="2800" dirty="0">
                    <a:latin typeface="Times New Roman" panose="02020603050405020304" pitchFamily="18" charset="0"/>
                    <a:cs typeface="Times New Roman" panose="02020603050405020304" pitchFamily="18" charset="0"/>
                    <a:sym typeface="+mn-ea"/>
                  </a:rPr>
                  <a:t>- </a:t>
                </a:r>
                <a14:m>
                  <m:oMath xmlns:m="http://schemas.openxmlformats.org/officeDocument/2006/math">
                    <m:r>
                      <m:rPr>
                        <m:sty m:val="p"/>
                      </m:rPr>
                      <a:rPr lang="en-US" sz="2800">
                        <a:latin typeface="Cambria Math" panose="02040503050406030204" pitchFamily="18" charset="0"/>
                        <a:cs typeface="Cambria Math" panose="02040503050406030204" pitchFamily="18" charset="0"/>
                      </a:rPr>
                      <m:t>s</m:t>
                    </m:r>
                    <m:r>
                      <a:rPr lang="en-US" sz="2800">
                        <a:latin typeface="Cambria Math" panose="02040503050406030204" pitchFamily="18" charset="0"/>
                        <a:ea typeface="MS Mincho" charset="0"/>
                        <a:cs typeface="Cambria Math" panose="02040503050406030204" pitchFamily="18" charset="0"/>
                      </a:rPr>
                      <m:t>˳=</m:t>
                    </m:r>
                    <m:r>
                      <a:rPr lang="ar-SA" sz="2800">
                        <a:latin typeface="Cambria Math" panose="02040503050406030204" pitchFamily="18" charset="0"/>
                        <a:ea typeface="MS Mincho" charset="0"/>
                        <a:cs typeface="Cambria Math" panose="02040503050406030204" pitchFamily="18" charset="0"/>
                      </a:rPr>
                      <m:t>200</m:t>
                    </m:r>
                  </m:oMath>
                </a14:m>
                <a:r>
                  <a:rPr lang="en-US" sz="2800" dirty="0">
                    <a:latin typeface="Times New Roman" panose="02020603050405020304" pitchFamily="18" charset="0"/>
                    <a:cs typeface="Times New Roman" panose="02020603050405020304" pitchFamily="18" charset="0"/>
                    <a:sym typeface="+mn-ea"/>
                  </a:rPr>
                  <a:t> mm.</a:t>
                </a:r>
                <a:endParaRPr lang="en-US" sz="2800" dirty="0">
                  <a:latin typeface="Times New Roman" panose="02020603050405020304" pitchFamily="18" charset="0"/>
                  <a:cs typeface="Times New Roman" panose="02020603050405020304" pitchFamily="18" charset="0"/>
                </a:endParaRPr>
              </a:p>
              <a:p>
                <a:pPr indent="0">
                  <a:buFont typeface="Wingdings" panose="05000000000000000000" charset="0"/>
                  <a:buNone/>
                </a:pPr>
                <a:endParaRPr lang="en-US" sz="3600" dirty="0">
                  <a:latin typeface="Times New Roman" panose="02020603050405020304" pitchFamily="18" charset="0"/>
                  <a:cs typeface="Times New Roman" panose="02020603050405020304" pitchFamily="18" charset="0"/>
                </a:endParaRPr>
              </a:p>
              <a:p>
                <a:pPr lvl="0"/>
                <a:endParaRPr lang="en-US" sz="3600" dirty="0">
                  <a:latin typeface="Times New Roman" panose="02020603050405020304" pitchFamily="18" charset="0"/>
                  <a:cs typeface="Times New Roman" panose="02020603050405020304" pitchFamily="18" charset="0"/>
                </a:endParaRPr>
              </a:p>
              <a:p>
                <a:endParaRPr lang="en-US" sz="3600" dirty="0">
                  <a:latin typeface="Times New Roman" panose="02020603050405020304" pitchFamily="18" charset="0"/>
                  <a:cs typeface="Times New Roman" panose="02020603050405020304" pitchFamily="18" charset="0"/>
                </a:endParaRPr>
              </a:p>
              <a:p>
                <a:pPr lvl="0"/>
                <a:endParaRPr lang="en-US" sz="3600" dirty="0">
                  <a:latin typeface="Times New Roman" panose="02020603050405020304" pitchFamily="18" charset="0"/>
                  <a:cs typeface="Times New Roman" panose="02020603050405020304" pitchFamily="18" charset="0"/>
                </a:endParaRPr>
              </a:p>
              <a:p>
                <a:endParaRPr lang="en-US" altLang="ar-SA" sz="3600" b="1" dirty="0">
                  <a:latin typeface="Times New Roman" panose="02020603050405020304" pitchFamily="18" charset="0"/>
                  <a:cs typeface="Times New Roman" panose="02020603050405020304" pitchFamily="18" charset="0"/>
                </a:endParaRPr>
              </a:p>
            </p:txBody>
          </p:sp>
        </mc:Choice>
        <mc:Fallback xmlns="">
          <p:sp>
            <p:nvSpPr>
              <p:cNvPr id="19" name="Text Box 3"/>
              <p:cNvSpPr txBox="1">
                <a:spLocks noRot="1" noChangeAspect="1" noMove="1" noResize="1" noEditPoints="1" noAdjustHandles="1" noChangeArrowheads="1" noChangeShapeType="1" noTextEdit="1"/>
              </p:cNvSpPr>
              <p:nvPr/>
            </p:nvSpPr>
            <p:spPr>
              <a:xfrm>
                <a:off x="460375" y="4533900"/>
                <a:ext cx="10259060" cy="2193290"/>
              </a:xfrm>
              <a:prstGeom prst="rect">
                <a:avLst/>
              </a:prstGeom>
              <a:blipFill rotWithShape="1">
                <a:blip r:embed="rId8"/>
                <a:stretch>
                  <a:fillRect b="-91083"/>
                </a:stretch>
              </a:blipFill>
            </p:spPr>
            <p:txBody>
              <a:bodyPr/>
              <a:lstStyle/>
              <a:p>
                <a:r>
                  <a:rPr lang="en-US" altLang="en-US">
                    <a:noFill/>
                  </a:rPr>
                  <a:t> </a:t>
                </a:r>
              </a:p>
            </p:txBody>
          </p:sp>
        </mc:Fallback>
      </mc:AlternateContent>
      <p:pic>
        <p:nvPicPr>
          <p:cNvPr id="13" name="Picture 12"/>
          <p:cNvPicPr>
            <a:picLocks noChangeAspect="1"/>
          </p:cNvPicPr>
          <p:nvPr>
            <p:custDataLst>
              <p:tags r:id="rId2"/>
            </p:custDataLst>
          </p:nvPr>
        </p:nvPicPr>
        <p:blipFill>
          <a:blip r:embed="rId9"/>
          <a:stretch>
            <a:fillRect/>
          </a:stretch>
        </p:blipFill>
        <p:spPr>
          <a:xfrm>
            <a:off x="8991600" y="2552700"/>
            <a:ext cx="5673090" cy="3509645"/>
          </a:xfrm>
          <a:prstGeom prst="rect">
            <a:avLst/>
          </a:prstGeom>
        </p:spPr>
      </p:pic>
      <p:pic>
        <p:nvPicPr>
          <p:cNvPr id="308" name="Picture 13"/>
          <p:cNvPicPr>
            <a:picLocks noChangeAspect="1"/>
          </p:cNvPicPr>
          <p:nvPr>
            <p:custDataLst>
              <p:tags r:id="rId3"/>
            </p:custDataLst>
          </p:nvPr>
        </p:nvPicPr>
        <p:blipFill>
          <a:blip r:embed="rId10"/>
          <a:stretch>
            <a:fillRect/>
          </a:stretch>
        </p:blipFill>
        <p:spPr>
          <a:xfrm>
            <a:off x="3962400" y="5753100"/>
            <a:ext cx="2928620" cy="3406775"/>
          </a:xfrm>
          <a:prstGeom prst="rect">
            <a:avLst/>
          </a:prstGeom>
          <a:noFill/>
          <a:ln>
            <a:noFill/>
          </a:ln>
        </p:spPr>
      </p:pic>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p:cNvSpPr/>
          <p:nvPr/>
        </p:nvSpPr>
        <p:spPr>
          <a:xfrm>
            <a:off x="2558839" y="3393680"/>
            <a:ext cx="400050" cy="1797685"/>
          </a:xfrm>
          <a:prstGeom prst="rect">
            <a:avLst/>
          </a:prstGeom>
        </p:spPr>
        <p:txBody>
          <a:bodyPr wrap="none" lIns="137147" tIns="68573" rIns="137147" bIns="68573">
            <a:spAutoFit/>
          </a:bodyPr>
          <a:lstStyle/>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a:p>
            <a:pPr defTabSz="685800">
              <a:lnSpc>
                <a:spcPct val="150000"/>
              </a:lnSpc>
            </a:pPr>
            <a:endParaRPr lang="ar-JO" sz="3600" b="1" dirty="0">
              <a:solidFill>
                <a:prstClr val="black">
                  <a:lumMod val="95000"/>
                  <a:lumOff val="5000"/>
                </a:prstClr>
              </a:solidFill>
              <a:latin typeface="Times New Roman" panose="02020603050405020304" pitchFamily="18" charset="0"/>
              <a:cs typeface="Times New Roman" panose="02020603050405020304" pitchFamily="18" charset="0"/>
            </a:endParaRPr>
          </a:p>
        </p:txBody>
      </p:sp>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2"/>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3"/>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7924715" y="1607603"/>
            <a:ext cx="232473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Columns</a:t>
            </a:r>
          </a:p>
        </p:txBody>
      </p:sp>
      <p:sp>
        <p:nvSpPr>
          <p:cNvPr id="21" name="Text Box 3"/>
          <p:cNvSpPr txBox="1"/>
          <p:nvPr/>
        </p:nvSpPr>
        <p:spPr>
          <a:xfrm>
            <a:off x="612775" y="2552700"/>
            <a:ext cx="11464290" cy="3383915"/>
          </a:xfrm>
          <a:prstGeom prst="rect">
            <a:avLst/>
          </a:prstGeom>
          <a:noFill/>
        </p:spPr>
        <p:txBody>
          <a:bodyPr wrap="square" rtlCol="0">
            <a:noAutofit/>
          </a:bodyPr>
          <a:lstStyle/>
          <a:p>
            <a:pPr marL="285750" lvl="0" indent="-285750">
              <a:buFont typeface="Wingdings" panose="05000000000000000000" charset="0"/>
              <a:buChar char="Ø"/>
            </a:pPr>
            <a:r>
              <a:rPr lang="en-US" sz="3600" b="1" dirty="0">
                <a:latin typeface="Times New Roman" panose="02020603050405020304" pitchFamily="18" charset="0"/>
                <a:cs typeface="Times New Roman" panose="02020603050405020304" pitchFamily="18" charset="0"/>
              </a:rPr>
              <a:t> Columns details:</a:t>
            </a:r>
          </a:p>
          <a:p>
            <a:pPr lvl="0" indent="0">
              <a:buFont typeface="Wingdings" panose="05000000000000000000" charset="0"/>
              <a:buNone/>
            </a:pPr>
            <a:endParaRPr lang="en-US" sz="3600" b="1" dirty="0">
              <a:latin typeface="Times New Roman" panose="02020603050405020304" pitchFamily="18" charset="0"/>
              <a:cs typeface="Times New Roman" panose="02020603050405020304" pitchFamily="18" charset="0"/>
            </a:endParaRPr>
          </a:p>
          <a:p>
            <a:pPr lvl="0" indent="0" algn="just">
              <a:buFont typeface="Wingdings" panose="05000000000000000000" charset="0"/>
              <a:buNone/>
            </a:pPr>
            <a:r>
              <a:rPr lang="en-US" sz="2800" dirty="0">
                <a:latin typeface="Times New Roman" panose="02020603050405020304" pitchFamily="18" charset="0"/>
                <a:cs typeface="Times New Roman" panose="02020603050405020304" pitchFamily="18" charset="0"/>
                <a:sym typeface="+mn-ea"/>
              </a:rPr>
              <a:t>Lab splices: In this project for bars diameter less than or equal to 32 mm.</a:t>
            </a:r>
          </a:p>
          <a:p>
            <a:pPr lvl="0" indent="0" algn="just">
              <a:buFont typeface="Wingdings" panose="05000000000000000000" charset="0"/>
              <a:buNone/>
            </a:pPr>
            <a:endParaRPr lang="en-US" sz="2800" dirty="0">
              <a:latin typeface="Times New Roman" panose="02020603050405020304" pitchFamily="18" charset="0"/>
              <a:cs typeface="Times New Roman" panose="02020603050405020304" pitchFamily="18" charset="0"/>
            </a:endParaRPr>
          </a:p>
          <a:p>
            <a:pPr lvl="0" indent="0" algn="just">
              <a:buFont typeface="Wingdings" panose="05000000000000000000" charset="0"/>
              <a:buNone/>
            </a:pPr>
            <a:r>
              <a:rPr lang="en-US" sz="2800" dirty="0">
                <a:latin typeface="Times New Roman" panose="02020603050405020304" pitchFamily="18" charset="0"/>
                <a:cs typeface="Times New Roman" panose="02020603050405020304" pitchFamily="18" charset="0"/>
                <a:sym typeface="+mn-ea"/>
              </a:rPr>
              <a:t>Mechanical splicing: In this project for bars diameter greater than 32 mm. </a:t>
            </a:r>
            <a:endParaRPr lang="en-US" sz="2800" dirty="0">
              <a:latin typeface="Times New Roman" panose="02020603050405020304" pitchFamily="18" charset="0"/>
              <a:cs typeface="Times New Roman" panose="02020603050405020304" pitchFamily="18" charset="0"/>
            </a:endParaRPr>
          </a:p>
          <a:p>
            <a:pPr lvl="0" indent="0">
              <a:buFont typeface="Wingdings" panose="05000000000000000000" charset="0"/>
              <a:buNone/>
            </a:pPr>
            <a:endParaRPr lang="en-US" sz="3600" dirty="0">
              <a:latin typeface="Times New Roman" panose="02020603050405020304" pitchFamily="18" charset="0"/>
              <a:cs typeface="Times New Roman" panose="02020603050405020304" pitchFamily="18" charset="0"/>
            </a:endParaRPr>
          </a:p>
          <a:p>
            <a:endParaRPr lang="en-US" sz="3600" dirty="0">
              <a:latin typeface="Times New Roman" panose="02020603050405020304" pitchFamily="18" charset="0"/>
              <a:cs typeface="Times New Roman" panose="02020603050405020304" pitchFamily="18" charset="0"/>
            </a:endParaRPr>
          </a:p>
          <a:p>
            <a:pPr lvl="0"/>
            <a:endParaRPr lang="en-US" sz="3600" dirty="0">
              <a:latin typeface="Times New Roman" panose="02020603050405020304" pitchFamily="18" charset="0"/>
              <a:cs typeface="Times New Roman" panose="02020603050405020304" pitchFamily="18" charset="0"/>
            </a:endParaRPr>
          </a:p>
          <a:p>
            <a:endParaRPr lang="en-US" sz="3600" dirty="0">
              <a:latin typeface="Times New Roman" panose="02020603050405020304" pitchFamily="18" charset="0"/>
              <a:cs typeface="Times New Roman" panose="02020603050405020304" pitchFamily="18" charset="0"/>
            </a:endParaRPr>
          </a:p>
          <a:p>
            <a:pPr lvl="0"/>
            <a:endParaRPr lang="en-US" sz="3600" dirty="0">
              <a:latin typeface="Times New Roman" panose="02020603050405020304" pitchFamily="18" charset="0"/>
              <a:cs typeface="Times New Roman" panose="02020603050405020304" pitchFamily="18" charset="0"/>
            </a:endParaRPr>
          </a:p>
          <a:p>
            <a:endParaRPr lang="en-US" altLang="ar-SA" sz="3600" b="1" dirty="0">
              <a:latin typeface="Times New Roman" panose="02020603050405020304" pitchFamily="18" charset="0"/>
              <a:cs typeface="Times New Roman" panose="02020603050405020304" pitchFamily="18" charset="0"/>
            </a:endParaRPr>
          </a:p>
        </p:txBody>
      </p:sp>
      <p:pic>
        <p:nvPicPr>
          <p:cNvPr id="23" name="Picture 311" descr="images"/>
          <p:cNvPicPr/>
          <p:nvPr/>
        </p:nvPicPr>
        <p:blipFill>
          <a:blip r:embed="rId6">
            <a:clrChange>
              <a:clrFrom>
                <a:srgbClr val="FFFFFF">
                  <a:alpha val="100000"/>
                </a:srgbClr>
              </a:clrFrom>
              <a:clrTo>
                <a:srgbClr val="FFFFFF">
                  <a:alpha val="100000"/>
                  <a:alpha val="0"/>
                </a:srgbClr>
              </a:clrTo>
            </a:clrChange>
          </a:blip>
          <a:stretch>
            <a:fillRect/>
          </a:stretch>
        </p:blipFill>
        <p:spPr>
          <a:xfrm>
            <a:off x="11353800" y="3390900"/>
            <a:ext cx="5081905" cy="3002280"/>
          </a:xfrm>
          <a:prstGeom prst="rect">
            <a:avLst/>
          </a:prstGeom>
        </p:spPr>
      </p:pic>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2"/>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3"/>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7924715" y="1607603"/>
            <a:ext cx="232473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Columns</a:t>
            </a:r>
          </a:p>
        </p:txBody>
      </p:sp>
      <p:pic>
        <p:nvPicPr>
          <p:cNvPr id="2050" name="Picture 2"/>
          <p:cNvPicPr>
            <a:picLocks noChangeAspect="1" noChangeArrowheads="1"/>
          </p:cNvPicPr>
          <p:nvPr/>
        </p:nvPicPr>
        <p:blipFill>
          <a:blip r:embed="rId6">
            <a:extLst>
              <a:ext uri="{28A0092B-C50C-407E-A947-70E740481C1C}">
                <a14:useLocalDpi xmlns:a14="http://schemas.microsoft.com/office/drawing/2010/main" val="0"/>
              </a:ext>
            </a:extLst>
          </a:blip>
          <a:srcRect l="5574" t="6292" r="20106" b="5623"/>
          <a:stretch>
            <a:fillRect/>
          </a:stretch>
        </p:blipFill>
        <p:spPr bwMode="auto">
          <a:xfrm>
            <a:off x="1524000" y="2781300"/>
            <a:ext cx="9591675" cy="63950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4" name="Picture 2"/>
          <p:cNvPicPr>
            <a:picLocks noChangeAspect="1" noChangeArrowheads="1"/>
          </p:cNvPicPr>
          <p:nvPr/>
        </p:nvPicPr>
        <p:blipFill>
          <a:blip r:embed="rId7" cstate="print">
            <a:extLst>
              <a:ext uri="{28A0092B-C50C-407E-A947-70E740481C1C}">
                <a14:useLocalDpi xmlns:a14="http://schemas.microsoft.com/office/drawing/2010/main" val="0"/>
              </a:ext>
            </a:extLst>
          </a:blip>
          <a:srcRect l="38279" t="33052" r="32191" b="22229"/>
          <a:stretch>
            <a:fillRect/>
          </a:stretch>
        </p:blipFill>
        <p:spPr bwMode="auto">
          <a:xfrm>
            <a:off x="11430000" y="3467100"/>
            <a:ext cx="5584190" cy="47574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3"/>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4"/>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6857049" y="1561883"/>
            <a:ext cx="437832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Shear walls, piers</a:t>
            </a:r>
          </a:p>
        </p:txBody>
      </p:sp>
      <p:pic>
        <p:nvPicPr>
          <p:cNvPr id="21" name="Picture 20"/>
          <p:cNvPicPr>
            <a:picLocks noChangeAspect="1"/>
          </p:cNvPicPr>
          <p:nvPr>
            <p:custDataLst>
              <p:tags r:id="rId2"/>
            </p:custDataLst>
          </p:nvPr>
        </p:nvPicPr>
        <p:blipFill>
          <a:blip r:embed="rId7"/>
          <a:stretch>
            <a:fillRect/>
          </a:stretch>
        </p:blipFill>
        <p:spPr>
          <a:xfrm>
            <a:off x="10591800" y="3009900"/>
            <a:ext cx="6614795" cy="6379845"/>
          </a:xfrm>
          <a:prstGeom prst="rect">
            <a:avLst/>
          </a:prstGeom>
        </p:spPr>
      </p:pic>
      <p:sp>
        <p:nvSpPr>
          <p:cNvPr id="22" name="Text Box 21"/>
          <p:cNvSpPr txBox="1"/>
          <p:nvPr/>
        </p:nvSpPr>
        <p:spPr>
          <a:xfrm>
            <a:off x="662940" y="3086100"/>
            <a:ext cx="9144000" cy="4030980"/>
          </a:xfrm>
          <a:prstGeom prst="rect">
            <a:avLst/>
          </a:prstGeom>
          <a:noFill/>
        </p:spPr>
        <p:txBody>
          <a:bodyPr wrap="square" rtlCol="0" anchor="t">
            <a:spAutoFit/>
          </a:bodyPr>
          <a:lstStyle/>
          <a:p>
            <a:pPr indent="0">
              <a:lnSpc>
                <a:spcPct val="100000"/>
              </a:lnSpc>
              <a:buFont typeface="Wingdings" panose="05000000000000000000" charset="0"/>
              <a:buNone/>
            </a:pPr>
            <a:r>
              <a:rPr lang="en-US" altLang="en-US" sz="3200" dirty="0">
                <a:latin typeface="Times New Roman" panose="02020603050405020304" pitchFamily="18" charset="0"/>
                <a:cs typeface="Times New Roman" panose="02020603050405020304" pitchFamily="18" charset="0"/>
                <a:sym typeface="+mn-ea"/>
              </a:rPr>
              <a:t>The selected pier in the 35</a:t>
            </a:r>
            <a:r>
              <a:rPr lang="en-US" altLang="en-US" sz="3200" baseline="30000" dirty="0">
                <a:latin typeface="Times New Roman" panose="02020603050405020304" pitchFamily="18" charset="0"/>
                <a:cs typeface="Times New Roman" panose="02020603050405020304" pitchFamily="18" charset="0"/>
                <a:sym typeface="+mn-ea"/>
              </a:rPr>
              <a:t>th</a:t>
            </a:r>
            <a:r>
              <a:rPr lang="en-US" altLang="en-US" sz="3200" dirty="0">
                <a:latin typeface="Times New Roman" panose="02020603050405020304" pitchFamily="18" charset="0"/>
                <a:cs typeface="Times New Roman" panose="02020603050405020304" pitchFamily="18" charset="0"/>
                <a:sym typeface="+mn-ea"/>
              </a:rPr>
              <a:t> floor is shown in the figure.</a:t>
            </a:r>
          </a:p>
          <a:p>
            <a:pPr indent="0">
              <a:lnSpc>
                <a:spcPct val="150000"/>
              </a:lnSpc>
              <a:buFont typeface="Wingdings" panose="05000000000000000000" charset="0"/>
              <a:buNone/>
            </a:pPr>
            <a:r>
              <a:rPr lang="en-US" altLang="en-US" sz="3200" dirty="0">
                <a:latin typeface="Times New Roman" panose="02020603050405020304" pitchFamily="18" charset="0"/>
                <a:cs typeface="Times New Roman" panose="02020603050405020304" pitchFamily="18" charset="0"/>
                <a:sym typeface="+mn-ea"/>
              </a:rPr>
              <a:t>The pier dimensions are:</a:t>
            </a:r>
          </a:p>
          <a:p>
            <a:pPr indent="0">
              <a:lnSpc>
                <a:spcPct val="150000"/>
              </a:lnSpc>
              <a:buFont typeface="Wingdings" panose="05000000000000000000" charset="0"/>
              <a:buNone/>
            </a:pPr>
            <a:r>
              <a:rPr lang="en-US" altLang="en-US" sz="3200" dirty="0">
                <a:latin typeface="Times New Roman" panose="02020603050405020304" pitchFamily="18" charset="0"/>
                <a:cs typeface="Times New Roman" panose="02020603050405020304" pitchFamily="18" charset="0"/>
                <a:sym typeface="+mn-ea"/>
              </a:rPr>
              <a:t>- 3.55 m in height from the center of the slab to the another slab center.</a:t>
            </a:r>
          </a:p>
          <a:p>
            <a:pPr indent="0">
              <a:lnSpc>
                <a:spcPct val="150000"/>
              </a:lnSpc>
              <a:buFont typeface="Wingdings" panose="05000000000000000000" charset="0"/>
              <a:buNone/>
            </a:pPr>
            <a:r>
              <a:rPr lang="en-US" altLang="en-US" sz="3200" dirty="0">
                <a:latin typeface="Times New Roman" panose="02020603050405020304" pitchFamily="18" charset="0"/>
                <a:cs typeface="Times New Roman" panose="02020603050405020304" pitchFamily="18" charset="0"/>
                <a:sym typeface="+mn-ea"/>
              </a:rPr>
              <a:t>- 5.65 × 1.2 m</a:t>
            </a:r>
            <a:r>
              <a:rPr lang="en-US" altLang="en-US" sz="3200" baseline="30000" dirty="0">
                <a:latin typeface="Times New Roman" panose="02020603050405020304" pitchFamily="18" charset="0"/>
                <a:cs typeface="Times New Roman" panose="02020603050405020304" pitchFamily="18" charset="0"/>
                <a:sym typeface="+mn-ea"/>
              </a:rPr>
              <a:t>2 </a:t>
            </a:r>
            <a:r>
              <a:rPr lang="en-US" altLang="en-US" sz="3200" dirty="0">
                <a:latin typeface="Times New Roman" panose="02020603050405020304" pitchFamily="18" charset="0"/>
                <a:cs typeface="Times New Roman" panose="02020603050405020304" pitchFamily="18" charset="0"/>
                <a:sym typeface="+mn-ea"/>
              </a:rPr>
              <a:t>section.</a:t>
            </a: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4"/>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Arial" panose="020B0604020202020204" pitchFamily="34" charset="0"/>
                  <a:sym typeface="Arial" panose="020B0604020202020204" pitchFamily="34" charset="0"/>
                </a:rPr>
                <a:t>3</a:t>
              </a:r>
              <a:r>
                <a:rPr lang="en-US" altLang="zh-CN" sz="2000" b="1" dirty="0">
                  <a:solidFill>
                    <a:schemeClr val="accent1">
                      <a:lumMod val="75000"/>
                    </a:schemeClr>
                  </a:solidFill>
                  <a:latin typeface="Arial" panose="020B0604020202020204" pitchFamily="34" charset="0"/>
                  <a:sym typeface="Arial" panose="020B0604020202020204" pitchFamily="34" charset="0"/>
                </a:rPr>
                <a:t>.</a:t>
              </a:r>
            </a:p>
          </p:txBody>
        </p:sp>
        <p:sp>
          <p:nvSpPr>
            <p:cNvPr id="11" name="文本框 3"/>
            <p:cNvSpPr txBox="1"/>
            <p:nvPr userDrawn="1">
              <p:custDataLst>
                <p:tags r:id="rId5"/>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Arial" panose="020B0604020202020204" pitchFamily="34" charset="0"/>
                <a:ea typeface="Microsoft YaHei" panose="020B0503020204020204" charset="-122"/>
                <a:sym typeface="Arial" panose="020B0604020202020204" pitchFamily="34" charset="0"/>
              </a:endParaRPr>
            </a:p>
            <a:p>
              <a:pPr algn="dist"/>
              <a:endParaRPr lang="en-US" altLang="en-US" sz="2000" dirty="0">
                <a:latin typeface="Arial" panose="020B0604020202020204" pitchFamily="34" charset="0"/>
                <a:ea typeface="Microsoft YaHei" panose="020B0503020204020204" charset="-122"/>
                <a:sym typeface="Arial" panose="020B0604020202020204" pitchFamily="34" charset="0"/>
              </a:endParaRPr>
            </a:p>
          </p:txBody>
        </p:sp>
      </p:grpSp>
      <p:sp>
        <p:nvSpPr>
          <p:cNvPr id="14" name="Text Box 3"/>
          <p:cNvSpPr txBox="1"/>
          <p:nvPr/>
        </p:nvSpPr>
        <p:spPr>
          <a:xfrm>
            <a:off x="500380" y="2629100"/>
            <a:ext cx="10259060" cy="1472565"/>
          </a:xfrm>
          <a:prstGeom prst="rect">
            <a:avLst/>
          </a:prstGeom>
          <a:noFill/>
        </p:spPr>
        <p:txBody>
          <a:bodyPr wrap="square" rtlCol="0">
            <a:noAutofit/>
          </a:bodyPr>
          <a:lstStyle/>
          <a:p>
            <a:pPr marL="285750" lvl="0" indent="-285750">
              <a:buFont typeface="Wingdings" panose="05000000000000000000" charset="0"/>
              <a:buChar char="Ø"/>
            </a:pPr>
            <a:r>
              <a:rPr lang="en-US" sz="3600" b="1" dirty="0"/>
              <a:t>  </a:t>
            </a:r>
            <a:r>
              <a:rPr lang="en-US" sz="3600" b="1" dirty="0">
                <a:latin typeface="Times New Roman" panose="02020603050405020304" pitchFamily="18" charset="0"/>
                <a:cs typeface="Times New Roman" panose="02020603050405020304" pitchFamily="18" charset="0"/>
              </a:rPr>
              <a:t>Longitudinal reinforcement:</a:t>
            </a:r>
          </a:p>
          <a:p>
            <a:pPr lvl="0" indent="0">
              <a:lnSpc>
                <a:spcPct val="150000"/>
              </a:lnSpc>
              <a:buFont typeface="Wingdings" panose="05000000000000000000" charset="0"/>
              <a:buNone/>
            </a:pPr>
            <a:r>
              <a:rPr lang="en-US" sz="2800" dirty="0">
                <a:latin typeface="Times New Roman" panose="02020603050405020304" pitchFamily="18" charset="0"/>
                <a:cs typeface="Times New Roman" panose="02020603050405020304" pitchFamily="18" charset="0"/>
                <a:sym typeface="+mn-ea"/>
              </a:rPr>
              <a:t>Longitudinal reinforcement = 16950 mm</a:t>
            </a:r>
            <a:r>
              <a:rPr lang="en-US" sz="2800" baseline="30000" dirty="0">
                <a:latin typeface="Times New Roman" panose="02020603050405020304" pitchFamily="18" charset="0"/>
                <a:cs typeface="Times New Roman" panose="02020603050405020304" pitchFamily="18" charset="0"/>
                <a:sym typeface="+mn-ea"/>
              </a:rPr>
              <a:t>2</a:t>
            </a:r>
            <a:r>
              <a:rPr lang="en-US" sz="2800" dirty="0">
                <a:latin typeface="Times New Roman" panose="02020603050405020304" pitchFamily="18" charset="0"/>
                <a:cs typeface="Times New Roman" panose="02020603050405020304" pitchFamily="18" charset="0"/>
                <a:sym typeface="+mn-ea"/>
              </a:rPr>
              <a:t> =</a:t>
            </a:r>
            <a:r>
              <a:rPr lang="ar-SA" altLang="en-US" sz="2800" dirty="0">
                <a:latin typeface="Times New Roman" panose="02020603050405020304" pitchFamily="18" charset="0"/>
                <a:cs typeface="Times New Roman" panose="02020603050405020304" pitchFamily="18" charset="0"/>
                <a:sym typeface="+mn-ea"/>
              </a:rPr>
              <a:t>5 ф</a:t>
            </a:r>
            <a:r>
              <a:rPr lang="en-US" altLang="ar-SA" sz="2800" dirty="0">
                <a:latin typeface="Times New Roman" panose="02020603050405020304" pitchFamily="18" charset="0"/>
                <a:cs typeface="Times New Roman" panose="02020603050405020304" pitchFamily="18" charset="0"/>
                <a:sym typeface="+mn-ea"/>
              </a:rPr>
              <a:t>20/1m</a:t>
            </a:r>
            <a:r>
              <a:rPr lang="ar-SA" altLang="en-US" sz="2800" dirty="0">
                <a:latin typeface="Times New Roman" panose="02020603050405020304" pitchFamily="18" charset="0"/>
                <a:cs typeface="Times New Roman" panose="02020603050405020304" pitchFamily="18" charset="0"/>
                <a:sym typeface="+mn-ea"/>
              </a:rPr>
              <a:t> m at each face</a:t>
            </a:r>
            <a:r>
              <a:rPr lang="ar-SA" altLang="en-US" sz="2800" dirty="0">
                <a:sym typeface="+mn-ea"/>
              </a:rPr>
              <a:t> </a:t>
            </a:r>
            <a:endParaRPr lang="ar-SA" altLang="en-US" sz="2800" dirty="0"/>
          </a:p>
          <a:p>
            <a:pPr lvl="0" indent="0">
              <a:buFont typeface="Wingdings" panose="05000000000000000000" charset="0"/>
              <a:buNone/>
            </a:pPr>
            <a:endParaRPr lang="en-US" sz="2800" dirty="0"/>
          </a:p>
          <a:p>
            <a:endParaRPr lang="en-US" altLang="ar-SA" sz="2800" b="1" dirty="0"/>
          </a:p>
        </p:txBody>
      </p:sp>
      <mc:AlternateContent xmlns:mc="http://schemas.openxmlformats.org/markup-compatibility/2006" xmlns:a14="http://schemas.microsoft.com/office/drawing/2010/main">
        <mc:Choice Requires="a14">
          <p:sp>
            <p:nvSpPr>
              <p:cNvPr id="16" name="Text Box 3"/>
              <p:cNvSpPr txBox="1"/>
              <p:nvPr/>
            </p:nvSpPr>
            <p:spPr>
              <a:xfrm>
                <a:off x="533400" y="4291965"/>
                <a:ext cx="13521055" cy="1472565"/>
              </a:xfrm>
              <a:prstGeom prst="rect">
                <a:avLst/>
              </a:prstGeom>
              <a:noFill/>
            </p:spPr>
            <p:txBody>
              <a:bodyPr wrap="square" rtlCol="0">
                <a:noAutofit/>
              </a:bodyPr>
              <a:lstStyle/>
              <a:p>
                <a:pPr marL="571500" lvl="0" indent="-571500">
                  <a:buFont typeface="Wingdings" panose="05000000000000000000" charset="0"/>
                  <a:buChar char="Ø"/>
                </a:pPr>
                <a:r>
                  <a:rPr lang="en-US" sz="3600" b="1" dirty="0">
                    <a:latin typeface="Times New Roman" panose="02020603050405020304" pitchFamily="18" charset="0"/>
                    <a:cs typeface="Times New Roman" panose="02020603050405020304" pitchFamily="18" charset="0"/>
                  </a:rPr>
                  <a:t>Shear reinforcement:</a:t>
                </a:r>
              </a:p>
              <a:p>
                <a:pPr lvl="0" indent="0">
                  <a:lnSpc>
                    <a:spcPct val="150000"/>
                  </a:lnSpc>
                  <a:buFont typeface="Wingdings" panose="05000000000000000000" charset="0"/>
                  <a:buNone/>
                </a:pPr>
                <a:r>
                  <a:rPr lang="en-US" sz="2800" dirty="0">
                    <a:latin typeface="Times New Roman" panose="02020603050405020304" pitchFamily="18" charset="0"/>
                    <a:cs typeface="Times New Roman" panose="02020603050405020304" pitchFamily="18" charset="0"/>
                    <a:sym typeface="+mn-ea"/>
                  </a:rPr>
                  <a:t>Shear reinforcement = 3000 mm</a:t>
                </a:r>
                <a:r>
                  <a:rPr lang="en-US" sz="2800" baseline="30000" dirty="0">
                    <a:latin typeface="Times New Roman" panose="02020603050405020304" pitchFamily="18" charset="0"/>
                    <a:cs typeface="Times New Roman" panose="02020603050405020304" pitchFamily="18" charset="0"/>
                    <a:sym typeface="+mn-ea"/>
                  </a:rPr>
                  <a:t>2 </a:t>
                </a:r>
                <a:r>
                  <a:rPr lang="en-US" sz="2800" dirty="0">
                    <a:latin typeface="Times New Roman" panose="02020603050405020304" pitchFamily="18" charset="0"/>
                    <a:cs typeface="Times New Roman" panose="02020603050405020304" pitchFamily="18" charset="0"/>
                    <a:sym typeface="+mn-ea"/>
                  </a:rPr>
                  <a:t>/m= </a:t>
                </a:r>
                <a14:m>
                  <m:oMath xmlns:m="http://schemas.openxmlformats.org/officeDocument/2006/math">
                    <m:f>
                      <m:fPr>
                        <m:ctrlPr>
                          <a:rPr lang="en-US" sz="2800" i="1">
                            <a:latin typeface="Cambria Math" panose="02040503050406030204" pitchFamily="18" charset="0"/>
                            <a:cs typeface="Cambria Math" panose="02040503050406030204" pitchFamily="18" charset="0"/>
                          </a:rPr>
                        </m:ctrlPr>
                      </m:fPr>
                      <m:num>
                        <m:r>
                          <a:rPr lang="en-US" sz="2800" i="1">
                            <a:latin typeface="Cambria Math" panose="02040503050406030204" pitchFamily="18" charset="0"/>
                            <a:ea typeface="MS Mincho" charset="0"/>
                            <a:cs typeface="Cambria Math" panose="02040503050406030204" pitchFamily="18" charset="0"/>
                          </a:rPr>
                          <m:t>3000</m:t>
                        </m:r>
                      </m:num>
                      <m:den>
                        <m:r>
                          <a:rPr lang="en-US" sz="2800" i="1">
                            <a:latin typeface="Cambria Math" panose="02040503050406030204" pitchFamily="18" charset="0"/>
                            <a:ea typeface="MS Mincho" charset="0"/>
                            <a:cs typeface="Cambria Math" panose="02040503050406030204" pitchFamily="18" charset="0"/>
                          </a:rPr>
                          <m:t>2×</m:t>
                        </m:r>
                        <m:f>
                          <m:fPr>
                            <m:ctrlPr>
                              <a:rPr lang="en-US" sz="2800" i="1">
                                <a:latin typeface="Cambria Math" panose="02040503050406030204" pitchFamily="18" charset="0"/>
                                <a:cs typeface="Cambria Math" panose="02040503050406030204" pitchFamily="18" charset="0"/>
                              </a:rPr>
                            </m:ctrlPr>
                          </m:fPr>
                          <m:num>
                            <m:r>
                              <a:rPr lang="en-US" sz="2800" i="1">
                                <a:latin typeface="Cambria Math" panose="02040503050406030204" pitchFamily="18" charset="0"/>
                                <a:ea typeface="MS Mincho" charset="0"/>
                                <a:cs typeface="Cambria Math" panose="02040503050406030204" pitchFamily="18" charset="0"/>
                              </a:rPr>
                              <m:t>𝜋</m:t>
                            </m:r>
                          </m:num>
                          <m:den>
                            <m:r>
                              <a:rPr lang="en-US" sz="2800" i="1">
                                <a:latin typeface="Cambria Math" panose="02040503050406030204" pitchFamily="18" charset="0"/>
                                <a:ea typeface="MS Mincho" charset="0"/>
                                <a:cs typeface="Cambria Math" panose="02040503050406030204" pitchFamily="18" charset="0"/>
                              </a:rPr>
                              <m:t>4</m:t>
                            </m:r>
                          </m:den>
                        </m:f>
                        <m:r>
                          <a:rPr lang="en-US" sz="2800" i="1">
                            <a:latin typeface="Cambria Math" panose="02040503050406030204" pitchFamily="18" charset="0"/>
                            <a:ea typeface="MS Mincho" charset="0"/>
                            <a:cs typeface="Cambria Math" panose="02040503050406030204" pitchFamily="18" charset="0"/>
                          </a:rPr>
                          <m:t>×</m:t>
                        </m:r>
                        <m:sSup>
                          <m:sSupPr>
                            <m:ctrlPr>
                              <a:rPr lang="en-US" sz="2800" i="1">
                                <a:latin typeface="Cambria Math" panose="02040503050406030204" pitchFamily="18" charset="0"/>
                                <a:cs typeface="Cambria Math" panose="02040503050406030204" pitchFamily="18" charset="0"/>
                              </a:rPr>
                            </m:ctrlPr>
                          </m:sSupPr>
                          <m:e>
                            <m:r>
                              <a:rPr lang="en-US" sz="2800" i="1">
                                <a:latin typeface="Cambria Math" panose="02040503050406030204" pitchFamily="18" charset="0"/>
                                <a:ea typeface="MS Mincho" charset="0"/>
                                <a:cs typeface="Cambria Math" panose="02040503050406030204" pitchFamily="18" charset="0"/>
                              </a:rPr>
                              <m:t>20</m:t>
                            </m:r>
                          </m:e>
                          <m:sup>
                            <m:r>
                              <a:rPr lang="en-US" sz="2800" i="1">
                                <a:latin typeface="Cambria Math" panose="02040503050406030204" pitchFamily="18" charset="0"/>
                                <a:ea typeface="MS Mincho" charset="0"/>
                                <a:cs typeface="Cambria Math" panose="02040503050406030204" pitchFamily="18" charset="0"/>
                              </a:rPr>
                              <m:t>2</m:t>
                            </m:r>
                          </m:sup>
                        </m:sSup>
                      </m:den>
                    </m:f>
                  </m:oMath>
                </a14:m>
                <a:r>
                  <a:rPr lang="en-US" sz="2800" dirty="0">
                    <a:latin typeface="Times New Roman" panose="02020603050405020304" pitchFamily="18" charset="0"/>
                    <a:cs typeface="Times New Roman" panose="02020603050405020304" pitchFamily="18" charset="0"/>
                    <a:sym typeface="+mn-ea"/>
                  </a:rPr>
                  <a:t> = </a:t>
                </a:r>
              </a:p>
              <a:p>
                <a:pPr lvl="0" indent="0">
                  <a:lnSpc>
                    <a:spcPct val="150000"/>
                  </a:lnSpc>
                  <a:buFont typeface="Wingdings" panose="05000000000000000000" charset="0"/>
                  <a:buNone/>
                </a:pPr>
                <a:r>
                  <a:rPr lang="en-US" sz="2800" dirty="0">
                    <a:latin typeface="Times New Roman" panose="02020603050405020304" pitchFamily="18" charset="0"/>
                    <a:cs typeface="Times New Roman" panose="02020603050405020304" pitchFamily="18" charset="0"/>
                    <a:sym typeface="+mn-ea"/>
                  </a:rPr>
                  <a:t>5 ф 20/1 m at each face of the wall.</a:t>
                </a:r>
                <a:endParaRPr lang="en-US" sz="2800" dirty="0">
                  <a:latin typeface="Times New Roman" panose="02020603050405020304" pitchFamily="18" charset="0"/>
                  <a:cs typeface="Times New Roman" panose="02020603050405020304" pitchFamily="18" charset="0"/>
                </a:endParaRPr>
              </a:p>
              <a:p>
                <a:pPr lvl="0" indent="0">
                  <a:buFont typeface="Wingdings" panose="05000000000000000000" charset="0"/>
                  <a:buNone/>
                </a:pPr>
                <a:endParaRPr lang="en-US" sz="3600" dirty="0">
                  <a:latin typeface="Times New Roman" panose="02020603050405020304" pitchFamily="18" charset="0"/>
                  <a:cs typeface="Times New Roman" panose="02020603050405020304" pitchFamily="18" charset="0"/>
                </a:endParaRPr>
              </a:p>
              <a:p>
                <a:endParaRPr lang="en-US" altLang="ar-SA" sz="3600" b="1" dirty="0">
                  <a:latin typeface="Times New Roman" panose="02020603050405020304" pitchFamily="18" charset="0"/>
                  <a:cs typeface="Times New Roman" panose="02020603050405020304" pitchFamily="18" charset="0"/>
                </a:endParaRPr>
              </a:p>
            </p:txBody>
          </p:sp>
        </mc:Choice>
        <mc:Fallback xmlns="">
          <p:sp>
            <p:nvSpPr>
              <p:cNvPr id="16" name="Text Box 3"/>
              <p:cNvSpPr txBox="1">
                <a:spLocks noRot="1" noChangeAspect="1" noMove="1" noResize="1" noEditPoints="1" noAdjustHandles="1" noChangeArrowheads="1" noChangeShapeType="1" noTextEdit="1"/>
              </p:cNvSpPr>
              <p:nvPr/>
            </p:nvSpPr>
            <p:spPr>
              <a:xfrm>
                <a:off x="533400" y="4291965"/>
                <a:ext cx="13521055" cy="1472565"/>
              </a:xfrm>
              <a:prstGeom prst="rect">
                <a:avLst/>
              </a:prstGeom>
              <a:blipFill rotWithShape="1">
                <a:blip r:embed="rId8"/>
                <a:stretch>
                  <a:fillRect b="-132945"/>
                </a:stretch>
              </a:blipFill>
            </p:spPr>
            <p:txBody>
              <a:bodyPr/>
              <a:lstStyle/>
              <a:p>
                <a:r>
                  <a:rPr lang="en-US" altLang="en-US">
                    <a:noFill/>
                  </a:rPr>
                  <a:t> </a:t>
                </a:r>
              </a:p>
            </p:txBody>
          </p:sp>
        </mc:Fallback>
      </mc:AlternateContent>
      <p:pic>
        <p:nvPicPr>
          <p:cNvPr id="2" name="Picture 1"/>
          <p:cNvPicPr>
            <a:picLocks noChangeAspect="1"/>
          </p:cNvPicPr>
          <p:nvPr>
            <p:custDataLst>
              <p:tags r:id="rId1"/>
            </p:custDataLst>
          </p:nvPr>
        </p:nvPicPr>
        <p:blipFill>
          <a:blip r:embed="rId9"/>
          <a:srcRect t="7584" b="5604"/>
          <a:stretch>
            <a:fillRect/>
          </a:stretch>
        </p:blipFill>
        <p:spPr>
          <a:xfrm>
            <a:off x="7924800" y="4076700"/>
            <a:ext cx="10205720" cy="2921000"/>
          </a:xfrm>
          <a:prstGeom prst="rect">
            <a:avLst/>
          </a:prstGeom>
        </p:spPr>
      </p:pic>
      <p:sp>
        <p:nvSpPr>
          <p:cNvPr id="4" name="مستطيل 2"/>
          <p:cNvSpPr/>
          <p:nvPr>
            <p:custDataLst>
              <p:tags r:id="rId2"/>
            </p:custDataLst>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sp>
        <p:nvSpPr>
          <p:cNvPr id="9" name="مستطيل 2"/>
          <p:cNvSpPr/>
          <p:nvPr>
            <p:custDataLst>
              <p:tags r:id="rId3"/>
            </p:custDataLst>
          </p:nvPr>
        </p:nvSpPr>
        <p:spPr>
          <a:xfrm>
            <a:off x="6857049" y="1561883"/>
            <a:ext cx="437832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Shear walls, piers</a:t>
            </a:r>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3"/>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Arial" panose="020B0604020202020204" pitchFamily="34" charset="0"/>
                  <a:sym typeface="Arial" panose="020B0604020202020204" pitchFamily="34" charset="0"/>
                </a:rPr>
                <a:t>3</a:t>
              </a:r>
              <a:r>
                <a:rPr lang="en-US" altLang="zh-CN" sz="2000" b="1" dirty="0">
                  <a:solidFill>
                    <a:schemeClr val="accent1">
                      <a:lumMod val="75000"/>
                    </a:schemeClr>
                  </a:solidFill>
                  <a:latin typeface="Arial" panose="020B0604020202020204" pitchFamily="34" charset="0"/>
                  <a:sym typeface="Arial" panose="020B0604020202020204" pitchFamily="34" charset="0"/>
                </a:rPr>
                <a:t>.</a:t>
              </a:r>
            </a:p>
          </p:txBody>
        </p:sp>
        <p:sp>
          <p:nvSpPr>
            <p:cNvPr id="11" name="文本框 3"/>
            <p:cNvSpPr txBox="1"/>
            <p:nvPr userDrawn="1">
              <p:custDataLst>
                <p:tags r:id="rId4"/>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Arial" panose="020B0604020202020204" pitchFamily="34" charset="0"/>
                <a:ea typeface="Microsoft YaHei" panose="020B0503020204020204" charset="-122"/>
                <a:sym typeface="Arial" panose="020B0604020202020204" pitchFamily="34" charset="0"/>
              </a:endParaRPr>
            </a:p>
            <a:p>
              <a:pPr algn="dist"/>
              <a:endParaRPr lang="en-US" altLang="en-US" sz="2000" dirty="0">
                <a:latin typeface="Arial" panose="020B0604020202020204" pitchFamily="34" charset="0"/>
                <a:ea typeface="Microsoft YaHei" panose="020B0503020204020204" charset="-122"/>
                <a:sym typeface="Arial" panose="020B0604020202020204" pitchFamily="34" charset="0"/>
              </a:endParaRPr>
            </a:p>
          </p:txBody>
        </p:sp>
      </p:grpSp>
      <mc:AlternateContent xmlns:mc="http://schemas.openxmlformats.org/markup-compatibility/2006" xmlns:a14="http://schemas.microsoft.com/office/drawing/2010/main">
        <mc:Choice Requires="a14">
          <p:sp>
            <p:nvSpPr>
              <p:cNvPr id="18" name="Text Box 3"/>
              <p:cNvSpPr txBox="1"/>
              <p:nvPr/>
            </p:nvSpPr>
            <p:spPr>
              <a:xfrm>
                <a:off x="612775" y="2435225"/>
                <a:ext cx="16654780" cy="5285105"/>
              </a:xfrm>
              <a:prstGeom prst="rect">
                <a:avLst/>
              </a:prstGeom>
              <a:noFill/>
            </p:spPr>
            <p:txBody>
              <a:bodyPr wrap="square" rtlCol="0">
                <a:noAutofit/>
              </a:bodyPr>
              <a:lstStyle/>
              <a:p>
                <a:pPr marL="285750" indent="-285750">
                  <a:buFont typeface="Wingdings" panose="05000000000000000000" charset="0"/>
                  <a:buChar char="Ø"/>
                </a:pPr>
                <a:r>
                  <a:rPr lang="en-US" sz="3600" b="1" dirty="0">
                    <a:latin typeface="Times New Roman" panose="02020603050405020304" pitchFamily="18" charset="0"/>
                    <a:cs typeface="Times New Roman" panose="02020603050405020304" pitchFamily="18" charset="0"/>
                  </a:rPr>
                  <a:t> Boundary element:</a:t>
                </a:r>
              </a:p>
              <a:p>
                <a:pPr indent="0" fontAlgn="auto">
                  <a:lnSpc>
                    <a:spcPct val="150000"/>
                  </a:lnSpc>
                  <a:buFont typeface="Wingdings" panose="05000000000000000000" charset="0"/>
                  <a:buNone/>
                </a:pPr>
                <a:r>
                  <a:rPr lang="en-US" sz="2800" dirty="0">
                    <a:latin typeface="Times New Roman" panose="02020603050405020304" pitchFamily="18" charset="0"/>
                    <a:cs typeface="Times New Roman" panose="02020603050405020304" pitchFamily="18" charset="0"/>
                    <a:sym typeface="+mn-ea"/>
                  </a:rPr>
                  <a:t>Boundary element width = 1246 mm at each end.</a:t>
                </a:r>
              </a:p>
              <a:p>
                <a:pPr indent="0" fontAlgn="auto">
                  <a:lnSpc>
                    <a:spcPct val="150000"/>
                  </a:lnSpc>
                  <a:buFont typeface="Wingdings" panose="05000000000000000000" charset="0"/>
                  <a:buNone/>
                </a:pPr>
                <a:r>
                  <a:rPr lang="en-US" sz="2800" dirty="0">
                    <a:latin typeface="Times New Roman" panose="02020603050405020304" pitchFamily="18" charset="0"/>
                    <a:cs typeface="Times New Roman" panose="02020603050405020304" pitchFamily="18" charset="0"/>
                    <a:sym typeface="+mn-ea"/>
                  </a:rPr>
                  <a:t>vertical spacing between hoops (s) = 100 mm.</a:t>
                </a:r>
                <a:endParaRPr lang="en-US" sz="2800" dirty="0">
                  <a:latin typeface="Times New Roman" panose="02020603050405020304" pitchFamily="18" charset="0"/>
                  <a:cs typeface="Times New Roman" panose="02020603050405020304" pitchFamily="18" charset="0"/>
                </a:endParaRPr>
              </a:p>
              <a:p>
                <a:pPr indent="0" fontAlgn="auto">
                  <a:lnSpc>
                    <a:spcPct val="125000"/>
                  </a:lnSpc>
                  <a:buFont typeface="Wingdings" panose="05000000000000000000" charset="0"/>
                  <a:buNone/>
                </a:pP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r>
                          <m:rPr>
                            <m:sty m:val="p"/>
                          </m:rPr>
                          <a:rPr lang="en-US" sz="2800">
                            <a:latin typeface="Cambria Math" panose="02040503050406030204" pitchFamily="18" charset="0"/>
                            <a:cs typeface="Cambria Math" panose="02040503050406030204" pitchFamily="18" charset="0"/>
                          </a:rPr>
                          <m:t>h</m:t>
                        </m:r>
                      </m:e>
                      <m:sub>
                        <m:r>
                          <m:rPr>
                            <m:sty m:val="p"/>
                          </m:rPr>
                          <a:rPr lang="en-US" sz="2800">
                            <a:latin typeface="Cambria Math" panose="02040503050406030204" pitchFamily="18" charset="0"/>
                            <a:cs typeface="Cambria Math" panose="02040503050406030204" pitchFamily="18" charset="0"/>
                          </a:rPr>
                          <m:t>x</m:t>
                        </m:r>
                      </m:sub>
                    </m:sSub>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min</m:t>
                    </m:r>
                    <m:r>
                      <a:rPr lang="en-US" sz="2800">
                        <a:latin typeface="Cambria Math" panose="02040503050406030204" pitchFamily="18" charset="0"/>
                        <a:ea typeface="MS Mincho" charset="0"/>
                        <a:cs typeface="Cambria Math" panose="02040503050406030204" pitchFamily="18" charset="0"/>
                      </a:rPr>
                      <m:t> (</m:t>
                    </m:r>
                    <m:r>
                      <a:rPr lang="en-US" sz="2800">
                        <a:latin typeface="Cambria Math" panose="02040503050406030204" pitchFamily="18" charset="0"/>
                        <a:ea typeface="MS Mincho" charset="0"/>
                        <a:cs typeface="Cambria Math" panose="02040503050406030204" pitchFamily="18" charset="0"/>
                      </a:rPr>
                      <m:t>350</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mm</m:t>
                    </m:r>
                    <m:r>
                      <a:rPr lang="en-US" sz="2800">
                        <a:latin typeface="Cambria Math" panose="02040503050406030204" pitchFamily="18" charset="0"/>
                        <a:ea typeface="MS Mincho" charset="0"/>
                        <a:cs typeface="Cambria Math" panose="02040503050406030204" pitchFamily="18" charset="0"/>
                      </a:rPr>
                      <m:t>, </m:t>
                    </m:r>
                    <m:f>
                      <m:fPr>
                        <m:ctrlPr>
                          <a:rPr lang="en-US" sz="2800" i="1">
                            <a:latin typeface="Cambria Math" panose="02040503050406030204" pitchFamily="18" charset="0"/>
                            <a:cs typeface="Cambria Math" panose="02040503050406030204" pitchFamily="18" charset="0"/>
                          </a:rPr>
                        </m:ctrlPr>
                      </m:fPr>
                      <m:num>
                        <m:r>
                          <a:rPr lang="en-US" sz="2800">
                            <a:latin typeface="Cambria Math" panose="02040503050406030204" pitchFamily="18" charset="0"/>
                            <a:ea typeface="MS Mincho" charset="0"/>
                            <a:cs typeface="Cambria Math" panose="02040503050406030204" pitchFamily="18" charset="0"/>
                          </a:rPr>
                          <m:t>2</m:t>
                        </m:r>
                      </m:num>
                      <m:den>
                        <m:r>
                          <a:rPr lang="en-US" sz="2800">
                            <a:latin typeface="Cambria Math" panose="02040503050406030204" pitchFamily="18" charset="0"/>
                            <a:ea typeface="MS Mincho" charset="0"/>
                            <a:cs typeface="Cambria Math" panose="02040503050406030204" pitchFamily="18" charset="0"/>
                          </a:rPr>
                          <m:t>3</m:t>
                        </m:r>
                      </m:den>
                    </m:f>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thickness</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of</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the</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boundary</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element</m:t>
                    </m:r>
                    <m:r>
                      <a:rPr lang="en-US" sz="2800">
                        <a:latin typeface="Cambria Math" panose="02040503050406030204" pitchFamily="18" charset="0"/>
                        <a:ea typeface="MS Mincho" charset="0"/>
                        <a:cs typeface="Cambria Math" panose="02040503050406030204" pitchFamily="18" charset="0"/>
                      </a:rPr>
                      <m:t> =</m:t>
                    </m:r>
                    <m:r>
                      <a:rPr lang="en-US" sz="2800">
                        <a:latin typeface="Cambria Math" panose="02040503050406030204" pitchFamily="18" charset="0"/>
                        <a:ea typeface="MS Mincho" charset="0"/>
                        <a:cs typeface="Cambria Math" panose="02040503050406030204" pitchFamily="18" charset="0"/>
                      </a:rPr>
                      <m:t>800</m:t>
                    </m:r>
                    <m:r>
                      <a:rPr lang="en-US" sz="2800">
                        <a:latin typeface="Cambria Math" panose="02040503050406030204" pitchFamily="18" charset="0"/>
                        <a:ea typeface="MS Mincho" charset="0"/>
                        <a:cs typeface="Cambria Math" panose="02040503050406030204" pitchFamily="18" charset="0"/>
                      </a:rPr>
                      <m:t>) = </m:t>
                    </m:r>
                    <m:r>
                      <a:rPr lang="en-US" sz="2800">
                        <a:latin typeface="Cambria Math" panose="02040503050406030204" pitchFamily="18" charset="0"/>
                        <a:ea typeface="MS Mincho" charset="0"/>
                        <a:cs typeface="Cambria Math" panose="02040503050406030204" pitchFamily="18" charset="0"/>
                      </a:rPr>
                      <m:t>200</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mm</m:t>
                    </m:r>
                  </m:oMath>
                </a14:m>
                <a:r>
                  <a:rPr lang="en-US" sz="2800" dirty="0">
                    <a:latin typeface="Times New Roman" panose="02020603050405020304" pitchFamily="18" charset="0"/>
                    <a:cs typeface="Times New Roman" panose="02020603050405020304" pitchFamily="18" charset="0"/>
                    <a:sym typeface="+mn-ea"/>
                  </a:rPr>
                  <a:t>.</a:t>
                </a:r>
                <a:endParaRPr lang="en-US" sz="2800" dirty="0">
                  <a:latin typeface="Times New Roman" panose="02020603050405020304" pitchFamily="18" charset="0"/>
                  <a:cs typeface="Times New Roman" panose="02020603050405020304" pitchFamily="18" charset="0"/>
                </a:endParaRPr>
              </a:p>
              <a:p>
                <a:pPr indent="0" algn="l" fontAlgn="auto">
                  <a:lnSpc>
                    <a:spcPct val="125000"/>
                  </a:lnSpc>
                  <a:buFont typeface="Wingdings" panose="05000000000000000000" charset="0"/>
                  <a:buNone/>
                </a:pPr>
                <a:r>
                  <a:rPr lang="en-US" sz="2800" dirty="0">
                    <a:latin typeface="Times New Roman" panose="02020603050405020304" pitchFamily="18" charset="0"/>
                    <a:cs typeface="Times New Roman" panose="02020603050405020304" pitchFamily="18" charset="0"/>
                    <a:sym typeface="+mn-ea"/>
                  </a:rPr>
                  <a:t>Length of the hoop at the boundary </a:t>
                </a:r>
                <a14:m>
                  <m:oMath xmlns:m="http://schemas.openxmlformats.org/officeDocument/2006/math">
                    <m:r>
                      <a:rPr lang="en-US" sz="2800">
                        <a:latin typeface="Cambria Math" panose="02040503050406030204" pitchFamily="18" charset="0"/>
                        <a:ea typeface="MS Mincho" charset="0"/>
                        <a:cs typeface="Cambria Math" panose="02040503050406030204" pitchFamily="18" charset="0"/>
                      </a:rPr>
                      <m:t>≤ </m:t>
                    </m:r>
                    <m:r>
                      <a:rPr lang="en-US" sz="2800">
                        <a:latin typeface="Cambria Math" panose="02040503050406030204" pitchFamily="18" charset="0"/>
                        <a:ea typeface="MS Mincho" charset="0"/>
                        <a:cs typeface="Cambria Math" panose="02040503050406030204" pitchFamily="18" charset="0"/>
                      </a:rPr>
                      <m:t>2</m:t>
                    </m:r>
                    <m:r>
                      <a:rPr lang="en-US" sz="2800">
                        <a:latin typeface="Cambria Math" panose="02040503050406030204" pitchFamily="18" charset="0"/>
                        <a:ea typeface="MS Mincho" charset="0"/>
                        <a:cs typeface="Cambria Math" panose="02040503050406030204" pitchFamily="18" charset="0"/>
                      </a:rPr>
                      <m:t>×</m:t>
                    </m:r>
                    <m:r>
                      <m:rPr>
                        <m:sty m:val="p"/>
                      </m:rPr>
                      <a:rPr lang="en-US" sz="2800">
                        <a:latin typeface="Cambria Math" panose="02040503050406030204" pitchFamily="18" charset="0"/>
                        <a:cs typeface="Cambria Math" panose="02040503050406030204" pitchFamily="18" charset="0"/>
                      </a:rPr>
                      <m:t>thickness</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of</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the</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boundary</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element</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2400</m:t>
                    </m:r>
                  </m:oMath>
                </a14:m>
                <a:r>
                  <a:rPr lang="en-US" sz="2800" dirty="0">
                    <a:latin typeface="Times New Roman" panose="02020603050405020304" pitchFamily="18" charset="0"/>
                    <a:cs typeface="Times New Roman" panose="02020603050405020304" pitchFamily="18" charset="0"/>
                    <a:sym typeface="+mn-ea"/>
                  </a:rPr>
                  <a:t> mm. </a:t>
                </a:r>
                <a:endParaRPr lang="en-US" sz="2800" dirty="0">
                  <a:latin typeface="Times New Roman" panose="02020603050405020304" pitchFamily="18" charset="0"/>
                  <a:cs typeface="Times New Roman" panose="02020603050405020304" pitchFamily="18" charset="0"/>
                </a:endParaRPr>
              </a:p>
              <a:p>
                <a:pPr indent="0" fontAlgn="auto">
                  <a:lnSpc>
                    <a:spcPct val="125000"/>
                  </a:lnSpc>
                  <a:buFont typeface="Wingdings" panose="05000000000000000000" charset="0"/>
                  <a:buNone/>
                </a:pPr>
                <a:r>
                  <a:rPr lang="en-US" sz="2800" dirty="0">
                    <a:latin typeface="Times New Roman" panose="02020603050405020304" pitchFamily="18" charset="0"/>
                    <a:cs typeface="Times New Roman" panose="02020603050405020304" pitchFamily="18" charset="0"/>
                    <a:sym typeface="+mn-ea"/>
                  </a:rPr>
                  <a:t>Overlap between hoops along the boundary element </a:t>
                </a:r>
                <a14:m>
                  <m:oMath xmlns:m="http://schemas.openxmlformats.org/officeDocument/2006/math">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min</m:t>
                    </m:r>
                    <m:r>
                      <a:rPr lang="en-US" sz="2800">
                        <a:latin typeface="Cambria Math" panose="02040503050406030204" pitchFamily="18" charset="0"/>
                        <a:ea typeface="MS Mincho" charset="0"/>
                        <a:cs typeface="Cambria Math" panose="02040503050406030204" pitchFamily="18" charset="0"/>
                      </a:rPr>
                      <m:t> (</m:t>
                    </m:r>
                    <m:r>
                      <a:rPr lang="en-US" sz="2800">
                        <a:latin typeface="Cambria Math" panose="02040503050406030204" pitchFamily="18" charset="0"/>
                        <a:ea typeface="MS Mincho" charset="0"/>
                        <a:cs typeface="Cambria Math" panose="02040503050406030204" pitchFamily="18" charset="0"/>
                      </a:rPr>
                      <m:t>150</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mm</m:t>
                    </m:r>
                    <m:r>
                      <a:rPr lang="en-US" sz="2800">
                        <a:latin typeface="Cambria Math" panose="02040503050406030204" pitchFamily="18" charset="0"/>
                        <a:ea typeface="MS Mincho" charset="0"/>
                        <a:cs typeface="Cambria Math" panose="02040503050406030204" pitchFamily="18" charset="0"/>
                      </a:rPr>
                      <m:t>, </m:t>
                    </m:r>
                    <m:f>
                      <m:fPr>
                        <m:ctrlPr>
                          <a:rPr lang="en-US" sz="2800" i="1">
                            <a:latin typeface="Cambria Math" panose="02040503050406030204" pitchFamily="18" charset="0"/>
                            <a:cs typeface="Cambria Math" panose="02040503050406030204" pitchFamily="18" charset="0"/>
                          </a:rPr>
                        </m:ctrlPr>
                      </m:fPr>
                      <m:num>
                        <m:r>
                          <a:rPr lang="en-US" sz="2800">
                            <a:latin typeface="Cambria Math" panose="02040503050406030204" pitchFamily="18" charset="0"/>
                            <a:ea typeface="MS Mincho" charset="0"/>
                            <a:cs typeface="Cambria Math" panose="02040503050406030204" pitchFamily="18" charset="0"/>
                          </a:rPr>
                          <m:t>2</m:t>
                        </m:r>
                      </m:num>
                      <m:den>
                        <m:r>
                          <a:rPr lang="en-US" sz="2800">
                            <a:latin typeface="Cambria Math" panose="02040503050406030204" pitchFamily="18" charset="0"/>
                            <a:ea typeface="MS Mincho" charset="0"/>
                            <a:cs typeface="Cambria Math" panose="02040503050406030204" pitchFamily="18" charset="0"/>
                          </a:rPr>
                          <m:t>3</m:t>
                        </m:r>
                      </m:den>
                    </m:f>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thickness</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of</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the</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boundary</m:t>
                    </m:r>
                    <m:r>
                      <a:rPr lang="en-US" sz="2800">
                        <a:latin typeface="Cambria Math" panose="02040503050406030204" pitchFamily="18" charset="0"/>
                        <a:ea typeface="MS Mincho" charset="0"/>
                        <a:cs typeface="Cambria Math" panose="02040503050406030204" pitchFamily="18" charset="0"/>
                      </a:rPr>
                      <m:t> </m:t>
                    </m:r>
                    <m:r>
                      <m:rPr>
                        <m:sty m:val="p"/>
                      </m:rPr>
                      <a:rPr lang="en-US" sz="2800">
                        <a:latin typeface="Cambria Math" panose="02040503050406030204" pitchFamily="18" charset="0"/>
                        <a:cs typeface="Cambria Math" panose="02040503050406030204" pitchFamily="18" charset="0"/>
                      </a:rPr>
                      <m:t>element</m:t>
                    </m:r>
                    <m:r>
                      <a:rPr lang="en-US" sz="2800">
                        <a:latin typeface="Cambria Math" panose="02040503050406030204" pitchFamily="18" charset="0"/>
                        <a:ea typeface="MS Mincho" charset="0"/>
                        <a:cs typeface="Cambria Math" panose="02040503050406030204" pitchFamily="18" charset="0"/>
                      </a:rPr>
                      <m:t> =</m:t>
                    </m:r>
                    <m:r>
                      <a:rPr lang="en-US" sz="2800">
                        <a:latin typeface="Cambria Math" panose="02040503050406030204" pitchFamily="18" charset="0"/>
                        <a:ea typeface="MS Mincho" charset="0"/>
                        <a:cs typeface="Cambria Math" panose="02040503050406030204" pitchFamily="18" charset="0"/>
                      </a:rPr>
                      <m:t>800</m:t>
                    </m:r>
                    <m:r>
                      <a:rPr lang="en-US" sz="2800">
                        <a:latin typeface="Cambria Math" panose="02040503050406030204" pitchFamily="18" charset="0"/>
                        <a:ea typeface="MS Mincho" charset="0"/>
                        <a:cs typeface="Cambria Math" panose="02040503050406030204" pitchFamily="18" charset="0"/>
                      </a:rPr>
                      <m:t>)=</m:t>
                    </m:r>
                    <m:r>
                      <a:rPr lang="en-US" sz="2800">
                        <a:latin typeface="Cambria Math" panose="02040503050406030204" pitchFamily="18" charset="0"/>
                        <a:ea typeface="MS Mincho" charset="0"/>
                        <a:cs typeface="Cambria Math" panose="02040503050406030204" pitchFamily="18" charset="0"/>
                      </a:rPr>
                      <m:t>150</m:t>
                    </m:r>
                    <m:r>
                      <a:rPr lang="en-US" sz="2800">
                        <a:latin typeface="Cambria Math" panose="02040503050406030204" pitchFamily="18" charset="0"/>
                        <a:ea typeface="MS Mincho" charset="0"/>
                        <a:cs typeface="Cambria Math" panose="02040503050406030204" pitchFamily="18" charset="0"/>
                      </a:rPr>
                      <m:t> </m:t>
                    </m:r>
                  </m:oMath>
                </a14:m>
                <a:r>
                  <a:rPr lang="en-US" sz="2800" dirty="0">
                    <a:latin typeface="Times New Roman" panose="02020603050405020304" pitchFamily="18" charset="0"/>
                    <a:cs typeface="Times New Roman" panose="02020603050405020304" pitchFamily="18" charset="0"/>
                    <a:sym typeface="+mn-ea"/>
                  </a:rPr>
                  <a:t>mm.</a:t>
                </a:r>
                <a:endParaRPr lang="en-US" sz="2800" dirty="0">
                  <a:latin typeface="Times New Roman" panose="02020603050405020304" pitchFamily="18" charset="0"/>
                  <a:cs typeface="Times New Roman" panose="02020603050405020304" pitchFamily="18" charset="0"/>
                </a:endParaRPr>
              </a:p>
              <a:p>
                <a:pPr indent="0">
                  <a:buFont typeface="Wingdings" panose="05000000000000000000" charset="0"/>
                  <a:buNone/>
                </a:pPr>
                <a:endParaRPr lang="en-US" sz="3600" dirty="0"/>
              </a:p>
              <a:p>
                <a:pPr indent="0">
                  <a:buFont typeface="Wingdings" panose="05000000000000000000" charset="0"/>
                  <a:buNone/>
                </a:pPr>
                <a:endParaRPr lang="en-US" sz="3600" dirty="0">
                  <a:latin typeface="Times New Roman" panose="02020603050405020304" pitchFamily="18" charset="0"/>
                  <a:cs typeface="Times New Roman" panose="02020603050405020304" pitchFamily="18" charset="0"/>
                </a:endParaRPr>
              </a:p>
              <a:p>
                <a:pPr lvl="0"/>
                <a:endParaRPr lang="en-US" sz="3600" dirty="0"/>
              </a:p>
              <a:p>
                <a:endParaRPr lang="en-US" altLang="ar-SA" sz="3600" b="1" dirty="0"/>
              </a:p>
            </p:txBody>
          </p:sp>
        </mc:Choice>
        <mc:Fallback xmlns="">
          <p:sp>
            <p:nvSpPr>
              <p:cNvPr id="18" name="Text Box 3"/>
              <p:cNvSpPr txBox="1">
                <a:spLocks noRot="1" noChangeAspect="1" noMove="1" noResize="1" noEditPoints="1" noAdjustHandles="1" noChangeArrowheads="1" noChangeShapeType="1" noTextEdit="1"/>
              </p:cNvSpPr>
              <p:nvPr/>
            </p:nvSpPr>
            <p:spPr>
              <a:xfrm>
                <a:off x="612775" y="2435225"/>
                <a:ext cx="16654780" cy="5285105"/>
              </a:xfrm>
              <a:prstGeom prst="rect">
                <a:avLst/>
              </a:prstGeom>
              <a:blipFill rotWithShape="1">
                <a:blip r:embed="rId7"/>
                <a:stretch>
                  <a:fillRect b="-25844"/>
                </a:stretch>
              </a:blipFill>
            </p:spPr>
            <p:txBody>
              <a:bodyPr/>
              <a:lstStyle/>
              <a:p>
                <a:r>
                  <a:rPr lang="en-US" altLang="en-US">
                    <a:noFill/>
                  </a:rPr>
                  <a:t> </a:t>
                </a:r>
              </a:p>
            </p:txBody>
          </p:sp>
        </mc:Fallback>
      </mc:AlternateContent>
      <p:sp>
        <p:nvSpPr>
          <p:cNvPr id="2" name="مستطيل 2"/>
          <p:cNvSpPr/>
          <p:nvPr>
            <p:custDataLst>
              <p:tags r:id="rId1"/>
            </p:custDataLst>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sp>
        <p:nvSpPr>
          <p:cNvPr id="4" name="مستطيل 2"/>
          <p:cNvSpPr/>
          <p:nvPr>
            <p:custDataLst>
              <p:tags r:id="rId2"/>
            </p:custDataLst>
          </p:nvPr>
        </p:nvSpPr>
        <p:spPr>
          <a:xfrm>
            <a:off x="6857049" y="1561883"/>
            <a:ext cx="437832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Shear walls, piers</a:t>
            </a:r>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4"/>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Arial" panose="020B0604020202020204" pitchFamily="34" charset="0"/>
                  <a:sym typeface="Arial" panose="020B0604020202020204" pitchFamily="34" charset="0"/>
                </a:rPr>
                <a:t>3</a:t>
              </a:r>
              <a:r>
                <a:rPr lang="en-US" altLang="zh-CN" sz="2000" b="1" dirty="0">
                  <a:solidFill>
                    <a:schemeClr val="accent1">
                      <a:lumMod val="75000"/>
                    </a:schemeClr>
                  </a:solidFill>
                  <a:latin typeface="Arial" panose="020B0604020202020204" pitchFamily="34" charset="0"/>
                  <a:sym typeface="Arial" panose="020B0604020202020204" pitchFamily="34" charset="0"/>
                </a:rPr>
                <a:t>.</a:t>
              </a:r>
            </a:p>
          </p:txBody>
        </p:sp>
        <p:sp>
          <p:nvSpPr>
            <p:cNvPr id="11" name="文本框 3"/>
            <p:cNvSpPr txBox="1"/>
            <p:nvPr userDrawn="1">
              <p:custDataLst>
                <p:tags r:id="rId5"/>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Arial" panose="020B0604020202020204" pitchFamily="34" charset="0"/>
                <a:ea typeface="Microsoft YaHei" panose="020B0503020204020204" charset="-122"/>
                <a:sym typeface="Arial" panose="020B0604020202020204" pitchFamily="34" charset="0"/>
              </a:endParaRPr>
            </a:p>
            <a:p>
              <a:pPr algn="dist"/>
              <a:endParaRPr lang="en-US" altLang="en-US" sz="2000" dirty="0">
                <a:latin typeface="Arial" panose="020B0604020202020204" pitchFamily="34" charset="0"/>
                <a:ea typeface="Microsoft YaHei" panose="020B0503020204020204" charset="-122"/>
                <a:sym typeface="Arial" panose="020B0604020202020204" pitchFamily="34" charset="0"/>
              </a:endParaRPr>
            </a:p>
          </p:txBody>
        </p:sp>
      </p:grpSp>
      <p:sp>
        <p:nvSpPr>
          <p:cNvPr id="16" name="Text Box 3"/>
          <p:cNvSpPr txBox="1"/>
          <p:nvPr/>
        </p:nvSpPr>
        <p:spPr>
          <a:xfrm>
            <a:off x="457200" y="2473525"/>
            <a:ext cx="10259060" cy="1472565"/>
          </a:xfrm>
          <a:prstGeom prst="rect">
            <a:avLst/>
          </a:prstGeom>
          <a:noFill/>
        </p:spPr>
        <p:txBody>
          <a:bodyPr wrap="square" rtlCol="0">
            <a:noAutofit/>
          </a:bodyPr>
          <a:lstStyle/>
          <a:p>
            <a:pPr marL="571500" lvl="0" indent="-571500">
              <a:buFont typeface="Wingdings" panose="05000000000000000000" charset="0"/>
              <a:buChar char="Ø"/>
            </a:pPr>
            <a:r>
              <a:rPr lang="en-US" sz="3600" b="1" dirty="0">
                <a:latin typeface="Times New Roman" panose="02020603050405020304" pitchFamily="18" charset="0"/>
                <a:cs typeface="Times New Roman" panose="02020603050405020304" pitchFamily="18" charset="0"/>
              </a:rPr>
              <a:t>Shear reinforcement:</a:t>
            </a:r>
          </a:p>
          <a:p>
            <a:pPr lvl="0" indent="0">
              <a:buFont typeface="Wingdings" panose="05000000000000000000" charset="0"/>
              <a:buNone/>
            </a:pPr>
            <a:endParaRPr lang="en-US" sz="3600" dirty="0">
              <a:latin typeface="Times New Roman" panose="02020603050405020304" pitchFamily="18" charset="0"/>
              <a:cs typeface="Times New Roman" panose="02020603050405020304" pitchFamily="18" charset="0"/>
            </a:endParaRPr>
          </a:p>
          <a:p>
            <a:endParaRPr lang="en-US" altLang="ar-SA" sz="3600" b="1"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9" name="مستطيل 18"/>
              <p:cNvSpPr/>
              <p:nvPr/>
            </p:nvSpPr>
            <p:spPr>
              <a:xfrm>
                <a:off x="662940" y="3086100"/>
                <a:ext cx="16654780" cy="3912235"/>
              </a:xfrm>
              <a:prstGeom prst="rect">
                <a:avLst/>
              </a:prstGeom>
            </p:spPr>
            <p:txBody>
              <a:bodyPr>
                <a:noAutofit/>
              </a:bodyPr>
              <a:lstStyle/>
              <a:p>
                <a:r>
                  <a:rPr lang="en-US" sz="2800" dirty="0"/>
                  <a:t>The amount of transverse reinforcement shall be:</a:t>
                </a:r>
              </a:p>
              <a:p>
                <a14:m>
                  <m:oMath xmlns:m="http://schemas.openxmlformats.org/officeDocument/2006/math">
                    <m:sSub>
                      <m:sSubPr>
                        <m:ctrlPr>
                          <a:rPr lang="en-US" sz="2800" i="1">
                            <a:latin typeface="Cambria Math" panose="02040503050406030204" pitchFamily="18" charset="0"/>
                          </a:rPr>
                        </m:ctrlPr>
                      </m:sSubPr>
                      <m:e>
                        <m:r>
                          <m:rPr>
                            <m:sty m:val="p"/>
                          </m:rPr>
                          <a:rPr lang="en-US" sz="2800">
                            <a:latin typeface="Cambria Math" panose="02040503050406030204" pitchFamily="18" charset="0"/>
                          </a:rPr>
                          <m:t>A</m:t>
                        </m:r>
                      </m:e>
                      <m:sub>
                        <m:r>
                          <m:rPr>
                            <m:sty m:val="p"/>
                          </m:rPr>
                          <a:rPr lang="en-US" sz="2800">
                            <a:latin typeface="Cambria Math" panose="02040503050406030204" pitchFamily="18" charset="0"/>
                          </a:rPr>
                          <m:t>sh</m:t>
                        </m:r>
                      </m:sub>
                    </m:sSub>
                    <m:r>
                      <a:rPr lang="en-US" sz="2800">
                        <a:latin typeface="Cambria Math" panose="02040503050406030204" pitchFamily="18" charset="0"/>
                      </a:rPr>
                      <m:t>≥</m:t>
                    </m:r>
                    <m:r>
                      <a:rPr lang="en-US" sz="2800">
                        <a:latin typeface="Cambria Math" panose="02040503050406030204" pitchFamily="18" charset="0"/>
                      </a:rPr>
                      <m:t>0</m:t>
                    </m:r>
                    <m:r>
                      <a:rPr lang="en-US" sz="2800">
                        <a:latin typeface="Cambria Math" panose="02040503050406030204" pitchFamily="18" charset="0"/>
                      </a:rPr>
                      <m:t>.</m:t>
                    </m:r>
                    <m:r>
                      <a:rPr lang="en-US" sz="2800">
                        <a:latin typeface="Cambria Math" panose="02040503050406030204" pitchFamily="18" charset="0"/>
                      </a:rPr>
                      <m:t>09</m:t>
                    </m:r>
                    <m:r>
                      <m:rPr>
                        <m:sty m:val="p"/>
                      </m:rPr>
                      <a:rPr lang="en-US" sz="2800">
                        <a:latin typeface="Cambria Math" panose="02040503050406030204" pitchFamily="18" charset="0"/>
                      </a:rPr>
                      <m:t>s</m:t>
                    </m:r>
                    <m:sSub>
                      <m:sSubPr>
                        <m:ctrlPr>
                          <a:rPr lang="en-US" sz="2800" i="1">
                            <a:latin typeface="Cambria Math" panose="02040503050406030204" pitchFamily="18" charset="0"/>
                          </a:rPr>
                        </m:ctrlPr>
                      </m:sSubPr>
                      <m:e>
                        <m:r>
                          <m:rPr>
                            <m:sty m:val="p"/>
                          </m:rPr>
                          <a:rPr lang="en-US" sz="2800">
                            <a:latin typeface="Cambria Math" panose="02040503050406030204" pitchFamily="18" charset="0"/>
                          </a:rPr>
                          <m:t>b</m:t>
                        </m:r>
                      </m:e>
                      <m:sub>
                        <m:r>
                          <m:rPr>
                            <m:sty m:val="p"/>
                          </m:rPr>
                          <a:rPr lang="en-US" sz="2800">
                            <a:latin typeface="Cambria Math" panose="02040503050406030204" pitchFamily="18" charset="0"/>
                          </a:rPr>
                          <m:t>c</m:t>
                        </m:r>
                      </m:sub>
                    </m:sSub>
                    <m:f>
                      <m:fPr>
                        <m:ctrlPr>
                          <a:rPr lang="en-US" sz="2800" i="1">
                            <a:latin typeface="Cambria Math" panose="02040503050406030204" pitchFamily="18" charset="0"/>
                          </a:rPr>
                        </m:ctrlPr>
                      </m:fPr>
                      <m:num>
                        <m:sSubSup>
                          <m:sSubSupPr>
                            <m:ctrlPr>
                              <a:rPr lang="en-US" sz="2800" i="1">
                                <a:latin typeface="Cambria Math" panose="02040503050406030204" pitchFamily="18" charset="0"/>
                              </a:rPr>
                            </m:ctrlPr>
                          </m:sSubSupPr>
                          <m:e>
                            <m:r>
                              <m:rPr>
                                <m:sty m:val="p"/>
                              </m:rPr>
                              <a:rPr lang="en-US" sz="2800">
                                <a:latin typeface="Cambria Math" panose="02040503050406030204" pitchFamily="18" charset="0"/>
                              </a:rPr>
                              <m:t>f</m:t>
                            </m:r>
                          </m:e>
                          <m:sub>
                            <m:r>
                              <m:rPr>
                                <m:sty m:val="p"/>
                              </m:rPr>
                              <a:rPr lang="en-US" sz="2800">
                                <a:latin typeface="Cambria Math" panose="02040503050406030204" pitchFamily="18" charset="0"/>
                              </a:rPr>
                              <m:t>c</m:t>
                            </m:r>
                          </m:sub>
                          <m:sup>
                            <m:r>
                              <a:rPr lang="en-US" sz="2800">
                                <a:latin typeface="Cambria Math" panose="02040503050406030204" pitchFamily="18" charset="0"/>
                              </a:rPr>
                              <m:t>`</m:t>
                            </m:r>
                          </m:sup>
                        </m:sSubSup>
                      </m:num>
                      <m:den>
                        <m:sSub>
                          <m:sSubPr>
                            <m:ctrlPr>
                              <a:rPr lang="en-US" sz="2800" i="1">
                                <a:latin typeface="Cambria Math" panose="02040503050406030204" pitchFamily="18" charset="0"/>
                              </a:rPr>
                            </m:ctrlPr>
                          </m:sSubPr>
                          <m:e>
                            <m:r>
                              <m:rPr>
                                <m:sty m:val="p"/>
                              </m:rPr>
                              <a:rPr lang="en-US" sz="2800">
                                <a:latin typeface="Cambria Math" panose="02040503050406030204" pitchFamily="18" charset="0"/>
                              </a:rPr>
                              <m:t>f</m:t>
                            </m:r>
                          </m:e>
                          <m:sub>
                            <m:r>
                              <m:rPr>
                                <m:sty m:val="p"/>
                              </m:rPr>
                              <a:rPr lang="en-US" sz="2800">
                                <a:latin typeface="Cambria Math" panose="02040503050406030204" pitchFamily="18" charset="0"/>
                              </a:rPr>
                              <m:t>y</m:t>
                            </m:r>
                          </m:sub>
                        </m:sSub>
                      </m:den>
                    </m:f>
                    <m:r>
                      <a:rPr lang="en-US" sz="2800">
                        <a:latin typeface="Cambria Math" panose="02040503050406030204" pitchFamily="18" charset="0"/>
                      </a:rPr>
                      <m:t>≥</m:t>
                    </m:r>
                    <m:r>
                      <a:rPr lang="en-US" sz="2800">
                        <a:latin typeface="Cambria Math" panose="02040503050406030204" pitchFamily="18" charset="0"/>
                      </a:rPr>
                      <m:t>0</m:t>
                    </m:r>
                    <m:r>
                      <a:rPr lang="en-US" sz="2800">
                        <a:latin typeface="Cambria Math" panose="02040503050406030204" pitchFamily="18" charset="0"/>
                      </a:rPr>
                      <m:t>.</m:t>
                    </m:r>
                    <m:r>
                      <a:rPr lang="en-US" sz="2800">
                        <a:latin typeface="Cambria Math" panose="02040503050406030204" pitchFamily="18" charset="0"/>
                      </a:rPr>
                      <m:t>3</m:t>
                    </m:r>
                    <m:r>
                      <m:rPr>
                        <m:sty m:val="p"/>
                      </m:rPr>
                      <a:rPr lang="en-US" sz="2800">
                        <a:latin typeface="Cambria Math" panose="02040503050406030204" pitchFamily="18" charset="0"/>
                      </a:rPr>
                      <m:t>s</m:t>
                    </m:r>
                    <m:sSub>
                      <m:sSubPr>
                        <m:ctrlPr>
                          <a:rPr lang="en-US" sz="2800" i="1">
                            <a:latin typeface="Cambria Math" panose="02040503050406030204" pitchFamily="18" charset="0"/>
                          </a:rPr>
                        </m:ctrlPr>
                      </m:sSubPr>
                      <m:e>
                        <m:r>
                          <m:rPr>
                            <m:sty m:val="p"/>
                          </m:rPr>
                          <a:rPr lang="en-US" sz="2800">
                            <a:latin typeface="Cambria Math" panose="02040503050406030204" pitchFamily="18" charset="0"/>
                          </a:rPr>
                          <m:t>b</m:t>
                        </m:r>
                      </m:e>
                      <m:sub>
                        <m:r>
                          <m:rPr>
                            <m:sty m:val="p"/>
                          </m:rPr>
                          <a:rPr lang="en-US" sz="2800">
                            <a:latin typeface="Cambria Math" panose="02040503050406030204" pitchFamily="18" charset="0"/>
                          </a:rPr>
                          <m:t>c</m:t>
                        </m:r>
                      </m:sub>
                    </m:sSub>
                    <m:r>
                      <a:rPr lang="en-US" sz="2800">
                        <a:latin typeface="Cambria Math" panose="02040503050406030204" pitchFamily="18" charset="0"/>
                      </a:rPr>
                      <m:t>(</m:t>
                    </m:r>
                    <m:f>
                      <m:fPr>
                        <m:ctrlPr>
                          <a:rPr lang="en-US" sz="2800" i="1">
                            <a:latin typeface="Cambria Math" panose="02040503050406030204" pitchFamily="18" charset="0"/>
                          </a:rPr>
                        </m:ctrlPr>
                      </m:fPr>
                      <m:num>
                        <m:sSub>
                          <m:sSubPr>
                            <m:ctrlPr>
                              <a:rPr lang="en-US" sz="2800" i="1">
                                <a:latin typeface="Cambria Math" panose="02040503050406030204" pitchFamily="18" charset="0"/>
                              </a:rPr>
                            </m:ctrlPr>
                          </m:sSubPr>
                          <m:e>
                            <m:r>
                              <m:rPr>
                                <m:sty m:val="p"/>
                              </m:rPr>
                              <a:rPr lang="en-US" sz="2800">
                                <a:latin typeface="Cambria Math" panose="02040503050406030204" pitchFamily="18" charset="0"/>
                              </a:rPr>
                              <m:t>A</m:t>
                            </m:r>
                          </m:e>
                          <m:sub>
                            <m:r>
                              <m:rPr>
                                <m:sty m:val="p"/>
                              </m:rPr>
                              <a:rPr lang="en-US" sz="2800">
                                <a:latin typeface="Cambria Math" panose="02040503050406030204" pitchFamily="18" charset="0"/>
                              </a:rPr>
                              <m:t>g</m:t>
                            </m:r>
                          </m:sub>
                        </m:sSub>
                      </m:num>
                      <m:den>
                        <m:sSub>
                          <m:sSubPr>
                            <m:ctrlPr>
                              <a:rPr lang="en-US" sz="2800" i="1">
                                <a:latin typeface="Cambria Math" panose="02040503050406030204" pitchFamily="18" charset="0"/>
                              </a:rPr>
                            </m:ctrlPr>
                          </m:sSubPr>
                          <m:e>
                            <m:r>
                              <m:rPr>
                                <m:sty m:val="p"/>
                              </m:rPr>
                              <a:rPr lang="en-US" sz="2800">
                                <a:latin typeface="Cambria Math" panose="02040503050406030204" pitchFamily="18" charset="0"/>
                              </a:rPr>
                              <m:t>A</m:t>
                            </m:r>
                          </m:e>
                          <m:sub>
                            <m:r>
                              <m:rPr>
                                <m:sty m:val="p"/>
                              </m:rPr>
                              <a:rPr lang="en-US" sz="2800">
                                <a:latin typeface="Cambria Math" panose="02040503050406030204" pitchFamily="18" charset="0"/>
                              </a:rPr>
                              <m:t>ch</m:t>
                            </m:r>
                          </m:sub>
                        </m:sSub>
                      </m:den>
                    </m:f>
                    <m:r>
                      <a:rPr lang="en-US" sz="2800" i="1">
                        <a:latin typeface="Cambria Math" panose="02040503050406030204" pitchFamily="18" charset="0"/>
                      </a:rPr>
                      <m:t>−</m:t>
                    </m:r>
                    <m:r>
                      <a:rPr lang="en-US" sz="2800">
                        <a:latin typeface="Cambria Math" panose="02040503050406030204" pitchFamily="18" charset="0"/>
                      </a:rPr>
                      <m:t>1</m:t>
                    </m:r>
                    <m:r>
                      <a:rPr lang="en-US" sz="2800">
                        <a:latin typeface="Cambria Math" panose="02040503050406030204" pitchFamily="18" charset="0"/>
                      </a:rPr>
                      <m:t>)</m:t>
                    </m:r>
                    <m:f>
                      <m:fPr>
                        <m:ctrlPr>
                          <a:rPr lang="en-US" sz="2800" i="1">
                            <a:latin typeface="Cambria Math" panose="02040503050406030204" pitchFamily="18" charset="0"/>
                          </a:rPr>
                        </m:ctrlPr>
                      </m:fPr>
                      <m:num>
                        <m:sSubSup>
                          <m:sSubSupPr>
                            <m:ctrlPr>
                              <a:rPr lang="en-US" sz="2800" i="1">
                                <a:latin typeface="Cambria Math" panose="02040503050406030204" pitchFamily="18" charset="0"/>
                              </a:rPr>
                            </m:ctrlPr>
                          </m:sSubSupPr>
                          <m:e>
                            <m:r>
                              <m:rPr>
                                <m:sty m:val="p"/>
                              </m:rPr>
                              <a:rPr lang="en-US" sz="2800">
                                <a:latin typeface="Cambria Math" panose="02040503050406030204" pitchFamily="18" charset="0"/>
                              </a:rPr>
                              <m:t>f</m:t>
                            </m:r>
                          </m:e>
                          <m:sub>
                            <m:r>
                              <m:rPr>
                                <m:sty m:val="p"/>
                              </m:rPr>
                              <a:rPr lang="en-US" sz="2800">
                                <a:latin typeface="Cambria Math" panose="02040503050406030204" pitchFamily="18" charset="0"/>
                              </a:rPr>
                              <m:t>c</m:t>
                            </m:r>
                          </m:sub>
                          <m:sup>
                            <m:r>
                              <a:rPr lang="en-US" sz="2800">
                                <a:latin typeface="Cambria Math" panose="02040503050406030204" pitchFamily="18" charset="0"/>
                              </a:rPr>
                              <m:t>`</m:t>
                            </m:r>
                          </m:sup>
                        </m:sSubSup>
                      </m:num>
                      <m:den>
                        <m:sSub>
                          <m:sSubPr>
                            <m:ctrlPr>
                              <a:rPr lang="en-US" sz="2800" i="1">
                                <a:latin typeface="Cambria Math" panose="02040503050406030204" pitchFamily="18" charset="0"/>
                              </a:rPr>
                            </m:ctrlPr>
                          </m:sSubPr>
                          <m:e>
                            <m:r>
                              <m:rPr>
                                <m:sty m:val="p"/>
                              </m:rPr>
                              <a:rPr lang="en-US" sz="2800">
                                <a:latin typeface="Cambria Math" panose="02040503050406030204" pitchFamily="18" charset="0"/>
                              </a:rPr>
                              <m:t>f</m:t>
                            </m:r>
                          </m:e>
                          <m:sub>
                            <m:r>
                              <m:rPr>
                                <m:sty m:val="p"/>
                              </m:rPr>
                              <a:rPr lang="en-US" sz="2800">
                                <a:latin typeface="Cambria Math" panose="02040503050406030204" pitchFamily="18" charset="0"/>
                              </a:rPr>
                              <m:t>y</m:t>
                            </m:r>
                          </m:sub>
                        </m:sSub>
                      </m:den>
                    </m:f>
                  </m:oMath>
                </a14:m>
                <a:r>
                  <a:rPr lang="en-US" sz="2800" dirty="0"/>
                  <a:t>.</a:t>
                </a:r>
              </a:p>
              <a:p>
                <a14:m>
                  <m:oMath xmlns:m="http://schemas.openxmlformats.org/officeDocument/2006/math">
                    <m:sSub>
                      <m:sSubPr>
                        <m:ctrlPr>
                          <a:rPr lang="en-US" sz="2800" i="1">
                            <a:latin typeface="Cambria Math" panose="02040503050406030204" pitchFamily="18" charset="0"/>
                          </a:rPr>
                        </m:ctrlPr>
                      </m:sSubPr>
                      <m:e>
                        <m:r>
                          <m:rPr>
                            <m:sty m:val="p"/>
                          </m:rPr>
                          <a:rPr lang="en-US" sz="2800">
                            <a:latin typeface="Cambria Math" panose="02040503050406030204" pitchFamily="18" charset="0"/>
                          </a:rPr>
                          <m:t>A</m:t>
                        </m:r>
                      </m:e>
                      <m:sub>
                        <m:r>
                          <m:rPr>
                            <m:sty m:val="p"/>
                          </m:rPr>
                          <a:rPr lang="en-US" sz="2800">
                            <a:latin typeface="Cambria Math" panose="02040503050406030204" pitchFamily="18" charset="0"/>
                          </a:rPr>
                          <m:t>sh</m:t>
                        </m:r>
                      </m:sub>
                    </m:sSub>
                    <m:r>
                      <a:rPr lang="en-US" sz="2800">
                        <a:latin typeface="Cambria Math" panose="02040503050406030204" pitchFamily="18" charset="0"/>
                      </a:rPr>
                      <m:t>=</m:t>
                    </m:r>
                    <m:r>
                      <a:rPr lang="en-US" sz="2800">
                        <a:latin typeface="Cambria Math" panose="02040503050406030204" pitchFamily="18" charset="0"/>
                      </a:rPr>
                      <m:t>4</m:t>
                    </m:r>
                    <m:r>
                      <a:rPr lang="en-US" sz="2800">
                        <a:latin typeface="Cambria Math" panose="02040503050406030204" pitchFamily="18" charset="0"/>
                      </a:rPr>
                      <m:t>×</m:t>
                    </m:r>
                    <m:f>
                      <m:fPr>
                        <m:ctrlPr>
                          <a:rPr lang="en-US" sz="2800" i="1">
                            <a:latin typeface="Cambria Math" panose="02040503050406030204" pitchFamily="18" charset="0"/>
                          </a:rPr>
                        </m:ctrlPr>
                      </m:fPr>
                      <m:num>
                        <m:r>
                          <m:rPr>
                            <m:sty m:val="p"/>
                          </m:rPr>
                          <a:rPr lang="en-US" sz="2800">
                            <a:latin typeface="Cambria Math" panose="02040503050406030204" pitchFamily="18" charset="0"/>
                          </a:rPr>
                          <m:t>π</m:t>
                        </m:r>
                      </m:num>
                      <m:den>
                        <m:r>
                          <a:rPr lang="en-US" sz="2800">
                            <a:latin typeface="Cambria Math" panose="02040503050406030204" pitchFamily="18" charset="0"/>
                          </a:rPr>
                          <m:t>4</m:t>
                        </m:r>
                      </m:den>
                    </m:f>
                    <m:r>
                      <a:rPr lang="en-US" sz="2800">
                        <a:latin typeface="Cambria Math" panose="02040503050406030204" pitchFamily="18" charset="0"/>
                      </a:rPr>
                      <m:t>×</m:t>
                    </m:r>
                    <m:sSup>
                      <m:sSupPr>
                        <m:ctrlPr>
                          <a:rPr lang="en-US" sz="2800" i="1">
                            <a:latin typeface="Cambria Math" panose="02040503050406030204" pitchFamily="18" charset="0"/>
                          </a:rPr>
                        </m:ctrlPr>
                      </m:sSupPr>
                      <m:e>
                        <m:r>
                          <a:rPr lang="en-US" sz="2800">
                            <a:latin typeface="Cambria Math" panose="02040503050406030204" pitchFamily="18" charset="0"/>
                          </a:rPr>
                          <m:t>16</m:t>
                        </m:r>
                      </m:e>
                      <m:sup>
                        <m:r>
                          <a:rPr lang="en-US" sz="2800">
                            <a:latin typeface="Cambria Math" panose="02040503050406030204" pitchFamily="18" charset="0"/>
                          </a:rPr>
                          <m:t>2</m:t>
                        </m:r>
                      </m:sup>
                    </m:sSup>
                    <m:r>
                      <a:rPr lang="en-US" sz="2800">
                        <a:latin typeface="Cambria Math" panose="02040503050406030204" pitchFamily="18" charset="0"/>
                      </a:rPr>
                      <m:t>=</m:t>
                    </m:r>
                    <m:r>
                      <a:rPr lang="en-US" sz="2800">
                        <a:latin typeface="Cambria Math" panose="02040503050406030204" pitchFamily="18" charset="0"/>
                      </a:rPr>
                      <m:t>804</m:t>
                    </m:r>
                    <m:r>
                      <a:rPr lang="en-US" sz="2800">
                        <a:latin typeface="Cambria Math" panose="02040503050406030204" pitchFamily="18" charset="0"/>
                      </a:rPr>
                      <m:t>.</m:t>
                    </m:r>
                    <m:r>
                      <a:rPr lang="en-US" sz="2800">
                        <a:latin typeface="Cambria Math" panose="02040503050406030204" pitchFamily="18" charset="0"/>
                      </a:rPr>
                      <m:t>3</m:t>
                    </m:r>
                    <m:r>
                      <a:rPr lang="en-US" sz="2800">
                        <a:latin typeface="Cambria Math" panose="02040503050406030204" pitchFamily="18" charset="0"/>
                      </a:rPr>
                      <m:t> </m:t>
                    </m:r>
                    <m:sSup>
                      <m:sSupPr>
                        <m:ctrlPr>
                          <a:rPr lang="en-US" sz="2800" i="1">
                            <a:latin typeface="Cambria Math" panose="02040503050406030204" pitchFamily="18" charset="0"/>
                          </a:rPr>
                        </m:ctrlPr>
                      </m:sSupPr>
                      <m:e>
                        <m:r>
                          <m:rPr>
                            <m:sty m:val="p"/>
                          </m:rPr>
                          <a:rPr lang="en-US" sz="2800">
                            <a:latin typeface="Cambria Math" panose="02040503050406030204" pitchFamily="18" charset="0"/>
                          </a:rPr>
                          <m:t>mm</m:t>
                        </m:r>
                      </m:e>
                      <m:sup>
                        <m:r>
                          <a:rPr lang="en-US" sz="2800">
                            <a:latin typeface="Cambria Math" panose="02040503050406030204" pitchFamily="18" charset="0"/>
                          </a:rPr>
                          <m:t>2</m:t>
                        </m:r>
                      </m:sup>
                    </m:sSup>
                    <m:r>
                      <a:rPr lang="en-US" sz="2800">
                        <a:latin typeface="Cambria Math" panose="02040503050406030204" pitchFamily="18" charset="0"/>
                      </a:rPr>
                      <m:t>≥</m:t>
                    </m:r>
                    <m:r>
                      <a:rPr lang="en-US" sz="2800">
                        <a:latin typeface="Cambria Math" panose="02040503050406030204" pitchFamily="18" charset="0"/>
                      </a:rPr>
                      <m:t>0</m:t>
                    </m:r>
                    <m:r>
                      <a:rPr lang="en-US" sz="2800">
                        <a:latin typeface="Cambria Math" panose="02040503050406030204" pitchFamily="18" charset="0"/>
                      </a:rPr>
                      <m:t>.</m:t>
                    </m:r>
                    <m:r>
                      <a:rPr lang="en-US" sz="2800">
                        <a:latin typeface="Cambria Math" panose="02040503050406030204" pitchFamily="18" charset="0"/>
                      </a:rPr>
                      <m:t>3</m:t>
                    </m:r>
                    <m:r>
                      <a:rPr lang="en-US" sz="2800">
                        <a:latin typeface="Cambria Math" panose="02040503050406030204" pitchFamily="18" charset="0"/>
                      </a:rPr>
                      <m:t>×</m:t>
                    </m:r>
                    <m:r>
                      <a:rPr lang="en-US" sz="2800">
                        <a:latin typeface="Cambria Math" panose="02040503050406030204" pitchFamily="18" charset="0"/>
                      </a:rPr>
                      <m:t>100</m:t>
                    </m:r>
                    <m:r>
                      <a:rPr lang="en-US" sz="2800">
                        <a:latin typeface="Cambria Math" panose="02040503050406030204" pitchFamily="18" charset="0"/>
                      </a:rPr>
                      <m:t>×</m:t>
                    </m:r>
                    <m:r>
                      <a:rPr lang="en-US" sz="2800">
                        <a:latin typeface="Cambria Math" panose="02040503050406030204" pitchFamily="18" charset="0"/>
                      </a:rPr>
                      <m:t>1270</m:t>
                    </m:r>
                    <m:r>
                      <a:rPr lang="en-US" sz="2800">
                        <a:latin typeface="Cambria Math" panose="02040503050406030204" pitchFamily="18" charset="0"/>
                      </a:rPr>
                      <m:t>×(</m:t>
                    </m:r>
                    <m:f>
                      <m:fPr>
                        <m:ctrlPr>
                          <a:rPr lang="en-US" sz="2800" i="1">
                            <a:latin typeface="Cambria Math" panose="02040503050406030204" pitchFamily="18" charset="0"/>
                          </a:rPr>
                        </m:ctrlPr>
                      </m:fPr>
                      <m:num>
                        <m:r>
                          <a:rPr lang="en-US" sz="2800">
                            <a:latin typeface="Cambria Math" panose="02040503050406030204" pitchFamily="18" charset="0"/>
                          </a:rPr>
                          <m:t>1572000</m:t>
                        </m:r>
                      </m:num>
                      <m:den>
                        <m:r>
                          <a:rPr lang="en-US" sz="2800">
                            <a:latin typeface="Cambria Math" panose="02040503050406030204" pitchFamily="18" charset="0"/>
                          </a:rPr>
                          <m:t>1422400</m:t>
                        </m:r>
                      </m:den>
                    </m:f>
                    <m:r>
                      <a:rPr lang="en-US" sz="2800" i="1">
                        <a:latin typeface="Cambria Math" panose="02040503050406030204" pitchFamily="18" charset="0"/>
                      </a:rPr>
                      <m:t>−</m:t>
                    </m:r>
                    <m:r>
                      <a:rPr lang="en-US" sz="2800">
                        <a:latin typeface="Cambria Math" panose="02040503050406030204" pitchFamily="18" charset="0"/>
                      </a:rPr>
                      <m:t>1</m:t>
                    </m:r>
                    <m:r>
                      <a:rPr lang="en-US" sz="2800">
                        <a:latin typeface="Cambria Math" panose="02040503050406030204" pitchFamily="18" charset="0"/>
                      </a:rPr>
                      <m:t>)×</m:t>
                    </m:r>
                    <m:f>
                      <m:fPr>
                        <m:ctrlPr>
                          <a:rPr lang="en-US" sz="2800" i="1">
                            <a:latin typeface="Cambria Math" panose="02040503050406030204" pitchFamily="18" charset="0"/>
                          </a:rPr>
                        </m:ctrlPr>
                      </m:fPr>
                      <m:num>
                        <m:r>
                          <a:rPr lang="en-US" sz="2800">
                            <a:latin typeface="Cambria Math" panose="02040503050406030204" pitchFamily="18" charset="0"/>
                          </a:rPr>
                          <m:t>70</m:t>
                        </m:r>
                      </m:num>
                      <m:den>
                        <m:r>
                          <a:rPr lang="en-US" sz="2800">
                            <a:latin typeface="Cambria Math" panose="02040503050406030204" pitchFamily="18" charset="0"/>
                          </a:rPr>
                          <m:t>420</m:t>
                        </m:r>
                      </m:den>
                    </m:f>
                    <m:r>
                      <a:rPr lang="en-US" sz="2800">
                        <a:latin typeface="Cambria Math" panose="02040503050406030204" pitchFamily="18" charset="0"/>
                      </a:rPr>
                      <m:t>=</m:t>
                    </m:r>
                    <m:r>
                      <a:rPr lang="en-US" sz="2800">
                        <a:latin typeface="Cambria Math" panose="02040503050406030204" pitchFamily="18" charset="0"/>
                      </a:rPr>
                      <m:t>667</m:t>
                    </m:r>
                    <m:r>
                      <a:rPr lang="en-US" sz="2800">
                        <a:latin typeface="Cambria Math" panose="02040503050406030204" pitchFamily="18" charset="0"/>
                      </a:rPr>
                      <m:t>.</m:t>
                    </m:r>
                    <m:r>
                      <a:rPr lang="en-US" sz="2800">
                        <a:latin typeface="Cambria Math" panose="02040503050406030204" pitchFamily="18" charset="0"/>
                      </a:rPr>
                      <m:t>85</m:t>
                    </m:r>
                  </m:oMath>
                </a14:m>
                <a:r>
                  <a:rPr lang="en-US" sz="2800" dirty="0"/>
                  <a:t> mm</a:t>
                </a:r>
                <a:r>
                  <a:rPr lang="en-US" sz="2800" baseline="30000" dirty="0"/>
                  <a:t>2</a:t>
                </a:r>
                <a:r>
                  <a:rPr lang="en-US" sz="2800" dirty="0"/>
                  <a:t>.</a:t>
                </a:r>
              </a:p>
              <a:p>
                <a:r>
                  <a:rPr lang="en-US" sz="2800" dirty="0"/>
                  <a:t>In the  transverse direction of boundary element:</a:t>
                </a:r>
              </a:p>
              <a:p>
                <a14:m>
                  <m:oMath xmlns:m="http://schemas.openxmlformats.org/officeDocument/2006/math">
                    <m:sSub>
                      <m:sSubPr>
                        <m:ctrlPr>
                          <a:rPr lang="en-US" sz="2800" i="1">
                            <a:latin typeface="Cambria Math" panose="02040503050406030204" pitchFamily="18" charset="0"/>
                          </a:rPr>
                        </m:ctrlPr>
                      </m:sSubPr>
                      <m:e>
                        <m:r>
                          <m:rPr>
                            <m:sty m:val="p"/>
                          </m:rPr>
                          <a:rPr lang="en-US" sz="2800">
                            <a:latin typeface="Cambria Math" panose="02040503050406030204" pitchFamily="18" charset="0"/>
                          </a:rPr>
                          <m:t>A</m:t>
                        </m:r>
                      </m:e>
                      <m:sub>
                        <m:r>
                          <m:rPr>
                            <m:sty m:val="p"/>
                          </m:rPr>
                          <a:rPr lang="en-US" sz="2800">
                            <a:latin typeface="Cambria Math" panose="02040503050406030204" pitchFamily="18" charset="0"/>
                          </a:rPr>
                          <m:t>sh</m:t>
                        </m:r>
                      </m:sub>
                    </m:sSub>
                    <m:r>
                      <a:rPr lang="en-US" sz="2800">
                        <a:latin typeface="Cambria Math" panose="02040503050406030204" pitchFamily="18" charset="0"/>
                      </a:rPr>
                      <m:t>=</m:t>
                    </m:r>
                    <m:f>
                      <m:fPr>
                        <m:ctrlPr>
                          <a:rPr lang="en-US" sz="2800" i="1">
                            <a:latin typeface="Cambria Math" panose="02040503050406030204" pitchFamily="18" charset="0"/>
                          </a:rPr>
                        </m:ctrlPr>
                      </m:fPr>
                      <m:num>
                        <m:r>
                          <m:rPr>
                            <m:sty m:val="p"/>
                          </m:rPr>
                          <a:rPr lang="en-US" sz="2800">
                            <a:latin typeface="Cambria Math" panose="02040503050406030204" pitchFamily="18" charset="0"/>
                          </a:rPr>
                          <m:t>π</m:t>
                        </m:r>
                      </m:num>
                      <m:den>
                        <m:r>
                          <a:rPr lang="en-US" sz="2800">
                            <a:latin typeface="Cambria Math" panose="02040503050406030204" pitchFamily="18" charset="0"/>
                          </a:rPr>
                          <m:t>4</m:t>
                        </m:r>
                      </m:den>
                    </m:f>
                    <m:r>
                      <a:rPr lang="en-US" sz="2800">
                        <a:latin typeface="Cambria Math" panose="02040503050406030204" pitchFamily="18" charset="0"/>
                      </a:rPr>
                      <m:t>×</m:t>
                    </m:r>
                    <m:sSup>
                      <m:sSupPr>
                        <m:ctrlPr>
                          <a:rPr lang="en-US" sz="2800" i="1">
                            <a:latin typeface="Cambria Math" panose="02040503050406030204" pitchFamily="18" charset="0"/>
                          </a:rPr>
                        </m:ctrlPr>
                      </m:sSupPr>
                      <m:e>
                        <m:r>
                          <a:rPr lang="en-US" sz="2800">
                            <a:latin typeface="Cambria Math" panose="02040503050406030204" pitchFamily="18" charset="0"/>
                          </a:rPr>
                          <m:t>(</m:t>
                        </m:r>
                        <m:r>
                          <a:rPr lang="en-US" sz="2800">
                            <a:latin typeface="Cambria Math" panose="02040503050406030204" pitchFamily="18" charset="0"/>
                          </a:rPr>
                          <m:t>2</m:t>
                        </m:r>
                        <m:r>
                          <a:rPr lang="en-US" sz="2800">
                            <a:latin typeface="Cambria Math" panose="02040503050406030204" pitchFamily="18" charset="0"/>
                          </a:rPr>
                          <m:t>×</m:t>
                        </m:r>
                        <m:r>
                          <a:rPr lang="en-US" sz="2800">
                            <a:latin typeface="Cambria Math" panose="02040503050406030204" pitchFamily="18" charset="0"/>
                          </a:rPr>
                          <m:t>16</m:t>
                        </m:r>
                      </m:e>
                      <m:sup>
                        <m:r>
                          <a:rPr lang="en-US" sz="2800">
                            <a:latin typeface="Cambria Math" panose="02040503050406030204" pitchFamily="18" charset="0"/>
                          </a:rPr>
                          <m:t>2</m:t>
                        </m:r>
                      </m:sup>
                    </m:sSup>
                    <m:r>
                      <a:rPr lang="en-US" sz="2800">
                        <a:latin typeface="Cambria Math" panose="02040503050406030204" pitchFamily="18" charset="0"/>
                      </a:rPr>
                      <m:t>+</m:t>
                    </m:r>
                    <m:r>
                      <a:rPr lang="en-US" sz="2800">
                        <a:latin typeface="Cambria Math" panose="02040503050406030204" pitchFamily="18" charset="0"/>
                      </a:rPr>
                      <m:t>2</m:t>
                    </m:r>
                    <m:r>
                      <a:rPr lang="en-US" sz="2800">
                        <a:latin typeface="Cambria Math" panose="02040503050406030204" pitchFamily="18" charset="0"/>
                      </a:rPr>
                      <m:t>×</m:t>
                    </m:r>
                    <m:sSup>
                      <m:sSupPr>
                        <m:ctrlPr>
                          <a:rPr lang="en-US" sz="2800" i="1">
                            <a:latin typeface="Cambria Math" panose="02040503050406030204" pitchFamily="18" charset="0"/>
                          </a:rPr>
                        </m:ctrlPr>
                      </m:sSupPr>
                      <m:e>
                        <m:r>
                          <a:rPr lang="en-US" sz="2800">
                            <a:latin typeface="Cambria Math" panose="02040503050406030204" pitchFamily="18" charset="0"/>
                          </a:rPr>
                          <m:t>12</m:t>
                        </m:r>
                      </m:e>
                      <m:sup>
                        <m:r>
                          <a:rPr lang="en-US" sz="2800">
                            <a:latin typeface="Cambria Math" panose="02040503050406030204" pitchFamily="18" charset="0"/>
                          </a:rPr>
                          <m:t>2</m:t>
                        </m:r>
                      </m:sup>
                    </m:sSup>
                    <m:r>
                      <a:rPr lang="en-US" sz="2800">
                        <a:latin typeface="Cambria Math" panose="02040503050406030204" pitchFamily="18" charset="0"/>
                      </a:rPr>
                      <m:t>)=</m:t>
                    </m:r>
                    <m:r>
                      <a:rPr lang="en-US" sz="2800">
                        <a:latin typeface="Cambria Math" panose="02040503050406030204" pitchFamily="18" charset="0"/>
                      </a:rPr>
                      <m:t>628</m:t>
                    </m:r>
                    <m:r>
                      <a:rPr lang="en-US" sz="2800">
                        <a:latin typeface="Cambria Math" panose="02040503050406030204" pitchFamily="18" charset="0"/>
                      </a:rPr>
                      <m:t> </m:t>
                    </m:r>
                    <m:sSup>
                      <m:sSupPr>
                        <m:ctrlPr>
                          <a:rPr lang="en-US" sz="2800" i="1">
                            <a:latin typeface="Cambria Math" panose="02040503050406030204" pitchFamily="18" charset="0"/>
                          </a:rPr>
                        </m:ctrlPr>
                      </m:sSupPr>
                      <m:e>
                        <m:r>
                          <m:rPr>
                            <m:sty m:val="p"/>
                          </m:rPr>
                          <a:rPr lang="en-US" sz="2800">
                            <a:latin typeface="Cambria Math" panose="02040503050406030204" pitchFamily="18" charset="0"/>
                          </a:rPr>
                          <m:t>mm</m:t>
                        </m:r>
                      </m:e>
                      <m:sup>
                        <m:r>
                          <a:rPr lang="en-US" sz="2800">
                            <a:latin typeface="Cambria Math" panose="02040503050406030204" pitchFamily="18" charset="0"/>
                          </a:rPr>
                          <m:t>2</m:t>
                        </m:r>
                      </m:sup>
                    </m:sSup>
                    <m:r>
                      <a:rPr lang="en-US" sz="2800">
                        <a:latin typeface="Cambria Math" panose="02040503050406030204" pitchFamily="18" charset="0"/>
                      </a:rPr>
                      <m:t>≥</m:t>
                    </m:r>
                    <m:r>
                      <a:rPr lang="en-US" sz="2800">
                        <a:latin typeface="Cambria Math" panose="02040503050406030204" pitchFamily="18" charset="0"/>
                      </a:rPr>
                      <m:t>0</m:t>
                    </m:r>
                    <m:r>
                      <a:rPr lang="en-US" sz="2800">
                        <a:latin typeface="Cambria Math" panose="02040503050406030204" pitchFamily="18" charset="0"/>
                      </a:rPr>
                      <m:t>.</m:t>
                    </m:r>
                    <m:r>
                      <a:rPr lang="en-US" sz="2800">
                        <a:latin typeface="Cambria Math" panose="02040503050406030204" pitchFamily="18" charset="0"/>
                      </a:rPr>
                      <m:t>3</m:t>
                    </m:r>
                    <m:r>
                      <a:rPr lang="en-US" sz="2800">
                        <a:latin typeface="Cambria Math" panose="02040503050406030204" pitchFamily="18" charset="0"/>
                      </a:rPr>
                      <m:t>×</m:t>
                    </m:r>
                    <m:r>
                      <a:rPr lang="en-US" sz="2800">
                        <a:latin typeface="Cambria Math" panose="02040503050406030204" pitchFamily="18" charset="0"/>
                      </a:rPr>
                      <m:t>100</m:t>
                    </m:r>
                    <m:r>
                      <a:rPr lang="en-US" sz="2800">
                        <a:latin typeface="Cambria Math" panose="02040503050406030204" pitchFamily="18" charset="0"/>
                      </a:rPr>
                      <m:t>×</m:t>
                    </m:r>
                    <m:r>
                      <a:rPr lang="en-US" sz="2800">
                        <a:latin typeface="Cambria Math" panose="02040503050406030204" pitchFamily="18" charset="0"/>
                      </a:rPr>
                      <m:t>1120</m:t>
                    </m:r>
                    <m:r>
                      <a:rPr lang="en-US" sz="2800">
                        <a:latin typeface="Cambria Math" panose="02040503050406030204" pitchFamily="18" charset="0"/>
                      </a:rPr>
                      <m:t>×(</m:t>
                    </m:r>
                    <m:f>
                      <m:fPr>
                        <m:ctrlPr>
                          <a:rPr lang="en-US" sz="2800" i="1">
                            <a:latin typeface="Cambria Math" panose="02040503050406030204" pitchFamily="18" charset="0"/>
                          </a:rPr>
                        </m:ctrlPr>
                      </m:fPr>
                      <m:num>
                        <m:r>
                          <a:rPr lang="en-US" sz="2800">
                            <a:latin typeface="Cambria Math" panose="02040503050406030204" pitchFamily="18" charset="0"/>
                          </a:rPr>
                          <m:t>1572000</m:t>
                        </m:r>
                      </m:num>
                      <m:den>
                        <m:r>
                          <a:rPr lang="en-US" sz="2800">
                            <a:latin typeface="Cambria Math" panose="02040503050406030204" pitchFamily="18" charset="0"/>
                          </a:rPr>
                          <m:t>1422400</m:t>
                        </m:r>
                      </m:den>
                    </m:f>
                    <m:r>
                      <a:rPr lang="en-US" sz="2800" i="1">
                        <a:latin typeface="Cambria Math" panose="02040503050406030204" pitchFamily="18" charset="0"/>
                      </a:rPr>
                      <m:t>−</m:t>
                    </m:r>
                    <m:r>
                      <a:rPr lang="en-US" sz="2800">
                        <a:latin typeface="Cambria Math" panose="02040503050406030204" pitchFamily="18" charset="0"/>
                      </a:rPr>
                      <m:t>1</m:t>
                    </m:r>
                    <m:r>
                      <a:rPr lang="en-US" sz="2800">
                        <a:latin typeface="Cambria Math" panose="02040503050406030204" pitchFamily="18" charset="0"/>
                      </a:rPr>
                      <m:t>)×</m:t>
                    </m:r>
                    <m:f>
                      <m:fPr>
                        <m:ctrlPr>
                          <a:rPr lang="en-US" sz="2800" i="1">
                            <a:latin typeface="Cambria Math" panose="02040503050406030204" pitchFamily="18" charset="0"/>
                          </a:rPr>
                        </m:ctrlPr>
                      </m:fPr>
                      <m:num>
                        <m:r>
                          <a:rPr lang="en-US" sz="2800">
                            <a:latin typeface="Cambria Math" panose="02040503050406030204" pitchFamily="18" charset="0"/>
                          </a:rPr>
                          <m:t>70</m:t>
                        </m:r>
                      </m:num>
                      <m:den>
                        <m:r>
                          <a:rPr lang="en-US" sz="2800">
                            <a:latin typeface="Cambria Math" panose="02040503050406030204" pitchFamily="18" charset="0"/>
                          </a:rPr>
                          <m:t>420</m:t>
                        </m:r>
                      </m:den>
                    </m:f>
                    <m:r>
                      <a:rPr lang="en-US" sz="2800">
                        <a:latin typeface="Cambria Math" panose="02040503050406030204" pitchFamily="18" charset="0"/>
                      </a:rPr>
                      <m:t>=</m:t>
                    </m:r>
                    <m:r>
                      <a:rPr lang="en-US" sz="2800">
                        <a:latin typeface="Cambria Math" panose="02040503050406030204" pitchFamily="18" charset="0"/>
                      </a:rPr>
                      <m:t>588</m:t>
                    </m:r>
                    <m:r>
                      <a:rPr lang="en-US" sz="2800">
                        <a:latin typeface="Cambria Math" panose="02040503050406030204" pitchFamily="18" charset="0"/>
                      </a:rPr>
                      <m:t>.</m:t>
                    </m:r>
                    <m:r>
                      <a:rPr lang="en-US" sz="2800">
                        <a:latin typeface="Cambria Math" panose="02040503050406030204" pitchFamily="18" charset="0"/>
                      </a:rPr>
                      <m:t>97</m:t>
                    </m:r>
                  </m:oMath>
                </a14:m>
                <a:r>
                  <a:rPr lang="en-US" sz="2800" dirty="0">
                    <a:sym typeface="+mn-ea"/>
                  </a:rPr>
                  <a:t> mm</a:t>
                </a:r>
                <a:r>
                  <a:rPr lang="en-US" sz="2800" baseline="30000" dirty="0">
                    <a:sym typeface="+mn-ea"/>
                  </a:rPr>
                  <a:t>2</a:t>
                </a:r>
                <a:r>
                  <a:rPr lang="en-US" sz="2800" dirty="0">
                    <a:sym typeface="+mn-ea"/>
                  </a:rPr>
                  <a:t>.</a:t>
                </a:r>
                <a:endParaRPr lang="en-US" sz="2800" dirty="0"/>
              </a:p>
              <a:p>
                <a:endParaRPr lang="en-US" sz="2800" dirty="0"/>
              </a:p>
              <a:p>
                <a:endParaRPr lang="en-US" sz="2800" dirty="0"/>
              </a:p>
            </p:txBody>
          </p:sp>
        </mc:Choice>
        <mc:Fallback xmlns="">
          <p:sp>
            <p:nvSpPr>
              <p:cNvPr id="19" name="مستطيل 18"/>
              <p:cNvSpPr>
                <a:spLocks noRot="1" noChangeAspect="1" noMove="1" noResize="1" noEditPoints="1" noAdjustHandles="1" noChangeArrowheads="1" noChangeShapeType="1" noTextEdit="1"/>
              </p:cNvSpPr>
              <p:nvPr/>
            </p:nvSpPr>
            <p:spPr>
              <a:xfrm>
                <a:off x="662940" y="3086100"/>
                <a:ext cx="16654780" cy="3912235"/>
              </a:xfrm>
              <a:prstGeom prst="rect">
                <a:avLst/>
              </a:prstGeom>
              <a:blipFill rotWithShape="1">
                <a:blip r:embed="rId8"/>
                <a:stretch>
                  <a:fillRect/>
                </a:stretch>
              </a:blipFill>
            </p:spPr>
            <p:txBody>
              <a:bodyPr/>
              <a:lstStyle/>
              <a:p>
                <a:r>
                  <a:rPr lang="en-US" altLang="en-US">
                    <a:noFill/>
                  </a:rPr>
                  <a:t> </a:t>
                </a:r>
              </a:p>
            </p:txBody>
          </p:sp>
        </mc:Fallback>
      </mc:AlternateContent>
      <p:pic>
        <p:nvPicPr>
          <p:cNvPr id="5122" name="Picture 2"/>
          <p:cNvPicPr>
            <a:picLocks noChangeAspect="1" noChangeArrowheads="1"/>
          </p:cNvPicPr>
          <p:nvPr>
            <p:custDataLst>
              <p:tags r:id="rId1"/>
            </p:custDataLst>
          </p:nvPr>
        </p:nvPicPr>
        <p:blipFill>
          <a:blip r:embed="rId9">
            <a:extLst>
              <a:ext uri="{28A0092B-C50C-407E-A947-70E740481C1C}">
                <a14:useLocalDpi xmlns:a14="http://schemas.microsoft.com/office/drawing/2010/main" val="0"/>
              </a:ext>
            </a:extLst>
          </a:blip>
          <a:srcRect t="22533" r="722" b="19883"/>
          <a:stretch>
            <a:fillRect/>
          </a:stretch>
        </p:blipFill>
        <p:spPr bwMode="auto">
          <a:xfrm>
            <a:off x="3581400" y="6258560"/>
            <a:ext cx="10744200" cy="3505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مستطيل 2"/>
          <p:cNvSpPr/>
          <p:nvPr>
            <p:custDataLst>
              <p:tags r:id="rId2"/>
            </p:custDataLst>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sp>
        <p:nvSpPr>
          <p:cNvPr id="4" name="مستطيل 2"/>
          <p:cNvSpPr/>
          <p:nvPr>
            <p:custDataLst>
              <p:tags r:id="rId3"/>
            </p:custDataLst>
          </p:nvPr>
        </p:nvSpPr>
        <p:spPr>
          <a:xfrm>
            <a:off x="6857049" y="1561883"/>
            <a:ext cx="437832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Shear walls, piers</a:t>
            </a: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3"/>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4"/>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6400800" y="1572578"/>
            <a:ext cx="548576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Shear walls, spandrels</a:t>
            </a:r>
          </a:p>
        </p:txBody>
      </p:sp>
      <p:pic>
        <p:nvPicPr>
          <p:cNvPr id="9" name="Picture 8"/>
          <p:cNvPicPr>
            <a:picLocks noChangeAspect="1"/>
          </p:cNvPicPr>
          <p:nvPr>
            <p:custDataLst>
              <p:tags r:id="rId2"/>
            </p:custDataLst>
          </p:nvPr>
        </p:nvPicPr>
        <p:blipFill>
          <a:blip r:embed="rId7"/>
          <a:stretch>
            <a:fillRect/>
          </a:stretch>
        </p:blipFill>
        <p:spPr>
          <a:xfrm>
            <a:off x="9601200" y="3086100"/>
            <a:ext cx="8180070" cy="4852670"/>
          </a:xfrm>
          <a:prstGeom prst="rect">
            <a:avLst/>
          </a:prstGeom>
        </p:spPr>
      </p:pic>
      <p:sp>
        <p:nvSpPr>
          <p:cNvPr id="13" name="Text Box 12"/>
          <p:cNvSpPr txBox="1"/>
          <p:nvPr/>
        </p:nvSpPr>
        <p:spPr>
          <a:xfrm>
            <a:off x="381000" y="3086100"/>
            <a:ext cx="9144000" cy="4769485"/>
          </a:xfrm>
          <a:prstGeom prst="rect">
            <a:avLst/>
          </a:prstGeom>
          <a:noFill/>
        </p:spPr>
        <p:txBody>
          <a:bodyPr wrap="square" rtlCol="0" anchor="t">
            <a:spAutoFit/>
          </a:bodyPr>
          <a:lstStyle/>
          <a:p>
            <a:pPr indent="0">
              <a:lnSpc>
                <a:spcPct val="100000"/>
              </a:lnSpc>
              <a:buFont typeface="Wingdings" panose="05000000000000000000" charset="0"/>
              <a:buNone/>
            </a:pPr>
            <a:r>
              <a:rPr lang="en-US" altLang="en-US" sz="3200" dirty="0">
                <a:latin typeface="Times New Roman" panose="02020603050405020304" pitchFamily="18" charset="0"/>
                <a:cs typeface="Times New Roman" panose="02020603050405020304" pitchFamily="18" charset="0"/>
                <a:sym typeface="+mn-ea"/>
              </a:rPr>
              <a:t>The selected pier in the first floor is shown in the figure.</a:t>
            </a:r>
          </a:p>
          <a:p>
            <a:pPr indent="0">
              <a:lnSpc>
                <a:spcPct val="150000"/>
              </a:lnSpc>
              <a:buFont typeface="Wingdings" panose="05000000000000000000" charset="0"/>
              <a:buNone/>
            </a:pPr>
            <a:r>
              <a:rPr lang="en-US" altLang="en-US" sz="3200" dirty="0">
                <a:latin typeface="Times New Roman" panose="02020603050405020304" pitchFamily="18" charset="0"/>
                <a:cs typeface="Times New Roman" panose="02020603050405020304" pitchFamily="18" charset="0"/>
                <a:sym typeface="+mn-ea"/>
              </a:rPr>
              <a:t>The shear wall dimensions are:</a:t>
            </a:r>
          </a:p>
          <a:p>
            <a:pPr indent="0">
              <a:lnSpc>
                <a:spcPct val="150000"/>
              </a:lnSpc>
              <a:buFont typeface="Wingdings" panose="05000000000000000000" charset="0"/>
              <a:buNone/>
            </a:pPr>
            <a:r>
              <a:rPr lang="en-US" altLang="en-US" sz="3200" dirty="0">
                <a:latin typeface="Times New Roman" panose="02020603050405020304" pitchFamily="18" charset="0"/>
                <a:cs typeface="Times New Roman" panose="02020603050405020304" pitchFamily="18" charset="0"/>
                <a:sym typeface="+mn-ea"/>
              </a:rPr>
              <a:t>-  1.0 m in length.</a:t>
            </a:r>
          </a:p>
          <a:p>
            <a:pPr indent="0">
              <a:lnSpc>
                <a:spcPct val="150000"/>
              </a:lnSpc>
              <a:buFont typeface="Wingdings" panose="05000000000000000000" charset="0"/>
              <a:buNone/>
            </a:pPr>
            <a:r>
              <a:rPr lang="en-US" altLang="en-US" sz="3200" dirty="0">
                <a:latin typeface="Times New Roman" panose="02020603050405020304" pitchFamily="18" charset="0"/>
                <a:cs typeface="Times New Roman" panose="02020603050405020304" pitchFamily="18" charset="0"/>
                <a:sym typeface="+mn-ea"/>
              </a:rPr>
              <a:t>- 0.9 m in width.</a:t>
            </a:r>
          </a:p>
          <a:p>
            <a:pPr indent="0">
              <a:lnSpc>
                <a:spcPct val="150000"/>
              </a:lnSpc>
              <a:buFont typeface="Wingdings" panose="05000000000000000000" charset="0"/>
              <a:buNone/>
            </a:pPr>
            <a:r>
              <a:rPr lang="en-US" altLang="en-US" sz="3200" dirty="0">
                <a:latin typeface="Times New Roman" panose="02020603050405020304" pitchFamily="18" charset="0"/>
                <a:cs typeface="Times New Roman" panose="02020603050405020304" pitchFamily="18" charset="0"/>
                <a:sym typeface="+mn-ea"/>
              </a:rPr>
              <a:t>- 0.75 m  in depth</a:t>
            </a:r>
          </a:p>
          <a:p>
            <a:pPr indent="0">
              <a:lnSpc>
                <a:spcPct val="150000"/>
              </a:lnSpc>
              <a:buFont typeface="Wingdings" panose="05000000000000000000" charset="0"/>
              <a:buNone/>
            </a:pPr>
            <a:endParaRPr lang="en-US" altLang="en-US" sz="3200" dirty="0">
              <a:latin typeface="Times New Roman" panose="02020603050405020304" pitchFamily="18" charset="0"/>
              <a:cs typeface="Times New Roman" panose="02020603050405020304" pitchFamily="18" charset="0"/>
              <a:sym typeface="+mn-ea"/>
            </a:endParaRPr>
          </a:p>
        </p:txBody>
      </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3"/>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4"/>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6400800" y="1572578"/>
            <a:ext cx="548576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Shear walls, spandrels</a:t>
            </a:r>
          </a:p>
        </p:txBody>
      </p:sp>
      <p:sp>
        <p:nvSpPr>
          <p:cNvPr id="2" name="مستطيل 1"/>
          <p:cNvSpPr/>
          <p:nvPr/>
        </p:nvSpPr>
        <p:spPr>
          <a:xfrm>
            <a:off x="429895" y="3086100"/>
            <a:ext cx="9144000" cy="3276600"/>
          </a:xfrm>
          <a:prstGeom prst="rect">
            <a:avLst/>
          </a:prstGeom>
        </p:spPr>
        <p:txBody>
          <a:bodyPr>
            <a:spAutoFit/>
          </a:bodyPr>
          <a:lstStyle/>
          <a:p>
            <a:pPr lvl="0"/>
            <a:r>
              <a:rPr lang="en-US" sz="3200" b="1" dirty="0">
                <a:latin typeface="Times New Roman" panose="02020603050405020304" pitchFamily="18" charset="0"/>
                <a:cs typeface="Times New Roman" panose="02020603050405020304" pitchFamily="18" charset="0"/>
              </a:rPr>
              <a:t>Flexural design:</a:t>
            </a:r>
            <a:endParaRPr lang="en-US" sz="3200" dirty="0">
              <a:latin typeface="Times New Roman" panose="02020603050405020304" pitchFamily="18" charset="0"/>
              <a:cs typeface="Times New Roman" panose="02020603050405020304" pitchFamily="18" charset="0"/>
            </a:endParaRPr>
          </a:p>
          <a:p>
            <a:pPr>
              <a:lnSpc>
                <a:spcPct val="125000"/>
              </a:lnSpc>
              <a:spcBef>
                <a:spcPts val="0"/>
              </a:spcBef>
              <a:spcAft>
                <a:spcPts val="0"/>
              </a:spcAft>
            </a:pPr>
            <a:r>
              <a:rPr lang="en-US" sz="2800" dirty="0">
                <a:latin typeface="Times New Roman" panose="02020603050405020304" pitchFamily="18" charset="0"/>
                <a:cs typeface="Times New Roman" panose="02020603050405020304" pitchFamily="18" charset="0"/>
              </a:rPr>
              <a:t>Spandrel dimensions are: L</a:t>
            </a:r>
            <a:r>
              <a:rPr lang="en-US" sz="2800" baseline="-25000" dirty="0">
                <a:latin typeface="Times New Roman" panose="02020603050405020304" pitchFamily="18" charset="0"/>
                <a:cs typeface="Times New Roman" panose="02020603050405020304" pitchFamily="18" charset="0"/>
              </a:rPr>
              <a:t>n</a:t>
            </a:r>
            <a:r>
              <a:rPr lang="en-US" sz="2800" dirty="0">
                <a:latin typeface="Times New Roman" panose="02020603050405020304" pitchFamily="18" charset="0"/>
                <a:cs typeface="Times New Roman" panose="02020603050405020304" pitchFamily="18" charset="0"/>
              </a:rPr>
              <a:t> = 1.0 m, b = 0.9 m,  h =0.75 m.</a:t>
            </a:r>
          </a:p>
          <a:p>
            <a:pPr>
              <a:lnSpc>
                <a:spcPct val="125000"/>
              </a:lnSpc>
              <a:spcBef>
                <a:spcPts val="0"/>
              </a:spcBef>
              <a:spcAft>
                <a:spcPts val="0"/>
              </a:spcAft>
            </a:pPr>
            <a:r>
              <a:rPr lang="en-US" sz="2800" u="sng" dirty="0">
                <a:latin typeface="Times New Roman" panose="02020603050405020304" pitchFamily="18" charset="0"/>
                <a:cs typeface="Times New Roman" panose="02020603050405020304" pitchFamily="18" charset="0"/>
              </a:rPr>
              <a:t>Top Steel Reinforcement</a:t>
            </a:r>
            <a:r>
              <a:rPr lang="en-US" sz="2800" dirty="0">
                <a:latin typeface="Times New Roman" panose="02020603050405020304" pitchFamily="18" charset="0"/>
                <a:cs typeface="Times New Roman" panose="02020603050405020304" pitchFamily="18" charset="0"/>
              </a:rPr>
              <a:t> = 1090 mm</a:t>
            </a:r>
            <a:r>
              <a:rPr lang="en-US" sz="2800" baseline="30000" dirty="0">
                <a:latin typeface="Times New Roman" panose="02020603050405020304" pitchFamily="18" charset="0"/>
                <a:cs typeface="Times New Roman" panose="02020603050405020304" pitchFamily="18" charset="0"/>
              </a:rPr>
              <a:t>2 </a:t>
            </a:r>
            <a:r>
              <a:rPr lang="en-US" sz="2800" dirty="0">
                <a:latin typeface="Times New Roman" panose="02020603050405020304" pitchFamily="18" charset="0"/>
                <a:cs typeface="Times New Roman" panose="02020603050405020304" pitchFamily="18" charset="0"/>
              </a:rPr>
              <a:t>=  4 ф 16.</a:t>
            </a:r>
          </a:p>
          <a:p>
            <a:pPr>
              <a:lnSpc>
                <a:spcPct val="125000"/>
              </a:lnSpc>
              <a:spcBef>
                <a:spcPts val="0"/>
              </a:spcBef>
              <a:spcAft>
                <a:spcPts val="0"/>
              </a:spcAft>
            </a:pPr>
            <a:r>
              <a:rPr lang="en-US" sz="2800" u="sng" dirty="0">
                <a:latin typeface="Times New Roman" panose="02020603050405020304" pitchFamily="18" charset="0"/>
                <a:cs typeface="Times New Roman" panose="02020603050405020304" pitchFamily="18" charset="0"/>
              </a:rPr>
              <a:t>Bottom Steel Reinforcement</a:t>
            </a:r>
            <a:r>
              <a:rPr lang="en-US" sz="2800" dirty="0">
                <a:latin typeface="Times New Roman" panose="02020603050405020304" pitchFamily="18" charset="0"/>
                <a:cs typeface="Times New Roman" panose="02020603050405020304" pitchFamily="18" charset="0"/>
              </a:rPr>
              <a:t> = 986 mm</a:t>
            </a:r>
            <a:r>
              <a:rPr lang="en-US" sz="2800" baseline="30000" dirty="0">
                <a:latin typeface="Times New Roman" panose="02020603050405020304" pitchFamily="18" charset="0"/>
                <a:cs typeface="Times New Roman" panose="02020603050405020304" pitchFamily="18" charset="0"/>
              </a:rPr>
              <a:t>2 </a:t>
            </a:r>
            <a:r>
              <a:rPr lang="en-US" sz="2800" dirty="0">
                <a:latin typeface="Times New Roman" panose="02020603050405020304" pitchFamily="18" charset="0"/>
                <a:cs typeface="Times New Roman" panose="02020603050405020304" pitchFamily="18" charset="0"/>
              </a:rPr>
              <a:t>=  4 ф 16.</a:t>
            </a:r>
          </a:p>
          <a:p>
            <a:pPr>
              <a:lnSpc>
                <a:spcPct val="125000"/>
              </a:lnSpc>
              <a:spcBef>
                <a:spcPts val="0"/>
              </a:spcBef>
              <a:spcAft>
                <a:spcPts val="0"/>
              </a:spcAft>
            </a:pPr>
            <a:r>
              <a:rPr lang="en-US" sz="2800" dirty="0">
                <a:latin typeface="Times New Roman" panose="02020603050405020304" pitchFamily="18" charset="0"/>
                <a:cs typeface="Times New Roman" panose="02020603050405020304" pitchFamily="18" charset="0"/>
              </a:rPr>
              <a:t>Development length </a:t>
            </a:r>
            <a:r>
              <a:rPr lang="en-US" sz="2800" dirty="0" err="1">
                <a:latin typeface="Times New Roman" panose="02020603050405020304" pitchFamily="18" charset="0"/>
                <a:cs typeface="Times New Roman" panose="02020603050405020304" pitchFamily="18" charset="0"/>
              </a:rPr>
              <a:t>l</a:t>
            </a:r>
            <a:r>
              <a:rPr lang="en-US" sz="2800" baseline="-25000" dirty="0" err="1">
                <a:latin typeface="Times New Roman" panose="02020603050405020304" pitchFamily="18" charset="0"/>
                <a:cs typeface="Times New Roman" panose="02020603050405020304" pitchFamily="18" charset="0"/>
              </a:rPr>
              <a:t>dt</a:t>
            </a:r>
            <a:r>
              <a:rPr lang="en-US" sz="2800" dirty="0">
                <a:latin typeface="Times New Roman" panose="02020603050405020304" pitchFamily="18" charset="0"/>
                <a:cs typeface="Times New Roman" panose="02020603050405020304" pitchFamily="18" charset="0"/>
              </a:rPr>
              <a:t> will be between 15-20 cm.</a:t>
            </a:r>
          </a:p>
          <a:p>
            <a:pPr lvl="0">
              <a:lnSpc>
                <a:spcPct val="125000"/>
              </a:lnSpc>
              <a:spcBef>
                <a:spcPts val="0"/>
              </a:spcBef>
              <a:spcAft>
                <a:spcPts val="0"/>
              </a:spcAft>
            </a:pPr>
            <a:endParaRPr lang="en-US" sz="2800" dirty="0">
              <a:latin typeface="Times New Roman" panose="02020603050405020304" pitchFamily="18" charset="0"/>
              <a:cs typeface="Times New Roman" panose="02020603050405020304" pitchFamily="18" charset="0"/>
            </a:endParaRPr>
          </a:p>
        </p:txBody>
      </p:sp>
      <p:pic>
        <p:nvPicPr>
          <p:cNvPr id="4" name="Picture 3"/>
          <p:cNvPicPr>
            <a:picLocks noChangeAspect="1"/>
          </p:cNvPicPr>
          <p:nvPr>
            <p:custDataLst>
              <p:tags r:id="rId2"/>
            </p:custDataLst>
          </p:nvPr>
        </p:nvPicPr>
        <p:blipFill>
          <a:blip r:embed="rId7"/>
          <a:stretch>
            <a:fillRect/>
          </a:stretch>
        </p:blipFill>
        <p:spPr>
          <a:xfrm>
            <a:off x="9448800" y="3162300"/>
            <a:ext cx="8448040" cy="4286250"/>
          </a:xfrm>
          <a:prstGeom prst="rect">
            <a:avLst/>
          </a:prstGeom>
        </p:spPr>
      </p:pic>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7" name="رابط بشكل مرفق 96"/>
          <p:cNvCxnSpPr/>
          <p:nvPr/>
        </p:nvCxnSpPr>
        <p:spPr>
          <a:xfrm rot="16200000" flipH="1">
            <a:off x="24979648" y="5462465"/>
            <a:ext cx="3632361" cy="62718"/>
          </a:xfrm>
          <a:prstGeom prst="bentConnector3">
            <a:avLst>
              <a:gd name="adj1" fmla="val 99960"/>
            </a:avLst>
          </a:prstGeom>
        </p:spPr>
        <p:style>
          <a:lnRef idx="1">
            <a:schemeClr val="accent1"/>
          </a:lnRef>
          <a:fillRef idx="0">
            <a:schemeClr val="accent1"/>
          </a:fillRef>
          <a:effectRef idx="0">
            <a:schemeClr val="accent1"/>
          </a:effectRef>
          <a:fontRef idx="minor">
            <a:schemeClr val="tx1"/>
          </a:fontRef>
        </p:style>
      </p:cxnSp>
      <p:sp>
        <p:nvSpPr>
          <p:cNvPr id="5" name="AutoShape 2"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6"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7" name="AutoShape 6"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8" name="AutoShape 4" descr="data:image/png;base64,iVBORw0KGgoAAAANSUhEUgAAASkAAAGqCAYAAABXvbL0AAAAAXNSR0IArs4c6QAAIABJREFUeF7svWeQbdl13/c7+ZybY9++ndPrl9+8N3kwGCIOgAFJgJRkBpeLLJdsFz+4bEulslgq+4OtRMqWqbKLJkVSJEUxUyAAEqCAGWBmMPFNejl3jre7b44nn2Pf1he7SuQAxIR+4Okvr2ruuXuv81vr/GeffddeSyD6iwhEBCICR5iAcIRti0yLCEQEIgJEIhUFQU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0TGRcRiAhEIhXFQEQgInCkCUQidaTdExkXEYgIRCIVxUBEICJwpAlEInWk3RMZFxGICEQiFcVARCAicKQJRCJ1pN3z3hhXXb9VlhFP6OnUqp4pbwmCELw3I0ejRATefwKRSL3/jD+0GcIwFFm7dqz26uW/v7++/VRhbOJK4vjs18Ti6HeMxcVKJFYfmmuiib8HApFIfQ+w7rdLw7Wbo+aVW3+v9o2X/tvOylYsSMTdxGMPVLIPPvwVcXz8d1OnF28JgtC/3+4rsvdvFoFIpH5A/b23txdX1ld+rvHiKz9vvXixoHYtgrhO8sFToTI60nZU9Z4+PvoXxtzCl+P5/DLlsikIQvgDiiO6rfuYQCRS97Hz/jLTw93dWMMxf6p7+84/0Td3SuLuntir14hnU8jxGHu3b+OZA4SJyX75iY9cDvKFF4zS+LPJU4tXBEHo/QAiiW7pPiYQidR97Ly/zPTGwe5Tm9dv/Iazu7dobe1i6AqliQJWf4DQ7eOurGFu75AdmyY7M0fVC93U/Pzd2PTU72il0n9QL750W/iJn/B/ANFEt3QfEohE6j502l+6ggpDwW6353aW7/5CZW39x8L+QNZFhbhuYJpdOq0GU6MjxEMBr9HCCESsRotqdR9Pk0nOTrTTc3O3wkz62dTY+J/HjNRdYWQkWln9AMXI/XgrkUjdj177S2wOwzC3e+/uv6guL/0XaSOmmaZNrd4kIenENRXHsVDzcfqehzdwyLseicGAwcEuzeYB43PT+IoaVNoDszC7cDM9Nf2n6bGxP6B8mLYQ7Vf9AMXK/XQrkUjdT976K2xdWlrSMsnkjx+srv5aUG8m05pOv92lZfZwRZHC5BieKGCGHn1zgNPqMOLJiP0B+UKant1lJGZQv3GP/uYeYcKg+NDpBmOl57MjE78WL0+8RSbTFQQheg38AYmZ++U2IpG6Xzz1LnY29vefbNeq/7LbbD0mEdBtNggsh4SqowgysXSabuAzEEMCycfrd0mHGmIAsibTszrECdHaPVr3ViimMyiJGHuDgZOYmFlPTo+/LI8Wviynim+kUqnaDwi26DbuAwKRSN0HTno3E8MwzBzcvvtPdzc2/q6Dp6npBH3XxBBlDEdA6rqIiJgimJqMkZRRhYDADREF6XB4L3AQpQDNd5F6JmkPqssbdFsDwlQKbaKEOj5yoBQLX8mUSr+czY4Mc6y8d7Mt+jwi8P0SiETq+yX4IX+/Xq+nms39n+vdXftHdruXNlJxhLiOaKh4vo/oBtBz0VSdQFUYyKCENglRxDVdfA8CBDzBR5IhrsrItkPQ6yO63uH3lVAhSMWx4hp113FcQVqJJZO/MTkz86eZ0dHhflX0Cvghx8EP8vSRSN3n3l27d/O/rO9W/intXjl0HDRdQ9V1AllkYFsogogSyiiSjOnY+BLIUogqy7iBQCipIEoEYYCuyAiWiWjbhKaJrioYksKg0SY0dMR0iq7vU6u3cXy/mxktXpw4tvCLpamp1wRBMO9zlJH5R5RAJFJH1DHvZlYYhkJjf+exnXv3ftWutc5h20JKjzF8eRNVBVce/ivjOhYGEla3R7PeAFUiUyygKBoiCqIaw1EkHHn4QhiiOS6KaZHQdXwhxLJNFC9ATsSwBYF2v0+n3Wf4y2HbMkmO5ldHpyf/OBk3fndq4dSSIAjOu9kefR4R+F4IRCL1vdA6QteGvV5p7cb1X7abzS8E3YES2g5mo01S1siXR7DjCo7kEboOaV9AHFiEQcC97XVMWWZ2/gRJMQaShp3Q6egCvUGPjKCQQUKRJfqSR88ySSAwcGw8WabT72N2zcM9ruW1NRL5DMlU0tQV6dLxuYVfKc8f+6YQbawfoUi5/02JROo+9GG4tqY3Wq2fWb928383RDGpJA1cTSJuBYwEGma3R18X0PMJrFabzr0V5GYXQ5a4sbkGMxOc/+FnSOVH0DIZLDh8Ndzb2SEuSiQ1nXgyhRl49FptjDDAIWS7ccBBs03geCQSCULPJxGLITguVr1BOVespeYnfj89Pvab8a29W8LDD7v3Id7I5CNGIBKpI+aQdzMnDEOlsbT0haWLb/zP65euPTAzOc7IzDh+Wkcf+Mj7PQLTRs2ncTWRZqOGWzlA7PSorK3hqxILTz5JbGGB4rlTqOkkjU6LQb+HNNxkd93D/SvHCzAdFwmBYiKOhcd2o85urYokiEyOT8Bwf2pnB8310S0PIxAw5cAVk8mr2UL+3+Rmx75ujM3vRhvr7+bV6PO/ikAkUvdRfAzrQ5md+iMrV27+Rndt85TY6oojuRSqoRBqMjFRIexYDHoDlOEKJ6YRKiK5eJzQtLlz9QqFXJ7C5CzXlpdJjJcYW1xgp77P2FgZ37bxHBfdMOhbLo12D9/zmSuP4UgBO/UaW5UKhXyehfk5XGvAxr0lpP6AhBdiOAGObdIY9EM9m62lJ8aeG52b/zV9YeH1aK/qPgq0I2ZqJFJHzCF/lTnNSmWmVan8cquy+3nJcZAcG7vWoKDFUFyHeKlAkEnQ9hzazR625aJqKrKmMOh1wbQ4OTNPfGEe07Z46+VXsTs98skUhVyG5qCLKwnEclkkLYZtB7SqNeKaRn6iTLXTwrId5mamiGk6g36H3e1twkGfZCigmR5Kv8/A7NPyPYR8PhDyubXRU4u/NDk78WVihb2o0N59FHBHxNRIpI6II97NjDAM47cvX/55u1n9e53V5bhumuTzI1iWQ1zWcfebZMo51HKanU6L3d0m6VQOLR4jFH2cbhuvN2Du+AkKJ0/S7fe4++abeHtV0pJMb9Blp9VgJJ5jRE2CICOn4ugJne3Vu/hxlfTEOKbrMT5SYlBvYpkmfcFDQcJsdIkLKilCAt+k4zn09SwNTUIsGJ35+ck/S5XHf8sdP/7arCAMt8Giv4jAd0UgEqnvCtOHe1G4tWXUqtWfXV/Z+F+TMbEo91okbZde32WgKmjpHLodoqsCkhFSrddpt2zK03OMzs9iDtqEnS7Nao2WLKLlirQ7PTp7W4wrKhPZNIPBgPW9A2JVC2m1higKpGZKJAsxmjsrVHotiovH6Hg+8sCloMVRdIN+IY6JQLPew++7uK06vtcjO1pEzUxRdU16QZe4LqImintTC6d/uzxZ/nVtamo9WlV9uHF1v8weidQR91QYhpJ36dKn119961fMan12dGGOaq9N0jDQZQk/aTAwNERRo9eooZgDdNvDNR1MSaJ0Yh4lEGhu7WJ2eqz1WrR8gXQmj+Q75BWZnKLhtHvUa3XSLY94c0CqmEJK6zRbu+Qll9D1MQ0N19BxNuvEQg1XV3HmR+mmdJq9HqNGEq3fodmqo6VTxEWFwd4+u5ubTM6fxGmbCJLYGj2/+O3MI4//oTFRfoHx8UZUYeGIB+GHbF4kUh+yA95t+oOVlWPdN974F847V76o9waCNncMcWrqMD2gvb+DlEugTZex7JB+tYHa7R2usiR82oGFo2noloR0MCx459AOXdqyTLw8gqrITBppjJ7L/toWriITN11yXkgiF8NUHPYPNigZMggCPSmkL4FveQiCijC8Pp3CDhya+3sYXRO9b9GWBEbOHqd78zq15SWyxVEmLjzK3ttXsWo1wvkxb/qLP7kTO3n8D7Wxwm8Ls7N33o1D9PnfXAKRSB1h33e2t/Obt+78o96b7/zX6Y3VZNr36ZdGST36KJYs09/bw1cCtLECbdOmd9DEr9YpEhLzXSzXZOBD3I0TrwvELRFLhUowwEvF0GNxJuUk3lYLc2DTzcWIKzIlRUHXBEzJpGc10Z0+/vB4nirTDzz6foBg+nj7LYSBSaIYx2pXcVY2UGyRcHKM4vnj1F9/BXfQZ/b8Q6DGqL32BpJnEZ5cYOLJT7HSqPdGF+e+GnvyU78lj8y9KRSF7hF2R2Tah0QgEqkPCfy7TRuGoVq5+tZPLL/41i+la62CflAhKXlIsxO4U1P46Txi30GRoev22N3fBdPH3K9RlAWMegOr1kDUUsT0MVJ2krSv09N8WrKJrYQMBg65voZuy9iqSmehgBHXKAYBkjugH/awgx6608NrdxB8HzsICBMJWldWSe2bEJOInRmlZzdwbq8czifOTmJMjtC7cgVR01k49wC1d64SrC/DcPzPfBK70WLpynXSM/OW9uN/eylx9vyXc7Pjv0+hsBJVV3i36Pib9XkkUkfU39adO8eXX3v5V+21vY9nNIPQGSBZbdIJg6rnEV84juXJyCLQbUKlQq9SR/QDEnEVYWsHt9bFUhMIkyfQxTyGq9ITHDpum929LZy2zbnyCQw9RSehUi3rZGMKhWEVhH6TttlAi4W0V28R324imSGmqlI6f5bajW3UlkOroGMdSxNoAXOygacoNLI60mieeNMk7HsUFIXKs9+Axh7lk4sY8/PUvvMt3IM6nUSOsf/q79LPZJ2xubk3lYncr1Au/gfSU61or+qIBucHbFYkUh8w8O9mujAM5Y0/+8p/X79y+X+JmX481HXUTJKw3UCtHRD4PvLULPr0Aq1aFWdrA3FjB7fVAU1ByBrIBy2UbgCJIq3iBLKfZEYt4vYGbFW36fs2aqAyEy+higoHYZ9mQUBsN8kNj75YLSwjoDCRpXrjBrmdProUp5GKIZ07Rqfv4PZsbE3AzgyTEHzKocxADbCmRrCKebqVOmVHYdR1cdvbNJs7PHj+HLVbK7ivv4SkSKhnL5B46Dy3376EEo8x8tTj2/rjT379/82V+MOEorwljI5GfQG/m6D5Ab4mEqkj5tzDX/Oq1Sdu/sXXfr135crxCS0umJJAkEkieR7G3gG67+Kk00iT0+xvbqHs1RgJQrQQLFWgHZOR2y5yI8ByVCp6HNWPM2pqJGoOLVzEiSJxI4FWs1D6Jl2ny7bcJGV2KbcHBF6PejJg8sHjHNxcJrbn0nMCmqUs5slxyCXoNOvQ7KAqCtLAJdxv4eY01JPzDHJ50oURvNvLdO7cJnWygFHSKfg+vWdfIb+3h50wGPnhzxEsL3Nw7SrIMs1jc0z85E+5VnlqfXT++L9SyoXfiZpBHLEg/YDNiUTqAwb+V003PPZSv3Xr4cr62r/evXHtfGbQY8oKqG9XEHMpYpPjh7WeRNMinUxQbTVZu3qDoiNTDnU0UTxMrhwkE8iWirnWOfx3kMmgZXMog5DMgYepK3iTBdR8hmC9SrzVx/cH2OMKcqtObGsPEZ8dwyP38En2qg2UNmjxHL10kqYekMzoNLZWcPYOKJZL5FIFupUWrbSEk9CRjCSpyTG6O1tgtUjOj6DEIGcN0Nc36KxtIOXyFKenOfjanxMfdOgEPsbjj1E8/xCXb90Nx46f2NQeOfd7xvzcv4898PBtIUoCPULR+sGZEonUB8f6XWeqLy9Prl+/9n/X1jd/OG6ZQrLdQVvdJWw1EPJx7GPThEqccmggr26wce8a+VwOt2WhbZlIfsBADpBKo+hyEWtjQMrUsFI62pmZw+YK9s09+p6LOFVAKuVprWwStz0EOaDwxAL1lSXC5W1Ccyh2GnbeQI2rnMwtYm912dtr0MMlN5MFw6XfrRP3FXodD4ojuPkYkuJT393hwDJJTxcRYyFZWSJebeKs3KOUVEmcWUSbnqS+sYb5zb9A7HYgl2Xm6WeoXr5CZ3WVMGmwPTnRP/kTP31NP/Pgl7T56T8ycrlKdGD5XUPpB+qCSKSOiDuHx14233j9n6y/9vrPxdotXWn3iTshUmeA165hFGNYk2M0HAl/aYf80jpKv0V+ahIjM0bn2i6S5WIJIYNEEiFdRmhJaA0bWw2xF/O0kxrJVkg+myN/bAo7nWbptUuow6J2OYNgJklne5dCJ6BXayOnYmy1d3CcDmNukkxTRe0LuKqIPx4jNp+j260yWKrg+TrB/DzDsjGphECztYWlyHTzMVzFZ8YB6Y2bxPf26EsD1E8+TPr4NBkCpOUlVjaWGTlxAlU06D77LLHmAZahcnDqBBNPfZZdR+wUnnr0+fSxuV/X5ua+M6wuE22sH5HgfZ/NiETqfQb83Qw/rA+11u3+zO7lt/+lfP1GQl69jd/sk8hPkFw8hmt3ifkWrYM2Ndsi6bvktiooTQchVUIuTeHbKvZWFT2QaCQMOrkcomwwLsdI5JI4CZGNZg3voE+pXCI9OYEbyFTfXEXzJPqai3Q8Q7jfJlv1CLwASxkgGh5Ou0XQslA6PvFQwzfiBOM5rBhooYl9UMMjhpCfxq92CXQTZlT6SsABkC2MkDloorx1A61WRZvKMPr5x9m7e5v+5g6jF07D5Aj6aJ76cy/gvv0GccvEzmZJfeEZnN0qlWv38B85788987k9aWzqy7Hp6V9jonRHEISoZtV3E2T38TWRSB0B5+0vX35y7eK13xjcWTmRHQwwN1aQQp94cYT46BiqY7N/6RLa7sHhr2mjk2PIjQHurkmgFxiMjCPNzB8eV8laIR1RoBWX0bJxUoJIJtTo7jVxXAEplaBpNkERiclJYtsuSXdYhdNCOlVAaJgYew7dvo2Wk4hpEn7dxBQ6NK06iqSR0cooapp9u0tQVjB1F7NjY3QU9IM+dtzHnjXwDZF6GCCoContGum1bfTApvTkWbIzC6x/9csI9X3M0Rzlz3+a+MIE3sYG+6+/TG93h+z0FGOf/wzbX/oK4vA184GTjD7yKPte4BYfeui15AOnf0manPxmtFd1BIL4fTQhEqn3Ee53M3Sn0ylsvPHt/2P5m8//VKzRUkrpPLInkBJ9gnadVqVKaXyKXvUA4eZtQtknPjWJlByhs9NCMwoo47Ps6yms7RbxugVmyEDyUUcMLKeHumNS6OsktQTdEZWK0KXlW2STeWatFEbLxVF9WmMyXt8h1pUwzYDiRB632SHREjBjDZqxLq6mEuumMDoyTuBTHZPoFyS8Xo/cZoeMGRKkDcyCQWBbNH0TRxUohBL6wQHDfg0jF07gb/Sx7y4T2nXE8wsUHn+Qm9cvcWxyDD2TotU8QB7NoTgu6889h+E5lJ/5FGbT4s71OygPnaL0qad2EseP/55eLPwbbXxuOTqw/N1E3P13TSRSH6LP9vb24v12/X/af+Xl/y68eT02H9Pod01sSybrWlTfeAm1OUA5dgJlrIx76yaKM6BvxIifuYCGRmu3Rrfj4eojJLUM3k4XbcdG0zScDAgZGXG9x6gZJy5rVBIt9goKFR0UPcYpqUTBVmmaHdaMLiECmqVSKk6iqDCoHJBsBMhJE7MADTmElkSq7pHwBNaEHv5oEl300Fe2EE2T0EhALEHc9HHxsDSBWCJGaDXpO02UTAI2bPS+DYmAkb/zSbqVDXYvvoYhCvjTE4w9/VH0Y+M033iHjVdeYna6TOaRB2g++zqDjT3cc8cY//THWTXtTvnE2a/nPv6xf0Y2cS8qrvchBvT7NHUkUu8T2HcbdphusHT58o+vXLz0a+X9Rk64dRW9WsFqNnFknbmZcQa7GwzWd2nlC4gzs2SHB3trB/iIaFPH0ONp1t64TKIv4QppUrOzQ4mB5T6aK9GVLMIRFWkQkrT1w27Gg1ifeinJliERJAxOGpMUXYNOu82t/hbDdjMTyRL5WIbAHeAMWpjtJhktjq/KNAUPy7UR96vEOgMEFBLFInpcpr27TqtRRVF0DC2DhoQ07JAsShAGh2cBG2IHLZsg4cdo7VaIFxKMfvxRNl58HmlrjXB4zGe0wNxP/xjBeIrE3gG1pXukUwkQYecbLyE6IflPfoREPMvV164wevyMn//Jz7yjnp7/d2Kp+KfEYlFxvXcLwPvo80ikPiRnhbdv53fevPy/XfnTr/3s6URa1K0+9aW76P0ertNHmSyjz0zT2N0irqfpdF2Sko5oDujXakhKitLJ81RvrZE8sAhJY+cM5GIas2ojN31kSaCnWFi6QipVIimnkCVwkgn2DAkzE+NU8TjJngZeyFpvk73mLqdmZ1FdH9vvsbm3jCiHjMuj6CQxw4B+2GFv7Q5So8lccQJVMxAMhVqnju3bYKgMhs1GA8i2PPI9H1GEqt/HVwXyqdRhM9L1+gaJUgpdT9JZXkd2+giTWSY/8wmM0wssXfwO/Tu3mX3wDOkTx9h57S1adzcwjCSTH/0InXfuYq5UDlMVEl/8CMKx8ZqSy75gTEz8vjQz8QrJZDNKV/iQAvw9nDYSqfcQ5nc71LCZQv+dK//58m/+9j8TX7k4FvddYvkCxrBzS6tOZfkG6uwiiQceod+r495bJ9hpEU+OoqcMvFbzsOxKMHUMyRKQtlsIpoyXkLCzIgNZxRhIJC2RntWjW9CJlSdJanlSjoGkJDFTcVYZMF9aJC8UCDoOfanFbmOdeFwioyvcqyzR9OqIBJzKnKEUnyBUVHZ27x7udYW9NmK/Ty6TxhMUPNkgmUpjZwVWBrtsr91jtuGzYIrYjskgFIjLcTKOjB132aOGkldJBAa19V2EhEr8iZNYIxlmZqbZ+OqfU7l1lbnPPol8YoG0JREGMq4g43kC9W+/iVJtkZ7Nk/jcI1y/9DY9z/dHn3p8L//UQ68oc9P/NmbbLwqTk1Hj0u82OI/gdZFIfcBOGR57sVZWPuYsLf1fta/92YnBt78lZrrDfZw47ngZ7fgsbbOHamuYey6YfYoImPtN+mGC+EgByTXxO22qqTR6LsugUidta+iSTEdwsFMxEmqaeFcgboOZFOll9MMKBTkrja4W6Cfj9EsxUlKWrJtCHIRYYptKa5VaYwNVDlHKcRYeOkVjt8n+1U1mCpMcNJuHmeGLJ08RU2Q27r1Dc3+HpJImq0+TT4/Q1y2W+ku4dhOjOTz8vE8+FQNTxBjo6H3wdJu220Ixhg1KQxrtPbyYgDgzRl/XOT9/ivXnXqDVrHDu6Y+y0mjSqw2YeupJRp94nPrVJdovXUboNSlemEJTfTYvXkIJZJqTOdKffjTUFif3stnsr8cmRn+T2dlhO/jgA3Z3NN17QCASqfcA4vcyRLi/P9e7ceUXd776tR8b9Qey2m2xd/UWg64NpRLZhy8gpnIM7uxivr2KYgakMmmUdJq9tkMqUwJzgOAO2BNdrKSCFwbkiJH1E4QmWLqAr+mHxe7yfRVXsKknPIJ8mhFhhIQ8xkA1aOVCdEGnqI/SbfaoO3tsd9ZoWwdceOAs4x95ADETw6sPuPP8K9y9coPC6CSnHv84sViGmKFy59J3uHPpDWazs4zps6T0DNtWjS33gNPHJ3F6+9y+8QaaGJJvSxQ6Epor0I/b9AcO6TCGFDRxxBa7fgsWJ5GTGTKOSPPaMkI2ztmHH+HmG5doWD4TTz9F7txppIaF3O2zu79BeTpH9+I76NtVhirUPTfO2IMnWVq6hzZaqI5++okvaWfmflORjZvC2Njge/FXdO2HTyASqQ/QB+HNm6rlWP+g+md/9g9rX/pSKhdTKZ8+xkHPptkyGR2fptOxsHoeaUfAW9tD6Ah4uoqtK4RIaGqacBASQ6QuttkXTKRsCk2MMdJPk7PiWIJJW7PRBYNRL0voO7SSLm4pQVIdRfNzKIkMd91tDDVG6EsctFu4GZ9THz1F26xSX6/w8E//LZTJHF67z+pz3+St519mfvoMDz3zUyiiRuCaXHnhz4mJMq3tFmJLJqskqfcGxMojLIyP4cs93rn3GpLgoizvk6h0GB1WUijp9Ko2SktEcOsIiknXAH9+jE6/CfUmYt9Fmp1hpjjD2stXCYoZTv7wp7lx9w7ObpPFjzxE7uws3XqFxp8+R6bZR8yqxD91lrBRZ+2Fl+mnYsgfu+BMPfOxm/po+d/rhcwfUp3aEh6OkkA/wND/vqaKROr7wvfdf3lYfsXf3//h2jef/1f1P/iD6fTSbUH3bOxcjt4DZzBmT+DVLeovXSa+3yYei6HlC3S7w3rlAbooIbg9QimGEibR3OGrXY9+TEIdKR02Q8hWY5S6MVy1Sy/WRZRlNCdB4Au0ZItBSiaIj6AFw41rgSVnm0arwcTcPItPPs7YIzNokwlC1+L6X3wHKZNh5rEz3LxxEa9TZ3HsGNtXtukdOFx47Am21m7iCQ6nLjyCWR9w87Urh2VYSsYYk6VTFGIZdjvbVKxtxiZGcDc3aNy8Ar0DClkDsSsQ9gWChEBgiviBRkv3EYQ2qtA7rFElnziOexBirbZInZ5l8dRJrnzjBaRGn8HN4uorAAAgAElEQVRsnsUvfpzhrwHG8h7NjWViY0kyx8p0XnoN4d46XU1CeGSR+OmFcL/dbZRPH3tTmZ/4ujQ//Q1tcnIzylj/7mP4w7oyEqkPgHwYhgLd7uL+1Wu/ar91+WPy5UuC+erzFGWoE+I9+gRKbhrZlmjd2SC4WyETSogJg5oeQ5IyJFwFvdFBlMEMHBw/wPZ9xmdP4Co6+90qsa5K0U8TiAO6sT5uQsFxJaoHLWRDP8xWdwyDwjBDPR7jbn0Hy/c4/cADPPj5zyKOxhlmMAzTEJyDJle//SIHVpPE8TEe/9zH0Iarp90OV776Ilt3V0jlM3zkc59GS6XAD7n3wqtc+fbLjChjnCw/QjqW48ryDSZPTDNayiOGFrVbb3Lz0guMZhMElS5pwSA2mcepSAz2AzrpLooQYLk95AmNkdMzbNxco3/Q5/hTj6E1A/ZevQmiS+KpE+QfOcXNt65xfvE4/siwOURA/8YG4Vu3iNfaOBmN3Oce5GD91mE5GCmXCrTPPtHLfP6Tl0rlud+imPmakE43PoAwiKb4axKIROqvCe57+VrYaKRb66v/oHfx4t93bt6OTeUL+Our7N66TmF6CkYm2Li2iWzJJJJZnLaD3WwTeh6mGEcdrn4EA6VrobrDjis2e/0WaiLD7PRpQkemUj847DYsDbsYxzQGmk8P57CZZ97Ik8+OUihPsttpYCseoydmWNqvcOLBCyzfvksyn2H+4XNIqRiCKNLZPeD2S6+xtbfLx/7OMxTnJ3B8h8CyWX/rOm++9Drl8hgf/cKPYCRi7Ny8w8033uLs+VMEA4HKOxuofQXXFTn/yBOIXkBod1i99/bhhnopnWH/2jWs2t5hUwgaMYwwg5t26LU9BjhkT6fIplXWV5ZwcBk/eYzO5R2ErT7qZJ6ZTz/EwcEey69fwzNEjv/oRymcnMK+tYt5ew2nViMxnqN4bIy1b36deLNGIxaiffxBxDPHETxlJ3dm8avKbPlr2lT+HRKlanRo+XuJ7A/m2kik3mfOw1rlzurqj+y8/eY/Vy6+fMy7dUdQQpmxs+ep9fvkJybYffsG3beWiZsKciqHXc7iqgpmy8JoDYttpnAUlYFvEbNtFMfCCX2UXB5VilMwRujUezT9Lk3Fo6toKIkc2XQWv9dDGIQcmzmDqufoew639+9gp30WHnmE8ZMnMBtN7l67TKyU4di501S291i/ukxGSaHLCn2zwcmHTxKkNW7cuEJl84CTx07QqNWJpQxGxkZ55603mZ2bY/FTD0FcZuPZl3j995/l9OSDnD35GEIgUV1bZW3pLsfPnCEdz9JZeoul699BUBLIQoKknkbWk+xVXbyUxNiZNO2lddrdCsmZGIVSkeo7S3itAPXUNHMnTnDv26+h1wZ0kiLnfuyT7Nkd5IFDebxMx2phpDWsm0t0376O7PlY00lmPvYwazev09zdD6VTM3b6yXP1yUfPf12bmfoViuM3o1fA9/mh+B6Hj0TqewT2vVx+WGVzc/Px9trar+xfvHhWu32Z/H6V1voe9tg4Y5/4JKIgs/m176As1Sm5Caxh/s9snGCsTL/pYTR8DDsc9qujJwWYvoVnmcwURklpCQ5qTVLD836mT9Xs4GUStCwBXSpycvYsYiizur6KasQYK00xaHms9jZpx2wWHrjAWGkcSdcJ7B43Vq/hCAGhKzKRmGZsdBGCgP3tSzS6O3hSQHvg8ujjn0UrjiD4Hnffep7N6hrZ2RIPfurjiNNZfLpc+8ZfQM9HFuLYBwNyPQF7x6KQmSI/NguDPgdrl2nVl0mnimztblGt1cnEp3H1DIXFcUKlR+vSOmrCIX88gddqYzdqeIaAeGwKf62NvNJCcX1GnnkItZDh+guvEtb7ZE9NMf/0g4cb6c2rd6heXUYJJU48+SDWzhoHr78M2OxlJcY/9QRhOuHZsxNXiw+d+3dirvxcwnFWWFhwopXV9xLx78+1kUi9P1wPR+1sryy6uwe/4K6s/VjioCEE1U2sm3dwVncPmxFooxNIvoBkOtRfvYNcDRHkBI2kSJhIQ5AA28Ub9JFUESsm05WGD77EmBijhEG/26M56DIYdEA3mDvxAI6j0N7sE1dL5MfnaAsWdzaWSBkZ4mGaRGGEnhyyb3YZn5xEDELCwGOnvkuvbx6ucnJSFtFWELWQjrDDzuYyge1z7oFH0RMjhIFE6Ngc7NyjHTbRptJMPnmGwoPTLK1c4mB/jSe/+DkCVaHy0jvc+qMXSPZznJp/DF3LYh/sUlm5x1i5gB5TDldone6AwDdQJoqMLU6zc28FueqQLcXw1A69tV3QbeRZjezCJO23VxArXcR0nMUvfIrNt28zuLp+uG/nzxc4/swTLN+7xUhuOEcMUVXR+gNaL7yAtLuKmw9JPnoCY7TAlVcuojxxDu3c6aaSH1mLj49/uTQ+9SeM3VsRhE9472OYREO/C4FIpN6nEBmuoip3bvyP0l7lHwq3l9Ph0hqF+Ums7W2spS1yi4vUXnqTzk6F7MwE7v4AuyXgaXlES0Hzh0kGGqYWUHdaiGkNMWlgEZBWEjjbdcbkOLokUus1Oeg1iKVyLCycQZWSdNbrdNo+emGUTatL3bLIpYuMJaaJC6MISoqWbiHEJXRZxulY1KptCBQMeZgYKmLbfVpui31z57Dt1WR2fLiwIlnK4A33y5p9pIFPLGvQVLrUUm1yF0q0tRZnnn6Q3MNT4PgM3r7Lxd/9FtOp45gHDjkSDLa2iQUG5dIM3W6Fna1t8vkSthhwoHaRNZXW7X0EP2Bmbor6wS5BtYeZHjD9kSmqlXW0SgtNl+nlNJKlMRqvLJGsWphZkZnPPXnI6u6Lr2NKAYufe5LxBxdR17epfPM5rNoG8oks0w8eZ/nV11HMkPEf/zT37D7pkbGwZ7n2yIkTz6VOzv+mlC5+WygWo56A79Oz8m7DRiL1boT+Gp8Pf807WFr6dLta+eVsr3sstbnL7ksXEWMKxRPHEEQF/84GjW+9glKt4QwPuWlxbD0DmTni9TRGS0IMAwaaS0t36Ug2kiBSiudIhDqBadNqN/ClAD8IKeWnMD2XZr9LeWwCx7Kp1w5odQaESpZMYRFFKSAECqpVBDFFO9VHzogkNJXBnok1nDPQUWQRLeXTCfaoNHbRxRQj4jgxdATVxU93Mb0eWApj8gJKoNH327SMCrvJXcY/Oc/sF86jzyTxqm2+9St/xMLCw8wvnmTlO2+x/+I7hG2P0zMPkpFH2Fq5h+BKjI9N0Q6abLp7BK5Pb7mCJZpk0lm8to8gyqhzOsmySvvtGximc1jpQTmdxxl2uFmuo9oi7myOkx95jPU3b+Pf2DzsYDP3hcfoFkMMq0s2qdMe1FAKMp2r16leu8XCk0/gGjJtwac8Msrtr3+H+OR4MP65H9rVzp74Rlgs/7qxeOoGYEavgH+Nh+L7+EokUt8HvL/sq2G3W7xz48ZvuJ3Gj0yKohjb3qP21hUazRrjD55HzWbwby/RfvZFUpU6AzvAlXT6egovUUI3R8k7cTTXwxJdWrKNo4Z4fojsCGT0JMlYnE6/S6VRIZ5MsjBxFi+Q2NzfxRU8PEw8t4/oicQpEo9NE0ppXGF4Ei+DryVoh11Ms0M5k0cYiBxUe4SKhoNNILbRMh7ZbJb+nog80MENcTAJ0zZKQmdidB6xHUf3DHqdJpbYYmC08Sdl7CmZxc+fpGfuceudS3zyC/8ZcjyBt7HH5X/7JQIMUkGGETtFdaXBxMgCiVSaO/cu4xkK5dIIlbs32W7do5Qfw2z5BGmJ4slpqpUD4it1FNHHGw0wFmP0t9aQHIGu51I4OU1KSLD50nXSnoI3EefUDz/OzdefpbWzSuJYmVPP/BByXOJg+EPA+jKzp86wevMWJxeOYe1X6b70Dt5IivEvfoKunrDVxWM3Eg9d+FZQHPltNZkfloSJjti8D8/Of2rISKTeY9DhzVCtx7f/m1b94BfDQT+Wtiwy3R6Vy1dRESiURtlZvUfeHyDeWsa6uYE9kNASo9iCjhXoWF6KhBgn5oe4loVpW+RGR5AUjf6w/VS3jx6P03MGqIYCgsBQipKxAmEoslvbpTXYJ5XQyWhZxL6CQALUJK6iEsaThLEY9WabQbVLXk9QLBSpuh222/sEio8m+GQTGnNTx/H9BLdu3MKzHYxYEi2eIJR0NDVJMVui3+lhmy54PgU1ia+LbIn7iKckzEKL8588S3J+GlyftRcu0tmocO5jn2D9rVvsPH+DjD3C3PhpBu0Be2srlCZPohsGtd3rtPvb6KrB3n4VN+dTHJ+juWGS6YpYeo/S2TyWvUd3eRUpZRCMJyhN5WldXcdbbhy2yZr8+DliSYHN57+F7baJXZhj6iMXqNy5S/7YCFo5w9K9ZVpbu3zk7Dm2vvE88Y194udn0T96nuVvv0UrlyX/yae88qOPvCGlk/9YK01dJJvtRmL1Hj9A/4nhIpF6jxnXarXHurX6r8ZV9YH61rYg9joUhq2mdnbJKQre6jrmjWu0lm8wHovR2qoT08okElNYPRm3Ba1gePZOJPAcDFcmpSRI6UkEUcX3fQaBS6XbwJFDyuNjaJrOfrOJ4KlInoTrDHC9/3jwX5eTKKKCM9xD8nw8OY6gKyRzWVptB68dIPggxQS8XIif9A9f97qre8RMmXg8Q/nCaVp2nbXVVRQvQdwfwWwJKLqOXoqhFxP0LAe/LbIQzCE5Ej3dZFDs0Sg2yD6SZe7CHFa7wxvPPs8DH3mc0oUT2JsVXvnXf4xuJynFZuiut0nbCuXy2cMk063Ny4yk04SBw/LOLcKCS0op0dkJGPaXD2cUZo+V2H/rCrG6TcdwST1URtNturdWCKt9woTC8SfOsn/nNoPVNfy8zOJnnqRR32PtpdcZ/6HzjD51nl6ng5DUEA/qrH39W2QGFjNPP0a1U6X5/FXcQo6ZH3kaW1Y8J53dKZ47/Sfa/ORXmE9fEoSoysJ7/Bj9/4aLROo9pBuGYWnpzt3f6Xa7T+cSKaFfbyDYFm63jR56xJpNEkvLpJdW2HztNSTHRdKGr3lx8to0qlPCGsQw6w6BZNILW4hGgkJmDDU0UF0R3/PwRJ+9Th01FTvcjzISKWLJJK16lUG7edisUxY1+pZJEPgohoonSPSs4euaiuoJJBIpTEPhoNtF1CQyI2mOP3wCLSbT2aty/ZsXSXv6oVgMShLxqRzTM7P090yq7xygmDGCYcmUvMGppx6FeIzmbhfxnogSDrPbPdRhMoLcp250mH9ygmprFSWj88CPfhIho7P0rRdxdg+YP7XA2195h91XKzw+doZsep6e49PrVJnNH8OyGqzVr6GUk3jNBrWtdZycRvH0KcKOiH/nAGuwR3KY/LmQ4+DaCnK7jqd08WfSlPUYzWv3kG2P3IMLFI5Pcf1b30B2bRa/8BkOnC7VvV3Of+4TOPUqq2+9Tej1OXtikaXnXoBah9yT58icOcHtL32Lui9QePQh99gXP3dLPDnze/LE8d8hHj+I9qrew4fp/zNUJFLvEddWK8y227v/Q7tR/XnBd9WEptGuN9ElCaHbQWk2yQ3rRu3sIt24R+WNNwjNLpICliija+No4QRhL0OvZiGELkguriQRCBKqEiemxpAEmW6nQywWJ5lK0Rj0MQX/sNmB2WmiCwFqKOGF0uGKa1gW2BdBUg1CMUYoq4g2IIBSSh6mNGgJHUMScbsNFFXm2MlzNCtt1q/dw3L6pI/lGRnJHe6JFXLjCJbGnSsrdDsOxx54gI7pYFouri+Br6AmM5g9j7Kbxbd83ESIl3dQMi7p2TTFR6dx3AaXr7zBw09/Aj0mcPFPniPejWFUbMwKeD2FqcIcJW2CanOXurtPOl1CGLSotpbYN1rki9P01npog5BeosXEuUns/gDrzvB/Dm3CURv9fAZtq87g7jqhHDD5yCnqB1vUttc49shDZCYmee3VV1h88DRx1aWyv01+cpLiiRlad26z8fKrqKLI8Y9eoHb7FtblNSwljvjAKcY+81HW9jfrybHJV7NnH/4Lb2bxpfyx6VVBEIaEo7/3iEAkUu8ByGG6wepu9Wf7tfo/VgJ7zGo30CRod7qHIpUaWKjLm8QCi6woY95epXX7FsOEAsHqYNUHKJkpPDeL1DZodGykwKCo5/E9m47ZZiA4uIqCpiVJG1mKRhbP8fEVgT4OdbuP0+mhe+FhlrgjQ3NYaC7wEBQV3UiQzo/gSyKdrknf7BFPygQJlYnJadau34TqPoE4FK8SIyfPUhvWT29U0TUwOn3sXh8/GSc2NkHXCREEHcmV8fZMNFfDEkTSj49RnJ9n52adYN0nLaVQFA01rVNt79ETm+TPZvGzfdLHc8x/7CGWL73B/kGFj372GQY3dvjW//nHiFWNc2OPUhRHaHbNwxVlrJdCxqUWbtHJdBE6DvWlTXzRRL+QJ5MuULt6gNYWCBSXzJkEweiA3us3UXsd3JRFeXaS+u46iA7zH32C3aVNDnZ2D88mrr/6LAeNAyafeoqJRx+gv7uF6FvYzgBxa53B22+jNQf0tQyFz36Cbkpm5YVvIpTG/ZEf/dv9zpkLd5LH5/6wXC7/Qfw/rqyizfX34PmKROr7hDhMN2i5g/Nr95Z/PWz3HkpLwz0hB8dxcF0Hdbh6arYQ7iwhVbYoqRqdShWrUiUlhYj9AW6th2hruMNCd7bEIJRIx8fJq2Xc4UopsOgLDnuuiafo5DMl8sMjK4GMEPr0+338MEQMoG/26eDSlwJEWSIbT+EP/3sQouWyWK6PG4g4vQGa1z0UpdmzF7CRWb13C2SPtt8jPTHDSHGSmGiwe/0GXnXnsNlCHxdL1Vl87Am0XJG1m/cINrvELR0lWWDi8dOHJYJ31is0WxYCBuOZWdSWitO0EBLgj7o003XGHioz8dAUX3/xSzzy9OPMXDhP5cVL3Hr1HU7NnKR6cZXWtQ5pZhlJnEIPipjCPk3WEVIaWSeN02iy079N8rRKv25hrXtoXhI7bTL30Vm2ttYR7+ygum3iEzIZ3aBRXcNXu4ilDJWd3cPX2Oz4GDvffoFEeYSxZz5B+/p1mhurTDywQOyxsxy89DLd575NLgS3OEn56Y+zcecd2neuoiyeIv0jf4s30Mgcn/TLU4VX86nULxRjo9+hXI5SFr7PZywSqe8TYL9aHat1Dn6x22r+RMz1VUPQDvdqukMRcD0Uq0d8KDRLd6hefA2110PyQiQ3RPZ9VNPD6Pg4tT4KOh3Hp4VMLrNAVhnH99zDVY85LOsiiTiihOmFyLJGOT+KTIjZ6BBDRRcULFz2Q5N9q4OuqOT0+GFZln1rgKtpJGMJnFBBlw3kdpPA84mVxklPLdBzbCyrzm5lCTmmMTG1iBooJIb1qPa2qVQrhKLI5MQ0xfEyq9vrh8LY3m4RBnEmzz6MEc+wPHwtsrpIpQyF8XnqOwOSgwxGkEBERkuINL0mg2QPd7RP6pzOoz/zNKHb4fk//PPD17DZR8/Tee4SX/3nv8eJ5KPkwxPoYQlTOsBTWzCIkfdL6PGAg+AmfWGPyr0dtH4MX9NIn8xgjMTZvFZBa7XIJH1iKR+vugtOHVvsQi6Glhke4I4f+svZrnLisYcwJkZY+vJX8ASL0g+dJ3P+FP8Pe+8Za1l6Zuc9O8eTwz03x6pbuburc7MTh2k4MxSlGc0IBiRZli3bgCBANmBAhgzLMKwAOUkYSVCAZixpAkccTiDN0OwmO7Jj5RxvzveeHHbe29ibsi1YssWR/zWrfnafrq57ztmrvu9913qW2Gvi37rB9vUbKDNzTJ9/gpUffJ9Ba5/jX/giO2aR9XwJoVFGMIW4YBurM4vLv1Uan/4X2tTC2qM84L//g/ZIpP793ztSRtRwdf0vHza3/3sz8gzLj3C9hEC3iRMxEyR/fxvTH5LzPI4uXaKzuY4ch0jD1JwpUVRt2GoRHPQI3ZgwMXC0HIlUJa83QFEY9Dr4Q4e8aiJKGoMk4TB0CUSBcrGIjYzlSmixhBeHhAWNXuTSb3eomDk8TWY/cuhHIVYsY5YayJqRZQLdoYto5vFVG7tQYW/nIYPeBgguRqGY2QqKiUOYqAxihVCUmSiUiFP2+qCdURYSyaAr6hSPncDdH4LjEcsh1sIEZ558npvXVmjvDVGEHFW9RimwGB64BKZHMDVCOu6y9IU5bm1ewU8EXvwLv4wiqey8/gE//I3v8OqJn+XODzfRe0V0GyQhQjsYY7q0iFRyaakPCLpNnO0+vXaPYcWjvlymfdgj2JWRjJDp2Sqd3U1o3kUPBihyQmglyDWDnU4L1cihmBbnHn+Mg/sPGFy9jLZQY/ZPfYW7b76FGPdYPj5NP4lw6yXinsPO+59QmxlnfGaWN9//kMnPfwFhapqeO2DY3mdsfCq2Zxa/bywt/KP68eoPBaHS+//xdfup/U8fidS/50efVlJ1trZe7j9c+VVp2D5t9vuC4UQMURmYBlLBxEjDwHvbuGub5N0kI1wGThvR6eDdvo+Vvs4wcVb3SI4c8BUEtY4kNRh5Mr4g4ylidpUzY5GxxESNJAZCREsT2XF7SHJ6hbHJJTpaLJIkMYkqpNYpRt0+iiji2xr7sYcTR1iRiKDoyFYp802l1oRBf4QQCeStCq7bo+/sIFojzEqO9t4mY4FDHBZx9QZDSaNcMlCcLrrj444ijGINR0xwQgdF1BkJCdbMOGeeeY7VB7s8uL2GkrfRCzbRIKbYT8sY6qiaRV/q0Je2USY92vohz/wHX6L+hXMMW23e/We/x+nlM0wcf5yjj1a5+GtvowcqRbFBrT1PqVzFLXTpinsYLR3dEelHh+wXH+I7+wx30sXFGPJ8iUJ5jKNbG1jKOjlniOkmjNQurjIk1mWsyVn6BY2SLDG4egsjCZl64Uko2ux86ztIXpNossDYH/sSyel5glYH66BLaFlEB00uvvZ99CfPYp4+iygrBKsr2IlCv16O2tP1vdrxhT9oLC38g0Zj5v6jU9Uf7aF7JFJ/tPfr/3p1MhpNbVy+/PfaV6/+QlWMJS09PfR9hrJOaWaKWI4Q/S5q4NK6v87g4QFBLKAlLsVggL/6AGHkETh+ZoTUXAk9LiAqk0jRGH4g4ggh7cgjkmXyqkUp1lEjIfWD46gSQyEiCALEiKzUM58rZCLlOkPUWEBNx7ZJ2mYMvbQRWRQQw4hu6CNXa/SEtJxByQTBCETySjGdONGN9zj78hLTp+e4deFjDq/ewPAKmFqDUZiQr+bQVJ0kSDeNArqiE4/aMDikqySMShZnXnkBRbC49sF9Bt2EybPLVOfH6aUFEvd2Kfg57KiIECk4iYNgeIykFrllnRNfOcuOs8cw8nniS5/PNobtj1a5/NvvYEV5+msh084ClUqJIOfSHfWZiObxuw59eYemfh+he4Q6DDn0+hjLY4SBSLI/YGpRQG62CXdahFoPQfTxhAi/WqT4+AkGu1skD9ZI8irLZ86xeeU6uZ0tlHjIYV6k/Ms/j/3UYxzdu8/Bex9g1xvMTk/zztuvU3r6NOLcdGZ6LbT6mJFKv5hnKydjNapOfX7+w/qxxX+k5qtv2rb9iF31Ez57j0TqJ3yj/vWXJUmiO2v3/9P777z314Prt+yiIqNoehYpIV+iVkpT/rsobg9FEeh1+wjDhHazzSi9/g27TKXB2LVtBgcd3ARUV0aJi0j6FFrcwA8SRrGDFyegGMTIadUmpm7gpd6rIMjEQZbSeqcAVwTZ1JEkidB1kfyI1GeekP4+IaFA9u+SMKIthbQ16IURfuQiptYCvYSMQT/qUDlR4PmffxJrsoLX6vK93/0Ww7UmlVDH8kUkWSFWcwhaFUWt4fXS9pomhcSjLQdEtRxi2aZgVTnYdyhWF1k+d567K/fYONhNIZ7UjRL+UYgR5ygqNfRAwvMGdOQ9xIZD4Uyeuc8/TuEzx3E3erz3z75HiRLLx89w6a0r8NClpNooso4i5SgzQX/YY8QRTriL6YCtKuyEa0gFidbBJgy72HUdLfTIJ2CYEV57RCjESDNF1PExjtY3oNtEWqySRyW+t4HU3CNRQ8wzc+RfepZdZ0RJUbj3+hsoqsXyZ57kYWcLq2SQjFd5sLPFdLGMmmio5So7gz5muYRUKuBpyr49MfF7jcmZ38jNzl55lAX8dz+Aj0Tq3/0e/RuvcO7ffqW7tvH39i9ePmMfHCFKIqFlMtQUXEOjlAhI6zuoB00CKZ19aCiGDodNFHdIMuqTNDtEB216e00kScOMTUhsfLmEHpcIQgE/jDASDUW0shPMSBaRTB3SgbsfYcTKj0VJiAk1ET/tNk4ExCgmCsLsmhikfChRQEZETf9cUcKhGHCQ9LH0iDB2SVKap5xnFINUk3j6y08wfmIsi5SsrO9w9dYDzh4/jnf9HsNrD3H2B8hKIZuf5Ywqul7A8dITnE/eMIhSEQyGeJKAb+eYP/sUcqhz99q9bH618NgTuAOPTr/H0f4Bs36FRjJG7Mr4poCvdnDMI8wTBstfeYajrT22b21x5onnKS3UcdwOD7/7I1rXDjGcAgVzHEGQEPQQ1xshNiPkOE8gx3jWPnbs4LYe0Bk8pFRr4IZ9BKFHPWfjHQVIuoq9UMRtegxbPaSihHlynM7qGqxuY0Q+jBdYePVpth/eo9Xrc+aldNZ2Bac9YvmV8xw4u4wuX6dw9jgbpoxcLVOwTPr7XQzRZmxqCldKaHkucrHg2NXabatYes2s1L6bO3X8alpy88gM+m9/GB+J1B9RpJLDw4n+zev/pH//4ZcnNF1ITy3DwMdNoXRBgKNAXtPwNvZo316hmLOxcgZet0W+10bxfXTbotVs0U1PUpu7GJKRHoNIJDvzR0WugBtI6GqBQmBnlIEwVhjKEp6YoMjp1TAhCSJS0FEggqCmTm8Q3RCEHwtWJ3DwkxBdN1FEGTlKsMQfbwCDqEMu6WSB4bYksRUkuCUbfQuNqeAAACAASURBVKHE2NkpCpNlKrkyb7z2Jl/6xV9i4uxxGAzZf+N93vitPyTqOJQjhTHBIowMsCcI9Co5SWV00IQwZiTEBHUbr2QgGzZePzWDzuG4KocbbeSChpqHWSmHs+ehUUKNSwhRwjA4Isz3GFk9yo0Sjz37HFKpiDJrkRb37X9wkdvfvoOwpyNikphDzJLEqOtQHtWItRxhSUNkSHEU4rfWGYabTI7NsbZ/i7a3wvRYhcj1yVVLJDmZ5EE/W0zo8zWSJKC7uYrsdJGFBLFcRNZE3O0V+kJE9UsvE56aT/22kKTZzA/QPrqG/sRJpFdeoGUa2cKkvbVDfXyBylgNz/eIoxgBAVcUCQpW0tOU/cLc/HcaCwv/oFCtXnnUuPxvPpCPROqPIFK9nZ2qtLP1X268/aO/JOzs2csnTmSzodWUiCkI6AmUdA3DtOkMRqw+3KCkqigHByirK1T6TZQooeuniX6T6LDFIL1eyAp6sZ4Jk9v2UEKQhQIkBcRAy4Qr9RuFpNZxiUSIiZL0RTKJohBEIUIQkFod5RD8tF6dgFHoYokasqoySsJsxqNJMoYYYoY98nGHQPE5MiQO8iaTzz5G+akzbPYO+fjSFfJITFbH+Nyf+VMIqoA7HPD+t76DnG74NIvttz6C27tIvkYsV0AdS63tmGIevxtkwjRSQg7iPs3IQc1VOHHiSTpHPnv7zcxJX69UsPDo+EM0o4TdtDAdGyOWEQUP13Bx1Yip5XlmnlokqIg8uHONjctXkXc0jlVOIysasdli72iNUXuAMtBwcyK15RncAxe9FzM4OiCfF5jK6WzsXEPOOZhFla2jFSrj6RZTQewl5ColxJyJd/8QMwkJ1C5qQ+dot4XQGlIQPRxZxj27xPgvfYlRErD64CZ69wjv4gW88SLWZ17AzdcZ7K+RL+Ywq1VquRyaG8BghJqeMAWBJjEDS0es1QPBzl3SS6V/PHPs2Lds2z56dKr6vx/MRyL1E4pUajcY3bv+H21+eOlv7PzgnWo9guMnT9LMW9yI+giWRl1SmERD1S28XJ5LG6uURInK3gF8fBFtawPJ90lUjZEck0+pm4dHjFSZUNQZjGKCQYgRhGhSmUSo4EUKmlqCyEAIRBRBIZHStuGAWFeRdC0D0el+hOx6CHF6LSSzKUghFNEQxYS2ELAXpd70gLIaY7kdSlrMQHDo5WTEpXHOf/VzaGdPExWrfOs3fperP3ibV198jpd/5asIisj1K5e4u7bCV/6TP4161Ma7v8PFX/0Nju7uZtdVXcoRKiVioUwS5DCtEm44ou22aMcerqIzPn0soyhs9fYQPRPNNRD1AZPn55ANg94n2+h9nYpQwopMXFGl6wXZqWv6sQr9cMTqgzVykojYU1iaOYVZMJDtEQ/v3aKR2ij2tmkb3czlHqWYmVhFwci2n/poE3+wRbVmEpoxa707VMcsnJ0+fTlmamkB52BAeVdESnyisYBeaUT37hZjngahSyxpuJM1lPMnGOVkwpyKZUhIzS36yRBlbpaubBHhccSQ/PQ45UDEHvoojoeYXsFTqGB6fa9W8E2TrX4/Jp9vzp0683v5fP6f1Gq1iz/hV/NT/7JHIvUTfMSp3YCttaf3bl39x/762lnpwY4w2NhjYmmZuNFgW/Tx81o22xDbDpZiEKVD22Gbc4vzqN0OO1euEN1dRWy20AIHtXVEfuShRyJ9ZDpuzKCf+r4F3NGIIFFRpBqankdM8iSBhRyZCImEIEZEqUil9ztFI4pFjERm4LYZxQMiUUMT85iCmRlK4yjAlQIGko9LH0kYYaZXlzDm0O2h1XM88wsvYJ4YRzt9DM/I8wf/8Lcp2kWQRGRdZmG8wofXL/PcL/8J5l99keTBQ4J767z3m79PfiDgbh0y2D3AjBt4QQ1friObeULF4bC/hSgpSHGZRC4y0gQifch4fZZuOhOyA5aXjrF+ax0xkNC0BFMUEUcqiVeFgYEl6wxsJ/OYqX5MY6bBKBhSHqtSnKyzsXqXoA3z9QX68Q5NNhm5fVp3d0kklWJuHDNK25K7mNGIsi7TGuwzMjs0pu1s/rQSNamON5CPAsoDk8QQyC3lWd+7Sri1T9FX0TARpJiOFNO3bXqGhrY4xdLZRUZ3bzE62EKcsODcNOuH2wQTVeSZaRbyDXqbR0iihJLOwAwtm2VKto6fiAwFgaRYoLCwGAihcLEs6X8zzivvFgqFzk/7qeqRSP0kIrW3Nz+6fut/Wv3+a18ZI1Iqs1O02wMcQSG3OEe708OcrGMuTHHp2g2ODo7QFJWltH23WkWJA/xRj/b1+9x/5z2sbovC5g61oYvqhwyAYRBnBlAhFjN6QYCBH+rZ0FyT0s2bTRRpuKlbXVBQJAlFipCIIPIQRAEnraJKBEaBiC5a5BUTOQqII48gGqKKIZoaQjIiUhPWgxH7Uog1W2XysWMcf/oscqPGex9e5N4n9/gTf/o/pH7uFJ/88DXe+J3fZGJuij/13/xVcseW8O/f48Nv/A6qFPPs/Ck6N7d48NFNNq6uIcR1EmUSVS4QigHDsItlFBHcHLGUY4AHcg/VEhFMC6lQRe7pDLdGKAWDM589jSC6bF66jbMZUxInUMQcQ8mlKGhUpByliTr7YYfGmQnUosgHP3iT+dIiVbPKwXAVVQE1TNhdeYCb+Bi2QbfdxMgVqJt5ND/K6JxGyaRasWjv36MrtbOcYjonFESDxtIcohTTu3uLuNuEOCCRNMTQB1HPsDeeYdMfs8lPFxleu0Le65E/ViV5eo7Lq/eonFrGnpvOGqYHQURkGSRFK0Mzy3FMMZfHtvL4CEi5Ao2TJwm9MOw32/sjz/3n1Xr5HxcbjfWfZqF6JFL/DpFKdnbM1sbGf334xrt/pfWdN+QTY2XsF87SyxUQK1W6sU+w16ZQrlF67gnCnMEffuc7jJodnjxxhpONSZLQxYtcLr31HmqvT74zYPT+J4z1B1jukN6glYHrcnYOKVFp9QYMIwUvHQj7Eqpgoyk54jT2EqZnLQNV1NBjP61iQBVcIlHAE2w8sUggqMRxKnohfhDgxg45BcpalFViyUJAMxywrjuoZ+eY/MxTvPbJJ5QrY8wvLvHdb3+fLzz/BU68/Crl55/m/jtv8PW/8z/TqJWZf/wJXv3z/zFbd27w3a/9E/7sX/4ziK0hwf0OD969w+2LF9GFIp0DBY0KUiJjmAaGVoQoh5f6v/wBCF1coctRMOLxF7+CLdR5eHuVuceXmX1ymQ/ffYt4+wi551PJN+gPk+xaWxZK1LUqiahxkDgUlwpg9jlY32KxPosSJ7SGh4ypNcKmw+72Q2oTNfreHve3rlKaXKJsVxDTK3XOwtbKCFHE/tFtxsZVxOCIzQc3smvcwrETDFb2Kez1COIRbWWAVFZxd9sUyBMHOomWp9fQUeoK8e3rmUiJEybqK+c41JRsgXHYOuD0Sy/TTu0ohoo+WaPZboLj0siXqI9P4Pohsagwd/IkomWxubXGUbszKpaKP6hUyn8jny+nQ3X3J/g79VP3kkci9f/xkSbJTbV1d/DV/t2Vv6nfWV88euNH5AQJ++lzePPjhJVCNoh2D7r4YcLEM08TqgrvXrhAvVanf9TCjBPmxyc4aO6zsrLCZ59/gXwi0vnkErs//AHew7vkYgfd87DTq1wk4SPRCwUGoUziixCKgAKiknXUCYLx4zlLGKBEQ2Qh3eipCLGBnBjZDMqXAnokHAapCz7E0gQsycNKEoT4x+UO3pjC3BeeY+bzr7IzCLj07iVuXrtJo1rni698EXt6DuvMOb73q3+fYuAyM17m7vYDItvG9T3mjs3w+K+8QrC5ydEn97n5+lWWl2YRQ5VbFzbpHsX4nRBbttCEHElsEgQCmpaeCIcEcsIoiMmV6iR5kabY5ZWvfpk7FzY4vN3GRufxz5zC85tsP7jPsJWAZ1DUxrJhvSibRLKDbAxwhxGmrZEva5i6ghlpdHa6eE7IbGOSna17iKaPPT3G9s4KzqhLdX6Rmt0gCQXaQZvJuo4ldjncu8taay2LGRnNkLFYp626eDMqUjmlWGxhtQUk3yBRTfypHJHlwZ3rGAwY1FXkV59gV1VIRiOsJEJYnEaYqKPV68i6ganpCF5A7AcEmkIgCFSqVQwrj1YtstNvZUx7v9OPDFG5Y+j6/2YVCv/Cqtd/6rhVj0Tq/0WkUvwKe9svb7z+/b8+uPLxs/PViignOgfrR0TlEqW5CdYOtxk/uYxWLnPl9l0KlQaDnkNxrMGxZ87TPjpg484d7l+5iiorPP3sM0zPziG4Hok74vrX/yX71y5hNo8wjtqMJxJmAIEX4qRfYFnNwsquLzLyJWJ0ZMVATHOBqXkzSW0IYXrhQ5asLGCsx2lhgU8giziJhh/ISGk0hgEjhriKiJs60KMhJ545QeHEDONPnUcqjvP93/g2aw/XMfLp0NviuRdfpjPwWLlyj585/yyGGtL3D3n7gze5desO5z/zPC/9+V9EDR1e+/WvMS5Xefz5F/EPu7itgDu3Vtm4uYo4jNESk0i0kKUcplqkGwREiQixQBgnDFQXqaGw/NRpzCjHpR/d5OnnX0Esqty5dgl5NCQIQ4Y+SEkOa1ghFxazsLaRWu4jldBwCPROJtqFqoWk/bgV2T0a4fdD5hcX8Y0+K+tXyecVIsuk12wSJgmzp89QsXS8/i7N5ipJ0MXd2kHq9NF1Ba+qYpyaILJEBtceIu6PsplfusVlroSfitT6A2pVA3WuSqtkstMaMpvLo8Uh6wUJd6qGWCmzOLWIZVrohkl70OdglP4/DE6fPJVehNkatGl7Q5bn5pGHHqOjTuL5fltSjO+Oz87+bbVeSgtM04/9p+LXI5H6t3zMCYkQ3N95/ODGlf/14Td+5xV79Q4zJ+ewp5eQq/OEhkF/Z4uHN64y98LzNL7wCg83N7h28RYF0eTZV1/FrOURZOjt7vHD//27DPp9zILNuTNnmJudwT065K3XvsvnX3oRDlusfv+HuDfuoR00URyHnChgayk9SaEfKvQ8nSjllCMhpP9UClAESCKJOJHxIh9DjFGFGEGScZK04lyiKOcpihK+6NBRfNZih61wBLbC+OwYc+dPMXP2DFev3uWjr73Fyy9/gcnHznJ38yE3r14l9mN+/st/ksnCOELis79zm9e/+3Xmamm+0KNVgIn5cY62D/jiz/4yudos7soWrdUNLl64yGS+ghnJ7O4c0hoGeL6MGueQtQqKYv3YT+X5xJqAn64jU2S7KFFujHP2xee5ev8OG3dXqJo58vU8cs6g3w4RdzXknkZJLaI4MsJIIFX40OzjDXu4xpDiRJ66PcbeVptGZYGcVWHt8BaS5HHu/DncpMeFa++hWjpWrkHJNAmcHkHgMFfIM1x7yM7D6wyTJnrVQqjmCVUd98EuJSTq4+Psdg7wJk0SOyF32KKUN2jFDn1NQJQ1hps7mALIp+dwj0+hL07jdV1k08rQOVLOpFiuZhnL9OSUzifTTahHSN0uUJLVzPWfYqN9x/eTOHm/1Kj/ulQtfd+q1X4qmFWPROrfJlKbm0bv/sbfClYf/GfexY+1/sWPyTXKmEsnEacXEAp5hKNDdm/cxpqYYvyXfp69fpcLF29Q1ouYOZOZxRlK5QJ3P/qIvbUNTp09S2fQZvvhCsWUdR5FYBk8/bM/hzAMiA87HL3zPlf+5e9g9zpMSQlVIXWdQyIVafUgEmzSUXkY+8SJSwYnFwRkUUITA4h9wjAiSFLnkZkJWk3XsaLMeEUzdtkVRsRjFpWlafZ7XTqETB1b5NbH1znu1VhaeoLGyy/TiR3+8F/+Nm67ywuf+xInFs9kZaAfvf0aSXuXZ2bn6RzscmOwzp3dVapTi3z2j/1pGotn8LYOuPj6awxbhzx37nGUKOao2+by7bv0Oz5qYKYwmuwhjlJzY6Jg2yWGQw8SBSf9Kcsmi08dz7DGly5eJ0pUSnMzzC3MsnNnleaNDlIiYcj5DGVsBwpR7OPHPlKiMJD76PkAI/GINJXpxWUGQ4+d1i5nTp6jMTHJzsE1tt1NTj9/nv3b21z/+GOqxQrT9Slqok1r8wEbqxfwnTUqloznhij2GGY/yRA5vp3g5mK6VoxqqVi7feSBxyBdZEzkUKfKuEdHTOfyBKrEekWm/vKTqKJKM6NV2Kj5AkUrj2UYDH2fg+EQKWeh6Aqx61HSTYQwxFJUpJFHa+8g1HLWljJW+rZRq/xmbnL2wqc9sPxIpP4fIpVC7MLt9ece/ovf/m3tYG92rlGlubJCq9NjbPkEuckpmmub6JqKruts7R0x/Qtf4u6wg5yVc57i3q1rrK/cY6JYYG99neMzs8zOLkAa/t3e4p3f/30uXb/GL/7Fv8jxp58DJQddl1uvvcbG5Y+ZLWhsvv8hs5FMHo3RYQdLUFEUPRsYtx2fXpggpCZGKSYdz1aSGFMRsxDzwBEZxWLGQo/EkEiQEXWLUeSj5kNq6TZveZ7QyvPB9etcunqNMbPIs/mTVCdPU/vMZ7mztckH3/s+p+fmWG+2mZmfwjYl7lz9hM89/hQlN2KwucracIO7Gw+I9AIjs86Zl19lrDrGjQ8/4NjcDEvT0wz393GdEZ9c+oSCXSAeJTQPBwyCJPt5qmINWc7hxhIjL8JSC/iCw0DpENkJRnGC+dPPU1xcyK63t9/6CH/LJWer2cBZJIepCARuSBJoiH6OFIopJSN078fDbr2u0hk2qc0ucWz5BDFD3rv1FoufO8fCS8/Ru77CD771h1Q0G3Y85u1Zhmmlu7+L6K4hNneIRx6WWkePc8RxiK869JUhR8kQ2TAp+hqWIxCLCZ2KgHF+OiOATiDQu7/OcDpP+ZXHkDWTvSTAXpjFk2VCL0Ip2YiWTpCifsKIKIkzIKFq6sS+hy1JzBgF9h+uoikyncgJ1GLpk9rk7N8x6pXvC+Vy99N693skUv/aJ5sKlL/58LR348Z/u/ZPf+OPa60jZW5pAakxTsc00PI5aHYYXrpFIoFSLdFKCQZPncOpV5k79QRasUrYbbH24Dar929nQ+rTS8tUjRyCO0AYDrn+zrts7W9DscD8Y+eZnj9J3HH55u/+Lp/78meZXJpi+4NLXP3adxEOWlSDgCldwhYTREEm3em1XIlO+lAqApoIOTflIER4QkgKP1AUCUkW6AZeVhzQi4Wsj2/+WIXpiSLVsTpCfYxLH1zi8seXMRWbucIcY4vnaJx9lrfevYDWDXnp8ac5cIfcXr3I1tFdFmZmeOn8C8gdj8HGKrceXiCvKuhGkR03YU8EMY0C2Tmef/b5DJ/sdbvcv3aFyBmxtDiLJEs8XFvn+uo6YaJTCoqoko2bJo/R0dPlgC5x6OyTYtML4/Pkpo9RPTnHsDVg5YM7FEILOU6IIgFBNRlFh9gFC00p4AwUBF9Gc2LM9MCpQSQNERUfo94gP6YwSuF5DYOzv/I5pLzG9e+9mb0/p+aX2X7zJkcfb1C1C0zPVxge3mblo7fJpeZYvYwc2PiRj6d59FSHbjRCS6u+BJNcJ87ykQf5EPn5WayciLW1i/RwG3c2R/6zZzOyxU4cMPPkE0SGSaKoYGmgytiCju8FOFFIkDbi6HJGeVWCkEbKp++NsgKJo/39rABWsuzV8tLcPzfn6t8yffmGcOzYp46v/kik/nWR6vWq7ZuX/9rh69/7C6Ovf1ebRKQ4N0OrMUZ89iRmzmJ47RbShZsYQkJPjOmZNt3FKQrHTlEtT2NpNiN3SNvtctjcRTf1dJZAXjFYmJ3g4N4dVi9c5OTJ44yIWNncyJL4g+aQmeWTPP0nv4JUtokHMbf/4Ad88gffpBG5jEUeM5aOKYiEHjS7Hl5qR1BUHNfHVss4gccwGiDLATXbpFwoEIkq26MR26MeQ8GhNl5gbrxGpVZhJEu8/wevU6eMYuV5cHhEfmoRvTBO836HJ8bPMjM+S1w3uXLth6xu3cAs5FhYOsNcrU57a5WHd67wxNgsQj+gk85NygW6ikzT9ak3plk8tsTu5hrbd+/y2LFjFEoWoRzSGbR498JlBDnH6NBBIDWlCpS1SoaU8UhIY4i6mJI2bbSpBlNnFli9uYa3M2K8Np4N54tmnaHn4AqHlGsWsaIwRCN0ZcSehDkwUAIBJY4x0i2aBQN2oDRAO1ajfn6e0lSByx+9x9Nf+hy54hjdd2/x7t//Bi+cfZLSWJ7NzeusfPQe5TCNPeVQIy0TNEcP6RsxI2eEIKtotTryTh/Fi4kmbLwzNXTBR755l3pnSH9GR/zMPOvdI8SxCvnpWRxJQZ8YQ9NTtqqAlQbIU68baUG0SpCG18MQwfURnRG1FJHTaZO0ugz2DrLweHl5sTm09Q/LJ4/93YKSe0+Y/nRVbD0SqX8lUmnspXX16p8dXLv4t837tyr+5VsIa7vk0uvKwgyl46ezCvOSIDK6fJloY42AmMNSCfu5ZwjkAsG+z1h5DLVeZL1/wOTsFOWpCXa3Nrm/vppCNjm8fZtZSePk7DSKKeGOunz0xtvcvX2P5z7/s8y/9DK5U2eIRz4ffP0biM6QCcvmwY8+Rm33qIsSYreNHoWU7XxWm94dRexGMl6SzqdAS0PIgoSmaIi6yoFzgJRPMCsm/WGQoYfH5qZZPdoluLzBydwseqnKGi6397YZDn2eqT3FbO4YudoYbXvElUs/opzLM/JCtvpNxqcKdJtrFBWdx/NzaL2QrtMlNHVCM08nFOj0HBJNIpR8KoU8Z44vIwkJIxzu3ruRoZEnZ+ZZ2dvj6sNtBN9iTDTR5ICh7yHLNfSoiqfIhCWFLJrbFymZNmIubVm2qViTNDf2KSgQRy5t3yWZmiVMnfKhiBnoxIcJdlDAUvJ4yigrbsjVdNyKRy88wBfaRNaAZ774BeyxadzVPT78tW+wWJ9A0kS6TpvOjduU3BhVFtBSsgUenhgTmQqiHxNKAt7CGKIXk4x8qNgc5QUmbAPt4Rry0T7DaRXvdBlRkxFNC6NaR67UoVoh6o0oCyrymEWU0jQSATdtkxaVrDna7fUYDLs0igXsMMBqD+ltrlPMWYiawWarHRRmpy9YxxZ+tTQ9+02h0Rh+Wq5/j0Qq48IlEltrT22/8cO/23zt9acbridWFtOyyj26ccL4k+fxV/fYvn2PmZlJJCWmub5CoMmEx48zffaZrLo8Lfrc6bSziExkyDz//EsImkIcDGl1D9jd2GT33n1mijkatomZcqT8iIvvvksUB8jlPLuux9ITT2MXC1y/8CEv/tznsao1hvtt7nznTTbe+ZD8YMBypUTDNLNgMYLBw5bHIHAQpZBcevXQy+ymX+RwiKyMmJ/JUaqa2axqp9ljtzPgsNnjMWWcaWxyuTwbVszVrW18T2JcmqJsjjN3Ypn7+6t4+wecnV5EUjW2/CZ3dm/Q6m7zzPxZFqxGVqe13lwjckQmK8fxPAlHDPB0n34yojzeYHJ6Gl1VOTrY4tadm5x7/HHy5XL25377ypWUOozS8nBTR7dsYCQVSmGZRJIYyinqL0KRlCzmoxkClYkJcsUa/ZaD340ywqhkaBjlOu2uSxILmLaKFMsZt0r382l/GDklh523sWe1DPC3tX+H1E0mKApKMa0Da7Fz+RrTlTkmZo6jVyxWP7pAwYswkwSnu4YbtbJQuaCYmIJBJAt0JtQfh5N7LuleI4UW1mbqKYUeJegTGx7ShEagCzBwyY9PIp9YAtskOeiQ5grUsSpDW6OXZvtUnVjRsgWB77ocOl1sQ6EmyZTckNHBHmO6znBlNyv3CHN2IC7P/7Dy2ef/Wn7u2MefFpf6I5FKqWN7e/Pevct/e+fXfvtPiu9fRHUctPNnaBw/i1gdZzAYsf3NN7GPupRLBXq2yFE4QJ0ep/H8S+TsKRjIWUZszW1z/XCD8uQUZ2aWkVMncTSiP2gTjSJiz6M3PCAYdFiuT9Lf2Gf91l1OnzmOUTG5cf8GaztbDN0hjz37JKd/9mcQ8nkQNXY/uc6Hv/Mtco6POUw9OBaNtJRz94BOM8Gqmil4hW7PQbWnGMQaq4ebVOyQJ46NYRkigmWyP/B5/c0PUDA5VVpgXDSp5PJcaR1wMEqYHj/FqB/Q6/co1ssctXs8Pb7AuFnJhv9HyohbGzfpd9PNVZX52Tl6UZsLKxeYkxeYEBqoiU5bGKDXVDzRZa83ooXP2NQ4brtJsVhi6cQpREmm1drn/buXOf7YKZKWx5X7a2zt98gneeatKYKhm82mEtVHNBKEJCEv5gmEACdJUM0KeW0i85alVz89lHBGYjYn0gsSA7+fkU4tqhkcb6owm8WWhGLCUbhNZ7jH1MQkgqnhyi2u3PgeQrvD6ZnzLBx/MoMPXv3gfYyRRymd+3VW6DpbCJKU8bQ0dLxwhFMDZabK3k4btZNgyAriTBHz+BhR74je2h30PBgnxhE7DhRLtObr5NPTeJrj9BMKM7MMiiYtVSQS5awvUVUMHN9jpIsE3gB1NELsDxE9F9Px0Fb20XteSuSIOLv0Vu3nPv9fWZNzlx+dpD4l70DSbheH1678VeeTC//58Nvft7WNVRK3j1eqUHz2MxROPkH/YET/6m3itV0KaWuvLnKoekiTNXLVGURHyeIVQ0XhICchL45jTTcYHA0IDgbU1Txee4CtWKhK2iTcptc/wFQlrn9yiZlKg7nGOIaa2oa6bB/c5eOLH1CfmsEYH2N6+TSaZnP1nY9YOHacmcUF9m7dZPviZZztbZShz3J1DtUWiY0wCw5v7Qw47DoZhaBaSJibsLEsDScWuXX3AYPWiLxUIb2ZWEY+i9m0egkNY57J3HSGZmk6W9w9uotRqPP0xBnsxMhW6Xf31vB7XZbGxnFHfbadfY7i1HXvcTp/nHoWGQlpCk62qtcC8GWRTcXFMQQEP2RxcZnJ8fHMHX/p2mXs6Sonzp9FGvhsNA/59ptvkgQKSmigRTpGutnUPBTFhvCPcAAAIABJREFUz+Ikim8SCQaibCAkKpZgo6ZXyxRoI9nEoo6U1tK7biZeilFAkvMQ6qR5catsIxUSYnXEwhPLWAuNjMF+6dI7+L0jTo2fpHV5laA1Ioh/3Kbqd5q4O/ewlRjHbSMpCaqgIqY+EdGjpw+gkc/Y8cJQzK6BYt1CrhjYB03i/S2EPPDUHGEsIFYrHFQsdNNkQs8hhxFuKUdTTqvDYopmHkMxMlNqOrVLETyaAFoU0GnuoYgCRgT5rsPooEVsGyuNpx7776wXX/n6pylC81N9kkoxwMGFa7+y8bWv/w/V3e2pXN0Q+lsPeXDlOuMzxxh/9hWaq3vgQmVmif2LV4m6DkYxjyMBRvoFsugMHeSsFKBAMjPJ4sufwZwYo9/ssH7zLuLQp71xwKl8CnKRiQUxsw5Eokt/2ORga5OSpjFfK4F7xJ1LP+RgeMDJF57j4fYO6yub9NsjTp15gud+4cvIeSsD23U/ucI7v/stTC9geXKaxlgByRDoD0esrx3gDD1kKWJr9w52QWJ+YYH9nTadtR2W8lPIic1+IrDje1mV1qS1xIQwST7KoY+bbHZu0nTShyF9gHSmp2cZRi531u/y+PhpakqOUHBYG26y0tpCUyzqcZ6SpmOWDaK8TrjRoe6mCcOAzrhGXNQJWyPaPRe9qCMYCbEmc+LJc5mzW/Ycbj+8zdtXPubMsy9Qnj7O29/7EeqQrEzVTnxEP4X9FRhiIEgWZqBRDhTklP6uxQTlMpKRR/BF4kGEkljkjSLu0McdOtnmMMxJtNNS0ZLBs198nspTk2xvPuDi5Qs899Sz1CsLjNYOefPXv4btRsxNpe/dJmJ/j0pZp9PeRYydjILaj4Y4WkBSk5DKBUTRwhrq5I6CH/cUFiTqCvj9A0Z6gPHSCVLc4FCAsbkZCpKCmsaVdC3L+6UtQCm7y0iJCWkAu1TOTtP+0MOMU5F3sSu5jLp6sLtPUdEwDMuT89bXc8en/4o5vbz9KTlDZD/GT61IJRcuKL5d+Lndt9/6W0f//Bsnypsb5E+NUTp9goNWH0Uvofd8Vt+9SDHR0esT+IJIJIA9VkMJVIJeRGFinJ4ecz8Y0CkUmHvqBRbOP5PRF31vRBAM2djayEoRCochYj8hSBRkSUJPZzbdPe49uIIoBiwtThL1D7j49nc59+QJxpfmcF2fq5dvcO/BGjOLx5l//DEaxxYQFY03fuvrzNglqprBxv07KJHPZL3KXrNJ72jAbHWMagq0G2yy57TYbXUR2gJzSp5qpKGKZY5Mm4fOkL4XYiY2s+oUNatGV/LYbN5lttagnh9nZWeLVtKnzxA5EfjM0vMYnsLQ63B37062Pm8UJ+nsH9EKD6jNN5BzecztkFJXIFBiRmUF1TBIdoeMRIGdqEVL7jN9bIGT505jWxqtzRXeee8NpJLJ9FPnOf9n/hzvf+N13vrGa9QEKPgRZqQQKBWGqbcg5XcFKpXQRgtdBC2in9OJE4WcVsAyyukxDsEBt91BkUG0VNRKgZbvM3JDCo0cymzMbu+QM8+fZf6lJ8EusPHeDW79/tuMRwr7qzuEnS5j6VHGDOj399FDF0mIM+Fxi1IW4dFzBWJHRGzBWAZOCOkZCeqkia8MMSZs3DGTvhmjWRrT+QJ6q4+TBs1lAWNxCSQFp9dHFEVCRcYxFOzJiexkpscinWaL0sQYoShkvHhRFFAtc6c6O/WX7IXetwThqZQX+qn59VMrUt2HD5/ur6/+L+HHn7zY/+Z3MR+sIKki8fwCkz/zRWLdZv21d9Bvb1L3VRzJpG/rGQo3P13HGChoPQW9WiOYsrkw3GVQLTN74inyZg1NTptYQkbCiMSUUGSVaLPD9oNNcrkySXdI2XORmvsISZ/ACJFrGvudHW5fvcCZpRkmijadwzYPVlc599xz9PyA2/cfUqrXMkBc66jFy8++gK7qOP0e21eucP/qVQZDh+WZBWZMm5zn0Eu67IYDLt5+gOHozMglGnoBIS6w6ke0YwFbz+OP+qiCQLXQ4ND3SRsizjaWqVkVeprDB1sXWe1tcXx6idP1ZVRHxM2WAkfYok4pNOkw5L67zbq3R7U0wXF1HKMX4qoB3WGPKbVCcSBlD26/kjDKRRy09jHKFnPLM2w/uE3kOUglC2tplnO/8Me4/uF1rn5wmelyldbtNZztHopazXJ/pHibxEKK8uQEGUuOcdPG0jTjJxhZOkBVUyCfQpwWWEgxdqmciVtnZ4AZ5zKv2Xayi1EpMP3EOMUnisiTRT5+7QKNuM7J+iT3P77I4Y171FEZmX3azU3yfpBtUoe6T09PmfIpCsfAsMtEbkK1nWCGEr4hoTw9zpHczUyqQWrknKtTrucwez2C9S0O200qJ5YI7BJysYgbp5lxlTCJaTl9yOuUSiVyxTJeLKEUCoQpbqbXYxQGwdzy8u/NnTrxXwiWtfupUad/9YP8VIpUOod6eOfOPzy6cvmXZna35Cou2xc+wr+1xUAtcOoXvopYrTLYOKD9zg1K+yGJbDHKG7gVg9JElTiNsrQCypUZ2jm44zU58blXKTXmWVvbxvMd8nWbQBSpjaX+qTLJ0OPgYBPHa3H/wkcsyibjgYDkOfh6gGOHCFWdKzevcfvyhyxWSsT9IbPHlnj886+kO3Z6By3efP0NdptNvvyLf5y5mXkya7KQsLeywkc/+AH9VovJXIHHxqcohCFuPOTivXsMRiJ2lCMIXAzBRLfG2RmGFKUxqopFIvnsDbfpJCM8UeN48TQz2lTmDWpZQ97fvIZSyrE4MY+R1nNJCUnsoXkiyqGL2oe27rGj9dn1OlTtGnO1aUb9HmJeINjrou2H5AOZg3R+U1IQxBh3cMRe3OJQGTAY9ZgaG6efrtlnpnjmuRd5sLKBqOk88ye+Suv2A773tW+yf2eXCTTG1FRsLXpxIbNc5DWVwWCAEiuYRi6rnJdS57amkp+ooc9PcjRwCDoBuYGG5qpZaHnP9ZmwZ0B36BQ3udG/z+mzT3J+6QkKqsLNP/g2ajehbIyRiC127l2jgogSufSEIS1xiKQr+IaIX9EZSTFVR0LrBqAr6OdS0kOM220jDQN6ekJ+Kk/eEFEDj97IRTJswr6DOj/DsJzO0HQKoZjFj1yGRJqEVKvhmnnKx09mAL1up4NRKGxMLR37i6WxsTc+TbOo/1Nsf+pEKkkSZf/mvT938623/0fl3r1C8J1v8+TZefKLk/S22/R9hYnl09y7cpXxyjTmIXRu7GV2g9L8HG4kZ1s610urz4eopTyDvEUyMc7yy6+ilCr0/D6Xb17IArGmVmS6fBzZsxAISejTPVhlsLeJu72HPHSpWAayFmEUNAahxzsffEyupJGEPXZu3mZyZoLj589glmwO1zbYfriGUSpw4Ax48qlnmag3ODo84OpH72ezjYqkcnh/hbptUK+W2Nzc4GjziKoyRlEo0fQcWqnTJ0W+KBUaYp16ZBKIHh2px8pgk0jQmLJmWShMk9NNbgx32PN9zp97kapZY3X7Fvd3rmCqCSeMBjXXIBn6DPMCYslgOBzhjwKkgoFnxnT7RxQcGbWfXlFijvQ+ybDPRKJhyCGtnAOzOQ56LeIgoTkcchT41HNlIiHm5DNPcuyVV+kf7fDWt79Df6dL3VcQD0cYvo2g1LMNqJ+AL+iYdhlv5JNEIWYMYgJyrYT6f7D3ZjG27ul51++bp/WtudaquXbVHs8+Z5/5dPc5Pdltu21sYyw7cSRiO4CiBIxCpIjhAmQlAhMuEhErJAhBggQ3IGIpjg2246Hb7e4+feb5nD3XXLXm+Zsn9P+aC4TEBRIX6d1eUl3trVKtKn3veofn+T3Xd7mcL9ld2+ba5gG9yYT7R+cYdDiwr6KrRUn1vAjPsesVVospTbWgOJ2z7+xStdpc9j9gNTyhbRgoqc88GpOIpB7bZKBHBG0N4SruznLkcUBmqpi3hKbNJzy9QF0lrJoqjdtdokhw71PczW0i0W2P5ig3Dxi36yWLy43BiALSZEGQxsRif7WzR3Rtv1ykV1y3aG7v/Emr2/prhlE7fFJkB//3bvCHrkidf/LJC3ffeO9/8j578MzeYED2z3+Hji0jXemw9sqrKPs3WF4MefBb/wKXKlbRIPYUzIMOFbcDcxXLs0hzj5Ey4lgdY+4ccPurP4uzfY3cMclqgtc0IESEKlhIU4MqbRQ9JZr2KAY98smUQf+C8WKCW9UwCbnS7bAarvAFpGBHJJiEDO8/4NH9T5gFE7o762h5yq0bN2lf2ePjDz/g4qLPrZu3ODp6RJHH7LfbuAuPeDShN+kxL1IuT3psU+eK0kVLNGaGyUkRMQkTTLXGjtZhLbYR6KphNMMrQjTLIg0iaqaD03B4t3/JrWe+wu3NV9ATjYnU53e/97+iFSs+t3GVTuoQeB6JCTXbJRt6hFHE2Ij4ZHHEutvg9sZVhDX3cDkgsmPWM5nq+Rxdz8nWNZJ1g5E3o91c42I85tJf8sLVG7z1wdsEOty8/RyF5PHw4cd87cd+Wvx1uPjwmOO3HqN7FppRxRf7HKcDRh1vGtARuJZVUiJdtEadhanjpQmWZbN2sInf0OivPD6/90VqRZVoseL88ghZVnDXbNRKzr3334cjj2ZWRSkSFv4hcuFRs8Rl0WfpD6iIwAvNZqAnzJxU2MDZmuZYMSVzPt7McXIfZ7TAyAomLQn7Zp08GRL2R+TtNhXhKfRjgs02k5qNI9nkaUpFV1ECrzR7+zOfvFZjeGMTba3O9aefyTu3bv33ia3/uiu5gydt1PuhW5wXRc959w/f/q/uvf3pX+/6ibYl2uhv/hGV8ZRCMclu3ubqz/8c3mjI/Pe/TXGxJIgVlPY68lqDVm2LtJ9jLNXydN6Xx5y6Hs72ddYPXqCytY+51YQ1hdPVKds39wiXMZcPekyOhuxc3cU/7lEfxNR8ibxIiCSf4eKU/tFdmpZD1aij6jX07QpJNaRYzekdPsBfjOj1Trh+fY+nnn0BJREPgsL7H33MJ48fIts6V8VlsV4ri9Syd8loteCj01MyD3aUFltyvcy/Guk691ceqmKVEUs1TDbsJrFslCrxTWsb163g+WMug3P66oLm2g1evvN1LKWLrOicL0747PQ9tjZc2oaOtFqxHIuf8ZyOZLOeOaRKzkiOyqX9XnOdSsVFbVd4sOpxfPiYG/U1GmnGIl0ROgWxlTOaDOg2G6UHUai5X7hxk/c+eg+5YpTjsje5ZK3p8IWv/xyZZjI8H/Hmv3wHZ2rgKC6RrOMpNRBfsULbqCBHAiUh4uolCknAA9VybxU4MnnHQaq43L7yHK26w92P3iechzz//FeoHqwTmxlv/m+/y3pYo6bojGZ36Z19hlNIpQQgUT2SaMyaKhb3JgtF2KUSFLWgGWk4uYgQi/B2MipygD4YlWP7sJ7QvN3ATCYYw0UpeVnsbJHaDlqnWe4c1SjnKFmRGWqJTU4WPvlwXo55qy0XvVbl2p3n8vqzT/8vRXPjb5u12oM/L1I/wL+BoiicwZvf+5UPX3/zPx9N5u0dWaPVO8P1LlGmM8YDj8rBHWrNNpfvfUJroZQI4Ny1sTZ2iCcSDafDarpAjcLSujB2NOw7d9i69QLeImSwnJZ0SWO/SvXmBte/8CxFBsF4wey8VyrStVGG2U9wfLBUmbzwWE575Is5R/fvY1YsVlJCZ6+NrCXM5r0yTPTq1hphOKfSrhAnEWYuRJBzHk3HNG7sc3F2STwc8sXbN2mQMzk/5+zwlGnfwymqpGGOLfQ7lsE0lPEjjV1nq8S+LJIJgRIyTmDbvMWBeaukVcpOwuPlPY7SHjevvULT2mFzY7+Mxvrw8AG7N/bZ31mniMaspmccPv6My6NDtnFpJ+LSZSDbBpPhFDsVSuuMAXNWcoQ3XLHmuBhNnXeHR2hNt3ywo3BJuppgV3WctsVBq4NSyGxtbrLq9fn04/dw6zU6a3tozToff/aQ0fGSXekKitBxCd6W4qAInVSuoksKZkWw1RUW0wWuWqHSXmOpq8xFQlghE69SZK2C2rRYzJbogcGV3aeo36xyPPqIs4/v8tqNL9NwWzw4fIPJ8TlrklkaxmfZBXE2wlVUqlKNMMmIialoOpqII0Mm1EKiPWFV8siHQ9Bkgq6GfcXEKVashTIrxeayWmfsKFRtk3oQk41n9Ko6NFtUZJeF0IFNp6XhPMs8LNXCaG/AnZvHlRef/Tvrt5/7nyVJYFqfrNcPxbgnbC+L9977+v0/++4/PH94dNVTJW61mqjvv8Pw6AOeuv0UGwdPI9V26H3nPUbfeh8jMlCrNpkgPNbWqJwbKJFWJpRE6ZBVVaH94hfYfO6nkUTkVJGyjIa833+PuKPwuZ/9Gu7OFplQeaQx/ukly48nFIOE2fmQwckpT+1ul8TJfDQrBZnCObyQlhytjvFXI1qWTqVboV43SQROtshwNtYYB6vS8vHo/kOuvfw89naH6ekli8OTkh3VbLqshiMO3/iYG9YOtbzORRRylsd4wpIRW+zqu7RDm0yML86SB+Epgzhh336eHfV2SROIpRX3xp9y+5XnaNd36fWHYKb0oyG60+aLX/oZiHKioMdgeI+z07tkywXKyMcKU7r7XWwRFno4RQ1VompGLL5WPsZcRa5o3E/OeDfs8eoXv8zxfcGb6tOuqIThDEVNee2ZO8R+wHgywcxTMrng4OZT3Lt/Rm88YTkPqBVtdq3rpH5OJsikkowuQihkjSTNMdfbpIVEMlnioLNybJJuF1l3cSOThu4yzWJi2yGLdAxPLxXpajvi3vkbLIcDdpsHZQDGWf8hVc1hy6qhhwtm/impvECkhKoCp5NJqGFGRfgmM4VChbm8JN/RcASz0BfZQAVBU0ZdV5GiOZuxTmE3uahWGJgFdpJSmUxhsSLZ2YTWOsOhR7DdEFGwtL2I6mRK120ykRXyWwf3N77ypf+s9vzzvyUJRs0T9vqhKFLTx4/3zr79nb9/8db7v1it1JkoMZ0ioPiTb2AeH5OZDu1XvsDGl7/G/M3PGP/Zh0jTkNwxSOo2Tn2Njl8jGiZlGMJcqMLNGXuff431ja+h211yEgbpiI+i+1z7ylMU4mpjV6l12hSrgtH7j6ica+ipzsDrcd4/pAZUwxxr7KN7EbLoA6oFkREwHhzy4OH72FsuV5+5iqXJGJHEfSHuDDye/8qXcBQVx9aIohVmmjJ7dFzuLcaxz/SsT3Olck1uo/sql7rMPTlmRI6S6mzmDfbSOjIFx2mfseahyAZSVMPSNnEb24zmIxyrwude/hrVyjrzYswf3/0X3Jt8wFe/8FO8dOPrqInJRf8Rb73+h9zc2qBRr5SFqn/yCL/ioS0Sur6DkigkbYnu1hqruxfgwVJN+Gh1hNyps3d1h0/eewNTztlo1knCJbpW0HI0Ch2mqUe1VqFZq2PXG3x4fMbb735css63tC6baodqLONICr5YYwsahQh9ECnPro2BhutlpRRkXLVQrl0BX0f3NPYO9hg7AZOxykbterlfMtSYo5P7DHoXdOoN6qbOYtbnvPeIIArQpQQt9zAEZE8TWYfiAyClnqo4odDA6SW1QBG6LWlO3DTQqjqyv6S28lhZAcZ2BUNs6U6nRDWX/Kk99FoNKRQ7tJRpMCN11yjqG4SqwtyIS3/hXr3LjmQync/wDMXbfvHZf2Q9vf8PnCu3nzj5wQ/FTqo4LMyHj/7gb529/8F/lA6m9fX2NsfJinR0RvW9d1g/PifxE5pP36H90gucfXiE62lEi5jT3oiK47LtNrG9nPFkilSrExomRbWK1dohSV3W9/cpGgbfPf8Ibjf46q/+LJGa8NZ332BwNOBm6wDtImIzaKLn4vIjk+cBJ598zOz4mGAwpN2q4loGriKh+wFL74J+dM6EJW7d4daVKyXh8sPTR1Rv7LF5+0YZ1X52fMidq9eopQnTe48J5x6f9E4YnA/Y1Ftct7eQFjK9DA7jBLNSZ+l7SEnMllFHziUWiUfNbNOyWkyCkMNoQazapJnET7z206xZ13HqXfpc8qcXv0/zjl2GbXa0Hbpqi8t7j4l7Pnu1K+iWTsqY0eIup5NHVHONFgaLYEGhKzipht0vyJKceSXlMOmzvrnJLF1y3HuMa6jstNa4ub3J8PQxy/kFuilTbdUpLAXZMlHqdb77+BHvffKgDKnYU7tc1TtspCZtyaCQClaFji/prHJKLpOcClyLzExgfbfXaXS3WX0ywAoMYkvC3xVXxh1u7D1Ps7PG8eAe737vdTpGkztXb5ZY4E8+fpPZYoDtakTLEen4AiNKKNSCfrFkXEtxJZ2ar9DIDSphhC2IqXrMWI0J6yqqltEazQlVD3ungWxpeHOPYUWnfusajbFPJRUiTjiTVviNOoEpAicMKutrKHYVzXJZ77ZJkyTXq+77mzeu/nvaB5+8I/3SLz2R3PMnupMScoPJn77+80fvvfP3V7PLHV1WKCId2nX8/ik74z7bns/ZyTmZKET1Dmff+5Q6NrW9fSLVYXU6oznPMAMfL/OYKxn6wVV2b32hjEKfTEUs0wy/KXOsLvnRv/GXaT+zS2yCP1tw8vYDpNOYtaiO1o/RULAso0wunt9/xOjkiP6iD3WNze11qjEkJz2KZIFSSzGbNpK/wkhivGjOzIzZfvkWoyxkEgUEYcSLt5/FihLGH9/l9OEhZ8MBru6yHC1ZczcxlSbjVU6c6qwbbVK5YOD3iZRVeZuvU2db2cEJHZZqwbG84rOgz5Xdm3z5uR/HTltkFYPv9d9hsbXkX/8PfoHJYMDRW5/Re/0e9bnOU/U71OQ9CknCT09Zru4TjIZURDy7tKSX9tAkE30qYy9lDEsnNFPmhYcpa6QWREbO0dEDbjx9s1xi94/v0+k4eLMhhiyIlxonyyVDGWa6VpI95xcjmoHCgVKjm9nUMo3SICMbRI7LSlJQMhktVcpElrGr0tndIxx6qP0EEa6Rt1zsW+vEFzLxUsZea7DSAhAIln5YSiscYaNZnqLKAaoucCxTnHiFI4kgiZSpFHBpimxDDSeQaRYGTpbhEJY8+rmaUBzUoSqhHJ5iyymN7TZLS9hzZIYC+eLY7MxCgv6USBA2ug5Gw2Y0W5DIOnl3g/U7z2J2OhSWhl2tTtfW1/9O/Xr7n0hSR+DRn8jXE12kpu9+/Nzhd777m/HDx19VjZRULRgej9i79RTKfEzx6UesV0xC26Zf6CgLieKjI5TxCl8kwuw/hZlU4OEEQ4DNCp+LYIi3u8nOrc/RWTsgTUKOvXPeHd2n8+ptvvpX/hLmbptUL0iXCcO3DymOIpzAZXh4ymg0YK/bpTaYsXz3M6pIzK2cmZGyDD06plPKB8JFj4MrHUxdIT6/gMWUZTFjLB6E7SqJozLMYpZhwv7eNW7s7XP58JDP3v4QJ5fZ0ptMpisGmYTprhH5Ch21TX2lkYjrkjTnUrpgkSzpKG2uq9dw4yaLrOARM8aKxNVrz3F95waGqnCaXPJxdsQrf+UnuPb1l8owCO/+Md/5x79F5VJnz7pBRdumyHP8+SX55BJ7mpAoC6bWgFVlxXLkYSUGwXKOU9XQFaXcNxm2WQYNoKqMgzlbX7jG8fSQxaTHK3duMXx8j4oiE2cm37h3jzO5oHXlAE21CM777CsOjWWGukpxlQpaIWgGBonrEqDgRBp2YeBlGXm7giEbMI4wU42iUqdysIMkpAkPPdTYJHN0lPUaplwpWVRGobDwLxjOHmKpAXnqUcRTKlKMnGdkWSislPhOTprlaKkImxBFVVz5vl+kAjki2xJ+xoK657ElRPFZwrme4bfqpLU6pl2hEoZEQUCsa0QytLME7+yyfD+L/QPs27dQW3XsWrXYvnP7jfVbV37FMNaEPuqJ7KKe6HGvKArr4e/9zn85+O57/26lPzarGxXO/CHZMikveCLZI/nDb+DMFyzaDZLr13DdDoaX4x8PmZ0vqbb3sRrbBGKX4XmkwsKiZMjX9jCcTpko3N7b5O7ymEsnZueLz2G3WqzfvEFlo82D1z9GKFfqnkPsq5xMe5zNjqmqOfWjPrXzCW4kUdRqZXrIvD8g8xeMohGyMKWKRelqSXp5jhYtSJ2EoqOVo1FGzta1a8zmXpmMm7caXPQHyMuEp40OtWFCf7TgwlKJdItwHtHIbTapfL9IxYtSWZ4IdF+WsGZ0adjrJQlhnut0ak/jVnYwazq+dcz74zfZ+6nn+Orf+LeQum4Jr+t/9z0Of/d9duU9hscTgsgT3520F1Nd1TEmOaE2RN2Iy8ukIJAu0gXH6QnOmoFViOw5WDvokl8uUUYRSzVlWlsySC/JwyUvbe7RymIMKeI4gW/1e9xLfNy1DeqWg7MK+fk7L1Gd+Jw+PCWMwJKqBLlGoBgkiUpVcREk+EWRYzaqGEmBtSooozZ1C7PTJRDMqcJlsFwwVAMOXn6ahraG1JdQfYk0W7Lyzglm52jZgiyakKQixiL7/oinGazyZSm4NFWLVJKZCLSw5ZEaATVLwbJB0RO0dEWjN6XIEsYbdVaNGpJTx3SqWIbCdD4lVVV8WWMtTYjPLrCrLbL9a+ib64TCVrO+kV794pd+q/nCc78mAmaeRBHnE604Lw4PzfHo+C8O3vnoN/zHpzuKYAnt1EtypH80RjNsNvKM6R/8PvXJhMDS8RsN5ESmXl/HMJrEU2HjyEiEwtw1UCtiVAzLhajb2sKyOsyWAef5jMfKitf+2l9g70deZtLr8fjRMWkkEY1TruQtWlkNSTWJNZHysmTw4BP08x6Lh8fYkonbXEfzITy5QE9DYifFc1KMhoYjxrqLR0T5nPXbmxRNg9PBJTW7ws2XPs/s3kMWScxH8yHHp5fsuuvcdnapzWWOT/v0igzLrbNaLEiDgI7TIFHgcjGmrbZoGc1SKLqUlySmwMgYbFdeYtN+ASnuiqhLDrPX8e0xP/pX/w12f+ZzsGWRLud8+DvJGasSAAAgAElEQVR/RmVa5ebOi/RPT3hw73WKxRS5Z1CfdtFEvqDlobkF8cArWVpTeUy8GWCoORcXPTAtrtw+IDsfk55N8a2MqB1zsTikZco8YzdQZhOCLOR1z+eRqtB95hlOH56QjKZ86ep1vnbtJs1YYjxd8v6nj0vwnqpWyXPh11MwjDqJqpdR5rqi0qk3SZbh95N3NAvDbRJ6kAmPppSTWjLrO7ukS514KGHJJpYZE3nn+KMjmooY21es4nHZ/TlCBZ4VRASs0hBdtZFyibHqEVRTCiPETnyczKfiZuSVDKM3RJMV/O02E0VBNl1SRSeo6qVVCFSmuYqrGehFhikgfTt7rEZDkvlcUDnyxqtfeLPxuRf+ZnV9/a0/L1I/QJNuUfxtefbR17/8+F9+6x8avf4zLbcq9VSTpKJSkaF4MCVBxc4ijLMHhI8fEGYRYZIjD1YllkRrbuG0r5If+RhxXgZpDuUlRqtFXfxb0aDudJBti/fGD5h0LexXbrL3xWe5evsW06NL/uC3fo87ey+xo3aQFhlREWNJMXnvktM33kQPQi4nQ5z1LppsYc8TlN4cyV+guIBT4IUTjHBGoi6I6yJdpMOZL0yqMs89+yLNzhbzu59x7/E9jkaXIjOFbJSytXEDV20z6M3JM4WaZBAkAcsiIpRifC2nSBUO8nUcXyHXUy7kcw7DHk5lm2d3fxxpto0cbZVyh7g+xq2bxPUM63mb7dc6eKs586MFt698EbVwyjitT//sjzj59BFr0hYVv0aS9ci1gMgLkfpFOfYkzpJRcUlF8NDVnIVRUHUbJd7Fnw/QuyZxJebR4UdcrZrs5xLz8RA213kjivh4OmNn/xrh+aQ0UDeRqEYRW9UGcSpzeDKkCFSUzEAqTJJEMLZcJNOhEBaTtMA2LKIsR2gC5FadamOTbJTjpTJ61RVWE0zJYXDsIdb+hciWWZxiSVOsdIldLCCfM/cGKKqOLkJOM8H29FkUCYZk4AiaphRRVCilFHa8wE0EXcNnUYtLBblgi8X1Cp5llphgX5KZWTKua7HyQ1ZWC7MqsDM6WtUqr5vZxTn1KEWtbRSV177wZvvLX/qbtZ31N36AHtH/zz/qE7eT8s8f7gy+987fnf3p9/5yPfBLxnewvomXB2jLJfL5kkJ0NeMBZv8ChQDPMZGcGtL9MXpvRZ4qsLFLME1KF7uArAlgXVSvI23tluwlVYR31iskTZNrP/+TjCsyH5zeRRNspssxemZx+9bncdQqq8WyNBY3Bbf7sxPUTy8QMr+lo5G2q3jzBU5esOj3yx2UkBXo0Ypico4RzUgqATM3wqvKLCQIdAOr1uTO7duMFyPuf/YBN1ST1lJmehkwsqr0BTBOqrEp12msRMRVxEAOmOcBviqx8nz2pSqbehUvnDFKh8SSqAU32di4Q0KH80HKcJTw9PUX6VrbzJM+8/oh09pDJt6U2099gYPbn/t+qOXJkONvfEZ2qqMWBr42ZqreL9Ep+SLDXomMvAC7mrP0x8hJIpLhSZSCYJySmSmeNiGR5qz0jPHlCc9XbXaLjD4F922ThWVyMZ7i6hYvXbvJ1z7/KkoWMz475vLuIQMxQsu1csdW5A7TWGGU5YSGTZQWKFFejmZ13cbSbKJcYiryadw2NblB0WqhbtVQbA1XMZmdhCRzIa6sEC57DE7u4khiPB4RFhO8eEpDrqAXSklACKSQBRm6ZOCKOCFiUi0jLWKqhdBzeZi6R1gTToMIw9TIZIVFs4LvGKiqjhmmzGOfkSaTru/i1rZw3TpCIlppGKWA1BY5i93t6cYrn/uv66+++vckSYBontzXE1WkhKr83p/96X8ye/u9X3MenLbsNCRSM+zdPYL+GdnJIdnMo72zxcXb79O9HCPwafN2k2xtE2dM2dF4Mx9P1UlShSyCuio+6dvkmoveXSdzVC7DIWfxlGtf+SI3fvrHUPc3CfKIx2+8xR/8s9/h6Wt3uPncy6V14ej0iOnFCdcsm+B7d2me+SiRhN3tlAC7i3uPiIIlfu7jdqsoWYoWz0hnZ1TkGE9ZsqgkLLWU3Zu3qG1scPf8jGUas0oD6obKK2YV9fGY2aXHYSEzlITlxcQNTa5YHbw84yyaU2QZhtNgupihFkuaFYsoFqNYzpa5iarUSQW2pdXg0XhKt3WTm7XXqCYdcnmFbxwzV07oLSZgudz80nOlFujutz+k0V/DHm6TSilJ+xJPOWIVjPCWKzQlRZJmVB2ZQKQ5ayqWqTGfLLEll5UYN50VSTZmRkARBtyuVpF8j0eqxHeiANW08AZT6pLMj7z4Egebm+xubqKrKv17R3zwrXdxE4tKblOxOmRGnePFnGWcYGnVck8kAHsVy8VUTVbLmFUuY+kubaqshODT1QmLFFd1cPMmlnAI2ior74LR+UNaukpeTJhnQ1bxjA21jlloFEVWFpIVObKsYYmorSIglpKye7W0CLNYYOgBcgM8PUbKcsxMoe9I5A0XI4euXzAIQ84dg1W7jbO2Q21ji9SUmKVzbj11C7tSR2+v/ena/vW/5Vy58u6TW56+/86emCIl5Aanj+7/wjvf/OY/coeL1rVUZjXtk1Y03HYXqXeO3DthPp9gVmwWb7zH/vEYSURTrTWYmy7KWYBLBUk28YKYoBBpwRam0ca22mhCEqjoVDpNelZGr6qg7GwQ1HWuvXibzatXefzOJxReWha61JCwN1ucnx9SWUXUVzHmaMX5u3dxNIfN9ha+4GGPvdLHt5Q8sqqISs8wJMEsekxLiCMdmGkBWsflqadvlzlsiSLxx+++zaPDQ7bXOry6d4WaB7PTKY96YyxnjaIQ6TAptl0nEAC1QqKeKDhKjbQomKU9htmITCrYtDfZzbukgUJoO9wLR0hVmy+88GO44R5EWollyQhKi40XZyxkH2UvJjXm9O9fsO4fYM43yNSEvDZGL1YsJuf42Ri5FRIXM3SNMtxSVnLSMCWYh9QME8eWGU6OkfWAKFugKznr7XWGac4neca45gpRP4wmqIsFehGxWa/Ttqtstbfw+guSYch2pctktCAtLPxMJ8ihTgUZBc9UCaoGUZyQhkIsr2FVW1Qkm32rwXIRUzgWsSpSdyz0QMdINPx0xWRxiKml1GUZWV4xTHrMohnbWh09V8snKUn8shvVZINKIaPnIWgpsRKBHqCmE5R8Xh5AEluGMCklEz09KwMcZC+g4sfMLJeZiHA3QG2to661KJoV9G6da0+/QGHXJ60r27++vrf/T55ENMv/s+g+MUVqOBu+3Ds++W8fv/vhyzU/xp7MiTOfompjW2vlDkDgNVAK5peXVB+dsnPcI/JnZML+ksnUTj0qeZMEi7iQGecSmtFCkV0yxyxxHyUdsdZh3mqz9eXXMK50GUlL5vGSKI7K5JKnn3qeVqvF8eUj3vnwDdLJlJdbu8SHF3jLJWfTAYZlsmO10S9CtMsANc8otIRQnoG8RGcBxRK5qjOXExZ6zo0vPUd3Y41kNmc4HPLWRx/gajaT/hh3d5OKUSHqz6muJLZwCaKcM6VgYhrMswIbi93Iws5MwjhmXiwZskJ2LQ42DjAmBZGXM4gSpgXU3TW6tW3q9Q6pGZTjSD6vYM13kbAJzAXz2iGxPmE5mVFNm9iyK8KeGI0vqAtFd+qjOUuozVl4UzI1x1irMI+WREmCLsl0HJliOCL3VuRygJNOME2ZWcXlPcngURDS7HSo2Ta3NtZpajJvv/1d9jtrVHOddOizOJvSkqt03Q6pYTLONA5HQjok8bS9jahWczVnLqQhYYaSaQSqid3o4CgWjVRGQycVLoOGhaJZZIMQ0UvFmcfR4D6qnGAJ7VQxo5f1mWZz1uUqRSGRi+SYXLDOxXVRp1GoVIsUXQ5JJaFz8qgUQlflE6ohgZxiCF9hrpZcc1lVSBar72vY6k3Oa1XOgiXV9U1S08LeXqd1ZY/m3q3k4IVX/2htd+ffwaH/JC/Mn6jrnpAbHD9++Pe88eSvLs/OdXW5JLi4QM8FRzzHrNeRVxGji0tCI0GbLzAen7IZS2SyzPl8Cn7IxqVHbWki5w6BorBKZKr2JmZRKzGuwow79aesDI1oZ52v/sovo4nctE6LUCv4xu/9Ng1h0LIrbD1zu/RzPfred4iOz7m1eUCn1uDjDz8sWdWal1BNZCqpxNnjM2xJoetY5Is+eTSgUOYk8oLALlhKMf0soP3sDW4980yZV/fWm6/jxAHPdNeZ90YMNZtPBkOKKOM5pcVequL7PsdkTFWbQHfw/aJMr9m0N1BzWHjjsrDZboXa2hqSpTOcTfnk6JCWekDH2EfJK0RWQdoYsNZdw40OMMbXkERwQzHi1HsEwmoTx9RdBWdbYRJcshyM0OcSFU0ENRfEyz7eagVVg6Julok2y2JFpa2yLqXMBsfUqzoVERs/GIp2i/t1k98eD4lli223zQvP3OBHPv95rELmD3/v/yAeT/j8wQ2qfsLjNz7CKRykXGikLGZajaOZR9Oo0kz0Mo14IeWMJDHgy+iFCGnIESwJx3Co5ipCHB4K2kK3jl5oNDwBCVRYyAGjVQ81CakmaTnUDZIx08xHRUVCpWKaEMfkeYRJgV5anUNUQmRZxHHFOPISWw1JlYylkVHIBWahUNQ6qGikQcysXuehLXOYiAW9SWt9D6lex9lol46DzZvXg+s/8tX/obq//19I7pOJZnniOqmiKPRFv/8XTi7OfzOazdpumhL0+gTLGXZWUPg+kQpmpjHvjVkkMxrCoPvZfezxkthxiCtVAj9mfQGVSV4ueuNCQcltqnoXI6+SC7i5Ar4Sci6FZFe3UPevUO3usXFwQGZKPDj5jBdfeZak6hDqOv5kyPSd9+FyiG5VxLPM0WcPaes1ND9lfnGBKUIl/QhH07GSFN2fYMZjimJKqCyQ6jqRAR8PTunZCjvXb+FWqsyHfT7X6VIPVwTzGSdRzOPxuBQqGpOQtlNH0kxGSw9HdpHUSll0V2lGquvIkoIb63SNBmEgrlAabNg86p9gG1Xa0jbaso4iueX+xNdGmFaFtcpN8mUNw7GY+xOm0wiNWhktLpkz5toJM/8C19CpuyZJ4VMxIB5clnosu+niJSnexMeua6hmiD4fYlYyqm0dOQogSBgUBY9qFu8sp1iGi5uq1ByNL736Krf2b/D+997k3lvvUEliNnUThis27Q6u0iTJDO7PQvoRdIwaRRyjSAIBLZFXHbwkwzIcHM0GWcFWLNRpiBIVJFWLuF0lW0U0PAkrhQErvGxJXYFGnJTj7CxZskoTCk0hKbE5glSqkMYrLFWEiKbk6YosX5Wki1SYw9Wg/BIyhzKQQsmRCompWSv3n6qi4rfbHEk+k3jJulqn0tmmurWDVbFQ+iOxasi6r7707darn/+Pq9v7T7T04InopIqikPzj0QurZPVPR/HyucnRCc0kJxc2AiOnWHkwWRLlOUau4l8MiRdj1rSc/ONPsB6e42sK7OxwMUtopy7aKiZeeBSJRFVrUtPXURIHOVFQJIlQSRjaMns/85PEVRcvhSRNmAhciRmxfucKzu46TqVKeHjO+Hvv01QM2rtbHH7ygKMP77NZ7dJptzk5fkjv9BhXSCJMqwz2lKMZ5rxHRVkhGzF6XXRBOW+dPuLjzCMUlz2jQtdx+blnX6AaBlwcP+Bydk5D06nKFuezJXF7g9yq4kQKzXGMLTor4V3TDHpKXEZM2YFDi3rJpQqMjH42ISLl1v5tKlmVZFawEI779TbLWUgaKRS6Q6yldDeaBLOAaFJByhtkiswiuWQZnWEoKRVHYa4OmITiYglrto5liXCKiHAuYqkS6paMXUQo6Yx22wA5JChSvKrL3Thi5Fh4aVZ2mT/yyufpHZ9xfnHOzes3SqxyNptRIWN52WN1PmLX3GDb3KSmrfFwFjFNFLp2jUySmIQ+s1h0NXrJw0pkhVTXsBsNWkaV+rJA8TM8UyFoOIRLn06qU0XjyOszi6bUNYmK7xHJMWERlXwq07CI04w4S8vwUllKsPQCJfPIsyVaEZAXPj4xNT2loondY15SPMVoGMoyp7UGnqphGAZLuShDQL1gRddt0di/ytqVA4himouIWreTtF996Z9Lzz/1n3au3n4i+VFPVCdVzOfNy7PL39BN868nhiydfPAxzTBHi2Iuc7HTyZCXAdFsjj5bUZz3UQX2smmwvH9I5+GYOM1Ra40ShdFMnTI7zssC4jzHdrq4ziaSr2PFGsJ4sCIl31jn5k/+FPb6LlIqM51e8HDygMaLV0g2bWiYHN17QPLROTekGra4FNY1VhcTBh89ZtNuUms0OL84ond+TEuwrRWJaTSlSGesxQta+Ki5CHGQWSo5dxdD3vWmjHW9jEIS+5yX29s8113HWc1pxlP2VK2M+B4pKpeaziKVcFIVYxLQ1FyCVGKAUr5fkbOgSBXqjQ7jxYxVvEASeyvJwlQsnEoNxZQYzGeoWg03XEMXY7CckNUyVMugYbdJPI0joXRvWGVsvDReYgYRshIwNnqE+byMl9/a7qDpBcPhoESeWGLBt5wir2Y0OhZu5rMa9BlbKm/FAe8FPmtXr7Kcz3nt+Wf4xR/9USxf4fHpCX/0zT+hmM14ZWePK+IyG4SMji/RfQMjckgTg6MoIy9c9uvrqBWbSyEyzeCms04RZIyzmMeZx6SIRd4MG1q9tL+stIJc8MWjgm6mUy9UTlei2E6oGnLp4YyEtICsDEo1VIuoyPCzmFTOyYsQU81QsxVqEVIVXr9iwaqIqJoFlpaxUiQUoXpXDQLD4GG7zlCWmfs+4zwlyVMMQ2Vr/4DurVto9RpKDpu2i9NqPth8+aX/0H7h5f/9SbbCPBH44KIo1OHp6a8ueoPfsB1nXbYMJmfnGH6E5PksEh/JkJlcXhCfneFcDqiMJmh5wVCwxEdLuichRZSWn67+JMLxVGRVI9fEJ36KblQxxLUvVJDijNCAPhHZWpv25lW67RtUhD3GDjmMT3n6l34M9ynRwUgER32O/tm3ke5N0YWSuE45Dly88xmtUENLMgJ/TlbEqKrGQs54NDhEV0Nu1Uxqkk+aLxl5U1ZyTl9Oec+b8LCIWVYspnHEmmKwp1jsyTLP1DWeVh3sIOHMm+JnETXDQRyWplGG7DRZxhJJYVBX2ph5hdy00DeanM/7zKZD1iSbKhXSRCI2Jey6UV7+hv2ItrZZeuKMmoXdqjPoLchChUxKSCsR/XBQ7ma61EqhpqmnLNIxUebjujatdXF1G+LFC4yqSP5VsERHshqj2pQwOIEoWaw1+cZswGGasbGzh6bDrc11Xr12sxznhuMR3/rmn9BMM3Z0A0eVidIYNZYxVybVrE6cWnwy9wgynbVMR+RYLdII0zC56WygZjKhrnAYr4izjHalSTgJEJK4uVbgaRJSlLGuVqjKWolMWQQzbFtGTWOixEMTAs48R1F0AWIglDIyOSMIZziK4EmlqEWEXUzRszGRmoo8htLP5ylQS9TSbTDWZB64NkNZYhbEjAul7KrX1zt0bxyUseuxprK+t8PGlSu53W7+47X21q9Le3tC4vVD8fqBvO6JMS9ZjF++PL74p1ohPY0kScIqEgQ+DdOiqWhkUchoOGQ2vCA/fIx7eUltsUTVVIZCvBmrqPfHpILjJBnIoYa+0JALvUTqik8uQRJQYw2j0MjlgnPNo1+TcXb3MLMqelRDMeqMKzNOtBF3fuY1Os/s4yc+xjgg+MZjrMOINM4ZGB6SmbO4d0RnCs4ywtTk8v+KXUloKvT9KWQLrrgqhroikJfM/VW5UztPfN73hnxGTF+TCHSVNbeGG+Wo8zkNGb7S2uBOrYPvXdKMliXBUXAaT3UhhKwzC8XepIrr17CTGqmp4ux0OR6focoFXd1hJUZFAVLTNeqWzWqyRDbcUpsTiG6hyLGUBt5IRleqpPKMxq7GYHbOaDBlp7GOY6vUahqrwYzhZIDdqGGpDtPhFKMiLCALkmBCpSpTaSrl9+1f9PFzmFYcPvIWnK1WvPjcC7zy3DOYccj05BRFtgiDgHQy4ktbV8oknCCYc9jrE49DWmGNrraO7KxxbxWhV9bYwWY6m3IWTMrQzabkUDFFsKZMruu0LRcXExFC3C9CPFdlnnz/w6vtfn/XthKd5nxUpuPkRYQXz3AEEqYoSg9lJIm1eAHCaCN2cKWgMyArFtgsqLAUqy9kHZZ5jC/DWqZgqxVmrsWhrnIhosdymaVY9DsNtjpdpG69RChXNzscvPgsxpXdSXt3/5cb69t/8CTC7f7fKu4PZJFarQbry97070pB+quWpMhhEnM6HdAf93FNk5Zhk00XzM4u0D0fp3eJNhwgDFq5pZZ5ddV5inUyFnMTheQQBxW0pI6sGnjJiopi46r1spgphV6mxfa1jEnD4OpLX6Jj7qIlFpN0zOuL97Ff6HD7xz+H1KrQH/R5+K332DqWuc4Gqm5yIo/IlGXJs24MElYPT0uCQqaCYpp4BQwXYww9xk4WAgBMIvmYlkGg5KWna1EzeP3iiMPVnMIwSQuQFJmV7+HFMS80N7hpWGyoKTeSFa1wSZYkTEQ7IldJI51BVpDLdWx1jTgoaNhrpZBT1WSkhkRWh0W2olpUkM9T5FVOZOZkLQu72+Di8hwxSVfUDgoujohx8qcoqVBiZ6R2Rn2vhl5RmDw+JxGdjlyQTWN0WafqKOBdUIQzmg0Zw4XecsW5rvCJv2KUFwQSLMKAH3vtNf7Nr/wERpQxWkz45t0PeefN1/ni/nU+11jDiSIygUlZ+cQXATXfQc+rTGWL41Bk4NXZtxvIkszZYswkDmlW6vheQJIk1IwqV5obVBSTRNG40FN64RxVUihi4blTy0w+ae4jTyYl4E4zVBL1+yNZGAYkFBSGVhYrKRXBG0uairixeGRKgJRNqaQBVVkm0WAgWGaqRFexSSSVUaPCYRQwlySmssLEtthqbbG7tlFSVGutOrpl4q53ufn1r322+fTNr0t26+yHooX6v97kD2SROn947y8RRv/AUvV1Oc1ZLKYEQju+8rGSDFOW6S/GnN59QCfMuTIL0GYzJv6UmZERXgypj33s4RJ9FSJJwsslrBM2viHCvGEtd6hm4qQtxH0WKy2jL8WonRbP3PkS1WSNPFY4ys744/Eb/MS//4scfOV5clulSAre+h9/D/nbF+zLHVTHwm/BeHSf4mKAM0lJVx5JISKucjTBkEolgjxGN1L2qhpFOsXPp6VvcKImXH3tJdzrezzsnfGNd97i8PyCI29OaGn0wwDNaXDNqaONhjSMjOuaylVNKbssYUHZsZqYicHCMJlX2zyYhBhGjWbexAkMpFRiVokYKxPcNYM9p4s8BH/oIzkS9kaj1PBM+qPS9hFJKrJVoVFtsDoboXhpmXvXj/roLYNEilD1jLWNbhkqMJ7MWcxGGKmPvlrQqeqsWQLrMuQ0KzhuVflUCAJsh0LKSUKPr730Cl/evEERJMwjn7c++5Dh+Qmv3bqJE4ZkkYcqCnCqIp0F1LwKClVO04yhXyBlJlKaluN0pip4aYytCvpoiikJb5+CoevomolecTnPfbIsoYlG5IcsbImZuNSFKcp8jibsB3JRXuVkRSoLnRj1UsEsjwUBAhp5QlUKUWSPWPUJwhF1KWNThD9IBaM0RNNkaoqNp6vcJWWSxswV4dszCLtNtravUHMbULVZs23wRCafw5Uf/+qHey++8MvGztWP/rxI/Sv8GyiKonH8zjv/nVoUv+BUXSVYLcnCkDzPMGYBTiAYPhKfrvrc/egjNv2cW7mCulwxXE25zJfQX9BJZJR5gN5flIrhVNVYIjGQJHLFYDOtUvFMiszGl3WmWs68SMhVk/XmdVxlqzR/fho+4LIT8q/92i/QeWob1hwmn/b45n/z2zwfd2kpTpmaO2PB6LP30KdLtETCqDgUYocxm1GNFYpcGFKzcgTaMiDzLlmkI87SOdL+Gi/+/NdLCUR/NuH1D95Fr9b57vEj/vjuxyxlhUw26Fo2LV1hMB9RS3K+vLvPLgWNxZRriUQjlIkMm3jrgMNc5mQyo6Wt4cYuRSAzlyMu/Uuqjsr19W2qbovxeFZaPlRZJfNCCj8t1ep5zWKh5piWjhLk6CLKPJPpzfvouoIuEk6uiMBOidVyVVIpB73HKN4SJy145sYO6mrG/LLPWcXiriYzdixqzRbDQa/seq+vddnWXRrVOrpp8s53vsPz1w64s7vFtHfBMlzSG07wZxEdv8q6vo6pNXkcBGShTtNqk8QJyyQsz/7LJEAF1o1G2VFJkkKQ58x8jzDP8bSCzUqdzUwnTzIutZjjeFFe1txcbNxSFpnYFUaYuoEqSSxEF1Te7pISBy1A0lXJRyk8QnlBlM/Kzmozl1hRsCjA0RUM1WBq6HwUimuh6JshazWhWaOxtY1Sb1LptmikUnmhtt0q9ddeebfz/LP/dvfOSx/+K/yI/v/+o/1AdVJCE+VdXv7Fi7v3f1NN4lYuNpH/J3tvGmNZfp73/c6+3H2turV2VfU6vc10z3B2cYYcUhSdSCIpUpYjW4YtOfmQwAkQAUECWIkRB4YdA/4gwwEMSEKiaKEV2SItcZGGnBnOvvT0vlZ3177cfT/7OcH/dAwIQvI1mMHofh5MVd+69z3v8jy/hyTtnDQ/RGsNMETske/w0O8z6XSINncpBiP0IGQ0dpjGAdooQA1AiRTMrRGZSCZQopQSuTPukMQqc0qVYiAsDwVCbFzlEdlRkkzK1WPouRUmhsEd5x7F51eYe/Ek0ozAbKjc+YurtN56yJJcxMqb5GfyjFtNpKu3yQUwjsLUWJtTZRgMBV02TToexy7FvEx+OkDz2gTKiI4dsfjKU5TOrDEdD/nw+lXUfJbzz73ABzub/Kvf/30mSEyjIBV5SrLCXn/IfK7MWqlCPQ5ZDX2ODxyWPcgUS5jlI3QDjVvtg9R5b2YryImNlpg4vUZxMWAAACAASURBVDF6FKPqEBe0dESpZIskfT8NMtCiR/HfxYVZ9sc9nGiSMr6FLcQ284S+sASNUYR/rawTC52aN8WpCXyKgzTtY0sSxYJBNJrihTJ39Yj77hS7UiOOEkxNRydhNl9Ak6DVPGTc7bFQKPD44jKFIGTaaqLpGoOhizcIMScGapQhkuzUVJyL8izYjfT36ntT2v6EQeRhqkZ6xRMBEZpioJsWvognGw6wqgVmrCxW3yVr2XSTgO1+G38yQZNlJCXGVxP63oQ4FlQLhSCJ0yIVEGMQMCPH1LUQOe4zDNqoiktBCcj5MT1BFAVsRSYyddqqzkYY4UhBWqTMygxqEFBaEmG1RykszpMR/j6h6yqWotnnn/039SeP/w9SYVH855+Z16emSIll+aTZPNfZ3/0dZ/vwcXXqElkqsiZjpiYNCPpDOu3DVLfkjSfY3QnJvYeYgy0kVSWUbTwnJJ46BHKUFgZ1U7jT8+m4NQ0duuNWajrOyRVKVMlQQlYyuNqj5I8wSChkFqkunCOu1rg0us3Jb75M6ZlVwgr4/TGv/eZ3WPXrjHoDWtoALQvWTo+5lpfqhDp6QiyucwIX0hZf9JCgYDJOfMLxIYVgQIEJPh3ImSy/eJHS2RX22ofc2N3kuZe/QKFQpzl1+T/+3XcJNIUP7nxAHMpCOM/OaES5PkMln8HvtChMxjxh5XjMtFmqlpl18kwfTIk1gz01Ys+MOfAd5rNzlKIc0kT42kJCPabUEHHfolBV6XS6dIdNkchESS3id0O8MCTORbiaT2KIHZOR7scMsZw+cAk8D6Oo0Zzsc/7xo5TsBPdwk9b+Dv1YYVKscN3tpPqgarVGMvZ57slnaO432d7dSru4ejFHyTRYbsySF1q1w0O2btygZGSYsaoYQ5VMkCX0dQ5GHjti94hBSapSyuVJVIXOZJh+LoRuyggF2MLBE9Qmwybw/ZR6INKohdbJG42IdVGAEhI/IpuoaRFyE4dR6DEVC/Q4TE3EmqIyln160TjtmupE1ORAIPbw4i41VaEmRUihy6GmcCB+pqbQ0WX2xeUQlbY3YmpZKEaWZTvD0toJ8sdOIJUFgdOiUi8jW5mDladf+AfG3Mx/+CxYYT6VEoTRwXp9ut//H0e99n8eDhzZUk0QPitfZNCB6fp47gTHHzPt9XAf7DCXqCiHLZSNe+mXzihXONgS/rkhZiFPGEroOyGFpIAbyUwF8CwSIZLiQ0gaNqAolsghBsNESrS021BEY69X6Os6yZE8F7/xM5gXKlCTuPnONe59/xoX6mexyhZU4Pq776NebzM7ign1kGlRIuy0yU8cVMdNc+gcgX7JZZAno5RZFMctInmAbcgMVZ/SmRUeuF0aj5/h2MUnCSOF7736OoaeYW11leubd/iLn7xOsz/E00ymspwC2fzhiIqm8syJNfTJCL/d4oRrccIvYgj/mqUhzVVYbx2mI1shM0MgghPihGjqkpVk5DhAzmRw1Qgjp2CJZXEnQBJJTppJZiaPKzk0ey0ioZWyDGbml4gdiWZ3n52DdfJGzIlTS+RsiebmPSZTBz9XZjNJeDDpMJXDNAmmJBtpkGgSJRy2mhy0D7jw+DlOHV0l9gOm7TbT/X26DzcoyToVOYsyUZCEPkTKE0hmahyOY5MokFIt0zB004D7eqZCQ7GRHRekhH4UMomEoVunJGt4pkKgSenVbjSaEETiLy+RV21kkXknR/SnQ8axl2qrVHHdExYXxafnDykrCRWR/hwLZplQCIypKQrlJEEipq8piIhhT1dZl0IOBPQu1pgkMUqxRKSqaQL1/NIK1uwsQcZk5ugRGidWE7NSe7u0evwXbdve/cy0UJ+mxXmyt2dP+/1fObhz638ykqAWCgZPJKPkM4z6fWpmlqTTJ3ImWBqozpTx5VsorkNeVwjvbTAaDciW8wz2D3CmLpaehZFMvqugRSajOGQsqZhaDUXKMPAHTJMJUyVmKkkQ21hJkaI5Sy7bIDYyNH2f+hOnyc0tQFWjrw24L0IzS0ucOXYO33TZ2rjNxuvXmN2zHqnh7SkjrY982MRyfaQkph+PsCSDsp5BDWPiaEAn2MXIhCzYJtOwyz4jNnUfdWWJxaefYqiqvHflMr/01Z8nE8C1h5v88J0fsXb2KHsHTa5sH9Aa+xBL1PI2hhrR6zaRJj7lkcPLM0usZGqEgyl6KKcyCylUGZsmbrXE3tRBGccUPXHD05jooi7nMHSFbASawJqEEa44rWsa3WYHQ9WpLy/RarUZOROcopwm/OqMUUYtqgUb0zbojIZMUNEbDbbHYyax4LuPqJVLBIMRjVyJo0tHqJRK3F6/h2bq5Ap5XEFCXV/H73Y4MVPHdALMUCKeSilZczqRSWIhujKxNHHVM1BExzLspKTLqlki78VkdSVVjLd9hyBRKGgFtDhirEFkaulCXXMj9BjCSGjwYwI5TOmgSRySN/LISHiJULUPaCdDfEasSgYN0TVJQ3pJGwMHS4rRojDFjXiyxFCGtqJwT4OWqhEGCrFhEmcs7HKJ2dlZjIyNnc9h5PPUlpaonzzhzZ8/97/kF478s88C9eBTpzgXwZ7uxsYLoxt3fnN04/YZHQ+lXqOby6LkMgyHw9QdPxUu/Kl4ug+p6jrjSzfwJiP0kkW7vZvuP0RoY9SZpibcnGoSth30QMcXplRfwYgz5CiIJDQ68pB21GUcTyhpJer2PI6j0PNjIimHbpRQKzXOffGrKKUSat5gq/mQbv+AubW59MIlFyVuvv0+8a0ujZaOlkTEhksYDZD3DtC8MFUuD4IpFT2bwsxiKWIY9XDiPrWyRcETZMsW7aBD3Chy3x3zIHLxG2U+9+WX+fyTn6O/vc+3v/8qmibxlZefJwoiXr9zjz968y083aA/alMt5lNle04U160NFnNZLtSWWPYV5PtNyp6Mlqh4uQyjQo7d6YTx0CNwXPJ5i64bM1tYxpooKZgt0DyKxyuMdJ+DdpvJxEfEhTWMDN2dfUE6p6VMmKgjjh+t01BC9MmYw4NDdt0A+fgqO4SM44i8pLFam+XJs2fp9Npcu3k9lU7MlMWdTSGfy2NbFqPRkK2NhwTOKN3rmF7MDDZy08VydKJAZyL4TKGPn4j3WxTnDHEYk1NsCrqFJCwsckw/mBJKChnVJK8/CoIYSVEqkkWWKSQaORQ0EiaE9AOx9o4xVTXtohTRpQrWlzdgHI2IJZds4lJWhI9PjOp9SlJMXk2IfA9fFEEJOiS0NJUNFdqJlI7FbeWRZ7BxZJnlmaV0T5bLZNKYdVUxmD//uDP/3MV/Xjx7+p9IkuT/dSf1CXsH3MPN1e71u/9zcGP9m/L+oSoud9biHF1dJ85bJNojjYrQtcQP9kjaA7JZk86tu2imglmxkfotTCektXGQ+s1UNyYXq+lVyosVBr5C6GpUwyK5JJPK8gaKk57/XQGVUzLk5Ty6XMCXM7SFUTdWKMwvc/KZ58gcm+Fw0OTB1hbVuRrFlSr5pXIa67395k2SWweUpgGROLn7AxgMUJsd5DjEF8JlsVOLJXSx91A8OskAXU9YqRaRJgPiYQtLj5HLFtuyy+XePvedPmefe5IXXvk81+/c5vLlu7zy9LOcnG8wcab86PoNfnT7FoFtsXO4h6zIabLvxAvJ5DLYqkw5hGOyyTHVpjgN065E9hJ0xcKPZTpBSCfxCXSF4SSmpjaoCo2VGF8KCfqCjZeNaXV6NA8HaJJFLSPcxFMK+TxDt0ekTLE0hwVdQusOmbgBm6rKg3KGXt5MdWKlQOaV809xbGaOREkYhg63Hqxz9+4dzFjm/LGT1ApFuoM2uw8eUFA1FLFMljSm7QHT3T6FyEaXbGRNXGMVYl8jinQGkZISOEtKJo2fsnQBtYNREGDoJjlFSROFheykJ4VMPIecpFEQ6cMJaUGbxn66GzOFlCEIUsppLIEsxeTE4UaJ0BSPJB4RxQPGYQuXEQUk6opEXlJwZWglMU1ZYldK2I4iPFl4NrMpmSHXqFGbm8euzqKW8pSLRZTulJxsUztxfFx88tw/nXnhc//0s2KF+dTspASCpX3z41+fXr/56+Gt+1lt6KCVc+QbC2w0m2SX55nqMrlKiYOH25RGAdNOl34wYdJqksmaaHFAfOMWcntAHMS4Ako2DSn5JpovDLc6Iwz8iUxlbJGThNFVZhIFaVqsHMeoQZR2GaqaTa0WjpQnzlSQskXsUhZ9yWKiR+ilMqd/5mWkY0oaxPCH/+sfYt31OWvUqOUlXMtje+M+0kGXQuATKyHjyEfHRJ2I6KOQVtShFY/Srmou5VxNMIIRi2URz+Swr/tc2l1HuHYF9D9ZyNPRIp4/9TxPLK6lB4TbD+/zxqWPcTI2R86fS+UZb3zwLrcPd5nIMDs3n/oQQ3eMOZkyrxucqNc5Vqmjb/UoHHrY4gtuqQyyJuNQIhRqU1+hlC3jhE66KM/PiYDUHN3ukKya5XDjkHHcozSTZyafRR30sSSXOBgI+jrxaCooWbjLS9wxFQ6UkMPWIUdrs3zjxS9R0QyytjAwx7z6/tskisSR2QWCgw6GGIPx6G9tI/cm5GU9HaEcx2F/64CCXsCWbJJIpudMyShFLGOWgVDR+xKyH2GEQYqVUdUcimBJKQJjGCHLCVNF5lDICzyfWc2mmAjmuDgojBgFouAY5HU7FW/2/C6RwLEIFpYsUZRCTFwSRkzpM46FUXuCJsUUYsgmEhOR+SfLNFWFe75PV0rQdQtLMRlqEpVymWyuSLKySPH4KsVyEXoOM1aZ2WOrV4tnz/xX1rnjb3zCeoj/X36dT+x1T3jzoo31v7F/6+pvGq3WgjF2mAyc9Itn50oMhyPs5VmasYcsy7jbTYSUb+JN0yddIOKhmh1mEplkfRNaHfIFi74aooxC8h0JfaBymMkyyRfwnJhSJ0ZLEpxYBD0JzlApfVqLJJAwEk9QCV/KoFnzlEorqEoeRVFxNQ/HgqBiU//iY+SeaeDqPps/uE/mRsJRZpCTMbvt+whSg+hasrLLNBoQJAFFrZgSG5LE4dBtIRk2qoCzBX1C1ce2JSwLHNVDqmUYj4ck/TGu73LJP+AgC1+9+EVOz6+lOXZvvPUOSCqxZXPswjkq2SyXNm7x/atvp9TJxtIqg4nDjXs30y+S6A7KGYOlfJGTvsXqUKLkK4zUGEfTyAQWyjTBl2WiSo59phz0W4hV3cLiEnIik/FViqFGUIR+2EOZ9JkdjSkkAXbRpK/D5mTMwNDZE3TLSjXVLol/gxDkzhaKLM00KOcKdIY9WuMBn3/lZRaqs7QfbNK8v0EwHRJ1u2T8CM3z8J1HRUV2Y/QpSKFIT9ZoOVOCxCKS80QC86IU0iOBFkM3mOAK21OiUJYzmLJ4aimpl090TIHrpRhfRXTnqnhY+cjCeK2aCGeDWMGnKdOyGPtDonCMgUtBDVD8bpoio4nrnhajigtpEqc2mLbo9K2coNRx3Rni66YADadeUS+rY6o6S41FMmdOk1mZS49Cs/UGtpkLl9eO/8tMOf9PpJUVoWD4zL0+kUVKyA3Y3Dw5vn/nNwfXrrykTUaykc0iV2fTsEvDsNP2e5CR2eq0GB10OGOWUYKQsT8lUkLU/hBtOMbyQ1q37pMELrIlEWmQGyZo+wHBQKItxI2ShR3olNJ8tSljwaaOYgwpS84sICcSXhClF0BZKoBcxjLr1OurjByYei4FYQSt6CinS8jHTCIjpDC0cW8OsV0Vxx+kAsT4sM+i2IdN9vG8JhldSpncoTtl4PaZSi7lyjyKHDGeNnGiMQMhBJVHFNfqzMzWMKcB4fYho8mYa5MDupbEfGGGc08+xa3NLfqdMUuLK2zubPHFL75MRk6423rIW+sfksvbJKaNp+tcvneX2aUl+uMR3V6X/a0tKqHMqmxxvtJA8XxKkkpllJCVbXqyxJ4hsx1O8VyPvGZQrJTwpQRD1jhZFwkzPq3uDshDyoMuRujjahLtQpZeJktTUWiHPpomFtSwtno0DRRtNZucefw8D7Y2ebC1Qb1e5+e/+lVmihWkOOHdt99MU2PmQok5L8LyPMbukL3WPt5gyrxaQnUU+hOPsaQTqBn8WE9TgMRF1hYPFzWX4lliEhQRpuEniLubCOL0dQkjAsMPU8HnKPLo4uATUVAyZDUTJ/AYRQ4lU05HPD+Y0g36OEmPkhZRCybMKGIEDDESsdmMGesSO1LEgRsiFypsuB7rkZPamrwkQcvYRAXR1ZmcOHIca3GR0NSoLcyx8sRZ1Eplf2517ZfUYvUnnyW/3id+3BO5eYPmzj+cXLv+j7l6S2yfGAmP2MI8WqWBKRskvse4ZPJgdwev06cRaQSDIWbWIBb4jcMuVdvCFfaTgw6DUT9VCwdqQmYiWNkeka/SxyAJDfKeRXYsLlZjJC1BisGNfBJxIdJyxKGGktgUlFrKzxZhkoWZZSIjj6plOXL6JOqMTVST2ert8HDjAYt5Ic5TiAKP6XTEdKeN1vfJCNGlMkAKu8wVbDKRQrfXZDAdks3Z1I3ao2AGr0e2YLIZtHkYd5g9u0Je16mjMbi/jW1lmMhx6lt0Ap+WodAScVenLuCJwAU55qmTJ4iDMe/ffBfMgItnjjPwfdZbXX586SNKS0fo+gEbBwd4JBzs7SAStU5kixxRLdZijVVXTt+PlpTQszWanpfmDzYKVcI4wipn6Q77ZGSV3DBCij2qSxaZaMJEWHd0k6adZ2Bm6SsKXW+MHAUsNBoIX8kLz7/AzfW76SFku9OkPtegc9gkK6ucPXESRVb40Ws/4vyZMxzPFtl9423oHpKxFNqtA0atLvZUJi/lBZkLTxIZezpRLHiXCrIvYH8S/8+dEVtXKWkinFRjIuxAIl5LCqkqFgXROSsyg8Tn0BfBEBFZWcOUZEahQ5sxquQIeS9q4jOVAoZJh6ISsiw0UlJILonQE1IP4FCR2Ih8DuKYjm7xMPAY2EbaRQk6g4hLR1AiClVmqnNk6lUs2aAxM0Pj4jlmP3f23Vyp8bNSLtf6zLVQn2QJQmvjZqN/8+7/5nxw+T+p7LRkSaS4lrIYR48QJToZyaTf7TLMqIw9B0ekkchKqlL2fScdYaqtEbHnMnUGKPe3CV2XsSox1STiICQaOciROEXrxImN7mcwxxqqYJjLoKtyWqQ6wlKBjkWFOX2JPEUiSWMQiyACyM8upZHf+bV5zOUielal3+rQ3G3TWFwgV8vTWt9i48rtVOluBmIt79F29sVhH20yQHWc1PslSXGKya0nGUa9Noatolgy66NdemrA/Okj6QVveNCioJqsLq1wuLnHYNBnqEd81D9kbGVpVOZpjtusLs7y1LFV9scH3LlzmefOn6BRsJiGAZfurnM4niLX6rz/8CE3dveIDaEzUMkLsmjzkHqksOjC05k5rIxGc3RIIPyFQk1u5CkVajhugKZIqUBRhCsMdzrUa/lHjKiskIr4PBiM2A1khrGGWiwxjqYpe+rzz73IRETaBz75epU3P3w/1a/93C98nXK1xvb6fa59eInpeMzS3DwvPf8CmsA6P1zn4PYNNi59iDwYUdVtNAe8nkc8iUUEILqSwZD1tLuOYxlfydCVNHpRCHFARii/1SyxmsOXtDRFJ5PIyGGSLsXFKCo4UZamU5AUJKFK94fsRz1ydkI59MkJlLCI33L2yCs+83KYMt2T5JG3T5FUgkSmHUVskbCpyuwJ8oWmoYpoCEPH1WX0TI65I2vka3WyxSLFSKWomuROrCaNn3ry++bqsV/J/XWR+mTV6L29PTtobv/t8O7G3w9u3D1r+6FZn6kymY5x9tqpI3yas1nf3gYRlCj2ThkDP/CIlJhAFKr7e5iApcVIt25jSAmJquE4ooPy0jRdAaxT0yKVJY5yQiSDFGoInr6wrbixUFQnWHIeNbaQscjqFRKx7HQ9NCmHbTQ4iCLa2YCgoTJ/qsHx8ydYPncceUFn+nDCzhvrTK62sS2VpcU6uw/v0+kesJIv4G5tEoy7dMTVz5AJhhPKiogfn1Kr5dPuqjPqomV1XDzGsZMieM+cPYfkx9y7cQ8ra1M5Oc92d0CzOaLb6dAZHmBYEbIZ481YrMzN8NLJk0juiB+/8xbjOODCxWe4e3CAa5m8c/M2N9fXMSsVSnOzbB/u0223U7X1aqHBkVoe5WCbI4HPimqiajZNN2QYSyzMzbEwU2c0GbBxuE09n33kdTMNRlmTpqmyPnHoRY/SlBVN4YWXnmV18UjaSV2/d4cfvvEaXhjz9JNPsbO3z9/51V+ltjTHj77/PTburpOzM1Tm6+mlr5rPs/7ee9y49AGL+QL7l25Sm8CyUWTS7NDtDlBCmYJmoakaAy/AEfwnI5t24Voo9nASA6CZCMklzGZr1CKRFiwziAM6nggGTahINlHiMRLUUMlDk2NmtIhKEqOHMQNpSN8/pCboo4m48E1TTZW4jjqCOCGp6Wi37vtsqRJ906Q3mZLTheA2JqgXqM4uYM8vkJSKzFYrZL0EO1aoHj/qlR4/9duN1dX/VpqdFf3/Z/L1idxJib9EkiRmsLNzrn/91j8IDptfyvve7OGVS3p1PMXRdXpFkZMWE2sq3dGEfKlEOHHxfZckCVFaA4gCgumARrdLVtgzophwOGYklutRSBKqaIGeqpOD2EBLRFadniKBY0wMtYApmyix2FxIuLFgn6vIQo5AnrzSwEjqDAyJbiZkYPh0gwG5+TInXzxP6eQs2xtbKAc+x9R5KjMVpqMO965eY+XIMZTWCG97j+bePbLzeWbXjrBz8w7NrQco8hRNDwkF/1xgbm2dvfYekRZhVHLYtRKZSpX1zU2OnjqJbqtMtnsc3NslMWU8ESwqrolxh0M75onzTzCbydIbtlnfus/nnn46DSXt9PqsnXqMw9GIhwcHvHHjBlujIZ0wxBNmWDtL5HoUTYWq7/KUXeCcniGniC+9yt3dbWZmZqkVq2l3q1Y1ymYGvzmlJymMRVxY1uBwImLJXUzdpJDJsnT0KM+//DLZapWr16/x5rvvYGdyTIZj/KlHY36O5bUVbty5xdd/8Vu4/pTXX3+daDJloVRn7+EWr7z8EtVanf1LV7n2vVdRdpvYE5e6iMhCYdwZEglfpLCuhH5qKM7FWkofleQsfYFGCUMm6aXOTi94iqzjqgrCsZQPJfKxOGoG7Ebd1BZTkBLqYudEgJcEHDLAlFyWTJm8N0KR/fQq6YRx6iEU/+9A01PJwbYMI0FPDeI0d3CiSySNKpb42UurFE+doDhbTq+OmqbTOHF8p3R06R+Wjp/9489kdfokj3v/8Q8ihJyD7e0jSqv1Ff/hw68NPvrw2fDeXVsX2AvDYKBKDAoWQSGD4kvoLgSDMbrITAgCvNDBG/SYH02QD1vYE1Go/DTaqCvyOzxSSwWJjhDsWKFYmRrpZUiO86hSEQMbFRH86OApEVPhpY3yGFKdinUENa7gmDJqJU+iWxy2BkQZjaiqoSwK6alDTtfJh3oaTjDudzA0jWOnL+Jud7n/xnuE8YDjFx5DF4Xozj3cUQvN9rl65x0qic5MqUAcukwnQzIZoYYf01fcdAQemwpnL1xAc32S203CwyGZ5QJKe59ud4Pb/h5hNpNSF8aRR/X4IuV6hbmZOvdu3maxWqFeriAcJDe3t2gmMdf2Dnjj+g2UbB7DtBhNhf9FwghClnSbJ8o1Hp+tU9UTNm5dT2kAU+eRZGPx1DxZ3UJgTO97EQ+iAE/o2ZKISa/HsYVFLp5+nP7UYawpnHj6KX74Fz9k7cRxzl28wP72IRv3HnD76lWSOOJr3/wGRy6eI7EMJjt7/Pl3/pQ//sM/4oVnXuBb3/gmpcY8hCFb77/L6//2j0i29zgqm6wInZEXMTic0J84qfJcURL0ICEJFAJMAlnYnjRkWZQcEQabMIhEmCfkFIMZycYKIxJLZs9tEkr+I+tL7OJGDh0pZC/uUlJi6rFPVUlQkiC9egYxjIUuTZHpxj7bEulVcygpyLGEosj4tkZUzFFxTVZOnyN/5jhRyaJ2ZAGjUqGwMP+9maOrv2bb1c+cFeYTvzj/y79geulj32InOtO5du1vty5f+0Xt4YOqvLsrSbpKv5LDqxYZt6eAjjccU0wk5MQncQdkQp/82CUYjQmGUzQvYmgmDMVyPEkwux5C3Sdy9wxfxZDySHGOSOTKCe+e+KCKIib8XITpB1tLhBE1Q6LkUDSbSGBs7QZZfQGEqLCWQW/oeIrPYfMA3VTojlpI4Yip22P2yDxKxqTiSGz85CPWThxlbm2Zfr/P3Tu3OHP6MXEq4PIHr5KTfGJpytTpUo1ksnIJV3Q5GY+tZMAgo3Lyc0+TlQ0mVx6khbi0XKTz4CGt0R6bzjYn7Nn0GLCXDJBrRfKNGeqLc+ll7NzaUUxVYX13i0kSsrAoyKLwg8sfcuVgl47AJgcygRRQsEym7S61ej1NEX6yXGJtMMHwJhxO+/RMhVPnTpK38siSRTdReW9jk2YSUpytUrQsnnnsLMdm5ondgA83trjZbiOypH7ul79FfW0tTYyOHJ9v/97v4ggygazy3Je/zOqFxwlcn+/+m9+ms72DVcziBgEvPvUci7VF3n39NULP4eTiAg///A2sZpu68OP1pkz6I3KGQeBOMQ0RiZ4wEoEQseiPheI8Rwahz9I59Kc4oUtOAjUWMluJRDPwIwdbDplRQgrBSJgWacUy3URYsUKiaMBE7LvEwlwQDVSJrCq6bmEKkrjiTXko4uh1G9+TcGwDtVYgCnwuzK+Sn5vBrdgU5xosnDuDdWSR2srRfzYqTX9jRVoRWtPP7OsTO+791b+I0E2xu/Hk5geX/lX71dfPqTduq0kUoC3N4No6ftshMAz6g1GqIja1BN0ZoXV7ZJ2ERJfTJBKn1WOU+MhZi2jqk+0HGLFM6EfpjkdXisjkgQwjycIJVXQxHqDii+AiKYMlF9JuaxzJ1DyJ9gAAIABJREFUJJIw8mYoF5ZZnnucfGGWKC8hVaE7btPqN6ktVFEzEvsb61RLeULxdO11aN5dR566LKwsslSps3/zfmrjmFs5xkF3k97hXeoZjf32fXb27rKcLZNP1BRv7BoSe16XiaWgVksM/AmVROVETRCNfIZb26mcwo0nNESbpEbshF0mIna+XKa8uICbkdPiIS5Yu1vbPHb0OLlsASeJ+Xj7AXv9HrvdIR+sb+KbQpcdY6ka9aV5QtdBard5JlvieKmInASp3qhSKmKaNjudIYdByK7v0fRFenHE5599li+98Pl07BYol/3ekN//s++ztLbEs195idqRJXQtx+a9+3z/tVf56td+lo2Pr/PBm2/zzNOfS9/rzvY2X37lC3hyyIcff8zG9XspRsaNIr71d3+Z+kwdd2OP5ntXufqD1wjbBxwRQax2Drc3ZOCIkA2RGSohxxGqAr6wn0ilR9hkJUaVY7JyRBKGuJFA/goCgofov8o6lJUoFY2OfDAtBTOZYKhxannpeX7K1xfdvChSAgclglbvBQH7uspY0YlDlaRSwMnomPkMa/NL5EoCRa1Tt4tUjx9j/umLXu2xU/+laed++7OoMv9UdVJ/afTT3PVr32qvr/9T59rdeefmfanX3Ke2PMPuxgb5foBrGzi6hCkgcIM+VU3D8Fzc9gRfS4jUEHkwxvU8Qs0gCCSkjkNZ0dGlBMcVG4QMilRApcAg1ugIIgImGblI1hR8KRtTYEEEvkUEO0piGLQxzCrZQgMlV4SCilJTqBwpUVouoy5o9DeadHf3WT12AtwYb9Dno6sfcOrpx3jnzR/DxiELYZ5j848RW2Vu3r1MpahQ0CWuX38fzRCdjEHY38O0THo+jIUOrJQlymnsCkLCTJ2lei2FtB3cuUXZEhYVQVoYUixnUglGzx2kSNzG2ipXdu8zyOkMk5Cl2hzPnXwCLw6439rl8o3r/NSzzxLLGn/y8UdcOtyjO5lyZHaeWq2IYqlcvXyZfChztFDi4uIyS5adPiC8GG63mwwNjamu0h4NxbTIQrXOKy+9zNLqSiqU/PjDK9y6cY8zzz7DrcNtrFKeZ86d5+3332fx7Gme/PKXEd/y3/pHv8HDa1ewLJsXn36aFz//HKFgWKkyW7ce8Hv/+n8nVyjzzb//K8ydOgojFw4n/Nlv/y6Hd66w6AWcsgpkY5WhF7F72EYLEnJS9EgkmxahAlNReBGcqCQd0U1d2IMkOtNRGmMVxA6yKFDiCBOJIiczk1WZEYVfaKIUk04cM/Bc4sjDjwJacUBLihH6gbYmItFEt24y0mW8nEHt6CqzKyuUMkVKYtM5ickuzFM4d6o19/jZXy2urAg0iyirn9nXp6KTSpJE5mDr1P7lK//YXX/w86Yky6pt0uq3cbodeh/fIHN3j7EZE+Q0ypqJ2psgBeK6JcYuwXj1MIT5eBqmQs2DJKIpQGZeguX45ASmRaTOiZGPIqpcZJAY9GOJSBQpyuT0Ipk4ix1liROTgSBPKQaWXsf1NULDglyGSDxdqxnOfv4M6oJOlIQ8vLnOsTPHyRWLJO0eD9dvIZ8osfyzp9h/9zY3/+B7GPsBFX0Wb6wwbHU4c2yFvYNNRq02xxbn2G/doT/dYSquSGqGBjUk4S1TPTQzS6jGzC432NveptN+QD1vEQ/GZPMxM5UCg4MWUThBKegpqtgdu7SLGl4py2xjntlyndakz/rmOo+vHme2XMbTZX5w5xrv7OwwjcBMNGbLBfSMwXuXL1OpNsRQjDYYcLExz/HKDPv9Lnf7TSgV0iVy0c7w3PkL6UX1sNNm8eRxSgtz/OjffZfjM8uc/9JP09RkPrj2MWrg0e93+Zu/9msos3USN+DjH/yQH//JdykXc1RljbJucuL8Caxake9993tkQo1Ctsh+v8/csVXOPXmR2++/x/3rV/nCF76Ae2+H3TcuYY/DFMrnDUbMCNmCKyCI0zSDMIwfIWk0oSIXGXqxAYpNIngHsUMlq5C1ojTtZU8x2Gz2sBKBfu4ya6qUDJ1QK7AvxKCaQSFOGExG7IRT9oVpXJU4FHFVhpaC96bCy1guUZxtkFlaoJCr0DDymH5M6chSUjp36qPq2qm/l11b/Eyhgv/fKvGnokj1+5sl1g//i967H/432p2NWiQKylwZda5C1B8zunYH6eEOo2iINxlS9GKkvM1k7KMJAqc4F4uL32iIMXVT/K0QJm4GHkEYUwgT5hUdQ0DnRKIKFWK9wBgLIdsLQyEMNISVFJUMOVXkoFm4SYQiPuxRCVnL46gqVr2Oli0wFSD/vMI4GaVgvkq+yvkvnieUPLrNTT64/SYv/dc/S/78DB99+/sofY+1I6d5///6Cy5/9y0+f+Jp5nJ1bly7zkplgapusdu+hVKRuXZ4Lw27PJ87TRwJD2BCYVpAzZpYDZvtnYcopZDx+BA9DikuWtgSjLf2qWatNKSz2d5LjchhxkwVzoPI5/64gz1b5szpU1xYWE27qnvdA3507RIjWaUxv4qpmWl23k7rgO12h+WjpzAMk92H97DCkMV8CTuXY0iAbKipivvpU49x8fgJFEWgjXus7+1zf2eHxUyBc8vHKD52gcKTT9EZd7l96wredEypWmH1xDFypTLf+b1vY0gytVIBozMgPmjR7zZpTXo8ePiQv/MLf4va3BKbd+9z9e49ps4UP3b46a/9DLPnziGNI9rvXeedP/4zuuLnGibHs3mKIsRh2mHfcWg7MmUjpCGy8RCJ6RrdqbDFyKnZu5yJmSnIQn/JTdGZJxqNfBZnskPkDQgF+TXJ4BUrZAyLbHfAeDqipcbsREEq6hTaOhFCqKsGSd5CMyzy2SL68SUyc7MsCo6UYZJfXBgvPH72n9tW4V98lqUH/7FgfeKLlFicd7sHpw7efPc3wg+ufr261VYVU0E91iAp5vCafdztA+LphK40xu11ce9uEmWNNLVYbY+wIh8zTUkP8UUkUhil3dUgFiGPEnYYU/JiyqgpoTNO8vh6DlfOECY5vEAjVmymQvwZC5KQjo2NJfCzqoEZlyHJpH4spVAiDG3i2ELN29i1HJEYLYw8E3vCobuNK3c5+swij/3y87SG23z8kzd49gsvYVfrvPZb3ya4f8iCPMvOu+vkXI1j1RUG+y2KJYuJ5nKnv8nBtEdJL+AKPpRVoeaLJWxILLsYeoJalel5rTRWSS4pBO4QeTRmaaZONGgzGrTwRN6V42CaOgPJ486kRbZRY25hnlypRJw1ub6xnqrXa+UZnnnmebKlKjuDLv/nd/49O90OuUKJ2kyddq/LaDIknjisrawQCoaS77OQzfONV16hZJnphVBooS59fJ3t+9tcPP0EOauAtXiM/NkzvH7lA8bBlGeffZZ3XnsNW1dYWprjvQ8v8/Pf+mWU0Gd0/yGZscOND9/j5rXLFLIZnnr8IjMzDRTT4sOPPubyux+Sn81y6pnTrF58klxjkdHmPj/54+9SsjIoIuF6Y5tyHJPTVVqdDpNpiBKJlKCQgmE8YopNQiJBqZAckmRMxlQhkuiPfZYbC5RNFc9vEQgl+mDKvivhV2pIIoyh08GJHbqKmsoP+kLCImLYJTVNBwpMFUNROdFYonT2KH1Lprg4x+zxE8weP747f+rcVyUj+5limf9/zbOfiiI1Go0qg5vXvhJfv/1r3H7wYj6fxazkpOH2LslgijeaME5CBvMFRr6Le3eboN+jHCbovSFm6KTCzjAMHlldRLJxIBJDxNLUQ0lkJCegkBh4iQC/qgSKSC3J4wU6XiJO1KL9zxApevpF0xMtdcWrQYIe55DIpXYMySghi3KnVCjUZyk1Zuh3x5hShjDrM1F6BNqQ/BETfy7GK7mcvHCC3Fqd999+iztvfcA3f/4b9HZHfPhbf8rJaIbxbgcDg0a+QWfYIcpJOFmZKxtXCV2ZRn4RyfVTMkBOKKaHHWIZAtWn6W+DpaKaEZmMRKNRZ9o+ZNg+pFi2sYYjdCnANUK6zpBYXKA0mZvJhCCfoVqfTdNmXnriIvVqHa1S4Wa7xZ++/SaLx9bY2dtMx7NIktPFc+QFHJmbJ3EFX0lipVJBDXxOnzlJdbbOzuYuV177gBOVFVZWHmMomQT5IkHR4tLGXZ595cs05o6nMec3P3iDP//Rv+f8k0/xys98HVU1UiX8jfff49KPf8zfePZ5lOmE+3fvkhF6o3yed998n4urj1Gatbh8572UOX/+2WfZeHAvzRJ87pUvErgBWx/d4O4bH+DvtKjGMafrubRzbE8cJk6UjsKm6nN0oYKei8DSmXiwud3BiAJycZQSTy0jIvQDDrtTHLXMKG8ynbQpu2MCPWFPSrjr+PQFwx4FT9ZRCwU8hVSSslatMXNyhaY/YvnMKfJHTzJ/9uytubVjX7Y/Y9FVn9oi9ZcW54a7cfuZ/u17fzfZO/xp5879RrU1wFZjeoGDyM/16rMc9qck/Sltp4nhDakL1nm7jzz1UrAZWVOYZ1D6g9SsKk0cumFAPxZ8IJ1AVplGQrxpYlJCknK4ySPAv63mUWU9ZXiLfsoWnVOsIAcmwpYqtDaKXiZOSshqCcUqYeaKxJFGMVtG0iTyRQNVg746ZN15wOz5KkcvzOMXA37nD36HLz73U5x58ad4/bv/geN2nfxewlvf/SFZOctsVCEJVKoLMwzlIT++8Sa2XSGTrXDr8BLayOMxIYWYBOSNKk4kdi69VH/lRAIh0qa6XGMUO8S+w6ymovRazFSs1LU/ONhPL3vbic97QR+5UsbO5shaOl958XnMrJWezv/gOz9IpQpf+OJLHPb2+NPv/ykH/T5KVujKVKqZDLIfcuHECU6fOMb6+u00wSZfLOK2xhjtgGNGjbm1J6Gxlo6Z691NFk6v8tjFF5HcIvEwpNW8x5+8+rsYeZuLjz/DkfoRnOmUf/sHv58u6H/22RfIxTHbD9Z5//rHbB0ccOLYY3zhmc+j2DITt8fevbu8/ZMfUJ4r8IVf+BkqJ9dSFDSyze6PPuDV3/2TNG5qZcagXMinSvTObo/RYU8op6jWMpSXCxi1HLfW1xk5HqeOrzHc3cY5aBJNhsgi8dnXkTJ1hkrEZHRAFR9XTdLIqjuxoLs++nzomRIISKPvsrg0x9x8DYoGk3DMwpE11p54PjHqc+8uPv7U17LZ7OFndlv+l/7hn/hO6q9oprT+xu35ye3bv9598/2/l7/90IycQZp1F6sZtPoi9w86xIlC0+/S7+2ijfvU3JhMlKC5AdkoxAx8zMmYcqKkptq73oSdOBGMR0oiRSQU8WoWWaVKrBRTyJ2bWGlYqCWbTIRBOImxxaJceN2FQj1SULU8kZRJM/xcYaPRSxQr85hmgcCLCRyHtdU1zEKWfX9AqEwpVCXa3jYfHnyMvZjl63/rl/DGU9588zU+/1Mvsv3OFTJyhv0bG4yu7XJ66QKGYbG1f5/17QcsH3+MyNJ5MLnF9LBJcSxTiFQyWjENC1AUH1tc3IIBU0mMfhaHfpfGUp1cEsK0x2LewjvYZTrq4ReEjSXh4XSEYxjsdw6xdJknnzhHaWWOe90mt2484Fe+8Z+xvLDAdmeHq/duoudy3N/cSX2LM/kiRxeXuHjuLIpQb8tRCt57/823KcQmxzJzlAODytxp9LXzbPhTOlGf2lIdy6xgJg3kUGPk7XN/cI36yhw33rmCMo4YCEy0H/LiU08z2NlD9VzqhRzvvPkmh8028/NLPPfcT5EvFoglj0n7IW++/h1iZUxpocbaxQvUj51CTkze/8Hr2InCbDHPjY9+AhOHGSPDaHufmVyOvG3SH3XoO8M0SaY1GrJ26hhzsxX8fg9l6rK7fo/9zT1su0ZoFplEE/xpB8V36MYJuxLsKCDuhrJqo1m5R4hiKaE6W6GyVBeSq3R/N3/sBPXjFwK9OvsHZ1750q9+Fimcn9rF+V8pVOruG9//74bvvP/fmzceWqoUEqsxcXdKZNh0/JhRGLEvCk/ngPsP16naNiulIvNhzGJnRMXx0VxPrBfo2xo3own7cUA1UDmuWhSCBC9U06DJQCmyH6kMEw2bEqbQTiWCNpWkrKkINdXQqJJKQa8jyyKkIc9UMkmSAoZeRTPyjCYj6oUSC8fXaAU+h6MhZU1jvmRxZ+c6V/avcO5LFygv1bjz0UeceuIMxkye6XRIrVDl2o/foX15nVmtQVErM+72UTyNxuoyh2Gfkd/HVhX6u/u4gxHDcEhOM6maJqrvE/suGBIjJeBgukd1roBuSRTyBuZ0hNRqEogQgcUyuSMNdpqHXNm8z9bBFmdmZvGjkKYW0VRDfvqlL/PC2QuYhsWPrnzI3OoSKysrdFsdrly5zMN793n8sbM8dvI4Vi6bJrDsb+9y96MrLOdnqaj51AgsZWrkj57nzjBgfmU5hdrJssqoL2PnirTdfQ7Z4uUvfQFnf8j3/vDb3Ll0necuPMvTTzxFr9nmg7feRI8FTkWnUayxs7nPNAh59rnPkSsb3Lz1FsP+BmceW+Hh9ga3dvepLRzBNHM0Dw546StfoFjOsfdwk2s/fpPh+gMqqsRTT5xC1xJiYZsZBdy4u04kFPUnllmslTEEOaHX48HNa/SaPVQ9h2MIr2CcXgNHzoi9qQhp0OiLpXkYoBsZJEUlyelp4k6mlKUwW0GbBuQXZph98gItNT+dO3n2Hz3z1a/+i7/uoh69A5+2Tkqi11vce/XP/2V4+fJ/qm611bHvPFoAj4Y4wQTNNhh4EQeWwcPOiHt3twgDh7mswVLkc2YaUo9jEs9l4keMZY2O+PLKYA6mHFNUyorCQDjnxVVPqjCRC3QjDUWgQCQ75ZJn4pgsRhrSIAIbNEklJ1XSwqZlKriSQRzmkaICul5IT92lRpHKsQXW+22KdpGGmkXxA967eYnZmTxza1U2ew9o9Xc4/bkLBDmTtTNH2d7bxFZ1vK0WN//8bY5kj8AkSzHKomUNdvoH5KmQSAGdYRNx0twdPyDyh+RjJeVJabIBqkVP8lCkIabmpotdRcSei1RnRxS5mKXGDHbB5truOvcHTaw45EykomoW77W32NFDvvU3v8nC0kIaj/6Tu/f4ua99nZppMd3b462rH3Hz7m3yZobjR09w4vgJ5DDg7rsfY0wiFkqzmHoOLZNPxY8jXVAIljm2cEr4q3EY89rHl1i7eBalJKHW5VTDJU/g0puv0treZbjXp5Grc3RphcBzef/dt1mrz3G0voTqwvqd+8TaBHtWSAV2efyxk9SzGSFlp+11eev9N9jb3eT0qVNcfPlFstUSyCqHH97k6qs/IatBbaFAeaZEqVKju75Pt9XFLOd4uP8AK1ZYKVeJBgPaWxtoscRw5DJVNUr/N3vvGWvrdd9nPm8vu5fT6+2dVSQlkioW1Shbki1LtuWWCJ4kRpJpGGRKZiaDTAJkgnwZIBkEA39KpmVmYEziILYhy5IokpJ4xctyefs9ve59di9vb4P1XiPQlNifRd39hSBY7jnvOXvttf7r93seWycKJ/SjiJNYZSipjNWEsZRiiS2T6IwWVKqVIgsLM+gFi2C/j3XtLM61M3TMxt5zn3jldz72sY9/+/Ei9dO5SCm9+7ufPP7Df/VP6vcfXtLdMA/EGfN1hrv7jPZ3HmFPXIdBo8JuAvf323jjCQVFJh70aCQZF6tlqn5AwQvzKogYFEe6jjvxmSdjRlFzCqcvlFdSFUmtMI4MUrmCms+cRI8tyvlJgbjtSzMUSZAWTTxRQFYLSLKFatZR5TJFs5LjZEJTwaubyDMVzi+toycqG7c3kMOU8+fPoVgSNz54k+X1mbwvNlVT5i7MYc7aLJ5d5/Yff5/e7S3ONk7R2hoyqzVIQ4mTox4L1nLOdIqUkGLNYpK0CeMhrdY2SepRKJZI/0zXVVSy/GZq5A+YqA4dSejcBzxzajXPU/WmPR7sblCslLhUn0PfPM5V4O8OdijOV7l44SxZs8R3H9zn8kdf5nNfeBUp8tm58x4P2m1mmvO898Preal39fQZaoqBsdnhXGUBOzWRFRsqZQ7cMa5psnz245TUBdRIzYUGHW1KOCPBjIxe1ph0J5iBwvHuNhfWLxKOIu69f4ujvS2KukZBMM9DWK3NU1HtPMz6cOddjke72LUmT156Ir9dVDOPQB7xnet/QoTPTKOOMxWzoVM05md5+7tvcnZhhZlqmb3DTQa9NsuN2VyKuri2lu92Ru6QabvHYHcL7/iAQiwxFsfQVEUuatQRM6lBLgEdZDo9RaYj/jRhjVE0gjBEM1XOr86zOl+nVCkgWyXGK0u87oxZfeKlP3nps6/8zrWz1/YfL1I/nYuU1Hqw/dzo+6/9Q967+ZIRBerChVOSYhv0723R395lcnhI4LpMK0b+BtjYO2I0HpFICmGa5bLKZslm3o84K2qBUsg0johkjaEXYIchDeR8QC6KoLpq5wtNkFoMBB6XIkJHKlJTOlpuHCkqJdTMyMOOsaSTqQaxpKEYVj6ILetllEjGs23kRplUk6lXG7lE4v6DbZ459wSlWiPP9kyHgkM1x4MH9+g7fRoXZ7j62edxBy12PnhANJxS0grsbx7SKMzgd3xKSYVqVqPT7uX1ikzYmMcn1GYs+l6LQTyg67SYeEPWK8s0jBKZ46GZKT15xM3OLRQt4OmVZepLdU78fj4zERZkre8QH/Y49iccOYdcnFuiVLXYl1ze6Rzz0qc+x0df/RxOMOTHb7/J6tnLLDaWuHvzA/74+htIhkEz0/iEvcqyVkUVSuREZ6Ko+e5VrdWor1zKd51ZoJFKMaOSh3baRl2y6A07vPXmdbIg49rpK1w9c42iVsSZ9Pm//o9/ztHWJk+fvsq51bM4QnAhBv8PN5k4x5w9v5rXjHa3D1ienWF5sUp3uM3d/Zu8/PmXKVZqdDcPeef6O4y8MY1GnZdefBFb7AoHQ5xOh5tvvUW9VOTiM09jiksXU/xewJ3vf4ud929RlzTMyioHXohUBHs6QE8ihrLKcZCwm/gMBdxOgUSWCZKIRrXKSq1ARRAtbJWzP/dzvOsnfDCJw1/46jf+weWrz/zDlZUV7/Ei9VO4SIkvObud6T337afc48Ovp/3eLxanzinvwYZi9Yb5ELzjhXiyyn6nRdFxiY5bHAvzrJQxnrqIu/nAUBj3h6ypFrOahhIn6LKElCYokZ8XlGdNE4H6F2XQIC0QiziCZBOKxnwqo2c6ulbIG+5umuQSgLokEC4GU3HdLEuokmAXaRS1Epg2Sb2AP3LQxa+fbedW5KWL51i4eo6TkxbOoM/q0iJWrcT99+4QTwLs2SLb3W2skoympLlUoTm3gGoWaFRmePvNH9LQangbIYonUdILTEaPCJ8C6i12DIqVsd/dwU+n6MI55/SYs8tIcsxU9vC8AXVVInNHyFWdruSyeGaFhaooKu/ijycMB0PmMTlXquVImo7IpKkplUaTac1mNxhx6dJFnr54DUU2GLsu/+u3/zXT0YCXz1xlLatieBJyJBP4ElMR4Wguo5tVio050AucTMSwXuIoHnL1U89izRXZ3LnP7v4uBbuUZ80aWolQLCC9I9x+h/niHMW0lJd6b7z/Bju79ygahVzDlcURa7VlmpVZWqIsPTpkNNzlzNlZTl9YwzQM4iDh4OCIO1v3WFpZpGia1Csl5mcW2Lp3j/t37nD63BkOj45YXJpnZWmJ8XGbjfeuUzVFzqpC58gjVQoMhS112sXSVFpJxlGYcCilOWwxERmxNMuROqdWF5kpCmpohF4SIo8zXD8ZMvf0C7e+9uvf/CvrZy+99bNmKf7zFuSfqpnUT8QRZK9/tOQfHf3W8K13/tb4B29VCyddFF0jUg0ku8K99gHJqI88HNL1XU7G4xyyL1C0IwWGYURBNdCjFN1zWFYtZspWDvc3o4BlVaGUCNKnqMsIanWRkaTgCoqjVkBPLLIEhvj4mYyCQUWqUFTLxJlMmEloso4hGWSyRqgqaJaJFuu5dcVTxRIok2oStWdOcTLusnJmnYtPPkV774jhZpvF0gIPd7c46u4zt1am7x/zsS98jMPpkPmLlxgJnZPjcH5mhe/+z9+lFBm0H+5hpBpzjQV6/RGVSg1dUwniKWpJ5nh0SLt1n7mSha7JlIoq6WSA5rsYasbUnzKKXeSlOtVCCc+dMkicnMN1xW6ymKoUT88RxC7TXofElHgoTdiJHJ575nnOrq0jSxo9P+R77/8A1Z3yyYtPI0UGlmzn4s2TkxHTicLptafQlTKSrpAWVdr4SMsN6mdP5YonWcqY+GMe7t9jZX2Nen2OqDdi+85NXvv93+fyzDqX1q9Qths8vP8+N378XdbX5klkhbsb9/IC+fnZda6ev0Zjtkl/eMDmvbcZdrYxzIzFlUUalRq3NjZYffEpzpxe5/DGOzx4//08E+a5HmvLq1SLZTqdXp4gF8Xw8GSAqcVcurJK0nHZ3eygWmUG0xPkWDy/iP1MOPbAVzXGSYwvRgppSs1UODtTYaZm5mMKt9ngR60uQ60cvfr13/xnX/7l3/rbP8sUzg/F7d5PLFR6uH3ny/3Xf/A/jL7/o9lUUCQrBeI4JXQjBiI/5UwY9IRoU8lTxcNeF12RcuW2E0XIuk4QBhiOz6pqYgrbMRFWmrAaQlOQJJExFBErMPKSqNBkh5IoHBexBdUToRaxH0H/U4F0EYdAjapSQlcFa1uUV7Pc8ivepFEoo1s1olRDSaT8tucoHaOWTYqLs5z5yLNs397i4tI6apyxcX8nJwsIVflYPuHcyxc5kSe89Itf5t333uXq5avc+tHbKJ7Chfl1vv0v/iW6lzE9cXLsTL0wjxpq+a7BSxwC2UdRHUbjfZADJLefK5nK4kuXQ1LHz7/uIyXBNookisxD74TL6yusmAaFMMYSs5zDFprjERVS+mZML3apVJrYizOoVpX9vVZ+AXBxtpkjk2Mxy9NEIFZhMvSw4gYrs1fREZe4AAAgAElEQVSQpSIJAWMzJFtrIK/Po1UblATBU5FyOetef4dKo0hZqVAsGuzdv41zt43cSWntHlGbLRNOexSyGCkKaY16bB3uYMgyL1x4Bj+IqS/OMrdYJWjvMtp/yGTcZr97iG4buVfwI597iaqkIjkBR/cf8O792zQXZjl96hR2qqFLBp3BgBs3bxJ3+ly6sMzyaoMHP3yHJDKQNYtCGuAmU/Z9l47QV0kykawQChKoaSDLj2ShSyU1nxvWr13gVpryvd0W9sKp6a9847f/zi/98m/9E0mShHvr8evPnsBP605K8ofHq+7tu/9V9IMf/5b2cMsYOmNGmZ9v+5N2D6NeZugHTFKFo0Tj/sEe/W6LgjiaBSF6lhJLCdMoRA8zZi2bURDkDOyqBFdShdPClCKJLl+WhzWH6BwnMr6i5UNzM1HzJLmChS9ZudRhGoMgWM+otRwHEqoZmSShpgpSaqKYJVS9iBwK5IqGpJm5MDNVNaRSCX2mSW/ocO7KGo7XRY107NTg+HAPtZSxPd2mfnmeCy8/SWYrlGZncpbSS5/6BNt37xAct1k0q7z2B6+hByWSiU41nWG2Oofveli2uBQY4GQDFDvE6+2ixT10ycMypdzybCkWR77HbHkJT5LZjUZcXG0y0zRQChrBNCI5GuUG4epKBd8bELkTIklhQ0vxUoOmXGOhpuXF3H6/S190HS0D2dYhgmY8R8VcQbGq+KmPU5KpPn0efXUBN0hwHZ/KTIVhKpTzHS49dYHxwYjjw22OH+7wkfnnqacN9h7e5fU3/iXNgsHTp66iBbBzcJ8bt66z0Gjw3MWnmEQht/c3eOojlym6Q/RRl3DSpZdOuH+yT6ynLM1WqWeiSK4zGA458oesXTnDdDrC6Y65cOYqvbHPw519qorMfEFi0j0gnvg5WcFWbZaBtj/IzcxtZLqCvhknmIpBnAq2fUS1ILO2VqW00sCtVvlhe8T9YczZp54//uWv//pvvvL5L37n8er0/3wCP62LlDx6uPfp4xuv/331revPLwwnkmNKKEszTCceg3ubhIM+ytRnGmacnFrm/mTI1uYm9sSjFsSiNizwnXn52PczVF0cywx23bEowPCCbHJZMalmProcE+diUZNBKrjVBrasEifCvTaDrhSJEw0vEzsxk1RUZzLByZOxdBtTMvJUcmoKw65JJt7chTpuqjEJFUpZHdmsEUQSiZ8SlU2iekxkjXjx6Re49/adHMpmaya7x9uUFm16Up/Tz50lKIA9V6LUtPj2n/wbvvzZz7B76wG9B13CDuy832K5cY5oFNIwCyhxhIdPWgQnGaAUXPa2blAnoCrolSWdvuvlnrqKVWcwCfJnc6FZIdCnhLMCElelKBcYj0ZUqhpxrsLKcLKU2zo4gcal8hpVPaYwq3HsDxlGOgfjIVJRY3Vuibl0Hk2qEdsm0yxjZKuc+dgLORlAlVX6o14e8EzqEsuXFqjOlYnCkHe/9Sb9By2eWH6Rclamt3Wfd177gzya8PTl51mdWYJph3u330aKY1YXljHKBf70ze9QLMoYwZBTS3VkPaK21EA1FPb3NvBGHQ72WzTmVjHsAqdPr1MuqnjOgM5wzAiDwxCOJwG/+PJzKPvbPPjhG/SmQgiqMFcoM+MG9KIpbRn2FIV2luYyVjdKKGg6UhSxtFDg7LVlwpLGj3eP2HIUjJnTXHnuY2995de+9hsf+chLm48XqQ/BIiW+hfbDvTPOweZfTm+896vy3s650myZcrXM4OCEydYhnb0DYtchSgKCZpED32f3uEMkjC0CuhY9WnzsOCLJJDxFZ5RCLxTYFpknULgoqAaxl++j8kTZnw3Mc6VWJjFBY0iNMBOqbiVPoyuKgStLTFIRiVGxpSJmJtwkGpIi50QEYWuRzQKRbGPoszSUJcLIJvDlXBQgAP0DeUppycaPBihyRsWuMDyYsFCeJQ5dpmEPqSkzsmM+8oUXub/9NlbN5Mypdd5/6z2ePPUkh3dbuL2Eh3d3CMcOcwUrx5PoZhG1VCKRA2pLRcb9fcLOQc6dqp1fpBWPcY5EenuZslki2R9R8SO6fg+vrLEyu4wxU4emRet4m8pgQtNJif2Ym6GLpJQ5X1zGNlPSFYOOmTAdhDhRjBM7FAtFGtIcxdIMoS1uYW3KZ84zl+urRKQjwZenbPtHeJWE+ZUZGrMVZEvh/W9dZ3qny+n6OTobB+zfvMnV+TkSJ2R//zjnwZ+qWKS9vkAUoteLpHLK9oNbqP4ITfGQRf6qqdFoljD8KNfej4cn3Ds8JrCK1OYWaJYLaKGLkgT0PJ+HY4+WXKS2fo6fu3qa2//q/0Tr9kl0DV9WxE+XytjJ0TT7WcrdNKaXhEwk8p5e1bTQ05C11SbLF5boZjGvP9xmrNfRm+t89JOv/C+//I1f/xtnzpwRfojHr594Aj+VO6n8li/L5Gm73Yx3j191drf/o2zSOi/vH9jKcQ/dlzjuDwRmm4PWDtXIZTL26EwjRpkYIqf0h10sU340HA9CRnHCID8C6tQUlbXY5YogKUQRY/GLLLjXskxT0rETNT/+TdUCh4nAuUgoItwpcC+ySiiM5JKQXxaQhYVGCB7QKcoZkRLTV+KcfZ1JJWaKq+h+hcQxkZRiDm8LkyQ/8qSqRD/cY+3qAoedA2bKCzTkOp0H+9REP66k0BPD5hkdJ9rlE5//FO/evMnZS08huRJu38uH2Ldu3SZwBvQPt5nRFJTMzEWZc7MzNOdq9LottNRHdiZ0kwE7wQmKHPHEs9fQnQjlTjsPYuqCZCDmUrpJz06YzKhIRsasyF9ttymlBju+gyXoklKFVA7x14sE80WCExdb1vFCV5z2UDKxSKqkZQtz7TTG/BpmpUm9KBToEQOpx3ZyzJVPPU2nd8z+9ib1+VlGD7q490eY4xCpP8r7iuu1BaRYYjTocuu9tyhnMZfqS+jiA6OmkMoBzv4W2qhLoSrTkfr00gEz9Qq1WCLo9EjTAMSA3A9ANygXTI72dtBNFbM5y1EkszlJaCyfopkOMY/2aCbQGzskBYvQ96l6IiCbspUEbGZJbqERUFSB/7QViYIps3pqAXuhwb3BgM2Ji9RcQa3N88oXfv7vfuLTn/kH586dCx6vUB+SndRPDNCL7lb7UyfvfPdv+2/84Dlle1u1VIOpquFWSuz3WkjH+5gDH38Ssx8EeElKX7CsDaEy98jCONdoR36SBzXFEbCYBVwtKMwLaKzzCM5fUNRcWFnKRD5KZRSLwa5MIms5W0r8t7Zi5fEEIXCQZRs/0XO3n5CM2rKSV2rGmkipy6SZTtmYwUxK2FGJQrGJZxpM/QRD3HrFGn7cxzdGaDWZJ557hvfffo+o73F2bp1eZ5gbYxxcnPCAaqOCahS4ePlJOr0RjeZMXgURA9tOex8l8bHkjKOdQwqKydr8ImmQ0O/3KBQsimnKSe+YrKoSlYUBSsU7OGQ5kFED0dovYWQKRduklU451jzWrl1kaWaW6f4x01aLuCTwNTZpP6DX6+I1LdJmmRm9Qh0DSXxApBF6sYaPTMufMvfcR7AWVxkI0qj4MJizuNm5w9Lzp7n04iWSMGL7/gbjgz7eUYB8kqCfjFgQXKapT5hjViIkd0R75yEnB23qik2jVmOkeyL9gRoOwDlB1QLm5kv0TvaZ9HvESoaTxjRn5ji9sPqoVtQf5Bca25M+QbOCvL5OJ5HZOOxRscpUBke8cmoFZ/+Yg/EE1S4QjMYogctu5NIVIlFUxlKMoqqYKBB7zMxXMJfq3HUnPPQC1MYcerHB2tnL7qtf/vJf+cwvfOV//1lHBX+obvd+YpFSaA8unVx/4x853339lXTzgaboKZKmM/YzAgzGgcNkNGLoTjjyx4z7ffAjVEUV6G+GnoMvp3mxuCSMt4KgmCacVeGqZtGMJAQJv5/EuFlGUcyYxC5AvNnI0IwijkDTRpBkWr5AmQguuigwC4mB4FFpuLJJEEvIkpHfAqqphibpKNKjW0FRUI51gYOx0Ypl3GlERTJRMuEA9EirKTuDPRqzNWaqs3kmq9mYpd1tkyUO08EEU7NzSqddq2FWxAwso9M+xjY0apVqPuuRpJDu8Q5aLONMXQLXZ6nSRBU2HU1BaxRoMUEKAoqRTzztUNZNZrUSZpwRygnt0QCzXmfuzDkK1QKjSYej8QHVM/M5GSJtO/S2j0lVg0BTsFSTs4VZDEmnlYR5wl+v1th3HfQL65RWlqgIZbs/4dA9QlmxufzKkxRnRZ0F0Zfh8I377L67T1PIpwYh1UyFwKfV3uNg6wNKWYQdi7yXShRFjxZZr4/hDajZCZk2JbB9impMfHSENJoSiNiFqSFXZiiVLOLBCbrriXElE91iU5bpNpt4xRKtoy6NVOZj82UWSdi4dYeprFPRS6hhRC8esR1M6WbgSjqJkqCqOqRiYBCwfG4Wz9L5oDuip5pk1SaSbfGZV3/+7quf/+I3rjz9/M3H+aj/7zL1U3vc+8md1NEHb/+l9mtv/TfVjb2Z4njANJsSjidMjoZYRpWobDMQb6zU5e7wmO7WDlWxu/cfCR5FNWaQCZRLRikDQ1EIFYnZKOZZtcAFBEsoyLtmjphHpRmuWJw0iaqaIacKfigRZyKJbuWBT2EikdEhh/tr+d/3H8X3MKQiqqAsSAZWopJmGR5yrgaPJD3XZk2lDEm3eWbhWdSRijty6Uld+maXU8+dRmiWlxaXmWvO0j3qULWqbN++jzeYMp46jAIHs15E0VSa5Rq1UoXbdx9w5vwljjubZOmYZrnCxvYmTm/MnFZmrbGIpsl0JiOmScjFukADJ9xvf8Da3BxmEuJPukw1oQbTWS6tYRYbaGWDqT5hUHDwy8LZo1AcyUS7U6zUwAl9RpHLarmexzNElKPle9SX1vB1A/vyaQJRAwqnLJ2ZJ6wBsypqXac5N4NlGUQtl50/ekB2FFAWcY+eR0E1MaSIYWubwwfvYKQxtmaRhAqtbpdq1WKhahMe7ZBOj5ELPkNFZMe0nNKqd0c5pUFUdFpTL28fiIKwyGeVizWM6izSwirvRRE3j9p5qXyJjDlnTNRq4XgBnqHTyAxKmcSt6ISpIjNMMsaZRKYqhJnQYiTEpkxhQRTgfUK9BtVZppqGPT8Xfu03v/E/fu7Tn/g7tdop0aZ5/Pp/PYGf/kWq1SrsbO/9zuDtH/8t6+HOUjGOpdrKHN5Jl6P7G/iDDrjjnIzg1hvcF4387UPk3oCiQArLIWYmIgJZPkPw4xTZENbbGDtJeFLWeELSkZOAWEqRdZM4UThINVppQkGVqMgZRpTlV9hNVHpyxr4gUqXV/MZQCEVjocUSJCtNJ9BtXHF8wqSa2qji+IiOJ6nkY3pxKyRlxHKF87PXyPo6FauBm0054ZDq+QLdpMOlZy8zGI6Zbyzij0KmJz1mKhV2NrcZOpOcXKAoJvONeaYjh2q1TpRkucTzySuXBCsSZzxg1OnTOewQRWl+ZEzDgGpmc96ewxuOGWjTXFU1cQ7YOHqbE7qcL6yw6DexK7OP2E3qlI46pmdM8p1UcaDT9MQxViGRQjr69BHlQNXpRimeVaIyKwigTbyyzeyZFU7cLvf7Wzz9hedYvrLKYHhCp9dFyxTGGz1m2xWqfQnLTwiymJ2jXZTAQ+v2iFstZD0jLeucBFMmBz0aikVjrkwQdJHdPsXUwRkfYyzaWA2TqCMiHsLAB+lkgu4HOBkMS0XchRqFUoVmc4G7U5/r23u5oPXTV87R+dENwvYQJ8lwChKzcUbRj9nRY1pJwDCIEdCw0CrQF4hmNcZcaHAiCJ5xiCaQweUagaJx4eln29/83b/+u0899fwf/KwLF/5dq/NP/yKVZZLX7y+N7tz6DefmB99sJOk5PY7lcP+YeDSidbxPt9clSB6ZZDtZzGGvw3g0REkS1CCinEkU0XIfWz8O6EnQiR4xo85KEh9XDNYSKCvZI/GjorOdymyHUZ6JUgmoqyYN1cg534M0Zaxa6HEJT9AUUFBzFZawj2T4ou2fpI9KyFKBRByPVANZNUgTFSlRQSnipSaW9kjxXi83mfoevuQzVUR9xKW+WiE1U5589jI/ePN7XL74FFJqMTweMm/N0949gSjC8weC6MfKyio7O1sszp9hZf484dTN2e9xHOR9vzv792j1jliYmWNBbtDwdCa9Ac0zS9RnKyTalNvH79LVRlQdiWW/wExzFklN6I67OQbm2B7SGY1opDVeWHgSO5DxfJeuNmV7ckyoq5Tnl5m7dJWRG3Lh4mX2xQJjqtizJe4ON/FKMRefvcD66bU85vHgxi0md46ZPSkx61voSYKjxjzY32Ljxg2eLDcpBaJ/GeHqMWNnQjkrYPgSmRIyNhySsM9c7GOMunn8IChlJDWVNApJ+13KoU/DS/Pe5UHB5nZVRqmWsI0CGycOxyOfl158jmI4ZPc7rzGrFvMqj1MEazLB8CLuErEbBkzTDEvXiFUxcnCxyybKXJWtyQBX11DtEplhodiV7PlPfvr7f+0/+JvfnJ9f3368hfr/fwI/9YvUvz32jY+a0c7xV/297f+8e/3GevhgR2g+8eIIp6DTGgzon/SQvZieN+XEGUKWwtgljZN8xqSGGZ5YoJKQMQm+AJMlGR/XDZ5RNGYEtzsK8t1RW2R7RCRBsRglPpGUYYhBbpblwT1LF1ZlGWFrEzeGIhKKqNIIhamq5EP2IBPWFh1P/DuyTKboeWxBkyoU9BkUIUqSwQ+FTUJFVW0Mo0x/PCKQXVx1gjWrUJjRcIMhH/noJ7h+/R6n5i9RCctoE4lkMs3Fon7ikqlRbpdZnDuLHJUoKTVCxyeTIyoLRXpJlwfb9wldF3WaMatY1IwSa6fOU6pYdIITOsqY0598mqNbNzl5511Wm9XcIOyN3fxmcltpM858GkqdhlekWWoSyCkn8ZTjZEqgqbz4+Vcx603ubW5QsE2Wz5/N1e9KUWfmbBNfD7i3e5f6wgznr12me30LeXOI0k6J+y6WbuAnPslowvab11nTC1iWykQLORy0SQcTGnqTklIglj26aZepc8ycFFEXx2AlwDciogWLSeCQinKxnFEY+SiySa9c4mFNwzNUKtU5honB9mGHpbkm2uiIa6ZBd+uQVDHx9ZRk0M2VxdejgBYSkSSorTKGJJRnGVajSDvzOZES9JmZ3DAkMnWV2YXok5//4j/96//hf/qfSZL0My0A/fMW6A/PIiWCS2533nn/g99rf+tPPz9+9wNVqK0026SnhLQ8l0F7jNTzGXsuJ8MOYTRFDRNcKcURrtoANBEhEBx0VWSdROE44oqq8bQEC1mCkWZ5RkoYZwy0XHIpphXi6Oeh4siiQiFGKnKu6EakjQUYLxQUKpNEMBQUAcRTiFPBTrdydrovSzhizUwiMsmmIs9QVeqEUpTPl0LRSTaaIFAnmYGkS0yiLpRC+t4J1UqDYrNOb+xx/vQzJP2QK8sXGR50idyQidMhYISiiYsBNe8eztXWcCYZ1dkGakViGPQxDRGjUNjfusWwe0SzWOPK8jWsgsqh10U5Ncfay08TeV1uv/5vaN2/yVK5ybw1hxorDG0HuaDCNCHrh3Qcj7RWZv7MaYqL8zzY2mV59RTLVy7SG/W4eftdZq6ehaIuDPfUmjYLS3WmBPz47bcIxiHLnk21Fea+ut5kjKTJtB9sUT1xqPZ99ChioEf0FB838mjGGlqiMZpOSfWYoh6T+B1KZogSjqgYGaqWEImogzfGKJv5fFGcweNMxS+V6RfFz0bFKDQ4llRawwnxsMfzCw1W04CtOw+Q9RKyLqGEwmfo8gM/YKBYJOJDKHKok1Eq26Q1i7uDLk7RIK2UiDQL1a6wcvbS5LNf+vJ/8tWv/ebvPd5F/bufwIdqkQp7vYvO9eu/573+5se6G/dkseCIkJ3b3kMrVXCsMgcTj5OxQ/vkCH9wguRO0QwVZI2ByLwIvHCW0dB0vCgjzVIWUHjWNCgJ4WMc4mXQlAzqCihpJMqh9BKDQQx9QeRUZczMpyqFOfNbdPS0NMwzS+Jq2pVtJpn4yiwMTYDxLDLJIpBk/DjMayIi/GkpM7ngIEgE5sMgFsdAIdyqzOY6KjHjCVKPIAkomuLYZaCXROI95fzlixQ0i5OdFponhKkGnhcRkSLFAYE7QtNMqjOnKc/NcdJvUbFLLFcX0cXtVLpPVozZ2thAG4Sotoy51GTm6mUqZ1fRmhLH2ze4/q0/4pn1qxQCg3Ti4YrlJXaJJi5JlLDtTHj+F36ehTPnQTbZv7dJe++Qpz/+UeSSyZ+8+S32ognPffbjnBM0iOERshKxvL7CePOI97/1JmyPOaPWIUpw9ZRB4HJ45yGnKWCMXZLAY+CNGE1HzFVqeV5tKmaP0ZAQl6VY/Cw8InVMavg5DVUZDtAnDrJoHGgKU8NgamgMFPJBemqZpIGMopfz9Phhu818Bi/PNRhs3GU4nhIpJnVTB3/KvjfmTQkmahHLMsncAXPEzK3O0TUkPui0mRZMRqqKVqxhV2e4+sxH73/5V7/27330oz/3xuNF6mdjkVJPbj78yvDHP/5H2a0PTkV+n0qpRDZ2GGzcIQrCfIbgxgrHSsa9zhGjYR99OEWTxHwoIxNmY9GWiRNqskycD7RlKpnEE6bKrCLhuFOmWUJT0SjJ+agHJzPzT+BE6I6yAj3dwlUytHCakzGbkkwVP1d6TxFWZJOTWCIR+nbZxJLrpIlJmmqosoQhJYglaJyKI6FKJhdQ9fIj3VYisoEqsiRjGTaD6ZhqcQZNq+QxhonnoBVlVi+ugBqRehPC3ggrrZH6JSxzhiR0CEPxBnbQy5U8XqFqGmfmT9NQqwSOwyQ9YfWFC8hWxu133+CH777BxWee4uKlp5hbXqETttg6vovsRZxqrDOzcoqof8zB1sM8eCl2JqeuXKCXJsjVGhefeo5MDNFHHhsf3ELJEorNCpv9Q7SzizRXFlhdWyTVYo5P9pCnLsbxhJ3XP2BOqdEo1Bh6I3YP9jjZOWA+1ZmVdCExpu9PGU+GGDGURXtTVH8K4NkJaTrF6rYoZQItMySrZVTSkPJ4ih3EaEAgm3TUAuOKzcRSsBaaaKUiUSAxDRU2PZfId7nWrMPmQ+Juh3GcEKpGbm1O3BGHUsR3xGhBNqhoGoV4yoIF1eV57rlT9uOAsFphomrIdgWr3OT5lz/1x69+5Ut/9dq15x8D7v6cVfpDs5MS36O3dbQ2fbD57w/vvPfbUurMzGomwe4hXueQ9tEh3mhC5iWMy0W2wwmt/ohs6JBGLnIWUZMkpEQhCtP8l3+ain5bikHCNVnhlNC2R1G+UxJYXZKMwLAZBz6lLKEuGURSjS2tyEmhSDCdUggT6sI6ovj5MHUSxASpQSgXcnnEJJKJBZI4FfQEm4JsCAwUUzlgpGZ4iUYgFjBJw9JKqIqcp5vFS5cLeWBUHDxFvy4M5Hwhs4wCZkVktHpUagqNok3mmujxLHJcJ/YjyhWNodtiHPaJxY5QKbJcX6agKLjOmMULp6ifXyWtxdzde52knBIFEd7xiNXmPI7sM3dhXWQUGe0NWFiaY7N9jyxO6J2cUK0Xef4XPsfUc3jtO6/z5HMvsnzmLFmUsnfjA26++QNW11c4/+Jz+DWLke+iiiv+hQa94z16dx7SdLJcQGHLxVxXJWZ/k6MWHA6w+g54PrKYRaVhnouyMwk9TPNZo6eFRJqPnrpYvqiGj8gMl9D0UCcjyn6Irgrml5wvUkdpGb9SJRLs4IJCZCskWoFJqNIKA548u0Yzdtn4/nexIxlXEFlLJaxuD0PJ2El8viuUaZJEA1gqwPJMkS4p7w9dXFHVqVcJTJtMK7K0fs579Stf/btf+qVf+8eSJLmPd1I/AzupfztAHwyq7tbDX5ke7/8X3ju317WH+9hxwjB2GJuwP2jnvTQ5SBlMHfa9R/ZZI0iwggxF7IKyjKkgKuZl3BQpyzgDPGNonJI1CoJXHYU5R2ojzohImFdVmqpCHKgcqiWG9Vm8QCIZ+8ipmwPrBJ3RCBPmJYtyZpCqNmMxqE0knEwiSsUtYBFdqeDLCaNkykSUmLHQlFJuD5ZE70+Yb2QDWRfyUgHhU1DEmy1MqZoLGGqTLA5wghOMYkaiSZiWSbXUQPIsqmaNxIsJwxA/7pDJCqpaz/lYQdql1NS5+vzLmDMVWsEOXXWLp375FeQ05e0/+jbXv/NdXv7MK1x96WXiAdx67W2mvRaLTy9z5vln2N3Y5O3Xvs+XfuUrmLUad95+l4dbe3z82Zfot05yRtba4jKTyTh3zc2fPo2ThBy1jxju7TF5633KvQlr8/M0Lp7l5GSYK6bCkYPf6lLTLTLRjRsImsGEQpShicCnLBGK5L9QP8gBcuZRSjzMdEqWDYilIYrsYfEooS64T+JiIimV2U2LKI1ZMlmi1zuCmolcm+Fg7OPJMh89v4b38A7lwCPsuKiFMrEgi3Z6aIrM/WjKewiMNKwXFU7PlSk3q7x1cMC9OGVo6DimSVaoUKjN8PRHXtz59W9887fOP/nkDx5HD/78JfpDtZP6s06fxMHW2d6t2/+i8+3vPRXf35K1LKNQrxMUNHZHHbrbe0hjh4k7YXfSy8OYWiATehGeLOHrMrEqrL8eWZqQpSnlDJ5RZM4jMaPJ2GmKJ+iLiUCxZJQE4TNJ8+OYr5WJarOMMo1sGCKl0E8DvCwWJj9WJI0mOqli0EtSppKCpFo58TNITQKpyCRLcNMQxJA9Fal0Md2SkbMw/6upF/Ns1SQUf76OJRuoaoHZ2XWIDJJpmpuTMyVjkkzIjIxCyaBsaeiJSeYZZIlKlvk5YjcJLSy7QKJP6QaHyIUCZ66s09dOOPfzF6g/uZJzn+5+6/ucbO/QKM+wfPYy3e6EQesE3YQrr7yA0agx3D3i9vd+yNmzp5hdWaZ1eMAb33sDM1a5cO4iM5fOU2026Rwfsbm9xY1fPhIAACAASURBVJVnP5IfXXdv36X7YJPZaUC8sy/yqtjr81Cr0Do6YXpvH1qjXKoZ2TLDNCAcjWgGEoWYfEfoSglBGpNIHqosdrghVjxGSgZk2YiGmiGlAZKS5hA68SE0sQp0q/O4pSpxljCZtLFmy6jNRSayzdbhIdVxP59HFZ0pezstrHKVMHDz6MMw9HkYOxxJ5MLZU3WVmWaRsaJyoz9i3zBwizaBXSBULYqlRvrpz3zxX3/9L/3O787OzrYe76J+Bhep8ODg6viNN3/fvfH2ufBol2kQU7YqdE46ZMJ5Jiu5T67V73DUOSZxAmQ/QVJVAhkG4vggqVR5ZFrx/CCPFYgj30VEyThDSUVXjzyhLSgFcaYwibKcyKlqRTK7Sk/TMaYRtqTQjiPGkdgTqQjJk8DlGYqZK8zFrZUt5ASKgaPoHAklVxiQyDa2UkES3KlUvAEUZCUBOcEVM5FUxBVqyEoBQ9PJZB1JszBUEyW0UZMiWSSjahlh4hLJDroV5k7BueZpur0pplrEyGyMxKJkVwmkiNiOmTLAiU6w1nQ+9jc/h7FSot9usXXrHZ568iqHH+zwzg/e4/kvf5Zao8ibb36fZz71SRrLS2R9nzt//D26hy0ai/N0ul2ON7bxpx6vfO5VVq8+gVSqkKkJB/u77OweMid8hRvH+AdHnJprEk37eNM+/cihONPIJRnygSgWR8Sez0SP8c0sV7lXgixvDoSSwOmkeSQik11U2cOIxXFeEBHGFKSAOZHkz3xkTdyupkzSmJFpM20s07eLjBOPOBrlma2sPMveMGI4drigwRfPrPHgRz+gPXYwdJ2aWCwnI9pxzFYS4kjQVCUWGxKyrfJwGrGJwoGuEJbKSJUq4lC7tHDK/epXf/W//aXf/O3/XpLEnfLj189EBOEnajJy68aNV90fvv0/Rfdu1pRoQmaXUSYR/Xsb+Q0R1TJHkcu91hHH7Tb4Hmoc5UonVZLygq+DTDET4wmJSFQbMpnVTOUJ3aKZJTiBk98czioZliKqDyr9VKefiPsz0dWrMq7Wqfs+JW+KL2eEapFJkOVNebEY6rKMmcTMSzZVQUrIFIa6zL7scBQIVlUdO61hU8QWfT85JlLcfGcUiplYvuTVMcwGalnPKx6D3gRVLZIlGnomogxldBdMTfz/PFzJRzaryEYlT20X7QXkQKMuW5SEMzAti5ocUbFPqk4YZh0WP7bM4oun2e1uMbteZ+7aOY7ffcDOrYc8/+VP5ovND//wW5xeu0izPsvx1h4Pb9zkaGefj3/uMyyeOsvWGz+mfdKjPDvP+qUr1BpzhMS0+scc3t/Du3NItR9iC+29naHPWaQ1hdG0T7B3gt6aYsUGhlB7pRGBaMMFLmoaIwu0ixThigxbklDJxIdLgC5NkZMxY/rAmErqUyFBFxclmpJjfadZTFqo4ZUWaMsamS1TKMkIX4SjlOh6KtOpwxkjoyoWzaM9+oFPzbRp5hcYKQ99j904oagrnJsxKZclxhrcHiXc92N6loGj6yiVOtNY5tq1Zw5+/Ru/8dc++eqX/vDx8vQXP4EP5XEv3N+/0r5155+233//xZKUyavVJqPNh0x2NukdHDJ2pnhJkO+kWmMnv0oORTAzFobjSDg08ROIsgRZ03PccCwoCH7IVbPAOUmYZYaoakY5lTEFaF/XafshWRZTkCy6sUGvukYxDqn5AypalvOuJxMR77TpitCfVsAXKejMYU0yqCo2fQn28AkShULaQFJmiVJRY5ZI1Qg/dYkTB1uSsDSLXqSRVueZXZklG0RkPYkw0gmTlCgL8kBjRdidhUZekxnLIYmQLsQylmSR2Q0yvUJFrVBNy1ixjZRqZBUVRcryLJlr9RnVW2RzKc994RMUn1ikc3RM5LnMNpZQFZ2dd24wONjL4X+CsbRyaonb777F6atPc/bsE2y/dZekm1AWs7pCQrFSxOuO2Hjrdp5eV6cRuC7RuEeqT4kXVApX5vNbwL1v/4j5bormQ2DohGUrB+Blkym2BIkSMhHPTHgXJSkXaIifpa14KEkXNe1hSQG6wLEQkyJS/ymRqSLJKl5iEFQXmegaWt3Eqhukhs0wNnn33h5nlmZYUyNa715HThQcxcg1WpYzoWLq3Eym3HQDrtVMzlZsJCvjSJfYcBI2XR+/WiLUbSJhR04VPv7Jz772pa//2l994YUXHvzFb9HH/8aHbpF6NJe6rcfHtecHO7t/zzs8eDl9uKFq+4fYrkvX6XNwvM+g3c7nB76f0PUjWo6HWSyQOm6uJBIEA1H0HUdBTtn0xJU5cEFWeVbw0BPBAs+Q4ywPaA4zMXSWqGtQlHVGsc6mXieIIqok2JlHlPjMKBalRKWn2ezEEa3MpUDGsmzlBM9umuaf7k25xIxUJ1JrnCQp+3GfgPTRoiMrCDJ4KiUMZI2xYuRxC8XRMKM6WWySSFI+QE5THz0TC6mJohl5N1AMd/P8ViaOlyayXackdmOJTkmroEk2qlnGDMR1vs/I7DIwj/HMgPlzp2lenkOvZfR7baSJjG2WGI86tHY3WDl9jtWr5/M3++at99jeOuCJyy8QtwPiicz86irHk2Om4x7KKKT/zi6lQUhzpkFjvcnOyUMmwQnN9QqBFjPptCk7MLqzS8kFV8wLS6ZwhyGNvfwiIVYSEtmHzMVSIjIxq4p8pCxAooMpCVt0RkkQEsTNnxTjSjGqqWOpNo5ksK8W8VWFwIyQ6iZ+qnLiyRz1p3zymSuoOw9Ijo/yI7U4ymdeQDbsoGYZG3JIm5SrVZMK4hgKG6rEbgRdWSIqFomNAr5oDNRmsy/+0tf/8cs/98p/eeXKFVEXffz6C57Ah3KRyheqVqtAlvzl/r27f6/9J39Ukz7YohxJRHWNo2Gbw+1d5HGAGYNPzO6kS2QZOeAuDhP0VJhcVCYi+xKn+U2OnsI68KJisP5nC0WShfTijEEezSyxYBjIks8wCOiYTXyzwkCEBuMJdTnjjGj9RwldU+GhN85T5oI3pFJiIhn0M6gAp40iZbErkUscJD5byTCv41QoY2diFhUTqgGyZeC7KZZ4k8UKqSAspKU8UkAmEYaT3AysGAaSsBj74ihkoCs6sazllRxVttGxiCybYmMBGRtbLVOLbKLYYdKYImkCpSsS9ArSjE99TqO3v0fQC8HWWLy4jiE48YMTppnDwvk1VEnhZP+YZByyVFlGm59BKxXYeucD2ptbFFMVcxpjiDS3GlO/ukjhTJXj4028o0OSVpfU9ak1Z3JzizpwCZOIQBLZfQ09VfLAqJeI7yLClKYUFB8khzDOD4QEdImUMRVFcNUFGkdlmomyuMjCGTkm50TR2CuUyXSTI6eNvlSl0JjjcJJw2B1xeb7BucjHGo7YHvSxS3UkLyAeDnCzgF4aIqkS6yULzQK3ZnA7Crkz9OjJCr6pk5oFEqPM6atPTX7xa9/4G1/8xa/+b5Ik1NuPX3/RE/jwLlJZpvi7298c3r3z3zl/+seNeKdN6sVkekwqwordEa3OEFlMK/wBo2DCOBIkBIlENOwCUXPJ8opDhnDeqQSex4yIIkgyFyWTSiY+xTMGcYwkaRQyA1X4/TKfUAzUC4u45jyjqYvmnlDGoSRlmEqBthzjB2OqqoSRCh52mU2pyEA3mfd8ToksliQxymSGcZjLHKq60GVptEMXlwARdm7oRYxII4l1xpm4KZSx1Rq6WstxxKqqIMkRE99Fk03KSYmCYuVztkAUovUKxUSotlTGAi8sVE5+QtlqsFCZI1ZC/LJP2laRBjpu4DIpHmMWYvzjAQ2phFLXaFxYQ0QjezsbDPweWcViaelUzpryQo8k1tAvCBVWSHhjn9EHm1RKNrNLTXbu3kQppCjzGsvX1nD2Dzj+0fuUnRTNsHBIUYoWQRTmOOg49FET8UGSksYxSRJgyAlyMiWTpsSKOEJHFMRXJE0I0imkouQiTNXCOh1hylIeBRHwwmNVyyMjInk+iqfYcxWoNtibBIymHvNhwAvlEoPNDdphQLFSphClMHJpJ6JQlVHRVGwtJm6odIoqd4KIhy6MhZFIDNgVHcmu8tJnv3j3y1//ld946qnn3v2L3pyP//mjJ/ChXaTEN3d0873/uPX+B/+1evP9GqMJiR+SjLpkkyHJNCALxe9uzL2DDbr/N3vvFWtpmp3nPd+fw04nx0pdVd013ZMTORzR1IxIiiIpkxRpBlOiZsjhgJRIipmwDRkCDEkWYF05QZKpYMC2YMC+sGUIEm2RkzjdPR2qu6pjdeWTz9l5/zl8xvpqCMi+4gznarp2o4FC9z67zvn3+dde31rv+7x1ylyYULJGdh1UrU03VCtl9EmR7ZDlMixvuGhZvN8J6ZYNE0mosWzWBKtba/Km4UxXLGwHz9skjbbNf1sSPdLihNwMfUNj29hx4JInnpeWe22HW/SpBiv0xyf06pwKzdy26SqfDSsgbhUzT/OgmJrjZ9+NsFsf2+riOiGp2F0sTSMk0LpD0wicL8LyHZq6JLbkmOqilE3W1JSC5rOX6Ddd/NZnHni4YYcqy3GiiGhnA1Z843Gr36nxhuIZKYkvibAzpT6pWI/WWEQZQyejt7RBx/eYNil7yZgL6xfYOrfOaDFifDAys5oySehMFcm9A5zIZvu9u9hRC9WUw7tv0CQL/KrFmshmTkSTNfiOkW9kQq1wNJ4QL5sMqhzdVijV4FvKqMvzZkZOhgg0llRL7Lb48rM2giRuOXUqLBojBem0Nqnjsoj6JPESerlDYTeGAzV3fY6bhjzPuSDatnlCNR4yLArCjsuqcunWNgdlgpZAWRtavyZbtXngal5PNA9alzQIqSX1OOow2LpY//BP/szv//m/8IP/2e7ursTyPX78Ka7At3WRKg4Pn1kcHP7D2as3/uLDN15DLeZcwiKfnbJ/9zbl6QyrqJnkKQfpgikWaVni1JIm41LLZq9pEQegCBnNxkdnDFB8LOjQX5SmSC1bjpl5OAI3w+Kk0QaNq9olztwVwuVlrNk96mSCVg4zrU1ndtGzWKsXaBf2C5dDInrr54iTEbrJGdcVh0XKutXhvB3So2FmZ8zbzIRsdu0BJzkkQdcEWAq9QFrDYV7Q1h6RtU6pZfDvENkufTegrh6JHSW1piWGMiLUA4ODKRybnuUSNA1zp+J02cI+v8qVC5fxJzbDd/ZwnYYL713l4Rt38bIuS6s7nEYLjqsRT168Rre7RurBK3feZN0K6cQe88WUyb1DnNMpG4MBmxfP8eatt8naOYPtDhfef5F7X3uW+u079AtlRKW2H1A7FlOdYdsaLZq1RsTkOZ4qcczmvkYyz5tGqOnyPwtz1MMu8cTf1FY0qmJFW6bgH1oN+zpl1bXZdcRI3pKIdGOwxpyQ8MIGqhuglc3+POP+dMLSUo8P9wc8+OJXiKTLdiWKbEFcNCypkP1yjq4K1mIba8Vh1rO5Q8NLw4J9yWUUPZVrU1oeV5/54Phzv/Lrv/qdn/zz/+vjbL0/RXX6+lO+rYuU1jpo0+lnh2+99V/d+KM/iNo793hiIsPUiuPhQw5vv0WTVaz4A9JZzn6ZsC9R7LZLp5FUYtsc/UTMnNfySVySisCwhU/YHk+3nrA0CYUZZVVkngQomGwZIjEt6w77esDcF1rklL4bU+UT6Y/wbQunagltj9SWWK2Kle4asSS5NCVFXXOcLoxUwZV5UDphoGwTLhm3mo5EZ1kh+3XDsWrxXd9s5bBCkkpooRYdqweiSJdjKAGOcqnk2GNLMEAkIgtyIhnr09Q2ruuxrB2iumbqt8y3IrzNVWNQvnTlHGmbMCunrG/2mN05xZl5nH/6w4z7NW/t36ZTevT0gEmScjw5ojk5Mtu2lY0NfEnwffMIEdaufvwK87DFKlPy44dUVYo7m2Mdjogb2xB0pPuYhS3tiks1HRJP58R1i24ztKpoJHJelgfmvSkEJ0hk1cR2IfhAWu0wBvb0wixCYqfLic4ZNylXHYdLrse8rcj8kNTtUAQ9DnWKszZAy2ZvVrAoc77rkx8nf3if+Wu3iCTMNfCpJ0d0JAWmaDipc/qeYmc1NFz4aWjzRlnz0rxgZveo4y6FY+F3lvR7P/odL/6N3/jtv37hwtXX//S36ONnfrsXKbcsh3/57LUX/ofk9etLza17VA9PGJ2e4ok2ajzi4WSIJ3C53OYsGXM3y8ndAKeo0a1opBq0HPXkKGWbubM5Jn5c2Xy322W9rbFrm1NVsacyA7VbcS0G0gmUNidthzRcYtHWaDnClcf0A6jKxqBaPK/HWTmkozU7nRW8oEfruuRZRpHM6cYeOrA4mAxJyoIVx2XV8hiokFJ8gKqm9S2TkjxtPAp66NbH1xZdx8URjxkReftoY6UFjyyhEHaE0waGxS0DdITtrix6loejFeMAosu7RjSaHAzx1myiS0uolS7b57eo7h6R3NzHLmLyjkuwMmD44Iz6SLZqGGqCF+QspnNWdnYJLqyQ3R3SlUzCXo2/0aM5PmF04yatg2Go16dTQi0fDAodO6ROhfZL9GLIUlkQVCmVrsltRSqGcF3j6gq/KWl1iiUafMfGE3tMC2ML7tZTLINvbjltHm1S3+M5XGyV+TCauwETiRELI26lJ3TP7zDYOMfx8Zz5YsLackhfN2R7p7SLio3VNVbbgtl8xMNkTkLDagxrsUXhwSi0eGne8Iqo/UMh4nVNenG8tFF/3w/+0D//tc/+8m+qtbX549Lzp78C3+5Fyj47vPW545t/+Pe6hw+XubfPdDJjdHefflYRZTl3F1Pc2kMfLZgXCx7kJUNkK1bh+L5RhOd1jSc3j8x7XKiKlqvAn7MCdrV+BEqjYqhzkzTTl9RjLdFWNpXXo+2tc1orxrOHuCwYdCMKIXI2AZ2wx3jygNXAMjaWwh9QRAMW42OWdcI5S6Ecm8MiY68uCELZIT6ah6i8pGPVBG5jsv6GUojoYNWhmXN5StKIPZQOya2QSkXYtU/byghZaOwejazUJQ9QmNyCHZVocFkWrA2Il9cY758Zb1wVZhSDAFs2dCshs3fu0j9MiCc+dRDhbq8xySqctEJVDU9cu0jVKRkdnjBPMqKntwgKF2+WMxkfUnia5mxEMJrLEJCw1zXs+Hq2gLrEthty8dw1c7y6pGc1OMwNM3zaNAZKGLgWy46m32RYbUHStoaKWuCYYbaAaaaCtvJcjvKEpC1ZUhj1+BXt0HE7jO2AedRhHro8bCb0d3fxozWOpznj4SFuNePDFy9w+407TMZzzq9ssmPB4fiA+2UmCV9s9xU9H2rf4dDz+Mow4bZsQb2IxglQnR69lc35T/3sz/3Oz3z28//4cdjCn75AfdsPzrXWzv13XvvM8a0v/137zp31+p372LrEenCEGo0pdUUqlIOziuLB2KCFHxQlQsNvbY3tuGZYW1QtgbA1LQfl2aR1zkYthuOIjbqkNoPoiq6tGFgau/FIGgkPBd8PaDvLnFgx1CeoekFaaip/+ZF0oGk4t+Gx1vNJWotjd4mHucNw/y2edFLeqy38Eqayzl+OaQcRVVaSH88MSbTnaQKnosortC1D9ADVeCyElqk0lvWIye6IQdnp4UpMlsTCix9QW4Zx5cscSpb4NmQS8STG2ZUVrMbCmxZ0S7H9VFR+SB5EzP2C2G7YtiLag9oM9w+8Br3R49L2LqElIQSKdsmjGU04uXUHb7NHz/WZv/nAWIVGqkarhmVHZBENVewQba8wHx0RjMZ0JJS1zWjs2jCfrLakteZYbWXSV+R7lWNfQMWSaL/AvG8PagHQuHTkCKxzmjjmrWLBXp2b54hD4JKCC5Zt6Aojr0O2skLqNpy2Mzqrm2AvsZ9VJLMTzoUWcZJw++CErLEZOCED1ZiNcEbNdkexteTgh4o0CHitVnx1OGccCl4nMBTOJuxy4cpT7/zsZ3/xr376L/7Qc9/YLfr42d/WnZTZ8J2efuStV1/4R/7p+EPW0Z4127tBfOMG3myMO4ipzybEZzl6VnNHt9xOC07yCs+x8KS70MIol4FtaxDD0kmVVs1y2fJ+L2K3qTgRiUCr2LVclmy5+WJOKouRaHekI3Ajpp1d2d3RJqcsijnjxsJRXXZX1nnPMxv0/BoV93nxwZTXTiqW7IwL2SHb87kIubB6K6iddRbZlLZtOTieIAASOe4J9aqb1mxbmiXVmDna0HI51C7D2jUol2UrYs0KjYgzUT0mMlAXcaMl6TU+Ma45ymaWRD8Jytgmri16tYUjVFHHJ9chyhXj7ATLrnEqG5166DAk7ysG51bQaY5TtBR5Sbi+SXp6SDE5M3HwYWzD4YSVJGQUOsys2ogh1xufVFVUSx6OnRKPzljK5uYoV1qt6YbGbYanUjbrijUpWk7FRFdMGxGndlHKZ6pzZnZKrXL6dUNXNnRWy/PFnKH8PcAzrs92W9PVMmv0mQ82mfW72AOHqOOhvZCDObxxOubahU12vJb7L7yAFQ2ovJjxaMYiOcNqMvqq5bILg76i7WoOXZev5Q2vzjU66pitqhX3qNwOn/zuT3/hM5/75Z+5+PTTh4/Lzjd2Bb7ti5TW2n/p5s3/fO/1137t9NZrHc5uc3k6ZCWZY9UZ+dt3iZMKXbbcK2qmbcD+JCUTdLBA7WzPGHmlS0nl+W2O/XUKwkUswz4v28pghSWTTQuF1vaZSDK7WY1rxtpmGu8a5EuZHePapSEoeFaXbtxl+/Iam5urJHnL6/eGVINVukGLOroFhyd0LY+1wZoZOpejY2NXOakbqo1d9qua4XzBau2wU6esa4k51wIKZqgVSWOh3JiwCYkaOd4Fhp8k+YCOloTdCK1DLB1QWbKcbw33SlUtvuOgqpIQi0KJtioyNpJaz4x4sW4stI7N11iRTbzcI5PjWpaZ15Z5jOtYJHOJI29RoSRxedgT8RFqErem1DUbicR/aRPW6i97Ju7dnY+xq4xKp8Y0bADKqmbdztmiRNU5MxQTHDKTXRizEM2SV9KIDaa1DMrmrabkzSqnRHPFsvhIGLImBaqqmSmPbHmTkYh4VcLK2gqN3eEk0+wNJ3zimSdJ7r/J/GifzsoGlRPxcP+Mk/kpoS7YsVquBNBbUhQDjz0/4PlZzq2soXYiGtvC7i2juqvND/7lH/3vfu13fv4/UWoz+cZu0cfP/rYvUvIW39u/96GbLz//T1597ssfaYd7POEpVpIJg9kU/+QUNZ5TpxmzRU6eeAzThv22RlwhaSU8c9fEpmvzT00rCmNg24LvxGbbU0YeIAP0s1oxM8cPxbrj0Ng2p43NzF9hIUjibIhAmGS47KpHMy8rcNFhzKSsCJ0lLn7wGo3c5UXGgzduclHW9paFfzzGXcwIZH7VDZk6IXfEDB0tIVQXf3bMUjk3G7Wm1Xi6oedYVNIBVl3KtseZkCsti1hEn7K4t2LyRpJpQlrLNdKIWDl4JcY+IklcfttQ0UX2ZoJjiJUs9OV1RabhGk2ZbEL97sDgjtPxCb5V43aXcMOYUvRm6cTA6Ygi89x4PqVxGwpXszxrjAYsoyIJLRq7okwmhG1BbJXEkrcjFiAl5IchfbekUwpz0GZuKRaWML+EjFoSuyKKnyMUubclZko5RsUfqZr3eQ4f9jxCiVK3As4cn6EfkQ0ijvIh/vIm8fo59oYLksmUp1b6PLnS5ezkPvdPzmiskNEwZ1pkdFTKpaDiYh+8rmIWd3mrUlwfzzkUouqjNBjauM/y7hOzv/65X/ilH/zBH/2Xj+dR33jRfVcUKa0fhq8+d/9v37j+7O/t37ph6ckhfnLGpV5AP81g74RokhFninSScZKX3JzVZsYhHjiZ3YhCu1GSIWeZjkiKlRwZPgJccRwi8WgpmJWNQdJ2tNhNYCqETzzczgZFZ53Ts4dY5bGBrQVenyJrWFpd4nA6MtqqtdUdtp+8TLCywcOHR4TlGR9/70XqyYh8f8jx0T5pMqYX2ISpZuxEnK2sMvcDqvEx9nxMldUErcu2Y7Fhgh3EVxiR6z4TbEQmKg+ZUdlWh6K0qGyfhSX6e4+uFdAtldkYyqpfycrf7dF4MVqKlCW5cja1F1F7AVWSURUNrQAD05ZBGLDejzibL6gqxVZ/hersmFmRGSO2hD2E04nBKWeqxS0rYkvRSAS9lZPpDNWkZn60pmp8nVGrgondsp8PDdt907ZZ8QJDwnyQ5zSt6JZg1fcpPc2bdcYLacqR9GjKZpWWp61HuJ21SuPbHcZ+zGEnIuv5pPkMZ32LRWfA/UVKuVhwzlZ87PwWd995jbf290m1kFXlmNgyoORqrDnXAxUrZp0ur8xKXk8KhpZD7vq4vWUav8uTH/zoO3/rN3/3J5955pnHKvNvvEZ9eyvO/+R6aK3VyYMH33X71s3/+eazXzx/eOsVmvkRm32XTlvjnI5Znpacq0JYzBimCS8fZxyKs1jCHFohYWKMxkLKNCp0pYgll8+yeNqNsMqSqRZ7hmLL9o2mZqRLTgWaZ9t04jWmvXNk6ZxuNTJzqZyAtNJ0XIdux2OwtPzIwNrrkTodjk8mfPqZ8wyCkjqdMhsn3D45JC8XhHnC5kyRux2Oul0W3RArmeBlCXPhuWeaJW2xYjVIinteQt34BEI+EFebtkjVAKVN5g1IRpzlUlQS2uARasHqymZR4csQ2+6bIiQmaUkyVo5rtnq1E9BmJU3ZkLUiuw7ouB79js+0KMjzmshyiET1LdTMMMTrhDAWOgGGC183BbYlM79a7LnUgvylZM2BwFAfFmRWZrZz069LQgZOwborcgWHO0kiuatsRyHdwOVOVfF8MeFmKVl8DgM3YkvXXKpzdtuWHVvY6BHToMdkZYkstPGakmZlldMw5l6SoNOUHYHnPbwrgncOE8HnlKYDE+Twsl3w5ECx2dHo2GMW93judMY7ec1ErpMXmE6KsNt+x6e/9//43d/7jc93u1sS3vz48Q1egXdFJyXXRGvdv/HyJvGv1AAAIABJREFUC//gy3/wf/7C6M6bjlfPmA8f0BRTOlXNbuOzlVuEyRTV1uzP4M3jBdNC4xhqgNE0m6SY2lJ4yiGUVBlb8yF/gJfnLOqUjtJsuy6BchjScFpWJosvdEL2420c36ObnjFLZ4xbTC7fTm+JDz55iaV+jOXH7C8ynn/7NmvbO1zpRXTqFKqMs/GEOnbwQpf86BS9P6exI5JOn9Jz8dMxYbEgtRo5KdLUjUHbCp3TspTRIK2WNo5uzdzsuI1ptEg6PZQk1fAoUEKICY2qWViNCVTolSVNLWXDMSruWDoxJVtCz3R/hrKAT2V5BivjKw/XEQRzbTRmkkAcSEcn3Wbg0gSOCS/wRcNVQdnmRozp2cLzEi/e4pH3ztYGS1OqjMapKCXMQvn4bkhdT8yxUzAxx6ko8CEQbpNqebnIeb0tOJL/piSwweWiBZetig0qGW2hvQ7lYN10QKWlWetJRzXgft1yXBR8+OoV/MNDjl56gShyuTsZc5wXJubKamt2ehbX1j16Xk1mW+xj8/zZggeNIgti6EjefERvbSf/gR/58X/w+b/xK3//MeDuG6xO7wbF+b9/SbTW1sPDh9/75S/823+298qL23p4QHL6QAKvUGnCmuXSSxqCZIZXCjAt4s7hlNNEm66jySuDOLFdRWVbVKUktzTESvNe5XFJjkkCbdHSFWgqiYWSj4DWInSF76S52waouEuVjXA96Voasz3sdSN2tta5dOkCldbceOcOc0v4U2BVsOHGdKuK0C7ZXO2imppkUXDrwTGlCmidEMftEs/OCJMj3ECbVOSzQjGVuZEWwJ5mxXoUCS4Nz0RZLNoAR6QIRlnvUAtLXbtEls+ClESnBL5D0MjrRSYFWrqKjuGIC8rGpZD4COUZHZnQTGsB07SOOcqVwq2SXIRSQi5cLMsyQ/CZFqxeTWDkGoJnzhDzTsdWWFIcm4Rcl2irpmmlDLZGbpBaUwbaYt3uMqsTMgo68oGgZUlh8bAqeVOX3BQksFz6R6FhdKm5JO+T73BOBvllzakcyZbXqcMe8yonWAqpOku8dP/QeC0//YH3sVtWNAd77B0fcHs+lSgH6lqMT3LMs3liReHbNUXgc7+1eeE048R1SL0Q1enTWh67V68d/cRf/blf+bEf+6n/7Zu7RR9/1bumk5K3+u54PLj/5gu///oX/vBHRq+/aqv5kFBMr9mUcjpBTRK6uqUrkVbaZTbPOZlXDIULW4ktrjXHn0zwKm5ALkwhWq4BH7FDztkiBqiYUTIR3AuKnhvgeZ4Zis9axwzPJ7o2BFC7kYhzAbZVuH7E6tIadVNxOD7j3Pvew5vDUw4nKW7W8PRgiQ+sddmwa0gXhm9+YinGeclolkN3h/5sysb8gHVLMv4cjlTAHcszzCxhZ0mizYoMvJUt+zECmS+ZbshmIs9rLezWNqGnud1QNanJsLMlyFTLTEvMva0x74pQNRXVu+MbjZWnhEYqiveIogLXtrF9h1rCDlIhYnrShyECiVzJVSpZsmz89hGwTmjjPc+BpjChGXPmRPj4YkuyWibtnEIt2HVcNrXPrMHYXEJbczEOsJTHzazgS+WCfRHdKkVX+l+zQCi44ll8OPQ5L5u31jKxY0dhaLZvoyoj7Tl0zl/hzcMhx8fHbLQ1P/r+93N04wYPhsc8bCTBT9CD0HU1T6y6bPUtHKul6HZ5Pal48WzBxI8owphKuXhhj6c/+vFnf/KnP/OLn/zUp24+Ljff3BV4VxUpuUTPv/Lsb7/+h3/4d45efTkOyjlVNaYsZ6STMSwSnLIiajTn/JjFcMrRcY1yLCwcHMlnm8/NzdrzXMM4lyilpyzFB62AjboxKS+pjGY0dGS+44hIs2HaFgR+TNbtsSeho2mFV6d0Y5/jMiPqrlAkFXmZ0Fotlz/+MU4dmz+6/jJbnR4/8uGPspbN0cMjkrNTQ0FuopB5lnE4zxj2dlhqKs4nQ87lC9y25cQVcWFNWdesqS6uFvOLkJfMXo9V5gws1wRBnErhqluDKba0SyoR4boxfHYJmmh0RGOM0SK3kIOXIlMxpSssdR5JDiRWq5UQU4Vnuzi+TVNXNHlBqF0DO7ZVS2kLo6swQs5YKYbMWVRT0b/jqEYYmyYHse96dByLeZUytXL6gwh3PmPT6xpixe3FEKVKtkMXywn52jzhuqjOVWM49sKEt+vKvO4FHz4Qulyc1cRWh0kQcxQFFF7AWZnQrHVB7DBlyyJJ6adTtvMUezrjLM14UKUkiHAWLgxszi/7dN3aeCEFr/PiMOftHNJOTCrbVAERrm7yPZ/+S//iB378p379Qx/6kOxhHj++iSvwritSd+++/R03vvylf3r7xWefrmYnzCYH2G2KJblveUGTprR5wUAc7NMFocxohIaQtuSFzXBRUogBznRVFmXVclEpPhjErDY18zqn0YolO6TTiPtdM6wzSqXpxT7zeMAhAVZa4xVzOl2XgyTF1iGxDlnpd9AhWFsb3M8zrr9zk//gA+/jzz91Detswmh4wuHxIfl0wZLl4SqLmePyetBlns5Yng+50pYEbc2k0Zw1ig0npqM9k4Q8I2Sixfxcs60WRI7EaUm8e0tXwidEQ9W6jEUeIfwHV2GrjLq2qeSGt2u6VkurxBgdk9s+bq0N30nbLkUpFVqi2oW5rqlURSsdmOFKPDrOCQJZjlgODqFyaKyKspmDzvE8RatL2lomZBJWoSgpGWwuEToe46NTrFaiq+RnK+WvEkWFiQR7Lcu4rwQmY1PY2hzHN5TNQLWsoTlvwRWz9Ogwt0OSlQFl6NN4NolSPGxs9uuW81cu8tRSwOFXvsyW7XHndMiddMZcNUgs3/kALi7bdHxN7dmcWD7PHSfcLhVJFJGKhCPqsbF9Mf+Jn/qrv/Wx7/nU71+9evVx4MI3UaDkS951RUpr3bn+3Jf/4Ve+9G8+//DtG+hUnPc5kcSWD6eUZUKepWghRmYNV1aXzBEwOZtydiLiToH0S/fRMM5rM3ta1nDN9lnztNl0hcCq4FGCAZOmMAN18dGJOPTQDZmt7EKSG81TXs0kBY7IX+K9V6+xvbZMFATsp3O++Np1vKWY91+6QLhICauWYTpHK4ugtfFmBflsysxxeNsPmbgNOhuxns2J6oqgtVi1e6yLDrIRf5+o0EOmUmPRhg+eOTDXQnFv2RQrciM8d5dTFSCrKMvziJsW147Na9htQixoFCtgpgNy7RJLxJa8grIoW4WSiHg5NFo1pSqpJOa58fGlQNiapsmM3UjomKElg/uWWktEe0ZrVez2BcQnkqyCo8UZra+xPOj7XbPhVHKsrDLD5Jo7iuOq4LhtOBPJh/xsVmAKStVUPOE67OjW/LsmnHollp2YIuzRDvoM5b3pRlhRj4PW5/r+oWkLd62C4PiIbgsHZcXUFdCYzcBteSJu2el5uOI+cF3ulZrnjlPuN4qZHxo+emewyoc+/J23P/v5v/kffeCjH73+WB/1TVaod2mRsu++8+YPfumL/+afvnH92dV2doqfz/GzhHYyQ1eyq6+wJX4qrehWDbudCHuRoWcVbd5yWimOXIfbSWk6mVhLUdJs2poLNmxZNlZlcdQKD6kyNM5NX9TZNvcbh2l/3aQpi2WmbDOzFbOVzVI35tLl8wyW1rj5+us0kcfIEaSLZtC0pgj2LM1GNMAuLY6nU04XQxZKqAXrlNLxjQ7Yziem2xE7TawDw2Z3PZhXFQvt4Tk+rbaYNh3uYnFGia8qznkOsUDmTNST5qgVbZjLjtvDkpZF1/jkZhCtbQmBcJhq/cjwbNkmgSU1g3CHSKQNlohARffUmBDTyHLpuspYShrJGJTgTrEYtdKttZSBZmFXtEXJsi9lrjWzq83ddcaLMW8fHdDUmkurO9S6ZpQlHNclD5uGE6tl1jS0juBobBLhm9uabtVyVTITnYBdQd60DQs3JPFj6iDkqBhTdj1GSnFaB6zsXiKfjlEPb3EpsFFFyf00ZyQSMl+xFcCVgcOyL3EODanj8Mas5qVxzZEnAaAxBDHLq5vVj/34z/wvP/vZX/j1wWAg1JjHj2/yCrzrOim5TvP54dqLz774P771ynPff/D2q1Y9PcEuErquRX42QiepOfZ1hR80SlhzbC7EPttugJ033D5ecD1pOJZfXDGQluKOK81x4gMerMlwWru8I/FMymHTsVhWNVnrMJSbPV5jZhJ058zrxPCG6qpiLQoQJJQddhmNp2zvbvPQizkZTtHDMz6+0+eZyGOzdqlTzawfMWTB3vCMk0XEYHkDfzrkWjJhJbCMBmvW2IyaFO20BFaLX3ksiwEYlwPWuaE97rQpYjLZsHx2Io++0qZry1vbcJl6trQMEj3fEtkVUSv6I5+TWgB/lbHNdGTaFfiI56OpFL3WJrYFZyxWI1GkByaxRgqz0+S4bkzTlkRuy3pr4bSNSVo+VgVH2dxsAkOtuLSxwdbKgKzNefHgrhGO9i3PUEhlAXBa1xygObJbMq1wbWGnWlRtiRs4JqPvyablu8Meu2VjUqfnnR5D1zcwumG7YCjLk51trt855vzOZWb377Odj9nyLeq24U5WMKExsopV1fL0VkDPa3E8yxS8F89SXp2VnHkhuR/j9Je4eOmp4Wd/8Vd+ywu8/+lTn/rUY5b5N1mg3pXHva9rpqw3brz0t15+/it/562XvtpzsyluOTMJMPlwRJUkLMZzvKYlKiqW6pbLsce269HVNuNxyvG04qgW173iTIvjHt7juVwU/WcjsgWFZ9lsuB6e5LvVOce6ZcWP6bmr7IVd9if7NGqO6knicMOSK/HhGXnZEHe7bD/zHo7W1vi/vvQVVi3Fz33sQ8ZzWBydMh9lzLMcN1LGhHsv08y7y9h5zUcWc85pET9W3Mdhr8jMUWsgA3/VM1hd11Ic4HILl9tYvCV0BmrOWwFP2Da7eNitSAgUrm4Z2BYDVxMrsbDIkdBhv3lUIAYI2hjmdsOJ/B2Ox7lWGc7THjAiYE35lGLEtho6ofw5YNGWlPXCzIsk+jyULajTsPA9TmYzIs+nbyt2V/qGh/7m/buGRiHJ0okYj4ucwnE5thWvZzmZrUz4g0SuW5amlUiyVnHe0bzfUTzVCKAmZuJ3OQtDw6xKVEXei5gMVnjrbMZinrCqa9YWI8r5xFijjgV3Gog0I+dcx+KJ5ZiO01I0BQ8rl+fPCm7XFlUUkDsObm+FZz7yyVd/+Vd+769/6EPPXP8z3J+Pv/TdeNz7k3f91q1XP/Hqcy/849df+uP3WskQazGknJ7gFCX1IkVXNZ6kC0u4p4RBVpo1y8bLJDAUumGHUdFwc5izl0uWG6y7DruOj8ozEyzac1wi2zaf7uM85aitWJY4dt3laGmdos0ok2PytsRrXHxts9wPuLy5a+Y4WS/mVq14695DvuPaU3zn5gCRTUzOzhiPFpTj1CBTXFcbo+0bVsRRqbmYLLgmJPW2YlRWJqm3F9qG557XcrR0seRoKMHprs/toub1tuWhdAvYLJmZGkYvtRp2WMlyeibIQPC8NYHtGZ9fphwS22K38VhVFsfNgjdlFmb5XLUjVj3HFPKxdlj3A87qkqkIMH1FXSoWacaSsL8VLIcugQhVV5e4Oxwymi249uSTlIspx/t3sZ2Wo+GIbjdmY20Fy7K59c47dAfLnFQN16cj5o7NQkuM1yOaami7bLYeG6pirSnZthVdr8/C7lIOligdCXjwyCKfs6jD3UVGOp0RzcZsV3NZVnKUS9iCsLYauqrmyorNRugQOdp8ONwtPZ4fleyJHMOzaD0fu7PUfPx7fuB//93f+09/dWNj4/hxpfmzXYF35XFPLtlwOOy989rL//D1l5//3MFb16lnJxSjI9bDiHIypSlL2nSBtUjxFwUbNmx6DiuyUSsaIy1wgw5vPjymsBzGVctJUrEscVSez5bIRMscCVZzPN+IAENRW7eKSWlx6PWp7Ra7ntGUGb4ODBHh3IV1PnjpqjEm3zh8yBdefZML569ydXuLvk6gnpMkcwRcbKclyegMx1HklcXbYpEJunjTU7bSMSulBBLYbPtCLyhIRcPVuByVolayiVXNctTlsGh5Q6LCsUhMoIGs7RW2G7Ae+DwtWzIkvUabgXXayIZOMr4CqqbmautyOZRg05zrSYalYtZbl4FtmyToXDZsgcexbjhuc+Jln7WoTzZORGHF+c1V4sgxScijIuX1t+9w+fKTnN/awrIaDk/3eO3WaxxM5zz5nif48Ps/wO2vvczh7ft0+0vspzm3ygUL22VqKdKmZCELDS/kUh1wvinZijSWrih0iNPfogliRvkCK3TIOz43JhOqTp+L6xtM3rzJaj03xf/eYmEWEzQNK1bLk2uKrUFobFKZpbgxq3lhWHHidah8FysM6W3s5t/7l/7K3/3IRz72Xz4+6v3ZCtS79rj39SOfc+/2Gz9882tf/SfP/dG/WbWyMVY6Y6BqiuGINM2oixK3LImShA1LcS50OBd1aGYF01FqOOJi+VhZW+as0Nw4HFEVNU8HIVsyI1ENd9OKsxZWbcWlsCMzeU7kiCjGXt+iEMVRVeDWtrGHdAYRl3Z2ifoDbt65S7g8wHJcikTSU1pWQpcV32bFVthFyfF4zFDit5THLFii9WKy/bdZqsYsCyG0EXrloyE2lhQZi3kj0gAhJVS4XsjcCbmVFzzUlVD6qMXKo1zGUmAME7zlmhVw2QlZtmyKPGdU1yS+y2m54KJy2XVtcrvlNLOJw1VjlZE50qxqqVrFqu0bLHJmt6xvdc0W8f7hGfMW4sgzx0C/F3A0GVG3cOnCZdYGA45P98HTJgD03v198G1DNm33znC1xWmRcaZg2GpS+d5sZQJZCyXBGMrgcwSncy3wUE3JxO+QdQZkjhwpR8x1yfrT13gnrwyeZSUIcE4O6FdztKfNZi/1ZKLWshtq3rMeGaW8YIxHTcP1s4bXcotZp2e0ZVYUcf7Kkw//2s9//pd+/Ed+8l8/3uo9LlJ/piuQnJ5u33z95X/85T/4Vz803LtNMTvDky6lLNBFiluXuJLpVpR0Ws2yclhqNb6gh2uJlPIlix0vDDmr4O2zBYu8MWkk66FDmpfMUs0g7NCtauy2ZqpbZlaADlbMVu40nyIQmFAY47rCFeyIZZFKwbAC7I0u1nKPt+/dRyUtHzt/iSuxTyebYsnNKARQ5XN3MmVkhwS9PsHkkIttSl9gdbXFuBZDsIUn0eyVQ9dyUfJ90HKiW8ZOzJ22YiiScKVpSwk78Bkph2lTsErNhqQsK8W1sMsyDmVW0YpUIp+xajnEumFKTtp6rHV3WF7vM3dqbu1PGS/EjLvB9vISRycPiZYcdNaydzamt7nJhXPbBILvPTngZDFlc3eX0enEMN6Xl3tcfeYqi3zOzedfoawr5tMRS8oxJufbecKpxKY7NqVJbQa7kbWAIm9E2Q/f5Xo8gzI4mFFvwLEQV4OAaZOx0A3B+fOMOn0OjobUpyfs2prtjs2CglsTKaSaoG64FCuuLjm4dkshCB5t8dJJzl3RlQU9Y3mSgNEPfvRjX/jMZ37+c9/1XZ9658/0C/r4i80VeNce977eTdmH99/+D5/94r/7Ry999Qtrs5M9nGRqxH9KHLplhsoS82c1q8zw+GInZMNx8dIEV5CdJZyMK6rQog7FFuIyn6cUeUNTwmYQcD4YmFX4qJ4bgaYOYrqdNSZ1y0KKl7RXljbCSrfITXad63i4vT7R00+w3xZ89WsvsB0v8Vc+8nHjL5wfPGA+HjMbTvCDiMoPuK8sJo6LPZvwPsdms9G0dcthMWfe1sQolnVIXz2yS9euzUGVGzHiLd1wrxV7iia0Fa7lMKxrUt2ypGITYS7BUE84Fudtn26hWY77DIuMdT82cL9RuaAsLTwhR0Q2s0BxmAhauUsnEOFmS11PsQNNsRD1ekDg+3RDn0434mR8yvqlC0ao2dYNo+NDLl48J15mXnvthmFc9aMORZZQ5Cmt5/JgMeegkU4SE5RR1MLpUkRiO2plI6l4n4QvSCEVEGDUYxH3KEOPzNW0cciDrOB21dLvD3AnI+zhMSuhYqxzjpuCXI6OaJ5e9szgXIbyAhW8tSh48bjh1PdITOBCl5WNreQnfvpn/4sf/dGf+G82Nx8D7r4VdfZdXaQeyRHma1/5f/7VP/vKF/7gL00O96xeNYPZ0ARk1lmG29aEuiaW5NqmYtt3TSdhiUaq1DgSs+TY+L2u4SUdDGuGWUPaOtSNpqNbzvsh627MWTY2FhlwaOXO6yxhex2KoRhDJEI8Y8sLuby8yrndHZpOxGvThNePjwnCgI9tb7PjSReSMp7PzXG0HJ4aT57l2txWHre0w2SWsFs3PGEroragbFIi1yWUuKgKMhwqy8bVjzbjSRjxelFys0nJLOj4oiIXCYLonBROI9KCjEYVDFzoNdBvLc4FA6oiY8dYY3KSJqdndViKO4ZD9SAZk4Zr7CUKfzmmbArj0dMUXNm9ytXNC2YTeHZ8yIO9h0zzFH/QZWNnm2w2Y3h4xIXzO1SqZjwdMz8e0hUeViIEiYowjmlth+Mk5aSpSW1tjo+C1OlIlJaSY7HFZZmp2ZYRm+bdNXTcY1YXTNoCp98nvniZL+89pFjMWapzVnRBN7R5mIwZC1Eir9l0FR9YCxnYor+yTYDDK8OUNxe1scUsvBi7u8rVp99/72/+6q9+5hOf+O4vKaWksXv8+DNegXd9kRLW1PWvffnXXnnx+b93763XovzsIenxA/oK2mSKU+UgsylJhckLA1bbVrBmaQa2ZyywWVKTVQVp2TCXaO3GIvUGnOUl03xhaJFx8yivbx2bdTumCT1ObZfjtGDH73Jan3GcJwwsxZWlZUNECFeXee61O6TKZXVjnaDM6FYFy75nmOsdPyA9O6acTMzw/tgKmUXLjNKU4uwhm23BMo2EELPihAQ1lI3iqHWYiGZJ0ogFfxwEvFPkvF0vqJSF53g0lWicHBN3Ja5/4Uj5VstqFCK26lmyINJCfmi5rDy2PQulCqxSDIIefrfLuMxwlnY4mJVEgx69tQ1zXEtGRwy8iG4U89QzT/K1l69z6/5douU+jYRZiI7p4IBBFJoOa2lnjUyXvPzc19jxOvSxzSxMgjqFSXA8n3PSNgaZUujWdD6evI6G8xo+4Pqsug7DLGcU9PGW10jbypAUZDPI5jaTKCYdn+FPT3hyfYDrWrxxvGf0UWKUvBhaPLMc0PUqYx7eaxxePEm4W7akgU/hd3B7m+2f+/T3/9tf+/wv/+Lu1auivnj8+BZcgXd9kZJreHD/jY+8+vIr/+K5P/7SM+nJPVQyJNY1zWRENZ0aSqNMvINW4pO08XVd6sV4aUkxqcwnbZI1eIFCeQ7zKuLhrGUvSY3lpG6ga1tEbcs55XEtWqWVQbBuGIpYsoakGBmCguM4hG3LUr9HIknCWcnWtacYNg3HZ0MTw/X+tTU2JMrJ9SimCWWpOaoa9rKKutPHFirA4R7bdcJK26CEumBLYoxDKzdyKT48UaI2hhaQiNZIae5JGq9wuW2HWak5VSIzsBn4lmGKR80jG0tq2yzqBtVoowN7Sive2+3g2yW143Ai35PYU5Si9vucZg3Lq8smTGK4mFPmU/zAJ03mbG1vMpslrGxv4fU6ZJLavLfH5tKAEMXp8JjNS+d45+FdHty+xyevXGVDtqr37/BwOia1LOZty0wWAeKoFOGodE26MV3uVcfig6HHoG4NOWJfpAKdmNpXWF2Jlg956eiMstOHdII3O2VN/IMOPExzg9sZOPD0csylrhKiumFxvZNavDDMOKg1VeyZ2Kpw+Vz2wz/6U//tb/7m7/xtpVT+Lbg/H7/Eu30m9Se/AaPRqH/7zRt/5wv/7t/+yundm047O6YYi6evMVopOV6pKserc7ptY7C2647NoLWpx4UJGxCAkuf7jGclh5OK40qzcFwWVWOSbmPXIy0rVgVyp2RbVNMOVij7K7jzDGt8yHLgosKIeZFiKZu2VdRWxeozT1JvbPGlF28SpSU/8NQV1soJxdkZdQKTeUXViTkoCuauSxsHbKYp76lqlmWFrmpOBDUi8D5L0W8cM5eqHZthXXKqFUfK5kiXkmdjBvfzVplZ1dwIQEsCoSbY4uPTTNqSTCQKymXN87lY1jwdBQS6YqIe0UsDx2NzaYm9tOat0VTwC8y0IhVczCBGd2JGkxGRZXN+6zyd/oDVzQ3mdcH9hw945tplPDlyJgn39+/z1ttvsdnr8F3PvJ/sbMStO7fZzxIjJs2EWyXXq9aoVht+l2wu/aZhV8FlT7HtSU5OzNjqMJUhfXqG6keUq6uk3WVu3d8nHx9weSliq+szSufcn81Iam10XNJFnetILGFB6vd4baZ5aSzzPOEwezjdmJWda4f/8V/7hd/86Z/+uX/5uLp8667A407qEbVTnR4++ORXv/zFf/7SH//B5dnhXZrhKT3dmGBKVTc0eWZ0U0KY3LQ0W+Ljcjx6TUClK+azFJEnVyIvEC+ZSBDCmOG0YT4vpakwqBMJ7YyB85ZFb3mN3I3x64aV6ZhVWzRFFgfp2IhFL1+8TGFX1Ct9E6Dwxhv3+fDuE3xgd4V6usfhwT2yeU05Leg7LXXU5aET87YWrx88mWVcKlPSJue0Lk3X5LXGgkYonkDRFJUtIxVyH9fQLAVHImEMtqWYac24TvCVQ+wKJ1x8iY6hC8yq0hwNBd63pjGx5W5ZMKxKulGP88t9tgcD7uHxf997YIJVN87vELkiFrU4mRXcHR4ZjLLEz/eCLkura0ZJ7vYDrj75BEf375ko+snpkGQ8ZstzTdTY8ckxbVkxpmGv1SYQ1JMuSotAVSKuRH2lWNMuOzTEdkk38PHsHn6wgQTdH+kFixCz6Ws6y2RZSjnaY9ku2Vnp8kAEs43C8i1WtAzNIzbDxlBCT2qPF4YlN5KGshuhfQcWuVjPAAAgAElEQVQ7DLn63o8//3Of+aXPfd/3/dCNb90t+viVHhepr/8OSDf12itf+wdf+Xf/+hcObl13wnSBnc/JpkPDYSIrUELsbBqWaHhqOWTH9XEWNbMkoxFxTy6RTY7heD9ME/Zl87cQMK4EN9gEnYjJZGZmUzsSTilbOdHyOC6XW8WG2EKKgv3FkOWVDa6+52lUx+fm/h4HiwWB3+Vcd1XYl/gyPyoXptOQmVkgXZR2OHT73LU7JPMxa8UZzzgaXZYGZxy7LnVVUkjKr24NaVTIoCroc9xYPF8uzDrftmyTfCxpwZnEDoi3zgG3zoxYdcn2SKsC5fo0umHLctmS9Jum5lj8eF7E+eUlet2YfeVwp2558smrlKLVahv6VsgfP3eds8WMc0/ssNpfoRXqZ9whWl3mwdkB9x7cZaXf4y985ycY7h/w5svXiZqW4eiUeZ6xIsnMUchBXXBUSYyVpmqFTfhIbd5zHDYaxXstj77VkjQVRadPvLpjGPZELlnHZxx2eOvw1BA240KsUAtcr+UoLyhEuEvLlvj11hxjhcmVy6EV8PzhlHfylqrXNVwvy4/43u//4X/xE5/9zG9/9KmPnj0uLd+6K/C4SP171/L69Rd/7PrzX/zv33rxyxvp/bvUiyGBq2mKjEBWRlmOJVHndcWOp9hxLKKyxfdt2qbFEVOt8pkvKh6MC04kgy+UiKwKx+sQRD6j4dhgVrqVxpZOzRImus9lJ6CPxTxPKOqa7sYG8foG06rk/uiUeGuDRVUxOR3Tw+bq8rLp9EJVU2YLMxcbNnCgfbLBRSaLE9zhba7oBr8V07NtRJ0C5TOzrkYmYAY4Sux3EY35s9UM8XBoibZqbDJdmyJlKUlcEU56g9e2rFohqmnNlkvizd/XXeai77OYDDmrxdenCL1H86+8G3H+A+/nwvknyGx44dUb7O8fEwYderIRnU+5/OSTvPnObbTn0F9Z5Y3bt1gkM7bWV7i6vcv06IiT+w+4tLnJ8OQIXVVUWUbQ6fFwPue0rYxnTuLo80JoUuApzUYLH3UCzjnhI11T6HJqQVqXRpWuVtepNnc4TlNOH9wy0WTn1/qUVsXN4yNybeMVNVd8zXu2LZN3OGs73KkUr5zOONWQ9/vkXgcvHlSf/4Vf/o3v//4f+v1Lly49nkd962rUu1sn9f+/jmdnD3defPbZ//qlr/zRj529/RrtYoirSupkgV+0NElClcwJW82Wp3hmZcC6q8mTDFpFlVS08wYtLG/XZa+ombs+w6xlnkjPJKg8LcQTOii6jkNQlqzblilUTlaAzGw6Pdx+n8PZgrQqsbpdvM01RrbmrQf3zUD4ExcvsZaW9LOMYrHgWDZuvsuJoH+7OzTZiM3ZEc9UBbZUohYc4XorZcJMJRRBOrxUjqDKoVI+r7QZQ8vCdSMj1kzsllTX5ojWVI+isWSrGBswnlDOlYk4v+b7nHctynLBrFVE8RK+HTCeJ6SxRf/CNlcvv4fVq9d4/uZr3H5wn8tXnsCPfBZZTn911XRH48WCqm5J0gXve/oad19/neN78vNWlLMZHWXx1M4u6WzOmwf3GbcNeauZiZTEfiTk9FpJu5HvtzAhoE+HAZf8Dp4bsJdmnKqWInAoAo+J7/FAUqqjCE9M5vMz1roeaVtyd5rhSNG04FLYsrvkUTWy6PDYaxRvTxMmyqGI++ROxO6lp/Z+87d+56c/9d3f99XH0oNvYYV6PDj//15MrbXz0vVnf+prf/RH/+jBqy/E7fzErMtdMdfmhYkbb4scu8zp1TXXlvssVym26WZa+oEibAOq2ub/Ze/No20/yzrPz28e9rzPdM85dx6Te28GSCIqAlZRgqgIdDVOoFKUirMgDqVVLquq29WlpV211K5e3baiVjngCMqQIIQQEggYkkCSO99zhzNPe/7NU6/nvfRavVxakku0/+hzVrJIYO9zD+/dv+e+7/N+n8+nl1RcHUZsZbeyOyJD0B1hcevEw4hus07LsSkHfcVUn7dM6mlB3TTUXOBQ0tLtDnMzc8S6RtLwWSkSVre2OdTocN/sItXWFjuby6qvE6Y5TbtNotW4YdbpEbBYTLg7jrCKimEcqaa1PMjyt2ShHN1UyOAgy1Q48VktU4YV0/TEf4U4XHZJSQydmqIgSOTgFmVgO54wEXCeDqcMi5c0WnS1kt1JcEumWurkhks87bOeT9g/e4CFo6foxQmn7jnL3MmDlLrOzaXrfOChB7EbDY6cOMHC3DwbN28wXa9z/dnnqaKIludw5dzzLLYazNVbXDp/gaDKWU8FYywhTkmHV4jewbVshYCeomK6LJnT5ecW+qfFZpoS2IYq+tK4z9ptBrbD9fUNalrMgbZFyzNYWltnfZSqW8ImJSembOanWqpfdy2IWEsL1uOUQKzWZp3SrfM1r/q6B3/qJ37uLQcOHOi9uI/o3nfbO+79jc/AYLB57FOPPvbbn3j/H7882F7WvDLCE3PucIieJmSTMYQxdppztGZx1NdpuKaMl6nr+SLICMOK7SBlMxENuIZW67DeH1P5FmWckU8y6jVXxtDQk4iuBvOGyaJpqyNfkqb04oyFg4eZnZ+n9H2evHaZjTRhZnYfs26DVpihTQaUZcQ46GElOX5uk9LkqllnywNrvMnJKKAh82y5yBnERnzLZCOFSlLluRADxMFn2DxXxVws5H5Pp2H4Sna6WUQEchupVYpDNWM6dHSTrXDMwJQga8ViUvFSp8m8YVG5tuqzxVHJdp5xVUu4lofMd+YU473eafOab3wdM4cXMKanefjBv1KI5TP33cdz585z+fxFgo0trCRhod7kyL45JqMey0tXaEkjv9cjjxOajSaDLGU5jolkMFqUodotoWlD1zlsmsxnOYdqNTVXsRxO2EVGmER/bpH6LruOQ9nqMIki0sEa07WCbsvn+tqAUV7S9G3aRsFiTWQaDltlxrnBmJ2iIpZbvVqDSPex6p3429/69l9+14/85L/TNBFm7X29mCuwV6T+xmpWVeU8+eSn3/bQH/3ef9y+frFhp2P0eARxpASgYb+nHnQ7lxhCwamWwVy9ThGkVGGCkRakeaUGXCPLZ3WcsR1p7IQFQVXi2wZaLGnuiqm2qwSj06ZOo8jZh04rKTB1nTwHV+bB6j5jwQ6HIVqzofpJSRgz4/lMS6paBz+JSScj0hx6ucWm3aaYnWK4fp19clMoAgFpeJu20j8VaAxy0R2oXj+u4YLtcTEOuVplDNXtnxCeNGJBDGdCEJDme0mjQsHxJNAZWyKmylksdE6ZHnaSMJE4gK4x15pCa3Z4ctjjMzubzE7NUW/6DMd9Dh86zD1f8TKcdpuL167xtd/wOloHFkiznKc/81k++AfvZdZ2ONBocWRhnmee+WvGu9t0Jf4wGiqDcMPy1XquJjGydUm1W4lyGakRpdhMWXKHZXBXa45BHHB+PCD05PeqiyZC06kuS0bBzfFEXSDMmDl1OyTPE1Y2A3LDVNz22ZrOwXaH7VHI1TBiVUgQDqTiM3RqAsRheu5g78d/4qfe8cbXf8ufvJgP5973urUCe0Xqb/kkrK2tHfzoX/zR+57/9CdeUgw20eIhLdck6vexpDcjt3lhiJulHG/otPSKjpqUrxQozzAk66SxNkxY7oviCgXs3x4X1Ou+ajjvTiYstJrMmibluE+3buNFMXOZoRAnvu7iOQ1WdnYJdOhrYC3sY2IbrO/usK/eYBGDg1mFK7OC5IxykZHm9GwfbeaW2vxIEinIXZnmyiXo27YC8EWFdKQk4AiJPOBujU0NLoeCPLExNZOQkqDM1c2gIZr5UvSgBk3dV0HNpEhV4/6s2+CIYzGZ9FnNU5pekwOdadWbGjSaPHb9Oq3ZOaypGvWpJpcvXSSepNRmZrj7FS/nZf/kn6C167K145EPPcjG5SWGN25S9Ae0PYfVlet4GixWOo5psjkZMEhSgrIicV02hd+uicNPo2G5ZGLmSRJe4nsctBqsjnvcEBuxbzBt10hLk3JmhsnCNMtCkdhYZn9N58SRabZ6O6xtDSkqCxGUzTUcTuw/zLNLy3x+JyCa0Yj0SiXxDbdJaTY4cvTO537mp3/mLV/5la/8wl5hefFXYK9I/S1rWi0ve3/88Q//2tOPPfzd1XDbNJMxZTKiCAO0SYgexpRpgpPnHPB0jk43VIPVyhL0PCcKCzJBh+QWw8xkLUiIDJutYUyhC1oY4rKkZRjMSvanSGi4qOJ0Z72LGyYEu2MMzaZda6mA59AyyOdnGVgaV65e5Vh7hoOWS765AcGYXPpmhY5huiyXsFX30CYTzpYF3SojzHKCAvU6FQYH2rpoukwGecamXrGpaawUYuS11E2lhD8HMuxnmsrgbOS3CpYt/kBFLy/U0eq0aXFSYH6ZIFwyUsOm4dSVpiuq+VSdNgsHDvOFtRuUDY8sTVW4NZEs0/EjnHngAZrzs/SGQz7wvvdRDCfE21scm5nl5uVLFFlEOhrw1QePQZxwee0GS5OA2BAChK5ML3Lk06oKt9Kpyox9Bpzw62hRzjCLGMsfIK70nOoUtTablsmGaxBKYCEeUU8HtOqmipOMExHRS2+wYqHj0/QaXFzdZuBZ9Gs6/ThW4s/K8NGsRvnAAy//4M/8zE9+z/Hj92y9+I/o3nfcK1J/W5GqKu3RRz78Hc9/+lO/dvP5pztV0GM82KAuxt0wxJEGepZh5AntMuVwq04jL1Vz3dHlMCXKbxvMOhvjjPOrY/q5xm5UqSt/IVAWBQrLu9BpqvlAu0yZdXU6qUan0GXITt0YHu4s0OhMk9R9PiMokyLDtz2Ot6ZoytxZFrCzs652YzOlyA5qbBgm12UWbTTmWBzR1QMyU1cMcF2svKpIaXR1S+F2B3nKrqGxXhRcRyifCFJPzcXtktHXNOq6Qce4FWPwC51BEdOrErKi4hgaD3h1hVeeZAn9XDTuNptZTH12jrseeCkH9x0m9Fwe+cIXGAUBM90mQRKrm7W7HngAw3P5+KOP8vxzzzHfbnNoaoq412O2USeTftLN69zRnaG/scEoSVTsYDMX4aqmIg9BJWsreTSNOhXHHZf99ZrCxIRphEFJu+6DSChmZwk6HZaTiN3JCKcKOdLSqfsu126uM0pyZbOpuRZHFmZYX99kO8xwDkxzIwxUoh5Tdmwmbq2bvu7r3/ifv+Otb/u5M2fOCBdj7+tFXoG9IvV3LOilS8/e+blHP/Gepz7x0ZeVkz5FOqKmZ2jDgaJ1ZnFCKbd8RcmCZ3C44dHQJW2UY4lwc5SQlyabo4LNpGKoVYSaTT/IqDcaJGNx2eW0m65qzBtRwmLNUISBA/UWWpBSxjlOYeLVW+jtjhoBSTsN1Xdpinkly4g3NnCzGCMakkcJhuExTHW2vClM20fvXadViZVFseNomxp5qSnJQqpMxLdyTZbjMc40vlAELAunQZNEusVIZJuSPaBQN3nTpsmsgISLTKXDk6qgm1ec1iwOuk2suks/TdUAsxxNLw63mT28n5fecQ/zJ07zkSc+y6GTJ5QY4uLVqwwmY07ecZqdwYClmzeUzuv08RO0HYe1S5e47447+NTHPooWRZiTMVEwQReur++xNBoxkJ+/0hC+gkggpMcm+OMTjsOUJjd68Rc18+A7OoXnMqk3yKdmSXSD0XBANlpnf1eEpi431ndVA15zTZqtOvumu1y7fg2306Ro+pxf3yLGotAd0kxj3/5j29/2bd/1zu/7gR/+w73owYtcnb747faK1N+xrtvb242nnnj0xz//+KM/tXPjih+H29hZgBWMMceByg1RZKovNWdoqkh15LYrCRURMg5LPNdTxMyNKOfaIGSYGGyHOaWEQDWdPMqpORo1B+qGCAw0pm2L/bqHLhLSSUzD9qnX22SuRzE9jX1oPxvjEcuXLyuuuPj4BMTnZ5HyzE2ihKjQGTbnKUwLs7/CvJYo4Jso1AWJm+qikxJcudzkSU9KBoEdEt3luXDIhvS/RJuuG0yKggBNNchlaFca8DOqZyV7E1GYCwxP56jjUKUxuzLQrJscEHNNs8GVZMKTqzfZt2+R6cOHVP7ra/7Za6nN7WOUBDz6yEfZ2e3jeT779s2zubmleFDbqyt4RUFL09m4fAVTOOuy5oZGP4vVkHOvLOjLsboSrbpOUdzaxXqWqaIDTiEZMIuqqPAtnUbdpnRtyulZdh2fLbnVy2Umc8DBVkkwzumPc0X3zM1CjTFVJehmztT+aTaCCSu9iMyQP4ocMFzue+AVT77te7/vX3zt177m+T0K516R+odZgf/Od12/cfnMIw9++D1PPvrwA2m0ixkP8bMExkNy6UuoHUxKMy05XDdY8C18U27wdJUzKguTUaxxbSdiRwaOC031pqQH1Km3meyOaNpSpES7mykcjBAh64OKxYarxAlGqqkiVZuaU8ebLTScfVOsr65wtN5iSpLfvSFWFJNEEzQxkBoWN3WHUVHRzUOO6RlOWinFVb9MFOlAF6JDpeFpBv0qY0vm+EybK2nCwBRKqEUklhvZbRkWliS6ZYaxkN2iHKqkHOgKm3LCcDjhu+TJiHVKbFFjOXXqXp1xu8GyUSlu08p4l5P33MP+g0eZPnpSDTN/7qnP8MDLX46hm1y8dInLFy+xsbJMPBww5/usXjiPlxbM2R73HjzI9fVVLmytKXGp5KzE+xdYumpku6lwyA3aNRnsjhmGGTXdUSafum1iGgWFFOPOtBosXgvH9AebuMWQk7Meu/2YnUmBXa/R7NYJwjHDQcD+Qx3MusPzchQs5djsolk+jdZ09rpveOOv/tA7f+p/6na7w3/0D+j/T37BvZ3Uf+c3uqoq98E/f+/Pf/aTD//Y7sqSV0120YK+yjYhiOEsUQ3lZpwzb2gcbfs4VQyp3IKVVJnQEVxC3WalH9JPDbbCnF6SgS0PPZRhzmzr1s1gQ4ByclSZnqFtmgzWt7Bk86Bb1NoC8XVwFhfp29CPxnTTkn1SZK5dpxiH2GWmdgy64bJpOfSFH56VzOUxphAm9YKwqLA1C6MolXzT1m9ljHa+eBxdKjJWqpLUEF16pa75pRvc0AxmselqgnIp2CFjOytUcv4oFndbPrOGsMYjIkFKaRaJZmB0Z5g9cwf7jh7h3M46S9sbqim/cOIkhuNx+Nhxjtx3F1gmSRDye7/7u1x9/lkOdafQJmO8qiDe2KRTaszW65y/eUNhWfoiOi1yAqEu6BqxFMyi4qTrMi9mmShhW9NVmr7KM7qeQ8N3oNllWGuwLin1ZIKview0oOlULA/GhIargqiG3IYKOrlr4E/V1f/Xy5sTAs0lNeWGUOfo0VNr7/zRd/3ga1//pg9omiatvr2vf4AV2CtSf8+ifu4zj7ziiU888hvPfvaxU042oSa84GhCNOgx7vVwNF3ZhTt5xaG6QdfRFIbFNaQOSdbIYhCX3NyesB1DL0X1TirHRas00lHIgZkGjtCOipRaWTJru9Q1EXkWmGmF5zXpTM9Tli4T16aa67A62KF//hL37Fsg3djCjXJsoyKIx5SGxUiyT2KOkSPPcBtdrMOSwtZMHNNTozGi0pIh4lxZ0OV4V+NcNOFilZMZupIpJGVOX5cevk6zNJnTTTqWTljm7KQJOgZTlNypeRypOYoAKiZhgdBdi0Imhs4dZ+7m7nvvw16Y4X0ffYhOq8u1rW2GUcSbvvXbuPOrH8Bp1nn2c0/xh//1v3H/6dME6+swHHD25DGe+PBDzAhvfWeLUVXidqYYTgK205ihZ9KrSqy45AQ2xxyXTI9YTjKGMjxtSt4pp+06OI6leFvl/CJrVUF/vIuZDpl2xUOYc2VzgjfVwrRc4t4msw2b+fkmhetwfqvPtd2ISPOYFBaa6VQv+8qv+eR//IVf/u75I0eu/wM8m3vfcq8n9aV9BtYvX575+Ccf+vXPffoT3xLvbmBGY6pgqHZTRRSSTAIaZUWHkqNNh/01F59UqcLLSsS/0s8x2JnkbAUVI2mepzmjFCyBsyUpDdug7RkQpXRsjY6usa/uK0pnOc4QApvEMeutWXaEoDfXYaxlCoBXDxPscYA5SfAtjX5f7uPkSt5Eb3VVaXJGQ3ytRJfYg2CLTUG35eRZQin9nC/muDSrzsUo5KIUMJnhExuwhEfFASg7qELccxpdyxB8ggArcSubblFw0LGp5bEa7pXogtZsos3Mcmlni83BmLN33YM1P812OOHV//TryP0al5aucOH6EkfuPcuxEydZuniR559+hpedOcuVp56mJWKFaMLyc88zo1loccC4Kgl0g1wiEo7NjTJSI0SHs4oHrLYicF4o+twUW7EcSStwZMbQdxVoT5uapee5rAnUUM/R4z41XW4pM7aHMZVp4tsmTTun6ZfUmq5KmF/eTthOCsJKohMuzdZ08vWv/ab3/C/v+ul3awsL4Zf2adp71e2swN5O6u9Ztaq67Hzi4Ytvf+KxR375xvPP+FowwMti9cCoERkpRuFEYUSEjHDYt2gZOXpeYtjirpMGq81gEHNlJ6NXaGwnJWN5wG2bPBKZpsb8lEMVR7QtDT+HY9Mt6tITWp9g6Tad7hy62aRsNDH3TbOdjOmv3FC4GDuM2FpZpSny0iTDMR1yw2HTgO0q5pjmMatbFHnMJI2Jy1u7KuFa1Q255ROQXUGOyWpVca0qGOuG4qCLV0+Om9JsL+Sfq1wFK3VdQ5cjVmmzWJmcbNUpoj7rIq2wbBam5mhNL7CRxTy/sY473SFt17jrZS/jpWdfgt7pqJ/lD9/3J3QO7yeOEnZXN1RvrhqNCTc21ZG3t76izDwH6032eTZXNzdZT28hfAPLZTWbCA+M+zSNe50melXxVDlhNS8pDJOqLKhbNi3Px63Vydtt+r7HtWjI9lD6UTEH5ztolsXy6rYauZltucy1KqambSKE1V5xeTehn+qEOeh2i3Znrv/t3/6d//pH3vmT/8ferd7tlJ4v/T17RepLWKsbNy6f/sTDD/3BZx7+6N1pbx07nmAJPTOLle04jwO8smBarzjV8llwLZV9krk2GfXI0pIo1NjKNDYzGKEzEFSLDODKuEteMd22cPVbR7yWjJXYBjMa1EoLvbTRRB7anle5oPU0pLE4o44/djChJQPMMrYTRDQKXWWcDMPhUjhgxSw5YvhM6TLDkpJKzkrT0YqEXKtwbBm+hSjPqTJN9Z+uyGCxjMOgKTKnbBMqETRUOt1KU32zCQV9mf/TNA5gcrfn005CNstc8gsqCtGYmiM2LbypaajXeH64hTs3w6kjJzh+zz1sj8f0k4CzX3U/WZazeW2Fj33ow6xeuszZg4cJtrYY7G6qm707pmZwk5CVrQ36BazkBRuyA0T6cvAyS25FJTyb80yVKRie/ByW9NMcB1coE65POT3NlqWzko5JxSA92qXp6VSmQ5FomFlK18mYbRe0pk12s5xLA51L2zmpOr5DZTQ4duLOc29/+/d//5vf/O2f/BI+Qnsv+TJWYK9IfQmLt7y87C0tXXj3pz764M+uXz7njVavYaUBXpVhJsIwT7DLnHqacNg2WXQN3DJF00XhJJP5lqJFbhcW10cxa3HJdiCPl45jmUSTlEYNWq6OD0xZFouexaJlwVg46inyuLn1aXLLp6zXKNs+k2hMLc1wJxGT3i5emCmn3nY0wtVt+nrF9SrDzjVcoXLK7aHhsuj6aHnKVjIm1ytVpNAlFuGwWmTKZjyUo5Ymx0LYqW7lqTq6xRymwrNI4nytLBS+Za6Cu3WTU45LYRnsZKkyF++muaIN3HnvSzh84hTbRsHDT34WU7Ox2x0VB3jNG17P3Ikj6IbNxac+zx/97u8pJIuTyc2cxnSnwcWnnqKNpo7ZrgQ8/AYXgpBruRzoSs4aJg8oZVXBZgVPCXxPCKOegZaV1CydVqONXm+RNFus6wXLkx08X2PKM2n7PheWViiiQvUCZ/2M0yfrpHrMWlJwI6rz3MqERHPRDRF7ebziVa/+y+/6rnf80Kte9SqJle19/QOuwF6R+hIXd2npuXs+9qEH3/vsZx4/FWzcRAaPnTxWRIQsTSCL8NOM/Toca9doG9JzytBECFAJh8lgqZexEpVqIDazXYK0pF5vsb25jedAq2bRVBqqknnbYKrMaMu93yQnTzXmFo9QmWKa8Yk9k83xgGx7lyO1Nv3NFZx+iJ6LcdfEdh3WxmPWhXrwxZ2QDBcfw2FOjoiGRhhHgmZnkqfKW1e3Hda0gsuSuFa3eC55pTPSM8bCe5eUuhiRJUdk6IqPLhTP6bzkTsNkoczRbEuNqmSez8DQWRr1lRX51a95LYnv8MzlK5w+eYYrmxtcXFnh69/4zdzxFfdRc2v86R+8l9Wl67z0jtN84fHHufPoYa5cPsf65StYcmyrSqZsD9Nv8OxwwGaVM+N43GvbHE1kODjnBiVPS3bKM6i1fAzJQVUatlMntesKUte3KsZaSDTZYbFV58C+ec5dXiYcTGhoKQutisMHHUZ5ytVBzrXYYnkApeVjmNKMb/A//PO3/M/f8m1v/cUzZ85MvsSP0N7LbnMF9orUl7hwW1tb9Y995AO/8NlPPvIDSW/VKsZblMMddQSq5KiUxhhhoHJLRxseM7audlOWVlDILZ1QKu06y+OI5SBjpNvsDlO8Wp0kTojjlFYNmhJD0HQWfZODrk0t08mHIUVS4dQ72E6bUVpgzc2wlYV4SUkzyskkw9WPqKcaW3lAYUEgxpMkVxM2EnaULnJTKAGa6KxQxMpFs0ZZZOxkE8ZVwaYOV8tbU/4yO1iUGlGZqmOb9LHcssCXHZQuFwK6muWbL3XONHzccKQKF1K4OrM43WlW4oDL/S1q0zOkTZ8jZ07zFQ+8En+qy/WNDT7yyCe442X3kSYJg/VtNlZWSfpD0t4O2WhIHI1paDoHmy00yS2NJ4QYbJWpijkcbbfYLwVsPFKxiaUi54JeEbgGulVSM6AmlqzSLS8AACAASURBVBzTR2vPknY63BjvUNoZvpGxv1HHrEyur/fo7WzTMCvuPtWk1SjoRQkrkcb5ns5GaJIKqdMyWTh4Yvd7fuBH/8W3/PNvF436HprlS3yGbvdle0XqS1w5kTU88cRjr/rUox/7zWc/+8hRqxhjJ2OsMFE3fFkQoicCwys54Boc7zTo6hVWmVIVKXFWkZuWSp8vByVjw6I3LrFdT/V7RqMxnYZB3QRbQomGxoGawZQMAccVZqFh1Zp4bpu0slUUYezaxJsDukmFqcUkK9u4cUlpyGyeDApXrJQlu1lFJfTNSmLmt4qU5LtmTIuZ0mLKckjSADHsres5z+Y5PbmZ1MTuIpPFGiNplAuGWJexGIO0yukXGYUus4Zwl21yWNIOWapClrZTozBtFeK0ux3c6S7P7KxRdVrceeIu7n75V/Ps+YsYjsP8mRNq6Pja+cs8+tGPk/Z7HOh0iHd2sLVS/eeBRpPJ7i6TPGNYFMRVqUzSBzyXRpqqm8eRabCUZ9w0IW04YBaq6HimRZAZ0JknlONesENOwKFujdP75rlx5QbPXtvEsApmOhrHDzfw3IrNUcJqYPLsesKwcii0WzGGV77qtY/96Dvf9Z133vmSvejBl/j8fDkv2ytSL2D1VkYrU0987JFf+chf/OF3peMNTebljFGgmudammHLeEqZM6NVHKl5TBU5hJGcdiRdheN7jEqTG5OYjbhkd1wp9pQpmJMwlXE0pmsaTlbR1uFQ21JmlUYlEgWHsczyGTUkKrBdQtCsk/VC5gsTPR2hBwmajN2IMKIUB57G5SRhrRB0sEtZFqRWhuypRC6hyfV8AfO2o/JZB9yGAtl9IRyxnldMKl2FOWU4eVM8e5rGQcvhgCE7rILNTHJDYjSW2T0469g4lk2Ql2pId6fMqDU63HnvvSycPMFSEfDBTz2O5zbwZqfxGy1e983fTOvYYcok4YN/9n7+6gMfZErU6xUc7nQYbq8RrG0ouaoURs2wSOToKetT92jLETOQSwpBJ2tcKTIF/AtdnVQiE4ao2W1Kp4k5d4gVadBPdtD1kOPTLc7O7WP1xgZPLa0p7vnBIwYnjsr0X8V6L+baTs6FnYzIrKnbz3azmb7lu97xq9/5lrf/2z2N+gt4eL6Ml+4VqReweFVVGZ/9/Ke/+eEP/8n/efXcX09b2RgrCKgmMdlElFcRmlAj84IFTW76PDXQa4iqW3jiUa7kmXLcWw1gUhiMo4JGq0YYx+q6fKErYLoSv8iYr1sK5eJnBVYJpWEz3d5HnFtETo2xXyPYGtEcZbS0mGirRxmmVFVOVSZYvsNmXnIzK8grE70oVTaokCl++UtptkRxpSnUzD7Dwq753AzGbKa3zCiig5ed3loRkWkaTcOiVVZoVakCnR4m87rBcctgVklIdSK5/heKgu+xmSVUzQan7r2XkWNwcWWVO++4i/OrK6SGplDC973yFYRBxO+957dpmhZGFLF77Tr7RYl14XmmdYN6hbIOx0KbqGChVmPaN8kHQ8xc8FYG25bNxTJmvQG576ikuaeLEdmjcptkzRk2ReqjxepoPWNW+GHCtaurrMofAK2KxYM2s7M1tnZGxFWNC+shN4cVmVMnKzWOHT229iPv/Ml3vOn13/qhvejBC3h4voyX7hWpF7h429vX5z/wF3/2W8987tHXVtlAS4frFP0x2TCgGAdyl68iAaJiP1WzWWy6Cpkit2MyJWPXbGK9wVWZE0tgZSfEdy3EziByg1bdoGnoOHnGQk1jX82ma1sqmyQAFd2q49RnWR1ExIZHPE7QRxELol4fDimGA8osQqub2M0Gm8OA5wcJRsNQEtNS2OmxRpnJw4o6OslXW9MUZ6rpeURlyXYcY1gumqjWS9jOYyphhUuzXAZvRWtVJMrDd8ZwOOU5mGnAOE7QDYOZRpN6d4btKuPCzhZFs4k7O8fpl97P8TN3oXU7PHv5PO/9yz/nFa/6OpIgob+xjhFNWDl/niyOCYOAmq5zZ7PJTF4wGPXJLIlSVcx7tnIIanGqnHuVprFV8/hCGbFqV1QWaOIYdG2aDYfu4qLKqK0EGVka8sDpIxxp11leuskTz1xkK6/wnYqvvNdRiJaNkbxW49z6RIlSM00wL35199mXPv4TP/Fv3vryl7/8xgv86Oy9/DZXYK9IvcCFk97URx7847c/8vAHf2l99WLXLvuKd84kIh0GCspmhSlTWcnZbpN9rkkWDdHNUmGBpdDsjgsu9VJ2JC8lx5hMx/VNJpNY9aVmPWE2JbStkv1tnylRZo1H6LqFU5+itJqMIh3H7zIcxRhJRacoKHs7qnlPHtEvU9xOTdEOlgQvLFpxU7JSGZVY4+NKzewJ6sQQmoKgWwScZ5hK1RAKYVRd8N9Km6fmrX9OswxPs3H8OmEywc4TDgFnTZdpDbJcADAlmmuh1+rqb1GhF36doW5w4OxZZo8eYebYcb7w/BfILJ16c4bV1XWee+YZwrVlFTdoej5r62uk4wFHXVdJFfIixWgaGI5GPbEoxhFmKfadEt0xWPMcns4jNoVJI8ysEqZmW/g1G7/bJjAdzq/vouUJJ2ebKjB7dWmT525sknomC92Mu454Sn66GbgshwbPrg1ILYuscIW4mr/m69/wnu/93h981z333CPTTXtf/wgrsFekbmORP//XHz/7Vx/90G9cvfzUV1rFLmUgItGcIohIxhP0ScQUGvfOLeClCdGkj2Xc6jNZYlHBYi3JuSKyhkJjEOr4bZ/BUJhVcLhl4Yp7z6qYq5nMuAZNU8fWDHSnjteaZxBUhKkMobgMNneZqQy8OGS8sYZZpSQ2uO0GWaVxNQnpZTmVoQmhl0ou4JAUucHWRLhWKFKA7PaUX8CQI6qOJfC6SoidKIqm7LUEQ+Nh4emOAsklRUhLtFaawUnLx9MrBoVA9Ar6WalS3mdOn2Vq/yFW4ohPXbkErQYzC/sxbJtXvvqfUl88wM6wx+/81m+x9vw5ptHpityz1WDpwnlaWqWMN7WmQ25JZ0iKso4e5wjm1LZBlxS5pvFMGtGzv3g5oEGjXcdxTVoLiywHKeuTjJecPYGfDthZusr1lQH9HHKr4uQhnUNzDkmcsTzSWYkMLm1FFLZNUfl4bmfytre//aff/e5/LSnzvYHi23h2bucte0XqNlbt6tWrrccffv9/+PSnHnoH6YZmlQl6mpOOx+RRrFLjdpgwqztku6ESVR6Yb7JPlFZhqHYra0HAuZ2Unq7Rl66650vlIB8HHOuY+DJ+YqAK1MFuHbeIFP7Fsjzi0sLwZpjEJokoXVKNdlJSixOq8QBNdlJZSK3bUDGBC8MRI8GluKZC7MrjZRoOeamzPgwoU/ANoWpmSsEuSOCGoI11myRLuVymbFaVEjdI2LSpi5VGyAMFblVxWDc5bro0i4JMl31Uia4bJBrsJinm9DR33P9Sham5sLyM2emonNTsvgVe943fROeOo1y+dpX/8uu/zivO3MvW8+dV4j4XW/H6OrPdOqMwYkSh5gxlvrEr7kKJUtiSFq/I3Brno4Rzwj53bu2imo5Ou1XDcA38fQe4NkhZGQbcd/Y4U0bMyuULrPVCRoWJ61UcXTSYbuvklcHSbsnFnZjlcUKhu+S5w9HDd1z/gR/+sX/55jd/+8f32FG38eDc5lv2itRtLFxVVfpjn/jwNz70oT96z+bac1NGHmLKLVMWkwUTZY2x44K6oFiGqQDNqbsGTmkw7ZXMtprEZcHV7RETRCxQkGgmbtNjMhgy5956EIWE2XEq9tUs9e8mBbbt4tS6VG5HHfnSyiHohXijmGkMkt1tDBn30AoqUwPbYj2P2UhyJQaV+EEpEkDZNZkOgygjCkusyiCoCnXr10CMMDrH3Tq+abIUB6xmCbE02cWLJablqmRUVfhoHDIdDtkeJILWTalLg93y6HRlxjDkZhRgzkxhtNscOX2WO+59Kalp8NRz5+iHIYtnjnL1+jXOPf2synmV/R76eEcNLEvDfHquxRid6+OxnCc5PmUxXdza6ZlmRenoDEXJNYq4XpRkto6tCyurpN1yqXU7bOcGNyYlpe3R8aBeDAmGfTbGQnwQlnzF2ZMtqEK2RxHrkcel7Yh+oUkpRqdefdM3vPFPvvNt3/tj999/v5Be9r7+kVZgr0jd5kIvLy8vvv/PfvP3n/zsR17pGBlVMsbWUow8VU10I87QJVYgqPJxShqpdhUHZy06rmBadLb6Y6LcIEwrIukN1R0mgRiHCw5Pu1hZStOoODbn03UqijhUiWfdqVGb3k+s1ajsJus3t5nNbbTdAWYwpu4Y6hgWpiFOvc61QZ/lCehNAb8ZxJKQ1zVMw2VnHBNFGp1Gk74MSyexGnuZyiuOaBpzjktfAH6WQSLeuzRhWFZMdE1B9aRpLburec1SA8GWKXmqWwFWGUwWdfrM0SMknsvqZILebnHiJS9h4dBhPv7pz3LqK+7Dm6qzfnOZP//t3yfdHLLQrtMyEvY3DQYb25gNj100LvVD5uoah22NGc2g63okeUSkl2wZJs8PEzbkKlIoDUVGw9ZoSV7K97m0M2ZoNrD9JqcOdKnG64wnI5a2AkWNODhlceeJNlEWsNaP2Ep91TSPDIOy9Jhu7Q9++id+7se/9a3f8Tuapsmmcu/rH2kF9orUbS70888/b6+tnf++D//lH//73d0bHaMM0LKhGsMoJgFalOJXGi3DZJ9IEXoDVncyhTLJx1CrWTQ6XXZ7Q6U3jvNM5ZHCIle7gGnXoSmK8ypnvmGy0LRwtAzD0nDqDWpz++lnpsr/DPsR+c0e06WBHYbEQV/xvAM5WnoW20nERiakA6G0CE63IE1LdFNnnFbkuWBZPIaSnBf2UlmqUZfjMpen62ilRt2rkdgGy9mElTRDNohivZG8kllptNFZNKWY2oyLiK1EmveC7bW448gRjhw7xUYY8qEn/xpnYR+xaTB//DivedObaO3rcOWZL/A7v/JfOFRrM95cZnHKo+nm2K7JteGEy4OEUQbHWwZ3tX01gqRnCZZrMtJK1k2TZ/spQ93Cdkzk+rLu6hh6Tmw5TOwG/cKmqgpadsGUr7Gxs8tOXFFWOaf219g36zBJEjYmFdf6JdcHsdJ96dS58/i9S//5V37tzXfefffTe0e923xobvNte0XqNhdO3nbhwufu/sM/+N3fXFr6wn1aOdSscqIcfUSxaqJbRYlfVhzu1OiYFv1ewqgf05OJel3DrrkMxzEtT6IFBpM0I5W+VCIzahZdvcQjY943WWiJCSZF+rWlpeNOzVE1pxjkBmlmEK/0WDB9HClS457KWhV5hOXZ7EQJ10aCiQHbNiiTUgWkHLH4RimjYamGoIXLpJUVc66lgqhHNThcrzMZhSpTVev69IKQQjPINYvtccBIRmgq6Lq2GtGR5rok20UhX3M8oixlJOqvkyfplyWRzNndcy83d3YURvnMy76CAyeO8NhHP8blJ57iRK3JzpULmGWAU9Px5qZ4enOX6xOx5Oic9EyOWkIKleZ4RamVBIbGUqXxbC8n0G+BjQ0qul2H0iiozS9S33+Utf5IMbeIhyTBkJXtHruBYGvgvpMNOh2T3XHMRmDw+eVA0RYqkYRqjfLVr3jdQ7/4y//p7bOzswJf2Pv6R1yBvSL1ZSy20BEeeujPfuFTj3/sh+N43bLyIV6VUMYBpYQz0xgvzznSqXFiago9g8HWmO3NCcs7GSPFJtLUPFgu8DldV368JCjpWNK/0nDLnDnHYH/TpeXkSKTKcAwaCwsU9Q55rUWQVPSWd2hEhbK5bC5foyHEzUjMKiZBkrOaV2yLRkv3yOOcOFZcYnV7J6mFVr3BRLJcUcSsY1PPYxapONaqKZ677llK1W6WOovtaWEMcHVzm6VxxLiSJjUKqJflFZ5RUtdMZhotYnWdPybxPfR2l/te9bW05xcxG3UeevwxEktn4chRnnjsMbLNbfx+n1PdJraVMSZny9T4/HaPfiFzh3CnpXNHQ0QQt3Z9Qt4MDZ0LecmFcUHueORZrLJOrquTyOzegQMUfpNRMELoqqJRGAzH7Ia31FWCer7nZA3fF7tPzmZo87mlPolhCIET3+qkb/jGb/lPv/gr/+vP7x31vowH5jbfulekbnPh5G3SQP/oQ3/5+g8+9Gf/+/rquXkzH9BxdJLxkCyOlBihVubMOwYnputKxy79qjQo2epFrPQyBZabTCS9rVFYGnEmRxGPKpURGCFhwqxjsr/uMGWXuHqmYHplzcPbt0gvB7s9xbA3wY9y3CglD4d4UUQm2SqRFFQ6y1GuGsfSJ8pyjTDJVGO9sA2Gg0yhgjPpvyQZNdkZWXCy43CkUSPpj7EtHa9ms7k1puU4eLYMSAeMbJvtMFXHvkWvxVSjRhyKC3CAI8p1zWTx0AGseoulrR0S12P+9GkK12N5d4v7v/qrVKr93LPP8viDH2IfKaemm3h1m6VgzHOjmC3piUksQSt5Sc3ikC3yzlwFOAWdktgOT41CLgUVuVRx5SY0OXh4ke7hA1wbB6wO+txxfD921GOwtcVGP2AnyBXvq+7BmRO+MudsDgqWhwbn1wIqx1aM9E59rv8tb/7OH/g3P//v3/tlfFz23nqbK7BXpG5z4f6fty0vX1x88KEP/G+Pf/IDbyiiLbwiRROFeVkw7O/glgntquLsfI3ZtoQ0c8WIiiYF2/2cjd2KYahTek3GRc5A9OsdD0PXCOIIr6yY0jUOeBaznk7DzDFl99WuY83so2q0lcG3H6ZYk1SNkET9XcqtLZqmCD5zhVy53BuzKTBzfMYT8bRoFLq46lJGA9FpOXjNFuFgTMe1lL6rS8GJ2SbZaIJTlLiewTgucOtgFBJw1DHbHa5v9+n1EzUUva/hUSQxtoy3SEwhTmm2uxy+47RqnF/e2qFstFjtDfiqf/a1nL3vJei1KR77yw9y8aknONa2iHduojdczocxz/YyRc2U20I/H3PWM1ggR6vrao4vSnIy2+bzYcLNQieVmAcpZlGwcHA/R+97KRd2e1zbXObkgSnYuUEWZWyNc5b7MbZeUXcLThz1Ffhvbbfg6hZshBW5YZEXJfunDi/94A+++81vf8c7nvoyPy57b7+NFdgrUrexaP/vt0gDfWNj6S3vf99//cVx/8ZMGe1gyexcnqtxGDmuiZr9YNdgqoayFNsJio5p4LPZy7m8FtFLdDLNIIljtEIyTbca025lMm3qHJAdRMukIYwqcgrbxJ2eRWh5EzQys046DplxbZjs4k1GJP2+apSXpa5GcJYGMeNYujUWeSoihkLw6UzCilLyVppJGWc0LEMJSw95Bqfn2iTDPg3XUXN5/XGI2/DQdI3trVAdAzeigp2goO2ZOFWu0Cj72y1a8pBHMTs7Q9xuh9CyOXjPPcyeOsP1jU2W1rc4fd/9+LbN049/HD8b42UTJsGQm9GY5yYJa5kk3w3ctGTKrLirZXHYMYmTSP3sWs2lp5l8bmPCeqGR2gYYJXMtl5PHD2FNz3GxN8Rs1JhpWxS9ZVZX1ljvJ2yNK2XM2b/P4PiJNrujiOXdikvrCYPcJC10ylzn7Kl7H/vJd/7Ud7z2jW/cA9x9mc/L7bx9r0jdzqr9jfcsLS0det+fv+fXP//0J15XZJuGWcboeU4yCJWtpYxHdOs6p+Z8vDIjn2S0dend2MSlzbVd2OgnBBI/kLm4SlMCUZEk2JqLXZS0SDnUrFhomlhVgWZ71GZnsNoNJhKfdGcYTUJ8PccLtii3NnAlXJnI/FqDnXHCzWFCrxAUsUkaJ0rSkBUlE4lyFQZ1v0E0CjDLjJajcVDTON1poKcRqfAoXZdoEmN5nopVRkmG5Te4NgjYjAsabR+9KokHMbOOzn7fw05TfNNWvSmJLBy99z4W776XSVbwmfPXOHb3fSSTDS4++XG08RYt16WXFTy3M2K5KkkcUzXz/aJg1tS5s2EzVwrOJkbG6Sa+yZbh8dnrYwIp8oahUumnDrQ5ffIAuV3jxiil8Dxsp2SwscRgMGR1JyLMDews59TRGjOLDlfWBqwOda5v50xyiR6YGJXDN7zmDb/9sz/yb9957P5je269F+F5eaHfYq9IvdAV+zte/xd/+vvf85G/+uP/0OtdndLyEVaZk48jijDCKDI8I+fItMlszVZFx1EMJPF4NtgIdDZ2YwbDCEMKlDTUdZ04LhgHFaapMdvQODblMmfdgs4VhUF7/zzmdI3QBL0xzWAY4FY5nSxE215XyfcoKBTbSQBuV3cDNjJNHcWEqy5jMBJFGMYlgYzGGA5JkCpxaNuBI5bGA/MzFMMepS5xI59AEuqGTq1VY31riOlabOUly5Nc9ayyQFAwGr4vgtEcO6s40vbZ3+pSRDk7kwl5rabICMde9jUs3PNScSiz9PjD3Lj6nNoJXdrZ4fL6hFhsOYZFVgkvK+ewp3HMdVjQLYxwpMB+UdPiZmHw5M2Y2DKJxY7j65w+MsPB+Sm0Rofrw5DY1EiyCelkl/5gzNp2RFpotOyKe87MUtgJSxtjlnc0VvoFueaSZRpT7X3J9//LH/rxH3v3u39D0zSBnO59/SOvwF6RepEW/IknHj390Yfe/xsXz336q4t8Fz0LMIR/HoboRYaRJ3R9ODzt4FeFCnhaQi63LMLcYnuYMwmkse2RRSmVCBySkky31A1dFIR0JNjZ1pm2dbr1NppEFzp1jLavsCijicQeKmbkOLi5jhlmJGGBLb9GVXC9H7CZg2E6YjBgnCQUhUZYQJCCZ9fJk0wZYWomzMQZ98908LKEwSSk1fJIRf9egte0FQPLkAZ4GLOVFvh1jyypFLXTqlmUVUI6ipmyRXjawUoKdVOoSZYqTzn8wAMcvP8BstGY5576a2KjYCkc8tzqFv2JFHZbFeO4FK5MynEfjjddZhUIcKKOe4FrsZRqPLUeE6geHHSaFncenmNuuo3W7HClP6T0TUotZmdtmd5OxOZuokZsFqYM7r5rnq2gz/JWyo3Ngs2RnHw9lR87c+e9az/zr37+21796lc/tpePepEelhf4bfaK1AtcsL/r5RcuXGg8+ZnHf/bjH/vTfxUFa+jFEKtIIckUtVNMLS234PhcnY5VYecpcZCQS8hIM9jsFeyMNUzTwZKnJ8tJxR2X6+i2TRhGLLQdFmompai/u01qzTr2VBO96aiHcJIUFGnBrA56b1cRPrMwV5qnuEhZ7gUsi15Y1zEsm0kSYxg2QVbRCzJli1GBKEHG+BpzacX90x38cIJhmdiOTTSayOAfbt1ntz/ErtW5GcbcHGW4DQvduvXfm56O55mkScq+KY/pmospv16asTA1jV4VRLaJPtshiUp2gojNLOOpjTWG8iMqMoNFlWqKIaWXGXe15Qhp05SMmeBoTI2J5XJulPH5noDpxN4M+9ouJw/uo9Nqkvl1lqMJmVux01ulSgvWVkbs9AoE+HDqiMWxU1Pc2Bmz3iu5uhzRD6Sv5aJrNt/wDW/8q5/71//ubQcPHlx7kT4qe9/mBa7AXpF6gQv2d71cAfE+9alXffBDf/R/Xbn0mSNa3sOoAvQkJR5/cTi4iDnUNTg2XcM3dMajiUp/O7pBb1KysnvrmOFpBkWWk8uRLBa7rkuVZrR8k/mWT7i1o4y8+xen0H2b2myH3JYIg8v29q7iqzvRmHIwoYxSZYmR/tb2RIpJRVCC7tkkuUDqLMZRzva4wLMdNdcn9pp2Q2e+qLivO0W3SNQRqSE3d2lOf5TRmXEZTVJ0R2YDczaTEqtuI9QaMci4toVp6aRlQqNbw63ZjAd97LLg8NQUblFiCTGz4aCJ0bgX8tzyBptBqPjqwtbK5WfHUkfQhqFxj9pFQsO21M5UvgLLV0nz58aCcWlg6SX7ux4nDyzg1Xz68gdAEeJ2XTa3V9he77G2EhLH4Hsad5/26cy5nFsdsTM0uHIjIkxMisqi25mJv+/7fvCXXvva1//CmTNnZAx87+v/gxXYK1Iv4qKvrKxM/dWD7/+lT37i/W8t0g07i3fQ8xS9gElvjFcVTDklpxcatDyLYDymyFKVjpYZvrVBydYIJQsVBbvn+2TjlEJ2Q3mJ71gsdBqqR2SkFfv3t2jOdOkcmP9iP0ZnbW2Ngy0fd9KnHAwhTDDFeqzpbI0Trg0rxhIIsnTVNJfeV6VbbMmcS2lQlRqTcUa7qdGNKx6YbjJVJMRZguc4FPGtfJXYaPqjCK9ZYy1NVXO61vbIy4IwzHFqpiKDDiOZH3SoNXwmkxGdRp1Ww6ddq9Ntuhw+cZjluOCTz17l3LU1CuFapSl5lZIXGXqlUUwKpg0429RYaLjoRaJ8ehLk7GPx9HbC5ShXAVHhMxyZ9jmyOI/bbrIapUysAqdjce36VYa7MTubQi+FRl3j7jMNcHLObaYsrxVsbBekmalQwSeOn9r82Z/9ue/+pm/6Hx96ET8me9/qBa7AXpF6gQv297384YcffMP7//S3f21r6+IBvRqgFTFFnBL2J6pgSH/mjoU6s02fPI0o0hC5NY9Lg40RrPczxJdQlZW6TTOlVSt/hgu5IMuYtk26eqFgeN1uk4kB9tws25Igd+tkcUKLmAU9o9zdoZpEaGmKZtjsJAXXBgXjXKMydfKiUJQoTJttuQFL5Yjm0x9MqNdhJq+4u9lkjpThOKLTqlEkGTuDlOkZl/4kUY3zjaJkNcyxa4ZSZBVaReVaysGXo1GvNzAlvxUGTO/bh9PwGYQj0TlwcP881/oTzt3cYXM3xjVctDInSSYkWaI47EYOs6bGS4T5bsqNZ4UmgoZKY2T6nBum3EwN5LRas3LuWGiyMD9HZjssJyGFZzIM+wz7fQa9lOFAeO0Vs9Mmd97ZYpwFXNgquHo9ZyJAwNJVhp2veeWrnnr3u979ple84utu/n2/73v/+z/cCuwVqRd5bZ955pnFD/7lf/vVz3/+0Tda5lhHbpTCgEzY4+OIuhh3ljLc6AAAIABJREFU6yb7p2o4Un3y6Jay3KmprNH/zd57AMmWnmWaz/HnpLdVWb7qetu3+3a3Wi0h0wgQC8wsToDYIQYIBhAsLhZYdnZnh1kxAzMDLLBYCQYJI7MgYSQQQozU8mrRRu2urXtv+arMSp95vNv4z53YmNjYXSRBqxHUjbihjlbmyepzTn71n+9/v+fZPBC7TkKcoGR/JTH0m0iosg5eQFOROFG0WCoYaLrMISEbts9EtSjNLGBPpiznVY7nFJR+D0XM2tm2mCymH0ncHIRMAgnp/y5SgryiMXRC4kglTlJsN6RU0Sg5EefyOvNqiuMFFHJ6tpIS9dIqGEwcH6tU5CAOuTP00MXPZMLQ9lALGrJpMB675EyLcq5Ivz+kJAQMjSr74yHFisVsq8nGXo/bWz3xDEogFFyOTew7JJHYXMhiT1QVuL+uU5dBikJkVcJRVQ7RuDII8Qoz2M4ELZ1wcbVGozWDZ+XZ9R3K83X29rc52G5z2PFwvbtzf6srGqtrFQ4GA24PFNZvBzi+fFdAr2rJN37zN7/7e7/zdd9x/vwjR269v+PvyedyuKMi9bmcrc/itR/60IfUwWD/2979rt/5Rd/bKcrpBCkJstWUNxijRxF5oWOfq1JSxGOcgyTfHV1xY4n2KKA/TohFFEGEOkUNUSRUUyfxhIkm4WTOYDUnAHZxxgovnDjNje6Uzd4U3484t9hiQY2pBB7T3V3iUQ9FkvAVnY1xTGcqEL93mebiBkglhYkfYzsJuXye/sjBsITtWOWkKUzKIaNJSKmgoiUSh/2I2YU8tusSKzoHccTtQYhsyUSCNqcKhp+OYZr4QZhtBoh/FvaW8uwsSi7HdveQ+vwM+VqF/f0ut9d3sj7Q2HGIgzCz76SicRRCToPZgs7FAsxoSjYXmSgSYSnPoWrx2GafCTlSIVM1Q84fr1Bs1EhrDW5PhpjlPIcHHdpbXfpiFCkW8MCYs6fz1GeKbBwMuLIVstsW593MRBf5Sj35nu/7nne+/vXf8cMnWi1hnz/68yKdgaMi9QKc+KeffnrtHe9889uvPf+xh3TNRpUCQt/D7g6yVUGOlGNVIRBNSF0bTaTEkTOBpxCG7vTCzFkXRnE23iH4LpIuHqU08nHI6cLd4iEkBZFuEZWb7AUyj93YwkllFps1zi80aRASddrkPRuLJBv+vXNoszuNM+hcxgoW4VHpboHs9QI0Q2HqJyhaSkuGs3md8zMWfugip3JmZrH9kGK5wFQEQhWdThpz/dDOsDACJePYAbm8QT5v4PgeRi6HZhocjoYUm3WsSoXdw0Pqi4sohTK7m7vYYydbmU1dH9f1MyOMJnppAh6owlzR5HxZoSqyVyLfJSeMLJ1DvcSHrx6AWUKOA2YrcOF0nfJCi66ssmkP0XMmna02ve0x/WFIJMWUKwkXz1UzpPLGgc2NnYh2LyGILLzY4OylS3zXG767c/rs2feV8pV3zK2ufmRekpwX4HY5OuTfcAaOitQLcIukaWq89a2/+a/+5I9/6ycEM5J0LEoQsetnOSSBGp5RQk7NFDAiB88PMyuLaeaZOCEbHQdf0xEI75zov5DgRjGpppCXY44XVM6X88zqJo4doZZmGWo5ntrp0PHE1p1EToo5Pddg3lAxR4fo9hQpEK6/iNsjj7GY3RPHTpJsUFdEMPvDOGtwTzyXRPRsJBHolLmnZRK4HlKqkNdVBmOHfNEkSkRfSOyeiTCnT6wqWRhVTOqaeRNNvysRzZUK2c/uRgH5RjUbZO70+8yunUDP11i/sU6326fXH2SrOs8TsQkJNU4zdnxNl1gqWRwvQEXIIqKY2DQ40BTuhBJP70xQrSJp6HBiscCli7PItUpmb+5EbrZTuL++z6TtMXFTJDVmZi7l7Nk6vZHD5kHIlY0IAf5MyGMnJg+88hG+4Vtfz/zCfFQ0c7eaterPn6kuvqtUknovwC1zdMj/nzNwVKReoNvjM595/JFf+eWf+f2DgxtzuuGSJlOS0M8az0oQU0wDTs7mqekhzsBFFeO4kkEkGewcDhgGaea5s8TPJ0ZrxJUyBNEzZEZLON+0mNcNlEBGNcsYs7N0I5m9iShyfaYTm9VWneP1It7eBsbUoWbm6XZGbPRd+uK4AkksUCWCRx5JtAdRBpELkxQ3jGloEsumzH0tC92z0YWuHDkbZi6XDOIgwE1VhmjcOLQzbZYsqUwmPvmigZkzmbpOVqREgLMzGlFfmEOxLPa6XZqLC5ilGuvX79AdTpmIx8dA0EEF+E8nFcyrOMzY6SfKOivlNJOBKqFEXJqlV67xTK/PrU6HqRsjoAWX753l5IkSSbnO850BnhrjT2N6mwNGHZupL05nyLETGqfPVNlsj7i2FXBrPyWagh9pBMVZLn/NN3Hfw6+mUi7TLKrMFK3eQiH/V61S/edPteoCfHeUPn+Bvjv/z8MeFakX6ES32+3ZX/3lf/87z1/55JdJykSO4xGBSEl7PpIfZVjgU60CCzWdZDLFGXoZvE5ScwwmY/ZGIm1OJrcUhpZEkvElBUOTyCUe52ZMjleKYvecNFGxxLBxocahB1vdKYfdAbWCxWq9AL0DjMAnmTg4Y5e9acJhCJGeIoURaipnUoaxL2cN9UAUqSCgpqksaCn3Ng0KoZMNIeuWwdDzsXQFRYqZ+DKDROHOyCdT3cgiQiBY7Cq6KXJTMWaxmP23CDV6ZaZJqMgMJzZza8uITvvzz92k0xszFdwqsbLzhb5FyozJBhG1OOZM1WAxH2OJgW1Jx8s32YhVntjeY5oK+UNKoaxy6d45VpfzuGaJG12bWEvp7Q0Ytx16YtRG5LOMlAsXy8zOadzeG3N9K+bOTkzqgouJ11jh4df/C6orJ8nnc+Qkj5VGgdVKJZzV8o8VTfl35+fm3ruUyx0cCUJfoC/Qf3XYoyL1Ap1j4ed7y1t+9Qff//4//N9se79kmjGeOxCSvSxgaSQ+raLMatPK0ufZzFtiZPYXN/LZHcRMYwlNMAsUkRBXBYDk7hb/xOFcS+XifIWCDKEfUGosopdnGEYaPTtmOJiii/6NP2Uhr+MctuluC7049AKdXSchElaVMESXjSwrtX84RZgaRJ9m6gk6KCwbEg/N5bE8GzmRkU2NoeuRNwSbIGYaaEwVk1tCkGpIqJqB7/tomoqqC1CeiCbkiWSJznDI4vE1JNNka2+f+WMrWKUqTz95nZHtEQgqQxggZeMz4hFYQZciGmnKuZrOnJlk+PJANtlyAjamAdtjSE2R+4JaU+fS5QVmWjmGkcHV3WHWnB/1x+xc36O9O8pWiaU6PPCSWQSq/M6uy/pWzP5uTODBSCmgnLjAsa/8etTmHLppMlvUKMshJxt1FgsVWgXNLujKexZK9V85PjPzsRfoFjo67H85A0dF6gW8FR599H0Pvvvdv/8bt28/c58suyg4pOKRz/MRhpmiFrM2myMvdsRcMauWw/VCgihifxTRc2RUOc3YUqph4IQplmUhBxNWyjKXVmpU9YREEEALDWK1hEcOL9IZDZwM4Rv022jOFDUUxFA/m9u73Q242rYJxP5+KIqgJAb6BHkqC3iK4jJxHSqqkpmYH2pZ5AOx6wZW0cqKlKXJqFJMfyoxUXVudh0kkZPSNWzbI5czMC2Lqedg5nJEGb89ptSsZz2pqesxf2yNIFW4+tw6o6mLE4YIwY1YaQaOjyQiGKFPS5U4VzdZMMhiDWG+yPVuj62BQz+QiEQeK41YWDa5dN8ChXqOvVHKVjfIsDLD7oD9zS6DtkeqJswvS1y8r8F44rCxE7OxmdA7jLFDmXGxydyrXot29n7iYpUkTZgrmSwJMqoQVKg6xxZqFBXCZq5wo4Dy23MzM3+4VqlsHc32vTBfpqMi9cKc1+yozzzzTPU/f+Ddb/zgh/78+yVZ7I5NiQPxV2ytuxlWZW0uRzOvI3sBsgBIZcpJid1+yNZheNe+IqSeVi6zyoRhhCFFzOQSHj7bYKEioaZC0FBGMqqEUh7HVeh3RtTMXGY0lidDJp1DpCQmXyhxs+Py1KaYZxMEYQlLt0iEKLRnZ5mtQsmgP3YyjdaiBg/NFihFXtZkl3UzK2CWoaAJY4wLEyXHtc6I2JTRDBVXrBQNLSuoXhRgFvJMw4BJELB84hi+JLGzf8DyyZNEssb61a1sPk+sunzPIbLdzEosIRO5Ict5mfMNsRsqkeo6g0RiYyiknknGIbdTOYMMnjltcfb8PEolz+0Dl2lkIeQx4+GAzfV9Rr0IRQw7n1dYPWHS7oRsbsPtjZDpVKKfqMStNUoPvhL95EVKc8tYlkky6rNYssCesFitosUea/MzLDbqqRIE45ppvPfs7PLPLNeKz72At9M/2kMfFakX8NKLeb4PfOCPX/OOd7z1TVubN1csPSARhSp0SQIbJQqZr92VLBSUNEO7CEuxsAd3xxJ39v0MaSs2zBTdIEwkwjAhp8nkFY8HT5dZqYsEtkeuPIdemCHCYjRK6O0PqRsF8sJc3OuTeA6+LbxWCm1H4ZndPq6ukKbi84wMhyKS5iKXIIrU1HUpKjItKeGB2RxNBZyRi1UwmYZ+lt8q5TQGk5gBOrcHDmlezXpaYRiiCIGBphJLIviZz9LgoidVnZ3BTZMsarB44gT9icPtm7vYboAXirR9SDh1SEViVOD9vIjVssr5Zp6CnDC2PfpuSCo+W1G4MfCJDAVTirjvXJm1403CUoFrW0MStYIf+AwGXbZuHxK4CroZc/5eg/q8wu5ewsaGzPodBzdUmOTKMH+C2Vd8BbmVM9kGQaVQILFHGFGQeRCPLS2Sejari/PZkPRco0JdU4MZw/zYXKn0Uwut1uNNSZq8gLfVP7pDHxWpF/iS93q90tvf/uZ/8/6/eO/3uvaeqao+UeygSCFSKNq0MauzZvZIITJTpiQR+xG2b3Jnz8t6QyJdnYoJP0nLHgfFKkZPfc4tKVxcLVA0AlJRkGoL5EozdLoeg70hVqxRF1Ly/oh0KuzKDkgSXV/henfMvusLSEM2Lyca844bkjNVrJyB4/noccScBhcqFos5GVdQOXMWbizeFFGyNMZuylAyM69dbIrslZSFJQ1TQ1XvCiZEEJUMSRNSbbWIFIWx7TC7ssLED1m/tokbJDieRyRgdoLe4N+1uOiCnFnQODtTxtJTxt0xgRdhNcrcCnyujj2inEpZinjowgxzCxVGppnlwVK5gOM4bO9sc9gWzHmoVCUuPSDm9TzaXYM7txJurdu4koSrF6m8/MtpXH4ZSmWGfKHCjWefpWyZWKrMhQun2drZZLHRymzSlXKBUl5DDVyON+vM53M3Gpr5R8u12ltW6/V1SZIEOeboz9/yDBwVqb/lCfxs3v7oo3/1yO+89U1vurP+xAlZFQynKaqSEHs2hvhtXFFYa+WwJCFR8JEFPok8OwceB7048+Opuoki67heAGmISshKHR46W6NiRYSqRKE+R3l2hdEkZn/zkHgYMKtYqGOXdDQknEyRJSH1lLnRH2fkgjAWfSgF2RAsqADT0CgULNqdLpIX09Lg4ozOQk4l9cUMoIqbuQET8rrGyE0YK3ludodEhpYNLjuuTy5nZX/FfKBiGplYVM3lKM80GLkefhwxv7pGdzzl5tUNhlMP2xfo5Ag5SEmihDBJUJKYlaLKak1ktaboIVQtHaVc4YnBgPUwzBr2TQNeen6BZqvKXpyy0Z2gmSXs0YTtvQPaHU/IcVhZsjh1vsHhuMvmvsT1qx7uVMFNZRwtx6nXfycz9zzIxn6XNE44vbaKP5nS73U5nAw4d/9FtNTg2tPP8+B99+BOBjRLeaqWykqjLkw7cUNVPrFWrv3y6YWF90iS5H4298jRa/6/z8BRkfoC3B1PPvlk891/+Hs//4mPv/9bUW05Tb2MNCmGj0V/o6QlnFoqMN8wsYd9Yi8minV6wlxyEOEGItsjY+piO06sfEJMJaFmJLzkVJm5itCpx6jlCpX5VdBK7O8NmOyPaMo59JFDOh6TTCakUZihgjcGU3bchCBVcYXQWLdwph6+E1Gvi11GwSpXaMoJx4oKCzkdezDGzBkZpTMSg8x5NetJjbKV1JTIUkgVmakdogvVuXiclAXFs4ifCj9fSnNpHjsIsX2f2eVlhrbL+o0dpo6f9aSEZUf05kSRiuI0Q6+cqOdYzGn0D0e0ChKNkoFj5PnYwZBNMSRtwGpV5r5zqxkVYmPqMArJNPLCjLzXGdMbBGiaxJmTFdaOt3jmxgZPXnEJPBlnnBIqGumJc6y89p8gt5aZX1xkfNghmdqEU5dWa469QQe9VmJnc4/zZy4yOuzgTUacP3OKNHRZatWpKApnZ1tJLZW2yqnyjpmZyls2G41bjxytqj7vb9pRkfq8T91n/0bRm/r93//t17/rXb/7K4PBVklSxHS/jyWa4kKFnk5ZbWkcWygTBzaeExKFMo4nsbEjqJiCQyesvEmGGInTlLx1V5B532qOE60cqTLEalQoLawiFeoMhj7DgxGlUEURBIbBCMURu4shQZCyO3TYsAVgQcEPFIT5wXM8PDugNVPMBJ+CLFpJI5bMlKWihiHAwKqSZaiENqqSF+A8GGBxvTMiNFUUQ8v+f5FxEo+WiqpSqlWY+gGhLNFcWmAiZu8kmZnlRbYPDrklxnn8GEkWBNIJkljhBWKOLsFQ4Hi9wJwmqpyA/ekUCyY7IXxsf8pBlGQhztOLBqdOrqKWS6z3h0SKmQ1L729sstt2GNmxsK3zwKUVpo7NE8/36DspzkQiSTU8WaPw8ldz8mu/nqFq4I3HLNcq6L5HPPSZDKe85iu/kk88/ySffvIpLl++zLA/4MHL9/PMZ57iwtnTKALL4zqcW1xg1jDSYzMzHq7z4Wa59JvG3Nx7Tx7p2T/7L81/9cqjIvV5nbbP/U1PPfXJ1be9/a2/89dPfPgVsiy286doxKhRiCW7zJQSVhYMTFWA7sIM65umRraSEoyjKFKRxKpBTgjiFF3A3yQ41zK4uFIhb45RyxZ6ax6t1mLiQ29/gOok5J0QeTxFdVwk8UiVqHQmHlcPbZxQxYtE70glED0qJ6RRzRGlCenUY9ZUacoxJ2pmxsbSdCMrHmJMpmjJjD2ZqWpy43CKI2YBTRXXi7IIgqhTYkVWalTw44Sx59FaWc56U4ksM7O0yH53wJ31HRw/QhaU0Mk460lFoShSYmwnZTkHsyqsNPLUiylm2eC5UcAntm1Eq7+gw/ljJeZXF0iKJTYGI5wQQi9g3O+yue1gBzH1psWZtTo7O0PWtx0m4hHPlggjBa9YovCqRyg8+DKshUX0JMDZ3aaaSLz01L1sX98kX66w0dvn4de8kj/7y/dnG7HnLlzk+tXrzDWaJKMxD1+6h+7WJs1KnpXFOaoS6Zxu3CkVy7+Uz1vvPNdsdo4CoJ/b9+eoSH1u5+vzfvXe3l7uo49+8A2/+/Zff+NksmMpipvREcTjjRB+VvMJp49VqJgS9mBAkqQoap7hWGZze4rjpaInjappmTxBSaEgxyzXNe45VqFqOiiWhNFsUFxYxU512l0xsCJTEW8cjVAnNrLtkUYKnZHD9d0xA1tj7ItxEMGWkhl3AmbKFjktRfVDyrqW+fuEUisX+8gCfpczCMQOn6EyciM8kb06dLHFPKAhY4uh4ILxX8KcIVaxJGAG2Q5fpdmkPx1nj4ULa2tstQ/Z2jrAD1IkQYKYOtl8oyBAaIpCXgpYLgjxqMRSPY9q+kilHE8ehDwpCJtA2ZS4eLrE3MoiE9livTvMkvHOeES3N2Z9Y0KcKswtFNEkn60dh0TNZ8jkqRMTSCZJrcniN38L8pnzHNgOc5ZJTYaWYTG4s88jD72Cp554nFRYUC0jw7ssra7w8cf+mhNnTuFObUqKRhEFQwyQH19le3+bk3NzLOeLVIulg0I+/76FZuNtxXL+0yclafx530z/yN54VKS+gBd8fX39ws/97Bt//7krH73HMDzCyCUKxDBZQMGIObtaY6lp4o972Qoio1R6Bhs7IyaOaCST4XlF1luNJYpaQtGAe07lWSkryKpA6BaoLq4SWmX2RxP8wKNZNZHHQ4yJDQMPYTDojlxu7UzojNSsSE0DH0VSGR1EzBVyVATNMg7IG3l84eIjZN5SmM3pWEJtLmb5LIORbeOpKhvdiJGgaGqCp54Z3LNCpOo6Zr6QPeqJImUVCzjisUhTqc/Ns98fsLl9mBVekY3yJx5RlBCL8RUppaYknJkRphyFoqVCLsK18jxxJ+Bax0NsIVhaxP2XyswtLrA/hRu9scBnMRx0mHgyWzseimZQrqk49pQwFra9IgfdHm4gESg51OMnMV/1ajhxmpmV4xkwMGjvc2K2hWSHeL0BShryZV/xpfzuO/+AlbVjWDmLkaCrGjr77QO+5stfy3/+0z+nWamhFXKY9So1y2K0scMDl+6jmstjhOHuudm5N50oF94yVzV3jlZVf/MX8KhI/c3n6O/sFdvb29Y73vZb/+4v3v8H35tIE1N0hNLYJ/TEo19IsyRzclnwzwMIA5JYJo5y7Le9jCseIOHHIsmkI0VJ1kBOQ5szKyYX53Iosk9qqVQXV1DKLdpjh/5oyHyziGqP0SdT4r4t0JmMnJDbu1PafZlAsRg6DmJKcNQWSXODRk4B18UQxSVIkEOoWUKtZWRiUz0Kqed0gsDFVXSudDz6QjVlSkSxsCbLYi46a5xbpRKpohKrMoVqhbFro5oG5eYsmwddtve6GewuDhJ8R8DuBPlBQk4iamrK/as6azUVTYtIchIDSeWxGz5b44RIkSnnEx68r0GxWmGzF9EOZExDZtjvcjj02dhwSJVU0FzIFXU8V2U8VjjsTbNen6+YlC8/hPaKVzKpNUA3s7R+QwWv3eHY0gpup0ctb7F/uMOxtbWMB//ME09y5tw5dg47yIbB3sEB9doMxVKFa5ubzB4/RjR1WchVMqpqWdFpWQVWi6VRPZ/76/lm6R1FQ3/0/qWZ20dp9aPdvb+zQvO3PdCf//m7Xv77b/utX79157kLup6gyiFRMEWKHXRSTixqnFotEUwHRF5CHFkMRxKbuw6+GDRWVFIhEvfEKkdGTWNWZlQeXLYomMJsLFGamSc3s0TXjen1+zQqeazQQZtMSPqTDEXsxCl3duwMU5LoZXr2FEVIGQ5dcugsVC3i6TSLSBQVIRRNGE8FJRRqRZX5Yp6qnBLYE1LdZH3o0k10dEvLskmFYi5rhItQaE4ITP0A0eFeWFuhM+xlCfpyY4b17X12D/rZai0SynTXFfsDqIqKkkTMiB3ME8LbB7oV4+kyey586oZHxxeImYTZhsrLXjqHaua5tjWln+hEoYtnT2m3fTqHAZEC9QWF1mKd9Zsj9ncCPOFyEMPVah7jJa9Avucy8toacqVMVZHpbN7i5ZfvpXPnDkocUbSEqMJhrlHn9pUrfO2Xv5ZPf+KT7He7FGcb2Q5hgMyVJ5/h1KseYUvwwyKZotBJpBLLxTrqyKaRs1ho1ZFjd7Rcyv3lg6dXfvLyysqVv+299Q/1/UcrqS/wlX3qqacqf/EX7/pf3/vnf/hDQTiULSuFxIdIFKmAVlXh0oU6BlMmXbGqUPGCArc3xnQnCbIY7NV1klhs14cilsRyXealx3M0KzIhIWa5Sm3pFJNIYbfdwdRgxlJRxiMYTUj8MBMNbB7YXLvjkuiFbB5PNMWnfV8A11mZFYVyQj6Jack65VwuIxcMJlEW0BSYvkZB9IO0jOW0fjBiFGvopoIr5AuGhmaIlLywwhiZO0+semYWFxg4UwqVCoqZ585uh/32MGNqCf1VGgSZKSdDr6cpS2V4+GSJVjEU2mKmssLmCD55I2CcCCdfzLE1g5c/tEQs61zdmjCKTILQxps4bG1Msr5TfdFk6ewMB90+m7dtegcpUaAQRwlprkbjtV9H7vL97EQhWl3M5iniVwGGHCO5TjZQvXHlOS7ecw5v2KckSVQVg97uLq/40kd4yx+8kzMPvoTb7UNCYfdRc1nW7Pylh7jz7A1q+RoMXBYL1bvnTAszuoI17u7+8y995Q+85hUv+6Mv8K34RfNxR0XqC3yp0vRD6gc/GLzyN37jF3/nzuZzC7oRkcRiVs0hr8eUrIjjqzqnVivY3S7OVOw+lWgfhGweTDMxp9g2E4nuTOQpQc1MeeiUxcq8ANF5qJbFzMppxJpovzvEdycs1gookxG64+FPJySpwl7P5/mbDomZx4mDLNE+6ocEk5C1+RKRa1MlpZXIzBULpH6I60cMnYT+JETPg2ZomIUi250RdqhQLpr4InSpa8gicZ4k6AUrg/YJKF5jcY7eZEK12UA1S9za2uegO8ITg9WBjxwnRFFAksSYSspaDS6vFqgZnkB1YqsWtwYSn7jm4Moi0hpx6WKJ++5dwAkkrm6OGYeise8y7PZo7wb4UcrZB+YpL+Z46rl1unsw6IhMrMizy0i1OWpf9nX0igXMlSUSyyB0bebmm9j9A3JiF7Ozy5mTx+kf7LN55Qrf9Y3fwvqnn6CWM3HSMFvh9SIBz9vhzIUH2N0dkC816O62IVSomg2CrkdZMbL4SaME483n4wszlQ/92+//rjecOHFi/Qt8K37RfNxRkXoRLtVwOKz+0i/97C/81Yf+5J8FwVDWNcEfiIiCEaYasLQIZ9ZKSKHDeBCjSHmmE4312wMBSxATGRiGQhLG5A0TNQ64eELj1LEiOTPBCVxKzUWM0nwWNZiMhzTyOoXAy3I/qWNnJNDbuyNubvpMYoVAKM1lnfEwyizFrZpx93HSdZmTJI6XCtQVBa87AbXM3shld+wxEOlwE/oBqJae9XJCx86ayoqiZBQBq5xn6vtEqoJRKjIJfOqtFmgWm3s9DtqDjDs1GY0wFJlEgO1UQV9JOTsvc+9KgYbuEioJ/cjkMzsBz+7G+LKMrEbcd2+Z8xeWafdcNjs+dqwzngzptfuMummyaAXBAAAgAElEQVQW9rz3lceZpBNu3OywvwnhRCGKxD6cjHnyItZ9ryKZn0NqlBkGHpcefoD1p5/AtYesnVpg4/knWFtdIpw4XF46Rff6Hebyeb7k4Qf5pf/0K9ROrHD98IDZtZNs3NwhF1ucvOclPP2ZZ5mttdj961ssL53DHk0xtYCwfYO4fXP83V//1T/+Uz/2P/zGi3AbftF85FGRehEuVZqm8tvf/lv/9G1ve+ubtneuN/MFHVnykZIpiuTTqCXcc7ZO0fCxJyJTJVYnBnfujBmOROdcygy/aZKgpko2orI8J3P/PU0aNTnTQeUqM6jFWXrTiMNun5lijkLioUxsJHeKKsns90Oeuzmh70GsybhRShzqmZtubkbPZvNkz6Ulp5yp5ZnXZLzOBCk1Gboqw0hmqz/lwIkZCPieKVEy1cy+bFl6puQKBAWhmMcTrHbx78oletMp9ZkWspFjffOAdneU8dzH41G2qymS4bJodMspF5Y17pk3KGETqRK9uMhjt22uHyakmoqRC3jgcp3V1RVu3DmgM4mJFYPBcEy3M8SZgFGVOP3gCp3pkGtXR0wOUvyRRJzmhDEC/dz9sHYPzdOnmIjtiZJFqCokiU+jWWD/znOsnlygs71BKZR56do9TDcPWKzVWL99FbmRY8sb0B4PKS2u0etOmSkt0NnsUC5VkCOJ6Z0RWppnMrVpVVR6Vz6Rvvrc6rt//Hu+40cfefjhjRfhNvyi+cijIvUiXar3ve+PVn/vd3/77evrz73UiyZZkTL0kJwRk0YBJ4/prC5aGS449GLi0GR/12dr08vQLQLTq2sqoetnctFGTdh4y6wuGKhKQK5cRynMMHBldvY7tIoFqmJQeThAFnZjz2dgy1y7bXPoxHgS9CcivW2yt+WxOK9QLZngTJlT4cyMyYIlE3QddFVnMlXwYrErGLM/cekGER1HbASAKbjqoiAZBp7vUSyXcMXqKG9lRepgMKLWnMl6UtdubXPYG+OFcYZpEYA/oUqP4yCzxFw+nuNcU8JKnExU0Y6KfOzGkM2pLLxflIoRD72kRWNmkaev3KFnh6Cp2WhOr+fg2Am5OZmVe+a5vXPIrSseYR8SVybWS5AvoT/wCo696mvY6bQJ8Jk5c5yd9j7V2SphPEFnSuj1CCZDLh+/wMaHn+UVF+5nYabBRz/9EdKqwdPtbU4+eB83n71KobmCmhiosYqp5Nh88lkqhXn8gU2tWGRw/Ulakrvz0z/xg//idV/12g9IkpQBeo7+/L+fgaMi9SLdGY8//p7cO9/+3v/w6U9/6g0htpzEY6JojGVImW9ueUHj2LKRsdGjIMbQxApH5c4tB7FRpsiiEAjOeCgilBhazJk1kzPHC1iGh5kvUmis0vdkdg962RzebE5I8Yao9pDYdZh4ButbHgejkFCVmXjiMavI9saU1qzMbL1Aao+ZN2CtpjGblwnHLnmRKneFMEEhDBUGTkp7ErLZ9bOeWcY3N3XiKMoe90rVMhMBvysVydeq9KcO1ZkZ0dDiyvVNDodTprZLIMwympr5BMPAp2jB/ScKnKol5BOHMFXZ8vJ8+MaIbiR29qBRl3j4oVlMa4Zb24fYcUyqkEU22ll0w6W0IjFzYobnb3QZbEjEXYj9lMTIo529yOl/8jqGep1KrcTcQoNPPP0E+myTUinP/tOfwlorE08O0CSZcqxS9Q0unzjHRx/9EF/x1V/Go8/+NZuTPlIxj26UqBRn2Hj6Bq3V00zbE4pKgf31dSpI6O6EwfXn3G/88lf9+k/+5P/4b47XaqMX6Rb8ovnYoyL1Il0qMc/3G7/8s69/1x//4a9N3F5B1TyS5C5rSqBzlxZMLp4rYWo2nm9nfPHAs9ja8ul0QmSx4hCLCUVBV4SlxWdlTuHy+Qp5w0HSNGaWz2KneTr9Kd5onIU0tamDNGwj+T52mOPmtsdWZ5qlqCdCoZ7m6BzY5C2J+VYeKbAz9dZaVWexqJJMbEwDfF/KgqXIJkNHYW8Qc3PPReDJdUMnnzNwXRvD0DEsEzf0KdZrmfpcyEOrs7OEqcTz1+4wmHg4vpCTRmhKmq2kojCgWpC4/2SJ1YJPEQ830bgzNXj0+pShdFfqvLaq8sDleYIoz62tQ1JDpVS32D3wuHqtw9SPmTmrodZ1rl61cbcN1LFCIhr5lkXxZa/i5Nd8E36uwWytRH/QZhg5jAUtYtjj2IkFOu2rqLLNfL3B/nO3uLh6Grs3JG8Y+JHHE9ef4/h9l1jf3KRUaOAMAqrVeVw3Zro9oGjUcAYHNCWfnU9+lAuNykd/+Pu/7/u//b973XNH+ai/+Qt4VKT+5nP0gr3iM489duo/vfXX3vzRTzz6ikSdSFY+zbTroS0S6CmnT5mZBjyMRvQPXTSlzO6Oz+aGn+mixFycoA1oioYlyxQNlwcvFZlvQpIRB04SmbUM3tbZOWC+WMby3GxrS/I8bFdnuyNCneMs4zMNEhIMRiMxOiOxuGCiJS5VJeFEw+R4w0Syx3c563FCoghsr8beIKQ9FVIDn4mTkiRy9qgY+T7lUjHDtTi+T3VuFr1QYOR5NObmMinCZ567weHIJYrirOgKx7ysklFEZ0sKl9eKzOXE6JCPm+isjxU+ct1FzJSI1188a3DqTJ3DgUpvElObqyPJATdu9/nM8x0iHVYuV3HTkNtXpwT7RRhH2e6h1Jxj/iu+irogcTYWiMIpm7u3MKolJgJLoylIskfkdygXZfqbt3jJ2cuMe2N6nUPmZmfYP9jFrBS5c/0a9eNnSQMDKdCJg5T+rU1WTtzLYOMQM5owuvo4xVGn96/++x/4oYv3nnvnI488csSb+iy+XUdF6rM4SS/US4Sf7y/+9I++5Rd+9ed+cbN9o2zmY5TUw0QM1rqcPVvh/IUGw0EbzxXpdAV7LHPz+hTHFigSMuOwCEKKfnVeDTi5qnDpdBFZCDCb86jVGcZpyt5ul6pSIB/Y6JMRydQhCHU6vYCbG0O8JIcdJtnqxnZCPDthccFCS2yqmsxqVeJEy0QJxMxhiqoqeH6MrCkcTGK6rsGNvYCeLQKoCjPVnJguvmu6iRNiFHKVCrJhZgPGCytLjDyfZ9Y36AvTjMhRxSIZLnyAoCcpayWZlxwvUzJdUiXE10ye2fN5ajPCjqBgwKXzeY6dqnB1M+VwkpDIMZoUsLVns3EYIVVkFu6pc7A7ZHJbwu+ILPtdrVXt5GVe+s++nYNcgdgs0A/HmPU8w+kUf+TSWpqn293GMFxGw10unzrFaLvLrVsbvOqRR/j0pz6eOeD1nIGfiNnDPINtl9XV83T32phSjNtzUccxhUmf0bUnJt//z1/3f/zoD//Av6/X60eze5/lF+uoSH2WJ+qFetne3t7yv/7XP/57j33mY68IoiGWkQpYE6bhszCXQ9fijHO+ON9AlgJcO2Tj9oi9HSEBFZtTGpIQNUhk7PPlVsq9Z/LkjQSrVKGyfIx+FHFwMKEo5WmKweFRF7fXyxRag2HEjdsTbN9iKsgBSNh2iDNJWGiZmLJDPk05Vpc4vZhHj10BtEKWFBw3ysZgeg50fYtrux6dicDJKMxWi8jhXb28lcujqhaSIRTmd8OgrYV5DkZDru+2ccQhQwGAikikGF/gV4DTFYUHT+TJGSIxHhEYBZ64bfP0tkhHSZRzKS+5v0hlVucz11I29mxSJaFaMNjan7Jvg7FoUl0rs3HjENo6QScBKc1oDafufzWv+c7v5q+uXGd29QS9cMr2YD+LSRxbXePG1eeo1vLUazrtnVucXl1h584m8yuL3F6/yWA44NSFCzx/5Tr5fIVhx2F55Tw713dQRh7VapPh7gELZo47H380fvjUyp/95s/81Pedvvf07gt1P/1DPO5RkXqRr2qapup//Ll/+y//9D1/+OPd3l5eM0Oi2EVXY0wtwtBkLDMln1OYm81RLhbpHEy5tT4UtYI4lTLHnViJmKrEfD3lwYtF6hUJWZeoLx9nmCgcdj28gc9qLU8hGuP1OoSBzGQac/3miHZXxY5kYlnFcWKGhyFzMwZlS7juQparKWcWclj4pGGShTUdN0CzVAaexKFj8PyWTc9LiZBplvNZKl0gXUzDyvpX+VIlyyV5QUC1XuPQdri+18b1xGZBjCI472mIH8aIWn1hVuHeFYOcFRBrEq5a5GPPjbm2FyEZMrPNhJc/LHYJ4UMfG2biinKtiC4l3NmZMhAc9uMF1GaOvRs95K5OMrob3RBd+f/mm74NfekE13ojmssrbBzuoRRNOqMe1XqJktiY8CZ4ox4Pv+QyTz7+aTRL4/jFY3zq8U+hWzl6+30qM8eIYpOgP8Uyy/S32jQLLQ7WOzR0hbizCdu397/vDd/9fW/88Tf8yVEf6nP70h0Vqc/tfL0gr373u//PL/md337zm67dePasaqUkmk8qJJhJSEtIEJpy1sRVUylLdOtqjq2tIeOR4EtJmahB9KjEI1+jEPPgPWWW5wUl0yPfnCW26oJ5x+HOgLUZMZfmEI8PiQKygnTr1pQ7WxFOZGQDzH4gcbjvMlPVqRdl8oQslGJOzecoKiGpMNYIZrkToOc0RoHMvq3y/IZN1wPFUGmUCxnhQew+WvkcXhBjWkUMM5+dw3y+QN/1uL7TZjANEVYvIWGIk5iYBCtJubSkcnFJJWeFJKaWrdY+/NSQ24cpWk7i2DF48CXz2ePpe97fwU1NZhfqjPtD9ro2jgnFU1VCXWe4bZPuJSQTBcnK0Th1nK/8uq9lexoxVkwmiZ/NRbqpjyN+SZgiS9WnJCucW1wlCUL82GPlwjHe89H3oFYsJNVg2vYo1I7Tu9OldewsnavXqebKeAcTwoFKy0jYefwvo6/68lf/9r/83h/50Ze+9OTRY97n+C06KlKf4wl7IV5+8+aTzbe95Z0//ad/+q7vDGVfinQ3A8uFgU2lHHLpvhrlUsTG9RHDTkohp+M4CcNenDGbJEUUliCb4xN9mofvzXPpfAFVn2JWykilJQYjif3tPrNlk7oRIDt9Ij/As2O2t33WbwVEcoHeRBRIjV7byyQDVQtyUshCMeHMokXVFLyYu5EIe+pg5HXGgcyBrfD8lkPPTUlklfn5Kr5nZw32ktjRm7gUyjXSVNhkIorFEmMv4urGLlMvRkbOVlOifyUKtEXCA8c0zi8qGFZIbJpsDDU+9uSQ9lhBy8WcPm9y4dwCU0fm0U9u0nckyvUKh/viNT5BGUqna3gC7LcXEO94EBgUFld5zbd8E3LFwNNLpKUyn3z2U5w8e46t7a2s8V6oaAy3Npg3SxyrLBC7EcVGmT2vw74yyBrxO7d3mT/9AOPDGCUuM90fkIYxrUKZ0Y0dKkqZ7vXHKdO986s/+/Pf/g1f/ZqPvBD3zz/0Yx4Vqb8HV1g88r3nXe/6b3/t137lt+7s3SyH6phUjbPUtSQ5HD+pcvZ0Ec8O2d/0GXUjfEciCYxsFy/BR1YUQj/GUlPuPWvy0OUy+cIULW+ilVcY2mrWPC4YKnNFBcUfEHtT/KnPYTvh2o2ARCvRFmoqSad/4GXqrEZRQ488ZvMJJ+dVmiZEbkxRDA17HkZOZ+hB21a4uu0xDMBPZebF7F/kE6Ux+UqJ/sQlX66J+pYB7WYaTdoCSLd5gBdJxEFEIv4mEnIakZMTXnbW4PySgqT5uIrB1bbMp5+ZMg1ktFzChUsiab7I9o4YlD4kUNVMeTUehHTdgKiuUDpRJ3A0wt2AYMdB1mvc9xVfxcyl8xwmQ3zVwtNkxumQYqHEwe4uC3M1Ou1bmQHmfGuVqx99hle/8jX4UsxfPP5BpFaB9miAkasRBgbDfYe5+dO0r+9R0UsMbm3QEDuf/S7TW89Nv+GrXvmLP/dTP/nTrVbL/ntwu33R/QhHRervySXbXV9feuPP/cKf/NkH3nWfrNmkmkeaGZESmnNw5oxJuWQhRQrTXpytoro7PlOx8knF45OW/W8Shiy3FF75cIWFhRQjp5KrrTB2Nfb3BwSOx7GZGrg9CMdEts2gK/PcFQ8n0piECbJm0dv3MzvMbM1CDT2aOTFHpzJXUvDGAcWcji+0V4bCKJBo2yrXtvy7s3yyTKNZJCYgkVOMconB1KY808qS5YIztTi/xObWAeu3D/DDNCMgZMGnCFQpoWTEvOKixYk5mTB1GUsGz27DczddHBFmteDSfbPUqvM8f2UfW/SypIj+yKN7KAB8MTRkKqeWsNtRVqTSkYRSbPKab/02dlKfoemhV2s4sUdEn5yVZ9ztMdcs0967xaUTx3B2e8wX52nNLfHeD36A6rFZDqbjrOiWqvN445hWY4nta9sUzBmUbgj9EYV0yvZnHuVEq/6Xb/xffuKHv+Xrv/7q35Nb7YvuxzgqUn8PLtnjjz+ubfS9L3/Xn/7Rmz/8kffNx/4+iuqTyiGpEmNYCUsrCiurNZJoCqEgBBQ53HQ53BW4XQlT4FtIM4JAoyRx+bzJmVN5cgWhulrETwzGdsTu5gHH51rI/gA1HJD6LpO+KFIBhxMxHiNn6nO7l2Y7c6vzNUJ7RF2POT2vsFTVMnpm3tAzcoGqpdiRSsdWub7j03fTbHyl0SgSERBJMWa5kGms5teOMXS8TIs1v7TI+rUdbl7fxQlCkkj04IRzMEZOE1oliS+5x2KpGWekg7FU5BNXbW5thUSi711Tufe+FeKkwPVbA4yawu7hPoNpRKctdgIlrONNzGad8bZDvO1QrCzyqq99HV1F4Up/D2uphCMl5IoaUjIgr6gYwr83HAg9Ba16DXtkszi7zPrmDjYxk8hn2JmwdPweDrc66FqeWKjexfhNmCPueZSjkN6Vx9JGKbz6I9/3PT/8Q9/1PR86cvB9/l+0oyL1+Z+7v7N3vvfjH7/wV489/x+ubG6/9q8/9WGZySZSNAJZrEQ8EjWh2ZI4e3EOU3cIvBEFMSazH3F4J0VLcxiKkqWfvdDHkOHEssQrXzaPlQvRcyW0QhnXT9jbGDBbrWbyB8lro/oO9ljj+vWQrW5ApBtM3JBgquGNPI4tN0iCCRXZ51hTYrmmkghBqaZnVhth2RKIlvZE5vpeSMdO75pgxEoqCYmlCKuSZ+z5zCwtM/Z9NIGSmZ3j5vUd1q/t44YBUSia5yLMmqLLacbIeui8xWxFTNOldMMcH7visr0XZoKHuSWL+x44iRuYXLs5YJr06E9txlOJTtfPRKXNS+fwNZ2gG5B0PF72Na/DzRc4jHzUZp6t0S6V+Sr1ssHocIO5WpX2xgZz5Qplw6TfH5AoMpJl0hmPCSSZfn/MfOsMvf0JTtemUGzgH05QMQl2etTNEu7OHeTeRvd/+tHv/p9/7Ae/4i2SdD74O7tZ/hEe6KhIvcgXXSCF3/mBj77xIze33zDVrNytG8+z9cm/pGj6yJIQDYyJpIRiDU5drFOvxziCVy5WHWOY7EkYURk5jkiVKHsMyRkSrWrKyx+aZWZGxSqKwd4yw4lHd8/HFCuZqk5sbyO5I9yhwe07Ele3XBJLzcZjYtdk0vVYW6ygSoKD5HFiVmalroOY8UtTIl+YihUmoczBSOLqdpDt7iUoNBvFjCIgMkn5ao6B7VBptbDDu2KGaq3BrZv73L55iJ9EBKGXoWfEqK0osmszMg+ctWgW/cwuvGebfPg5m95AsNBh7WSOyy89hR2oPPt8m/60hxPK7LZ9HC8hKeWZvecCkVJgeHOL+soZTr3kS2gT4WsJA/sQpaATSxPcyT73XTzL7sZN0vGEcwtrbFxZ5/SZ8/TcKTt2j2kaMZl6yKFGobiCO0kpWGUGtzqUlRK+m6A6Pt7WHeLd2+Ejr37wd//3//jv/uXFY8faL/It9kX/8UdF6kW8hOnNm8b7bt765j9+7JmfemoSLx1EYKQRB49/BH//eaycR6x4BITEWsj8qszKcRNdipE9WXhGGe9H2J0w+82PEmcrFUvXM2b6Q/flMLSAk2fnKDXESiql14kJbI9TK1XCySbYI/yxxva2zHN3HCLNyMZoYs9g2nNZbJUxZJ+C4mWPe6daBSTh1UuSLF6QpiljT2Lo6VzZ9mk7KUEsU6vkMsGEokpU6qWMoV5rzTJ0XKxiMeORr99os3FnQCAeC0OROk9FmhRDgpOLCvefMynnPHxJZdfO8YFPD7OdPAHUeuBlM5y+uMTW3pCrN4YM3AkjW6bTvav80ppNmucuEqslOhvbPPJPv44+CruRQ6T6jIZ7VOsVjFxIIS8S/hGxPWKpUqV7cwc9UIWah0N3xFDxSU0NexqQV+s4toZhVFEigbIx0H2d0U4n47F3rz1JU4+u/MgPvOF7f+wNb/jYUSbqb/8FOypSf/tz+HkdIU1T6bHHnnzoTz788Td/su2d3y82JD9XwD3cI7j5PONnP4ih9Um1mCgRevMItRRx4nKVQlWMW0wouTL+ocFoL8CSJTQNfGE31k0MJeCes3kif8I9lxpYxQr5SoveyKazv8vyTImy5mdoXGfo0W6HfOaZADtWmQYiEpBn2LMp5WQaJSEG9Vhtqlxaq6ELkZTIcSHSpDFjO6bvmDy7HdIeCeheQr1SIPRdVE0mV7SyR7qFtVUG0ymqlSdXKvJ/sffeYZZlZ33uu/PeJ+fK1RU6d89MT1YYRRBYEjISwkLiEgRIIINQQpJlMLYQ9+Fy4fLYBvvqgk14jMEEgwANSCONJk9P6Jyquyt05apzTp0cd9737j2+fjA2RoYZMYI689901Tq7vr3W96z1rd/3/hYX99je7OLSjowYwlp3OKQBnJxXOXnIJwQCosVZqQg8dj40ThXRNI9XfXNYzB7j1lKTpbUuVbtHsxMmn7B3UEU/cJAjd78Sy5PY7neYPnqMzWqFqZPzbK9eoxf0GZ8cYfvWAqXpkUjykAkUxhI5mpU68UySG5s3cDWPnmMhiXHaTRtdKWEOPEZH52msthG9FE69zUQqTn3heYT6ZvMnf+xD/+IT7/xH/06YnQ0dt/Y/f8MI7Cepv2EA/7q/funSpfifPHb6p6+Vex+67ujSTSsgPjlOLPTiW1+i/OyfEjfX8QIbz3MIQhhbwiV/RCM7JeENe2Q9Eb8RY3epT9yHmKEiyH4EtJOwOX5Y4+CMwoHpPI2WiRIv4YoyzUaNsVyCrB6qOTtIjkm1ZvLMUzZdU2Hoyfio7FW6aIrPeE7CkD2mCwq3zaSJKyay5EekgvBGzvNEKl2FCysmtZ4Y9fQl4gaObaIZCpIiRUaao1OT9EIcSzJNPJXm6sI221sdPLf5gqVVyFjxPBIi3HFE4+hBBy1E18gprqwMeOyMhSQJxJMB933jKLnkCDeut1it2OzabRqtAc5AAj9B4cSdpCYOMDJ1gOKRebbadXarO3SHLRxxEBo2M2xUyY3kkeWAhOdy3+FTrN9YjdAypu5zbesqlmAReAJWR8BsghofRzUSDOvhbjaJainojo3ar9K4cdb+pvvv/M+/+JnP/NjsiRPlv+7c2P+9/zYC+0nqb2lG/NlTz77ic48+8x/P77bna/EifnGc+nBATPI4NJrl5p/+Nt2rTxNazXmuieX2cBUTfSqgdCSOopikRBWho1Jd6iLUfQxFRNFCi0+ilpqDMzLf8LoZRgoaqxsVXD+NICXZ2Nwmk1Q4NpskJoXGDB06LYcLZ102diTaAwHPl2m3LWKqx1ghpH+6jGdETs7EyeguguBHfHUp8BkOAupDjfPLJlt73gsUhFwSc9hHjQB4erQbyeTzUXNxPJMjmc1x8dIt9iqh92A7dPACZDzXIaXAPbdrHJpxMDQZkySnL7a5vBjqEyBdhAe+4SCKb3Dmwi4bLSh7Xayei1fz0eJjlG67k8zRI0wcnAsR4zx95jTZmRHsQZO+1SSe0bBDJ51Sjnatzky+xKDRpVQaIVHKcmblAqRF1IRCq9rD7WlY2w5KZganH7qpGmDFEBoDsqJLZ/Uyo6p39SMf/uCHPvaDP/jY/jHvxVtY+0nqxYvlVzVSeMxbrfZLv//wo7/05M21b1v3ZOlWz0UrjUa+dPgDVNFG31mi/PDnSQo+njnEEYYMQkBJxiJ7MIaW8lBFDznse9vzMNd9JE9A0ULegEDSCBgrCbzq/hxTkzqeK9CsQaMuRWacxWKau04USKht8OoMBw43bwgsr/j0LQ3Lkul0hxGAb3JEigrz41mBU/NxiikB1x5EjsoaAuYwoGnFOLcyZH3XxfVExifymOYA13OIJWMMXSc64vVth1S2ELnFXLiwTD28iXP6uE74t8uRADQbhwfujTEz5SDLMm0rxhPPtVnddiNrquK0wCtefQS7E3D+SpVNU6Zs9vC7LkE9IDd6BGXuEAceuJ/pw3OcPnea3HiW5fUbOHaLUi7G3tYtiiOFiBHvdoYcHDsQmZKKMZnNXpmyW4e4FBlJpLQCrW0PyS0iBtkXbvViJbobdQqqgbe9SGfpvP2+977rJ3/0+9//f584cSJ0f9//vEgR2E9SL1Igv9phrm1u5p66ePMjDz539eOrFkbF15ByJbqhW4vkkcnEMIct8oMGG1/4I6hWiIX9w6JN123jGxZKSSQ2IuJLAxKh+WZfoHfLx7f86HgWHvc00SedgHvvjXP7yRRiEDBoK9y40mJ1o8vU9AgnDpUopMOjWzMqXG9sBFy91se0VUKz45BOMOzYzB/QEFyL0RTcPhdjLCvjOD38sNE4MmdXaAw0ziwN2Kq5dPowPpFGCLxIca7HdIauTSKdpWdaJHMFFF3n0uUVmqE8wA29B8XouBf4JiM5ePV9cSZGLARRpdrWePzZDrt1LzJ9OHA8wbFD47QqNldXWpRDLrtlY9VNMFW0kTkmXvkAI3fdQctsUOtWkVUXy25gOjWc2i56eKBN6PRqTW6bO47kyORHS/Qlkx1zjwYdOp06RrKIMIzDMIMSjNBvq+QTozS2qgg9k5wzoHrhtPeKoxNf+MxPfOqHX/va14auxMFXOx/2f+6vjsB+kvqrY62hNW0AACAASURBVPSi/sTvf/Hx7/ncs+d+YXEoFrpGnragUe32yJYyFMYyrN+6wfh4kRnFY/XhB1l79HHiuookhUJLC5sBGCbqVAxb7ZBPSGhDj+GWiNtzUEPGuCiHpyIM1WV2TuC220QmRjPEpCydqspOxeHS5WWcnsDrHygyNSEjihaVqsPlK22scNF3AwYDiVbdZGZcRsFlLAUnZzXGC2rkuhzCF0Lxoz0U6NkJziwPKLd8eqZPNhuPZAWyppBKh+agJpliiU5vSCydifhSV6+uRMdM3woV50SEhPA5psfgVfcmKOYdAkFju67y2Okmra7HMOSt35VlZnyEzdUmC7da9ORMhLAxQ0eJkJl15/3c8/Z3sj7oYglDPK9Dp72JZtj0ejv4rWpUR3I9m8PzR7GaJsXMOKmRLGeXLtKTB6RKoc4LBm0fb9thfO4BNlf66Oo4Vs1B6fcoxlW2H/8ik2ll7ef/93/2Xd/xznc+/aJOlv3BogjsJ6mv0UQIHWIuX79+6vcfffZXLzQHd6w6urDZcYlnR7FCH17ZQYv55NMGbrtF1mqT69d5/Ld/DyWkSAqhftvBCkx83UediqONSth2lXjg49UChnUXzYOYqCL7Eopiky963H2fwsx0gnwiTUqeoFGH8+eW6NY7TIyIjI2pGIaANVS4cGGPVhs64e5sAOYgYG7cwLOGjKUDbp9VmR7RMQcdNFVEDi3RfZlBkOS56z3W92wGjkApNBd1LBzPI5OL4wkS6XyBZm9ALJnFdQOuXFmi1/Gw+h6BL+P7AarmMD8rcPdtBpmkh6AkubHmcuZih2bPx0/C8XtKjGfHuHZ1m0ZPZa8bYLYcrI4JuSIz7/0+Jm+/kysrKyRHYuxeO4Ov9NBTDgxr6HYP3w6Z6kMmRiZp7XWZmjzIenUTNa3Sd7p0W00SRha7IyLZWZxeksDPk0ofoL3dJauJOOuXGS5fGn7rW77pl37qUx//6f1j3kuzmPaT1EsT1/9u1OVut/TQnz7ybx69vvSOS82BXAmSqNlx6o02+bEcYiJgYFYZS8eJmxYncyla1y9z7elnKN+6FZEPzFDjE9IeRQehZJCYS+MqHbxhE6ntYpVDSQGkFQ0VFUm0MVIWx24XOXIkQSGlko+PEphx6hWLXrNLTB+SSfnUa3USRonLF+rs7oLpibiBSqvRZmokgeQNyOkeJ2dVjsymGA5aEa2AoYAmizT/S+G82hVo9zyKI6lQZoTlmCi6GjGmMoUiA9MlmSnQG9hcvHSdfsfDHgSIIWY08FAjbLLAqZNJUrFQN6py+kKTxQ2Pvgn6CJy4bwbJi7F4Y4++qVPZM3GbHr6skXjlfcy+593sdvtYtkVhLMnW4vnITSekQlSWL6EEfexum2ypiCKppNNFKpUGWsrA8oa0dssUC+N0ywPsrkbcmKJTFSiVjtDYqJOKFVEHNXbPfYljk6mn/tknPvWB97zznQv7x7yXZjHtJ6mXJq7/zahLS0vas+s7H/jjx5//P1t6WttxRVYaQ2KpUlRA7rkdWr1t7rr3OIPdDeyNbd504hhyq86Zx5/k0vNn0CQfIQg7a6Ft9QnSOtqBNOQ8RNWCWhdru43f8tADEVWQkeSw7uIzeSjg9tsT5NMBWT1JWi4waPgMeibZtEs6FdBrtolrYzz1+DYrSxZmqGhHptfrMzWSJK5DXOhydFrl1PESltWOeFFu9wUWVD3kSW24lBsB/SFRg3EghGwol1gihuX5pPNFeqZDKlWg1R5wbWGFQT/AGYZWguGNooOqw4ljIrcfT5GKadxYqXB9HTaqUcsi2oTEsftnI9PPlZtNXDuOFMSprdYQJyaY/fZvZeSNb+T5K5dIJjQ69S2ScZ+0brK1fBbBrFIYSdFt1ohnQlJECiOWZm1rG9O1optRxVcIOgF+N7xhvIed9T7uUMOQsgz2OuTUGBsXnwhK+nD9537yxz7+ve85+SeCcE9oXrP/eQkisJ+kXoKg/sUhH71y457PP/HkL1/rS3deKbeEQE+RLEyysVslnk/jx3zUNNi9KqMy3F4apX9rmUP5ErbpsLSwwIWnH0fxhnQ7dUzfw1Vk1JEEsbk0A6mLNBxi7Xbxyj1Ey0YL3X0VkOJQOgCn7s4yUgxIaTITsTG6OxaDjs3YqIQstwk8i5iS5eyzdS6e72J5IrIWp9MNb7JUUjGfhGxzfFbhrhMlTLOFLAUEQwvfEal2ZBY2XHbLLoNBQC6fwA9bUFwbWZdAUsgXR+maHslUjlqtzfWbG5ghcsYSEEUfL0S0xOG2kwqnTpYYdvuUmxYrOwFXl82IfZ44qDJ5aoK9LY/aro/kJunvDRh2fCa+4Q3c9V3v5tx6mb1ulbGZIrXtW7heE9VvQmsTLW4z7FZQFJH8+Bi1TptEJs9gGHYIQq/RRfNjiD0DLSjgmgnsvoah5Wmt7DAaT+GWt+hsLHTe/rbX/9tf+pmf+T+KxWL3azCN/t5+xX6SeolffaPRSH/u9DOfffD02X9UGzshr/cCdtd2SWaK5CbHWG+WCcw9jn3DvextLiK39pjTY8wkk1jNTuQ1p/gBdm0Xu7LJmdOP0+92cXwBLZske2KUftzGs03M6gBzaw+h20YmiPznhDgkwyPS7QkOHJDIGjLTsVG8mkCvFSqnJQyjgyINItrmzYUuz53u0eyC7Ys0mz7ZjEYm5WEILgfH4P67RvD8LpLgIjmhRXyM7brPwobH2orFsB/upGJIKjh+6L8uRK4R2cJIBLhLZ0pUqw1uLm1FCvLACaehE7kYpzLwinvTTIyHXPE6RrbEuRsdri4NIkFo+qRG+miRxq7AsK6huynqq7soowe5/3/7Doxjhzl3dZ1YUWN99xpyq0pxpkB9a4GZgsbe1jXMYY1D997OtYuXMQpZ9HyOwAubh1uMFSbprDXpb7mMTt1HZctEUgu4u20MUSdnu2w/+QUOzZce+4l/+okf/p53v3sfwfISr6H9JPUSBng1CPSnv/zsex89f+5n1003/VTVIT46hy6qEcQ/lk3Qlx300Rjt2hbplMqRkQLlheuMxmPMjU/iIVDb2eW26SmCWpna6gpXz55lZ2Obvj3EjUmoJQPREPH7Nv1yDWHQjvJCeP3vh8YL2YADx1WOnkiRS8FMokDKSlLfakV6qlzaRTdCY07YXOlx8Xyfeti8bIk0ux5JTUNXHDTB59AUvOLOIorYR8bFMz1kJcFWbcjyts/aLZdeB7L5WMTDCs1BX9hJqSRSOboDi0JhjPJei+XlLcyhT+C9UI8KiZ2Fosjd9+QRxTayKpLKT/OVx9dZXLOxJUifSJGaLdCr+vTLPnYT7KbN7d/2Hu5861t45MolpuaOMpR6XL78FHE1PE7WMJIust+kU1tBUh2GfpiUdSZm51hb3SGwJArjU1GjcKdqM5k7SXWljzOMk0iNYO/ukQl8GguXSdnNvR/5ge/6+Pd+73f/3ux+68tLuIJeGHo/Sb2EIf6Dx59/7TM3lj57Yat6fNOTcXOzDDyZZnmH1Ege0xsQ/qdmdVJJBTFw6O9VOTI9FdlaDTp1dEVjdmqKpYuXyAZwuJDH3quxvbzCww99CY8QMgeeOMSIa8iuzbDVim7KJEPDCZtjEzapSTh0Kk226HMwW2BGK7F3cxfN9chlJRIpH98dYPdELp3dY2M3wJG06IbPajtkMwK67BI6Vd19UmU8L6IJHrYpIqoxWkOXxbUBS8se9QbkcnFE2Y3qUpIq4vlKlKRCE4ZicYytnSart7Zw3NACS8b3xEhtns3C/BGZRM4hPx7WtYp84c9usVMVsWNQPHGAZCHL7o11zJ0+np9CLsxy+5v/IVqxRHZ6HDET55GnHqI0lsEctOjV1kHuEfg1SuM6zeYm9rBLKpVl2LPp7HRJxqZBMXBQkIUMblNFcLJk9HFqq9tk5YDe2g3k+nb7vd/x9v/rgx/4wV88dGifV/4SLp//OvR+knqJotzpdAr/+jd/799te/K37Mbi8pPLGwjxcZBj+EJAq7xLfiJHYqbI5q0bJApJNEOMxJnDRjMqlM/NjlPbqRIMBkznCpycmOTa6aeYzOQRLYuVxWWeePxJLNPEt3tIEmjhjZttY3seJGR81cePO8jpIbmjKukZlUOpNHdlDzDYbDKo1JiazKAkzIiA6Vsqi5crrN308UKfvy44JkxN57CtBknD5/BBODKjIbomuDqCqFGtdynv+SzdCmi0oFBI4Qthz6ETefNZFuixFG6IDh4dY2OjzuZmJVJ5+6HSPMy0gU0iFjAxK3DsrhRaSmNzx+XJRxvUWiJBQWH0yDwJPcatS4u4ew7ayGH0g8fJzx4lMT2KMZJjs7xOfjIT2davnDvL5Nw4O5sLKHRIFmT2WlsUi6FyvEOv1UeXc1jl0P5BQc2Nk8/PsrNUR3aT2NUhCSRUq0v7ynPOm970uv/wC5/+iU+eOHGi8RJNnf1h/0IE9pPUSzAlQmb5g1/+8ocevnL9p24M3MS6oKBMzrO21cLsWhgxg0Fo0hlXcAWL7OwonWEDe9BhPJ+llE7TqJVRBI+7jp6kv1dnUK6QEkVOzB2gvr3D9WtXUWU9ogecefZZBrU6gm0iDrokJAnbtbAkH091QbIQkjbxQwrKQZ2CKnDfyByJgUBrbY35mTzofXzVwbVkNm40Wb1kIdoyg7ZAr+0wO59BjTnkswqa2mL+QCLin/uhi7Ik0Wr22dp2WFgK6HRhZDQHQkjRtBBlCddVULQYlu2QK46wtr5HrdrCHIbcTTHsK46spiYmZI7fmaAwrdDxLbZ3fZ5/vEe7IyKOxxmZnaG33aCz3UKJj5KeP4E0PccwkeDuNzzASnmNQbtKrKBS213ltiNHWbp8GSkYkspIbKxdoTQ3hojL9uomaS2N24H+XkCuOEmj4yB4sbCxCNVVcXcbFDWNyrVzTOUSlz/6wfd9qLGz8+SnP/1p/yWYOvtD/g8isJ+kXoJpcWNtbfYXf/3f/+GmoJyKHTvFYtflVjUsdusUMwW2lm4SJFTkhIYal7FjHsXRDHFdYu3mNQr5LIemp6ltbrF3a5PX3XUvJ2YOsHDhPOXdTWKGwZGjR3nwCw+RyRUYtvsolsulL38xVF8S830GzTp6NoEl2AR2DznmIs8oSLdlCe3c5zNpSr6GW65wcCJNoHQZ+B0INJrbFkvneijDkJdk0KkPSOZc4imBbDoWudhMTxiMjyrEFYdkTKbfGbK+5rKwBO0ejI3lIrqAG5iIkoxpCpGllenYZHMllpa3aNcHWJYbFejdEH4chFKJOLfdM0JfqdFwbXZ3Rc49PsAehok+w9TULLfO3oAulO5+NZP3P8CO65I6Os9AtNjauMlr3/BKFhfPUtlcZmJ0kvjQ5+jsDI88+iCZmQKCZLO1eoupA3PUbq4z2OlFyJVASZMrziApGUK8VeP6MnlNJznsU1u62vzZz/z4x7/tW97yO+Pj44OXYNrsD/mXRGA/Sb3IU+PRRx+VF/Z2PnCtWvm5ywPbMLOT6Pl5btzYjqBznu8jx1ScYY9A9Rk7OkWlvoUvWGgxIt52r1kjJaicmj2CPLCprW6QFCVOHj/MRnmTardF17HR4inW1rax+xalWAqn26K+dJPO+YvQ60fEACWmRpC8QLGwMh7GvZNIoyK5lMKYqEO5TCkWkE76BLIVeozSrXssnm9g1USErozbc0kkfbI5OVKZZ9MSmRS0WkNOHlGZHM/QbgypluHc5R71VkCxmIpwLoFoR0JN31NR9QT9oUmhOMbNxS1atR6uE2CGFuvhYUuHYycMDt6RpRHU6AQCm2suN58LzQB19MkCmqfQWq2DlES/617St9+GFYsxcc8JVlYuo6cV4qpHq7MTxWv13A1G9TQJRaHVq2NJJlu7awSKiO4I9NYrxI0CXk9F8AwGjkoyO4ZnOgjtDlnXonn1gvOaU7f99q/8P//qY1NTU/vHvBd5zfxVw+0nqb8qQv+L/x4e9f7l7/7Hjz6xtPjT2ok7tV0/xsJaCyFI4bkirWZ4ayXhu338mIgg2xg5nVhJp1pZRRMdxmbHsest9L7N0YlpMqKC1+0yNPu4kk9uaoyzC9cj3zpBMNAknfbmHumYznQmwaXf/xzNS1cippOaMEIPc0y/j6m7JF4xhzqrIxgmo5qBVyuT8HpMFA1ihocQBHSbFrcu1+lsB9BXsOoOMTWgkFdJGB6HDmocPJxkc2MPu+eTSohMjE9SrTo8e6YcJalMKDY1xKgmJQgCipREkvVIj5TJlbh8eYVBz0EUlIiQ4Es+KDB/UmH8WIyhatL1JFavm+xc8JGcGKlSkW6lQ+BqqKNTjHzjN7JpDRk/dZLqsEVg1ykeHqWyvkg6pWHIctR8feT/89l78iuPcs/9d7JaXadt9yIkc39pk2J2jL2NBqqQIR5qoWpDcvkxKpvbGM4Af2uNtNm79eH3/cAP/vg//+Qj+6ry/8UF8SL8+H6SehGC+OeHCFEsXzl/9bZ/+du/8bv25MzRVqJE3YlRa7h0ql0KI+O0q2U8HXzFI12I0bObqGkBQbGxhyGRoEcmm0C3THTXZzqbZ6pYYHN9je3qNqYokhuf5MatLRQthRToFJMjNCsVOttr5KpNrOvLaK6NJ/rE4jGq9SpeTMA4PIp6MIYTt5goZlHsHoPmNuMFnXQyRJJb2B2brestmrdsvDa4XdAlgUJaI6mbzB0UuPveDLbTpddS2FofYpkCkihxa93FcUR0TUGUA4JQty4LuI6KosSjI10ilY+SlOMI+CFQLmSbyz6WHDBzSiZ/WMNLiLTaATfP9zCXRDQ/iRDW9tCxlATZe+9BnJ+jFVPRx0KUyi2m75hlZ/MahipwZH6Oi089y9GZw6QlnUTMYK9b58LVM8yfOkmlUsVrO3hNE6/tEdcLdLdbFEZn6Te6DJsNEp5J58IZ701veM1v/OSnPvqJ17zmNaFz+/7naxyB/ST1EgT8WhCoX/gP/+mnfvuRJz/mTc2pbukA1aGA25Xo9yxcZ0g8l6TXC/vFNDBcCHqImhvxt+12DSOnIooDSsk0km2huE4k0KzVa1GLiaAlccIFawt4noooJfGHA6ZjMfJ7TcS1bUYMLXLk7Xba9Pt9JEOl6vVQZ5Ioo2pUBzMM6HR2iSd9BLGDJNtooaXV+oDWUp8QqzRoB4gejBdVEqrDzDzcfW8eny66mqXdMilvD7AGcGvVRpMTkQEoghuabEUtL66jIcsGQoiRMZJcuXIL11ei2z7fCRAUH1PxmbxfJXMsiSl41LZtNi4MYFOKamOiZHDg6Am6qkHp3nsoqxLaRAkTCyEwI8PQYXObkfEC9fVtxgrjTI6Ocf38RY4cPcTl1QW0jEG9XI5IDQdnTrKzsEneKLG7skMpN47TM2mubSBbQ4brK8FcKXf5Ex/6xx/LpxOPv+td7wr1pPufr3EE9pPUSxTwRmM4/aHPfObzz23s3G6NjDNMFSgUj7J6ayeSIASBj5HS6NZ3I3+99GQmsq/q1rfJz09g0sZyGxEHSvJdNCGgF/rBhfwoI0kIh3SGAdrILJn8OJXdCmKzxcncKPekcpQ8D7fZQJFEHn/4K2xvbkbUya1GFSshoo0mSBSMUBFB364jxz2ETOhi3EMMEcbbJt3rPaSGELWu2KbPWEFAlWBsXODeV0+QTHvEExKC59JrmLTKAsvX+9iWjh0Zh4ogugR+uENLIIkajhugaQmuX1+nb/s4foAYItPlADMRMP6aGPFDSdqDIb1Nn/qVAcEmYMUpzh+lePwoyuQ4G+0e8bkDyNlwl1rlVd9wL08+/CBj+SSZXILFS9e58/AJrMGAyflpFm5eptbcI3dgjJX1TcYmDrN1aZvx7Cy51DjrN9ZQHI/exhqT2SzrZ54j6dv1n/zUR3/iYz/8gV/d9817iRbKVzHsfpL6KoL01/mRIAiUf/3vf+17fu33PvdT5UCYMDNFnNgkemoUSZHptENfPR8vFCGFeiItQI4JaAmZvjNAMhy0lMSg10ZSBYyEEVlZSZKMPXSJpUvYWpZ4cTLSH4VHQ3GzzJTtMy+o5BWBfqdOJpWkvlshFYvz9NOnKTeb+IZGfdAikVXR4yK+4uDETIxpjYHRxArPd1Wb/rUeal0EW6HfNSkWQ/wLpPI+R25Pki24xA0fQwi55HE6OyJnnmnSbgQkEzEyaY1uv4VlBqhyHEnSI0SLqsVZWtyh74b7LAFlCKFKySkEFF6bxhqBQVi4rmg0z7QRaxqF4kEShw4SOzRHcuYAN9c3SRZyKHGFjtnAZEAIGp4oZVlbWeSOg8fp1Vo4vkO8kGCzuYOWNFjbXCM7MonflQicPLKXpnljh3SqSKe8Q14VcNdXsDZXe9/8ugc++6EPfN/PvOENb2j9debA/u+8OBHYT1IvThz/h6Ncvnw5+8dffvSH//ALX/jocruXd3Lz+MkCgmog6nEc08bt9RBjSlST0ZNStNjChadkNIbeMKIIxIs5hnY/8qMrhE2x9SZDTyE1OssAjYnRCaTdDYKrS9yTLDChStSq2xw9eQjPtehVGwy7PZrtLkoizjPnLrK6sYYR1ozcPvmRNH25hzcmYOZsfN0hZkt0rlQIdjzk4QtGoZkRNbqB1DIWs8c1CmMBiuRGlMucEqO1FbB40WR7PaCYj5FOKpiDHoqiYJl+lKRC4WdYIV9a3MUWJJzARzFF7PAvHQlIPpCjn/PwLFC2FdrPNtEZYebEvRjHDqHPTOPFDLaq1Wh32TXbqHmVem2H+QNjbC9d49ixY+gOnH/uLA980+u5sbmEo3o0O3US+REIDMoLOyRGT2DvOOS1MVobO4juAMPp0jj/DK8+cfShf/LhD3z0rW996439YvlLuEi+iqH3k9RXEaS/yY+EDcaff+ihd/7G7/znHz2/vHncimVVKTeGGS+gZ8dxAwVrt4wcl4nnJAZ+AzfcWmQSiGOj5IqlyA5qYIVcJhEjHadvDVH1JI4rk86MM6i3kLdWORqITHsSMcFmfH6MzqBOefkWb77nAZ554jSDUHhZKNLzXaq1OpdOP0U8BOqZA+zAZJAKUGczmHGfbCpOc2Udc72G0gJ34JHMKCgxDynhM3cqxtSROP1hM5Riktbj7C532b4E/TJkkiq5RCyiKyhiyIsSo8L3YOAiSHGWl/fwRYmhHTI6YSAHOOMC8p0lvIKCZsmIC336V/qMHLqP0t33EYwUWCtXyY1PYYsumuaSScs06pu4rsvx+TnOnn6cYwenaVf2mJmeY6ffpma30JMqm+vbFIsHqVb6TB08SfnWLt76kMnUDLXdMinZZfPsE8GI4q39/E/90w9+97u+80v7x7y/yex/cX53P0m9OHH8n46yurqqX1pYuOPPvvLY9z114fJbN9vmhG0UBCV/AFfLEKgGeiaBK7ugugydDr43RBgvkpkIW2kgFkLwBl0GZo9YMY+EyLBjYYgGg41tlL1t3nj0JAXLwezVIsKkpoLcHeDsNMiksoipJFd3tyCeIEBgY2GBxvIKw0oZKfCwVB91MgtZlWw+QWNrg97GLnQDvK6FogeoiQApGTB+VGbieCJqpdFVgZSWYHexSeWaR2sDEppIJq4j+R66IqJKAppm0B+GxfQ4S0tlLI/IyDOsuw0V8CcV5DvG8VMaMUvDPrMD7QTF2+/HuP027NDuvNkmNzZBu1lmbDbLYFCJTD3vOHGSZx/5ChOlNKrsUt/Z5dDxkyxUdgkSCo1KhfHxeVrbFgNHQc+OMtyoM6aP0VipEMPH3F3Hrqy23/6mB37hP/3yZ39OEATrazA99r/ir4jAfpL6Gk6Rer2eeuiJh//hb/3u5z/69Nnrd3npUYbJPOrEDMnpUDEt0TcdfM9HSamoKYF+t46S0UlNjtC0+hj5DP3wiOgLTBYLkTuvtbvLZC5F0Q3IezA1lmOvuYPkOMylc1SX1qL6TdWx6GkiWr7I06ef5/D4OEKrxdqZc1RWViL+U2qigBgmOF1EdCz2trdxeg5Y4S2dh54JCAyPxAGYvTOFrIVWWgIJUaG7bbJ10aa67mJIAilDi9DHuioS11RUVcf3lciJZnFpm6EdMqSEyA05TFLytIF2xwG0Qglzu0/v6XU0fYSjb/kW6qUslWad8bl5Nne2EAYN5k/N0GnvwrDHgZEJqturDLt7tHdWeMUDr2Fxc4eOGhCkUvi2gO4k6FQcjh2/jxvPXEEUQ988mcFulYxrUj/7NPe88q4vfvyHvvuD737HO1a+hlNj/6v+JxHYT1Jf4+kRUjpv3rx58sGHHvmhLz9z9u07rlC0MqP4pUmUwjRGdgrLUQiC0HDBRY5LaGmVdq+JnEmRKhZo93pInkNSE9lbW0IXPEbSaeT+kLyiRkkhl4qhWCbBXgtdEEiMFLi2u46bMjAKo+zsVLHqDfxqFXGvyd7CjRfsnTwbV/RIZeN49pBKeTsiKgR2EF3zqxmwDRdtCqZOJQhUl7QhkZE13JrH9kWL6pqJJsqkQrNSx0YXIa7rEIgYeopBN2B5eQfHFXBC0pzgY4VJaj5L/ORhHDlB0BSxF1sgJph4w6tpFmLEC3ncwYC9xaskj44iDGoYakA+n2Hx7DnuOnWStcVLIPQx9Bh+JouZT1DbbXFg6g6q59bQEqNYbSESqSa0HLXFFUpxnf7186huf+0TH/zAR/7Jj7zvzwRB2Cdtfo3Xxl/2dftJ6m/hRYSCzyefvFD40ye++P7PP/LY+1fr/RknXiJIj+MnR0iOzqJm0zT6LVBBjGuIiogc0xl0uhipBIYKvU4ZwW4TT2nR/08pKkdmZlleus7B6Ul02yYZ6pVch4bdh0yMzXqVrb0GohxjOpliTFJYPf08et/kdXffx7mzZ6jVq2QySXa31+kOOriSECoJ8NwBWhoGhok47TNyKs1AGESJIh7GsRFgLsnUwyQlSKT0MEm5UZKKqQq4kIhn6bf9SK1uOUKk+QqTomeAdGgS4/BhBo4B1R6AiQAAIABJREFUTgqxI1IcncTO63SSEvFsml67jqF7KJpFY2+NUj5Nt7bH1OQ4/WYVx2yQz8dYXl1DGJsgNl5C1QvULu+RlybJ5SZYurxKLj5Gf71OTBIQOmXMhec63/+ed/3chz/5kX8zn8u1/xamxf5X/iUR2E9Sf0tTI0xUjUYj+ejzzz/wq7/+Oz90fmHlgRZ61k0VBKk4glyawhg7gEnA0DSRkknCzpFQXxVyp3B7WH4XVbYRdJEgRAUHAaJrk8nnIjdju9kirxs4jklj2GYYevsFPsWJGQzNIDG00Bod/N0KBVmjmEiRjMVZX1vl5vVrtJr1SDFeaVQQvRClYqGkoS0PCSYdcnflGGg2gThEsF2MAQhLMu1lO1Kop/SQkQUxWQxzbXRETWgZ+l2Pyk6boeljekFUBCcpox2eR56YYxik8aUChp6jNDlB020hJmW6Yb+j3yVR1BlWb0W3oYYu06/XKRaybG+tEAslFcEw8jIMEtmoV1KXS3TWbJLqJI2lbTLpEqIp0V0tU9AlKgvP+qfG0p//8U985IPf9uY3b+/f5v0tLYr9JPXyCvz//zSh1dXDn3948okzF77xuSvX3nP21vKrWoEX8wuzaFMnkXMjiKncCwVn1yUR0xGsHp3dVeS0jpHW6Vod5KSEpCu4pokW1yPpQqmQRfI8TGsYaa167TZG6AJjW4iiwpFUGrXa5EixyPzYOJcvXuT4sWNUdsusryzjWRaLizcoV3cYdoaEW6FEXqUpDfHGPNJ35LAzEp4ywPcH0HJRb/j0b1oYqkgibI0Ja1KSSEwOvfskElqaVm1AdaeD7QiYHngqeDGZ1NxBtNI8A20E2ygSG5vA9E3ARAiG2JJLajRBt7WJ6HZQFA9J8BE8m36jQm56hG6/iR94iNkiidEDxNUY25d2ScfmMOs+6tAD06e1USYXizNYWkBv7mz94Pe+632GGHx5H8Hy8lsn+zupl8k7CRuTr1xZPPhrf/C77/+Th7/0/VttP2MnJxGLU4j5cWKjUyiaQbtWxa1XIiSv69oIioSaiWMZDkpIKChkItursK1EjymRTXpozlkJEQWWTdaX6DTrjKbSaPUWrz10mJNTU6QTMc6FgLipKZyhSbveYHtjg+FwwJVrV1m5ugTeEDWpYqkByqSCckBFKMVxDBNfsfF7Nolll/a1RuQgE48pKAHo4U5KCKIklY7laO312Ct3cDwZyxVeYLEbOlp2FDV3AKV4iPih29jotZDG00hOD7O8QerEAdIJkfLmTVJ5ndb1a8QLGQRNoNOrkcwkiGUSxDNFNqoNxEQete6Qy0xj7kHl2jYzs4coLy4SD01NK9v0rpxz3/fub/vFT33sRz8zPz+/f8x7mayHP/8Y+0nqZfRSwiPg4uJi/k8ee+ybPvfFR37oyvLuK3uCoUilaeTiFLHSGJ1OF7ffQ03GUVUFL2rOlRByEmpCpdtro2ZjCCkNIYTeOSbJXHjECj32DBqLt5gYLVJSVQa3VrlzapL50RFGRgq0W0221jbQw+K7rLKyvEw8m2StUqWyWebm+fP4zpDA84mNx7H0PvlDEwjZgJ7QA9dHWGzRW6kTuAExQw8LWYSIc1UUUEWJQqpErdymXu5EjjR+6LfnhL2IcbKT83jxUXpCAmPmEO54CbEUw+7XMRQP3/CiCwVVcuiWt8jE48iCS6dbpTQzwtbWOumRiYjbFcYqJCxUzy2Tz8/RKvfJxkdobJSRe30Sok3j2jnveDF9+pd/4Wc/cP/991/fP+a9jBbDn3uU/ST1Mnwv4a7qN//gD049+NBjP/6lx0+/tRvoqpgbRxubIUgXiJdGaTWauAGRDskNUZhJBTlpRDZWSikeoVmUQhp8F7NaRSnkUDNp3N6Q0OTc2ljjtolxDpYKDFo1YprCwQPTbK2scf708+TSOdLFLC3PxkuG3nYq1545Q3Njg36lRUwXGNh1Dt91nIpdxk+BkYjTub7JsNwkcHx0I45vW8hiWBcSUASJ0dwole0mjWoH2wNBkhEdES9QkAsTyAeO4McLeHqC+NF53KSEY7dRtIBBa4v8/BjFdIKds5c4ePwol599kkLBoBf00cLEnZmgstoiNTJGr1pheu42OutNOtUeippguNlkMpVg99yTGP1K+Ye+5zs/8nOK+PvCPmnzZbgSXnik/ST1Mn01QRBITzz77OHP/dGD733y2fPffqvSPmAmRyTCXdXYNENJRVE1ho0GmqYiKQrDbgshJkViTF+2o+Zb3dCxLBM5nSQ2UiIQRdytdcTyLofHShi+RTauYfY76IHAsYk5rp+/RLPdJj8xRk8VGWZirK9sM53MUr26FHn71ddWGLTLZIoZmvYexnQKNRXHqjfpVRqRH5+USkU7qVBxLuGiBAIjhXHKW3t0G8MIsIfngyMhpgrIYU/d9CzF43fSD2tVsoglWmilNK4/QKRDNpekVa6QECVGk1mGnQZ6wufqldMU5g7R2O6TmrwdRYT64g2Ks3dQ26qTT+RorOwg+ip6p03v+jnnra+549ff/13v+om3ve1ttZfpNNh/rP0k9fKeA+Hx78qVK5lHHn/qNU+cOfcDZxZW39j0pUSQHUfIjaEUJxgKSmh1gD8YoGl65F9nDpqQUpAyYbLyEJIGWj5DYWKC8k4Zr16loAhkBY/e2i2OTY2hSwFKWEcy4piWTSZb4ObKCn0JYrMTrNzcoKAk8XbbjKBz5fFH8Xs1HLuLJQ7R0npENAh3ZGHNy/PC9hkjcosJ1QeB66AIIplEyG/v0O/YYAUh/gBJS5A/coLUkRO0jDj63BwDP2DQbFA6OkerV8Oy2xgxl2G1wni2yESuSMKFQibJ4vYiq/VNPF8iGCqosREa9T3mDh6mutFg0HKQrSDSkWUkifUnHwtOzYw++ZlPffKjb3vbGy8KQlhB2/+8XCOwv5N6ub6ZP/dcYbJa3d2d/s3f+q0f+KMvPPwDtyqdMS89KgyzE8RnjuLE00iKzrDeigieiqpE4DxxNIESmnRmDLKjefZqdZx2B1Hy0QOLlGvRXbqJ2u9x17GjTE9PsVbdxRQFjHQmYj2V96rUB13y6RF2lnYoBDFyLqRcE8Prc3PhHEOrT6vTw7YdfNtEED18WSBWSDF0Bi84KQuhQ7xAIhanV+tGXC1Ce3UMEocOcf83fwuPXLyCXyiQOHGE9OQYnmPRHbQYml1Gx7K0a6tMp7OkHInK0hrHZufRkzrPLJzDVGTarS4nT9zN1mYV0wzNvhS8pkMmMUJtYZF8TKe/skC8V9/9Fx//8Ed+5Efe/7l90ebLfwHsJ6mX/zv6r0949ubNwlceeuSbn7lw9TuevrL0urYSSwW5UeT8GIniDENHQFIMuoPhC0milAr3VUgGxJPhDqdKYA4xYjKi10d1LMxaBadWYyyTJVnMI2cSpMaKXFm5SSYTsssbuD0HDZ2cnmRcTjAbS3HqwBTnn34MVYNqdZcbNxdZvrEU1cAUXSIQBTzJx5U8ZF3GFzzEwCcbS9GvdbHbJo4dAgkS3POud9B2oGVD7rbjlNt1pHyGZD6J55n4vk3gD+nUdhmRdOS9HkcK4xjFFGWvx83yJpVb6xiJPFoiy9AMODB3jMVz10jrWeyWSdwLcLY36Vy/aL/pja/+7Ed/7Ic/8w9e9ap9XvnXwfzfT1JfBy/pzz/i2bNnlZ3mcOy5Cxff9ccPP/GPF6t7c2K6COlpxFSJ9NQsbVfG02NRLSqZMTBUn73Nm2B3SCZ0zNousiEiaRKphE55Z5PcSJHwzBMfySElY3Q7TWKqTHlzl2KyQFzWyMk6Wm9A0rTRLZu4LDE6XsK1bfrtLk899hQ3lxcYGxuLbgrbnSZqXMVxesjxENMikA6Pk40BVr2HHQhM3Xcv6TtPsNc3mTl0hEp/QKyQQUxouL7J0OmBb1Hf2eTY1AxGx+ZYcQLZ9nhy7SqdtEKl3yZomWhyinbXohAKQmsDJN8gJmpUri+Rti26yzd59akjX37f+7/zw9/9jnfsI1i+Tub+fpL6OnlRf/ExQ6jel5955lW/+Cu/8WPnFxZfW3PUtJ8soY4cQCrNYhtpkHV818Rpl5HMDmJob2V2cXtN9HSMRDFFq15BMCT0kQKqoZPIp1HisYgCGirOi/kSe9s1RtMpDpbyzBdy9Ld2+dIf/zFv+cZvYrQ4itkfRMnn5sICe50mW5tbbN5ajdpxbDNUiTvR7kogwNB1+q0eVntAdu4Qo3fdwabsIWXSHD14iMpWmSN3HOf85XORo3J2NI3g2hzI5mmt7pJ2Rf7B69/I6asXWPJa1GWHvu0guwrN9RqGUUTyw4uAUN2epr22zny+wM5zzwQHksbVf/Xz//xH3/SmNzy5X4f6+pn4+0nq6+dd/XdPGt4A/sGDD85duHb9PQ8/8fT3X13dmTJjBZHcNMb4QbT8COZwSL+yEymzNU3Ct/o4zoDi1Cit1h5Wcwdjegw0GS2TZNDtosXiaMkE7WEPSVUjr8BUKMY0OzTXV8inU9x3511Ut3Zh4HHPyTtwTYvrN6/jiHBzcYmEanD+mWcwG01kzyEearpcCzVm0Om0I/7Tqbd8K3VFpRITGJ0/QFYzqNxY4o47jlOr7pDSJYy0xtriDabiGTq3Krz5jd/IYnmdM60NgtEMa5VdDC1JL8TWSBmcigkNB9XIM+yYZPDxyjt4O+ut73z7m3/ys//2539FEAT76/i1/7179P0k9XfglQdBEPvClx78hl/5zd/52FMXbrymLSQkfXQOskVszSBbHKFdDm/IPFKpdEQBbe5todh9YlmNXjDAE23i0xPIokK70kBKJaPdVTKbR7FsDGtI0ZDY2VhEMWTuuvNOOpU6BwsTeO0hN69f5+Tdd/DMuXNMzc/jOC5L129g1VusnX4m0kjFQvCdKtF2TSZOHEfJj7FpuUy/6T72mnWs8h5vOHUKudNhNJPgwrlncc0uSUOnoMWZTOQIYip/eP4J1NtmaLkmZt8hHstSbwygDVLDJeHq9IcB3iC07VKpXTkXvP7UiT/89D/78Idf9apXbf8deOV/r/6E/ST1d+R1B8FZ5aGHarc98szz3/fw0+fetlLvTNnJrBjKFPTCGB1LQJBimAMXSXDBauM29yIjBblkEIzEUDMpBr0Bg65FtjCCrUokkwm0/gC/WaffqDJzcILUaGhnZVLQk4zJMSrLa5HgziJEIKfJjo9x/voCYwemaO9U6K9vs/Hc+SjZtTotjHyWO17/ajbbQ8qByH3f/Xau37iCu1fjLa98BYtPnaa3scloJoUq+RFvqlGtMjc1xa5ss+x3sOMKrU4fXU1hDiGXHKe9VsOpmWi+gmN56KJEsLVO1ultfPqTn/je977325/YP+Z9/U34/ST19ffO/tInDqUKly9fjj1z6fo3f+mppz75lecv3m/FUgj5SUiUSI/MstcYIPg2ojuEXgun3/h/2zvzIDnrMo9/+u5++z6np3vuI9eQBDAQBAHFWJTgArKrqKsoKsdiOOUQxNVdaxWsWi11y121amu1yqo1K1gCAoFkmNxDMslMkpnJTOa+unv6mD6n72Or29oqq3ZrNUKgM/m9/073+z7P5/vUt/r9ze/3PKhtWpzbe1gK+WobPqv7nVQVOd6mJkJLC2RmprBKeirKCmWNjJ5tW1hZCdCg00N4hTaHszbo4eSZUbZefgX9p0dwdLcSyWbwzc5xaXMHp1/pRZ1IMzdxlo/efisDE2NEijJ0HR2sOjVsvfIylifHkao9scoVomcn6Wls4sDBPoxGIz2bN+FPRJiSxck5JCJj08j0DjSSFa3kJLmUQp4sY9VZCC+Hkaq78ZMJEuPDhc99/KYfPfHQfU/39PSI17wLsN6FSV2Aov2pkKuL6vuPDFzy77/Z9eD+o4O3+BJFm8LRhMzaiFzvQCZJrGZS6CsycukUperRF40C44ZW1HYjKzOTuHvWoSzkCYyMUFicpaLVYFvfhbXVQzKTRK+q0Gwz1oxAmc/hdblqo6v8gTCpiozqpNHlVJIGm4Ol4TOsMzhQRpMMHu7nfVdsY/ebvWi9Xkyb1hEzwvrLN6KTlwieGuYDW7Yw2z9AYmwWnVGPp62NSCrO2fgCGYua1p6NnD58nHKmOhTCi0JtI7WUwqwxU05kyazEcMjKhMeH8RjUg09/7aEv3/PZzw6Ks3l/qnLq8+/CpOpTl7cdVbUFzCu9vc39R459et/hgc+fmg90FowOVcXiBFsjMr2ZSrlSnaZFJVciXyqj726ujrerTYSx6pRETp8mNTMF5STmnvUUvG5UTmftsLBRXqAQ82HSyXAYdCSDYWySmdV0CbXZwuSSj5JcjtfpRipU2GhuYPRQP06jsTaUYXxqmploiEqjnaZrLiGaWalNT97S0cbS6TNc1tBMeHgKu8NB/8kh1C4LihYLydp/C2UsTc2jNTfWDg9HV4qk06CqNtFbCGJHRWF2glJ8KXHr7Td9a+fXn/y3q5ubq71mxHUBEhAmdQGKdi4h11rAnDi99We/fv6e144cuW0xlnZgb5JjdaPUmzGaXazEc8gMJopaLQqzmgavBf/AESozM7U2KYomC83XX0Vcr2N5NYHBoKeUCGHSFFGUV1HIi7Q0uEgEI8xOLWCyOKjIFPSs38zU4ChXb9zC6mKQze0drK4mWAwG8Ha1s//YUcpmLSl9men5cUxmDc0OB00aiWI4xtTpUVLVdSebCawGZtNRFOk85WCM1iuvJrCUwGVtJR4rg9ZKNpGj7A+imp6h5J/OfPKWj/zyG08/8o3u7u7QuTATn60vAsKk6kuP8xbN1NSUue/o8ev37Nl7T//ps9cF83Jj9VCv3OFB7mwiq7MiN1iAMrnAEqXJEWSZBAaLHv2VlxFWltC5rchs2lpjuepZP2W5+m//AqVKmrIsR7UtuNvqwD8xh1FpRCpr8WrtOJUSBhTYbBZiuSQFo5qByRGMDgdqlZKZ6XFyJFEoipSCYbqcbsxmE4HUCtFMjAX/Aq5GD/G8CrvWzMqMH7XcSMyXwmDyUFGbSCXkaBUaKiE/uaGDxe2XdL72/eeee3T79ksnxWveeSurd+XGwqTeFcz18ZDqvqq+vr7m3iPH73q59827hxdCjTpvJzmDg4rJhbtzA/F4kvj8PJJKhkSRcDSMZdNGiiYNq/I8xmYHiXwCg1lCXsmTC/to7moiEJglnQzVWhg7bE7sWguBkVnev/FS8isJrt9+NWfGR1iMBJA8Npo3rufU6Ely+RSXb9nMyNBx3nrlJVzNLXhNZrKFDO3bNnHw5BG0Bi0uZwMrviy+s4so5HqKc9Ha3MJ0OI1MacXS0Iwqk2Hl6EH0pdTco/d/8St//+Rj1YEK1VEP4rqACQiTuoDF+0tC/5/e6i/v23fdL3794uPHxme35zVmDQY7ZlcTZZW2NsElXyhSKlcw2W3E02lKGrA2u0gUEyidRrQmDbGVYG3oZj4VxaxXodepCMVCtf7ptde7jvVYVXpUlTI2iwmtTo0/EiCUiqNUq9AaVbXhoka5GpeuOoamxNjkWG0jZ3Orh+XsCnmzsrbIH5vxIcOKomLE624nNDpPrtqHKiNDVdZhNEnER4aQL81nb735xh888ZUvPbdt2zbRafMvKZI6+44wqToT5N0K5w+N9V68dPf+IzsPHh26LRjLmLWWP7zyxasj0e2NWFo7iWXyyKqL6lYD0eAckseIpbWBcGaFilpGsZyrvbJpVUrSqQQGmwFZpUwxlsTrcFHOpulobiRfSuPzL2C122rDHk4OnaKlzYXVqEIRK9Bi8rChYyMHB/uZicyzHPXXzu2VXAYK1YkywSSltAarrY3YXARlRQtFFVq5RCocx1hKsDJ0pHRNz7rdTz75zGM377hOnM17t4rpPD9HmNR5Blzvtz85GXDt3bv787t+88KXJ6dnu5RmmzxSUiI3NWC55EoiOago1JRqLVdyyNVFSooshgYzFY2CVCYFKjUqg762jhSNRihHw3SsW08mn0SjLKPTVGpdDGrDIBIxKukc137gekIL0yQXF7h+/RXE5yLVNp3I3AbKJjn/9eJ/Uq52GTWbiCyF6W7fzMJUkOKqjOxsiIaebRRXCmRiq7XxXpEDb+DW5Gef+OrOhx/d+ejv6p27iO/PJyBM6s9ntWY/OTYWMh4+/Mr1e/p67x2ZnPrgUiJnWNU6kJrWUzC6UTqqXQ3CKLTVplD5mtkUyVMo5VE7bZRVCmQaOUqtGjI5tFol+UqeIhmcbhP5YpRcKkKjw0Q2GUelVpNLZbDJVVzi9BAdWaTF0cTZxRnUHXYCmWXCmQio1SycnECpsKHKa2rj2QuxLKWsDIenm5g/hTKTR1dJEevfm7/lox/84d07P/fdj137seiaFesiTEyY1EUo+v+V8q5duxQdHY3evv2H7nzxjb77Ts0EvRjdyJ1t5KvN9Vyu2h6ldDqNzmahWCxRqJTQWPQUFEWMTolsMU0hmsLmspNW5tBb1axmg+itKvSqHMvDJ9Gb9Ti9DYSCYTwaMw0FNa1yEzOzs6S0JbQtZk5Mn8LZ7mFpYh6rvoXycongiB+lpZFSKo3NaEMhM5FMgi6fZXXkLS7tch366lfuu+cTt94qBiqssZoWJrXGBH276UxMTJgGBwc+/MKrvZ85MTp1XSincGWMDUjuJgpafa0XeaIgQyZTU1Gr0UrV9r8FMrkIcnUJnU4inYzX9lspWvQgS6KUrSLLRcjmozTYjSxPTeHZ2I2moES1nGaD2cXwzDiuDc2MzZ1B6TJRUiqI+JI0OzYSHA7SoG1i+sQYBklCXobVSBZJslAO+VGH5xa/962vPfClz376ZZmsejBRXGuJgDCptaTmO5TLH7YqHHMOjQx95MCxwZ37T01cnlNJyoLOjMrZSl5yoLN7yFVklClQLqZQyvO1AaH51QSaRiuWNhfBpB+1sYhMk6aSC2OxqIgvTmJtcZPJZygsR2n3tJPyBTBajcwF5qholeidLgLTPgzeDeQWc9iUbgrBIqsrBYxqDeGJCTRyJYpMltzEaH7HtVf89F9/8OwT7e3t1Umi4lpjBIRJrTFB38l0qkdrjg4Obv7Jf/zqmd6D/TcF4zlJ2dBO0dSA3OlFbXdTlsnJJJOoZWXyq0nK8izKRgsVoxJJkmN0q/HNHse1yU08NE05F8XosRGZm6Wzsxv//Cx6SYtOKWdxbh5bSzsr81EaWzeTTEBiIkSjt4eViRAueysRf4RyKomplCY0cAivWTr1+AP33Pvg/ff3v5O5i3vVDwFhUvWjRV1GUjWqvQf3th06fPxv9x0++qmRWd+6tM6szBvsKKtzAHUW9AYboenF2vAhU5cbhUFBPpvA1monll5C75CTyvlIpX20rm8ivDiDQlbBZNISj4UwmfUEp2dpau0iEclRiMmxONcRWIjT2H4JobM+zEUDyopEcGEZm8lAZOgQ2uBU4oufvOWbTzz2xM88Hk+6LgGKoN42AWFSbxvh2r9BdQOo3+/X9Q8NXPXSq3ueevPI8R1LiSx6bxdFgwOVq4loLIeuoZGSCorJCC1b1lGQJQmlF7G3mwguj6GyK8mvhjAroKOthaHBo7ia3SwHAlhNElq1RGDET+eWG5iaCKLKQKung4UzfhzmdhaGJ7DrJQz5JItH9xZuu27b8//w9a8/0tPTE1j7Kly8GQqTuni1P+fMq2tVAwOnuna9/Ns7X9178I65cKq9ZHbJZc4m8noLJk8L0UgCyW6hrC6Rk63i6rSzPHcKqcWEyaYhMDOC3W2mFI9SUJaRVfdO+Xw0r1vH/MhZzKYmSiUz+ViRtu5LGH/rFGZ1I9lIGVWugKGQJnD4DdrdptNPPXL/A3ffdVe1kZ04+nLOal44XxAmdeFoVReRVn9VjY6O6nv7T9zQPzh8357+4zck5VqN1tlIUWeiIDkxNnqJ5+JIbiPF6jk/pw6ZAQJnT+JorrYALhGaGsPR6iIZXMDdvY7IlI/UcgJvdw/LM8vo9A4qmQqpaBG72k1kbIEmq5Ho5Airk8OZe+/6zDO33/ipn95449bVugAjgjhvBIRJnTe0a/vG1bWqM35/87/8+OdPvdK7/45gctWssbll2DspGS2onGbMrR7mA/O4u5pIBZYoaApojApWArN0XbWZleUpVoOLuJwefItROjo3Mz90BqvdjtnhYmpoCp2+kexiEq9ST9Y/TvD0QOHmG6594ZtPPfTItk2b/GubssiuSkCYlKiDt0Xg9YMnPL29ez42cPLkJyfnFq8MFTTGgsmGodXLqlaDa0MnoVQCpVqJo9FGwDeDzqIlU23xkvBjt+oJ+SJYHK0o5AZS8wEanVb8C0vIdU6UBQO5aR+2YobIaH+pw2099MPnvrNzx/vfNyxe896WdBfMl4VJXTBS1W+g1bWqY6OjziN9h+54pffAI0dGx1tzRj0Fmx19axtZSWLj1duZHhmlqJGhb7SyMjOBq9VNfHEKQ0MTcqWJ4OgMTW3dRKcm0aokshUdq4OTeBqcRI72oS2uzH7r6Ufuf/juu18TBlW/9fBORyZM6p0mehHfr1Kp6H6/e+9Vu377wt37jw/eGERhyxvM6No7Udgd5E0SbT0bmDlzhopWhdNpYcU3i87tJDq5QMu6rawGY8TPTNLc1Mni7DKaUoXywllKE8dXP/c3tzz72IP3/ai7uztxEWO+6FIXJnXRSX5+E66uVfX19XkOHx/8xIH+oQcOnznbXnY2kJeMmLo7UTQ4KSmVOFqaOXtigJYNHQQiAUqZLA2NrSyPzuE1u4guhMmFY3S1NTD++vOFD69rfP6Zx5/56jXXXOYXv6LOr4b1dndhUvWmyBqJp1KpaF9/fd+1P//lrif3Hj9xbUarV6u9HpIaHd7LtiDT6UhUx7M7bfjHhunavo2xA0dQFyUsRhfh6TlanVaWR97Cng6MfePh+/7uy1/4wj5hUGukQM4hDWFS5wBLfPTcCFQ7K0gYxGjwAAADbElEQVSSc+NLr7766P7jg7ctptOWjN4k0zU3k5JB9+XbWUllkCtk5DJp4r4gLncnKxM+DCrQyhME9r7ELTuu+u63n3rin7ZuFdsNzk2BtfFpYVJrQ8e6zmJ8fNxx5OjRT/zq+Rd3Ds3Mb4oq1VQsFgxNneQ1Vlq613N26DR6nbHWbTObLtDVaGOqdxemYmDhZz/4zm233/hXYm5eXat8/oITJnX+2Io7/xEBn88nHRzov2L3nkP39R09+pFAIm4vGZ1omteRV0nozQ60OiOBuSU8djuZpSnSU8ej999567e/9/TTP5HJZDkB9OIkIEzq4tT9Pcm6uqj+xhtvuI8NDX38wP4DDxwbn+4u2d3y6mFlydNGIlvCZTKhSyeYPdRbuGbrhl//4sfPPtja2io6bb4nitXHQ4VJ1YcOF1UUlUpFffDgwY2vvbnvzt8fOHzH7ErKo3Z4ZJnqbD7JgG94qOIx6d56+qF7H773zk+/dVHBEcn+LwLCpERRvGcEql1AX+3bu+Ol1998/OT4zOUlpVatkikgk/I9+uD9d9987ZV7enp68u9ZgOLBdUFAmFRdyHDxBlF9BTx2+PCW3+ze/eiLL7/217l8oXjbx2/95+//4zefE+tQF29d/HHmwqREHbznBKqdFU6dOuXt3bdvRzSZ1F919dW/u+lDH6p20ROXICAOGIsaqB8CIyMjakmS5G1tbTmxabN+dHmvIxG/pN5rBcTzBQFB4P8lIExKFIggIAjUNQFhUnUtjwhOEBAEhEmJGhAEBIG6JiBMqq7lEcEJAoKAMClRA4KAIFDXBIRJ1bU8IjhBQBAQJiVqQBAQBOqagDCpupZHBCcICALCpEQNCAKCQF0TECZV1/KI4AQBQUCYlKgBQUAQqGsCwqTqWh4RnCAgCAiTEjUgCAgCdU1AmFRdyyOCEwQEAWFSogYEAUGgrgkIk6preURwgoAgIExK1IAgIAjUNQFhUnUtjwhOEBAEhEmJGhAEBIG6JiBMqq7lEcEJAoKAMClRA4KAIFDXBIRJ1bU8IjhBQBAQJiVqQBAQBOqagDCpupZHBCcICALCpEQNCAKCQF0TECZV1/KI4AQBQUCYlKgBQUAQqGsCwqTqWh4RnCAgCAiTEjUgCAgCdU1AmFRdyyOCEwQEAWFSogYEAUGgrgn8N9ku/KvyQpjBAAAAAElFTkSuQmCC"/>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latin typeface="Times New Roman" panose="02020603050405020304" pitchFamily="18" charset="0"/>
              <a:cs typeface="Times New Roman" panose="02020603050405020304" pitchFamily="18" charset="0"/>
            </a:endParaRPr>
          </a:p>
        </p:txBody>
      </p:sp>
      <p:sp>
        <p:nvSpPr>
          <p:cNvPr id="3" name="مستطيل 2"/>
          <p:cNvSpPr/>
          <p:nvPr/>
        </p:nvSpPr>
        <p:spPr>
          <a:xfrm>
            <a:off x="6781800" y="742633"/>
            <a:ext cx="4453890" cy="829945"/>
          </a:xfrm>
          <a:prstGeom prst="rect">
            <a:avLst/>
          </a:prstGeom>
        </p:spPr>
        <p:txBody>
          <a:bodyPr wrap="none">
            <a:spAutoFit/>
          </a:bodyPr>
          <a:lstStyle/>
          <a:p>
            <a:pPr algn="l"/>
            <a:r>
              <a:rPr lang="en-US" sz="4800" b="1" dirty="0">
                <a:latin typeface="Times New Roman" panose="02020603050405020304" pitchFamily="18" charset="0"/>
                <a:cs typeface="Times New Roman" panose="02020603050405020304" pitchFamily="18" charset="0"/>
              </a:rPr>
              <a:t>Structural design</a:t>
            </a:r>
          </a:p>
        </p:txBody>
      </p:sp>
      <p:grpSp>
        <p:nvGrpSpPr>
          <p:cNvPr id="10" name="Group 9"/>
          <p:cNvGrpSpPr/>
          <p:nvPr userDrawn="1"/>
        </p:nvGrpSpPr>
        <p:grpSpPr>
          <a:xfrm>
            <a:off x="304800" y="342900"/>
            <a:ext cx="3989070" cy="528955"/>
            <a:chOff x="6240" y="4740"/>
            <a:chExt cx="6282" cy="833"/>
          </a:xfrm>
        </p:grpSpPr>
        <p:sp>
          <p:nvSpPr>
            <p:cNvPr id="12" name="文本框 12"/>
            <p:cNvSpPr txBox="1"/>
            <p:nvPr userDrawn="1">
              <p:custDataLst>
                <p:tags r:id="rId4"/>
              </p:custDataLst>
            </p:nvPr>
          </p:nvSpPr>
          <p:spPr>
            <a:xfrm>
              <a:off x="6240" y="4740"/>
              <a:ext cx="1599" cy="833"/>
            </a:xfrm>
            <a:prstGeom prst="rect">
              <a:avLst/>
            </a:prstGeom>
            <a:noFill/>
          </p:spPr>
          <p:txBody>
            <a:bodyPr wrap="square" rtlCol="0">
              <a:noAutofit/>
            </a:bodyPr>
            <a:lstStyle/>
            <a:p>
              <a:r>
                <a:rPr lang="ar-SA" altLang="en-US"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3</a:t>
              </a:r>
              <a:r>
                <a:rPr lang="en-US" altLang="zh-CN" sz="2000" b="1" dirty="0">
                  <a:solidFill>
                    <a:schemeClr val="accent1">
                      <a:lumMod val="75000"/>
                    </a:schemeClr>
                  </a:solidFill>
                  <a:latin typeface="Times New Roman" panose="02020603050405020304" pitchFamily="18" charset="0"/>
                  <a:cs typeface="Times New Roman" panose="02020603050405020304" pitchFamily="18" charset="0"/>
                  <a:sym typeface="Arial" panose="020B0604020202020204" pitchFamily="34" charset="0"/>
                </a:rPr>
                <a:t>.</a:t>
              </a:r>
            </a:p>
          </p:txBody>
        </p:sp>
        <p:sp>
          <p:nvSpPr>
            <p:cNvPr id="11" name="文本框 3"/>
            <p:cNvSpPr txBox="1"/>
            <p:nvPr userDrawn="1">
              <p:custDataLst>
                <p:tags r:id="rId5"/>
              </p:custDataLst>
            </p:nvPr>
          </p:nvSpPr>
          <p:spPr>
            <a:xfrm>
              <a:off x="6804" y="4740"/>
              <a:ext cx="5718" cy="630"/>
            </a:xfrm>
            <a:prstGeom prst="rect">
              <a:avLst/>
            </a:prstGeom>
            <a:noFill/>
          </p:spPr>
          <p:txBody>
            <a:bodyPr wrap="square" rtlCol="0">
              <a:noAutofit/>
            </a:bodyPr>
            <a:lstStyle/>
            <a:p>
              <a:pPr marL="0" lvl="1" algn="dist"/>
              <a:r>
                <a:rPr lang="en-US" sz="2000" b="1" spc="107">
                  <a:latin typeface="Times New Roman" panose="02020603050405020304" pitchFamily="18" charset="0"/>
                  <a:cs typeface="Times New Roman" panose="02020603050405020304" pitchFamily="18" charset="0"/>
                  <a:sym typeface="+mn-ea"/>
                </a:rPr>
                <a:t>Three-dimensional analysis</a:t>
              </a:r>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a:p>
              <a:pPr algn="dist"/>
              <a:endParaRPr lang="en-US" altLang="en-US" sz="2000" dirty="0">
                <a:latin typeface="Times New Roman" panose="02020603050405020304" pitchFamily="18" charset="0"/>
                <a:ea typeface="Microsoft YaHei" panose="020B0503020204020204" charset="-122"/>
                <a:cs typeface="Times New Roman" panose="02020603050405020304" pitchFamily="18" charset="0"/>
                <a:sym typeface="Arial" panose="020B0604020202020204" pitchFamily="34" charset="0"/>
              </a:endParaRPr>
            </a:p>
          </p:txBody>
        </p:sp>
      </p:grpSp>
      <p:sp>
        <p:nvSpPr>
          <p:cNvPr id="17" name="مستطيل 2"/>
          <p:cNvSpPr/>
          <p:nvPr>
            <p:custDataLst>
              <p:tags r:id="rId1"/>
            </p:custDataLst>
          </p:nvPr>
        </p:nvSpPr>
        <p:spPr>
          <a:xfrm>
            <a:off x="6400800" y="1572578"/>
            <a:ext cx="5485765" cy="768350"/>
          </a:xfrm>
          <a:prstGeom prst="rect">
            <a:avLst/>
          </a:prstGeom>
        </p:spPr>
        <p:txBody>
          <a:bodyPr wrap="none">
            <a:spAutoFit/>
          </a:bodyPr>
          <a:lstStyle/>
          <a:p>
            <a:pPr algn="l"/>
            <a:r>
              <a:rPr lang="en-US" altLang="en-US" sz="4400" b="1" dirty="0">
                <a:latin typeface="Times New Roman" panose="02020603050405020304" pitchFamily="18" charset="0"/>
                <a:cs typeface="Times New Roman" panose="02020603050405020304" pitchFamily="18" charset="0"/>
              </a:rPr>
              <a:t>Shear walls, spandrels</a:t>
            </a:r>
          </a:p>
        </p:txBody>
      </p:sp>
      <mc:AlternateContent xmlns:mc="http://schemas.openxmlformats.org/markup-compatibility/2006" xmlns:a14="http://schemas.microsoft.com/office/drawing/2010/main">
        <mc:Choice Requires="a14">
          <p:sp>
            <p:nvSpPr>
              <p:cNvPr id="4" name="Text Box 3"/>
              <p:cNvSpPr txBox="1"/>
              <p:nvPr>
                <p:custDataLst>
                  <p:tags r:id="rId2"/>
                </p:custDataLst>
              </p:nvPr>
            </p:nvSpPr>
            <p:spPr>
              <a:xfrm>
                <a:off x="609600" y="2476500"/>
                <a:ext cx="10400665" cy="4699000"/>
              </a:xfrm>
              <a:prstGeom prst="rect">
                <a:avLst/>
              </a:prstGeom>
              <a:noFill/>
            </p:spPr>
            <p:txBody>
              <a:bodyPr wrap="square" rtlCol="0" anchor="t">
                <a:spAutoFit/>
              </a:bodyPr>
              <a:lstStyle/>
              <a:p>
                <a:pPr marL="457200" lvl="0" indent="-457200">
                  <a:buFont typeface="Wingdings" panose="05000000000000000000" charset="0"/>
                  <a:buChar char="Ø"/>
                </a:pPr>
                <a:r>
                  <a:rPr lang="en-US" sz="3200" b="1" dirty="0">
                    <a:latin typeface="Times New Roman" panose="02020603050405020304" pitchFamily="18" charset="0"/>
                    <a:cs typeface="Times New Roman" panose="02020603050405020304" pitchFamily="18" charset="0"/>
                    <a:sym typeface="+mn-ea"/>
                  </a:rPr>
                  <a:t>Shear design:</a:t>
                </a:r>
                <a:endParaRPr lang="en-US" sz="3200" b="1" dirty="0">
                  <a:latin typeface="Times New Roman" panose="02020603050405020304" pitchFamily="18" charset="0"/>
                  <a:cs typeface="Times New Roman" panose="02020603050405020304" pitchFamily="18" charset="0"/>
                </a:endParaRPr>
              </a:p>
              <a:p>
                <a:pPr>
                  <a:lnSpc>
                    <a:spcPct val="125000"/>
                  </a:lnSpc>
                  <a:spcBef>
                    <a:spcPts val="0"/>
                  </a:spcBef>
                  <a:spcAft>
                    <a:spcPts val="0"/>
                  </a:spcAft>
                </a:pPr>
                <a:r>
                  <a:rPr lang="en-US" sz="2800" dirty="0">
                    <a:latin typeface="Times New Roman" panose="02020603050405020304" pitchFamily="18" charset="0"/>
                    <a:cs typeface="Times New Roman" panose="02020603050405020304" pitchFamily="18" charset="0"/>
                    <a:sym typeface="+mn-ea"/>
                  </a:rPr>
                  <a:t>Vertical  stirrups spacing for ф16 hoop = </a:t>
                </a:r>
                <a14:m>
                  <m:oMath xmlns:m="http://schemas.openxmlformats.org/officeDocument/2006/math">
                    <m:f>
                      <m:fPr>
                        <m:ctrlPr>
                          <a:rPr lang="en-US" sz="2800" i="1">
                            <a:latin typeface="Cambria Math" panose="02040503050406030204" pitchFamily="18" charset="0"/>
                            <a:cs typeface="Cambria Math" panose="02040503050406030204" pitchFamily="18" charset="0"/>
                          </a:rPr>
                        </m:ctrlPr>
                      </m:fPr>
                      <m:num>
                        <m:r>
                          <a:rPr lang="en-US" sz="2800" i="1">
                            <a:latin typeface="Cambria Math" panose="02040503050406030204" pitchFamily="18" charset="0"/>
                            <a:ea typeface="MS Mincho" charset="0"/>
                            <a:cs typeface="Cambria Math" panose="02040503050406030204" pitchFamily="18" charset="0"/>
                          </a:rPr>
                          <m:t>201</m:t>
                        </m:r>
                        <m:r>
                          <a:rPr lang="en-US" sz="2800" i="1">
                            <a:latin typeface="Cambria Math" panose="02040503050406030204" pitchFamily="18" charset="0"/>
                            <a:ea typeface="MS Mincho" charset="0"/>
                            <a:cs typeface="Cambria Math" panose="02040503050406030204" pitchFamily="18" charset="0"/>
                          </a:rPr>
                          <m:t>×</m:t>
                        </m:r>
                        <m:r>
                          <a:rPr lang="en-US" sz="2800" i="1">
                            <a:latin typeface="Cambria Math" panose="02040503050406030204" pitchFamily="18" charset="0"/>
                            <a:ea typeface="MS Mincho" charset="0"/>
                            <a:cs typeface="Cambria Math" panose="02040503050406030204" pitchFamily="18" charset="0"/>
                          </a:rPr>
                          <m:t>2</m:t>
                        </m:r>
                      </m:num>
                      <m:den>
                        <m:r>
                          <a:rPr lang="en-US" sz="2800" i="1">
                            <a:latin typeface="Cambria Math" panose="02040503050406030204" pitchFamily="18" charset="0"/>
                            <a:ea typeface="MS Mincho" charset="0"/>
                            <a:cs typeface="Cambria Math" panose="02040503050406030204" pitchFamily="18" charset="0"/>
                          </a:rPr>
                          <m:t>2250</m:t>
                        </m:r>
                      </m:den>
                    </m:f>
                    <m:r>
                      <a:rPr lang="en-US" sz="2800" i="1">
                        <a:latin typeface="Cambria Math" panose="02040503050406030204" pitchFamily="18" charset="0"/>
                        <a:ea typeface="MS Mincho" charset="0"/>
                        <a:cs typeface="Cambria Math" panose="02040503050406030204" pitchFamily="18" charset="0"/>
                      </a:rPr>
                      <m:t>×</m:t>
                    </m:r>
                    <m:r>
                      <a:rPr lang="en-US" sz="2800" i="1">
                        <a:latin typeface="Cambria Math" panose="02040503050406030204" pitchFamily="18" charset="0"/>
                        <a:ea typeface="MS Mincho" charset="0"/>
                        <a:cs typeface="Cambria Math" panose="02040503050406030204" pitchFamily="18" charset="0"/>
                      </a:rPr>
                      <m:t>1000</m:t>
                    </m:r>
                    <m:r>
                      <a:rPr lang="en-US" sz="2800" i="1">
                        <a:latin typeface="Cambria Math" panose="02040503050406030204" pitchFamily="18" charset="0"/>
                        <a:ea typeface="MS Mincho" charset="0"/>
                        <a:cs typeface="Cambria Math" panose="02040503050406030204" pitchFamily="18" charset="0"/>
                      </a:rPr>
                      <m:t>=</m:t>
                    </m:r>
                    <m:r>
                      <a:rPr lang="en-US" sz="2800" i="1">
                        <a:latin typeface="Cambria Math" panose="02040503050406030204" pitchFamily="18" charset="0"/>
                        <a:ea typeface="MS Mincho" charset="0"/>
                        <a:cs typeface="Cambria Math" panose="02040503050406030204" pitchFamily="18" charset="0"/>
                      </a:rPr>
                      <m:t>178</m:t>
                    </m:r>
                    <m:r>
                      <a:rPr lang="en-US" sz="2800" i="1">
                        <a:latin typeface="Cambria Math" panose="02040503050406030204" pitchFamily="18" charset="0"/>
                        <a:ea typeface="MS Mincho" charset="0"/>
                        <a:cs typeface="Cambria Math" panose="02040503050406030204" pitchFamily="18" charset="0"/>
                      </a:rPr>
                      <m:t> </m:t>
                    </m:r>
                    <m:r>
                      <a:rPr lang="en-US" sz="2800" i="1">
                        <a:latin typeface="Cambria Math" panose="02040503050406030204" pitchFamily="18" charset="0"/>
                        <a:cs typeface="Cambria Math" panose="02040503050406030204" pitchFamily="18" charset="0"/>
                      </a:rPr>
                      <m:t>𝑚𝑚</m:t>
                    </m:r>
                  </m:oMath>
                </a14:m>
                <a:r>
                  <a:rPr lang="en-US" sz="2800" dirty="0">
                    <a:latin typeface="Times New Roman" panose="02020603050405020304" pitchFamily="18" charset="0"/>
                    <a:cs typeface="Times New Roman" panose="02020603050405020304" pitchFamily="18" charset="0"/>
                    <a:sym typeface="+mn-ea"/>
                  </a:rPr>
                  <a:t>.</a:t>
                </a:r>
                <a:endParaRPr lang="en-US" sz="2800" dirty="0">
                  <a:latin typeface="Times New Roman" panose="02020603050405020304" pitchFamily="18" charset="0"/>
                  <a:cs typeface="Times New Roman" panose="02020603050405020304" pitchFamily="18" charset="0"/>
                </a:endParaRPr>
              </a:p>
              <a:p>
                <a:pPr>
                  <a:lnSpc>
                    <a:spcPct val="125000"/>
                  </a:lnSpc>
                  <a:spcBef>
                    <a:spcPts val="0"/>
                  </a:spcBef>
                  <a:spcAft>
                    <a:spcPts val="0"/>
                  </a:spcAft>
                </a:pPr>
                <a:r>
                  <a:rPr lang="en-US" sz="2800" u="sng" dirty="0">
                    <a:latin typeface="Times New Roman" panose="02020603050405020304" pitchFamily="18" charset="0"/>
                    <a:cs typeface="Times New Roman" panose="02020603050405020304" pitchFamily="18" charset="0"/>
                    <a:sym typeface="+mn-ea"/>
                  </a:rPr>
                  <a:t>Vertical  stirrups</a:t>
                </a:r>
                <a:r>
                  <a:rPr lang="en-US" sz="2800" dirty="0">
                    <a:latin typeface="Times New Roman" panose="02020603050405020304" pitchFamily="18" charset="0"/>
                    <a:cs typeface="Times New Roman" panose="02020603050405020304" pitchFamily="18" charset="0"/>
                    <a:sym typeface="+mn-ea"/>
                  </a:rPr>
                  <a:t> = hoop ф 16/ 150 mm.</a:t>
                </a:r>
                <a:endParaRPr lang="en-US" sz="2800" dirty="0">
                  <a:latin typeface="Times New Roman" panose="02020603050405020304" pitchFamily="18" charset="0"/>
                  <a:cs typeface="Times New Roman" panose="02020603050405020304" pitchFamily="18" charset="0"/>
                </a:endParaRPr>
              </a:p>
              <a:p>
                <a:pPr>
                  <a:lnSpc>
                    <a:spcPct val="125000"/>
                  </a:lnSpc>
                  <a:spcBef>
                    <a:spcPts val="0"/>
                  </a:spcBef>
                  <a:spcAft>
                    <a:spcPts val="0"/>
                  </a:spcAft>
                </a:pPr>
                <a:r>
                  <a:rPr lang="en-US" sz="2800" dirty="0">
                    <a:latin typeface="Times New Roman" panose="02020603050405020304" pitchFamily="18" charset="0"/>
                    <a:cs typeface="Times New Roman" panose="02020603050405020304" pitchFamily="18" charset="0"/>
                    <a:sym typeface="+mn-ea"/>
                  </a:rPr>
                  <a:t>Middle longitudinal steel spacing for ф16 hoop = </a:t>
                </a:r>
                <a14:m>
                  <m:oMath xmlns:m="http://schemas.openxmlformats.org/officeDocument/2006/math">
                    <m:f>
                      <m:fPr>
                        <m:ctrlPr>
                          <a:rPr lang="en-US" sz="2800" i="1">
                            <a:latin typeface="Cambria Math" panose="02040503050406030204" pitchFamily="18" charset="0"/>
                            <a:cs typeface="Cambria Math" panose="02040503050406030204" pitchFamily="18" charset="0"/>
                          </a:rPr>
                        </m:ctrlPr>
                      </m:fPr>
                      <m:num>
                        <m:r>
                          <a:rPr lang="en-US" sz="2800" i="1">
                            <a:latin typeface="Cambria Math" panose="02040503050406030204" pitchFamily="18" charset="0"/>
                            <a:ea typeface="MS Mincho" charset="0"/>
                            <a:cs typeface="Cambria Math" panose="02040503050406030204" pitchFamily="18" charset="0"/>
                          </a:rPr>
                          <m:t>201</m:t>
                        </m:r>
                        <m:r>
                          <a:rPr lang="en-US" sz="2800" i="1">
                            <a:latin typeface="Cambria Math" panose="02040503050406030204" pitchFamily="18" charset="0"/>
                            <a:ea typeface="MS Mincho" charset="0"/>
                            <a:cs typeface="Cambria Math" panose="02040503050406030204" pitchFamily="18" charset="0"/>
                          </a:rPr>
                          <m:t>×</m:t>
                        </m:r>
                        <m:r>
                          <a:rPr lang="en-US" sz="2800" i="1">
                            <a:latin typeface="Cambria Math" panose="02040503050406030204" pitchFamily="18" charset="0"/>
                            <a:ea typeface="MS Mincho" charset="0"/>
                            <a:cs typeface="Cambria Math" panose="02040503050406030204" pitchFamily="18" charset="0"/>
                          </a:rPr>
                          <m:t>2</m:t>
                        </m:r>
                      </m:num>
                      <m:den>
                        <m:r>
                          <a:rPr lang="en-US" sz="2800" i="1">
                            <a:latin typeface="Cambria Math" panose="02040503050406030204" pitchFamily="18" charset="0"/>
                            <a:ea typeface="MS Mincho" charset="0"/>
                            <a:cs typeface="Cambria Math" panose="02040503050406030204" pitchFamily="18" charset="0"/>
                          </a:rPr>
                          <m:t>2250</m:t>
                        </m:r>
                      </m:den>
                    </m:f>
                    <m:r>
                      <a:rPr lang="en-US" sz="2800" i="1">
                        <a:latin typeface="Cambria Math" panose="02040503050406030204" pitchFamily="18" charset="0"/>
                        <a:ea typeface="MS Mincho" charset="0"/>
                        <a:cs typeface="Cambria Math" panose="02040503050406030204" pitchFamily="18" charset="0"/>
                      </a:rPr>
                      <m:t>×</m:t>
                    </m:r>
                    <m:r>
                      <a:rPr lang="en-US" sz="2800" i="1">
                        <a:latin typeface="Cambria Math" panose="02040503050406030204" pitchFamily="18" charset="0"/>
                        <a:ea typeface="MS Mincho" charset="0"/>
                        <a:cs typeface="Cambria Math" panose="02040503050406030204" pitchFamily="18" charset="0"/>
                      </a:rPr>
                      <m:t>1000</m:t>
                    </m:r>
                    <m:r>
                      <a:rPr lang="en-US" sz="2800" i="1">
                        <a:latin typeface="Cambria Math" panose="02040503050406030204" pitchFamily="18" charset="0"/>
                        <a:ea typeface="MS Mincho" charset="0"/>
                        <a:cs typeface="Cambria Math" panose="02040503050406030204" pitchFamily="18" charset="0"/>
                      </a:rPr>
                      <m:t>=</m:t>
                    </m:r>
                    <m:r>
                      <a:rPr lang="en-US" sz="2800" i="1">
                        <a:latin typeface="Cambria Math" panose="02040503050406030204" pitchFamily="18" charset="0"/>
                        <a:ea typeface="MS Mincho" charset="0"/>
                        <a:cs typeface="Cambria Math" panose="02040503050406030204" pitchFamily="18" charset="0"/>
                      </a:rPr>
                      <m:t>178</m:t>
                    </m:r>
                    <m:r>
                      <a:rPr lang="en-US" sz="2800" i="1">
                        <a:latin typeface="Cambria Math" panose="02040503050406030204" pitchFamily="18" charset="0"/>
                        <a:ea typeface="MS Mincho" charset="0"/>
                        <a:cs typeface="Cambria Math" panose="02040503050406030204" pitchFamily="18" charset="0"/>
                      </a:rPr>
                      <m:t> </m:t>
                    </m:r>
                    <m:r>
                      <a:rPr lang="en-US" sz="2800" i="1">
                        <a:latin typeface="Cambria Math" panose="02040503050406030204" pitchFamily="18" charset="0"/>
                        <a:cs typeface="Cambria Math" panose="02040503050406030204" pitchFamily="18" charset="0"/>
                      </a:rPr>
                      <m:t>𝑚𝑚</m:t>
                    </m:r>
                  </m:oMath>
                </a14:m>
                <a:r>
                  <a:rPr lang="en-US" sz="2800" dirty="0">
                    <a:latin typeface="Times New Roman" panose="02020603050405020304" pitchFamily="18" charset="0"/>
                    <a:cs typeface="Times New Roman" panose="02020603050405020304" pitchFamily="18" charset="0"/>
                    <a:sym typeface="+mn-ea"/>
                  </a:rPr>
                  <a:t>.</a:t>
                </a:r>
                <a:endParaRPr lang="en-US" sz="2800" dirty="0">
                  <a:latin typeface="Times New Roman" panose="02020603050405020304" pitchFamily="18" charset="0"/>
                  <a:cs typeface="Times New Roman" panose="02020603050405020304" pitchFamily="18" charset="0"/>
                </a:endParaRPr>
              </a:p>
              <a:p>
                <a:pPr>
                  <a:lnSpc>
                    <a:spcPct val="125000"/>
                  </a:lnSpc>
                  <a:spcBef>
                    <a:spcPts val="0"/>
                  </a:spcBef>
                  <a:spcAft>
                    <a:spcPts val="0"/>
                  </a:spcAft>
                </a:pPr>
                <a:r>
                  <a:rPr lang="en-US" sz="2800" u="sng" dirty="0">
                    <a:latin typeface="Times New Roman" panose="02020603050405020304" pitchFamily="18" charset="0"/>
                    <a:cs typeface="Times New Roman" panose="02020603050405020304" pitchFamily="18" charset="0"/>
                    <a:sym typeface="+mn-ea"/>
                  </a:rPr>
                  <a:t>Middle longitudinal steel </a:t>
                </a:r>
                <a:r>
                  <a:rPr lang="en-US" sz="2800" dirty="0">
                    <a:latin typeface="Times New Roman" panose="02020603050405020304" pitchFamily="18" charset="0"/>
                    <a:cs typeface="Times New Roman" panose="02020603050405020304" pitchFamily="18" charset="0"/>
                    <a:sym typeface="+mn-ea"/>
                  </a:rPr>
                  <a:t>= ф 16/ 150 mm at each face.</a:t>
                </a:r>
                <a:endParaRPr lang="en-US" sz="2800" dirty="0">
                  <a:latin typeface="Times New Roman" panose="02020603050405020304" pitchFamily="18" charset="0"/>
                  <a:cs typeface="Times New Roman" panose="02020603050405020304" pitchFamily="18" charset="0"/>
                </a:endParaRPr>
              </a:p>
              <a:p>
                <a:pPr>
                  <a:lnSpc>
                    <a:spcPct val="125000"/>
                  </a:lnSpc>
                  <a:spcBef>
                    <a:spcPts val="0"/>
                  </a:spcBef>
                  <a:spcAft>
                    <a:spcPts val="0"/>
                  </a:spcAft>
                </a:pPr>
                <a:r>
                  <a:rPr lang="en-US" sz="2800" dirty="0">
                    <a:latin typeface="Times New Roman" panose="02020603050405020304" pitchFamily="18" charset="0"/>
                    <a:cs typeface="Times New Roman" panose="02020603050405020304" pitchFamily="18" charset="0"/>
                    <a:sym typeface="+mn-ea"/>
                  </a:rPr>
                  <a:t>Development length </a:t>
                </a:r>
                <a:r>
                  <a:rPr lang="en-US" sz="2800" dirty="0" err="1">
                    <a:latin typeface="Times New Roman" panose="02020603050405020304" pitchFamily="18" charset="0"/>
                    <a:cs typeface="Times New Roman" panose="02020603050405020304" pitchFamily="18" charset="0"/>
                    <a:sym typeface="+mn-ea"/>
                  </a:rPr>
                  <a:t>l</a:t>
                </a:r>
                <a:r>
                  <a:rPr lang="en-US" sz="2800" baseline="-25000" dirty="0" err="1">
                    <a:latin typeface="Times New Roman" panose="02020603050405020304" pitchFamily="18" charset="0"/>
                    <a:cs typeface="Times New Roman" panose="02020603050405020304" pitchFamily="18" charset="0"/>
                    <a:sym typeface="+mn-ea"/>
                  </a:rPr>
                  <a:t>dt</a:t>
                </a:r>
                <a:r>
                  <a:rPr lang="en-US" sz="2800" dirty="0">
                    <a:latin typeface="Times New Roman" panose="02020603050405020304" pitchFamily="18" charset="0"/>
                    <a:cs typeface="Times New Roman" panose="02020603050405020304" pitchFamily="18" charset="0"/>
                    <a:sym typeface="+mn-ea"/>
                  </a:rPr>
                  <a:t> will be between 15-20 cm.</a:t>
                </a:r>
                <a:endParaRPr lang="en-US" sz="2800" dirty="0">
                  <a:latin typeface="Times New Roman" panose="02020603050405020304" pitchFamily="18" charset="0"/>
                  <a:cs typeface="Times New Roman" panose="02020603050405020304" pitchFamily="18" charset="0"/>
                </a:endParaRPr>
              </a:p>
              <a:p>
                <a:endParaRPr lang="en-US" sz="2800" dirty="0">
                  <a:latin typeface="Times New Roman" panose="02020603050405020304" pitchFamily="18" charset="0"/>
                  <a:cs typeface="Times New Roman" panose="02020603050405020304" pitchFamily="18" charset="0"/>
                  <a:sym typeface="+mn-ea"/>
                </a:endParaRPr>
              </a:p>
            </p:txBody>
          </p:sp>
        </mc:Choice>
        <mc:Fallback xmlns="">
          <p:sp>
            <p:nvSpPr>
              <p:cNvPr id="4" name="Text Box 3"/>
              <p:cNvSpPr txBox="1">
                <a:spLocks noRot="1" noChangeAspect="1" noMove="1" noResize="1" noEditPoints="1" noAdjustHandles="1" noChangeArrowheads="1" noChangeShapeType="1" noTextEdit="1"/>
              </p:cNvSpPr>
              <p:nvPr>
                <p:custDataLst>
                  <p:tags r:id="rId8"/>
                </p:custDataLst>
              </p:nvPr>
            </p:nvSpPr>
            <p:spPr>
              <a:xfrm>
                <a:off x="609600" y="2476500"/>
                <a:ext cx="10400665" cy="4699000"/>
              </a:xfrm>
              <a:prstGeom prst="rect">
                <a:avLst/>
              </a:prstGeom>
              <a:blipFill rotWithShape="1">
                <a:blip r:embed="rId9"/>
                <a:stretch>
                  <a:fillRect/>
                </a:stretch>
              </a:blipFill>
            </p:spPr>
            <p:txBody>
              <a:bodyPr/>
              <a:lstStyle/>
              <a:p>
                <a:r>
                  <a:rPr lang="en-US" altLang="en-US">
                    <a:noFill/>
                  </a:rPr>
                  <a:t> </a:t>
                </a:r>
              </a:p>
            </p:txBody>
          </p:sp>
        </mc:Fallback>
      </mc:AlternateContent>
      <p:pic>
        <p:nvPicPr>
          <p:cNvPr id="9" name="Picture 8"/>
          <p:cNvPicPr>
            <a:picLocks noChangeAspect="1"/>
          </p:cNvPicPr>
          <p:nvPr>
            <p:custDataLst>
              <p:tags r:id="rId3"/>
            </p:custDataLst>
          </p:nvPr>
        </p:nvPicPr>
        <p:blipFill>
          <a:blip r:embed="rId10"/>
          <a:stretch>
            <a:fillRect/>
          </a:stretch>
        </p:blipFill>
        <p:spPr>
          <a:xfrm>
            <a:off x="10439400" y="5524500"/>
            <a:ext cx="7594600" cy="1575435"/>
          </a:xfrm>
          <a:prstGeom prst="rect">
            <a:avLst/>
          </a:prstGeom>
        </p:spPr>
      </p:pic>
    </p:spTree>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
  <p:tag name="KSO_WM_UNIT_ISCONTENTSTITLE" val="0"/>
  <p:tag name="KSO_WM_UNIT_TYPE" val="l_h_a"/>
  <p:tag name="KSO_WM_UNIT_INDEX" val="1_2_1"/>
  <p:tag name="KSO_WM_UNIT_LAYERLEVEL" val="1_1_1"/>
  <p:tag name="KSO_WM_UNIT_VALUE" val="11"/>
  <p:tag name="KSO_WM_UNIT_HIGHLIGHT" val="0"/>
  <p:tag name="KSO_WM_UNIT_COMPATIBLE" val="0"/>
  <p:tag name="KSO_WM_TEMPLATE_CATEGORY" val="custom"/>
  <p:tag name="KSO_WM_TEMPLATE_INDEX" val="20177430"/>
  <p:tag name="KSO_WM_DIAGRAM_GROUP_CODE" val="l1-1"/>
  <p:tag name="KSO_WM_UNIT_ID" val="custom20177430_5*l_h_a*1_2_1"/>
  <p:tag name="KSO_WM_UNIT_NOCLEAR" val="0"/>
  <p:tag name="KSO_WM_UNIT_DIAGRAM_ISNUMVISUAL" val="0"/>
  <p:tag name="KSO_WM_UNIT_DIAGRAM_ISREFERUNIT" val="0"/>
  <p:tag name="KSO_WM_UNIT_TEXT_FILL_FORE_SCHEMECOLOR_INDEX" val="13"/>
  <p:tag name="KSO_WM_UNIT_TEXT_FILL_TYPE" val="1"/>
  <p:tag name="KSO_WM_UNIT_USESOURCEFORMAT_APPLY" val="1"/>
  <p:tag name="KSO_WM_UNIT_PRESET_TEXT" val="Enter title"/>
  <p:tag name="KSO_WM_DIAGRAM_VIRTUALLY_FRAME" val="{&quot;height&quot;:427.7918503937009,&quot;left&quot;:234,&quot;top&quot;:297.48165354330706,&quot;width&quot;:1104.874842519685}"/>
</p:tagLst>
</file>

<file path=ppt/tags/tag10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
  <p:tag name="KSO_WM_UNIT_ISCONTENTSTITLE" val="0"/>
  <p:tag name="KSO_WM_UNIT_TYPE" val="l_h_a"/>
  <p:tag name="KSO_WM_UNIT_INDEX" val="1_2_1"/>
  <p:tag name="KSO_WM_UNIT_LAYERLEVEL" val="1_1_1"/>
  <p:tag name="KSO_WM_UNIT_VALUE" val="11"/>
  <p:tag name="KSO_WM_UNIT_HIGHLIGHT" val="0"/>
  <p:tag name="KSO_WM_UNIT_COMPATIBLE" val="0"/>
  <p:tag name="KSO_WM_TEMPLATE_CATEGORY" val="custom"/>
  <p:tag name="KSO_WM_TEMPLATE_INDEX" val="20177430"/>
  <p:tag name="KSO_WM_DIAGRAM_GROUP_CODE" val="l1-1"/>
  <p:tag name="KSO_WM_UNIT_ID" val="custom20177430_5*l_h_a*1_2_1"/>
  <p:tag name="KSO_WM_UNIT_NOCLEAR" val="0"/>
  <p:tag name="KSO_WM_UNIT_DIAGRAM_ISNUMVISUAL" val="0"/>
  <p:tag name="KSO_WM_UNIT_DIAGRAM_ISREFERUNIT" val="0"/>
  <p:tag name="KSO_WM_UNIT_TEXT_FILL_FORE_SCHEMECOLOR_INDEX" val="13"/>
  <p:tag name="KSO_WM_UNIT_TEXT_FILL_TYPE" val="1"/>
  <p:tag name="KSO_WM_UNIT_USESOURCEFORMAT_APPLY" val="1"/>
  <p:tag name="KSO_WM_UNIT_PRESET_TEXT" val="Enter title"/>
  <p:tag name="KSO_WM_DIAGRAM_VIRTUALLY_FRAME" val="{&quot;height&quot;:427.7918503937009,&quot;left&quot;:234,&quot;top&quot;:297.48165354330706,&quot;width&quot;:1104.874842519685}"/>
</p:tagLst>
</file>

<file path=ppt/tags/tag11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3.xml><?xml version="1.0" encoding="utf-8"?>
<p:tagLst xmlns:p="http://schemas.openxmlformats.org/presentationml/2006/main">
  <p:tag name="KSO_WM_BEAUTIFY_FLAG" val=""/>
</p:tagLst>
</file>

<file path=ppt/tags/tag12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8.xml><?xml version="1.0" encoding="utf-8"?>
<p:tagLst xmlns:a="http://schemas.openxmlformats.org/drawingml/2006/main" xmlns:r="http://schemas.openxmlformats.org/officeDocument/2006/relationships" xmlns:p="http://schemas.openxmlformats.org/presentationml/2006/main">
  <p:tag name="TABLE_ENDDRAG_ORIGIN_RECT" val="907*76"/>
  <p:tag name="TABLE_ENDDRAG_RECT" val="41*315*907*76"/>
</p:tagLst>
</file>

<file path=ppt/tags/tag169.xml><?xml version="1.0" encoding="utf-8"?>
<p:tagLst xmlns:a="http://schemas.openxmlformats.org/drawingml/2006/main" xmlns:r="http://schemas.openxmlformats.org/officeDocument/2006/relationships" xmlns:p="http://schemas.openxmlformats.org/presentationml/2006/main">
  <p:tag name="TABLE_ENDDRAG_ORIGIN_RECT" val="1021*186"/>
  <p:tag name="TABLE_ENDDRAG_RECT" val="41*501*1021*186"/>
</p:tagLst>
</file>

<file path=ppt/tags/tag1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3.xml><?xml version="1.0" encoding="utf-8"?>
<p:tagLst xmlns:a="http://schemas.openxmlformats.org/drawingml/2006/main" xmlns:r="http://schemas.openxmlformats.org/officeDocument/2006/relationships" xmlns:p="http://schemas.openxmlformats.org/presentationml/2006/main">
  <p:tag name="TABLE_ENDDRAG_ORIGIN_RECT" val="496*727"/>
  <p:tag name="TABLE_ENDDRAG_RECT" val="896*9*496*727"/>
</p:tagLst>
</file>

<file path=ppt/tags/tag17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5.xml><?xml version="1.0" encoding="utf-8"?>
<p:tagLst xmlns:p="http://schemas.openxmlformats.org/presentationml/2006/main">
  <p:tag name="KSO_WM_BEAUTIFY_FLAG" val=""/>
</p:tagLst>
</file>

<file path=ppt/tags/tag19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0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0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0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0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0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0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0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0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0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0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1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1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1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1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1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1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1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1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2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2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2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2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2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2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2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2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2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2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3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3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3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3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3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3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3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3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3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39.xml><?xml version="1.0" encoding="utf-8"?>
<p:tagLst xmlns:p="http://schemas.openxmlformats.org/presentationml/2006/main">
  <p:tag name="KSO_WM_BEAUTIFY_FLAG" val=""/>
</p:tagLst>
</file>

<file path=ppt/tags/tag2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4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4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4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4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4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4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4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4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4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4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5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5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5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5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5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5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5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5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5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5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6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6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6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6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6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6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6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6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6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6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7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7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7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7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7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7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7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7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7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79.xml><?xml version="1.0" encoding="utf-8"?>
<p:tagLst xmlns:p="http://schemas.openxmlformats.org/presentationml/2006/main">
  <p:tag name="KSO_WM_BEAUTIFY_FLAG" val=""/>
</p:tagLst>
</file>

<file path=ppt/tags/tag28.xml><?xml version="1.0" encoding="utf-8"?>
<p:tagLst xmlns:a="http://schemas.openxmlformats.org/drawingml/2006/main" xmlns:r="http://schemas.openxmlformats.org/officeDocument/2006/relationships" xmlns:p="http://schemas.openxmlformats.org/presentationml/2006/main">
  <p:tag name="TABLE_ENDDRAG_ORIGIN_RECT" val="659*311"/>
  <p:tag name="TABLE_ENDDRAG_RECT" val="234*153*659*311"/>
</p:tagLst>
</file>

<file path=ppt/tags/tag28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8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8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8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8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8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8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8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8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8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9.xml><?xml version="1.0" encoding="utf-8"?>
<p:tagLst xmlns:a="http://schemas.openxmlformats.org/drawingml/2006/main" xmlns:r="http://schemas.openxmlformats.org/officeDocument/2006/relationships" xmlns:p="http://schemas.openxmlformats.org/presentationml/2006/main">
  <p:tag name="TABLE_ENDDRAG_ORIGIN_RECT" val="662*327"/>
  <p:tag name="TABLE_ENDDRAG_RECT" val="582*207*662*327"/>
  <p:tag name="KSO_WM_BEAUTIFY_FLAG" val=""/>
</p:tagLst>
</file>

<file path=ppt/tags/tag29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9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910.xml><?xml version="1.0" encoding="utf-8"?>
<p:tagLst xmlns:p="http://schemas.openxmlformats.org/presentationml/2006/main">
  <p:tag name="TABLE_ENDDRAG_ORIGIN_RECT" val="659*311"/>
  <p:tag name="TABLE_ENDDRAG_RECT" val="234*153*659*311"/>
</p:tagLst>
</file>

<file path=ppt/tags/tag29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9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9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9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9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9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9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9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0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0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0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0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0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0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0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0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0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0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1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1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1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1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1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1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1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1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2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2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2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2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2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2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2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2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2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2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3.xml><?xml version="1.0" encoding="utf-8"?>
<p:tagLst xmlns:p="http://schemas.openxmlformats.org/presentationml/2006/main">
  <p:tag name="TABLE_ENDDRAG_ORIGIN_RECT" val="662*327"/>
  <p:tag name="TABLE_ENDDRAG_RECT" val="582*207*662*327"/>
  <p:tag name="KSO_WM_BEAUTIFY_FLAG" val=""/>
</p:tagLst>
</file>

<file path=ppt/tags/tag33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3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3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3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3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3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3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3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3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3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4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4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4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4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430.xml><?xml version="1.0" encoding="utf-8"?>
<p:tagLst xmlns:p="http://schemas.openxmlformats.org/presentationml/2006/main">
  <p:tag name="KSO_WM_BEAUTIFY_FLAG" val=""/>
</p:tagLst>
</file>

<file path=ppt/tags/tag34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4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4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4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4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4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5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5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5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5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5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5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5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5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5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5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6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6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6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6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6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6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6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6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6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6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7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7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710.xml><?xml version="1.0" encoding="utf-8"?>
<p:tagLst xmlns:p="http://schemas.openxmlformats.org/presentationml/2006/main">
  <p:tag name="KSO_WM_BEAUTIFY_FLAG" val=""/>
</p:tagLst>
</file>

<file path=ppt/tags/tag37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7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7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7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7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7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7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7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8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8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8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8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8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8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8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8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8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8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9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9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9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9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9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9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9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9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9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9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0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01.xml><?xml version="1.0" encoding="utf-8"?>
<p:tagLst xmlns:p="http://schemas.openxmlformats.org/presentationml/2006/main">
  <p:tag name="KSO_WM_BEAUTIFY_FLAG" val=""/>
</p:tagLst>
</file>

<file path=ppt/tags/tag40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0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0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0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0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0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0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0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1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1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1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1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5.xml><?xml version="1.0" encoding="utf-8"?>
<p:tagLst xmlns:p="http://schemas.openxmlformats.org/presentationml/2006/main">
  <p:tag name="KSO_WM_BEAUTIFY_FLAG" val=""/>
</p:tagLst>
</file>

<file path=ppt/tags/tag4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UNIT_ISCONTENTSTITLE" val="0"/>
  <p:tag name="KSO_WM_UNIT_TYPE" val="l_h_a"/>
  <p:tag name="KSO_WM_UNIT_INDEX" val="1_2_1"/>
  <p:tag name="KSO_WM_UNIT_LAYERLEVEL" val="1_1_1"/>
  <p:tag name="KSO_WM_UNIT_VALUE" val="11"/>
  <p:tag name="KSO_WM_UNIT_HIGHLIGHT" val="0"/>
  <p:tag name="KSO_WM_UNIT_COMPATIBLE" val="0"/>
  <p:tag name="KSO_WM_TEMPLATE_CATEGORY" val="custom"/>
  <p:tag name="KSO_WM_TEMPLATE_INDEX" val="20177430"/>
  <p:tag name="KSO_WM_DIAGRAM_GROUP_CODE" val="l1-1"/>
  <p:tag name="KSO_WM_UNIT_ID" val="custom20177430_5*l_h_a*1_2_1"/>
  <p:tag name="KSO_WM_UNIT_NOCLEAR" val="0"/>
  <p:tag name="KSO_WM_UNIT_DIAGRAM_ISNUMVISUAL" val="0"/>
  <p:tag name="KSO_WM_UNIT_DIAGRAM_ISREFERUNIT" val="0"/>
  <p:tag name="KSO_WM_UNIT_TEXT_FILL_FORE_SCHEMECOLOR_INDEX" val="13"/>
  <p:tag name="KSO_WM_UNIT_TEXT_FILL_TYPE" val="1"/>
  <p:tag name="KSO_WM_UNIT_USESOURCEFORMAT_APPLY" val="1"/>
  <p:tag name="KSO_WM_UNIT_PRESET_TEXT" val="Enter title"/>
  <p:tag name="KSO_WM_DIAGRAM_VIRTUALLY_FRAME" val="{&quot;height&quot;:506.2735039370079,&quot;left&quot;:234,&quot;top&quot;:219,&quot;width&quot;:1104.874842519685}"/>
</p:tagLst>
</file>

<file path=ppt/tags/tag9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9.xml><?xml version="1.0" encoding="utf-8"?>
<p:tagLst xmlns:a="http://schemas.openxmlformats.org/drawingml/2006/main" xmlns:r="http://schemas.openxmlformats.org/officeDocument/2006/relationships" xmlns:p="http://schemas.openxmlformats.org/presentationml/2006/main">
  <p:tag name="KSO_WM_BEAUTIFY_FLAG" val=""/>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1148</TotalTime>
  <Words>5445</Words>
  <Application>Microsoft Office PowerPoint</Application>
  <PresentationFormat>Custom</PresentationFormat>
  <Paragraphs>1179</Paragraphs>
  <Slides>110</Slides>
  <Notes>106</Notes>
  <HiddenSlides>0</HiddenSlides>
  <MMClips>0</MMClips>
  <ScaleCrop>false</ScaleCrop>
  <HeadingPairs>
    <vt:vector size="6" baseType="variant">
      <vt:variant>
        <vt:lpstr>Fonts Used</vt:lpstr>
      </vt:variant>
      <vt:variant>
        <vt:i4>7</vt:i4>
      </vt:variant>
      <vt:variant>
        <vt:lpstr>Theme</vt:lpstr>
      </vt:variant>
      <vt:variant>
        <vt:i4>2</vt:i4>
      </vt:variant>
      <vt:variant>
        <vt:lpstr>Slide Titles</vt:lpstr>
      </vt:variant>
      <vt:variant>
        <vt:i4>110</vt:i4>
      </vt:variant>
    </vt:vector>
  </HeadingPairs>
  <TitlesOfParts>
    <vt:vector size="119" baseType="lpstr">
      <vt:lpstr>Arial</vt:lpstr>
      <vt:lpstr>Calibri</vt:lpstr>
      <vt:lpstr>Wingdings</vt:lpstr>
      <vt:lpstr>Times New Roman</vt:lpstr>
      <vt:lpstr>Cambria Math</vt:lpstr>
      <vt:lpstr>Comic Sans MS</vt:lpstr>
      <vt:lpstr>Aldhabi</vt:lpstr>
      <vt:lpstr>Office Theme</vt:lpstr>
      <vt:lpstr>1_Office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Introduction The team Ice breaker Competitive analysis Conclusions Contact</dc:title>
  <dc:creator>2023</dc:creator>
  <cp:lastModifiedBy>Ezzat Mahmoud</cp:lastModifiedBy>
  <cp:revision>162</cp:revision>
  <dcterms:created xsi:type="dcterms:W3CDTF">2006-08-16T00:00:00Z</dcterms:created>
  <dcterms:modified xsi:type="dcterms:W3CDTF">2024-07-14T00:13:34Z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C813E9322A5B4CD6AE0BD45F42FFA255_13</vt:lpwstr>
  </property>
  <property fmtid="{D5CDD505-2E9C-101B-9397-08002B2CF9AE}" pid="3" name="KSOProductBuildVer">
    <vt:lpwstr>1033-12.2.0.17119</vt:lpwstr>
  </property>
</Properties>
</file>