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sldIdLst>
    <p:sldId id="257" r:id="rId2"/>
    <p:sldId id="272" r:id="rId3"/>
    <p:sldId id="259" r:id="rId4"/>
    <p:sldId id="260" r:id="rId5"/>
    <p:sldId id="263" r:id="rId6"/>
    <p:sldId id="268" r:id="rId7"/>
    <p:sldId id="287" r:id="rId8"/>
    <p:sldId id="269" r:id="rId9"/>
    <p:sldId id="319" r:id="rId10"/>
    <p:sldId id="320" r:id="rId11"/>
    <p:sldId id="321" r:id="rId12"/>
    <p:sldId id="270" r:id="rId13"/>
    <p:sldId id="288" r:id="rId14"/>
    <p:sldId id="289" r:id="rId15"/>
    <p:sldId id="290" r:id="rId16"/>
    <p:sldId id="291" r:id="rId17"/>
    <p:sldId id="292" r:id="rId18"/>
    <p:sldId id="293" r:id="rId19"/>
    <p:sldId id="294" r:id="rId20"/>
    <p:sldId id="274" r:id="rId21"/>
    <p:sldId id="275" r:id="rId22"/>
    <p:sldId id="277" r:id="rId23"/>
    <p:sldId id="278" r:id="rId24"/>
    <p:sldId id="295" r:id="rId25"/>
    <p:sldId id="296" r:id="rId26"/>
    <p:sldId id="297" r:id="rId27"/>
    <p:sldId id="298" r:id="rId28"/>
    <p:sldId id="323" r:id="rId29"/>
    <p:sldId id="322" r:id="rId30"/>
    <p:sldId id="299" r:id="rId31"/>
    <p:sldId id="300" r:id="rId32"/>
    <p:sldId id="301" r:id="rId33"/>
    <p:sldId id="302" r:id="rId34"/>
    <p:sldId id="303" r:id="rId35"/>
    <p:sldId id="304" r:id="rId36"/>
    <p:sldId id="305" r:id="rId37"/>
    <p:sldId id="306" r:id="rId38"/>
    <p:sldId id="307" r:id="rId39"/>
    <p:sldId id="308" r:id="rId40"/>
    <p:sldId id="317" r:id="rId41"/>
    <p:sldId id="309" r:id="rId42"/>
    <p:sldId id="316" r:id="rId43"/>
    <p:sldId id="310" r:id="rId44"/>
    <p:sldId id="311" r:id="rId45"/>
    <p:sldId id="318" r:id="rId46"/>
    <p:sldId id="312" r:id="rId47"/>
    <p:sldId id="324" r:id="rId48"/>
    <p:sldId id="325" r:id="rId49"/>
    <p:sldId id="326" r:id="rId50"/>
    <p:sldId id="313" r:id="rId51"/>
    <p:sldId id="328" r:id="rId52"/>
    <p:sldId id="329" r:id="rId53"/>
    <p:sldId id="314" r:id="rId54"/>
    <p:sldId id="315" r:id="rId55"/>
    <p:sldId id="286" r:id="rId5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hammed Nabil" initials="MN" lastIdx="0" clrIdx="0">
    <p:extLst>
      <p:ext uri="{19B8F6BF-5375-455C-9EA6-DF929625EA0E}">
        <p15:presenceInfo xmlns:p15="http://schemas.microsoft.com/office/powerpoint/2012/main" userId="Mohammed Nabi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62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55" d="100"/>
          <a:sy n="55" d="100"/>
        </p:scale>
        <p:origin x="581"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41B6C6-BDE9-439A-A46F-6D639375E2C4}"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C2DC396C-FCF2-465F-9030-C7A3354E3AE7}">
      <dgm:prSet phldrT="[Text]"/>
      <dgm:spPr/>
      <dgm:t>
        <a:bodyPr/>
        <a:lstStyle/>
        <a:p>
          <a:r>
            <a:rPr lang="en-US" dirty="0">
              <a:latin typeface="Arial" panose="020B0604020202020204" pitchFamily="34" charset="0"/>
              <a:cs typeface="Arial" panose="020B0604020202020204" pitchFamily="34" charset="0"/>
            </a:rPr>
            <a:t>The NCI started its first steps in 1989</a:t>
          </a:r>
        </a:p>
      </dgm:t>
    </dgm:pt>
    <dgm:pt modelId="{BA8771EB-CEB1-4734-91E6-1A8A13C23705}" type="parTrans" cxnId="{8A51FD95-7A8C-4FC3-916A-F8AA8CDE3492}">
      <dgm:prSet/>
      <dgm:spPr/>
      <dgm:t>
        <a:bodyPr/>
        <a:lstStyle/>
        <a:p>
          <a:endParaRPr lang="en-US"/>
        </a:p>
      </dgm:t>
    </dgm:pt>
    <dgm:pt modelId="{94FAF64A-27F3-4D2D-B78A-B6FCB85C1CBC}" type="sibTrans" cxnId="{8A51FD95-7A8C-4FC3-916A-F8AA8CDE3492}">
      <dgm:prSet/>
      <dgm:spPr/>
      <dgm:t>
        <a:bodyPr/>
        <a:lstStyle/>
        <a:p>
          <a:endParaRPr lang="en-US"/>
        </a:p>
      </dgm:t>
    </dgm:pt>
    <dgm:pt modelId="{EC9FF300-CF53-4774-8485-FA09101F8986}">
      <dgm:prSet phldrT="[Text]"/>
      <dgm:spPr/>
      <dgm:t>
        <a:bodyPr/>
        <a:lstStyle/>
        <a:p>
          <a:r>
            <a:rPr lang="en-US" dirty="0">
              <a:latin typeface="Arial" panose="020B0604020202020204" pitchFamily="34" charset="0"/>
              <a:cs typeface="Arial" panose="020B0604020202020204" pitchFamily="34" charset="0"/>
            </a:rPr>
            <a:t>one of the first companies that worked in the field of corrugated cardboard</a:t>
          </a:r>
        </a:p>
      </dgm:t>
    </dgm:pt>
    <dgm:pt modelId="{AAC4CA6D-7C05-417F-9A1E-A02246E6731D}" type="parTrans" cxnId="{FE77E9B8-6EB6-48F3-9C20-61AEB6606EE0}">
      <dgm:prSet/>
      <dgm:spPr/>
      <dgm:t>
        <a:bodyPr/>
        <a:lstStyle/>
        <a:p>
          <a:endParaRPr lang="en-US"/>
        </a:p>
      </dgm:t>
    </dgm:pt>
    <dgm:pt modelId="{1A5F7991-A715-4042-A634-64BA2E90F77C}" type="sibTrans" cxnId="{FE77E9B8-6EB6-48F3-9C20-61AEB6606EE0}">
      <dgm:prSet/>
      <dgm:spPr/>
      <dgm:t>
        <a:bodyPr/>
        <a:lstStyle/>
        <a:p>
          <a:endParaRPr lang="en-US"/>
        </a:p>
      </dgm:t>
    </dgm:pt>
    <dgm:pt modelId="{543D5A9F-B38F-4355-99C0-F004AAE05F00}" type="pres">
      <dgm:prSet presAssocID="{6841B6C6-BDE9-439A-A46F-6D639375E2C4}" presName="linear" presStyleCnt="0">
        <dgm:presLayoutVars>
          <dgm:animLvl val="lvl"/>
          <dgm:resizeHandles val="exact"/>
        </dgm:presLayoutVars>
      </dgm:prSet>
      <dgm:spPr/>
      <dgm:t>
        <a:bodyPr/>
        <a:lstStyle/>
        <a:p>
          <a:pPr rtl="1"/>
          <a:endParaRPr lang="ar-BH"/>
        </a:p>
      </dgm:t>
    </dgm:pt>
    <dgm:pt modelId="{DF07814E-2888-4C11-803F-03C900219DCC}" type="pres">
      <dgm:prSet presAssocID="{C2DC396C-FCF2-465F-9030-C7A3354E3AE7}" presName="parentText" presStyleLbl="node1" presStyleIdx="0" presStyleCnt="2">
        <dgm:presLayoutVars>
          <dgm:chMax val="0"/>
          <dgm:bulletEnabled val="1"/>
        </dgm:presLayoutVars>
      </dgm:prSet>
      <dgm:spPr/>
      <dgm:t>
        <a:bodyPr/>
        <a:lstStyle/>
        <a:p>
          <a:pPr rtl="1"/>
          <a:endParaRPr lang="ar-BH"/>
        </a:p>
      </dgm:t>
    </dgm:pt>
    <dgm:pt modelId="{C620BF41-8C36-4A64-9258-E6ED7D404789}" type="pres">
      <dgm:prSet presAssocID="{94FAF64A-27F3-4D2D-B78A-B6FCB85C1CBC}" presName="spacer" presStyleCnt="0"/>
      <dgm:spPr/>
    </dgm:pt>
    <dgm:pt modelId="{404CFF75-B9FA-4D23-9E65-54673DEE17C8}" type="pres">
      <dgm:prSet presAssocID="{EC9FF300-CF53-4774-8485-FA09101F8986}" presName="parentText" presStyleLbl="node1" presStyleIdx="1" presStyleCnt="2">
        <dgm:presLayoutVars>
          <dgm:chMax val="0"/>
          <dgm:bulletEnabled val="1"/>
        </dgm:presLayoutVars>
      </dgm:prSet>
      <dgm:spPr/>
      <dgm:t>
        <a:bodyPr/>
        <a:lstStyle/>
        <a:p>
          <a:pPr rtl="1"/>
          <a:endParaRPr lang="ar-BH"/>
        </a:p>
      </dgm:t>
    </dgm:pt>
  </dgm:ptLst>
  <dgm:cxnLst>
    <dgm:cxn modelId="{8F968F0B-DCE9-4949-A3AA-979AAE9DCA7A}" type="presOf" srcId="{EC9FF300-CF53-4774-8485-FA09101F8986}" destId="{404CFF75-B9FA-4D23-9E65-54673DEE17C8}" srcOrd="0" destOrd="0" presId="urn:microsoft.com/office/officeart/2005/8/layout/vList2"/>
    <dgm:cxn modelId="{0B3925A5-D1F6-4EA9-81A7-7D94E01576E8}" type="presOf" srcId="{C2DC396C-FCF2-465F-9030-C7A3354E3AE7}" destId="{DF07814E-2888-4C11-803F-03C900219DCC}" srcOrd="0" destOrd="0" presId="urn:microsoft.com/office/officeart/2005/8/layout/vList2"/>
    <dgm:cxn modelId="{8A51FD95-7A8C-4FC3-916A-F8AA8CDE3492}" srcId="{6841B6C6-BDE9-439A-A46F-6D639375E2C4}" destId="{C2DC396C-FCF2-465F-9030-C7A3354E3AE7}" srcOrd="0" destOrd="0" parTransId="{BA8771EB-CEB1-4734-91E6-1A8A13C23705}" sibTransId="{94FAF64A-27F3-4D2D-B78A-B6FCB85C1CBC}"/>
    <dgm:cxn modelId="{FE77E9B8-6EB6-48F3-9C20-61AEB6606EE0}" srcId="{6841B6C6-BDE9-439A-A46F-6D639375E2C4}" destId="{EC9FF300-CF53-4774-8485-FA09101F8986}" srcOrd="1" destOrd="0" parTransId="{AAC4CA6D-7C05-417F-9A1E-A02246E6731D}" sibTransId="{1A5F7991-A715-4042-A634-64BA2E90F77C}"/>
    <dgm:cxn modelId="{D01C8298-5679-4469-B46A-E77CF38600FB}" type="presOf" srcId="{6841B6C6-BDE9-439A-A46F-6D639375E2C4}" destId="{543D5A9F-B38F-4355-99C0-F004AAE05F00}" srcOrd="0" destOrd="0" presId="urn:microsoft.com/office/officeart/2005/8/layout/vList2"/>
    <dgm:cxn modelId="{0CE93918-0DAD-40B5-AED0-2086B489F7D4}" type="presParOf" srcId="{543D5A9F-B38F-4355-99C0-F004AAE05F00}" destId="{DF07814E-2888-4C11-803F-03C900219DCC}" srcOrd="0" destOrd="0" presId="urn:microsoft.com/office/officeart/2005/8/layout/vList2"/>
    <dgm:cxn modelId="{F37FEA14-4D47-4E05-AF6C-0B558B7F3283}" type="presParOf" srcId="{543D5A9F-B38F-4355-99C0-F004AAE05F00}" destId="{C620BF41-8C36-4A64-9258-E6ED7D404789}" srcOrd="1" destOrd="0" presId="urn:microsoft.com/office/officeart/2005/8/layout/vList2"/>
    <dgm:cxn modelId="{331F7849-371A-4EF3-81CD-A8D0B328085C}" type="presParOf" srcId="{543D5A9F-B38F-4355-99C0-F004AAE05F00}" destId="{404CFF75-B9FA-4D23-9E65-54673DEE17C8}"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30962F-A2D6-4DC8-8BD3-F3C5C83EDCA2}" type="doc">
      <dgm:prSet loTypeId="urn:microsoft.com/office/officeart/2005/8/layout/cycle2" loCatId="cycle" qsTypeId="urn:microsoft.com/office/officeart/2005/8/quickstyle/simple1" qsCatId="simple" csTypeId="urn:microsoft.com/office/officeart/2005/8/colors/accent1_2" csCatId="accent1" phldr="1"/>
      <dgm:spPr/>
      <dgm:t>
        <a:bodyPr/>
        <a:lstStyle/>
        <a:p>
          <a:pPr rtl="1"/>
          <a:endParaRPr lang="ar-BH"/>
        </a:p>
      </dgm:t>
    </dgm:pt>
    <dgm:pt modelId="{03450DC5-5696-445E-83F5-0C891DC1C78D}">
      <dgm:prSet phldrT="[Text]" custT="1"/>
      <dgm:spPr/>
      <dgm:t>
        <a:bodyPr/>
        <a:lstStyle/>
        <a:p>
          <a:pPr algn="ctr" rtl="1"/>
          <a:r>
            <a:rPr lang="en-US" sz="2000" dirty="0"/>
            <a:t>Step 1 : Detect a failure (risk)</a:t>
          </a:r>
          <a:endParaRPr lang="ar-BH" sz="2000" dirty="0"/>
        </a:p>
      </dgm:t>
    </dgm:pt>
    <dgm:pt modelId="{9437D46A-65D0-4631-8A5F-8D00D57344B6}" type="parTrans" cxnId="{5AE5BCD4-B8A1-4AA5-BD48-280BFB510755}">
      <dgm:prSet/>
      <dgm:spPr/>
      <dgm:t>
        <a:bodyPr/>
        <a:lstStyle/>
        <a:p>
          <a:pPr algn="ctr" rtl="1"/>
          <a:endParaRPr lang="ar-BH"/>
        </a:p>
      </dgm:t>
    </dgm:pt>
    <dgm:pt modelId="{D1FA444D-4C2A-46B0-A953-809766BFB8EE}" type="sibTrans" cxnId="{5AE5BCD4-B8A1-4AA5-BD48-280BFB510755}">
      <dgm:prSet/>
      <dgm:spPr/>
      <dgm:t>
        <a:bodyPr/>
        <a:lstStyle/>
        <a:p>
          <a:pPr algn="ctr" rtl="1"/>
          <a:endParaRPr lang="ar-BH" dirty="0"/>
        </a:p>
      </dgm:t>
    </dgm:pt>
    <dgm:pt modelId="{A7D63C76-C7F9-4432-A5CB-47968112045A}">
      <dgm:prSet phldrT="[Text]" custT="1"/>
      <dgm:spPr/>
      <dgm:t>
        <a:bodyPr/>
        <a:lstStyle/>
        <a:p>
          <a:pPr algn="ctr" rtl="1"/>
          <a:r>
            <a:rPr lang="en-US" sz="2000" dirty="0"/>
            <a:t>Step 2 : Severity number (SEV)</a:t>
          </a:r>
          <a:endParaRPr lang="ar-BH" sz="2000" dirty="0"/>
        </a:p>
      </dgm:t>
    </dgm:pt>
    <dgm:pt modelId="{7E368163-F613-42FB-AE6E-A66D5FE8F222}" type="parTrans" cxnId="{1C2A2688-2BB6-4834-92CF-1B15E7A32C76}">
      <dgm:prSet/>
      <dgm:spPr/>
      <dgm:t>
        <a:bodyPr/>
        <a:lstStyle/>
        <a:p>
          <a:pPr algn="ctr" rtl="1"/>
          <a:endParaRPr lang="ar-BH"/>
        </a:p>
      </dgm:t>
    </dgm:pt>
    <dgm:pt modelId="{6AEB50CE-25FE-47BA-91E6-EB1C79C82EAC}" type="sibTrans" cxnId="{1C2A2688-2BB6-4834-92CF-1B15E7A32C76}">
      <dgm:prSet/>
      <dgm:spPr/>
      <dgm:t>
        <a:bodyPr/>
        <a:lstStyle/>
        <a:p>
          <a:pPr algn="ctr" rtl="1"/>
          <a:endParaRPr lang="ar-BH" dirty="0"/>
        </a:p>
      </dgm:t>
    </dgm:pt>
    <dgm:pt modelId="{61C1A731-BD6C-48C9-A666-4E043B27F0CC}">
      <dgm:prSet phldrT="[Text]" custT="1"/>
      <dgm:spPr/>
      <dgm:t>
        <a:bodyPr/>
        <a:lstStyle/>
        <a:p>
          <a:pPr algn="ctr" rtl="1"/>
          <a:r>
            <a:rPr lang="en-US" sz="2000" dirty="0"/>
            <a:t>Step 3 : probability number (OCCUR)</a:t>
          </a:r>
          <a:endParaRPr lang="ar-BH" sz="2000" dirty="0"/>
        </a:p>
      </dgm:t>
    </dgm:pt>
    <dgm:pt modelId="{42CC0D1B-D1AF-46A2-A9B1-33FE22D0C91F}" type="parTrans" cxnId="{86AF0405-CA1B-4A98-A2AC-B3EF32B6E001}">
      <dgm:prSet/>
      <dgm:spPr/>
      <dgm:t>
        <a:bodyPr/>
        <a:lstStyle/>
        <a:p>
          <a:pPr algn="ctr" rtl="1"/>
          <a:endParaRPr lang="ar-BH"/>
        </a:p>
      </dgm:t>
    </dgm:pt>
    <dgm:pt modelId="{FBB07ADA-2A7B-46ED-B033-13B83076C5E7}" type="sibTrans" cxnId="{86AF0405-CA1B-4A98-A2AC-B3EF32B6E001}">
      <dgm:prSet/>
      <dgm:spPr/>
      <dgm:t>
        <a:bodyPr/>
        <a:lstStyle/>
        <a:p>
          <a:pPr algn="ctr" rtl="1"/>
          <a:endParaRPr lang="ar-BH" dirty="0"/>
        </a:p>
      </dgm:t>
    </dgm:pt>
    <dgm:pt modelId="{3EF29996-DA8C-40CD-A583-43E4A8C0DCDF}">
      <dgm:prSet phldrT="[Text]" custT="1"/>
      <dgm:spPr/>
      <dgm:t>
        <a:bodyPr/>
        <a:lstStyle/>
        <a:p>
          <a:pPr algn="ctr" rtl="1"/>
          <a:r>
            <a:rPr lang="en-US" sz="2000" dirty="0"/>
            <a:t>Step 4 : Detection Number (DETEC)</a:t>
          </a:r>
          <a:endParaRPr lang="ar-BH" sz="2000" dirty="0"/>
        </a:p>
      </dgm:t>
    </dgm:pt>
    <dgm:pt modelId="{7E0A2396-9C93-4E27-B4AF-50DEEADB805F}" type="parTrans" cxnId="{92FCBE42-C1E1-44CB-BD05-B5B6B658418F}">
      <dgm:prSet/>
      <dgm:spPr/>
      <dgm:t>
        <a:bodyPr/>
        <a:lstStyle/>
        <a:p>
          <a:pPr algn="ctr" rtl="1"/>
          <a:endParaRPr lang="ar-BH"/>
        </a:p>
      </dgm:t>
    </dgm:pt>
    <dgm:pt modelId="{DCC93D81-DE56-43B7-9242-41FEFD4EC3D5}" type="sibTrans" cxnId="{92FCBE42-C1E1-44CB-BD05-B5B6B658418F}">
      <dgm:prSet/>
      <dgm:spPr/>
      <dgm:t>
        <a:bodyPr/>
        <a:lstStyle/>
        <a:p>
          <a:pPr algn="ctr" rtl="1"/>
          <a:endParaRPr lang="ar-BH"/>
        </a:p>
      </dgm:t>
    </dgm:pt>
    <dgm:pt modelId="{FCD51B17-FAF7-49BB-8145-D3A36995A327}">
      <dgm:prSet phldrT="[Text]" custT="1"/>
      <dgm:spPr/>
      <dgm:t>
        <a:bodyPr/>
        <a:lstStyle/>
        <a:p>
          <a:pPr algn="ctr" rtl="1"/>
          <a:r>
            <a:rPr lang="en-US" sz="1800" dirty="0"/>
            <a:t>Risk Priority </a:t>
          </a:r>
          <a:r>
            <a:rPr lang="en-US" sz="2000" dirty="0"/>
            <a:t>Number</a:t>
          </a:r>
          <a:r>
            <a:rPr lang="en-US" sz="1800" dirty="0"/>
            <a:t> (RPN)=SEV*OCCUR*DETEC</a:t>
          </a:r>
          <a:endParaRPr lang="ar-BH" sz="1800" dirty="0"/>
        </a:p>
      </dgm:t>
    </dgm:pt>
    <dgm:pt modelId="{942451C9-CA1A-47A7-B9A4-9C5143D6B81B}" type="parTrans" cxnId="{07D48E1D-D972-404B-827F-FCD56E8904CF}">
      <dgm:prSet/>
      <dgm:spPr/>
      <dgm:t>
        <a:bodyPr/>
        <a:lstStyle/>
        <a:p>
          <a:pPr algn="ctr" rtl="1"/>
          <a:endParaRPr lang="ar-BH"/>
        </a:p>
      </dgm:t>
    </dgm:pt>
    <dgm:pt modelId="{BA6874F0-BEDE-4135-B29B-EC0E88AD815F}" type="sibTrans" cxnId="{07D48E1D-D972-404B-827F-FCD56E8904CF}">
      <dgm:prSet/>
      <dgm:spPr/>
      <dgm:t>
        <a:bodyPr/>
        <a:lstStyle/>
        <a:p>
          <a:pPr algn="ctr" rtl="1"/>
          <a:endParaRPr lang="ar-BH"/>
        </a:p>
      </dgm:t>
    </dgm:pt>
    <dgm:pt modelId="{D2CCBA29-4581-4107-8651-58F067DDD9B6}" type="pres">
      <dgm:prSet presAssocID="{8E30962F-A2D6-4DC8-8BD3-F3C5C83EDCA2}" presName="cycle" presStyleCnt="0">
        <dgm:presLayoutVars>
          <dgm:dir/>
          <dgm:resizeHandles val="exact"/>
        </dgm:presLayoutVars>
      </dgm:prSet>
      <dgm:spPr/>
      <dgm:t>
        <a:bodyPr/>
        <a:lstStyle/>
        <a:p>
          <a:pPr rtl="1"/>
          <a:endParaRPr lang="ar-BH"/>
        </a:p>
      </dgm:t>
    </dgm:pt>
    <dgm:pt modelId="{CCF23EBC-3E81-4FD9-BECB-31FF9996805E}" type="pres">
      <dgm:prSet presAssocID="{03450DC5-5696-445E-83F5-0C891DC1C78D}" presName="node" presStyleLbl="node1" presStyleIdx="0" presStyleCnt="5" custScaleX="120049" custScaleY="113759">
        <dgm:presLayoutVars>
          <dgm:bulletEnabled val="1"/>
        </dgm:presLayoutVars>
      </dgm:prSet>
      <dgm:spPr/>
      <dgm:t>
        <a:bodyPr/>
        <a:lstStyle/>
        <a:p>
          <a:pPr rtl="1"/>
          <a:endParaRPr lang="ar-BH"/>
        </a:p>
      </dgm:t>
    </dgm:pt>
    <dgm:pt modelId="{62025E2F-144B-4F43-BB33-2D2866EE1763}" type="pres">
      <dgm:prSet presAssocID="{D1FA444D-4C2A-46B0-A953-809766BFB8EE}" presName="sibTrans" presStyleLbl="sibTrans2D1" presStyleIdx="0" presStyleCnt="5" custScaleX="155783" custScaleY="94170"/>
      <dgm:spPr/>
      <dgm:t>
        <a:bodyPr/>
        <a:lstStyle/>
        <a:p>
          <a:pPr rtl="1"/>
          <a:endParaRPr lang="ar-BH"/>
        </a:p>
      </dgm:t>
    </dgm:pt>
    <dgm:pt modelId="{4484AA3B-EE37-4444-90BF-E41FEC0AAA8E}" type="pres">
      <dgm:prSet presAssocID="{D1FA444D-4C2A-46B0-A953-809766BFB8EE}" presName="connectorText" presStyleLbl="sibTrans2D1" presStyleIdx="0" presStyleCnt="5"/>
      <dgm:spPr/>
      <dgm:t>
        <a:bodyPr/>
        <a:lstStyle/>
        <a:p>
          <a:pPr rtl="1"/>
          <a:endParaRPr lang="ar-BH"/>
        </a:p>
      </dgm:t>
    </dgm:pt>
    <dgm:pt modelId="{7051779B-E4D1-4D33-A5AA-FFAB10DF9902}" type="pres">
      <dgm:prSet presAssocID="{A7D63C76-C7F9-4432-A5CB-47968112045A}" presName="node" presStyleLbl="node1" presStyleIdx="1" presStyleCnt="5" custScaleX="116989" custScaleY="125782">
        <dgm:presLayoutVars>
          <dgm:bulletEnabled val="1"/>
        </dgm:presLayoutVars>
      </dgm:prSet>
      <dgm:spPr/>
      <dgm:t>
        <a:bodyPr/>
        <a:lstStyle/>
        <a:p>
          <a:pPr rtl="1"/>
          <a:endParaRPr lang="ar-BH"/>
        </a:p>
      </dgm:t>
    </dgm:pt>
    <dgm:pt modelId="{97301ACE-C6FA-48BC-A274-46EF6297C43C}" type="pres">
      <dgm:prSet presAssocID="{6AEB50CE-25FE-47BA-91E6-EB1C79C82EAC}" presName="sibTrans" presStyleLbl="sibTrans2D1" presStyleIdx="1" presStyleCnt="5" custScaleX="119943" custScaleY="116112"/>
      <dgm:spPr/>
      <dgm:t>
        <a:bodyPr/>
        <a:lstStyle/>
        <a:p>
          <a:pPr rtl="1"/>
          <a:endParaRPr lang="ar-BH"/>
        </a:p>
      </dgm:t>
    </dgm:pt>
    <dgm:pt modelId="{8C4598EB-3125-4BA5-83D3-B168FBC17439}" type="pres">
      <dgm:prSet presAssocID="{6AEB50CE-25FE-47BA-91E6-EB1C79C82EAC}" presName="connectorText" presStyleLbl="sibTrans2D1" presStyleIdx="1" presStyleCnt="5"/>
      <dgm:spPr/>
      <dgm:t>
        <a:bodyPr/>
        <a:lstStyle/>
        <a:p>
          <a:pPr rtl="1"/>
          <a:endParaRPr lang="ar-BH"/>
        </a:p>
      </dgm:t>
    </dgm:pt>
    <dgm:pt modelId="{31743DCF-3DCF-4BA0-8AC6-3D6316E8791A}" type="pres">
      <dgm:prSet presAssocID="{61C1A731-BD6C-48C9-A666-4E043B27F0CC}" presName="node" presStyleLbl="node1" presStyleIdx="2" presStyleCnt="5" custScaleX="145519" custScaleY="128257" custRadScaleRad="100350" custRadScaleInc="-10176">
        <dgm:presLayoutVars>
          <dgm:bulletEnabled val="1"/>
        </dgm:presLayoutVars>
      </dgm:prSet>
      <dgm:spPr/>
      <dgm:t>
        <a:bodyPr/>
        <a:lstStyle/>
        <a:p>
          <a:pPr rtl="1"/>
          <a:endParaRPr lang="ar-BH"/>
        </a:p>
      </dgm:t>
    </dgm:pt>
    <dgm:pt modelId="{4AF72266-DE99-45A5-906D-4CB870EF194E}" type="pres">
      <dgm:prSet presAssocID="{FBB07ADA-2A7B-46ED-B033-13B83076C5E7}" presName="sibTrans" presStyleLbl="sibTrans2D1" presStyleIdx="2" presStyleCnt="5" custScaleX="205950" custScaleY="120821"/>
      <dgm:spPr/>
      <dgm:t>
        <a:bodyPr/>
        <a:lstStyle/>
        <a:p>
          <a:pPr rtl="1"/>
          <a:endParaRPr lang="ar-BH"/>
        </a:p>
      </dgm:t>
    </dgm:pt>
    <dgm:pt modelId="{811D799F-0CBF-4793-850F-0A680496C665}" type="pres">
      <dgm:prSet presAssocID="{FBB07ADA-2A7B-46ED-B033-13B83076C5E7}" presName="connectorText" presStyleLbl="sibTrans2D1" presStyleIdx="2" presStyleCnt="5"/>
      <dgm:spPr/>
      <dgm:t>
        <a:bodyPr/>
        <a:lstStyle/>
        <a:p>
          <a:pPr rtl="1"/>
          <a:endParaRPr lang="ar-BH"/>
        </a:p>
      </dgm:t>
    </dgm:pt>
    <dgm:pt modelId="{ABB3B11C-507C-40AF-B1BB-3381F1A2A21F}" type="pres">
      <dgm:prSet presAssocID="{3EF29996-DA8C-40CD-A583-43E4A8C0DCDF}" presName="node" presStyleLbl="node1" presStyleIdx="3" presStyleCnt="5" custScaleX="130040" custScaleY="128832">
        <dgm:presLayoutVars>
          <dgm:bulletEnabled val="1"/>
        </dgm:presLayoutVars>
      </dgm:prSet>
      <dgm:spPr/>
      <dgm:t>
        <a:bodyPr/>
        <a:lstStyle/>
        <a:p>
          <a:pPr rtl="1"/>
          <a:endParaRPr lang="ar-BH"/>
        </a:p>
      </dgm:t>
    </dgm:pt>
    <dgm:pt modelId="{7CF99530-0F1A-4597-8242-26AE2BEBE5D3}" type="pres">
      <dgm:prSet presAssocID="{DCC93D81-DE56-43B7-9242-41FEFD4EC3D5}" presName="sibTrans" presStyleLbl="sibTrans2D1" presStyleIdx="3" presStyleCnt="5" custScaleX="150520" custScaleY="127363"/>
      <dgm:spPr/>
      <dgm:t>
        <a:bodyPr/>
        <a:lstStyle/>
        <a:p>
          <a:pPr rtl="1"/>
          <a:endParaRPr lang="ar-BH"/>
        </a:p>
      </dgm:t>
    </dgm:pt>
    <dgm:pt modelId="{B7EBA8F8-C673-4735-BB39-EBAD17965C31}" type="pres">
      <dgm:prSet presAssocID="{DCC93D81-DE56-43B7-9242-41FEFD4EC3D5}" presName="connectorText" presStyleLbl="sibTrans2D1" presStyleIdx="3" presStyleCnt="5"/>
      <dgm:spPr/>
      <dgm:t>
        <a:bodyPr/>
        <a:lstStyle/>
        <a:p>
          <a:pPr rtl="1"/>
          <a:endParaRPr lang="ar-BH"/>
        </a:p>
      </dgm:t>
    </dgm:pt>
    <dgm:pt modelId="{DEA6C080-B9F6-4CB4-BD76-0173708B4128}" type="pres">
      <dgm:prSet presAssocID="{FCD51B17-FAF7-49BB-8145-D3A36995A327}" presName="node" presStyleLbl="node1" presStyleIdx="4" presStyleCnt="5" custScaleX="133976" custScaleY="120801">
        <dgm:presLayoutVars>
          <dgm:bulletEnabled val="1"/>
        </dgm:presLayoutVars>
      </dgm:prSet>
      <dgm:spPr/>
      <dgm:t>
        <a:bodyPr/>
        <a:lstStyle/>
        <a:p>
          <a:pPr rtl="1"/>
          <a:endParaRPr lang="ar-BH"/>
        </a:p>
      </dgm:t>
    </dgm:pt>
    <dgm:pt modelId="{782ECD5A-F1CF-4848-8EAD-64A457EFDC54}" type="pres">
      <dgm:prSet presAssocID="{BA6874F0-BEDE-4135-B29B-EC0E88AD815F}" presName="sibTrans" presStyleLbl="sibTrans2D1" presStyleIdx="4" presStyleCnt="5" custScaleX="135272" custScaleY="81399"/>
      <dgm:spPr/>
      <dgm:t>
        <a:bodyPr/>
        <a:lstStyle/>
        <a:p>
          <a:pPr rtl="1"/>
          <a:endParaRPr lang="ar-BH"/>
        </a:p>
      </dgm:t>
    </dgm:pt>
    <dgm:pt modelId="{2B11D4D1-7E82-494F-872D-AA91AA039212}" type="pres">
      <dgm:prSet presAssocID="{BA6874F0-BEDE-4135-B29B-EC0E88AD815F}" presName="connectorText" presStyleLbl="sibTrans2D1" presStyleIdx="4" presStyleCnt="5"/>
      <dgm:spPr/>
      <dgm:t>
        <a:bodyPr/>
        <a:lstStyle/>
        <a:p>
          <a:pPr rtl="1"/>
          <a:endParaRPr lang="ar-BH"/>
        </a:p>
      </dgm:t>
    </dgm:pt>
  </dgm:ptLst>
  <dgm:cxnLst>
    <dgm:cxn modelId="{24BE41CD-ED29-47FB-A025-66C6ADA3D8D3}" type="presOf" srcId="{BA6874F0-BEDE-4135-B29B-EC0E88AD815F}" destId="{2B11D4D1-7E82-494F-872D-AA91AA039212}" srcOrd="1" destOrd="0" presId="urn:microsoft.com/office/officeart/2005/8/layout/cycle2"/>
    <dgm:cxn modelId="{5540E7C0-AF43-48C2-BF5A-08A7C13C5ADD}" type="presOf" srcId="{FBB07ADA-2A7B-46ED-B033-13B83076C5E7}" destId="{811D799F-0CBF-4793-850F-0A680496C665}" srcOrd="1" destOrd="0" presId="urn:microsoft.com/office/officeart/2005/8/layout/cycle2"/>
    <dgm:cxn modelId="{5AE5BCD4-B8A1-4AA5-BD48-280BFB510755}" srcId="{8E30962F-A2D6-4DC8-8BD3-F3C5C83EDCA2}" destId="{03450DC5-5696-445E-83F5-0C891DC1C78D}" srcOrd="0" destOrd="0" parTransId="{9437D46A-65D0-4631-8A5F-8D00D57344B6}" sibTransId="{D1FA444D-4C2A-46B0-A953-809766BFB8EE}"/>
    <dgm:cxn modelId="{07D48E1D-D972-404B-827F-FCD56E8904CF}" srcId="{8E30962F-A2D6-4DC8-8BD3-F3C5C83EDCA2}" destId="{FCD51B17-FAF7-49BB-8145-D3A36995A327}" srcOrd="4" destOrd="0" parTransId="{942451C9-CA1A-47A7-B9A4-9C5143D6B81B}" sibTransId="{BA6874F0-BEDE-4135-B29B-EC0E88AD815F}"/>
    <dgm:cxn modelId="{C14FD25C-D611-45BD-90CC-F2827874C032}" type="presOf" srcId="{DCC93D81-DE56-43B7-9242-41FEFD4EC3D5}" destId="{7CF99530-0F1A-4597-8242-26AE2BEBE5D3}" srcOrd="0" destOrd="0" presId="urn:microsoft.com/office/officeart/2005/8/layout/cycle2"/>
    <dgm:cxn modelId="{010A128F-79E1-481E-8152-E04F43025EB1}" type="presOf" srcId="{D1FA444D-4C2A-46B0-A953-809766BFB8EE}" destId="{4484AA3B-EE37-4444-90BF-E41FEC0AAA8E}" srcOrd="1" destOrd="0" presId="urn:microsoft.com/office/officeart/2005/8/layout/cycle2"/>
    <dgm:cxn modelId="{1C2A2688-2BB6-4834-92CF-1B15E7A32C76}" srcId="{8E30962F-A2D6-4DC8-8BD3-F3C5C83EDCA2}" destId="{A7D63C76-C7F9-4432-A5CB-47968112045A}" srcOrd="1" destOrd="0" parTransId="{7E368163-F613-42FB-AE6E-A66D5FE8F222}" sibTransId="{6AEB50CE-25FE-47BA-91E6-EB1C79C82EAC}"/>
    <dgm:cxn modelId="{5CF75D9E-08BF-4CBC-851B-1B06EB8F6AB2}" type="presOf" srcId="{6AEB50CE-25FE-47BA-91E6-EB1C79C82EAC}" destId="{97301ACE-C6FA-48BC-A274-46EF6297C43C}" srcOrd="0" destOrd="0" presId="urn:microsoft.com/office/officeart/2005/8/layout/cycle2"/>
    <dgm:cxn modelId="{C09F19EC-3606-4521-B5EA-5D6848BD544D}" type="presOf" srcId="{FBB07ADA-2A7B-46ED-B033-13B83076C5E7}" destId="{4AF72266-DE99-45A5-906D-4CB870EF194E}" srcOrd="0" destOrd="0" presId="urn:microsoft.com/office/officeart/2005/8/layout/cycle2"/>
    <dgm:cxn modelId="{CC4EA611-34C2-4BDF-9678-6F88AF643609}" type="presOf" srcId="{6AEB50CE-25FE-47BA-91E6-EB1C79C82EAC}" destId="{8C4598EB-3125-4BA5-83D3-B168FBC17439}" srcOrd="1" destOrd="0" presId="urn:microsoft.com/office/officeart/2005/8/layout/cycle2"/>
    <dgm:cxn modelId="{BA45D33D-1218-42A7-A166-6384D99907E3}" type="presOf" srcId="{A7D63C76-C7F9-4432-A5CB-47968112045A}" destId="{7051779B-E4D1-4D33-A5AA-FFAB10DF9902}" srcOrd="0" destOrd="0" presId="urn:microsoft.com/office/officeart/2005/8/layout/cycle2"/>
    <dgm:cxn modelId="{B1B1C321-7928-4AB2-8B3A-B3B5CA67E5C5}" type="presOf" srcId="{DCC93D81-DE56-43B7-9242-41FEFD4EC3D5}" destId="{B7EBA8F8-C673-4735-BB39-EBAD17965C31}" srcOrd="1" destOrd="0" presId="urn:microsoft.com/office/officeart/2005/8/layout/cycle2"/>
    <dgm:cxn modelId="{4A2632C5-7579-4AAA-BD3C-85A4EB5059A1}" type="presOf" srcId="{61C1A731-BD6C-48C9-A666-4E043B27F0CC}" destId="{31743DCF-3DCF-4BA0-8AC6-3D6316E8791A}" srcOrd="0" destOrd="0" presId="urn:microsoft.com/office/officeart/2005/8/layout/cycle2"/>
    <dgm:cxn modelId="{1E7C62AF-73E5-41AE-9876-39B070C431E5}" type="presOf" srcId="{03450DC5-5696-445E-83F5-0C891DC1C78D}" destId="{CCF23EBC-3E81-4FD9-BECB-31FF9996805E}" srcOrd="0" destOrd="0" presId="urn:microsoft.com/office/officeart/2005/8/layout/cycle2"/>
    <dgm:cxn modelId="{BCA36B89-D019-49A2-ABBD-EFFEDD773DC4}" type="presOf" srcId="{3EF29996-DA8C-40CD-A583-43E4A8C0DCDF}" destId="{ABB3B11C-507C-40AF-B1BB-3381F1A2A21F}" srcOrd="0" destOrd="0" presId="urn:microsoft.com/office/officeart/2005/8/layout/cycle2"/>
    <dgm:cxn modelId="{8514BB0E-3990-4B59-9C40-CC8ADFB675B4}" type="presOf" srcId="{FCD51B17-FAF7-49BB-8145-D3A36995A327}" destId="{DEA6C080-B9F6-4CB4-BD76-0173708B4128}" srcOrd="0" destOrd="0" presId="urn:microsoft.com/office/officeart/2005/8/layout/cycle2"/>
    <dgm:cxn modelId="{1ED9F43C-AD4E-47B0-9679-54F7A30EB728}" type="presOf" srcId="{8E30962F-A2D6-4DC8-8BD3-F3C5C83EDCA2}" destId="{D2CCBA29-4581-4107-8651-58F067DDD9B6}" srcOrd="0" destOrd="0" presId="urn:microsoft.com/office/officeart/2005/8/layout/cycle2"/>
    <dgm:cxn modelId="{FAEFC05B-F964-4136-B5B8-59BEEB4FBFB1}" type="presOf" srcId="{BA6874F0-BEDE-4135-B29B-EC0E88AD815F}" destId="{782ECD5A-F1CF-4848-8EAD-64A457EFDC54}" srcOrd="0" destOrd="0" presId="urn:microsoft.com/office/officeart/2005/8/layout/cycle2"/>
    <dgm:cxn modelId="{86AF0405-CA1B-4A98-A2AC-B3EF32B6E001}" srcId="{8E30962F-A2D6-4DC8-8BD3-F3C5C83EDCA2}" destId="{61C1A731-BD6C-48C9-A666-4E043B27F0CC}" srcOrd="2" destOrd="0" parTransId="{42CC0D1B-D1AF-46A2-A9B1-33FE22D0C91F}" sibTransId="{FBB07ADA-2A7B-46ED-B033-13B83076C5E7}"/>
    <dgm:cxn modelId="{F65D7648-3D79-4354-AB97-BDE3AF16D5E6}" type="presOf" srcId="{D1FA444D-4C2A-46B0-A953-809766BFB8EE}" destId="{62025E2F-144B-4F43-BB33-2D2866EE1763}" srcOrd="0" destOrd="0" presId="urn:microsoft.com/office/officeart/2005/8/layout/cycle2"/>
    <dgm:cxn modelId="{92FCBE42-C1E1-44CB-BD05-B5B6B658418F}" srcId="{8E30962F-A2D6-4DC8-8BD3-F3C5C83EDCA2}" destId="{3EF29996-DA8C-40CD-A583-43E4A8C0DCDF}" srcOrd="3" destOrd="0" parTransId="{7E0A2396-9C93-4E27-B4AF-50DEEADB805F}" sibTransId="{DCC93D81-DE56-43B7-9242-41FEFD4EC3D5}"/>
    <dgm:cxn modelId="{0689C18A-D457-40D3-B409-C93B1DCEF543}" type="presParOf" srcId="{D2CCBA29-4581-4107-8651-58F067DDD9B6}" destId="{CCF23EBC-3E81-4FD9-BECB-31FF9996805E}" srcOrd="0" destOrd="0" presId="urn:microsoft.com/office/officeart/2005/8/layout/cycle2"/>
    <dgm:cxn modelId="{B2EE8E00-6429-4075-A90C-C4532DA5E871}" type="presParOf" srcId="{D2CCBA29-4581-4107-8651-58F067DDD9B6}" destId="{62025E2F-144B-4F43-BB33-2D2866EE1763}" srcOrd="1" destOrd="0" presId="urn:microsoft.com/office/officeart/2005/8/layout/cycle2"/>
    <dgm:cxn modelId="{D8C37AC8-AB37-40F8-A498-2BC7CF3EB4C6}" type="presParOf" srcId="{62025E2F-144B-4F43-BB33-2D2866EE1763}" destId="{4484AA3B-EE37-4444-90BF-E41FEC0AAA8E}" srcOrd="0" destOrd="0" presId="urn:microsoft.com/office/officeart/2005/8/layout/cycle2"/>
    <dgm:cxn modelId="{E4B3A6A7-09EA-408C-84A2-5CBA06D0CB22}" type="presParOf" srcId="{D2CCBA29-4581-4107-8651-58F067DDD9B6}" destId="{7051779B-E4D1-4D33-A5AA-FFAB10DF9902}" srcOrd="2" destOrd="0" presId="urn:microsoft.com/office/officeart/2005/8/layout/cycle2"/>
    <dgm:cxn modelId="{238C6621-5906-4730-A68D-6EAB77A6D163}" type="presParOf" srcId="{D2CCBA29-4581-4107-8651-58F067DDD9B6}" destId="{97301ACE-C6FA-48BC-A274-46EF6297C43C}" srcOrd="3" destOrd="0" presId="urn:microsoft.com/office/officeart/2005/8/layout/cycle2"/>
    <dgm:cxn modelId="{4E8EA458-F1BA-466B-B3EE-5F9A634E55CF}" type="presParOf" srcId="{97301ACE-C6FA-48BC-A274-46EF6297C43C}" destId="{8C4598EB-3125-4BA5-83D3-B168FBC17439}" srcOrd="0" destOrd="0" presId="urn:microsoft.com/office/officeart/2005/8/layout/cycle2"/>
    <dgm:cxn modelId="{1922599E-9257-4A16-A85C-1D8BCE4EC4B5}" type="presParOf" srcId="{D2CCBA29-4581-4107-8651-58F067DDD9B6}" destId="{31743DCF-3DCF-4BA0-8AC6-3D6316E8791A}" srcOrd="4" destOrd="0" presId="urn:microsoft.com/office/officeart/2005/8/layout/cycle2"/>
    <dgm:cxn modelId="{FEDE2091-F824-4DBA-BBDA-4665127CA769}" type="presParOf" srcId="{D2CCBA29-4581-4107-8651-58F067DDD9B6}" destId="{4AF72266-DE99-45A5-906D-4CB870EF194E}" srcOrd="5" destOrd="0" presId="urn:microsoft.com/office/officeart/2005/8/layout/cycle2"/>
    <dgm:cxn modelId="{11CE39E8-DFA2-4843-B3CD-E61CAF8A850B}" type="presParOf" srcId="{4AF72266-DE99-45A5-906D-4CB870EF194E}" destId="{811D799F-0CBF-4793-850F-0A680496C665}" srcOrd="0" destOrd="0" presId="urn:microsoft.com/office/officeart/2005/8/layout/cycle2"/>
    <dgm:cxn modelId="{C4F8D53A-BCB6-4572-8635-95E36EEA095D}" type="presParOf" srcId="{D2CCBA29-4581-4107-8651-58F067DDD9B6}" destId="{ABB3B11C-507C-40AF-B1BB-3381F1A2A21F}" srcOrd="6" destOrd="0" presId="urn:microsoft.com/office/officeart/2005/8/layout/cycle2"/>
    <dgm:cxn modelId="{93B6904D-EE82-4B4B-9FB7-0759A3D08149}" type="presParOf" srcId="{D2CCBA29-4581-4107-8651-58F067DDD9B6}" destId="{7CF99530-0F1A-4597-8242-26AE2BEBE5D3}" srcOrd="7" destOrd="0" presId="urn:microsoft.com/office/officeart/2005/8/layout/cycle2"/>
    <dgm:cxn modelId="{83C5CD27-336C-4858-9B20-0488B364D3F6}" type="presParOf" srcId="{7CF99530-0F1A-4597-8242-26AE2BEBE5D3}" destId="{B7EBA8F8-C673-4735-BB39-EBAD17965C31}" srcOrd="0" destOrd="0" presId="urn:microsoft.com/office/officeart/2005/8/layout/cycle2"/>
    <dgm:cxn modelId="{B08677CD-665D-4ABF-BF6C-D2A8659A01E9}" type="presParOf" srcId="{D2CCBA29-4581-4107-8651-58F067DDD9B6}" destId="{DEA6C080-B9F6-4CB4-BD76-0173708B4128}" srcOrd="8" destOrd="0" presId="urn:microsoft.com/office/officeart/2005/8/layout/cycle2"/>
    <dgm:cxn modelId="{18C6AE0F-BAC0-49AF-BD84-82DC10F0D8E6}" type="presParOf" srcId="{D2CCBA29-4581-4107-8651-58F067DDD9B6}" destId="{782ECD5A-F1CF-4848-8EAD-64A457EFDC54}" srcOrd="9" destOrd="0" presId="urn:microsoft.com/office/officeart/2005/8/layout/cycle2"/>
    <dgm:cxn modelId="{4DF0F3BF-7C5A-452A-9800-525417453CC9}" type="presParOf" srcId="{782ECD5A-F1CF-4848-8EAD-64A457EFDC54}" destId="{2B11D4D1-7E82-494F-872D-AA91AA03921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B616F697-1C03-49D2-8600-90B5C3047B28}" type="datetimeFigureOut">
              <a:rPr lang="en-US" smtClean="0"/>
              <a:t>12/26/2019</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1191325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6F697-1C03-49D2-8600-90B5C3047B28}" type="datetimeFigureOut">
              <a:rPr lang="en-US" smtClean="0"/>
              <a:t>12/26/2019</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2661714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B616F697-1C03-49D2-8600-90B5C3047B28}" type="datetimeFigureOut">
              <a:rPr lang="en-US" smtClean="0"/>
              <a:t>12/26/2019</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969227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B616F697-1C03-49D2-8600-90B5C3047B28}" type="datetimeFigureOut">
              <a:rPr lang="en-US" smtClean="0"/>
              <a:t>12/26/2019</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30975210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6F697-1C03-49D2-8600-90B5C3047B28}" type="datetimeFigureOut">
              <a:rPr lang="en-US" smtClean="0"/>
              <a:t>12/26/2019</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10996591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6F697-1C03-49D2-8600-90B5C3047B28}" type="datetimeFigureOut">
              <a:rPr lang="en-US" smtClean="0"/>
              <a:t>12/26/2019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4262673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6F697-1C03-49D2-8600-90B5C3047B28}" type="datetimeFigureOut">
              <a:rPr lang="en-US" smtClean="0"/>
              <a:t>12/26/2019</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5685729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B616F697-1C03-49D2-8600-90B5C3047B28}" type="datetimeFigureOut">
              <a:rPr lang="en-US" smtClean="0"/>
              <a:t>12/26/2019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3503709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B616F697-1C03-49D2-8600-90B5C3047B28}" type="datetimeFigureOut">
              <a:rPr lang="en-US" smtClean="0"/>
              <a:t>12/26/2019</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3251170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6F697-1C03-49D2-8600-90B5C3047B28}" type="datetimeFigureOut">
              <a:rPr lang="en-US" smtClean="0"/>
              <a:t>12/26/2019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588538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6F697-1C03-49D2-8600-90B5C3047B28}" type="datetimeFigureOut">
              <a:rPr lang="en-US" smtClean="0"/>
              <a:t>12/26/2019</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656835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6F697-1C03-49D2-8600-90B5C3047B28}" type="datetimeFigureOut">
              <a:rPr lang="en-US" smtClean="0"/>
              <a:t>12/26/2019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1344158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6F697-1C03-49D2-8600-90B5C3047B28}" type="datetimeFigureOut">
              <a:rPr lang="en-US" smtClean="0"/>
              <a:t>12/26/2019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2635345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6F697-1C03-49D2-8600-90B5C3047B28}" type="datetimeFigureOut">
              <a:rPr lang="en-US" smtClean="0"/>
              <a:t>12/26/2019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758831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6F697-1C03-49D2-8600-90B5C3047B28}" type="datetimeFigureOut">
              <a:rPr lang="en-US" smtClean="0"/>
              <a:t>12/26/2019</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326161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6F697-1C03-49D2-8600-90B5C3047B28}" type="datetimeFigureOut">
              <a:rPr lang="en-US" smtClean="0"/>
              <a:t>12/26/2019</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3100606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6F697-1C03-49D2-8600-90B5C3047B28}" type="datetimeFigureOut">
              <a:rPr lang="en-US" smtClean="0"/>
              <a:t>12/26/2019</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B2E3368-C999-4910-A123-6E88FBB77505}" type="slidenum">
              <a:rPr lang="en-US" smtClean="0"/>
              <a:t>‹#›</a:t>
            </a:fld>
            <a:endParaRPr lang="en-US"/>
          </a:p>
        </p:txBody>
      </p:sp>
    </p:spTree>
    <p:extLst>
      <p:ext uri="{BB962C8B-B14F-4D97-AF65-F5344CB8AC3E}">
        <p14:creationId xmlns:p14="http://schemas.microsoft.com/office/powerpoint/2010/main" val="2486136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B616F697-1C03-49D2-8600-90B5C3047B28}" type="datetimeFigureOut">
              <a:rPr lang="en-US" smtClean="0"/>
              <a:t>12/26/2019</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BB2E3368-C999-4910-A123-6E88FBB77505}" type="slidenum">
              <a:rPr lang="en-US" smtClean="0"/>
              <a:t>‹#›</a:t>
            </a:fld>
            <a:endParaRPr lang="en-US"/>
          </a:p>
        </p:txBody>
      </p:sp>
    </p:spTree>
    <p:extLst>
      <p:ext uri="{BB962C8B-B14F-4D97-AF65-F5344CB8AC3E}">
        <p14:creationId xmlns:p14="http://schemas.microsoft.com/office/powerpoint/2010/main" val="239600724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4D4505E7-C7A2-4ED0-A4B5-C34F77146C48}"/>
              </a:ext>
            </a:extLst>
          </p:cNvPr>
          <p:cNvSpPr txBox="1"/>
          <p:nvPr/>
        </p:nvSpPr>
        <p:spPr>
          <a:xfrm>
            <a:off x="2724695" y="614461"/>
            <a:ext cx="6547555" cy="1200329"/>
          </a:xfrm>
          <a:prstGeom prst="rect">
            <a:avLst/>
          </a:prstGeom>
          <a:noFill/>
        </p:spPr>
        <p:txBody>
          <a:bodyPr wrap="square" rtlCol="0">
            <a:spAutoFit/>
          </a:bodyPr>
          <a:lstStyle/>
          <a:p>
            <a:pPr algn="ctr"/>
            <a:r>
              <a:rPr lang="en-US" sz="2400" b="1" dirty="0">
                <a:solidFill>
                  <a:srgbClr val="1962A7"/>
                </a:solidFill>
              </a:rPr>
              <a:t>Implementation of ISO 45001 in the national carton industry company P.L.C (NCI)</a:t>
            </a:r>
            <a:endParaRPr lang="en-US" sz="2400" dirty="0">
              <a:solidFill>
                <a:srgbClr val="1962A7"/>
              </a:solidFill>
            </a:endParaRPr>
          </a:p>
        </p:txBody>
      </p:sp>
      <p:pic>
        <p:nvPicPr>
          <p:cNvPr id="10" name="Picture 9">
            <a:extLst>
              <a:ext uri="{FF2B5EF4-FFF2-40B4-BE49-F238E27FC236}">
                <a16:creationId xmlns:a16="http://schemas.microsoft.com/office/drawing/2014/main" xmlns="" id="{A0BF45ED-B295-4A9C-877E-B4A768F84ED0}"/>
              </a:ext>
            </a:extLst>
          </p:cNvPr>
          <p:cNvPicPr>
            <a:picLocks noChangeAspect="1"/>
          </p:cNvPicPr>
          <p:nvPr/>
        </p:nvPicPr>
        <p:blipFill>
          <a:blip r:embed="rId2"/>
          <a:stretch>
            <a:fillRect/>
          </a:stretch>
        </p:blipFill>
        <p:spPr>
          <a:xfrm>
            <a:off x="1057275" y="1991999"/>
            <a:ext cx="10401300" cy="425154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4" name="TextBox 13">
            <a:extLst>
              <a:ext uri="{FF2B5EF4-FFF2-40B4-BE49-F238E27FC236}">
                <a16:creationId xmlns:a16="http://schemas.microsoft.com/office/drawing/2014/main" xmlns="" id="{6936F663-487F-44D7-8747-540F75B4A475}"/>
              </a:ext>
            </a:extLst>
          </p:cNvPr>
          <p:cNvSpPr txBox="1"/>
          <p:nvPr/>
        </p:nvSpPr>
        <p:spPr>
          <a:xfrm>
            <a:off x="9052205" y="4866002"/>
            <a:ext cx="2570921" cy="1477328"/>
          </a:xfrm>
          <a:prstGeom prst="rect">
            <a:avLst/>
          </a:prstGeom>
          <a:noFill/>
        </p:spPr>
        <p:txBody>
          <a:bodyPr wrap="square" rtlCol="0">
            <a:spAutoFit/>
          </a:bodyPr>
          <a:lstStyle/>
          <a:p>
            <a:r>
              <a:rPr lang="en-US" b="1" dirty="0">
                <a:solidFill>
                  <a:srgbClr val="1962A7"/>
                </a:solidFill>
              </a:rPr>
              <a:t>Prepared by:</a:t>
            </a:r>
            <a:endParaRPr lang="en-US" dirty="0">
              <a:solidFill>
                <a:srgbClr val="1962A7"/>
              </a:solidFill>
            </a:endParaRPr>
          </a:p>
          <a:p>
            <a:r>
              <a:rPr lang="en-US" b="1" dirty="0">
                <a:solidFill>
                  <a:srgbClr val="1962A7"/>
                </a:solidFill>
              </a:rPr>
              <a:t>Anwar Salameh </a:t>
            </a:r>
            <a:endParaRPr lang="ar-SA" b="1" dirty="0">
              <a:solidFill>
                <a:srgbClr val="1962A7"/>
              </a:solidFill>
            </a:endParaRPr>
          </a:p>
          <a:p>
            <a:r>
              <a:rPr lang="en-US" b="1" dirty="0">
                <a:solidFill>
                  <a:srgbClr val="1962A7"/>
                </a:solidFill>
              </a:rPr>
              <a:t>Aseel Odeh </a:t>
            </a:r>
            <a:endParaRPr lang="ar-SA" b="1" dirty="0">
              <a:solidFill>
                <a:srgbClr val="1962A7"/>
              </a:solidFill>
            </a:endParaRPr>
          </a:p>
          <a:p>
            <a:r>
              <a:rPr lang="en-US" b="1" dirty="0">
                <a:solidFill>
                  <a:srgbClr val="1962A7"/>
                </a:solidFill>
              </a:rPr>
              <a:t>Malak Mansour</a:t>
            </a:r>
            <a:endParaRPr lang="en-US" dirty="0">
              <a:solidFill>
                <a:srgbClr val="1962A7"/>
              </a:solidFill>
            </a:endParaRPr>
          </a:p>
          <a:p>
            <a:r>
              <a:rPr lang="en-US" b="1" dirty="0"/>
              <a:t> </a:t>
            </a:r>
            <a:endParaRPr lang="en-US" dirty="0"/>
          </a:p>
        </p:txBody>
      </p:sp>
      <p:sp>
        <p:nvSpPr>
          <p:cNvPr id="16" name="TextBox 15">
            <a:extLst>
              <a:ext uri="{FF2B5EF4-FFF2-40B4-BE49-F238E27FC236}">
                <a16:creationId xmlns:a16="http://schemas.microsoft.com/office/drawing/2014/main" xmlns="" id="{BC080F71-ECE4-4277-BFB6-B0DE9A168CBF}"/>
              </a:ext>
            </a:extLst>
          </p:cNvPr>
          <p:cNvSpPr txBox="1"/>
          <p:nvPr/>
        </p:nvSpPr>
        <p:spPr>
          <a:xfrm>
            <a:off x="1385888" y="5152648"/>
            <a:ext cx="2406370" cy="646331"/>
          </a:xfrm>
          <a:prstGeom prst="rect">
            <a:avLst/>
          </a:prstGeom>
          <a:noFill/>
        </p:spPr>
        <p:txBody>
          <a:bodyPr wrap="square" rtlCol="0">
            <a:spAutoFit/>
          </a:bodyPr>
          <a:lstStyle/>
          <a:p>
            <a:r>
              <a:rPr lang="en-US" b="1" dirty="0">
                <a:solidFill>
                  <a:srgbClr val="1962A7"/>
                </a:solidFill>
              </a:rPr>
              <a:t>Submitted to: </a:t>
            </a:r>
            <a:endParaRPr lang="en-US" dirty="0">
              <a:solidFill>
                <a:srgbClr val="1962A7"/>
              </a:solidFill>
            </a:endParaRPr>
          </a:p>
          <a:p>
            <a:r>
              <a:rPr lang="en-US" b="1" dirty="0">
                <a:solidFill>
                  <a:srgbClr val="1962A7"/>
                </a:solidFill>
              </a:rPr>
              <a:t>Eng. Tamer Haddad </a:t>
            </a:r>
            <a:endParaRPr lang="en-US" dirty="0">
              <a:solidFill>
                <a:srgbClr val="1962A7"/>
              </a:solidFill>
            </a:endParaRPr>
          </a:p>
        </p:txBody>
      </p:sp>
    </p:spTree>
    <p:extLst>
      <p:ext uri="{BB962C8B-B14F-4D97-AF65-F5344CB8AC3E}">
        <p14:creationId xmlns:p14="http://schemas.microsoft.com/office/powerpoint/2010/main" val="3207585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ABED9C38-0D96-4D1D-A1AA-36D864072FC7}"/>
              </a:ext>
            </a:extLst>
          </p:cNvPr>
          <p:cNvPicPr>
            <a:picLocks noGrp="1" noChangeAspect="1"/>
          </p:cNvPicPr>
          <p:nvPr>
            <p:ph idx="4294967295"/>
          </p:nvPr>
        </p:nvPicPr>
        <p:blipFill>
          <a:blip r:embed="rId2"/>
          <a:stretch>
            <a:fillRect/>
          </a:stretch>
        </p:blipFill>
        <p:spPr>
          <a:xfrm>
            <a:off x="437323" y="617882"/>
            <a:ext cx="11595652" cy="5622235"/>
          </a:xfrm>
          <a:prstGeom prst="rect">
            <a:avLst/>
          </a:prstGeom>
        </p:spPr>
      </p:pic>
    </p:spTree>
    <p:extLst>
      <p:ext uri="{BB962C8B-B14F-4D97-AF65-F5344CB8AC3E}">
        <p14:creationId xmlns:p14="http://schemas.microsoft.com/office/powerpoint/2010/main" val="4033079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F81D6C7B-7D67-4241-BA3C-CC2AC9EFC7C3}"/>
              </a:ext>
            </a:extLst>
          </p:cNvPr>
          <p:cNvPicPr>
            <a:picLocks noGrp="1" noChangeAspect="1"/>
          </p:cNvPicPr>
          <p:nvPr>
            <p:ph idx="4294967295"/>
          </p:nvPr>
        </p:nvPicPr>
        <p:blipFill>
          <a:blip r:embed="rId2"/>
          <a:stretch>
            <a:fillRect/>
          </a:stretch>
        </p:blipFill>
        <p:spPr>
          <a:xfrm>
            <a:off x="636105" y="-26505"/>
            <a:ext cx="11290852" cy="4543149"/>
          </a:xfrm>
          <a:prstGeom prst="rect">
            <a:avLst/>
          </a:prstGeom>
        </p:spPr>
      </p:pic>
      <p:pic>
        <p:nvPicPr>
          <p:cNvPr id="5" name="Picture 4">
            <a:extLst>
              <a:ext uri="{FF2B5EF4-FFF2-40B4-BE49-F238E27FC236}">
                <a16:creationId xmlns:a16="http://schemas.microsoft.com/office/drawing/2014/main" xmlns="" id="{93996FCF-356C-4112-BDA4-7833467DA6ED}"/>
              </a:ext>
            </a:extLst>
          </p:cNvPr>
          <p:cNvPicPr>
            <a:picLocks noChangeAspect="1"/>
          </p:cNvPicPr>
          <p:nvPr/>
        </p:nvPicPr>
        <p:blipFill>
          <a:blip r:embed="rId3"/>
          <a:stretch>
            <a:fillRect/>
          </a:stretch>
        </p:blipFill>
        <p:spPr>
          <a:xfrm>
            <a:off x="636105" y="3988654"/>
            <a:ext cx="11072191" cy="2895851"/>
          </a:xfrm>
          <a:prstGeom prst="rect">
            <a:avLst/>
          </a:prstGeom>
        </p:spPr>
      </p:pic>
    </p:spTree>
    <p:extLst>
      <p:ext uri="{BB962C8B-B14F-4D97-AF65-F5344CB8AC3E}">
        <p14:creationId xmlns:p14="http://schemas.microsoft.com/office/powerpoint/2010/main" val="2046501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D105174-071A-4257-860A-5EE2D11DD5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24" name="Freeform 5">
            <a:extLst>
              <a:ext uri="{FF2B5EF4-FFF2-40B4-BE49-F238E27FC236}">
                <a16:creationId xmlns:a16="http://schemas.microsoft.com/office/drawing/2014/main" xmlns="" id="{E17B217C-3C66-46B3-9E9D-2771AA2A23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a:extLst>
              <a:ext uri="{FF2B5EF4-FFF2-40B4-BE49-F238E27FC236}">
                <a16:creationId xmlns:a16="http://schemas.microsoft.com/office/drawing/2014/main" xmlns="" id="{1E7D6E97-B58B-4452-B391-0FAD94B8FDD6}"/>
              </a:ext>
            </a:extLst>
          </p:cNvPr>
          <p:cNvSpPr>
            <a:spLocks noGrp="1"/>
          </p:cNvSpPr>
          <p:nvPr>
            <p:ph type="title"/>
          </p:nvPr>
        </p:nvSpPr>
        <p:spPr>
          <a:xfrm>
            <a:off x="639098" y="629265"/>
            <a:ext cx="9798714" cy="5601210"/>
          </a:xfrm>
        </p:spPr>
        <p:txBody>
          <a:bodyPr>
            <a:normAutofit/>
          </a:bodyPr>
          <a:lstStyle/>
          <a:p>
            <a:pPr algn="ctr"/>
            <a:r>
              <a:rPr lang="en-US" sz="4000" b="1" dirty="0">
                <a:solidFill>
                  <a:srgbClr val="EBEBEB"/>
                </a:solidFill>
              </a:rPr>
              <a:t>Result</a:t>
            </a:r>
            <a:r>
              <a:rPr lang="en-US" sz="4000" dirty="0">
                <a:solidFill>
                  <a:srgbClr val="EBEBEB"/>
                </a:solidFill>
              </a:rPr>
              <a:t/>
            </a:r>
            <a:br>
              <a:rPr lang="en-US" sz="4000" dirty="0">
                <a:solidFill>
                  <a:srgbClr val="EBEBEB"/>
                </a:solidFill>
              </a:rPr>
            </a:br>
            <a:endParaRPr lang="en-US" sz="4000" dirty="0">
              <a:solidFill>
                <a:srgbClr val="EBEBEB"/>
              </a:solidFill>
            </a:endParaRPr>
          </a:p>
        </p:txBody>
      </p:sp>
      <p:sp>
        <p:nvSpPr>
          <p:cNvPr id="14" name="Rectangle 13">
            <a:extLst>
              <a:ext uri="{FF2B5EF4-FFF2-40B4-BE49-F238E27FC236}">
                <a16:creationId xmlns:a16="http://schemas.microsoft.com/office/drawing/2014/main" xmlns="" id="{8A848D99-5D8B-49F5-97E9-AA7C3F5F2B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350273398"/>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024" y="126316"/>
            <a:ext cx="4080680" cy="1702483"/>
          </a:xfrm>
        </p:spPr>
        <p:txBody>
          <a:bodyPr/>
          <a:lstStyle/>
          <a:p>
            <a:r>
              <a:rPr lang="en-US" b="1" dirty="0"/>
              <a:t>Failure mods &amp; effects analysis</a:t>
            </a:r>
            <a:endParaRPr lang="ar-BH" dirty="0"/>
          </a:p>
        </p:txBody>
      </p:sp>
      <p:sp>
        <p:nvSpPr>
          <p:cNvPr id="9" name="Text Placeholder 8">
            <a:extLst>
              <a:ext uri="{FF2B5EF4-FFF2-40B4-BE49-F238E27FC236}">
                <a16:creationId xmlns:a16="http://schemas.microsoft.com/office/drawing/2014/main" xmlns="" id="{007CF9AA-8117-4CBE-8FBC-83944C75A453}"/>
              </a:ext>
            </a:extLst>
          </p:cNvPr>
          <p:cNvSpPr>
            <a:spLocks noGrp="1"/>
          </p:cNvSpPr>
          <p:nvPr>
            <p:ph type="body" sz="half" idx="2"/>
          </p:nvPr>
        </p:nvSpPr>
        <p:spPr>
          <a:xfrm>
            <a:off x="464025" y="2026236"/>
            <a:ext cx="4449170" cy="4111463"/>
          </a:xfrm>
        </p:spPr>
        <p:txBody>
          <a:bodyPr>
            <a:normAutofit/>
          </a:bodyPr>
          <a:lstStyle/>
          <a:p>
            <a:r>
              <a:rPr lang="en-US" sz="2000" dirty="0">
                <a:latin typeface="Arial" panose="020B0604020202020204" pitchFamily="34" charset="0"/>
                <a:cs typeface="Arial" panose="020B0604020202020204" pitchFamily="34" charset="0"/>
              </a:rPr>
              <a:t>FMEA Analysis: A systematic method that helps assess and determine where and how failure or risk may occur and assess its negative impact.</a:t>
            </a:r>
            <a:endParaRPr lang="ar-SA" sz="2000" dirty="0">
              <a:latin typeface="Arial" panose="020B0604020202020204" pitchFamily="34" charset="0"/>
              <a:cs typeface="Arial" panose="020B0604020202020204" pitchFamily="34" charset="0"/>
            </a:endParaRPr>
          </a:p>
          <a:p>
            <a:endParaRPr lang="ar-SA"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It helps to identify parts of the process or risks that need to be changed faster and more importantly.</a:t>
            </a:r>
          </a:p>
        </p:txBody>
      </p:sp>
      <p:graphicFrame>
        <p:nvGraphicFramePr>
          <p:cNvPr id="3" name="Diagram 2"/>
          <p:cNvGraphicFramePr/>
          <p:nvPr>
            <p:extLst>
              <p:ext uri="{D42A27DB-BD31-4B8C-83A1-F6EECF244321}">
                <p14:modId xmlns:p14="http://schemas.microsoft.com/office/powerpoint/2010/main" val="2038750853"/>
              </p:ext>
            </p:extLst>
          </p:nvPr>
        </p:nvGraphicFramePr>
        <p:xfrm>
          <a:off x="2169994" y="323753"/>
          <a:ext cx="12592976" cy="58139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ounded Rectangle 3"/>
          <p:cNvSpPr/>
          <p:nvPr/>
        </p:nvSpPr>
        <p:spPr>
          <a:xfrm>
            <a:off x="8044901" y="2689706"/>
            <a:ext cx="1310640" cy="1082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800" dirty="0"/>
              <a:t>FMEA</a:t>
            </a:r>
            <a:endParaRPr lang="ar-BH" sz="2800" dirty="0"/>
          </a:p>
        </p:txBody>
      </p:sp>
    </p:spTree>
    <p:extLst>
      <p:ext uri="{BB962C8B-B14F-4D97-AF65-F5344CB8AC3E}">
        <p14:creationId xmlns:p14="http://schemas.microsoft.com/office/powerpoint/2010/main" val="3920285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Typical occurrence evaluation criteria</a:t>
            </a:r>
            <a:endParaRPr lang="ar-BH" dirty="0"/>
          </a:p>
        </p:txBody>
      </p:sp>
      <p:graphicFrame>
        <p:nvGraphicFramePr>
          <p:cNvPr id="4" name="Table 3"/>
          <p:cNvGraphicFramePr>
            <a:graphicFrameLocks noGrp="1"/>
          </p:cNvGraphicFramePr>
          <p:nvPr>
            <p:extLst>
              <p:ext uri="{D42A27DB-BD31-4B8C-83A1-F6EECF244321}">
                <p14:modId xmlns:p14="http://schemas.microsoft.com/office/powerpoint/2010/main" val="2876703292"/>
              </p:ext>
            </p:extLst>
          </p:nvPr>
        </p:nvGraphicFramePr>
        <p:xfrm>
          <a:off x="384313" y="2385391"/>
          <a:ext cx="11502888" cy="4333462"/>
        </p:xfrm>
        <a:graphic>
          <a:graphicData uri="http://schemas.openxmlformats.org/drawingml/2006/table">
            <a:tbl>
              <a:tblPr firstRow="1" firstCol="1" bandRow="1">
                <a:tableStyleId>{5C22544A-7EE6-4342-B048-85BDC9FD1C3A}</a:tableStyleId>
              </a:tblPr>
              <a:tblGrid>
                <a:gridCol w="3833476">
                  <a:extLst>
                    <a:ext uri="{9D8B030D-6E8A-4147-A177-3AD203B41FA5}">
                      <a16:colId xmlns:a16="http://schemas.microsoft.com/office/drawing/2014/main" xmlns="" val="20000"/>
                    </a:ext>
                  </a:extLst>
                </a:gridCol>
                <a:gridCol w="3834706">
                  <a:extLst>
                    <a:ext uri="{9D8B030D-6E8A-4147-A177-3AD203B41FA5}">
                      <a16:colId xmlns:a16="http://schemas.microsoft.com/office/drawing/2014/main" xmlns="" val="20001"/>
                    </a:ext>
                  </a:extLst>
                </a:gridCol>
                <a:gridCol w="3834706">
                  <a:extLst>
                    <a:ext uri="{9D8B030D-6E8A-4147-A177-3AD203B41FA5}">
                      <a16:colId xmlns:a16="http://schemas.microsoft.com/office/drawing/2014/main" xmlns="" val="20002"/>
                    </a:ext>
                  </a:extLst>
                </a:gridCol>
              </a:tblGrid>
              <a:tr h="328642">
                <a:tc>
                  <a:txBody>
                    <a:bodyPr/>
                    <a:lstStyle/>
                    <a:p>
                      <a:pPr marL="0" marR="0" algn="ctr">
                        <a:lnSpc>
                          <a:spcPct val="107000"/>
                        </a:lnSpc>
                        <a:spcBef>
                          <a:spcPts val="0"/>
                        </a:spcBef>
                        <a:spcAft>
                          <a:spcPts val="800"/>
                        </a:spcAft>
                      </a:pPr>
                      <a:r>
                        <a:rPr lang="en-US" sz="2000" dirty="0">
                          <a:effectLst/>
                        </a:rPr>
                        <a:t>Probability of failure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dirty="0">
                          <a:effectLst/>
                        </a:rPr>
                        <a:t>Possible failure rates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dirty="0">
                          <a:effectLst/>
                        </a:rPr>
                        <a:t>Ranking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0"/>
                  </a:ext>
                </a:extLst>
              </a:tr>
              <a:tr h="675305">
                <a:tc>
                  <a:txBody>
                    <a:bodyPr/>
                    <a:lstStyle/>
                    <a:p>
                      <a:pPr marL="0" marR="0">
                        <a:lnSpc>
                          <a:spcPct val="107000"/>
                        </a:lnSpc>
                        <a:spcBef>
                          <a:spcPts val="0"/>
                        </a:spcBef>
                        <a:spcAft>
                          <a:spcPts val="800"/>
                        </a:spcAft>
                      </a:pPr>
                      <a:r>
                        <a:rPr lang="en-US" sz="2000" dirty="0">
                          <a:effectLst/>
                        </a:rPr>
                        <a:t>Very high: failure is almost inevitable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a:effectLst/>
                        </a:rPr>
                        <a:t>&gt;=1 in 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a:effectLst/>
                        </a:rPr>
                        <a:t>10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1"/>
                  </a:ext>
                </a:extLst>
              </a:tr>
              <a:tr h="328843">
                <a:tc>
                  <a:txBody>
                    <a:bodyPr/>
                    <a:lstStyle/>
                    <a:p>
                      <a:pPr marL="0" marR="0">
                        <a:lnSpc>
                          <a:spcPct val="107000"/>
                        </a:lnSpc>
                        <a:spcBef>
                          <a:spcPts val="0"/>
                        </a:spcBef>
                        <a:spcAft>
                          <a:spcPts val="800"/>
                        </a:spcAft>
                      </a:pPr>
                      <a:r>
                        <a:rPr lang="en-US" sz="20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a:effectLst/>
                        </a:rPr>
                        <a:t>1 in 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a:effectLst/>
                        </a:rPr>
                        <a:t>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2"/>
                  </a:ext>
                </a:extLst>
              </a:tr>
              <a:tr h="328843">
                <a:tc>
                  <a:txBody>
                    <a:bodyPr/>
                    <a:lstStyle/>
                    <a:p>
                      <a:pPr marL="0" marR="0">
                        <a:lnSpc>
                          <a:spcPct val="107000"/>
                        </a:lnSpc>
                        <a:spcBef>
                          <a:spcPts val="0"/>
                        </a:spcBef>
                        <a:spcAft>
                          <a:spcPts val="800"/>
                        </a:spcAft>
                      </a:pPr>
                      <a:r>
                        <a:rPr lang="en-US" sz="2000" dirty="0">
                          <a:effectLst/>
                        </a:rPr>
                        <a:t>High: repeated failures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a:effectLst/>
                        </a:rPr>
                        <a:t>1 in 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a:effectLst/>
                        </a:rPr>
                        <a:t>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3"/>
                  </a:ext>
                </a:extLst>
              </a:tr>
              <a:tr h="328843">
                <a:tc>
                  <a:txBody>
                    <a:bodyPr/>
                    <a:lstStyle/>
                    <a:p>
                      <a:pPr marL="0" marR="0">
                        <a:lnSpc>
                          <a:spcPct val="107000"/>
                        </a:lnSpc>
                        <a:spcBef>
                          <a:spcPts val="0"/>
                        </a:spcBef>
                        <a:spcAft>
                          <a:spcPts val="800"/>
                        </a:spcAft>
                      </a:pPr>
                      <a:r>
                        <a:rPr lang="en-US" sz="20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a:effectLst/>
                        </a:rPr>
                        <a:t>1 in 20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a:effectLst/>
                        </a:rPr>
                        <a:t>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4"/>
                  </a:ext>
                </a:extLst>
              </a:tr>
              <a:tr h="390805">
                <a:tc>
                  <a:txBody>
                    <a:bodyPr/>
                    <a:lstStyle/>
                    <a:p>
                      <a:pPr marL="0" marR="0">
                        <a:lnSpc>
                          <a:spcPct val="107000"/>
                        </a:lnSpc>
                        <a:spcBef>
                          <a:spcPts val="0"/>
                        </a:spcBef>
                        <a:spcAft>
                          <a:spcPts val="800"/>
                        </a:spcAft>
                      </a:pPr>
                      <a:r>
                        <a:rPr lang="en-US" sz="2000" dirty="0">
                          <a:effectLst/>
                        </a:rPr>
                        <a:t>Moderate: occasional failures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dirty="0">
                          <a:effectLst/>
                        </a:rPr>
                        <a:t>1 in 80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dirty="0">
                          <a:effectLst/>
                        </a:rPr>
                        <a:t>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5"/>
                  </a:ext>
                </a:extLst>
              </a:tr>
              <a:tr h="328843">
                <a:tc>
                  <a:txBody>
                    <a:bodyPr/>
                    <a:lstStyle/>
                    <a:p>
                      <a:pPr marL="0" marR="0">
                        <a:lnSpc>
                          <a:spcPct val="107000"/>
                        </a:lnSpc>
                        <a:spcBef>
                          <a:spcPts val="0"/>
                        </a:spcBef>
                        <a:spcAft>
                          <a:spcPts val="800"/>
                        </a:spcAft>
                      </a:pPr>
                      <a:r>
                        <a:rPr lang="en-US" sz="20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a:effectLst/>
                        </a:rPr>
                        <a:t>1 in 400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dirty="0">
                          <a:effectLst/>
                        </a:rPr>
                        <a:t>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6"/>
                  </a:ext>
                </a:extLst>
              </a:tr>
              <a:tr h="328843">
                <a:tc>
                  <a:txBody>
                    <a:bodyPr/>
                    <a:lstStyle/>
                    <a:p>
                      <a:pPr marL="0" marR="0">
                        <a:lnSpc>
                          <a:spcPct val="107000"/>
                        </a:lnSpc>
                        <a:spcBef>
                          <a:spcPts val="0"/>
                        </a:spcBef>
                        <a:spcAft>
                          <a:spcPts val="800"/>
                        </a:spcAft>
                      </a:pPr>
                      <a:r>
                        <a:rPr lang="en-US" sz="20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dirty="0">
                          <a:effectLst/>
                        </a:rPr>
                        <a:t>1 in 2000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dirty="0">
                          <a:effectLst/>
                        </a:rPr>
                        <a:t>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7"/>
                  </a:ext>
                </a:extLst>
              </a:tr>
              <a:tr h="438489">
                <a:tc>
                  <a:txBody>
                    <a:bodyPr/>
                    <a:lstStyle/>
                    <a:p>
                      <a:pPr marL="0" marR="0">
                        <a:lnSpc>
                          <a:spcPct val="107000"/>
                        </a:lnSpc>
                        <a:spcBef>
                          <a:spcPts val="0"/>
                        </a:spcBef>
                        <a:spcAft>
                          <a:spcPts val="800"/>
                        </a:spcAft>
                      </a:pPr>
                      <a:r>
                        <a:rPr lang="en-US" sz="2000">
                          <a:effectLst/>
                        </a:rPr>
                        <a:t>Low: relatively few failures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a:effectLst/>
                        </a:rPr>
                        <a:t>1 in 15000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dirty="0">
                          <a:effectLst/>
                        </a:rPr>
                        <a:t>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8"/>
                  </a:ext>
                </a:extLst>
              </a:tr>
              <a:tr h="328843">
                <a:tc>
                  <a:txBody>
                    <a:bodyPr/>
                    <a:lstStyle/>
                    <a:p>
                      <a:pPr marL="0" marR="0">
                        <a:lnSpc>
                          <a:spcPct val="107000"/>
                        </a:lnSpc>
                        <a:spcBef>
                          <a:spcPts val="0"/>
                        </a:spcBef>
                        <a:spcAft>
                          <a:spcPts val="800"/>
                        </a:spcAft>
                      </a:pPr>
                      <a:r>
                        <a:rPr lang="en-US" sz="2000">
                          <a:effectLst/>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a:effectLst/>
                        </a:rPr>
                        <a:t>1 in 150000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dirty="0">
                          <a:effectLst/>
                        </a:rPr>
                        <a:t>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09"/>
                  </a:ext>
                </a:extLst>
              </a:tr>
              <a:tr h="527163">
                <a:tc>
                  <a:txBody>
                    <a:bodyPr/>
                    <a:lstStyle/>
                    <a:p>
                      <a:pPr marL="0" marR="0">
                        <a:lnSpc>
                          <a:spcPct val="107000"/>
                        </a:lnSpc>
                        <a:spcBef>
                          <a:spcPts val="0"/>
                        </a:spcBef>
                        <a:spcAft>
                          <a:spcPts val="800"/>
                        </a:spcAft>
                      </a:pPr>
                      <a:r>
                        <a:rPr lang="en-US" sz="2000">
                          <a:effectLst/>
                        </a:rPr>
                        <a:t>Remote: failure is unlikely</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dirty="0">
                          <a:effectLst/>
                        </a:rPr>
                        <a:t>&lt;=1 in 1500000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2000" dirty="0">
                          <a:effectLst/>
                        </a:rPr>
                        <a:t>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val="48444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Typical severity evaluation criteria</a:t>
            </a:r>
            <a:endParaRPr lang="ar-BH" dirty="0"/>
          </a:p>
        </p:txBody>
      </p:sp>
      <p:graphicFrame>
        <p:nvGraphicFramePr>
          <p:cNvPr id="4" name="Table 3"/>
          <p:cNvGraphicFramePr>
            <a:graphicFrameLocks noGrp="1"/>
          </p:cNvGraphicFramePr>
          <p:nvPr>
            <p:extLst>
              <p:ext uri="{D42A27DB-BD31-4B8C-83A1-F6EECF244321}">
                <p14:modId xmlns:p14="http://schemas.microsoft.com/office/powerpoint/2010/main" val="2684563604"/>
              </p:ext>
            </p:extLst>
          </p:nvPr>
        </p:nvGraphicFramePr>
        <p:xfrm>
          <a:off x="258417" y="2288918"/>
          <a:ext cx="11675165" cy="4569082"/>
        </p:xfrm>
        <a:graphic>
          <a:graphicData uri="http://schemas.openxmlformats.org/drawingml/2006/table">
            <a:tbl>
              <a:tblPr firstRow="1" firstCol="1" bandRow="1">
                <a:tableStyleId>{5C22544A-7EE6-4342-B048-85BDC9FD1C3A}</a:tableStyleId>
              </a:tblPr>
              <a:tblGrid>
                <a:gridCol w="3140432">
                  <a:extLst>
                    <a:ext uri="{9D8B030D-6E8A-4147-A177-3AD203B41FA5}">
                      <a16:colId xmlns:a16="http://schemas.microsoft.com/office/drawing/2014/main" xmlns="" val="20000"/>
                    </a:ext>
                  </a:extLst>
                </a:gridCol>
                <a:gridCol w="6855259">
                  <a:extLst>
                    <a:ext uri="{9D8B030D-6E8A-4147-A177-3AD203B41FA5}">
                      <a16:colId xmlns:a16="http://schemas.microsoft.com/office/drawing/2014/main" xmlns="" val="20001"/>
                    </a:ext>
                  </a:extLst>
                </a:gridCol>
                <a:gridCol w="1679474">
                  <a:extLst>
                    <a:ext uri="{9D8B030D-6E8A-4147-A177-3AD203B41FA5}">
                      <a16:colId xmlns:a16="http://schemas.microsoft.com/office/drawing/2014/main" xmlns="" val="20002"/>
                    </a:ext>
                  </a:extLst>
                </a:gridCol>
              </a:tblGrid>
              <a:tr h="515223">
                <a:tc>
                  <a:txBody>
                    <a:bodyPr/>
                    <a:lstStyle/>
                    <a:p>
                      <a:pPr marL="0" marR="0" algn="ctr">
                        <a:lnSpc>
                          <a:spcPct val="107000"/>
                        </a:lnSpc>
                        <a:spcBef>
                          <a:spcPts val="0"/>
                        </a:spcBef>
                        <a:spcAft>
                          <a:spcPts val="800"/>
                        </a:spcAft>
                      </a:pPr>
                      <a:r>
                        <a:rPr lang="en-US" sz="1400" dirty="0">
                          <a:effectLst/>
                        </a:rPr>
                        <a:t> </a:t>
                      </a:r>
                    </a:p>
                    <a:p>
                      <a:pPr marL="0" marR="0" algn="ctr">
                        <a:lnSpc>
                          <a:spcPct val="107000"/>
                        </a:lnSpc>
                        <a:spcBef>
                          <a:spcPts val="0"/>
                        </a:spcBef>
                        <a:spcAft>
                          <a:spcPts val="800"/>
                        </a:spcAft>
                      </a:pPr>
                      <a:r>
                        <a:rPr lang="en-US" sz="1400" dirty="0">
                          <a:effectLst/>
                        </a:rPr>
                        <a:t>Effect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nSpc>
                          <a:spcPct val="107000"/>
                        </a:lnSpc>
                        <a:spcBef>
                          <a:spcPts val="0"/>
                        </a:spcBef>
                        <a:spcAft>
                          <a:spcPts val="800"/>
                        </a:spcAft>
                      </a:pPr>
                      <a:r>
                        <a:rPr lang="en-US" sz="1400" dirty="0">
                          <a:effectLst/>
                        </a:rPr>
                        <a:t> </a:t>
                      </a:r>
                    </a:p>
                    <a:p>
                      <a:pPr marL="0" marR="0" algn="ctr">
                        <a:lnSpc>
                          <a:spcPct val="107000"/>
                        </a:lnSpc>
                        <a:spcBef>
                          <a:spcPts val="0"/>
                        </a:spcBef>
                        <a:spcAft>
                          <a:spcPts val="800"/>
                        </a:spcAft>
                      </a:pPr>
                      <a:r>
                        <a:rPr lang="en-US" sz="1400" dirty="0">
                          <a:effectLst/>
                        </a:rPr>
                        <a:t>Criteria: severity of effect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ctr">
                        <a:lnSpc>
                          <a:spcPct val="107000"/>
                        </a:lnSpc>
                        <a:spcBef>
                          <a:spcPts val="0"/>
                        </a:spcBef>
                        <a:spcAft>
                          <a:spcPts val="800"/>
                        </a:spcAft>
                      </a:pPr>
                      <a:r>
                        <a:rPr lang="en-US" sz="1400" dirty="0">
                          <a:effectLst/>
                        </a:rPr>
                        <a:t> </a:t>
                      </a:r>
                    </a:p>
                    <a:p>
                      <a:pPr marL="0" marR="0" algn="ctr">
                        <a:lnSpc>
                          <a:spcPct val="107000"/>
                        </a:lnSpc>
                        <a:spcBef>
                          <a:spcPts val="0"/>
                        </a:spcBef>
                        <a:spcAft>
                          <a:spcPts val="800"/>
                        </a:spcAft>
                      </a:pPr>
                      <a:r>
                        <a:rPr lang="en-US" sz="1400" dirty="0">
                          <a:effectLst/>
                        </a:rPr>
                        <a:t>Ranking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extLst>
                  <a:ext uri="{0D108BD9-81ED-4DB2-BD59-A6C34878D82A}">
                    <a16:rowId xmlns:a16="http://schemas.microsoft.com/office/drawing/2014/main" xmlns="" val="10000"/>
                  </a:ext>
                </a:extLst>
              </a:tr>
              <a:tr h="546311">
                <a:tc>
                  <a:txBody>
                    <a:bodyPr/>
                    <a:lstStyle/>
                    <a:p>
                      <a:pPr marL="0" marR="0">
                        <a:lnSpc>
                          <a:spcPct val="107000"/>
                        </a:lnSpc>
                        <a:spcBef>
                          <a:spcPts val="0"/>
                        </a:spcBef>
                        <a:spcAft>
                          <a:spcPts val="800"/>
                        </a:spcAft>
                      </a:pPr>
                      <a:r>
                        <a:rPr lang="en-US" sz="1400">
                          <a:effectLst/>
                        </a:rPr>
                        <a:t>Hazardous without warning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nSpc>
                          <a:spcPct val="107000"/>
                        </a:lnSpc>
                        <a:spcBef>
                          <a:spcPts val="0"/>
                        </a:spcBef>
                        <a:spcAft>
                          <a:spcPts val="800"/>
                        </a:spcAft>
                      </a:pPr>
                      <a:r>
                        <a:rPr lang="en-US" sz="1400">
                          <a:effectLst/>
                        </a:rPr>
                        <a:t>Very high severity ranking when a potential failure mode affects safe operation and/or involves noncompliance with regulations without warning</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ctr">
                        <a:lnSpc>
                          <a:spcPct val="107000"/>
                        </a:lnSpc>
                        <a:spcBef>
                          <a:spcPts val="0"/>
                        </a:spcBef>
                        <a:spcAft>
                          <a:spcPts val="800"/>
                        </a:spcAft>
                      </a:pPr>
                      <a:r>
                        <a:rPr lang="en-US" sz="1400" dirty="0">
                          <a:effectLst/>
                        </a:rPr>
                        <a:t>10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extLst>
                  <a:ext uri="{0D108BD9-81ED-4DB2-BD59-A6C34878D82A}">
                    <a16:rowId xmlns:a16="http://schemas.microsoft.com/office/drawing/2014/main" xmlns="" val="10001"/>
                  </a:ext>
                </a:extLst>
              </a:tr>
              <a:tr h="546311">
                <a:tc>
                  <a:txBody>
                    <a:bodyPr/>
                    <a:lstStyle/>
                    <a:p>
                      <a:pPr marL="0" marR="0">
                        <a:lnSpc>
                          <a:spcPct val="107000"/>
                        </a:lnSpc>
                        <a:spcBef>
                          <a:spcPts val="0"/>
                        </a:spcBef>
                        <a:spcAft>
                          <a:spcPts val="800"/>
                        </a:spcAft>
                      </a:pPr>
                      <a:r>
                        <a:rPr lang="en-US" sz="1400">
                          <a:effectLst/>
                        </a:rPr>
                        <a:t>Hazardous with warning</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nSpc>
                          <a:spcPct val="107000"/>
                        </a:lnSpc>
                        <a:spcBef>
                          <a:spcPts val="0"/>
                        </a:spcBef>
                        <a:spcAft>
                          <a:spcPts val="800"/>
                        </a:spcAft>
                      </a:pPr>
                      <a:r>
                        <a:rPr lang="en-US" sz="1400" dirty="0">
                          <a:effectLst/>
                        </a:rPr>
                        <a:t>Very high severity ranking when a potential failure mode affects safe operation and/or involves noncompliance with regulations with warning</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ctr">
                        <a:lnSpc>
                          <a:spcPct val="107000"/>
                        </a:lnSpc>
                        <a:spcBef>
                          <a:spcPts val="0"/>
                        </a:spcBef>
                        <a:spcAft>
                          <a:spcPts val="800"/>
                        </a:spcAft>
                      </a:pPr>
                      <a:r>
                        <a:rPr lang="en-US" sz="1400" dirty="0">
                          <a:effectLst/>
                        </a:rPr>
                        <a:t>9</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extLst>
                  <a:ext uri="{0D108BD9-81ED-4DB2-BD59-A6C34878D82A}">
                    <a16:rowId xmlns:a16="http://schemas.microsoft.com/office/drawing/2014/main" xmlns="" val="10002"/>
                  </a:ext>
                </a:extLst>
              </a:tr>
              <a:tr h="204257">
                <a:tc>
                  <a:txBody>
                    <a:bodyPr/>
                    <a:lstStyle/>
                    <a:p>
                      <a:pPr marL="0" marR="0">
                        <a:lnSpc>
                          <a:spcPct val="107000"/>
                        </a:lnSpc>
                        <a:spcBef>
                          <a:spcPts val="0"/>
                        </a:spcBef>
                        <a:spcAft>
                          <a:spcPts val="800"/>
                        </a:spcAft>
                      </a:pPr>
                      <a:r>
                        <a:rPr lang="en-US" sz="1400" dirty="0">
                          <a:effectLst/>
                        </a:rPr>
                        <a:t>Very high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nSpc>
                          <a:spcPct val="107000"/>
                        </a:lnSpc>
                        <a:spcBef>
                          <a:spcPts val="0"/>
                        </a:spcBef>
                        <a:spcAft>
                          <a:spcPts val="800"/>
                        </a:spcAft>
                      </a:pPr>
                      <a:r>
                        <a:rPr lang="en-US" sz="1400">
                          <a:effectLst/>
                        </a:rPr>
                        <a:t>Product/item inoperable, with loss of primary function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ctr">
                        <a:lnSpc>
                          <a:spcPct val="107000"/>
                        </a:lnSpc>
                        <a:spcBef>
                          <a:spcPts val="0"/>
                        </a:spcBef>
                        <a:spcAft>
                          <a:spcPts val="800"/>
                        </a:spcAft>
                      </a:pPr>
                      <a:r>
                        <a:rPr lang="en-US" sz="1400" dirty="0">
                          <a:effectLst/>
                        </a:rPr>
                        <a:t>8</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extLst>
                  <a:ext uri="{0D108BD9-81ED-4DB2-BD59-A6C34878D82A}">
                    <a16:rowId xmlns:a16="http://schemas.microsoft.com/office/drawing/2014/main" xmlns="" val="10003"/>
                  </a:ext>
                </a:extLst>
              </a:tr>
              <a:tr h="419532">
                <a:tc>
                  <a:txBody>
                    <a:bodyPr/>
                    <a:lstStyle/>
                    <a:p>
                      <a:pPr marL="0" marR="0">
                        <a:lnSpc>
                          <a:spcPct val="107000"/>
                        </a:lnSpc>
                        <a:spcBef>
                          <a:spcPts val="0"/>
                        </a:spcBef>
                        <a:spcAft>
                          <a:spcPts val="800"/>
                        </a:spcAft>
                      </a:pPr>
                      <a:r>
                        <a:rPr lang="en-US" sz="1400">
                          <a:effectLst/>
                        </a:rPr>
                        <a:t>High</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nSpc>
                          <a:spcPct val="107000"/>
                        </a:lnSpc>
                        <a:spcBef>
                          <a:spcPts val="0"/>
                        </a:spcBef>
                        <a:spcAft>
                          <a:spcPts val="800"/>
                        </a:spcAft>
                      </a:pPr>
                      <a:r>
                        <a:rPr lang="en-US" sz="1400" dirty="0">
                          <a:effectLst/>
                        </a:rPr>
                        <a:t>Product/item operable, but at reduced level of performance. Customer dissatisfied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ctr">
                        <a:lnSpc>
                          <a:spcPct val="107000"/>
                        </a:lnSpc>
                        <a:spcBef>
                          <a:spcPts val="0"/>
                        </a:spcBef>
                        <a:spcAft>
                          <a:spcPts val="800"/>
                        </a:spcAft>
                      </a:pPr>
                      <a:r>
                        <a:rPr lang="en-US" sz="1400" dirty="0">
                          <a:effectLst/>
                        </a:rPr>
                        <a:t>7</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extLst>
                  <a:ext uri="{0D108BD9-81ED-4DB2-BD59-A6C34878D82A}">
                    <a16:rowId xmlns:a16="http://schemas.microsoft.com/office/drawing/2014/main" xmlns="" val="10004"/>
                  </a:ext>
                </a:extLst>
              </a:tr>
              <a:tr h="419532">
                <a:tc>
                  <a:txBody>
                    <a:bodyPr/>
                    <a:lstStyle/>
                    <a:p>
                      <a:pPr marL="0" marR="0">
                        <a:lnSpc>
                          <a:spcPct val="107000"/>
                        </a:lnSpc>
                        <a:spcBef>
                          <a:spcPts val="0"/>
                        </a:spcBef>
                        <a:spcAft>
                          <a:spcPts val="800"/>
                        </a:spcAft>
                      </a:pPr>
                      <a:r>
                        <a:rPr lang="en-US" sz="1400">
                          <a:effectLst/>
                        </a:rPr>
                        <a:t>Moderate</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nSpc>
                          <a:spcPct val="107000"/>
                        </a:lnSpc>
                        <a:spcBef>
                          <a:spcPts val="0"/>
                        </a:spcBef>
                        <a:spcAft>
                          <a:spcPts val="800"/>
                        </a:spcAft>
                      </a:pPr>
                      <a:r>
                        <a:rPr lang="en-US" sz="1400" dirty="0">
                          <a:effectLst/>
                        </a:rPr>
                        <a:t>Product/item operable, but may cause rework/repair and/or damage to equipment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ctr">
                        <a:lnSpc>
                          <a:spcPct val="107000"/>
                        </a:lnSpc>
                        <a:spcBef>
                          <a:spcPts val="0"/>
                        </a:spcBef>
                        <a:spcAft>
                          <a:spcPts val="800"/>
                        </a:spcAft>
                      </a:pPr>
                      <a:r>
                        <a:rPr lang="en-US" sz="1400" dirty="0">
                          <a:effectLst/>
                        </a:rPr>
                        <a:t>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extLst>
                  <a:ext uri="{0D108BD9-81ED-4DB2-BD59-A6C34878D82A}">
                    <a16:rowId xmlns:a16="http://schemas.microsoft.com/office/drawing/2014/main" xmlns="" val="10005"/>
                  </a:ext>
                </a:extLst>
              </a:tr>
              <a:tr h="419532">
                <a:tc>
                  <a:txBody>
                    <a:bodyPr/>
                    <a:lstStyle/>
                    <a:p>
                      <a:pPr marL="0" marR="0">
                        <a:lnSpc>
                          <a:spcPct val="107000"/>
                        </a:lnSpc>
                        <a:spcBef>
                          <a:spcPts val="0"/>
                        </a:spcBef>
                        <a:spcAft>
                          <a:spcPts val="800"/>
                        </a:spcAft>
                      </a:pPr>
                      <a:r>
                        <a:rPr lang="en-US" sz="1400">
                          <a:effectLst/>
                        </a:rPr>
                        <a:t>Low</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nSpc>
                          <a:spcPct val="107000"/>
                        </a:lnSpc>
                        <a:spcBef>
                          <a:spcPts val="0"/>
                        </a:spcBef>
                        <a:spcAft>
                          <a:spcPts val="800"/>
                        </a:spcAft>
                      </a:pPr>
                      <a:r>
                        <a:rPr lang="en-US" sz="1400">
                          <a:effectLst/>
                        </a:rPr>
                        <a:t>Product/item operable, but may cause slight inconvenience to related operations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ctr">
                        <a:lnSpc>
                          <a:spcPct val="107000"/>
                        </a:lnSpc>
                        <a:spcBef>
                          <a:spcPts val="0"/>
                        </a:spcBef>
                        <a:spcAft>
                          <a:spcPts val="800"/>
                        </a:spcAft>
                      </a:pPr>
                      <a:r>
                        <a:rPr lang="en-US" sz="1400" dirty="0">
                          <a:effectLst/>
                        </a:rPr>
                        <a:t>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extLst>
                  <a:ext uri="{0D108BD9-81ED-4DB2-BD59-A6C34878D82A}">
                    <a16:rowId xmlns:a16="http://schemas.microsoft.com/office/drawing/2014/main" xmlns="" val="10006"/>
                  </a:ext>
                </a:extLst>
              </a:tr>
              <a:tr h="419532">
                <a:tc>
                  <a:txBody>
                    <a:bodyPr/>
                    <a:lstStyle/>
                    <a:p>
                      <a:pPr marL="0" marR="0">
                        <a:lnSpc>
                          <a:spcPct val="107000"/>
                        </a:lnSpc>
                        <a:spcBef>
                          <a:spcPts val="0"/>
                        </a:spcBef>
                        <a:spcAft>
                          <a:spcPts val="800"/>
                        </a:spcAft>
                      </a:pPr>
                      <a:r>
                        <a:rPr lang="en-US" sz="1400" dirty="0">
                          <a:effectLst/>
                        </a:rPr>
                        <a:t>Very low</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nSpc>
                          <a:spcPct val="107000"/>
                        </a:lnSpc>
                        <a:spcBef>
                          <a:spcPts val="0"/>
                        </a:spcBef>
                        <a:spcAft>
                          <a:spcPts val="800"/>
                        </a:spcAft>
                      </a:pPr>
                      <a:r>
                        <a:rPr lang="en-US" sz="1400">
                          <a:effectLst/>
                        </a:rPr>
                        <a:t>Product/item operable, but possesses some defects (aesthetic and otherwise) noticeable to most customers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ctr">
                        <a:lnSpc>
                          <a:spcPct val="107000"/>
                        </a:lnSpc>
                        <a:spcBef>
                          <a:spcPts val="0"/>
                        </a:spcBef>
                        <a:spcAft>
                          <a:spcPts val="800"/>
                        </a:spcAft>
                      </a:pPr>
                      <a:r>
                        <a:rPr lang="en-US" sz="1400" dirty="0">
                          <a:effectLst/>
                        </a:rPr>
                        <a:t>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extLst>
                  <a:ext uri="{0D108BD9-81ED-4DB2-BD59-A6C34878D82A}">
                    <a16:rowId xmlns:a16="http://schemas.microsoft.com/office/drawing/2014/main" xmlns="" val="10007"/>
                  </a:ext>
                </a:extLst>
              </a:tr>
              <a:tr h="419532">
                <a:tc>
                  <a:txBody>
                    <a:bodyPr/>
                    <a:lstStyle/>
                    <a:p>
                      <a:pPr marL="0" marR="0">
                        <a:lnSpc>
                          <a:spcPct val="107000"/>
                        </a:lnSpc>
                        <a:spcBef>
                          <a:spcPts val="0"/>
                        </a:spcBef>
                        <a:spcAft>
                          <a:spcPts val="800"/>
                        </a:spcAft>
                      </a:pPr>
                      <a:r>
                        <a:rPr lang="en-US" sz="1400">
                          <a:effectLst/>
                        </a:rPr>
                        <a:t>Minor</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nSpc>
                          <a:spcPct val="107000"/>
                        </a:lnSpc>
                        <a:spcBef>
                          <a:spcPts val="0"/>
                        </a:spcBef>
                        <a:spcAft>
                          <a:spcPts val="800"/>
                        </a:spcAft>
                      </a:pPr>
                      <a:r>
                        <a:rPr lang="en-US" sz="1400" dirty="0">
                          <a:effectLst/>
                        </a:rPr>
                        <a:t>Product/item operable, but possesses some defects noticeable by discriminating customers</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ctr">
                        <a:lnSpc>
                          <a:spcPct val="107000"/>
                        </a:lnSpc>
                        <a:spcBef>
                          <a:spcPts val="0"/>
                        </a:spcBef>
                        <a:spcAft>
                          <a:spcPts val="800"/>
                        </a:spcAft>
                      </a:pPr>
                      <a:r>
                        <a:rPr lang="en-US" sz="1400" dirty="0">
                          <a:effectLst/>
                        </a:rPr>
                        <a:t>3</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extLst>
                  <a:ext uri="{0D108BD9-81ED-4DB2-BD59-A6C34878D82A}">
                    <a16:rowId xmlns:a16="http://schemas.microsoft.com/office/drawing/2014/main" xmlns="" val="10008"/>
                  </a:ext>
                </a:extLst>
              </a:tr>
              <a:tr h="272503">
                <a:tc>
                  <a:txBody>
                    <a:bodyPr/>
                    <a:lstStyle/>
                    <a:p>
                      <a:pPr marL="0" marR="0">
                        <a:lnSpc>
                          <a:spcPct val="107000"/>
                        </a:lnSpc>
                        <a:spcBef>
                          <a:spcPts val="0"/>
                        </a:spcBef>
                        <a:spcAft>
                          <a:spcPts val="800"/>
                        </a:spcAft>
                      </a:pPr>
                      <a:r>
                        <a:rPr lang="en-US" sz="1400">
                          <a:effectLst/>
                        </a:rPr>
                        <a:t>Very minor</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nSpc>
                          <a:spcPct val="107000"/>
                        </a:lnSpc>
                        <a:spcBef>
                          <a:spcPts val="0"/>
                        </a:spcBef>
                        <a:spcAft>
                          <a:spcPts val="800"/>
                        </a:spcAft>
                      </a:pPr>
                      <a:r>
                        <a:rPr lang="en-US" sz="1400">
                          <a:effectLst/>
                        </a:rPr>
                        <a:t>Product/item operable, but is in noncompliance with company policy</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ctr">
                        <a:lnSpc>
                          <a:spcPct val="107000"/>
                        </a:lnSpc>
                        <a:spcBef>
                          <a:spcPts val="0"/>
                        </a:spcBef>
                        <a:spcAft>
                          <a:spcPts val="800"/>
                        </a:spcAft>
                      </a:pPr>
                      <a:r>
                        <a:rPr lang="en-US" sz="1400" dirty="0">
                          <a:effectLst/>
                        </a:rPr>
                        <a:t>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extLst>
                  <a:ext uri="{0D108BD9-81ED-4DB2-BD59-A6C34878D82A}">
                    <a16:rowId xmlns:a16="http://schemas.microsoft.com/office/drawing/2014/main" xmlns="" val="10009"/>
                  </a:ext>
                </a:extLst>
              </a:tr>
              <a:tr h="204257">
                <a:tc>
                  <a:txBody>
                    <a:bodyPr/>
                    <a:lstStyle/>
                    <a:p>
                      <a:pPr marL="0" marR="0">
                        <a:lnSpc>
                          <a:spcPct val="107000"/>
                        </a:lnSpc>
                        <a:spcBef>
                          <a:spcPts val="0"/>
                        </a:spcBef>
                        <a:spcAft>
                          <a:spcPts val="800"/>
                        </a:spcAft>
                      </a:pPr>
                      <a:r>
                        <a:rPr lang="en-US" sz="1400">
                          <a:effectLst/>
                        </a:rPr>
                        <a:t>None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nSpc>
                          <a:spcPct val="107000"/>
                        </a:lnSpc>
                        <a:spcBef>
                          <a:spcPts val="0"/>
                        </a:spcBef>
                        <a:spcAft>
                          <a:spcPts val="800"/>
                        </a:spcAft>
                      </a:pPr>
                      <a:r>
                        <a:rPr lang="en-US" sz="1400" dirty="0">
                          <a:effectLst/>
                        </a:rPr>
                        <a:t>No effect</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tc>
                  <a:txBody>
                    <a:bodyPr/>
                    <a:lstStyle/>
                    <a:p>
                      <a:pPr marL="0" marR="0" algn="ctr" rtl="0">
                        <a:lnSpc>
                          <a:spcPct val="107000"/>
                        </a:lnSpc>
                        <a:spcBef>
                          <a:spcPts val="0"/>
                        </a:spcBef>
                        <a:spcAft>
                          <a:spcPts val="800"/>
                        </a:spcAft>
                      </a:pPr>
                      <a:r>
                        <a:rPr lang="en-US" sz="1400" dirty="0">
                          <a:effectLst/>
                        </a:rPr>
                        <a:t>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161" marR="53161" marT="0" marB="0"/>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val="3724053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Typical detection evaluation criteria</a:t>
            </a:r>
            <a:endParaRPr lang="ar-BH" dirty="0"/>
          </a:p>
        </p:txBody>
      </p:sp>
      <p:graphicFrame>
        <p:nvGraphicFramePr>
          <p:cNvPr id="3" name="Table 2"/>
          <p:cNvGraphicFramePr>
            <a:graphicFrameLocks noGrp="1"/>
          </p:cNvGraphicFramePr>
          <p:nvPr>
            <p:extLst>
              <p:ext uri="{D42A27DB-BD31-4B8C-83A1-F6EECF244321}">
                <p14:modId xmlns:p14="http://schemas.microsoft.com/office/powerpoint/2010/main" val="4046192016"/>
              </p:ext>
            </p:extLst>
          </p:nvPr>
        </p:nvGraphicFramePr>
        <p:xfrm>
          <a:off x="377686" y="1919171"/>
          <a:ext cx="11436627" cy="4772108"/>
        </p:xfrm>
        <a:graphic>
          <a:graphicData uri="http://schemas.openxmlformats.org/drawingml/2006/table">
            <a:tbl>
              <a:tblPr firstRow="1" firstCol="1" bandRow="1">
                <a:tableStyleId>{5C22544A-7EE6-4342-B048-85BDC9FD1C3A}</a:tableStyleId>
              </a:tblPr>
              <a:tblGrid>
                <a:gridCol w="3076271">
                  <a:extLst>
                    <a:ext uri="{9D8B030D-6E8A-4147-A177-3AD203B41FA5}">
                      <a16:colId xmlns:a16="http://schemas.microsoft.com/office/drawing/2014/main" xmlns="" val="20000"/>
                    </a:ext>
                  </a:extLst>
                </a:gridCol>
                <a:gridCol w="6715194">
                  <a:extLst>
                    <a:ext uri="{9D8B030D-6E8A-4147-A177-3AD203B41FA5}">
                      <a16:colId xmlns:a16="http://schemas.microsoft.com/office/drawing/2014/main" xmlns="" val="20001"/>
                    </a:ext>
                  </a:extLst>
                </a:gridCol>
                <a:gridCol w="1645162">
                  <a:extLst>
                    <a:ext uri="{9D8B030D-6E8A-4147-A177-3AD203B41FA5}">
                      <a16:colId xmlns:a16="http://schemas.microsoft.com/office/drawing/2014/main" xmlns="" val="20002"/>
                    </a:ext>
                  </a:extLst>
                </a:gridCol>
              </a:tblGrid>
              <a:tr h="575308">
                <a:tc>
                  <a:txBody>
                    <a:bodyPr/>
                    <a:lstStyle/>
                    <a:p>
                      <a:pPr marL="0" marR="0">
                        <a:lnSpc>
                          <a:spcPct val="107000"/>
                        </a:lnSpc>
                        <a:spcBef>
                          <a:spcPts val="0"/>
                        </a:spcBef>
                        <a:spcAft>
                          <a:spcPts val="800"/>
                        </a:spcAft>
                      </a:pPr>
                      <a:r>
                        <a:rPr lang="en-US" sz="1200" dirty="0">
                          <a:effectLst/>
                        </a:rPr>
                        <a:t> </a:t>
                      </a:r>
                    </a:p>
                    <a:p>
                      <a:pPr marL="0" marR="0" algn="ctr">
                        <a:lnSpc>
                          <a:spcPct val="107000"/>
                        </a:lnSpc>
                        <a:spcBef>
                          <a:spcPts val="0"/>
                        </a:spcBef>
                        <a:spcAft>
                          <a:spcPts val="800"/>
                        </a:spcAft>
                      </a:pPr>
                      <a:r>
                        <a:rPr lang="en-US" sz="1200" dirty="0">
                          <a:effectLst/>
                        </a:rPr>
                        <a:t>Detection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nSpc>
                          <a:spcPct val="107000"/>
                        </a:lnSpc>
                        <a:spcBef>
                          <a:spcPts val="0"/>
                        </a:spcBef>
                        <a:spcAft>
                          <a:spcPts val="800"/>
                        </a:spcAft>
                      </a:pPr>
                      <a:r>
                        <a:rPr lang="en-US" sz="1200" dirty="0">
                          <a:effectLst/>
                        </a:rPr>
                        <a:t> </a:t>
                      </a:r>
                    </a:p>
                    <a:p>
                      <a:pPr marL="0" marR="0" algn="ctr">
                        <a:lnSpc>
                          <a:spcPct val="107000"/>
                        </a:lnSpc>
                        <a:spcBef>
                          <a:spcPts val="0"/>
                        </a:spcBef>
                        <a:spcAft>
                          <a:spcPts val="800"/>
                        </a:spcAft>
                      </a:pPr>
                      <a:r>
                        <a:rPr lang="en-US" sz="1200" dirty="0">
                          <a:effectLst/>
                        </a:rPr>
                        <a:t>Criteria: likelihood of detection by design control</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gn="ctr">
                        <a:lnSpc>
                          <a:spcPct val="107000"/>
                        </a:lnSpc>
                        <a:spcBef>
                          <a:spcPts val="0"/>
                        </a:spcBef>
                        <a:spcAft>
                          <a:spcPts val="800"/>
                        </a:spcAft>
                      </a:pPr>
                      <a:r>
                        <a:rPr lang="en-US" sz="1400" dirty="0">
                          <a:effectLst/>
                        </a:rPr>
                        <a:t> </a:t>
                      </a:r>
                    </a:p>
                    <a:p>
                      <a:pPr marL="0" marR="0" algn="ctr">
                        <a:lnSpc>
                          <a:spcPct val="107000"/>
                        </a:lnSpc>
                        <a:spcBef>
                          <a:spcPts val="0"/>
                        </a:spcBef>
                        <a:spcAft>
                          <a:spcPts val="800"/>
                        </a:spcAft>
                      </a:pPr>
                      <a:r>
                        <a:rPr lang="en-US" sz="1400" dirty="0">
                          <a:effectLst/>
                        </a:rPr>
                        <a:t>Ranking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extLst>
                  <a:ext uri="{0D108BD9-81ED-4DB2-BD59-A6C34878D82A}">
                    <a16:rowId xmlns:a16="http://schemas.microsoft.com/office/drawing/2014/main" xmlns="" val="10000"/>
                  </a:ext>
                </a:extLst>
              </a:tr>
              <a:tr h="419680">
                <a:tc>
                  <a:txBody>
                    <a:bodyPr/>
                    <a:lstStyle/>
                    <a:p>
                      <a:pPr marL="0" marR="0">
                        <a:lnSpc>
                          <a:spcPct val="107000"/>
                        </a:lnSpc>
                        <a:spcBef>
                          <a:spcPts val="0"/>
                        </a:spcBef>
                        <a:spcAft>
                          <a:spcPts val="800"/>
                        </a:spcAft>
                      </a:pPr>
                      <a:r>
                        <a:rPr lang="en-US" sz="1200">
                          <a:effectLst/>
                        </a:rPr>
                        <a:t>Absolute uncertainty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nSpc>
                          <a:spcPct val="107000"/>
                        </a:lnSpc>
                        <a:spcBef>
                          <a:spcPts val="0"/>
                        </a:spcBef>
                        <a:spcAft>
                          <a:spcPts val="800"/>
                        </a:spcAft>
                      </a:pPr>
                      <a:r>
                        <a:rPr lang="en-US" sz="1200">
                          <a:effectLst/>
                        </a:rPr>
                        <a:t>Design control will not and/or cannot detect a potential cause/mechanism and subsequent failure mode; or there is no design control</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gn="ctr">
                        <a:lnSpc>
                          <a:spcPct val="107000"/>
                        </a:lnSpc>
                        <a:spcBef>
                          <a:spcPts val="0"/>
                        </a:spcBef>
                        <a:spcAft>
                          <a:spcPts val="800"/>
                        </a:spcAft>
                      </a:pPr>
                      <a:r>
                        <a:rPr lang="en-US" sz="1200" dirty="0">
                          <a:effectLst/>
                        </a:rPr>
                        <a:t>10</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extLst>
                  <a:ext uri="{0D108BD9-81ED-4DB2-BD59-A6C34878D82A}">
                    <a16:rowId xmlns:a16="http://schemas.microsoft.com/office/drawing/2014/main" xmlns="" val="10001"/>
                  </a:ext>
                </a:extLst>
              </a:tr>
              <a:tr h="419680">
                <a:tc>
                  <a:txBody>
                    <a:bodyPr/>
                    <a:lstStyle/>
                    <a:p>
                      <a:pPr marL="0" marR="0">
                        <a:lnSpc>
                          <a:spcPct val="107000"/>
                        </a:lnSpc>
                        <a:spcBef>
                          <a:spcPts val="0"/>
                        </a:spcBef>
                        <a:spcAft>
                          <a:spcPts val="800"/>
                        </a:spcAft>
                      </a:pPr>
                      <a:r>
                        <a:rPr lang="en-US" sz="1200">
                          <a:effectLst/>
                        </a:rPr>
                        <a:t>Very remote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nSpc>
                          <a:spcPct val="107000"/>
                        </a:lnSpc>
                        <a:spcBef>
                          <a:spcPts val="0"/>
                        </a:spcBef>
                        <a:spcAft>
                          <a:spcPts val="800"/>
                        </a:spcAft>
                      </a:pPr>
                      <a:r>
                        <a:rPr lang="en-US" sz="1200">
                          <a:effectLst/>
                        </a:rPr>
                        <a:t>Very remote chance the design control will detect a potential cause/mechanism and subsequent failure mode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gn="ctr">
                        <a:lnSpc>
                          <a:spcPct val="107000"/>
                        </a:lnSpc>
                        <a:spcBef>
                          <a:spcPts val="0"/>
                        </a:spcBef>
                        <a:spcAft>
                          <a:spcPts val="800"/>
                        </a:spcAft>
                      </a:pPr>
                      <a:r>
                        <a:rPr lang="en-US" sz="1200" dirty="0">
                          <a:effectLst/>
                        </a:rPr>
                        <a:t>9</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extLst>
                  <a:ext uri="{0D108BD9-81ED-4DB2-BD59-A6C34878D82A}">
                    <a16:rowId xmlns:a16="http://schemas.microsoft.com/office/drawing/2014/main" xmlns="" val="10002"/>
                  </a:ext>
                </a:extLst>
              </a:tr>
              <a:tr h="419680">
                <a:tc>
                  <a:txBody>
                    <a:bodyPr/>
                    <a:lstStyle/>
                    <a:p>
                      <a:pPr marL="0" marR="0">
                        <a:lnSpc>
                          <a:spcPct val="107000"/>
                        </a:lnSpc>
                        <a:spcBef>
                          <a:spcPts val="0"/>
                        </a:spcBef>
                        <a:spcAft>
                          <a:spcPts val="800"/>
                        </a:spcAft>
                      </a:pPr>
                      <a:r>
                        <a:rPr lang="en-US" sz="1200">
                          <a:effectLst/>
                        </a:rPr>
                        <a:t>Remote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nSpc>
                          <a:spcPct val="107000"/>
                        </a:lnSpc>
                        <a:spcBef>
                          <a:spcPts val="0"/>
                        </a:spcBef>
                        <a:spcAft>
                          <a:spcPts val="800"/>
                        </a:spcAft>
                      </a:pPr>
                      <a:r>
                        <a:rPr lang="en-US" sz="1200" dirty="0">
                          <a:effectLst/>
                        </a:rPr>
                        <a:t>Remote chance the design control will detect a potential cause/mechanism and subsequent failure mode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gn="ctr">
                        <a:lnSpc>
                          <a:spcPct val="107000"/>
                        </a:lnSpc>
                        <a:spcBef>
                          <a:spcPts val="0"/>
                        </a:spcBef>
                        <a:spcAft>
                          <a:spcPts val="800"/>
                        </a:spcAft>
                      </a:pPr>
                      <a:r>
                        <a:rPr lang="en-US" sz="1200" dirty="0">
                          <a:effectLst/>
                        </a:rPr>
                        <a:t>8</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extLst>
                  <a:ext uri="{0D108BD9-81ED-4DB2-BD59-A6C34878D82A}">
                    <a16:rowId xmlns:a16="http://schemas.microsoft.com/office/drawing/2014/main" xmlns="" val="10003"/>
                  </a:ext>
                </a:extLst>
              </a:tr>
              <a:tr h="419680">
                <a:tc>
                  <a:txBody>
                    <a:bodyPr/>
                    <a:lstStyle/>
                    <a:p>
                      <a:pPr marL="0" marR="0">
                        <a:lnSpc>
                          <a:spcPct val="107000"/>
                        </a:lnSpc>
                        <a:spcBef>
                          <a:spcPts val="0"/>
                        </a:spcBef>
                        <a:spcAft>
                          <a:spcPts val="800"/>
                        </a:spcAft>
                      </a:pPr>
                      <a:r>
                        <a:rPr lang="en-US" sz="1200">
                          <a:effectLst/>
                        </a:rPr>
                        <a:t>Very low</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nSpc>
                          <a:spcPct val="107000"/>
                        </a:lnSpc>
                        <a:spcBef>
                          <a:spcPts val="0"/>
                        </a:spcBef>
                        <a:spcAft>
                          <a:spcPts val="800"/>
                        </a:spcAft>
                      </a:pPr>
                      <a:r>
                        <a:rPr lang="en-US" sz="1200">
                          <a:effectLst/>
                        </a:rPr>
                        <a:t>Very low chance the design control will detect a potential cause/mechanism and subsequent failure mode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gn="ctr">
                        <a:lnSpc>
                          <a:spcPct val="107000"/>
                        </a:lnSpc>
                        <a:spcBef>
                          <a:spcPts val="0"/>
                        </a:spcBef>
                        <a:spcAft>
                          <a:spcPts val="800"/>
                        </a:spcAft>
                      </a:pPr>
                      <a:r>
                        <a:rPr lang="en-US" sz="1200" dirty="0">
                          <a:effectLst/>
                        </a:rPr>
                        <a:t>7</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extLst>
                  <a:ext uri="{0D108BD9-81ED-4DB2-BD59-A6C34878D82A}">
                    <a16:rowId xmlns:a16="http://schemas.microsoft.com/office/drawing/2014/main" xmlns="" val="10004"/>
                  </a:ext>
                </a:extLst>
              </a:tr>
              <a:tr h="419680">
                <a:tc>
                  <a:txBody>
                    <a:bodyPr/>
                    <a:lstStyle/>
                    <a:p>
                      <a:pPr marL="0" marR="0">
                        <a:lnSpc>
                          <a:spcPct val="107000"/>
                        </a:lnSpc>
                        <a:spcBef>
                          <a:spcPts val="0"/>
                        </a:spcBef>
                        <a:spcAft>
                          <a:spcPts val="800"/>
                        </a:spcAft>
                      </a:pPr>
                      <a:r>
                        <a:rPr lang="en-US" sz="1200" dirty="0">
                          <a:effectLst/>
                        </a:rPr>
                        <a:t>Low</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nSpc>
                          <a:spcPct val="107000"/>
                        </a:lnSpc>
                        <a:spcBef>
                          <a:spcPts val="0"/>
                        </a:spcBef>
                        <a:spcAft>
                          <a:spcPts val="800"/>
                        </a:spcAft>
                      </a:pPr>
                      <a:r>
                        <a:rPr lang="en-US" sz="1200">
                          <a:effectLst/>
                        </a:rPr>
                        <a:t>Low chance the design control will detect a potential cause/mechanism and subsequent failure mode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gn="ctr">
                        <a:lnSpc>
                          <a:spcPct val="107000"/>
                        </a:lnSpc>
                        <a:spcBef>
                          <a:spcPts val="0"/>
                        </a:spcBef>
                        <a:spcAft>
                          <a:spcPts val="800"/>
                        </a:spcAft>
                      </a:pPr>
                      <a:r>
                        <a:rPr lang="en-US" sz="1200" dirty="0">
                          <a:effectLst/>
                        </a:rPr>
                        <a:t>6</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extLst>
                  <a:ext uri="{0D108BD9-81ED-4DB2-BD59-A6C34878D82A}">
                    <a16:rowId xmlns:a16="http://schemas.microsoft.com/office/drawing/2014/main" xmlns="" val="10005"/>
                  </a:ext>
                </a:extLst>
              </a:tr>
              <a:tr h="419680">
                <a:tc>
                  <a:txBody>
                    <a:bodyPr/>
                    <a:lstStyle/>
                    <a:p>
                      <a:pPr marL="0" marR="0">
                        <a:lnSpc>
                          <a:spcPct val="107000"/>
                        </a:lnSpc>
                        <a:spcBef>
                          <a:spcPts val="0"/>
                        </a:spcBef>
                        <a:spcAft>
                          <a:spcPts val="800"/>
                        </a:spcAft>
                      </a:pPr>
                      <a:r>
                        <a:rPr lang="en-US" sz="1200">
                          <a:effectLst/>
                        </a:rPr>
                        <a:t>Moderate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nSpc>
                          <a:spcPct val="107000"/>
                        </a:lnSpc>
                        <a:spcBef>
                          <a:spcPts val="0"/>
                        </a:spcBef>
                        <a:spcAft>
                          <a:spcPts val="800"/>
                        </a:spcAft>
                      </a:pPr>
                      <a:r>
                        <a:rPr lang="en-US" sz="1200">
                          <a:effectLst/>
                        </a:rPr>
                        <a:t>Moderate chance the design control will detect a potential cause/mechanism and subsequent failure mode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gn="ctr">
                        <a:lnSpc>
                          <a:spcPct val="107000"/>
                        </a:lnSpc>
                        <a:spcBef>
                          <a:spcPts val="0"/>
                        </a:spcBef>
                        <a:spcAft>
                          <a:spcPts val="800"/>
                        </a:spcAft>
                      </a:pPr>
                      <a:r>
                        <a:rPr lang="en-US" sz="1200" dirty="0">
                          <a:effectLst/>
                        </a:rPr>
                        <a:t>5</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extLst>
                  <a:ext uri="{0D108BD9-81ED-4DB2-BD59-A6C34878D82A}">
                    <a16:rowId xmlns:a16="http://schemas.microsoft.com/office/drawing/2014/main" xmlns="" val="10006"/>
                  </a:ext>
                </a:extLst>
              </a:tr>
              <a:tr h="419680">
                <a:tc>
                  <a:txBody>
                    <a:bodyPr/>
                    <a:lstStyle/>
                    <a:p>
                      <a:pPr marL="0" marR="0">
                        <a:lnSpc>
                          <a:spcPct val="107000"/>
                        </a:lnSpc>
                        <a:spcBef>
                          <a:spcPts val="0"/>
                        </a:spcBef>
                        <a:spcAft>
                          <a:spcPts val="800"/>
                        </a:spcAft>
                      </a:pPr>
                      <a:r>
                        <a:rPr lang="en-US" sz="1200">
                          <a:effectLst/>
                        </a:rPr>
                        <a:t>Moderately high</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nSpc>
                          <a:spcPct val="107000"/>
                        </a:lnSpc>
                        <a:spcBef>
                          <a:spcPts val="0"/>
                        </a:spcBef>
                        <a:spcAft>
                          <a:spcPts val="800"/>
                        </a:spcAft>
                      </a:pPr>
                      <a:r>
                        <a:rPr lang="en-US" sz="1200">
                          <a:effectLst/>
                        </a:rPr>
                        <a:t>Moderately high chance the design control will detect a potential cause/mechanism and subsequent failure mode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gn="ctr">
                        <a:lnSpc>
                          <a:spcPct val="107000"/>
                        </a:lnSpc>
                        <a:spcBef>
                          <a:spcPts val="0"/>
                        </a:spcBef>
                        <a:spcAft>
                          <a:spcPts val="800"/>
                        </a:spcAft>
                      </a:pPr>
                      <a:r>
                        <a:rPr lang="en-US" sz="1200" dirty="0">
                          <a:effectLst/>
                        </a:rPr>
                        <a:t>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extLst>
                  <a:ext uri="{0D108BD9-81ED-4DB2-BD59-A6C34878D82A}">
                    <a16:rowId xmlns:a16="http://schemas.microsoft.com/office/drawing/2014/main" xmlns="" val="10007"/>
                  </a:ext>
                </a:extLst>
              </a:tr>
              <a:tr h="419680">
                <a:tc>
                  <a:txBody>
                    <a:bodyPr/>
                    <a:lstStyle/>
                    <a:p>
                      <a:pPr marL="0" marR="0">
                        <a:lnSpc>
                          <a:spcPct val="107000"/>
                        </a:lnSpc>
                        <a:spcBef>
                          <a:spcPts val="0"/>
                        </a:spcBef>
                        <a:spcAft>
                          <a:spcPts val="800"/>
                        </a:spcAft>
                      </a:pPr>
                      <a:r>
                        <a:rPr lang="en-US" sz="1200">
                          <a:effectLst/>
                        </a:rPr>
                        <a:t>High</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nSpc>
                          <a:spcPct val="107000"/>
                        </a:lnSpc>
                        <a:spcBef>
                          <a:spcPts val="0"/>
                        </a:spcBef>
                        <a:spcAft>
                          <a:spcPts val="800"/>
                        </a:spcAft>
                      </a:pPr>
                      <a:r>
                        <a:rPr lang="en-US" sz="1200">
                          <a:effectLst/>
                        </a:rPr>
                        <a:t>High chance the design control will detect a potential cause/mechanism and subsequent failure mode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gn="ctr">
                        <a:lnSpc>
                          <a:spcPct val="107000"/>
                        </a:lnSpc>
                        <a:spcBef>
                          <a:spcPts val="0"/>
                        </a:spcBef>
                        <a:spcAft>
                          <a:spcPts val="800"/>
                        </a:spcAft>
                      </a:pPr>
                      <a:r>
                        <a:rPr lang="en-US" sz="1200" dirty="0">
                          <a:effectLst/>
                        </a:rPr>
                        <a:t>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extLst>
                  <a:ext uri="{0D108BD9-81ED-4DB2-BD59-A6C34878D82A}">
                    <a16:rowId xmlns:a16="http://schemas.microsoft.com/office/drawing/2014/main" xmlns="" val="10008"/>
                  </a:ext>
                </a:extLst>
              </a:tr>
              <a:tr h="419680">
                <a:tc>
                  <a:txBody>
                    <a:bodyPr/>
                    <a:lstStyle/>
                    <a:p>
                      <a:pPr marL="0" marR="0">
                        <a:lnSpc>
                          <a:spcPct val="107000"/>
                        </a:lnSpc>
                        <a:spcBef>
                          <a:spcPts val="0"/>
                        </a:spcBef>
                        <a:spcAft>
                          <a:spcPts val="800"/>
                        </a:spcAft>
                      </a:pPr>
                      <a:r>
                        <a:rPr lang="en-US" sz="1200">
                          <a:effectLst/>
                        </a:rPr>
                        <a:t>Very high</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nSpc>
                          <a:spcPct val="107000"/>
                        </a:lnSpc>
                        <a:spcBef>
                          <a:spcPts val="0"/>
                        </a:spcBef>
                        <a:spcAft>
                          <a:spcPts val="800"/>
                        </a:spcAft>
                      </a:pPr>
                      <a:r>
                        <a:rPr lang="en-US" sz="1200" dirty="0">
                          <a:effectLst/>
                        </a:rPr>
                        <a:t>Very high chance the design control will detect a potential cause/mechanism and subsequent failure mode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gn="ctr">
                        <a:lnSpc>
                          <a:spcPct val="107000"/>
                        </a:lnSpc>
                        <a:spcBef>
                          <a:spcPts val="0"/>
                        </a:spcBef>
                        <a:spcAft>
                          <a:spcPts val="800"/>
                        </a:spcAft>
                      </a:pPr>
                      <a:r>
                        <a:rPr lang="en-US" sz="1200" dirty="0">
                          <a:effectLst/>
                        </a:rPr>
                        <a:t>2</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extLst>
                  <a:ext uri="{0D108BD9-81ED-4DB2-BD59-A6C34878D82A}">
                    <a16:rowId xmlns:a16="http://schemas.microsoft.com/office/drawing/2014/main" xmlns="" val="10009"/>
                  </a:ext>
                </a:extLst>
              </a:tr>
              <a:tr h="419680">
                <a:tc>
                  <a:txBody>
                    <a:bodyPr/>
                    <a:lstStyle/>
                    <a:p>
                      <a:pPr marL="0" marR="0">
                        <a:lnSpc>
                          <a:spcPct val="107000"/>
                        </a:lnSpc>
                        <a:spcBef>
                          <a:spcPts val="0"/>
                        </a:spcBef>
                        <a:spcAft>
                          <a:spcPts val="800"/>
                        </a:spcAft>
                      </a:pPr>
                      <a:r>
                        <a:rPr lang="en-US" sz="1200">
                          <a:effectLst/>
                        </a:rPr>
                        <a:t>Almost certain</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nSpc>
                          <a:spcPct val="107000"/>
                        </a:lnSpc>
                        <a:spcBef>
                          <a:spcPts val="0"/>
                        </a:spcBef>
                        <a:spcAft>
                          <a:spcPts val="800"/>
                        </a:spcAft>
                      </a:pPr>
                      <a:r>
                        <a:rPr lang="en-US" sz="1200" dirty="0">
                          <a:effectLst/>
                        </a:rPr>
                        <a:t>Design control will almost certainly detect a potential cause/mechanism and subsequent failure mode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tc>
                  <a:txBody>
                    <a:bodyPr/>
                    <a:lstStyle/>
                    <a:p>
                      <a:pPr marL="0" marR="0" algn="ctr">
                        <a:lnSpc>
                          <a:spcPct val="107000"/>
                        </a:lnSpc>
                        <a:spcBef>
                          <a:spcPts val="0"/>
                        </a:spcBef>
                        <a:spcAft>
                          <a:spcPts val="800"/>
                        </a:spcAft>
                      </a:pPr>
                      <a:r>
                        <a:rPr lang="en-US" sz="1200" dirty="0">
                          <a:effectLst/>
                        </a:rPr>
                        <a:t>1</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0555" marR="40555" marT="0" marB="0"/>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val="32318398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575431471"/>
              </p:ext>
            </p:extLst>
          </p:nvPr>
        </p:nvGraphicFramePr>
        <p:xfrm>
          <a:off x="0" y="408830"/>
          <a:ext cx="12192000" cy="6194993"/>
        </p:xfrm>
        <a:graphic>
          <a:graphicData uri="http://schemas.openxmlformats.org/drawingml/2006/table">
            <a:tbl>
              <a:tblPr rtl="1" firstRow="1" firstCol="1" bandRow="1">
                <a:tableStyleId>{5C22544A-7EE6-4342-B048-85BDC9FD1C3A}</a:tableStyleId>
              </a:tblPr>
              <a:tblGrid>
                <a:gridCol w="2704072">
                  <a:extLst>
                    <a:ext uri="{9D8B030D-6E8A-4147-A177-3AD203B41FA5}">
                      <a16:colId xmlns:a16="http://schemas.microsoft.com/office/drawing/2014/main" xmlns="" val="20000"/>
                    </a:ext>
                  </a:extLst>
                </a:gridCol>
                <a:gridCol w="1916263">
                  <a:extLst>
                    <a:ext uri="{9D8B030D-6E8A-4147-A177-3AD203B41FA5}">
                      <a16:colId xmlns:a16="http://schemas.microsoft.com/office/drawing/2014/main" xmlns="" val="20001"/>
                    </a:ext>
                  </a:extLst>
                </a:gridCol>
                <a:gridCol w="1145547">
                  <a:extLst>
                    <a:ext uri="{9D8B030D-6E8A-4147-A177-3AD203B41FA5}">
                      <a16:colId xmlns:a16="http://schemas.microsoft.com/office/drawing/2014/main" xmlns="" val="20002"/>
                    </a:ext>
                  </a:extLst>
                </a:gridCol>
                <a:gridCol w="1209996">
                  <a:extLst>
                    <a:ext uri="{9D8B030D-6E8A-4147-A177-3AD203B41FA5}">
                      <a16:colId xmlns:a16="http://schemas.microsoft.com/office/drawing/2014/main" xmlns="" val="20003"/>
                    </a:ext>
                  </a:extLst>
                </a:gridCol>
                <a:gridCol w="1094253">
                  <a:extLst>
                    <a:ext uri="{9D8B030D-6E8A-4147-A177-3AD203B41FA5}">
                      <a16:colId xmlns:a16="http://schemas.microsoft.com/office/drawing/2014/main" xmlns="" val="20004"/>
                    </a:ext>
                  </a:extLst>
                </a:gridCol>
                <a:gridCol w="898287">
                  <a:extLst>
                    <a:ext uri="{9D8B030D-6E8A-4147-A177-3AD203B41FA5}">
                      <a16:colId xmlns:a16="http://schemas.microsoft.com/office/drawing/2014/main" xmlns="" val="20005"/>
                    </a:ext>
                  </a:extLst>
                </a:gridCol>
                <a:gridCol w="3223582">
                  <a:extLst>
                    <a:ext uri="{9D8B030D-6E8A-4147-A177-3AD203B41FA5}">
                      <a16:colId xmlns:a16="http://schemas.microsoft.com/office/drawing/2014/main" xmlns="" val="20006"/>
                    </a:ext>
                  </a:extLst>
                </a:gridCol>
              </a:tblGrid>
              <a:tr h="1149866">
                <a:tc>
                  <a:txBody>
                    <a:bodyPr/>
                    <a:lstStyle/>
                    <a:p>
                      <a:pPr marL="0" marR="0" algn="ctr" rtl="0">
                        <a:lnSpc>
                          <a:spcPct val="107000"/>
                        </a:lnSpc>
                        <a:spcBef>
                          <a:spcPts val="0"/>
                        </a:spcBef>
                        <a:spcAft>
                          <a:spcPts val="0"/>
                        </a:spcAft>
                      </a:pPr>
                      <a:r>
                        <a:rPr lang="ar-SA" sz="1800" dirty="0">
                          <a:effectLst/>
                        </a:rPr>
                        <a:t>مصدر الخطر</a:t>
                      </a:r>
                      <a:endParaRPr lang="en-US" sz="1800" dirty="0">
                        <a:effectLst/>
                      </a:endParaRPr>
                    </a:p>
                    <a:p>
                      <a:pPr marL="0" marR="0" algn="ctr" rtl="0">
                        <a:lnSpc>
                          <a:spcPct val="107000"/>
                        </a:lnSpc>
                        <a:spcBef>
                          <a:spcPts val="0"/>
                        </a:spcBef>
                        <a:spcAft>
                          <a:spcPts val="0"/>
                        </a:spcAft>
                      </a:pPr>
                      <a:r>
                        <a:rPr lang="en-US" sz="1800" dirty="0">
                          <a:effectLst/>
                        </a:rPr>
                        <a:t> </a:t>
                      </a:r>
                    </a:p>
                    <a:p>
                      <a:pPr marL="0" marR="0" algn="ctr" rtl="0">
                        <a:lnSpc>
                          <a:spcPct val="107000"/>
                        </a:lnSpc>
                        <a:spcBef>
                          <a:spcPts val="0"/>
                        </a:spcBef>
                        <a:spcAft>
                          <a:spcPts val="0"/>
                        </a:spcAft>
                      </a:pPr>
                      <a:r>
                        <a:rPr lang="en-US" sz="1800" dirty="0">
                          <a:effectLst/>
                        </a:rPr>
                        <a:t> </a:t>
                      </a:r>
                    </a:p>
                    <a:p>
                      <a:pPr marL="0" marR="0" algn="ctr" rtl="0">
                        <a:lnSpc>
                          <a:spcPct val="107000"/>
                        </a:lnSpc>
                        <a:spcBef>
                          <a:spcPts val="0"/>
                        </a:spcBef>
                        <a:spcAft>
                          <a:spcPts val="0"/>
                        </a:spcAft>
                      </a:pPr>
                      <a:r>
                        <a:rPr lang="ar-SA" sz="18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وصف تأثير  الخطر</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dirty="0">
                          <a:effectLst/>
                        </a:rPr>
                        <a:t>شدة الخطورة</a:t>
                      </a:r>
                      <a:endParaRPr lang="en-US" sz="1800" dirty="0">
                        <a:effectLst/>
                      </a:endParaRPr>
                    </a:p>
                    <a:p>
                      <a:pPr marL="0" marR="0" algn="ctr" rtl="0">
                        <a:lnSpc>
                          <a:spcPct val="107000"/>
                        </a:lnSpc>
                        <a:spcBef>
                          <a:spcPts val="0"/>
                        </a:spcBef>
                        <a:spcAft>
                          <a:spcPts val="0"/>
                        </a:spcAft>
                      </a:pPr>
                      <a:r>
                        <a:rPr lang="ar-SA" sz="1800" dirty="0">
                          <a:effectLst/>
                        </a:rPr>
                        <a:t> </a:t>
                      </a:r>
                      <a:endParaRPr lang="en-US" sz="1800" dirty="0">
                        <a:effectLst/>
                      </a:endParaRPr>
                    </a:p>
                    <a:p>
                      <a:pPr marL="0" marR="0" algn="ctr" rtl="0">
                        <a:lnSpc>
                          <a:spcPct val="107000"/>
                        </a:lnSpc>
                        <a:spcBef>
                          <a:spcPts val="0"/>
                        </a:spcBef>
                        <a:spcAft>
                          <a:spcPts val="0"/>
                        </a:spcAft>
                      </a:pPr>
                      <a:r>
                        <a:rPr lang="ar-SA" sz="1800" dirty="0">
                          <a:effectLst/>
                        </a:rPr>
                        <a:t>1-10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إحتمالية وقوع الخطر</a:t>
                      </a:r>
                      <a:endParaRPr lang="en-US" sz="1800">
                        <a:effectLst/>
                      </a:endParaRPr>
                    </a:p>
                    <a:p>
                      <a:pPr marL="0" marR="0" algn="ctr" rtl="0">
                        <a:lnSpc>
                          <a:spcPct val="107000"/>
                        </a:lnSpc>
                        <a:spcBef>
                          <a:spcPts val="0"/>
                        </a:spcBef>
                        <a:spcAft>
                          <a:spcPts val="0"/>
                        </a:spcAft>
                      </a:pPr>
                      <a:r>
                        <a:rPr lang="ar-SA" sz="1800">
                          <a:effectLst/>
                        </a:rPr>
                        <a:t>1-10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BH" sz="1800">
                          <a:effectLst/>
                        </a:rPr>
                        <a:t>إحتمالية كشف الخطر</a:t>
                      </a:r>
                      <a:endParaRPr lang="en-US" sz="1800">
                        <a:effectLst/>
                      </a:endParaRPr>
                    </a:p>
                    <a:p>
                      <a:pPr marL="0" marR="0" algn="ctr" rtl="0">
                        <a:lnSpc>
                          <a:spcPct val="107000"/>
                        </a:lnSpc>
                        <a:spcBef>
                          <a:spcPts val="0"/>
                        </a:spcBef>
                        <a:spcAft>
                          <a:spcPts val="0"/>
                        </a:spcAft>
                      </a:pPr>
                      <a:r>
                        <a:rPr lang="ar-BH" sz="1800">
                          <a:effectLst/>
                        </a:rPr>
                        <a:t>1-10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en-US" sz="1800" dirty="0">
                          <a:effectLst/>
                        </a:rPr>
                        <a:t>RPN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23495" marR="0" indent="-90170" algn="ctr" rtl="0">
                        <a:lnSpc>
                          <a:spcPct val="107000"/>
                        </a:lnSpc>
                        <a:spcBef>
                          <a:spcPts val="0"/>
                        </a:spcBef>
                        <a:spcAft>
                          <a:spcPts val="0"/>
                        </a:spcAft>
                      </a:pPr>
                      <a:r>
                        <a:rPr lang="ar-SA" sz="1800">
                          <a:effectLst/>
                        </a:rPr>
                        <a:t>الاجراء المقترح</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extLst>
                  <a:ext uri="{0D108BD9-81ED-4DB2-BD59-A6C34878D82A}">
                    <a16:rowId xmlns:a16="http://schemas.microsoft.com/office/drawing/2014/main" xmlns="" val="10000"/>
                  </a:ext>
                </a:extLst>
              </a:tr>
              <a:tr h="858734">
                <a:tc>
                  <a:txBody>
                    <a:bodyPr/>
                    <a:lstStyle/>
                    <a:p>
                      <a:pPr marL="0" marR="0" algn="r" rtl="0">
                        <a:lnSpc>
                          <a:spcPct val="107000"/>
                        </a:lnSpc>
                        <a:spcBef>
                          <a:spcPts val="0"/>
                        </a:spcBef>
                        <a:spcAft>
                          <a:spcPts val="0"/>
                        </a:spcAft>
                      </a:pPr>
                      <a:r>
                        <a:rPr lang="ar-SA" sz="1800">
                          <a:effectLst/>
                        </a:rPr>
                        <a:t>الرافعات الشوكية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a:effectLst/>
                        </a:rPr>
                        <a:t>لا يوجد ممر خاص للعاملين داخل المصنع </a:t>
                      </a:r>
                      <a:endParaRPr lang="en-US" sz="1800">
                        <a:effectLst/>
                      </a:endParaRPr>
                    </a:p>
                    <a:p>
                      <a:pPr marL="0" marR="0" algn="r" rtl="0">
                        <a:lnSpc>
                          <a:spcPct val="107000"/>
                        </a:lnSpc>
                        <a:spcBef>
                          <a:spcPts val="0"/>
                        </a:spcBef>
                        <a:spcAft>
                          <a:spcPts val="0"/>
                        </a:spcAft>
                      </a:pPr>
                      <a:r>
                        <a:rPr lang="ar-SA" sz="1800">
                          <a:effectLst/>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28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dirty="0">
                          <a:effectLst/>
                        </a:rPr>
                        <a:t>تحديد ممر خاص للعاملين و الزوار و التقيد به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extLst>
                  <a:ext uri="{0D108BD9-81ED-4DB2-BD59-A6C34878D82A}">
                    <a16:rowId xmlns:a16="http://schemas.microsoft.com/office/drawing/2014/main" xmlns="" val="10001"/>
                  </a:ext>
                </a:extLst>
              </a:tr>
              <a:tr h="722115">
                <a:tc>
                  <a:txBody>
                    <a:bodyPr/>
                    <a:lstStyle/>
                    <a:p>
                      <a:pPr marL="0" marR="0" algn="r" rtl="0">
                        <a:lnSpc>
                          <a:spcPct val="107000"/>
                        </a:lnSpc>
                        <a:spcBef>
                          <a:spcPts val="0"/>
                        </a:spcBef>
                        <a:spcAft>
                          <a:spcPts val="0"/>
                        </a:spcAft>
                      </a:pPr>
                      <a:r>
                        <a:rPr lang="ar-SA" sz="1800" dirty="0">
                          <a:effectLst/>
                        </a:rPr>
                        <a:t>درجات الحرارة العالية في الآلات ووجود سخانات ذات حرارة عالية </a:t>
                      </a:r>
                      <a:endParaRPr lang="en-US" sz="1800" dirty="0">
                        <a:effectLst/>
                      </a:endParaRPr>
                    </a:p>
                  </a:txBody>
                  <a:tcPr marL="36277" marR="36277" marT="0" marB="0"/>
                </a:tc>
                <a:tc>
                  <a:txBody>
                    <a:bodyPr/>
                    <a:lstStyle/>
                    <a:p>
                      <a:pPr marL="0" marR="0" algn="r" rtl="0">
                        <a:lnSpc>
                          <a:spcPct val="107000"/>
                        </a:lnSpc>
                        <a:spcBef>
                          <a:spcPts val="0"/>
                        </a:spcBef>
                        <a:spcAft>
                          <a:spcPts val="0"/>
                        </a:spcAft>
                      </a:pPr>
                      <a:r>
                        <a:rPr lang="ar-SA" sz="1800" dirty="0">
                          <a:effectLst/>
                        </a:rPr>
                        <a:t>تعرض العاملين للإصابات والحروق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336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dirty="0">
                          <a:effectLst/>
                        </a:rPr>
                        <a:t>ارتداء معدات وقاية شخصية عازلة للحرارة ووضع إشارات تحذيرية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extLst>
                  <a:ext uri="{0D108BD9-81ED-4DB2-BD59-A6C34878D82A}">
                    <a16:rowId xmlns:a16="http://schemas.microsoft.com/office/drawing/2014/main" xmlns="" val="10002"/>
                  </a:ext>
                </a:extLst>
              </a:tr>
              <a:tr h="858734">
                <a:tc>
                  <a:txBody>
                    <a:bodyPr/>
                    <a:lstStyle/>
                    <a:p>
                      <a:pPr marL="0" marR="0" algn="r" rtl="0">
                        <a:lnSpc>
                          <a:spcPct val="107000"/>
                        </a:lnSpc>
                        <a:spcBef>
                          <a:spcPts val="0"/>
                        </a:spcBef>
                        <a:spcAft>
                          <a:spcPts val="0"/>
                        </a:spcAft>
                      </a:pPr>
                      <a:r>
                        <a:rPr lang="ar-SA" sz="1800">
                          <a:effectLst/>
                        </a:rPr>
                        <a:t>سكاكين الآلات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dirty="0">
                          <a:effectLst/>
                        </a:rPr>
                        <a:t>تعرض العاملين للإصابات والجروح </a:t>
                      </a:r>
                      <a:endParaRPr lang="en-US" sz="1800" dirty="0">
                        <a:effectLst/>
                      </a:endParaRPr>
                    </a:p>
                    <a:p>
                      <a:pPr marL="0" marR="0" algn="r" rtl="0">
                        <a:lnSpc>
                          <a:spcPct val="107000"/>
                        </a:lnSpc>
                        <a:spcBef>
                          <a:spcPts val="0"/>
                        </a:spcBef>
                        <a:spcAft>
                          <a:spcPts val="0"/>
                        </a:spcAft>
                      </a:pPr>
                      <a:r>
                        <a:rPr lang="ar-SA" sz="18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dirty="0">
                          <a:effectLst/>
                        </a:rPr>
                        <a:t>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120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a:effectLst/>
                        </a:rPr>
                        <a:t>وضع إشارات تحذيرية وتدريب العمال قبل البدء بالعمل على الالات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extLst>
                  <a:ext uri="{0D108BD9-81ED-4DB2-BD59-A6C34878D82A}">
                    <a16:rowId xmlns:a16="http://schemas.microsoft.com/office/drawing/2014/main" xmlns="" val="10003"/>
                  </a:ext>
                </a:extLst>
              </a:tr>
              <a:tr h="567604">
                <a:tc>
                  <a:txBody>
                    <a:bodyPr/>
                    <a:lstStyle/>
                    <a:p>
                      <a:pPr marL="0" marR="0" algn="r" rtl="0">
                        <a:lnSpc>
                          <a:spcPct val="107000"/>
                        </a:lnSpc>
                        <a:spcBef>
                          <a:spcPts val="0"/>
                        </a:spcBef>
                        <a:spcAft>
                          <a:spcPts val="0"/>
                        </a:spcAft>
                      </a:pPr>
                      <a:r>
                        <a:rPr lang="ar-SA" sz="1800">
                          <a:effectLst/>
                        </a:rPr>
                        <a:t>شفط الهواء العالي في الآلات </a:t>
                      </a:r>
                      <a:endParaRPr lang="en-US" sz="1800">
                        <a:effectLst/>
                      </a:endParaRPr>
                    </a:p>
                    <a:p>
                      <a:pPr marL="0" marR="0" algn="r" rtl="0">
                        <a:lnSpc>
                          <a:spcPct val="107000"/>
                        </a:lnSpc>
                        <a:spcBef>
                          <a:spcPts val="0"/>
                        </a:spcBef>
                        <a:spcAft>
                          <a:spcPts val="0"/>
                        </a:spcAft>
                      </a:pPr>
                      <a:r>
                        <a:rPr lang="ar-BH" sz="1800">
                          <a:effectLst/>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a:effectLst/>
                        </a:rPr>
                        <a:t>تعرض العاملين لسحب الأيدي أثناء العمل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90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dirty="0">
                          <a:effectLst/>
                        </a:rPr>
                        <a:t>وضع إشارات تحذيرية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extLst>
                  <a:ext uri="{0D108BD9-81ED-4DB2-BD59-A6C34878D82A}">
                    <a16:rowId xmlns:a16="http://schemas.microsoft.com/office/drawing/2014/main" xmlns="" val="10004"/>
                  </a:ext>
                </a:extLst>
              </a:tr>
              <a:tr h="567604">
                <a:tc>
                  <a:txBody>
                    <a:bodyPr/>
                    <a:lstStyle/>
                    <a:p>
                      <a:pPr marL="0" marR="0" algn="r" rtl="0">
                        <a:lnSpc>
                          <a:spcPct val="107000"/>
                        </a:lnSpc>
                        <a:spcBef>
                          <a:spcPts val="0"/>
                        </a:spcBef>
                        <a:spcAft>
                          <a:spcPts val="0"/>
                        </a:spcAft>
                      </a:pPr>
                      <a:r>
                        <a:rPr lang="ar-SA" sz="1800">
                          <a:effectLst/>
                        </a:rPr>
                        <a:t>رولات التحزيز في الآلات</a:t>
                      </a:r>
                      <a:endParaRPr lang="en-US" sz="1800">
                        <a:effectLst/>
                      </a:endParaRPr>
                    </a:p>
                    <a:p>
                      <a:pPr marL="0" marR="0" algn="r" rtl="0">
                        <a:lnSpc>
                          <a:spcPct val="107000"/>
                        </a:lnSpc>
                        <a:spcBef>
                          <a:spcPts val="0"/>
                        </a:spcBef>
                        <a:spcAft>
                          <a:spcPts val="0"/>
                        </a:spcAft>
                      </a:pPr>
                      <a:r>
                        <a:rPr lang="ar-SA" sz="1800">
                          <a:effectLst/>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a:effectLst/>
                        </a:rPr>
                        <a:t>تعرض العاملين لسحب الأيدي أثناء العمل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36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a:effectLst/>
                        </a:rPr>
                        <a:t>وضع إشارات تحذيرية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extLst>
                  <a:ext uri="{0D108BD9-81ED-4DB2-BD59-A6C34878D82A}">
                    <a16:rowId xmlns:a16="http://schemas.microsoft.com/office/drawing/2014/main" xmlns="" val="10005"/>
                  </a:ext>
                </a:extLst>
              </a:tr>
              <a:tr h="567604">
                <a:tc>
                  <a:txBody>
                    <a:bodyPr/>
                    <a:lstStyle/>
                    <a:p>
                      <a:pPr marL="0" marR="0" algn="r" rtl="0">
                        <a:lnSpc>
                          <a:spcPct val="107000"/>
                        </a:lnSpc>
                        <a:spcBef>
                          <a:spcPts val="0"/>
                        </a:spcBef>
                        <a:spcAft>
                          <a:spcPts val="0"/>
                        </a:spcAft>
                      </a:pPr>
                      <a:r>
                        <a:rPr lang="ar-SA" sz="1800">
                          <a:effectLst/>
                        </a:rPr>
                        <a:t>خطر الناقل </a:t>
                      </a:r>
                      <a:endParaRPr lang="en-US" sz="1800">
                        <a:effectLst/>
                      </a:endParaRPr>
                    </a:p>
                    <a:p>
                      <a:pPr marL="0" marR="0" algn="r" rtl="0">
                        <a:lnSpc>
                          <a:spcPct val="107000"/>
                        </a:lnSpc>
                        <a:spcBef>
                          <a:spcPts val="0"/>
                        </a:spcBef>
                        <a:spcAft>
                          <a:spcPts val="0"/>
                        </a:spcAft>
                      </a:pPr>
                      <a:r>
                        <a:rPr lang="ar-SA" sz="1800">
                          <a:effectLst/>
                        </a:rPr>
                        <a:t>)</a:t>
                      </a:r>
                      <a:r>
                        <a:rPr lang="en-US" sz="1800">
                          <a:effectLst/>
                        </a:rPr>
                        <a:t>conveyor)</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a:effectLst/>
                        </a:rPr>
                        <a:t>التعرض لسحب الملابس أو اليد أثناء العمل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40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a:effectLst/>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extLst>
                  <a:ext uri="{0D108BD9-81ED-4DB2-BD59-A6C34878D82A}">
                    <a16:rowId xmlns:a16="http://schemas.microsoft.com/office/drawing/2014/main" xmlns="" val="10006"/>
                  </a:ext>
                </a:extLst>
              </a:tr>
              <a:tr h="858734">
                <a:tc>
                  <a:txBody>
                    <a:bodyPr/>
                    <a:lstStyle/>
                    <a:p>
                      <a:pPr marL="0" marR="0" algn="r" rtl="0">
                        <a:lnSpc>
                          <a:spcPct val="107000"/>
                        </a:lnSpc>
                        <a:spcBef>
                          <a:spcPts val="0"/>
                        </a:spcBef>
                        <a:spcAft>
                          <a:spcPts val="0"/>
                        </a:spcAft>
                      </a:pPr>
                      <a:r>
                        <a:rPr lang="ar-SA" sz="1800">
                          <a:effectLst/>
                        </a:rPr>
                        <a:t>رولات الآلات</a:t>
                      </a:r>
                      <a:endParaRPr lang="en-US" sz="1800">
                        <a:effectLst/>
                      </a:endParaRPr>
                    </a:p>
                    <a:p>
                      <a:pPr marL="0" marR="0" algn="r" rtl="0">
                        <a:lnSpc>
                          <a:spcPct val="107000"/>
                        </a:lnSpc>
                        <a:spcBef>
                          <a:spcPts val="0"/>
                        </a:spcBef>
                        <a:spcAft>
                          <a:spcPts val="0"/>
                        </a:spcAft>
                      </a:pPr>
                      <a:r>
                        <a:rPr lang="ar-SA" sz="1800">
                          <a:effectLst/>
                        </a:rPr>
                        <a:t> </a:t>
                      </a:r>
                      <a:endParaRPr lang="en-US" sz="1800">
                        <a:effectLst/>
                      </a:endParaRPr>
                    </a:p>
                    <a:p>
                      <a:pPr marL="0" marR="0" algn="r" rtl="0">
                        <a:lnSpc>
                          <a:spcPct val="107000"/>
                        </a:lnSpc>
                        <a:spcBef>
                          <a:spcPts val="0"/>
                        </a:spcBef>
                        <a:spcAft>
                          <a:spcPts val="0"/>
                        </a:spcAft>
                      </a:pPr>
                      <a:r>
                        <a:rPr lang="ar-SA" sz="1800">
                          <a:effectLst/>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a:effectLst/>
                        </a:rPr>
                        <a:t>التعرض لسحب الملابس أو اليد أثناء العمل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ctr" rtl="0">
                        <a:lnSpc>
                          <a:spcPct val="107000"/>
                        </a:lnSpc>
                        <a:spcBef>
                          <a:spcPts val="0"/>
                        </a:spcBef>
                        <a:spcAft>
                          <a:spcPts val="0"/>
                        </a:spcAft>
                      </a:pPr>
                      <a:r>
                        <a:rPr lang="ar-SA" sz="1800">
                          <a:effectLst/>
                        </a:rPr>
                        <a:t>30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tc>
                  <a:txBody>
                    <a:bodyPr/>
                    <a:lstStyle/>
                    <a:p>
                      <a:pPr marL="0" marR="0" algn="r" rtl="0">
                        <a:lnSpc>
                          <a:spcPct val="107000"/>
                        </a:lnSpc>
                        <a:spcBef>
                          <a:spcPts val="0"/>
                        </a:spcBef>
                        <a:spcAft>
                          <a:spcPts val="0"/>
                        </a:spcAft>
                      </a:pPr>
                      <a:r>
                        <a:rPr lang="ar-SA" sz="1800" dirty="0">
                          <a:effectLst/>
                        </a:rPr>
                        <a:t>وضع إشارات تحذيرية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36277" marR="36277" marT="0" marB="0"/>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2278464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952733499"/>
              </p:ext>
            </p:extLst>
          </p:nvPr>
        </p:nvGraphicFramePr>
        <p:xfrm>
          <a:off x="0" y="163830"/>
          <a:ext cx="12099236" cy="6530339"/>
        </p:xfrm>
        <a:graphic>
          <a:graphicData uri="http://schemas.openxmlformats.org/drawingml/2006/table">
            <a:tbl>
              <a:tblPr rtl="1" firstRow="1" firstCol="1" bandRow="1">
                <a:tableStyleId>{5C22544A-7EE6-4342-B048-85BDC9FD1C3A}</a:tableStyleId>
              </a:tblPr>
              <a:tblGrid>
                <a:gridCol w="2683498">
                  <a:extLst>
                    <a:ext uri="{9D8B030D-6E8A-4147-A177-3AD203B41FA5}">
                      <a16:colId xmlns:a16="http://schemas.microsoft.com/office/drawing/2014/main" xmlns="" val="20000"/>
                    </a:ext>
                  </a:extLst>
                </a:gridCol>
                <a:gridCol w="1901683">
                  <a:extLst>
                    <a:ext uri="{9D8B030D-6E8A-4147-A177-3AD203B41FA5}">
                      <a16:colId xmlns:a16="http://schemas.microsoft.com/office/drawing/2014/main" xmlns="" val="20001"/>
                    </a:ext>
                  </a:extLst>
                </a:gridCol>
                <a:gridCol w="1136831">
                  <a:extLst>
                    <a:ext uri="{9D8B030D-6E8A-4147-A177-3AD203B41FA5}">
                      <a16:colId xmlns:a16="http://schemas.microsoft.com/office/drawing/2014/main" xmlns="" val="20002"/>
                    </a:ext>
                  </a:extLst>
                </a:gridCol>
                <a:gridCol w="1200788">
                  <a:extLst>
                    <a:ext uri="{9D8B030D-6E8A-4147-A177-3AD203B41FA5}">
                      <a16:colId xmlns:a16="http://schemas.microsoft.com/office/drawing/2014/main" xmlns="" val="20003"/>
                    </a:ext>
                  </a:extLst>
                </a:gridCol>
                <a:gridCol w="1085929">
                  <a:extLst>
                    <a:ext uri="{9D8B030D-6E8A-4147-A177-3AD203B41FA5}">
                      <a16:colId xmlns:a16="http://schemas.microsoft.com/office/drawing/2014/main" xmlns="" val="20004"/>
                    </a:ext>
                  </a:extLst>
                </a:gridCol>
                <a:gridCol w="891454">
                  <a:extLst>
                    <a:ext uri="{9D8B030D-6E8A-4147-A177-3AD203B41FA5}">
                      <a16:colId xmlns:a16="http://schemas.microsoft.com/office/drawing/2014/main" xmlns="" val="20005"/>
                    </a:ext>
                  </a:extLst>
                </a:gridCol>
                <a:gridCol w="3199053">
                  <a:extLst>
                    <a:ext uri="{9D8B030D-6E8A-4147-A177-3AD203B41FA5}">
                      <a16:colId xmlns:a16="http://schemas.microsoft.com/office/drawing/2014/main" xmlns="" val="20006"/>
                    </a:ext>
                  </a:extLst>
                </a:gridCol>
              </a:tblGrid>
              <a:tr h="991509">
                <a:tc>
                  <a:txBody>
                    <a:bodyPr/>
                    <a:lstStyle/>
                    <a:p>
                      <a:pPr marL="0" marR="0" algn="r" rtl="0">
                        <a:lnSpc>
                          <a:spcPct val="107000"/>
                        </a:lnSpc>
                        <a:spcBef>
                          <a:spcPts val="0"/>
                        </a:spcBef>
                        <a:spcAft>
                          <a:spcPts val="0"/>
                        </a:spcAft>
                      </a:pPr>
                      <a:r>
                        <a:rPr lang="ar-SA" sz="1800" dirty="0">
                          <a:effectLst/>
                        </a:rPr>
                        <a:t>نواقل دوارة في الأرض </a:t>
                      </a:r>
                      <a:endParaRPr lang="en-US" sz="1600" dirty="0">
                        <a:effectLst/>
                      </a:endParaRPr>
                    </a:p>
                    <a:p>
                      <a:pPr marL="0" marR="0" algn="r" rtl="0">
                        <a:lnSpc>
                          <a:spcPct val="107000"/>
                        </a:lnSpc>
                        <a:spcBef>
                          <a:spcPts val="0"/>
                        </a:spcBef>
                        <a:spcAft>
                          <a:spcPts val="0"/>
                        </a:spcAft>
                      </a:pPr>
                      <a:r>
                        <a:rPr lang="ar-SA" sz="1800" dirty="0">
                          <a:effectLst/>
                        </a:rPr>
                        <a:t> </a:t>
                      </a:r>
                      <a:endParaRPr lang="en-US" sz="1600" dirty="0">
                        <a:effectLst/>
                      </a:endParaRPr>
                    </a:p>
                    <a:p>
                      <a:pPr marL="0" marR="0" algn="r" rtl="0">
                        <a:lnSpc>
                          <a:spcPct val="107000"/>
                        </a:lnSpc>
                        <a:spcBef>
                          <a:spcPts val="0"/>
                        </a:spcBef>
                        <a:spcAft>
                          <a:spcPts val="0"/>
                        </a:spcAft>
                      </a:pPr>
                      <a:r>
                        <a:rPr lang="ar-SA" sz="1800" dirty="0">
                          <a:effectLst/>
                        </a:rPr>
                        <a:t> </a:t>
                      </a:r>
                      <a:endParaRPr lang="en-US" sz="1600" dirty="0">
                        <a:effectLst/>
                      </a:endParaRPr>
                    </a:p>
                    <a:p>
                      <a:pPr marL="0" marR="0" algn="r" rtl="0">
                        <a:lnSpc>
                          <a:spcPct val="107000"/>
                        </a:lnSpc>
                        <a:spcBef>
                          <a:spcPts val="0"/>
                        </a:spcBef>
                        <a:spcAft>
                          <a:spcPts val="0"/>
                        </a:spcAft>
                      </a:pPr>
                      <a:r>
                        <a:rPr lang="ar-SA" sz="1800" dirty="0">
                          <a:effectLst/>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dirty="0">
                          <a:solidFill>
                            <a:schemeClr val="bg1">
                              <a:lumMod val="95000"/>
                            </a:schemeClr>
                          </a:solidFill>
                          <a:effectLst/>
                        </a:rPr>
                        <a:t>تعرض العاملين أو الزوار للعرقلة أو السقوط أرضاً</a:t>
                      </a:r>
                      <a:endParaRPr lang="en-US" sz="1600" dirty="0">
                        <a:solidFill>
                          <a:schemeClr val="bg1">
                            <a:lumMod val="9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solidFill>
                            <a:schemeClr val="bg1">
                              <a:lumMod val="95000"/>
                            </a:schemeClr>
                          </a:solidFill>
                          <a:effectLst/>
                        </a:rPr>
                        <a:t>4</a:t>
                      </a:r>
                      <a:endParaRPr lang="en-US" sz="1600" dirty="0">
                        <a:solidFill>
                          <a:schemeClr val="bg1">
                            <a:lumMod val="9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solidFill>
                            <a:schemeClr val="bg1">
                              <a:lumMod val="95000"/>
                            </a:schemeClr>
                          </a:solidFill>
                          <a:effectLst/>
                        </a:rPr>
                        <a:t>8</a:t>
                      </a:r>
                      <a:endParaRPr lang="en-US" sz="1600" dirty="0">
                        <a:solidFill>
                          <a:schemeClr val="bg1">
                            <a:lumMod val="9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solidFill>
                            <a:schemeClr val="bg1">
                              <a:lumMod val="95000"/>
                            </a:schemeClr>
                          </a:solidFill>
                          <a:effectLst/>
                        </a:rPr>
                        <a:t>5</a:t>
                      </a:r>
                      <a:endParaRPr lang="en-US" sz="1600" dirty="0">
                        <a:solidFill>
                          <a:schemeClr val="bg1">
                            <a:lumMod val="9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solidFill>
                            <a:schemeClr val="bg1">
                              <a:lumMod val="95000"/>
                            </a:schemeClr>
                          </a:solidFill>
                          <a:effectLst/>
                        </a:rPr>
                        <a:t>160</a:t>
                      </a:r>
                      <a:endParaRPr lang="en-US" sz="1600" dirty="0">
                        <a:solidFill>
                          <a:schemeClr val="bg1">
                            <a:lumMod val="9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dirty="0">
                          <a:solidFill>
                            <a:schemeClr val="bg1">
                              <a:lumMod val="95000"/>
                            </a:schemeClr>
                          </a:solidFill>
                          <a:effectLst/>
                        </a:rPr>
                        <a:t>وضع سياج حول النواقل للحد من التعرقل و الوقوع مع وضع إشارات تحذيرية </a:t>
                      </a:r>
                      <a:endParaRPr lang="en-US" sz="1600" dirty="0">
                        <a:solidFill>
                          <a:schemeClr val="bg1">
                            <a:lumMod val="9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extLst>
                  <a:ext uri="{0D108BD9-81ED-4DB2-BD59-A6C34878D82A}">
                    <a16:rowId xmlns:a16="http://schemas.microsoft.com/office/drawing/2014/main" xmlns="" val="10000"/>
                  </a:ext>
                </a:extLst>
              </a:tr>
              <a:tr h="740468">
                <a:tc>
                  <a:txBody>
                    <a:bodyPr/>
                    <a:lstStyle/>
                    <a:p>
                      <a:pPr marL="0" marR="0" algn="r" rtl="0">
                        <a:lnSpc>
                          <a:spcPct val="107000"/>
                        </a:lnSpc>
                        <a:spcBef>
                          <a:spcPts val="0"/>
                        </a:spcBef>
                        <a:spcAft>
                          <a:spcPts val="0"/>
                        </a:spcAft>
                      </a:pPr>
                      <a:r>
                        <a:rPr lang="ar-SA" sz="1800" dirty="0">
                          <a:effectLst/>
                        </a:rPr>
                        <a:t>خزانة الكهرباء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a:effectLst/>
                        </a:rPr>
                        <a:t>التعرض لصعقة كهربائية</a:t>
                      </a:r>
                      <a:endParaRPr lang="en-US" sz="1600">
                        <a:effectLst/>
                      </a:endParaRPr>
                    </a:p>
                    <a:p>
                      <a:pPr marL="0" marR="0" algn="r" rtl="0">
                        <a:lnSpc>
                          <a:spcPct val="107000"/>
                        </a:lnSpc>
                        <a:spcBef>
                          <a:spcPts val="0"/>
                        </a:spcBef>
                        <a:spcAft>
                          <a:spcPts val="0"/>
                        </a:spcAft>
                      </a:pPr>
                      <a:r>
                        <a:rPr lang="ar-SA" sz="1800">
                          <a:effectLst/>
                        </a:rPr>
                        <a:t> </a:t>
                      </a:r>
                      <a:endParaRPr lang="en-US" sz="1600">
                        <a:effectLst/>
                      </a:endParaRPr>
                    </a:p>
                    <a:p>
                      <a:pPr marL="0" marR="0" algn="r" rtl="0">
                        <a:lnSpc>
                          <a:spcPct val="107000"/>
                        </a:lnSpc>
                        <a:spcBef>
                          <a:spcPts val="0"/>
                        </a:spcBef>
                        <a:spcAft>
                          <a:spcPts val="0"/>
                        </a:spcAft>
                      </a:pPr>
                      <a:r>
                        <a:rPr lang="ar-SA" sz="1800">
                          <a:effectLst/>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10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a:effectLst/>
                        </a:rPr>
                        <a:t>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30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dirty="0">
                          <a:effectLst/>
                        </a:rPr>
                        <a:t>وضع إشارات تحذيرية ومنع استخدامها الا من قبل الصيانة و المختصين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extLst>
                  <a:ext uri="{0D108BD9-81ED-4DB2-BD59-A6C34878D82A}">
                    <a16:rowId xmlns:a16="http://schemas.microsoft.com/office/drawing/2014/main" xmlns="" val="10001"/>
                  </a:ext>
                </a:extLst>
              </a:tr>
              <a:tr h="740468">
                <a:tc>
                  <a:txBody>
                    <a:bodyPr/>
                    <a:lstStyle/>
                    <a:p>
                      <a:pPr marL="0" marR="0" algn="r" rtl="0">
                        <a:lnSpc>
                          <a:spcPct val="107000"/>
                        </a:lnSpc>
                        <a:spcBef>
                          <a:spcPts val="0"/>
                        </a:spcBef>
                        <a:spcAft>
                          <a:spcPts val="0"/>
                        </a:spcAft>
                      </a:pPr>
                      <a:r>
                        <a:rPr lang="ar-SA" sz="1800">
                          <a:effectLst/>
                        </a:rPr>
                        <a:t>رولات التعريج في الآلات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a:effectLst/>
                        </a:rPr>
                        <a:t>خطر إصابة اليد أثناء العمل</a:t>
                      </a:r>
                      <a:endParaRPr lang="en-US" sz="1600">
                        <a:effectLst/>
                      </a:endParaRPr>
                    </a:p>
                    <a:p>
                      <a:pPr marL="0" marR="0" algn="r" rtl="0">
                        <a:lnSpc>
                          <a:spcPct val="107000"/>
                        </a:lnSpc>
                        <a:spcBef>
                          <a:spcPts val="0"/>
                        </a:spcBef>
                        <a:spcAft>
                          <a:spcPts val="0"/>
                        </a:spcAft>
                      </a:pPr>
                      <a:r>
                        <a:rPr lang="ar-SA" sz="1800">
                          <a:effectLst/>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6</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54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a:effectLst/>
                        </a:rPr>
                        <a:t>وضع إشارات تحذيرية و تدريب العمال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extLst>
                  <a:ext uri="{0D108BD9-81ED-4DB2-BD59-A6C34878D82A}">
                    <a16:rowId xmlns:a16="http://schemas.microsoft.com/office/drawing/2014/main" xmlns="" val="10002"/>
                  </a:ext>
                </a:extLst>
              </a:tr>
              <a:tr h="489427">
                <a:tc>
                  <a:txBody>
                    <a:bodyPr/>
                    <a:lstStyle/>
                    <a:p>
                      <a:pPr marL="0" marR="0" algn="r" rtl="0">
                        <a:lnSpc>
                          <a:spcPct val="107000"/>
                        </a:lnSpc>
                        <a:spcBef>
                          <a:spcPts val="0"/>
                        </a:spcBef>
                        <a:spcAft>
                          <a:spcPts val="0"/>
                        </a:spcAft>
                      </a:pPr>
                      <a:r>
                        <a:rPr lang="ar-SA" sz="1800">
                          <a:effectLst/>
                        </a:rPr>
                        <a:t>المواد الكيماوية عند إعداد خلطة الغراء</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a:effectLst/>
                        </a:rPr>
                        <a:t>خطر استنشاق روائح المواد</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a:effectLst/>
                        </a:rPr>
                        <a:t>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dirty="0">
                          <a:effectLst/>
                        </a:rPr>
                        <a:t>إرتداء القفازات والكمامات عند العمل بها</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extLst>
                  <a:ext uri="{0D108BD9-81ED-4DB2-BD59-A6C34878D82A}">
                    <a16:rowId xmlns:a16="http://schemas.microsoft.com/office/drawing/2014/main" xmlns="" val="10003"/>
                  </a:ext>
                </a:extLst>
              </a:tr>
              <a:tr h="740468">
                <a:tc>
                  <a:txBody>
                    <a:bodyPr/>
                    <a:lstStyle/>
                    <a:p>
                      <a:pPr marL="0" marR="0" algn="r" rtl="0">
                        <a:lnSpc>
                          <a:spcPct val="107000"/>
                        </a:lnSpc>
                        <a:spcBef>
                          <a:spcPts val="0"/>
                        </a:spcBef>
                        <a:spcAft>
                          <a:spcPts val="0"/>
                        </a:spcAft>
                      </a:pPr>
                      <a:r>
                        <a:rPr lang="ar-SA" sz="1800">
                          <a:effectLst/>
                        </a:rPr>
                        <a:t>مرشات البخار</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a:effectLst/>
                        </a:rPr>
                        <a:t>الخطر التعرض للحروق وارتفاع درجات الحرارة</a:t>
                      </a:r>
                      <a:endParaRPr lang="en-US" sz="1600">
                        <a:effectLst/>
                      </a:endParaRPr>
                    </a:p>
                    <a:p>
                      <a:pPr marL="0" marR="0" algn="r" rtl="0">
                        <a:lnSpc>
                          <a:spcPct val="107000"/>
                        </a:lnSpc>
                        <a:spcBef>
                          <a:spcPts val="0"/>
                        </a:spcBef>
                        <a:spcAft>
                          <a:spcPts val="0"/>
                        </a:spcAft>
                      </a:pPr>
                      <a:r>
                        <a:rPr lang="ar-SA" sz="1800">
                          <a:effectLst/>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a:effectLst/>
                        </a:rPr>
                        <a:t>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6</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a:effectLst/>
                        </a:rPr>
                        <a:t>72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dirty="0">
                          <a:effectLst/>
                        </a:rPr>
                        <a:t>ارتداء ملابس و أدوات وقاية شخصية ووضع إشارات تحذيرية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extLst>
                  <a:ext uri="{0D108BD9-81ED-4DB2-BD59-A6C34878D82A}">
                    <a16:rowId xmlns:a16="http://schemas.microsoft.com/office/drawing/2014/main" xmlns="" val="10004"/>
                  </a:ext>
                </a:extLst>
              </a:tr>
              <a:tr h="991509">
                <a:tc>
                  <a:txBody>
                    <a:bodyPr/>
                    <a:lstStyle/>
                    <a:p>
                      <a:pPr marL="0" marR="0" algn="r" rtl="0">
                        <a:lnSpc>
                          <a:spcPct val="107000"/>
                        </a:lnSpc>
                        <a:spcBef>
                          <a:spcPts val="0"/>
                        </a:spcBef>
                        <a:spcAft>
                          <a:spcPts val="0"/>
                        </a:spcAft>
                      </a:pPr>
                      <a:r>
                        <a:rPr lang="ar-SA" sz="1800" dirty="0">
                          <a:effectLst/>
                        </a:rPr>
                        <a:t>البويلر</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dirty="0">
                          <a:effectLst/>
                        </a:rPr>
                        <a:t>يقوم بتزويد خط الإنتاج بالبخار ورفع درجة حرارة السخانات</a:t>
                      </a:r>
                      <a:endParaRPr lang="en-US" sz="1600" dirty="0">
                        <a:effectLst/>
                      </a:endParaRPr>
                    </a:p>
                    <a:p>
                      <a:pPr marL="0" marR="0" algn="r" rtl="0">
                        <a:lnSpc>
                          <a:spcPct val="107000"/>
                        </a:lnSpc>
                        <a:spcBef>
                          <a:spcPts val="0"/>
                        </a:spcBef>
                        <a:spcAft>
                          <a:spcPts val="0"/>
                        </a:spcAft>
                      </a:pPr>
                      <a:r>
                        <a:rPr lang="ar-SA" sz="1800" dirty="0">
                          <a:effectLst/>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a:effectLst/>
                        </a:rPr>
                        <a:t>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a:effectLst/>
                        </a:rPr>
                        <a:t>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a:effectLst/>
                        </a:rPr>
                        <a:t>196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a:effectLst/>
                        </a:rPr>
                        <a:t>وضع إشارات تحذيرية و الصيانة المستمرة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extLst>
                  <a:ext uri="{0D108BD9-81ED-4DB2-BD59-A6C34878D82A}">
                    <a16:rowId xmlns:a16="http://schemas.microsoft.com/office/drawing/2014/main" xmlns="" val="10005"/>
                  </a:ext>
                </a:extLst>
              </a:tr>
              <a:tr h="1042666">
                <a:tc>
                  <a:txBody>
                    <a:bodyPr/>
                    <a:lstStyle/>
                    <a:p>
                      <a:pPr marL="0" marR="0" algn="r" rtl="0">
                        <a:lnSpc>
                          <a:spcPct val="107000"/>
                        </a:lnSpc>
                        <a:spcBef>
                          <a:spcPts val="0"/>
                        </a:spcBef>
                        <a:spcAft>
                          <a:spcPts val="0"/>
                        </a:spcAft>
                      </a:pPr>
                      <a:r>
                        <a:rPr lang="ar-SA" sz="1800" dirty="0">
                          <a:effectLst/>
                        </a:rPr>
                        <a:t>حاجز السلم منخفضة</a:t>
                      </a:r>
                      <a:endParaRPr lang="en-US" sz="1600" dirty="0">
                        <a:effectLst/>
                      </a:endParaRPr>
                    </a:p>
                    <a:p>
                      <a:pPr marL="0" marR="0" algn="r" rtl="0">
                        <a:lnSpc>
                          <a:spcPct val="107000"/>
                        </a:lnSpc>
                        <a:spcBef>
                          <a:spcPts val="0"/>
                        </a:spcBef>
                        <a:spcAft>
                          <a:spcPts val="0"/>
                        </a:spcAft>
                      </a:pPr>
                      <a:r>
                        <a:rPr lang="ar-SA" sz="1800" dirty="0">
                          <a:effectLst/>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dirty="0">
                          <a:effectLst/>
                        </a:rPr>
                        <a:t>خطر تعرض العاملين للإصابة في الرأس</a:t>
                      </a:r>
                      <a:endParaRPr lang="en-US" sz="1600" dirty="0">
                        <a:effectLst/>
                      </a:endParaRPr>
                    </a:p>
                  </a:txBody>
                  <a:tcPr marL="37411" marR="37411" marT="0" marB="0"/>
                </a:tc>
                <a:tc>
                  <a:txBody>
                    <a:bodyPr/>
                    <a:lstStyle/>
                    <a:p>
                      <a:pPr marL="0" marR="0" algn="ctr" rtl="0">
                        <a:lnSpc>
                          <a:spcPct val="107000"/>
                        </a:lnSpc>
                        <a:spcBef>
                          <a:spcPts val="0"/>
                        </a:spcBef>
                        <a:spcAft>
                          <a:spcPts val="0"/>
                        </a:spcAft>
                      </a:pPr>
                      <a:r>
                        <a:rPr lang="ar-SA" sz="1800" dirty="0">
                          <a:effectLst/>
                        </a:rPr>
                        <a:t>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6</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dirty="0">
                          <a:effectLst/>
                        </a:rPr>
                        <a:t>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ctr" rtl="0">
                        <a:lnSpc>
                          <a:spcPct val="107000"/>
                        </a:lnSpc>
                        <a:spcBef>
                          <a:spcPts val="0"/>
                        </a:spcBef>
                        <a:spcAft>
                          <a:spcPts val="0"/>
                        </a:spcAft>
                      </a:pPr>
                      <a:r>
                        <a:rPr lang="ar-SA" sz="1800">
                          <a:effectLst/>
                        </a:rPr>
                        <a:t>72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tc>
                  <a:txBody>
                    <a:bodyPr/>
                    <a:lstStyle/>
                    <a:p>
                      <a:pPr marL="0" marR="0" algn="r" rtl="0">
                        <a:lnSpc>
                          <a:spcPct val="107000"/>
                        </a:lnSpc>
                        <a:spcBef>
                          <a:spcPts val="0"/>
                        </a:spcBef>
                        <a:spcAft>
                          <a:spcPts val="0"/>
                        </a:spcAft>
                      </a:pPr>
                      <a:r>
                        <a:rPr lang="ar-SA" sz="1800" dirty="0">
                          <a:effectLst/>
                        </a:rPr>
                        <a:t>وضع إشارات تحذيرية بالوان ملفتة للانتباه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37411" marR="37411" marT="0" marB="0"/>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67113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26342589"/>
              </p:ext>
            </p:extLst>
          </p:nvPr>
        </p:nvGraphicFramePr>
        <p:xfrm>
          <a:off x="0" y="237213"/>
          <a:ext cx="12192000" cy="6481639"/>
        </p:xfrm>
        <a:graphic>
          <a:graphicData uri="http://schemas.openxmlformats.org/drawingml/2006/table">
            <a:tbl>
              <a:tblPr rtl="1" firstRow="1" firstCol="1" bandRow="1">
                <a:tableStyleId>{5C22544A-7EE6-4342-B048-85BDC9FD1C3A}</a:tableStyleId>
              </a:tblPr>
              <a:tblGrid>
                <a:gridCol w="2704072">
                  <a:extLst>
                    <a:ext uri="{9D8B030D-6E8A-4147-A177-3AD203B41FA5}">
                      <a16:colId xmlns:a16="http://schemas.microsoft.com/office/drawing/2014/main" xmlns="" val="20000"/>
                    </a:ext>
                  </a:extLst>
                </a:gridCol>
                <a:gridCol w="1916260">
                  <a:extLst>
                    <a:ext uri="{9D8B030D-6E8A-4147-A177-3AD203B41FA5}">
                      <a16:colId xmlns:a16="http://schemas.microsoft.com/office/drawing/2014/main" xmlns="" val="20001"/>
                    </a:ext>
                  </a:extLst>
                </a:gridCol>
                <a:gridCol w="1145548">
                  <a:extLst>
                    <a:ext uri="{9D8B030D-6E8A-4147-A177-3AD203B41FA5}">
                      <a16:colId xmlns:a16="http://schemas.microsoft.com/office/drawing/2014/main" xmlns="" val="20002"/>
                    </a:ext>
                  </a:extLst>
                </a:gridCol>
                <a:gridCol w="1209995">
                  <a:extLst>
                    <a:ext uri="{9D8B030D-6E8A-4147-A177-3AD203B41FA5}">
                      <a16:colId xmlns:a16="http://schemas.microsoft.com/office/drawing/2014/main" xmlns="" val="20003"/>
                    </a:ext>
                  </a:extLst>
                </a:gridCol>
                <a:gridCol w="1094256">
                  <a:extLst>
                    <a:ext uri="{9D8B030D-6E8A-4147-A177-3AD203B41FA5}">
                      <a16:colId xmlns:a16="http://schemas.microsoft.com/office/drawing/2014/main" xmlns="" val="20004"/>
                    </a:ext>
                  </a:extLst>
                </a:gridCol>
                <a:gridCol w="898289">
                  <a:extLst>
                    <a:ext uri="{9D8B030D-6E8A-4147-A177-3AD203B41FA5}">
                      <a16:colId xmlns:a16="http://schemas.microsoft.com/office/drawing/2014/main" xmlns="" val="20005"/>
                    </a:ext>
                  </a:extLst>
                </a:gridCol>
                <a:gridCol w="3223580">
                  <a:extLst>
                    <a:ext uri="{9D8B030D-6E8A-4147-A177-3AD203B41FA5}">
                      <a16:colId xmlns:a16="http://schemas.microsoft.com/office/drawing/2014/main" xmlns="" val="20006"/>
                    </a:ext>
                  </a:extLst>
                </a:gridCol>
              </a:tblGrid>
              <a:tr h="961955">
                <a:tc>
                  <a:txBody>
                    <a:bodyPr/>
                    <a:lstStyle/>
                    <a:p>
                      <a:pPr marL="0" marR="0" algn="r" rtl="0">
                        <a:lnSpc>
                          <a:spcPct val="107000"/>
                        </a:lnSpc>
                        <a:spcBef>
                          <a:spcPts val="0"/>
                        </a:spcBef>
                        <a:spcAft>
                          <a:spcPts val="0"/>
                        </a:spcAft>
                      </a:pPr>
                      <a:r>
                        <a:rPr lang="ar-SA" sz="1800" dirty="0">
                          <a:effectLst/>
                          <a:cs typeface="+mn-cs"/>
                        </a:rPr>
                        <a:t>وجود فتحات في الصبة </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خطر التزحلق والوقوع</a:t>
                      </a:r>
                      <a:endParaRPr lang="en-US" sz="1600" dirty="0">
                        <a:effectLst/>
                        <a:cs typeface="+mn-cs"/>
                      </a:endParaRPr>
                    </a:p>
                    <a:p>
                      <a:pPr marL="0" marR="0" algn="r" rtl="0">
                        <a:lnSpc>
                          <a:spcPct val="107000"/>
                        </a:lnSpc>
                        <a:spcBef>
                          <a:spcPts val="0"/>
                        </a:spcBef>
                        <a:spcAft>
                          <a:spcPts val="0"/>
                        </a:spcAft>
                      </a:pPr>
                      <a:r>
                        <a:rPr lang="ar-SA" sz="1800" dirty="0">
                          <a:effectLst/>
                          <a:cs typeface="+mn-cs"/>
                        </a:rPr>
                        <a:t> </a:t>
                      </a:r>
                      <a:endParaRPr lang="en-US" sz="1600" dirty="0">
                        <a:effectLst/>
                        <a:cs typeface="+mn-cs"/>
                      </a:endParaRPr>
                    </a:p>
                    <a:p>
                      <a:pPr marL="0" marR="0" algn="r" rtl="0">
                        <a:lnSpc>
                          <a:spcPct val="107000"/>
                        </a:lnSpc>
                        <a:spcBef>
                          <a:spcPts val="0"/>
                        </a:spcBef>
                        <a:spcAft>
                          <a:spcPts val="0"/>
                        </a:spcAft>
                      </a:pPr>
                      <a:r>
                        <a:rPr lang="ar-SA" sz="1800" dirty="0">
                          <a:effectLst/>
                          <a:cs typeface="+mn-cs"/>
                        </a:rPr>
                        <a:t> </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2</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dirty="0">
                          <a:effectLst/>
                          <a:cs typeface="+mn-cs"/>
                        </a:rPr>
                        <a:t>1</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1</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2</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اغلاق الفتحات و صيانة الارضيات </a:t>
                      </a:r>
                      <a:endParaRPr lang="en-US" sz="1600" dirty="0">
                        <a:effectLst/>
                        <a:latin typeface="Calibri" panose="020F0502020204030204" pitchFamily="34" charset="0"/>
                        <a:ea typeface="Calibri" panose="020F0502020204030204" pitchFamily="34" charset="0"/>
                        <a:cs typeface="+mn-cs"/>
                      </a:endParaRPr>
                    </a:p>
                  </a:txBody>
                  <a:tcPr marL="38618" marR="38618" marT="0" marB="0"/>
                </a:tc>
                <a:extLst>
                  <a:ext uri="{0D108BD9-81ED-4DB2-BD59-A6C34878D82A}">
                    <a16:rowId xmlns:a16="http://schemas.microsoft.com/office/drawing/2014/main" xmlns="" val="10000"/>
                  </a:ext>
                </a:extLst>
              </a:tr>
              <a:tr h="635822">
                <a:tc>
                  <a:txBody>
                    <a:bodyPr/>
                    <a:lstStyle/>
                    <a:p>
                      <a:pPr marL="0" marR="0" algn="r" rtl="0">
                        <a:lnSpc>
                          <a:spcPct val="107000"/>
                        </a:lnSpc>
                        <a:spcBef>
                          <a:spcPts val="0"/>
                        </a:spcBef>
                        <a:spcAft>
                          <a:spcPts val="0"/>
                        </a:spcAft>
                      </a:pPr>
                      <a:r>
                        <a:rPr lang="ar-SA" sz="1800">
                          <a:effectLst/>
                          <a:cs typeface="+mn-cs"/>
                        </a:rPr>
                        <a:t>وجود المنشار </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خطر قطع اليد</a:t>
                      </a:r>
                      <a:endParaRPr lang="en-US" sz="1600" dirty="0">
                        <a:effectLst/>
                        <a:cs typeface="+mn-cs"/>
                      </a:endParaRPr>
                    </a:p>
                    <a:p>
                      <a:pPr marL="0" marR="0" algn="r" rtl="0">
                        <a:lnSpc>
                          <a:spcPct val="107000"/>
                        </a:lnSpc>
                        <a:spcBef>
                          <a:spcPts val="0"/>
                        </a:spcBef>
                        <a:spcAft>
                          <a:spcPts val="0"/>
                        </a:spcAft>
                      </a:pPr>
                      <a:r>
                        <a:rPr lang="ar-SA" sz="1800" dirty="0">
                          <a:effectLst/>
                          <a:cs typeface="+mn-cs"/>
                        </a:rPr>
                        <a:t> </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8</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3</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2</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48</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وضع إشارات تحذيرية واتداء القفازت </a:t>
                      </a:r>
                      <a:endParaRPr lang="en-US" sz="1600" dirty="0">
                        <a:effectLst/>
                        <a:latin typeface="Calibri" panose="020F0502020204030204" pitchFamily="34" charset="0"/>
                        <a:ea typeface="Calibri" panose="020F0502020204030204" pitchFamily="34" charset="0"/>
                        <a:cs typeface="+mn-cs"/>
                      </a:endParaRPr>
                    </a:p>
                  </a:txBody>
                  <a:tcPr marL="38618" marR="38618" marT="0" marB="0"/>
                </a:tc>
                <a:extLst>
                  <a:ext uri="{0D108BD9-81ED-4DB2-BD59-A6C34878D82A}">
                    <a16:rowId xmlns:a16="http://schemas.microsoft.com/office/drawing/2014/main" xmlns="" val="10001"/>
                  </a:ext>
                </a:extLst>
              </a:tr>
              <a:tr h="961955">
                <a:tc>
                  <a:txBody>
                    <a:bodyPr/>
                    <a:lstStyle/>
                    <a:p>
                      <a:pPr marL="0" marR="0" algn="r" rtl="0">
                        <a:lnSpc>
                          <a:spcPct val="107000"/>
                        </a:lnSpc>
                        <a:spcBef>
                          <a:spcPts val="0"/>
                        </a:spcBef>
                        <a:spcAft>
                          <a:spcPts val="0"/>
                        </a:spcAft>
                      </a:pPr>
                      <a:r>
                        <a:rPr lang="ar-SA" sz="1800" dirty="0">
                          <a:effectLst/>
                          <a:cs typeface="+mn-cs"/>
                        </a:rPr>
                        <a:t>خطر الجنازير</a:t>
                      </a:r>
                      <a:endParaRPr lang="en-US" sz="1600" dirty="0">
                        <a:effectLst/>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خطر سحب الملابس أو اليد للعاملين أثناء العمل</a:t>
                      </a:r>
                      <a:endParaRPr lang="en-US" sz="1600" dirty="0">
                        <a:effectLst/>
                        <a:cs typeface="+mn-cs"/>
                      </a:endParaRPr>
                    </a:p>
                    <a:p>
                      <a:pPr marL="0" marR="0" algn="r" rtl="0">
                        <a:lnSpc>
                          <a:spcPct val="107000"/>
                        </a:lnSpc>
                        <a:spcBef>
                          <a:spcPts val="0"/>
                        </a:spcBef>
                        <a:spcAft>
                          <a:spcPts val="0"/>
                        </a:spcAft>
                      </a:pPr>
                      <a:r>
                        <a:rPr lang="ar-SA" sz="1800" dirty="0">
                          <a:effectLst/>
                          <a:cs typeface="+mn-cs"/>
                        </a:rPr>
                        <a:t> </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5</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3</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2</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30</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ارتداء ملابس العمل الخاصة و أدوات الوقاية الشخصية ووضع إشارات تحذيرية </a:t>
                      </a:r>
                      <a:endParaRPr lang="en-US" sz="1600" dirty="0">
                        <a:effectLst/>
                        <a:latin typeface="Calibri" panose="020F0502020204030204" pitchFamily="34" charset="0"/>
                        <a:ea typeface="Calibri" panose="020F0502020204030204" pitchFamily="34" charset="0"/>
                        <a:cs typeface="+mn-cs"/>
                      </a:endParaRPr>
                    </a:p>
                  </a:txBody>
                  <a:tcPr marL="38618" marR="38618" marT="0" marB="0"/>
                </a:tc>
                <a:extLst>
                  <a:ext uri="{0D108BD9-81ED-4DB2-BD59-A6C34878D82A}">
                    <a16:rowId xmlns:a16="http://schemas.microsoft.com/office/drawing/2014/main" xmlns="" val="10002"/>
                  </a:ext>
                </a:extLst>
              </a:tr>
              <a:tr h="961955">
                <a:tc>
                  <a:txBody>
                    <a:bodyPr/>
                    <a:lstStyle/>
                    <a:p>
                      <a:pPr marL="0" marR="0" algn="r" rtl="0">
                        <a:lnSpc>
                          <a:spcPct val="107000"/>
                        </a:lnSpc>
                        <a:spcBef>
                          <a:spcPts val="0"/>
                        </a:spcBef>
                        <a:spcAft>
                          <a:spcPts val="0"/>
                        </a:spcAft>
                      </a:pPr>
                      <a:r>
                        <a:rPr lang="ar-SA" sz="1800" dirty="0">
                          <a:effectLst/>
                          <a:cs typeface="+mn-cs"/>
                        </a:rPr>
                        <a:t>ماكنة تدبيس الكرتون</a:t>
                      </a:r>
                      <a:endParaRPr lang="en-US" sz="1600" dirty="0">
                        <a:effectLst/>
                        <a:cs typeface="+mn-cs"/>
                      </a:endParaRPr>
                    </a:p>
                    <a:p>
                      <a:pPr marL="0" marR="0" algn="r" rtl="0">
                        <a:lnSpc>
                          <a:spcPct val="107000"/>
                        </a:lnSpc>
                        <a:spcBef>
                          <a:spcPts val="0"/>
                        </a:spcBef>
                        <a:spcAft>
                          <a:spcPts val="0"/>
                        </a:spcAft>
                      </a:pPr>
                      <a:r>
                        <a:rPr lang="ar-SA" sz="1800" dirty="0">
                          <a:effectLst/>
                          <a:cs typeface="+mn-cs"/>
                        </a:rPr>
                        <a:t> </a:t>
                      </a:r>
                      <a:endParaRPr lang="en-US" sz="1600" dirty="0">
                        <a:effectLst/>
                        <a:cs typeface="+mn-cs"/>
                      </a:endParaRPr>
                    </a:p>
                    <a:p>
                      <a:pPr marL="0" marR="0" algn="r" rtl="0">
                        <a:lnSpc>
                          <a:spcPct val="107000"/>
                        </a:lnSpc>
                        <a:spcBef>
                          <a:spcPts val="0"/>
                        </a:spcBef>
                        <a:spcAft>
                          <a:spcPts val="0"/>
                        </a:spcAft>
                      </a:pPr>
                      <a:r>
                        <a:rPr lang="ar-SA" sz="1800" dirty="0">
                          <a:effectLst/>
                          <a:cs typeface="+mn-cs"/>
                        </a:rPr>
                        <a:t> </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إصابة اليد</a:t>
                      </a:r>
                      <a:endParaRPr lang="en-US" sz="1600" dirty="0">
                        <a:effectLst/>
                        <a:cs typeface="+mn-cs"/>
                      </a:endParaRPr>
                    </a:p>
                    <a:p>
                      <a:pPr marL="0" marR="0" algn="r" rtl="0">
                        <a:lnSpc>
                          <a:spcPct val="107000"/>
                        </a:lnSpc>
                        <a:spcBef>
                          <a:spcPts val="0"/>
                        </a:spcBef>
                        <a:spcAft>
                          <a:spcPts val="0"/>
                        </a:spcAft>
                      </a:pPr>
                      <a:endParaRPr lang="en-US" sz="1600" dirty="0">
                        <a:effectLst/>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4</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dirty="0">
                          <a:effectLst/>
                          <a:cs typeface="+mn-cs"/>
                        </a:rPr>
                        <a:t>6</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dirty="0">
                          <a:effectLst/>
                          <a:cs typeface="+mn-cs"/>
                        </a:rPr>
                        <a:t>2</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dirty="0">
                          <a:effectLst/>
                          <a:cs typeface="+mn-cs"/>
                        </a:rPr>
                        <a:t>48</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ارتداء القفازات و تدريب العمال </a:t>
                      </a:r>
                      <a:endParaRPr lang="en-US" sz="1600" dirty="0">
                        <a:effectLst/>
                        <a:latin typeface="Calibri" panose="020F0502020204030204" pitchFamily="34" charset="0"/>
                        <a:ea typeface="Calibri" panose="020F0502020204030204" pitchFamily="34" charset="0"/>
                        <a:cs typeface="+mn-cs"/>
                      </a:endParaRPr>
                    </a:p>
                  </a:txBody>
                  <a:tcPr marL="38618" marR="38618" marT="0" marB="0"/>
                </a:tc>
                <a:extLst>
                  <a:ext uri="{0D108BD9-81ED-4DB2-BD59-A6C34878D82A}">
                    <a16:rowId xmlns:a16="http://schemas.microsoft.com/office/drawing/2014/main" xmlns="" val="10003"/>
                  </a:ext>
                </a:extLst>
              </a:tr>
              <a:tr h="709911">
                <a:tc>
                  <a:txBody>
                    <a:bodyPr/>
                    <a:lstStyle/>
                    <a:p>
                      <a:pPr marL="0" marR="0" algn="r" rtl="0">
                        <a:lnSpc>
                          <a:spcPct val="107000"/>
                        </a:lnSpc>
                        <a:spcBef>
                          <a:spcPts val="0"/>
                        </a:spcBef>
                        <a:spcAft>
                          <a:spcPts val="0"/>
                        </a:spcAft>
                      </a:pPr>
                      <a:r>
                        <a:rPr lang="ar-SA" sz="1800" dirty="0">
                          <a:effectLst/>
                          <a:cs typeface="+mn-cs"/>
                        </a:rPr>
                        <a:t>ماكنة التلصيق</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خطر سحب الملابس أو اليد للعاملين أثناء العمل</a:t>
                      </a:r>
                      <a:endParaRPr lang="en-US" sz="1600" dirty="0">
                        <a:effectLst/>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2</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1</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1</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dirty="0">
                          <a:effectLst/>
                          <a:cs typeface="+mn-cs"/>
                        </a:rPr>
                        <a:t>2</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وضع إشارات تحذيرية و تدريب العمال </a:t>
                      </a:r>
                      <a:endParaRPr lang="en-US" sz="1600" dirty="0">
                        <a:effectLst/>
                        <a:latin typeface="Calibri" panose="020F0502020204030204" pitchFamily="34" charset="0"/>
                        <a:ea typeface="Calibri" panose="020F0502020204030204" pitchFamily="34" charset="0"/>
                        <a:cs typeface="+mn-cs"/>
                      </a:endParaRPr>
                    </a:p>
                  </a:txBody>
                  <a:tcPr marL="38618" marR="38618" marT="0" marB="0"/>
                </a:tc>
                <a:extLst>
                  <a:ext uri="{0D108BD9-81ED-4DB2-BD59-A6C34878D82A}">
                    <a16:rowId xmlns:a16="http://schemas.microsoft.com/office/drawing/2014/main" xmlns="" val="10004"/>
                  </a:ext>
                </a:extLst>
              </a:tr>
              <a:tr h="1288086">
                <a:tc>
                  <a:txBody>
                    <a:bodyPr/>
                    <a:lstStyle/>
                    <a:p>
                      <a:pPr marL="0" marR="0" algn="r" rtl="0">
                        <a:lnSpc>
                          <a:spcPct val="107000"/>
                        </a:lnSpc>
                        <a:spcBef>
                          <a:spcPts val="0"/>
                        </a:spcBef>
                        <a:spcAft>
                          <a:spcPts val="0"/>
                        </a:spcAft>
                      </a:pPr>
                      <a:r>
                        <a:rPr lang="ar-SA" sz="1800" dirty="0">
                          <a:effectLst/>
                          <a:cs typeface="+mn-cs"/>
                        </a:rPr>
                        <a:t>وجود أوساخ ومسامير ومخلفات العمليات الإنتاجية على الأرض </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التعرض للوقوع أو تعرقل حركة العاملين أثناء عملهم</a:t>
                      </a:r>
                      <a:endParaRPr lang="en-US" sz="1600" dirty="0">
                        <a:effectLst/>
                        <a:cs typeface="+mn-cs"/>
                      </a:endParaRPr>
                    </a:p>
                    <a:p>
                      <a:pPr marL="0" marR="0" algn="r" rtl="0">
                        <a:lnSpc>
                          <a:spcPct val="107000"/>
                        </a:lnSpc>
                        <a:spcBef>
                          <a:spcPts val="0"/>
                        </a:spcBef>
                        <a:spcAft>
                          <a:spcPts val="0"/>
                        </a:spcAft>
                      </a:pPr>
                      <a:r>
                        <a:rPr lang="ar-SA" sz="1800" dirty="0">
                          <a:effectLst/>
                          <a:cs typeface="+mn-cs"/>
                        </a:rPr>
                        <a:t> </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3</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1</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6</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2</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التنظيف المستمر للمصنع وعدم تجميع المخلفات والتأكد من التخلص منها بطرق صحيحة </a:t>
                      </a:r>
                      <a:endParaRPr lang="en-US" sz="1600" dirty="0">
                        <a:effectLst/>
                        <a:latin typeface="Calibri" panose="020F0502020204030204" pitchFamily="34" charset="0"/>
                        <a:ea typeface="Calibri" panose="020F0502020204030204" pitchFamily="34" charset="0"/>
                        <a:cs typeface="+mn-cs"/>
                      </a:endParaRPr>
                    </a:p>
                  </a:txBody>
                  <a:tcPr marL="38618" marR="38618" marT="0" marB="0"/>
                </a:tc>
                <a:extLst>
                  <a:ext uri="{0D108BD9-81ED-4DB2-BD59-A6C34878D82A}">
                    <a16:rowId xmlns:a16="http://schemas.microsoft.com/office/drawing/2014/main" xmlns="" val="10005"/>
                  </a:ext>
                </a:extLst>
              </a:tr>
              <a:tr h="961955">
                <a:tc>
                  <a:txBody>
                    <a:bodyPr/>
                    <a:lstStyle/>
                    <a:p>
                      <a:pPr marL="0" marR="0" algn="r" rtl="0">
                        <a:lnSpc>
                          <a:spcPct val="107000"/>
                        </a:lnSpc>
                        <a:spcBef>
                          <a:spcPts val="0"/>
                        </a:spcBef>
                        <a:spcAft>
                          <a:spcPts val="0"/>
                        </a:spcAft>
                      </a:pPr>
                      <a:r>
                        <a:rPr lang="ar-SA" sz="1800">
                          <a:effectLst/>
                          <a:cs typeface="+mn-cs"/>
                        </a:rPr>
                        <a:t>حاجز الحماية في إحدى الماكنات تالف</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التعرض للإصابات أو الجرح في اليدين</a:t>
                      </a:r>
                      <a:endParaRPr lang="en-US" sz="1600" dirty="0">
                        <a:effectLst/>
                        <a:cs typeface="+mn-cs"/>
                      </a:endParaRPr>
                    </a:p>
                    <a:p>
                      <a:pPr marL="0" marR="0" algn="r" rtl="0">
                        <a:lnSpc>
                          <a:spcPct val="107000"/>
                        </a:lnSpc>
                        <a:spcBef>
                          <a:spcPts val="0"/>
                        </a:spcBef>
                        <a:spcAft>
                          <a:spcPts val="0"/>
                        </a:spcAft>
                      </a:pPr>
                      <a:r>
                        <a:rPr lang="ar-BH" sz="1800" dirty="0">
                          <a:effectLst/>
                          <a:cs typeface="+mn-cs"/>
                        </a:rPr>
                        <a:t> </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dirty="0">
                          <a:effectLst/>
                          <a:cs typeface="+mn-cs"/>
                        </a:rPr>
                        <a:t>6</a:t>
                      </a:r>
                      <a:endParaRPr lang="en-US" sz="1600" dirty="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7</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1</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ctr" rtl="0">
                        <a:lnSpc>
                          <a:spcPct val="107000"/>
                        </a:lnSpc>
                        <a:spcBef>
                          <a:spcPts val="0"/>
                        </a:spcBef>
                        <a:spcAft>
                          <a:spcPts val="0"/>
                        </a:spcAft>
                      </a:pPr>
                      <a:r>
                        <a:rPr lang="ar-SA" sz="1800">
                          <a:effectLst/>
                          <a:cs typeface="+mn-cs"/>
                        </a:rPr>
                        <a:t>42</a:t>
                      </a:r>
                      <a:endParaRPr lang="en-US" sz="1600">
                        <a:effectLst/>
                        <a:latin typeface="Calibri" panose="020F0502020204030204" pitchFamily="34" charset="0"/>
                        <a:ea typeface="Calibri" panose="020F0502020204030204" pitchFamily="34" charset="0"/>
                        <a:cs typeface="+mn-cs"/>
                      </a:endParaRPr>
                    </a:p>
                  </a:txBody>
                  <a:tcPr marL="38618" marR="38618" marT="0" marB="0"/>
                </a:tc>
                <a:tc>
                  <a:txBody>
                    <a:bodyPr/>
                    <a:lstStyle/>
                    <a:p>
                      <a:pPr marL="0" marR="0" algn="r" rtl="0">
                        <a:lnSpc>
                          <a:spcPct val="107000"/>
                        </a:lnSpc>
                        <a:spcBef>
                          <a:spcPts val="0"/>
                        </a:spcBef>
                        <a:spcAft>
                          <a:spcPts val="0"/>
                        </a:spcAft>
                      </a:pPr>
                      <a:r>
                        <a:rPr lang="ar-SA" sz="1800" dirty="0">
                          <a:effectLst/>
                          <a:cs typeface="+mn-cs"/>
                        </a:rPr>
                        <a:t>الصيانة المستمرة لجميع الالات و الحواجز </a:t>
                      </a:r>
                      <a:endParaRPr lang="en-US" sz="1600" dirty="0">
                        <a:effectLst/>
                        <a:latin typeface="Calibri" panose="020F0502020204030204" pitchFamily="34" charset="0"/>
                        <a:ea typeface="Calibri" panose="020F0502020204030204" pitchFamily="34" charset="0"/>
                        <a:cs typeface="+mn-cs"/>
                      </a:endParaRPr>
                    </a:p>
                  </a:txBody>
                  <a:tcPr marL="38618" marR="38618" marT="0" marB="0"/>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3239001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520421-A391-4673-940E-59A561AC9DB6}"/>
              </a:ext>
            </a:extLst>
          </p:cNvPr>
          <p:cNvSpPr>
            <a:spLocks noGrp="1"/>
          </p:cNvSpPr>
          <p:nvPr>
            <p:ph type="title"/>
          </p:nvPr>
        </p:nvSpPr>
        <p:spPr/>
        <p:txBody>
          <a:bodyPr/>
          <a:lstStyle/>
          <a:p>
            <a:r>
              <a:rPr lang="en-US" b="1" dirty="0"/>
              <a:t>Outline </a:t>
            </a:r>
          </a:p>
        </p:txBody>
      </p:sp>
      <p:sp>
        <p:nvSpPr>
          <p:cNvPr id="3" name="Content Placeholder 2">
            <a:extLst>
              <a:ext uri="{FF2B5EF4-FFF2-40B4-BE49-F238E27FC236}">
                <a16:creationId xmlns:a16="http://schemas.microsoft.com/office/drawing/2014/main" xmlns="" id="{2D59BBC0-03B1-4E98-97D3-6358E1380F5A}"/>
              </a:ext>
            </a:extLst>
          </p:cNvPr>
          <p:cNvSpPr>
            <a:spLocks noGrp="1"/>
          </p:cNvSpPr>
          <p:nvPr>
            <p:ph idx="1"/>
          </p:nvPr>
        </p:nvSpPr>
        <p:spPr>
          <a:xfrm>
            <a:off x="1154954" y="2292626"/>
            <a:ext cx="8825659" cy="4565374"/>
          </a:xfrm>
        </p:spPr>
        <p:txBody>
          <a:bodyPr>
            <a:normAutofit lnSpcReduction="10000"/>
          </a:bodyPr>
          <a:lstStyle/>
          <a:p>
            <a:r>
              <a:rPr lang="en-US" sz="2000" b="1" dirty="0">
                <a:solidFill>
                  <a:schemeClr val="tx1"/>
                </a:solidFill>
                <a:latin typeface="+mj-lt"/>
              </a:rPr>
              <a:t>Introduction</a:t>
            </a:r>
          </a:p>
          <a:p>
            <a:r>
              <a:rPr lang="en-US" sz="2000" b="1" dirty="0">
                <a:solidFill>
                  <a:schemeClr val="tx1"/>
                </a:solidFill>
                <a:latin typeface="+mj-lt"/>
              </a:rPr>
              <a:t>About company</a:t>
            </a:r>
          </a:p>
          <a:p>
            <a:r>
              <a:rPr lang="en-US" sz="2000" b="1" dirty="0">
                <a:solidFill>
                  <a:schemeClr val="tx1"/>
                </a:solidFill>
                <a:latin typeface="+mj-lt"/>
              </a:rPr>
              <a:t>Statement of the problem</a:t>
            </a:r>
          </a:p>
          <a:p>
            <a:r>
              <a:rPr lang="en-US" sz="2000" b="1" dirty="0">
                <a:solidFill>
                  <a:schemeClr val="tx1"/>
                </a:solidFill>
                <a:latin typeface="+mj-lt"/>
              </a:rPr>
              <a:t>Methodology</a:t>
            </a:r>
          </a:p>
          <a:p>
            <a:r>
              <a:rPr lang="en-US" sz="2000" b="1" dirty="0">
                <a:solidFill>
                  <a:schemeClr val="tx1"/>
                </a:solidFill>
                <a:latin typeface="+mj-lt"/>
              </a:rPr>
              <a:t>Requirements of ISO 45001</a:t>
            </a:r>
            <a:endParaRPr lang="ar-SA" sz="2000" b="1" dirty="0">
              <a:solidFill>
                <a:schemeClr val="tx1"/>
              </a:solidFill>
              <a:latin typeface="+mj-lt"/>
            </a:endParaRPr>
          </a:p>
          <a:p>
            <a:r>
              <a:rPr lang="en-US" sz="2000" b="1" dirty="0">
                <a:solidFill>
                  <a:schemeClr val="tx1"/>
                </a:solidFill>
                <a:latin typeface="+mj-lt"/>
              </a:rPr>
              <a:t>Gap analysis</a:t>
            </a:r>
            <a:endParaRPr lang="ar-SA" sz="2000" b="1" dirty="0">
              <a:solidFill>
                <a:schemeClr val="tx1"/>
              </a:solidFill>
              <a:latin typeface="+mj-lt"/>
            </a:endParaRPr>
          </a:p>
          <a:p>
            <a:r>
              <a:rPr lang="en-US" sz="2000" b="1" dirty="0">
                <a:solidFill>
                  <a:schemeClr val="tx1"/>
                </a:solidFill>
                <a:latin typeface="+mj-lt"/>
              </a:rPr>
              <a:t>Result </a:t>
            </a:r>
          </a:p>
          <a:p>
            <a:r>
              <a:rPr lang="en-US" sz="2000" b="1" dirty="0">
                <a:solidFill>
                  <a:schemeClr val="tx1"/>
                </a:solidFill>
                <a:latin typeface="+mj-lt"/>
              </a:rPr>
              <a:t>Discussion </a:t>
            </a:r>
          </a:p>
          <a:p>
            <a:r>
              <a:rPr lang="en-US" sz="2000" b="1" dirty="0">
                <a:solidFill>
                  <a:schemeClr val="tx1"/>
                </a:solidFill>
                <a:latin typeface="+mj-lt"/>
              </a:rPr>
              <a:t>Recommendation</a:t>
            </a:r>
          </a:p>
          <a:p>
            <a:r>
              <a:rPr lang="en-US" sz="2000" b="1" dirty="0">
                <a:solidFill>
                  <a:schemeClr val="tx1"/>
                </a:solidFill>
                <a:latin typeface="+mj-lt"/>
              </a:rPr>
              <a:t>Conclusion.</a:t>
            </a:r>
            <a:r>
              <a:rPr lang="en-US" sz="2600" dirty="0">
                <a:solidFill>
                  <a:schemeClr val="tx1"/>
                </a:solidFill>
              </a:rPr>
              <a:t/>
            </a:r>
            <a:br>
              <a:rPr lang="en-US" sz="2600" dirty="0">
                <a:solidFill>
                  <a:schemeClr val="tx1"/>
                </a:solidFill>
              </a:rPr>
            </a:br>
            <a:endParaRPr lang="en-US" sz="2600" dirty="0">
              <a:solidFill>
                <a:schemeClr val="tx1"/>
              </a:solidFill>
              <a:latin typeface="Arial" panose="020B0604020202020204" pitchFamily="34" charset="0"/>
            </a:endParaRPr>
          </a:p>
          <a:p>
            <a:endParaRPr lang="en-US" dirty="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19242755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EFBDF486-7F98-4829-B833-4E6AFDDAFB73}"/>
              </a:ext>
            </a:extLst>
          </p:cNvPr>
          <p:cNvPicPr>
            <a:picLocks noChangeAspect="1"/>
          </p:cNvPicPr>
          <p:nvPr/>
        </p:nvPicPr>
        <p:blipFill>
          <a:blip r:embed="rId2"/>
          <a:stretch>
            <a:fillRect/>
          </a:stretch>
        </p:blipFill>
        <p:spPr>
          <a:xfrm>
            <a:off x="6494335" y="1587846"/>
            <a:ext cx="5100896" cy="3682303"/>
          </a:xfrm>
          <a:prstGeom prst="rect">
            <a:avLst/>
          </a:prstGeom>
        </p:spPr>
      </p:pic>
      <p:pic>
        <p:nvPicPr>
          <p:cNvPr id="3" name="Picture 2">
            <a:extLst>
              <a:ext uri="{FF2B5EF4-FFF2-40B4-BE49-F238E27FC236}">
                <a16:creationId xmlns:a16="http://schemas.microsoft.com/office/drawing/2014/main" xmlns="" id="{313F7541-D4D9-4E21-AD00-981F5272C31D}"/>
              </a:ext>
            </a:extLst>
          </p:cNvPr>
          <p:cNvPicPr>
            <a:picLocks noChangeAspect="1"/>
          </p:cNvPicPr>
          <p:nvPr/>
        </p:nvPicPr>
        <p:blipFill>
          <a:blip r:embed="rId3"/>
          <a:stretch>
            <a:fillRect/>
          </a:stretch>
        </p:blipFill>
        <p:spPr>
          <a:xfrm>
            <a:off x="596769" y="1587848"/>
            <a:ext cx="5100896" cy="3682303"/>
          </a:xfrm>
          <a:prstGeom prst="rect">
            <a:avLst/>
          </a:prstGeom>
        </p:spPr>
      </p:pic>
      <p:sp>
        <p:nvSpPr>
          <p:cNvPr id="5" name="TextBox 4">
            <a:extLst>
              <a:ext uri="{FF2B5EF4-FFF2-40B4-BE49-F238E27FC236}">
                <a16:creationId xmlns:a16="http://schemas.microsoft.com/office/drawing/2014/main" xmlns="" id="{494BBF3B-2242-433A-B312-95B9887756D8}"/>
              </a:ext>
            </a:extLst>
          </p:cNvPr>
          <p:cNvSpPr txBox="1"/>
          <p:nvPr/>
        </p:nvSpPr>
        <p:spPr>
          <a:xfrm>
            <a:off x="463824" y="392692"/>
            <a:ext cx="8203098" cy="523220"/>
          </a:xfrm>
          <a:prstGeom prst="rect">
            <a:avLst/>
          </a:prstGeom>
          <a:noFill/>
        </p:spPr>
        <p:txBody>
          <a:bodyPr wrap="square" rtlCol="0">
            <a:spAutoFit/>
          </a:bodyPr>
          <a:lstStyle/>
          <a:p>
            <a:r>
              <a:rPr lang="en-US" sz="2800" b="1" dirty="0">
                <a:solidFill>
                  <a:schemeClr val="accent1">
                    <a:lumMod val="75000"/>
                  </a:schemeClr>
                </a:solidFill>
                <a:latin typeface="+mj-lt"/>
                <a:cs typeface="Arial" panose="020B0604020202020204" pitchFamily="34" charset="0"/>
              </a:rPr>
              <a:t>Some pictures of the risks at the factory </a:t>
            </a:r>
          </a:p>
        </p:txBody>
      </p:sp>
      <p:sp>
        <p:nvSpPr>
          <p:cNvPr id="6" name="TextBox 5">
            <a:extLst>
              <a:ext uri="{FF2B5EF4-FFF2-40B4-BE49-F238E27FC236}">
                <a16:creationId xmlns:a16="http://schemas.microsoft.com/office/drawing/2014/main" xmlns="" id="{56DDCF4A-9EAB-44E9-B2C5-AF256438ADA4}"/>
              </a:ext>
            </a:extLst>
          </p:cNvPr>
          <p:cNvSpPr txBox="1"/>
          <p:nvPr/>
        </p:nvSpPr>
        <p:spPr>
          <a:xfrm>
            <a:off x="755374" y="5380383"/>
            <a:ext cx="3021495" cy="369332"/>
          </a:xfrm>
          <a:prstGeom prst="rect">
            <a:avLst/>
          </a:prstGeom>
          <a:noFill/>
        </p:spPr>
        <p:txBody>
          <a:bodyPr wrap="square" rtlCol="0">
            <a:spAutoFit/>
          </a:bodyPr>
          <a:lstStyle/>
          <a:p>
            <a:r>
              <a:rPr lang="en-US" b="1" dirty="0"/>
              <a:t>Saw</a:t>
            </a:r>
          </a:p>
        </p:txBody>
      </p:sp>
      <p:sp>
        <p:nvSpPr>
          <p:cNvPr id="7" name="TextBox 6">
            <a:extLst>
              <a:ext uri="{FF2B5EF4-FFF2-40B4-BE49-F238E27FC236}">
                <a16:creationId xmlns:a16="http://schemas.microsoft.com/office/drawing/2014/main" xmlns="" id="{8810CF0C-31A3-4980-B4C0-196F45EF47FC}"/>
              </a:ext>
            </a:extLst>
          </p:cNvPr>
          <p:cNvSpPr txBox="1"/>
          <p:nvPr/>
        </p:nvSpPr>
        <p:spPr>
          <a:xfrm>
            <a:off x="6858175" y="5380383"/>
            <a:ext cx="2186608" cy="369332"/>
          </a:xfrm>
          <a:prstGeom prst="rect">
            <a:avLst/>
          </a:prstGeom>
          <a:noFill/>
        </p:spPr>
        <p:txBody>
          <a:bodyPr wrap="square" rtlCol="0">
            <a:spAutoFit/>
          </a:bodyPr>
          <a:lstStyle/>
          <a:p>
            <a:r>
              <a:rPr lang="en-US" b="1" dirty="0"/>
              <a:t>Vector Rollers</a:t>
            </a:r>
          </a:p>
        </p:txBody>
      </p:sp>
    </p:spTree>
    <p:extLst>
      <p:ext uri="{BB962C8B-B14F-4D97-AF65-F5344CB8AC3E}">
        <p14:creationId xmlns:p14="http://schemas.microsoft.com/office/powerpoint/2010/main" val="1929794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3E484BC-EBDD-40E3-9AEF-E9D21277D45C}"/>
              </a:ext>
            </a:extLst>
          </p:cNvPr>
          <p:cNvPicPr>
            <a:picLocks noChangeAspect="1"/>
          </p:cNvPicPr>
          <p:nvPr/>
        </p:nvPicPr>
        <p:blipFill>
          <a:blip r:embed="rId2"/>
          <a:stretch>
            <a:fillRect/>
          </a:stretch>
        </p:blipFill>
        <p:spPr>
          <a:xfrm>
            <a:off x="1126067" y="1782726"/>
            <a:ext cx="4728634" cy="3286401"/>
          </a:xfrm>
          <a:prstGeom prst="rect">
            <a:avLst/>
          </a:prstGeom>
        </p:spPr>
      </p:pic>
      <p:sp>
        <p:nvSpPr>
          <p:cNvPr id="4" name="TextBox 3">
            <a:extLst>
              <a:ext uri="{FF2B5EF4-FFF2-40B4-BE49-F238E27FC236}">
                <a16:creationId xmlns:a16="http://schemas.microsoft.com/office/drawing/2014/main" xmlns="" id="{5EB9BB6D-E841-4BA9-B0A0-8D4C1AA983FF}"/>
              </a:ext>
            </a:extLst>
          </p:cNvPr>
          <p:cNvSpPr txBox="1"/>
          <p:nvPr/>
        </p:nvSpPr>
        <p:spPr>
          <a:xfrm>
            <a:off x="1282562" y="5187434"/>
            <a:ext cx="2528888" cy="369332"/>
          </a:xfrm>
          <a:prstGeom prst="rect">
            <a:avLst/>
          </a:prstGeom>
          <a:noFill/>
        </p:spPr>
        <p:txBody>
          <a:bodyPr wrap="square" rtlCol="0">
            <a:spAutoFit/>
          </a:bodyPr>
          <a:lstStyle/>
          <a:p>
            <a:r>
              <a:rPr lang="en-US" b="1" dirty="0"/>
              <a:t>Protection of peace</a:t>
            </a:r>
          </a:p>
        </p:txBody>
      </p:sp>
      <p:pic>
        <p:nvPicPr>
          <p:cNvPr id="5" name="Picture 4">
            <a:extLst>
              <a:ext uri="{FF2B5EF4-FFF2-40B4-BE49-F238E27FC236}">
                <a16:creationId xmlns:a16="http://schemas.microsoft.com/office/drawing/2014/main" xmlns="" id="{BEF6C1E2-3C88-4AFE-9F0D-003D7AB5FEEA}"/>
              </a:ext>
            </a:extLst>
          </p:cNvPr>
          <p:cNvPicPr>
            <a:picLocks noChangeAspect="1"/>
          </p:cNvPicPr>
          <p:nvPr/>
        </p:nvPicPr>
        <p:blipFill>
          <a:blip r:embed="rId3"/>
          <a:stretch>
            <a:fillRect/>
          </a:stretch>
        </p:blipFill>
        <p:spPr>
          <a:xfrm>
            <a:off x="6337300" y="1782725"/>
            <a:ext cx="5221287" cy="3286402"/>
          </a:xfrm>
          <a:prstGeom prst="rect">
            <a:avLst/>
          </a:prstGeom>
        </p:spPr>
      </p:pic>
      <p:sp>
        <p:nvSpPr>
          <p:cNvPr id="6" name="TextBox 5">
            <a:extLst>
              <a:ext uri="{FF2B5EF4-FFF2-40B4-BE49-F238E27FC236}">
                <a16:creationId xmlns:a16="http://schemas.microsoft.com/office/drawing/2014/main" xmlns="" id="{A9DF9558-65E5-4B61-81DD-4A19CC7A2881}"/>
              </a:ext>
            </a:extLst>
          </p:cNvPr>
          <p:cNvSpPr txBox="1"/>
          <p:nvPr/>
        </p:nvSpPr>
        <p:spPr>
          <a:xfrm>
            <a:off x="6575149" y="5187434"/>
            <a:ext cx="2876550" cy="369332"/>
          </a:xfrm>
          <a:prstGeom prst="rect">
            <a:avLst/>
          </a:prstGeom>
          <a:noFill/>
        </p:spPr>
        <p:txBody>
          <a:bodyPr wrap="square" rtlCol="0">
            <a:spAutoFit/>
          </a:bodyPr>
          <a:lstStyle/>
          <a:p>
            <a:r>
              <a:rPr lang="en-US" b="1" dirty="0"/>
              <a:t>Preheater</a:t>
            </a:r>
          </a:p>
        </p:txBody>
      </p:sp>
    </p:spTree>
    <p:extLst>
      <p:ext uri="{BB962C8B-B14F-4D97-AF65-F5344CB8AC3E}">
        <p14:creationId xmlns:p14="http://schemas.microsoft.com/office/powerpoint/2010/main" val="34668863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8033B52-F6D6-4E29-9454-07F5B6C83A5A}"/>
              </a:ext>
            </a:extLst>
          </p:cNvPr>
          <p:cNvSpPr>
            <a:spLocks noGrp="1"/>
          </p:cNvSpPr>
          <p:nvPr>
            <p:ph type="title"/>
          </p:nvPr>
        </p:nvSpPr>
        <p:spPr>
          <a:xfrm>
            <a:off x="1154954" y="973668"/>
            <a:ext cx="8761413" cy="706964"/>
          </a:xfrm>
        </p:spPr>
        <p:txBody>
          <a:bodyPr/>
          <a:lstStyle/>
          <a:p>
            <a:r>
              <a:rPr lang="en-US" b="1"/>
              <a:t>Training of employees in the facility</a:t>
            </a:r>
            <a:r>
              <a:rPr lang="ar-SA" b="1"/>
              <a:t> </a:t>
            </a:r>
            <a:endParaRPr lang="en-US" b="1" dirty="0"/>
          </a:p>
        </p:txBody>
      </p:sp>
      <p:sp>
        <p:nvSpPr>
          <p:cNvPr id="3" name="Content Placeholder 2">
            <a:extLst>
              <a:ext uri="{FF2B5EF4-FFF2-40B4-BE49-F238E27FC236}">
                <a16:creationId xmlns:a16="http://schemas.microsoft.com/office/drawing/2014/main" xmlns="" id="{CBD8D16E-6E47-4B8B-8BA2-DC1A2F6018CC}"/>
              </a:ext>
            </a:extLst>
          </p:cNvPr>
          <p:cNvSpPr>
            <a:spLocks noGrp="1"/>
          </p:cNvSpPr>
          <p:nvPr>
            <p:ph idx="1"/>
          </p:nvPr>
        </p:nvSpPr>
        <p:spPr>
          <a:xfrm>
            <a:off x="130763" y="2322258"/>
            <a:ext cx="8825659" cy="4356838"/>
          </a:xfrm>
        </p:spPr>
        <p:txBody>
          <a:bodyPr>
            <a:normAutofit/>
          </a:bodyPr>
          <a:lstStyle/>
          <a:p>
            <a:r>
              <a:rPr lang="en-US" sz="2000" dirty="0">
                <a:latin typeface="Arial" panose="020B0604020202020204" pitchFamily="34" charset="0"/>
                <a:cs typeface="Arial" panose="020B0604020202020204" pitchFamily="34" charset="0"/>
              </a:rPr>
              <a:t>Training employees in the company  to understand the requirements of iso 45001 standard and procedures to implement the standard.</a:t>
            </a:r>
          </a:p>
          <a:p>
            <a:endParaRPr lang="en-US" sz="20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648F20A7-6F55-40AF-90F8-F310EF6019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7704" y="3268132"/>
            <a:ext cx="4634296" cy="3589868"/>
          </a:xfrm>
          <a:prstGeom prst="rect">
            <a:avLst/>
          </a:prstGeom>
        </p:spPr>
      </p:pic>
      <p:graphicFrame>
        <p:nvGraphicFramePr>
          <p:cNvPr id="6" name="Table 5">
            <a:extLst>
              <a:ext uri="{FF2B5EF4-FFF2-40B4-BE49-F238E27FC236}">
                <a16:creationId xmlns:a16="http://schemas.microsoft.com/office/drawing/2014/main" xmlns="" id="{5F7EC26B-02A8-4FB9-A637-C2C6BB61DF92}"/>
              </a:ext>
            </a:extLst>
          </p:cNvPr>
          <p:cNvGraphicFramePr>
            <a:graphicFrameLocks noGrp="1"/>
          </p:cNvGraphicFramePr>
          <p:nvPr>
            <p:extLst>
              <p:ext uri="{D42A27DB-BD31-4B8C-83A1-F6EECF244321}">
                <p14:modId xmlns:p14="http://schemas.microsoft.com/office/powerpoint/2010/main" val="361141916"/>
              </p:ext>
            </p:extLst>
          </p:nvPr>
        </p:nvGraphicFramePr>
        <p:xfrm>
          <a:off x="130763" y="3094868"/>
          <a:ext cx="7426942" cy="3584228"/>
        </p:xfrm>
        <a:graphic>
          <a:graphicData uri="http://schemas.openxmlformats.org/drawingml/2006/table">
            <a:tbl>
              <a:tblPr firstRow="1" bandRow="1">
                <a:tableStyleId>{5C22544A-7EE6-4342-B048-85BDC9FD1C3A}</a:tableStyleId>
              </a:tblPr>
              <a:tblGrid>
                <a:gridCol w="4944821">
                  <a:extLst>
                    <a:ext uri="{9D8B030D-6E8A-4147-A177-3AD203B41FA5}">
                      <a16:colId xmlns:a16="http://schemas.microsoft.com/office/drawing/2014/main" xmlns="" val="773298952"/>
                    </a:ext>
                  </a:extLst>
                </a:gridCol>
                <a:gridCol w="2482121">
                  <a:extLst>
                    <a:ext uri="{9D8B030D-6E8A-4147-A177-3AD203B41FA5}">
                      <a16:colId xmlns:a16="http://schemas.microsoft.com/office/drawing/2014/main" xmlns="" val="3022334084"/>
                    </a:ext>
                  </a:extLst>
                </a:gridCol>
              </a:tblGrid>
              <a:tr h="1638625">
                <a:tc>
                  <a:txBody>
                    <a:bodyPr/>
                    <a:lstStyle/>
                    <a:p>
                      <a:pPr algn="r"/>
                      <a:r>
                        <a:rPr lang="ar-SA" b="0" dirty="0">
                          <a:solidFill>
                            <a:schemeClr val="tx2"/>
                          </a:solidFill>
                        </a:rPr>
                        <a:t>تعريف عن بيئة العمل </a:t>
                      </a:r>
                    </a:p>
                    <a:p>
                      <a:pPr algn="r"/>
                      <a:r>
                        <a:rPr lang="ar-SA" b="0" dirty="0">
                          <a:solidFill>
                            <a:schemeClr val="tx2"/>
                          </a:solidFill>
                        </a:rPr>
                        <a:t>تعريف بتعليمات السلامة و الصحة المهنية </a:t>
                      </a:r>
                    </a:p>
                    <a:p>
                      <a:pPr algn="r"/>
                      <a:r>
                        <a:rPr lang="ar-SA" b="0" dirty="0">
                          <a:solidFill>
                            <a:schemeClr val="tx2"/>
                          </a:solidFill>
                        </a:rPr>
                        <a:t>التدريب على الوثائق </a:t>
                      </a:r>
                    </a:p>
                    <a:p>
                      <a:pPr algn="r"/>
                      <a:r>
                        <a:rPr lang="ar-SA" b="0" dirty="0">
                          <a:solidFill>
                            <a:schemeClr val="tx2"/>
                          </a:solidFill>
                        </a:rPr>
                        <a:t>التدريب على العمليات والمهارات الضرورية لتنفيذ عمله بشكل سليم حسب النظم القياسية </a:t>
                      </a:r>
                      <a:endParaRPr lang="en-US" b="0" dirty="0">
                        <a:solidFill>
                          <a:schemeClr val="tx2"/>
                        </a:solidFill>
                      </a:endParaRPr>
                    </a:p>
                  </a:txBody>
                  <a:tcPr>
                    <a:solidFill>
                      <a:schemeClr val="accent2">
                        <a:lumMod val="20000"/>
                        <a:lumOff val="80000"/>
                      </a:schemeClr>
                    </a:solidFill>
                  </a:tcPr>
                </a:tc>
                <a:tc>
                  <a:txBody>
                    <a:bodyPr/>
                    <a:lstStyle/>
                    <a:p>
                      <a:pPr algn="r"/>
                      <a:r>
                        <a:rPr lang="ar-SA" b="0" dirty="0">
                          <a:solidFill>
                            <a:schemeClr val="tx2"/>
                          </a:solidFill>
                        </a:rPr>
                        <a:t>تدريب الموظفين الجدد</a:t>
                      </a:r>
                      <a:endParaRPr lang="en-US" b="0" dirty="0">
                        <a:solidFill>
                          <a:schemeClr val="tx2"/>
                        </a:solidFill>
                      </a:endParaRPr>
                    </a:p>
                  </a:txBody>
                  <a:tcPr>
                    <a:solidFill>
                      <a:schemeClr val="accent2">
                        <a:lumMod val="20000"/>
                        <a:lumOff val="80000"/>
                      </a:schemeClr>
                    </a:solidFill>
                  </a:tcPr>
                </a:tc>
                <a:extLst>
                  <a:ext uri="{0D108BD9-81ED-4DB2-BD59-A6C34878D82A}">
                    <a16:rowId xmlns:a16="http://schemas.microsoft.com/office/drawing/2014/main" xmlns="" val="974786670"/>
                  </a:ext>
                </a:extLst>
              </a:tr>
              <a:tr h="1945603">
                <a:tc>
                  <a:txBody>
                    <a:bodyPr/>
                    <a:lstStyle/>
                    <a:p>
                      <a:pPr algn="r"/>
                      <a:r>
                        <a:rPr lang="ar-SA" sz="1800" kern="1200" dirty="0">
                          <a:solidFill>
                            <a:schemeClr val="dk1"/>
                          </a:solidFill>
                          <a:effectLst/>
                          <a:latin typeface="+mn-lt"/>
                          <a:ea typeface="+mn-ea"/>
                          <a:cs typeface="+mn-cs"/>
                        </a:rPr>
                        <a:t>التدريب على تحديد الاخطار و طرق تلافيها </a:t>
                      </a:r>
                    </a:p>
                    <a:p>
                      <a:pPr algn="r"/>
                      <a:r>
                        <a:rPr lang="ar-SA" sz="1800" kern="1200" dirty="0">
                          <a:solidFill>
                            <a:schemeClr val="dk1"/>
                          </a:solidFill>
                          <a:effectLst/>
                          <a:latin typeface="+mn-lt"/>
                          <a:ea typeface="+mn-ea"/>
                          <a:cs typeface="+mn-cs"/>
                        </a:rPr>
                        <a:t>التدريب على استخدام ال</a:t>
                      </a:r>
                      <a:r>
                        <a:rPr lang="ar-BH" sz="1800" kern="1200" dirty="0">
                          <a:solidFill>
                            <a:schemeClr val="dk1"/>
                          </a:solidFill>
                          <a:effectLst/>
                          <a:latin typeface="+mn-lt"/>
                          <a:ea typeface="+mn-ea"/>
                          <a:cs typeface="+mn-cs"/>
                        </a:rPr>
                        <a:t>معدات أو آلات جديدة </a:t>
                      </a:r>
                      <a:r>
                        <a:rPr lang="ar-SA" sz="1800" kern="1200" dirty="0">
                          <a:solidFill>
                            <a:schemeClr val="dk1"/>
                          </a:solidFill>
                          <a:effectLst/>
                          <a:latin typeface="+mn-lt"/>
                          <a:ea typeface="+mn-ea"/>
                          <a:cs typeface="+mn-cs"/>
                        </a:rPr>
                        <a:t>و الطرق الأنسب للصيانة </a:t>
                      </a:r>
                    </a:p>
                    <a:p>
                      <a:pPr algn="r"/>
                      <a:r>
                        <a:rPr lang="ar-SA" sz="1800" b="0" dirty="0">
                          <a:latin typeface="Times New Roman" pitchFamily="18" charset="0"/>
                          <a:ea typeface="Calibri"/>
                          <a:cs typeface="+mn-cs"/>
                        </a:rPr>
                        <a:t>التصرف السليم المطلوب منهم القيام به في حالات الطوارئ وضرورة الإبلاغ عن أية حوادث تقع أو مخاطر يكتشفها في مكان عمله.</a:t>
                      </a:r>
                      <a:endParaRPr lang="en-US" b="0" dirty="0">
                        <a:cs typeface="+mn-cs"/>
                      </a:endParaRPr>
                    </a:p>
                  </a:txBody>
                  <a:tcPr/>
                </a:tc>
                <a:tc>
                  <a:txBody>
                    <a:bodyPr/>
                    <a:lstStyle/>
                    <a:p>
                      <a:pPr algn="r"/>
                      <a:r>
                        <a:rPr lang="ar-SA" dirty="0"/>
                        <a:t>تدريب الموظفين القدامى </a:t>
                      </a:r>
                      <a:endParaRPr lang="en-US" dirty="0"/>
                    </a:p>
                  </a:txBody>
                  <a:tcPr/>
                </a:tc>
                <a:extLst>
                  <a:ext uri="{0D108BD9-81ED-4DB2-BD59-A6C34878D82A}">
                    <a16:rowId xmlns:a16="http://schemas.microsoft.com/office/drawing/2014/main" xmlns="" val="940710559"/>
                  </a:ext>
                </a:extLst>
              </a:tr>
            </a:tbl>
          </a:graphicData>
        </a:graphic>
      </p:graphicFrame>
    </p:spTree>
    <p:extLst>
      <p:ext uri="{BB962C8B-B14F-4D97-AF65-F5344CB8AC3E}">
        <p14:creationId xmlns:p14="http://schemas.microsoft.com/office/powerpoint/2010/main" val="20040069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2FB30DD-4730-4927-BA71-7CA6E251A6FF}"/>
              </a:ext>
            </a:extLst>
          </p:cNvPr>
          <p:cNvSpPr>
            <a:spLocks noGrp="1"/>
          </p:cNvSpPr>
          <p:nvPr>
            <p:ph type="title"/>
          </p:nvPr>
        </p:nvSpPr>
        <p:spPr/>
        <p:txBody>
          <a:bodyPr/>
          <a:lstStyle/>
          <a:p>
            <a:r>
              <a:rPr lang="en-US" b="1" dirty="0"/>
              <a:t>Design &amp; Document</a:t>
            </a:r>
          </a:p>
        </p:txBody>
      </p:sp>
      <p:pic>
        <p:nvPicPr>
          <p:cNvPr id="4" name="Content Placeholder 3">
            <a:extLst>
              <a:ext uri="{FF2B5EF4-FFF2-40B4-BE49-F238E27FC236}">
                <a16:creationId xmlns:a16="http://schemas.microsoft.com/office/drawing/2014/main" xmlns="" id="{2A9DAC12-AD77-4679-B425-7434ADE6115E}"/>
              </a:ext>
            </a:extLst>
          </p:cNvPr>
          <p:cNvPicPr>
            <a:picLocks noGrp="1" noChangeAspect="1"/>
          </p:cNvPicPr>
          <p:nvPr>
            <p:ph idx="1"/>
          </p:nvPr>
        </p:nvPicPr>
        <p:blipFill>
          <a:blip r:embed="rId2"/>
          <a:stretch>
            <a:fillRect/>
          </a:stretch>
        </p:blipFill>
        <p:spPr>
          <a:xfrm>
            <a:off x="1625270" y="2220630"/>
            <a:ext cx="8653668" cy="4439478"/>
          </a:xfrm>
          <a:prstGeom prst="rect">
            <a:avLst/>
          </a:prstGeom>
        </p:spPr>
      </p:pic>
    </p:spTree>
    <p:extLst>
      <p:ext uri="{BB962C8B-B14F-4D97-AF65-F5344CB8AC3E}">
        <p14:creationId xmlns:p14="http://schemas.microsoft.com/office/powerpoint/2010/main" val="17904975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79F367-4820-40F1-A63F-2EBAEFCCF558}"/>
              </a:ext>
            </a:extLst>
          </p:cNvPr>
          <p:cNvSpPr>
            <a:spLocks noGrp="1"/>
          </p:cNvSpPr>
          <p:nvPr>
            <p:ph type="title"/>
          </p:nvPr>
        </p:nvSpPr>
        <p:spPr>
          <a:xfrm>
            <a:off x="1154954" y="973668"/>
            <a:ext cx="8761413" cy="706964"/>
          </a:xfrm>
        </p:spPr>
        <p:txBody>
          <a:bodyPr/>
          <a:lstStyle/>
          <a:p>
            <a:r>
              <a:rPr lang="en-US"/>
              <a:t>Safety policy </a:t>
            </a:r>
            <a:endParaRPr lang="en-US" dirty="0"/>
          </a:p>
        </p:txBody>
      </p:sp>
      <p:pic>
        <p:nvPicPr>
          <p:cNvPr id="5" name="Content Placeholder 4">
            <a:extLst>
              <a:ext uri="{FF2B5EF4-FFF2-40B4-BE49-F238E27FC236}">
                <a16:creationId xmlns:a16="http://schemas.microsoft.com/office/drawing/2014/main" xmlns="" id="{F14F3EA8-4DA9-4C24-A14C-0CC56406D9E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05712" y="2343151"/>
            <a:ext cx="4586288" cy="4514850"/>
          </a:xfrm>
        </p:spPr>
      </p:pic>
      <p:sp>
        <p:nvSpPr>
          <p:cNvPr id="6" name="TextBox 5">
            <a:extLst>
              <a:ext uri="{FF2B5EF4-FFF2-40B4-BE49-F238E27FC236}">
                <a16:creationId xmlns:a16="http://schemas.microsoft.com/office/drawing/2014/main" xmlns="" id="{DFC0D7D4-90E0-4A5B-81A4-DE504D2545FB}"/>
              </a:ext>
            </a:extLst>
          </p:cNvPr>
          <p:cNvSpPr txBox="1"/>
          <p:nvPr/>
        </p:nvSpPr>
        <p:spPr>
          <a:xfrm>
            <a:off x="145774" y="2663687"/>
            <a:ext cx="7315200" cy="3754874"/>
          </a:xfrm>
          <a:prstGeom prst="rect">
            <a:avLst/>
          </a:prstGeom>
          <a:noFill/>
        </p:spPr>
        <p:txBody>
          <a:bodyPr wrap="square" rtlCol="0">
            <a:spAutoFit/>
          </a:bodyPr>
          <a:lstStyle/>
          <a:p>
            <a:pPr algn="r"/>
            <a:r>
              <a:rPr lang="ar-SA" dirty="0"/>
              <a:t>أ</a:t>
            </a:r>
            <a:r>
              <a:rPr lang="ar-SA" sz="2000" dirty="0"/>
              <a:t>هداف الشركة: -</a:t>
            </a:r>
          </a:p>
          <a:p>
            <a:pPr marL="342900" indent="-342900" algn="r" rtl="1">
              <a:buFont typeface="Wingdings" panose="05000000000000000000" pitchFamily="2" charset="2"/>
              <a:buChar char="q"/>
            </a:pPr>
            <a:r>
              <a:rPr lang="ar-SA" sz="2000" dirty="0"/>
              <a:t>تتعهد الشركة بتوفير جميع الشروط التي تضمن بيئة آمنة للعمال وتحقيق الحماية لهم من المخاطر.</a:t>
            </a:r>
          </a:p>
          <a:p>
            <a:pPr marL="342900" indent="-342900" algn="r" rtl="1">
              <a:buFont typeface="Wingdings" panose="05000000000000000000" pitchFamily="2" charset="2"/>
              <a:buChar char="q"/>
            </a:pPr>
            <a:r>
              <a:rPr lang="ar-SA" sz="2000" dirty="0"/>
              <a:t>تتعهد الشركة بنشر السلامة في قلوب العمال أثناء عملهم والتعامل مع الأدوات.</a:t>
            </a:r>
          </a:p>
          <a:p>
            <a:pPr algn="r"/>
            <a:endParaRPr lang="ar-SA" sz="2000" dirty="0"/>
          </a:p>
          <a:p>
            <a:pPr algn="r"/>
            <a:endParaRPr lang="ar-SA" sz="2000" dirty="0"/>
          </a:p>
          <a:p>
            <a:pPr algn="r"/>
            <a:r>
              <a:rPr lang="ar-SA" sz="2000" dirty="0"/>
              <a:t>تلتزم صناعة الكرتون الوطنية بـ:</a:t>
            </a:r>
          </a:p>
          <a:p>
            <a:pPr marL="342900" indent="-342900" algn="r" rtl="1">
              <a:buFont typeface="Wingdings" panose="05000000000000000000" pitchFamily="2" charset="2"/>
              <a:buChar char="q"/>
            </a:pPr>
            <a:r>
              <a:rPr lang="ar-SA" sz="2000" dirty="0"/>
              <a:t>توفير ظروف عمل آمنة وصحية لمنع الإصابات المرتبطة بالعمل.</a:t>
            </a:r>
          </a:p>
          <a:p>
            <a:pPr marL="342900" indent="-342900" algn="r" rtl="1">
              <a:buFont typeface="Wingdings" panose="05000000000000000000" pitchFamily="2" charset="2"/>
              <a:buChar char="q"/>
            </a:pPr>
            <a:r>
              <a:rPr lang="ar-SA" sz="2000" dirty="0"/>
              <a:t>الالتزام بالقضاء على المخاطر والحد من مخاطر الصحة والسلامة المهنية.</a:t>
            </a:r>
          </a:p>
          <a:p>
            <a:pPr marL="342900" indent="-342900" algn="r" rtl="1">
              <a:buFont typeface="Wingdings" panose="05000000000000000000" pitchFamily="2" charset="2"/>
              <a:buChar char="q"/>
            </a:pPr>
            <a:r>
              <a:rPr lang="ar-SA" sz="2000" dirty="0"/>
              <a:t>ضمان  الالتزام بالتحسين المستمر لنظام إدارة الصحة والسلامة المهنية.</a:t>
            </a:r>
          </a:p>
          <a:p>
            <a:pPr marL="342900" indent="-342900" algn="r" rtl="1">
              <a:buFont typeface="Wingdings" panose="05000000000000000000" pitchFamily="2" charset="2"/>
              <a:buChar char="q"/>
            </a:pPr>
            <a:r>
              <a:rPr lang="ar-SA" sz="2000" dirty="0"/>
              <a:t> الالتزام بالتشاور والمشاركة مع العمال.</a:t>
            </a:r>
          </a:p>
          <a:p>
            <a:endParaRPr lang="en-US" dirty="0"/>
          </a:p>
        </p:txBody>
      </p:sp>
    </p:spTree>
    <p:extLst>
      <p:ext uri="{BB962C8B-B14F-4D97-AF65-F5344CB8AC3E}">
        <p14:creationId xmlns:p14="http://schemas.microsoft.com/office/powerpoint/2010/main" val="14126240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42FA9C1-3C48-447E-9A81-DB9D683ABDD5}"/>
              </a:ext>
            </a:extLst>
          </p:cNvPr>
          <p:cNvSpPr>
            <a:spLocks noGrp="1"/>
          </p:cNvSpPr>
          <p:nvPr>
            <p:ph type="title"/>
          </p:nvPr>
        </p:nvSpPr>
        <p:spPr/>
        <p:txBody>
          <a:bodyPr/>
          <a:lstStyle/>
          <a:p>
            <a:r>
              <a:rPr lang="en-US" dirty="0"/>
              <a:t>Manual </a:t>
            </a:r>
          </a:p>
        </p:txBody>
      </p:sp>
      <p:pic>
        <p:nvPicPr>
          <p:cNvPr id="5" name="Content Placeholder 4">
            <a:extLst>
              <a:ext uri="{FF2B5EF4-FFF2-40B4-BE49-F238E27FC236}">
                <a16:creationId xmlns:a16="http://schemas.microsoft.com/office/drawing/2014/main" xmlns="" id="{CE24E509-7538-40DE-864D-69E0791BC08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058529" y="2314575"/>
            <a:ext cx="4133471" cy="4543425"/>
          </a:xfrm>
        </p:spPr>
      </p:pic>
      <p:sp>
        <p:nvSpPr>
          <p:cNvPr id="6" name="TextBox 5">
            <a:extLst>
              <a:ext uri="{FF2B5EF4-FFF2-40B4-BE49-F238E27FC236}">
                <a16:creationId xmlns:a16="http://schemas.microsoft.com/office/drawing/2014/main" xmlns="" id="{90E7387E-A71A-4B4C-B144-914B59107648}"/>
              </a:ext>
            </a:extLst>
          </p:cNvPr>
          <p:cNvSpPr txBox="1"/>
          <p:nvPr/>
        </p:nvSpPr>
        <p:spPr>
          <a:xfrm>
            <a:off x="198782" y="2822713"/>
            <a:ext cx="7752521" cy="3293209"/>
          </a:xfrm>
          <a:prstGeom prst="rect">
            <a:avLst/>
          </a:prstGeom>
          <a:noFill/>
        </p:spPr>
        <p:txBody>
          <a:bodyPr wrap="square" rtlCol="0">
            <a:spAutoFit/>
          </a:bodyPr>
          <a:lstStyle/>
          <a:p>
            <a:pPr algn="r" rtl="1"/>
            <a:r>
              <a:rPr lang="ar-SA" sz="2400" b="1" u="sng" dirty="0"/>
              <a:t>دليل السلامة والصحة المهنية هو التزام الشركة بجميع أحكام معيار</a:t>
            </a:r>
            <a:r>
              <a:rPr lang="en-US" sz="2400" b="1" u="sng" dirty="0"/>
              <a:t>. iso 45001</a:t>
            </a:r>
            <a:endParaRPr lang="ar-SA" sz="2400" b="1" u="sng" dirty="0"/>
          </a:p>
          <a:p>
            <a:pPr algn="r"/>
            <a:endParaRPr lang="ar-SA" sz="2000" dirty="0"/>
          </a:p>
          <a:p>
            <a:pPr algn="r"/>
            <a:r>
              <a:rPr lang="ar-SA" sz="2000" dirty="0"/>
              <a:t>دليل السلامة والصحة المهنية يمكن أن تستخدمه الشركة لحل المهام التالية:</a:t>
            </a:r>
            <a:endParaRPr lang="en-US" sz="2000" dirty="0"/>
          </a:p>
          <a:p>
            <a:pPr algn="r"/>
            <a:endParaRPr lang="ar-SA" sz="2000" dirty="0"/>
          </a:p>
          <a:p>
            <a:pPr marL="342900" indent="-342900" algn="r" rtl="1">
              <a:buFont typeface="Wingdings" panose="05000000000000000000" pitchFamily="2" charset="2"/>
              <a:buChar char="q"/>
            </a:pPr>
            <a:r>
              <a:rPr lang="ar-SA" sz="2000" dirty="0"/>
              <a:t>فهم كيف يعمل نظام إدارة الصحة والسلامة المهنية من قِبل القيادة العليا والأفراد وموظفي الشركة.</a:t>
            </a:r>
          </a:p>
          <a:p>
            <a:pPr marL="342900" indent="-342900" algn="r" rtl="1">
              <a:buFont typeface="Wingdings" panose="05000000000000000000" pitchFamily="2" charset="2"/>
              <a:buChar char="q"/>
            </a:pPr>
            <a:r>
              <a:rPr lang="ar-SA" sz="2000" dirty="0"/>
              <a:t>دليل نظام إدارة الصحة والسلامة المهنية المصدر الوحيد لتعلم كيفية تشغيل نظام إدارة السلامة والصحة المهنية.</a:t>
            </a:r>
          </a:p>
          <a:p>
            <a:pPr marL="342900" indent="-342900" algn="r" rtl="1">
              <a:buFont typeface="Wingdings" panose="05000000000000000000" pitchFamily="2" charset="2"/>
              <a:buChar char="q"/>
            </a:pPr>
            <a:r>
              <a:rPr lang="ar-SA" sz="2000" dirty="0"/>
              <a:t>تقديم دليل لنظام إدارة السلامة والصحة المهنية للجهات المعنية لإثبات فعاليته في الشركة.</a:t>
            </a:r>
            <a:endParaRPr lang="en-US" sz="2000" dirty="0"/>
          </a:p>
        </p:txBody>
      </p:sp>
    </p:spTree>
    <p:extLst>
      <p:ext uri="{BB962C8B-B14F-4D97-AF65-F5344CB8AC3E}">
        <p14:creationId xmlns:p14="http://schemas.microsoft.com/office/powerpoint/2010/main" val="32204598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EB5E1EF-7E5B-4667-B4D6-2F1112A4CAA3}"/>
              </a:ext>
            </a:extLst>
          </p:cNvPr>
          <p:cNvSpPr>
            <a:spLocks noGrp="1"/>
          </p:cNvSpPr>
          <p:nvPr>
            <p:ph type="title"/>
          </p:nvPr>
        </p:nvSpPr>
        <p:spPr/>
        <p:txBody>
          <a:bodyPr/>
          <a:lstStyle/>
          <a:p>
            <a:r>
              <a:rPr lang="en-US" dirty="0"/>
              <a:t>Procedures  </a:t>
            </a:r>
          </a:p>
        </p:txBody>
      </p:sp>
      <p:sp>
        <p:nvSpPr>
          <p:cNvPr id="3" name="Content Placeholder 2">
            <a:extLst>
              <a:ext uri="{FF2B5EF4-FFF2-40B4-BE49-F238E27FC236}">
                <a16:creationId xmlns:a16="http://schemas.microsoft.com/office/drawing/2014/main" xmlns="" id="{4A93818C-1E5B-4900-9A6A-55DB2E73A836}"/>
              </a:ext>
            </a:extLst>
          </p:cNvPr>
          <p:cNvSpPr>
            <a:spLocks noGrp="1"/>
          </p:cNvSpPr>
          <p:nvPr>
            <p:ph idx="1"/>
          </p:nvPr>
        </p:nvSpPr>
        <p:spPr>
          <a:xfrm>
            <a:off x="238540" y="2279374"/>
            <a:ext cx="11953460" cy="4373217"/>
          </a:xfrm>
        </p:spPr>
        <p:txBody>
          <a:bodyPr>
            <a:noAutofit/>
          </a:bodyPr>
          <a:lstStyle/>
          <a:p>
            <a:r>
              <a:rPr lang="en-US" sz="2000" dirty="0">
                <a:latin typeface="Arial" panose="020B0604020202020204" pitchFamily="34" charset="0"/>
                <a:cs typeface="Arial" panose="020B0604020202020204" pitchFamily="34" charset="0"/>
              </a:rPr>
              <a:t>Procedures is a set of processes necessary to accomplish a specific task that highlights the importance of procedures in managing the operating work of a company.</a:t>
            </a:r>
            <a:endParaRPr lang="ar-SA"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The procedure determines what will be done, when and what records are to be kept.</a:t>
            </a:r>
            <a:endParaRPr lang="ar-SA"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All procedure have included the following items:</a:t>
            </a:r>
          </a:p>
          <a:p>
            <a:pPr>
              <a:buFont typeface="Arial" panose="020B0604020202020204" pitchFamily="34" charset="0"/>
              <a:buChar char="•"/>
            </a:pPr>
            <a:r>
              <a:rPr lang="en-US" sz="2000" dirty="0">
                <a:latin typeface="Arial" panose="020B0604020202020204" pitchFamily="34" charset="0"/>
                <a:cs typeface="Arial" panose="020B0604020202020204" pitchFamily="34" charset="0"/>
              </a:rPr>
              <a:t>1. Goals.</a:t>
            </a:r>
          </a:p>
          <a:p>
            <a:pPr>
              <a:buFont typeface="Arial" panose="020B0604020202020204" pitchFamily="34" charset="0"/>
              <a:buChar char="•"/>
            </a:pPr>
            <a:r>
              <a:rPr lang="en-US" sz="2000" dirty="0">
                <a:latin typeface="Arial" panose="020B0604020202020204" pitchFamily="34" charset="0"/>
                <a:cs typeface="Arial" panose="020B0604020202020204" pitchFamily="34" charset="0"/>
              </a:rPr>
              <a:t>2. Responsibilities. </a:t>
            </a:r>
          </a:p>
          <a:p>
            <a:pPr>
              <a:buFont typeface="Arial" panose="020B0604020202020204" pitchFamily="34" charset="0"/>
              <a:buChar char="•"/>
            </a:pPr>
            <a:r>
              <a:rPr lang="en-US" sz="2000" dirty="0">
                <a:latin typeface="Arial" panose="020B0604020202020204" pitchFamily="34" charset="0"/>
                <a:cs typeface="Arial" panose="020B0604020202020204" pitchFamily="34" charset="0"/>
              </a:rPr>
              <a:t>3. Scope.</a:t>
            </a:r>
          </a:p>
          <a:p>
            <a:pPr>
              <a:buFont typeface="Arial" panose="020B0604020202020204" pitchFamily="34" charset="0"/>
              <a:buChar char="•"/>
            </a:pPr>
            <a:r>
              <a:rPr lang="en-US" sz="2000" dirty="0">
                <a:latin typeface="Arial" panose="020B0604020202020204" pitchFamily="34" charset="0"/>
                <a:cs typeface="Arial" panose="020B0604020202020204" pitchFamily="34" charset="0"/>
              </a:rPr>
              <a:t>4. Operation. </a:t>
            </a:r>
          </a:p>
          <a:p>
            <a:pPr>
              <a:buFont typeface="Arial" panose="020B0604020202020204" pitchFamily="34" charset="0"/>
              <a:buChar char="•"/>
            </a:pPr>
            <a:r>
              <a:rPr lang="en-US" sz="2000" dirty="0">
                <a:latin typeface="Arial" panose="020B0604020202020204" pitchFamily="34" charset="0"/>
                <a:cs typeface="Arial" panose="020B0604020202020204" pitchFamily="34" charset="0"/>
              </a:rPr>
              <a:t>5. Performance indicators. </a:t>
            </a:r>
          </a:p>
          <a:p>
            <a:pPr>
              <a:buFont typeface="Arial" panose="020B0604020202020204" pitchFamily="34" charset="0"/>
              <a:buChar char="•"/>
            </a:pPr>
            <a:r>
              <a:rPr lang="en-US" sz="2000" dirty="0">
                <a:latin typeface="Arial" panose="020B0604020202020204" pitchFamily="34" charset="0"/>
                <a:cs typeface="Arial" panose="020B0604020202020204" pitchFamily="34" charset="0"/>
              </a:rPr>
              <a:t>6. Relevant document and records</a:t>
            </a:r>
            <a:r>
              <a:rPr lang="en-US" dirty="0">
                <a:latin typeface="Arial" panose="020B0604020202020204" pitchFamily="34" charset="0"/>
                <a:cs typeface="Arial" panose="020B0604020202020204" pitchFamily="34" charset="0"/>
              </a:rPr>
              <a:t>. </a:t>
            </a:r>
            <a:endParaRPr lang="ar-SA" dirty="0">
              <a:latin typeface="Arial" panose="020B0604020202020204" pitchFamily="34" charset="0"/>
              <a:cs typeface="Arial" panose="020B0604020202020204" pitchFamily="34" charset="0"/>
            </a:endParaRPr>
          </a:p>
          <a:p>
            <a:pPr marL="0" indent="0">
              <a:buNone/>
            </a:pPr>
            <a:endParaRPr lang="en-US" sz="1600" dirty="0"/>
          </a:p>
        </p:txBody>
      </p:sp>
    </p:spTree>
    <p:extLst>
      <p:ext uri="{BB962C8B-B14F-4D97-AF65-F5344CB8AC3E}">
        <p14:creationId xmlns:p14="http://schemas.microsoft.com/office/powerpoint/2010/main" val="16721104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9FB1FA8-7431-4548-9862-3F4800DCD17C}"/>
              </a:ext>
            </a:extLst>
          </p:cNvPr>
          <p:cNvSpPr>
            <a:spLocks noGrp="1"/>
          </p:cNvSpPr>
          <p:nvPr>
            <p:ph type="title"/>
          </p:nvPr>
        </p:nvSpPr>
        <p:spPr>
          <a:xfrm>
            <a:off x="1526015" y="655616"/>
            <a:ext cx="8761413" cy="706964"/>
          </a:xfrm>
        </p:spPr>
        <p:txBody>
          <a:bodyPr/>
          <a:lstStyle/>
          <a:p>
            <a:pPr algn="r"/>
            <a:r>
              <a:rPr lang="ar-SA" dirty="0"/>
              <a:t>1- سياق عمل المنشأة </a:t>
            </a:r>
            <a:endParaRPr lang="en-US" dirty="0"/>
          </a:p>
        </p:txBody>
      </p:sp>
      <p:sp>
        <p:nvSpPr>
          <p:cNvPr id="3" name="Content Placeholder 2">
            <a:extLst>
              <a:ext uri="{FF2B5EF4-FFF2-40B4-BE49-F238E27FC236}">
                <a16:creationId xmlns:a16="http://schemas.microsoft.com/office/drawing/2014/main" xmlns="" id="{8FE1CC39-9B5D-474D-BCEF-861EF8772045}"/>
              </a:ext>
            </a:extLst>
          </p:cNvPr>
          <p:cNvSpPr>
            <a:spLocks noGrp="1"/>
          </p:cNvSpPr>
          <p:nvPr>
            <p:ph idx="4294967295"/>
          </p:nvPr>
        </p:nvSpPr>
        <p:spPr>
          <a:xfrm>
            <a:off x="159026" y="2279650"/>
            <a:ext cx="11237844" cy="4306888"/>
          </a:xfrm>
        </p:spPr>
        <p:txBody>
          <a:bodyPr>
            <a:noAutofit/>
          </a:bodyPr>
          <a:lstStyle/>
          <a:p>
            <a:pPr marL="0" indent="0" algn="r" rtl="1">
              <a:lnSpc>
                <a:spcPct val="150000"/>
              </a:lnSpc>
              <a:buNone/>
            </a:pPr>
            <a:r>
              <a:rPr lang="ar-BH" sz="2200" dirty="0"/>
              <a:t>1</a:t>
            </a:r>
            <a:r>
              <a:rPr lang="ar-SA" sz="2200" dirty="0"/>
              <a:t>- </a:t>
            </a:r>
            <a:r>
              <a:rPr lang="ar-BH" sz="2200" dirty="0"/>
              <a:t>يتم </a:t>
            </a:r>
            <a:r>
              <a:rPr lang="ar-SA" sz="2200" dirty="0"/>
              <a:t>تحديد القضايا الداخلية</a:t>
            </a:r>
            <a:r>
              <a:rPr lang="en-US" sz="2200" dirty="0"/>
              <a:t> </a:t>
            </a:r>
            <a:r>
              <a:rPr lang="ar-SA" sz="2200" dirty="0"/>
              <a:t>و الخارجية والتي تؤثر على قدرة الشركة على تحقيق النتائج المقصودة من نظام الصحة والسلامة المهنية</a:t>
            </a:r>
          </a:p>
          <a:p>
            <a:pPr marL="0" indent="0" algn="r" rtl="1">
              <a:lnSpc>
                <a:spcPct val="150000"/>
              </a:lnSpc>
              <a:buNone/>
            </a:pPr>
            <a:r>
              <a:rPr lang="ar-SA" sz="2400" dirty="0"/>
              <a:t>2- يتم تحديد الأطراف المهتمة و تحديد توقعاتهم واحتياجاتهم</a:t>
            </a:r>
            <a:r>
              <a:rPr lang="en-US" sz="2400" dirty="0"/>
              <a:t> </a:t>
            </a:r>
            <a:r>
              <a:rPr lang="ar-SA" sz="2400" dirty="0"/>
              <a:t>و متطلباتهم.</a:t>
            </a:r>
            <a:endParaRPr lang="ar-BH" sz="2400" dirty="0"/>
          </a:p>
          <a:p>
            <a:pPr marL="0" indent="0" algn="r" rtl="1">
              <a:lnSpc>
                <a:spcPct val="150000"/>
              </a:lnSpc>
              <a:buNone/>
            </a:pPr>
            <a:r>
              <a:rPr lang="ar-BH" sz="2400" dirty="0"/>
              <a:t>3- </a:t>
            </a:r>
            <a:r>
              <a:rPr lang="ar-SA" sz="2400" dirty="0"/>
              <a:t>تحديد نطاق وحدود نظام إدارة السلامة والصحة المهنية وقابليتها للتطبيق والأنشطة والمنتجات والخدمات و الحدود المادية للشركة</a:t>
            </a:r>
            <a:r>
              <a:rPr lang="ar-BH" sz="2400" dirty="0"/>
              <a:t>.</a:t>
            </a:r>
            <a:endParaRPr lang="en-US" sz="2400" dirty="0"/>
          </a:p>
          <a:p>
            <a:pPr marL="0" indent="0" algn="r" rtl="1">
              <a:lnSpc>
                <a:spcPct val="150000"/>
              </a:lnSpc>
              <a:buNone/>
            </a:pPr>
            <a:endParaRPr lang="en-US" sz="2200" dirty="0"/>
          </a:p>
        </p:txBody>
      </p:sp>
    </p:spTree>
    <p:extLst>
      <p:ext uri="{BB962C8B-B14F-4D97-AF65-F5344CB8AC3E}">
        <p14:creationId xmlns:p14="http://schemas.microsoft.com/office/powerpoint/2010/main" val="11926955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F6054B0-AF61-4BB2-B2A5-8322DE39D556}"/>
              </a:ext>
            </a:extLst>
          </p:cNvPr>
          <p:cNvSpPr>
            <a:spLocks noGrp="1"/>
          </p:cNvSpPr>
          <p:nvPr>
            <p:ph type="title"/>
          </p:nvPr>
        </p:nvSpPr>
        <p:spPr>
          <a:xfrm>
            <a:off x="1221215" y="708624"/>
            <a:ext cx="8761413" cy="706964"/>
          </a:xfrm>
        </p:spPr>
        <p:txBody>
          <a:bodyPr/>
          <a:lstStyle/>
          <a:p>
            <a:pPr algn="r"/>
            <a:r>
              <a:rPr lang="ar-SA" dirty="0"/>
              <a:t>القضايا الداخلية : </a:t>
            </a:r>
            <a:endParaRPr lang="en-US" dirty="0"/>
          </a:p>
        </p:txBody>
      </p:sp>
      <p:pic>
        <p:nvPicPr>
          <p:cNvPr id="3" name="Picture 2">
            <a:extLst>
              <a:ext uri="{FF2B5EF4-FFF2-40B4-BE49-F238E27FC236}">
                <a16:creationId xmlns:a16="http://schemas.microsoft.com/office/drawing/2014/main" xmlns="" id="{5DBF5DB4-ACA0-4A68-8639-77A947B2F2F1}"/>
              </a:ext>
            </a:extLst>
          </p:cNvPr>
          <p:cNvPicPr>
            <a:picLocks noChangeAspect="1"/>
          </p:cNvPicPr>
          <p:nvPr/>
        </p:nvPicPr>
        <p:blipFill>
          <a:blip r:embed="rId2"/>
          <a:stretch>
            <a:fillRect/>
          </a:stretch>
        </p:blipFill>
        <p:spPr>
          <a:xfrm>
            <a:off x="477078" y="1621082"/>
            <a:ext cx="11304105" cy="5071266"/>
          </a:xfrm>
          <a:prstGeom prst="rect">
            <a:avLst/>
          </a:prstGeom>
        </p:spPr>
      </p:pic>
    </p:spTree>
    <p:extLst>
      <p:ext uri="{BB962C8B-B14F-4D97-AF65-F5344CB8AC3E}">
        <p14:creationId xmlns:p14="http://schemas.microsoft.com/office/powerpoint/2010/main" val="15712604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8098913-8F0A-4618-9FEB-9DB359AAD1AD}"/>
              </a:ext>
            </a:extLst>
          </p:cNvPr>
          <p:cNvSpPr>
            <a:spLocks noGrp="1"/>
          </p:cNvSpPr>
          <p:nvPr>
            <p:ph type="title"/>
          </p:nvPr>
        </p:nvSpPr>
        <p:spPr>
          <a:xfrm>
            <a:off x="1219200" y="762000"/>
            <a:ext cx="8761413" cy="706964"/>
          </a:xfrm>
        </p:spPr>
        <p:txBody>
          <a:bodyPr/>
          <a:lstStyle/>
          <a:p>
            <a:pPr algn="r"/>
            <a:r>
              <a:rPr lang="ar-SA" dirty="0"/>
              <a:t>القضايا الخارجية: </a:t>
            </a:r>
            <a:endParaRPr lang="en-US" dirty="0"/>
          </a:p>
        </p:txBody>
      </p:sp>
      <p:sp>
        <p:nvSpPr>
          <p:cNvPr id="3" name="Content Placeholder 2">
            <a:extLst>
              <a:ext uri="{FF2B5EF4-FFF2-40B4-BE49-F238E27FC236}">
                <a16:creationId xmlns:a16="http://schemas.microsoft.com/office/drawing/2014/main" xmlns="" id="{82D8CA49-24C7-4F06-B7F2-653F13435BAF}"/>
              </a:ext>
            </a:extLst>
          </p:cNvPr>
          <p:cNvSpPr>
            <a:spLocks noGrp="1"/>
          </p:cNvSpPr>
          <p:nvPr>
            <p:ph idx="1"/>
          </p:nvPr>
        </p:nvSpPr>
        <p:spPr/>
        <p:txBody>
          <a:bodyPr/>
          <a:lstStyle/>
          <a:p>
            <a:pPr marL="0" indent="0" algn="r" rtl="1">
              <a:lnSpc>
                <a:spcPct val="150000"/>
              </a:lnSpc>
              <a:buNone/>
            </a:pPr>
            <a:r>
              <a:rPr lang="ar-BH" dirty="0"/>
              <a:t>2</a:t>
            </a:r>
            <a:endParaRPr lang="en-US" dirty="0"/>
          </a:p>
        </p:txBody>
      </p:sp>
      <p:graphicFrame>
        <p:nvGraphicFramePr>
          <p:cNvPr id="4" name="Table 3">
            <a:extLst>
              <a:ext uri="{FF2B5EF4-FFF2-40B4-BE49-F238E27FC236}">
                <a16:creationId xmlns:a16="http://schemas.microsoft.com/office/drawing/2014/main" xmlns="" id="{DFDAE300-60CC-4BDE-8C5A-A662FF87BB77}"/>
              </a:ext>
            </a:extLst>
          </p:cNvPr>
          <p:cNvGraphicFramePr>
            <a:graphicFrameLocks noGrp="1"/>
          </p:cNvGraphicFramePr>
          <p:nvPr>
            <p:extLst>
              <p:ext uri="{D42A27DB-BD31-4B8C-83A1-F6EECF244321}">
                <p14:modId xmlns:p14="http://schemas.microsoft.com/office/powerpoint/2010/main" val="3440768678"/>
              </p:ext>
            </p:extLst>
          </p:nvPr>
        </p:nvGraphicFramePr>
        <p:xfrm>
          <a:off x="470882" y="1755026"/>
          <a:ext cx="11250236" cy="4897884"/>
        </p:xfrm>
        <a:graphic>
          <a:graphicData uri="http://schemas.openxmlformats.org/drawingml/2006/table">
            <a:tbl>
              <a:tblPr rtl="1" firstRow="1" firstCol="1" bandRow="1">
                <a:tableStyleId>{5C22544A-7EE6-4342-B048-85BDC9FD1C3A}</a:tableStyleId>
              </a:tblPr>
              <a:tblGrid>
                <a:gridCol w="3736856">
                  <a:extLst>
                    <a:ext uri="{9D8B030D-6E8A-4147-A177-3AD203B41FA5}">
                      <a16:colId xmlns:a16="http://schemas.microsoft.com/office/drawing/2014/main" xmlns="" val="3837709862"/>
                    </a:ext>
                  </a:extLst>
                </a:gridCol>
                <a:gridCol w="3323388">
                  <a:extLst>
                    <a:ext uri="{9D8B030D-6E8A-4147-A177-3AD203B41FA5}">
                      <a16:colId xmlns:a16="http://schemas.microsoft.com/office/drawing/2014/main" xmlns="" val="2668590081"/>
                    </a:ext>
                  </a:extLst>
                </a:gridCol>
                <a:gridCol w="4189992">
                  <a:extLst>
                    <a:ext uri="{9D8B030D-6E8A-4147-A177-3AD203B41FA5}">
                      <a16:colId xmlns:a16="http://schemas.microsoft.com/office/drawing/2014/main" xmlns="" val="2453699180"/>
                    </a:ext>
                  </a:extLst>
                </a:gridCol>
              </a:tblGrid>
              <a:tr h="436708">
                <a:tc>
                  <a:txBody>
                    <a:bodyPr/>
                    <a:lstStyle/>
                    <a:p>
                      <a:pPr algn="ctr" rtl="1">
                        <a:lnSpc>
                          <a:spcPct val="107000"/>
                        </a:lnSpc>
                        <a:spcAft>
                          <a:spcPts val="0"/>
                        </a:spcAft>
                      </a:pPr>
                      <a:r>
                        <a:rPr lang="ar-SA" sz="1400" b="1" dirty="0">
                          <a:effectLst/>
                          <a:cs typeface="+mn-cs"/>
                        </a:rPr>
                        <a:t>القضية</a:t>
                      </a:r>
                      <a:endParaRPr lang="en-US" sz="1200" b="1" dirty="0">
                        <a:effectLst/>
                        <a:cs typeface="+mn-cs"/>
                      </a:endParaRPr>
                    </a:p>
                    <a:p>
                      <a:pPr algn="ctr" rtl="1">
                        <a:lnSpc>
                          <a:spcPct val="107000"/>
                        </a:lnSpc>
                        <a:spcAft>
                          <a:spcPts val="0"/>
                        </a:spcAft>
                      </a:pPr>
                      <a:r>
                        <a:rPr lang="ar-SA" sz="1400" b="1" dirty="0">
                          <a:effectLst/>
                          <a:cs typeface="+mn-cs"/>
                        </a:rPr>
                        <a:t> </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tc>
                  <a:txBody>
                    <a:bodyPr/>
                    <a:lstStyle/>
                    <a:p>
                      <a:pPr algn="ctr" rtl="1">
                        <a:lnSpc>
                          <a:spcPct val="107000"/>
                        </a:lnSpc>
                        <a:spcAft>
                          <a:spcPts val="0"/>
                        </a:spcAft>
                      </a:pPr>
                      <a:r>
                        <a:rPr lang="ar-SA" sz="1400" b="1">
                          <a:effectLst/>
                          <a:cs typeface="+mn-cs"/>
                        </a:rPr>
                        <a:t>التأثير</a:t>
                      </a:r>
                      <a:endParaRPr lang="en-US" sz="1200" b="1">
                        <a:effectLst/>
                        <a:latin typeface="Calibri" panose="020F0502020204030204" pitchFamily="34" charset="0"/>
                        <a:ea typeface="Calibri" panose="020F0502020204030204" pitchFamily="34" charset="0"/>
                        <a:cs typeface="+mn-cs"/>
                      </a:endParaRPr>
                    </a:p>
                  </a:txBody>
                  <a:tcPr marL="55403" marR="55403" marT="0" marB="0"/>
                </a:tc>
                <a:tc>
                  <a:txBody>
                    <a:bodyPr/>
                    <a:lstStyle/>
                    <a:p>
                      <a:pPr algn="ctr" rtl="1">
                        <a:lnSpc>
                          <a:spcPct val="107000"/>
                        </a:lnSpc>
                        <a:spcAft>
                          <a:spcPts val="0"/>
                        </a:spcAft>
                      </a:pPr>
                      <a:r>
                        <a:rPr lang="ar-SA" sz="1400" b="1">
                          <a:effectLst/>
                          <a:cs typeface="+mn-cs"/>
                        </a:rPr>
                        <a:t>الوصف</a:t>
                      </a:r>
                      <a:endParaRPr lang="en-US" sz="1200" b="1">
                        <a:effectLst/>
                        <a:latin typeface="Calibri" panose="020F0502020204030204" pitchFamily="34" charset="0"/>
                        <a:ea typeface="Calibri" panose="020F0502020204030204" pitchFamily="34" charset="0"/>
                        <a:cs typeface="+mn-cs"/>
                      </a:endParaRPr>
                    </a:p>
                  </a:txBody>
                  <a:tcPr marL="55403" marR="55403" marT="0" marB="0"/>
                </a:tc>
                <a:extLst>
                  <a:ext uri="{0D108BD9-81ED-4DB2-BD59-A6C34878D82A}">
                    <a16:rowId xmlns:a16="http://schemas.microsoft.com/office/drawing/2014/main" xmlns="" val="2450252725"/>
                  </a:ext>
                </a:extLst>
              </a:tr>
              <a:tr h="640969">
                <a:tc>
                  <a:txBody>
                    <a:bodyPr/>
                    <a:lstStyle/>
                    <a:p>
                      <a:pPr algn="r" rtl="1">
                        <a:lnSpc>
                          <a:spcPct val="107000"/>
                        </a:lnSpc>
                        <a:spcAft>
                          <a:spcPts val="0"/>
                        </a:spcAft>
                      </a:pPr>
                      <a:r>
                        <a:rPr lang="ar-SA" sz="1400" b="1" dirty="0">
                          <a:effectLst/>
                          <a:cs typeface="+mn-cs"/>
                        </a:rPr>
                        <a:t>سياسية </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tc>
                  <a:txBody>
                    <a:bodyPr/>
                    <a:lstStyle/>
                    <a:p>
                      <a:pPr algn="r" rtl="1">
                        <a:lnSpc>
                          <a:spcPct val="107000"/>
                        </a:lnSpc>
                        <a:spcAft>
                          <a:spcPts val="0"/>
                        </a:spcAft>
                      </a:pPr>
                      <a:r>
                        <a:rPr lang="ar-SA" sz="1400" b="1" dirty="0">
                          <a:effectLst/>
                          <a:cs typeface="+mn-cs"/>
                        </a:rPr>
                        <a:t>سلبي</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tc>
                  <a:txBody>
                    <a:bodyPr/>
                    <a:lstStyle/>
                    <a:p>
                      <a:pPr algn="r" rtl="1">
                        <a:lnSpc>
                          <a:spcPct val="107000"/>
                        </a:lnSpc>
                        <a:spcAft>
                          <a:spcPts val="0"/>
                        </a:spcAft>
                      </a:pPr>
                      <a:r>
                        <a:rPr lang="ar-SA" sz="1400" b="1" dirty="0">
                          <a:effectLst/>
                          <a:cs typeface="+mn-cs"/>
                        </a:rPr>
                        <a:t>الظروف السياسية بسبب الإحتلال الإسرائيلي. </a:t>
                      </a:r>
                      <a:endParaRPr lang="en-US" sz="1200" b="1" dirty="0">
                        <a:effectLst/>
                        <a:cs typeface="+mn-cs"/>
                      </a:endParaRPr>
                    </a:p>
                    <a:p>
                      <a:pPr algn="r" rtl="1">
                        <a:lnSpc>
                          <a:spcPct val="107000"/>
                        </a:lnSpc>
                        <a:spcAft>
                          <a:spcPts val="0"/>
                        </a:spcAft>
                      </a:pPr>
                      <a:r>
                        <a:rPr lang="ar-SA" sz="1400" b="1" dirty="0">
                          <a:effectLst/>
                          <a:cs typeface="+mn-cs"/>
                        </a:rPr>
                        <a:t> </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extLst>
                  <a:ext uri="{0D108BD9-81ED-4DB2-BD59-A6C34878D82A}">
                    <a16:rowId xmlns:a16="http://schemas.microsoft.com/office/drawing/2014/main" xmlns="" val="2737008691"/>
                  </a:ext>
                </a:extLst>
              </a:tr>
              <a:tr h="436708">
                <a:tc>
                  <a:txBody>
                    <a:bodyPr/>
                    <a:lstStyle/>
                    <a:p>
                      <a:pPr algn="r" rtl="1">
                        <a:lnSpc>
                          <a:spcPct val="107000"/>
                        </a:lnSpc>
                        <a:spcAft>
                          <a:spcPts val="0"/>
                        </a:spcAft>
                      </a:pPr>
                      <a:r>
                        <a:rPr lang="ar-SA" sz="1400" b="1">
                          <a:effectLst/>
                          <a:cs typeface="+mn-cs"/>
                        </a:rPr>
                        <a:t>تكنولوجية </a:t>
                      </a:r>
                      <a:endParaRPr lang="en-US" sz="1200" b="1">
                        <a:effectLst/>
                        <a:latin typeface="Calibri" panose="020F0502020204030204" pitchFamily="34" charset="0"/>
                        <a:ea typeface="Calibri" panose="020F0502020204030204" pitchFamily="34" charset="0"/>
                        <a:cs typeface="+mn-cs"/>
                      </a:endParaRPr>
                    </a:p>
                  </a:txBody>
                  <a:tcPr marL="55403" marR="55403" marT="0" marB="0"/>
                </a:tc>
                <a:tc>
                  <a:txBody>
                    <a:bodyPr/>
                    <a:lstStyle/>
                    <a:p>
                      <a:pPr algn="r" rtl="1">
                        <a:lnSpc>
                          <a:spcPct val="107000"/>
                        </a:lnSpc>
                        <a:spcAft>
                          <a:spcPts val="0"/>
                        </a:spcAft>
                      </a:pPr>
                      <a:r>
                        <a:rPr lang="ar-SA" sz="1400" b="1" dirty="0">
                          <a:effectLst/>
                          <a:cs typeface="+mn-cs"/>
                        </a:rPr>
                        <a:t>محايد </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tc>
                  <a:txBody>
                    <a:bodyPr/>
                    <a:lstStyle/>
                    <a:p>
                      <a:pPr algn="r" rtl="1">
                        <a:lnSpc>
                          <a:spcPct val="107000"/>
                        </a:lnSpc>
                        <a:spcAft>
                          <a:spcPts val="0"/>
                        </a:spcAft>
                      </a:pPr>
                      <a:r>
                        <a:rPr lang="ar-SA" sz="1400" b="1" dirty="0">
                          <a:effectLst/>
                          <a:cs typeface="+mn-cs"/>
                        </a:rPr>
                        <a:t>التطور التكنولوجي السريع للماكنات.</a:t>
                      </a:r>
                      <a:endParaRPr lang="en-US" sz="1200" b="1" dirty="0">
                        <a:effectLst/>
                        <a:cs typeface="+mn-cs"/>
                      </a:endParaRPr>
                    </a:p>
                    <a:p>
                      <a:pPr algn="r" rtl="1">
                        <a:lnSpc>
                          <a:spcPct val="107000"/>
                        </a:lnSpc>
                        <a:spcAft>
                          <a:spcPts val="0"/>
                        </a:spcAft>
                      </a:pPr>
                      <a:r>
                        <a:rPr lang="ar-SA" sz="1400" b="1" dirty="0">
                          <a:effectLst/>
                          <a:cs typeface="+mn-cs"/>
                        </a:rPr>
                        <a:t> </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extLst>
                  <a:ext uri="{0D108BD9-81ED-4DB2-BD59-A6C34878D82A}">
                    <a16:rowId xmlns:a16="http://schemas.microsoft.com/office/drawing/2014/main" xmlns="" val="3906560883"/>
                  </a:ext>
                </a:extLst>
              </a:tr>
              <a:tr h="660733">
                <a:tc>
                  <a:txBody>
                    <a:bodyPr/>
                    <a:lstStyle/>
                    <a:p>
                      <a:pPr algn="r" rtl="1">
                        <a:lnSpc>
                          <a:spcPct val="107000"/>
                        </a:lnSpc>
                        <a:spcAft>
                          <a:spcPts val="0"/>
                        </a:spcAft>
                      </a:pPr>
                      <a:r>
                        <a:rPr lang="ar-SA" sz="1400" b="1">
                          <a:effectLst/>
                          <a:cs typeface="+mn-cs"/>
                        </a:rPr>
                        <a:t>تنافسية </a:t>
                      </a:r>
                      <a:endParaRPr lang="en-US" sz="1200" b="1">
                        <a:effectLst/>
                        <a:latin typeface="Calibri" panose="020F0502020204030204" pitchFamily="34" charset="0"/>
                        <a:ea typeface="Calibri" panose="020F0502020204030204" pitchFamily="34" charset="0"/>
                        <a:cs typeface="+mn-cs"/>
                      </a:endParaRPr>
                    </a:p>
                  </a:txBody>
                  <a:tcPr marL="55403" marR="55403" marT="0" marB="0"/>
                </a:tc>
                <a:tc>
                  <a:txBody>
                    <a:bodyPr/>
                    <a:lstStyle/>
                    <a:p>
                      <a:pPr algn="r" rtl="1">
                        <a:lnSpc>
                          <a:spcPct val="107000"/>
                        </a:lnSpc>
                        <a:spcAft>
                          <a:spcPts val="0"/>
                        </a:spcAft>
                      </a:pPr>
                      <a:r>
                        <a:rPr lang="ar-SA" sz="1400" b="1" dirty="0">
                          <a:effectLst/>
                          <a:cs typeface="+mn-cs"/>
                        </a:rPr>
                        <a:t>سلبي </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tc>
                  <a:txBody>
                    <a:bodyPr/>
                    <a:lstStyle/>
                    <a:p>
                      <a:pPr algn="r" rtl="1">
                        <a:lnSpc>
                          <a:spcPct val="107000"/>
                        </a:lnSpc>
                        <a:spcAft>
                          <a:spcPts val="0"/>
                        </a:spcAft>
                      </a:pPr>
                      <a:r>
                        <a:rPr lang="ar-SA" sz="1400" b="1" dirty="0">
                          <a:effectLst/>
                          <a:cs typeface="+mn-cs"/>
                        </a:rPr>
                        <a:t>وجود شركات إسرائيلية منافسة </a:t>
                      </a:r>
                      <a:endParaRPr lang="en-US" sz="1200" b="1" dirty="0">
                        <a:effectLst/>
                        <a:cs typeface="+mn-cs"/>
                      </a:endParaRPr>
                    </a:p>
                    <a:p>
                      <a:pPr algn="r" rtl="1">
                        <a:lnSpc>
                          <a:spcPct val="107000"/>
                        </a:lnSpc>
                        <a:spcAft>
                          <a:spcPts val="0"/>
                        </a:spcAft>
                      </a:pPr>
                      <a:r>
                        <a:rPr lang="ar-SA" sz="1400" b="1" dirty="0">
                          <a:effectLst/>
                          <a:cs typeface="+mn-cs"/>
                        </a:rPr>
                        <a:t>شركات إستيراد منافسة.</a:t>
                      </a:r>
                      <a:endParaRPr lang="en-US" sz="1200" b="1" dirty="0">
                        <a:effectLst/>
                        <a:cs typeface="+mn-cs"/>
                      </a:endParaRPr>
                    </a:p>
                    <a:p>
                      <a:pPr algn="r" rtl="1">
                        <a:lnSpc>
                          <a:spcPct val="107000"/>
                        </a:lnSpc>
                        <a:spcAft>
                          <a:spcPts val="0"/>
                        </a:spcAft>
                      </a:pPr>
                      <a:r>
                        <a:rPr lang="ar-SA" sz="1400" b="1" dirty="0">
                          <a:effectLst/>
                          <a:cs typeface="+mn-cs"/>
                        </a:rPr>
                        <a:t> </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extLst>
                  <a:ext uri="{0D108BD9-81ED-4DB2-BD59-A6C34878D82A}">
                    <a16:rowId xmlns:a16="http://schemas.microsoft.com/office/drawing/2014/main" xmlns="" val="1176794974"/>
                  </a:ext>
                </a:extLst>
              </a:tr>
              <a:tr h="884758">
                <a:tc>
                  <a:txBody>
                    <a:bodyPr/>
                    <a:lstStyle/>
                    <a:p>
                      <a:pPr algn="r" rtl="1">
                        <a:lnSpc>
                          <a:spcPct val="107000"/>
                        </a:lnSpc>
                        <a:spcAft>
                          <a:spcPts val="0"/>
                        </a:spcAft>
                      </a:pPr>
                      <a:r>
                        <a:rPr lang="ar-SA" sz="1400" b="1">
                          <a:effectLst/>
                          <a:cs typeface="+mn-cs"/>
                        </a:rPr>
                        <a:t>بيئية </a:t>
                      </a:r>
                      <a:endParaRPr lang="en-US" sz="1200" b="1">
                        <a:effectLst/>
                        <a:latin typeface="Calibri" panose="020F0502020204030204" pitchFamily="34" charset="0"/>
                        <a:ea typeface="Calibri" panose="020F0502020204030204" pitchFamily="34" charset="0"/>
                        <a:cs typeface="+mn-cs"/>
                      </a:endParaRPr>
                    </a:p>
                  </a:txBody>
                  <a:tcPr marL="55403" marR="55403" marT="0" marB="0"/>
                </a:tc>
                <a:tc>
                  <a:txBody>
                    <a:bodyPr/>
                    <a:lstStyle/>
                    <a:p>
                      <a:pPr algn="r" rtl="1">
                        <a:lnSpc>
                          <a:spcPct val="107000"/>
                        </a:lnSpc>
                        <a:spcAft>
                          <a:spcPts val="0"/>
                        </a:spcAft>
                      </a:pPr>
                      <a:r>
                        <a:rPr lang="ar-SA" sz="1400" b="1" dirty="0">
                          <a:effectLst/>
                          <a:cs typeface="+mn-cs"/>
                        </a:rPr>
                        <a:t>محايد </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tc>
                  <a:txBody>
                    <a:bodyPr/>
                    <a:lstStyle/>
                    <a:p>
                      <a:pPr marL="342900" lvl="0" indent="-342900" algn="r" rtl="1">
                        <a:lnSpc>
                          <a:spcPct val="107000"/>
                        </a:lnSpc>
                        <a:spcAft>
                          <a:spcPts val="0"/>
                        </a:spcAft>
                        <a:buFont typeface="Symbol" panose="05050102010706020507" pitchFamily="18" charset="2"/>
                        <a:buChar char=""/>
                      </a:pPr>
                      <a:r>
                        <a:rPr lang="ar-SA" sz="1400" b="1">
                          <a:effectLst/>
                          <a:cs typeface="+mn-cs"/>
                        </a:rPr>
                        <a:t>الرطوبة.</a:t>
                      </a:r>
                      <a:endParaRPr lang="en-US" sz="1200" b="1">
                        <a:effectLst/>
                        <a:cs typeface="+mn-cs"/>
                      </a:endParaRPr>
                    </a:p>
                    <a:p>
                      <a:pPr marL="342900" lvl="0" indent="-342900" algn="r" rtl="1">
                        <a:lnSpc>
                          <a:spcPct val="107000"/>
                        </a:lnSpc>
                        <a:spcAft>
                          <a:spcPts val="0"/>
                        </a:spcAft>
                        <a:buFont typeface="Symbol" panose="05050102010706020507" pitchFamily="18" charset="2"/>
                        <a:buChar char=""/>
                      </a:pPr>
                      <a:r>
                        <a:rPr lang="ar-SA" sz="1400" b="1">
                          <a:effectLst/>
                          <a:cs typeface="+mn-cs"/>
                        </a:rPr>
                        <a:t>أشعة الشمس.</a:t>
                      </a:r>
                      <a:endParaRPr lang="en-US" sz="1200" b="1">
                        <a:effectLst/>
                        <a:cs typeface="+mn-cs"/>
                      </a:endParaRPr>
                    </a:p>
                    <a:p>
                      <a:pPr marL="342900" lvl="0" indent="-342900" algn="r" rtl="1">
                        <a:lnSpc>
                          <a:spcPct val="107000"/>
                        </a:lnSpc>
                        <a:spcAft>
                          <a:spcPts val="0"/>
                        </a:spcAft>
                        <a:buFont typeface="Symbol" panose="05050102010706020507" pitchFamily="18" charset="2"/>
                        <a:buChar char=""/>
                      </a:pPr>
                      <a:r>
                        <a:rPr lang="ar-SA" sz="1400" b="1">
                          <a:effectLst/>
                          <a:cs typeface="+mn-cs"/>
                        </a:rPr>
                        <a:t>الامطار. </a:t>
                      </a:r>
                      <a:endParaRPr lang="en-US" sz="1200" b="1">
                        <a:effectLst/>
                        <a:cs typeface="+mn-cs"/>
                      </a:endParaRPr>
                    </a:p>
                    <a:p>
                      <a:pPr marL="457200" algn="r" rtl="1">
                        <a:lnSpc>
                          <a:spcPct val="107000"/>
                        </a:lnSpc>
                        <a:spcAft>
                          <a:spcPts val="0"/>
                        </a:spcAft>
                      </a:pPr>
                      <a:r>
                        <a:rPr lang="ar-SA" sz="1400" b="1">
                          <a:effectLst/>
                          <a:cs typeface="+mn-cs"/>
                        </a:rPr>
                        <a:t> </a:t>
                      </a:r>
                      <a:endParaRPr lang="en-US" sz="1200" b="1">
                        <a:effectLst/>
                        <a:latin typeface="Calibri" panose="020F0502020204030204" pitchFamily="34" charset="0"/>
                        <a:ea typeface="Calibri" panose="020F0502020204030204" pitchFamily="34" charset="0"/>
                        <a:cs typeface="+mn-cs"/>
                      </a:endParaRPr>
                    </a:p>
                  </a:txBody>
                  <a:tcPr marL="55403" marR="55403" marT="0" marB="0"/>
                </a:tc>
                <a:extLst>
                  <a:ext uri="{0D108BD9-81ED-4DB2-BD59-A6C34878D82A}">
                    <a16:rowId xmlns:a16="http://schemas.microsoft.com/office/drawing/2014/main" xmlns="" val="4272456622"/>
                  </a:ext>
                </a:extLst>
              </a:tr>
              <a:tr h="660733">
                <a:tc>
                  <a:txBody>
                    <a:bodyPr/>
                    <a:lstStyle/>
                    <a:p>
                      <a:pPr algn="r" rtl="1">
                        <a:lnSpc>
                          <a:spcPct val="107000"/>
                        </a:lnSpc>
                        <a:spcAft>
                          <a:spcPts val="0"/>
                        </a:spcAft>
                      </a:pPr>
                      <a:r>
                        <a:rPr lang="ar-SA" sz="1400" b="1">
                          <a:effectLst/>
                          <a:cs typeface="+mn-cs"/>
                        </a:rPr>
                        <a:t>مالية </a:t>
                      </a:r>
                      <a:endParaRPr lang="en-US" sz="1200" b="1">
                        <a:effectLst/>
                        <a:latin typeface="Calibri" panose="020F0502020204030204" pitchFamily="34" charset="0"/>
                        <a:ea typeface="Calibri" panose="020F0502020204030204" pitchFamily="34" charset="0"/>
                        <a:cs typeface="+mn-cs"/>
                      </a:endParaRPr>
                    </a:p>
                  </a:txBody>
                  <a:tcPr marL="55403" marR="55403" marT="0" marB="0"/>
                </a:tc>
                <a:tc>
                  <a:txBody>
                    <a:bodyPr/>
                    <a:lstStyle/>
                    <a:p>
                      <a:pPr algn="r" rtl="1">
                        <a:lnSpc>
                          <a:spcPct val="107000"/>
                        </a:lnSpc>
                        <a:spcAft>
                          <a:spcPts val="0"/>
                        </a:spcAft>
                      </a:pPr>
                      <a:r>
                        <a:rPr lang="ar-SA" sz="1400" b="1" dirty="0">
                          <a:effectLst/>
                          <a:cs typeface="+mn-cs"/>
                        </a:rPr>
                        <a:t>سلبي </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tc>
                  <a:txBody>
                    <a:bodyPr/>
                    <a:lstStyle/>
                    <a:p>
                      <a:pPr marL="342900" lvl="0" indent="-342900" algn="r" rtl="1">
                        <a:lnSpc>
                          <a:spcPct val="107000"/>
                        </a:lnSpc>
                        <a:spcAft>
                          <a:spcPts val="0"/>
                        </a:spcAft>
                        <a:buFont typeface="Symbol" panose="05050102010706020507" pitchFamily="18" charset="2"/>
                        <a:buChar char=""/>
                      </a:pPr>
                      <a:r>
                        <a:rPr lang="ar-SA" sz="1400" b="1">
                          <a:effectLst/>
                          <a:cs typeface="+mn-cs"/>
                        </a:rPr>
                        <a:t>التوسع.</a:t>
                      </a:r>
                      <a:endParaRPr lang="en-US" sz="1200" b="1">
                        <a:effectLst/>
                        <a:cs typeface="+mn-cs"/>
                      </a:endParaRPr>
                    </a:p>
                    <a:p>
                      <a:pPr marL="342900" lvl="0" indent="-342900" algn="r" rtl="1">
                        <a:lnSpc>
                          <a:spcPct val="107000"/>
                        </a:lnSpc>
                        <a:spcAft>
                          <a:spcPts val="0"/>
                        </a:spcAft>
                        <a:buFont typeface="Symbol" panose="05050102010706020507" pitchFamily="18" charset="2"/>
                        <a:buChar char=""/>
                      </a:pPr>
                      <a:r>
                        <a:rPr lang="ar-SA" sz="1400" b="1">
                          <a:effectLst/>
                          <a:cs typeface="+mn-cs"/>
                        </a:rPr>
                        <a:t>الدين.</a:t>
                      </a:r>
                      <a:endParaRPr lang="en-US" sz="1200" b="1">
                        <a:effectLst/>
                        <a:cs typeface="+mn-cs"/>
                      </a:endParaRPr>
                    </a:p>
                    <a:p>
                      <a:pPr marL="457200" algn="r" rtl="1">
                        <a:lnSpc>
                          <a:spcPct val="107000"/>
                        </a:lnSpc>
                        <a:spcAft>
                          <a:spcPts val="0"/>
                        </a:spcAft>
                      </a:pPr>
                      <a:r>
                        <a:rPr lang="ar-SA" sz="1400" b="1">
                          <a:effectLst/>
                          <a:cs typeface="+mn-cs"/>
                        </a:rPr>
                        <a:t> </a:t>
                      </a:r>
                      <a:endParaRPr lang="en-US" sz="1200" b="1">
                        <a:effectLst/>
                        <a:latin typeface="Calibri" panose="020F0502020204030204" pitchFamily="34" charset="0"/>
                        <a:ea typeface="Calibri" panose="020F0502020204030204" pitchFamily="34" charset="0"/>
                        <a:cs typeface="+mn-cs"/>
                      </a:endParaRPr>
                    </a:p>
                  </a:txBody>
                  <a:tcPr marL="55403" marR="55403" marT="0" marB="0"/>
                </a:tc>
                <a:extLst>
                  <a:ext uri="{0D108BD9-81ED-4DB2-BD59-A6C34878D82A}">
                    <a16:rowId xmlns:a16="http://schemas.microsoft.com/office/drawing/2014/main" xmlns="" val="179465430"/>
                  </a:ext>
                </a:extLst>
              </a:tr>
              <a:tr h="436708">
                <a:tc>
                  <a:txBody>
                    <a:bodyPr/>
                    <a:lstStyle/>
                    <a:p>
                      <a:pPr algn="r" rtl="1">
                        <a:lnSpc>
                          <a:spcPct val="107000"/>
                        </a:lnSpc>
                        <a:spcAft>
                          <a:spcPts val="0"/>
                        </a:spcAft>
                      </a:pPr>
                      <a:r>
                        <a:rPr lang="ar-SA" sz="1400" b="1">
                          <a:effectLst/>
                          <a:cs typeface="+mn-cs"/>
                        </a:rPr>
                        <a:t>توقعات الزبائن </a:t>
                      </a:r>
                      <a:endParaRPr lang="en-US" sz="1200" b="1">
                        <a:effectLst/>
                        <a:latin typeface="Calibri" panose="020F0502020204030204" pitchFamily="34" charset="0"/>
                        <a:ea typeface="Calibri" panose="020F0502020204030204" pitchFamily="34" charset="0"/>
                        <a:cs typeface="+mn-cs"/>
                      </a:endParaRPr>
                    </a:p>
                  </a:txBody>
                  <a:tcPr marL="55403" marR="55403" marT="0" marB="0"/>
                </a:tc>
                <a:tc>
                  <a:txBody>
                    <a:bodyPr/>
                    <a:lstStyle/>
                    <a:p>
                      <a:pPr algn="r" rtl="1">
                        <a:lnSpc>
                          <a:spcPct val="107000"/>
                        </a:lnSpc>
                        <a:spcAft>
                          <a:spcPts val="0"/>
                        </a:spcAft>
                      </a:pPr>
                      <a:r>
                        <a:rPr lang="ar-SA" sz="1400" b="1" dirty="0">
                          <a:effectLst/>
                          <a:cs typeface="+mn-cs"/>
                        </a:rPr>
                        <a:t>إيجابي </a:t>
                      </a:r>
                      <a:endParaRPr lang="en-US" sz="1200" b="1" dirty="0">
                        <a:effectLst/>
                        <a:cs typeface="+mn-cs"/>
                      </a:endParaRPr>
                    </a:p>
                    <a:p>
                      <a:pPr algn="r" rtl="1">
                        <a:lnSpc>
                          <a:spcPct val="107000"/>
                        </a:lnSpc>
                        <a:spcAft>
                          <a:spcPts val="0"/>
                        </a:spcAft>
                      </a:pPr>
                      <a:r>
                        <a:rPr lang="ar-SA" sz="1400" b="1" dirty="0">
                          <a:effectLst/>
                          <a:cs typeface="+mn-cs"/>
                        </a:rPr>
                        <a:t> </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tc>
                  <a:txBody>
                    <a:bodyPr/>
                    <a:lstStyle/>
                    <a:p>
                      <a:pPr algn="r" rtl="1">
                        <a:lnSpc>
                          <a:spcPct val="107000"/>
                        </a:lnSpc>
                        <a:spcAft>
                          <a:spcPts val="0"/>
                        </a:spcAft>
                      </a:pPr>
                      <a:r>
                        <a:rPr lang="ar-SA" sz="1400" b="1">
                          <a:effectLst/>
                          <a:cs typeface="+mn-cs"/>
                        </a:rPr>
                        <a:t>تلبية الإحتياجات والمتطلبات. </a:t>
                      </a:r>
                      <a:endParaRPr lang="en-US" sz="1200" b="1">
                        <a:effectLst/>
                        <a:latin typeface="Calibri" panose="020F0502020204030204" pitchFamily="34" charset="0"/>
                        <a:ea typeface="Calibri" panose="020F0502020204030204" pitchFamily="34" charset="0"/>
                        <a:cs typeface="+mn-cs"/>
                      </a:endParaRPr>
                    </a:p>
                  </a:txBody>
                  <a:tcPr marL="55403" marR="55403" marT="0" marB="0"/>
                </a:tc>
                <a:extLst>
                  <a:ext uri="{0D108BD9-81ED-4DB2-BD59-A6C34878D82A}">
                    <a16:rowId xmlns:a16="http://schemas.microsoft.com/office/drawing/2014/main" xmlns="" val="11663958"/>
                  </a:ext>
                </a:extLst>
              </a:tr>
              <a:tr h="660733">
                <a:tc>
                  <a:txBody>
                    <a:bodyPr/>
                    <a:lstStyle/>
                    <a:p>
                      <a:pPr algn="r" rtl="1">
                        <a:lnSpc>
                          <a:spcPct val="107000"/>
                        </a:lnSpc>
                        <a:spcAft>
                          <a:spcPts val="0"/>
                        </a:spcAft>
                      </a:pPr>
                      <a:r>
                        <a:rPr lang="ar-SA" sz="1400" b="1">
                          <a:effectLst/>
                          <a:cs typeface="+mn-cs"/>
                        </a:rPr>
                        <a:t>القوة العاملة </a:t>
                      </a:r>
                      <a:endParaRPr lang="en-US" sz="1200" b="1">
                        <a:effectLst/>
                        <a:latin typeface="Calibri" panose="020F0502020204030204" pitchFamily="34" charset="0"/>
                        <a:ea typeface="Calibri" panose="020F0502020204030204" pitchFamily="34" charset="0"/>
                        <a:cs typeface="+mn-cs"/>
                      </a:endParaRPr>
                    </a:p>
                  </a:txBody>
                  <a:tcPr marL="55403" marR="55403" marT="0" marB="0"/>
                </a:tc>
                <a:tc>
                  <a:txBody>
                    <a:bodyPr/>
                    <a:lstStyle/>
                    <a:p>
                      <a:pPr algn="r" rtl="1">
                        <a:lnSpc>
                          <a:spcPct val="107000"/>
                        </a:lnSpc>
                        <a:spcAft>
                          <a:spcPts val="0"/>
                        </a:spcAft>
                      </a:pPr>
                      <a:r>
                        <a:rPr lang="ar-SA" sz="1400" b="1" dirty="0">
                          <a:effectLst/>
                          <a:cs typeface="+mn-cs"/>
                        </a:rPr>
                        <a:t>سلبي </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tc>
                  <a:txBody>
                    <a:bodyPr/>
                    <a:lstStyle/>
                    <a:p>
                      <a:pPr marL="342900" lvl="0" indent="-342900" algn="r" rtl="1">
                        <a:lnSpc>
                          <a:spcPct val="107000"/>
                        </a:lnSpc>
                        <a:spcAft>
                          <a:spcPts val="0"/>
                        </a:spcAft>
                        <a:buFont typeface="Symbol" panose="05050102010706020507" pitchFamily="18" charset="2"/>
                        <a:buChar char=""/>
                      </a:pPr>
                      <a:r>
                        <a:rPr lang="ar-SA" sz="1400" b="1" dirty="0">
                          <a:effectLst/>
                          <a:cs typeface="+mn-cs"/>
                        </a:rPr>
                        <a:t>نقص في الخبرات.</a:t>
                      </a:r>
                      <a:endParaRPr lang="en-US" sz="1200" b="1" dirty="0">
                        <a:effectLst/>
                        <a:cs typeface="+mn-cs"/>
                      </a:endParaRPr>
                    </a:p>
                    <a:p>
                      <a:pPr marL="342900" lvl="0" indent="-342900" algn="r" rtl="1">
                        <a:lnSpc>
                          <a:spcPct val="107000"/>
                        </a:lnSpc>
                        <a:spcAft>
                          <a:spcPts val="0"/>
                        </a:spcAft>
                        <a:buFont typeface="Symbol" panose="05050102010706020507" pitchFamily="18" charset="2"/>
                        <a:buChar char=""/>
                      </a:pPr>
                      <a:r>
                        <a:rPr lang="ar-SA" sz="1400" b="1" dirty="0">
                          <a:effectLst/>
                          <a:cs typeface="+mn-cs"/>
                        </a:rPr>
                        <a:t>نقص الموارد البشرية.</a:t>
                      </a:r>
                      <a:endParaRPr lang="en-US" sz="1200" b="1" dirty="0">
                        <a:effectLst/>
                        <a:cs typeface="+mn-cs"/>
                      </a:endParaRPr>
                    </a:p>
                    <a:p>
                      <a:pPr algn="r" rtl="1">
                        <a:lnSpc>
                          <a:spcPct val="107000"/>
                        </a:lnSpc>
                        <a:spcAft>
                          <a:spcPts val="0"/>
                        </a:spcAft>
                      </a:pPr>
                      <a:r>
                        <a:rPr lang="ar-SA" sz="1400" b="1" dirty="0">
                          <a:effectLst/>
                          <a:cs typeface="+mn-cs"/>
                        </a:rPr>
                        <a:t> </a:t>
                      </a:r>
                      <a:endParaRPr lang="en-US" sz="1200" b="1" dirty="0">
                        <a:effectLst/>
                        <a:latin typeface="Calibri" panose="020F0502020204030204" pitchFamily="34" charset="0"/>
                        <a:ea typeface="Calibri" panose="020F0502020204030204" pitchFamily="34" charset="0"/>
                        <a:cs typeface="+mn-cs"/>
                      </a:endParaRPr>
                    </a:p>
                  </a:txBody>
                  <a:tcPr marL="55403" marR="55403" marT="0" marB="0"/>
                </a:tc>
                <a:extLst>
                  <a:ext uri="{0D108BD9-81ED-4DB2-BD59-A6C34878D82A}">
                    <a16:rowId xmlns:a16="http://schemas.microsoft.com/office/drawing/2014/main" xmlns="" val="2541172072"/>
                  </a:ext>
                </a:extLst>
              </a:tr>
            </a:tbl>
          </a:graphicData>
        </a:graphic>
      </p:graphicFrame>
    </p:spTree>
    <p:extLst>
      <p:ext uri="{BB962C8B-B14F-4D97-AF65-F5344CB8AC3E}">
        <p14:creationId xmlns:p14="http://schemas.microsoft.com/office/powerpoint/2010/main" val="13041320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xmlns="" id="{89EA2611-DCBA-4E97-A2B2-9A466E76BDA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9" name="Freeform: Shape 28">
            <a:extLst>
              <a:ext uri="{FF2B5EF4-FFF2-40B4-BE49-F238E27FC236}">
                <a16:creationId xmlns:a16="http://schemas.microsoft.com/office/drawing/2014/main" xmlns="" id="{FD2669AB-35DB-41EC-BE9C-DA80B60A32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rot="16200000">
            <a:off x="6290102" y="977273"/>
            <a:ext cx="6053670" cy="4903455"/>
          </a:xfrm>
          <a:custGeom>
            <a:avLst/>
            <a:gdLst>
              <a:gd name="connsiteX0" fmla="*/ 6053670 w 6053670"/>
              <a:gd name="connsiteY0" fmla="*/ 1098 h 4903455"/>
              <a:gd name="connsiteX1" fmla="*/ 6053670 w 6053670"/>
              <a:gd name="connsiteY1" fmla="*/ 424590 h 4903455"/>
              <a:gd name="connsiteX2" fmla="*/ 6053670 w 6053670"/>
              <a:gd name="connsiteY2" fmla="*/ 1254558 h 4903455"/>
              <a:gd name="connsiteX3" fmla="*/ 6053670 w 6053670"/>
              <a:gd name="connsiteY3" fmla="*/ 4903455 h 4903455"/>
              <a:gd name="connsiteX4" fmla="*/ 0 w 6053670"/>
              <a:gd name="connsiteY4" fmla="*/ 4903455 h 4903455"/>
              <a:gd name="connsiteX5" fmla="*/ 0 w 6053670"/>
              <a:gd name="connsiteY5" fmla="*/ 1249853 h 4903455"/>
              <a:gd name="connsiteX6" fmla="*/ 0 w 6053670"/>
              <a:gd name="connsiteY6" fmla="*/ 424590 h 4903455"/>
              <a:gd name="connsiteX7" fmla="*/ 0 w 6053670"/>
              <a:gd name="connsiteY7" fmla="*/ 0 h 4903455"/>
              <a:gd name="connsiteX8" fmla="*/ 35717 w 6053670"/>
              <a:gd name="connsiteY8" fmla="*/ 5488 h 4903455"/>
              <a:gd name="connsiteX9" fmla="*/ 140445 w 6053670"/>
              <a:gd name="connsiteY9" fmla="*/ 21641 h 4903455"/>
              <a:gd name="connsiteX10" fmla="*/ 216722 w 6053670"/>
              <a:gd name="connsiteY10" fmla="*/ 32932 h 4903455"/>
              <a:gd name="connsiteX11" fmla="*/ 307527 w 6053670"/>
              <a:gd name="connsiteY11" fmla="*/ 44850 h 4903455"/>
              <a:gd name="connsiteX12" fmla="*/ 415282 w 6053670"/>
              <a:gd name="connsiteY12" fmla="*/ 59121 h 4903455"/>
              <a:gd name="connsiteX13" fmla="*/ 534539 w 6053670"/>
              <a:gd name="connsiteY13" fmla="*/ 74175 h 4903455"/>
              <a:gd name="connsiteX14" fmla="*/ 668931 w 6053670"/>
              <a:gd name="connsiteY14" fmla="*/ 90014 h 4903455"/>
              <a:gd name="connsiteX15" fmla="*/ 815430 w 6053670"/>
              <a:gd name="connsiteY15" fmla="*/ 106794 h 4903455"/>
              <a:gd name="connsiteX16" fmla="*/ 974641 w 6053670"/>
              <a:gd name="connsiteY16" fmla="*/ 123574 h 4903455"/>
              <a:gd name="connsiteX17" fmla="*/ 1144144 w 6053670"/>
              <a:gd name="connsiteY17" fmla="*/ 140667 h 4903455"/>
              <a:gd name="connsiteX18" fmla="*/ 1326965 w 6053670"/>
              <a:gd name="connsiteY18" fmla="*/ 156506 h 4903455"/>
              <a:gd name="connsiteX19" fmla="*/ 1518261 w 6053670"/>
              <a:gd name="connsiteY19" fmla="*/ 171717 h 4903455"/>
              <a:gd name="connsiteX20" fmla="*/ 1720453 w 6053670"/>
              <a:gd name="connsiteY20" fmla="*/ 185518 h 4903455"/>
              <a:gd name="connsiteX21" fmla="*/ 1931121 w 6053670"/>
              <a:gd name="connsiteY21" fmla="*/ 198690 h 4903455"/>
              <a:gd name="connsiteX22" fmla="*/ 2150869 w 6053670"/>
              <a:gd name="connsiteY22" fmla="*/ 211079 h 4903455"/>
              <a:gd name="connsiteX23" fmla="*/ 2263467 w 6053670"/>
              <a:gd name="connsiteY23" fmla="*/ 215470 h 4903455"/>
              <a:gd name="connsiteX24" fmla="*/ 2378487 w 6053670"/>
              <a:gd name="connsiteY24" fmla="*/ 220332 h 4903455"/>
              <a:gd name="connsiteX25" fmla="*/ 2495323 w 6053670"/>
              <a:gd name="connsiteY25" fmla="*/ 224879 h 4903455"/>
              <a:gd name="connsiteX26" fmla="*/ 2612764 w 6053670"/>
              <a:gd name="connsiteY26" fmla="*/ 227859 h 4903455"/>
              <a:gd name="connsiteX27" fmla="*/ 2732627 w 6053670"/>
              <a:gd name="connsiteY27" fmla="*/ 230525 h 4903455"/>
              <a:gd name="connsiteX28" fmla="*/ 2853700 w 6053670"/>
              <a:gd name="connsiteY28" fmla="*/ 233348 h 4903455"/>
              <a:gd name="connsiteX29" fmla="*/ 2977195 w 6053670"/>
              <a:gd name="connsiteY29" fmla="*/ 235229 h 4903455"/>
              <a:gd name="connsiteX30" fmla="*/ 3101900 w 6053670"/>
              <a:gd name="connsiteY30" fmla="*/ 235229 h 4903455"/>
              <a:gd name="connsiteX31" fmla="*/ 3227817 w 6053670"/>
              <a:gd name="connsiteY31" fmla="*/ 236170 h 4903455"/>
              <a:gd name="connsiteX32" fmla="*/ 3354944 w 6053670"/>
              <a:gd name="connsiteY32" fmla="*/ 235229 h 4903455"/>
              <a:gd name="connsiteX33" fmla="*/ 3483887 w 6053670"/>
              <a:gd name="connsiteY33" fmla="*/ 233348 h 4903455"/>
              <a:gd name="connsiteX34" fmla="*/ 3612830 w 6053670"/>
              <a:gd name="connsiteY34" fmla="*/ 231623 h 4903455"/>
              <a:gd name="connsiteX35" fmla="*/ 3743589 w 6053670"/>
              <a:gd name="connsiteY35" fmla="*/ 227859 h 4903455"/>
              <a:gd name="connsiteX36" fmla="*/ 3875559 w 6053670"/>
              <a:gd name="connsiteY36" fmla="*/ 223938 h 4903455"/>
              <a:gd name="connsiteX37" fmla="*/ 4007529 w 6053670"/>
              <a:gd name="connsiteY37" fmla="*/ 219391 h 4903455"/>
              <a:gd name="connsiteX38" fmla="*/ 4140710 w 6053670"/>
              <a:gd name="connsiteY38" fmla="*/ 212961 h 4903455"/>
              <a:gd name="connsiteX39" fmla="*/ 4275102 w 6053670"/>
              <a:gd name="connsiteY39" fmla="*/ 205277 h 4903455"/>
              <a:gd name="connsiteX40" fmla="*/ 4410098 w 6053670"/>
              <a:gd name="connsiteY40" fmla="*/ 197907 h 4903455"/>
              <a:gd name="connsiteX41" fmla="*/ 4545096 w 6053670"/>
              <a:gd name="connsiteY41" fmla="*/ 188498 h 4903455"/>
              <a:gd name="connsiteX42" fmla="*/ 4681909 w 6053670"/>
              <a:gd name="connsiteY42" fmla="*/ 177207 h 4903455"/>
              <a:gd name="connsiteX43" fmla="*/ 4816905 w 6053670"/>
              <a:gd name="connsiteY43" fmla="*/ 165916 h 4903455"/>
              <a:gd name="connsiteX44" fmla="*/ 4954323 w 6053670"/>
              <a:gd name="connsiteY44" fmla="*/ 152899 h 4903455"/>
              <a:gd name="connsiteX45" fmla="*/ 5092347 w 6053670"/>
              <a:gd name="connsiteY45" fmla="*/ 138629 h 4903455"/>
              <a:gd name="connsiteX46" fmla="*/ 5228555 w 6053670"/>
              <a:gd name="connsiteY46" fmla="*/ 123574 h 4903455"/>
              <a:gd name="connsiteX47" fmla="*/ 5366578 w 6053670"/>
              <a:gd name="connsiteY47" fmla="*/ 106010 h 4903455"/>
              <a:gd name="connsiteX48" fmla="*/ 5503997 w 6053670"/>
              <a:gd name="connsiteY48" fmla="*/ 87192 h 4903455"/>
              <a:gd name="connsiteX49" fmla="*/ 5642020 w 6053670"/>
              <a:gd name="connsiteY49" fmla="*/ 68530 h 4903455"/>
              <a:gd name="connsiteX50" fmla="*/ 5779438 w 6053670"/>
              <a:gd name="connsiteY50" fmla="*/ 46733 h 4903455"/>
              <a:gd name="connsiteX51" fmla="*/ 5916251 w 6053670"/>
              <a:gd name="connsiteY51" fmla="*/ 24464 h 4903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4903455">
                <a:moveTo>
                  <a:pt x="6053670" y="1098"/>
                </a:moveTo>
                <a:lnTo>
                  <a:pt x="6053670" y="424590"/>
                </a:lnTo>
                <a:lnTo>
                  <a:pt x="6053670" y="1254558"/>
                </a:lnTo>
                <a:lnTo>
                  <a:pt x="6053670" y="4903455"/>
                </a:lnTo>
                <a:lnTo>
                  <a:pt x="0" y="4903455"/>
                </a:lnTo>
                <a:lnTo>
                  <a:pt x="0" y="1249853"/>
                </a:lnTo>
                <a:lnTo>
                  <a:pt x="0" y="424590"/>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0" y="235229"/>
                </a:lnTo>
                <a:lnTo>
                  <a:pt x="3227817" y="236170"/>
                </a:lnTo>
                <a:lnTo>
                  <a:pt x="3354944" y="235229"/>
                </a:lnTo>
                <a:lnTo>
                  <a:pt x="3483887" y="233348"/>
                </a:lnTo>
                <a:lnTo>
                  <a:pt x="3612830" y="231623"/>
                </a:lnTo>
                <a:lnTo>
                  <a:pt x="3743589" y="227859"/>
                </a:lnTo>
                <a:lnTo>
                  <a:pt x="3875559" y="223938"/>
                </a:lnTo>
                <a:lnTo>
                  <a:pt x="4007529"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31" name="Freeform 5">
            <a:extLst>
              <a:ext uri="{FF2B5EF4-FFF2-40B4-BE49-F238E27FC236}">
                <a16:creationId xmlns:a16="http://schemas.microsoft.com/office/drawing/2014/main" xmlns="" id="{BBC615D1-6E12-40EF-915B-316CFDB550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0" y="11069"/>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33" name="Freeform 5">
            <a:extLst>
              <a:ext uri="{FF2B5EF4-FFF2-40B4-BE49-F238E27FC236}">
                <a16:creationId xmlns:a16="http://schemas.microsoft.com/office/drawing/2014/main" xmlns="" id="{B9797D36-DE1E-47CD-881A-6C1F5828261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rot="15922489">
            <a:off x="5349246"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txBody>
          <a:bodyPr/>
          <a:lstStyle/>
          <a:p>
            <a:endParaRPr lang="en-US" dirty="0"/>
          </a:p>
        </p:txBody>
      </p:sp>
      <p:sp>
        <p:nvSpPr>
          <p:cNvPr id="2" name="Title 1">
            <a:extLst>
              <a:ext uri="{FF2B5EF4-FFF2-40B4-BE49-F238E27FC236}">
                <a16:creationId xmlns:a16="http://schemas.microsoft.com/office/drawing/2014/main" xmlns="" id="{BFEE168F-C527-43BF-B126-6849636B2FA9}"/>
              </a:ext>
            </a:extLst>
          </p:cNvPr>
          <p:cNvSpPr>
            <a:spLocks noGrp="1"/>
          </p:cNvSpPr>
          <p:nvPr>
            <p:ph type="title"/>
          </p:nvPr>
        </p:nvSpPr>
        <p:spPr>
          <a:xfrm>
            <a:off x="639098" y="629265"/>
            <a:ext cx="6072776" cy="1622322"/>
          </a:xfrm>
        </p:spPr>
        <p:txBody>
          <a:bodyPr vert="horz" lIns="91440" tIns="45720" rIns="91440" bIns="45720" rtlCol="0" anchor="ctr">
            <a:normAutofit/>
          </a:bodyPr>
          <a:lstStyle/>
          <a:p>
            <a:r>
              <a:rPr lang="en-US" dirty="0">
                <a:solidFill>
                  <a:schemeClr val="tx1"/>
                </a:solidFill>
              </a:rPr>
              <a:t>Introduction </a:t>
            </a:r>
          </a:p>
        </p:txBody>
      </p:sp>
      <p:pic>
        <p:nvPicPr>
          <p:cNvPr id="6" name="Content Placeholder 5">
            <a:extLst>
              <a:ext uri="{FF2B5EF4-FFF2-40B4-BE49-F238E27FC236}">
                <a16:creationId xmlns:a16="http://schemas.microsoft.com/office/drawing/2014/main" xmlns="" id="{55343C05-8A46-4661-AC88-9D577ECC77EC}"/>
              </a:ext>
            </a:extLst>
          </p:cNvPr>
          <p:cNvPicPr>
            <a:picLocks noGrp="1" noChangeAspect="1"/>
          </p:cNvPicPr>
          <p:nvPr>
            <p:ph idx="1"/>
          </p:nvPr>
        </p:nvPicPr>
        <p:blipFill rotWithShape="1">
          <a:blip r:embed="rId3"/>
          <a:srcRect l="190" r="-3" b="-3"/>
          <a:stretch/>
        </p:blipFill>
        <p:spPr>
          <a:xfrm>
            <a:off x="7418226" y="645106"/>
            <a:ext cx="4125317" cy="5585369"/>
          </a:xfrm>
          <a:prstGeom prst="rect">
            <a:avLst/>
          </a:prstGeom>
        </p:spPr>
      </p:pic>
      <p:sp>
        <p:nvSpPr>
          <p:cNvPr id="35" name="Rectangle 34">
            <a:extLst>
              <a:ext uri="{FF2B5EF4-FFF2-40B4-BE49-F238E27FC236}">
                <a16:creationId xmlns:a16="http://schemas.microsoft.com/office/drawing/2014/main" xmlns="" id="{4A2FAF1F-F462-46AF-A9E6-CC93C4E2C35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2" name="Oval 36">
            <a:extLst>
              <a:ext uri="{FF2B5EF4-FFF2-40B4-BE49-F238E27FC236}">
                <a16:creationId xmlns:a16="http://schemas.microsoft.com/office/drawing/2014/main" xmlns="" id="{7146BED8-BAE9-42C5-A3DD-7B946445DB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63" name="Oval 38">
            <a:extLst>
              <a:ext uri="{FF2B5EF4-FFF2-40B4-BE49-F238E27FC236}">
                <a16:creationId xmlns:a16="http://schemas.microsoft.com/office/drawing/2014/main" xmlns="" id="{15765FE8-B62F-41E4-A73C-74C91A8FD94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5" name="TextBox 4">
            <a:extLst>
              <a:ext uri="{FF2B5EF4-FFF2-40B4-BE49-F238E27FC236}">
                <a16:creationId xmlns:a16="http://schemas.microsoft.com/office/drawing/2014/main" xmlns="" id="{8D1386B5-E194-419D-804F-FEE5A7DCC0B2}"/>
              </a:ext>
            </a:extLst>
          </p:cNvPr>
          <p:cNvSpPr txBox="1"/>
          <p:nvPr/>
        </p:nvSpPr>
        <p:spPr>
          <a:xfrm>
            <a:off x="639098" y="2418735"/>
            <a:ext cx="6072776" cy="3811740"/>
          </a:xfrm>
          <a:prstGeom prst="rect">
            <a:avLst/>
          </a:prstGeom>
        </p:spPr>
        <p:txBody>
          <a:bodyPr vert="horz" lIns="91440" tIns="45720" rIns="91440" bIns="45720" rtlCol="0" anchor="ctr">
            <a:normAutofit lnSpcReduction="10000"/>
          </a:bodyPr>
          <a:lstStyle/>
          <a:p>
            <a:pPr>
              <a:spcBef>
                <a:spcPts val="1000"/>
              </a:spcBef>
              <a:buClr>
                <a:schemeClr val="accent1"/>
              </a:buClr>
              <a:buSzPct val="80000"/>
              <a:buFont typeface="Wingdings 3" charset="2"/>
              <a:buChar char=""/>
            </a:pPr>
            <a:r>
              <a:rPr lang="en-US" sz="2000" dirty="0">
                <a:latin typeface="Arial" panose="020B0604020202020204" pitchFamily="34" charset="0"/>
                <a:cs typeface="Arial" panose="020B0604020202020204" pitchFamily="34" charset="0"/>
              </a:rPr>
              <a:t>The human element is the most important element, the highest value among the elements of production, so attention should be directed towards it. It is therefore incumbent on the company to provide appropriate working conditions to reduce the risks that may be exposed to the worker.</a:t>
            </a:r>
          </a:p>
          <a:p>
            <a:pPr>
              <a:spcBef>
                <a:spcPts val="1000"/>
              </a:spcBef>
              <a:buClr>
                <a:schemeClr val="accent1"/>
              </a:buClr>
              <a:buSzPct val="80000"/>
              <a:buFont typeface="Wingdings 3" charset="2"/>
              <a:buChar char=""/>
            </a:pPr>
            <a:r>
              <a:rPr lang="en-US" sz="2000" dirty="0">
                <a:latin typeface="Arial" panose="020B0604020202020204" pitchFamily="34" charset="0"/>
                <a:cs typeface="Arial" panose="020B0604020202020204" pitchFamily="34" charset="0"/>
              </a:rPr>
              <a:t>The occupational health and safety (OH&amp;S) management system, ISO 45001, is a new international standard that provides a framework for an organization to manage risks and opportunities to help prevent work-related injury and ill health to workers.</a:t>
            </a:r>
          </a:p>
        </p:txBody>
      </p:sp>
    </p:spTree>
    <p:extLst>
      <p:ext uri="{BB962C8B-B14F-4D97-AF65-F5344CB8AC3E}">
        <p14:creationId xmlns:p14="http://schemas.microsoft.com/office/powerpoint/2010/main" val="4081598086"/>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D480EF-E183-4320-937A-A9422AD72A82}"/>
              </a:ext>
            </a:extLst>
          </p:cNvPr>
          <p:cNvSpPr>
            <a:spLocks noGrp="1"/>
          </p:cNvSpPr>
          <p:nvPr>
            <p:ph type="title"/>
          </p:nvPr>
        </p:nvSpPr>
        <p:spPr>
          <a:xfrm>
            <a:off x="1154954" y="973667"/>
            <a:ext cx="8761413" cy="815375"/>
          </a:xfrm>
        </p:spPr>
        <p:txBody>
          <a:bodyPr/>
          <a:lstStyle/>
          <a:p>
            <a:pPr algn="r"/>
            <a:r>
              <a:rPr lang="ar-SA" dirty="0"/>
              <a:t>2-</a:t>
            </a:r>
            <a:r>
              <a:rPr lang="ar-BH" b="1" dirty="0"/>
              <a:t>إجراء الكفاءة والتدريب والتوعية</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DC1BE34C-7186-4CE0-BA50-C787B6E6EFD9}"/>
              </a:ext>
            </a:extLst>
          </p:cNvPr>
          <p:cNvSpPr>
            <a:spLocks noGrp="1"/>
          </p:cNvSpPr>
          <p:nvPr>
            <p:ph idx="1"/>
          </p:nvPr>
        </p:nvSpPr>
        <p:spPr>
          <a:xfrm>
            <a:off x="152400" y="2327563"/>
            <a:ext cx="10751127" cy="4253345"/>
          </a:xfrm>
        </p:spPr>
        <p:txBody>
          <a:bodyPr>
            <a:normAutofit/>
          </a:bodyPr>
          <a:lstStyle/>
          <a:p>
            <a:pPr marL="0" indent="0" algn="r" rtl="1">
              <a:buNone/>
            </a:pPr>
            <a:r>
              <a:rPr lang="ar-BH" sz="2200" dirty="0"/>
              <a:t>يشمل ما يلي:</a:t>
            </a:r>
          </a:p>
          <a:p>
            <a:pPr marL="0" indent="0" algn="r" rtl="1">
              <a:buNone/>
            </a:pPr>
            <a:r>
              <a:rPr lang="ar-BH" sz="2200" dirty="0"/>
              <a:t> * </a:t>
            </a:r>
            <a:r>
              <a:rPr lang="ar-BH" sz="2200" b="1" dirty="0"/>
              <a:t>تدريب الموظفين الجدد.</a:t>
            </a:r>
            <a:endParaRPr lang="en-US" sz="2200" b="1" dirty="0"/>
          </a:p>
          <a:p>
            <a:pPr marL="0" indent="0" algn="r">
              <a:buNone/>
            </a:pPr>
            <a:r>
              <a:rPr lang="ar-BH" sz="2200" b="1" dirty="0"/>
              <a:t> * تدريب الموظفين الموجودين.</a:t>
            </a:r>
            <a:endParaRPr lang="en-US" sz="2200" b="1" dirty="0"/>
          </a:p>
          <a:p>
            <a:pPr marL="0" indent="0" algn="r">
              <a:buNone/>
            </a:pPr>
            <a:r>
              <a:rPr lang="ar-BH" sz="2200" b="1" dirty="0"/>
              <a:t> * تحديد الإحتياجات التدريبية.</a:t>
            </a:r>
            <a:endParaRPr lang="en-US" sz="2200" b="1" dirty="0"/>
          </a:p>
          <a:p>
            <a:pPr marL="0" indent="0" algn="r">
              <a:buNone/>
            </a:pPr>
            <a:r>
              <a:rPr lang="ar-BH" sz="2200" b="1" dirty="0"/>
              <a:t> * تحديد الخطة السنوية للتدريب.</a:t>
            </a:r>
            <a:endParaRPr lang="en-US" sz="2200" b="1" dirty="0"/>
          </a:p>
          <a:p>
            <a:pPr marL="0" indent="0" algn="r">
              <a:buNone/>
            </a:pPr>
            <a:r>
              <a:rPr lang="ar-BH" sz="2200" b="1" dirty="0"/>
              <a:t> * إعتماد الجهات التدريبية.</a:t>
            </a:r>
            <a:endParaRPr lang="en-US" sz="2200" b="1" dirty="0"/>
          </a:p>
          <a:p>
            <a:pPr marL="0" indent="0" algn="r">
              <a:buNone/>
            </a:pPr>
            <a:r>
              <a:rPr lang="ar-BH" sz="2200" b="1" dirty="0"/>
              <a:t> * تفيذ البرامج التدريبية.</a:t>
            </a:r>
            <a:endParaRPr lang="en-US" sz="2200" b="1" dirty="0"/>
          </a:p>
          <a:p>
            <a:pPr marL="0" indent="0" algn="r">
              <a:buNone/>
            </a:pPr>
            <a:endParaRPr lang="en-US" sz="2200" dirty="0"/>
          </a:p>
        </p:txBody>
      </p:sp>
      <p:pic>
        <p:nvPicPr>
          <p:cNvPr id="5" name="Picture 4">
            <a:extLst>
              <a:ext uri="{FF2B5EF4-FFF2-40B4-BE49-F238E27FC236}">
                <a16:creationId xmlns:a16="http://schemas.microsoft.com/office/drawing/2014/main" xmlns="" id="{F648327A-CF9E-4D1D-AD23-3F7D778AF5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8701" y="2484725"/>
            <a:ext cx="6015037" cy="3701762"/>
          </a:xfrm>
          <a:prstGeom prst="rect">
            <a:avLst/>
          </a:prstGeom>
        </p:spPr>
      </p:pic>
    </p:spTree>
    <p:extLst>
      <p:ext uri="{BB962C8B-B14F-4D97-AF65-F5344CB8AC3E}">
        <p14:creationId xmlns:p14="http://schemas.microsoft.com/office/powerpoint/2010/main" val="32638748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4EC012-80F9-4CD3-A002-E9EBFFE6DFEC}"/>
              </a:ext>
            </a:extLst>
          </p:cNvPr>
          <p:cNvSpPr>
            <a:spLocks noGrp="1"/>
          </p:cNvSpPr>
          <p:nvPr>
            <p:ph type="title"/>
          </p:nvPr>
        </p:nvSpPr>
        <p:spPr/>
        <p:txBody>
          <a:bodyPr/>
          <a:lstStyle/>
          <a:p>
            <a:pPr algn="r"/>
            <a:r>
              <a:rPr lang="ar-SA" dirty="0"/>
              <a:t>3- إجراء المخاطر و الفرص</a:t>
            </a:r>
            <a:endParaRPr lang="en-US" dirty="0"/>
          </a:p>
        </p:txBody>
      </p:sp>
      <p:sp>
        <p:nvSpPr>
          <p:cNvPr id="3" name="Content Placeholder 2">
            <a:extLst>
              <a:ext uri="{FF2B5EF4-FFF2-40B4-BE49-F238E27FC236}">
                <a16:creationId xmlns:a16="http://schemas.microsoft.com/office/drawing/2014/main" xmlns="" id="{59E1C625-164A-49E7-90EE-05A27C021075}"/>
              </a:ext>
            </a:extLst>
          </p:cNvPr>
          <p:cNvSpPr>
            <a:spLocks noGrp="1"/>
          </p:cNvSpPr>
          <p:nvPr>
            <p:ph idx="1"/>
          </p:nvPr>
        </p:nvSpPr>
        <p:spPr>
          <a:xfrm>
            <a:off x="1154954" y="2299855"/>
            <a:ext cx="9900973" cy="4281054"/>
          </a:xfrm>
        </p:spPr>
        <p:txBody>
          <a:bodyPr>
            <a:noAutofit/>
          </a:bodyPr>
          <a:lstStyle/>
          <a:p>
            <a:pPr marL="0" indent="0" algn="r">
              <a:buNone/>
            </a:pPr>
            <a:r>
              <a:rPr lang="ar-BH" sz="2200" dirty="0"/>
              <a:t>1- يتم </a:t>
            </a:r>
            <a:r>
              <a:rPr lang="ar-SA" sz="2200" dirty="0"/>
              <a:t>تقييم المخاطر بعمل فحص دقيق لكل ما يمكن أن يتسبب في إلحاق ضرر بالموظفين و العمال و الشركة و تقييم ما إذا كانت التدابير الوقائية كافية </a:t>
            </a:r>
            <a:r>
              <a:rPr lang="ar-BH" sz="2200" dirty="0"/>
              <a:t>ام لا.</a:t>
            </a:r>
          </a:p>
          <a:p>
            <a:pPr marL="0" indent="0" algn="r">
              <a:buNone/>
            </a:pPr>
            <a:r>
              <a:rPr lang="ar-BH" sz="2200" dirty="0"/>
              <a:t>2- ادارة المخاطر: </a:t>
            </a:r>
            <a:endParaRPr lang="en-US" sz="2200" dirty="0"/>
          </a:p>
          <a:p>
            <a:pPr marL="0" indent="0" algn="r">
              <a:buNone/>
            </a:pPr>
            <a:r>
              <a:rPr lang="ar-BH" sz="2200" dirty="0"/>
              <a:t>* </a:t>
            </a:r>
            <a:r>
              <a:rPr lang="ar-SA" sz="2200" dirty="0"/>
              <a:t>يجب التركيز على طرق تقليل إحتمالية حدوثها و تقليل تأثيرها إلى الحد الأدنى في حالة حدوثها.</a:t>
            </a:r>
            <a:endParaRPr lang="en-US" sz="2200" dirty="0"/>
          </a:p>
          <a:p>
            <a:pPr marL="0" indent="0" algn="r">
              <a:buNone/>
            </a:pPr>
            <a:r>
              <a:rPr lang="ar-BH" sz="2200" dirty="0"/>
              <a:t>3- ادارة الفرص:</a:t>
            </a:r>
          </a:p>
          <a:p>
            <a:pPr marL="0" indent="0" algn="r">
              <a:buNone/>
            </a:pPr>
            <a:r>
              <a:rPr lang="ar-BH" sz="2200" dirty="0"/>
              <a:t>* </a:t>
            </a:r>
            <a:r>
              <a:rPr lang="ar-SA" sz="2200" dirty="0"/>
              <a:t>تدار الفرص لزيادة إحتمالاتها وزيادة فوائدها إلى الحد الأقصى في حالة حدوثها</a:t>
            </a:r>
            <a:r>
              <a:rPr lang="ar-BH" sz="2200" dirty="0"/>
              <a:t>، حيث </a:t>
            </a:r>
            <a:r>
              <a:rPr lang="ar-SA" sz="2200" dirty="0"/>
              <a:t>تبحث الشركة عن الفرص التي تمكنها من تعزيز مكانتها في السوق مثل الحصول على عقود جديدة أو تطوير العمليات.</a:t>
            </a:r>
            <a:endParaRPr lang="en-US" sz="2200" dirty="0"/>
          </a:p>
          <a:p>
            <a:pPr marL="0" indent="0" algn="r">
              <a:buNone/>
            </a:pPr>
            <a:r>
              <a:rPr lang="ar-BH" sz="2200" dirty="0"/>
              <a:t>4- </a:t>
            </a:r>
            <a:r>
              <a:rPr lang="ar-SA" sz="2200" dirty="0"/>
              <a:t>القياس والتحليل والتحسين:</a:t>
            </a:r>
            <a:endParaRPr lang="ar-BH" sz="2200" dirty="0"/>
          </a:p>
          <a:p>
            <a:pPr marL="0" indent="0" algn="r">
              <a:buNone/>
            </a:pPr>
            <a:r>
              <a:rPr lang="ar-BH" sz="2200" dirty="0"/>
              <a:t>* </a:t>
            </a:r>
            <a:r>
              <a:rPr lang="ar-SA" sz="2200" dirty="0"/>
              <a:t>يجب إجراء عمليات التدقيق وقياس المخاطر وتحليلها على فترات محددة مسبقاً من قِبل الإدارة العليا  لمراقبة الإمتثال لهذا الإجراء.</a:t>
            </a:r>
            <a:endParaRPr lang="ar-BH" sz="2200" dirty="0"/>
          </a:p>
        </p:txBody>
      </p:sp>
    </p:spTree>
    <p:extLst>
      <p:ext uri="{BB962C8B-B14F-4D97-AF65-F5344CB8AC3E}">
        <p14:creationId xmlns:p14="http://schemas.microsoft.com/office/powerpoint/2010/main" val="40384928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3083DC-57A4-4EC7-8A8B-0C4F6C681480}"/>
              </a:ext>
            </a:extLst>
          </p:cNvPr>
          <p:cNvSpPr>
            <a:spLocks noGrp="1"/>
          </p:cNvSpPr>
          <p:nvPr>
            <p:ph type="title"/>
          </p:nvPr>
        </p:nvSpPr>
        <p:spPr/>
        <p:txBody>
          <a:bodyPr/>
          <a:lstStyle/>
          <a:p>
            <a:pPr algn="r"/>
            <a:r>
              <a:rPr lang="ar-SA" dirty="0"/>
              <a:t>4- إجراء الاتصال و التشاور و المشاركة </a:t>
            </a:r>
            <a:endParaRPr lang="en-US" dirty="0"/>
          </a:p>
        </p:txBody>
      </p:sp>
      <p:sp>
        <p:nvSpPr>
          <p:cNvPr id="3" name="Content Placeholder 2">
            <a:extLst>
              <a:ext uri="{FF2B5EF4-FFF2-40B4-BE49-F238E27FC236}">
                <a16:creationId xmlns:a16="http://schemas.microsoft.com/office/drawing/2014/main" xmlns="" id="{90A0ED5C-0F60-4400-88A9-FB02BD2E1963}"/>
              </a:ext>
            </a:extLst>
          </p:cNvPr>
          <p:cNvSpPr>
            <a:spLocks noGrp="1"/>
          </p:cNvSpPr>
          <p:nvPr>
            <p:ph idx="1"/>
          </p:nvPr>
        </p:nvSpPr>
        <p:spPr>
          <a:xfrm>
            <a:off x="5552661" y="2258290"/>
            <a:ext cx="6514647" cy="4488873"/>
          </a:xfrm>
        </p:spPr>
        <p:txBody>
          <a:bodyPr>
            <a:normAutofit/>
          </a:bodyPr>
          <a:lstStyle/>
          <a:p>
            <a:pPr marL="0" indent="0" algn="r">
              <a:buNone/>
            </a:pPr>
            <a:r>
              <a:rPr lang="ar-BH" sz="2200" b="1" dirty="0"/>
              <a:t>- الاتصالات  الداخلية:</a:t>
            </a:r>
          </a:p>
          <a:p>
            <a:pPr marL="0" indent="0" algn="r">
              <a:buNone/>
            </a:pPr>
            <a:r>
              <a:rPr lang="ar-BH" sz="2200" dirty="0"/>
              <a:t>* </a:t>
            </a:r>
            <a:r>
              <a:rPr lang="ar-SA" sz="2200" dirty="0"/>
              <a:t>اجتماعات الإدارة الدورية مع الموظفين</a:t>
            </a:r>
            <a:r>
              <a:rPr lang="ar-BH" sz="2200" dirty="0"/>
              <a:t> ليتم</a:t>
            </a:r>
            <a:r>
              <a:rPr lang="ar-SA" sz="2200" dirty="0"/>
              <a:t> فهمهم لسياسة السلامة والصحة  المهنية وأهداف السلامة والصحة المهنية</a:t>
            </a:r>
            <a:r>
              <a:rPr lang="ar-BH" sz="2200" dirty="0"/>
              <a:t>.</a:t>
            </a:r>
          </a:p>
          <a:p>
            <a:pPr marL="0" indent="0" algn="r">
              <a:buNone/>
            </a:pPr>
            <a:r>
              <a:rPr lang="ar-SA" sz="2200" b="1" dirty="0"/>
              <a:t>- الإتصالات الخارجية:</a:t>
            </a:r>
            <a:endParaRPr lang="en-US" sz="2200" b="1" dirty="0"/>
          </a:p>
          <a:p>
            <a:pPr marL="0" indent="0" algn="r">
              <a:buNone/>
            </a:pPr>
            <a:r>
              <a:rPr lang="ar-BH" sz="2200" dirty="0"/>
              <a:t>* </a:t>
            </a:r>
            <a:r>
              <a:rPr lang="ar-SA" sz="2200" dirty="0"/>
              <a:t>التواصل مع الموردين  والزوار</a:t>
            </a:r>
            <a:r>
              <a:rPr lang="ar-BH" sz="2200" dirty="0"/>
              <a:t>.</a:t>
            </a:r>
          </a:p>
          <a:p>
            <a:pPr marL="0" indent="0" algn="r">
              <a:buNone/>
            </a:pPr>
            <a:r>
              <a:rPr lang="ar-BH" sz="2200" dirty="0"/>
              <a:t>* </a:t>
            </a:r>
            <a:r>
              <a:rPr lang="ar-SA" sz="2200" dirty="0"/>
              <a:t>التواصل مع الأطراف المعنية الخارجية</a:t>
            </a:r>
            <a:r>
              <a:rPr lang="ar-BH" sz="2200" dirty="0"/>
              <a:t>.</a:t>
            </a:r>
            <a:endParaRPr lang="en-US" sz="2200" dirty="0"/>
          </a:p>
          <a:p>
            <a:pPr marL="0" indent="0" algn="r">
              <a:buNone/>
            </a:pPr>
            <a:r>
              <a:rPr lang="ar-SA" sz="2200" b="1" dirty="0"/>
              <a:t>- التشاور و المشاركة:</a:t>
            </a:r>
            <a:endParaRPr lang="en-US" sz="2200" b="1" dirty="0"/>
          </a:p>
          <a:p>
            <a:pPr marL="0" lvl="0" indent="0" algn="r" rtl="1">
              <a:buNone/>
            </a:pPr>
            <a:r>
              <a:rPr lang="ar-BH" sz="2200" dirty="0"/>
              <a:t>* ا</a:t>
            </a:r>
            <a:r>
              <a:rPr lang="ar-SA" sz="2200" dirty="0"/>
              <a:t>لمشاركة المناسبة في تحديد وتقييم المخاطر</a:t>
            </a:r>
            <a:r>
              <a:rPr lang="ar-BH" sz="2200" dirty="0"/>
              <a:t>، و</a:t>
            </a:r>
            <a:r>
              <a:rPr lang="ar-SA" sz="2200" dirty="0"/>
              <a:t>التحقيق وتحليل الحوادث</a:t>
            </a:r>
            <a:r>
              <a:rPr lang="ar-BH" sz="2200" dirty="0"/>
              <a:t>،و</a:t>
            </a:r>
            <a:r>
              <a:rPr lang="ar-SA" sz="2200" dirty="0"/>
              <a:t> تطوير ومراجعة سياسات و أهداف السلامة والصحة المهنية.</a:t>
            </a:r>
            <a:endParaRPr lang="ar-BH" sz="2200" dirty="0"/>
          </a:p>
          <a:p>
            <a:pPr marL="0" lvl="0" indent="0" algn="r" rtl="1">
              <a:buNone/>
            </a:pPr>
            <a:endParaRPr lang="en-US" sz="2200" dirty="0"/>
          </a:p>
          <a:p>
            <a:pPr marL="0" indent="0" algn="r">
              <a:buNone/>
            </a:pPr>
            <a:endParaRPr lang="en-US" sz="2200" dirty="0"/>
          </a:p>
          <a:p>
            <a:pPr marL="0" indent="0" algn="r">
              <a:buNone/>
            </a:pPr>
            <a:endParaRPr lang="en-US" sz="2200" dirty="0"/>
          </a:p>
          <a:p>
            <a:pPr marL="0" indent="0" algn="r">
              <a:buNone/>
            </a:pPr>
            <a:endParaRPr lang="en-US" sz="2200" dirty="0"/>
          </a:p>
        </p:txBody>
      </p:sp>
      <p:pic>
        <p:nvPicPr>
          <p:cNvPr id="5" name="Picture 4">
            <a:extLst>
              <a:ext uri="{FF2B5EF4-FFF2-40B4-BE49-F238E27FC236}">
                <a16:creationId xmlns:a16="http://schemas.microsoft.com/office/drawing/2014/main" xmlns="" id="{9445E07E-B780-4E08-BCA2-FD6EB51604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368" y="2986581"/>
            <a:ext cx="4111901" cy="3268445"/>
          </a:xfrm>
          <a:prstGeom prst="rect">
            <a:avLst/>
          </a:prstGeom>
        </p:spPr>
      </p:pic>
    </p:spTree>
    <p:extLst>
      <p:ext uri="{BB962C8B-B14F-4D97-AF65-F5344CB8AC3E}">
        <p14:creationId xmlns:p14="http://schemas.microsoft.com/office/powerpoint/2010/main" val="17972862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004BCA1-048A-4703-9513-DFCFD8E2C681}"/>
              </a:ext>
            </a:extLst>
          </p:cNvPr>
          <p:cNvSpPr>
            <a:spLocks noGrp="1"/>
          </p:cNvSpPr>
          <p:nvPr>
            <p:ph type="title"/>
          </p:nvPr>
        </p:nvSpPr>
        <p:spPr/>
        <p:txBody>
          <a:bodyPr/>
          <a:lstStyle/>
          <a:p>
            <a:pPr algn="r"/>
            <a:r>
              <a:rPr lang="en-US" dirty="0"/>
              <a:t> </a:t>
            </a:r>
            <a:r>
              <a:rPr lang="ar-SA" dirty="0"/>
              <a:t>5- إجراء التحكم بالمعلومات الموثقة </a:t>
            </a:r>
            <a:endParaRPr lang="en-US" dirty="0"/>
          </a:p>
        </p:txBody>
      </p:sp>
      <p:sp>
        <p:nvSpPr>
          <p:cNvPr id="3" name="Content Placeholder 2">
            <a:extLst>
              <a:ext uri="{FF2B5EF4-FFF2-40B4-BE49-F238E27FC236}">
                <a16:creationId xmlns:a16="http://schemas.microsoft.com/office/drawing/2014/main" xmlns="" id="{1C2D5627-219B-4096-9FBC-678FBAB9425E}"/>
              </a:ext>
            </a:extLst>
          </p:cNvPr>
          <p:cNvSpPr>
            <a:spLocks noGrp="1"/>
          </p:cNvSpPr>
          <p:nvPr>
            <p:ph idx="1"/>
          </p:nvPr>
        </p:nvSpPr>
        <p:spPr>
          <a:xfrm>
            <a:off x="1154954" y="2603500"/>
            <a:ext cx="10427446" cy="3741882"/>
          </a:xfrm>
        </p:spPr>
        <p:txBody>
          <a:bodyPr>
            <a:normAutofit/>
          </a:bodyPr>
          <a:lstStyle/>
          <a:p>
            <a:pPr marL="0" indent="0" algn="r">
              <a:buNone/>
            </a:pPr>
            <a:r>
              <a:rPr lang="ar-BH" sz="2200" dirty="0"/>
              <a:t>حيث يتم تحديد :</a:t>
            </a:r>
          </a:p>
          <a:p>
            <a:pPr marL="0" indent="0" algn="r">
              <a:buNone/>
            </a:pPr>
            <a:r>
              <a:rPr lang="ar-BH" sz="2200" dirty="0"/>
              <a:t>1- شكل الوثائق.</a:t>
            </a:r>
          </a:p>
          <a:p>
            <a:pPr marL="0" indent="0" algn="r">
              <a:buNone/>
            </a:pPr>
            <a:r>
              <a:rPr lang="ar-BH" sz="2200" dirty="0"/>
              <a:t>2- جميع الوثائق الأصلية وغير الأصلية تعتمد فقط بوجود الختم الأصلي.</a:t>
            </a:r>
            <a:endParaRPr lang="en-US" sz="2200" dirty="0"/>
          </a:p>
          <a:p>
            <a:pPr marL="0" indent="0" algn="r">
              <a:buNone/>
            </a:pPr>
            <a:r>
              <a:rPr lang="ar-BH" sz="2200" dirty="0"/>
              <a:t>3- يرفق مع كل إجراء النماذج الخاصة به.</a:t>
            </a:r>
            <a:endParaRPr lang="en-US" sz="2200" dirty="0"/>
          </a:p>
          <a:p>
            <a:pPr marL="0" indent="0" algn="r">
              <a:buNone/>
            </a:pPr>
            <a:r>
              <a:rPr lang="ar-BH" sz="2200" dirty="0"/>
              <a:t>4- في حال حاجة الاجراءات لبعض التعديلات يتم تعديلها بخطوات.</a:t>
            </a:r>
          </a:p>
          <a:p>
            <a:pPr marL="0" indent="0" algn="r">
              <a:buNone/>
            </a:pPr>
            <a:r>
              <a:rPr lang="ar-BH" sz="2200" dirty="0"/>
              <a:t>5- جميع النسخ الرسمية وغير الرسمية لأي من الوثائق هي ملك للشركة، ويجب على جميع من يحوز على هذه النسخ المحافظة عليها وإعادتها إلى الشركة في حالة الطلب منه.</a:t>
            </a:r>
          </a:p>
          <a:p>
            <a:pPr marL="0" indent="0" algn="r">
              <a:buNone/>
            </a:pPr>
            <a:endParaRPr lang="en-US" sz="2200" dirty="0"/>
          </a:p>
        </p:txBody>
      </p:sp>
    </p:spTree>
    <p:extLst>
      <p:ext uri="{BB962C8B-B14F-4D97-AF65-F5344CB8AC3E}">
        <p14:creationId xmlns:p14="http://schemas.microsoft.com/office/powerpoint/2010/main" val="15717060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B4F9D55-ECFF-4364-AAEF-BF6DD1ABF192}"/>
              </a:ext>
            </a:extLst>
          </p:cNvPr>
          <p:cNvSpPr>
            <a:spLocks noGrp="1"/>
          </p:cNvSpPr>
          <p:nvPr>
            <p:ph type="title"/>
          </p:nvPr>
        </p:nvSpPr>
        <p:spPr/>
        <p:txBody>
          <a:bodyPr/>
          <a:lstStyle/>
          <a:p>
            <a:pPr algn="r"/>
            <a:r>
              <a:rPr lang="ar-SA" dirty="0"/>
              <a:t>6- إجراء التحكم بالعمليات التشغيلية </a:t>
            </a:r>
            <a:endParaRPr lang="en-US" dirty="0"/>
          </a:p>
        </p:txBody>
      </p:sp>
      <p:sp>
        <p:nvSpPr>
          <p:cNvPr id="3" name="Content Placeholder 2">
            <a:extLst>
              <a:ext uri="{FF2B5EF4-FFF2-40B4-BE49-F238E27FC236}">
                <a16:creationId xmlns:a16="http://schemas.microsoft.com/office/drawing/2014/main" xmlns="" id="{84986E4A-AEAC-402F-B5B5-F605ED1B9AC8}"/>
              </a:ext>
            </a:extLst>
          </p:cNvPr>
          <p:cNvSpPr>
            <a:spLocks noGrp="1"/>
          </p:cNvSpPr>
          <p:nvPr>
            <p:ph idx="1"/>
          </p:nvPr>
        </p:nvSpPr>
        <p:spPr>
          <a:xfrm>
            <a:off x="1154954" y="2603500"/>
            <a:ext cx="9221498" cy="3416300"/>
          </a:xfrm>
        </p:spPr>
        <p:txBody>
          <a:bodyPr>
            <a:normAutofit/>
          </a:bodyPr>
          <a:lstStyle/>
          <a:p>
            <a:pPr marL="0" indent="0" algn="r">
              <a:buNone/>
            </a:pPr>
            <a:r>
              <a:rPr lang="ar-BH" sz="2200" dirty="0"/>
              <a:t>يتم عمل ما يلي:</a:t>
            </a:r>
          </a:p>
          <a:p>
            <a:pPr marL="0" indent="0" algn="r">
              <a:buNone/>
            </a:pPr>
            <a:r>
              <a:rPr lang="ar-SA" sz="2200" dirty="0"/>
              <a:t>1-</a:t>
            </a:r>
            <a:r>
              <a:rPr lang="ar-SA" sz="2200" b="1" dirty="0"/>
              <a:t> </a:t>
            </a:r>
            <a:r>
              <a:rPr lang="ar-SA" sz="2200" dirty="0"/>
              <a:t>تحديد إحتياجات الرقابة التشغيلية</a:t>
            </a:r>
            <a:r>
              <a:rPr lang="ar-BH" sz="2200" dirty="0"/>
              <a:t>.</a:t>
            </a:r>
          </a:p>
          <a:p>
            <a:pPr marL="0" indent="0" algn="r">
              <a:buNone/>
            </a:pPr>
            <a:r>
              <a:rPr lang="ar-SA" sz="2200" dirty="0"/>
              <a:t>2- وضع ضوابط التشغيل</a:t>
            </a:r>
            <a:r>
              <a:rPr lang="ar-BH" sz="2200" dirty="0"/>
              <a:t>.</a:t>
            </a:r>
          </a:p>
          <a:p>
            <a:pPr marL="0" indent="0" algn="r">
              <a:buNone/>
            </a:pPr>
            <a:r>
              <a:rPr lang="ar-BH" sz="2200" dirty="0"/>
              <a:t>3- </a:t>
            </a:r>
            <a:r>
              <a:rPr lang="ar-SA" sz="2200" dirty="0"/>
              <a:t>توصيل الضوابط التشغيلية إلى الموظفين</a:t>
            </a:r>
            <a:r>
              <a:rPr lang="ar-BH" sz="2200" dirty="0"/>
              <a:t>.</a:t>
            </a:r>
          </a:p>
          <a:p>
            <a:pPr marL="0" indent="0" algn="r">
              <a:buNone/>
            </a:pPr>
            <a:r>
              <a:rPr lang="ar-BH" sz="2200" dirty="0"/>
              <a:t>4- </a:t>
            </a:r>
            <a:r>
              <a:rPr lang="ar-SA" sz="2200" dirty="0"/>
              <a:t>توصيل الضوابط التشغيلية للموردين</a:t>
            </a:r>
            <a:r>
              <a:rPr lang="ar-BH" sz="2200" dirty="0"/>
              <a:t>.</a:t>
            </a:r>
          </a:p>
          <a:p>
            <a:pPr marL="0" indent="0" algn="r">
              <a:buNone/>
            </a:pPr>
            <a:r>
              <a:rPr lang="ar-SA" sz="2200" dirty="0"/>
              <a:t>5- مراقبة فعالية الرقابة التشغيلية</a:t>
            </a:r>
            <a:r>
              <a:rPr lang="ar-BH" sz="2200" dirty="0"/>
              <a:t>.</a:t>
            </a:r>
            <a:endParaRPr lang="en-US" sz="2200" dirty="0"/>
          </a:p>
        </p:txBody>
      </p:sp>
      <p:pic>
        <p:nvPicPr>
          <p:cNvPr id="5" name="Picture 4">
            <a:extLst>
              <a:ext uri="{FF2B5EF4-FFF2-40B4-BE49-F238E27FC236}">
                <a16:creationId xmlns:a16="http://schemas.microsoft.com/office/drawing/2014/main" xmlns="" id="{EC78C067-0EA8-4623-9317-4286562517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7544" y="2603500"/>
            <a:ext cx="3436247" cy="2882900"/>
          </a:xfrm>
          <a:prstGeom prst="rect">
            <a:avLst/>
          </a:prstGeom>
        </p:spPr>
      </p:pic>
    </p:spTree>
    <p:extLst>
      <p:ext uri="{BB962C8B-B14F-4D97-AF65-F5344CB8AC3E}">
        <p14:creationId xmlns:p14="http://schemas.microsoft.com/office/powerpoint/2010/main" val="17545103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93B753-8028-4C9A-9CCB-3CBA3D6DBD03}"/>
              </a:ext>
            </a:extLst>
          </p:cNvPr>
          <p:cNvSpPr>
            <a:spLocks noGrp="1"/>
          </p:cNvSpPr>
          <p:nvPr>
            <p:ph type="title"/>
          </p:nvPr>
        </p:nvSpPr>
        <p:spPr/>
        <p:txBody>
          <a:bodyPr/>
          <a:lstStyle/>
          <a:p>
            <a:pPr algn="r"/>
            <a:r>
              <a:rPr lang="ar-SA" dirty="0"/>
              <a:t>7- إدارة التغيير </a:t>
            </a:r>
            <a:endParaRPr lang="en-US" dirty="0"/>
          </a:p>
        </p:txBody>
      </p:sp>
      <p:sp>
        <p:nvSpPr>
          <p:cNvPr id="3" name="Content Placeholder 2">
            <a:extLst>
              <a:ext uri="{FF2B5EF4-FFF2-40B4-BE49-F238E27FC236}">
                <a16:creationId xmlns:a16="http://schemas.microsoft.com/office/drawing/2014/main" xmlns="" id="{529A09BD-874F-4376-B5DF-7BA8B2F842DE}"/>
              </a:ext>
            </a:extLst>
          </p:cNvPr>
          <p:cNvSpPr>
            <a:spLocks noGrp="1"/>
          </p:cNvSpPr>
          <p:nvPr>
            <p:ph idx="1"/>
          </p:nvPr>
        </p:nvSpPr>
        <p:spPr>
          <a:xfrm>
            <a:off x="1154954" y="2299855"/>
            <a:ext cx="10538282" cy="4391890"/>
          </a:xfrm>
        </p:spPr>
        <p:txBody>
          <a:bodyPr>
            <a:normAutofit/>
          </a:bodyPr>
          <a:lstStyle/>
          <a:p>
            <a:pPr marL="0" indent="0" algn="r">
              <a:buNone/>
            </a:pPr>
            <a:r>
              <a:rPr lang="ar-BH" sz="2200" dirty="0"/>
              <a:t>يشمل ما يلي:</a:t>
            </a:r>
          </a:p>
          <a:p>
            <a:pPr marL="0" indent="0" algn="r">
              <a:buNone/>
            </a:pPr>
            <a:r>
              <a:rPr lang="ar-BH" sz="2200" dirty="0"/>
              <a:t>1- </a:t>
            </a:r>
            <a:r>
              <a:rPr lang="ar-SA" sz="2200" dirty="0"/>
              <a:t>يتم القيام بتخطيط سليم ومدروس  للتغيير من خلال تطبيق التفكير القائم على المخاطر</a:t>
            </a:r>
            <a:r>
              <a:rPr lang="ar-BH" sz="2200" dirty="0"/>
              <a:t>.</a:t>
            </a:r>
          </a:p>
          <a:p>
            <a:pPr marL="0" indent="0" algn="r">
              <a:buNone/>
            </a:pPr>
            <a:r>
              <a:rPr lang="ar-SA" sz="2200" dirty="0"/>
              <a:t>2- تخضع عمليات نظام السلامة والصحة المهنية للتغييرات</a:t>
            </a:r>
            <a:r>
              <a:rPr lang="ar-BH" sz="2200" dirty="0"/>
              <a:t>.</a:t>
            </a:r>
          </a:p>
          <a:p>
            <a:pPr marL="0" indent="0" algn="r">
              <a:buNone/>
            </a:pPr>
            <a:r>
              <a:rPr lang="ar-BH" sz="2200" dirty="0"/>
              <a:t>3- </a:t>
            </a:r>
            <a:r>
              <a:rPr lang="ar-SA" sz="2200" dirty="0"/>
              <a:t> تشمل عملية التغييرات خطوات</a:t>
            </a:r>
            <a:r>
              <a:rPr lang="ar-BH" sz="2200" dirty="0"/>
              <a:t>.</a:t>
            </a:r>
            <a:endParaRPr lang="en-US" sz="2200" dirty="0"/>
          </a:p>
          <a:p>
            <a:pPr marL="0" indent="0" algn="r">
              <a:buNone/>
            </a:pPr>
            <a:r>
              <a:rPr lang="ar-BH" sz="2200" dirty="0"/>
              <a:t>4- </a:t>
            </a:r>
            <a:r>
              <a:rPr lang="ar-SA" sz="2200" dirty="0"/>
              <a:t>يجب مراجعة التغيير</a:t>
            </a:r>
            <a:r>
              <a:rPr lang="ar-BH" sz="2200" dirty="0"/>
              <a:t>.</a:t>
            </a:r>
          </a:p>
          <a:p>
            <a:pPr marL="0" indent="0" algn="r">
              <a:buNone/>
            </a:pPr>
            <a:r>
              <a:rPr lang="ar-BH" sz="2200" dirty="0"/>
              <a:t>5- </a:t>
            </a:r>
            <a:r>
              <a:rPr lang="ar-SA" sz="2200" dirty="0"/>
              <a:t>عند تنفيذ التغيير، يجب على قائد فريق السلامة والصحة المهنية والإدارة العليا </a:t>
            </a:r>
            <a:r>
              <a:rPr lang="ar-BH" sz="2200" dirty="0"/>
              <a:t>التحقق من عدة امور.</a:t>
            </a:r>
          </a:p>
          <a:p>
            <a:pPr marL="0" indent="0" algn="r">
              <a:buNone/>
            </a:pPr>
            <a:endParaRPr lang="ar-BH" sz="2200" dirty="0"/>
          </a:p>
          <a:p>
            <a:pPr marL="0" indent="0" algn="r">
              <a:buNone/>
            </a:pPr>
            <a:endParaRPr lang="en-US" sz="2200" dirty="0"/>
          </a:p>
        </p:txBody>
      </p:sp>
    </p:spTree>
    <p:extLst>
      <p:ext uri="{BB962C8B-B14F-4D97-AF65-F5344CB8AC3E}">
        <p14:creationId xmlns:p14="http://schemas.microsoft.com/office/powerpoint/2010/main" val="11429571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0C3EE75-49E5-4874-A2CD-D60BBE0ADEB2}"/>
              </a:ext>
            </a:extLst>
          </p:cNvPr>
          <p:cNvSpPr>
            <a:spLocks noGrp="1"/>
          </p:cNvSpPr>
          <p:nvPr>
            <p:ph type="title"/>
          </p:nvPr>
        </p:nvSpPr>
        <p:spPr/>
        <p:txBody>
          <a:bodyPr/>
          <a:lstStyle/>
          <a:p>
            <a:pPr algn="r"/>
            <a:r>
              <a:rPr lang="ar-SA" dirty="0"/>
              <a:t>8- الاستعداد و الاستجابة للطوارئ </a:t>
            </a:r>
            <a:endParaRPr lang="en-US" dirty="0"/>
          </a:p>
        </p:txBody>
      </p:sp>
      <p:sp>
        <p:nvSpPr>
          <p:cNvPr id="3" name="Content Placeholder 2">
            <a:extLst>
              <a:ext uri="{FF2B5EF4-FFF2-40B4-BE49-F238E27FC236}">
                <a16:creationId xmlns:a16="http://schemas.microsoft.com/office/drawing/2014/main" xmlns="" id="{23B86DA8-8429-4C62-8387-64C4302B9A49}"/>
              </a:ext>
            </a:extLst>
          </p:cNvPr>
          <p:cNvSpPr>
            <a:spLocks noGrp="1"/>
          </p:cNvSpPr>
          <p:nvPr>
            <p:ph idx="1"/>
          </p:nvPr>
        </p:nvSpPr>
        <p:spPr>
          <a:xfrm>
            <a:off x="304800" y="2410691"/>
            <a:ext cx="11125200" cy="4322617"/>
          </a:xfrm>
        </p:spPr>
        <p:txBody>
          <a:bodyPr>
            <a:normAutofit/>
          </a:bodyPr>
          <a:lstStyle/>
          <a:p>
            <a:pPr marL="0" indent="0" algn="r">
              <a:buNone/>
            </a:pPr>
            <a:r>
              <a:rPr lang="ar-BH" sz="2200" dirty="0"/>
              <a:t>يشمل ما يلي:</a:t>
            </a:r>
          </a:p>
          <a:p>
            <a:pPr marL="0" indent="0" algn="r">
              <a:buNone/>
            </a:pPr>
            <a:r>
              <a:rPr lang="ar-BH" sz="2200" dirty="0"/>
              <a:t>1- يتم </a:t>
            </a:r>
            <a:r>
              <a:rPr lang="ar-SA" sz="2200" dirty="0"/>
              <a:t>عقد اجتماع لدراسة تحليل المخاطر وحالات الطوارئ المحتمل حدوثها بالمصنع والتي قد تؤثر على السلامة المهنية إذا حدثت</a:t>
            </a:r>
            <a:r>
              <a:rPr lang="ar-BH" sz="2200" dirty="0"/>
              <a:t>.</a:t>
            </a:r>
          </a:p>
          <a:p>
            <a:pPr marL="0" indent="0" algn="r">
              <a:buNone/>
            </a:pPr>
            <a:r>
              <a:rPr lang="ar-BH" sz="2200" dirty="0"/>
              <a:t>2- يتم </a:t>
            </a:r>
            <a:r>
              <a:rPr lang="ar-SA" sz="2200" dirty="0"/>
              <a:t>إعداد تعليمات الإستعداد والإستجابة لحالات الطوارئ</a:t>
            </a:r>
            <a:r>
              <a:rPr lang="ar-BH" sz="2200" dirty="0"/>
              <a:t>.</a:t>
            </a:r>
          </a:p>
          <a:p>
            <a:pPr marL="0" indent="0" algn="r">
              <a:buNone/>
            </a:pPr>
            <a:r>
              <a:rPr lang="ar-BH" sz="2200" dirty="0"/>
              <a:t>3- </a:t>
            </a:r>
            <a:r>
              <a:rPr lang="ar-SA" sz="2200" dirty="0"/>
              <a:t>في حالة حدوث أي من حالات الطوارئ المحددة في قائمة المخاطر وحالات الطوارئ</a:t>
            </a:r>
            <a:r>
              <a:rPr lang="ar-BH" sz="2200" dirty="0"/>
              <a:t>،</a:t>
            </a:r>
            <a:r>
              <a:rPr lang="ar-SA" sz="2200" dirty="0"/>
              <a:t> يقوم قائد  فريق السلامة وضابط السلامة العامة بتنفيذ إجراءات الطوارئ الخاصة بتلك الحالة.</a:t>
            </a:r>
            <a:endParaRPr lang="en-US" sz="2200" dirty="0"/>
          </a:p>
          <a:p>
            <a:pPr marL="0" indent="0" algn="r">
              <a:buNone/>
            </a:pPr>
            <a:r>
              <a:rPr lang="ar-BH" sz="2200" dirty="0"/>
              <a:t>4- </a:t>
            </a:r>
            <a:r>
              <a:rPr lang="ar-SA" sz="2200" dirty="0"/>
              <a:t>بعد تنفيذ خطة الطوارئ بإعداد تقرير عن الحادث، بحيث يتضمن مكان وقوع الحادث وأسبابه والخسائر والأضرار الناجمة عنه، وذلك على نموذج تقرير الحوادث وحالات الإصابة</a:t>
            </a:r>
            <a:r>
              <a:rPr lang="ar-BH" sz="2200" dirty="0"/>
              <a:t>.</a:t>
            </a:r>
            <a:r>
              <a:rPr lang="en-US" sz="2200" dirty="0"/>
              <a:t>  </a:t>
            </a:r>
          </a:p>
        </p:txBody>
      </p:sp>
    </p:spTree>
    <p:extLst>
      <p:ext uri="{BB962C8B-B14F-4D97-AF65-F5344CB8AC3E}">
        <p14:creationId xmlns:p14="http://schemas.microsoft.com/office/powerpoint/2010/main" val="25296211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19EBCAD-F9AF-43D8-87CC-C189AA76A7FD}"/>
              </a:ext>
            </a:extLst>
          </p:cNvPr>
          <p:cNvSpPr>
            <a:spLocks noGrp="1"/>
          </p:cNvSpPr>
          <p:nvPr>
            <p:ph type="title"/>
          </p:nvPr>
        </p:nvSpPr>
        <p:spPr/>
        <p:txBody>
          <a:bodyPr/>
          <a:lstStyle/>
          <a:p>
            <a:pPr algn="r"/>
            <a:r>
              <a:rPr lang="ar-SA" dirty="0"/>
              <a:t>9- التحقيق في الحوادث </a:t>
            </a:r>
            <a:endParaRPr lang="en-US" dirty="0"/>
          </a:p>
        </p:txBody>
      </p:sp>
      <p:sp>
        <p:nvSpPr>
          <p:cNvPr id="3" name="Content Placeholder 2">
            <a:extLst>
              <a:ext uri="{FF2B5EF4-FFF2-40B4-BE49-F238E27FC236}">
                <a16:creationId xmlns:a16="http://schemas.microsoft.com/office/drawing/2014/main" xmlns="" id="{D3164035-029F-4503-9319-4F2A929E05B9}"/>
              </a:ext>
            </a:extLst>
          </p:cNvPr>
          <p:cNvSpPr>
            <a:spLocks noGrp="1"/>
          </p:cNvSpPr>
          <p:nvPr>
            <p:ph idx="1"/>
          </p:nvPr>
        </p:nvSpPr>
        <p:spPr>
          <a:xfrm>
            <a:off x="5115338" y="2398643"/>
            <a:ext cx="6135757" cy="4306957"/>
          </a:xfrm>
        </p:spPr>
        <p:txBody>
          <a:bodyPr>
            <a:normAutofit fontScale="70000" lnSpcReduction="20000"/>
          </a:bodyPr>
          <a:lstStyle/>
          <a:p>
            <a:pPr algn="r" rtl="1"/>
            <a:r>
              <a:rPr lang="ar-SA" sz="3200" b="1" u="sng" dirty="0"/>
              <a:t>خطوات التحقيق في الحوادث : </a:t>
            </a:r>
            <a:endParaRPr lang="en-US" sz="3200" dirty="0"/>
          </a:p>
          <a:p>
            <a:pPr algn="r" rtl="1"/>
            <a:r>
              <a:rPr lang="ar-SA" sz="3200" dirty="0"/>
              <a:t>1- الإبلاغ عن وقوع الحادث.</a:t>
            </a:r>
            <a:endParaRPr lang="en-US" sz="3200" dirty="0"/>
          </a:p>
          <a:p>
            <a:pPr algn="r" rtl="1"/>
            <a:r>
              <a:rPr lang="ar-SA" sz="3200" dirty="0"/>
              <a:t>2- تقديم الإسعافات الأولية والخدمات الطبية اللازمة للمصابين.</a:t>
            </a:r>
            <a:endParaRPr lang="en-US" sz="3200" dirty="0"/>
          </a:p>
          <a:p>
            <a:pPr algn="r" rtl="1"/>
            <a:r>
              <a:rPr lang="ar-SA" sz="3200" dirty="0"/>
              <a:t>3- التحقيق في الحادث.</a:t>
            </a:r>
            <a:endParaRPr lang="en-US" sz="3200" dirty="0"/>
          </a:p>
          <a:p>
            <a:pPr algn="r" rtl="1"/>
            <a:r>
              <a:rPr lang="ar-SA" sz="3200" dirty="0"/>
              <a:t>4- التعرف على أسباب الحادث.</a:t>
            </a:r>
            <a:endParaRPr lang="en-US" sz="3200" dirty="0"/>
          </a:p>
          <a:p>
            <a:pPr algn="r" rtl="1"/>
            <a:r>
              <a:rPr lang="ar-SA" sz="3200" dirty="0"/>
              <a:t>5- كتابة تقرير عن النتائج التي تم التوصل إليها.</a:t>
            </a:r>
            <a:endParaRPr lang="en-US" sz="3200" dirty="0"/>
          </a:p>
          <a:p>
            <a:pPr algn="r" rtl="1"/>
            <a:r>
              <a:rPr lang="ar-SA" sz="3200" dirty="0"/>
              <a:t>6- إعداد خطة عمل لتنفيذ الخطوات التصحيحية.</a:t>
            </a:r>
            <a:endParaRPr lang="en-US" sz="3200" dirty="0"/>
          </a:p>
          <a:p>
            <a:pPr algn="r" rtl="1"/>
            <a:r>
              <a:rPr lang="ar-SA" sz="3200" dirty="0"/>
              <a:t>7- تنفيذ خطة العمل. </a:t>
            </a:r>
            <a:endParaRPr lang="en-US" sz="3200" dirty="0"/>
          </a:p>
          <a:p>
            <a:pPr algn="r" rtl="1"/>
            <a:r>
              <a:rPr lang="ar-SA" sz="3200" dirty="0"/>
              <a:t>8- تقييم مدى نجاح هذه الخطوات التصحيحية.</a:t>
            </a:r>
            <a:endParaRPr lang="en-US" sz="3200" dirty="0"/>
          </a:p>
          <a:p>
            <a:pPr algn="r" rtl="1"/>
            <a:r>
              <a:rPr lang="ar-SA" sz="3200" dirty="0"/>
              <a:t>9- إجراء أية تعديلات مطلوبة أو لازمة.</a:t>
            </a:r>
            <a:endParaRPr lang="en-US" sz="3200" dirty="0"/>
          </a:p>
          <a:p>
            <a:endParaRPr lang="en-US" dirty="0"/>
          </a:p>
        </p:txBody>
      </p:sp>
      <p:pic>
        <p:nvPicPr>
          <p:cNvPr id="7" name="Picture 6">
            <a:extLst>
              <a:ext uri="{FF2B5EF4-FFF2-40B4-BE49-F238E27FC236}">
                <a16:creationId xmlns:a16="http://schemas.microsoft.com/office/drawing/2014/main" xmlns="" id="{EF3A89E9-C8E2-4474-9988-DA791D1315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905" y="2358887"/>
            <a:ext cx="3233529" cy="4306957"/>
          </a:xfrm>
          <a:prstGeom prst="rect">
            <a:avLst/>
          </a:prstGeom>
        </p:spPr>
      </p:pic>
    </p:spTree>
    <p:extLst>
      <p:ext uri="{BB962C8B-B14F-4D97-AF65-F5344CB8AC3E}">
        <p14:creationId xmlns:p14="http://schemas.microsoft.com/office/powerpoint/2010/main" val="36821717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BFD813-0256-47EF-AC95-906AD0BCAD13}"/>
              </a:ext>
            </a:extLst>
          </p:cNvPr>
          <p:cNvSpPr>
            <a:spLocks noGrp="1"/>
          </p:cNvSpPr>
          <p:nvPr>
            <p:ph type="title"/>
          </p:nvPr>
        </p:nvSpPr>
        <p:spPr>
          <a:xfrm>
            <a:off x="1526014" y="1159198"/>
            <a:ext cx="8761413" cy="706964"/>
          </a:xfrm>
        </p:spPr>
        <p:txBody>
          <a:bodyPr/>
          <a:lstStyle/>
          <a:p>
            <a:pPr algn="r"/>
            <a:r>
              <a:rPr lang="ar-SA" sz="2800" dirty="0"/>
              <a:t>10- </a:t>
            </a:r>
            <a:r>
              <a:rPr lang="ar-BH" sz="2800" b="1" dirty="0"/>
              <a:t>إجراء ضبط حالات عدم المطابقة والإجراءات التصحيحية</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6EF06263-0A43-48CC-AD55-87547FBE4CF8}"/>
              </a:ext>
            </a:extLst>
          </p:cNvPr>
          <p:cNvSpPr>
            <a:spLocks noGrp="1"/>
          </p:cNvSpPr>
          <p:nvPr>
            <p:ph idx="1"/>
          </p:nvPr>
        </p:nvSpPr>
        <p:spPr/>
        <p:txBody>
          <a:bodyPr>
            <a:normAutofit lnSpcReduction="10000"/>
          </a:bodyPr>
          <a:lstStyle/>
          <a:p>
            <a:pPr marL="0" indent="0" algn="r" rtl="1">
              <a:buNone/>
            </a:pPr>
            <a:r>
              <a:rPr lang="ar-SA" sz="2000" b="1" u="sng" dirty="0"/>
              <a:t>يتم الكشف عن حالات عدم المطابقة من خلال : </a:t>
            </a:r>
          </a:p>
          <a:p>
            <a:pPr algn="r" rtl="1"/>
            <a:r>
              <a:rPr lang="ar-BH" dirty="0"/>
              <a:t>1</a:t>
            </a:r>
            <a:r>
              <a:rPr lang="ar-BH" sz="2000" dirty="0"/>
              <a:t>- </a:t>
            </a:r>
            <a:r>
              <a:rPr lang="ar-SA" sz="2000" dirty="0"/>
              <a:t>متابعة تقارير الحوادث</a:t>
            </a:r>
            <a:endParaRPr lang="en-US" sz="2000" dirty="0"/>
          </a:p>
          <a:p>
            <a:pPr algn="r" rtl="1"/>
            <a:r>
              <a:rPr lang="ar-SA" sz="2000" dirty="0"/>
              <a:t>2</a:t>
            </a:r>
            <a:r>
              <a:rPr lang="ar-BH" sz="2000" dirty="0"/>
              <a:t>-</a:t>
            </a:r>
            <a:r>
              <a:rPr lang="ar-SA" sz="2000" dirty="0"/>
              <a:t> الرقابة الميدانية / زيارات المواقع</a:t>
            </a:r>
            <a:endParaRPr lang="en-US" sz="2000" dirty="0"/>
          </a:p>
          <a:p>
            <a:pPr algn="r" rtl="1"/>
            <a:r>
              <a:rPr lang="ar-SA" sz="2000" dirty="0"/>
              <a:t>3- التدقيق الداخلي على النظام.</a:t>
            </a:r>
          </a:p>
          <a:p>
            <a:pPr marL="0" indent="0" algn="r" rtl="1">
              <a:buNone/>
            </a:pPr>
            <a:endParaRPr lang="en-US" dirty="0"/>
          </a:p>
          <a:p>
            <a:pPr marL="0" indent="0" algn="r" rtl="1">
              <a:buNone/>
            </a:pPr>
            <a:r>
              <a:rPr lang="ar-SA" sz="2400" b="1" u="sng" dirty="0"/>
              <a:t>**</a:t>
            </a:r>
            <a:r>
              <a:rPr lang="ar-BH" sz="2400" b="1" u="sng" dirty="0"/>
              <a:t> الإجراءات الوقائية:</a:t>
            </a:r>
            <a:endParaRPr lang="en-US" sz="2400" b="1" u="sng" dirty="0"/>
          </a:p>
          <a:p>
            <a:pPr marL="0" indent="0" algn="r" rtl="1">
              <a:buNone/>
            </a:pPr>
            <a:r>
              <a:rPr lang="ar-BH" sz="2400" dirty="0"/>
              <a:t>- يتم اتخاذ الإجراءات الوقائية لمعالجة حالة عدم المطابقة ولمنع حدوثها أو تكرارها مستقبلاً.</a:t>
            </a:r>
            <a:endParaRPr lang="en-US" sz="2400" dirty="0"/>
          </a:p>
          <a:p>
            <a:pPr marL="0" indent="0" algn="r" rtl="1">
              <a:buNone/>
            </a:pPr>
            <a:endParaRPr lang="en-US" sz="2000" dirty="0"/>
          </a:p>
        </p:txBody>
      </p:sp>
    </p:spTree>
    <p:extLst>
      <p:ext uri="{BB962C8B-B14F-4D97-AF65-F5344CB8AC3E}">
        <p14:creationId xmlns:p14="http://schemas.microsoft.com/office/powerpoint/2010/main" val="29872330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0701C0-C0FA-48D7-AFB7-C4A6477DE51B}"/>
              </a:ext>
            </a:extLst>
          </p:cNvPr>
          <p:cNvSpPr>
            <a:spLocks noGrp="1"/>
          </p:cNvSpPr>
          <p:nvPr>
            <p:ph type="title"/>
          </p:nvPr>
        </p:nvSpPr>
        <p:spPr/>
        <p:txBody>
          <a:bodyPr/>
          <a:lstStyle/>
          <a:p>
            <a:pPr algn="r"/>
            <a:r>
              <a:rPr lang="ar-SA" dirty="0"/>
              <a:t>11- التدقيق الداخلي </a:t>
            </a:r>
            <a:endParaRPr lang="en-US" dirty="0"/>
          </a:p>
        </p:txBody>
      </p:sp>
      <p:sp>
        <p:nvSpPr>
          <p:cNvPr id="3" name="Content Placeholder 2">
            <a:extLst>
              <a:ext uri="{FF2B5EF4-FFF2-40B4-BE49-F238E27FC236}">
                <a16:creationId xmlns:a16="http://schemas.microsoft.com/office/drawing/2014/main" xmlns="" id="{139A9939-5E8B-438E-83A1-B2C2215199CC}"/>
              </a:ext>
            </a:extLst>
          </p:cNvPr>
          <p:cNvSpPr>
            <a:spLocks noGrp="1"/>
          </p:cNvSpPr>
          <p:nvPr>
            <p:ph idx="1"/>
          </p:nvPr>
        </p:nvSpPr>
        <p:spPr>
          <a:xfrm>
            <a:off x="5406886" y="2411896"/>
            <a:ext cx="5724939" cy="3992217"/>
          </a:xfrm>
        </p:spPr>
        <p:txBody>
          <a:bodyPr/>
          <a:lstStyle/>
          <a:p>
            <a:pPr algn="r" rtl="1">
              <a:lnSpc>
                <a:spcPct val="150000"/>
              </a:lnSpc>
            </a:pPr>
            <a:r>
              <a:rPr lang="ar-SA" sz="2000" dirty="0"/>
              <a:t>- يتم تدريب فريق من الشركة على طريقة التدقيق الداخلي أو يتم الإستعانة بعدد من المدققين الخارجيين.</a:t>
            </a:r>
          </a:p>
          <a:p>
            <a:pPr algn="r" rtl="1">
              <a:lnSpc>
                <a:spcPct val="150000"/>
              </a:lnSpc>
            </a:pPr>
            <a:r>
              <a:rPr lang="ar-SA" sz="2000" dirty="0"/>
              <a:t>- يجب إعداد خطة تدقيق سنوية  </a:t>
            </a:r>
          </a:p>
          <a:p>
            <a:pPr algn="r" rtl="1">
              <a:lnSpc>
                <a:spcPct val="150000"/>
              </a:lnSpc>
            </a:pPr>
            <a:r>
              <a:rPr lang="ar-SA" sz="2000" dirty="0"/>
              <a:t>- يتم مراجعة تقريرالتدقيق  وفي حال وجود عدم مطابقة  يتم تنفيذ الإجراء العلاجي المتفق عليه مع المدقق الداخلي.</a:t>
            </a:r>
          </a:p>
          <a:p>
            <a:pPr algn="r" rtl="1"/>
            <a:endParaRPr lang="ar-SA" sz="2000" dirty="0"/>
          </a:p>
          <a:p>
            <a:pPr algn="r" rtl="1"/>
            <a:endParaRPr lang="en-US" dirty="0"/>
          </a:p>
        </p:txBody>
      </p:sp>
      <p:pic>
        <p:nvPicPr>
          <p:cNvPr id="5" name="Picture 4">
            <a:extLst>
              <a:ext uri="{FF2B5EF4-FFF2-40B4-BE49-F238E27FC236}">
                <a16:creationId xmlns:a16="http://schemas.microsoft.com/office/drawing/2014/main" xmlns="" id="{124A49D5-581A-4B0C-AF2D-AFC48236EE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829" y="2325757"/>
            <a:ext cx="3417404" cy="4532243"/>
          </a:xfrm>
          <a:prstGeom prst="rect">
            <a:avLst/>
          </a:prstGeom>
        </p:spPr>
      </p:pic>
    </p:spTree>
    <p:extLst>
      <p:ext uri="{BB962C8B-B14F-4D97-AF65-F5344CB8AC3E}">
        <p14:creationId xmlns:p14="http://schemas.microsoft.com/office/powerpoint/2010/main" val="2413835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xmlns="" id="{89EA2611-DCBA-4E97-A2B2-9A466E76BDA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8" name="Freeform: Shape 17">
            <a:extLst>
              <a:ext uri="{FF2B5EF4-FFF2-40B4-BE49-F238E27FC236}">
                <a16:creationId xmlns:a16="http://schemas.microsoft.com/office/drawing/2014/main" xmlns="" id="{FD2669AB-35DB-41EC-BE9C-DA80B60A32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rot="16200000">
            <a:off x="6290102" y="977273"/>
            <a:ext cx="6053670" cy="4903455"/>
          </a:xfrm>
          <a:custGeom>
            <a:avLst/>
            <a:gdLst>
              <a:gd name="connsiteX0" fmla="*/ 6053670 w 6053670"/>
              <a:gd name="connsiteY0" fmla="*/ 1098 h 4903455"/>
              <a:gd name="connsiteX1" fmla="*/ 6053670 w 6053670"/>
              <a:gd name="connsiteY1" fmla="*/ 424590 h 4903455"/>
              <a:gd name="connsiteX2" fmla="*/ 6053670 w 6053670"/>
              <a:gd name="connsiteY2" fmla="*/ 1254558 h 4903455"/>
              <a:gd name="connsiteX3" fmla="*/ 6053670 w 6053670"/>
              <a:gd name="connsiteY3" fmla="*/ 4903455 h 4903455"/>
              <a:gd name="connsiteX4" fmla="*/ 0 w 6053670"/>
              <a:gd name="connsiteY4" fmla="*/ 4903455 h 4903455"/>
              <a:gd name="connsiteX5" fmla="*/ 0 w 6053670"/>
              <a:gd name="connsiteY5" fmla="*/ 1249853 h 4903455"/>
              <a:gd name="connsiteX6" fmla="*/ 0 w 6053670"/>
              <a:gd name="connsiteY6" fmla="*/ 424590 h 4903455"/>
              <a:gd name="connsiteX7" fmla="*/ 0 w 6053670"/>
              <a:gd name="connsiteY7" fmla="*/ 0 h 4903455"/>
              <a:gd name="connsiteX8" fmla="*/ 35717 w 6053670"/>
              <a:gd name="connsiteY8" fmla="*/ 5488 h 4903455"/>
              <a:gd name="connsiteX9" fmla="*/ 140445 w 6053670"/>
              <a:gd name="connsiteY9" fmla="*/ 21641 h 4903455"/>
              <a:gd name="connsiteX10" fmla="*/ 216722 w 6053670"/>
              <a:gd name="connsiteY10" fmla="*/ 32932 h 4903455"/>
              <a:gd name="connsiteX11" fmla="*/ 307527 w 6053670"/>
              <a:gd name="connsiteY11" fmla="*/ 44850 h 4903455"/>
              <a:gd name="connsiteX12" fmla="*/ 415282 w 6053670"/>
              <a:gd name="connsiteY12" fmla="*/ 59121 h 4903455"/>
              <a:gd name="connsiteX13" fmla="*/ 534539 w 6053670"/>
              <a:gd name="connsiteY13" fmla="*/ 74175 h 4903455"/>
              <a:gd name="connsiteX14" fmla="*/ 668931 w 6053670"/>
              <a:gd name="connsiteY14" fmla="*/ 90014 h 4903455"/>
              <a:gd name="connsiteX15" fmla="*/ 815430 w 6053670"/>
              <a:gd name="connsiteY15" fmla="*/ 106794 h 4903455"/>
              <a:gd name="connsiteX16" fmla="*/ 974641 w 6053670"/>
              <a:gd name="connsiteY16" fmla="*/ 123574 h 4903455"/>
              <a:gd name="connsiteX17" fmla="*/ 1144144 w 6053670"/>
              <a:gd name="connsiteY17" fmla="*/ 140667 h 4903455"/>
              <a:gd name="connsiteX18" fmla="*/ 1326965 w 6053670"/>
              <a:gd name="connsiteY18" fmla="*/ 156506 h 4903455"/>
              <a:gd name="connsiteX19" fmla="*/ 1518261 w 6053670"/>
              <a:gd name="connsiteY19" fmla="*/ 171717 h 4903455"/>
              <a:gd name="connsiteX20" fmla="*/ 1720453 w 6053670"/>
              <a:gd name="connsiteY20" fmla="*/ 185518 h 4903455"/>
              <a:gd name="connsiteX21" fmla="*/ 1931121 w 6053670"/>
              <a:gd name="connsiteY21" fmla="*/ 198690 h 4903455"/>
              <a:gd name="connsiteX22" fmla="*/ 2150869 w 6053670"/>
              <a:gd name="connsiteY22" fmla="*/ 211079 h 4903455"/>
              <a:gd name="connsiteX23" fmla="*/ 2263467 w 6053670"/>
              <a:gd name="connsiteY23" fmla="*/ 215470 h 4903455"/>
              <a:gd name="connsiteX24" fmla="*/ 2378487 w 6053670"/>
              <a:gd name="connsiteY24" fmla="*/ 220332 h 4903455"/>
              <a:gd name="connsiteX25" fmla="*/ 2495323 w 6053670"/>
              <a:gd name="connsiteY25" fmla="*/ 224879 h 4903455"/>
              <a:gd name="connsiteX26" fmla="*/ 2612764 w 6053670"/>
              <a:gd name="connsiteY26" fmla="*/ 227859 h 4903455"/>
              <a:gd name="connsiteX27" fmla="*/ 2732627 w 6053670"/>
              <a:gd name="connsiteY27" fmla="*/ 230525 h 4903455"/>
              <a:gd name="connsiteX28" fmla="*/ 2853700 w 6053670"/>
              <a:gd name="connsiteY28" fmla="*/ 233348 h 4903455"/>
              <a:gd name="connsiteX29" fmla="*/ 2977195 w 6053670"/>
              <a:gd name="connsiteY29" fmla="*/ 235229 h 4903455"/>
              <a:gd name="connsiteX30" fmla="*/ 3101900 w 6053670"/>
              <a:gd name="connsiteY30" fmla="*/ 235229 h 4903455"/>
              <a:gd name="connsiteX31" fmla="*/ 3227817 w 6053670"/>
              <a:gd name="connsiteY31" fmla="*/ 236170 h 4903455"/>
              <a:gd name="connsiteX32" fmla="*/ 3354944 w 6053670"/>
              <a:gd name="connsiteY32" fmla="*/ 235229 h 4903455"/>
              <a:gd name="connsiteX33" fmla="*/ 3483887 w 6053670"/>
              <a:gd name="connsiteY33" fmla="*/ 233348 h 4903455"/>
              <a:gd name="connsiteX34" fmla="*/ 3612830 w 6053670"/>
              <a:gd name="connsiteY34" fmla="*/ 231623 h 4903455"/>
              <a:gd name="connsiteX35" fmla="*/ 3743589 w 6053670"/>
              <a:gd name="connsiteY35" fmla="*/ 227859 h 4903455"/>
              <a:gd name="connsiteX36" fmla="*/ 3875559 w 6053670"/>
              <a:gd name="connsiteY36" fmla="*/ 223938 h 4903455"/>
              <a:gd name="connsiteX37" fmla="*/ 4007529 w 6053670"/>
              <a:gd name="connsiteY37" fmla="*/ 219391 h 4903455"/>
              <a:gd name="connsiteX38" fmla="*/ 4140710 w 6053670"/>
              <a:gd name="connsiteY38" fmla="*/ 212961 h 4903455"/>
              <a:gd name="connsiteX39" fmla="*/ 4275102 w 6053670"/>
              <a:gd name="connsiteY39" fmla="*/ 205277 h 4903455"/>
              <a:gd name="connsiteX40" fmla="*/ 4410098 w 6053670"/>
              <a:gd name="connsiteY40" fmla="*/ 197907 h 4903455"/>
              <a:gd name="connsiteX41" fmla="*/ 4545096 w 6053670"/>
              <a:gd name="connsiteY41" fmla="*/ 188498 h 4903455"/>
              <a:gd name="connsiteX42" fmla="*/ 4681909 w 6053670"/>
              <a:gd name="connsiteY42" fmla="*/ 177207 h 4903455"/>
              <a:gd name="connsiteX43" fmla="*/ 4816905 w 6053670"/>
              <a:gd name="connsiteY43" fmla="*/ 165916 h 4903455"/>
              <a:gd name="connsiteX44" fmla="*/ 4954323 w 6053670"/>
              <a:gd name="connsiteY44" fmla="*/ 152899 h 4903455"/>
              <a:gd name="connsiteX45" fmla="*/ 5092347 w 6053670"/>
              <a:gd name="connsiteY45" fmla="*/ 138629 h 4903455"/>
              <a:gd name="connsiteX46" fmla="*/ 5228555 w 6053670"/>
              <a:gd name="connsiteY46" fmla="*/ 123574 h 4903455"/>
              <a:gd name="connsiteX47" fmla="*/ 5366578 w 6053670"/>
              <a:gd name="connsiteY47" fmla="*/ 106010 h 4903455"/>
              <a:gd name="connsiteX48" fmla="*/ 5503997 w 6053670"/>
              <a:gd name="connsiteY48" fmla="*/ 87192 h 4903455"/>
              <a:gd name="connsiteX49" fmla="*/ 5642020 w 6053670"/>
              <a:gd name="connsiteY49" fmla="*/ 68530 h 4903455"/>
              <a:gd name="connsiteX50" fmla="*/ 5779438 w 6053670"/>
              <a:gd name="connsiteY50" fmla="*/ 46733 h 4903455"/>
              <a:gd name="connsiteX51" fmla="*/ 5916251 w 6053670"/>
              <a:gd name="connsiteY51" fmla="*/ 24464 h 4903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4903455">
                <a:moveTo>
                  <a:pt x="6053670" y="1098"/>
                </a:moveTo>
                <a:lnTo>
                  <a:pt x="6053670" y="424590"/>
                </a:lnTo>
                <a:lnTo>
                  <a:pt x="6053670" y="1254558"/>
                </a:lnTo>
                <a:lnTo>
                  <a:pt x="6053670" y="4903455"/>
                </a:lnTo>
                <a:lnTo>
                  <a:pt x="0" y="4903455"/>
                </a:lnTo>
                <a:lnTo>
                  <a:pt x="0" y="1249853"/>
                </a:lnTo>
                <a:lnTo>
                  <a:pt x="0" y="424590"/>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0" y="235229"/>
                </a:lnTo>
                <a:lnTo>
                  <a:pt x="3227817" y="236170"/>
                </a:lnTo>
                <a:lnTo>
                  <a:pt x="3354944" y="235229"/>
                </a:lnTo>
                <a:lnTo>
                  <a:pt x="3483887" y="233348"/>
                </a:lnTo>
                <a:lnTo>
                  <a:pt x="3612830" y="231623"/>
                </a:lnTo>
                <a:lnTo>
                  <a:pt x="3743589" y="227859"/>
                </a:lnTo>
                <a:lnTo>
                  <a:pt x="3875559" y="223938"/>
                </a:lnTo>
                <a:lnTo>
                  <a:pt x="4007529"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20" name="Freeform 5">
            <a:extLst>
              <a:ext uri="{FF2B5EF4-FFF2-40B4-BE49-F238E27FC236}">
                <a16:creationId xmlns:a16="http://schemas.microsoft.com/office/drawing/2014/main" xmlns="" id="{BBC615D1-6E12-40EF-915B-316CFDB550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0" y="11069"/>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2" name="Freeform 5">
            <a:extLst>
              <a:ext uri="{FF2B5EF4-FFF2-40B4-BE49-F238E27FC236}">
                <a16:creationId xmlns:a16="http://schemas.microsoft.com/office/drawing/2014/main" xmlns="" id="{B9797D36-DE1E-47CD-881A-6C1F5828261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rot="15922489">
            <a:off x="5349246"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txBody>
          <a:bodyPr/>
          <a:lstStyle/>
          <a:p>
            <a:endParaRPr lang="en-US" dirty="0"/>
          </a:p>
        </p:txBody>
      </p:sp>
      <p:sp>
        <p:nvSpPr>
          <p:cNvPr id="2" name="Title 1">
            <a:extLst>
              <a:ext uri="{FF2B5EF4-FFF2-40B4-BE49-F238E27FC236}">
                <a16:creationId xmlns:a16="http://schemas.microsoft.com/office/drawing/2014/main" xmlns="" id="{798DBE29-55D7-4450-B589-0383DDCF902C}"/>
              </a:ext>
            </a:extLst>
          </p:cNvPr>
          <p:cNvSpPr>
            <a:spLocks noGrp="1"/>
          </p:cNvSpPr>
          <p:nvPr>
            <p:ph type="title"/>
          </p:nvPr>
        </p:nvSpPr>
        <p:spPr>
          <a:xfrm>
            <a:off x="639098" y="629265"/>
            <a:ext cx="6072776" cy="1622322"/>
          </a:xfrm>
        </p:spPr>
        <p:txBody>
          <a:bodyPr>
            <a:normAutofit/>
          </a:bodyPr>
          <a:lstStyle/>
          <a:p>
            <a:r>
              <a:rPr lang="en-US" b="1" dirty="0">
                <a:solidFill>
                  <a:schemeClr val="tx1"/>
                </a:solidFill>
              </a:rPr>
              <a:t>About company </a:t>
            </a:r>
            <a:r>
              <a:rPr lang="en-US" dirty="0">
                <a:solidFill>
                  <a:schemeClr val="tx1"/>
                </a:solidFill>
              </a:rPr>
              <a:t/>
            </a:r>
            <a:br>
              <a:rPr lang="en-US" dirty="0">
                <a:solidFill>
                  <a:schemeClr val="tx1"/>
                </a:solidFill>
              </a:rPr>
            </a:br>
            <a:endParaRPr lang="en-US" dirty="0">
              <a:solidFill>
                <a:schemeClr val="tx1"/>
              </a:solidFill>
            </a:endParaRPr>
          </a:p>
        </p:txBody>
      </p:sp>
      <p:pic>
        <p:nvPicPr>
          <p:cNvPr id="11" name="Picture 10">
            <a:extLst>
              <a:ext uri="{FF2B5EF4-FFF2-40B4-BE49-F238E27FC236}">
                <a16:creationId xmlns:a16="http://schemas.microsoft.com/office/drawing/2014/main" xmlns="" id="{51330891-5C90-46BC-B8A9-32E3234F8A97}"/>
              </a:ext>
            </a:extLst>
          </p:cNvPr>
          <p:cNvPicPr>
            <a:picLocks noChangeAspect="1"/>
          </p:cNvPicPr>
          <p:nvPr/>
        </p:nvPicPr>
        <p:blipFill rotWithShape="1">
          <a:blip r:embed="rId3"/>
          <a:srcRect l="9494" r="16644" b="-3"/>
          <a:stretch/>
        </p:blipFill>
        <p:spPr>
          <a:xfrm>
            <a:off x="7350972" y="645106"/>
            <a:ext cx="4192571" cy="5585369"/>
          </a:xfrm>
          <a:prstGeom prst="rect">
            <a:avLst/>
          </a:prstGeom>
        </p:spPr>
      </p:pic>
      <p:sp>
        <p:nvSpPr>
          <p:cNvPr id="24" name="Rectangle 23">
            <a:extLst>
              <a:ext uri="{FF2B5EF4-FFF2-40B4-BE49-F238E27FC236}">
                <a16:creationId xmlns:a16="http://schemas.microsoft.com/office/drawing/2014/main" xmlns="" id="{4A2FAF1F-F462-46AF-A9E6-CC93C4E2C35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6" name="Oval 25">
            <a:extLst>
              <a:ext uri="{FF2B5EF4-FFF2-40B4-BE49-F238E27FC236}">
                <a16:creationId xmlns:a16="http://schemas.microsoft.com/office/drawing/2014/main" xmlns="" id="{7146BED8-BAE9-42C5-A3DD-7B946445DB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8" name="Oval 27">
            <a:extLst>
              <a:ext uri="{FF2B5EF4-FFF2-40B4-BE49-F238E27FC236}">
                <a16:creationId xmlns:a16="http://schemas.microsoft.com/office/drawing/2014/main" xmlns="" id="{15765FE8-B62F-41E4-A73C-74C91A8FD94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graphicFrame>
        <p:nvGraphicFramePr>
          <p:cNvPr id="10" name="Content Placeholder 9">
            <a:extLst>
              <a:ext uri="{FF2B5EF4-FFF2-40B4-BE49-F238E27FC236}">
                <a16:creationId xmlns:a16="http://schemas.microsoft.com/office/drawing/2014/main" xmlns="" id="{243B7F54-7AFA-4904-8842-E9A222F16BCA}"/>
              </a:ext>
            </a:extLst>
          </p:cNvPr>
          <p:cNvGraphicFramePr>
            <a:graphicFrameLocks noGrp="1"/>
          </p:cNvGraphicFramePr>
          <p:nvPr>
            <p:ph idx="1"/>
            <p:extLst>
              <p:ext uri="{D42A27DB-BD31-4B8C-83A1-F6EECF244321}">
                <p14:modId xmlns:p14="http://schemas.microsoft.com/office/powerpoint/2010/main" val="2637406276"/>
              </p:ext>
            </p:extLst>
          </p:nvPr>
        </p:nvGraphicFramePr>
        <p:xfrm>
          <a:off x="639098" y="2418735"/>
          <a:ext cx="6072776" cy="38117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83106400"/>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FB63515-E265-4BA2-8E01-9C62AA283D08}"/>
              </a:ext>
            </a:extLst>
          </p:cNvPr>
          <p:cNvSpPr>
            <a:spLocks noGrp="1"/>
          </p:cNvSpPr>
          <p:nvPr>
            <p:ph type="title"/>
          </p:nvPr>
        </p:nvSpPr>
        <p:spPr/>
        <p:txBody>
          <a:bodyPr/>
          <a:lstStyle/>
          <a:p>
            <a:r>
              <a:rPr lang="en-US" dirty="0"/>
              <a:t>Cont.</a:t>
            </a:r>
          </a:p>
        </p:txBody>
      </p:sp>
      <p:sp>
        <p:nvSpPr>
          <p:cNvPr id="3" name="Content Placeholder 2">
            <a:extLst>
              <a:ext uri="{FF2B5EF4-FFF2-40B4-BE49-F238E27FC236}">
                <a16:creationId xmlns:a16="http://schemas.microsoft.com/office/drawing/2014/main" xmlns="" id="{8E72D093-189A-41B7-B4AD-0D80F2773D5C}"/>
              </a:ext>
            </a:extLst>
          </p:cNvPr>
          <p:cNvSpPr>
            <a:spLocks noGrp="1"/>
          </p:cNvSpPr>
          <p:nvPr>
            <p:ph idx="1"/>
          </p:nvPr>
        </p:nvSpPr>
        <p:spPr/>
        <p:txBody>
          <a:bodyPr/>
          <a:lstStyle/>
          <a:p>
            <a:pPr algn="r" rtl="1"/>
            <a:endParaRPr lang="ar-SA" dirty="0"/>
          </a:p>
          <a:p>
            <a:pPr marL="0" indent="0" algn="r" rtl="1">
              <a:buNone/>
            </a:pPr>
            <a:r>
              <a:rPr lang="ar-SA" sz="2000" b="1" u="sng" dirty="0"/>
              <a:t>بعد القيام بعملية التدقيق الداخلي  يقوم المدقق الداخلي بتفقد ما يلي:</a:t>
            </a:r>
          </a:p>
          <a:p>
            <a:pPr marL="0" indent="0" algn="r" rtl="1">
              <a:buNone/>
            </a:pPr>
            <a:endParaRPr lang="ar-SA" sz="2000" b="1" u="sng" dirty="0"/>
          </a:p>
          <a:p>
            <a:pPr algn="r" rtl="1"/>
            <a:r>
              <a:rPr lang="ar-SA" dirty="0"/>
              <a:t>- </a:t>
            </a:r>
            <a:r>
              <a:rPr lang="ar-SA" sz="2000" dirty="0"/>
              <a:t>التأكد من عملية توثيق وجدولة أي من التدقيقات الداخلية التي جرت سابقاً بالإضافة إلى التأكد من القيام بالتدقيق الداخلي وفقاً للجدولة المسبقة.</a:t>
            </a:r>
          </a:p>
          <a:p>
            <a:pPr algn="r" rtl="1"/>
            <a:r>
              <a:rPr lang="ar-SA" sz="2000" dirty="0"/>
              <a:t>- تفقد تقارير التدقيق الداخلي السابقة من نواحي توفر الأدلة المادية اللازمة، التواقيع والتواريخ. </a:t>
            </a:r>
          </a:p>
          <a:p>
            <a:pPr algn="r" rtl="1"/>
            <a:r>
              <a:rPr lang="ar-SA" sz="2000" dirty="0"/>
              <a:t>- التأكد من تنفيذ الإجراءات العلاجية الناتجة عن تقارير التدقيق الداخلي السابقة.</a:t>
            </a:r>
          </a:p>
          <a:p>
            <a:endParaRPr lang="en-US" dirty="0"/>
          </a:p>
        </p:txBody>
      </p:sp>
    </p:spTree>
    <p:extLst>
      <p:ext uri="{BB962C8B-B14F-4D97-AF65-F5344CB8AC3E}">
        <p14:creationId xmlns:p14="http://schemas.microsoft.com/office/powerpoint/2010/main" val="35381448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3F876A-17B4-4A85-B291-2ED9CA68F621}"/>
              </a:ext>
            </a:extLst>
          </p:cNvPr>
          <p:cNvSpPr>
            <a:spLocks noGrp="1"/>
          </p:cNvSpPr>
          <p:nvPr>
            <p:ph type="title"/>
          </p:nvPr>
        </p:nvSpPr>
        <p:spPr>
          <a:xfrm>
            <a:off x="1154954" y="973668"/>
            <a:ext cx="8761413" cy="706964"/>
          </a:xfrm>
        </p:spPr>
        <p:txBody>
          <a:bodyPr/>
          <a:lstStyle/>
          <a:p>
            <a:pPr algn="r"/>
            <a:r>
              <a:rPr lang="ar-SA"/>
              <a:t>12- مراجعة الإدارة </a:t>
            </a:r>
            <a:endParaRPr lang="en-US" dirty="0"/>
          </a:p>
        </p:txBody>
      </p:sp>
      <p:sp>
        <p:nvSpPr>
          <p:cNvPr id="3" name="Content Placeholder 2">
            <a:extLst>
              <a:ext uri="{FF2B5EF4-FFF2-40B4-BE49-F238E27FC236}">
                <a16:creationId xmlns:a16="http://schemas.microsoft.com/office/drawing/2014/main" xmlns="" id="{7586EFB3-2291-48F2-AD2E-179078A71F19}"/>
              </a:ext>
            </a:extLst>
          </p:cNvPr>
          <p:cNvSpPr>
            <a:spLocks noGrp="1"/>
          </p:cNvSpPr>
          <p:nvPr>
            <p:ph idx="1"/>
          </p:nvPr>
        </p:nvSpPr>
        <p:spPr>
          <a:xfrm>
            <a:off x="5367130" y="2276428"/>
            <a:ext cx="6137483" cy="4097868"/>
          </a:xfrm>
        </p:spPr>
        <p:txBody>
          <a:bodyPr>
            <a:normAutofit fontScale="92500" lnSpcReduction="10000"/>
          </a:bodyPr>
          <a:lstStyle/>
          <a:p>
            <a:pPr marL="0" indent="0" algn="r" rtl="1">
              <a:buNone/>
            </a:pPr>
            <a:r>
              <a:rPr lang="ar-SA" sz="2000" dirty="0">
                <a:solidFill>
                  <a:schemeClr val="tx1"/>
                </a:solidFill>
              </a:rPr>
              <a:t>جدول اعمال مراجعة الإدارة : </a:t>
            </a:r>
          </a:p>
          <a:p>
            <a:pPr marL="0" indent="0" algn="r" rtl="1">
              <a:buNone/>
            </a:pPr>
            <a:endParaRPr lang="ar-SA" sz="2000" dirty="0">
              <a:solidFill>
                <a:schemeClr val="tx1"/>
              </a:solidFill>
            </a:endParaRPr>
          </a:p>
          <a:p>
            <a:pPr algn="r" rtl="1"/>
            <a:r>
              <a:rPr lang="ar-SA" sz="2000" dirty="0">
                <a:solidFill>
                  <a:schemeClr val="tx1"/>
                </a:solidFill>
              </a:rPr>
              <a:t>- حالة الإجراءات ومتابعة التوصيات من اجتماعات مراجعات الإدارة السابقة.</a:t>
            </a:r>
            <a:endParaRPr lang="en-US" sz="2000" dirty="0">
              <a:solidFill>
                <a:schemeClr val="tx1"/>
              </a:solidFill>
            </a:endParaRPr>
          </a:p>
          <a:p>
            <a:pPr algn="r" rtl="1"/>
            <a:r>
              <a:rPr lang="ar-SA" sz="2000" dirty="0">
                <a:solidFill>
                  <a:schemeClr val="tx1"/>
                </a:solidFill>
              </a:rPr>
              <a:t>- التغييرات في القضايا الخارجية والداخلية ذات الصلة بنظام إدارة السلامة والصحة المهنية (</a:t>
            </a:r>
            <a:r>
              <a:rPr lang="en-US" sz="2000" dirty="0">
                <a:solidFill>
                  <a:schemeClr val="tx1"/>
                </a:solidFill>
              </a:rPr>
              <a:t>(ISO 45001</a:t>
            </a:r>
            <a:r>
              <a:rPr lang="ar-SA" sz="2000" dirty="0">
                <a:solidFill>
                  <a:schemeClr val="tx1"/>
                </a:solidFill>
              </a:rPr>
              <a:t>.</a:t>
            </a:r>
            <a:endParaRPr lang="en-US" sz="2000" dirty="0">
              <a:solidFill>
                <a:schemeClr val="tx1"/>
              </a:solidFill>
            </a:endParaRPr>
          </a:p>
          <a:p>
            <a:pPr algn="r" rtl="1"/>
            <a:r>
              <a:rPr lang="ar-SA" sz="2000" dirty="0">
                <a:solidFill>
                  <a:schemeClr val="tx1"/>
                </a:solidFill>
              </a:rPr>
              <a:t>- معلومات عن أداء وفعالية نظام إدارة السلامة والصحة المهنية (</a:t>
            </a:r>
            <a:r>
              <a:rPr lang="en-US" sz="2000" dirty="0">
                <a:solidFill>
                  <a:schemeClr val="tx1"/>
                </a:solidFill>
              </a:rPr>
              <a:t>(ISO 45001</a:t>
            </a:r>
            <a:r>
              <a:rPr lang="ar-SA" sz="2000" dirty="0">
                <a:solidFill>
                  <a:schemeClr val="tx1"/>
                </a:solidFill>
              </a:rPr>
              <a:t>:</a:t>
            </a:r>
            <a:endParaRPr lang="en-US" sz="2000" dirty="0">
              <a:solidFill>
                <a:schemeClr val="tx1"/>
              </a:solidFill>
            </a:endParaRPr>
          </a:p>
          <a:p>
            <a:pPr lvl="0" algn="r" rtl="1"/>
            <a:r>
              <a:rPr lang="ar-SA" sz="2000" dirty="0">
                <a:solidFill>
                  <a:schemeClr val="tx1"/>
                </a:solidFill>
              </a:rPr>
              <a:t>- كفاية الموارد.</a:t>
            </a:r>
            <a:endParaRPr lang="en-US" sz="2000" dirty="0">
              <a:solidFill>
                <a:schemeClr val="tx1"/>
              </a:solidFill>
            </a:endParaRPr>
          </a:p>
          <a:p>
            <a:pPr algn="r" rtl="1"/>
            <a:r>
              <a:rPr lang="ar-SA" sz="2000" dirty="0">
                <a:solidFill>
                  <a:schemeClr val="tx1"/>
                </a:solidFill>
              </a:rPr>
              <a:t>- فعالية الإجراءات المتخذة لمعالجة المخاطر والفرص.</a:t>
            </a:r>
            <a:endParaRPr lang="en-US" sz="2000" dirty="0">
              <a:solidFill>
                <a:schemeClr val="tx1"/>
              </a:solidFill>
            </a:endParaRPr>
          </a:p>
          <a:p>
            <a:pPr algn="r" rtl="1"/>
            <a:r>
              <a:rPr lang="ar-SA" sz="2000" dirty="0">
                <a:solidFill>
                  <a:schemeClr val="tx1"/>
                </a:solidFill>
              </a:rPr>
              <a:t>- فرص للتحسين.</a:t>
            </a:r>
            <a:endParaRPr lang="en-US" sz="2000" dirty="0">
              <a:solidFill>
                <a:schemeClr val="tx1"/>
              </a:solidFill>
            </a:endParaRPr>
          </a:p>
          <a:p>
            <a:pPr marL="0" indent="0" algn="r" rtl="1">
              <a:buNone/>
            </a:pPr>
            <a:endParaRPr lang="en-US" dirty="0"/>
          </a:p>
          <a:p>
            <a:pPr algn="l" rtl="1"/>
            <a:endParaRPr lang="en-US" dirty="0"/>
          </a:p>
        </p:txBody>
      </p:sp>
      <p:pic>
        <p:nvPicPr>
          <p:cNvPr id="7" name="Picture 6">
            <a:extLst>
              <a:ext uri="{FF2B5EF4-FFF2-40B4-BE49-F238E27FC236}">
                <a16:creationId xmlns:a16="http://schemas.microsoft.com/office/drawing/2014/main" xmlns="" id="{5A820249-6997-4C5D-8614-858A8CAC7B2D}"/>
              </a:ext>
            </a:extLst>
          </p:cNvPr>
          <p:cNvPicPr>
            <a:picLocks noChangeAspect="1"/>
          </p:cNvPicPr>
          <p:nvPr/>
        </p:nvPicPr>
        <p:blipFill rotWithShape="1">
          <a:blip r:embed="rId2">
            <a:extLst>
              <a:ext uri="{28A0092B-C50C-407E-A947-70E740481C1C}">
                <a14:useLocalDpi xmlns:a14="http://schemas.microsoft.com/office/drawing/2010/main" val="0"/>
              </a:ext>
            </a:extLst>
          </a:blip>
          <a:srcRect b="6923"/>
          <a:stretch/>
        </p:blipFill>
        <p:spPr>
          <a:xfrm>
            <a:off x="0" y="2623930"/>
            <a:ext cx="5243513" cy="4234070"/>
          </a:xfrm>
          <a:prstGeom prst="rect">
            <a:avLst/>
          </a:prstGeom>
        </p:spPr>
      </p:pic>
    </p:spTree>
    <p:extLst>
      <p:ext uri="{BB962C8B-B14F-4D97-AF65-F5344CB8AC3E}">
        <p14:creationId xmlns:p14="http://schemas.microsoft.com/office/powerpoint/2010/main" val="19308723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424BA2-97DF-43C5-83E3-1DDFA75EF7F4}"/>
              </a:ext>
            </a:extLst>
          </p:cNvPr>
          <p:cNvSpPr>
            <a:spLocks noGrp="1"/>
          </p:cNvSpPr>
          <p:nvPr>
            <p:ph type="title"/>
          </p:nvPr>
        </p:nvSpPr>
        <p:spPr/>
        <p:txBody>
          <a:bodyPr/>
          <a:lstStyle/>
          <a:p>
            <a:r>
              <a:rPr lang="en-US" dirty="0"/>
              <a:t>Cont. </a:t>
            </a:r>
          </a:p>
        </p:txBody>
      </p:sp>
      <p:sp>
        <p:nvSpPr>
          <p:cNvPr id="3" name="Content Placeholder 2">
            <a:extLst>
              <a:ext uri="{FF2B5EF4-FFF2-40B4-BE49-F238E27FC236}">
                <a16:creationId xmlns:a16="http://schemas.microsoft.com/office/drawing/2014/main" xmlns="" id="{3218BE96-0E10-4438-9F14-6E4FD6ECED29}"/>
              </a:ext>
            </a:extLst>
          </p:cNvPr>
          <p:cNvSpPr>
            <a:spLocks noGrp="1"/>
          </p:cNvSpPr>
          <p:nvPr>
            <p:ph idx="1"/>
          </p:nvPr>
        </p:nvSpPr>
        <p:spPr>
          <a:xfrm>
            <a:off x="4333461" y="2517913"/>
            <a:ext cx="7303674" cy="4002157"/>
          </a:xfrm>
        </p:spPr>
        <p:txBody>
          <a:bodyPr/>
          <a:lstStyle/>
          <a:p>
            <a:pPr marL="0" indent="0" algn="r" rtl="1">
              <a:buNone/>
            </a:pPr>
            <a:r>
              <a:rPr lang="ar-SA" sz="2000" dirty="0">
                <a:solidFill>
                  <a:schemeClr val="tx1"/>
                </a:solidFill>
              </a:rPr>
              <a:t> مخرجات اجتماع المراجعة الإدارية:</a:t>
            </a:r>
            <a:endParaRPr lang="en-US" sz="2000" dirty="0">
              <a:solidFill>
                <a:schemeClr val="tx1"/>
              </a:solidFill>
            </a:endParaRPr>
          </a:p>
          <a:p>
            <a:pPr algn="r" rtl="1"/>
            <a:r>
              <a:rPr lang="ar-SA" sz="2000" dirty="0">
                <a:solidFill>
                  <a:schemeClr val="tx1"/>
                </a:solidFill>
              </a:rPr>
              <a:t>- أي قرارات وإجراءات تتعلق باستمرار ملائمة وكفاءة وفعالية نظام السلامة والصحة المهنية.</a:t>
            </a:r>
            <a:endParaRPr lang="en-US" sz="2000" dirty="0">
              <a:solidFill>
                <a:schemeClr val="tx1"/>
              </a:solidFill>
            </a:endParaRPr>
          </a:p>
          <a:p>
            <a:pPr algn="r" rtl="1"/>
            <a:r>
              <a:rPr lang="ar-SA" sz="2000" dirty="0">
                <a:solidFill>
                  <a:schemeClr val="tx1"/>
                </a:solidFill>
              </a:rPr>
              <a:t>- القرارات المتعلقة بفرص التحسين المستمر.</a:t>
            </a:r>
            <a:endParaRPr lang="en-US" sz="2000" dirty="0">
              <a:solidFill>
                <a:schemeClr val="tx1"/>
              </a:solidFill>
            </a:endParaRPr>
          </a:p>
          <a:p>
            <a:pPr algn="r" rtl="1"/>
            <a:r>
              <a:rPr lang="ar-SA" sz="2000" dirty="0">
                <a:solidFill>
                  <a:schemeClr val="tx1"/>
                </a:solidFill>
              </a:rPr>
              <a:t>- القرارات المتعلقة بأي حاجة لإجراء تغييرات على نظام السلامة والصحة المهنية.</a:t>
            </a:r>
            <a:endParaRPr lang="en-US" sz="2000" dirty="0">
              <a:solidFill>
                <a:schemeClr val="tx1"/>
              </a:solidFill>
            </a:endParaRPr>
          </a:p>
          <a:p>
            <a:pPr algn="r" rtl="1"/>
            <a:r>
              <a:rPr lang="ar-SA" sz="2000" dirty="0">
                <a:solidFill>
                  <a:schemeClr val="tx1"/>
                </a:solidFill>
              </a:rPr>
              <a:t>- التحسن المرتبط بمتطلبات الأطراف المعنية أو التوقعات.</a:t>
            </a:r>
            <a:endParaRPr lang="en-US" sz="2000" dirty="0">
              <a:solidFill>
                <a:schemeClr val="tx1"/>
              </a:solidFill>
            </a:endParaRPr>
          </a:p>
          <a:p>
            <a:pPr algn="r" rtl="1"/>
            <a:r>
              <a:rPr lang="ar-SA" sz="2000" dirty="0">
                <a:solidFill>
                  <a:schemeClr val="tx1"/>
                </a:solidFill>
              </a:rPr>
              <a:t>- الحاجة  لموارد لتمكين التحسين في نظام السلامة والصحة المهنية  وعملياته.</a:t>
            </a:r>
            <a:endParaRPr lang="en-US" sz="2000" dirty="0">
              <a:solidFill>
                <a:schemeClr val="tx1"/>
              </a:solidFill>
            </a:endParaRPr>
          </a:p>
          <a:p>
            <a:endParaRPr lang="en-US" dirty="0"/>
          </a:p>
        </p:txBody>
      </p:sp>
      <p:pic>
        <p:nvPicPr>
          <p:cNvPr id="5" name="Picture 4">
            <a:extLst>
              <a:ext uri="{FF2B5EF4-FFF2-40B4-BE49-F238E27FC236}">
                <a16:creationId xmlns:a16="http://schemas.microsoft.com/office/drawing/2014/main" xmlns="" id="{ABA1C9CB-4D26-4C47-A3EE-EEBC7DB8FD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80365"/>
            <a:ext cx="3559313" cy="4377635"/>
          </a:xfrm>
          <a:prstGeom prst="rect">
            <a:avLst/>
          </a:prstGeom>
        </p:spPr>
      </p:pic>
    </p:spTree>
    <p:extLst>
      <p:ext uri="{BB962C8B-B14F-4D97-AF65-F5344CB8AC3E}">
        <p14:creationId xmlns:p14="http://schemas.microsoft.com/office/powerpoint/2010/main" val="29088921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ACC533-5A94-41B5-9DA5-BDC0F0C4C348}"/>
              </a:ext>
            </a:extLst>
          </p:cNvPr>
          <p:cNvSpPr>
            <a:spLocks noGrp="1"/>
          </p:cNvSpPr>
          <p:nvPr>
            <p:ph type="title"/>
          </p:nvPr>
        </p:nvSpPr>
        <p:spPr/>
        <p:txBody>
          <a:bodyPr/>
          <a:lstStyle/>
          <a:p>
            <a:pPr algn="r"/>
            <a:r>
              <a:rPr lang="ar-SA" dirty="0"/>
              <a:t>13- التحسين المستمر </a:t>
            </a:r>
            <a:endParaRPr lang="en-US" dirty="0"/>
          </a:p>
        </p:txBody>
      </p:sp>
      <p:sp>
        <p:nvSpPr>
          <p:cNvPr id="3" name="Content Placeholder 2">
            <a:extLst>
              <a:ext uri="{FF2B5EF4-FFF2-40B4-BE49-F238E27FC236}">
                <a16:creationId xmlns:a16="http://schemas.microsoft.com/office/drawing/2014/main" xmlns="" id="{29EBB694-A85D-477E-B2A0-2FB2033FFED3}"/>
              </a:ext>
            </a:extLst>
          </p:cNvPr>
          <p:cNvSpPr>
            <a:spLocks noGrp="1"/>
          </p:cNvSpPr>
          <p:nvPr>
            <p:ph idx="1"/>
          </p:nvPr>
        </p:nvSpPr>
        <p:spPr>
          <a:xfrm>
            <a:off x="1974574" y="2332383"/>
            <a:ext cx="10217425" cy="4525617"/>
          </a:xfrm>
        </p:spPr>
        <p:txBody>
          <a:bodyPr>
            <a:normAutofit/>
          </a:bodyPr>
          <a:lstStyle/>
          <a:p>
            <a:pPr algn="r" rtl="1"/>
            <a:r>
              <a:rPr lang="ar-SA" sz="2000" b="1" dirty="0"/>
              <a:t>- يتم تحسين فعالية و ملائمة وتكامل نظام إدارة السلامة والصحة المهنية (</a:t>
            </a:r>
            <a:r>
              <a:rPr lang="en-US" sz="2000" b="1" dirty="0"/>
              <a:t>ISO 45001) </a:t>
            </a:r>
            <a:r>
              <a:rPr lang="ar-SA" sz="2000" b="1" dirty="0"/>
              <a:t> ) باستمرار من خلال نتائج التدقيق وتحليل البيانات و الإجراءات التصحيحية والوقائية والمراجعة الإدارية </a:t>
            </a:r>
          </a:p>
          <a:p>
            <a:pPr algn="r" rtl="1"/>
            <a:endParaRPr lang="ar-SA" dirty="0"/>
          </a:p>
          <a:p>
            <a:pPr marL="0" indent="0" algn="r" rtl="1">
              <a:buNone/>
            </a:pPr>
            <a:r>
              <a:rPr lang="ar-SA" b="1" i="1" dirty="0"/>
              <a:t> - التحسين المستمر يمكن أن يكون :</a:t>
            </a:r>
          </a:p>
          <a:p>
            <a:pPr marL="0" indent="0" algn="r" rtl="1">
              <a:buNone/>
            </a:pPr>
            <a:r>
              <a:rPr lang="ar-SA" dirty="0"/>
              <a:t>أ) الاستراتيجية : </a:t>
            </a:r>
          </a:p>
          <a:p>
            <a:pPr marL="0" indent="0" algn="r" rtl="1">
              <a:buNone/>
            </a:pPr>
            <a:r>
              <a:rPr lang="ar-SA" dirty="0"/>
              <a:t>•	خطة العمل من قبل الإدارة العليا.</a:t>
            </a:r>
          </a:p>
          <a:p>
            <a:pPr marL="0" indent="0" algn="r" rtl="1">
              <a:buNone/>
            </a:pPr>
            <a:r>
              <a:rPr lang="ar-SA" dirty="0"/>
              <a:t>•	اجتماع لجنة المراجعة الإدارية.</a:t>
            </a:r>
          </a:p>
          <a:p>
            <a:pPr marL="0" indent="0" algn="r" rtl="1">
              <a:buNone/>
            </a:pPr>
            <a:r>
              <a:rPr lang="ar-SA" dirty="0"/>
              <a:t>•	مشروع تحسين مستمر.</a:t>
            </a:r>
          </a:p>
          <a:p>
            <a:endParaRPr lang="ar-SA" dirty="0"/>
          </a:p>
          <a:p>
            <a:endParaRPr lang="en-US" dirty="0"/>
          </a:p>
        </p:txBody>
      </p:sp>
      <p:sp>
        <p:nvSpPr>
          <p:cNvPr id="4" name="TextBox 3">
            <a:extLst>
              <a:ext uri="{FF2B5EF4-FFF2-40B4-BE49-F238E27FC236}">
                <a16:creationId xmlns:a16="http://schemas.microsoft.com/office/drawing/2014/main" xmlns="" id="{2232768F-FAE4-454B-AAD0-58DA6CEBD61C}"/>
              </a:ext>
            </a:extLst>
          </p:cNvPr>
          <p:cNvSpPr txBox="1"/>
          <p:nvPr/>
        </p:nvSpPr>
        <p:spPr>
          <a:xfrm>
            <a:off x="4585252" y="3579528"/>
            <a:ext cx="3392556" cy="2031325"/>
          </a:xfrm>
          <a:prstGeom prst="rect">
            <a:avLst/>
          </a:prstGeom>
          <a:noFill/>
        </p:spPr>
        <p:txBody>
          <a:bodyPr wrap="square" rtlCol="0">
            <a:spAutoFit/>
          </a:bodyPr>
          <a:lstStyle/>
          <a:p>
            <a:pPr algn="r" rtl="1"/>
            <a:endParaRPr lang="ar-SA" dirty="0"/>
          </a:p>
          <a:p>
            <a:pPr algn="r" rtl="1"/>
            <a:r>
              <a:rPr lang="ar-SA" dirty="0"/>
              <a:t>ب) التشغيلية:</a:t>
            </a:r>
          </a:p>
          <a:p>
            <a:pPr algn="r" rtl="1"/>
            <a:r>
              <a:rPr lang="ar-SA" dirty="0"/>
              <a:t>•	تحليل نتائج أداء العمليات والبيانات. </a:t>
            </a:r>
          </a:p>
          <a:p>
            <a:pPr algn="r" rtl="1"/>
            <a:r>
              <a:rPr lang="ar-SA" dirty="0"/>
              <a:t>•	الإجراءات التصحيحية والوقائية.</a:t>
            </a:r>
          </a:p>
          <a:p>
            <a:pPr algn="r" rtl="1"/>
            <a:r>
              <a:rPr lang="ar-SA" dirty="0"/>
              <a:t>•	التدقيق الداخلي.</a:t>
            </a:r>
          </a:p>
          <a:p>
            <a:pPr algn="r" rtl="1"/>
            <a:r>
              <a:rPr lang="ar-SA" dirty="0"/>
              <a:t>•	تقييم رضا العملاء.</a:t>
            </a:r>
          </a:p>
          <a:p>
            <a:endParaRPr lang="en-US" dirty="0"/>
          </a:p>
        </p:txBody>
      </p:sp>
      <p:pic>
        <p:nvPicPr>
          <p:cNvPr id="6" name="Picture 5">
            <a:extLst>
              <a:ext uri="{FF2B5EF4-FFF2-40B4-BE49-F238E27FC236}">
                <a16:creationId xmlns:a16="http://schemas.microsoft.com/office/drawing/2014/main" xmlns="" id="{71E4CAA9-D86B-4A28-B7DF-7224AB01B2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30826"/>
            <a:ext cx="4121426" cy="3727174"/>
          </a:xfrm>
          <a:prstGeom prst="rect">
            <a:avLst/>
          </a:prstGeom>
        </p:spPr>
      </p:pic>
    </p:spTree>
    <p:extLst>
      <p:ext uri="{BB962C8B-B14F-4D97-AF65-F5344CB8AC3E}">
        <p14:creationId xmlns:p14="http://schemas.microsoft.com/office/powerpoint/2010/main" val="23354027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481978D-4CE5-4628-9F7C-B9116991D005}"/>
              </a:ext>
            </a:extLst>
          </p:cNvPr>
          <p:cNvSpPr>
            <a:spLocks noGrp="1"/>
          </p:cNvSpPr>
          <p:nvPr>
            <p:ph type="title"/>
          </p:nvPr>
        </p:nvSpPr>
        <p:spPr/>
        <p:txBody>
          <a:bodyPr/>
          <a:lstStyle/>
          <a:p>
            <a:r>
              <a:rPr lang="en-US" dirty="0"/>
              <a:t>Records  </a:t>
            </a:r>
          </a:p>
        </p:txBody>
      </p:sp>
      <p:sp>
        <p:nvSpPr>
          <p:cNvPr id="3" name="Content Placeholder 2">
            <a:extLst>
              <a:ext uri="{FF2B5EF4-FFF2-40B4-BE49-F238E27FC236}">
                <a16:creationId xmlns:a16="http://schemas.microsoft.com/office/drawing/2014/main" xmlns="" id="{16399F22-0068-4F85-B87A-DC90261EA4C0}"/>
              </a:ext>
            </a:extLst>
          </p:cNvPr>
          <p:cNvSpPr>
            <a:spLocks noGrp="1"/>
          </p:cNvSpPr>
          <p:nvPr>
            <p:ph idx="1"/>
          </p:nvPr>
        </p:nvSpPr>
        <p:spPr>
          <a:xfrm>
            <a:off x="691128" y="2311952"/>
            <a:ext cx="10453950" cy="603526"/>
          </a:xfrm>
        </p:spPr>
        <p:txBody>
          <a:bodyPr/>
          <a:lstStyle/>
          <a:p>
            <a:r>
              <a:rPr lang="en-US" sz="2000" dirty="0">
                <a:latin typeface="Arial" panose="020B0604020202020204" pitchFamily="34" charset="0"/>
                <a:cs typeface="Arial" panose="020B0604020202020204" pitchFamily="34" charset="0"/>
              </a:rPr>
              <a:t>Document stating result achieved or providing evidence of activities performed.</a:t>
            </a:r>
          </a:p>
          <a:p>
            <a:endParaRPr lang="en-US" dirty="0"/>
          </a:p>
        </p:txBody>
      </p:sp>
      <p:pic>
        <p:nvPicPr>
          <p:cNvPr id="4" name="table">
            <a:extLst>
              <a:ext uri="{FF2B5EF4-FFF2-40B4-BE49-F238E27FC236}">
                <a16:creationId xmlns:a16="http://schemas.microsoft.com/office/drawing/2014/main" xmlns="" id="{A1B56C36-1932-4197-A8E6-FEDEE4E82D46}"/>
              </a:ext>
            </a:extLst>
          </p:cNvPr>
          <p:cNvPicPr>
            <a:picLocks noChangeAspect="1"/>
          </p:cNvPicPr>
          <p:nvPr/>
        </p:nvPicPr>
        <p:blipFill>
          <a:blip r:embed="rId2"/>
          <a:stretch>
            <a:fillRect/>
          </a:stretch>
        </p:blipFill>
        <p:spPr>
          <a:xfrm>
            <a:off x="259080" y="2742770"/>
            <a:ext cx="11673840" cy="4042344"/>
          </a:xfrm>
          <a:prstGeom prst="rect">
            <a:avLst/>
          </a:prstGeom>
        </p:spPr>
      </p:pic>
    </p:spTree>
    <p:extLst>
      <p:ext uri="{BB962C8B-B14F-4D97-AF65-F5344CB8AC3E}">
        <p14:creationId xmlns:p14="http://schemas.microsoft.com/office/powerpoint/2010/main" val="32107741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able">
            <a:extLst>
              <a:ext uri="{FF2B5EF4-FFF2-40B4-BE49-F238E27FC236}">
                <a16:creationId xmlns:a16="http://schemas.microsoft.com/office/drawing/2014/main" xmlns="" id="{E773F4E6-8BC3-42A9-A151-4884E880A9E7}"/>
              </a:ext>
            </a:extLst>
          </p:cNvPr>
          <p:cNvPicPr>
            <a:picLocks noChangeAspect="1"/>
          </p:cNvPicPr>
          <p:nvPr/>
        </p:nvPicPr>
        <p:blipFill>
          <a:blip r:embed="rId2"/>
          <a:stretch>
            <a:fillRect/>
          </a:stretch>
        </p:blipFill>
        <p:spPr>
          <a:xfrm>
            <a:off x="216342" y="0"/>
            <a:ext cx="11759316" cy="6840835"/>
          </a:xfrm>
          <a:prstGeom prst="rect">
            <a:avLst/>
          </a:prstGeom>
        </p:spPr>
      </p:pic>
    </p:spTree>
    <p:extLst>
      <p:ext uri="{BB962C8B-B14F-4D97-AF65-F5344CB8AC3E}">
        <p14:creationId xmlns:p14="http://schemas.microsoft.com/office/powerpoint/2010/main" val="29450145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663FED4-33E9-46DD-9B6F-54375576DA57}"/>
              </a:ext>
            </a:extLst>
          </p:cNvPr>
          <p:cNvSpPr>
            <a:spLocks noGrp="1"/>
          </p:cNvSpPr>
          <p:nvPr>
            <p:ph type="title"/>
          </p:nvPr>
        </p:nvSpPr>
        <p:spPr/>
        <p:txBody>
          <a:bodyPr/>
          <a:lstStyle/>
          <a:p>
            <a:r>
              <a:rPr lang="en-US" dirty="0"/>
              <a:t>Checklist </a:t>
            </a:r>
          </a:p>
        </p:txBody>
      </p:sp>
      <p:sp>
        <p:nvSpPr>
          <p:cNvPr id="3" name="Content Placeholder 2">
            <a:extLst>
              <a:ext uri="{FF2B5EF4-FFF2-40B4-BE49-F238E27FC236}">
                <a16:creationId xmlns:a16="http://schemas.microsoft.com/office/drawing/2014/main" xmlns="" id="{7154A969-F384-48ED-8BBF-37F7C2EB2C17}"/>
              </a:ext>
            </a:extLst>
          </p:cNvPr>
          <p:cNvSpPr>
            <a:spLocks noGrp="1"/>
          </p:cNvSpPr>
          <p:nvPr>
            <p:ph idx="1"/>
          </p:nvPr>
        </p:nvSpPr>
        <p:spPr>
          <a:xfrm>
            <a:off x="834888" y="2603500"/>
            <a:ext cx="7354956" cy="3416300"/>
          </a:xfrm>
        </p:spPr>
        <p:txBody>
          <a:bodyPr>
            <a:normAutofit/>
          </a:bodyPr>
          <a:lstStyle/>
          <a:p>
            <a:r>
              <a:rPr lang="en-US" sz="2000" dirty="0">
                <a:latin typeface="Arial" panose="020B0604020202020204" pitchFamily="34" charset="0"/>
                <a:cs typeface="Arial" panose="020B0604020202020204" pitchFamily="34" charset="0"/>
              </a:rPr>
              <a:t>The checklist used to evaluate the project against the requirements of ISO 45001.</a:t>
            </a:r>
          </a:p>
          <a:p>
            <a:r>
              <a:rPr lang="en-US" sz="2000" dirty="0">
                <a:latin typeface="Arial" panose="020B0604020202020204" pitchFamily="34" charset="0"/>
                <a:cs typeface="Arial" panose="020B0604020202020204" pitchFamily="34" charset="0"/>
              </a:rPr>
              <a:t> This chick list will help the factory in: </a:t>
            </a:r>
          </a:p>
          <a:p>
            <a:pPr>
              <a:buFont typeface="Wingdings" panose="05000000000000000000" pitchFamily="2" charset="2"/>
              <a:buChar char="q"/>
            </a:pPr>
            <a:r>
              <a:rPr lang="en-US" sz="2000" dirty="0">
                <a:latin typeface="Arial" panose="020B0604020202020204" pitchFamily="34" charset="0"/>
                <a:cs typeface="Arial" panose="020B0604020202020204" pitchFamily="34" charset="0"/>
              </a:rPr>
              <a:t>Evaluate the current system against the requirements to assist you in planning  your    implementation project.          </a:t>
            </a:r>
          </a:p>
          <a:p>
            <a:pPr>
              <a:buFont typeface="Wingdings" panose="05000000000000000000" pitchFamily="2" charset="2"/>
              <a:buChar char="q"/>
            </a:pPr>
            <a:r>
              <a:rPr lang="en-US" sz="2000" dirty="0">
                <a:latin typeface="Arial" panose="020B0604020202020204" pitchFamily="34" charset="0"/>
                <a:cs typeface="Arial" panose="020B0604020202020204" pitchFamily="34" charset="0"/>
              </a:rPr>
              <a:t>Identify areas where you are not in compliance  with the standard  </a:t>
            </a:r>
          </a:p>
          <a:p>
            <a:pPr>
              <a:buFont typeface="Wingdings" panose="05000000000000000000" pitchFamily="2" charset="2"/>
              <a:buChar char="q"/>
            </a:pPr>
            <a:r>
              <a:rPr lang="en-US" sz="2000" dirty="0">
                <a:latin typeface="Arial" panose="020B0604020202020204" pitchFamily="34" charset="0"/>
                <a:cs typeface="Arial" panose="020B0604020202020204" pitchFamily="34" charset="0"/>
              </a:rPr>
              <a:t>Evaluate the prerequisite programs.</a:t>
            </a:r>
          </a:p>
          <a:p>
            <a:endParaRPr lang="en-US" dirty="0"/>
          </a:p>
        </p:txBody>
      </p:sp>
      <p:pic>
        <p:nvPicPr>
          <p:cNvPr id="5" name="Picture 4">
            <a:extLst>
              <a:ext uri="{FF2B5EF4-FFF2-40B4-BE49-F238E27FC236}">
                <a16:creationId xmlns:a16="http://schemas.microsoft.com/office/drawing/2014/main" xmlns="" id="{C8F63E27-6C64-49ED-B9B7-01E3586E1539}"/>
              </a:ext>
            </a:extLst>
          </p:cNvPr>
          <p:cNvPicPr>
            <a:picLocks noChangeAspect="1"/>
          </p:cNvPicPr>
          <p:nvPr/>
        </p:nvPicPr>
        <p:blipFill rotWithShape="1">
          <a:blip r:embed="rId2">
            <a:extLst>
              <a:ext uri="{28A0092B-C50C-407E-A947-70E740481C1C}">
                <a14:useLocalDpi xmlns:a14="http://schemas.microsoft.com/office/drawing/2010/main" val="0"/>
              </a:ext>
            </a:extLst>
          </a:blip>
          <a:srcRect b="9984"/>
          <a:stretch/>
        </p:blipFill>
        <p:spPr>
          <a:xfrm>
            <a:off x="8007398" y="2345635"/>
            <a:ext cx="3817937" cy="4174435"/>
          </a:xfrm>
          <a:prstGeom prst="rect">
            <a:avLst/>
          </a:prstGeom>
        </p:spPr>
      </p:pic>
    </p:spTree>
    <p:extLst>
      <p:ext uri="{BB962C8B-B14F-4D97-AF65-F5344CB8AC3E}">
        <p14:creationId xmlns:p14="http://schemas.microsoft.com/office/powerpoint/2010/main" val="23467035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190646-739E-46A4-8183-16E21A633B9D}"/>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xmlns="" id="{4179225D-2446-4BB2-A2A7-0534F1705BC3}"/>
              </a:ext>
            </a:extLst>
          </p:cNvPr>
          <p:cNvPicPr>
            <a:picLocks noGrp="1" noChangeAspect="1"/>
          </p:cNvPicPr>
          <p:nvPr>
            <p:ph idx="1"/>
          </p:nvPr>
        </p:nvPicPr>
        <p:blipFill>
          <a:blip r:embed="rId2"/>
          <a:stretch>
            <a:fillRect/>
          </a:stretch>
        </p:blipFill>
        <p:spPr>
          <a:xfrm>
            <a:off x="689113" y="973668"/>
            <a:ext cx="10535478" cy="5884332"/>
          </a:xfrm>
          <a:prstGeom prst="rect">
            <a:avLst/>
          </a:prstGeom>
        </p:spPr>
      </p:pic>
    </p:spTree>
    <p:extLst>
      <p:ext uri="{BB962C8B-B14F-4D97-AF65-F5344CB8AC3E}">
        <p14:creationId xmlns:p14="http://schemas.microsoft.com/office/powerpoint/2010/main" val="17299839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3671A8-9608-470D-A5A7-1BFF8247307A}"/>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xmlns="" id="{EAE7A40E-3C77-4838-B5CD-A818F1DA8096}"/>
              </a:ext>
            </a:extLst>
          </p:cNvPr>
          <p:cNvPicPr>
            <a:picLocks noGrp="1" noChangeAspect="1"/>
          </p:cNvPicPr>
          <p:nvPr>
            <p:ph idx="1"/>
          </p:nvPr>
        </p:nvPicPr>
        <p:blipFill>
          <a:blip r:embed="rId2"/>
          <a:stretch>
            <a:fillRect/>
          </a:stretch>
        </p:blipFill>
        <p:spPr>
          <a:xfrm>
            <a:off x="622853" y="973668"/>
            <a:ext cx="10707756" cy="5884332"/>
          </a:xfrm>
          <a:prstGeom prst="rect">
            <a:avLst/>
          </a:prstGeom>
        </p:spPr>
      </p:pic>
    </p:spTree>
    <p:extLst>
      <p:ext uri="{BB962C8B-B14F-4D97-AF65-F5344CB8AC3E}">
        <p14:creationId xmlns:p14="http://schemas.microsoft.com/office/powerpoint/2010/main" val="32223067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BE7263-B2A9-4477-94DF-672CF9975913}"/>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xmlns="" id="{151C11B8-30BC-4126-9620-CD6B0E71B2AC}"/>
              </a:ext>
            </a:extLst>
          </p:cNvPr>
          <p:cNvPicPr>
            <a:picLocks noGrp="1" noChangeAspect="1"/>
          </p:cNvPicPr>
          <p:nvPr>
            <p:ph idx="1"/>
          </p:nvPr>
        </p:nvPicPr>
        <p:blipFill>
          <a:blip r:embed="rId2"/>
          <a:stretch>
            <a:fillRect/>
          </a:stretch>
        </p:blipFill>
        <p:spPr>
          <a:xfrm>
            <a:off x="1033671" y="973668"/>
            <a:ext cx="10137912" cy="5884332"/>
          </a:xfrm>
          <a:prstGeom prst="rect">
            <a:avLst/>
          </a:prstGeom>
        </p:spPr>
      </p:pic>
    </p:spTree>
    <p:extLst>
      <p:ext uri="{BB962C8B-B14F-4D97-AF65-F5344CB8AC3E}">
        <p14:creationId xmlns:p14="http://schemas.microsoft.com/office/powerpoint/2010/main" val="2038872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09A54CB-82CB-4A4F-9C1E-672CEA10791F}"/>
              </a:ext>
            </a:extLst>
          </p:cNvPr>
          <p:cNvSpPr>
            <a:spLocks noGrp="1"/>
          </p:cNvSpPr>
          <p:nvPr>
            <p:ph type="title"/>
          </p:nvPr>
        </p:nvSpPr>
        <p:spPr>
          <a:xfrm>
            <a:off x="1154954" y="973668"/>
            <a:ext cx="8761413" cy="706964"/>
          </a:xfrm>
        </p:spPr>
        <p:txBody>
          <a:bodyPr>
            <a:normAutofit/>
          </a:bodyPr>
          <a:lstStyle/>
          <a:p>
            <a:r>
              <a:rPr lang="en-US" b="1" dirty="0"/>
              <a:t>Statement of the problem </a:t>
            </a:r>
          </a:p>
        </p:txBody>
      </p:sp>
      <p:sp>
        <p:nvSpPr>
          <p:cNvPr id="3" name="Content Placeholder 2">
            <a:extLst>
              <a:ext uri="{FF2B5EF4-FFF2-40B4-BE49-F238E27FC236}">
                <a16:creationId xmlns:a16="http://schemas.microsoft.com/office/drawing/2014/main" xmlns="" id="{55AEB905-E2DC-49C4-A489-ABFD0CE688E9}"/>
              </a:ext>
            </a:extLst>
          </p:cNvPr>
          <p:cNvSpPr>
            <a:spLocks noGrp="1"/>
          </p:cNvSpPr>
          <p:nvPr>
            <p:ph idx="1"/>
          </p:nvPr>
        </p:nvSpPr>
        <p:spPr>
          <a:xfrm>
            <a:off x="1154955" y="2603500"/>
            <a:ext cx="3481054" cy="3416300"/>
          </a:xfrm>
        </p:spPr>
        <p:txBody>
          <a:bodyPr anchor="ctr">
            <a:normAutofit fontScale="85000" lnSpcReduction="10000"/>
          </a:bodyPr>
          <a:lstStyle/>
          <a:p>
            <a:r>
              <a:rPr lang="en-US" sz="2800" dirty="0">
                <a:latin typeface="Arial" panose="020B0604020202020204" pitchFamily="34" charset="0"/>
                <a:cs typeface="Arial" panose="020B0604020202020204" pitchFamily="34" charset="0"/>
              </a:rPr>
              <a:t>The National Carton Company looks forward to implement iso 45001.</a:t>
            </a:r>
          </a:p>
          <a:p>
            <a:r>
              <a:rPr lang="en-US" sz="2800" dirty="0">
                <a:latin typeface="Arial" panose="020B0604020202020204" pitchFamily="34" charset="0"/>
                <a:cs typeface="Arial" panose="020B0604020202020204" pitchFamily="34" charset="0"/>
              </a:rPr>
              <a:t>Create a system of occupational safety and health through the application of ISO 45001  requirements.</a:t>
            </a:r>
          </a:p>
          <a:p>
            <a:endParaRPr lang="en-US" sz="1600" dirty="0"/>
          </a:p>
          <a:p>
            <a:endParaRPr lang="en-US" sz="1600" dirty="0"/>
          </a:p>
        </p:txBody>
      </p:sp>
      <p:pic>
        <p:nvPicPr>
          <p:cNvPr id="4" name="Picture 3">
            <a:extLst>
              <a:ext uri="{FF2B5EF4-FFF2-40B4-BE49-F238E27FC236}">
                <a16:creationId xmlns:a16="http://schemas.microsoft.com/office/drawing/2014/main" xmlns="" id="{088DCEEA-05A2-4C14-9C13-AF333C230788}"/>
              </a:ext>
            </a:extLst>
          </p:cNvPr>
          <p:cNvPicPr>
            <a:picLocks noChangeAspect="1"/>
          </p:cNvPicPr>
          <p:nvPr/>
        </p:nvPicPr>
        <p:blipFill rotWithShape="1">
          <a:blip r:embed="rId2"/>
          <a:srcRect l="4235" r="-1" b="-1"/>
          <a:stretch/>
        </p:blipFill>
        <p:spPr>
          <a:xfrm>
            <a:off x="4929809" y="2775951"/>
            <a:ext cx="6213949" cy="3067163"/>
          </a:xfrm>
          <a:prstGeom prst="roundRect">
            <a:avLst>
              <a:gd name="adj" fmla="val 1858"/>
            </a:avLst>
          </a:prstGeom>
          <a:effectLst>
            <a:outerShdw blurRad="50800" dist="50800" dir="5400000" algn="tl" rotWithShape="0">
              <a:srgbClr val="000000">
                <a:alpha val="43000"/>
              </a:srgbClr>
            </a:outerShdw>
          </a:effectLst>
        </p:spPr>
      </p:pic>
    </p:spTree>
    <p:extLst>
      <p:ext uri="{BB962C8B-B14F-4D97-AF65-F5344CB8AC3E}">
        <p14:creationId xmlns:p14="http://schemas.microsoft.com/office/powerpoint/2010/main" val="35280539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BAC561-4311-443C-99B3-5A3FB8B217D5}"/>
              </a:ext>
            </a:extLst>
          </p:cNvPr>
          <p:cNvSpPr>
            <a:spLocks noGrp="1"/>
          </p:cNvSpPr>
          <p:nvPr>
            <p:ph type="title"/>
          </p:nvPr>
        </p:nvSpPr>
        <p:spPr/>
        <p:txBody>
          <a:bodyPr/>
          <a:lstStyle/>
          <a:p>
            <a:r>
              <a:rPr lang="en-US" dirty="0"/>
              <a:t>Discussion </a:t>
            </a:r>
          </a:p>
        </p:txBody>
      </p:sp>
      <p:sp>
        <p:nvSpPr>
          <p:cNvPr id="3" name="Content Placeholder 2">
            <a:extLst>
              <a:ext uri="{FF2B5EF4-FFF2-40B4-BE49-F238E27FC236}">
                <a16:creationId xmlns:a16="http://schemas.microsoft.com/office/drawing/2014/main" xmlns="" id="{819B9A32-1865-45F8-B87F-F5F2DDE2FB36}"/>
              </a:ext>
            </a:extLst>
          </p:cNvPr>
          <p:cNvSpPr>
            <a:spLocks noGrp="1"/>
          </p:cNvSpPr>
          <p:nvPr>
            <p:ph idx="1"/>
          </p:nvPr>
        </p:nvSpPr>
        <p:spPr>
          <a:xfrm>
            <a:off x="958186" y="2664892"/>
            <a:ext cx="9749570" cy="4294909"/>
          </a:xfrm>
        </p:spPr>
        <p:txBody>
          <a:bodyPr>
            <a:noAutofit/>
          </a:bodyPr>
          <a:lstStyle/>
          <a:p>
            <a:pPr algn="just">
              <a:buFont typeface="Arial" pitchFamily="34" charset="0"/>
              <a:buChar char="•"/>
            </a:pPr>
            <a:r>
              <a:rPr lang="en-US" sz="2400" dirty="0">
                <a:latin typeface="Arial" panose="020B0604020202020204" pitchFamily="34" charset="0"/>
                <a:ea typeface="Adobe Kaiti Std R" pitchFamily="18" charset="-128"/>
                <a:cs typeface="Arial" panose="020B0604020202020204" pitchFamily="34" charset="0"/>
              </a:rPr>
              <a:t>The international standard ISO 45001 will undoubtedly facilitate the development of appropriate working conditions. Therefore, it has been adopted in the National Carton Industry Company in order to have an integrated safety system in the factory</a:t>
            </a:r>
            <a:r>
              <a:rPr lang="en-US" sz="2400" dirty="0">
                <a:latin typeface="Arial" panose="020B0604020202020204" pitchFamily="34" charset="0"/>
                <a:cs typeface="Arial" panose="020B0604020202020204" pitchFamily="34" charset="0"/>
              </a:rPr>
              <a:t>.</a:t>
            </a:r>
          </a:p>
          <a:p>
            <a:pPr algn="just">
              <a:buFont typeface="Arial" pitchFamily="34" charset="0"/>
              <a:buChar char="•"/>
            </a:pPr>
            <a:endParaRPr lang="en-US" sz="2400" dirty="0">
              <a:latin typeface="Arial" panose="020B0604020202020204" pitchFamily="34" charset="0"/>
              <a:cs typeface="Arial" panose="020B0604020202020204" pitchFamily="34" charset="0"/>
            </a:endParaRPr>
          </a:p>
          <a:p>
            <a:pPr algn="just">
              <a:buFont typeface="Arial" pitchFamily="34" charset="0"/>
              <a:buChar char="•"/>
            </a:pPr>
            <a:r>
              <a:rPr lang="en-US" sz="2400" dirty="0">
                <a:latin typeface="Arial" panose="020B0604020202020204" pitchFamily="34" charset="0"/>
                <a:cs typeface="Arial" panose="020B0604020202020204" pitchFamily="34" charset="0"/>
              </a:rPr>
              <a:t> The great similarities can be seen between OHSAS 18001 and ISO 45001 because it a basis for formulating the ISO standard .</a:t>
            </a:r>
          </a:p>
          <a:p>
            <a:endParaRPr lang="en-US" sz="2000" dirty="0"/>
          </a:p>
        </p:txBody>
      </p:sp>
    </p:spTree>
    <p:extLst>
      <p:ext uri="{BB962C8B-B14F-4D97-AF65-F5344CB8AC3E}">
        <p14:creationId xmlns:p14="http://schemas.microsoft.com/office/powerpoint/2010/main" val="222571158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082D190-9646-4198-B69B-718C6E52728A}"/>
              </a:ext>
            </a:extLst>
          </p:cNvPr>
          <p:cNvSpPr>
            <a:spLocks noGrp="1"/>
          </p:cNvSpPr>
          <p:nvPr>
            <p:ph idx="1"/>
          </p:nvPr>
        </p:nvSpPr>
        <p:spPr>
          <a:xfrm>
            <a:off x="1020417" y="2345635"/>
            <a:ext cx="9700591" cy="4412973"/>
          </a:xfrm>
        </p:spPr>
        <p:txBody>
          <a:bodyPr>
            <a:normAutofit/>
          </a:bodyPr>
          <a:lstStyle/>
          <a:p>
            <a:endParaRPr lang="en-US" sz="1900" dirty="0">
              <a:latin typeface="Arial" panose="020B0604020202020204" pitchFamily="34" charset="0"/>
              <a:ea typeface="Adobe Kaiti Std R" pitchFamily="18" charset="-128"/>
              <a:cs typeface="Arial" panose="020B0604020202020204" pitchFamily="34" charset="0"/>
            </a:endParaRPr>
          </a:p>
          <a:p>
            <a:pPr marL="457200" indent="-457200">
              <a:buFont typeface="+mj-lt"/>
              <a:buAutoNum type="arabicPeriod"/>
            </a:pPr>
            <a:r>
              <a:rPr lang="en-US" sz="1900" dirty="0">
                <a:latin typeface="Arial" panose="020B0604020202020204" pitchFamily="34" charset="0"/>
                <a:ea typeface="Adobe Kaiti Std R" pitchFamily="18" charset="-128"/>
                <a:cs typeface="Arial" panose="020B0604020202020204" pitchFamily="34" charset="0"/>
              </a:rPr>
              <a:t>Improving performance in an organized way</a:t>
            </a:r>
          </a:p>
          <a:p>
            <a:pPr marL="457200" indent="-457200">
              <a:buFont typeface="+mj-lt"/>
              <a:buAutoNum type="arabicPeriod"/>
            </a:pPr>
            <a:r>
              <a:rPr lang="en-US" sz="1900" dirty="0">
                <a:latin typeface="Arial" panose="020B0604020202020204" pitchFamily="34" charset="0"/>
                <a:ea typeface="Adobe Kaiti Std R" pitchFamily="18" charset="-128"/>
                <a:cs typeface="Arial" panose="020B0604020202020204" pitchFamily="34" charset="0"/>
              </a:rPr>
              <a:t>Implementing a system to manage risks and opportunities.</a:t>
            </a:r>
          </a:p>
          <a:p>
            <a:pPr marL="457200" indent="-457200">
              <a:buFont typeface="+mj-lt"/>
              <a:buAutoNum type="arabicPeriod"/>
            </a:pPr>
            <a:r>
              <a:rPr lang="en-US" sz="1900" dirty="0">
                <a:latin typeface="Arial" panose="020B0604020202020204" pitchFamily="34" charset="0"/>
                <a:ea typeface="Adobe Kaiti Std R" pitchFamily="18" charset="-128"/>
                <a:cs typeface="Arial" panose="020B0604020202020204" pitchFamily="34" charset="0"/>
              </a:rPr>
              <a:t> protecting your employees and contractors. </a:t>
            </a:r>
          </a:p>
          <a:p>
            <a:pPr marL="457200" indent="-457200">
              <a:buFont typeface="+mj-lt"/>
              <a:buAutoNum type="arabicPeriod"/>
            </a:pPr>
            <a:r>
              <a:rPr lang="en-US" sz="1900" dirty="0">
                <a:latin typeface="Arial" panose="020B0604020202020204" pitchFamily="34" charset="0"/>
                <a:ea typeface="Adobe Kaiti Std R" pitchFamily="18" charset="-128"/>
                <a:cs typeface="Arial" panose="020B0604020202020204" pitchFamily="34" charset="0"/>
              </a:rPr>
              <a:t>Improving productivity by reducing injuries in the workplace.</a:t>
            </a:r>
          </a:p>
          <a:p>
            <a:pPr marL="457200" indent="-457200">
              <a:buFont typeface="+mj-lt"/>
              <a:buAutoNum type="arabicPeriod"/>
            </a:pPr>
            <a:endParaRPr lang="en-US" sz="1900" dirty="0">
              <a:latin typeface="Arial" panose="020B0604020202020204" pitchFamily="34" charset="0"/>
              <a:ea typeface="Adobe Kaiti Std R" pitchFamily="18" charset="-128"/>
              <a:cs typeface="Arial" panose="020B0604020202020204" pitchFamily="34" charset="0"/>
            </a:endParaRPr>
          </a:p>
          <a:p>
            <a:r>
              <a:rPr lang="en-US" sz="1900" dirty="0">
                <a:latin typeface="Arial" panose="020B0604020202020204" pitchFamily="34" charset="0"/>
                <a:ea typeface="Adobe Kaiti Std R" pitchFamily="18" charset="-128"/>
                <a:cs typeface="Arial" panose="020B0604020202020204" pitchFamily="34" charset="0"/>
              </a:rPr>
              <a:t> The problem we want to solve is the dangerous work environment in the factory and reduce the</a:t>
            </a:r>
          </a:p>
          <a:p>
            <a:r>
              <a:rPr lang="en-US" sz="1900" dirty="0">
                <a:latin typeface="Arial" panose="020B0604020202020204" pitchFamily="34" charset="0"/>
                <a:ea typeface="Adobe Kaiti Std R" pitchFamily="18" charset="-128"/>
                <a:cs typeface="Arial" panose="020B0604020202020204" pitchFamily="34" charset="0"/>
              </a:rPr>
              <a:t>number of injuries inside it, as well as the problem of the lack of a clear and integrated system to</a:t>
            </a:r>
          </a:p>
          <a:p>
            <a:r>
              <a:rPr lang="en-US" sz="1900" dirty="0">
                <a:latin typeface="Arial" panose="020B0604020202020204" pitchFamily="34" charset="0"/>
                <a:ea typeface="Adobe Kaiti Std R" pitchFamily="18" charset="-128"/>
                <a:cs typeface="Arial" panose="020B0604020202020204" pitchFamily="34" charset="0"/>
              </a:rPr>
              <a:t>follow up to take the necessary precautions to avoid injuries.</a:t>
            </a:r>
          </a:p>
          <a:p>
            <a:endParaRPr lang="en-US" dirty="0"/>
          </a:p>
        </p:txBody>
      </p:sp>
      <p:sp>
        <p:nvSpPr>
          <p:cNvPr id="4" name="Title 1">
            <a:extLst>
              <a:ext uri="{FF2B5EF4-FFF2-40B4-BE49-F238E27FC236}">
                <a16:creationId xmlns:a16="http://schemas.microsoft.com/office/drawing/2014/main" xmlns="" id="{63907B2C-906E-43BB-B826-7B56E1954425}"/>
              </a:ext>
            </a:extLst>
          </p:cNvPr>
          <p:cNvSpPr>
            <a:spLocks noGrp="1"/>
          </p:cNvSpPr>
          <p:nvPr>
            <p:ph type="title"/>
          </p:nvPr>
        </p:nvSpPr>
        <p:spPr>
          <a:xfrm>
            <a:off x="744137" y="838200"/>
            <a:ext cx="8761413" cy="706964"/>
          </a:xfrm>
          <a:prstGeom prst="rect">
            <a:avLst/>
          </a:prstGeom>
        </p:spPr>
        <p:txBody>
          <a:bodyPr vert="horz" lIns="45720" tIns="0" rIns="45720" bIns="0" anchor="b" anchorCtr="0">
            <a:noAutofit/>
          </a:bodyPr>
          <a:lstStyle>
            <a:lvl1pPr algn="r" rtl="0" eaLnBrk="1" latinLnBrk="0" hangingPunct="1">
              <a:spcBef>
                <a:spcPct val="0"/>
              </a:spcBef>
              <a:buNone/>
              <a:defRPr kumimoji="0" sz="42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lgn="l"/>
            <a:r>
              <a:rPr lang="en-US" sz="2400" dirty="0">
                <a:solidFill>
                  <a:schemeClr val="bg1"/>
                </a:solidFill>
              </a:rPr>
              <a:t>The purpose of our project to implement ISO 45001 is</a:t>
            </a:r>
            <a:r>
              <a:rPr lang="en-US" sz="2400" dirty="0">
                <a:solidFill>
                  <a:schemeClr val="bg1"/>
                </a:solidFill>
                <a:latin typeface="+mn-lt"/>
              </a:rPr>
              <a:t>:</a:t>
            </a:r>
          </a:p>
        </p:txBody>
      </p:sp>
    </p:spTree>
    <p:extLst>
      <p:ext uri="{BB962C8B-B14F-4D97-AF65-F5344CB8AC3E}">
        <p14:creationId xmlns:p14="http://schemas.microsoft.com/office/powerpoint/2010/main" val="12007752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850ED1-BC7B-4AC8-A206-7B0E41EAF182}"/>
              </a:ext>
            </a:extLst>
          </p:cNvPr>
          <p:cNvSpPr>
            <a:spLocks noGrp="1"/>
          </p:cNvSpPr>
          <p:nvPr>
            <p:ph type="title"/>
          </p:nvPr>
        </p:nvSpPr>
        <p:spPr/>
        <p:txBody>
          <a:bodyPr/>
          <a:lstStyle/>
          <a:p>
            <a:r>
              <a:rPr lang="en-US" dirty="0"/>
              <a:t>Cont. </a:t>
            </a:r>
          </a:p>
        </p:txBody>
      </p:sp>
      <p:sp>
        <p:nvSpPr>
          <p:cNvPr id="3" name="Content Placeholder 2">
            <a:extLst>
              <a:ext uri="{FF2B5EF4-FFF2-40B4-BE49-F238E27FC236}">
                <a16:creationId xmlns:a16="http://schemas.microsoft.com/office/drawing/2014/main" xmlns="" id="{766A92BF-19E6-4B0A-A8E5-3EF133285467}"/>
              </a:ext>
            </a:extLst>
          </p:cNvPr>
          <p:cNvSpPr>
            <a:spLocks noGrp="1"/>
          </p:cNvSpPr>
          <p:nvPr>
            <p:ph idx="1"/>
          </p:nvPr>
        </p:nvSpPr>
        <p:spPr>
          <a:xfrm>
            <a:off x="1154954" y="2603499"/>
            <a:ext cx="10599724" cy="3850309"/>
          </a:xfrm>
        </p:spPr>
        <p:txBody>
          <a:bodyPr/>
          <a:lstStyle/>
          <a:p>
            <a:endParaRPr lang="en-US" dirty="0">
              <a:latin typeface="Adobe Kaiti Std R" pitchFamily="18" charset="-128"/>
              <a:ea typeface="Adobe Kaiti Std R" pitchFamily="18" charset="-128"/>
            </a:endParaRPr>
          </a:p>
          <a:p>
            <a:r>
              <a:rPr lang="en-US" sz="2000" dirty="0">
                <a:latin typeface="Arial" panose="020B0604020202020204" pitchFamily="34" charset="0"/>
                <a:ea typeface="Adobe Kaiti Std R" pitchFamily="18" charset="-128"/>
                <a:cs typeface="Arial" panose="020B0604020202020204" pitchFamily="34" charset="0"/>
              </a:rPr>
              <a:t>We have in our work in this factory the application of an integrated safety system for workers in this factory to reduce injuries and accidents.</a:t>
            </a:r>
          </a:p>
          <a:p>
            <a:endParaRPr lang="en-US" sz="2000" dirty="0">
              <a:latin typeface="Arial" panose="020B0604020202020204" pitchFamily="34" charset="0"/>
              <a:ea typeface="Adobe Kaiti Std R" pitchFamily="18" charset="-128"/>
              <a:cs typeface="Arial" panose="020B0604020202020204" pitchFamily="34" charset="0"/>
            </a:endParaRPr>
          </a:p>
          <a:p>
            <a:r>
              <a:rPr lang="en-US" sz="2000" dirty="0">
                <a:latin typeface="Arial" panose="020B0604020202020204" pitchFamily="34" charset="0"/>
                <a:ea typeface="Adobe Kaiti Std R" pitchFamily="18" charset="-128"/>
                <a:cs typeface="Arial" panose="020B0604020202020204" pitchFamily="34" charset="0"/>
              </a:rPr>
              <a:t>The study results are an important business tool for every company, regardless of its size and scope of activity, interested in implementing or updating its OSH management system using the standard ISO 45001.</a:t>
            </a:r>
          </a:p>
          <a:p>
            <a:endParaRPr lang="en-US" dirty="0"/>
          </a:p>
        </p:txBody>
      </p:sp>
    </p:spTree>
    <p:extLst>
      <p:ext uri="{BB962C8B-B14F-4D97-AF65-F5344CB8AC3E}">
        <p14:creationId xmlns:p14="http://schemas.microsoft.com/office/powerpoint/2010/main" val="24763978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7040D6-887F-4EA5-8C6A-BC2F681FB647}"/>
              </a:ext>
            </a:extLst>
          </p:cNvPr>
          <p:cNvSpPr>
            <a:spLocks noGrp="1"/>
          </p:cNvSpPr>
          <p:nvPr>
            <p:ph type="title"/>
          </p:nvPr>
        </p:nvSpPr>
        <p:spPr/>
        <p:txBody>
          <a:bodyPr/>
          <a:lstStyle/>
          <a:p>
            <a:r>
              <a:rPr lang="en-US" dirty="0"/>
              <a:t>Recommendation</a:t>
            </a:r>
          </a:p>
        </p:txBody>
      </p:sp>
      <p:sp>
        <p:nvSpPr>
          <p:cNvPr id="3" name="Content Placeholder 2">
            <a:extLst>
              <a:ext uri="{FF2B5EF4-FFF2-40B4-BE49-F238E27FC236}">
                <a16:creationId xmlns:a16="http://schemas.microsoft.com/office/drawing/2014/main" xmlns="" id="{BDF24101-FF2A-49B0-85A4-8B9C2D0E7DB9}"/>
              </a:ext>
            </a:extLst>
          </p:cNvPr>
          <p:cNvSpPr>
            <a:spLocks noGrp="1"/>
          </p:cNvSpPr>
          <p:nvPr>
            <p:ph idx="1"/>
          </p:nvPr>
        </p:nvSpPr>
        <p:spPr>
          <a:xfrm>
            <a:off x="1154955" y="2603499"/>
            <a:ext cx="7379446" cy="3903317"/>
          </a:xfrm>
        </p:spPr>
        <p:txBody>
          <a:bodyPr>
            <a:normAutofit/>
          </a:bodyPr>
          <a:lstStyle/>
          <a:p>
            <a:r>
              <a:rPr lang="en-US" sz="2000" dirty="0"/>
              <a:t>The company’s management must have an obligation to make the ISO 45001 Occupational Safety and Health System easier to implement.</a:t>
            </a:r>
          </a:p>
          <a:p>
            <a:r>
              <a:rPr lang="en-US" sz="2000" dirty="0"/>
              <a:t>The worker must adhere to the procedures and rules of public safety, implement the tasks entrusted to him accurately, and adhere to the uniform.</a:t>
            </a:r>
          </a:p>
          <a:p>
            <a:r>
              <a:rPr lang="en-US" sz="2000" dirty="0"/>
              <a:t>All workers and employees must have the appropriate training and skills that will enable them to implement the Occupational Safety and Health System (ISO 45001).</a:t>
            </a:r>
          </a:p>
        </p:txBody>
      </p:sp>
      <p:pic>
        <p:nvPicPr>
          <p:cNvPr id="5" name="Picture 4">
            <a:extLst>
              <a:ext uri="{FF2B5EF4-FFF2-40B4-BE49-F238E27FC236}">
                <a16:creationId xmlns:a16="http://schemas.microsoft.com/office/drawing/2014/main" xmlns="" id="{6663D780-C274-4C4C-A73F-1EEBD1231E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34401" y="2955235"/>
            <a:ext cx="3538330" cy="3729038"/>
          </a:xfrm>
          <a:prstGeom prst="rect">
            <a:avLst/>
          </a:prstGeom>
        </p:spPr>
      </p:pic>
    </p:spTree>
    <p:extLst>
      <p:ext uri="{BB962C8B-B14F-4D97-AF65-F5344CB8AC3E}">
        <p14:creationId xmlns:p14="http://schemas.microsoft.com/office/powerpoint/2010/main" val="19118993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976611-0BB9-4D33-8721-BE7559212FCD}"/>
              </a:ext>
            </a:extLst>
          </p:cNvPr>
          <p:cNvSpPr>
            <a:spLocks noGrp="1"/>
          </p:cNvSpPr>
          <p:nvPr>
            <p:ph type="title"/>
          </p:nvPr>
        </p:nvSpPr>
        <p:spPr>
          <a:xfrm>
            <a:off x="1154954" y="973668"/>
            <a:ext cx="8761413" cy="706964"/>
          </a:xfrm>
        </p:spPr>
        <p:txBody>
          <a:bodyPr>
            <a:normAutofit/>
          </a:bodyPr>
          <a:lstStyle/>
          <a:p>
            <a:r>
              <a:rPr lang="en-US"/>
              <a:t>Conclusion </a:t>
            </a:r>
            <a:endParaRPr lang="en-US" dirty="0"/>
          </a:p>
        </p:txBody>
      </p:sp>
      <p:pic>
        <p:nvPicPr>
          <p:cNvPr id="5" name="Picture 4">
            <a:extLst>
              <a:ext uri="{FF2B5EF4-FFF2-40B4-BE49-F238E27FC236}">
                <a16:creationId xmlns:a16="http://schemas.microsoft.com/office/drawing/2014/main" xmlns="" id="{4241065B-0A38-4232-9F0F-302EF9BC61C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099" r="2698" b="3"/>
          <a:stretch/>
        </p:blipFill>
        <p:spPr>
          <a:xfrm>
            <a:off x="649357" y="2775951"/>
            <a:ext cx="3286539" cy="3571840"/>
          </a:xfrm>
          <a:prstGeom prst="roundRect">
            <a:avLst>
              <a:gd name="adj" fmla="val 1858"/>
            </a:avLst>
          </a:prstGeom>
          <a:effectLst>
            <a:outerShdw blurRad="50800" dist="50800" dir="5400000" algn="tl" rotWithShape="0">
              <a:srgbClr val="000000">
                <a:alpha val="43000"/>
              </a:srgbClr>
            </a:outerShdw>
          </a:effectLst>
        </p:spPr>
      </p:pic>
      <p:sp>
        <p:nvSpPr>
          <p:cNvPr id="3" name="Content Placeholder 2">
            <a:extLst>
              <a:ext uri="{FF2B5EF4-FFF2-40B4-BE49-F238E27FC236}">
                <a16:creationId xmlns:a16="http://schemas.microsoft.com/office/drawing/2014/main" xmlns="" id="{5528622C-8846-4245-B2B1-08C4A901E3B8}"/>
              </a:ext>
            </a:extLst>
          </p:cNvPr>
          <p:cNvSpPr>
            <a:spLocks noGrp="1"/>
          </p:cNvSpPr>
          <p:nvPr>
            <p:ph idx="1"/>
          </p:nvPr>
        </p:nvSpPr>
        <p:spPr>
          <a:xfrm>
            <a:off x="4426226" y="2603499"/>
            <a:ext cx="7116417" cy="3996083"/>
          </a:xfrm>
        </p:spPr>
        <p:txBody>
          <a:bodyPr anchor="ctr">
            <a:normAutofit lnSpcReduction="10000"/>
          </a:bodyPr>
          <a:lstStyle/>
          <a:p>
            <a:pPr>
              <a:lnSpc>
                <a:spcPct val="90000"/>
              </a:lnSpc>
            </a:pPr>
            <a:endParaRPr lang="en-US" sz="2000" dirty="0">
              <a:latin typeface="Arial" panose="020B0604020202020204" pitchFamily="34" charset="0"/>
              <a:ea typeface="Adobe Kaiti Std R" pitchFamily="18" charset="-128"/>
              <a:cs typeface="Arial" panose="020B0604020202020204" pitchFamily="34" charset="0"/>
            </a:endParaRPr>
          </a:p>
          <a:p>
            <a:pPr>
              <a:lnSpc>
                <a:spcPct val="90000"/>
              </a:lnSpc>
            </a:pPr>
            <a:r>
              <a:rPr lang="en-US" sz="2000" dirty="0">
                <a:latin typeface="Arial" panose="020B0604020202020204" pitchFamily="34" charset="0"/>
                <a:ea typeface="Adobe Kaiti Std R" pitchFamily="18" charset="-128"/>
                <a:cs typeface="Arial" panose="020B0604020202020204" pitchFamily="34" charset="0"/>
              </a:rPr>
              <a:t>1- The ISO 45001 was developed for the National Carton Industry Company.</a:t>
            </a:r>
          </a:p>
          <a:p>
            <a:pPr>
              <a:lnSpc>
                <a:spcPct val="90000"/>
              </a:lnSpc>
            </a:pPr>
            <a:r>
              <a:rPr lang="en-US" sz="2000" dirty="0">
                <a:latin typeface="Arial" panose="020B0604020202020204" pitchFamily="34" charset="0"/>
                <a:ea typeface="Adobe Kaiti Std R" pitchFamily="18" charset="-128"/>
                <a:cs typeface="Arial" panose="020B0604020202020204" pitchFamily="34" charset="0"/>
              </a:rPr>
              <a:t>2- The system has been developed that includes the aspects of the system, and the procedures of ISO 45001.</a:t>
            </a:r>
          </a:p>
          <a:p>
            <a:pPr>
              <a:lnSpc>
                <a:spcPct val="90000"/>
              </a:lnSpc>
            </a:pPr>
            <a:r>
              <a:rPr lang="en-US" sz="2000" dirty="0">
                <a:latin typeface="Arial" panose="020B0604020202020204" pitchFamily="34" charset="0"/>
                <a:ea typeface="Adobe Kaiti Std R" pitchFamily="18" charset="-128"/>
                <a:cs typeface="Arial" panose="020B0604020202020204" pitchFamily="34" charset="0"/>
              </a:rPr>
              <a:t>3-  internal bodies must be fully trained in the field of occupational safety and health safety.</a:t>
            </a:r>
          </a:p>
          <a:p>
            <a:pPr>
              <a:lnSpc>
                <a:spcPct val="90000"/>
              </a:lnSpc>
            </a:pPr>
            <a:r>
              <a:rPr lang="en-US" sz="2000" dirty="0">
                <a:latin typeface="Arial" panose="020B0604020202020204" pitchFamily="34" charset="0"/>
                <a:ea typeface="Adobe Kaiti Std R" pitchFamily="18" charset="-128"/>
                <a:cs typeface="Arial" panose="020B0604020202020204" pitchFamily="34" charset="0"/>
              </a:rPr>
              <a:t>4- The results indicated that there are external bodies concerned with monitoring and inspection of industrial establishments </a:t>
            </a:r>
          </a:p>
          <a:p>
            <a:pPr>
              <a:lnSpc>
                <a:spcPct val="90000"/>
              </a:lnSpc>
            </a:pPr>
            <a:r>
              <a:rPr lang="en-US" sz="2000" dirty="0">
                <a:latin typeface="Arial" panose="020B0604020202020204" pitchFamily="34" charset="0"/>
                <a:ea typeface="Adobe Kaiti Std R" pitchFamily="18" charset="-128"/>
                <a:cs typeface="Arial" panose="020B0604020202020204" pitchFamily="34" charset="0"/>
              </a:rPr>
              <a:t>5- The main cause of accidents and injuries is due to unsafe working conditions and unsafe behavior of employees</a:t>
            </a:r>
          </a:p>
          <a:p>
            <a:pPr>
              <a:lnSpc>
                <a:spcPct val="90000"/>
              </a:lnSpc>
            </a:pPr>
            <a:endParaRPr lang="en-US" sz="1400" dirty="0"/>
          </a:p>
        </p:txBody>
      </p:sp>
    </p:spTree>
    <p:extLst>
      <p:ext uri="{BB962C8B-B14F-4D97-AF65-F5344CB8AC3E}">
        <p14:creationId xmlns:p14="http://schemas.microsoft.com/office/powerpoint/2010/main" val="33604284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69839027-C80B-4847-B509-7A1FDABE75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6921" y="1249018"/>
            <a:ext cx="9342783" cy="5287617"/>
          </a:xfrm>
          <a:prstGeom prst="rect">
            <a:avLst/>
          </a:prstGeom>
        </p:spPr>
      </p:pic>
    </p:spTree>
    <p:extLst>
      <p:ext uri="{BB962C8B-B14F-4D97-AF65-F5344CB8AC3E}">
        <p14:creationId xmlns:p14="http://schemas.microsoft.com/office/powerpoint/2010/main" val="3153461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D1C0EA-70D7-47D6-AED3-7D5C7961DAB0}"/>
              </a:ext>
            </a:extLst>
          </p:cNvPr>
          <p:cNvSpPr>
            <a:spLocks noGrp="1"/>
          </p:cNvSpPr>
          <p:nvPr>
            <p:ph type="title"/>
          </p:nvPr>
        </p:nvSpPr>
        <p:spPr/>
        <p:txBody>
          <a:bodyPr/>
          <a:lstStyle/>
          <a:p>
            <a:r>
              <a:rPr lang="en-US" b="1" dirty="0"/>
              <a:t>Methodology</a:t>
            </a:r>
          </a:p>
        </p:txBody>
      </p:sp>
      <p:sp>
        <p:nvSpPr>
          <p:cNvPr id="5" name="Content Placeholder 4">
            <a:extLst>
              <a:ext uri="{FF2B5EF4-FFF2-40B4-BE49-F238E27FC236}">
                <a16:creationId xmlns:a16="http://schemas.microsoft.com/office/drawing/2014/main" xmlns="" id="{228897DE-A36E-4C0E-88F3-B42472708158}"/>
              </a:ext>
            </a:extLst>
          </p:cNvPr>
          <p:cNvSpPr>
            <a:spLocks noGrp="1"/>
          </p:cNvSpPr>
          <p:nvPr>
            <p:ph idx="1"/>
          </p:nvPr>
        </p:nvSpPr>
        <p:spPr>
          <a:xfrm>
            <a:off x="1154955" y="2603500"/>
            <a:ext cx="6756593" cy="3416300"/>
          </a:xfrm>
        </p:spPr>
        <p:txBody>
          <a:bodyPr>
            <a:normAutofit/>
          </a:bodyPr>
          <a:lstStyle/>
          <a:p>
            <a:r>
              <a:rPr lang="en-US" dirty="0"/>
              <a:t> </a:t>
            </a:r>
            <a:r>
              <a:rPr lang="en-US" sz="2400" dirty="0">
                <a:solidFill>
                  <a:schemeClr val="tx1"/>
                </a:solidFill>
                <a:latin typeface="Arial" panose="020B0604020202020204" pitchFamily="34" charset="0"/>
                <a:cs typeface="Arial" panose="020B0604020202020204" pitchFamily="34" charset="0"/>
              </a:rPr>
              <a:t>Understand the requirements of ISO 45001</a:t>
            </a:r>
          </a:p>
          <a:p>
            <a:r>
              <a:rPr lang="en-US" sz="2400" dirty="0">
                <a:solidFill>
                  <a:schemeClr val="tx1"/>
                </a:solidFill>
                <a:latin typeface="Arial" panose="020B0604020202020204" pitchFamily="34" charset="0"/>
                <a:cs typeface="Arial" panose="020B0604020202020204" pitchFamily="34" charset="0"/>
              </a:rPr>
              <a:t>Gap analysis</a:t>
            </a:r>
          </a:p>
          <a:p>
            <a:r>
              <a:rPr lang="en-US" sz="2400" dirty="0">
                <a:solidFill>
                  <a:schemeClr val="tx1"/>
                </a:solidFill>
                <a:latin typeface="Arial" panose="020B0604020202020204" pitchFamily="34" charset="0"/>
                <a:cs typeface="Arial" panose="020B0604020202020204" pitchFamily="34" charset="0"/>
              </a:rPr>
              <a:t>risk assessment </a:t>
            </a:r>
          </a:p>
          <a:p>
            <a:r>
              <a:rPr lang="en-US" sz="2400" dirty="0">
                <a:solidFill>
                  <a:schemeClr val="tx1"/>
                </a:solidFill>
                <a:latin typeface="Arial" panose="020B0604020202020204" pitchFamily="34" charset="0"/>
                <a:cs typeface="Arial" panose="020B0604020202020204" pitchFamily="34" charset="0"/>
              </a:rPr>
              <a:t>Training of employees in the facility</a:t>
            </a:r>
            <a:r>
              <a:rPr lang="ar-SA" sz="2400" dirty="0">
                <a:solidFill>
                  <a:schemeClr val="tx1"/>
                </a:solidFill>
                <a:latin typeface="Arial" panose="020B0604020202020204" pitchFamily="34" charset="0"/>
                <a:cs typeface="Arial" panose="020B0604020202020204" pitchFamily="34" charset="0"/>
              </a:rPr>
              <a:t> </a:t>
            </a:r>
            <a:endParaRPr lang="en-US" sz="2400" dirty="0">
              <a:solidFill>
                <a:schemeClr val="tx1"/>
              </a:solidFill>
              <a:latin typeface="Arial" panose="020B0604020202020204" pitchFamily="34" charset="0"/>
              <a:cs typeface="Arial" panose="020B0604020202020204" pitchFamily="34" charset="0"/>
            </a:endParaRPr>
          </a:p>
          <a:p>
            <a:r>
              <a:rPr lang="en-US" sz="2400" dirty="0">
                <a:solidFill>
                  <a:schemeClr val="tx1"/>
                </a:solidFill>
                <a:latin typeface="Arial" panose="020B0604020202020204" pitchFamily="34" charset="0"/>
                <a:cs typeface="Arial" panose="020B0604020202020204" pitchFamily="34" charset="0"/>
              </a:rPr>
              <a:t>Design &amp; Document</a:t>
            </a:r>
          </a:p>
          <a:p>
            <a:r>
              <a:rPr lang="en-US" sz="2400" dirty="0">
                <a:solidFill>
                  <a:schemeClr val="tx1"/>
                </a:solidFill>
                <a:latin typeface="Arial" panose="020B0604020202020204" pitchFamily="34" charset="0"/>
                <a:cs typeface="Arial" panose="020B0604020202020204" pitchFamily="34" charset="0"/>
              </a:rPr>
              <a:t>Checklist </a:t>
            </a:r>
          </a:p>
          <a:p>
            <a:endParaRPr lang="en-US" dirty="0"/>
          </a:p>
        </p:txBody>
      </p:sp>
      <p:pic>
        <p:nvPicPr>
          <p:cNvPr id="4" name="صورة 4" descr="objectives.jpg">
            <a:extLst>
              <a:ext uri="{FF2B5EF4-FFF2-40B4-BE49-F238E27FC236}">
                <a16:creationId xmlns:a16="http://schemas.microsoft.com/office/drawing/2014/main" xmlns="" id="{E2EF6F8E-E5DB-4A25-9594-22552FA0159E}"/>
              </a:ext>
            </a:extLst>
          </p:cNvPr>
          <p:cNvPicPr>
            <a:picLocks noChangeAspect="1"/>
          </p:cNvPicPr>
          <p:nvPr/>
        </p:nvPicPr>
        <p:blipFill>
          <a:blip r:embed="rId2" cstate="print"/>
          <a:stretch>
            <a:fillRect/>
          </a:stretch>
        </p:blipFill>
        <p:spPr>
          <a:xfrm>
            <a:off x="7076661" y="2352675"/>
            <a:ext cx="4810539" cy="3917950"/>
          </a:xfrm>
          <a:prstGeom prst="rect">
            <a:avLst/>
          </a:prstGeom>
        </p:spPr>
      </p:pic>
    </p:spTree>
    <p:extLst>
      <p:ext uri="{BB962C8B-B14F-4D97-AF65-F5344CB8AC3E}">
        <p14:creationId xmlns:p14="http://schemas.microsoft.com/office/powerpoint/2010/main" val="174414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41FA14F-D78D-45B1-8EF3-8DEE7FD65E64}"/>
              </a:ext>
            </a:extLst>
          </p:cNvPr>
          <p:cNvSpPr>
            <a:spLocks noGrp="1"/>
          </p:cNvSpPr>
          <p:nvPr>
            <p:ph type="title"/>
          </p:nvPr>
        </p:nvSpPr>
        <p:spPr>
          <a:xfrm>
            <a:off x="531501" y="505691"/>
            <a:ext cx="3957372" cy="1253836"/>
          </a:xfrm>
        </p:spPr>
        <p:txBody>
          <a:bodyPr/>
          <a:lstStyle/>
          <a:p>
            <a:r>
              <a:rPr lang="en-US" dirty="0">
                <a:solidFill>
                  <a:schemeClr val="bg1">
                    <a:lumMod val="95000"/>
                  </a:schemeClr>
                </a:solidFill>
                <a:latin typeface="Arial" panose="020B0604020202020204" pitchFamily="34" charset="0"/>
                <a:cs typeface="Arial" panose="020B0604020202020204" pitchFamily="34" charset="0"/>
              </a:rPr>
              <a:t>Requirements of ISO 45001:</a:t>
            </a:r>
            <a:r>
              <a:rPr lang="en-US" dirty="0">
                <a:solidFill>
                  <a:schemeClr val="tx1"/>
                </a:solidFill>
                <a:latin typeface="Arial" panose="020B0604020202020204" pitchFamily="34" charset="0"/>
                <a:cs typeface="Arial" panose="020B0604020202020204" pitchFamily="34" charset="0"/>
              </a:rPr>
              <a:t/>
            </a:r>
            <a:br>
              <a:rPr lang="en-US" dirty="0">
                <a:solidFill>
                  <a:schemeClr val="tx1"/>
                </a:solidFill>
                <a:latin typeface="Arial" panose="020B0604020202020204" pitchFamily="34" charset="0"/>
                <a:cs typeface="Arial" panose="020B0604020202020204" pitchFamily="34" charset="0"/>
              </a:rPr>
            </a:b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904510" y="-40961"/>
            <a:ext cx="7536872" cy="6733309"/>
          </a:xfrm>
        </p:spPr>
      </p:pic>
      <p:sp>
        <p:nvSpPr>
          <p:cNvPr id="6" name="Text Placeholder 5"/>
          <p:cNvSpPr>
            <a:spLocks noGrp="1"/>
          </p:cNvSpPr>
          <p:nvPr>
            <p:ph type="body" sz="half" idx="2"/>
          </p:nvPr>
        </p:nvSpPr>
        <p:spPr>
          <a:xfrm>
            <a:off x="531500" y="1537856"/>
            <a:ext cx="4530829" cy="4821380"/>
          </a:xfrm>
        </p:spPr>
        <p:txBody>
          <a:bodyPr>
            <a:normAutofit/>
          </a:bodyPr>
          <a:lstStyle/>
          <a:p>
            <a:pPr marL="457200" indent="-457200">
              <a:buFont typeface="+mj-lt"/>
              <a:buAutoNum type="arabicPeriod"/>
            </a:pPr>
            <a:r>
              <a:rPr lang="en-US" sz="2000" dirty="0">
                <a:solidFill>
                  <a:schemeClr val="bg1"/>
                </a:solidFill>
                <a:latin typeface="Arial" panose="020B0604020202020204" pitchFamily="34" charset="0"/>
                <a:cs typeface="Arial" panose="020B0604020202020204" pitchFamily="34" charset="0"/>
              </a:rPr>
              <a:t>Scope. </a:t>
            </a:r>
          </a:p>
          <a:p>
            <a:pPr marL="457200" indent="-457200">
              <a:buFont typeface="+mj-lt"/>
              <a:buAutoNum type="arabicPeriod"/>
            </a:pPr>
            <a:r>
              <a:rPr lang="en-US" sz="2000" dirty="0">
                <a:solidFill>
                  <a:schemeClr val="bg1"/>
                </a:solidFill>
                <a:latin typeface="Arial" panose="020B0604020202020204" pitchFamily="34" charset="0"/>
                <a:cs typeface="Arial" panose="020B0604020202020204" pitchFamily="34" charset="0"/>
              </a:rPr>
              <a:t>Normative references.</a:t>
            </a:r>
          </a:p>
          <a:p>
            <a:pPr marL="457200" indent="-457200">
              <a:buFont typeface="+mj-lt"/>
              <a:buAutoNum type="arabicPeriod"/>
            </a:pPr>
            <a:r>
              <a:rPr lang="en-US" sz="2000" dirty="0">
                <a:solidFill>
                  <a:schemeClr val="bg1"/>
                </a:solidFill>
                <a:latin typeface="Arial" panose="020B0604020202020204" pitchFamily="34" charset="0"/>
                <a:cs typeface="Arial" panose="020B0604020202020204" pitchFamily="34" charset="0"/>
              </a:rPr>
              <a:t>Terms and definitions. </a:t>
            </a:r>
          </a:p>
          <a:p>
            <a:pPr marL="457200" indent="-457200">
              <a:buFont typeface="+mj-lt"/>
              <a:buAutoNum type="arabicPeriod"/>
            </a:pPr>
            <a:r>
              <a:rPr lang="en-US" sz="2000" dirty="0">
                <a:solidFill>
                  <a:schemeClr val="bg1"/>
                </a:solidFill>
                <a:latin typeface="Arial" panose="020B0604020202020204" pitchFamily="34" charset="0"/>
                <a:cs typeface="Arial" panose="020B0604020202020204" pitchFamily="34" charset="0"/>
              </a:rPr>
              <a:t>Context of the Organization. </a:t>
            </a:r>
          </a:p>
          <a:p>
            <a:pPr marL="457200" indent="-457200">
              <a:buFont typeface="+mj-lt"/>
              <a:buAutoNum type="arabicPeriod"/>
            </a:pPr>
            <a:r>
              <a:rPr lang="en-US" sz="2000" dirty="0">
                <a:solidFill>
                  <a:schemeClr val="bg1"/>
                </a:solidFill>
                <a:latin typeface="Arial" panose="020B0604020202020204" pitchFamily="34" charset="0"/>
                <a:cs typeface="Arial" panose="020B0604020202020204" pitchFamily="34" charset="0"/>
              </a:rPr>
              <a:t>Leadership and employee participation. </a:t>
            </a:r>
          </a:p>
          <a:p>
            <a:pPr marL="457200" indent="-457200">
              <a:buFont typeface="+mj-lt"/>
              <a:buAutoNum type="arabicPeriod"/>
            </a:pPr>
            <a:r>
              <a:rPr lang="en-US" sz="2000" dirty="0">
                <a:solidFill>
                  <a:schemeClr val="bg1"/>
                </a:solidFill>
                <a:latin typeface="Arial" panose="020B0604020202020204" pitchFamily="34" charset="0"/>
                <a:cs typeface="Arial" panose="020B0604020202020204" pitchFamily="34" charset="0"/>
              </a:rPr>
              <a:t>Planning. </a:t>
            </a:r>
          </a:p>
          <a:p>
            <a:pPr marL="457200" indent="-457200">
              <a:buFont typeface="+mj-lt"/>
              <a:buAutoNum type="arabicPeriod"/>
            </a:pPr>
            <a:r>
              <a:rPr lang="en-US" sz="2000" dirty="0">
                <a:solidFill>
                  <a:schemeClr val="bg1"/>
                </a:solidFill>
                <a:latin typeface="Arial" panose="020B0604020202020204" pitchFamily="34" charset="0"/>
                <a:cs typeface="Arial" panose="020B0604020202020204" pitchFamily="34" charset="0"/>
              </a:rPr>
              <a:t>Support. </a:t>
            </a:r>
          </a:p>
          <a:p>
            <a:pPr marL="457200" indent="-457200">
              <a:buFont typeface="+mj-lt"/>
              <a:buAutoNum type="arabicPeriod"/>
            </a:pPr>
            <a:r>
              <a:rPr lang="en-US" sz="2000" dirty="0">
                <a:solidFill>
                  <a:schemeClr val="bg1"/>
                </a:solidFill>
                <a:latin typeface="Arial" panose="020B0604020202020204" pitchFamily="34" charset="0"/>
                <a:cs typeface="Arial" panose="020B0604020202020204" pitchFamily="34" charset="0"/>
              </a:rPr>
              <a:t>Operations. </a:t>
            </a:r>
          </a:p>
          <a:p>
            <a:pPr marL="457200" indent="-457200">
              <a:buFont typeface="+mj-lt"/>
              <a:buAutoNum type="arabicPeriod"/>
            </a:pPr>
            <a:r>
              <a:rPr lang="en-US" sz="2000" dirty="0">
                <a:solidFill>
                  <a:schemeClr val="bg1"/>
                </a:solidFill>
                <a:latin typeface="Arial" panose="020B0604020202020204" pitchFamily="34" charset="0"/>
                <a:cs typeface="Arial" panose="020B0604020202020204" pitchFamily="34" charset="0"/>
              </a:rPr>
              <a:t>Performance evaluation. </a:t>
            </a:r>
          </a:p>
          <a:p>
            <a:pPr marL="457200" indent="-457200">
              <a:buFont typeface="+mj-lt"/>
              <a:buAutoNum type="arabicPeriod"/>
            </a:pPr>
            <a:r>
              <a:rPr lang="en-US" sz="2000" dirty="0">
                <a:solidFill>
                  <a:schemeClr val="bg1"/>
                </a:solidFill>
                <a:latin typeface="Arial" panose="020B0604020202020204" pitchFamily="34" charset="0"/>
                <a:cs typeface="Arial" panose="020B0604020202020204" pitchFamily="34" charset="0"/>
              </a:rPr>
              <a:t>Improvement.</a:t>
            </a:r>
            <a:endParaRPr lang="ar-BH"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16099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 name="Rectangle 33">
            <a:extLst>
              <a:ext uri="{FF2B5EF4-FFF2-40B4-BE49-F238E27FC236}">
                <a16:creationId xmlns:a16="http://schemas.microsoft.com/office/drawing/2014/main" xmlns="" id="{643780CE-2BE5-46F6-97B2-60DF30217ED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49" name="Freeform: Shape 35">
            <a:extLst>
              <a:ext uri="{FF2B5EF4-FFF2-40B4-BE49-F238E27FC236}">
                <a16:creationId xmlns:a16="http://schemas.microsoft.com/office/drawing/2014/main" xmlns="" id="{61A87A49-68E6-459E-A5A6-46229FF421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50" name="Freeform 5">
            <a:extLst>
              <a:ext uri="{FF2B5EF4-FFF2-40B4-BE49-F238E27FC236}">
                <a16:creationId xmlns:a16="http://schemas.microsoft.com/office/drawing/2014/main" xmlns="" id="{F6ACD5FC-CAFE-48EB-B765-60EED2E052F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a:extLst>
              <a:ext uri="{FF2B5EF4-FFF2-40B4-BE49-F238E27FC236}">
                <a16:creationId xmlns:a16="http://schemas.microsoft.com/office/drawing/2014/main" xmlns="" id="{771C0F63-75B9-402D-ADA9-7855CB7FF2D8}"/>
              </a:ext>
            </a:extLst>
          </p:cNvPr>
          <p:cNvSpPr>
            <a:spLocks noGrp="1"/>
          </p:cNvSpPr>
          <p:nvPr>
            <p:ph type="title"/>
          </p:nvPr>
        </p:nvSpPr>
        <p:spPr>
          <a:xfrm>
            <a:off x="1212370" y="900045"/>
            <a:ext cx="2942210" cy="1020232"/>
          </a:xfrm>
        </p:spPr>
        <p:txBody>
          <a:bodyPr>
            <a:normAutofit/>
          </a:bodyPr>
          <a:lstStyle/>
          <a:p>
            <a:r>
              <a:rPr lang="en-US" sz="3300" dirty="0">
                <a:solidFill>
                  <a:srgbClr val="EBEBEB"/>
                </a:solidFill>
              </a:rPr>
              <a:t> Gap analysis</a:t>
            </a:r>
          </a:p>
        </p:txBody>
      </p:sp>
      <p:pic>
        <p:nvPicPr>
          <p:cNvPr id="4" name="Picture 3">
            <a:extLst>
              <a:ext uri="{FF2B5EF4-FFF2-40B4-BE49-F238E27FC236}">
                <a16:creationId xmlns:a16="http://schemas.microsoft.com/office/drawing/2014/main" xmlns="" id="{FD6BA115-6BA6-4BF9-AFA8-AC7F45598875}"/>
              </a:ext>
            </a:extLst>
          </p:cNvPr>
          <p:cNvPicPr>
            <a:picLocks noChangeAspect="1"/>
          </p:cNvPicPr>
          <p:nvPr/>
        </p:nvPicPr>
        <p:blipFill rotWithShape="1">
          <a:blip r:embed="rId2"/>
          <a:srcRect l="37308" r="1" b="1"/>
          <a:stretch/>
        </p:blipFill>
        <p:spPr>
          <a:xfrm>
            <a:off x="5194607" y="803751"/>
            <a:ext cx="6391533" cy="5250498"/>
          </a:xfrm>
          <a:prstGeom prst="rect">
            <a:avLst/>
          </a:prstGeom>
        </p:spPr>
      </p:pic>
      <p:sp>
        <p:nvSpPr>
          <p:cNvPr id="51" name="Rectangle 39">
            <a:extLst>
              <a:ext uri="{FF2B5EF4-FFF2-40B4-BE49-F238E27FC236}">
                <a16:creationId xmlns:a16="http://schemas.microsoft.com/office/drawing/2014/main" xmlns="" id="{9F33B405-D785-4738-B1C0-6A0AA5E9828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2" name="Oval 41">
            <a:extLst>
              <a:ext uri="{FF2B5EF4-FFF2-40B4-BE49-F238E27FC236}">
                <a16:creationId xmlns:a16="http://schemas.microsoft.com/office/drawing/2014/main" xmlns="" id="{4233DC0E-DE6C-4FB6-A529-51B162641A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53" name="Oval 43">
            <a:extLst>
              <a:ext uri="{FF2B5EF4-FFF2-40B4-BE49-F238E27FC236}">
                <a16:creationId xmlns:a16="http://schemas.microsoft.com/office/drawing/2014/main" xmlns="" id="{3870477F-E451-4BC3-863F-0E2FC572884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xmlns="" id="{A05CE210-735D-4081-9679-1432297693E5}"/>
              </a:ext>
            </a:extLst>
          </p:cNvPr>
          <p:cNvSpPr>
            <a:spLocks noGrp="1"/>
          </p:cNvSpPr>
          <p:nvPr>
            <p:ph idx="1"/>
          </p:nvPr>
        </p:nvSpPr>
        <p:spPr>
          <a:xfrm>
            <a:off x="1154955" y="2120900"/>
            <a:ext cx="3133726" cy="3898900"/>
          </a:xfrm>
        </p:spPr>
        <p:txBody>
          <a:bodyPr>
            <a:normAutofit/>
          </a:bodyPr>
          <a:lstStyle/>
          <a:p>
            <a:r>
              <a:rPr lang="en-US" sz="2000" dirty="0">
                <a:solidFill>
                  <a:srgbClr val="FFFFFF"/>
                </a:solidFill>
                <a:latin typeface="Arial" panose="020B0604020202020204" pitchFamily="34" charset="0"/>
                <a:cs typeface="Arial" panose="020B0604020202020204" pitchFamily="34" charset="0"/>
              </a:rPr>
              <a:t>A gap analysis is an examination of your present execution to recognize the contrasts between your present condition of business and where you'd like to be. at its core are two question: where are we and where do we want to be? </a:t>
            </a:r>
          </a:p>
          <a:p>
            <a:pPr marL="0" indent="0">
              <a:buNone/>
            </a:pPr>
            <a:endParaRPr lang="en-US" dirty="0">
              <a:solidFill>
                <a:srgbClr val="FFFFFF"/>
              </a:solidFill>
            </a:endParaRPr>
          </a:p>
        </p:txBody>
      </p:sp>
      <p:sp>
        <p:nvSpPr>
          <p:cNvPr id="54" name="Freeform 5">
            <a:extLst>
              <a:ext uri="{FF2B5EF4-FFF2-40B4-BE49-F238E27FC236}">
                <a16:creationId xmlns:a16="http://schemas.microsoft.com/office/drawing/2014/main" xmlns="" id="{B4A81DE1-E2BC-4A31-99EE-71350421B0E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Tree>
    <p:extLst>
      <p:ext uri="{BB962C8B-B14F-4D97-AF65-F5344CB8AC3E}">
        <p14:creationId xmlns:p14="http://schemas.microsoft.com/office/powerpoint/2010/main" val="3700056020"/>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388DD50E-1D2D-48C6-A470-79FB7F337F8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1" name="Rectangle 10">
            <a:extLst>
              <a:ext uri="{FF2B5EF4-FFF2-40B4-BE49-F238E27FC236}">
                <a16:creationId xmlns:a16="http://schemas.microsoft.com/office/drawing/2014/main" xmlns="" id="{4F78DAAE-B0C3-49A3-8AB1-AD2FF0E3686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dirty="0"/>
          </a:p>
        </p:txBody>
      </p:sp>
      <p:sp>
        <p:nvSpPr>
          <p:cNvPr id="13" name="Rectangle 12">
            <a:extLst>
              <a:ext uri="{FF2B5EF4-FFF2-40B4-BE49-F238E27FC236}">
                <a16:creationId xmlns:a16="http://schemas.microsoft.com/office/drawing/2014/main" xmlns="" id="{F6A8A81D-3338-4B0F-A26F-A3D259D2768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3466" y="801794"/>
            <a:ext cx="11000237" cy="52482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xmlns="" id="{40155665-7CE2-4939-AE5E-020DC1D2075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4" name="Content Placeholder 3">
            <a:extLst>
              <a:ext uri="{FF2B5EF4-FFF2-40B4-BE49-F238E27FC236}">
                <a16:creationId xmlns:a16="http://schemas.microsoft.com/office/drawing/2014/main" xmlns="" id="{66826F2D-13C0-49DF-86D7-C90ABB35FF6C}"/>
              </a:ext>
            </a:extLst>
          </p:cNvPr>
          <p:cNvPicPr>
            <a:picLocks noGrp="1" noChangeAspect="1"/>
          </p:cNvPicPr>
          <p:nvPr>
            <p:ph idx="1"/>
          </p:nvPr>
        </p:nvPicPr>
        <p:blipFill>
          <a:blip r:embed="rId2"/>
          <a:stretch>
            <a:fillRect/>
          </a:stretch>
        </p:blipFill>
        <p:spPr>
          <a:xfrm>
            <a:off x="643466" y="583096"/>
            <a:ext cx="11000237" cy="5844208"/>
          </a:xfrm>
          <a:prstGeom prst="rect">
            <a:avLst/>
          </a:prstGeom>
        </p:spPr>
      </p:pic>
    </p:spTree>
    <p:extLst>
      <p:ext uri="{BB962C8B-B14F-4D97-AF65-F5344CB8AC3E}">
        <p14:creationId xmlns:p14="http://schemas.microsoft.com/office/powerpoint/2010/main" val="34794992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otalTime>4</TotalTime>
  <Words>3065</Words>
  <Application>Microsoft Office PowerPoint</Application>
  <PresentationFormat>Widescreen</PresentationFormat>
  <Paragraphs>594</Paragraphs>
  <Slides>55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55</vt:i4>
      </vt:variant>
    </vt:vector>
  </HeadingPairs>
  <TitlesOfParts>
    <vt:vector size="64" baseType="lpstr">
      <vt:lpstr>Adobe Kaiti Std R</vt:lpstr>
      <vt:lpstr>Arial</vt:lpstr>
      <vt:lpstr>Calibri</vt:lpstr>
      <vt:lpstr>Century Gothic</vt:lpstr>
      <vt:lpstr>Symbol</vt:lpstr>
      <vt:lpstr>Times New Roman</vt:lpstr>
      <vt:lpstr>Wingdings</vt:lpstr>
      <vt:lpstr>Wingdings 3</vt:lpstr>
      <vt:lpstr>Ion Boardroom</vt:lpstr>
      <vt:lpstr>PowerPoint Presentation</vt:lpstr>
      <vt:lpstr>Outline </vt:lpstr>
      <vt:lpstr>Introduction </vt:lpstr>
      <vt:lpstr>About company  </vt:lpstr>
      <vt:lpstr>Statement of the problem </vt:lpstr>
      <vt:lpstr>Methodology</vt:lpstr>
      <vt:lpstr>Requirements of ISO 45001: </vt:lpstr>
      <vt:lpstr> Gap analysis</vt:lpstr>
      <vt:lpstr>PowerPoint Presentation</vt:lpstr>
      <vt:lpstr>PowerPoint Presentation</vt:lpstr>
      <vt:lpstr>PowerPoint Presentation</vt:lpstr>
      <vt:lpstr>Result </vt:lpstr>
      <vt:lpstr>Failure mods &amp; effects analysis</vt:lpstr>
      <vt:lpstr>Typical occurrence evaluation criteria</vt:lpstr>
      <vt:lpstr>Typical severity evaluation criteria</vt:lpstr>
      <vt:lpstr>Typical detection evaluation criteria</vt:lpstr>
      <vt:lpstr>PowerPoint Presentation</vt:lpstr>
      <vt:lpstr>PowerPoint Presentation</vt:lpstr>
      <vt:lpstr>PowerPoint Presentation</vt:lpstr>
      <vt:lpstr>PowerPoint Presentation</vt:lpstr>
      <vt:lpstr>PowerPoint Presentation</vt:lpstr>
      <vt:lpstr>Training of employees in the facility </vt:lpstr>
      <vt:lpstr>Design &amp; Document</vt:lpstr>
      <vt:lpstr>Safety policy </vt:lpstr>
      <vt:lpstr>Manual </vt:lpstr>
      <vt:lpstr>Procedures  </vt:lpstr>
      <vt:lpstr>1- سياق عمل المنشأة </vt:lpstr>
      <vt:lpstr>القضايا الداخلية : </vt:lpstr>
      <vt:lpstr>القضايا الخارجية: </vt:lpstr>
      <vt:lpstr>2-إجراء الكفاءة والتدريب والتوعية </vt:lpstr>
      <vt:lpstr>3- إجراء المخاطر و الفرص</vt:lpstr>
      <vt:lpstr>4- إجراء الاتصال و التشاور و المشاركة </vt:lpstr>
      <vt:lpstr> 5- إجراء التحكم بالمعلومات الموثقة </vt:lpstr>
      <vt:lpstr>6- إجراء التحكم بالعمليات التشغيلية </vt:lpstr>
      <vt:lpstr>7- إدارة التغيير </vt:lpstr>
      <vt:lpstr>8- الاستعداد و الاستجابة للطوارئ </vt:lpstr>
      <vt:lpstr>9- التحقيق في الحوادث </vt:lpstr>
      <vt:lpstr>10- إجراء ضبط حالات عدم المطابقة والإجراءات التصحيحية </vt:lpstr>
      <vt:lpstr>11- التدقيق الداخلي </vt:lpstr>
      <vt:lpstr>Cont.</vt:lpstr>
      <vt:lpstr>12- مراجعة الإدارة </vt:lpstr>
      <vt:lpstr>Cont. </vt:lpstr>
      <vt:lpstr>13- التحسين المستمر </vt:lpstr>
      <vt:lpstr>Records  </vt:lpstr>
      <vt:lpstr>PowerPoint Presentation</vt:lpstr>
      <vt:lpstr>Checklist </vt:lpstr>
      <vt:lpstr>PowerPoint Presentation</vt:lpstr>
      <vt:lpstr>PowerPoint Presentation</vt:lpstr>
      <vt:lpstr>PowerPoint Presentation</vt:lpstr>
      <vt:lpstr>Discussion </vt:lpstr>
      <vt:lpstr>The purpose of our project to implement ISO 45001 is:</vt:lpstr>
      <vt:lpstr>Cont. </vt:lpstr>
      <vt:lpstr>Recommendation</vt:lpstr>
      <vt:lpstr>Conclusion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anwaar slameh</dc:creator>
  <cp:lastModifiedBy>aseel odeh</cp:lastModifiedBy>
  <cp:revision>1</cp:revision>
  <dcterms:created xsi:type="dcterms:W3CDTF">2019-12-25T22:26:41Z</dcterms:created>
  <dcterms:modified xsi:type="dcterms:W3CDTF">2019-12-26T05:15:31Z</dcterms:modified>
</cp:coreProperties>
</file>