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4" r:id="rId1"/>
  </p:sldMasterIdLst>
  <p:sldIdLst>
    <p:sldId id="256" r:id="rId2"/>
    <p:sldId id="296" r:id="rId3"/>
    <p:sldId id="257" r:id="rId4"/>
    <p:sldId id="317" r:id="rId5"/>
    <p:sldId id="259" r:id="rId6"/>
    <p:sldId id="260" r:id="rId7"/>
    <p:sldId id="320" r:id="rId8"/>
    <p:sldId id="314" r:id="rId9"/>
    <p:sldId id="324" r:id="rId10"/>
    <p:sldId id="261" r:id="rId11"/>
    <p:sldId id="328" r:id="rId12"/>
    <p:sldId id="329" r:id="rId13"/>
    <p:sldId id="331" r:id="rId14"/>
    <p:sldId id="332" r:id="rId15"/>
    <p:sldId id="333" r:id="rId16"/>
    <p:sldId id="334" r:id="rId17"/>
    <p:sldId id="335" r:id="rId18"/>
    <p:sldId id="336" r:id="rId19"/>
    <p:sldId id="337" r:id="rId20"/>
    <p:sldId id="338" r:id="rId21"/>
    <p:sldId id="339" r:id="rId22"/>
    <p:sldId id="341" r:id="rId23"/>
    <p:sldId id="342" r:id="rId24"/>
    <p:sldId id="343" r:id="rId25"/>
    <p:sldId id="344" r:id="rId26"/>
    <p:sldId id="345" r:id="rId27"/>
    <p:sldId id="290"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aid odeh" initials="oo" lastIdx="1" clrIdx="0">
    <p:extLst>
      <p:ext uri="{19B8F6BF-5375-455C-9EA6-DF929625EA0E}">
        <p15:presenceInfo xmlns:p15="http://schemas.microsoft.com/office/powerpoint/2012/main" userId="827c4955fea19f7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1" autoAdjust="0"/>
    <p:restoredTop sz="94660"/>
  </p:normalViewPr>
  <p:slideViewPr>
    <p:cSldViewPr snapToGrid="0">
      <p:cViewPr varScale="1">
        <p:scale>
          <a:sx n="86" d="100"/>
          <a:sy n="86" d="100"/>
        </p:scale>
        <p:origin x="619" y="67"/>
      </p:cViewPr>
      <p:guideLst>
        <p:guide orient="horz" pos="2160"/>
        <p:guide pos="3840"/>
      </p:guideLst>
    </p:cSldViewPr>
  </p:slideViewPr>
  <p:notesTextViewPr>
    <p:cViewPr>
      <p:scale>
        <a:sx n="1" d="1"/>
        <a:sy n="1" d="1"/>
      </p:scale>
      <p:origin x="0" y="0"/>
    </p:cViewPr>
  </p:notesTextViewPr>
  <p:sorterViewPr>
    <p:cViewPr>
      <p:scale>
        <a:sx n="100" d="100"/>
        <a:sy n="100" d="100"/>
      </p:scale>
      <p:origin x="0" y="-184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343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352252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363291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996446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CD5A57-5A00-4214-82BC-185526F09783}" type="datetimeFigureOut">
              <a:rPr lang="en-US" smtClean="0"/>
              <a:pPr/>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159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CD5A57-5A00-4214-82BC-185526F09783}" type="datetimeFigureOut">
              <a:rPr lang="en-US" smtClean="0"/>
              <a:pPr/>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297591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CD5A57-5A00-4214-82BC-185526F09783}" type="datetimeFigureOut">
              <a:rPr lang="en-US" smtClean="0"/>
              <a:pPr/>
              <a:t>6/5/2021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3607324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CD5A57-5A00-4214-82BC-185526F09783}" type="datetimeFigureOut">
              <a:rPr lang="en-US" smtClean="0"/>
              <a:pPr/>
              <a:t>6/5/2021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61642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4CD5A57-5A00-4214-82BC-185526F09783}" type="datetimeFigureOut">
              <a:rPr lang="en-US" smtClean="0"/>
              <a:pPr/>
              <a:t>6/5/2021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999380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4CD5A57-5A00-4214-82BC-185526F09783}" type="datetimeFigureOut">
              <a:rPr lang="en-US" smtClean="0"/>
              <a:pPr/>
              <a:t>6/5/2021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489902D-8F1D-4E33-B7A2-73BE8CA470DD}" type="slidenum">
              <a:rPr lang="en-US" smtClean="0"/>
              <a:pPr/>
              <a:t>‹#›</a:t>
            </a:fld>
            <a:endParaRPr lang="en-US"/>
          </a:p>
        </p:txBody>
      </p:sp>
    </p:spTree>
    <p:extLst>
      <p:ext uri="{BB962C8B-B14F-4D97-AF65-F5344CB8AC3E}">
        <p14:creationId xmlns:p14="http://schemas.microsoft.com/office/powerpoint/2010/main" val="919644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CD5A57-5A00-4214-82BC-185526F09783}" type="datetimeFigureOut">
              <a:rPr lang="en-US" smtClean="0"/>
              <a:pPr/>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843683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4CD5A57-5A00-4214-82BC-185526F09783}" type="datetimeFigureOut">
              <a:rPr lang="en-US" smtClean="0"/>
              <a:pPr/>
              <a:t>6/5/2021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489902D-8F1D-4E33-B7A2-73BE8CA470DD}"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5593172"/>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499" y="2348246"/>
            <a:ext cx="8191002" cy="963125"/>
          </a:xfrm>
        </p:spPr>
        <p:txBody>
          <a:bodyPr>
            <a:normAutofit/>
          </a:bodyPr>
          <a:lstStyle/>
          <a:p>
            <a:pPr algn="ctr"/>
            <a:r>
              <a:rPr lang="en-US" sz="2000" b="1" dirty="0">
                <a:solidFill>
                  <a:schemeClr val="tx1"/>
                </a:solidFill>
                <a:effectLst/>
                <a:latin typeface="Times New Roman" panose="02020603050405020304" pitchFamily="18" charset="0"/>
                <a:ea typeface="Times New Roman" panose="02020603050405020304" pitchFamily="18" charset="0"/>
              </a:rPr>
              <a:t>Foundation Design for a multi-story residential Building in Tulkarm</a:t>
            </a:r>
            <a:r>
              <a:rPr lang="en-US" sz="2000" b="1" spc="-135" dirty="0">
                <a:solidFill>
                  <a:schemeClr val="tx1"/>
                </a:solidFill>
                <a:effectLst/>
                <a:latin typeface="Times New Roman" panose="02020603050405020304" pitchFamily="18" charset="0"/>
                <a:ea typeface="Times New Roman" panose="02020603050405020304" pitchFamily="18" charset="0"/>
              </a:rPr>
              <a:t> </a:t>
            </a:r>
            <a:r>
              <a:rPr lang="en-US" sz="2000" b="1" dirty="0">
                <a:solidFill>
                  <a:schemeClr val="tx1"/>
                </a:solidFill>
                <a:effectLst/>
                <a:latin typeface="Times New Roman" panose="02020603050405020304" pitchFamily="18" charset="0"/>
                <a:ea typeface="Times New Roman" panose="02020603050405020304" pitchFamily="18" charset="0"/>
              </a:rPr>
              <a:t>city</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0" y="4004381"/>
            <a:ext cx="5885645" cy="2144177"/>
          </a:xfrm>
          <a:prstGeom prst="rect">
            <a:avLst/>
          </a:prstGeom>
        </p:spPr>
        <p:txBody>
          <a:bodyPr wrap="square">
            <a:spAutoFit/>
          </a:bodyPr>
          <a:lstStyle/>
          <a:p>
            <a:pPr lvl="0" algn="ctr" rtl="1">
              <a:spcBef>
                <a:spcPts val="1000"/>
              </a:spcBef>
              <a:buClr>
                <a:srgbClr val="1E5155">
                  <a:lumMod val="40000"/>
                  <a:lumOff val="60000"/>
                </a:srgbClr>
              </a:buClr>
              <a:buSzPct val="80000"/>
            </a:pPr>
            <a:r>
              <a:rPr lang="en-US" sz="2000" b="1" dirty="0">
                <a:ea typeface="+mj-ea"/>
                <a:cs typeface="+mj-cs"/>
              </a:rPr>
              <a:t>Prepared By:           </a:t>
            </a:r>
            <a:r>
              <a:rPr lang="ar-JO" sz="2000" b="1" dirty="0">
                <a:ea typeface="+mj-ea"/>
                <a:cs typeface="+mj-cs"/>
              </a:rPr>
              <a:t> </a:t>
            </a:r>
            <a:endParaRPr lang="en-US" sz="2000" dirty="0">
              <a:ea typeface="+mj-ea"/>
              <a:cs typeface="+mj-cs"/>
            </a:endParaRPr>
          </a:p>
          <a:p>
            <a:pPr lvl="1">
              <a:spcBef>
                <a:spcPts val="1000"/>
              </a:spcBef>
              <a:buClr>
                <a:srgbClr val="1E5155">
                  <a:lumMod val="40000"/>
                  <a:lumOff val="60000"/>
                </a:srgbClr>
              </a:buClr>
              <a:buSzPct val="80000"/>
            </a:pPr>
            <a:r>
              <a:rPr lang="en-US" sz="2000" b="1" dirty="0">
                <a:ea typeface="+mj-ea"/>
                <a:cs typeface="+mj-cs"/>
              </a:rPr>
              <a:t>                        Osaid Odeh </a:t>
            </a:r>
          </a:p>
          <a:p>
            <a:pPr lvl="1">
              <a:spcBef>
                <a:spcPts val="1000"/>
              </a:spcBef>
              <a:buClr>
                <a:srgbClr val="1E5155">
                  <a:lumMod val="40000"/>
                  <a:lumOff val="60000"/>
                </a:srgbClr>
              </a:buClr>
              <a:buSzPct val="80000"/>
            </a:pPr>
            <a:r>
              <a:rPr lang="en-US" sz="2000" b="1" dirty="0">
                <a:ea typeface="+mj-ea"/>
                <a:cs typeface="+mj-cs"/>
              </a:rPr>
              <a:t>                       Abdullah Hussein</a:t>
            </a:r>
          </a:p>
          <a:p>
            <a:pPr lvl="1">
              <a:spcBef>
                <a:spcPts val="1000"/>
              </a:spcBef>
              <a:buClr>
                <a:srgbClr val="1E5155">
                  <a:lumMod val="40000"/>
                  <a:lumOff val="60000"/>
                </a:srgbClr>
              </a:buClr>
              <a:buSzPct val="80000"/>
            </a:pPr>
            <a:r>
              <a:rPr lang="en-US" sz="2000" b="1" dirty="0">
                <a:ea typeface="+mj-ea"/>
                <a:cs typeface="+mj-cs"/>
              </a:rPr>
              <a:t>                       Mohammed Barham</a:t>
            </a:r>
          </a:p>
          <a:p>
            <a:pPr lvl="1">
              <a:spcBef>
                <a:spcPts val="1000"/>
              </a:spcBef>
              <a:buClr>
                <a:srgbClr val="1E5155">
                  <a:lumMod val="40000"/>
                  <a:lumOff val="60000"/>
                </a:srgbClr>
              </a:buClr>
              <a:buSzPct val="80000"/>
            </a:pPr>
            <a:r>
              <a:rPr lang="en-US" sz="2000" b="1" dirty="0">
                <a:ea typeface="+mj-ea"/>
                <a:cs typeface="+mj-cs"/>
              </a:rPr>
              <a:t>                       Mohannad Othman</a:t>
            </a:r>
          </a:p>
        </p:txBody>
      </p:sp>
      <p:sp>
        <p:nvSpPr>
          <p:cNvPr id="5" name="Rectangle 4"/>
          <p:cNvSpPr/>
          <p:nvPr/>
        </p:nvSpPr>
        <p:spPr>
          <a:xfrm>
            <a:off x="7733680" y="4368583"/>
            <a:ext cx="5646168" cy="707886"/>
          </a:xfrm>
          <a:prstGeom prst="rect">
            <a:avLst/>
          </a:prstGeom>
        </p:spPr>
        <p:txBody>
          <a:bodyPr wrap="square">
            <a:spAutoFit/>
          </a:bodyPr>
          <a:lstStyle/>
          <a:p>
            <a:pPr lvl="0"/>
            <a:r>
              <a:rPr lang="en-US" sz="2000" b="1" dirty="0">
                <a:latin typeface="Times New Roman" panose="02020603050405020304" pitchFamily="18" charset="0"/>
                <a:cs typeface="Times New Roman" panose="02020603050405020304" pitchFamily="18" charset="0"/>
              </a:rPr>
              <a:t>Under Supervision Of:</a:t>
            </a:r>
          </a:p>
          <a:p>
            <a:pPr lvl="0"/>
            <a:r>
              <a:rPr lang="en-US" sz="2000" b="1" dirty="0">
                <a:latin typeface="Times New Roman" panose="02020603050405020304" pitchFamily="18" charset="0"/>
                <a:cs typeface="Times New Roman" panose="02020603050405020304" pitchFamily="18" charset="0"/>
              </a:rPr>
              <a:t>Dr.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Mohammed Ghazal</a:t>
            </a:r>
            <a:endParaRPr lang="en-US" sz="20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6181" y="185295"/>
            <a:ext cx="2198927" cy="1766399"/>
          </a:xfrm>
          <a:prstGeom prst="rect">
            <a:avLst/>
          </a:prstGeom>
        </p:spPr>
      </p:pic>
      <p:sp>
        <p:nvSpPr>
          <p:cNvPr id="6" name="Rectangle 5"/>
          <p:cNvSpPr/>
          <p:nvPr/>
        </p:nvSpPr>
        <p:spPr>
          <a:xfrm>
            <a:off x="4207607" y="2234016"/>
            <a:ext cx="5646168" cy="400110"/>
          </a:xfrm>
          <a:prstGeom prst="rect">
            <a:avLst/>
          </a:prstGeom>
        </p:spPr>
        <p:txBody>
          <a:bodyPr wrap="square">
            <a:spAutoFit/>
          </a:bodyPr>
          <a:lstStyle/>
          <a:p>
            <a:pPr lvl="0"/>
            <a:r>
              <a:rPr lang="en-US" sz="2000" b="1" cap="all" dirty="0">
                <a:latin typeface="Times New Roman" panose="02020603050405020304" pitchFamily="18" charset="0"/>
                <a:cs typeface="Times New Roman" panose="02020603050405020304" pitchFamily="18" charset="0"/>
              </a:rPr>
              <a:t>Graduation Project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II</a:t>
            </a:r>
            <a:endParaRPr lang="en-US" sz="2000" b="1" cap="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6209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798490"/>
            <a:ext cx="10058400" cy="914400"/>
          </a:xfrm>
        </p:spPr>
        <p:txBody>
          <a:bodyPr>
            <a:normAutofit/>
          </a:bodyPr>
          <a:lstStyle/>
          <a:p>
            <a:pPr marL="685800" indent="-685800" rtl="0">
              <a:buFont typeface="Arial" panose="020B0604020202020204" pitchFamily="34" charset="0"/>
              <a:buChar char="•"/>
            </a:pPr>
            <a:r>
              <a:rPr lang="en-US" sz="4800" b="1" dirty="0">
                <a:solidFill>
                  <a:schemeClr val="tx1"/>
                </a:solidFill>
              </a:rPr>
              <a:t>Loads Calculation</a:t>
            </a:r>
            <a:endParaRPr lang="en-US" dirty="0">
              <a:solidFill>
                <a:schemeClr val="tx1"/>
              </a:solidFill>
            </a:endParaRPr>
          </a:p>
        </p:txBody>
      </p:sp>
      <p:graphicFrame>
        <p:nvGraphicFramePr>
          <p:cNvPr id="4" name="Content Placeholder 3">
            <a:extLst>
              <a:ext uri="{FF2B5EF4-FFF2-40B4-BE49-F238E27FC236}">
                <a16:creationId xmlns:a16="http://schemas.microsoft.com/office/drawing/2014/main" id="{441892DD-8868-46F6-9427-1D7033411F3E}"/>
              </a:ext>
            </a:extLst>
          </p:cNvPr>
          <p:cNvGraphicFramePr>
            <a:graphicFrameLocks noGrp="1"/>
          </p:cNvGraphicFramePr>
          <p:nvPr>
            <p:ph idx="1"/>
            <p:extLst>
              <p:ext uri="{D42A27DB-BD31-4B8C-83A1-F6EECF244321}">
                <p14:modId xmlns:p14="http://schemas.microsoft.com/office/powerpoint/2010/main" val="279042118"/>
              </p:ext>
            </p:extLst>
          </p:nvPr>
        </p:nvGraphicFramePr>
        <p:xfrm>
          <a:off x="1811045" y="2210540"/>
          <a:ext cx="7601718" cy="3515556"/>
        </p:xfrm>
        <a:graphic>
          <a:graphicData uri="http://schemas.openxmlformats.org/drawingml/2006/table">
            <a:tbl>
              <a:tblPr firstRow="1" firstCol="1" bandRow="1">
                <a:tableStyleId>{68D230F3-CF80-4859-8CE7-A43EE81993B5}</a:tableStyleId>
              </a:tblPr>
              <a:tblGrid>
                <a:gridCol w="2533625">
                  <a:extLst>
                    <a:ext uri="{9D8B030D-6E8A-4147-A177-3AD203B41FA5}">
                      <a16:colId xmlns:a16="http://schemas.microsoft.com/office/drawing/2014/main" val="892001475"/>
                    </a:ext>
                  </a:extLst>
                </a:gridCol>
                <a:gridCol w="2533625">
                  <a:extLst>
                    <a:ext uri="{9D8B030D-6E8A-4147-A177-3AD203B41FA5}">
                      <a16:colId xmlns:a16="http://schemas.microsoft.com/office/drawing/2014/main" val="4207472103"/>
                    </a:ext>
                  </a:extLst>
                </a:gridCol>
                <a:gridCol w="2534468">
                  <a:extLst>
                    <a:ext uri="{9D8B030D-6E8A-4147-A177-3AD203B41FA5}">
                      <a16:colId xmlns:a16="http://schemas.microsoft.com/office/drawing/2014/main" val="4120050341"/>
                    </a:ext>
                  </a:extLst>
                </a:gridCol>
              </a:tblGrid>
              <a:tr h="319596">
                <a:tc>
                  <a:txBody>
                    <a:bodyPr/>
                    <a:lstStyle/>
                    <a:p>
                      <a:pPr marL="0" marR="0" algn="ctr">
                        <a:spcBef>
                          <a:spcPts val="0"/>
                        </a:spcBef>
                        <a:spcAft>
                          <a:spcPts val="0"/>
                        </a:spcAft>
                      </a:pPr>
                      <a:r>
                        <a:rPr lang="en-US" sz="1200">
                          <a:effectLst/>
                          <a:highlight>
                            <a:srgbClr val="FFFFFF"/>
                          </a:highlight>
                        </a:rPr>
                        <a:t>C16</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849.26</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1100</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13960197"/>
                  </a:ext>
                </a:extLst>
              </a:tr>
              <a:tr h="319596">
                <a:tc>
                  <a:txBody>
                    <a:bodyPr/>
                    <a:lstStyle/>
                    <a:p>
                      <a:pPr marL="0" marR="0" algn="ctr">
                        <a:spcBef>
                          <a:spcPts val="0"/>
                        </a:spcBef>
                        <a:spcAft>
                          <a:spcPts val="0"/>
                        </a:spcAft>
                      </a:pPr>
                      <a:r>
                        <a:rPr lang="en-US" sz="1200">
                          <a:effectLst/>
                          <a:highlight>
                            <a:srgbClr val="FFFFFF"/>
                          </a:highlight>
                        </a:rPr>
                        <a:t>C17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799.29</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1038.75</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76740944"/>
                  </a:ext>
                </a:extLst>
              </a:tr>
              <a:tr h="319596">
                <a:tc>
                  <a:txBody>
                    <a:bodyPr/>
                    <a:lstStyle/>
                    <a:p>
                      <a:pPr marL="0" marR="0" algn="ctr">
                        <a:spcBef>
                          <a:spcPts val="0"/>
                        </a:spcBef>
                        <a:spcAft>
                          <a:spcPts val="0"/>
                        </a:spcAft>
                      </a:pPr>
                      <a:r>
                        <a:rPr lang="en-US" sz="1200">
                          <a:effectLst/>
                          <a:highlight>
                            <a:srgbClr val="FFFFFF"/>
                          </a:highlight>
                        </a:rPr>
                        <a:t>C18</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1456.75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1960.7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5678048"/>
                  </a:ext>
                </a:extLst>
              </a:tr>
              <a:tr h="319596">
                <a:tc>
                  <a:txBody>
                    <a:bodyPr/>
                    <a:lstStyle/>
                    <a:p>
                      <a:pPr marL="0" marR="0" algn="ctr">
                        <a:spcBef>
                          <a:spcPts val="0"/>
                        </a:spcBef>
                        <a:spcAft>
                          <a:spcPts val="0"/>
                        </a:spcAft>
                      </a:pPr>
                      <a:r>
                        <a:rPr lang="en-US" sz="1200">
                          <a:effectLst/>
                          <a:highlight>
                            <a:srgbClr val="FFFFFF"/>
                          </a:highlight>
                        </a:rPr>
                        <a:t>C19</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971.46</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1293</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37583935"/>
                  </a:ext>
                </a:extLst>
              </a:tr>
              <a:tr h="319596">
                <a:tc>
                  <a:txBody>
                    <a:bodyPr/>
                    <a:lstStyle/>
                    <a:p>
                      <a:pPr marL="0" marR="0" algn="ctr">
                        <a:spcBef>
                          <a:spcPts val="0"/>
                        </a:spcBef>
                        <a:spcAft>
                          <a:spcPts val="0"/>
                        </a:spcAft>
                      </a:pPr>
                      <a:r>
                        <a:rPr lang="en-US" sz="1200">
                          <a:effectLst/>
                          <a:highlight>
                            <a:srgbClr val="FFFFFF"/>
                          </a:highlight>
                        </a:rPr>
                        <a:t>C20</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378.47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492.67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0168511"/>
                  </a:ext>
                </a:extLst>
              </a:tr>
              <a:tr h="319596">
                <a:tc>
                  <a:txBody>
                    <a:bodyPr/>
                    <a:lstStyle/>
                    <a:p>
                      <a:pPr marL="0" marR="0" algn="ctr">
                        <a:spcBef>
                          <a:spcPts val="0"/>
                        </a:spcBef>
                        <a:spcAft>
                          <a:spcPts val="0"/>
                        </a:spcAft>
                      </a:pPr>
                      <a:r>
                        <a:rPr lang="en-US" sz="1200">
                          <a:effectLst/>
                          <a:highlight>
                            <a:srgbClr val="FFFFFF"/>
                          </a:highlight>
                        </a:rPr>
                        <a:t>C21</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534.37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704</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93199848"/>
                  </a:ext>
                </a:extLst>
              </a:tr>
              <a:tr h="319596">
                <a:tc>
                  <a:txBody>
                    <a:bodyPr/>
                    <a:lstStyle/>
                    <a:p>
                      <a:pPr marL="0" marR="0" algn="ctr">
                        <a:spcBef>
                          <a:spcPts val="0"/>
                        </a:spcBef>
                        <a:spcAft>
                          <a:spcPts val="0"/>
                        </a:spcAft>
                      </a:pPr>
                      <a:r>
                        <a:rPr lang="en-US" sz="1200">
                          <a:effectLst/>
                          <a:highlight>
                            <a:srgbClr val="FFFFFF"/>
                          </a:highlight>
                        </a:rPr>
                        <a:t>C22</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529.64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697.7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30355253"/>
                  </a:ext>
                </a:extLst>
              </a:tr>
              <a:tr h="319596">
                <a:tc>
                  <a:txBody>
                    <a:bodyPr/>
                    <a:lstStyle/>
                    <a:p>
                      <a:pPr marL="0" marR="0" algn="ctr">
                        <a:spcBef>
                          <a:spcPts val="0"/>
                        </a:spcBef>
                        <a:spcAft>
                          <a:spcPts val="0"/>
                        </a:spcAft>
                      </a:pPr>
                      <a:r>
                        <a:rPr lang="en-US" sz="1200">
                          <a:effectLst/>
                          <a:highlight>
                            <a:srgbClr val="FFFFFF"/>
                          </a:highlight>
                        </a:rPr>
                        <a:t>C23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412.24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946.13</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91186041"/>
                  </a:ext>
                </a:extLst>
              </a:tr>
              <a:tr h="319596">
                <a:tc>
                  <a:txBody>
                    <a:bodyPr/>
                    <a:lstStyle/>
                    <a:p>
                      <a:pPr marL="0" marR="0" algn="ctr">
                        <a:spcBef>
                          <a:spcPts val="0"/>
                        </a:spcBef>
                        <a:spcAft>
                          <a:spcPts val="0"/>
                        </a:spcAft>
                      </a:pPr>
                      <a:r>
                        <a:rPr lang="en-US" sz="1200">
                          <a:effectLst/>
                          <a:highlight>
                            <a:srgbClr val="FFFFFF"/>
                          </a:highlight>
                        </a:rPr>
                        <a:t>C24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744.63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996</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98315222"/>
                  </a:ext>
                </a:extLst>
              </a:tr>
              <a:tr h="319596">
                <a:tc>
                  <a:txBody>
                    <a:bodyPr/>
                    <a:lstStyle/>
                    <a:p>
                      <a:pPr marL="0" marR="0" algn="ctr">
                        <a:spcBef>
                          <a:spcPts val="0"/>
                        </a:spcBef>
                        <a:spcAft>
                          <a:spcPts val="0"/>
                        </a:spcAft>
                      </a:pPr>
                      <a:r>
                        <a:rPr lang="en-US" sz="1200">
                          <a:effectLst/>
                          <a:highlight>
                            <a:srgbClr val="FFFFFF"/>
                          </a:highlight>
                        </a:rPr>
                        <a:t>C25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372.448</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491</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27745509"/>
                  </a:ext>
                </a:extLst>
              </a:tr>
              <a:tr h="319596">
                <a:tc>
                  <a:txBody>
                    <a:bodyPr/>
                    <a:lstStyle/>
                    <a:p>
                      <a:pPr marL="0" marR="0" algn="ctr">
                        <a:spcBef>
                          <a:spcPts val="0"/>
                        </a:spcBef>
                        <a:spcAft>
                          <a:spcPts val="0"/>
                        </a:spcAft>
                      </a:pPr>
                      <a:r>
                        <a:rPr lang="en-US" sz="1200">
                          <a:effectLst/>
                          <a:highlight>
                            <a:srgbClr val="FFFFFF"/>
                          </a:highlight>
                        </a:rPr>
                        <a:t>C26</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429.87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dirty="0">
                          <a:effectLst/>
                          <a:highlight>
                            <a:srgbClr val="FFFFFF"/>
                          </a:highlight>
                        </a:rPr>
                        <a:t>563</a:t>
                      </a:r>
                      <a:endParaRPr lang="en-US" sz="1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85104791"/>
                  </a:ext>
                </a:extLst>
              </a:tr>
            </a:tbl>
          </a:graphicData>
        </a:graphic>
      </p:graphicFrame>
    </p:spTree>
    <p:extLst>
      <p:ext uri="{BB962C8B-B14F-4D97-AF65-F5344CB8AC3E}">
        <p14:creationId xmlns:p14="http://schemas.microsoft.com/office/powerpoint/2010/main" val="3837910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B6EA3-65C5-4FF2-AC9F-6368C9C5DE91}"/>
              </a:ext>
            </a:extLst>
          </p:cNvPr>
          <p:cNvSpPr>
            <a:spLocks noGrp="1"/>
          </p:cNvSpPr>
          <p:nvPr>
            <p:ph type="title"/>
          </p:nvPr>
        </p:nvSpPr>
        <p:spPr>
          <a:xfrm>
            <a:off x="1173332" y="590365"/>
            <a:ext cx="10058400" cy="1056443"/>
          </a:xfrm>
        </p:spPr>
        <p:txBody>
          <a:bodyPr>
            <a:normAutofit/>
          </a:bodyPr>
          <a:lstStyle/>
          <a:p>
            <a:pPr marL="342900" indent="-342900">
              <a:buFont typeface="Arial" panose="020B0604020202020204" pitchFamily="34" charset="0"/>
              <a:buChar char="•"/>
            </a:pPr>
            <a:r>
              <a:rPr lang="en-US" sz="4000" b="1" dirty="0">
                <a:solidFill>
                  <a:schemeClr val="tx1"/>
                </a:solidFill>
              </a:rPr>
              <a:t>Loads Calculation</a:t>
            </a:r>
          </a:p>
        </p:txBody>
      </p:sp>
      <p:pic>
        <p:nvPicPr>
          <p:cNvPr id="5" name="Content Placeholder 4">
            <a:extLst>
              <a:ext uri="{FF2B5EF4-FFF2-40B4-BE49-F238E27FC236}">
                <a16:creationId xmlns:a16="http://schemas.microsoft.com/office/drawing/2014/main" id="{81F7F06B-5D40-476F-98D2-CE8400967FC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3332" y="1846263"/>
            <a:ext cx="7926280" cy="4421372"/>
          </a:xfrm>
        </p:spPr>
      </p:pic>
    </p:spTree>
    <p:extLst>
      <p:ext uri="{BB962C8B-B14F-4D97-AF65-F5344CB8AC3E}">
        <p14:creationId xmlns:p14="http://schemas.microsoft.com/office/powerpoint/2010/main" val="712718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19435-04D2-4F84-BA26-353B034C8426}"/>
              </a:ext>
            </a:extLst>
          </p:cNvPr>
          <p:cNvSpPr>
            <a:spLocks noGrp="1"/>
          </p:cNvSpPr>
          <p:nvPr>
            <p:ph type="title"/>
          </p:nvPr>
        </p:nvSpPr>
        <p:spPr>
          <a:xfrm>
            <a:off x="1097280" y="286603"/>
            <a:ext cx="10058400" cy="1284745"/>
          </a:xfrm>
        </p:spPr>
        <p:txBody>
          <a:bodyPr>
            <a:normAutofit/>
          </a:bodyPr>
          <a:lstStyle/>
          <a:p>
            <a:pPr marL="342900" indent="-342900">
              <a:buFont typeface="Arial" panose="020B0604020202020204" pitchFamily="34" charset="0"/>
              <a:buChar char="•"/>
            </a:pPr>
            <a:r>
              <a:rPr lang="en-US" sz="4000" b="1" dirty="0">
                <a:solidFill>
                  <a:schemeClr val="tx1"/>
                </a:solidFill>
                <a:latin typeface="Times New Roman" panose="02020603050405020304" pitchFamily="18" charset="0"/>
                <a:cs typeface="Times New Roman" panose="02020603050405020304" pitchFamily="18" charset="0"/>
              </a:rPr>
              <a:t>Design of foundation</a:t>
            </a:r>
          </a:p>
        </p:txBody>
      </p:sp>
      <p:sp>
        <p:nvSpPr>
          <p:cNvPr id="3" name="Content Placeholder 2">
            <a:extLst>
              <a:ext uri="{FF2B5EF4-FFF2-40B4-BE49-F238E27FC236}">
                <a16:creationId xmlns:a16="http://schemas.microsoft.com/office/drawing/2014/main" id="{36BFE024-BC41-42AB-9532-FF93BDA50F98}"/>
              </a:ext>
            </a:extLst>
          </p:cNvPr>
          <p:cNvSpPr>
            <a:spLocks noGrp="1"/>
          </p:cNvSpPr>
          <p:nvPr>
            <p:ph idx="1"/>
          </p:nvPr>
        </p:nvSpPr>
        <p:spPr/>
        <p:txBody>
          <a:bodyPr/>
          <a:lstStyle/>
          <a:p>
            <a:pPr marL="321310" marR="0" indent="-285750">
              <a:spcBef>
                <a:spcPts val="0"/>
              </a:spcBef>
              <a:spcAft>
                <a:spcPts val="0"/>
              </a:spcAft>
              <a:buFont typeface="Wingdings" panose="05000000000000000000" pitchFamily="2" charset="2"/>
              <a:buChar char="Ø"/>
            </a:pPr>
            <a:r>
              <a:rPr lang="en-US" sz="2400" b="1" dirty="0">
                <a:solidFill>
                  <a:schemeClr val="tx1"/>
                </a:solidFill>
                <a:effectLst/>
                <a:latin typeface="Times New Roman" panose="02020603050405020304" pitchFamily="18" charset="0"/>
                <a:ea typeface="Times New Roman" panose="02020603050405020304" pitchFamily="18" charset="0"/>
              </a:rPr>
              <a:t>First Option (Raft Foundation):</a:t>
            </a:r>
          </a:p>
          <a:p>
            <a:pPr marL="127000" marR="0">
              <a:spcBef>
                <a:spcPts val="0"/>
              </a:spcBef>
              <a:spcAft>
                <a:spcPts val="0"/>
              </a:spcAft>
            </a:pPr>
            <a:r>
              <a:rPr lang="en-US" sz="1800" b="1" dirty="0">
                <a:solidFill>
                  <a:schemeClr val="tx1"/>
                </a:solidFill>
                <a:effectLst/>
                <a:latin typeface="Times New Roman" panose="02020603050405020304" pitchFamily="18" charset="0"/>
                <a:ea typeface="Times New Roman" panose="02020603050405020304" pitchFamily="18" charset="0"/>
              </a:rPr>
              <a:t> </a:t>
            </a:r>
          </a:p>
          <a:p>
            <a:pPr marL="0" marR="0" algn="l" rtl="1">
              <a:lnSpc>
                <a:spcPct val="150000"/>
              </a:lnSpc>
              <a:spcBef>
                <a:spcPts val="0"/>
              </a:spcBef>
              <a:spcAft>
                <a:spcPts val="0"/>
              </a:spcAft>
            </a:pP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Raft foundation is one of foundation that is used when the load of structure is very large or the soil capacity is small to transfer the load as pressure on the soil avoiding to make the value of the pressure under the foundation to be larger than the allowable bearing capacity and it also used since the soil is clayey soil which has swilling and expansion properties so to avoid the differential settlement the raft foundation is used.  Also raft foundation is used when the needed area of ​​footings is larger than 60% of building, and it can be used to reduce settlement. </a:t>
            </a:r>
            <a:endParaRPr lang="en-US" sz="1800" dirty="0">
              <a:solidFill>
                <a:schemeClr val="tx1"/>
              </a:solidFill>
              <a:effectLst/>
              <a:latin typeface="Times New Roman" panose="02020603050405020304" pitchFamily="18" charset="0"/>
              <a:ea typeface="Times New Roman" panose="02020603050405020304" pitchFamily="18" charset="0"/>
            </a:endParaRPr>
          </a:p>
          <a:p>
            <a:pPr>
              <a:lnSpc>
                <a:spcPct val="150000"/>
              </a:lnSpc>
            </a:pP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0021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EF743-C3B6-4801-9A0B-4C68E564EE18}"/>
              </a:ext>
            </a:extLst>
          </p:cNvPr>
          <p:cNvSpPr>
            <a:spLocks noGrp="1"/>
          </p:cNvSpPr>
          <p:nvPr>
            <p:ph type="ctrTitle"/>
          </p:nvPr>
        </p:nvSpPr>
        <p:spPr>
          <a:xfrm>
            <a:off x="1066800" y="2625622"/>
            <a:ext cx="10058400" cy="2756605"/>
          </a:xfrm>
        </p:spPr>
        <p:txBody>
          <a:bodyPr>
            <a:normAutofit fontScale="90000"/>
          </a:bodyPr>
          <a:lstStyle/>
          <a:p>
            <a:pPr marL="0" marR="0">
              <a:lnSpc>
                <a:spcPct val="150000"/>
              </a:lnSpc>
              <a:spcBef>
                <a:spcPts val="0"/>
              </a:spcBef>
              <a:spcAft>
                <a:spcPts val="0"/>
              </a:spcAft>
            </a:pPr>
            <a:r>
              <a:rPr lang="en-US" sz="1800" b="1" dirty="0">
                <a:solidFill>
                  <a:srgbClr val="000000"/>
                </a:solidFill>
                <a:effectLst/>
                <a:latin typeface="Cambria Math" panose="02040503050406030204" pitchFamily="18" charset="0"/>
                <a:ea typeface="Times New Roman" panose="02020603050405020304" pitchFamily="18" charset="0"/>
              </a:rPr>
              <a:t>Total service load on the base(Ps)= </a:t>
            </a:r>
            <a:r>
              <a:rPr lang="en-US" sz="1800" dirty="0">
                <a:solidFill>
                  <a:srgbClr val="000000"/>
                </a:solidFill>
                <a:effectLst/>
                <a:latin typeface="Cambria Math" panose="02040503050406030204" pitchFamily="18" charset="0"/>
                <a:ea typeface="Times New Roman" panose="02020603050405020304" pitchFamily="18" charset="0"/>
              </a:rPr>
              <a:t>454.83+708.95+381.44+405.53+662.81+400+988.18+400+877.18+1415.98+524.55+537.75+1346.15+742.91+725.4+864.36+1098.87+849.36+1089.87+849.26+799.29+1456.75+971.46+378.47+534.37+529.64+412.24+744.63+372.488</a:t>
            </a:r>
            <a:r>
              <a:rPr lang="en-US" sz="1800" dirty="0">
                <a:solidFill>
                  <a:srgbClr val="000000"/>
                </a:solidFill>
                <a:latin typeface="Times New Roman" panose="02020603050405020304" pitchFamily="18" charset="0"/>
                <a:ea typeface="Times New Roman" panose="02020603050405020304" pitchFamily="18" charset="0"/>
              </a:rPr>
              <a:t>+ </a:t>
            </a:r>
            <a:r>
              <a:rPr lang="en-US" sz="1800" dirty="0">
                <a:solidFill>
                  <a:srgbClr val="000000"/>
                </a:solidFill>
                <a:effectLst/>
                <a:latin typeface="Cambria Math" panose="02040503050406030204" pitchFamily="18" charset="0"/>
                <a:ea typeface="Times New Roman" panose="02020603050405020304" pitchFamily="18" charset="0"/>
              </a:rPr>
              <a:t>429.87=18612.808 KN</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rPr>
              <a:t>Area of footing = </a:t>
            </a:r>
            <a:r>
              <a:rPr lang="en-US" sz="1800" dirty="0">
                <a:solidFill>
                  <a:schemeClr val="tx1"/>
                </a:solidFill>
                <a:effectLst/>
                <a:latin typeface="Times New Roman" panose="02020603050405020304" pitchFamily="18" charset="0"/>
                <a:ea typeface="Times New Roman" panose="02020603050405020304" pitchFamily="18" charset="0"/>
              </a:rPr>
              <a:t>Service load / Bearing Capacity</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18612.808/150=124.08 m2</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use area of footing 170 m2</a:t>
            </a:r>
            <a:br>
              <a:rPr lang="en-US" sz="1800" dirty="0">
                <a:effectLst/>
                <a:latin typeface="Times New Roman" panose="02020603050405020304" pitchFamily="18" charset="0"/>
                <a:ea typeface="Times New Roman" panose="02020603050405020304" pitchFamily="18" charset="0"/>
              </a:rPr>
            </a:br>
            <a:endParaRPr lang="en-US" dirty="0"/>
          </a:p>
        </p:txBody>
      </p:sp>
    </p:spTree>
    <p:extLst>
      <p:ext uri="{BB962C8B-B14F-4D97-AF65-F5344CB8AC3E}">
        <p14:creationId xmlns:p14="http://schemas.microsoft.com/office/powerpoint/2010/main" val="2103603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39DBA-A2F3-417A-BA16-0AA0204F43CE}"/>
              </a:ext>
            </a:extLst>
          </p:cNvPr>
          <p:cNvSpPr>
            <a:spLocks noGrp="1"/>
          </p:cNvSpPr>
          <p:nvPr>
            <p:ph type="ctrTitle"/>
          </p:nvPr>
        </p:nvSpPr>
        <p:spPr>
          <a:xfrm>
            <a:off x="1066800" y="297314"/>
            <a:ext cx="10058400" cy="688108"/>
          </a:xfrm>
        </p:spPr>
        <p:txBody>
          <a:bodyPr/>
          <a:lstStyle/>
          <a:p>
            <a:r>
              <a:rPr lang="en-US" sz="18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Raft foundation has been modeled in SAFE 2016 </a:t>
            </a:r>
            <a:endParaRPr lang="en-US" dirty="0"/>
          </a:p>
        </p:txBody>
      </p:sp>
      <p:pic>
        <p:nvPicPr>
          <p:cNvPr id="4" name="image1.jpg">
            <a:extLst>
              <a:ext uri="{FF2B5EF4-FFF2-40B4-BE49-F238E27FC236}">
                <a16:creationId xmlns:a16="http://schemas.microsoft.com/office/drawing/2014/main" id="{65EABB5E-E7F7-4213-8C72-9FA423F6F56D}"/>
              </a:ext>
            </a:extLst>
          </p:cNvPr>
          <p:cNvPicPr/>
          <p:nvPr/>
        </p:nvPicPr>
        <p:blipFill>
          <a:blip r:embed="rId2"/>
          <a:srcRect/>
          <a:stretch>
            <a:fillRect/>
          </a:stretch>
        </p:blipFill>
        <p:spPr>
          <a:xfrm>
            <a:off x="940123" y="985422"/>
            <a:ext cx="10565337" cy="4767308"/>
          </a:xfrm>
          <a:prstGeom prst="rect">
            <a:avLst/>
          </a:prstGeom>
          <a:ln/>
        </p:spPr>
      </p:pic>
    </p:spTree>
    <p:extLst>
      <p:ext uri="{BB962C8B-B14F-4D97-AF65-F5344CB8AC3E}">
        <p14:creationId xmlns:p14="http://schemas.microsoft.com/office/powerpoint/2010/main" val="4048048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863B6-4D64-4AD6-954E-FF9AA2BF37EA}"/>
              </a:ext>
            </a:extLst>
          </p:cNvPr>
          <p:cNvSpPr>
            <a:spLocks noGrp="1"/>
          </p:cNvSpPr>
          <p:nvPr>
            <p:ph type="ctrTitle"/>
          </p:nvPr>
        </p:nvSpPr>
        <p:spPr>
          <a:xfrm>
            <a:off x="1097280" y="758952"/>
            <a:ext cx="10058400" cy="1513731"/>
          </a:xfrm>
        </p:spPr>
        <p:txBody>
          <a:bodyPr/>
          <a:lstStyle/>
          <a:p>
            <a:r>
              <a:rPr lang="en-US" sz="1800" b="1" dirty="0">
                <a:solidFill>
                  <a:srgbClr val="000000"/>
                </a:solidFill>
                <a:effectLst/>
                <a:latin typeface="Cambria Math" panose="02040503050406030204" pitchFamily="18" charset="0"/>
                <a:ea typeface="Times New Roman" panose="02020603050405020304" pitchFamily="18" charset="0"/>
              </a:rPr>
              <a:t>Bearing capacity check:</a:t>
            </a:r>
            <a:br>
              <a:rPr lang="en-US" sz="1800" b="1" dirty="0">
                <a:effectLst/>
                <a:latin typeface="Times New Roman" panose="02020603050405020304" pitchFamily="18" charset="0"/>
                <a:ea typeface="Times New Roman" panose="02020603050405020304" pitchFamily="18" charset="0"/>
              </a:rPr>
            </a:br>
            <a:endParaRPr lang="en-US" b="1" dirty="0"/>
          </a:p>
        </p:txBody>
      </p:sp>
      <p:sp>
        <p:nvSpPr>
          <p:cNvPr id="3" name="Subtitle 2">
            <a:extLst>
              <a:ext uri="{FF2B5EF4-FFF2-40B4-BE49-F238E27FC236}">
                <a16:creationId xmlns:a16="http://schemas.microsoft.com/office/drawing/2014/main" id="{C643B66A-30FE-4656-BCB8-901E466A9918}"/>
              </a:ext>
            </a:extLst>
          </p:cNvPr>
          <p:cNvSpPr>
            <a:spLocks noGrp="1"/>
          </p:cNvSpPr>
          <p:nvPr>
            <p:ph type="subTitle" idx="1"/>
          </p:nvPr>
        </p:nvSpPr>
        <p:spPr>
          <a:xfrm>
            <a:off x="1066800" y="5027120"/>
            <a:ext cx="10058400" cy="1143000"/>
          </a:xfrm>
        </p:spPr>
        <p:txBody>
          <a:bodyPr/>
          <a:lstStyle/>
          <a:p>
            <a:pPr marL="0" marR="0">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q=150kn/m2</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err="1">
                <a:solidFill>
                  <a:srgbClr val="000000"/>
                </a:solidFill>
                <a:effectLst/>
                <a:latin typeface="Cambria Math" panose="02040503050406030204" pitchFamily="18" charset="0"/>
                <a:ea typeface="Times New Roman" panose="02020603050405020304" pitchFamily="18" charset="0"/>
              </a:rPr>
              <a:t>qall</a:t>
            </a:r>
            <a:r>
              <a:rPr lang="en-US" sz="1800" dirty="0">
                <a:solidFill>
                  <a:srgbClr val="000000"/>
                </a:solidFill>
                <a:effectLst/>
                <a:latin typeface="Cambria Math" panose="02040503050406030204" pitchFamily="18" charset="0"/>
                <a:ea typeface="Times New Roman" panose="02020603050405020304" pitchFamily="18" charset="0"/>
              </a:rPr>
              <a:t>=150kn/m2</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q&lt;=q all … </a:t>
            </a:r>
            <a:r>
              <a:rPr lang="en-US" sz="1800" b="1" dirty="0">
                <a:solidFill>
                  <a:srgbClr val="C00000"/>
                </a:solidFill>
                <a:effectLst/>
                <a:latin typeface="Cambria Math" panose="02040503050406030204" pitchFamily="18" charset="0"/>
                <a:ea typeface="Times New Roman" panose="02020603050405020304" pitchFamily="18" charset="0"/>
              </a:rPr>
              <a:t>ok</a:t>
            </a:r>
            <a:r>
              <a:rPr lang="en-US" sz="1800" dirty="0">
                <a:solidFill>
                  <a:srgbClr val="000000"/>
                </a:solidFill>
                <a:effectLst/>
                <a:latin typeface="Cambria Math" panose="020405030504060302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endParaRPr lang="en-US" dirty="0"/>
          </a:p>
        </p:txBody>
      </p:sp>
      <p:pic>
        <p:nvPicPr>
          <p:cNvPr id="4" name="image2.jpg">
            <a:extLst>
              <a:ext uri="{FF2B5EF4-FFF2-40B4-BE49-F238E27FC236}">
                <a16:creationId xmlns:a16="http://schemas.microsoft.com/office/drawing/2014/main" id="{C4CB158D-B29C-4F7C-A6CA-BF8494250591}"/>
              </a:ext>
            </a:extLst>
          </p:cNvPr>
          <p:cNvPicPr/>
          <p:nvPr/>
        </p:nvPicPr>
        <p:blipFill>
          <a:blip r:embed="rId2"/>
          <a:srcRect/>
          <a:stretch>
            <a:fillRect/>
          </a:stretch>
        </p:blipFill>
        <p:spPr>
          <a:xfrm>
            <a:off x="1033549" y="1259379"/>
            <a:ext cx="10409768" cy="3561195"/>
          </a:xfrm>
          <a:prstGeom prst="rect">
            <a:avLst/>
          </a:prstGeom>
          <a:ln/>
        </p:spPr>
      </p:pic>
    </p:spTree>
    <p:extLst>
      <p:ext uri="{BB962C8B-B14F-4D97-AF65-F5344CB8AC3E}">
        <p14:creationId xmlns:p14="http://schemas.microsoft.com/office/powerpoint/2010/main" val="2444836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E0779-000D-45C3-BD71-6218ECE8B95C}"/>
              </a:ext>
            </a:extLst>
          </p:cNvPr>
          <p:cNvSpPr>
            <a:spLocks noGrp="1"/>
          </p:cNvSpPr>
          <p:nvPr>
            <p:ph type="ctrTitle"/>
          </p:nvPr>
        </p:nvSpPr>
        <p:spPr>
          <a:xfrm>
            <a:off x="994299" y="1318246"/>
            <a:ext cx="10256964" cy="5854912"/>
          </a:xfrm>
        </p:spPr>
        <p:txBody>
          <a:bodyPr>
            <a:normAutofit fontScale="90000"/>
          </a:bodyPr>
          <a:lstStyle/>
          <a:p>
            <a:pPr marL="0" marR="0">
              <a:lnSpc>
                <a:spcPct val="100000"/>
              </a:lnSpc>
              <a:spcBef>
                <a:spcPts val="0"/>
              </a:spcBef>
              <a:spcAft>
                <a:spcPts val="0"/>
              </a:spcAft>
            </a:pPr>
            <a:r>
              <a:rPr lang="en-US" sz="1800" b="1" dirty="0">
                <a:solidFill>
                  <a:srgbClr val="000000"/>
                </a:solidFill>
                <a:effectLst/>
                <a:latin typeface="Cambria Math" panose="02040503050406030204" pitchFamily="18" charset="0"/>
                <a:ea typeface="Times New Roman" panose="02020603050405020304" pitchFamily="18" charset="0"/>
              </a:rPr>
              <a:t>Check bearing capacity manually</a:t>
            </a:r>
            <a:r>
              <a:rPr lang="en-US" sz="1800" dirty="0">
                <a:solidFill>
                  <a:srgbClr val="000000"/>
                </a:solidFill>
                <a:effectLst/>
                <a:latin typeface="Cambria Math" panose="02040503050406030204" pitchFamily="18" charset="0"/>
                <a:ea typeface="Times New Roman" panose="02020603050405020304" pitchFamily="18" charset="0"/>
              </a:rPr>
              <a:t>:</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to check mat foundation for soil failure:</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by taking reference lines on X and Y directions at left between corner of the mat foundation:</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a:t>
            </a:r>
            <a:r>
              <a:rPr lang="en-US" sz="1800"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PiXi</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275*597)+(.518*1168)+(.275*959)+(.275*493)+(3.80*705)+(3.80*1153)+(6.14*698)+(6.14*1460)+(6.075*1903)+(6.075*942)+(9.87*493)+(9.87*683)+(10.10*351)+(500*10.30)+(10.30*1106)+(947*10.05)+(12.10*1038)+(12.12*428)+(12.30*350)+(702*12.475)+(12.475*521)+(880*16.475)+(16.475*1807)+(1960*15.30)+(15.30*996)+(17.65*492)+(564*20.80)+(1294*20.80)+(21.37*983)+(523*21.37)=</a:t>
            </a:r>
            <a: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286282.8</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a:t>
            </a:r>
            <a:r>
              <a:rPr lang="en-US" sz="1800"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PiYi</a:t>
            </a:r>
            <a:r>
              <a:rPr lang="en-US" sz="1800" dirty="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rPr>
              <a:t> = </a:t>
            </a:r>
            <a:r>
              <a:rPr lang="en-US" sz="1800" dirty="0">
                <a:solidFill>
                  <a:srgbClr val="000000"/>
                </a:solidFill>
                <a:effectLst/>
                <a:latin typeface="Cambria Math" panose="02040503050406030204" pitchFamily="18" charset="0"/>
                <a:ea typeface="Times New Roman" panose="02020603050405020304" pitchFamily="18" charset="0"/>
              </a:rPr>
              <a:t>(.275*597)+(3.255*1168)+(7.5*958)+(492*11.10)+(11.10*705)+(1153*7.5)+(11.30*698)+(1460*7.5)+(3.223*1903)+(943*275)+(.275*492)+(683*3.225)+(5.70*350)+(500*5.80)+(7.4*1106)+(946*11.5)+(7.4*1038)+(428*5.8)+(5.7*350)+(701*3.225)+(.275*521)+(880*.275)+(3.225*1807)+(1960*7.5)+(11.50*996)+(492*11.70)+(11.70*563.90)+(1293*7.5)+(3.225*982)+(522*.275)=</a:t>
            </a:r>
            <a:r>
              <a:rPr lang="en-US" sz="1800" b="1" dirty="0">
                <a:solidFill>
                  <a:srgbClr val="000000"/>
                </a:solidFill>
                <a:effectLst/>
                <a:latin typeface="Cambria Math" panose="02040503050406030204" pitchFamily="18" charset="0"/>
                <a:ea typeface="Times New Roman" panose="02020603050405020304" pitchFamily="18" charset="0"/>
              </a:rPr>
              <a:t>156730.375</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r>
              <a:rPr lang="en-US" sz="1800" b="1" dirty="0" err="1">
                <a:effectLst/>
                <a:latin typeface="Times New Roman" panose="02020603050405020304" pitchFamily="18" charset="0"/>
                <a:ea typeface="Times New Roman" panose="02020603050405020304" pitchFamily="18" charset="0"/>
              </a:rPr>
              <a:t>Xp</a:t>
            </a:r>
            <a:r>
              <a:rPr lang="en-US" sz="1800" b="1" dirty="0">
                <a:effectLst/>
                <a:latin typeface="Times New Roman" panose="02020603050405020304" pitchFamily="18" charset="0"/>
                <a:ea typeface="Times New Roman" panose="02020603050405020304" pitchFamily="18" charset="0"/>
              </a:rPr>
              <a:t> = </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a:t>
            </a:r>
            <a:r>
              <a:rPr lang="en-US" sz="1800"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PiXi</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/∑Pi=286282.8/26690= </a:t>
            </a:r>
            <a: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10.75 m</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 </a:t>
            </a:r>
            <a:br>
              <a:rPr lang="en-US" sz="1800" dirty="0">
                <a:effectLst/>
                <a:latin typeface="Times New Roman" panose="02020603050405020304" pitchFamily="18" charset="0"/>
                <a:ea typeface="Times New Roman" panose="02020603050405020304" pitchFamily="18" charset="0"/>
              </a:rPr>
            </a:br>
            <a:r>
              <a:rPr lang="en-US" sz="1800" b="1" dirty="0" err="1">
                <a:effectLst/>
                <a:latin typeface="Times New Roman" panose="02020603050405020304" pitchFamily="18" charset="0"/>
                <a:ea typeface="Times New Roman" panose="02020603050405020304" pitchFamily="18" charset="0"/>
              </a:rPr>
              <a:t>Yp</a:t>
            </a:r>
            <a:r>
              <a:rPr lang="en-US" sz="1800" b="1" dirty="0">
                <a:effectLst/>
                <a:latin typeface="Times New Roman" panose="02020603050405020304" pitchFamily="18" charset="0"/>
                <a:ea typeface="Times New Roman" panose="02020603050405020304" pitchFamily="18" charset="0"/>
              </a:rPr>
              <a:t> = </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a:t>
            </a:r>
            <a:r>
              <a:rPr lang="en-US" sz="1800"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PiYi</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/∑Pi=156730.375/26690= </a:t>
            </a:r>
            <a: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5.87 m</a:t>
            </a: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 </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∑Mx=26690(10.78-10.735)= </a:t>
            </a:r>
            <a: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- 322.676 </a:t>
            </a:r>
            <a:r>
              <a:rPr lang="en-US" sz="1800" b="1"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Kn.m</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∑My= </a:t>
            </a:r>
            <a: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-740 </a:t>
            </a:r>
            <a:r>
              <a:rPr lang="en-US" sz="1800" b="1" dirty="0" err="1">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Kn.m</a:t>
            </a:r>
            <a:br>
              <a:rPr lang="en-US" sz="1800" b="1" dirty="0">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br>
            <a:br>
              <a:rPr lang="en-US" sz="1800" dirty="0">
                <a:effectLst/>
                <a:latin typeface="Times New Roman" panose="02020603050405020304" pitchFamily="18" charset="0"/>
                <a:ea typeface="Times New Roman" panose="02020603050405020304" pitchFamily="18" charset="0"/>
              </a:rPr>
            </a:br>
            <a:r>
              <a:rPr lang="en-US" sz="1800" dirty="0" err="1">
                <a:solidFill>
                  <a:srgbClr val="000000"/>
                </a:solidFill>
                <a:effectLst/>
                <a:highlight>
                  <a:srgbClr val="FFFFFF"/>
                </a:highlight>
                <a:latin typeface="Myanmar Text" panose="020B0502040204020203" pitchFamily="34" charset="0"/>
                <a:ea typeface="Times New Roman" panose="02020603050405020304" pitchFamily="18" charset="0"/>
              </a:rPr>
              <a:t>ၒ</a:t>
            </a:r>
            <a:r>
              <a:rPr lang="en-US" sz="1800" dirty="0" err="1">
                <a:solidFill>
                  <a:srgbClr val="000000"/>
                </a:solidFill>
                <a:effectLst/>
                <a:highlight>
                  <a:srgbClr val="FFFFFF"/>
                </a:highlight>
                <a:latin typeface="Cambria Math" panose="02040503050406030204" pitchFamily="18" charset="0"/>
                <a:ea typeface="Times New Roman" panose="02020603050405020304" pitchFamily="18" charset="0"/>
              </a:rPr>
              <a:t>max</a:t>
            </a: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=26690/287  + (-322676*0.95/3926.917)  + ( -740*.0325/12101.465)  = </a:t>
            </a:r>
            <a:r>
              <a:rPr lang="en-US" sz="1800" dirty="0">
                <a:solidFill>
                  <a:srgbClr val="000000"/>
                </a:solidFill>
                <a:highlight>
                  <a:srgbClr val="FFFFFF"/>
                </a:highlight>
                <a:latin typeface="Times New Roman" panose="02020603050405020304" pitchFamily="18" charset="0"/>
                <a:ea typeface="Times New Roman" panose="02020603050405020304" pitchFamily="18" charset="0"/>
              </a:rPr>
              <a:t> </a:t>
            </a:r>
            <a: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t>92.93 KN/m2 &lt; 150 KN/m2</a:t>
            </a:r>
            <a:br>
              <a:rPr lang="en-US" sz="1800" dirty="0">
                <a:solidFill>
                  <a:srgbClr val="000000"/>
                </a:solidFill>
                <a:highlight>
                  <a:srgbClr val="FFFFFF"/>
                </a:highlight>
                <a:latin typeface="Times New Roman" panose="020206030504050203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Difference =( q safe - q manual )/ q manual  *100%</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(150-92.93)/92.93=6.141%</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less than 10% </a:t>
            </a:r>
            <a:r>
              <a:rPr lang="en-US" sz="1800" b="1" dirty="0">
                <a:solidFill>
                  <a:srgbClr val="C00000"/>
                </a:solidFill>
                <a:effectLst/>
                <a:highlight>
                  <a:srgbClr val="FFFFFF"/>
                </a:highlight>
                <a:latin typeface="Cambria Math" panose="02040503050406030204" pitchFamily="18" charset="0"/>
                <a:ea typeface="Times New Roman" panose="02020603050405020304" pitchFamily="18" charset="0"/>
              </a:rPr>
              <a:t>ok.</a:t>
            </a:r>
            <a:br>
              <a:rPr lang="en-US" sz="1800" dirty="0">
                <a:effectLst/>
                <a:latin typeface="Times New Roman" panose="02020603050405020304" pitchFamily="18" charset="0"/>
                <a:ea typeface="Times New Roman" panose="02020603050405020304" pitchFamily="18" charset="0"/>
              </a:rPr>
            </a:br>
            <a:endParaRPr lang="en-US" dirty="0"/>
          </a:p>
        </p:txBody>
      </p:sp>
    </p:spTree>
    <p:extLst>
      <p:ext uri="{BB962C8B-B14F-4D97-AF65-F5344CB8AC3E}">
        <p14:creationId xmlns:p14="http://schemas.microsoft.com/office/powerpoint/2010/main" val="3590509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B660E-4886-4658-A832-D26F81493E34}"/>
              </a:ext>
            </a:extLst>
          </p:cNvPr>
          <p:cNvSpPr>
            <a:spLocks noGrp="1"/>
          </p:cNvSpPr>
          <p:nvPr>
            <p:ph type="ctrTitle"/>
          </p:nvPr>
        </p:nvSpPr>
        <p:spPr>
          <a:xfrm>
            <a:off x="766881" y="490447"/>
            <a:ext cx="10058400" cy="3120590"/>
          </a:xfrm>
        </p:spPr>
        <p:txBody>
          <a:bodyPr>
            <a:normAutofit fontScale="90000"/>
          </a:bodyPr>
          <a:lstStyle/>
          <a:p>
            <a:pPr marL="0" marR="0">
              <a:spcBef>
                <a:spcPts val="0"/>
              </a:spcBef>
              <a:spcAft>
                <a:spcPts val="0"/>
              </a:spcAft>
            </a:pPr>
            <a: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t>Raft thickness:</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In Raft foundation the thickness can be determined by checking the diagonal tension shear that will be imposed in the raft. The maximum ultimate load will be used in calculation.</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Mat thickness controlled by wide beam shear. And punching shear, punching shear is more critical.</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punching shea given in this equation:</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Vu=Pu-</a:t>
            </a:r>
            <a:r>
              <a:rPr lang="en-US" sz="1800" dirty="0" err="1">
                <a:solidFill>
                  <a:srgbClr val="000000"/>
                </a:solidFill>
                <a:effectLst/>
                <a:highlight>
                  <a:srgbClr val="FFFFFF"/>
                </a:highlight>
                <a:latin typeface="Cambria Math" panose="02040503050406030204" pitchFamily="18" charset="0"/>
                <a:ea typeface="Times New Roman" panose="02020603050405020304" pitchFamily="18" charset="0"/>
              </a:rPr>
              <a:t>qu</a:t>
            </a: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*d</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Thickness can be determined by a check column with high load and minimum area.</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t>wide beam shear check</a:t>
            </a:r>
            <a:b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2656782-5417-43EE-A136-BAAE95559A5A}"/>
              </a:ext>
            </a:extLst>
          </p:cNvPr>
          <p:cNvSpPr>
            <a:spLocks noGrp="1"/>
          </p:cNvSpPr>
          <p:nvPr>
            <p:ph type="subTitle" idx="1"/>
          </p:nvPr>
        </p:nvSpPr>
        <p:spPr>
          <a:xfrm>
            <a:off x="6653116" y="3955140"/>
            <a:ext cx="5108760" cy="1143000"/>
          </a:xfrm>
        </p:spPr>
        <p:txBody>
          <a:bodyPr/>
          <a:lstStyle/>
          <a:p>
            <a:pPr marL="0" marR="0">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Vu=</a:t>
            </a:r>
            <a:r>
              <a:rPr lang="en-US" sz="1800" b="1" dirty="0">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80kn/m</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Cardo"/>
                <a:cs typeface="Times New Roman" panose="02020603050405020304" pitchFamily="18" charset="0"/>
              </a:rPr>
              <a:t>⦸ </a:t>
            </a:r>
            <a:r>
              <a:rPr lang="en-US" sz="1800" dirty="0" err="1">
                <a:solidFill>
                  <a:srgbClr val="000000"/>
                </a:solidFill>
                <a:effectLst/>
                <a:highlight>
                  <a:srgbClr val="FFFFFF"/>
                </a:highlight>
                <a:latin typeface="Times New Roman" panose="02020603050405020304" pitchFamily="18" charset="0"/>
                <a:ea typeface="Cardo"/>
                <a:cs typeface="Times New Roman" panose="02020603050405020304" pitchFamily="18" charset="0"/>
              </a:rPr>
              <a:t>Vc</a:t>
            </a:r>
            <a:r>
              <a:rPr lang="en-US" sz="1800" dirty="0">
                <a:solidFill>
                  <a:srgbClr val="000000"/>
                </a:solidFill>
                <a:effectLst/>
                <a:highlight>
                  <a:srgbClr val="FFFFFF"/>
                </a:highlight>
                <a:latin typeface="Times New Roman" panose="02020603050405020304" pitchFamily="18" charset="0"/>
                <a:ea typeface="Cardo"/>
                <a:cs typeface="Times New Roman" panose="02020603050405020304" pitchFamily="18" charset="0"/>
              </a:rPr>
              <a:t> = .75/6 * </a:t>
            </a:r>
            <a:r>
              <a:rPr lang="en-US" sz="1800" dirty="0">
                <a:solidFill>
                  <a:srgbClr val="000000"/>
                </a:solidFill>
                <a:effectLst/>
                <a:highlight>
                  <a:srgbClr val="FFFFFF"/>
                </a:highlight>
                <a:latin typeface="Times New Roman" panose="02020603050405020304" pitchFamily="18" charset="0"/>
                <a:ea typeface="Arial Unicode MS" panose="020B0604020202020204" pitchFamily="34" charset="-128"/>
                <a:cs typeface="Times New Roman" panose="02020603050405020304" pitchFamily="18" charset="0"/>
              </a:rPr>
              <a:t>√30 * 1000 * 510/1000</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a:t>
            </a:r>
            <a:r>
              <a:rPr lang="en-US" sz="1800" b="1" dirty="0">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350KN/M</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Cardo"/>
                <a:cs typeface="Times New Roman" panose="02020603050405020304" pitchFamily="18" charset="0"/>
              </a:rPr>
              <a:t>⦸ </a:t>
            </a:r>
            <a:r>
              <a:rPr lang="en-US" sz="1800" dirty="0" err="1">
                <a:solidFill>
                  <a:srgbClr val="000000"/>
                </a:solidFill>
                <a:effectLst/>
                <a:highlight>
                  <a:srgbClr val="FFFFFF"/>
                </a:highlight>
                <a:latin typeface="Times New Roman" panose="02020603050405020304" pitchFamily="18" charset="0"/>
                <a:ea typeface="Cardo"/>
                <a:cs typeface="Times New Roman" panose="02020603050405020304" pitchFamily="18" charset="0"/>
              </a:rPr>
              <a:t>Vc</a:t>
            </a:r>
            <a:r>
              <a:rPr lang="en-US" sz="1800" dirty="0">
                <a:solidFill>
                  <a:srgbClr val="000000"/>
                </a:solidFill>
                <a:effectLst/>
                <a:highlight>
                  <a:srgbClr val="FFFFFF"/>
                </a:highlight>
                <a:latin typeface="Times New Roman" panose="02020603050405020304" pitchFamily="18" charset="0"/>
                <a:ea typeface="Cardo"/>
                <a:cs typeface="Times New Roman" panose="02020603050405020304" pitchFamily="18" charset="0"/>
              </a:rPr>
              <a:t>&gt;Vu.. </a:t>
            </a:r>
            <a:r>
              <a:rPr lang="en-US" sz="1800" b="1" dirty="0">
                <a:solidFill>
                  <a:srgbClr val="C00000"/>
                </a:solidFill>
                <a:effectLst/>
                <a:highlight>
                  <a:srgbClr val="FFFFFF"/>
                </a:highlight>
                <a:latin typeface="Times New Roman" panose="02020603050405020304" pitchFamily="18" charset="0"/>
                <a:ea typeface="Cardo"/>
                <a:cs typeface="Times New Roman" panose="02020603050405020304" pitchFamily="18" charset="0"/>
              </a:rPr>
              <a:t>OK</a:t>
            </a:r>
            <a:endParaRPr lang="en-US"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4" name="image5.jpg">
            <a:extLst>
              <a:ext uri="{FF2B5EF4-FFF2-40B4-BE49-F238E27FC236}">
                <a16:creationId xmlns:a16="http://schemas.microsoft.com/office/drawing/2014/main" id="{A5971AF7-CA3B-4BE8-BC09-B57DC4E1D9BC}"/>
              </a:ext>
            </a:extLst>
          </p:cNvPr>
          <p:cNvPicPr/>
          <p:nvPr/>
        </p:nvPicPr>
        <p:blipFill>
          <a:blip r:embed="rId2"/>
          <a:srcRect/>
          <a:stretch>
            <a:fillRect/>
          </a:stretch>
        </p:blipFill>
        <p:spPr>
          <a:xfrm>
            <a:off x="504990" y="2643780"/>
            <a:ext cx="5730875" cy="3606100"/>
          </a:xfrm>
          <a:prstGeom prst="rect">
            <a:avLst/>
          </a:prstGeom>
          <a:ln/>
        </p:spPr>
      </p:pic>
    </p:spTree>
    <p:extLst>
      <p:ext uri="{BB962C8B-B14F-4D97-AF65-F5344CB8AC3E}">
        <p14:creationId xmlns:p14="http://schemas.microsoft.com/office/powerpoint/2010/main" val="3354024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EF22C-805C-445B-A26E-EF39744919FB}"/>
              </a:ext>
            </a:extLst>
          </p:cNvPr>
          <p:cNvSpPr>
            <a:spLocks noGrp="1"/>
          </p:cNvSpPr>
          <p:nvPr>
            <p:ph type="title"/>
          </p:nvPr>
        </p:nvSpPr>
        <p:spPr/>
        <p:txBody>
          <a:bodyPr/>
          <a:lstStyle/>
          <a:p>
            <a: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t>Punching shear:</a:t>
            </a:r>
            <a:br>
              <a:rPr lang="en-US" sz="1800" dirty="0">
                <a:effectLst/>
                <a:latin typeface="Times New Roman" panose="02020603050405020304" pitchFamily="18" charset="0"/>
                <a:ea typeface="Times New Roman" panose="02020603050405020304" pitchFamily="18" charset="0"/>
              </a:rPr>
            </a:br>
            <a:endParaRPr lang="en-US" dirty="0"/>
          </a:p>
        </p:txBody>
      </p:sp>
      <p:pic>
        <p:nvPicPr>
          <p:cNvPr id="4" name="image4.jpg">
            <a:extLst>
              <a:ext uri="{FF2B5EF4-FFF2-40B4-BE49-F238E27FC236}">
                <a16:creationId xmlns:a16="http://schemas.microsoft.com/office/drawing/2014/main" id="{D7085B81-11E8-49B0-89DD-22C50B6A4C49}"/>
              </a:ext>
            </a:extLst>
          </p:cNvPr>
          <p:cNvPicPr>
            <a:picLocks noGrp="1"/>
          </p:cNvPicPr>
          <p:nvPr>
            <p:ph idx="1"/>
          </p:nvPr>
        </p:nvPicPr>
        <p:blipFill>
          <a:blip r:embed="rId2"/>
          <a:srcRect/>
          <a:stretch>
            <a:fillRect/>
          </a:stretch>
        </p:blipFill>
        <p:spPr>
          <a:xfrm>
            <a:off x="956420" y="1125098"/>
            <a:ext cx="9758927" cy="4165993"/>
          </a:xfrm>
          <a:prstGeom prst="rect">
            <a:avLst/>
          </a:prstGeom>
          <a:ln/>
        </p:spPr>
      </p:pic>
      <p:sp>
        <p:nvSpPr>
          <p:cNvPr id="6" name="TextBox 5">
            <a:extLst>
              <a:ext uri="{FF2B5EF4-FFF2-40B4-BE49-F238E27FC236}">
                <a16:creationId xmlns:a16="http://schemas.microsoft.com/office/drawing/2014/main" id="{BD1DB3C6-27F1-4F16-8ED4-870182FB550F}"/>
              </a:ext>
            </a:extLst>
          </p:cNvPr>
          <p:cNvSpPr txBox="1"/>
          <p:nvPr/>
        </p:nvSpPr>
        <p:spPr>
          <a:xfrm>
            <a:off x="1502545" y="5483255"/>
            <a:ext cx="6094520"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Max value = 0.6727 less than 1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So it’s </a:t>
            </a:r>
            <a:r>
              <a:rPr lang="en-US" sz="1800" b="1" dirty="0">
                <a:solidFill>
                  <a:srgbClr val="C00000"/>
                </a:solidFill>
                <a:effectLst/>
                <a:highlight>
                  <a:srgbClr val="FFFFFF"/>
                </a:highlight>
                <a:latin typeface="Cambria Math" panose="02040503050406030204" pitchFamily="18" charset="0"/>
                <a:ea typeface="Times New Roman" panose="02020603050405020304" pitchFamily="18" charset="0"/>
              </a:rPr>
              <a:t>OK</a:t>
            </a:r>
            <a:endParaRPr lang="en-US" sz="1600" b="1" dirty="0">
              <a:solidFill>
                <a:srgbClr val="C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20497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7DB2F-6FCD-4BB6-AB1A-985C8968F8CA}"/>
              </a:ext>
            </a:extLst>
          </p:cNvPr>
          <p:cNvSpPr>
            <a:spLocks noGrp="1"/>
          </p:cNvSpPr>
          <p:nvPr>
            <p:ph type="title"/>
          </p:nvPr>
        </p:nvSpPr>
        <p:spPr>
          <a:xfrm>
            <a:off x="1097280" y="988906"/>
            <a:ext cx="10058400" cy="1450757"/>
          </a:xfrm>
        </p:spPr>
        <p:txBody>
          <a:bodyPr>
            <a:normAutofit fontScale="90000"/>
          </a:bodyPr>
          <a:lstStyle/>
          <a:p>
            <a:pPr marL="0" marR="0">
              <a:spcBef>
                <a:spcPts val="0"/>
              </a:spcBef>
              <a:spcAft>
                <a:spcPts val="0"/>
              </a:spcAft>
            </a:pPr>
            <a: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t>flexure design  :</a:t>
            </a:r>
            <a:b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br>
            <a:br>
              <a:rPr lang="en-US" sz="1800" b="1" dirty="0">
                <a:solidFill>
                  <a:srgbClr val="000000"/>
                </a:solidFill>
                <a:effectLst/>
                <a:highlight>
                  <a:srgbClr val="FFFFFF"/>
                </a:highlight>
                <a:latin typeface="Cambria Math" panose="020405030504060302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use d =51 cm</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h=60cm</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highlight>
                  <a:srgbClr val="FFFFFF"/>
                </a:highlight>
                <a:latin typeface="Cambria Math" panose="02040503050406030204" pitchFamily="18" charset="0"/>
                <a:ea typeface="Times New Roman" panose="02020603050405020304" pitchFamily="18" charset="0"/>
              </a:rPr>
              <a:t>      cover =9 cm</a:t>
            </a:r>
            <a:br>
              <a:rPr lang="en-US" sz="1800" dirty="0">
                <a:effectLst/>
                <a:latin typeface="Times New Roman" panose="020206030504050203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C4CA457-5088-464E-8D09-B4A8C7CC8926}"/>
              </a:ext>
            </a:extLst>
          </p:cNvPr>
          <p:cNvSpPr>
            <a:spLocks noGrp="1"/>
          </p:cNvSpPr>
          <p:nvPr>
            <p:ph idx="1"/>
          </p:nvPr>
        </p:nvSpPr>
        <p:spPr/>
        <p:txBody>
          <a:bodyPr>
            <a:normAutofit/>
          </a:bodyPr>
          <a:lstStyle/>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Cardo"/>
              </a:rPr>
              <a:t>assume the needed area of steel  to resist moment is 10</a:t>
            </a:r>
            <a:r>
              <a:rPr lang="en-US" sz="1600" dirty="0">
                <a:solidFill>
                  <a:srgbClr val="000000"/>
                </a:solidFill>
                <a:effectLst/>
                <a:highlight>
                  <a:srgbClr val="FFFFFF"/>
                </a:highlight>
                <a:latin typeface="Cambria Math" panose="02040503050406030204" pitchFamily="18" charset="0"/>
                <a:ea typeface="Cardo"/>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Cardo"/>
                <a:cs typeface="Cardo"/>
              </a:rPr>
              <a:t>20/m</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M=</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*As*</a:t>
            </a:r>
            <a:r>
              <a:rPr lang="en-US" sz="1600" dirty="0" err="1">
                <a:solidFill>
                  <a:srgbClr val="000000"/>
                </a:solidFill>
                <a:effectLst/>
                <a:highlight>
                  <a:srgbClr val="FFFFFF"/>
                </a:highlight>
                <a:latin typeface="Cambria Math" panose="02040503050406030204" pitchFamily="18" charset="0"/>
                <a:ea typeface="Times New Roman" panose="02020603050405020304" pitchFamily="18" charset="0"/>
              </a:rPr>
              <a:t>fy</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*(d-(As*</a:t>
            </a:r>
            <a:r>
              <a:rPr lang="en-US" sz="1600" dirty="0" err="1">
                <a:solidFill>
                  <a:srgbClr val="000000"/>
                </a:solidFill>
                <a:effectLst/>
                <a:highlight>
                  <a:srgbClr val="FFFFFF"/>
                </a:highlight>
                <a:latin typeface="Cambria Math" panose="02040503050406030204" pitchFamily="18" charset="0"/>
                <a:ea typeface="Times New Roman" panose="02020603050405020304" pitchFamily="18" charset="0"/>
              </a:rPr>
              <a:t>fy</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)/(1.7f</a:t>
            </a:r>
            <a:r>
              <a:rPr lang="en-US" sz="1600" dirty="0">
                <a:solidFill>
                  <a:srgbClr val="000000"/>
                </a:solidFill>
                <a:effectLst/>
                <a:highlight>
                  <a:srgbClr val="FFFFFF"/>
                </a:highlight>
                <a:latin typeface="Times New Roman" panose="02020603050405020304" pitchFamily="18" charset="0"/>
                <a:ea typeface="Times New Roman" panose="02020603050405020304" pitchFamily="18" charset="0"/>
              </a:rPr>
              <a:t>َ</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c*b)=</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.9*3140*420*(510-(3140*420)/(1.7*30*1000))*10^-6=</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b="1" dirty="0">
                <a:solidFill>
                  <a:srgbClr val="000000"/>
                </a:solidFill>
                <a:effectLst/>
                <a:highlight>
                  <a:srgbClr val="FFFFFF"/>
                </a:highlight>
                <a:latin typeface="Cambria Math" panose="02040503050406030204" pitchFamily="18" charset="0"/>
                <a:ea typeface="Times New Roman" panose="02020603050405020304" pitchFamily="18" charset="0"/>
              </a:rPr>
              <a:t>621.18KN.M/M</a:t>
            </a:r>
          </a:p>
          <a:p>
            <a:pPr marL="0" marR="0">
              <a:spcBef>
                <a:spcPts val="0"/>
              </a:spcBef>
              <a:spcAft>
                <a:spcPts val="0"/>
              </a:spcAft>
            </a:pPr>
            <a:endParaRPr lang="en-US" sz="1600" dirty="0">
              <a:solidFill>
                <a:srgbClr val="000000"/>
              </a:solidFill>
              <a:highlight>
                <a:srgbClr val="FFFFFF"/>
              </a:highlight>
              <a:latin typeface="Cambria Math" panose="02040503050406030204" pitchFamily="18" charset="0"/>
              <a:ea typeface="Times New Roman" panose="02020603050405020304" pitchFamily="18" charset="0"/>
            </a:endParaRPr>
          </a:p>
          <a:p>
            <a:pPr marL="0" marR="0" indent="0">
              <a:spcBef>
                <a:spcPts val="0"/>
              </a:spcBef>
              <a:spcAft>
                <a:spcPts val="0"/>
              </a:spcAft>
              <a:buNone/>
            </a:pPr>
            <a:endParaRPr lang="en-US" sz="1600" dirty="0">
              <a:solidFill>
                <a:srgbClr val="000000"/>
              </a:solidFill>
              <a:effectLst/>
              <a:highlight>
                <a:srgbClr val="FFFFFF"/>
              </a:highlight>
              <a:latin typeface="Cambria Math" panose="02040503050406030204" pitchFamily="18" charset="0"/>
              <a:ea typeface="Times New Roman" panose="02020603050405020304" pitchFamily="18" charset="0"/>
            </a:endParaRPr>
          </a:p>
          <a:p>
            <a:pPr marL="0" marR="0">
              <a:spcBef>
                <a:spcPts val="0"/>
              </a:spcBef>
              <a:spcAft>
                <a:spcPts val="0"/>
              </a:spcAft>
            </a:pPr>
            <a:endParaRPr lang="en-US" sz="1600" dirty="0">
              <a:solidFill>
                <a:srgbClr val="000000"/>
              </a:solidFill>
              <a:highlight>
                <a:srgbClr val="FFFFFF"/>
              </a:highlight>
              <a:latin typeface="Cambria Math" panose="02040503050406030204" pitchFamily="18" charset="0"/>
              <a:ea typeface="Times New Roman" panose="02020603050405020304" pitchFamily="18" charset="0"/>
            </a:endParaRPr>
          </a:p>
          <a:p>
            <a:pPr marL="0" marR="0">
              <a:spcBef>
                <a:spcPts val="0"/>
              </a:spcBef>
              <a:spcAft>
                <a:spcPts val="0"/>
              </a:spcAft>
            </a:pPr>
            <a:r>
              <a:rPr lang="en-US" sz="1600" b="1" dirty="0">
                <a:solidFill>
                  <a:srgbClr val="000000"/>
                </a:solidFill>
                <a:effectLst/>
                <a:highlight>
                  <a:srgbClr val="FFFFFF"/>
                </a:highlight>
                <a:latin typeface="Cambria Math" panose="02040503050406030204" pitchFamily="18" charset="0"/>
                <a:ea typeface="Times New Roman" panose="02020603050405020304" pitchFamily="18" charset="0"/>
              </a:rPr>
              <a:t>Mu=250KN.M/M</a:t>
            </a:r>
            <a:endParaRPr lang="en-US" sz="1600" b="1"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Since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621.18&gt;250</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Cardo"/>
                <a:cs typeface="Cardo"/>
              </a:rPr>
              <a:t>M&gt;Mu</a:t>
            </a: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Cardo"/>
              </a:rPr>
              <a:t> the used reinforced covers the </a:t>
            </a:r>
            <a:r>
              <a:rPr lang="en-US" sz="1600" dirty="0" err="1">
                <a:solidFill>
                  <a:srgbClr val="000000"/>
                </a:solidFill>
                <a:effectLst/>
                <a:highlight>
                  <a:srgbClr val="FFFFFF"/>
                </a:highlight>
                <a:latin typeface="Cambria Math" panose="02040503050406030204" pitchFamily="18" charset="0"/>
                <a:ea typeface="Cardo"/>
                <a:cs typeface="Cardo"/>
              </a:rPr>
              <a:t>reqiured</a:t>
            </a:r>
            <a:r>
              <a:rPr lang="en-US" sz="1600" dirty="0">
                <a:solidFill>
                  <a:srgbClr val="000000"/>
                </a:solidFill>
                <a:effectLst/>
                <a:highlight>
                  <a:srgbClr val="FFFFFF"/>
                </a:highlight>
                <a:latin typeface="Cambria Math" panose="02040503050406030204" pitchFamily="18" charset="0"/>
                <a:ea typeface="Cardo"/>
                <a:cs typeface="Cardo"/>
              </a:rPr>
              <a:t> </a:t>
            </a:r>
            <a:r>
              <a:rPr lang="en-US" sz="1600" dirty="0" err="1">
                <a:solidFill>
                  <a:srgbClr val="000000"/>
                </a:solidFill>
                <a:effectLst/>
                <a:highlight>
                  <a:srgbClr val="FFFFFF"/>
                </a:highlight>
                <a:latin typeface="Cambria Math" panose="02040503050406030204" pitchFamily="18" charset="0"/>
                <a:ea typeface="Cardo"/>
                <a:cs typeface="Cardo"/>
              </a:rPr>
              <a:t>reinforceement</a:t>
            </a:r>
            <a:r>
              <a:rPr lang="en-US" sz="1600" dirty="0">
                <a:solidFill>
                  <a:srgbClr val="000000"/>
                </a:solidFill>
                <a:effectLst/>
                <a:highlight>
                  <a:srgbClr val="FFFFFF"/>
                </a:highlight>
                <a:latin typeface="Cambria Math" panose="02040503050406030204" pitchFamily="18" charset="0"/>
                <a:ea typeface="Cardo"/>
                <a:cs typeface="Cardo"/>
              </a:rPr>
              <a:t>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Cardo"/>
              </a:rPr>
              <a:t>use10</a:t>
            </a:r>
            <a:r>
              <a:rPr lang="en-US" sz="1600" dirty="0">
                <a:solidFill>
                  <a:srgbClr val="000000"/>
                </a:solidFill>
                <a:effectLst/>
                <a:highlight>
                  <a:srgbClr val="FFFFFF"/>
                </a:highlight>
                <a:latin typeface="Cambria Math" panose="02040503050406030204" pitchFamily="18" charset="0"/>
                <a:ea typeface="Cardo"/>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Cardo"/>
                <a:cs typeface="Cardo"/>
              </a:rPr>
              <a:t>20/m</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dirty="0">
              <a:effectLst/>
              <a:latin typeface="Times New Roman" panose="02020603050405020304" pitchFamily="18" charset="0"/>
              <a:ea typeface="Times New Roman" panose="02020603050405020304" pitchFamily="18" charset="0"/>
            </a:endParaRPr>
          </a:p>
          <a:p>
            <a:endParaRPr lang="en-US" dirty="0"/>
          </a:p>
        </p:txBody>
      </p:sp>
      <p:pic>
        <p:nvPicPr>
          <p:cNvPr id="4" name="image3.jpg">
            <a:extLst>
              <a:ext uri="{FF2B5EF4-FFF2-40B4-BE49-F238E27FC236}">
                <a16:creationId xmlns:a16="http://schemas.microsoft.com/office/drawing/2014/main" id="{FFEECA00-6405-49F4-A7F1-6B386982AD76}"/>
              </a:ext>
            </a:extLst>
          </p:cNvPr>
          <p:cNvPicPr/>
          <p:nvPr/>
        </p:nvPicPr>
        <p:blipFill>
          <a:blip r:embed="rId2"/>
          <a:srcRect/>
          <a:stretch>
            <a:fillRect/>
          </a:stretch>
        </p:blipFill>
        <p:spPr>
          <a:xfrm>
            <a:off x="6218216" y="2439663"/>
            <a:ext cx="5973784" cy="3916749"/>
          </a:xfrm>
          <a:prstGeom prst="rect">
            <a:avLst/>
          </a:prstGeom>
          <a:ln/>
        </p:spPr>
      </p:pic>
    </p:spTree>
    <p:extLst>
      <p:ext uri="{BB962C8B-B14F-4D97-AF65-F5344CB8AC3E}">
        <p14:creationId xmlns:p14="http://schemas.microsoft.com/office/powerpoint/2010/main" val="4256533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96213"/>
            <a:ext cx="10058400" cy="1054780"/>
          </a:xfrm>
        </p:spPr>
        <p:txBody>
          <a:bodyPr/>
          <a:lstStyle/>
          <a:p>
            <a:pPr marL="685800" indent="-685800" algn="l">
              <a:buFont typeface="Arial" panose="020B0604020202020204" pitchFamily="34" charset="0"/>
              <a:buChar char="•"/>
            </a:pPr>
            <a:r>
              <a:rPr lang="en-GB" dirty="0">
                <a:solidFill>
                  <a:schemeClr val="tx1"/>
                </a:solidFill>
              </a:rPr>
              <a:t>Outline of the project </a:t>
            </a:r>
            <a:endParaRPr lang="ar-SA" dirty="0">
              <a:solidFill>
                <a:schemeClr val="tx1"/>
              </a:solidFill>
            </a:endParaRPr>
          </a:p>
        </p:txBody>
      </p:sp>
      <p:sp>
        <p:nvSpPr>
          <p:cNvPr id="3" name="Content Placeholder 2"/>
          <p:cNvSpPr>
            <a:spLocks noGrp="1"/>
          </p:cNvSpPr>
          <p:nvPr>
            <p:ph idx="1"/>
          </p:nvPr>
        </p:nvSpPr>
        <p:spPr>
          <a:xfrm>
            <a:off x="1097280" y="1890944"/>
            <a:ext cx="10058400" cy="3823604"/>
          </a:xfrm>
        </p:spPr>
        <p:txBody>
          <a:bodyPr>
            <a:normAutofit/>
          </a:bodyPr>
          <a:lstStyle/>
          <a:p>
            <a:pPr marL="457200" lvl="0" indent="-457200" algn="l" rtl="0">
              <a:buClr>
                <a:srgbClr val="E48312"/>
              </a:buClr>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Introduction                                                 </a:t>
            </a:r>
          </a:p>
          <a:p>
            <a:pPr marL="457200" lvl="0" indent="-457200" algn="l" rtl="0">
              <a:buClr>
                <a:srgbClr val="E48312"/>
              </a:buClr>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Objectives</a:t>
            </a:r>
          </a:p>
          <a:p>
            <a:pPr marL="457200" lvl="0" indent="-457200" algn="l" rtl="0">
              <a:buClr>
                <a:srgbClr val="E48312"/>
              </a:buClr>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Methodology</a:t>
            </a:r>
          </a:p>
          <a:p>
            <a:pPr marL="457200" lvl="0" indent="-457200" algn="l" rtl="0">
              <a:buClr>
                <a:srgbClr val="E48312"/>
              </a:buClr>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Modeling</a:t>
            </a:r>
          </a:p>
          <a:p>
            <a:pPr marL="457200" lvl="0" indent="-457200" algn="l" rtl="0">
              <a:buClr>
                <a:srgbClr val="E48312"/>
              </a:buClr>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Conclusion</a:t>
            </a:r>
          </a:p>
          <a:p>
            <a:pPr marL="457200" lvl="0" indent="-457200" algn="l" rtl="0">
              <a:buClr>
                <a:srgbClr val="E48312"/>
              </a:buClr>
              <a:buFont typeface="+mj-lt"/>
              <a:buAutoNum type="arabicPeriod"/>
            </a:pPr>
            <a:endParaRPr lang="en-US" sz="2400" dirty="0">
              <a:solidFill>
                <a:srgbClr val="000000">
                  <a:lumMod val="75000"/>
                  <a:lumOff val="25000"/>
                </a:srgbClr>
              </a:solidFill>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0" indent="0" algn="l" rtl="0">
              <a:buNone/>
            </a:pPr>
            <a:endParaRPr lang="ar-SA" dirty="0"/>
          </a:p>
        </p:txBody>
      </p:sp>
    </p:spTree>
    <p:extLst>
      <p:ext uri="{BB962C8B-B14F-4D97-AF65-F5344CB8AC3E}">
        <p14:creationId xmlns:p14="http://schemas.microsoft.com/office/powerpoint/2010/main" val="2227050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504D0-C029-402F-A8BC-0D19869CC4AB}"/>
              </a:ext>
            </a:extLst>
          </p:cNvPr>
          <p:cNvSpPr>
            <a:spLocks noGrp="1"/>
          </p:cNvSpPr>
          <p:nvPr>
            <p:ph type="title"/>
          </p:nvPr>
        </p:nvSpPr>
        <p:spPr/>
        <p:txBody>
          <a:bodyPr>
            <a:normAutofit/>
          </a:bodyPr>
          <a:lstStyle/>
          <a:p>
            <a:pPr marL="457200" indent="-457200">
              <a:buFont typeface="Wingdings" panose="05000000000000000000" pitchFamily="2" charset="2"/>
              <a:buChar char="Ø"/>
            </a:pPr>
            <a:r>
              <a:rPr lang="en-US" sz="2800" b="1" dirty="0">
                <a:solidFill>
                  <a:schemeClr val="tx1"/>
                </a:solidFill>
                <a:latin typeface="Times New Roman" panose="02020603050405020304" pitchFamily="18" charset="0"/>
                <a:ea typeface="Times New Roman" panose="02020603050405020304" pitchFamily="18" charset="0"/>
              </a:rPr>
              <a:t>Second option design (Piles Foundation):</a:t>
            </a:r>
            <a:br>
              <a:rPr lang="en-US" sz="2800" b="1" dirty="0">
                <a:solidFill>
                  <a:schemeClr val="tx1"/>
                </a:solidFill>
                <a:latin typeface="Times New Roman" panose="02020603050405020304" pitchFamily="18" charset="0"/>
                <a:ea typeface="Times New Roman" panose="02020603050405020304" pitchFamily="18" charset="0"/>
              </a:rPr>
            </a:br>
            <a:endParaRPr lang="en-US" sz="2800" b="1" dirty="0">
              <a:solidFill>
                <a:schemeClr val="tx1"/>
              </a:solidFill>
            </a:endParaRPr>
          </a:p>
        </p:txBody>
      </p:sp>
      <p:sp>
        <p:nvSpPr>
          <p:cNvPr id="3" name="Content Placeholder 2">
            <a:extLst>
              <a:ext uri="{FF2B5EF4-FFF2-40B4-BE49-F238E27FC236}">
                <a16:creationId xmlns:a16="http://schemas.microsoft.com/office/drawing/2014/main" id="{B394C580-D3CA-4F04-90BB-F508CA920002}"/>
              </a:ext>
            </a:extLst>
          </p:cNvPr>
          <p:cNvSpPr>
            <a:spLocks noGrp="1"/>
          </p:cNvSpPr>
          <p:nvPr>
            <p:ph idx="1"/>
          </p:nvPr>
        </p:nvSpPr>
        <p:spPr/>
        <p:txBody>
          <a:bodyPr>
            <a:normAutofit fontScale="85000" lnSpcReduction="20000"/>
          </a:bodyPr>
          <a:lstStyle/>
          <a:p>
            <a:pPr marL="0" marR="0">
              <a:spcBef>
                <a:spcPts val="0"/>
              </a:spcBef>
              <a:spcAft>
                <a:spcPts val="0"/>
              </a:spcAft>
            </a:pPr>
            <a:r>
              <a:rPr lang="en-US" sz="1800" b="1" dirty="0">
                <a:solidFill>
                  <a:srgbClr val="000000"/>
                </a:solidFill>
                <a:effectLst/>
                <a:latin typeface="Cambria Math" panose="02040503050406030204" pitchFamily="18" charset="0"/>
                <a:ea typeface="Times New Roman" panose="02020603050405020304" pitchFamily="18" charset="0"/>
              </a:rPr>
              <a:t> </a:t>
            </a:r>
            <a:endParaRPr lang="en-US" sz="1800" b="1" dirty="0">
              <a:effectLst/>
              <a:latin typeface="Times New Roman" panose="02020603050405020304" pitchFamily="18" charset="0"/>
              <a:ea typeface="Times New Roman" panose="02020603050405020304" pitchFamily="18" charset="0"/>
            </a:endParaRP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Pile is a deep foundation which is used since the upper part of the soil is a week and the bearing capacity is small and can't carry the building.</a:t>
            </a: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  Piles have to types: </a:t>
            </a:r>
            <a:endParaRPr lang="en-US" sz="1800" dirty="0">
              <a:effectLst/>
              <a:latin typeface="Times New Roman" panose="02020603050405020304" pitchFamily="18" charset="0"/>
              <a:ea typeface="Times New Roman" panose="02020603050405020304" pitchFamily="18" charset="0"/>
            </a:endParaRP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1- End bearing pile which its strength depends on the lower strata of the soil and its strength which the load transfers to it. </a:t>
            </a:r>
            <a:endParaRPr lang="en-US" sz="1800" dirty="0">
              <a:effectLst/>
              <a:latin typeface="Times New Roman" panose="02020603050405020304" pitchFamily="18" charset="0"/>
              <a:ea typeface="Times New Roman" panose="02020603050405020304" pitchFamily="18" charset="0"/>
            </a:endParaRP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 2- Friction Pile which its strength depends on transferring the load on the soil as friction force which makes the surface of the pile very important.  </a:t>
            </a:r>
            <a:endParaRPr lang="en-US" sz="1800" dirty="0">
              <a:effectLst/>
              <a:latin typeface="Times New Roman" panose="02020603050405020304" pitchFamily="18" charset="0"/>
              <a:ea typeface="Times New Roman" panose="02020603050405020304" pitchFamily="18" charset="0"/>
            </a:endParaRP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Piles are made mainly from material of wood, steel and concrete.  These piles are driven or drilled into ground and connected to pile caps.  Depending upon type of soil, pile material and load transmitting characteristics piles are classified later.  Figure 2.7 shows an example of this type of foundation </a:t>
            </a:r>
            <a:endParaRPr lang="en-US" sz="1800" dirty="0">
              <a:effectLst/>
              <a:latin typeface="Times New Roman" panose="02020603050405020304" pitchFamily="18" charset="0"/>
              <a:ea typeface="Times New Roman" panose="02020603050405020304" pitchFamily="18" charset="0"/>
            </a:endParaRPr>
          </a:p>
          <a:p>
            <a:pPr marL="0" marR="0" algn="l" rtl="1">
              <a:lnSpc>
                <a:spcPct val="150000"/>
              </a:lnSpc>
              <a:spcBef>
                <a:spcPts val="0"/>
              </a:spcBef>
              <a:spcAft>
                <a:spcPts val="0"/>
              </a:spcAft>
            </a:pPr>
            <a:r>
              <a:rPr lang="en-US" sz="1800" dirty="0">
                <a:solidFill>
                  <a:srgbClr val="000000"/>
                </a:solidFill>
                <a:effectLst/>
                <a:latin typeface="Cambria Math" panose="02040503050406030204" pitchFamily="18" charset="0"/>
                <a:ea typeface="Times New Roman" panose="02020603050405020304" pitchFamily="18" charset="0"/>
              </a:rPr>
              <a:t>Since we design the pile cap, there are many things that shall be taken into consideration such as load center , pile center and pile cap centroid shall be the same to avoid the moment effects. </a:t>
            </a:r>
            <a:endParaRPr lang="en-U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965121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CA1AF6-16EF-4DF3-860B-D8D7602BF317}"/>
              </a:ext>
            </a:extLst>
          </p:cNvPr>
          <p:cNvSpPr>
            <a:spLocks noGrp="1"/>
          </p:cNvSpPr>
          <p:nvPr>
            <p:ph idx="1"/>
          </p:nvPr>
        </p:nvSpPr>
        <p:spPr>
          <a:xfrm>
            <a:off x="733294" y="195233"/>
            <a:ext cx="10058400" cy="6063524"/>
          </a:xfrm>
        </p:spPr>
        <p:txBody>
          <a:bodyPr>
            <a:normAutofit/>
          </a:bodyPr>
          <a:lstStyle/>
          <a:p>
            <a:pPr marL="0" marR="0">
              <a:spcBef>
                <a:spcPts val="0"/>
              </a:spcBef>
              <a:spcAft>
                <a:spcPts val="0"/>
              </a:spcAft>
            </a:pPr>
            <a:r>
              <a:rPr lang="en-US" sz="16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Assume that the pile diameter is 80 cm, length 20 m and strength 1500 KN</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The structural design for all pile is:</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pile diameter =80cm</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area gross=</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cs typeface="Times New Roman" panose="02020603050405020304" pitchFamily="18" charset="0"/>
              </a:rPr>
              <a:t>πr^2=5027cm^2</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cs typeface="Times New Roman" panose="02020603050405020304" pitchFamily="18" charset="0"/>
              </a:rPr>
              <a:t>As min = 0.01*5027=50.27cm^2</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Times New Roman" panose="02020603050405020304" pitchFamily="18" charset="0"/>
              </a:rPr>
              <a:t>use 20</a:t>
            </a:r>
            <a:r>
              <a:rPr lang="en-US" sz="1600" dirty="0">
                <a:solidFill>
                  <a:srgbClr val="000000"/>
                </a:solidFill>
                <a:effectLst/>
                <a:highlight>
                  <a:srgbClr val="FFFFFF"/>
                </a:highlight>
                <a:latin typeface="Cambria Math" panose="02040503050406030204" pitchFamily="18" charset="0"/>
                <a:ea typeface="Cardo"/>
                <a:cs typeface="Cambria Math" panose="02040503050406030204" pitchFamily="18" charset="0"/>
              </a:rPr>
              <a:t>⦸</a:t>
            </a:r>
            <a:r>
              <a:rPr lang="en-US" sz="1600" dirty="0">
                <a:solidFill>
                  <a:srgbClr val="000000"/>
                </a:solidFill>
                <a:effectLst/>
                <a:highlight>
                  <a:srgbClr val="FFFFFF"/>
                </a:highlight>
                <a:latin typeface="Cambria Math" panose="02040503050406030204" pitchFamily="18" charset="0"/>
                <a:ea typeface="Cardo"/>
                <a:cs typeface="Times New Roman" panose="02020603050405020304" pitchFamily="18" charset="0"/>
              </a:rPr>
              <a:t>22mm</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Cardo"/>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cs typeface="Times New Roman" panose="02020603050405020304" pitchFamily="18" charset="0"/>
              </a:rPr>
              <a:t>since there is a variation on reactions of a grouping process is done </a:t>
            </a:r>
          </a:p>
          <a:p>
            <a:pPr marL="0" marR="0">
              <a:spcBef>
                <a:spcPts val="0"/>
              </a:spcBef>
              <a:spcAft>
                <a:spcPts val="0"/>
              </a:spcAft>
            </a:pP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b="1" dirty="0">
                <a:solidFill>
                  <a:srgbClr val="000000"/>
                </a:solidFill>
                <a:effectLst/>
                <a:highlight>
                  <a:srgbClr val="FFFFFF"/>
                </a:highlight>
                <a:latin typeface="Cambria Math" panose="02040503050406030204" pitchFamily="18" charset="0"/>
                <a:ea typeface="Times New Roman" panose="02020603050405020304" pitchFamily="18" charset="0"/>
              </a:rPr>
              <a:t>Group (C23,C24,C25,C26,C27,C28)</a:t>
            </a:r>
          </a:p>
          <a:p>
            <a:pPr marL="0" marR="0" indent="0">
              <a:spcBef>
                <a:spcPts val="0"/>
              </a:spcBef>
              <a:spcAft>
                <a:spcPts val="0"/>
              </a:spcAft>
              <a:buNone/>
            </a:pP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PS=744.63kn</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Pu=996.02</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Number of piles = Service load /Pile capacity</a:t>
            </a:r>
          </a:p>
          <a:p>
            <a:pPr marL="0" marR="0">
              <a:spcBef>
                <a:spcPts val="0"/>
              </a:spcBef>
              <a:spcAft>
                <a:spcPts val="0"/>
              </a:spcAft>
            </a:pPr>
            <a:r>
              <a:rPr lang="en-US" sz="1600" dirty="0">
                <a:solidFill>
                  <a:srgbClr val="000000"/>
                </a:solidFill>
                <a:highlight>
                  <a:srgbClr val="FFFFFF"/>
                </a:highlight>
                <a:latin typeface="Cambria Math" panose="02040503050406030204" pitchFamily="18" charset="0"/>
                <a:ea typeface="Times New Roman" panose="02020603050405020304" pitchFamily="18" charset="0"/>
              </a:rPr>
              <a:t>Number of piles = </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 744.63/1500=1 pile</a:t>
            </a:r>
          </a:p>
          <a:p>
            <a:pPr marL="0" marR="0">
              <a:spcBef>
                <a:spcPts val="0"/>
              </a:spcBef>
              <a:spcAft>
                <a:spcPts val="0"/>
              </a:spcAft>
            </a:pPr>
            <a:endParaRPr lang="en-US" sz="1600" dirty="0">
              <a:solidFill>
                <a:srgbClr val="000000"/>
              </a:solidFill>
              <a:effectLst/>
              <a:highlight>
                <a:srgbClr val="FFFFFF"/>
              </a:highlight>
              <a:latin typeface="Cambria Math" panose="02040503050406030204" pitchFamily="18" charset="0"/>
              <a:ea typeface="Times New Roman" panose="02020603050405020304" pitchFamily="18" charset="0"/>
            </a:endParaRPr>
          </a:p>
          <a:p>
            <a:pPr marL="0" marR="0">
              <a:spcBef>
                <a:spcPts val="0"/>
              </a:spcBef>
              <a:spcAft>
                <a:spcPts val="0"/>
              </a:spcAft>
            </a:pPr>
            <a:r>
              <a:rPr lang="en-US" sz="1600" b="1" dirty="0">
                <a:solidFill>
                  <a:srgbClr val="000000"/>
                </a:solidFill>
                <a:effectLst/>
                <a:highlight>
                  <a:srgbClr val="FFFFFF"/>
                </a:highlight>
                <a:latin typeface="Cambria Math" panose="02040503050406030204" pitchFamily="18" charset="0"/>
                <a:ea typeface="Times New Roman" panose="02020603050405020304" pitchFamily="18" charset="0"/>
              </a:rPr>
              <a:t>thickness</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 </a:t>
            </a:r>
            <a:br>
              <a:rPr lang="en-US" sz="1600" dirty="0">
                <a:effectLst/>
                <a:latin typeface="Times New Roman" panose="02020603050405020304" pitchFamily="18" charset="0"/>
                <a:ea typeface="Times New Roman" panose="02020603050405020304" pitchFamily="18" charset="0"/>
              </a:rPr>
            </a:br>
            <a:r>
              <a:rPr lang="en-US" sz="1600" dirty="0">
                <a:effectLst/>
                <a:latin typeface="Times New Roman" panose="02020603050405020304" pitchFamily="18" charset="0"/>
                <a:ea typeface="Times New Roman" panose="02020603050405020304" pitchFamily="18" charset="0"/>
              </a:rPr>
              <a:t> </a:t>
            </a:r>
            <a:r>
              <a:rPr lang="en-US" sz="1600" dirty="0">
                <a:solidFill>
                  <a:srgbClr val="000000"/>
                </a:solidFill>
                <a:effectLst/>
                <a:highlight>
                  <a:srgbClr val="FFFFFF"/>
                </a:highlight>
                <a:latin typeface="Cambria Math" panose="02040503050406030204" pitchFamily="18" charset="0"/>
                <a:ea typeface="Times New Roman" panose="02020603050405020304" pitchFamily="18" charset="0"/>
              </a:rPr>
              <a:t>d(cm)=</a:t>
            </a:r>
            <a:r>
              <a:rPr lang="en-US" sz="1600" dirty="0">
                <a:solidFill>
                  <a:srgbClr val="000000"/>
                </a:solidFill>
                <a:effectLst/>
                <a:highlight>
                  <a:srgbClr val="FFFFFF"/>
                </a:highlight>
                <a:latin typeface="Cambria Math" panose="02040503050406030204" pitchFamily="18" charset="0"/>
                <a:ea typeface="Arial Unicode MS" panose="020B0604020202020204" pitchFamily="34" charset="-128"/>
                <a:cs typeface="Arial Unicode MS" panose="020B0604020202020204" pitchFamily="34" charset="-128"/>
              </a:rPr>
              <a:t>√Pu (KN)</a:t>
            </a:r>
            <a:br>
              <a:rPr lang="en-US" sz="1800" dirty="0">
                <a:effectLst/>
                <a:latin typeface="Times New Roman" panose="02020603050405020304" pitchFamily="18" charset="0"/>
                <a:ea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rPr>
              <a:t> </a:t>
            </a:r>
            <a:r>
              <a:rPr lang="en-US" sz="1800" dirty="0">
                <a:solidFill>
                  <a:srgbClr val="000000"/>
                </a:solidFill>
                <a:effectLst/>
                <a:highlight>
                  <a:srgbClr val="FFFFFF"/>
                </a:highlight>
                <a:latin typeface="Cambria Math" panose="02040503050406030204" pitchFamily="18" charset="0"/>
                <a:ea typeface="Arial Unicode MS" panose="020B0604020202020204" pitchFamily="34" charset="-128"/>
                <a:cs typeface="Arial Unicode MS" panose="020B0604020202020204" pitchFamily="34" charset="-128"/>
              </a:rPr>
              <a:t>d(cm)=√996.02=32cm</a:t>
            </a:r>
            <a:endParaRPr lang="en-US" sz="1800" dirty="0">
              <a:effectLst/>
              <a:latin typeface="Times New Roman" panose="02020603050405020304" pitchFamily="18" charset="0"/>
              <a:ea typeface="Times New Roman" panose="02020603050405020304" pitchFamily="18" charset="0"/>
            </a:endParaRPr>
          </a:p>
          <a:p>
            <a:endParaRPr lang="en-US" dirty="0"/>
          </a:p>
        </p:txBody>
      </p:sp>
      <p:pic>
        <p:nvPicPr>
          <p:cNvPr id="6" name="image13.png">
            <a:extLst>
              <a:ext uri="{FF2B5EF4-FFF2-40B4-BE49-F238E27FC236}">
                <a16:creationId xmlns:a16="http://schemas.microsoft.com/office/drawing/2014/main" id="{1A57B136-077E-4D87-BC4F-72E27AC9EDB5}"/>
              </a:ext>
            </a:extLst>
          </p:cNvPr>
          <p:cNvPicPr>
            <a:picLocks/>
          </p:cNvPicPr>
          <p:nvPr/>
        </p:nvPicPr>
        <p:blipFill>
          <a:blip r:embed="rId2"/>
          <a:srcRect/>
          <a:stretch>
            <a:fillRect/>
          </a:stretch>
        </p:blipFill>
        <p:spPr>
          <a:xfrm>
            <a:off x="526740" y="4731799"/>
            <a:ext cx="10931966" cy="1526958"/>
          </a:xfrm>
          <a:prstGeom prst="rect">
            <a:avLst/>
          </a:prstGeom>
          <a:ln/>
        </p:spPr>
      </p:pic>
    </p:spTree>
    <p:extLst>
      <p:ext uri="{BB962C8B-B14F-4D97-AF65-F5344CB8AC3E}">
        <p14:creationId xmlns:p14="http://schemas.microsoft.com/office/powerpoint/2010/main" val="756653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1A370-6AE3-4242-A931-634E615D5AF6}"/>
              </a:ext>
            </a:extLst>
          </p:cNvPr>
          <p:cNvSpPr>
            <a:spLocks noGrp="1"/>
          </p:cNvSpPr>
          <p:nvPr>
            <p:ph type="title"/>
          </p:nvPr>
        </p:nvSpPr>
        <p:spPr>
          <a:xfrm>
            <a:off x="1066800" y="988906"/>
            <a:ext cx="10058400" cy="1450757"/>
          </a:xfrm>
        </p:spPr>
        <p:txBody>
          <a:bodyPr>
            <a:normAutofit fontScale="90000"/>
          </a:bodyPr>
          <a:lstStyle/>
          <a:p>
            <a:pPr marL="0" marR="0">
              <a:spcBef>
                <a:spcPts val="0"/>
              </a:spcBef>
              <a:spcAft>
                <a:spcPts val="0"/>
              </a:spcAft>
            </a:pPr>
            <a:r>
              <a:rPr lang="en-US" sz="1800" b="1" dirty="0">
                <a:solidFill>
                  <a:srgbClr val="000000"/>
                </a:solidFill>
                <a:effectLst/>
                <a:latin typeface="Cambria Math" panose="02040503050406030204" pitchFamily="18" charset="0"/>
                <a:ea typeface="Times New Roman" panose="02020603050405020304" pitchFamily="18" charset="0"/>
              </a:rPr>
              <a:t>Punching shear check </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N/C</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that means the ratio =0</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punching shear =0.</a:t>
            </a:r>
            <a:br>
              <a:rPr lang="en-US" sz="1800" dirty="0">
                <a:effectLst/>
                <a:latin typeface="Times New Roman" panose="02020603050405020304" pitchFamily="18" charset="0"/>
                <a:ea typeface="Times New Roman" panose="02020603050405020304" pitchFamily="18" charset="0"/>
              </a:rPr>
            </a:br>
            <a:r>
              <a:rPr lang="en-US" sz="1800" dirty="0">
                <a:solidFill>
                  <a:srgbClr val="000000"/>
                </a:solidFill>
                <a:effectLst/>
                <a:latin typeface="Cambria Math" panose="02040503050406030204" pitchFamily="18" charset="0"/>
                <a:ea typeface="Times New Roman" panose="02020603050405020304" pitchFamily="18" charset="0"/>
              </a:rPr>
              <a:t>so it’s </a:t>
            </a:r>
            <a:r>
              <a:rPr lang="en-US" sz="1800" b="1" dirty="0">
                <a:solidFill>
                  <a:srgbClr val="C00000"/>
                </a:solidFill>
                <a:effectLst/>
                <a:latin typeface="Cambria Math" panose="02040503050406030204" pitchFamily="18" charset="0"/>
                <a:ea typeface="Times New Roman" panose="02020603050405020304" pitchFamily="18" charset="0"/>
              </a:rPr>
              <a:t>ok</a:t>
            </a:r>
            <a:r>
              <a:rPr lang="en-US" sz="1800" dirty="0">
                <a:solidFill>
                  <a:srgbClr val="000000"/>
                </a:solidFill>
                <a:effectLst/>
                <a:latin typeface="Cambria Math" panose="02040503050406030204" pitchFamily="18" charset="0"/>
                <a:ea typeface="Times New Roman" panose="02020603050405020304" pitchFamily="18" charset="0"/>
              </a:rPr>
              <a:t> .</a:t>
            </a:r>
            <a:br>
              <a:rPr lang="en-US" sz="1800" dirty="0">
                <a:effectLst/>
                <a:latin typeface="Times New Roman" panose="020206030504050203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endParaRPr lang="en-US" dirty="0"/>
          </a:p>
        </p:txBody>
      </p:sp>
      <p:pic>
        <p:nvPicPr>
          <p:cNvPr id="7" name="image2.png">
            <a:extLst>
              <a:ext uri="{FF2B5EF4-FFF2-40B4-BE49-F238E27FC236}">
                <a16:creationId xmlns:a16="http://schemas.microsoft.com/office/drawing/2014/main" id="{27108934-EDDC-4389-922C-5ACCFA018BB5}"/>
              </a:ext>
            </a:extLst>
          </p:cNvPr>
          <p:cNvPicPr>
            <a:picLocks noGrp="1"/>
          </p:cNvPicPr>
          <p:nvPr>
            <p:ph idx="1"/>
          </p:nvPr>
        </p:nvPicPr>
        <p:blipFill>
          <a:blip r:embed="rId2"/>
          <a:srcRect/>
          <a:stretch>
            <a:fillRect/>
          </a:stretch>
        </p:blipFill>
        <p:spPr>
          <a:xfrm>
            <a:off x="1207363" y="1740023"/>
            <a:ext cx="10058400" cy="4474345"/>
          </a:xfrm>
          <a:prstGeom prst="rect">
            <a:avLst/>
          </a:prstGeom>
          <a:ln/>
        </p:spPr>
      </p:pic>
    </p:spTree>
    <p:extLst>
      <p:ext uri="{BB962C8B-B14F-4D97-AF65-F5344CB8AC3E}">
        <p14:creationId xmlns:p14="http://schemas.microsoft.com/office/powerpoint/2010/main" val="3120468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AA025-AFDC-4C82-988B-1A82F69428D7}"/>
              </a:ext>
            </a:extLst>
          </p:cNvPr>
          <p:cNvSpPr>
            <a:spLocks noGrp="1"/>
          </p:cNvSpPr>
          <p:nvPr>
            <p:ph type="title"/>
          </p:nvPr>
        </p:nvSpPr>
        <p:spPr/>
        <p:txBody>
          <a:bodyPr>
            <a:normAutofit/>
          </a:bodyPr>
          <a:lstStyle/>
          <a:p>
            <a:r>
              <a:rPr lang="en-US" altLang="en-US" sz="2400" b="1" dirty="0">
                <a:solidFill>
                  <a:srgbClr val="000000"/>
                </a:solidFill>
                <a:latin typeface="Cambria Math" panose="02040503050406030204" pitchFamily="18" charset="0"/>
                <a:ea typeface="Times New Roman" panose="02020603050405020304" pitchFamily="18" charset="0"/>
              </a:rPr>
              <a:t>Wide beam check :</a:t>
            </a:r>
            <a:br>
              <a:rPr lang="en-US" altLang="en-US" sz="2400" b="1" dirty="0">
                <a:solidFill>
                  <a:schemeClr val="tx1"/>
                </a:solidFill>
              </a:rPr>
            </a:br>
            <a:endParaRPr lang="en-US" sz="2400" b="1" dirty="0"/>
          </a:p>
        </p:txBody>
      </p:sp>
      <p:pic>
        <p:nvPicPr>
          <p:cNvPr id="3073" name="image5.png">
            <a:extLst>
              <a:ext uri="{FF2B5EF4-FFF2-40B4-BE49-F238E27FC236}">
                <a16:creationId xmlns:a16="http://schemas.microsoft.com/office/drawing/2014/main" id="{EA8C6125-735A-4086-A5C7-0124363255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320" y="1737360"/>
            <a:ext cx="6154593" cy="9747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C826A88C-192E-4DCC-8586-D01CE793B182}"/>
              </a:ext>
            </a:extLst>
          </p:cNvPr>
          <p:cNvSpPr>
            <a:spLocks noChangeArrowheads="1"/>
          </p:cNvSpPr>
          <p:nvPr/>
        </p:nvSpPr>
        <p:spPr bwMode="auto">
          <a:xfrm>
            <a:off x="1207363" y="3107334"/>
            <a:ext cx="4051365"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  </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  </a:t>
            </a:r>
            <a:r>
              <a:rPr kumimoji="0" lang="en-US" altLang="en-US"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Vu(safe) 42.44  KN/m</a:t>
            </a:r>
            <a:endParaRPr kumimoji="0" lang="en-US" altLang="en-US"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a:t>
            </a:r>
            <a:r>
              <a:rPr kumimoji="0" lang="en-US" altLang="en-US" i="0" u="none" strike="noStrike" cap="none" normalizeH="0" baseline="0" dirty="0" err="1">
                <a:ln>
                  <a:noFill/>
                </a:ln>
                <a:solidFill>
                  <a:srgbClr val="000000"/>
                </a:solidFill>
                <a:effectLst/>
                <a:latin typeface="Cambria Math" panose="02040503050406030204" pitchFamily="18" charset="0"/>
                <a:ea typeface="Cardo"/>
                <a:cs typeface="Cardo"/>
              </a:rPr>
              <a:t>Vc</a:t>
            </a: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a:t>
            </a:r>
            <a:r>
              <a:rPr kumimoji="0" lang="en-US" altLang="en-US"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a:t>
            </a: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⦸/6  * </a:t>
            </a:r>
            <a:r>
              <a:rPr kumimoji="0" lang="en-US" altLang="en-US"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√f</a:t>
            </a:r>
            <a:r>
              <a:rPr kumimoji="0" lang="ar-SA" altLang="en-US" i="0" u="none" strike="noStrike" cap="none" normalizeH="0" baseline="0" dirty="0">
                <a:ln>
                  <a:noFill/>
                </a:ln>
                <a:solidFill>
                  <a:srgbClr val="000000"/>
                </a:solidFill>
                <a:effectLst/>
                <a:ea typeface="Arial Unicode MS" panose="020B0604020202020204" pitchFamily="34" charset="-128"/>
                <a:cs typeface="Arial" panose="020B0604020202020204" pitchFamily="34" charset="0"/>
              </a:rPr>
              <a:t>َ</a:t>
            </a:r>
            <a:r>
              <a:rPr kumimoji="0" lang="en-US" altLang="en-US"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c * </a:t>
            </a:r>
            <a:r>
              <a:rPr kumimoji="0" lang="en-US" altLang="en-US" i="0" u="none" strike="noStrike" cap="none" normalizeH="0" baseline="0" dirty="0" err="1">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bw</a:t>
            </a:r>
            <a:r>
              <a:rPr kumimoji="0" lang="en-US" altLang="en-US"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 * d  </a:t>
            </a:r>
            <a:endParaRPr kumimoji="0" lang="en-US" altLang="en-US"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a:t>
            </a:r>
            <a:r>
              <a:rPr kumimoji="0" lang="en-US" altLang="en-US" i="0" u="none" strike="noStrike" cap="none" normalizeH="0" baseline="0" dirty="0" err="1">
                <a:ln>
                  <a:noFill/>
                </a:ln>
                <a:solidFill>
                  <a:srgbClr val="000000"/>
                </a:solidFill>
                <a:effectLst/>
                <a:latin typeface="Cambria Math" panose="02040503050406030204" pitchFamily="18" charset="0"/>
                <a:ea typeface="Cardo"/>
                <a:cs typeface="Cardo"/>
              </a:rPr>
              <a:t>Vc</a:t>
            </a: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 .75/6 * </a:t>
            </a:r>
            <a:r>
              <a:rPr kumimoji="0" lang="en-US" altLang="en-US"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√30 * 1000 * 710/1000</a:t>
            </a:r>
            <a:endParaRPr kumimoji="0" lang="en-US" altLang="en-US"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a:t>
            </a:r>
            <a:r>
              <a:rPr kumimoji="0" lang="en-US" altLang="en-US" i="0" u="none" strike="noStrike" cap="none" normalizeH="0" baseline="0" dirty="0" err="1">
                <a:ln>
                  <a:noFill/>
                </a:ln>
                <a:solidFill>
                  <a:srgbClr val="000000"/>
                </a:solidFill>
                <a:effectLst/>
                <a:latin typeface="Cambria Math" panose="02040503050406030204" pitchFamily="18" charset="0"/>
                <a:ea typeface="Cardo"/>
                <a:cs typeface="Cardo"/>
              </a:rPr>
              <a:t>Vc</a:t>
            </a: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=470kn</a:t>
            </a:r>
            <a:endParaRPr kumimoji="0" lang="en-US" altLang="en-US"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 </a:t>
            </a:r>
            <a:r>
              <a:rPr kumimoji="0" lang="en-US" altLang="en-US" i="0" u="none" strike="noStrike" cap="none" normalizeH="0" baseline="0" dirty="0" err="1">
                <a:ln>
                  <a:noFill/>
                </a:ln>
                <a:solidFill>
                  <a:srgbClr val="000000"/>
                </a:solidFill>
                <a:effectLst/>
                <a:latin typeface="Cambria Math" panose="02040503050406030204" pitchFamily="18" charset="0"/>
                <a:ea typeface="Cardo"/>
                <a:cs typeface="Cardo"/>
              </a:rPr>
              <a:t>Vc</a:t>
            </a:r>
            <a:r>
              <a:rPr kumimoji="0" lang="en-US" altLang="en-US" i="0" u="none" strike="noStrike" cap="none" normalizeH="0" baseline="0" dirty="0">
                <a:ln>
                  <a:noFill/>
                </a:ln>
                <a:solidFill>
                  <a:srgbClr val="000000"/>
                </a:solidFill>
                <a:effectLst/>
                <a:latin typeface="Cambria Math" panose="02040503050406030204" pitchFamily="18" charset="0"/>
                <a:ea typeface="Cardo"/>
                <a:cs typeface="Cardo"/>
              </a:rPr>
              <a:t>&gt; Vu …..  </a:t>
            </a:r>
            <a:r>
              <a:rPr kumimoji="0" lang="en-US" altLang="en-US" b="1" i="0" u="none" strike="noStrike" cap="none" normalizeH="0" baseline="0" dirty="0">
                <a:ln>
                  <a:noFill/>
                </a:ln>
                <a:solidFill>
                  <a:srgbClr val="C00000"/>
                </a:solidFill>
                <a:effectLst/>
                <a:latin typeface="Cambria Math" panose="02040503050406030204" pitchFamily="18" charset="0"/>
                <a:ea typeface="Cardo"/>
                <a:cs typeface="Cardo"/>
              </a:rPr>
              <a:t>(ok)</a:t>
            </a:r>
            <a:endParaRPr kumimoji="0" lang="en-US" altLang="en-US" b="1" i="0" u="none" strike="noStrike" cap="none" normalizeH="0" baseline="0" dirty="0">
              <a:ln>
                <a:noFill/>
              </a:ln>
              <a:solidFill>
                <a:srgbClr val="C00000"/>
              </a:solidFill>
              <a:effectLst/>
              <a:latin typeface="Arial" panose="020B0604020202020204" pitchFamily="34" charset="0"/>
            </a:endParaRPr>
          </a:p>
        </p:txBody>
      </p:sp>
    </p:spTree>
    <p:extLst>
      <p:ext uri="{BB962C8B-B14F-4D97-AF65-F5344CB8AC3E}">
        <p14:creationId xmlns:p14="http://schemas.microsoft.com/office/powerpoint/2010/main" val="4236229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4E7D012-5B9A-468A-95DE-2C922AA082F9}"/>
              </a:ext>
            </a:extLst>
          </p:cNvPr>
          <p:cNvSpPr>
            <a:spLocks noChangeArrowheads="1"/>
          </p:cNvSpPr>
          <p:nvPr/>
        </p:nvSpPr>
        <p:spPr bwMode="auto">
          <a:xfrm>
            <a:off x="1225118" y="738157"/>
            <a:ext cx="317820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flexure design:</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4097" name="image17.png">
            <a:extLst>
              <a:ext uri="{FF2B5EF4-FFF2-40B4-BE49-F238E27FC236}">
                <a16:creationId xmlns:a16="http://schemas.microsoft.com/office/drawing/2014/main" id="{CDCE5E12-1AEC-4BE0-B526-5A8007DBD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240" y="1698763"/>
            <a:ext cx="6152225" cy="7540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6142DA3-238E-4B38-B362-1E1818388FC3}"/>
              </a:ext>
            </a:extLst>
          </p:cNvPr>
          <p:cNvSpPr>
            <a:spLocks noChangeArrowheads="1"/>
          </p:cNvSpPr>
          <p:nvPr/>
        </p:nvSpPr>
        <p:spPr bwMode="auto">
          <a:xfrm>
            <a:off x="1154098" y="2612080"/>
            <a:ext cx="662392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Mu safe = 49.71 </a:t>
            </a:r>
            <a:r>
              <a:rPr kumimoji="0" lang="en-US" altLang="en-US" b="0" i="0" u="none" strike="noStrike" cap="none" normalizeH="0" baseline="0" dirty="0" err="1">
                <a:ln>
                  <a:noFill/>
                </a:ln>
                <a:solidFill>
                  <a:srgbClr val="000000"/>
                </a:solidFill>
                <a:effectLst/>
                <a:latin typeface="Cambria Math" panose="02040503050406030204" pitchFamily="18" charset="0"/>
                <a:ea typeface="Times New Roman" panose="02020603050405020304" pitchFamily="18" charset="0"/>
              </a:rPr>
              <a:t>KN.mlm</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=.85</a:t>
            </a:r>
            <a:r>
              <a:rPr kumimoji="0" lang="en-US" altLang="en-US" b="0"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f</a:t>
            </a:r>
            <a:r>
              <a:rPr kumimoji="0" lang="ar-SA" altLang="en-US" b="0" i="0" u="none" strike="noStrike" cap="none" normalizeH="0" baseline="0" dirty="0">
                <a:ln>
                  <a:noFill/>
                </a:ln>
                <a:solidFill>
                  <a:srgbClr val="000000"/>
                </a:solidFill>
                <a:effectLst/>
                <a:ea typeface="Arial Unicode MS" panose="020B0604020202020204" pitchFamily="34" charset="-128"/>
                <a:cs typeface="Arial" panose="020B0604020202020204" pitchFamily="34" charset="0"/>
              </a:rPr>
              <a:t>َ</a:t>
            </a:r>
            <a:r>
              <a:rPr kumimoji="0" lang="en-US" altLang="en-US" b="0"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c/</a:t>
            </a:r>
            <a:r>
              <a:rPr kumimoji="0" lang="en-US" altLang="en-US" b="0" i="0" u="none" strike="noStrike" cap="none" normalizeH="0" baseline="0" dirty="0" err="1">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fy</a:t>
            </a:r>
            <a:r>
              <a:rPr kumimoji="0" lang="en-US" altLang="en-US" b="0"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 * (1-(√1- (2.61Mu/b*d*d*f</a:t>
            </a:r>
            <a:r>
              <a:rPr kumimoji="0" lang="ar-SA" altLang="en-US" b="0" i="0" u="none" strike="noStrike" cap="none" normalizeH="0" baseline="0" dirty="0">
                <a:ln>
                  <a:noFill/>
                </a:ln>
                <a:solidFill>
                  <a:srgbClr val="000000"/>
                </a:solidFill>
                <a:effectLst/>
                <a:ea typeface="Arial Unicode MS" panose="020B0604020202020204" pitchFamily="34" charset="-128"/>
                <a:cs typeface="Arial" panose="020B0604020202020204" pitchFamily="34" charset="0"/>
              </a:rPr>
              <a:t>َ</a:t>
            </a:r>
            <a:r>
              <a:rPr kumimoji="0" lang="en-US" altLang="en-US" b="0"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c)).</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Cambria Math" panose="02040503050406030204" pitchFamily="18" charset="0"/>
                <a:ea typeface="Arial Unicode MS" panose="020B0604020202020204" pitchFamily="34" charset="-128"/>
                <a:cs typeface="Arial Unicode MS" panose="020B0604020202020204" pitchFamily="34" charset="-128"/>
              </a:rPr>
              <a:t>=.85*30/420  * ( 1- (√1- (2.61*49.71*10^6/1000*710*710*30))</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=0.00025</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 min = 0.0018</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&lt; </a:t>
            </a:r>
            <a:r>
              <a:rPr kumimoji="0" lang="en-US" altLang="en-US" b="0" i="0" u="none" strike="noStrike" cap="none" normalizeH="0" baseline="0" dirty="0" err="1">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err="1">
                <a:ln>
                  <a:noFill/>
                </a:ln>
                <a:solidFill>
                  <a:srgbClr val="000000"/>
                </a:solidFill>
                <a:effectLst/>
                <a:latin typeface="Cambria Math" panose="02040503050406030204" pitchFamily="18" charset="0"/>
                <a:ea typeface="Times New Roman" panose="02020603050405020304" pitchFamily="18" charset="0"/>
              </a:rPr>
              <a:t>min</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err="1">
                <a:ln>
                  <a:noFill/>
                </a:ln>
                <a:solidFill>
                  <a:srgbClr val="000000"/>
                </a:solidFill>
                <a:effectLst/>
                <a:latin typeface="Myanmar Text" panose="020B0502040204020203" pitchFamily="34" charset="0"/>
                <a:ea typeface="Times New Roman" panose="02020603050405020304" pitchFamily="18" charset="0"/>
              </a:rPr>
              <a:t>ၒ</a:t>
            </a:r>
            <a:r>
              <a:rPr kumimoji="0" lang="en-US" altLang="en-US" b="0" i="0" u="none" strike="noStrike" cap="none" normalizeH="0" baseline="0" dirty="0" err="1">
                <a:ln>
                  <a:noFill/>
                </a:ln>
                <a:solidFill>
                  <a:srgbClr val="000000"/>
                </a:solidFill>
                <a:effectLst/>
                <a:latin typeface="Cambria Math" panose="02040503050406030204" pitchFamily="18" charset="0"/>
                <a:ea typeface="Times New Roman" panose="02020603050405020304" pitchFamily="18" charset="0"/>
              </a:rPr>
              <a:t>min</a:t>
            </a: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=0.0018*1000*750</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As min=1350 mm2/m</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Cambria Math" panose="02040503050406030204" pitchFamily="18" charset="0"/>
                <a:ea typeface="Times New Roman" panose="02020603050405020304" pitchFamily="18" charset="0"/>
              </a:rPr>
              <a:t>use As min =1350 mm2/m</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Cambria Math" panose="02040503050406030204" pitchFamily="18" charset="0"/>
                <a:ea typeface="Cardo"/>
                <a:cs typeface="Cardo"/>
              </a:rPr>
              <a:t>use 7 ⦸16/m</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66151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03716-E301-4C37-889C-84F0800EDB87}"/>
              </a:ext>
            </a:extLst>
          </p:cNvPr>
          <p:cNvSpPr>
            <a:spLocks noGrp="1"/>
          </p:cNvSpPr>
          <p:nvPr>
            <p:ph type="title"/>
          </p:nvPr>
        </p:nvSpPr>
        <p:spPr/>
        <p:txBody>
          <a:bodyPr>
            <a:normAutofit/>
          </a:bodyPr>
          <a:lstStyle/>
          <a:p>
            <a:r>
              <a:rPr lang="en-US" sz="2400" b="1" dirty="0">
                <a:solidFill>
                  <a:srgbClr val="000000"/>
                </a:solidFill>
                <a:effectLst/>
                <a:latin typeface="Cambria Math" panose="02040503050406030204" pitchFamily="18" charset="0"/>
                <a:ea typeface="Times New Roman" panose="02020603050405020304" pitchFamily="18" charset="0"/>
              </a:rPr>
              <a:t>Retaining Wall Design:</a:t>
            </a:r>
            <a:br>
              <a:rPr lang="en-US" sz="2400" b="1" dirty="0">
                <a:effectLst/>
                <a:latin typeface="Times New Roman" panose="02020603050405020304" pitchFamily="18" charset="0"/>
                <a:ea typeface="Times New Roman" panose="02020603050405020304" pitchFamily="18" charset="0"/>
              </a:rPr>
            </a:br>
            <a:endParaRPr lang="en-US" sz="2400" dirty="0"/>
          </a:p>
        </p:txBody>
      </p:sp>
      <p:sp>
        <p:nvSpPr>
          <p:cNvPr id="3" name="Content Placeholder 2">
            <a:extLst>
              <a:ext uri="{FF2B5EF4-FFF2-40B4-BE49-F238E27FC236}">
                <a16:creationId xmlns:a16="http://schemas.microsoft.com/office/drawing/2014/main" id="{76A50E60-A4E2-4E15-9A66-C04BE65E4EBD}"/>
              </a:ext>
            </a:extLst>
          </p:cNvPr>
          <p:cNvSpPr>
            <a:spLocks noGrp="1"/>
          </p:cNvSpPr>
          <p:nvPr>
            <p:ph idx="1"/>
          </p:nvPr>
        </p:nvSpPr>
        <p:spPr/>
        <p:txBody>
          <a:bodyPr/>
          <a:lstStyle/>
          <a:p>
            <a:pPr marL="127000" marR="0">
              <a:spcBef>
                <a:spcPts val="0"/>
              </a:spcBef>
              <a:spcAft>
                <a:spcPts val="0"/>
              </a:spcAft>
            </a:pPr>
            <a:r>
              <a:rPr lang="en-US" sz="1800" b="0" dirty="0">
                <a:solidFill>
                  <a:srgbClr val="000000"/>
                </a:solidFill>
                <a:effectLst/>
                <a:latin typeface="Cambria Math" panose="02040503050406030204" pitchFamily="18" charset="0"/>
                <a:ea typeface="Times New Roman" panose="02020603050405020304" pitchFamily="18" charset="0"/>
              </a:rPr>
              <a:t>Height: 2 m</a:t>
            </a:r>
            <a:endParaRPr lang="en-US" sz="1800" b="1" dirty="0">
              <a:effectLst/>
              <a:latin typeface="Times New Roman" panose="02020603050405020304" pitchFamily="18" charset="0"/>
              <a:ea typeface="Times New Roman" panose="02020603050405020304" pitchFamily="18" charset="0"/>
            </a:endParaRPr>
          </a:p>
          <a:p>
            <a:pPr marL="127000" marR="0">
              <a:spcBef>
                <a:spcPts val="0"/>
              </a:spcBef>
              <a:spcAft>
                <a:spcPts val="0"/>
              </a:spcAft>
            </a:pPr>
            <a:r>
              <a:rPr lang="en-US" sz="1800" b="0" dirty="0">
                <a:solidFill>
                  <a:srgbClr val="000000"/>
                </a:solidFill>
                <a:effectLst/>
                <a:latin typeface="Cambria Math" panose="02040503050406030204" pitchFamily="18" charset="0"/>
                <a:ea typeface="Times New Roman" panose="02020603050405020304" pitchFamily="18" charset="0"/>
              </a:rPr>
              <a:t>Thickness: 20 cm</a:t>
            </a:r>
            <a:endParaRPr lang="en-US" sz="1800" b="1" dirty="0">
              <a:effectLst/>
              <a:latin typeface="Times New Roman" panose="02020603050405020304" pitchFamily="18" charset="0"/>
              <a:ea typeface="Times New Roman" panose="02020603050405020304" pitchFamily="18" charset="0"/>
            </a:endParaRPr>
          </a:p>
          <a:p>
            <a:pPr marL="127000" marR="0">
              <a:spcBef>
                <a:spcPts val="0"/>
              </a:spcBef>
              <a:spcAft>
                <a:spcPts val="0"/>
              </a:spcAft>
            </a:pPr>
            <a:r>
              <a:rPr lang="en-US" sz="1800" b="0" dirty="0">
                <a:solidFill>
                  <a:srgbClr val="000000"/>
                </a:solidFill>
                <a:effectLst/>
                <a:latin typeface="Cambria Math" panose="02040503050406030204" pitchFamily="18" charset="0"/>
                <a:ea typeface="Times New Roman" panose="02020603050405020304" pitchFamily="18" charset="0"/>
              </a:rPr>
              <a:t>reinforcement density: 0.0033</a:t>
            </a:r>
            <a:endParaRPr lang="en-US" sz="1800" b="1" dirty="0">
              <a:effectLst/>
              <a:latin typeface="Times New Roman" panose="02020603050405020304" pitchFamily="18" charset="0"/>
              <a:ea typeface="Times New Roman" panose="02020603050405020304" pitchFamily="18" charset="0"/>
            </a:endParaRPr>
          </a:p>
          <a:p>
            <a:pPr marL="127000" marR="0">
              <a:spcBef>
                <a:spcPts val="0"/>
              </a:spcBef>
              <a:spcAft>
                <a:spcPts val="0"/>
              </a:spcAft>
            </a:pPr>
            <a:r>
              <a:rPr lang="en-US" sz="1800" b="0" dirty="0">
                <a:solidFill>
                  <a:srgbClr val="000000"/>
                </a:solidFill>
                <a:effectLst/>
                <a:latin typeface="Cambria Math" panose="02040503050406030204" pitchFamily="18" charset="0"/>
                <a:ea typeface="Times New Roman" panose="02020603050405020304" pitchFamily="18" charset="0"/>
              </a:rPr>
              <a:t>Area: 6Ø12/200mm</a:t>
            </a:r>
            <a:endParaRPr lang="en-US" sz="1800" b="1" dirty="0">
              <a:effectLst/>
              <a:latin typeface="Times New Roman" panose="02020603050405020304" pitchFamily="18" charset="0"/>
              <a:ea typeface="Times New Roman" panose="02020603050405020304" pitchFamily="18" charset="0"/>
            </a:endParaRPr>
          </a:p>
          <a:p>
            <a:endParaRPr lang="en-US" dirty="0"/>
          </a:p>
        </p:txBody>
      </p:sp>
      <p:pic>
        <p:nvPicPr>
          <p:cNvPr id="7" name="Picture 6">
            <a:extLst>
              <a:ext uri="{FF2B5EF4-FFF2-40B4-BE49-F238E27FC236}">
                <a16:creationId xmlns:a16="http://schemas.microsoft.com/office/drawing/2014/main" id="{4EDBFF6A-E1D9-439C-A84D-F9BDA923F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6332" y="1729741"/>
            <a:ext cx="6523932" cy="4608916"/>
          </a:xfrm>
          <a:prstGeom prst="rect">
            <a:avLst/>
          </a:prstGeom>
        </p:spPr>
      </p:pic>
    </p:spTree>
    <p:extLst>
      <p:ext uri="{BB962C8B-B14F-4D97-AF65-F5344CB8AC3E}">
        <p14:creationId xmlns:p14="http://schemas.microsoft.com/office/powerpoint/2010/main" val="32279135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859EC-14D1-4EEE-9D83-91198957CA66}"/>
              </a:ext>
            </a:extLst>
          </p:cNvPr>
          <p:cNvSpPr>
            <a:spLocks noGrp="1"/>
          </p:cNvSpPr>
          <p:nvPr>
            <p:ph type="title"/>
          </p:nvPr>
        </p:nvSpPr>
        <p:spPr/>
        <p:txBody>
          <a:bodyPr/>
          <a:lstStyle/>
          <a:p>
            <a:pPr marL="685800" indent="-685800">
              <a:buFont typeface="Wingdings" panose="05000000000000000000" pitchFamily="2" charset="2"/>
              <a:buChar char="q"/>
            </a:pPr>
            <a:r>
              <a:rPr lang="en-US" b="1" dirty="0">
                <a:solidFill>
                  <a:schemeClr val="tx1"/>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1A5EEBA2-2799-4A6C-8B48-770BDF1B3057}"/>
              </a:ext>
            </a:extLst>
          </p:cNvPr>
          <p:cNvSpPr>
            <a:spLocks noGrp="1"/>
          </p:cNvSpPr>
          <p:nvPr>
            <p:ph idx="1"/>
          </p:nvPr>
        </p:nvSpPr>
        <p:spPr/>
        <p:txBody>
          <a:bodyPr/>
          <a:lstStyle/>
          <a:p>
            <a:pPr>
              <a:lnSpc>
                <a:spcPct val="150000"/>
              </a:lnSpc>
            </a:pPr>
            <a:r>
              <a:rPr lang="en-US" dirty="0">
                <a:solidFill>
                  <a:schemeClr val="tx1"/>
                </a:solidFill>
                <a:latin typeface="Times New Roman" panose="02020603050405020304" pitchFamily="18" charset="0"/>
                <a:cs typeface="Times New Roman" panose="02020603050405020304" pitchFamily="18" charset="0"/>
              </a:rPr>
              <a:t>At the end of this special project, we have designed this building in 2 different ways which are Piles &amp;Raft foundation.</a:t>
            </a:r>
          </a:p>
          <a:p>
            <a:pPr>
              <a:lnSpc>
                <a:spcPct val="150000"/>
              </a:lnSpc>
            </a:pPr>
            <a:r>
              <a:rPr lang="en-US" dirty="0">
                <a:solidFill>
                  <a:schemeClr val="tx1"/>
                </a:solidFill>
                <a:latin typeface="Times New Roman" panose="02020603050405020304" pitchFamily="18" charset="0"/>
                <a:cs typeface="Times New Roman" panose="02020603050405020304" pitchFamily="18" charset="0"/>
              </a:rPr>
              <a:t>And we were able to get different results. We have used ETABS program to analysis to get the reaction values and use it in the designing of foundation in different conditions. and then SAFE 2016 to analyze and design the different types of footings, and then ASPID RETAIN to design the retaining wall ,these programs are common and professional. </a:t>
            </a:r>
          </a:p>
          <a:p>
            <a:endParaRPr lang="en-US" dirty="0"/>
          </a:p>
        </p:txBody>
      </p:sp>
    </p:spTree>
    <p:extLst>
      <p:ext uri="{BB962C8B-B14F-4D97-AF65-F5344CB8AC3E}">
        <p14:creationId xmlns:p14="http://schemas.microsoft.com/office/powerpoint/2010/main" val="21022453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52" y="1429555"/>
            <a:ext cx="11670942" cy="4119156"/>
          </a:xfrm>
          <a:prstGeom prst="rect">
            <a:avLst/>
          </a:prstGeom>
        </p:spPr>
      </p:pic>
    </p:spTree>
    <p:extLst>
      <p:ext uri="{BB962C8B-B14F-4D97-AF65-F5344CB8AC3E}">
        <p14:creationId xmlns:p14="http://schemas.microsoft.com/office/powerpoint/2010/main" val="1068161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905590"/>
            <a:ext cx="9404723" cy="1400530"/>
          </a:xfrm>
        </p:spPr>
        <p:txBody>
          <a:bodyPr/>
          <a:lstStyle/>
          <a:p>
            <a:pPr marL="685800" indent="-685800" rtl="0">
              <a:buFont typeface="Arial" panose="020B0604020202020204" pitchFamily="34" charset="0"/>
              <a:buChar char="•"/>
            </a:pPr>
            <a:r>
              <a:rPr lang="en-US" cap="all" dirty="0">
                <a:solidFill>
                  <a:schemeClr val="tx1"/>
                </a:solidFill>
                <a:latin typeface="Times New Roman" panose="02020603050405020304" pitchFamily="18" charset="0"/>
                <a:cs typeface="Times New Roman" panose="02020603050405020304" pitchFamily="18" charset="0"/>
              </a:rPr>
              <a:t>Introduction</a:t>
            </a:r>
            <a:br>
              <a:rPr lang="en-US" b="1" cap="all" dirty="0">
                <a:solidFill>
                  <a:schemeClr val="tx1"/>
                </a:solidFill>
              </a:rPr>
            </a:br>
            <a:endParaRPr lang="en-US" dirty="0">
              <a:solidFill>
                <a:schemeClr val="tx1"/>
              </a:solidFill>
            </a:endParaRPr>
          </a:p>
        </p:txBody>
      </p:sp>
      <p:sp>
        <p:nvSpPr>
          <p:cNvPr id="3" name="Content Placeholder 2"/>
          <p:cNvSpPr>
            <a:spLocks noGrp="1"/>
          </p:cNvSpPr>
          <p:nvPr>
            <p:ph idx="1"/>
          </p:nvPr>
        </p:nvSpPr>
        <p:spPr>
          <a:xfrm>
            <a:off x="874221" y="1923565"/>
            <a:ext cx="10443558" cy="4195481"/>
          </a:xfrm>
        </p:spPr>
        <p:txBody>
          <a:bodyPr>
            <a:normAutofit fontScale="77500" lnSpcReduction="20000"/>
          </a:bodyPr>
          <a:lstStyle/>
          <a:p>
            <a:pPr>
              <a:lnSpc>
                <a:spcPct val="150000"/>
              </a:lnSpc>
            </a:pPr>
            <a:r>
              <a:rPr lang="en-US" sz="2800" dirty="0">
                <a:solidFill>
                  <a:schemeClr val="tx1"/>
                </a:solidFill>
                <a:latin typeface="Times New Roman" panose="02020603050405020304" pitchFamily="18" charset="0"/>
                <a:cs typeface="Times New Roman" panose="02020603050405020304" pitchFamily="18" charset="0"/>
              </a:rPr>
              <a:t>A project to design the foundations of a residential building, (Al-Kholod Building).  The area of the plan is 570 meter square, and the proposed building consists of 10 floors.</a:t>
            </a:r>
          </a:p>
          <a:p>
            <a:pPr>
              <a:lnSpc>
                <a:spcPct val="150000"/>
              </a:lnSpc>
            </a:pPr>
            <a:r>
              <a:rPr lang="en-US" sz="2800" dirty="0">
                <a:solidFill>
                  <a:schemeClr val="tx1"/>
                </a:solidFill>
                <a:latin typeface="Times New Roman" panose="02020603050405020304" pitchFamily="18" charset="0"/>
                <a:cs typeface="Times New Roman" panose="02020603050405020304" pitchFamily="18" charset="0"/>
              </a:rPr>
              <a:t>A test pit was made along the building on the northern side to reveal the foundation soil, it was found that it was composed of a top layer of dark soil of a thickness of 1.6 m, followed by a formation of soft pink poplar with a thickness of 60 cm, then soft and moist poplar appears to a depth of 2.5 m, and a bearing capacity of 1.5 kg/cm2</a:t>
            </a:r>
          </a:p>
          <a:p>
            <a:pPr>
              <a:lnSpc>
                <a:spcPct val="150000"/>
              </a:lnSpc>
            </a:pPr>
            <a:r>
              <a:rPr lang="en-US" sz="2800" dirty="0">
                <a:solidFill>
                  <a:schemeClr val="tx1"/>
                </a:solidFill>
                <a:latin typeface="Times New Roman" panose="02020603050405020304" pitchFamily="18" charset="0"/>
                <a:cs typeface="Times New Roman" panose="02020603050405020304" pitchFamily="18" charset="0"/>
              </a:rPr>
              <a:t>The existing soil is that the top soil of silty clay mixed with stones of high plasticity</a:t>
            </a:r>
            <a:endParaRPr lang="en-US" dirty="0"/>
          </a:p>
        </p:txBody>
      </p:sp>
    </p:spTree>
    <p:extLst>
      <p:ext uri="{BB962C8B-B14F-4D97-AF65-F5344CB8AC3E}">
        <p14:creationId xmlns:p14="http://schemas.microsoft.com/office/powerpoint/2010/main" val="901180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09E2311-9E3F-41CB-8593-9969D8F926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FC372A08-7292-4F5B-AE0C-DC7F925A26AC}"/>
              </a:ext>
            </a:extLst>
          </p:cNvPr>
          <p:cNvSpPr txBox="1"/>
          <p:nvPr/>
        </p:nvSpPr>
        <p:spPr>
          <a:xfrm rot="21393449">
            <a:off x="4909330" y="958173"/>
            <a:ext cx="2080179" cy="369332"/>
          </a:xfrm>
          <a:prstGeom prst="rect">
            <a:avLst/>
          </a:prstGeom>
          <a:solidFill>
            <a:schemeClr val="bg1"/>
          </a:solidFill>
        </p:spPr>
        <p:txBody>
          <a:bodyPr wrap="square" rtlCol="0">
            <a:spAutoFit/>
          </a:bodyPr>
          <a:lstStyle/>
          <a:p>
            <a:r>
              <a:rPr lang="en-US" dirty="0">
                <a:latin typeface="Times New Roman" panose="02020603050405020304" pitchFamily="18" charset="0"/>
                <a:cs typeface="Times New Roman" panose="02020603050405020304" pitchFamily="18" charset="0"/>
              </a:rPr>
              <a:t>Al-Kholod Building</a:t>
            </a:r>
          </a:p>
        </p:txBody>
      </p:sp>
    </p:spTree>
    <p:extLst>
      <p:ext uri="{BB962C8B-B14F-4D97-AF65-F5344CB8AC3E}">
        <p14:creationId xmlns:p14="http://schemas.microsoft.com/office/powerpoint/2010/main" val="3689738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202" y="442607"/>
            <a:ext cx="9404723" cy="1150275"/>
          </a:xfrm>
        </p:spPr>
        <p:txBody>
          <a:bodyPr/>
          <a:lstStyle/>
          <a:p>
            <a:pPr marL="685800" indent="-685800" rtl="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Objectives </a:t>
            </a:r>
          </a:p>
        </p:txBody>
      </p:sp>
      <p:sp>
        <p:nvSpPr>
          <p:cNvPr id="3" name="Content Placeholder 2"/>
          <p:cNvSpPr>
            <a:spLocks noGrp="1"/>
          </p:cNvSpPr>
          <p:nvPr>
            <p:ph idx="1"/>
          </p:nvPr>
        </p:nvSpPr>
        <p:spPr>
          <a:xfrm>
            <a:off x="1066800" y="1180730"/>
            <a:ext cx="10058400" cy="4335579"/>
          </a:xfrm>
        </p:spPr>
        <p:txBody>
          <a:bodyPr>
            <a:normAutofit fontScale="92500"/>
          </a:bodyPr>
          <a:lstStyle/>
          <a:p>
            <a:pPr marL="514350" indent="-514350" algn="l" rtl="0">
              <a:lnSpc>
                <a:spcPct val="150000"/>
              </a:lnSpc>
              <a:buFont typeface="+mj-lt"/>
              <a:buAutoNum type="arabicPeriod"/>
            </a:pPr>
            <a:endParaRPr lang="ar-SA" sz="3200" dirty="0">
              <a:solidFill>
                <a:schemeClr val="tx1"/>
              </a:solidFill>
              <a:latin typeface="Times New Roman" panose="02020603050405020304" pitchFamily="18" charset="0"/>
              <a:cs typeface="Times New Roman" panose="02020603050405020304" pitchFamily="18" charset="0"/>
            </a:endParaRPr>
          </a:p>
          <a:p>
            <a:pPr marL="514350" indent="-514350" algn="l" rtl="0">
              <a:lnSpc>
                <a:spcPct val="150000"/>
              </a:lnSpc>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We calculated the loads on the columns</a:t>
            </a:r>
          </a:p>
          <a:p>
            <a:pPr marL="514350" indent="-514350" algn="l" rtl="0">
              <a:lnSpc>
                <a:spcPct val="150000"/>
              </a:lnSpc>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we calculated the area of the footings in both cases for the building </a:t>
            </a:r>
          </a:p>
          <a:p>
            <a:pPr marL="514350" indent="-514350" algn="l" rtl="0">
              <a:lnSpc>
                <a:spcPct val="150000"/>
              </a:lnSpc>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We redesigned the foundations of the building in two cases</a:t>
            </a:r>
          </a:p>
        </p:txBody>
      </p:sp>
    </p:spTree>
    <p:extLst>
      <p:ext uri="{BB962C8B-B14F-4D97-AF65-F5344CB8AC3E}">
        <p14:creationId xmlns:p14="http://schemas.microsoft.com/office/powerpoint/2010/main" val="4276852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409" y="261257"/>
            <a:ext cx="9404723" cy="1400530"/>
          </a:xfrm>
        </p:spPr>
        <p:txBody>
          <a:bodyPr/>
          <a:lstStyle/>
          <a:p>
            <a:pPr marL="685800" indent="-6858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Methodology</a:t>
            </a:r>
          </a:p>
        </p:txBody>
      </p:sp>
      <p:sp>
        <p:nvSpPr>
          <p:cNvPr id="6" name="Content Placeholder 5"/>
          <p:cNvSpPr>
            <a:spLocks noGrp="1"/>
          </p:cNvSpPr>
          <p:nvPr>
            <p:ph idx="1"/>
          </p:nvPr>
        </p:nvSpPr>
        <p:spPr>
          <a:xfrm>
            <a:off x="1220883" y="1985344"/>
            <a:ext cx="10302333" cy="4077161"/>
          </a:xfrm>
        </p:spPr>
        <p:txBody>
          <a:bodyPr>
            <a:normAutofit fontScale="92500"/>
          </a:bodyPr>
          <a:lstStyle/>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Drawing the plans of the building</a:t>
            </a: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Loads Calculation</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Shear wall Calculation</a:t>
            </a: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Design the foundation of the building in two cases Raft &amp; Piles</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Modeling</a:t>
            </a: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Retaining wall calculation</a:t>
            </a: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Conclusion</a:t>
            </a:r>
          </a:p>
          <a:p>
            <a:pPr marL="0" lvl="0" indent="0" algn="just" rtl="0">
              <a:buNone/>
            </a:pPr>
            <a:endParaRPr lang="en-US"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endParaRPr lang="en-US" dirty="0">
              <a:solidFill>
                <a:schemeClr val="tx1"/>
              </a:solidFill>
            </a:endParaRPr>
          </a:p>
        </p:txBody>
      </p:sp>
    </p:spTree>
    <p:extLst>
      <p:ext uri="{BB962C8B-B14F-4D97-AF65-F5344CB8AC3E}">
        <p14:creationId xmlns:p14="http://schemas.microsoft.com/office/powerpoint/2010/main" val="1067898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01E88-90F1-4BA5-8764-AD135627648A}"/>
              </a:ext>
            </a:extLst>
          </p:cNvPr>
          <p:cNvSpPr>
            <a:spLocks noGrp="1"/>
          </p:cNvSpPr>
          <p:nvPr>
            <p:ph type="title"/>
          </p:nvPr>
        </p:nvSpPr>
        <p:spPr/>
        <p:txBody>
          <a:bodyPr/>
          <a:lstStyle/>
          <a:p>
            <a:pPr marL="685800" indent="-685800" rtl="0">
              <a:buFont typeface="Arial" panose="020B0604020202020204" pitchFamily="34" charset="0"/>
              <a:buChar char="•"/>
            </a:pPr>
            <a:r>
              <a:rPr lang="en-US" b="1" dirty="0">
                <a:solidFill>
                  <a:schemeClr val="tx1"/>
                </a:solidFill>
              </a:rPr>
              <a:t>Drawing the plans</a:t>
            </a:r>
          </a:p>
        </p:txBody>
      </p:sp>
      <p:pic>
        <p:nvPicPr>
          <p:cNvPr id="4" name="Content Placeholder 3">
            <a:extLst>
              <a:ext uri="{FF2B5EF4-FFF2-40B4-BE49-F238E27FC236}">
                <a16:creationId xmlns:a16="http://schemas.microsoft.com/office/drawing/2014/main" id="{539B61D4-2289-4BB9-A7D4-18D27DE010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4988" y="1737360"/>
            <a:ext cx="9970692" cy="4588795"/>
          </a:xfrm>
        </p:spPr>
      </p:pic>
    </p:spTree>
    <p:extLst>
      <p:ext uri="{BB962C8B-B14F-4D97-AF65-F5344CB8AC3E}">
        <p14:creationId xmlns:p14="http://schemas.microsoft.com/office/powerpoint/2010/main" val="666625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F6745-F9FD-4049-A84A-59D6FE58047B}"/>
              </a:ext>
            </a:extLst>
          </p:cNvPr>
          <p:cNvSpPr>
            <a:spLocks noGrp="1"/>
          </p:cNvSpPr>
          <p:nvPr>
            <p:ph type="title"/>
          </p:nvPr>
        </p:nvSpPr>
        <p:spPr>
          <a:xfrm>
            <a:off x="502476" y="158299"/>
            <a:ext cx="10058400" cy="1450757"/>
          </a:xfrm>
        </p:spPr>
        <p:txBody>
          <a:bodyPr>
            <a:normAutofit/>
          </a:bodyPr>
          <a:lstStyle/>
          <a:p>
            <a:pPr marL="571500" indent="-571500" rtl="0">
              <a:buFont typeface="Arial" panose="020B0604020202020204" pitchFamily="34" charset="0"/>
              <a:buChar char="•"/>
            </a:pPr>
            <a:r>
              <a:rPr lang="en-US" sz="4000" b="1" dirty="0">
                <a:solidFill>
                  <a:schemeClr val="tx1"/>
                </a:solidFill>
              </a:rPr>
              <a:t>Loads Calculation</a:t>
            </a:r>
          </a:p>
        </p:txBody>
      </p:sp>
      <p:pic>
        <p:nvPicPr>
          <p:cNvPr id="4" name="Content Placeholder 3">
            <a:extLst>
              <a:ext uri="{FF2B5EF4-FFF2-40B4-BE49-F238E27FC236}">
                <a16:creationId xmlns:a16="http://schemas.microsoft.com/office/drawing/2014/main" id="{1F40C342-A9B9-4024-92B6-E7CEFA543ADE}"/>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98485" y="1757779"/>
            <a:ext cx="8424909" cy="4279037"/>
          </a:xfrm>
          <a:prstGeom prst="rect">
            <a:avLst/>
          </a:prstGeom>
        </p:spPr>
      </p:pic>
    </p:spTree>
    <p:extLst>
      <p:ext uri="{BB962C8B-B14F-4D97-AF65-F5344CB8AC3E}">
        <p14:creationId xmlns:p14="http://schemas.microsoft.com/office/powerpoint/2010/main" val="3263091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00F3E-B8BE-4E8C-917C-0CA0B63C5B34}"/>
              </a:ext>
            </a:extLst>
          </p:cNvPr>
          <p:cNvSpPr>
            <a:spLocks noGrp="1"/>
          </p:cNvSpPr>
          <p:nvPr>
            <p:ph type="title"/>
          </p:nvPr>
        </p:nvSpPr>
        <p:spPr>
          <a:xfrm>
            <a:off x="1186057" y="277726"/>
            <a:ext cx="10058400" cy="1450757"/>
          </a:xfrm>
        </p:spPr>
        <p:txBody>
          <a:bodyPr>
            <a:normAutofit/>
          </a:bodyPr>
          <a:lstStyle/>
          <a:p>
            <a:pPr marL="685800" indent="-685800">
              <a:buFont typeface="Arial" panose="020B0604020202020204" pitchFamily="34" charset="0"/>
              <a:buChar char="•"/>
            </a:pPr>
            <a:r>
              <a:rPr lang="en-US" sz="4000" b="1" dirty="0">
                <a:solidFill>
                  <a:schemeClr val="tx1"/>
                </a:solidFill>
              </a:rPr>
              <a:t>Loads Calculation</a:t>
            </a:r>
            <a:endParaRPr lang="en-US" sz="40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Content Placeholder 4">
            <a:extLst>
              <a:ext uri="{FF2B5EF4-FFF2-40B4-BE49-F238E27FC236}">
                <a16:creationId xmlns:a16="http://schemas.microsoft.com/office/drawing/2014/main" id="{826576BB-0682-4E73-928C-4FD506FB0E3A}"/>
              </a:ext>
            </a:extLst>
          </p:cNvPr>
          <p:cNvGraphicFramePr>
            <a:graphicFrameLocks noGrp="1"/>
          </p:cNvGraphicFramePr>
          <p:nvPr>
            <p:ph idx="1"/>
            <p:extLst>
              <p:ext uri="{D42A27DB-BD31-4B8C-83A1-F6EECF244321}">
                <p14:modId xmlns:p14="http://schemas.microsoft.com/office/powerpoint/2010/main" val="4066337780"/>
              </p:ext>
            </p:extLst>
          </p:nvPr>
        </p:nvGraphicFramePr>
        <p:xfrm>
          <a:off x="1954083" y="1987538"/>
          <a:ext cx="7749211" cy="4244593"/>
        </p:xfrm>
        <a:graphic>
          <a:graphicData uri="http://schemas.openxmlformats.org/drawingml/2006/table">
            <a:tbl>
              <a:tblPr firstRow="1" firstCol="1" bandRow="1">
                <a:tableStyleId>{68D230F3-CF80-4859-8CE7-A43EE81993B5}</a:tableStyleId>
              </a:tblPr>
              <a:tblGrid>
                <a:gridCol w="2582784">
                  <a:extLst>
                    <a:ext uri="{9D8B030D-6E8A-4147-A177-3AD203B41FA5}">
                      <a16:colId xmlns:a16="http://schemas.microsoft.com/office/drawing/2014/main" val="2233393552"/>
                    </a:ext>
                  </a:extLst>
                </a:gridCol>
                <a:gridCol w="2582784">
                  <a:extLst>
                    <a:ext uri="{9D8B030D-6E8A-4147-A177-3AD203B41FA5}">
                      <a16:colId xmlns:a16="http://schemas.microsoft.com/office/drawing/2014/main" val="1989863977"/>
                    </a:ext>
                  </a:extLst>
                </a:gridCol>
                <a:gridCol w="2583643">
                  <a:extLst>
                    <a:ext uri="{9D8B030D-6E8A-4147-A177-3AD203B41FA5}">
                      <a16:colId xmlns:a16="http://schemas.microsoft.com/office/drawing/2014/main" val="2838659579"/>
                    </a:ext>
                  </a:extLst>
                </a:gridCol>
              </a:tblGrid>
              <a:tr h="249682">
                <a:tc>
                  <a:txBody>
                    <a:bodyPr/>
                    <a:lstStyle/>
                    <a:p>
                      <a:pPr marL="0" marR="0" algn="ctr">
                        <a:spcBef>
                          <a:spcPts val="0"/>
                        </a:spcBef>
                        <a:spcAft>
                          <a:spcPts val="0"/>
                        </a:spcAft>
                      </a:pPr>
                      <a:r>
                        <a:rPr lang="en-US" sz="1200">
                          <a:effectLst/>
                          <a:highlight>
                            <a:srgbClr val="FFFFFF"/>
                          </a:highlight>
                        </a:rPr>
                        <a:t>#Column</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Service load</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Ultimate load</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48827413"/>
                  </a:ext>
                </a:extLst>
              </a:tr>
              <a:tr h="499363">
                <a:tc>
                  <a:txBody>
                    <a:bodyPr/>
                    <a:lstStyle/>
                    <a:p>
                      <a:pPr marL="0" marR="0" algn="ctr">
                        <a:spcBef>
                          <a:spcPts val="0"/>
                        </a:spcBef>
                        <a:spcAft>
                          <a:spcPts val="0"/>
                        </a:spcAft>
                      </a:pPr>
                      <a:r>
                        <a:rPr lang="en-US" sz="1200">
                          <a:effectLst/>
                          <a:highlight>
                            <a:srgbClr val="FFFFFF"/>
                          </a:highlight>
                        </a:rPr>
                        <a:t>C1</a:t>
                      </a:r>
                      <a:endParaRPr lang="en-US" sz="1100">
                        <a:effectLst/>
                      </a:endParaRPr>
                    </a:p>
                    <a:p>
                      <a:pPr marL="0" marR="0" algn="ctr">
                        <a:spcBef>
                          <a:spcPts val="0"/>
                        </a:spcBef>
                        <a:spcAft>
                          <a:spcPts val="0"/>
                        </a:spcAft>
                      </a:pPr>
                      <a:r>
                        <a:rPr lang="en-US" sz="1200">
                          <a:effectLst/>
                          <a:highlight>
                            <a:srgbClr val="FFFFFF"/>
                          </a:highlight>
                        </a:rPr>
                        <a:t> </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454.83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596.9</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62868616"/>
                  </a:ext>
                </a:extLst>
              </a:tr>
              <a:tr h="249682">
                <a:tc>
                  <a:txBody>
                    <a:bodyPr/>
                    <a:lstStyle/>
                    <a:p>
                      <a:pPr marL="0" marR="0" algn="ctr">
                        <a:spcBef>
                          <a:spcPts val="0"/>
                        </a:spcBef>
                        <a:spcAft>
                          <a:spcPts val="0"/>
                        </a:spcAft>
                      </a:pPr>
                      <a:r>
                        <a:rPr lang="en-US" sz="1200">
                          <a:effectLst/>
                          <a:highlight>
                            <a:srgbClr val="FFFFFF"/>
                          </a:highlight>
                        </a:rPr>
                        <a:t>C2</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708.95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942.942</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52061947"/>
                  </a:ext>
                </a:extLst>
              </a:tr>
              <a:tr h="249682">
                <a:tc>
                  <a:txBody>
                    <a:bodyPr/>
                    <a:lstStyle/>
                    <a:p>
                      <a:pPr marL="0" marR="0" algn="ctr">
                        <a:spcBef>
                          <a:spcPts val="0"/>
                        </a:spcBef>
                        <a:spcAft>
                          <a:spcPts val="0"/>
                        </a:spcAft>
                      </a:pPr>
                      <a:r>
                        <a:rPr lang="en-US" sz="1200">
                          <a:effectLst/>
                          <a:highlight>
                            <a:srgbClr val="FFFFFF"/>
                          </a:highlight>
                        </a:rPr>
                        <a:t>C3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381.44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492.30</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41399021"/>
                  </a:ext>
                </a:extLst>
              </a:tr>
              <a:tr h="249682">
                <a:tc>
                  <a:txBody>
                    <a:bodyPr/>
                    <a:lstStyle/>
                    <a:p>
                      <a:pPr marL="0" marR="0" algn="ctr">
                        <a:spcBef>
                          <a:spcPts val="0"/>
                        </a:spcBef>
                        <a:spcAft>
                          <a:spcPts val="0"/>
                        </a:spcAft>
                      </a:pPr>
                      <a:r>
                        <a:rPr lang="en-US" sz="1200">
                          <a:effectLst/>
                          <a:highlight>
                            <a:srgbClr val="FFFFFF"/>
                          </a:highlight>
                        </a:rPr>
                        <a:t>C4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402.53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521</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4973207"/>
                  </a:ext>
                </a:extLst>
              </a:tr>
              <a:tr h="249682">
                <a:tc>
                  <a:txBody>
                    <a:bodyPr/>
                    <a:lstStyle/>
                    <a:p>
                      <a:pPr marL="0" marR="0" algn="ctr">
                        <a:spcBef>
                          <a:spcPts val="0"/>
                        </a:spcBef>
                        <a:spcAft>
                          <a:spcPts val="0"/>
                        </a:spcAft>
                      </a:pPr>
                      <a:r>
                        <a:rPr lang="en-US" sz="1200">
                          <a:effectLst/>
                          <a:highlight>
                            <a:srgbClr val="FFFFFF"/>
                          </a:highlight>
                        </a:rPr>
                        <a:t>C5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662.81</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880</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54761930"/>
                  </a:ext>
                </a:extLst>
              </a:tr>
              <a:tr h="249682">
                <a:tc>
                  <a:txBody>
                    <a:bodyPr/>
                    <a:lstStyle/>
                    <a:p>
                      <a:pPr marL="0" marR="0" algn="ctr">
                        <a:spcBef>
                          <a:spcPts val="0"/>
                        </a:spcBef>
                        <a:spcAft>
                          <a:spcPts val="0"/>
                        </a:spcAft>
                      </a:pPr>
                      <a:r>
                        <a:rPr lang="en-US" sz="1200" dirty="0">
                          <a:effectLst/>
                          <a:highlight>
                            <a:srgbClr val="FFFFFF"/>
                          </a:highlight>
                        </a:rPr>
                        <a:t>C6</a:t>
                      </a:r>
                      <a:endParaRPr lang="en-US" sz="1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400</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522.57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61231965"/>
                  </a:ext>
                </a:extLst>
              </a:tr>
              <a:tr h="249682">
                <a:tc>
                  <a:txBody>
                    <a:bodyPr/>
                    <a:lstStyle/>
                    <a:p>
                      <a:pPr marL="0" marR="0" algn="ctr">
                        <a:spcBef>
                          <a:spcPts val="0"/>
                        </a:spcBef>
                        <a:spcAft>
                          <a:spcPts val="0"/>
                        </a:spcAft>
                      </a:pPr>
                      <a:r>
                        <a:rPr lang="en-US" sz="1200">
                          <a:effectLst/>
                          <a:highlight>
                            <a:srgbClr val="FFFFFF"/>
                          </a:highlight>
                        </a:rPr>
                        <a:t>C7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877.18</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1167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82127358"/>
                  </a:ext>
                </a:extLst>
              </a:tr>
              <a:tr h="249682">
                <a:tc>
                  <a:txBody>
                    <a:bodyPr/>
                    <a:lstStyle/>
                    <a:p>
                      <a:pPr marL="0" marR="0" algn="ctr">
                        <a:spcBef>
                          <a:spcPts val="0"/>
                        </a:spcBef>
                        <a:spcAft>
                          <a:spcPts val="0"/>
                        </a:spcAft>
                      </a:pPr>
                      <a:r>
                        <a:rPr lang="en-US" sz="1200">
                          <a:effectLst/>
                          <a:highlight>
                            <a:srgbClr val="FFFFFF"/>
                          </a:highlight>
                        </a:rPr>
                        <a:t>C8</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1415.98</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1903</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38684846"/>
                  </a:ext>
                </a:extLst>
              </a:tr>
              <a:tr h="249682">
                <a:tc>
                  <a:txBody>
                    <a:bodyPr/>
                    <a:lstStyle/>
                    <a:p>
                      <a:pPr marL="0" marR="0" algn="ctr">
                        <a:spcBef>
                          <a:spcPts val="0"/>
                        </a:spcBef>
                        <a:spcAft>
                          <a:spcPts val="0"/>
                        </a:spcAft>
                      </a:pPr>
                      <a:r>
                        <a:rPr lang="en-US" sz="1200">
                          <a:effectLst/>
                          <a:highlight>
                            <a:srgbClr val="FFFFFF"/>
                          </a:highlight>
                        </a:rPr>
                        <a:t>C9</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524.55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683</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99838783"/>
                  </a:ext>
                </a:extLst>
              </a:tr>
              <a:tr h="249682">
                <a:tc>
                  <a:txBody>
                    <a:bodyPr/>
                    <a:lstStyle/>
                    <a:p>
                      <a:pPr marL="0" marR="0" algn="ctr">
                        <a:spcBef>
                          <a:spcPts val="0"/>
                        </a:spcBef>
                        <a:spcAft>
                          <a:spcPts val="0"/>
                        </a:spcAft>
                      </a:pPr>
                      <a:r>
                        <a:rPr lang="en-US" sz="1200">
                          <a:effectLst/>
                          <a:highlight>
                            <a:srgbClr val="FFFFFF"/>
                          </a:highlight>
                        </a:rPr>
                        <a:t>C10</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537.75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701</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34180690"/>
                  </a:ext>
                </a:extLst>
              </a:tr>
              <a:tr h="249682">
                <a:tc>
                  <a:txBody>
                    <a:bodyPr/>
                    <a:lstStyle/>
                    <a:p>
                      <a:pPr marL="0" marR="0" algn="ctr">
                        <a:spcBef>
                          <a:spcPts val="0"/>
                        </a:spcBef>
                        <a:spcAft>
                          <a:spcPts val="0"/>
                        </a:spcAft>
                      </a:pPr>
                      <a:r>
                        <a:rPr lang="en-US" sz="1200">
                          <a:effectLst/>
                          <a:highlight>
                            <a:srgbClr val="FFFFFF"/>
                          </a:highlight>
                        </a:rPr>
                        <a:t>C11</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1346.15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1807</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61444048"/>
                  </a:ext>
                </a:extLst>
              </a:tr>
              <a:tr h="249682">
                <a:tc>
                  <a:txBody>
                    <a:bodyPr/>
                    <a:lstStyle/>
                    <a:p>
                      <a:pPr marL="0" marR="0" algn="ctr">
                        <a:spcBef>
                          <a:spcPts val="0"/>
                        </a:spcBef>
                        <a:spcAft>
                          <a:spcPts val="0"/>
                        </a:spcAft>
                      </a:pPr>
                      <a:r>
                        <a:rPr lang="en-US" sz="1200">
                          <a:effectLst/>
                          <a:highlight>
                            <a:srgbClr val="FFFFFF"/>
                          </a:highlight>
                        </a:rPr>
                        <a:t>C12</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742.91</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982</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4330294"/>
                  </a:ext>
                </a:extLst>
              </a:tr>
              <a:tr h="249682">
                <a:tc>
                  <a:txBody>
                    <a:bodyPr/>
                    <a:lstStyle/>
                    <a:p>
                      <a:pPr marL="0" marR="0" algn="ctr">
                        <a:spcBef>
                          <a:spcPts val="0"/>
                        </a:spcBef>
                        <a:spcAft>
                          <a:spcPts val="0"/>
                        </a:spcAft>
                      </a:pPr>
                      <a:r>
                        <a:rPr lang="en-US" sz="1200">
                          <a:effectLst/>
                          <a:highlight>
                            <a:srgbClr val="FFFFFF"/>
                          </a:highlight>
                        </a:rPr>
                        <a:t>C13</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725.4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958.58</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29146319"/>
                  </a:ext>
                </a:extLst>
              </a:tr>
              <a:tr h="249682">
                <a:tc>
                  <a:txBody>
                    <a:bodyPr/>
                    <a:lstStyle/>
                    <a:p>
                      <a:pPr marL="0" marR="0" algn="ctr">
                        <a:spcBef>
                          <a:spcPts val="0"/>
                        </a:spcBef>
                        <a:spcAft>
                          <a:spcPts val="0"/>
                        </a:spcAft>
                      </a:pPr>
                      <a:r>
                        <a:rPr lang="en-US" sz="1200">
                          <a:effectLst/>
                          <a:highlight>
                            <a:srgbClr val="FFFFFF"/>
                          </a:highlight>
                        </a:rPr>
                        <a:t>C14</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864.36</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1153</a:t>
                      </a:r>
                      <a:endParaRPr lang="en-US" sz="1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80744157"/>
                  </a:ext>
                </a:extLst>
              </a:tr>
              <a:tr h="249682">
                <a:tc>
                  <a:txBody>
                    <a:bodyPr/>
                    <a:lstStyle/>
                    <a:p>
                      <a:pPr marL="0" marR="0" algn="ctr">
                        <a:spcBef>
                          <a:spcPts val="0"/>
                        </a:spcBef>
                        <a:spcAft>
                          <a:spcPts val="0"/>
                        </a:spcAft>
                      </a:pPr>
                      <a:r>
                        <a:rPr lang="en-US" sz="1200">
                          <a:effectLst/>
                          <a:highlight>
                            <a:srgbClr val="FFFFFF"/>
                          </a:highlight>
                        </a:rPr>
                        <a:t>C15</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highlight>
                            <a:srgbClr val="FFFFFF"/>
                          </a:highlight>
                        </a:rPr>
                        <a:t>1089.87</a:t>
                      </a:r>
                      <a:endParaRPr lang="en-US"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dirty="0">
                          <a:effectLst/>
                          <a:highlight>
                            <a:srgbClr val="FFFFFF"/>
                          </a:highlight>
                        </a:rPr>
                        <a:t>1459</a:t>
                      </a:r>
                      <a:endParaRPr lang="en-US" sz="1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2452547"/>
                  </a:ext>
                </a:extLst>
              </a:tr>
            </a:tbl>
          </a:graphicData>
        </a:graphic>
      </p:graphicFrame>
    </p:spTree>
    <p:extLst>
      <p:ext uri="{BB962C8B-B14F-4D97-AF65-F5344CB8AC3E}">
        <p14:creationId xmlns:p14="http://schemas.microsoft.com/office/powerpoint/2010/main" val="218369590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
  <TotalTime>1641</TotalTime>
  <Words>1607</Words>
  <Application>Microsoft Office PowerPoint</Application>
  <PresentationFormat>Widescreen</PresentationFormat>
  <Paragraphs>212</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Cambria Math</vt:lpstr>
      <vt:lpstr>Myanmar Text</vt:lpstr>
      <vt:lpstr>Times New Roman</vt:lpstr>
      <vt:lpstr>Wingdings</vt:lpstr>
      <vt:lpstr>Retrospect</vt:lpstr>
      <vt:lpstr>Foundation Design for a multi-story residential Building in Tulkarm city</vt:lpstr>
      <vt:lpstr>Outline of the project </vt:lpstr>
      <vt:lpstr>Introduction </vt:lpstr>
      <vt:lpstr>PowerPoint Presentation</vt:lpstr>
      <vt:lpstr>Objectives </vt:lpstr>
      <vt:lpstr>Methodology</vt:lpstr>
      <vt:lpstr>Drawing the plans</vt:lpstr>
      <vt:lpstr>Loads Calculation</vt:lpstr>
      <vt:lpstr>Loads Calculation</vt:lpstr>
      <vt:lpstr>Loads Calculation</vt:lpstr>
      <vt:lpstr>Loads Calculation</vt:lpstr>
      <vt:lpstr>Design of foundation</vt:lpstr>
      <vt:lpstr>Total service load on the base(Ps)= 454.83+708.95+381.44+405.53+662.81+400+988.18+400+877.18+1415.98+524.55+537.75+1346.15+742.91+725.4+864.36+1098.87+849.36+1089.87+849.26+799.29+1456.75+971.46+378.47+534.37+529.64+412.24+744.63+372.488+ 429.87=18612.808 KN   Area of footing = Service load / Bearing Capacity 18612.808/150=124.08 m2 use area of footing 170 m2 </vt:lpstr>
      <vt:lpstr>Raft foundation has been modeled in SAFE 2016 </vt:lpstr>
      <vt:lpstr>Bearing capacity check: </vt:lpstr>
      <vt:lpstr>Check bearing capacity manually: to check mat foundation for soil failure: by taking reference lines on X and Y directions at left between corner of the mat foundation: ∑PiXi=(.275*597)+(.518*1168)+(.275*959)+(.275*493)+(3.80*705)+(3.80*1153)+(6.14*698)+(6.14*1460)+(6.075*1903)+(6.075*942)+(9.87*493)+(9.87*683)+(10.10*351)+(500*10.30)+(10.30*1106)+(947*10.05)+(12.10*1038)+(12.12*428)+(12.30*350)+(702*12.475)+(12.475*521)+(880*16.475)+(16.475*1807)+(1960*15.30)+(15.30*996)+(17.65*492)+(564*20.80)+(1294*20.80)+(21.37*983)+(523*21.37)=286282.8   ∑PiYi = (.275*597)+(3.255*1168)+(7.5*958)+(492*11.10)+(11.10*705)+(1153*7.5)+(11.30*698)+(1460*7.5)+(3.223*1903)+(943*275)+(.275*492)+(683*3.225)+(5.70*350)+(500*5.80)+(7.4*1106)+(946*11.5)+(7.4*1038)+(428*5.8)+(5.7*350)+(701*3.225)+(.275*521)+(880*.275)+(3.225*1807)+(1960*7.5)+(11.50*996)+(492*11.70)+(11.70*563.90)+(1293*7.5)+(3.225*982)+(522*.275)=156730.375   Xp = ∑PiXi/∑Pi=286282.8/26690= 10.75 m  Yp = ∑PiYi/∑Pi=156730.375/26690= 5.87 m  ∑Mx=26690(10.78-10.735)= - 322.676 Kn.m ∑My= -740 Kn.m  ၒmax=26690/287  + (-322676*0.95/3926.917)  + ( -740*.0325/12101.465)  =  92.93 KN/m2 &lt; 150 KN/m2  Difference =( q safe - q manual )/ q manual  *100% = (150-92.93)/92.93=6.141% less than 10% ok. </vt:lpstr>
      <vt:lpstr>Raft thickness: In Raft foundation the thickness can be determined by checking the diagonal tension shear that will be imposed in the raft. The maximum ultimate load will be used in calculation.   Mat thickness controlled by wide beam shear. And punching shear, punching shear is more critical.  punching shea given in this equation: Vu=Pu-qu*d Thickness can be determined by a check column with high load and minimum area.   wide beam shear check  </vt:lpstr>
      <vt:lpstr>Punching shear: </vt:lpstr>
      <vt:lpstr>flexure design  :  use d =51 cm       h=60cm       cover =9 cm  </vt:lpstr>
      <vt:lpstr>Second option design (Piles Foundation): </vt:lpstr>
      <vt:lpstr>PowerPoint Presentation</vt:lpstr>
      <vt:lpstr>Punching shear check  N/C that means the ratio =0 punching shear =0. so it’s ok .  </vt:lpstr>
      <vt:lpstr>Wide beam check : </vt:lpstr>
      <vt:lpstr>PowerPoint Presentation</vt:lpstr>
      <vt:lpstr>Retaining Wall Design: </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Water Master Plan for Qalqiliya .</dc:title>
  <dc:creator>Dell</dc:creator>
  <cp:lastModifiedBy>osaid odeh</cp:lastModifiedBy>
  <cp:revision>121</cp:revision>
  <dcterms:created xsi:type="dcterms:W3CDTF">2020-05-31T20:40:08Z</dcterms:created>
  <dcterms:modified xsi:type="dcterms:W3CDTF">2021-06-05T08:06:35Z</dcterms:modified>
</cp:coreProperties>
</file>