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4" r:id="rId18"/>
    <p:sldId id="275" r:id="rId19"/>
    <p:sldId id="276" r:id="rId20"/>
    <p:sldId id="277" r:id="rId21"/>
    <p:sldId id="301" r:id="rId22"/>
    <p:sldId id="278" r:id="rId23"/>
    <p:sldId id="280" r:id="rId24"/>
    <p:sldId id="279" r:id="rId25"/>
    <p:sldId id="281" r:id="rId26"/>
    <p:sldId id="291" r:id="rId27"/>
    <p:sldId id="292" r:id="rId28"/>
    <p:sldId id="302" r:id="rId29"/>
    <p:sldId id="293" r:id="rId30"/>
    <p:sldId id="294" r:id="rId31"/>
    <p:sldId id="295" r:id="rId32"/>
    <p:sldId id="296" r:id="rId33"/>
    <p:sldId id="297" r:id="rId34"/>
    <p:sldId id="298" r:id="rId35"/>
    <p:sldId id="299" r:id="rId36"/>
    <p:sldId id="300" r:id="rId37"/>
    <p:sldId id="282" r:id="rId38"/>
    <p:sldId id="283" r:id="rId39"/>
    <p:sldId id="284" r:id="rId40"/>
    <p:sldId id="285" r:id="rId41"/>
    <p:sldId id="286" r:id="rId42"/>
    <p:sldId id="287" r:id="rId43"/>
    <p:sldId id="288" r:id="rId44"/>
    <p:sldId id="289" r:id="rId45"/>
    <p:sldId id="290" r:id="rId46"/>
    <p:sldId id="303" r:id="rId47"/>
    <p:sldId id="304" r:id="rId48"/>
    <p:sldId id="305" r:id="rId4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97" autoAdjust="0"/>
    <p:restoredTop sz="94660"/>
  </p:normalViewPr>
  <p:slideViewPr>
    <p:cSldViewPr snapToGrid="0">
      <p:cViewPr varScale="1">
        <p:scale>
          <a:sx n="86" d="100"/>
          <a:sy n="86" d="100"/>
        </p:scale>
        <p:origin x="422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viewProps" Target="view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2AD381-AF1B-4AB7-99FB-8EF4E5389731}" type="datetimeFigureOut">
              <a:rPr lang="en-US" smtClean="0"/>
              <a:t>6/7/2020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05C6C-C2A3-4545-B07F-DF6631AF18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63351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2AD381-AF1B-4AB7-99FB-8EF4E5389731}" type="datetimeFigureOut">
              <a:rPr lang="en-US" smtClean="0"/>
              <a:t>6/7/2020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05C6C-C2A3-4545-B07F-DF6631AF18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1525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2AD381-AF1B-4AB7-99FB-8EF4E5389731}" type="datetimeFigureOut">
              <a:rPr lang="en-US" smtClean="0"/>
              <a:t>6/7/2020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05C6C-C2A3-4545-B07F-DF6631AF18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71443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2AD381-AF1B-4AB7-99FB-8EF4E5389731}" type="datetimeFigureOut">
              <a:rPr lang="en-US" smtClean="0"/>
              <a:t>6/7/2020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05C6C-C2A3-4545-B07F-DF6631AF18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51310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2AD381-AF1B-4AB7-99FB-8EF4E5389731}" type="datetimeFigureOut">
              <a:rPr lang="en-US" smtClean="0"/>
              <a:t>6/7/2020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05C6C-C2A3-4545-B07F-DF6631AF18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53568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2AD381-AF1B-4AB7-99FB-8EF4E5389731}" type="datetimeFigureOut">
              <a:rPr lang="en-US" smtClean="0"/>
              <a:t>6/7/2020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05C6C-C2A3-4545-B07F-DF6631AF18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50433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2AD381-AF1B-4AB7-99FB-8EF4E5389731}" type="datetimeFigureOut">
              <a:rPr lang="en-US" smtClean="0"/>
              <a:t>6/7/2020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05C6C-C2A3-4545-B07F-DF6631AF18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00389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2AD381-AF1B-4AB7-99FB-8EF4E5389731}" type="datetimeFigureOut">
              <a:rPr lang="en-US" smtClean="0"/>
              <a:t>6/7/2020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05C6C-C2A3-4545-B07F-DF6631AF18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27322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2AD381-AF1B-4AB7-99FB-8EF4E5389731}" type="datetimeFigureOut">
              <a:rPr lang="en-US" smtClean="0"/>
              <a:t>6/7/2020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05C6C-C2A3-4545-B07F-DF6631AF18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74807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2AD381-AF1B-4AB7-99FB-8EF4E5389731}" type="datetimeFigureOut">
              <a:rPr lang="en-US" smtClean="0"/>
              <a:t>6/7/2020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05C6C-C2A3-4545-B07F-DF6631AF18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43170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2AD381-AF1B-4AB7-99FB-8EF4E5389731}" type="datetimeFigureOut">
              <a:rPr lang="en-US" smtClean="0"/>
              <a:t>6/7/2020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05C6C-C2A3-4545-B07F-DF6631AF18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850961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2AD381-AF1B-4AB7-99FB-8EF4E5389731}" type="datetimeFigureOut">
              <a:rPr lang="en-US" smtClean="0"/>
              <a:t>6/7/2020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05C6C-C2A3-4545-B07F-DF6631AF18CA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875724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2AD381-AF1B-4AB7-99FB-8EF4E5389731}" type="datetimeFigureOut">
              <a:rPr lang="en-US" smtClean="0"/>
              <a:t>6/7/2020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05C6C-C2A3-4545-B07F-DF6631AF18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478772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2AD381-AF1B-4AB7-99FB-8EF4E5389731}" type="datetimeFigureOut">
              <a:rPr lang="en-US" smtClean="0"/>
              <a:t>6/7/2020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05C6C-C2A3-4545-B07F-DF6631AF18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103819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2AD381-AF1B-4AB7-99FB-8EF4E5389731}" type="datetimeFigureOut">
              <a:rPr lang="en-US" smtClean="0"/>
              <a:t>6/7/2020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05C6C-C2A3-4545-B07F-DF6631AF18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26093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2AD381-AF1B-4AB7-99FB-8EF4E5389731}" type="datetimeFigureOut">
              <a:rPr lang="en-US" smtClean="0"/>
              <a:t>6/7/2020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05C6C-C2A3-4545-B07F-DF6631AF18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814526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2AD381-AF1B-4AB7-99FB-8EF4E5389731}" type="datetimeFigureOut">
              <a:rPr lang="en-US" smtClean="0"/>
              <a:t>6/7/2020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05C6C-C2A3-4545-B07F-DF6631AF18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76936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112AD381-AF1B-4AB7-99FB-8EF4E5389731}" type="datetimeFigureOut">
              <a:rPr lang="en-US" smtClean="0"/>
              <a:t>6/7/2020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B05C6C-C2A3-4545-B07F-DF6631AF18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539780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4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48.png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DC190A-1586-45C7-9E7A-F81D4B8D8F8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9798" y="1219200"/>
            <a:ext cx="11212497" cy="2465033"/>
          </a:xfrm>
        </p:spPr>
        <p:txBody>
          <a:bodyPr/>
          <a:lstStyle/>
          <a:p>
            <a:pPr algn="ctr"/>
            <a:r>
              <a:rPr lang="en-US" sz="4000" dirty="0"/>
              <a:t>CONSTRUCTION PROJECT MANAGEMENT REALITY IN PALESTINE:</a:t>
            </a:r>
            <a:br>
              <a:rPr lang="en-US" sz="4000" dirty="0"/>
            </a:br>
            <a:r>
              <a:rPr lang="en-US" sz="4000" dirty="0"/>
              <a:t>MES CASE STUDY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91F8246-4B16-47A7-A483-611D12D9E27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54955" y="3817397"/>
            <a:ext cx="8825658" cy="2654423"/>
          </a:xfrm>
        </p:spPr>
        <p:txBody>
          <a:bodyPr/>
          <a:lstStyle/>
          <a:p>
            <a:pPr algn="ctr"/>
            <a:r>
              <a:rPr lang="en-US" dirty="0"/>
              <a:t>FaKHRI ANAN JAYYOSI</a:t>
            </a:r>
          </a:p>
          <a:p>
            <a:pPr algn="ctr"/>
            <a:r>
              <a:rPr lang="en-US" dirty="0"/>
              <a:t>JAWDAT AYMAN RABBa’</a:t>
            </a:r>
          </a:p>
          <a:p>
            <a:pPr algn="ctr"/>
            <a:r>
              <a:rPr lang="en-US" dirty="0"/>
              <a:t>MAHER MOHAMMAD BARAKAT</a:t>
            </a:r>
          </a:p>
          <a:p>
            <a:pPr algn="ctr"/>
            <a:r>
              <a:rPr lang="en-US" dirty="0"/>
              <a:t>MUAIAD KHALED ABDUL-DAYEM</a:t>
            </a:r>
          </a:p>
          <a:p>
            <a:pPr algn="ctr"/>
            <a:r>
              <a:rPr lang="en-US" dirty="0">
                <a:solidFill>
                  <a:srgbClr val="FF0000"/>
                </a:solidFill>
              </a:rPr>
              <a:t>Supervisor: Dr. </a:t>
            </a:r>
            <a:r>
              <a:rPr lang="en-US" dirty="0" err="1">
                <a:solidFill>
                  <a:srgbClr val="FF0000"/>
                </a:solidFill>
              </a:rPr>
              <a:t>Mohhamed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aBU</a:t>
            </a:r>
            <a:r>
              <a:rPr lang="en-US" dirty="0">
                <a:solidFill>
                  <a:srgbClr val="FF0000"/>
                </a:solidFill>
              </a:rPr>
              <a:t> NI’MEH</a:t>
            </a:r>
          </a:p>
        </p:txBody>
      </p:sp>
    </p:spTree>
    <p:extLst>
      <p:ext uri="{BB962C8B-B14F-4D97-AF65-F5344CB8AC3E}">
        <p14:creationId xmlns:p14="http://schemas.microsoft.com/office/powerpoint/2010/main" val="14853674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3191D1-9F44-470A-8E15-5DFBD79BC3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772400"/>
          </a:xfrm>
        </p:spPr>
        <p:txBody>
          <a:bodyPr/>
          <a:lstStyle/>
          <a:p>
            <a:r>
              <a:rPr lang="en-US" sz="4000" b="1" dirty="0">
                <a:solidFill>
                  <a:schemeClr val="accent1"/>
                </a:solidFill>
              </a:rPr>
              <a:t>GRADUATION PROJECT 1 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E72CE9-B811-4314-A5B4-2A90D8A4D6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5130" y="1225118"/>
            <a:ext cx="9404723" cy="5023281"/>
          </a:xfrm>
        </p:spPr>
        <p:txBody>
          <a:bodyPr/>
          <a:lstStyle/>
          <a:p>
            <a:pPr>
              <a:buClr>
                <a:schemeClr val="accent1"/>
              </a:buClr>
              <a:buFont typeface="Wingdings" panose="05000000000000000000" pitchFamily="2" charset="2"/>
              <a:buChar char="q"/>
            </a:pPr>
            <a:r>
              <a:rPr lang="en-US" sz="2400" dirty="0"/>
              <a:t>Construction sector participates with 14% and 23% in the national income in the West bank and Gaza respectively.</a:t>
            </a:r>
          </a:p>
          <a:p>
            <a:pPr>
              <a:buClr>
                <a:schemeClr val="accent1"/>
              </a:buClr>
              <a:buFont typeface="Wingdings" panose="05000000000000000000" pitchFamily="2" charset="2"/>
              <a:buChar char="q"/>
            </a:pPr>
            <a:r>
              <a:rPr lang="en-US" sz="2400" dirty="0"/>
              <a:t>Problem statement:</a:t>
            </a:r>
          </a:p>
          <a:p>
            <a:pPr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2400" dirty="0"/>
              <a:t>Lack of appreciation towards adopting creative management methods</a:t>
            </a:r>
          </a:p>
          <a:p>
            <a:pPr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2400" dirty="0"/>
              <a:t>Big misunderstanding towards management concepts and its benefits</a:t>
            </a:r>
          </a:p>
          <a:p>
            <a:pPr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2400" dirty="0"/>
              <a:t>Negligence towards BIM concept.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44680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FBEF07-267B-42A2-8B5E-BB77B7BF0E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2862" y="408374"/>
            <a:ext cx="9676991" cy="5840026"/>
          </a:xfrm>
        </p:spPr>
        <p:txBody>
          <a:bodyPr>
            <a:normAutofit/>
          </a:bodyPr>
          <a:lstStyle/>
          <a:p>
            <a:pPr>
              <a:buClr>
                <a:schemeClr val="accent1"/>
              </a:buClr>
              <a:buFont typeface="Wingdings" panose="05000000000000000000" pitchFamily="2" charset="2"/>
              <a:buChar char="q"/>
            </a:pPr>
            <a:r>
              <a:rPr lang="en-US" sz="2400" b="1" dirty="0">
                <a:solidFill>
                  <a:schemeClr val="accent1"/>
                </a:solidFill>
              </a:rPr>
              <a:t>Case study information.</a:t>
            </a:r>
          </a:p>
          <a:p>
            <a:pPr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2400" dirty="0"/>
              <a:t>Location: in the north western part of Nablus city</a:t>
            </a:r>
          </a:p>
          <a:p>
            <a:pPr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2400" dirty="0"/>
              <a:t>Land area: about 4800 square meters</a:t>
            </a:r>
          </a:p>
          <a:p>
            <a:pPr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2400" dirty="0"/>
              <a:t>Construction area: three stories of about 5700 square meters.</a:t>
            </a:r>
          </a:p>
          <a:p>
            <a:pPr marL="0" indent="0">
              <a:buNone/>
            </a:pPr>
            <a:r>
              <a:rPr lang="en-US" sz="2400" dirty="0"/>
              <a:t>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DB3604C-D6BA-45CD-B9F7-B3E8F6BDE74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5635" y="2434146"/>
            <a:ext cx="8762260" cy="4326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76668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D62B64-EFDC-4672-AC3A-447903BA13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8172" y="310718"/>
            <a:ext cx="9481682" cy="5937681"/>
          </a:xfrm>
        </p:spPr>
        <p:txBody>
          <a:bodyPr/>
          <a:lstStyle/>
          <a:p>
            <a:pPr>
              <a:buClr>
                <a:schemeClr val="accent1"/>
              </a:buClr>
              <a:buFont typeface="Wingdings" panose="05000000000000000000" pitchFamily="2" charset="2"/>
              <a:buChar char="q"/>
            </a:pPr>
            <a:r>
              <a:rPr lang="en-US" b="1" dirty="0">
                <a:solidFill>
                  <a:schemeClr val="accent1"/>
                </a:solidFill>
              </a:rPr>
              <a:t>Methodology:</a:t>
            </a:r>
          </a:p>
          <a:p>
            <a:pPr marL="0" indent="0">
              <a:buNone/>
            </a:pPr>
            <a:r>
              <a:rPr lang="en-US" dirty="0"/>
              <a:t>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0F0450-4712-4F8F-8D47-EB11CCD8745B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84413" y="896645"/>
            <a:ext cx="8460418" cy="5650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19862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C978EC-4FBF-4B2A-B244-D043B54DA3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781278"/>
          </a:xfrm>
        </p:spPr>
        <p:txBody>
          <a:bodyPr/>
          <a:lstStyle/>
          <a:p>
            <a:r>
              <a:rPr lang="en-US" sz="4000" b="1" dirty="0">
                <a:solidFill>
                  <a:schemeClr val="accent1"/>
                </a:solidFill>
              </a:rPr>
              <a:t>LIMITATIONS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08DBC7-7FD3-4655-A363-AEAFB804A9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5130" y="1083076"/>
            <a:ext cx="9404723" cy="5165323"/>
          </a:xfrm>
        </p:spPr>
        <p:txBody>
          <a:bodyPr>
            <a:normAutofit/>
          </a:bodyPr>
          <a:lstStyle/>
          <a:p>
            <a:pPr lvl="0">
              <a:buClr>
                <a:schemeClr val="accent1"/>
              </a:buClr>
              <a:buFont typeface="Wingdings" panose="05000000000000000000" pitchFamily="2" charset="2"/>
              <a:buChar char="q"/>
            </a:pPr>
            <a:r>
              <a:rPr lang="en-US" sz="2400" dirty="0"/>
              <a:t>The plans that were acquired were preliminary design plans.</a:t>
            </a:r>
          </a:p>
          <a:p>
            <a:pPr lvl="0">
              <a:buClr>
                <a:schemeClr val="accent1"/>
              </a:buClr>
              <a:buFont typeface="Wingdings" panose="05000000000000000000" pitchFamily="2" charset="2"/>
              <a:buChar char="q"/>
            </a:pPr>
            <a:r>
              <a:rPr lang="en-US" sz="2400" dirty="0"/>
              <a:t>This graduation project process was only applied to structural and architectural plans. </a:t>
            </a:r>
          </a:p>
          <a:p>
            <a:pPr lvl="0">
              <a:buClr>
                <a:schemeClr val="accent1"/>
              </a:buClr>
              <a:buFont typeface="Wingdings" panose="05000000000000000000" pitchFamily="2" charset="2"/>
              <a:buChar char="q"/>
            </a:pPr>
            <a:r>
              <a:rPr lang="en-US" sz="2400" dirty="0"/>
              <a:t>Overhead and profit percentages were stated as a lump percentage of 20%. </a:t>
            </a:r>
          </a:p>
          <a:p>
            <a:pPr lvl="0">
              <a:buClr>
                <a:schemeClr val="accent1"/>
              </a:buClr>
              <a:buFont typeface="Wingdings" panose="05000000000000000000" pitchFamily="2" charset="2"/>
              <a:buChar char="q"/>
            </a:pPr>
            <a:r>
              <a:rPr lang="en-US" sz="2400" dirty="0"/>
              <a:t>Tank walls and isolation (16,000 NIS), and interior stadium works (35,290 NIS) were not compared.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17680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583839-E967-44BD-81D1-2B1B9E25F2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834544"/>
          </a:xfrm>
        </p:spPr>
        <p:txBody>
          <a:bodyPr/>
          <a:lstStyle/>
          <a:p>
            <a:r>
              <a:rPr lang="en-US" b="1" dirty="0">
                <a:solidFill>
                  <a:schemeClr val="accent1"/>
                </a:solidFill>
              </a:rPr>
              <a:t>REVIT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D0FE2B-E7CA-4A18-AE7C-747E1EEC47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9294" y="1384918"/>
            <a:ext cx="9490560" cy="4863482"/>
          </a:xfrm>
        </p:spPr>
        <p:txBody>
          <a:bodyPr/>
          <a:lstStyle/>
          <a:p>
            <a:pPr>
              <a:buClr>
                <a:srgbClr val="C00000"/>
              </a:buClr>
              <a:buSzPct val="100000"/>
              <a:buFont typeface="Wingdings" panose="05000000000000000000" pitchFamily="2" charset="2"/>
              <a:buChar char="q"/>
            </a:pPr>
            <a:r>
              <a:rPr lang="en-US" b="1" dirty="0"/>
              <a:t>Definition: A BIM based software to create a model consisting of smart information.</a:t>
            </a:r>
          </a:p>
          <a:p>
            <a:pPr marL="457200" indent="-457200">
              <a:buClr>
                <a:srgbClr val="C00000"/>
              </a:buClr>
              <a:buSzPct val="100000"/>
              <a:buFont typeface="+mj-lt"/>
              <a:buAutoNum type="alphaLcParenR"/>
            </a:pPr>
            <a:endParaRPr lang="en-US" b="1" dirty="0"/>
          </a:p>
          <a:p>
            <a:pPr>
              <a:buClr>
                <a:srgbClr val="C00000"/>
              </a:buClr>
              <a:buSzPct val="100000"/>
              <a:buFont typeface="Wingdings" panose="05000000000000000000" pitchFamily="2" charset="2"/>
              <a:buChar char="q"/>
            </a:pPr>
            <a:r>
              <a:rPr lang="en-US" b="1" dirty="0"/>
              <a:t>Benefits:</a:t>
            </a:r>
          </a:p>
          <a:p>
            <a:pPr marL="457200" indent="-457200">
              <a:buClr>
                <a:srgbClr val="C00000"/>
              </a:buClr>
              <a:buSzPct val="100000"/>
              <a:buFont typeface="+mj-lt"/>
              <a:buAutoNum type="arabicPeriod"/>
            </a:pPr>
            <a:r>
              <a:rPr lang="en-US" b="1" dirty="0"/>
              <a:t>Simpler and more accurate quantity estimation.</a:t>
            </a:r>
          </a:p>
          <a:p>
            <a:pPr marL="457200" indent="-457200">
              <a:buClr>
                <a:srgbClr val="C00000"/>
              </a:buClr>
              <a:buSzPct val="100000"/>
              <a:buFont typeface="+mj-lt"/>
              <a:buAutoNum type="arabicPeriod"/>
            </a:pPr>
            <a:r>
              <a:rPr lang="en-US" b="1" dirty="0"/>
              <a:t>Reduce repetition.</a:t>
            </a:r>
          </a:p>
          <a:p>
            <a:pPr>
              <a:buFont typeface="Wingdings" panose="05000000000000000000" pitchFamily="2" charset="2"/>
              <a:buChar char="q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55647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243443-B3C0-4A5F-84AB-FFF9835B23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8374" y="310718"/>
            <a:ext cx="9641480" cy="5937681"/>
          </a:xfrm>
        </p:spPr>
        <p:txBody>
          <a:bodyPr/>
          <a:lstStyle/>
          <a:p>
            <a:pPr>
              <a:buClr>
                <a:schemeClr val="accent1"/>
              </a:buClr>
              <a:buFont typeface="Wingdings" panose="05000000000000000000" pitchFamily="2" charset="2"/>
              <a:buChar char="q"/>
            </a:pPr>
            <a:r>
              <a:rPr lang="en-US" b="1" dirty="0">
                <a:solidFill>
                  <a:schemeClr val="accent1"/>
                </a:solidFill>
              </a:rPr>
              <a:t>Defined data and inputs:</a:t>
            </a:r>
          </a:p>
          <a:p>
            <a:pPr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US" dirty="0"/>
              <a:t>2D plans as AutoCAD files.</a:t>
            </a:r>
          </a:p>
          <a:p>
            <a:pPr>
              <a:buFont typeface="Wingdings" panose="05000000000000000000" pitchFamily="2" charset="2"/>
              <a:buChar char="§"/>
            </a:pP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406D525-83D9-461C-964D-4CA410FA067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4416" y="1287261"/>
            <a:ext cx="10463167" cy="53532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09257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DA9F58-A1AD-44F0-B8BD-E57EEBC263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3984" y="399496"/>
            <a:ext cx="9685869" cy="6458504"/>
          </a:xfrm>
        </p:spPr>
        <p:txBody>
          <a:bodyPr/>
          <a:lstStyle/>
          <a:p>
            <a:pPr>
              <a:buClr>
                <a:schemeClr val="accent1"/>
              </a:buClr>
              <a:buFont typeface="Wingdings" panose="05000000000000000000" pitchFamily="2" charset="2"/>
              <a:buChar char="q"/>
            </a:pPr>
            <a:r>
              <a:rPr lang="en-US" b="1" dirty="0">
                <a:solidFill>
                  <a:schemeClr val="accent1"/>
                </a:solidFill>
              </a:rPr>
              <a:t>Levels</a:t>
            </a:r>
          </a:p>
          <a:p>
            <a:pPr marL="0" indent="0">
              <a:buNone/>
            </a:pPr>
            <a:r>
              <a:rPr lang="en-US" dirty="0"/>
              <a:t>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B754E43-4DD2-423D-8F09-E6C9A13F13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290" y="1260629"/>
            <a:ext cx="5038725" cy="497681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3C5D3D3-E4D4-42F4-BF8E-D6957A86800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41308" y="1260629"/>
            <a:ext cx="5343525" cy="49768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15088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5FCE10-442C-4DE1-B08B-829ACCED19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21" y="319595"/>
            <a:ext cx="9949387" cy="6338657"/>
          </a:xfrm>
        </p:spPr>
        <p:txBody>
          <a:bodyPr/>
          <a:lstStyle/>
          <a:p>
            <a:pPr>
              <a:buClr>
                <a:schemeClr val="accent1"/>
              </a:buClr>
              <a:buFont typeface="Wingdings" panose="05000000000000000000" pitchFamily="2" charset="2"/>
              <a:buChar char="q"/>
            </a:pPr>
            <a:r>
              <a:rPr lang="en-US" b="1" dirty="0">
                <a:solidFill>
                  <a:schemeClr val="accent1"/>
                </a:solidFill>
              </a:rPr>
              <a:t>Zones.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                    ZONE 1                                      ZONE 2                                 ZONE 3                       </a:t>
            </a:r>
          </a:p>
          <a:p>
            <a:pPr marL="0" indent="0">
              <a:buNone/>
            </a:pPr>
            <a:r>
              <a:rPr lang="en-US" dirty="0"/>
              <a:t>            AREA = 1970 m2                      AREA = 1737 m2                   AREA = 863 m2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346C4DB-3EC5-4AAC-B443-326A79C3B8E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14700" y="3488921"/>
            <a:ext cx="2933954" cy="275867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1E496BC-8F3E-42D7-972E-CF9417FC6BB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39271" y="3488921"/>
            <a:ext cx="2594337" cy="275867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4DF8B8F-86EC-4812-9E97-41CD41FEEFD3}"/>
              </a:ext>
            </a:extLst>
          </p:cNvPr>
          <p:cNvPicPr/>
          <p:nvPr/>
        </p:nvPicPr>
        <p:blipFill>
          <a:blip r:embed="rId4"/>
          <a:stretch>
            <a:fillRect/>
          </a:stretch>
        </p:blipFill>
        <p:spPr>
          <a:xfrm>
            <a:off x="724770" y="3488923"/>
            <a:ext cx="3270181" cy="27586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27284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E2A651-EB4C-4EDB-A077-3E1BA8EEFB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9294" y="452762"/>
            <a:ext cx="9490560" cy="6116714"/>
          </a:xfrm>
        </p:spPr>
        <p:txBody>
          <a:bodyPr/>
          <a:lstStyle/>
          <a:p>
            <a:pPr>
              <a:buClr>
                <a:schemeClr val="accent1"/>
              </a:buClr>
              <a:buFont typeface="Wingdings" panose="05000000000000000000" pitchFamily="2" charset="2"/>
              <a:buChar char="q"/>
            </a:pPr>
            <a:r>
              <a:rPr lang="en-US" b="1" dirty="0">
                <a:solidFill>
                  <a:schemeClr val="accent1"/>
                </a:solidFill>
              </a:rPr>
              <a:t>Elements Definition and modelling.</a:t>
            </a:r>
            <a:r>
              <a:rPr lang="en-US" b="1" dirty="0"/>
              <a:t> </a:t>
            </a:r>
          </a:p>
          <a:p>
            <a:pPr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US" dirty="0"/>
              <a:t>Structural: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45B59A5-B456-4E29-A65D-FFF9524ECF8C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479" y="1682320"/>
            <a:ext cx="5900581" cy="4887156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53BE435-5849-4C74-997C-1C35ABC93BFD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1682320"/>
            <a:ext cx="5935980" cy="488715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1205533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D1F2300-1297-40B9-BF3A-B367C4F1D000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554" y="1233996"/>
            <a:ext cx="5918446" cy="5392499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22EE559-80CA-4FD9-B70D-9129B3F9516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13383" y="1233996"/>
            <a:ext cx="5763207" cy="53924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60702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4F4FD1-8C83-42CE-B40B-CBC9EAD470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7352" y="266330"/>
            <a:ext cx="11496582" cy="6338656"/>
          </a:xfrm>
        </p:spPr>
        <p:txBody>
          <a:bodyPr/>
          <a:lstStyle/>
          <a:p>
            <a:pPr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US" b="1" dirty="0">
                <a:solidFill>
                  <a:schemeClr val="accent1"/>
                </a:solidFill>
              </a:rPr>
              <a:t>Architectural: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  </a:t>
            </a:r>
          </a:p>
          <a:p>
            <a:pPr marL="0" indent="0">
              <a:buNone/>
            </a:pPr>
            <a:r>
              <a:rPr lang="en-US" dirty="0"/>
              <a:t>                                                 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F0E54D2-51C7-462F-9EE5-C2C8B95F33A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152400" y="1154097"/>
            <a:ext cx="6125592" cy="500700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5DBB4BE-787F-439D-9CF3-1C98787C1512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2944" y="1154097"/>
            <a:ext cx="5576656" cy="500700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6634528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DCE902-A41D-4B6D-8A59-9D3EB99BDD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8474" y="381740"/>
            <a:ext cx="9898602" cy="6187736"/>
          </a:xfrm>
        </p:spPr>
        <p:txBody>
          <a:bodyPr/>
          <a:lstStyle/>
          <a:p>
            <a:pPr>
              <a:buClr>
                <a:schemeClr val="accent1"/>
              </a:buClr>
              <a:buFont typeface="Wingdings" panose="05000000000000000000" pitchFamily="2" charset="2"/>
              <a:buChar char="q"/>
            </a:pPr>
            <a:r>
              <a:rPr lang="en-US" b="1" dirty="0">
                <a:solidFill>
                  <a:schemeClr val="accent1"/>
                </a:solidFill>
              </a:rPr>
              <a:t>Quantity survey.</a:t>
            </a:r>
          </a:p>
          <a:p>
            <a:pPr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dirty="0"/>
              <a:t>Structural: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3127685A-29EA-426A-B713-F8E24078E8A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08378194"/>
              </p:ext>
            </p:extLst>
          </p:nvPr>
        </p:nvGraphicFramePr>
        <p:xfrm>
          <a:off x="1766656" y="1785704"/>
          <a:ext cx="8646851" cy="117856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016343">
                  <a:extLst>
                    <a:ext uri="{9D8B030D-6E8A-4147-A177-3AD203B41FA5}">
                      <a16:colId xmlns:a16="http://schemas.microsoft.com/office/drawing/2014/main" val="2093964861"/>
                    </a:ext>
                  </a:extLst>
                </a:gridCol>
                <a:gridCol w="2815253">
                  <a:extLst>
                    <a:ext uri="{9D8B030D-6E8A-4147-A177-3AD203B41FA5}">
                      <a16:colId xmlns:a16="http://schemas.microsoft.com/office/drawing/2014/main" val="2765500108"/>
                    </a:ext>
                  </a:extLst>
                </a:gridCol>
                <a:gridCol w="2815255">
                  <a:extLst>
                    <a:ext uri="{9D8B030D-6E8A-4147-A177-3AD203B41FA5}">
                      <a16:colId xmlns:a16="http://schemas.microsoft.com/office/drawing/2014/main" val="3186569183"/>
                    </a:ext>
                  </a:extLst>
                </a:gridCol>
              </a:tblGrid>
              <a:tr h="29464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Sub structure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Steel (ton)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Concrete(m3)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662049655"/>
                  </a:ext>
                </a:extLst>
              </a:tr>
              <a:tr h="29464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Footings</a:t>
                      </a:r>
                      <a:endParaRPr lang="en-US" sz="12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US" sz="1100">
                          <a:effectLst/>
                        </a:rPr>
                        <a:t>154.2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US" sz="1100" dirty="0">
                          <a:effectLst/>
                        </a:rPr>
                        <a:t>825.4</a:t>
                      </a:r>
                      <a:endParaRPr lang="en-US" sz="12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490105732"/>
                  </a:ext>
                </a:extLst>
              </a:tr>
              <a:tr h="29464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Tie beams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US" sz="1100">
                          <a:effectLst/>
                        </a:rPr>
                        <a:t>13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US" sz="1100">
                          <a:effectLst/>
                        </a:rPr>
                        <a:t>86.1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957272046"/>
                  </a:ext>
                </a:extLst>
              </a:tr>
              <a:tr h="29464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Total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US" sz="1100">
                          <a:effectLst/>
                        </a:rPr>
                        <a:t>167.2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US" sz="1100" dirty="0">
                          <a:effectLst/>
                        </a:rPr>
                        <a:t>911.5</a:t>
                      </a:r>
                      <a:endParaRPr lang="en-US" sz="12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071790876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6EB40B9D-CBC3-4071-8EF5-67CB762DCC9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82430835"/>
              </p:ext>
            </p:extLst>
          </p:nvPr>
        </p:nvGraphicFramePr>
        <p:xfrm>
          <a:off x="1775534" y="3429000"/>
          <a:ext cx="8646851" cy="260907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032134">
                  <a:extLst>
                    <a:ext uri="{9D8B030D-6E8A-4147-A177-3AD203B41FA5}">
                      <a16:colId xmlns:a16="http://schemas.microsoft.com/office/drawing/2014/main" val="2011124112"/>
                    </a:ext>
                  </a:extLst>
                </a:gridCol>
                <a:gridCol w="1556207">
                  <a:extLst>
                    <a:ext uri="{9D8B030D-6E8A-4147-A177-3AD203B41FA5}">
                      <a16:colId xmlns:a16="http://schemas.microsoft.com/office/drawing/2014/main" val="765930131"/>
                    </a:ext>
                  </a:extLst>
                </a:gridCol>
                <a:gridCol w="1896797">
                  <a:extLst>
                    <a:ext uri="{9D8B030D-6E8A-4147-A177-3AD203B41FA5}">
                      <a16:colId xmlns:a16="http://schemas.microsoft.com/office/drawing/2014/main" val="2530309310"/>
                    </a:ext>
                  </a:extLst>
                </a:gridCol>
                <a:gridCol w="2161713">
                  <a:extLst>
                    <a:ext uri="{9D8B030D-6E8A-4147-A177-3AD203B41FA5}">
                      <a16:colId xmlns:a16="http://schemas.microsoft.com/office/drawing/2014/main" val="2451776449"/>
                    </a:ext>
                  </a:extLst>
                </a:gridCol>
              </a:tblGrid>
              <a:tr h="260907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Super Structure 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Steel (ton)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Concrete(m3)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689608844"/>
                  </a:ext>
                </a:extLst>
              </a:tr>
              <a:tr h="260907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B2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US" sz="1100">
                          <a:effectLst/>
                        </a:rPr>
                        <a:t>Slabs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US" sz="1100">
                          <a:effectLst/>
                        </a:rPr>
                        <a:t>29.7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US" sz="1100">
                          <a:effectLst/>
                        </a:rPr>
                        <a:t>271.6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4015145832"/>
                  </a:ext>
                </a:extLst>
              </a:tr>
              <a:tr h="260907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US" sz="1100">
                          <a:effectLst/>
                        </a:rPr>
                        <a:t>Columns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US" sz="1100">
                          <a:effectLst/>
                        </a:rPr>
                        <a:t>29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US" sz="1100" dirty="0">
                          <a:effectLst/>
                        </a:rPr>
                        <a:t>138.4</a:t>
                      </a:r>
                      <a:endParaRPr lang="en-US" sz="12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667314087"/>
                  </a:ext>
                </a:extLst>
              </a:tr>
              <a:tr h="260907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B1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US" sz="1100">
                          <a:effectLst/>
                        </a:rPr>
                        <a:t>Slabs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US" sz="1100">
                          <a:effectLst/>
                        </a:rPr>
                        <a:t>44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US" sz="1100">
                          <a:effectLst/>
                        </a:rPr>
                        <a:t>222.56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591105619"/>
                  </a:ext>
                </a:extLst>
              </a:tr>
              <a:tr h="260907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US" sz="1100">
                          <a:effectLst/>
                        </a:rPr>
                        <a:t>Columns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US" sz="1100">
                          <a:effectLst/>
                        </a:rPr>
                        <a:t>13.8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US" sz="1100">
                          <a:effectLst/>
                        </a:rPr>
                        <a:t>88.85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041617814"/>
                  </a:ext>
                </a:extLst>
              </a:tr>
              <a:tr h="260907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GF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US" sz="1100">
                          <a:effectLst/>
                        </a:rPr>
                        <a:t>Slabs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US" sz="1100">
                          <a:effectLst/>
                        </a:rPr>
                        <a:t>50.31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US" sz="1100">
                          <a:effectLst/>
                        </a:rPr>
                        <a:t>345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301918217"/>
                  </a:ext>
                </a:extLst>
              </a:tr>
              <a:tr h="260907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US" sz="1100">
                          <a:effectLst/>
                        </a:rPr>
                        <a:t>Columns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US" sz="1100">
                          <a:effectLst/>
                        </a:rPr>
                        <a:t>21.22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US" sz="1100">
                          <a:effectLst/>
                        </a:rPr>
                        <a:t>148.2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620229845"/>
                  </a:ext>
                </a:extLst>
              </a:tr>
              <a:tr h="260907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Roof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US" sz="1100">
                          <a:effectLst/>
                        </a:rPr>
                        <a:t>Slabs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US" sz="1100">
                          <a:effectLst/>
                        </a:rPr>
                        <a:t>45.4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US" sz="1100">
                          <a:effectLst/>
                        </a:rPr>
                        <a:t>300.5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110633033"/>
                  </a:ext>
                </a:extLst>
              </a:tr>
              <a:tr h="260907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US" sz="1100">
                          <a:effectLst/>
                        </a:rPr>
                        <a:t>Columns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US" sz="1100">
                          <a:effectLst/>
                        </a:rPr>
                        <a:t>1.37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US" sz="1100">
                          <a:effectLst/>
                        </a:rPr>
                        <a:t>7.56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45933820"/>
                  </a:ext>
                </a:extLst>
              </a:tr>
              <a:tr h="260907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Total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US" sz="1100">
                          <a:effectLst/>
                        </a:rPr>
                        <a:t>234.8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US" sz="1100" dirty="0">
                          <a:effectLst/>
                        </a:rPr>
                        <a:t>1,522.67</a:t>
                      </a:r>
                      <a:endParaRPr lang="en-US" sz="12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9022506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867305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EE78FD-A1B9-4D54-A48B-D393A932FE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2964" y="301842"/>
            <a:ext cx="9756890" cy="5946558"/>
          </a:xfrm>
        </p:spPr>
        <p:txBody>
          <a:bodyPr/>
          <a:lstStyle/>
          <a:p>
            <a:pPr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US" b="1" dirty="0">
                <a:solidFill>
                  <a:schemeClr val="accent1"/>
                </a:solidFill>
              </a:rPr>
              <a:t>Architectural:</a:t>
            </a:r>
          </a:p>
          <a:p>
            <a:pPr marL="0" indent="0">
              <a:buNone/>
            </a:pPr>
            <a:endParaRPr lang="en-US" dirty="0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DDAB1C22-83BD-4FF8-AB13-FA9A412EAC7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77822647"/>
              </p:ext>
            </p:extLst>
          </p:nvPr>
        </p:nvGraphicFramePr>
        <p:xfrm>
          <a:off x="1312254" y="1349405"/>
          <a:ext cx="9101255" cy="446547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199001">
                  <a:extLst>
                    <a:ext uri="{9D8B030D-6E8A-4147-A177-3AD203B41FA5}">
                      <a16:colId xmlns:a16="http://schemas.microsoft.com/office/drawing/2014/main" val="2249587454"/>
                    </a:ext>
                  </a:extLst>
                </a:gridCol>
                <a:gridCol w="1199001">
                  <a:extLst>
                    <a:ext uri="{9D8B030D-6E8A-4147-A177-3AD203B41FA5}">
                      <a16:colId xmlns:a16="http://schemas.microsoft.com/office/drawing/2014/main" val="2897442839"/>
                    </a:ext>
                  </a:extLst>
                </a:gridCol>
                <a:gridCol w="1199001">
                  <a:extLst>
                    <a:ext uri="{9D8B030D-6E8A-4147-A177-3AD203B41FA5}">
                      <a16:colId xmlns:a16="http://schemas.microsoft.com/office/drawing/2014/main" val="2895427083"/>
                    </a:ext>
                  </a:extLst>
                </a:gridCol>
                <a:gridCol w="1199001">
                  <a:extLst>
                    <a:ext uri="{9D8B030D-6E8A-4147-A177-3AD203B41FA5}">
                      <a16:colId xmlns:a16="http://schemas.microsoft.com/office/drawing/2014/main" val="3875784396"/>
                    </a:ext>
                  </a:extLst>
                </a:gridCol>
                <a:gridCol w="1199001">
                  <a:extLst>
                    <a:ext uri="{9D8B030D-6E8A-4147-A177-3AD203B41FA5}">
                      <a16:colId xmlns:a16="http://schemas.microsoft.com/office/drawing/2014/main" val="3869918525"/>
                    </a:ext>
                  </a:extLst>
                </a:gridCol>
                <a:gridCol w="1199001">
                  <a:extLst>
                    <a:ext uri="{9D8B030D-6E8A-4147-A177-3AD203B41FA5}">
                      <a16:colId xmlns:a16="http://schemas.microsoft.com/office/drawing/2014/main" val="2499127310"/>
                    </a:ext>
                  </a:extLst>
                </a:gridCol>
                <a:gridCol w="1907249">
                  <a:extLst>
                    <a:ext uri="{9D8B030D-6E8A-4147-A177-3AD203B41FA5}">
                      <a16:colId xmlns:a16="http://schemas.microsoft.com/office/drawing/2014/main" val="1637729382"/>
                    </a:ext>
                  </a:extLst>
                </a:gridCol>
              </a:tblGrid>
              <a:tr h="744245"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u="none" strike="noStrike">
                          <a:effectLst/>
                        </a:rPr>
                        <a:t> </a:t>
                      </a:r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100" u="none" strike="noStrike">
                          <a:effectLst/>
                        </a:rPr>
                        <a:t>Stone (m</a:t>
                      </a:r>
                      <a:r>
                        <a:rPr lang="en-US" sz="1100" u="none" strike="noStrike" baseline="30000">
                          <a:effectLst/>
                        </a:rPr>
                        <a:t>2</a:t>
                      </a:r>
                      <a:r>
                        <a:rPr lang="en-US" sz="1100" u="none" strike="noStrike">
                          <a:effectLst/>
                        </a:rPr>
                        <a:t>)</a:t>
                      </a:r>
                      <a:endParaRPr lang="en-US" sz="1100" b="1" i="0" u="none" strike="noStrike">
                        <a:solidFill>
                          <a:srgbClr val="FFFFFF"/>
                        </a:solidFill>
                        <a:effectLst/>
                        <a:latin typeface="Century Gothic" panose="020B050202020202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100" u="none" strike="noStrike">
                          <a:effectLst/>
                        </a:rPr>
                        <a:t>Plaster (m</a:t>
                      </a:r>
                      <a:r>
                        <a:rPr lang="en-US" sz="1100" u="none" strike="noStrike" baseline="30000">
                          <a:effectLst/>
                        </a:rPr>
                        <a:t>2</a:t>
                      </a:r>
                      <a:r>
                        <a:rPr lang="en-US" sz="1100" u="none" strike="noStrike">
                          <a:effectLst/>
                        </a:rPr>
                        <a:t>)</a:t>
                      </a:r>
                      <a:endParaRPr lang="en-US" sz="1100" b="1" i="0" u="none" strike="noStrike">
                        <a:solidFill>
                          <a:srgbClr val="FFFFFF"/>
                        </a:solidFill>
                        <a:effectLst/>
                        <a:latin typeface="Century Gothic" panose="020B050202020202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100" u="none" strike="noStrike">
                          <a:effectLst/>
                        </a:rPr>
                        <a:t>Paint (m</a:t>
                      </a:r>
                      <a:r>
                        <a:rPr lang="en-US" sz="1100" u="none" strike="noStrike" baseline="30000">
                          <a:effectLst/>
                        </a:rPr>
                        <a:t>2</a:t>
                      </a:r>
                      <a:r>
                        <a:rPr lang="en-US" sz="1100" u="none" strike="noStrike">
                          <a:effectLst/>
                        </a:rPr>
                        <a:t>)</a:t>
                      </a:r>
                      <a:endParaRPr lang="en-US" sz="1100" b="1" i="0" u="none" strike="noStrike">
                        <a:solidFill>
                          <a:srgbClr val="FFFFFF"/>
                        </a:solidFill>
                        <a:effectLst/>
                        <a:latin typeface="Century Gothic" panose="020B050202020202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100" u="none" strike="noStrike">
                          <a:effectLst/>
                        </a:rPr>
                        <a:t>Brick (block)</a:t>
                      </a:r>
                      <a:endParaRPr lang="en-US" sz="1100" b="1" i="0" u="none" strike="noStrike">
                        <a:solidFill>
                          <a:srgbClr val="FFFFFF"/>
                        </a:solidFill>
                        <a:effectLst/>
                        <a:latin typeface="Century Gothic" panose="020B050202020202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100" u="none" strike="noStrike">
                          <a:effectLst/>
                        </a:rPr>
                        <a:t>Decoration (m</a:t>
                      </a:r>
                      <a:r>
                        <a:rPr lang="en-US" sz="1100" u="none" strike="noStrike" baseline="30000">
                          <a:effectLst/>
                        </a:rPr>
                        <a:t>2</a:t>
                      </a:r>
                      <a:r>
                        <a:rPr lang="en-US" sz="1100" u="none" strike="noStrike">
                          <a:effectLst/>
                        </a:rPr>
                        <a:t>)</a:t>
                      </a:r>
                      <a:endParaRPr lang="en-US" sz="1100" b="1" i="0" u="none" strike="noStrike">
                        <a:solidFill>
                          <a:srgbClr val="FFFFFF"/>
                        </a:solidFill>
                        <a:effectLst/>
                        <a:latin typeface="Century Gothic" panose="020B050202020202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100" u="none" strike="noStrike">
                          <a:effectLst/>
                        </a:rPr>
                        <a:t>Tiles (m</a:t>
                      </a:r>
                      <a:r>
                        <a:rPr lang="en-US" sz="1100" u="none" strike="noStrike" baseline="30000">
                          <a:effectLst/>
                        </a:rPr>
                        <a:t>2</a:t>
                      </a:r>
                      <a:r>
                        <a:rPr lang="en-US" sz="1100" u="none" strike="noStrike">
                          <a:effectLst/>
                        </a:rPr>
                        <a:t>)</a:t>
                      </a:r>
                      <a:endParaRPr lang="en-US" sz="1100" b="1" i="0" u="none" strike="noStrike">
                        <a:solidFill>
                          <a:srgbClr val="FFFFFF"/>
                        </a:solidFill>
                        <a:effectLst/>
                        <a:latin typeface="Century Gothic" panose="020B0502020202020204" pitchFamily="34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1071896234"/>
                  </a:ext>
                </a:extLst>
              </a:tr>
              <a:tr h="744245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100" u="none" strike="noStrike">
                          <a:effectLst/>
                        </a:rPr>
                        <a:t>B2</a:t>
                      </a:r>
                      <a:endParaRPr lang="en-US" sz="1100" b="1" i="0" u="none" strike="noStrike">
                        <a:solidFill>
                          <a:srgbClr val="FFFFFF"/>
                        </a:solidFill>
                        <a:effectLst/>
                        <a:latin typeface="Century Gothic" panose="020B050202020202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100" u="none" strike="noStrike">
                          <a:effectLst/>
                        </a:rPr>
                        <a:t>761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entury Gothic" panose="020B050202020202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100" u="none" strike="noStrike">
                          <a:effectLst/>
                        </a:rPr>
                        <a:t>3,301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entury Gothic" panose="020B050202020202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100" u="none" strike="noStrike">
                          <a:effectLst/>
                        </a:rPr>
                        <a:t>3,301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entury Gothic" panose="020B050202020202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100" u="none" strike="noStrike" dirty="0">
                          <a:effectLst/>
                        </a:rPr>
                        <a:t>24,808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entury Gothic" panose="020B050202020202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100" u="none" strike="noStrike">
                          <a:effectLst/>
                        </a:rPr>
                        <a:t>968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entury Gothic" panose="020B050202020202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100" u="none" strike="noStrike">
                          <a:effectLst/>
                        </a:rPr>
                        <a:t>2,596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entury Gothic" panose="020B0502020202020204" pitchFamily="34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2168542187"/>
                  </a:ext>
                </a:extLst>
              </a:tr>
              <a:tr h="744245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100" u="none" strike="noStrike">
                          <a:effectLst/>
                        </a:rPr>
                        <a:t>B1</a:t>
                      </a:r>
                      <a:endParaRPr lang="en-US" sz="1100" b="1" i="0" u="none" strike="noStrike">
                        <a:solidFill>
                          <a:srgbClr val="FFFFFF"/>
                        </a:solidFill>
                        <a:effectLst/>
                        <a:latin typeface="Century Gothic" panose="020B050202020202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100" u="none" strike="noStrike">
                          <a:effectLst/>
                        </a:rPr>
                        <a:t>531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entury Gothic" panose="020B050202020202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100" u="none" strike="noStrike">
                          <a:effectLst/>
                        </a:rPr>
                        <a:t>2,441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entury Gothic" panose="020B050202020202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100" u="none" strike="noStrike">
                          <a:effectLst/>
                        </a:rPr>
                        <a:t>2,441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entury Gothic" panose="020B050202020202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100" u="none" strike="noStrike">
                          <a:effectLst/>
                        </a:rPr>
                        <a:t>20,220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entury Gothic" panose="020B050202020202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100" u="none" strike="noStrike">
                          <a:effectLst/>
                        </a:rPr>
                        <a:t>1,064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entury Gothic" panose="020B050202020202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100" u="none" strike="noStrike">
                          <a:effectLst/>
                        </a:rPr>
                        <a:t>2,121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entury Gothic" panose="020B0502020202020204" pitchFamily="34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62160330"/>
                  </a:ext>
                </a:extLst>
              </a:tr>
              <a:tr h="744245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100" u="none" strike="noStrike">
                          <a:effectLst/>
                        </a:rPr>
                        <a:t>GF</a:t>
                      </a:r>
                      <a:endParaRPr lang="en-US" sz="1100" b="1" i="0" u="none" strike="noStrike">
                        <a:solidFill>
                          <a:srgbClr val="FFFFFF"/>
                        </a:solidFill>
                        <a:effectLst/>
                        <a:latin typeface="Century Gothic" panose="020B050202020202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100" u="none" strike="noStrike">
                          <a:effectLst/>
                        </a:rPr>
                        <a:t>856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entury Gothic" panose="020B050202020202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100" u="none" strike="noStrike">
                          <a:effectLst/>
                        </a:rPr>
                        <a:t>2,885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entury Gothic" panose="020B050202020202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100" u="none" strike="noStrike">
                          <a:effectLst/>
                        </a:rPr>
                        <a:t>2,885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entury Gothic" panose="020B050202020202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100" u="none" strike="noStrike">
                          <a:effectLst/>
                        </a:rPr>
                        <a:t>23,240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entury Gothic" panose="020B050202020202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100" u="none" strike="noStrike">
                          <a:effectLst/>
                        </a:rPr>
                        <a:t>1,123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entury Gothic" panose="020B050202020202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100" u="none" strike="noStrike">
                          <a:effectLst/>
                        </a:rPr>
                        <a:t>2,080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entury Gothic" panose="020B0502020202020204" pitchFamily="34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304323785"/>
                  </a:ext>
                </a:extLst>
              </a:tr>
              <a:tr h="744245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100" u="none" strike="noStrike">
                          <a:effectLst/>
                        </a:rPr>
                        <a:t>Extras</a:t>
                      </a:r>
                      <a:endParaRPr lang="en-US" sz="1100" b="1" i="0" u="none" strike="noStrike">
                        <a:solidFill>
                          <a:srgbClr val="FFFFFF"/>
                        </a:solidFill>
                        <a:effectLst/>
                        <a:latin typeface="Century Gothic" panose="020B050202020202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100" u="none" strike="noStrike">
                          <a:effectLst/>
                        </a:rPr>
                        <a:t>489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entury Gothic" panose="020B050202020202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100" u="none" strike="noStrike">
                          <a:effectLst/>
                        </a:rPr>
                        <a:t>3,649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entury Gothic" panose="020B050202020202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100" u="none" strike="noStrike">
                          <a:effectLst/>
                        </a:rPr>
                        <a:t>5,040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entury Gothic" panose="020B050202020202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100" u="none" strike="noStrike">
                          <a:effectLst/>
                        </a:rPr>
                        <a:t>6,112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entury Gothic" panose="020B050202020202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100" u="none" strike="noStrike">
                          <a:effectLst/>
                        </a:rPr>
                        <a:t>-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entury Gothic" panose="020B050202020202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100" u="none" strike="noStrike">
                          <a:effectLst/>
                        </a:rPr>
                        <a:t>203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entury Gothic" panose="020B0502020202020204" pitchFamily="34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2199607799"/>
                  </a:ext>
                </a:extLst>
              </a:tr>
              <a:tr h="744245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100" u="none" strike="noStrike">
                          <a:effectLst/>
                        </a:rPr>
                        <a:t>Total</a:t>
                      </a:r>
                      <a:endParaRPr lang="en-US" sz="1100" b="1" i="0" u="none" strike="noStrike">
                        <a:solidFill>
                          <a:srgbClr val="FFFFFF"/>
                        </a:solidFill>
                        <a:effectLst/>
                        <a:latin typeface="Century Gothic" panose="020B050202020202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100" u="none" strike="noStrike">
                          <a:effectLst/>
                        </a:rPr>
                        <a:t>2,637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entury Gothic" panose="020B050202020202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100" u="none" strike="noStrike">
                          <a:effectLst/>
                        </a:rPr>
                        <a:t>12,276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entury Gothic" panose="020B050202020202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100" u="none" strike="noStrike">
                          <a:effectLst/>
                        </a:rPr>
                        <a:t>13,667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entury Gothic" panose="020B050202020202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100" u="none" strike="noStrike">
                          <a:effectLst/>
                        </a:rPr>
                        <a:t>74,380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entury Gothic" panose="020B050202020202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100" u="none" strike="noStrike">
                          <a:effectLst/>
                        </a:rPr>
                        <a:t>3,155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entury Gothic" panose="020B050202020202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US" sz="1100" u="none" strike="noStrike" dirty="0">
                          <a:effectLst/>
                        </a:rPr>
                        <a:t>7,000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entury Gothic" panose="020B0502020202020204" pitchFamily="34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151051514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8877353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26C81DE5-5038-4972-ACE9-461EEEF5E5A8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19596" y="461640"/>
                <a:ext cx="9730257" cy="5786760"/>
              </a:xfrm>
            </p:spPr>
            <p:txBody>
              <a:bodyPr/>
              <a:lstStyle/>
              <a:p>
                <a:pPr>
                  <a:buClr>
                    <a:schemeClr val="accent1"/>
                  </a:buClr>
                  <a:buFont typeface="Wingdings" panose="05000000000000000000" pitchFamily="2" charset="2"/>
                  <a:buChar char="q"/>
                </a:pPr>
                <a:r>
                  <a:rPr lang="en-US" b="1" dirty="0">
                    <a:solidFill>
                      <a:schemeClr val="accent1"/>
                    </a:solidFill>
                  </a:rPr>
                  <a:t>Hand calculation.</a:t>
                </a:r>
              </a:p>
              <a:p>
                <a:pPr marL="400050" lvl="1" indent="0">
                  <a:lnSpc>
                    <a:spcPct val="150000"/>
                  </a:lnSpc>
                  <a:buNone/>
                </a:pPr>
                <a:r>
                  <a:rPr lang="en-US" dirty="0"/>
                  <a:t>Footings:</a:t>
                </a:r>
              </a:p>
              <a:p>
                <a:pPr marL="400050" lvl="1" indent="0">
                  <a:lnSpc>
                    <a:spcPct val="150000"/>
                  </a:lnSpc>
                  <a:buNone/>
                </a:pPr>
                <a:r>
                  <a:rPr lang="en-US" dirty="0"/>
                  <a:t>Volume of footing F8 = width * length * depth</a:t>
                </a:r>
              </a:p>
              <a:p>
                <a:pPr marL="400050" lvl="1" indent="0">
                  <a:lnSpc>
                    <a:spcPct val="150000"/>
                  </a:lnSpc>
                  <a:buNone/>
                </a:pPr>
                <a:r>
                  <a:rPr lang="en-US" dirty="0"/>
                  <a:t>                               = 2.2 * 2.6 * 0.5 = 2.86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i="1">
                            <a:latin typeface="Cambria Math" panose="02040503050406030204" pitchFamily="18" charset="0"/>
                          </a:rPr>
                          <m:t>𝑚</m:t>
                        </m:r>
                      </m:e>
                      <m:sup>
                        <m:r>
                          <a:rPr lang="en-US">
                            <a:latin typeface="Cambria Math" panose="02040503050406030204" pitchFamily="18" charset="0"/>
                          </a:rPr>
                          <m:t>3</m:t>
                        </m:r>
                      </m:sup>
                    </m:sSup>
                  </m:oMath>
                </a14:m>
                <a:endParaRPr lang="en-US" dirty="0"/>
              </a:p>
              <a:p>
                <a:pPr marL="400050" lvl="1" indent="0">
                  <a:lnSpc>
                    <a:spcPct val="150000"/>
                  </a:lnSpc>
                  <a:buNone/>
                </a:pPr>
                <a:r>
                  <a:rPr lang="en-US" dirty="0"/>
                  <a:t>Concrete volume from Revit = 2.86 m3</a:t>
                </a:r>
              </a:p>
              <a:p>
                <a:pPr marL="400050" lvl="1" indent="0">
                  <a:lnSpc>
                    <a:spcPct val="150000"/>
                  </a:lnSpc>
                  <a:buNone/>
                </a:pPr>
                <a:r>
                  <a:rPr lang="en-US" dirty="0"/>
                  <a:t> </a:t>
                </a:r>
              </a:p>
              <a:p>
                <a:pPr marL="400050" lvl="1" indent="0">
                  <a:lnSpc>
                    <a:spcPct val="150000"/>
                  </a:lnSpc>
                  <a:buNone/>
                </a:pPr>
                <a:r>
                  <a:rPr lang="en-US" dirty="0"/>
                  <a:t>Columns:</a:t>
                </a:r>
              </a:p>
              <a:p>
                <a:pPr marL="400050" lvl="1" indent="0">
                  <a:lnSpc>
                    <a:spcPct val="150000"/>
                  </a:lnSpc>
                  <a:buNone/>
                </a:pPr>
                <a:r>
                  <a:rPr lang="en-US" dirty="0"/>
                  <a:t>Volume of columns C1 (0.9*0.4) = width * length * depth </a:t>
                </a:r>
              </a:p>
              <a:p>
                <a:pPr marL="400050" lvl="1" indent="0">
                  <a:lnSpc>
                    <a:spcPct val="150000"/>
                  </a:lnSpc>
                  <a:buNone/>
                </a:pPr>
                <a:r>
                  <a:rPr lang="en-US" dirty="0"/>
                  <a:t>                                                      = 0.4 * 0.9 * 4.25 = 1.53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i="1">
                            <a:latin typeface="Cambria Math" panose="02040503050406030204" pitchFamily="18" charset="0"/>
                          </a:rPr>
                          <m:t>𝑚</m:t>
                        </m:r>
                      </m:e>
                      <m:sup>
                        <m:r>
                          <a:rPr lang="en-US">
                            <a:latin typeface="Cambria Math" panose="02040503050406030204" pitchFamily="18" charset="0"/>
                          </a:rPr>
                          <m:t>3</m:t>
                        </m:r>
                      </m:sup>
                    </m:sSup>
                  </m:oMath>
                </a14:m>
                <a:endParaRPr lang="en-US" dirty="0"/>
              </a:p>
              <a:p>
                <a:pPr marL="400050" lvl="1" indent="0">
                  <a:lnSpc>
                    <a:spcPct val="150000"/>
                  </a:lnSpc>
                  <a:buNone/>
                </a:pPr>
                <a:r>
                  <a:rPr lang="en-US" dirty="0"/>
                  <a:t>Volume of column C1 from Revit =1.53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i="1">
                            <a:latin typeface="Cambria Math" panose="02040503050406030204" pitchFamily="18" charset="0"/>
                          </a:rPr>
                          <m:t>𝑚</m:t>
                        </m:r>
                      </m:e>
                      <m:sup>
                        <m:r>
                          <a:rPr lang="en-US">
                            <a:latin typeface="Cambria Math" panose="02040503050406030204" pitchFamily="18" charset="0"/>
                          </a:rPr>
                          <m:t>3</m:t>
                        </m:r>
                      </m:sup>
                    </m:sSup>
                  </m:oMath>
                </a14:m>
                <a:endParaRPr lang="en-US" dirty="0"/>
              </a:p>
              <a:p>
                <a:pPr marL="0" indent="0">
                  <a:buNone/>
                </a:pPr>
                <a:endParaRPr lang="en-US" dirty="0"/>
              </a:p>
              <a:p>
                <a:pPr marL="0" indent="0">
                  <a:buNone/>
                </a:pPr>
                <a:endParaRPr lang="en-US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26C81DE5-5038-4972-ACE9-461EEEF5E5A8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19596" y="461640"/>
                <a:ext cx="9730257" cy="5786760"/>
              </a:xfrm>
              <a:blipFill>
                <a:blip r:embed="rId2"/>
                <a:stretch>
                  <a:fillRect l="-250" t="-63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53323746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B0B017-66B1-48F1-B7C2-B00777A4F7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108" y="355108"/>
            <a:ext cx="9694746" cy="6143346"/>
          </a:xfrm>
        </p:spPr>
        <p:txBody>
          <a:bodyPr/>
          <a:lstStyle/>
          <a:p>
            <a:pPr>
              <a:buClr>
                <a:schemeClr val="accent1"/>
              </a:buClr>
              <a:buFont typeface="Wingdings" panose="05000000000000000000" pitchFamily="2" charset="2"/>
              <a:buChar char="q"/>
            </a:pPr>
            <a:r>
              <a:rPr lang="en-US" b="1" dirty="0">
                <a:solidFill>
                  <a:schemeClr val="accent1"/>
                </a:solidFill>
              </a:rPr>
              <a:t>3D- models.</a:t>
            </a:r>
          </a:p>
          <a:p>
            <a:pPr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dirty="0"/>
              <a:t>Structural: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8201DF8-0494-436E-829A-572D36F91609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9507" y="1606857"/>
            <a:ext cx="8460419" cy="401270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92037660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C50814-A0AB-4491-A47F-587BE4A96F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0718" y="363984"/>
            <a:ext cx="9739135" cy="5884415"/>
          </a:xfrm>
        </p:spPr>
        <p:txBody>
          <a:bodyPr/>
          <a:lstStyle/>
          <a:p>
            <a:pPr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accent1"/>
                </a:solidFill>
              </a:rPr>
              <a:t>Architectural :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5D954DB-7CFF-4F94-988D-0DF670AEE32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500325"/>
            <a:ext cx="12192000" cy="47480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224583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77A2A9-F2EF-4163-93DB-119D901A52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4804" y="479394"/>
            <a:ext cx="9455049" cy="576900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4200" b="1" dirty="0">
                <a:solidFill>
                  <a:schemeClr val="accent1"/>
                </a:solidFill>
              </a:rPr>
              <a:t>Lumion 8</a:t>
            </a:r>
          </a:p>
          <a:p>
            <a:pPr marL="0" indent="0">
              <a:buNone/>
            </a:pPr>
            <a:endParaRPr lang="en-US" sz="42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BB45003-3CC0-4DA3-A558-D6E0F8FBCAE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027" y="1287262"/>
            <a:ext cx="10999434" cy="49611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553237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8D22017-668B-4EBC-8FDD-2DF56C1CE56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828130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B3C902-028D-44D4-BE13-981A4085CD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MES lumion ">
            <a:hlinkClick r:id="" action="ppaction://media"/>
            <a:extLst>
              <a:ext uri="{FF2B5EF4-FFF2-40B4-BE49-F238E27FC236}">
                <a16:creationId xmlns:a16="http://schemas.microsoft.com/office/drawing/2014/main" id="{5BFFE7D6-FD0E-47BE-8DD3-81FD40547E9B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7999"/>
          </a:xfrm>
        </p:spPr>
      </p:pic>
    </p:spTree>
    <p:extLst>
      <p:ext uri="{BB962C8B-B14F-4D97-AF65-F5344CB8AC3E}">
        <p14:creationId xmlns:p14="http://schemas.microsoft.com/office/powerpoint/2010/main" val="3931511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11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2D5FA0-BC9C-4354-AEAA-C6F81580ED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chemeClr val="accent1"/>
                </a:solidFill>
              </a:rPr>
              <a:t>Primavera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30D18-EF0E-45F5-A14D-1F35973CC4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>
                <a:srgbClr val="C00000"/>
              </a:buClr>
              <a:buSzPct val="100000"/>
              <a:buFont typeface="Wingdings" panose="05000000000000000000" pitchFamily="2" charset="2"/>
              <a:buChar char="q"/>
            </a:pPr>
            <a:r>
              <a:rPr lang="en-US" b="1" dirty="0"/>
              <a:t>Definition: It is a software used to plan and manage all kinds of complex projects while satisfying all requirements.</a:t>
            </a:r>
          </a:p>
          <a:p>
            <a:pPr marL="457200" indent="-457200">
              <a:buClr>
                <a:srgbClr val="C00000"/>
              </a:buClr>
              <a:buSzPct val="100000"/>
              <a:buFont typeface="+mj-lt"/>
              <a:buAutoNum type="alphaLcParenR"/>
            </a:pPr>
            <a:endParaRPr lang="en-US" b="1" dirty="0"/>
          </a:p>
          <a:p>
            <a:pPr>
              <a:buClr>
                <a:srgbClr val="C00000"/>
              </a:buClr>
              <a:buSzPct val="100000"/>
              <a:buFont typeface="Wingdings" panose="05000000000000000000" pitchFamily="2" charset="2"/>
              <a:buChar char="q"/>
            </a:pPr>
            <a:r>
              <a:rPr lang="en-US" b="1" dirty="0"/>
              <a:t>Benefits: </a:t>
            </a:r>
          </a:p>
          <a:p>
            <a:pPr marL="457200" indent="-457200">
              <a:buClr>
                <a:srgbClr val="C00000"/>
              </a:buClr>
              <a:buSzPct val="100000"/>
              <a:buFont typeface="+mj-lt"/>
              <a:buAutoNum type="arabicPeriod"/>
            </a:pPr>
            <a:r>
              <a:rPr lang="en-US" b="1" dirty="0"/>
              <a:t>Better resources allocation.</a:t>
            </a:r>
          </a:p>
          <a:p>
            <a:pPr marL="457200" indent="-457200">
              <a:buClr>
                <a:srgbClr val="C00000"/>
              </a:buClr>
              <a:buSzPct val="100000"/>
              <a:buFont typeface="+mj-lt"/>
              <a:buAutoNum type="arabicPeriod"/>
            </a:pPr>
            <a:r>
              <a:rPr lang="en-US" b="1" dirty="0"/>
              <a:t>Efficient progress tracking.</a:t>
            </a:r>
          </a:p>
          <a:p>
            <a:pPr marL="457200" indent="-457200">
              <a:buClr>
                <a:srgbClr val="C00000"/>
              </a:buClr>
              <a:buSzPct val="100000"/>
              <a:buFont typeface="+mj-lt"/>
              <a:buAutoNum type="arabicPeriod"/>
            </a:pPr>
            <a:r>
              <a:rPr lang="en-US" b="1" dirty="0"/>
              <a:t>Analyze alternative plans.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405419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1424AE-530D-4DE7-B8CA-8A8C21430F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2862" y="372862"/>
            <a:ext cx="9676991" cy="5875537"/>
          </a:xfrm>
        </p:spPr>
        <p:txBody>
          <a:bodyPr>
            <a:normAutofit/>
          </a:bodyPr>
          <a:lstStyle/>
          <a:p>
            <a:pPr>
              <a:buClr>
                <a:schemeClr val="accent1"/>
              </a:buClr>
              <a:buFont typeface="Wingdings" panose="05000000000000000000" pitchFamily="2" charset="2"/>
              <a:buChar char="q"/>
            </a:pPr>
            <a:r>
              <a:rPr lang="en-US" b="1" dirty="0">
                <a:solidFill>
                  <a:schemeClr val="accent1"/>
                </a:solidFill>
              </a:rPr>
              <a:t>WBS.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EA21E29-3694-45DB-8A11-C1569EDC9D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6959" y="1500326"/>
            <a:ext cx="9050685" cy="51135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850625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8286BC-6037-48BF-A97D-E5069712F1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9596" y="372862"/>
            <a:ext cx="9730257" cy="5875537"/>
          </a:xfrm>
        </p:spPr>
        <p:txBody>
          <a:bodyPr/>
          <a:lstStyle/>
          <a:p>
            <a:pPr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accent1"/>
                </a:solidFill>
              </a:rPr>
              <a:t>Activities Name and Relationships: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46085F1-434A-4922-8CC0-106CDC7FC2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0056" y="1165102"/>
            <a:ext cx="8448675" cy="4705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349424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DA5317-4287-4102-A5FC-973F3805E4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518" y="497150"/>
            <a:ext cx="9579336" cy="5841506"/>
          </a:xfrm>
        </p:spPr>
        <p:txBody>
          <a:bodyPr/>
          <a:lstStyle/>
          <a:p>
            <a:pPr>
              <a:buClr>
                <a:schemeClr val="accent1"/>
              </a:buClr>
              <a:buFont typeface="Wingdings" panose="05000000000000000000" pitchFamily="2" charset="2"/>
              <a:buChar char="q"/>
            </a:pPr>
            <a:r>
              <a:rPr lang="en-US" b="1" dirty="0">
                <a:solidFill>
                  <a:schemeClr val="accent1"/>
                </a:solidFill>
              </a:rPr>
              <a:t>Prepared data.</a:t>
            </a:r>
          </a:p>
          <a:p>
            <a:pPr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dirty="0"/>
              <a:t>Productivity rates and Prices: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35808ED-150C-4B20-ABF1-BC3B3105E3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73477" y="1278194"/>
            <a:ext cx="5638800" cy="55011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669548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0C2399-E246-487F-96CC-B5017296F8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4804" y="390617"/>
            <a:ext cx="9455049" cy="6036815"/>
          </a:xfrm>
        </p:spPr>
        <p:txBody>
          <a:bodyPr/>
          <a:lstStyle/>
          <a:p>
            <a:pPr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accent1"/>
                </a:solidFill>
              </a:rPr>
              <a:t>Resources: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0E9A1FC-4A63-4B6C-AEA0-887E832E9A28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42147" y="1055370"/>
            <a:ext cx="6895321" cy="51945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553499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538A9B-4C8F-4CBE-9D8E-9915038BED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5006" y="488272"/>
            <a:ext cx="9614847" cy="6019060"/>
          </a:xfrm>
        </p:spPr>
        <p:txBody>
          <a:bodyPr/>
          <a:lstStyle/>
          <a:p>
            <a:pPr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accent1"/>
                </a:solidFill>
              </a:rPr>
              <a:t>Quantities: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380BEAB-AE89-427A-95F6-DA854394F24B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42147" y="941033"/>
            <a:ext cx="6673379" cy="52023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89666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33AC6615-BE90-4BA6-874B-63EA1AA0C71B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408374" y="310718"/>
                <a:ext cx="9641480" cy="6258758"/>
              </a:xfrm>
            </p:spPr>
            <p:txBody>
              <a:bodyPr/>
              <a:lstStyle/>
              <a:p>
                <a:pPr>
                  <a:buClr>
                    <a:schemeClr val="accent1"/>
                  </a:buClr>
                  <a:buFont typeface="Arial" panose="020B0604020202020204" pitchFamily="34" charset="0"/>
                  <a:buChar char="•"/>
                </a:pPr>
                <a:r>
                  <a:rPr lang="en-US" b="1" i="1" dirty="0">
                    <a:solidFill>
                      <a:schemeClr val="accent1"/>
                    </a:solidFill>
                  </a:rPr>
                  <a:t>Activities’ Durations:</a:t>
                </a:r>
              </a:p>
              <a:p>
                <a:pPr>
                  <a:buFont typeface="Arial" panose="020B0604020202020204" pitchFamily="34" charset="0"/>
                  <a:buChar char="•"/>
                </a:pPr>
                <a:endParaRPr lang="en-US" b="1" i="1" dirty="0"/>
              </a:p>
              <a:p>
                <a:pPr>
                  <a:buFont typeface="Arial" panose="020B0604020202020204" pitchFamily="34" charset="0"/>
                  <a:buChar char="•"/>
                </a:pPr>
                <a:endParaRPr lang="en-US" b="1" i="1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i="1">
                          <a:latin typeface="Cambria Math" panose="02040503050406030204" pitchFamily="18" charset="0"/>
                        </a:rPr>
                        <m:t>𝐷𝑢𝑟𝑎𝑡𝑖𝑜𝑛</m:t>
                      </m:r>
                      <m:r>
                        <a:rPr lang="en-US" i="1">
                          <a:latin typeface="Cambria Math" panose="02040503050406030204" pitchFamily="18" charset="0"/>
                        </a:rPr>
                        <m:t>= </m:t>
                      </m:r>
                      <m:f>
                        <m:fPr>
                          <m:ctrlPr>
                            <a:rPr lang="en-US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i="1">
                              <a:latin typeface="Cambria Math" panose="02040503050406030204" pitchFamily="18" charset="0"/>
                            </a:rPr>
                            <m:t>𝑄𝑢𝑎𝑛𝑡𝑖𝑡𝑦</m:t>
                          </m:r>
                        </m:num>
                        <m:den>
                          <m:d>
                            <m:dPr>
                              <m:ctrlPr>
                                <a:rPr lang="en-US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i="1">
                                  <a:latin typeface="Cambria Math" panose="02040503050406030204" pitchFamily="18" charset="0"/>
                                </a:rPr>
                                <m:t>𝑃𝑟𝑢𝑑𝑢𝑐𝑡𝑖𝑣𝑖𝑡𝑦</m:t>
                              </m:r>
                              <m:r>
                                <a:rPr lang="en-US" i="1">
                                  <a:latin typeface="Cambria Math" panose="02040503050406030204" pitchFamily="18" charset="0"/>
                                </a:rPr>
                                <m:t> </m:t>
                              </m:r>
                              <m:r>
                                <a:rPr lang="en-US" i="1">
                                  <a:latin typeface="Cambria Math" panose="02040503050406030204" pitchFamily="18" charset="0"/>
                                </a:rPr>
                                <m:t>𝑓𝑜𝑟</m:t>
                              </m:r>
                              <m:r>
                                <a:rPr lang="en-US" i="1">
                                  <a:latin typeface="Cambria Math" panose="02040503050406030204" pitchFamily="18" charset="0"/>
                                </a:rPr>
                                <m:t> </m:t>
                              </m:r>
                              <m:r>
                                <a:rPr lang="en-US" i="1">
                                  <a:latin typeface="Cambria Math" panose="02040503050406030204" pitchFamily="18" charset="0"/>
                                </a:rPr>
                                <m:t>𝑂𝑛𝑒</m:t>
                              </m:r>
                              <m:r>
                                <a:rPr lang="en-US" i="1">
                                  <a:latin typeface="Cambria Math" panose="02040503050406030204" pitchFamily="18" charset="0"/>
                                </a:rPr>
                                <m:t> </m:t>
                              </m:r>
                              <m:r>
                                <a:rPr lang="en-US" i="1">
                                  <a:latin typeface="Cambria Math" panose="02040503050406030204" pitchFamily="18" charset="0"/>
                                </a:rPr>
                                <m:t>𝑐𝑟𝑒𝑤</m:t>
                              </m:r>
                            </m:e>
                          </m:d>
                          <m:r>
                            <a:rPr lang="en-US" i="1">
                              <a:latin typeface="Cambria Math" panose="02040503050406030204" pitchFamily="18" charset="0"/>
                            </a:rPr>
                            <m:t>∗</m:t>
                          </m:r>
                          <m:r>
                            <a:rPr lang="en-US" i="1">
                              <a:latin typeface="Cambria Math" panose="02040503050406030204" pitchFamily="18" charset="0"/>
                            </a:rPr>
                            <m:t>𝑁𝑢𝑚𝑏𝑒𝑟</m:t>
                          </m:r>
                          <m:r>
                            <a:rPr lang="en-US" i="1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US" i="1">
                              <a:latin typeface="Cambria Math" panose="02040503050406030204" pitchFamily="18" charset="0"/>
                            </a:rPr>
                            <m:t>𝑜𝑓</m:t>
                          </m:r>
                          <m:r>
                            <a:rPr lang="en-US" i="1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US" i="1">
                              <a:latin typeface="Cambria Math" panose="02040503050406030204" pitchFamily="18" charset="0"/>
                            </a:rPr>
                            <m:t>𝑐𝑟𝑒𝑤𝑠</m:t>
                          </m:r>
                        </m:den>
                      </m:f>
                    </m:oMath>
                  </m:oMathPara>
                </a14:m>
                <a:endParaRPr lang="en-US" dirty="0"/>
              </a:p>
              <a:p>
                <a:pPr marL="0" indent="0">
                  <a:buNone/>
                </a:pPr>
                <a:endParaRPr lang="en-US" b="1" i="1" dirty="0"/>
              </a:p>
              <a:p>
                <a:pPr marL="0" indent="0">
                  <a:buNone/>
                </a:pPr>
                <a:endParaRPr lang="en-US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33AC6615-BE90-4BA6-874B-63EA1AA0C71B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08374" y="310718"/>
                <a:ext cx="9641480" cy="6258758"/>
              </a:xfrm>
              <a:blipFill>
                <a:blip r:embed="rId2"/>
                <a:stretch>
                  <a:fillRect l="-253" t="-584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>
            <a:extLst>
              <a:ext uri="{FF2B5EF4-FFF2-40B4-BE49-F238E27FC236}">
                <a16:creationId xmlns:a16="http://schemas.microsoft.com/office/drawing/2014/main" id="{F3DABF8B-5081-4C25-8CCA-F789F882BE61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0629" y="2636519"/>
            <a:ext cx="8593585" cy="25657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975911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C37AFD-B5C4-4E55-9D30-39A3777D29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6310" y="344130"/>
            <a:ext cx="10137058" cy="6351638"/>
          </a:xfrm>
        </p:spPr>
        <p:txBody>
          <a:bodyPr/>
          <a:lstStyle/>
          <a:p>
            <a:pPr>
              <a:buClr>
                <a:schemeClr val="accent1"/>
              </a:buClr>
              <a:buFont typeface="Wingdings" panose="05000000000000000000" pitchFamily="2" charset="2"/>
              <a:buChar char="q"/>
            </a:pPr>
            <a:r>
              <a:rPr lang="en-US" b="1" dirty="0">
                <a:solidFill>
                  <a:schemeClr val="accent1"/>
                </a:solidFill>
              </a:rPr>
              <a:t>Output data:</a:t>
            </a:r>
          </a:p>
          <a:p>
            <a:pPr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accent1"/>
                </a:solidFill>
              </a:rPr>
              <a:t>Total Duration: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F3AEEB7-9A0E-4B12-B989-1AE2F55A37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365" y="3429000"/>
            <a:ext cx="8848725" cy="19812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94FD2DA-346F-4DAE-B955-AF24A6D71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01364" y="1804067"/>
            <a:ext cx="8848725" cy="9194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257417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25B9F1-7861-46FD-B1CE-E08C24B523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5926" y="443884"/>
            <a:ext cx="9463927" cy="5804516"/>
          </a:xfrm>
        </p:spPr>
        <p:txBody>
          <a:bodyPr/>
          <a:lstStyle/>
          <a:p>
            <a:pPr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dirty="0"/>
              <a:t>Gant Chart: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38D5560-D91F-4F56-AD4E-6564680A329E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0326" y="1535837"/>
            <a:ext cx="8389398" cy="37907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966794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BA828C-82B5-4185-8483-6298F1E4AC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9294" y="470518"/>
            <a:ext cx="9756558" cy="5777882"/>
          </a:xfrm>
        </p:spPr>
        <p:txBody>
          <a:bodyPr/>
          <a:lstStyle/>
          <a:p>
            <a:pPr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accent1"/>
                </a:solidFill>
              </a:rPr>
              <a:t>Critical activities: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AE0CDCB-A0F5-4FD8-B385-0919782D095D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2155" y="1553591"/>
            <a:ext cx="9383697" cy="38972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596208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85DBAD-0E7F-479D-9CF6-064551B741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8272" y="346229"/>
            <a:ext cx="9561581" cy="6178857"/>
          </a:xfrm>
        </p:spPr>
        <p:txBody>
          <a:bodyPr/>
          <a:lstStyle/>
          <a:p>
            <a:pPr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accent1"/>
                </a:solidFill>
              </a:rPr>
              <a:t>S-curves: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 The total budgeted cost is </a:t>
            </a:r>
            <a:r>
              <a:rPr lang="en-US" b="1" dirty="0"/>
              <a:t>5,763,775</a:t>
            </a:r>
            <a:r>
              <a:rPr lang="en-US" dirty="0"/>
              <a:t> NIS.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5E4B2AC-A7BB-4D4B-A93A-6B6CACA21D3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1207363" y="2086252"/>
            <a:ext cx="8726749" cy="3906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723421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5C82EE6-D19B-4C74-B877-01798888A78D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14138" y="1474839"/>
            <a:ext cx="9553575" cy="3814916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7AFAC91-566D-4B64-B3CD-C907AE045AB1}"/>
              </a:ext>
            </a:extLst>
          </p:cNvPr>
          <p:cNvSpPr txBox="1"/>
          <p:nvPr/>
        </p:nvSpPr>
        <p:spPr>
          <a:xfrm>
            <a:off x="1229032" y="620731"/>
            <a:ext cx="63909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Total labor cost is </a:t>
            </a:r>
            <a:r>
              <a:rPr lang="en-US" b="1" dirty="0"/>
              <a:t>1,178,330</a:t>
            </a:r>
            <a:r>
              <a:rPr lang="en-US" dirty="0"/>
              <a:t> NIS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165343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B5C6F86-83DF-498F-9CB9-CE0AEB8DC05F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29487" y="1372485"/>
            <a:ext cx="9598025" cy="436749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F0AB7DD-522A-4F1F-8F0F-85038FCD84F9}"/>
              </a:ext>
            </a:extLst>
          </p:cNvPr>
          <p:cNvSpPr txBox="1"/>
          <p:nvPr/>
        </p:nvSpPr>
        <p:spPr>
          <a:xfrm>
            <a:off x="1267789" y="691883"/>
            <a:ext cx="40837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/>
              <a:t>Total non-labor cost is </a:t>
            </a:r>
            <a:r>
              <a:rPr lang="en-US" b="1"/>
              <a:t>51,140</a:t>
            </a:r>
            <a:r>
              <a:rPr lang="en-US"/>
              <a:t> NIS </a:t>
            </a:r>
          </a:p>
        </p:txBody>
      </p:sp>
    </p:spTree>
    <p:extLst>
      <p:ext uri="{BB962C8B-B14F-4D97-AF65-F5344CB8AC3E}">
        <p14:creationId xmlns:p14="http://schemas.microsoft.com/office/powerpoint/2010/main" val="313206424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E06EA57-EE15-45A3-8A9B-1F2875CB027E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83580" y="1429449"/>
            <a:ext cx="9845675" cy="446558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2AD0829-0AE7-4822-B467-7ECC4F1B596B}"/>
              </a:ext>
            </a:extLst>
          </p:cNvPr>
          <p:cNvSpPr txBox="1"/>
          <p:nvPr/>
        </p:nvSpPr>
        <p:spPr>
          <a:xfrm>
            <a:off x="904567" y="666447"/>
            <a:ext cx="66662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/>
              <a:t>Total material cost is </a:t>
            </a:r>
            <a:r>
              <a:rPr lang="en-US" b="1"/>
              <a:t>4,534,305 </a:t>
            </a:r>
            <a:r>
              <a:rPr lang="en-US"/>
              <a:t>NIS</a:t>
            </a:r>
          </a:p>
        </p:txBody>
      </p:sp>
    </p:spTree>
    <p:extLst>
      <p:ext uri="{BB962C8B-B14F-4D97-AF65-F5344CB8AC3E}">
        <p14:creationId xmlns:p14="http://schemas.microsoft.com/office/powerpoint/2010/main" val="113807551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04C3E2C-E427-4518-BE47-229E274955BC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07923" y="1346776"/>
            <a:ext cx="9785350" cy="446873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082CAEE-5CC0-4892-9E8D-D3E81B1E54FB}"/>
              </a:ext>
            </a:extLst>
          </p:cNvPr>
          <p:cNvSpPr txBox="1"/>
          <p:nvPr/>
        </p:nvSpPr>
        <p:spPr>
          <a:xfrm>
            <a:off x="865240" y="650499"/>
            <a:ext cx="532908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Total labor count is </a:t>
            </a:r>
            <a:r>
              <a:rPr lang="en-US" b="1" dirty="0"/>
              <a:t>6508</a:t>
            </a:r>
            <a:r>
              <a:rPr lang="en-US" dirty="0"/>
              <a:t> budgeted labor unit.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154954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310BB05-52A4-4E3B-A2EB-848C99F99B5A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3421" y="1488042"/>
            <a:ext cx="9637713" cy="444291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8DA0450-7F76-4812-BA6C-A2F3995F0BE0}"/>
              </a:ext>
            </a:extLst>
          </p:cNvPr>
          <p:cNvSpPr txBox="1"/>
          <p:nvPr/>
        </p:nvSpPr>
        <p:spPr>
          <a:xfrm>
            <a:off x="639097" y="727587"/>
            <a:ext cx="52504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Total non-labor unit is</a:t>
            </a:r>
            <a:r>
              <a:rPr lang="en-US" b="1" dirty="0"/>
              <a:t> 58</a:t>
            </a:r>
            <a:r>
              <a:rPr lang="en-US" dirty="0"/>
              <a:t> Machines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201916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ED80D6-EC4C-45F5-8F82-E2A880EC8E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878932"/>
          </a:xfrm>
        </p:spPr>
        <p:txBody>
          <a:bodyPr/>
          <a:lstStyle/>
          <a:p>
            <a:r>
              <a:rPr lang="en-US" sz="4000" b="1" dirty="0">
                <a:solidFill>
                  <a:schemeClr val="accent1"/>
                </a:solidFill>
              </a:rPr>
              <a:t>NAVISWORKS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2E6D9B9-A053-4038-BBE2-D97A3FDBF533}"/>
              </a:ext>
            </a:extLst>
          </p:cNvPr>
          <p:cNvSpPr/>
          <p:nvPr/>
        </p:nvSpPr>
        <p:spPr>
          <a:xfrm>
            <a:off x="719091" y="1740024"/>
            <a:ext cx="10599937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Clr>
                <a:srgbClr val="C00000"/>
              </a:buClr>
              <a:buSzPct val="100000"/>
              <a:buFont typeface="Wingdings" panose="05000000000000000000" pitchFamily="2" charset="2"/>
              <a:buChar char="q"/>
            </a:pPr>
            <a:r>
              <a:rPr lang="en-US" sz="2400" b="1" dirty="0"/>
              <a:t>Definition: It is a comprehensive project review solution seeking powerful insight and predictability to improve productivity and quality.</a:t>
            </a:r>
          </a:p>
          <a:p>
            <a:pPr marL="457200" indent="-457200">
              <a:buClr>
                <a:srgbClr val="C00000"/>
              </a:buClr>
              <a:buSzPct val="100000"/>
              <a:buFont typeface="Wingdings" panose="05000000000000000000" pitchFamily="2" charset="2"/>
              <a:buChar char="q"/>
            </a:pPr>
            <a:endParaRPr lang="en-US" sz="2400" b="1" dirty="0"/>
          </a:p>
          <a:p>
            <a:pPr marL="457200" indent="-457200">
              <a:buClr>
                <a:srgbClr val="C00000"/>
              </a:buClr>
              <a:buSzPct val="100000"/>
              <a:buFont typeface="Wingdings" panose="05000000000000000000" pitchFamily="2" charset="2"/>
              <a:buChar char="q"/>
            </a:pPr>
            <a:r>
              <a:rPr lang="en-US" sz="2400" b="1" dirty="0"/>
              <a:t>Benefits:</a:t>
            </a:r>
          </a:p>
          <a:p>
            <a:pPr marL="514350" indent="-514350">
              <a:buClr>
                <a:srgbClr val="C00000"/>
              </a:buClr>
              <a:buSzPct val="100000"/>
              <a:buFont typeface="+mj-lt"/>
              <a:buAutoNum type="arabicPeriod"/>
            </a:pPr>
            <a:r>
              <a:rPr lang="en-US" sz="2400" b="1" dirty="0"/>
              <a:t>Better visualization.</a:t>
            </a:r>
          </a:p>
          <a:p>
            <a:pPr marL="514350" indent="-514350">
              <a:buClr>
                <a:srgbClr val="C00000"/>
              </a:buClr>
              <a:buSzPct val="100000"/>
              <a:buFont typeface="+mj-lt"/>
              <a:buAutoNum type="arabicPeriod"/>
            </a:pPr>
            <a:r>
              <a:rPr lang="en-US" sz="2400" b="1" dirty="0"/>
              <a:t>Clash detection.</a:t>
            </a:r>
          </a:p>
          <a:p>
            <a:pPr marL="514350" indent="-514350">
              <a:buClr>
                <a:srgbClr val="C00000"/>
              </a:buClr>
              <a:buSzPct val="100000"/>
              <a:buFont typeface="+mj-lt"/>
              <a:buAutoNum type="arabicPeriod"/>
            </a:pPr>
            <a:r>
              <a:rPr lang="en-US" sz="2400" b="1" dirty="0"/>
              <a:t>Faster analyzation.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70689078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3E24B1-CAFB-4C9C-8EFB-34B7F9CC94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7352" y="452762"/>
            <a:ext cx="9712502" cy="5795638"/>
          </a:xfrm>
        </p:spPr>
        <p:txBody>
          <a:bodyPr/>
          <a:lstStyle/>
          <a:p>
            <a:pPr>
              <a:buClr>
                <a:schemeClr val="accent1"/>
              </a:buClr>
              <a:buFont typeface="Wingdings" panose="05000000000000000000" pitchFamily="2" charset="2"/>
              <a:buChar char="q"/>
            </a:pPr>
            <a:r>
              <a:rPr lang="en-US" b="1" dirty="0">
                <a:solidFill>
                  <a:schemeClr val="accent1"/>
                </a:solidFill>
              </a:rPr>
              <a:t>Clash Detective.</a:t>
            </a:r>
          </a:p>
          <a:p>
            <a:pPr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US" dirty="0"/>
              <a:t>Inputs: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643EF40-89E0-4830-8844-F7DCEA9C9A0E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0839" y="1666420"/>
            <a:ext cx="9543495" cy="442418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9216715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31F73ED-17DD-46D0-8AB8-EFA2D34CE081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7169" y="678655"/>
            <a:ext cx="8607864" cy="558010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62955321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70BE7C-333E-4B70-8C9E-E09A7C4634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150" y="435006"/>
            <a:ext cx="9552703" cy="6019060"/>
          </a:xfrm>
        </p:spPr>
        <p:txBody>
          <a:bodyPr/>
          <a:lstStyle/>
          <a:p>
            <a:pPr>
              <a:buClr>
                <a:schemeClr val="accent1"/>
              </a:buClr>
              <a:buFont typeface="Wingdings" panose="05000000000000000000" pitchFamily="2" charset="2"/>
              <a:buChar char="q"/>
            </a:pPr>
            <a:r>
              <a:rPr lang="en-US" b="1" dirty="0">
                <a:solidFill>
                  <a:schemeClr val="accent1"/>
                </a:solidFill>
              </a:rPr>
              <a:t>Output.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6784CA2-C6EB-46FE-BAAF-A30A3280F2D9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149" y="1349407"/>
            <a:ext cx="9969624" cy="519343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223643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CB6306-FF88-442A-A2F5-DC275E33A6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2762" y="363984"/>
            <a:ext cx="9597092" cy="6152226"/>
          </a:xfrm>
        </p:spPr>
        <p:txBody>
          <a:bodyPr/>
          <a:lstStyle/>
          <a:p>
            <a:pPr>
              <a:buClr>
                <a:schemeClr val="accent1"/>
              </a:buClr>
              <a:buFont typeface="Wingdings" panose="05000000000000000000" pitchFamily="2" charset="2"/>
              <a:buChar char="q"/>
            </a:pPr>
            <a:r>
              <a:rPr lang="en-US" b="1" dirty="0">
                <a:solidFill>
                  <a:schemeClr val="accent1"/>
                </a:solidFill>
              </a:rPr>
              <a:t>Time Liner.</a:t>
            </a:r>
          </a:p>
          <a:p>
            <a:pPr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US" dirty="0"/>
              <a:t>Inputs:</a:t>
            </a:r>
          </a:p>
          <a:p>
            <a:pPr marL="0" indent="0">
              <a:buNone/>
            </a:pP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3ACF272-03AA-4451-BF2E-DB7B1F47E028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761" y="1784412"/>
            <a:ext cx="9783191" cy="470960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727238521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686AAC9-3CE1-431B-9A4E-1E397EF74F37}"/>
              </a:ext>
            </a:extLst>
          </p:cNvPr>
          <p:cNvPicPr>
            <a:picLocks noGrp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459"/>
          <a:stretch/>
        </p:blipFill>
        <p:spPr bwMode="auto">
          <a:xfrm>
            <a:off x="2823099" y="585926"/>
            <a:ext cx="6107837" cy="5992427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17643797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9D3738F-C153-47D9-BD68-2563B6FE8F91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962" y="621437"/>
            <a:ext cx="9800623" cy="569946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24707845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051C5B-A910-40B4-A8D8-EA595ADDE4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559336"/>
          </a:xfrm>
        </p:spPr>
        <p:txBody>
          <a:bodyPr/>
          <a:lstStyle/>
          <a:p>
            <a:pPr marL="342900" indent="-342900">
              <a:buFont typeface="Wingdings" panose="05000000000000000000" pitchFamily="2" charset="2"/>
              <a:buChar char="q"/>
            </a:pPr>
            <a:r>
              <a:rPr lang="en-US" sz="2400" b="1" dirty="0">
                <a:solidFill>
                  <a:schemeClr val="accent1"/>
                </a:solidFill>
              </a:rPr>
              <a:t>Output</a:t>
            </a:r>
          </a:p>
        </p:txBody>
      </p:sp>
      <p:pic>
        <p:nvPicPr>
          <p:cNvPr id="4" name="final move_Trim">
            <a:hlinkClick r:id="" action="ppaction://media"/>
            <a:extLst>
              <a:ext uri="{FF2B5EF4-FFF2-40B4-BE49-F238E27FC236}">
                <a16:creationId xmlns:a16="http://schemas.microsoft.com/office/drawing/2014/main" id="{7201A951-7BF4-4C49-97F4-6F57F6ED30CA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95325" y="1144588"/>
            <a:ext cx="9629775" cy="5416550"/>
          </a:xfrm>
        </p:spPr>
      </p:pic>
    </p:spTree>
    <p:extLst>
      <p:ext uri="{BB962C8B-B14F-4D97-AF65-F5344CB8AC3E}">
        <p14:creationId xmlns:p14="http://schemas.microsoft.com/office/powerpoint/2010/main" val="1876679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766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3E80F-CAB1-4AEB-B6C5-586D21A5BF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168676"/>
            <a:ext cx="9404723" cy="674703"/>
          </a:xfrm>
        </p:spPr>
        <p:txBody>
          <a:bodyPr/>
          <a:lstStyle/>
          <a:p>
            <a:r>
              <a:rPr lang="en-US" sz="4000" b="1" dirty="0">
                <a:solidFill>
                  <a:schemeClr val="accent1"/>
                </a:solidFill>
              </a:rPr>
              <a:t>Conclusions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A78424-9DBC-4653-90A7-F1844A6DC1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7048" y="994299"/>
            <a:ext cx="10821880" cy="5575177"/>
          </a:xfrm>
        </p:spPr>
        <p:txBody>
          <a:bodyPr>
            <a:normAutofit fontScale="25000" lnSpcReduction="20000"/>
          </a:bodyPr>
          <a:lstStyle/>
          <a:p>
            <a:pPr lvl="0">
              <a:buClr>
                <a:schemeClr val="accent1"/>
              </a:buClr>
              <a:buFont typeface="Wingdings" panose="05000000000000000000" pitchFamily="2" charset="2"/>
              <a:buChar char="q"/>
            </a:pPr>
            <a:r>
              <a:rPr lang="en-US" sz="9600" dirty="0"/>
              <a:t>In general, project management principles are not properly considered in the Palestinian construction sector. Furthermore, BIM techniques are rarely used or not used to the fullest. </a:t>
            </a:r>
          </a:p>
          <a:p>
            <a:pPr lvl="0">
              <a:buClr>
                <a:schemeClr val="accent1"/>
              </a:buClr>
              <a:buFont typeface="Wingdings" panose="05000000000000000000" pitchFamily="2" charset="2"/>
              <a:buChar char="q"/>
            </a:pPr>
            <a:r>
              <a:rPr lang="en-US" sz="9600" dirty="0"/>
              <a:t>Using Primavera, the total duration of the project is </a:t>
            </a:r>
            <a:r>
              <a:rPr lang="en-US" sz="9600" b="1" dirty="0"/>
              <a:t>208</a:t>
            </a:r>
            <a:r>
              <a:rPr lang="en-US" sz="9600" dirty="0"/>
              <a:t> workdays. </a:t>
            </a:r>
          </a:p>
          <a:p>
            <a:pPr lvl="0">
              <a:buClr>
                <a:schemeClr val="accent1"/>
              </a:buClr>
              <a:buFont typeface="Wingdings" panose="05000000000000000000" pitchFamily="2" charset="2"/>
              <a:buChar char="q"/>
            </a:pPr>
            <a:r>
              <a:rPr lang="en-US" sz="9600" dirty="0"/>
              <a:t>The estimated price in this project was 5,763,775 NIS. And after adding the OH and profit 6,916,530 NIS.</a:t>
            </a:r>
          </a:p>
          <a:p>
            <a:pPr lvl="0">
              <a:buClr>
                <a:schemeClr val="accent1"/>
              </a:buClr>
              <a:buFont typeface="Wingdings" panose="05000000000000000000" pitchFamily="2" charset="2"/>
              <a:buChar char="q"/>
            </a:pPr>
            <a:r>
              <a:rPr lang="en-US" sz="9600" dirty="0"/>
              <a:t>Most Revit quantities are higher than BOQ         Higher accuracy and hand calculations are the proof.</a:t>
            </a:r>
          </a:p>
          <a:p>
            <a:pPr lvl="0">
              <a:buClr>
                <a:schemeClr val="accent1"/>
              </a:buClr>
              <a:buFont typeface="Wingdings" panose="05000000000000000000" pitchFamily="2" charset="2"/>
              <a:buChar char="q"/>
            </a:pPr>
            <a:r>
              <a:rPr lang="en-US" sz="9600" dirty="0"/>
              <a:t>The deviation in the prices was 496,991 NIS lower than the price estimated by the contractor. </a:t>
            </a:r>
          </a:p>
          <a:p>
            <a:pPr marL="0" indent="0">
              <a:buNone/>
            </a:pPr>
            <a:r>
              <a:rPr lang="en-US" sz="9600" dirty="0"/>
              <a:t> </a:t>
            </a:r>
          </a:p>
          <a:p>
            <a:pPr marL="0" indent="0">
              <a:buNone/>
            </a:pPr>
            <a:r>
              <a:rPr lang="en-US" dirty="0"/>
              <a:t> </a:t>
            </a:r>
          </a:p>
          <a:p>
            <a:pPr marL="0" indent="0">
              <a:buNone/>
            </a:pPr>
            <a:r>
              <a:rPr lang="en-US" dirty="0"/>
              <a:t> </a:t>
            </a:r>
          </a:p>
          <a:p>
            <a:pPr marL="0" indent="0">
              <a:buNone/>
            </a:pPr>
            <a:r>
              <a:rPr lang="en-US" dirty="0"/>
              <a:t> </a:t>
            </a:r>
          </a:p>
          <a:p>
            <a:pPr marL="0" indent="0">
              <a:buNone/>
            </a:pPr>
            <a:r>
              <a:rPr lang="en-US" dirty="0"/>
              <a:t> </a:t>
            </a:r>
          </a:p>
          <a:p>
            <a:pPr marL="0" indent="0">
              <a:buNone/>
            </a:pPr>
            <a:r>
              <a:rPr lang="en-US" dirty="0"/>
              <a:t> </a:t>
            </a:r>
          </a:p>
          <a:p>
            <a:pPr marL="0" indent="0">
              <a:buNone/>
            </a:pPr>
            <a:r>
              <a:rPr lang="en-US" dirty="0"/>
              <a:t> </a:t>
            </a:r>
          </a:p>
          <a:p>
            <a:pPr marL="0" indent="0">
              <a:buNone/>
            </a:pPr>
            <a:r>
              <a:rPr lang="en-US" dirty="0"/>
              <a:t> </a:t>
            </a:r>
          </a:p>
          <a:p>
            <a:pPr marL="0" indent="0">
              <a:buNone/>
            </a:pPr>
            <a:endParaRPr lang="en-US" dirty="0"/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CDB379E0-58C7-481D-9C12-21212A2F2391}"/>
              </a:ext>
            </a:extLst>
          </p:cNvPr>
          <p:cNvCxnSpPr/>
          <p:nvPr/>
        </p:nvCxnSpPr>
        <p:spPr>
          <a:xfrm>
            <a:off x="7270812" y="3293615"/>
            <a:ext cx="541538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18892672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8447ACE-306C-465D-8B4A-6672A0962C1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20107831"/>
              </p:ext>
            </p:extLst>
          </p:nvPr>
        </p:nvGraphicFramePr>
        <p:xfrm>
          <a:off x="1260629" y="0"/>
          <a:ext cx="8762260" cy="679657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023721">
                  <a:extLst>
                    <a:ext uri="{9D8B030D-6E8A-4147-A177-3AD203B41FA5}">
                      <a16:colId xmlns:a16="http://schemas.microsoft.com/office/drawing/2014/main" val="4031770608"/>
                    </a:ext>
                  </a:extLst>
                </a:gridCol>
                <a:gridCol w="1586704">
                  <a:extLst>
                    <a:ext uri="{9D8B030D-6E8A-4147-A177-3AD203B41FA5}">
                      <a16:colId xmlns:a16="http://schemas.microsoft.com/office/drawing/2014/main" val="3004232132"/>
                    </a:ext>
                  </a:extLst>
                </a:gridCol>
                <a:gridCol w="1437363">
                  <a:extLst>
                    <a:ext uri="{9D8B030D-6E8A-4147-A177-3AD203B41FA5}">
                      <a16:colId xmlns:a16="http://schemas.microsoft.com/office/drawing/2014/main" val="3012813384"/>
                    </a:ext>
                  </a:extLst>
                </a:gridCol>
                <a:gridCol w="1277001">
                  <a:extLst>
                    <a:ext uri="{9D8B030D-6E8A-4147-A177-3AD203B41FA5}">
                      <a16:colId xmlns:a16="http://schemas.microsoft.com/office/drawing/2014/main" val="3526191366"/>
                    </a:ext>
                  </a:extLst>
                </a:gridCol>
                <a:gridCol w="1437471">
                  <a:extLst>
                    <a:ext uri="{9D8B030D-6E8A-4147-A177-3AD203B41FA5}">
                      <a16:colId xmlns:a16="http://schemas.microsoft.com/office/drawing/2014/main" val="41006876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 </a:t>
                      </a:r>
                      <a:endParaRPr lang="en-US" sz="12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 gridSpan="2"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BOQ Data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Our Result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66630391"/>
                  </a:ext>
                </a:extLst>
              </a:tr>
              <a:tr h="382681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Quantity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Cost (NIS)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Quantity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Cost (NIS)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592092353"/>
                  </a:ext>
                </a:extLst>
              </a:tr>
              <a:tr h="262767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Excavation (m</a:t>
                      </a:r>
                      <a:r>
                        <a:rPr lang="en-US" sz="1100" baseline="30000">
                          <a:effectLst/>
                        </a:rPr>
                        <a:t>3</a:t>
                      </a:r>
                      <a:r>
                        <a:rPr lang="en-US" sz="1100">
                          <a:effectLst/>
                        </a:rPr>
                        <a:t>)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19,000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475,000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22,500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214,992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856269916"/>
                  </a:ext>
                </a:extLst>
              </a:tr>
              <a:tr h="262767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Exterior wall (m</a:t>
                      </a:r>
                      <a:r>
                        <a:rPr lang="en-US" sz="1100" baseline="30000">
                          <a:effectLst/>
                        </a:rPr>
                        <a:t>2</a:t>
                      </a:r>
                      <a:r>
                        <a:rPr lang="en-US" sz="1100">
                          <a:effectLst/>
                        </a:rPr>
                        <a:t>)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2,800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770,000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2,642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615,600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4169497723"/>
                  </a:ext>
                </a:extLst>
              </a:tr>
              <a:tr h="262767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Interior wall (m</a:t>
                      </a:r>
                      <a:r>
                        <a:rPr lang="en-US" sz="1100" baseline="30000">
                          <a:effectLst/>
                        </a:rPr>
                        <a:t>2</a:t>
                      </a:r>
                      <a:r>
                        <a:rPr lang="en-US" sz="1100">
                          <a:effectLst/>
                        </a:rPr>
                        <a:t>)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4,250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393,250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4,383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185,650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170746929"/>
                  </a:ext>
                </a:extLst>
              </a:tr>
              <a:tr h="262767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plastering (m</a:t>
                      </a:r>
                      <a:r>
                        <a:rPr lang="en-US" sz="1100" baseline="30000">
                          <a:effectLst/>
                        </a:rPr>
                        <a:t>2</a:t>
                      </a:r>
                      <a:r>
                        <a:rPr lang="en-US" sz="1100">
                          <a:effectLst/>
                        </a:rPr>
                        <a:t>)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14,500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493,000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12,276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408,092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840893784"/>
                  </a:ext>
                </a:extLst>
              </a:tr>
              <a:tr h="262767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Tiles (m</a:t>
                      </a:r>
                      <a:r>
                        <a:rPr lang="en-US" sz="1100" baseline="30000">
                          <a:effectLst/>
                        </a:rPr>
                        <a:t>2</a:t>
                      </a:r>
                      <a:r>
                        <a:rPr lang="en-US" sz="1100">
                          <a:effectLst/>
                        </a:rPr>
                        <a:t>)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6,220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766,150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7,000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509,755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577323525"/>
                  </a:ext>
                </a:extLst>
              </a:tr>
              <a:tr h="262767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Paint (m</a:t>
                      </a:r>
                      <a:r>
                        <a:rPr lang="en-US" sz="1100" baseline="30000">
                          <a:effectLst/>
                        </a:rPr>
                        <a:t>2</a:t>
                      </a:r>
                      <a:r>
                        <a:rPr lang="en-US" sz="1100">
                          <a:effectLst/>
                        </a:rPr>
                        <a:t>)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11,450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245,500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13,667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93,931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796465564"/>
                  </a:ext>
                </a:extLst>
              </a:tr>
              <a:tr h="262767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Decoration (m</a:t>
                      </a:r>
                      <a:r>
                        <a:rPr lang="en-US" sz="1100" baseline="30000">
                          <a:effectLst/>
                        </a:rPr>
                        <a:t>2</a:t>
                      </a:r>
                      <a:r>
                        <a:rPr lang="en-US" sz="1100">
                          <a:effectLst/>
                        </a:rPr>
                        <a:t>)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1,060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105,300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3,155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358,770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881080546"/>
                  </a:ext>
                </a:extLst>
              </a:tr>
              <a:tr h="262767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Marble (m</a:t>
                      </a:r>
                      <a:r>
                        <a:rPr lang="en-US" sz="1100" baseline="30000">
                          <a:effectLst/>
                        </a:rPr>
                        <a:t>2</a:t>
                      </a:r>
                      <a:r>
                        <a:rPr lang="en-US" sz="1100">
                          <a:effectLst/>
                        </a:rPr>
                        <a:t>)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508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117,375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689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166,195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273044546"/>
                  </a:ext>
                </a:extLst>
              </a:tr>
              <a:tr h="262767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Blinding (m</a:t>
                      </a:r>
                      <a:r>
                        <a:rPr lang="en-US" sz="1100" baseline="30000">
                          <a:effectLst/>
                        </a:rPr>
                        <a:t>3</a:t>
                      </a:r>
                      <a:r>
                        <a:rPr lang="en-US" sz="1100">
                          <a:effectLst/>
                        </a:rPr>
                        <a:t>)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100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38,000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100.4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38,844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594330068"/>
                  </a:ext>
                </a:extLst>
              </a:tr>
              <a:tr h="262767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Footings total (m</a:t>
                      </a:r>
                      <a:r>
                        <a:rPr lang="en-US" sz="1100" baseline="30000">
                          <a:effectLst/>
                        </a:rPr>
                        <a:t>3</a:t>
                      </a:r>
                      <a:r>
                        <a:rPr lang="en-US" sz="1100">
                          <a:effectLst/>
                        </a:rPr>
                        <a:t>)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1135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800,600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1292.41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550,907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660929480"/>
                  </a:ext>
                </a:extLst>
              </a:tr>
              <a:tr h="262767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Outside walls footings (m</a:t>
                      </a:r>
                      <a:r>
                        <a:rPr lang="en-US" sz="1100" baseline="30000">
                          <a:effectLst/>
                        </a:rPr>
                        <a:t>3</a:t>
                      </a:r>
                      <a:r>
                        <a:rPr lang="en-US" sz="1100">
                          <a:effectLst/>
                        </a:rPr>
                        <a:t>)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370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307,100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398.38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340,848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695030917"/>
                  </a:ext>
                </a:extLst>
              </a:tr>
              <a:tr h="262767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Columns (m</a:t>
                      </a:r>
                      <a:r>
                        <a:rPr lang="en-US" sz="1100" baseline="30000">
                          <a:effectLst/>
                        </a:rPr>
                        <a:t>3</a:t>
                      </a:r>
                      <a:r>
                        <a:rPr lang="en-US" sz="1100">
                          <a:effectLst/>
                        </a:rPr>
                        <a:t>)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435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424,125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383.3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418,270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580561817"/>
                  </a:ext>
                </a:extLst>
              </a:tr>
              <a:tr h="262767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Outside walls (m</a:t>
                      </a:r>
                      <a:r>
                        <a:rPr lang="en-US" sz="1100" baseline="30000">
                          <a:effectLst/>
                        </a:rPr>
                        <a:t>3</a:t>
                      </a:r>
                      <a:r>
                        <a:rPr lang="en-US" sz="1100">
                          <a:effectLst/>
                        </a:rPr>
                        <a:t>)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530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509,500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545.59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557,400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196326055"/>
                  </a:ext>
                </a:extLst>
              </a:tr>
              <a:tr h="262767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Tie beams (m</a:t>
                      </a:r>
                      <a:r>
                        <a:rPr lang="en-US" sz="1100" baseline="30000">
                          <a:effectLst/>
                        </a:rPr>
                        <a:t>3</a:t>
                      </a:r>
                      <a:r>
                        <a:rPr lang="en-US" sz="1100">
                          <a:effectLst/>
                        </a:rPr>
                        <a:t>)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110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104,500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86.3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102,253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387591285"/>
                  </a:ext>
                </a:extLst>
              </a:tr>
              <a:tr h="262767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Slabs (m</a:t>
                      </a:r>
                      <a:r>
                        <a:rPr lang="en-US" sz="1100" baseline="30000">
                          <a:effectLst/>
                        </a:rPr>
                        <a:t>3</a:t>
                      </a:r>
                      <a:r>
                        <a:rPr lang="en-US" sz="1100">
                          <a:effectLst/>
                        </a:rPr>
                        <a:t>)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1312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1,127,500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1189.6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1,182,398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94434421"/>
                  </a:ext>
                </a:extLst>
              </a:tr>
              <a:tr h="231485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Door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129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155,300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133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175,560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85117732"/>
                  </a:ext>
                </a:extLst>
              </a:tr>
              <a:tr h="262767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 Curtain Wall + Aluminum Doors (m</a:t>
                      </a:r>
                      <a:r>
                        <a:rPr lang="en-US" sz="1100" baseline="30000">
                          <a:effectLst/>
                        </a:rPr>
                        <a:t>2</a:t>
                      </a:r>
                      <a:r>
                        <a:rPr lang="en-US" sz="1100">
                          <a:effectLst/>
                        </a:rPr>
                        <a:t>)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95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68,250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137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355,080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4966489"/>
                  </a:ext>
                </a:extLst>
              </a:tr>
              <a:tr h="262767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Aluminum work (m</a:t>
                      </a:r>
                      <a:r>
                        <a:rPr lang="en-US" sz="1100" baseline="30000">
                          <a:effectLst/>
                        </a:rPr>
                        <a:t>2</a:t>
                      </a:r>
                      <a:r>
                        <a:rPr lang="en-US" sz="1100">
                          <a:effectLst/>
                        </a:rPr>
                        <a:t>)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400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180,000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442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229,716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15712753"/>
                  </a:ext>
                </a:extLst>
              </a:tr>
              <a:tr h="262767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Steel Doors (m</a:t>
                      </a:r>
                      <a:r>
                        <a:rPr lang="en-US" sz="1100" baseline="30000">
                          <a:effectLst/>
                        </a:rPr>
                        <a:t>2</a:t>
                      </a:r>
                      <a:r>
                        <a:rPr lang="en-US" sz="1100">
                          <a:effectLst/>
                        </a:rPr>
                        <a:t>)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60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38,000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33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24,600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505765556"/>
                  </a:ext>
                </a:extLst>
              </a:tr>
              <a:tr h="262767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 M</a:t>
                      </a:r>
                      <a:r>
                        <a:rPr lang="en-US" sz="1100" baseline="30000">
                          <a:effectLst/>
                        </a:rPr>
                        <a:t>2</a:t>
                      </a:r>
                      <a:r>
                        <a:rPr lang="en-US" sz="1100">
                          <a:effectLst/>
                        </a:rPr>
                        <a:t>) window guard (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400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 rt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54,000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405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121,292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59562756"/>
                  </a:ext>
                </a:extLst>
              </a:tr>
              <a:tr h="231485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Handrails (m)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60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 rt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15,000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48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16,230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481137178"/>
                  </a:ext>
                </a:extLst>
              </a:tr>
              <a:tr h="262767">
                <a:tc>
                  <a:txBody>
                    <a:bodyPr/>
                    <a:lstStyle/>
                    <a:p>
                      <a:pPr marL="0" marR="0" algn="ctr" rtl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Isoflex (m</a:t>
                      </a:r>
                      <a:r>
                        <a:rPr lang="en-US" sz="1100" baseline="30000">
                          <a:effectLst/>
                        </a:rPr>
                        <a:t>2</a:t>
                      </a:r>
                      <a:r>
                        <a:rPr lang="en-US" sz="1100">
                          <a:effectLst/>
                        </a:rPr>
                        <a:t>)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1825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 rt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82,125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2,000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145,080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419613846"/>
                  </a:ext>
                </a:extLst>
              </a:tr>
              <a:tr h="262767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NITOPROOF (m</a:t>
                      </a:r>
                      <a:r>
                        <a:rPr lang="en-US" sz="1100" baseline="30000">
                          <a:effectLst/>
                        </a:rPr>
                        <a:t>2</a:t>
                      </a:r>
                      <a:r>
                        <a:rPr lang="en-US" sz="1100">
                          <a:effectLst/>
                        </a:rPr>
                        <a:t>)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620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43,400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469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8,982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034370570"/>
                  </a:ext>
                </a:extLst>
              </a:tr>
              <a:tr h="262767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Exterior Stadium (m)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130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39,000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115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34,538</a:t>
                      </a:r>
                      <a:endParaRPr lang="en-US" sz="12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88188749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41498758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98ACDA-8C1D-459C-8892-DABCD62084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106532"/>
            <a:ext cx="9404723" cy="985421"/>
          </a:xfrm>
        </p:spPr>
        <p:txBody>
          <a:bodyPr/>
          <a:lstStyle/>
          <a:p>
            <a:r>
              <a:rPr lang="en-US" b="1" dirty="0">
                <a:solidFill>
                  <a:srgbClr val="FF0000"/>
                </a:solidFill>
              </a:rPr>
              <a:t>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3F108E-B252-479E-96C0-239152E6A1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5130" y="852256"/>
            <a:ext cx="9750621" cy="5823752"/>
          </a:xfrm>
        </p:spPr>
        <p:txBody>
          <a:bodyPr>
            <a:normAutofit/>
          </a:bodyPr>
          <a:lstStyle/>
          <a:p>
            <a:pPr>
              <a:buClr>
                <a:schemeClr val="accent1"/>
              </a:buClr>
              <a:buFont typeface="Wingdings" panose="05000000000000000000" pitchFamily="2" charset="2"/>
              <a:buChar char="q"/>
            </a:pPr>
            <a:r>
              <a:rPr lang="en-US" sz="2400" dirty="0"/>
              <a:t>Focus on spreading project management principles.</a:t>
            </a:r>
          </a:p>
          <a:p>
            <a:pPr>
              <a:buClr>
                <a:schemeClr val="accent1"/>
              </a:buClr>
              <a:buFont typeface="Wingdings" panose="05000000000000000000" pitchFamily="2" charset="2"/>
              <a:buChar char="q"/>
            </a:pPr>
            <a:r>
              <a:rPr lang="en-US" sz="2400" dirty="0"/>
              <a:t>Work on introducing the BIM concept to the Palestinian market in its correct forms and dynamics. By cooperating with several universities and unions.</a:t>
            </a:r>
          </a:p>
          <a:p>
            <a:pPr>
              <a:buClr>
                <a:schemeClr val="accent1"/>
              </a:buClr>
              <a:buFont typeface="Wingdings" panose="05000000000000000000" pitchFamily="2" charset="2"/>
              <a:buChar char="q"/>
            </a:pPr>
            <a:r>
              <a:rPr lang="en-US" sz="2400" dirty="0"/>
              <a:t>Rely more on further detailing of the WBS and use inter-correlation between activities. This will facilitate having better time results for any project.</a:t>
            </a:r>
          </a:p>
          <a:p>
            <a:pPr>
              <a:buClr>
                <a:schemeClr val="accent1"/>
              </a:buClr>
              <a:buFont typeface="Wingdings" panose="05000000000000000000" pitchFamily="2" charset="2"/>
              <a:buChar char="q"/>
            </a:pPr>
            <a:r>
              <a:rPr lang="en-US" sz="2400" dirty="0"/>
              <a:t>Continue the project by including the electrical and the mechanical models.</a:t>
            </a:r>
          </a:p>
          <a:p>
            <a:pPr marL="0" indent="0">
              <a:buNone/>
            </a:pPr>
            <a:r>
              <a:rPr lang="en-US" dirty="0"/>
              <a:t> </a:t>
            </a:r>
          </a:p>
          <a:p>
            <a:pPr marL="0" indent="0">
              <a:buNone/>
            </a:pPr>
            <a:r>
              <a:rPr lang="en-US" dirty="0"/>
              <a:t> </a:t>
            </a:r>
          </a:p>
          <a:p>
            <a:pPr>
              <a:buFont typeface="Wingdings" panose="05000000000000000000" pitchFamily="2" charset="2"/>
              <a:buChar char="q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2890768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533760-D80F-4DB9-BC6A-EC551F1801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177553"/>
            <a:ext cx="9404723" cy="816746"/>
          </a:xfrm>
        </p:spPr>
        <p:txBody>
          <a:bodyPr/>
          <a:lstStyle/>
          <a:p>
            <a:pPr algn="ctr"/>
            <a:r>
              <a:rPr lang="en-US" dirty="0"/>
              <a:t>THANK YOU ;)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C0A35-C694-48B0-9891-507CBB8FA8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6432" y="932156"/>
            <a:ext cx="10093910" cy="5832628"/>
          </a:xfr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986046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1417</TotalTime>
  <Words>1023</Words>
  <Application>Microsoft Office PowerPoint</Application>
  <PresentationFormat>Widescreen</PresentationFormat>
  <Paragraphs>357</Paragraphs>
  <Slides>48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48</vt:i4>
      </vt:variant>
    </vt:vector>
  </HeadingPairs>
  <TitlesOfParts>
    <vt:vector size="55" baseType="lpstr">
      <vt:lpstr>Arial</vt:lpstr>
      <vt:lpstr>Calibri</vt:lpstr>
      <vt:lpstr>Cambria Math</vt:lpstr>
      <vt:lpstr>Century Gothic</vt:lpstr>
      <vt:lpstr>Wingdings</vt:lpstr>
      <vt:lpstr>Wingdings 3</vt:lpstr>
      <vt:lpstr>Ion</vt:lpstr>
      <vt:lpstr>CONSTRUCTION PROJECT MANAGEMENT REALITY IN PALESTINE: MES CASE STUDY</vt:lpstr>
      <vt:lpstr>GRADUATION PROJECT 1 SUMMARY</vt:lpstr>
      <vt:lpstr>PowerPoint Presentation</vt:lpstr>
      <vt:lpstr>PowerPoint Presentation</vt:lpstr>
      <vt:lpstr>LIMITATIONS</vt:lpstr>
      <vt:lpstr>REVIT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Primavera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NAVISWORKS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Output</vt:lpstr>
      <vt:lpstr>Conclusions</vt:lpstr>
      <vt:lpstr>PowerPoint Presentation</vt:lpstr>
      <vt:lpstr>Recommendations</vt:lpstr>
      <vt:lpstr>THANK YOU ;)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PROJECT MANAGEMENT REALITY IN PALESTINE: MES CASE STUDY</dc:title>
  <dc:creator>muaiad kh</dc:creator>
  <cp:lastModifiedBy>maher salamah</cp:lastModifiedBy>
  <cp:revision>46</cp:revision>
  <dcterms:created xsi:type="dcterms:W3CDTF">2020-06-05T13:26:35Z</dcterms:created>
  <dcterms:modified xsi:type="dcterms:W3CDTF">2020-06-07T17:41:01Z</dcterms:modified>
</cp:coreProperties>
</file>