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331" r:id="rId5"/>
    <p:sldId id="332" r:id="rId6"/>
    <p:sldId id="333" r:id="rId7"/>
    <p:sldId id="334" r:id="rId8"/>
    <p:sldId id="335" r:id="rId9"/>
    <p:sldId id="261" r:id="rId10"/>
    <p:sldId id="324" r:id="rId11"/>
    <p:sldId id="264" r:id="rId12"/>
    <p:sldId id="325" r:id="rId13"/>
    <p:sldId id="326" r:id="rId14"/>
    <p:sldId id="271" r:id="rId15"/>
    <p:sldId id="272" r:id="rId16"/>
    <p:sldId id="274" r:id="rId17"/>
    <p:sldId id="336" r:id="rId18"/>
    <p:sldId id="330" r:id="rId19"/>
    <p:sldId id="276" r:id="rId20"/>
    <p:sldId id="277" r:id="rId21"/>
    <p:sldId id="282" r:id="rId22"/>
    <p:sldId id="283" r:id="rId23"/>
    <p:sldId id="287" r:id="rId24"/>
    <p:sldId id="32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99FF"/>
    <a:srgbClr val="D9EC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8FB837D-C827-4EFA-A057-4D05807E0F7C}" styleName="نمط ذو سمات 1 - تميي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نمط ذو سمات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27F97BB-C833-4FB7-BDE5-3F7075034690}" styleName="نمط ذو سمات 2 - تمييز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النمط المتوسط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7AC3CCA-C797-4891-BE02-D94E43425B78}" styleName="النمط المتوسط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0A1B5D5-9B99-4C35-A422-299274C87663}" styleName="نمط متوسط 1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1" d="100"/>
          <a:sy n="71" d="100"/>
        </p:scale>
        <p:origin x="-12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90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8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643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5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54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0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2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60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80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070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4FA0F-68A5-4E4E-9B65-E1EA8B5C158C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E8AC7-485F-4C82-BB3E-8721D2700C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3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63688" y="5085184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Supervision: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Dr .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Khaled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Al-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Sahili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46451" y="2057400"/>
            <a:ext cx="475252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By: </a:t>
            </a:r>
          </a:p>
          <a:p>
            <a:pPr algn="ctr">
              <a:lnSpc>
                <a:spcPct val="150000"/>
              </a:lnSpc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Qusai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Naeem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Zeri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Mahmoud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Khaled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Ismail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Moad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Raed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Odeh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Mofeed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Kamal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Ghanme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81000" y="1143000"/>
            <a:ext cx="85762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Evaluation and Redesign of Amman Street</a:t>
            </a:r>
            <a:endParaRPr lang="ar-SA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13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Process 9"/>
          <p:cNvSpPr/>
          <p:nvPr/>
        </p:nvSpPr>
        <p:spPr>
          <a:xfrm>
            <a:off x="1475656" y="62068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Problem Definition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05200" y="1066800"/>
            <a:ext cx="2264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Geometry  Problems </a:t>
            </a:r>
            <a:endParaRPr lang="en-US" dirty="0"/>
          </a:p>
        </p:txBody>
      </p:sp>
      <p:pic>
        <p:nvPicPr>
          <p:cNvPr id="5" name="Picture 18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76401"/>
            <a:ext cx="7772399" cy="4114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42172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371600" y="1752600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Vehicles Counting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156934"/>
              </p:ext>
            </p:extLst>
          </p:nvPr>
        </p:nvGraphicFramePr>
        <p:xfrm>
          <a:off x="982160" y="3534652"/>
          <a:ext cx="73152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3200400"/>
                <a:gridCol w="2743200"/>
              </a:tblGrid>
              <a:tr h="33528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effectLst/>
                        </a:rPr>
                        <a:t>Al-</a:t>
                      </a:r>
                      <a:r>
                        <a:rPr lang="en-US" sz="1800" b="1" kern="1200" dirty="0" err="1" smtClean="0">
                          <a:effectLst/>
                        </a:rPr>
                        <a:t>Amidest</a:t>
                      </a:r>
                      <a:r>
                        <a:rPr lang="en-US" sz="1800" b="1" kern="1200" dirty="0" smtClean="0">
                          <a:effectLst/>
                        </a:rPr>
                        <a:t> to</a:t>
                      </a:r>
                      <a:r>
                        <a:rPr lang="en-US" sz="1800" b="1" kern="1200" baseline="0" dirty="0" smtClean="0">
                          <a:effectLst/>
                        </a:rPr>
                        <a:t> </a:t>
                      </a:r>
                      <a:r>
                        <a:rPr lang="en-US" sz="1800" b="1" kern="1200" dirty="0" smtClean="0">
                          <a:effectLst/>
                        </a:rPr>
                        <a:t>Al</a:t>
                      </a:r>
                      <a:r>
                        <a:rPr lang="en-US" sz="1800" b="1" kern="1200" baseline="0" dirty="0" smtClean="0">
                          <a:effectLst/>
                        </a:rPr>
                        <a:t> </a:t>
                      </a:r>
                      <a:r>
                        <a:rPr lang="en-US" sz="1800" b="1" kern="1200" baseline="0" dirty="0" err="1" smtClean="0">
                          <a:effectLst/>
                        </a:rPr>
                        <a:t>Ghawi</a:t>
                      </a:r>
                      <a:endParaRPr lang="en-US" sz="1800" b="1" kern="1200" baseline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effectLst/>
                        </a:rPr>
                        <a:t>Al-</a:t>
                      </a:r>
                      <a:r>
                        <a:rPr lang="en-US" sz="1800" b="1" kern="1200" dirty="0" err="1" smtClean="0">
                          <a:effectLst/>
                        </a:rPr>
                        <a:t>Ghawi</a:t>
                      </a:r>
                      <a:r>
                        <a:rPr lang="en-US" sz="1800" b="1" kern="1200" dirty="0" smtClean="0">
                          <a:effectLst/>
                        </a:rPr>
                        <a:t> to</a:t>
                      </a:r>
                      <a:r>
                        <a:rPr lang="en-US" sz="1800" b="1" kern="1200" baseline="0" dirty="0" smtClean="0">
                          <a:effectLst/>
                        </a:rPr>
                        <a:t> </a:t>
                      </a:r>
                      <a:r>
                        <a:rPr lang="en-US" sz="1800" b="1" kern="1200" dirty="0" smtClean="0">
                          <a:effectLst/>
                        </a:rPr>
                        <a:t> the</a:t>
                      </a:r>
                      <a:r>
                        <a:rPr lang="en-US" sz="1800" b="1" kern="1200" baseline="0" dirty="0" smtClean="0">
                          <a:effectLst/>
                        </a:rPr>
                        <a:t> </a:t>
                      </a:r>
                      <a:r>
                        <a:rPr lang="en-US" sz="1800" b="1" kern="1200" dirty="0" smtClean="0">
                          <a:effectLst/>
                        </a:rPr>
                        <a:t> End</a:t>
                      </a:r>
                      <a:r>
                        <a:rPr lang="en-US" sz="1800" b="1" kern="1200" baseline="0" dirty="0" smtClean="0">
                          <a:effectLst/>
                        </a:rPr>
                        <a:t> 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PH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7:15 to 8:15 AM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1:30 to 2:30 PM </a:t>
                      </a:r>
                      <a:endParaRPr lang="en-US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PHV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2026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1393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515560" y="2925052"/>
            <a:ext cx="6169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Data </a:t>
            </a:r>
            <a:r>
              <a:rPr lang="en-US" b="1" dirty="0"/>
              <a:t>Collection </a:t>
            </a:r>
            <a:r>
              <a:rPr lang="en-US" b="1" dirty="0" smtClean="0"/>
              <a:t>for Amman Street (</a:t>
            </a:r>
            <a:r>
              <a:rPr lang="en-US" b="1" dirty="0" err="1" smtClean="0"/>
              <a:t>veh</a:t>
            </a:r>
            <a:r>
              <a:rPr lang="en-US" b="1" dirty="0" smtClean="0"/>
              <a:t>/hr)</a:t>
            </a:r>
            <a:endParaRPr lang="en-US" dirty="0"/>
          </a:p>
        </p:txBody>
      </p:sp>
      <p:sp>
        <p:nvSpPr>
          <p:cNvPr id="7" name="TextBox 5"/>
          <p:cNvSpPr txBox="1"/>
          <p:nvPr/>
        </p:nvSpPr>
        <p:spPr>
          <a:xfrm>
            <a:off x="304800" y="228600"/>
            <a:ext cx="2209800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Data Collection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73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Pavement Inventory 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54787" y="1904997"/>
          <a:ext cx="8728637" cy="2599768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897864"/>
                <a:gridCol w="795311"/>
                <a:gridCol w="706770"/>
                <a:gridCol w="809779"/>
                <a:gridCol w="809779"/>
                <a:gridCol w="768752"/>
                <a:gridCol w="758139"/>
                <a:gridCol w="551093"/>
                <a:gridCol w="837460"/>
                <a:gridCol w="1014263"/>
                <a:gridCol w="779427"/>
              </a:tblGrid>
              <a:tr h="635518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No</a:t>
                      </a:r>
                      <a:r>
                        <a:rPr lang="en-US" sz="1400" b="1" kern="1200" dirty="0" smtClean="0"/>
                        <a:t>.</a:t>
                      </a:r>
                    </a:p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 smtClean="0"/>
                        <a:t>Midblock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Rutting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Pothole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Drop Shoulder 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Bleeding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Raveling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Alligator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Block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Transvers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longitudinal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Patching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</a:tr>
              <a:tr h="32737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1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</a:tr>
              <a:tr h="32737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2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</a:tr>
              <a:tr h="32737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3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</a:tr>
              <a:tr h="32737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4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</a:tr>
              <a:tr h="32737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5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</a:tr>
              <a:tr h="32737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/>
                        <a:t>6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ym typeface="Wingdings 2"/>
                        </a:rPr>
                        <a:t>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299" marR="46299" marT="0" marB="0"/>
                </a:tc>
              </a:tr>
            </a:tbl>
          </a:graphicData>
        </a:graphic>
      </p:graphicFrame>
      <p:sp>
        <p:nvSpPr>
          <p:cNvPr id="8" name="مستطيل 7"/>
          <p:cNvSpPr/>
          <p:nvPr/>
        </p:nvSpPr>
        <p:spPr>
          <a:xfrm>
            <a:off x="2819400" y="1371600"/>
            <a:ext cx="3540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Surface Defects in Each Midblock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184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Summary of Accident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8096865" cy="3429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255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 Analysis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00400" y="1143000"/>
            <a:ext cx="32134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PH, PHV &amp; PHF </a:t>
            </a:r>
            <a:r>
              <a:rPr lang="en-US" sz="1600" b="1" dirty="0" smtClean="0"/>
              <a:t>for Intersections</a:t>
            </a:r>
            <a:endParaRPr lang="en-US" sz="1600" dirty="0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1447800" y="1600200"/>
          <a:ext cx="6172200" cy="356496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630173"/>
                <a:gridCol w="1623506"/>
                <a:gridCol w="1133980"/>
                <a:gridCol w="870141"/>
                <a:gridCol w="914400"/>
              </a:tblGrid>
              <a:tr h="381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No.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Intersection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Intersection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PH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PHV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PHF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</a:tr>
              <a:tr h="454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Othman Mosque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7:15 - 8:15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2368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0.89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</a:tr>
              <a:tr h="454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2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Al-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Maturate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7:15 - 8:15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2433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0.91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</a:tr>
              <a:tr h="454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3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Al-Mai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7:15 - 8:15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2092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0.89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</a:tr>
              <a:tr h="454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4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Al-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cs typeface="+mn-cs"/>
                        </a:rPr>
                        <a:t>Ghawi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1:30 - 2:30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2258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0.90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</a:tr>
              <a:tr h="454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5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A-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cs typeface="+mn-cs"/>
                        </a:rPr>
                        <a:t>Shakhshir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3:15 - 4:15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1546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0.89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</a:tr>
              <a:tr h="454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6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Golden City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7:15 - 8:15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974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0.89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</a:tr>
              <a:tr h="454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cs typeface="+mn-cs"/>
                        </a:rPr>
                        <a:t>7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tx1"/>
                          </a:solidFill>
                          <a:cs typeface="+mn-cs"/>
                        </a:rPr>
                        <a:t>Rujeeb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cs typeface="+mn-cs"/>
                        </a:rPr>
                        <a:t>7:15 - 8:15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cs typeface="+mn-cs"/>
                        </a:rPr>
                        <a:t>1023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0.88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56103" marR="5610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153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 Analysis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225959"/>
              </p:ext>
            </p:extLst>
          </p:nvPr>
        </p:nvGraphicFramePr>
        <p:xfrm>
          <a:off x="1219200" y="1752600"/>
          <a:ext cx="6781800" cy="35356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38200"/>
                <a:gridCol w="1981200"/>
                <a:gridCol w="2057400"/>
                <a:gridCol w="914400"/>
                <a:gridCol w="990600"/>
              </a:tblGrid>
              <a:tr h="441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NO.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Intersection Name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LOS (based on Delay)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/>
                        <a:t>ICU (%)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/>
                        <a:t>LOS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1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1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Othman Mosque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_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/>
                        <a:t>96.6 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/>
                        <a:t>F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1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2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Al- </a:t>
                      </a:r>
                      <a:r>
                        <a:rPr lang="en-US" sz="1600" b="1" dirty="0" err="1"/>
                        <a:t>Matorat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C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/>
                        <a:t>146.5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/>
                        <a:t>H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1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3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Al-Mai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F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/>
                        <a:t>132.1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/>
                        <a:t>H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1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4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Al- </a:t>
                      </a:r>
                      <a:r>
                        <a:rPr lang="en-US" sz="1600" b="1" dirty="0" err="1"/>
                        <a:t>Ghawi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_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/>
                        <a:t>96.8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/>
                        <a:t>F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1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5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A-</a:t>
                      </a:r>
                      <a:r>
                        <a:rPr lang="en-US" sz="1600" b="1" dirty="0" err="1"/>
                        <a:t>Shakhshir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F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/>
                        <a:t>71.6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/>
                        <a:t>C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1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6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Golden City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_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/>
                        <a:t>62.8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/>
                        <a:t>B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1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7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/>
                        <a:t>Rujeeb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C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/>
                        <a:t>49.2 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/>
                        <a:t>A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مستطيل 8"/>
          <p:cNvSpPr/>
          <p:nvPr/>
        </p:nvSpPr>
        <p:spPr>
          <a:xfrm>
            <a:off x="3733800" y="1295400"/>
            <a:ext cx="2123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LOS  from </a:t>
            </a:r>
            <a:r>
              <a:rPr lang="en-US" b="1" dirty="0" err="1" smtClean="0"/>
              <a:t>Synchro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099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 Analysis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95400" y="1828800"/>
          <a:ext cx="6553200" cy="37642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755058"/>
                <a:gridCol w="3798142"/>
              </a:tblGrid>
              <a:tr h="470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cs typeface="+mn-cs"/>
                        </a:rPr>
                        <a:t>Intersections</a:t>
                      </a:r>
                      <a:endParaRPr lang="en-US" sz="14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cs typeface="+mn-cs"/>
                        </a:rPr>
                        <a:t>Summary</a:t>
                      </a:r>
                      <a:endParaRPr lang="en-US" sz="14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0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cs typeface="+mn-cs"/>
                        </a:rPr>
                        <a:t>Othman mosque</a:t>
                      </a:r>
                      <a:endParaRPr lang="en-US" sz="14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cs typeface="+mn-cs"/>
                        </a:rPr>
                        <a:t>Met (warrant 2 satisfied ) </a:t>
                      </a:r>
                      <a:endParaRPr lang="en-US" sz="1400" b="1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0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cs typeface="+mn-cs"/>
                        </a:rPr>
                        <a:t>AL-</a:t>
                      </a:r>
                      <a:r>
                        <a:rPr lang="en-US" sz="1600" b="1" dirty="0" err="1">
                          <a:cs typeface="+mn-cs"/>
                        </a:rPr>
                        <a:t>Matorat</a:t>
                      </a:r>
                      <a:endParaRPr lang="en-US" sz="14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cs typeface="+mn-cs"/>
                        </a:rPr>
                        <a:t>Met (warrant 2 satisfied )</a:t>
                      </a:r>
                      <a:endParaRPr lang="en-US" sz="1400" b="1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0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cs typeface="+mn-cs"/>
                        </a:rPr>
                        <a:t>AL-Mai</a:t>
                      </a:r>
                      <a:endParaRPr lang="en-US" sz="14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cs typeface="+mn-cs"/>
                        </a:rPr>
                        <a:t>Not met</a:t>
                      </a:r>
                      <a:endParaRPr lang="en-US" sz="1400" b="1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0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cs typeface="+mn-cs"/>
                        </a:rPr>
                        <a:t>AL-</a:t>
                      </a:r>
                      <a:r>
                        <a:rPr lang="en-US" sz="1600" b="1" dirty="0" err="1">
                          <a:cs typeface="+mn-cs"/>
                        </a:rPr>
                        <a:t>Ghawi</a:t>
                      </a:r>
                      <a:endParaRPr lang="en-US" sz="14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cs typeface="+mn-cs"/>
                        </a:rPr>
                        <a:t>Met (warrant 2 satisfied )</a:t>
                      </a:r>
                      <a:endParaRPr lang="en-US" sz="1400" b="1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0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cs typeface="+mn-cs"/>
                        </a:rPr>
                        <a:t>Al-</a:t>
                      </a:r>
                      <a:r>
                        <a:rPr lang="en-US" sz="1600" b="1" dirty="0" err="1">
                          <a:cs typeface="+mn-cs"/>
                        </a:rPr>
                        <a:t>Shakhshir</a:t>
                      </a:r>
                      <a:endParaRPr lang="en-US" sz="14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cs typeface="+mn-cs"/>
                        </a:rPr>
                        <a:t>Not met</a:t>
                      </a:r>
                      <a:endParaRPr lang="en-US" sz="14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0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cs typeface="+mn-cs"/>
                        </a:rPr>
                        <a:t>Golden City</a:t>
                      </a:r>
                      <a:endParaRPr lang="en-US" sz="1400" b="1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cs typeface="+mn-cs"/>
                        </a:rPr>
                        <a:t>Not met</a:t>
                      </a:r>
                      <a:endParaRPr lang="en-US" sz="14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0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cs typeface="+mn-cs"/>
                        </a:rPr>
                        <a:t>Rujeeb</a:t>
                      </a:r>
                      <a:endParaRPr lang="en-US" sz="14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cs typeface="+mn-cs"/>
                        </a:rPr>
                        <a:t>Not met</a:t>
                      </a:r>
                      <a:endParaRPr lang="en-US" sz="14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3352800" y="1219200"/>
            <a:ext cx="2993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Warrants of  Traffic Signals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91178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Pavement Analysis and Design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57200" y="1143000"/>
            <a:ext cx="8258348" cy="533400"/>
          </a:xfrm>
          <a:prstGeom prst="roundRect">
            <a:avLst>
              <a:gd name="adj" fmla="val 23694"/>
            </a:avLst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ESAL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= 1.6 – 1.8 millions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869356"/>
              </p:ext>
            </p:extLst>
          </p:nvPr>
        </p:nvGraphicFramePr>
        <p:xfrm>
          <a:off x="1981200" y="2590800"/>
          <a:ext cx="4572000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9230"/>
                <a:gridCol w="2362770"/>
              </a:tblGrid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Layer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Thickness </a:t>
                      </a:r>
                      <a:r>
                        <a:rPr lang="en-US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(cm</a:t>
                      </a:r>
                      <a:r>
                        <a:rPr lang="en-US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Asphalt</a:t>
                      </a:r>
                      <a:endParaRPr lang="en-US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Base course</a:t>
                      </a:r>
                      <a:endParaRPr lang="en-US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Subbase</a:t>
                      </a:r>
                      <a:endParaRPr lang="en-US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275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 Analysis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3962400" y="1143000"/>
            <a:ext cx="1482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LOS for Link</a:t>
            </a:r>
            <a:endParaRPr lang="ar-SA" b="1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2057400" y="1600200"/>
          <a:ext cx="4941728" cy="131372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079818"/>
                <a:gridCol w="1440422"/>
                <a:gridCol w="1421488"/>
              </a:tblGrid>
              <a:tr h="304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37" marR="68537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37" marR="68537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+mn-cs"/>
                        </a:rPr>
                        <a:t>LOS</a:t>
                      </a:r>
                      <a:endParaRPr lang="en-US" sz="16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37" marR="68537" marT="0" marB="0"/>
                </a:tc>
              </a:tr>
              <a:tr h="5044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PTSfd</a:t>
                      </a:r>
                      <a:endParaRPr lang="en-US" sz="16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37" marR="6853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93.45 %</a:t>
                      </a:r>
                      <a:endParaRPr lang="en-US" sz="16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37" marR="68537" marT="0" marB="0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+mn-cs"/>
                        </a:rPr>
                        <a:t>E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baseline="0" dirty="0" smtClean="0">
                          <a:latin typeface="Calibri"/>
                          <a:ea typeface="Calibri"/>
                          <a:cs typeface="+mn-cs"/>
                        </a:rPr>
                        <a:t> (closed for F)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37" marR="68537" marT="0" marB="0"/>
                </a:tc>
              </a:tr>
              <a:tr h="5044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ATSd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 mil/hr)</a:t>
                      </a:r>
                      <a:endParaRPr lang="en-US" sz="16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37" marR="6853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22.98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37" marR="68537" marT="0" marB="0"/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37" marR="6853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89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>
              <a:gd name="adj1" fmla="val 52400"/>
            </a:avLst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98376"/>
            <a:ext cx="4464496" cy="917079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Solution and Design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047600" y="1667108"/>
            <a:ext cx="48965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047600" y="166710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944144" y="166710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Flowchart: Alternate Process 9"/>
          <p:cNvSpPr/>
          <p:nvPr/>
        </p:nvSpPr>
        <p:spPr>
          <a:xfrm>
            <a:off x="1130960" y="2646072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Traffic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11" name="Flowchart: Alternate Process 10"/>
          <p:cNvSpPr/>
          <p:nvPr/>
        </p:nvSpPr>
        <p:spPr>
          <a:xfrm>
            <a:off x="6027504" y="2646072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Geometry</a:t>
            </a:r>
            <a:endParaRPr lang="en-US" b="1" dirty="0">
              <a:solidFill>
                <a:schemeClr val="dk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495800" y="16764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572000" y="36576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Flowchart: Alternate Process 14"/>
          <p:cNvSpPr/>
          <p:nvPr/>
        </p:nvSpPr>
        <p:spPr>
          <a:xfrm>
            <a:off x="3581400" y="2667000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Pavement</a:t>
            </a:r>
            <a:r>
              <a:rPr lang="en-US" dirty="0" smtClean="0"/>
              <a:t> 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21" name="Straight Arrow Connector 13"/>
          <p:cNvCxnSpPr/>
          <p:nvPr/>
        </p:nvCxnSpPr>
        <p:spPr>
          <a:xfrm>
            <a:off x="7010400" y="36576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13"/>
          <p:cNvCxnSpPr/>
          <p:nvPr/>
        </p:nvCxnSpPr>
        <p:spPr>
          <a:xfrm>
            <a:off x="2057400" y="36576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153" name="Picture 1" descr="C:\Users\user\Desktop\لللللل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4419601"/>
            <a:ext cx="1524000" cy="2057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9154" name="Picture 2" descr="C:\Users\user\Desktop\مممم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95800"/>
            <a:ext cx="2590800" cy="1676400"/>
          </a:xfrm>
          <a:prstGeom prst="rect">
            <a:avLst/>
          </a:prstGeom>
          <a:noFill/>
        </p:spPr>
      </p:pic>
      <p:pic>
        <p:nvPicPr>
          <p:cNvPr id="27" name="Picture 20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572000"/>
            <a:ext cx="2209800" cy="1676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835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98376"/>
            <a:ext cx="1800200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Introduction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Flowchart: Connector 22"/>
          <p:cNvSpPr/>
          <p:nvPr/>
        </p:nvSpPr>
        <p:spPr>
          <a:xfrm>
            <a:off x="6876256" y="2423814"/>
            <a:ext cx="2039144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Roads and Intersections 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2" name="Flowchart: Connector 1"/>
          <p:cNvSpPr/>
          <p:nvPr/>
        </p:nvSpPr>
        <p:spPr>
          <a:xfrm>
            <a:off x="3307244" y="1916835"/>
            <a:ext cx="2609788" cy="2279096"/>
          </a:xfrm>
          <a:prstGeom prst="flowChartConnector">
            <a:avLst/>
          </a:prstGeom>
          <a:gradFill>
            <a:gsLst>
              <a:gs pos="84000">
                <a:srgbClr val="C2BFAD">
                  <a:lumMod val="0"/>
                </a:srgbClr>
              </a:gs>
              <a:gs pos="89332">
                <a:srgbClr val="C0BDAB"/>
              </a:gs>
              <a:gs pos="94672">
                <a:srgbClr val="BEBBA9"/>
              </a:gs>
              <a:gs pos="76002">
                <a:srgbClr val="C4C1B1"/>
              </a:gs>
              <a:gs pos="71328">
                <a:srgbClr val="C6C3B3"/>
              </a:gs>
              <a:gs pos="66348">
                <a:srgbClr val="C8C5B5"/>
              </a:gs>
              <a:gs pos="51300">
                <a:srgbClr val="CDCBBB"/>
              </a:gs>
              <a:gs pos="0">
                <a:schemeClr val="lt2">
                  <a:tint val="70000"/>
                </a:schemeClr>
              </a:gs>
              <a:gs pos="100000">
                <a:schemeClr val="lt2">
                  <a:shade val="8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/>
            <a:bevelB prst="angle"/>
          </a:sp3d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Project </a:t>
            </a:r>
          </a:p>
          <a:p>
            <a:pPr algn="ctr"/>
            <a:r>
              <a:rPr lang="en-US" b="1" dirty="0" smtClean="0">
                <a:solidFill>
                  <a:schemeClr val="dk1"/>
                </a:solidFill>
              </a:rPr>
              <a:t>( Study Area ) </a:t>
            </a:r>
          </a:p>
          <a:p>
            <a:pPr algn="ctr"/>
            <a:r>
              <a:rPr lang="en-US" b="1" dirty="0" smtClean="0"/>
              <a:t>( Amman Street)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3" name="Flowchart: Connector 2"/>
          <p:cNvSpPr/>
          <p:nvPr/>
        </p:nvSpPr>
        <p:spPr>
          <a:xfrm>
            <a:off x="467544" y="2479751"/>
            <a:ext cx="1965224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Nablus</a:t>
            </a:r>
            <a:endParaRPr lang="en-US" b="1" dirty="0"/>
          </a:p>
        </p:txBody>
      </p:sp>
      <p:sp>
        <p:nvSpPr>
          <p:cNvPr id="20" name="Flowchart: Connector 19"/>
          <p:cNvSpPr/>
          <p:nvPr/>
        </p:nvSpPr>
        <p:spPr>
          <a:xfrm>
            <a:off x="1403649" y="4326035"/>
            <a:ext cx="1903596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Geometry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21" name="Flowchart: Connector 20"/>
          <p:cNvSpPr/>
          <p:nvPr/>
        </p:nvSpPr>
        <p:spPr>
          <a:xfrm>
            <a:off x="3767843" y="5229200"/>
            <a:ext cx="1917194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Pavement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22" name="Flowchart: Connector 21"/>
          <p:cNvSpPr/>
          <p:nvPr/>
        </p:nvSpPr>
        <p:spPr>
          <a:xfrm>
            <a:off x="6079904" y="4326035"/>
            <a:ext cx="1876472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Traffic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7" name="Notched Right Arrow 6"/>
          <p:cNvSpPr/>
          <p:nvPr/>
        </p:nvSpPr>
        <p:spPr>
          <a:xfrm rot="10800000">
            <a:off x="2555776" y="3056383"/>
            <a:ext cx="648072" cy="2286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Notched Right Arrow 30"/>
          <p:cNvSpPr/>
          <p:nvPr/>
        </p:nvSpPr>
        <p:spPr>
          <a:xfrm rot="8770264">
            <a:off x="2983208" y="4135349"/>
            <a:ext cx="648072" cy="2286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Notched Right Arrow 42"/>
          <p:cNvSpPr/>
          <p:nvPr/>
        </p:nvSpPr>
        <p:spPr>
          <a:xfrm rot="5400000">
            <a:off x="4288102" y="4627028"/>
            <a:ext cx="648072" cy="2286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Notched Right Arrow 43"/>
          <p:cNvSpPr/>
          <p:nvPr/>
        </p:nvSpPr>
        <p:spPr>
          <a:xfrm rot="2680472">
            <a:off x="5755868" y="4050033"/>
            <a:ext cx="648072" cy="2286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Notched Right Arrow 44"/>
          <p:cNvSpPr/>
          <p:nvPr/>
        </p:nvSpPr>
        <p:spPr>
          <a:xfrm>
            <a:off x="6064392" y="3056380"/>
            <a:ext cx="648072" cy="2286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Curved Connector 46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68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82000" cy="5334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مستطيل 5"/>
          <p:cNvSpPr/>
          <p:nvPr/>
        </p:nvSpPr>
        <p:spPr>
          <a:xfrm>
            <a:off x="2057400" y="6096000"/>
            <a:ext cx="3859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Design Othman Mosque Intersection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8344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534400" cy="54562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مستطيل 7"/>
          <p:cNvSpPr/>
          <p:nvPr/>
        </p:nvSpPr>
        <p:spPr>
          <a:xfrm>
            <a:off x="2971800" y="6172200"/>
            <a:ext cx="336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Design Golden City Intersection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6774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"/>
            <a:ext cx="8458200" cy="53736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مستطيل 5"/>
          <p:cNvSpPr/>
          <p:nvPr/>
        </p:nvSpPr>
        <p:spPr>
          <a:xfrm>
            <a:off x="2819400" y="6019800"/>
            <a:ext cx="2875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Design </a:t>
            </a:r>
            <a:r>
              <a:rPr lang="en-US" b="1" dirty="0" err="1" smtClean="0"/>
              <a:t>Rujeeb</a:t>
            </a:r>
            <a:r>
              <a:rPr lang="en-US" b="1" dirty="0" smtClean="0"/>
              <a:t> Intersection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005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304800"/>
            <a:ext cx="6336704" cy="635388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Conclusions and Recommendations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57200" y="1143000"/>
            <a:ext cx="8258348" cy="5181600"/>
          </a:xfrm>
          <a:prstGeom prst="roundRect">
            <a:avLst>
              <a:gd name="adj" fmla="val 23694"/>
            </a:avLst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74625" indent="-1746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Amman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Street and its intersections were evaluated based on traffic, geometric, and pavement conditions. </a:t>
            </a:r>
          </a:p>
          <a:p>
            <a:pPr marL="174625" indent="-1746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 street has several defects </a:t>
            </a:r>
          </a:p>
          <a:p>
            <a:pPr marL="174625" indent="-1746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Pavement design was provided.</a:t>
            </a:r>
          </a:p>
          <a:p>
            <a:pPr marL="174625" indent="-1746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Intersection improvement included traffic control, geometric, and operational improvements. </a:t>
            </a:r>
          </a:p>
          <a:p>
            <a:pPr marL="174625" indent="-1746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 new design consists of</a:t>
            </a:r>
          </a:p>
          <a:p>
            <a:pPr marL="174625" lvl="0" indent="-1746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lane highway. </a:t>
            </a:r>
          </a:p>
          <a:p>
            <a:pPr marL="174625" lvl="0" indent="-1746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Cross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section includes, shoulder or sidewalk, median at some sections, parking lanes, </a:t>
            </a:r>
          </a:p>
          <a:p>
            <a:pPr marL="174625" lvl="0" indent="-1746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 approximate cost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estimate is  $1.15 millions</a:t>
            </a:r>
          </a:p>
        </p:txBody>
      </p:sp>
    </p:spTree>
    <p:extLst>
      <p:ext uri="{BB962C8B-B14F-4D97-AF65-F5344CB8AC3E}">
        <p14:creationId xmlns:p14="http://schemas.microsoft.com/office/powerpoint/2010/main" val="234719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4034" name="Picture 2" descr="C:\Users\Mohammed\Documents\مشروع تخرج\صور اخيره\19899259-27fc-4909-8f8a-5760244fd478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39900"/>
            <a:ext cx="5616624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68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1447800" y="381000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Study </a:t>
            </a:r>
            <a:r>
              <a:rPr lang="en-US" b="1" dirty="0" smtClean="0">
                <a:solidFill>
                  <a:schemeClr val="tx1"/>
                </a:solidFill>
              </a:rPr>
              <a:t>Area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52524"/>
            <a:ext cx="8077200" cy="54006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36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1475656" y="62068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Study </a:t>
            </a:r>
            <a:r>
              <a:rPr lang="en-US" b="1" dirty="0" smtClean="0">
                <a:solidFill>
                  <a:schemeClr val="tx1"/>
                </a:solidFill>
              </a:rPr>
              <a:t>Area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0114" name="Picture 2" descr="F:\صور جديد\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" y="1828800"/>
            <a:ext cx="8234363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6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1475656" y="62068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Study </a:t>
            </a:r>
            <a:r>
              <a:rPr lang="en-US" b="1" dirty="0" smtClean="0">
                <a:solidFill>
                  <a:schemeClr val="tx1"/>
                </a:solidFill>
              </a:rPr>
              <a:t>Area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1138" name="Picture 2" descr="F:\صور جديد\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8305800" cy="35051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6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1475656" y="62068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Study </a:t>
            </a:r>
            <a:r>
              <a:rPr lang="en-US" b="1" dirty="0" smtClean="0">
                <a:solidFill>
                  <a:schemeClr val="tx1"/>
                </a:solidFill>
              </a:rPr>
              <a:t>Area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2162" name="Picture 2" descr="F:\صور جديد\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8153400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6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1475656" y="62068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Study </a:t>
            </a:r>
            <a:r>
              <a:rPr lang="en-US" b="1" dirty="0" smtClean="0">
                <a:solidFill>
                  <a:schemeClr val="tx1"/>
                </a:solidFill>
              </a:rPr>
              <a:t>Area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3186" name="Picture 2" descr="F:\صور جديد\4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8077200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6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75656" y="62068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Problem Definition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71800" y="1143000"/>
            <a:ext cx="3130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Congestion on Amman Street </a:t>
            </a:r>
            <a:endParaRPr lang="en-US" dirty="0"/>
          </a:p>
        </p:txBody>
      </p:sp>
      <p:pic>
        <p:nvPicPr>
          <p:cNvPr id="8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52600"/>
            <a:ext cx="7467600" cy="4495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6359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Process 9"/>
          <p:cNvSpPr/>
          <p:nvPr/>
        </p:nvSpPr>
        <p:spPr>
          <a:xfrm>
            <a:off x="1475656" y="62068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Problem Definition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81400" y="1066800"/>
            <a:ext cx="2233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Defects of Pavement</a:t>
            </a:r>
            <a:endParaRPr lang="en-US" dirty="0"/>
          </a:p>
        </p:txBody>
      </p:sp>
      <p:pic>
        <p:nvPicPr>
          <p:cNvPr id="8" name="Picture 0" descr="15300554_1289271994450514_927131386_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00200"/>
            <a:ext cx="8000999" cy="4648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42172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1939</TotalTime>
  <Words>479</Words>
  <Application>Microsoft Office PowerPoint</Application>
  <PresentationFormat>On-screen Show (4:3)</PresentationFormat>
  <Paragraphs>236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home</cp:lastModifiedBy>
  <cp:revision>102</cp:revision>
  <dcterms:created xsi:type="dcterms:W3CDTF">2016-12-23T06:01:48Z</dcterms:created>
  <dcterms:modified xsi:type="dcterms:W3CDTF">2017-05-23T17:21:55Z</dcterms:modified>
</cp:coreProperties>
</file>